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680" r:id="rId2"/>
    <p:sldId id="839" r:id="rId3"/>
    <p:sldId id="840" r:id="rId4"/>
    <p:sldId id="841" r:id="rId5"/>
    <p:sldId id="842" r:id="rId6"/>
    <p:sldId id="843" r:id="rId7"/>
    <p:sldId id="844" r:id="rId8"/>
    <p:sldId id="837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FF0000"/>
    <a:srgbClr val="CCFFCC"/>
    <a:srgbClr val="FFFFCC"/>
    <a:srgbClr val="CCECFF"/>
    <a:srgbClr val="66CCFF"/>
    <a:srgbClr val="EAEBC5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81633" autoAdjust="0"/>
  </p:normalViewPr>
  <p:slideViewPr>
    <p:cSldViewPr>
      <p:cViewPr>
        <p:scale>
          <a:sx n="122" d="100"/>
          <a:sy n="122" d="100"/>
        </p:scale>
        <p:origin x="28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7E8666-7BC4-264A-9A7E-821BB3EAD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766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F0E46-D506-4646-817F-43CFFBA067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256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DA440-3606-044A-964B-3D5BE5BDFF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03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40CE2-D636-C947-ACC5-FA6FC3F2F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3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BCAE1-98D8-4943-96DF-8D745C5DF0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21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79A31-95EC-6F4C-9F7E-FCDE386462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37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4FF31-9740-E647-9CC6-298E3B9337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6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5DD3C-9B61-AA44-A246-F623A5026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9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57487-9CEF-CA48-AFD3-6C32A6691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DD2C1-FA44-9940-BE1B-C8574D6848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C2C74-20BA-E842-9058-CC4B6C9550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0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E171A-4733-F045-8720-8B30E7A449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9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4FA22-565B-D344-A7F0-4518A7E686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78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17A7D-ABD1-9844-8979-D75747C908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6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C12CC-2D45-A44C-A7C9-0572A78143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57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7A11A4-7385-DD44-A01B-49FE118198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23850" y="1412875"/>
            <a:ext cx="8424863" cy="71438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100000">
                <a:srgbClr val="33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0000"/>
        </a:buClr>
        <a:buChar char="•"/>
        <a:defRPr sz="3200" b="1">
          <a:solidFill>
            <a:srgbClr val="2B3078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FF6600"/>
        </a:buClr>
        <a:buFont typeface="Arial" charset="0"/>
        <a:buChar char="–"/>
        <a:defRPr sz="2800">
          <a:solidFill>
            <a:srgbClr val="2B3078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rgbClr val="2B3078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rgbClr val="2B3078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  <a:cs typeface="黑体" charset="0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wang24@zj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00213"/>
            <a:ext cx="8208962" cy="1038225"/>
          </a:xfrm>
        </p:spPr>
        <p:txBody>
          <a:bodyPr/>
          <a:lstStyle/>
          <a:p>
            <a:pPr algn="ctr" eaLnBrk="1" hangingPunct="1"/>
            <a:r>
              <a:rPr lang="zh-CN" altLang="en-US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轮式移动机器人技术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612775" y="2924175"/>
            <a:ext cx="8064500" cy="71438"/>
          </a:xfrm>
          <a:prstGeom prst="rect">
            <a:avLst/>
          </a:prstGeom>
          <a:gradFill rotWithShape="1">
            <a:gsLst>
              <a:gs pos="0">
                <a:srgbClr val="184776"/>
              </a:gs>
              <a:gs pos="100000">
                <a:srgbClr val="33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>
            <a:off x="827088" y="3573463"/>
            <a:ext cx="7705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 smtClean="0">
                <a:ea typeface="黑体" charset="0"/>
                <a:cs typeface="黑体" charset="0"/>
              </a:rPr>
              <a:t>王</a:t>
            </a:r>
            <a:r>
              <a:rPr lang="zh-CN" altLang="en-US" sz="2400" b="1" dirty="0">
                <a:ea typeface="黑体" charset="0"/>
                <a:cs typeface="黑体" charset="0"/>
              </a:rPr>
              <a:t>越</a:t>
            </a:r>
            <a:endParaRPr lang="en-US" altLang="zh-CN" sz="2400" b="1" dirty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>
                <a:ea typeface="黑体" charset="0"/>
                <a:cs typeface="黑体" charset="0"/>
              </a:rPr>
              <a:t>控</a:t>
            </a:r>
            <a:r>
              <a:rPr lang="zh-CN" altLang="en-US" sz="2400" b="1" dirty="0" smtClean="0">
                <a:ea typeface="黑体" charset="0"/>
                <a:cs typeface="黑体" charset="0"/>
              </a:rPr>
              <a:t>制学院智</a:t>
            </a:r>
            <a:r>
              <a:rPr lang="zh-CN" altLang="en-US" sz="2400" b="1" dirty="0">
                <a:ea typeface="黑体" charset="0"/>
                <a:cs typeface="黑体" charset="0"/>
              </a:rPr>
              <a:t>能系统与控制研究</a:t>
            </a:r>
            <a:r>
              <a:rPr lang="zh-CN" altLang="en-US" sz="2400" b="1" dirty="0" smtClean="0">
                <a:ea typeface="黑体" charset="0"/>
                <a:cs typeface="黑体" charset="0"/>
              </a:rPr>
              <a:t>所</a:t>
            </a:r>
            <a:endParaRPr lang="en-US" altLang="zh-CN" sz="2400" b="1" dirty="0" smtClean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en-US" altLang="zh-CN" sz="2800" b="1" dirty="0">
                <a:ea typeface="黑体" charset="0"/>
                <a:cs typeface="黑体" charset="0"/>
                <a:hlinkClick r:id="rId2"/>
              </a:rPr>
              <a:t>ywang24@zju.edu.cn</a:t>
            </a:r>
            <a:endParaRPr lang="en-US" altLang="zh-CN" sz="2800" b="1" dirty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endParaRPr lang="zh-CN" altLang="en-US" sz="2800" b="1" dirty="0">
              <a:ea typeface="黑体" charset="0"/>
              <a:cs typeface="黑体" charset="0"/>
            </a:endParaRPr>
          </a:p>
        </p:txBody>
      </p:sp>
    </p:spTree>
  </p:cSld>
  <p:clrMapOvr>
    <a:masterClrMapping/>
  </p:clrMapOvr>
  <p:transition advTm="2160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自主导航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en-US" altLang="zh-CN" sz="2800" b="0" smtClean="0"/>
              <a:t>W8</a:t>
            </a:r>
            <a:r>
              <a:rPr lang="zh-CN" altLang="en-US" sz="2800" b="0"/>
              <a:t>导航</a:t>
            </a:r>
            <a:r>
              <a:rPr lang="zh-CN" altLang="en-US" sz="2800" b="0" smtClean="0"/>
              <a:t>框架</a:t>
            </a:r>
            <a:endParaRPr lang="en-US" altLang="zh-CN" sz="2800" b="0" smtClean="0"/>
          </a:p>
        </p:txBody>
      </p:sp>
      <p:sp>
        <p:nvSpPr>
          <p:cNvPr id="4" name="Oval 7"/>
          <p:cNvSpPr/>
          <p:nvPr/>
        </p:nvSpPr>
        <p:spPr>
          <a:xfrm>
            <a:off x="323528" y="3601724"/>
            <a:ext cx="1584176" cy="936104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路径规划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val 8"/>
          <p:cNvSpPr/>
          <p:nvPr/>
        </p:nvSpPr>
        <p:spPr>
          <a:xfrm>
            <a:off x="4963332" y="3601724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运动学分解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val 9"/>
          <p:cNvSpPr/>
          <p:nvPr/>
        </p:nvSpPr>
        <p:spPr>
          <a:xfrm>
            <a:off x="7308304" y="3601724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Gazebo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Straight Arrow Connector 10"/>
          <p:cNvCxnSpPr>
            <a:stCxn id="26" idx="6"/>
            <a:endCxn id="5" idx="2"/>
          </p:cNvCxnSpPr>
          <p:nvPr/>
        </p:nvCxnSpPr>
        <p:spPr>
          <a:xfrm>
            <a:off x="4202536" y="4069776"/>
            <a:ext cx="7607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/>
          <p:cNvCxnSpPr>
            <a:stCxn id="5" idx="6"/>
            <a:endCxn id="7" idx="2"/>
          </p:cNvCxnSpPr>
          <p:nvPr/>
        </p:nvCxnSpPr>
        <p:spPr>
          <a:xfrm>
            <a:off x="6547508" y="4069776"/>
            <a:ext cx="7607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2"/>
          <p:cNvSpPr/>
          <p:nvPr/>
        </p:nvSpPr>
        <p:spPr>
          <a:xfrm>
            <a:off x="3318603" y="5750200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RVIZ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Straight Arrow Connector 13"/>
          <p:cNvCxnSpPr>
            <a:stCxn id="7" idx="4"/>
            <a:endCxn id="10" idx="6"/>
          </p:cNvCxnSpPr>
          <p:nvPr/>
        </p:nvCxnSpPr>
        <p:spPr>
          <a:xfrm flipH="1">
            <a:off x="4902779" y="4537828"/>
            <a:ext cx="3197613" cy="16804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2"/>
          <p:cNvSpPr/>
          <p:nvPr/>
        </p:nvSpPr>
        <p:spPr>
          <a:xfrm>
            <a:off x="7308304" y="5805264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</a:t>
            </a:r>
          </a:p>
        </p:txBody>
      </p:sp>
      <p:cxnSp>
        <p:nvCxnSpPr>
          <p:cNvPr id="13" name="Straight Arrow Connector 13"/>
          <p:cNvCxnSpPr>
            <a:stCxn id="7" idx="4"/>
            <a:endCxn id="12" idx="0"/>
          </p:cNvCxnSpPr>
          <p:nvPr/>
        </p:nvCxnSpPr>
        <p:spPr>
          <a:xfrm>
            <a:off x="8100392" y="4537828"/>
            <a:ext cx="0" cy="1267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0" idx="6"/>
          </p:cNvCxnSpPr>
          <p:nvPr/>
        </p:nvCxnSpPr>
        <p:spPr>
          <a:xfrm flipH="1" flipV="1">
            <a:off x="4902779" y="6218252"/>
            <a:ext cx="2405525" cy="55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笑脸 14"/>
          <p:cNvSpPr/>
          <p:nvPr/>
        </p:nvSpPr>
        <p:spPr>
          <a:xfrm>
            <a:off x="1835696" y="5077888"/>
            <a:ext cx="792088" cy="7920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3"/>
          <p:cNvCxnSpPr>
            <a:stCxn id="10" idx="2"/>
            <a:endCxn id="15" idx="5"/>
          </p:cNvCxnSpPr>
          <p:nvPr/>
        </p:nvCxnSpPr>
        <p:spPr>
          <a:xfrm flipH="1" flipV="1">
            <a:off x="2511785" y="5753977"/>
            <a:ext cx="806818" cy="464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/>
          <p:cNvCxnSpPr>
            <a:stCxn id="15" idx="1"/>
            <a:endCxn id="4" idx="4"/>
          </p:cNvCxnSpPr>
          <p:nvPr/>
        </p:nvCxnSpPr>
        <p:spPr>
          <a:xfrm flipH="1" flipV="1">
            <a:off x="1115616" y="4537828"/>
            <a:ext cx="836079" cy="656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8"/>
          <p:cNvSpPr/>
          <p:nvPr/>
        </p:nvSpPr>
        <p:spPr>
          <a:xfrm>
            <a:off x="3751308" y="1963543"/>
            <a:ext cx="1584176" cy="936104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地图服务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Straight Arrow Connector 11"/>
          <p:cNvCxnSpPr>
            <a:stCxn id="18" idx="6"/>
            <a:endCxn id="7" idx="0"/>
          </p:cNvCxnSpPr>
          <p:nvPr/>
        </p:nvCxnSpPr>
        <p:spPr>
          <a:xfrm>
            <a:off x="5335484" y="2431595"/>
            <a:ext cx="2764908" cy="1170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0"/>
          <p:cNvCxnSpPr>
            <a:stCxn id="18" idx="2"/>
            <a:endCxn id="4" idx="0"/>
          </p:cNvCxnSpPr>
          <p:nvPr/>
        </p:nvCxnSpPr>
        <p:spPr>
          <a:xfrm flipH="1">
            <a:off x="1115616" y="2431595"/>
            <a:ext cx="2635692" cy="1170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8"/>
          <p:cNvSpPr/>
          <p:nvPr/>
        </p:nvSpPr>
        <p:spPr>
          <a:xfrm>
            <a:off x="2618360" y="3601724"/>
            <a:ext cx="1584176" cy="936104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轨迹规划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Straight Arrow Connector 10"/>
          <p:cNvCxnSpPr>
            <a:stCxn id="4" idx="6"/>
            <a:endCxn id="26" idx="2"/>
          </p:cNvCxnSpPr>
          <p:nvPr/>
        </p:nvCxnSpPr>
        <p:spPr>
          <a:xfrm>
            <a:off x="1907704" y="4069776"/>
            <a:ext cx="710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"/>
          <p:cNvCxnSpPr>
            <a:stCxn id="18" idx="3"/>
            <a:endCxn id="26" idx="0"/>
          </p:cNvCxnSpPr>
          <p:nvPr/>
        </p:nvCxnSpPr>
        <p:spPr>
          <a:xfrm flipH="1">
            <a:off x="3410448" y="2762558"/>
            <a:ext cx="572857" cy="8391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3"/>
          <p:cNvCxnSpPr>
            <a:stCxn id="12" idx="1"/>
            <a:endCxn id="26" idx="4"/>
          </p:cNvCxnSpPr>
          <p:nvPr/>
        </p:nvCxnSpPr>
        <p:spPr>
          <a:xfrm flipH="1" flipV="1">
            <a:off x="3410448" y="4537828"/>
            <a:ext cx="4129853" cy="1404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/>
          <p:cNvCxnSpPr>
            <a:stCxn id="12" idx="1"/>
            <a:endCxn id="4" idx="4"/>
          </p:cNvCxnSpPr>
          <p:nvPr/>
        </p:nvCxnSpPr>
        <p:spPr>
          <a:xfrm flipH="1" flipV="1">
            <a:off x="1115616" y="4537828"/>
            <a:ext cx="6424685" cy="1404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8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自主导航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实物导航框架</a:t>
            </a:r>
            <a:endParaRPr lang="en-US" altLang="zh-CN" sz="2800" b="0" smtClean="0"/>
          </a:p>
        </p:txBody>
      </p:sp>
      <p:sp>
        <p:nvSpPr>
          <p:cNvPr id="4" name="Oval 7"/>
          <p:cNvSpPr/>
          <p:nvPr/>
        </p:nvSpPr>
        <p:spPr>
          <a:xfrm>
            <a:off x="323528" y="3601724"/>
            <a:ext cx="1584176" cy="936104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路径规划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val 8"/>
          <p:cNvSpPr/>
          <p:nvPr/>
        </p:nvSpPr>
        <p:spPr>
          <a:xfrm>
            <a:off x="4963332" y="3601724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运动学分解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val 9"/>
          <p:cNvSpPr/>
          <p:nvPr/>
        </p:nvSpPr>
        <p:spPr>
          <a:xfrm>
            <a:off x="7308304" y="3601724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实物机器人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Straight Arrow Connector 10"/>
          <p:cNvCxnSpPr>
            <a:stCxn id="26" idx="6"/>
            <a:endCxn id="5" idx="2"/>
          </p:cNvCxnSpPr>
          <p:nvPr/>
        </p:nvCxnSpPr>
        <p:spPr>
          <a:xfrm>
            <a:off x="4202536" y="4069776"/>
            <a:ext cx="7607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/>
          <p:cNvCxnSpPr>
            <a:stCxn id="5" idx="6"/>
            <a:endCxn id="7" idx="2"/>
          </p:cNvCxnSpPr>
          <p:nvPr/>
        </p:nvCxnSpPr>
        <p:spPr>
          <a:xfrm>
            <a:off x="6547508" y="4069776"/>
            <a:ext cx="7607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2"/>
          <p:cNvSpPr/>
          <p:nvPr/>
        </p:nvSpPr>
        <p:spPr>
          <a:xfrm>
            <a:off x="3318603" y="5750200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RVIZ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Straight Arrow Connector 13"/>
          <p:cNvCxnSpPr>
            <a:stCxn id="7" idx="4"/>
            <a:endCxn id="10" idx="6"/>
          </p:cNvCxnSpPr>
          <p:nvPr/>
        </p:nvCxnSpPr>
        <p:spPr>
          <a:xfrm flipH="1">
            <a:off x="4902779" y="4537828"/>
            <a:ext cx="3197613" cy="16804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2"/>
          <p:cNvSpPr/>
          <p:nvPr/>
        </p:nvSpPr>
        <p:spPr>
          <a:xfrm>
            <a:off x="7308304" y="5805264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</a:t>
            </a:r>
          </a:p>
        </p:txBody>
      </p:sp>
      <p:cxnSp>
        <p:nvCxnSpPr>
          <p:cNvPr id="13" name="Straight Arrow Connector 13"/>
          <p:cNvCxnSpPr>
            <a:stCxn id="7" idx="4"/>
            <a:endCxn id="12" idx="0"/>
          </p:cNvCxnSpPr>
          <p:nvPr/>
        </p:nvCxnSpPr>
        <p:spPr>
          <a:xfrm>
            <a:off x="8100392" y="4537828"/>
            <a:ext cx="0" cy="1267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0" idx="6"/>
          </p:cNvCxnSpPr>
          <p:nvPr/>
        </p:nvCxnSpPr>
        <p:spPr>
          <a:xfrm flipH="1" flipV="1">
            <a:off x="4902779" y="6218252"/>
            <a:ext cx="2405525" cy="55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笑脸 14"/>
          <p:cNvSpPr/>
          <p:nvPr/>
        </p:nvSpPr>
        <p:spPr>
          <a:xfrm>
            <a:off x="1835696" y="5077888"/>
            <a:ext cx="792088" cy="7920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3"/>
          <p:cNvCxnSpPr>
            <a:stCxn id="10" idx="2"/>
            <a:endCxn id="15" idx="5"/>
          </p:cNvCxnSpPr>
          <p:nvPr/>
        </p:nvCxnSpPr>
        <p:spPr>
          <a:xfrm flipH="1" flipV="1">
            <a:off x="2511785" y="5753977"/>
            <a:ext cx="806818" cy="464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/>
          <p:cNvCxnSpPr>
            <a:stCxn id="15" idx="1"/>
            <a:endCxn id="4" idx="4"/>
          </p:cNvCxnSpPr>
          <p:nvPr/>
        </p:nvCxnSpPr>
        <p:spPr>
          <a:xfrm flipH="1" flipV="1">
            <a:off x="1115616" y="4537828"/>
            <a:ext cx="836079" cy="656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8"/>
          <p:cNvSpPr/>
          <p:nvPr/>
        </p:nvSpPr>
        <p:spPr>
          <a:xfrm>
            <a:off x="3751308" y="1963543"/>
            <a:ext cx="1584176" cy="936104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地图服务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Straight Arrow Connector 11"/>
          <p:cNvCxnSpPr>
            <a:stCxn id="18" idx="6"/>
            <a:endCxn id="7" idx="0"/>
          </p:cNvCxnSpPr>
          <p:nvPr/>
        </p:nvCxnSpPr>
        <p:spPr>
          <a:xfrm>
            <a:off x="5335484" y="2431595"/>
            <a:ext cx="2764908" cy="1170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0"/>
          <p:cNvCxnSpPr>
            <a:stCxn id="18" idx="2"/>
            <a:endCxn id="4" idx="0"/>
          </p:cNvCxnSpPr>
          <p:nvPr/>
        </p:nvCxnSpPr>
        <p:spPr>
          <a:xfrm flipH="1">
            <a:off x="1115616" y="2431595"/>
            <a:ext cx="2635692" cy="1170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8"/>
          <p:cNvSpPr/>
          <p:nvPr/>
        </p:nvSpPr>
        <p:spPr>
          <a:xfrm>
            <a:off x="2618360" y="3601724"/>
            <a:ext cx="1584176" cy="936104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轨迹规划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Straight Arrow Connector 10"/>
          <p:cNvCxnSpPr>
            <a:stCxn id="4" idx="6"/>
            <a:endCxn id="26" idx="2"/>
          </p:cNvCxnSpPr>
          <p:nvPr/>
        </p:nvCxnSpPr>
        <p:spPr>
          <a:xfrm>
            <a:off x="1907704" y="4069776"/>
            <a:ext cx="710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"/>
          <p:cNvCxnSpPr>
            <a:stCxn id="18" idx="3"/>
            <a:endCxn id="26" idx="0"/>
          </p:cNvCxnSpPr>
          <p:nvPr/>
        </p:nvCxnSpPr>
        <p:spPr>
          <a:xfrm flipH="1">
            <a:off x="3410448" y="2762558"/>
            <a:ext cx="572857" cy="8391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3"/>
          <p:cNvCxnSpPr>
            <a:stCxn id="12" idx="1"/>
            <a:endCxn id="26" idx="4"/>
          </p:cNvCxnSpPr>
          <p:nvPr/>
        </p:nvCxnSpPr>
        <p:spPr>
          <a:xfrm flipH="1" flipV="1">
            <a:off x="3410448" y="4537828"/>
            <a:ext cx="4129853" cy="1404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/>
          <p:cNvCxnSpPr>
            <a:stCxn id="12" idx="1"/>
            <a:endCxn id="4" idx="4"/>
          </p:cNvCxnSpPr>
          <p:nvPr/>
        </p:nvCxnSpPr>
        <p:spPr>
          <a:xfrm flipH="1" flipV="1">
            <a:off x="1115616" y="4537828"/>
            <a:ext cx="6424685" cy="1404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自主导航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与</a:t>
            </a:r>
            <a:r>
              <a:rPr lang="en-US" altLang="zh-CN" sz="2800" b="0" smtClean="0"/>
              <a:t>Gazebo-&gt;</a:t>
            </a:r>
            <a:r>
              <a:rPr lang="zh-CN" altLang="en-US" sz="2800" b="0" smtClean="0"/>
              <a:t>实物机器人相关的节点</a:t>
            </a:r>
            <a:endParaRPr lang="en-US" altLang="zh-CN" sz="2800" b="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smtClean="0"/>
              <a:t>地图服务，地图从哪来？</a:t>
            </a:r>
            <a:endParaRPr lang="en-US" altLang="zh-CN" sz="240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smtClean="0"/>
              <a:t>运动学分解，速度去哪？</a:t>
            </a:r>
            <a:endParaRPr lang="en-US" altLang="zh-CN" sz="2400" smtClean="0"/>
          </a:p>
          <a:p>
            <a:pPr lvl="1" eaLnBrk="1" hangingPunct="1">
              <a:spcBef>
                <a:spcPts val="1320"/>
              </a:spcBef>
            </a:pPr>
            <a:r>
              <a:rPr lang="en-US" altLang="zh-CN" sz="2400" smtClean="0"/>
              <a:t>TF</a:t>
            </a:r>
            <a:r>
              <a:rPr lang="zh-CN" altLang="en-US" sz="2400" smtClean="0"/>
              <a:t>和</a:t>
            </a:r>
            <a:r>
              <a:rPr lang="en-US" altLang="zh-CN" sz="2400" smtClean="0"/>
              <a:t>RVIZ</a:t>
            </a:r>
            <a:r>
              <a:rPr lang="zh-CN" altLang="en-US" sz="2400" smtClean="0"/>
              <a:t>，订阅什么消息？</a:t>
            </a:r>
            <a:endParaRPr lang="en-US" altLang="zh-CN" sz="2400" smtClean="0"/>
          </a:p>
          <a:p>
            <a:pPr lvl="1" eaLnBrk="1" hangingPunct="1">
              <a:spcBef>
                <a:spcPts val="1320"/>
              </a:spcBef>
            </a:pPr>
            <a:endParaRPr lang="en-US" altLang="zh-CN" sz="2400" b="0" smtClean="0"/>
          </a:p>
        </p:txBody>
      </p:sp>
    </p:spTree>
    <p:extLst>
      <p:ext uri="{BB962C8B-B14F-4D97-AF65-F5344CB8AC3E}">
        <p14:creationId xmlns:p14="http://schemas.microsoft.com/office/powerpoint/2010/main" val="24325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自主导航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/>
              <a:t>地图服务，地图从哪来？</a:t>
            </a:r>
            <a:endParaRPr lang="en-US" altLang="zh-CN" sz="2800" b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smtClean="0"/>
              <a:t>采用机器人自主建图，环境</a:t>
            </a:r>
            <a:r>
              <a:rPr lang="en-US" altLang="zh-CN" sz="2400" smtClean="0"/>
              <a:t>-&gt;</a:t>
            </a:r>
            <a:r>
              <a:rPr lang="zh-CN" altLang="en-US" sz="2400" smtClean="0"/>
              <a:t>地图</a:t>
            </a:r>
            <a:endParaRPr lang="en-US" altLang="zh-CN" sz="240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smtClean="0"/>
              <a:t>替代原来 地图</a:t>
            </a:r>
            <a:r>
              <a:rPr lang="en-US" altLang="zh-CN" sz="2400" smtClean="0"/>
              <a:t>-&gt;</a:t>
            </a:r>
            <a:r>
              <a:rPr lang="zh-CN" altLang="en-US" sz="2400" smtClean="0"/>
              <a:t>环境 的不合理流程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97471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自主导航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/>
              <a:t>运动学分解，速度去哪？</a:t>
            </a:r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smtClean="0"/>
              <a:t>轨迹规划下发速度，发送到特定的</a:t>
            </a:r>
            <a:r>
              <a:rPr lang="en-US" altLang="zh-CN" sz="2400" smtClean="0"/>
              <a:t>topic</a:t>
            </a:r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smtClean="0"/>
              <a:t>机器人自带的控制节点可以接受到下发的速度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62379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自主导航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en-US" altLang="zh-CN" sz="2800" b="0"/>
              <a:t>TF</a:t>
            </a:r>
            <a:r>
              <a:rPr lang="zh-CN" altLang="en-US" sz="2800" b="0"/>
              <a:t>和</a:t>
            </a:r>
            <a:r>
              <a:rPr lang="en-US" altLang="zh-CN" sz="2800" b="0"/>
              <a:t>RVIZ</a:t>
            </a:r>
            <a:r>
              <a:rPr lang="zh-CN" altLang="en-US" sz="2800" b="0"/>
              <a:t>，订阅什么</a:t>
            </a:r>
            <a:r>
              <a:rPr lang="zh-CN" altLang="en-US" sz="2800" b="0"/>
              <a:t>消息</a:t>
            </a:r>
            <a:r>
              <a:rPr lang="zh-CN" altLang="en-US" sz="2800" b="0" smtClean="0"/>
              <a:t>？</a:t>
            </a:r>
            <a:endParaRPr lang="zh-CN" altLang="en-US" sz="2800" b="0"/>
          </a:p>
          <a:p>
            <a:pPr lvl="1" eaLnBrk="1" hangingPunct="1">
              <a:spcBef>
                <a:spcPts val="1320"/>
              </a:spcBef>
            </a:pPr>
            <a:r>
              <a:rPr lang="en-US" altLang="zh-CN" sz="2400" smtClean="0"/>
              <a:t>TF/RVIZ</a:t>
            </a:r>
            <a:r>
              <a:rPr lang="zh-CN" altLang="en-US" sz="2400" smtClean="0"/>
              <a:t>订阅的消息已重命名，</a:t>
            </a:r>
            <a:r>
              <a:rPr lang="en-US" altLang="zh-CN" sz="2400" smtClean="0"/>
              <a:t>TF</a:t>
            </a:r>
            <a:r>
              <a:rPr lang="zh-CN" altLang="en-US" sz="2400" smtClean="0"/>
              <a:t>已生成</a:t>
            </a:r>
            <a:endParaRPr lang="en-US" altLang="zh-CN" sz="240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smtClean="0"/>
              <a:t>规划需要订阅的</a:t>
            </a:r>
            <a:r>
              <a:rPr lang="en-US" altLang="zh-CN" sz="2400" smtClean="0"/>
              <a:t>TF</a:t>
            </a:r>
            <a:r>
              <a:rPr lang="zh-CN" altLang="en-US" sz="2400" smtClean="0"/>
              <a:t>消息，可以参考</a:t>
            </a:r>
            <a:r>
              <a:rPr lang="en-US" altLang="zh-CN" sz="2400" smtClean="0"/>
              <a:t>rqt</a:t>
            </a:r>
            <a:r>
              <a:rPr lang="zh-CN" altLang="en-US" sz="2400" smtClean="0"/>
              <a:t>下的</a:t>
            </a:r>
            <a:r>
              <a:rPr lang="en-US" altLang="zh-CN" sz="2400" smtClean="0"/>
              <a:t>tf_tree</a:t>
            </a:r>
          </a:p>
          <a:p>
            <a:pPr lvl="1" eaLnBrk="1" hangingPunct="1">
              <a:spcBef>
                <a:spcPts val="1320"/>
              </a:spcBef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90844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r>
              <a:rPr lang="zh-CN" altLang="en-US" smtClean="0"/>
              <a:t>（</a:t>
            </a:r>
            <a:r>
              <a:rPr lang="en-US" altLang="zh-CN" smtClean="0"/>
              <a:t>9</a:t>
            </a:r>
            <a:r>
              <a:rPr lang="en-US" altLang="zh-CN" smtClean="0"/>
              <a:t>-10/11-12</a:t>
            </a:r>
            <a:r>
              <a:rPr lang="zh-CN" altLang="en-US" smtClean="0"/>
              <a:t>周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将第</a:t>
            </a:r>
            <a:r>
              <a:rPr lang="en-US" altLang="zh-CN" sz="2800" b="0" smtClean="0"/>
              <a:t>8</a:t>
            </a:r>
            <a:r>
              <a:rPr lang="zh-CN" altLang="en-US" sz="2800" b="0" smtClean="0"/>
              <a:t>周的作业部署到实物机器人</a:t>
            </a:r>
            <a:endParaRPr lang="en-US" altLang="zh-CN" sz="2800" b="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b="0" smtClean="0"/>
              <a:t>实现</a:t>
            </a:r>
            <a:r>
              <a:rPr lang="zh-CN" altLang="en-US" sz="2400" b="0" smtClean="0"/>
              <a:t>任意路径规划算法，如</a:t>
            </a:r>
            <a:r>
              <a:rPr lang="en-US" altLang="zh-CN" sz="2400" b="0" smtClean="0"/>
              <a:t>A</a:t>
            </a:r>
            <a:r>
              <a:rPr lang="zh-CN" altLang="en-US" sz="2400" b="0" smtClean="0"/>
              <a:t>*，</a:t>
            </a:r>
            <a:r>
              <a:rPr lang="en-US" altLang="zh-CN" sz="2400" b="0" smtClean="0"/>
              <a:t>RRT</a:t>
            </a:r>
            <a:r>
              <a:rPr lang="zh-CN" altLang="en-US" sz="2400" b="0" smtClean="0"/>
              <a:t>等</a:t>
            </a:r>
            <a:endParaRPr lang="en-US" altLang="zh-CN" sz="2400" b="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b="0" smtClean="0"/>
              <a:t>实现任意轨迹规划算法，如</a:t>
            </a:r>
            <a:r>
              <a:rPr lang="en-US" altLang="zh-CN" sz="2400" b="0" smtClean="0"/>
              <a:t>DWA</a:t>
            </a:r>
            <a:r>
              <a:rPr lang="zh-CN" altLang="en-US" sz="2400" b="0" smtClean="0"/>
              <a:t>等</a:t>
            </a:r>
            <a:endParaRPr lang="en-US" altLang="zh-CN" sz="2400" b="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b="0" smtClean="0"/>
              <a:t>任意给定目标点，自主规划路径，并跟随路径到达目标点</a:t>
            </a:r>
            <a:endParaRPr lang="en-US" altLang="zh-CN" sz="2400" b="0" smtClean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验收要求：</a:t>
            </a:r>
            <a:endParaRPr lang="en-US" altLang="zh-CN" sz="2800" b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000" smtClean="0"/>
              <a:t>对于静止环境（</a:t>
            </a:r>
            <a:r>
              <a:rPr lang="zh-CN" altLang="en-US" sz="2000"/>
              <a:t>运行时和地图</a:t>
            </a:r>
            <a:r>
              <a:rPr lang="zh-CN" altLang="en-US" sz="2000"/>
              <a:t>一致</a:t>
            </a:r>
            <a:r>
              <a:rPr lang="zh-CN" altLang="en-US" sz="2000" smtClean="0"/>
              <a:t>），完成自主导航</a:t>
            </a:r>
            <a:endParaRPr lang="en-US" altLang="zh-CN" sz="200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000" smtClean="0"/>
              <a:t>对于发生变化的环境，完成自主导航（兴趣，不</a:t>
            </a:r>
            <a:r>
              <a:rPr lang="zh-CN" altLang="en-US" sz="2000"/>
              <a:t>作为验收要求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 eaLnBrk="1" hangingPunct="1">
              <a:spcBef>
                <a:spcPts val="1320"/>
              </a:spcBef>
            </a:pPr>
            <a:endParaRPr lang="en-US" altLang="zh-CN" sz="2000" b="0" smtClean="0"/>
          </a:p>
          <a:p>
            <a:pPr eaLnBrk="1" hangingPunct="1">
              <a:spcBef>
                <a:spcPts val="1320"/>
              </a:spcBef>
            </a:pPr>
            <a:endParaRPr lang="en-US" altLang="zh-CN" sz="2800" b="0"/>
          </a:p>
        </p:txBody>
      </p:sp>
    </p:spTree>
    <p:extLst>
      <p:ext uri="{BB962C8B-B14F-4D97-AF65-F5344CB8AC3E}">
        <p14:creationId xmlns:p14="http://schemas.microsoft.com/office/powerpoint/2010/main" val="230537279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9849</TotalTime>
  <Words>247</Words>
  <Application>Microsoft Office PowerPoint</Application>
  <PresentationFormat>全屏显示(4:3)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黑体</vt:lpstr>
      <vt:lpstr>Arial</vt:lpstr>
      <vt:lpstr>默认设计模板</vt:lpstr>
      <vt:lpstr>轮式移动机器人技术</vt:lpstr>
      <vt:lpstr>自主导航</vt:lpstr>
      <vt:lpstr>自主导航</vt:lpstr>
      <vt:lpstr>自主导航</vt:lpstr>
      <vt:lpstr>自主导航</vt:lpstr>
      <vt:lpstr>自主导航</vt:lpstr>
      <vt:lpstr>自主导航</vt:lpstr>
      <vt:lpstr>作业（9-10/11-12周）</vt:lpstr>
    </vt:vector>
  </TitlesOfParts>
  <Company>ZJUNlict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工业控制技术国家重点实验室 实验室主任报告</dc:title>
  <dc:creator>rxiong</dc:creator>
  <cp:lastModifiedBy>Windows User</cp:lastModifiedBy>
  <cp:revision>563</cp:revision>
  <dcterms:created xsi:type="dcterms:W3CDTF">2007-02-05T07:40:28Z</dcterms:created>
  <dcterms:modified xsi:type="dcterms:W3CDTF">2022-04-22T01:51:03Z</dcterms:modified>
</cp:coreProperties>
</file>