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552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54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69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C092644A-D423-4D93-B11A-5B142F9C5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7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81D8BCED-4794-4F5B-A95B-8007A3359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0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8BCED-4794-4F5B-A95B-8007A3359B3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1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688AB1-AEDA-E34E-96DC-8A9CD5498162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1ABE9B-2127-408B-ADD0-32B6A1ADA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1412E1-F607-1B4A-B6AD-5B34F0B50589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44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73E15-F0E2-6C49-B457-3941D3CE8BF7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37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33431B-1935-E34D-86FA-FE0A9DFE3E7B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039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1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B70B95-BB04-884B-A6E8-34895D47021D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29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A08DA1-F610-AF44-9908-BCC8326D3EB4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5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3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E1510-4434-FA48-A2F4-2407F720F28A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D0090FA-C1D2-436C-ACD1-E5E3751D06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01CEAA-088D-D64A-BCFA-FC28D373C0FD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0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B93CF8-7DE4-5D43-9D04-A7CCB4F62741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67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70539-074A-6F4C-A92E-37866C6A5AB0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6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F66EF0-C141-134F-B826-2E830DAEFE4B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7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D66535-F878-BA40-8843-D526E6B294F4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0FC2A6-327E-9542-8072-8FFB81D67C69}" type="datetime1">
              <a:rPr lang="zh-CN" altLang="en-US" smtClean="0"/>
              <a:t>2022/12/14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6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88EDA1C-7338-4452-914A-ED7756F9A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0650" y="6278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D3EE55B-0F21-402F-A7C4-FFECA81A60D0}" type="slidenum">
              <a:rPr lang="en-US" altLang="zh-CN" sz="2000"/>
              <a:pPr>
                <a:spcBef>
                  <a:spcPct val="50000"/>
                </a:spcBef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0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5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DC5277C-F657-40CF-9845-952E5E2D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Atomic Exchange</a:t>
            </a:r>
          </a:p>
          <a:p>
            <a:pPr marL="0" indent="0">
              <a:buNone/>
            </a:pPr>
            <a:r>
              <a:rPr lang="en-US" altLang="zh-CN" dirty="0"/>
              <a:t>               DADDUI    R2, R0, #1</a:t>
            </a:r>
          </a:p>
          <a:p>
            <a:pPr marL="0" indent="0">
              <a:buNone/>
            </a:pPr>
            <a:r>
              <a:rPr lang="en-US" altLang="zh-CN" dirty="0" err="1"/>
              <a:t>lockit</a:t>
            </a:r>
            <a:r>
              <a:rPr lang="en-US" altLang="zh-CN" dirty="0"/>
              <a:t>:      </a:t>
            </a:r>
            <a:r>
              <a:rPr lang="en-US" altLang="zh-CN" b="1" dirty="0"/>
              <a:t>EXCH</a:t>
            </a:r>
            <a:r>
              <a:rPr lang="en-US" altLang="zh-CN" dirty="0"/>
              <a:t>       R2, 0(R1)</a:t>
            </a:r>
          </a:p>
          <a:p>
            <a:pPr marL="0" indent="0">
              <a:buNone/>
            </a:pPr>
            <a:r>
              <a:rPr lang="en-US" altLang="zh-CN" dirty="0"/>
              <a:t>               BNEZ       R2,  </a:t>
            </a:r>
            <a:r>
              <a:rPr lang="en-US" altLang="zh-CN" dirty="0" err="1"/>
              <a:t>lockit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Using Test-and-Set </a:t>
            </a:r>
          </a:p>
          <a:p>
            <a:pPr marL="0" indent="0">
              <a:buNone/>
            </a:pPr>
            <a:r>
              <a:rPr lang="en-US" altLang="zh-CN" dirty="0" err="1"/>
              <a:t>lockit</a:t>
            </a:r>
            <a:r>
              <a:rPr lang="en-US" altLang="zh-CN" dirty="0"/>
              <a:t>:    </a:t>
            </a:r>
            <a:r>
              <a:rPr lang="en-US" altLang="zh-CN" b="1" dirty="0"/>
              <a:t>T&amp;S</a:t>
            </a:r>
            <a:r>
              <a:rPr lang="en-US" altLang="zh-CN" dirty="0"/>
              <a:t>          R2, 0(R1)</a:t>
            </a:r>
          </a:p>
          <a:p>
            <a:pPr marL="0" indent="0">
              <a:buNone/>
            </a:pPr>
            <a:r>
              <a:rPr lang="en-US" altLang="zh-CN" dirty="0"/>
              <a:t>              BNEZ       R2,  </a:t>
            </a:r>
            <a:r>
              <a:rPr lang="en-US" altLang="zh-CN" dirty="0" err="1"/>
              <a:t>lockit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E2F136-BFB1-4EC1-8060-00B6BA7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 Lock using Hardware Primitives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8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3249DF-4FB6-4A51-BDF1-DCDF2F36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to have read &amp; write in 1 instruction: </a:t>
            </a:r>
          </a:p>
          <a:p>
            <a:pPr lvl="1"/>
            <a:r>
              <a:rPr lang="en-US" altLang="zh-CN" dirty="0"/>
              <a:t>use 2 instead</a:t>
            </a:r>
          </a:p>
          <a:p>
            <a:r>
              <a:rPr lang="en-US" altLang="zh-CN" b="1" dirty="0"/>
              <a:t>Load linked </a:t>
            </a:r>
            <a:r>
              <a:rPr lang="en-US" altLang="zh-CN" dirty="0"/>
              <a:t>(load locked) + </a:t>
            </a:r>
            <a:r>
              <a:rPr lang="en-US" altLang="zh-CN" b="1" dirty="0"/>
              <a:t>store conditional</a:t>
            </a:r>
          </a:p>
          <a:p>
            <a:pPr lvl="1"/>
            <a:r>
              <a:rPr lang="en-US" altLang="zh-CN" dirty="0"/>
              <a:t>Load linked returns the initial value</a:t>
            </a:r>
          </a:p>
          <a:p>
            <a:pPr lvl="1"/>
            <a:r>
              <a:rPr lang="en-US" altLang="zh-CN" dirty="0"/>
              <a:t>Store conditional returns </a:t>
            </a:r>
            <a:r>
              <a:rPr lang="en-US" altLang="zh-CN" b="1" dirty="0"/>
              <a:t>1 if it succeeds </a:t>
            </a:r>
            <a:r>
              <a:rPr lang="en-US" altLang="zh-CN" dirty="0"/>
              <a:t>(no other store to same memory location since proceeding load) and </a:t>
            </a:r>
            <a:r>
              <a:rPr lang="en-US" altLang="zh-CN" b="1" dirty="0"/>
              <a:t>0</a:t>
            </a:r>
            <a:r>
              <a:rPr lang="en-US" altLang="zh-CN" dirty="0"/>
              <a:t> otherwise</a:t>
            </a:r>
          </a:p>
          <a:p>
            <a:r>
              <a:rPr lang="en-US" altLang="zh-CN" b="1" dirty="0"/>
              <a:t>Advantage</a:t>
            </a:r>
            <a:r>
              <a:rPr lang="en-US" altLang="zh-CN" dirty="0"/>
              <a:t>: separate read and write of shared data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438CD3-2216-4DEA-AC87-2A74265F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Uninterruptable Instruction to Fetch and Update 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2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B511C7-1E67-4BB8-BFA6-C30ABD7B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doing </a:t>
            </a:r>
            <a:r>
              <a:rPr lang="en-US" altLang="zh-CN" b="1" dirty="0"/>
              <a:t>atomic swap </a:t>
            </a:r>
            <a:r>
              <a:rPr lang="en-US" altLang="zh-CN" dirty="0"/>
              <a:t>with LL &amp; SC:</a:t>
            </a:r>
          </a:p>
          <a:p>
            <a:pPr marL="0" indent="0">
              <a:buNone/>
            </a:pPr>
            <a:r>
              <a:rPr lang="en-US" altLang="zh-CN" dirty="0"/>
              <a:t>try:	mov	R3,R4	  	; mov exchange value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 err="1"/>
              <a:t>ll</a:t>
            </a:r>
            <a:r>
              <a:rPr lang="en-US" altLang="zh-CN" dirty="0"/>
              <a:t>	R2,0(R1)	; load linked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 err="1"/>
              <a:t>sc</a:t>
            </a:r>
            <a:r>
              <a:rPr lang="en-US" altLang="zh-CN" dirty="0"/>
              <a:t>	R3,0(R1)	; store conditional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beqz</a:t>
            </a:r>
            <a:r>
              <a:rPr lang="en-US" altLang="zh-CN" dirty="0"/>
              <a:t>	R3,try  	; branch store fails (R3 = 0)</a:t>
            </a:r>
            <a:br>
              <a:rPr lang="en-US" altLang="zh-CN" dirty="0"/>
            </a:br>
            <a:r>
              <a:rPr lang="en-US" altLang="zh-CN" dirty="0"/>
              <a:t>	mov	R4,R2  	; put load value in R4</a:t>
            </a:r>
          </a:p>
          <a:p>
            <a:endParaRPr lang="en-US" altLang="zh-CN" dirty="0"/>
          </a:p>
          <a:p>
            <a:r>
              <a:rPr lang="en-US" altLang="zh-CN" dirty="0"/>
              <a:t>Example doing </a:t>
            </a:r>
            <a:r>
              <a:rPr lang="en-US" altLang="zh-CN" b="1" dirty="0"/>
              <a:t>fetch &amp; increment </a:t>
            </a:r>
            <a:r>
              <a:rPr lang="en-US" altLang="zh-CN" dirty="0"/>
              <a:t>with LL &amp; SC:</a:t>
            </a:r>
          </a:p>
          <a:p>
            <a:pPr marL="0" indent="0">
              <a:buNone/>
            </a:pPr>
            <a:r>
              <a:rPr lang="en-US" altLang="zh-CN" dirty="0"/>
              <a:t>try:	</a:t>
            </a:r>
            <a:r>
              <a:rPr lang="en-US" altLang="zh-CN" b="1" dirty="0" err="1"/>
              <a:t>ll</a:t>
            </a:r>
            <a:r>
              <a:rPr lang="en-US" altLang="zh-CN" dirty="0"/>
              <a:t>	R2,0(R1)	; load linked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addi</a:t>
            </a:r>
            <a:r>
              <a:rPr lang="en-US" altLang="zh-CN" dirty="0"/>
              <a:t>	R2,R2,#1 	; increment (OK if reg–reg)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 err="1"/>
              <a:t>sc</a:t>
            </a:r>
            <a:r>
              <a:rPr lang="en-US" altLang="zh-CN" dirty="0"/>
              <a:t>	R2,0(R1) 	; store conditional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beqz</a:t>
            </a:r>
            <a:r>
              <a:rPr lang="en-US" altLang="zh-CN" dirty="0"/>
              <a:t>	R2,try  	; branch store fails (R2 = 0)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CC7E83-E362-4D47-8341-459C321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atomic operations using LL&amp;SC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25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8EA0FC-3886-40D7-9C32-B82CC9CB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Link Register</a:t>
            </a:r>
            <a:r>
              <a:rPr lang="en-US" altLang="zh-CN" dirty="0"/>
              <a:t>: keep </a:t>
            </a:r>
            <a:r>
              <a:rPr lang="en-US" altLang="zh-CN" b="1" dirty="0"/>
              <a:t>track of the memory location address</a:t>
            </a:r>
            <a:r>
              <a:rPr lang="en-US" altLang="zh-CN" dirty="0"/>
              <a:t> when execute LL.</a:t>
            </a:r>
          </a:p>
          <a:p>
            <a:r>
              <a:rPr lang="en-US" altLang="zh-CN" dirty="0"/>
              <a:t>Clear when other processor write into the same location</a:t>
            </a:r>
          </a:p>
          <a:p>
            <a:r>
              <a:rPr lang="en-US" altLang="zh-CN" dirty="0"/>
              <a:t>Match the SC address with  the Link Register when SC. if not match or any exception, then failed, set return value=0; otherwise succeed.</a:t>
            </a:r>
          </a:p>
          <a:p>
            <a:r>
              <a:rPr lang="en-US" altLang="zh-CN" dirty="0"/>
              <a:t>Note: Only </a:t>
            </a:r>
            <a:r>
              <a:rPr lang="en-US" altLang="zh-CN" b="1" dirty="0"/>
              <a:t>Register-Register instruction </a:t>
            </a:r>
            <a:r>
              <a:rPr lang="en-US" altLang="zh-CN" dirty="0"/>
              <a:t>can be insert between LL &amp; SC, why?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E5A50E-28CA-4432-A49F-E0A3045A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LL&amp;SC?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56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192830-A24F-4DC8-86C1-EC61C6EE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Spin locks</a:t>
            </a:r>
            <a:r>
              <a:rPr lang="en-US" altLang="zh-CN" dirty="0"/>
              <a:t>: processor continuously tries to acquire, spinning around a loop trying to get the lock</a:t>
            </a:r>
            <a:br>
              <a:rPr lang="en-US" altLang="zh-CN" dirty="0"/>
            </a:br>
            <a:r>
              <a:rPr lang="en-US" altLang="zh-CN" dirty="0"/>
              <a:t>		li	R2,#1		</a:t>
            </a:r>
            <a:br>
              <a:rPr lang="en-US" altLang="zh-CN" dirty="0"/>
            </a:br>
            <a:r>
              <a:rPr lang="en-US" altLang="zh-CN" dirty="0" err="1"/>
              <a:t>lockit</a:t>
            </a:r>
            <a:r>
              <a:rPr lang="en-US" altLang="zh-CN" dirty="0"/>
              <a:t>:	</a:t>
            </a:r>
            <a:r>
              <a:rPr lang="en-US" altLang="zh-CN" b="1" dirty="0" err="1"/>
              <a:t>exch</a:t>
            </a:r>
            <a:r>
              <a:rPr lang="en-US" altLang="zh-CN" b="1" dirty="0"/>
              <a:t>	R2,0(R1)</a:t>
            </a:r>
            <a:r>
              <a:rPr lang="en-US" altLang="zh-CN" dirty="0"/>
              <a:t> 	;atomic exchange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bnez</a:t>
            </a:r>
            <a:r>
              <a:rPr lang="en-US" altLang="zh-CN" dirty="0"/>
              <a:t>	R2,lockit 	;already locked?</a:t>
            </a:r>
          </a:p>
          <a:p>
            <a:r>
              <a:rPr lang="en-US" altLang="zh-CN" dirty="0"/>
              <a:t>What about MP with cache coherency?</a:t>
            </a:r>
          </a:p>
          <a:p>
            <a:pPr lvl="1"/>
            <a:r>
              <a:rPr lang="en-US" altLang="zh-CN" dirty="0"/>
              <a:t>Want to spin on cache copy to avoid full memory latency</a:t>
            </a:r>
          </a:p>
          <a:p>
            <a:pPr lvl="1"/>
            <a:r>
              <a:rPr lang="en-US" altLang="zh-CN" dirty="0"/>
              <a:t>Likely to get cache hits for such variables</a:t>
            </a:r>
          </a:p>
          <a:p>
            <a:r>
              <a:rPr lang="en-US" altLang="zh-CN" dirty="0"/>
              <a:t>If with cache coherence,  lock value can be in cache, otherwise is stored in memory.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79E4F5-F9BB-4F07-BD1A-331905D7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User Level Synchronization—Operation Using the Primitives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50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84DAC7-D0BC-4049-AD80-BB12E591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  <a:r>
              <a:rPr lang="en-US" altLang="zh-CN" dirty="0"/>
              <a:t>: exchange includes a write, which invalidates all other copies; this generates considerable bus traffic</a:t>
            </a:r>
          </a:p>
          <a:p>
            <a:endParaRPr lang="en-US" altLang="zh-CN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start by simply repeatedly reading the variable; when it changes, then try exchange (“test and </a:t>
            </a:r>
            <a:r>
              <a:rPr lang="en-US" altLang="zh-CN" dirty="0" err="1"/>
              <a:t>test&amp;set</a:t>
            </a:r>
            <a:r>
              <a:rPr lang="en-US" altLang="zh-CN" dirty="0"/>
              <a:t>”):</a:t>
            </a:r>
          </a:p>
          <a:p>
            <a:pPr marL="0" indent="0">
              <a:buNone/>
            </a:pPr>
            <a:r>
              <a:rPr lang="en-US" altLang="zh-CN" dirty="0"/>
              <a:t>try:		li	R2,#1		</a:t>
            </a:r>
            <a:br>
              <a:rPr lang="en-US" altLang="zh-CN" dirty="0"/>
            </a:br>
            <a:r>
              <a:rPr lang="en-US" altLang="zh-CN" dirty="0" err="1"/>
              <a:t>lockit</a:t>
            </a:r>
            <a:r>
              <a:rPr lang="en-US" altLang="zh-CN" dirty="0"/>
              <a:t>:		</a:t>
            </a:r>
            <a:r>
              <a:rPr lang="en-US" altLang="zh-CN" dirty="0" err="1"/>
              <a:t>lw</a:t>
            </a:r>
            <a:r>
              <a:rPr lang="en-US" altLang="zh-CN" dirty="0"/>
              <a:t>	R3,0(R1) 	;load var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bnez</a:t>
            </a:r>
            <a:r>
              <a:rPr lang="en-US" altLang="zh-CN" dirty="0"/>
              <a:t>	R3,lockit 	;not free=&gt;spin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dirty="0" err="1"/>
              <a:t>exch</a:t>
            </a:r>
            <a:r>
              <a:rPr lang="en-US" altLang="zh-CN" b="1" dirty="0"/>
              <a:t>	R2,0(R1) </a:t>
            </a:r>
            <a:r>
              <a:rPr lang="en-US" altLang="zh-CN" dirty="0"/>
              <a:t>	;atomic exchange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bnez</a:t>
            </a:r>
            <a:r>
              <a:rPr lang="en-US" altLang="zh-CN" dirty="0"/>
              <a:t>	R2,try 	           ;already locked?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6926FE-3397-4F1A-A3ED-B8129493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Spin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16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8138C2-70CE-4140-B42A-665BAA1E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lockit</a:t>
            </a:r>
            <a:r>
              <a:rPr lang="en-US" altLang="zh-CN" dirty="0"/>
              <a:t>:	</a:t>
            </a:r>
            <a:r>
              <a:rPr lang="en-US" altLang="zh-CN" b="1" dirty="0"/>
              <a:t>LL</a:t>
            </a:r>
            <a:r>
              <a:rPr lang="en-US" altLang="zh-CN" dirty="0"/>
              <a:t>	   R2,0(R1) 	    ;load linked</a:t>
            </a:r>
            <a:br>
              <a:rPr lang="en-US" altLang="zh-CN" dirty="0"/>
            </a:br>
            <a:r>
              <a:rPr lang="en-US" altLang="zh-CN" dirty="0"/>
              <a:t>	BNEZ    R2, </a:t>
            </a:r>
            <a:r>
              <a:rPr lang="en-US" altLang="zh-CN" dirty="0" err="1"/>
              <a:t>lockit</a:t>
            </a:r>
            <a:r>
              <a:rPr lang="en-US" altLang="zh-CN" dirty="0"/>
              <a:t> 	    ;not free=&gt;spin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Daddui</a:t>
            </a:r>
            <a:r>
              <a:rPr lang="en-US" altLang="zh-CN" dirty="0"/>
              <a:t>  R2, R0, #1      ;locked value </a:t>
            </a:r>
          </a:p>
          <a:p>
            <a:pPr marL="0" indent="0">
              <a:buNone/>
            </a:pPr>
            <a:r>
              <a:rPr lang="en-US" altLang="zh-CN" dirty="0"/>
              <a:t>          	</a:t>
            </a:r>
            <a:r>
              <a:rPr lang="en-US" altLang="zh-CN" b="1" dirty="0"/>
              <a:t>SC         R2, 0(R1) </a:t>
            </a:r>
            <a:r>
              <a:rPr lang="en-US" altLang="zh-CN" dirty="0"/>
              <a:t>	    ;atomic exchange</a:t>
            </a:r>
            <a:br>
              <a:rPr lang="en-US" altLang="zh-CN" dirty="0"/>
            </a:br>
            <a:r>
              <a:rPr lang="en-US" altLang="zh-CN" dirty="0"/>
              <a:t>	BEQZ    R2, </a:t>
            </a:r>
            <a:r>
              <a:rPr lang="en-US" altLang="zh-CN" dirty="0" err="1"/>
              <a:t>lockit</a:t>
            </a:r>
            <a:r>
              <a:rPr lang="en-US" altLang="zh-CN" dirty="0"/>
              <a:t>        ;already locked?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60D827-7172-456E-B8DD-E499E28D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Spin lock using LL&amp;SC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38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96A1ABF-477F-4384-9271-F6487D62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Cache-coherence steps and bus traffic for P0,P1,P2</a:t>
            </a:r>
            <a:endParaRPr lang="zh-CN" altLang="en-US" sz="24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10C3D9C-55BD-4839-8D01-FE1205774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41212"/>
              </p:ext>
            </p:extLst>
          </p:nvPr>
        </p:nvGraphicFramePr>
        <p:xfrm>
          <a:off x="341974" y="1268760"/>
          <a:ext cx="8543100" cy="475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Document" r:id="rId4" imgW="10710799" imgH="5956507" progId="Word.Document.8">
                  <p:embed/>
                </p:oleObj>
              </mc:Choice>
              <mc:Fallback>
                <p:oleObj name="Document" r:id="rId4" imgW="10710799" imgH="5956507" progId="Word.Documen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74" y="1268760"/>
                        <a:ext cx="8543100" cy="4750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63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137534-0EDB-49A2-8B3C-B005E129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that 10 processors content one spin lock at the same time.</a:t>
            </a:r>
          </a:p>
          <a:p>
            <a:pPr lvl="1"/>
            <a:r>
              <a:rPr lang="en-US" altLang="zh-CN" dirty="0"/>
              <a:t>Each bus miss takes 100 clock cycles.</a:t>
            </a:r>
          </a:p>
          <a:p>
            <a:pPr lvl="1"/>
            <a:r>
              <a:rPr lang="en-US" altLang="zh-CN" dirty="0"/>
              <a:t>No latency if hit in cache.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cycles need to get the lock once for all the 10 processors?</a:t>
            </a:r>
          </a:p>
          <a:p>
            <a:r>
              <a:rPr lang="en-US" altLang="zh-CN" b="1" dirty="0"/>
              <a:t>Answer: each n-i+1 iteration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read miss get lock = 0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write miss try to lock it.</a:t>
            </a:r>
          </a:p>
          <a:p>
            <a:pPr lvl="1"/>
            <a:r>
              <a:rPr lang="en-US" altLang="zh-CN" dirty="0"/>
              <a:t>Write the lock to release</a:t>
            </a:r>
          </a:p>
          <a:p>
            <a:pPr lvl="1"/>
            <a:r>
              <a:rPr lang="en-US" altLang="zh-CN" dirty="0"/>
              <a:t>Sum (2i + 1) (</a:t>
            </a:r>
            <a:r>
              <a:rPr lang="en-US" altLang="zh-CN" dirty="0" err="1"/>
              <a:t>i</a:t>
            </a:r>
            <a:r>
              <a:rPr lang="en-US" altLang="zh-CN" dirty="0"/>
              <a:t>=N,..1) = N</a:t>
            </a:r>
            <a:r>
              <a:rPr lang="en-US" altLang="zh-CN" baseline="30000" dirty="0"/>
              <a:t>2</a:t>
            </a:r>
            <a:r>
              <a:rPr lang="en-US" altLang="zh-CN" dirty="0"/>
              <a:t> + 2N,  total </a:t>
            </a:r>
            <a:r>
              <a:rPr lang="en-US" altLang="zh-CN" b="1" dirty="0"/>
              <a:t>12000</a:t>
            </a:r>
            <a:r>
              <a:rPr lang="en-US" altLang="zh-CN" dirty="0"/>
              <a:t> clock cycles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DBC8DA-6F43-4D4E-91D3-D535D6F9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of spin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9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E03EB5-79E1-453F-8095-C863B315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 barrier</a:t>
            </a:r>
            <a:r>
              <a:rPr lang="en-US" altLang="zh-CN" dirty="0"/>
              <a:t>: forces all processes to wait until all the processes reach the barrier and then release all the processes to go forward.</a:t>
            </a:r>
          </a:p>
          <a:p>
            <a:r>
              <a:rPr lang="en-US" altLang="zh-CN" b="1" dirty="0"/>
              <a:t>How to implement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Shared counter</a:t>
            </a:r>
          </a:p>
          <a:p>
            <a:pPr lvl="1"/>
            <a:r>
              <a:rPr lang="en-US" altLang="zh-CN" dirty="0"/>
              <a:t>Spin waiting for release signal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C19AC6-BA34-4067-A139-1CE07C55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 Synchronization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0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99E429-44CE-45AF-B88F-114CF5ED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Definition</a:t>
            </a:r>
            <a:r>
              <a:rPr lang="en-US" altLang="zh-CN" dirty="0"/>
              <a:t>: the coordination of simultaneous threads or processes to complete a task in order to get correct runtime order and avoid unexpected race conditions</a:t>
            </a:r>
          </a:p>
          <a:p>
            <a:pPr lvl="1"/>
            <a:r>
              <a:rPr lang="en-US" altLang="zh-CN" b="1" dirty="0"/>
              <a:t>Forks and Joins</a:t>
            </a:r>
            <a:r>
              <a:rPr lang="en-US" altLang="zh-CN" dirty="0"/>
              <a:t>:  in parallel programming a parallel process may want to wait until several events have occurred.</a:t>
            </a:r>
          </a:p>
          <a:p>
            <a:pPr lvl="1"/>
            <a:r>
              <a:rPr lang="en-US" altLang="zh-CN" b="1" dirty="0"/>
              <a:t>Producer-Consumer</a:t>
            </a:r>
            <a:r>
              <a:rPr lang="en-US" altLang="zh-CN" dirty="0"/>
              <a:t>: A consumer process must wait until the producer process has produced data.</a:t>
            </a:r>
          </a:p>
          <a:p>
            <a:pPr lvl="1"/>
            <a:r>
              <a:rPr lang="en-US" altLang="zh-CN" b="1" dirty="0"/>
              <a:t>Exclusive use of a resource</a:t>
            </a:r>
            <a:r>
              <a:rPr lang="en-US" altLang="zh-CN" dirty="0"/>
              <a:t>: Operating system has to ensure that only one process uses a resource at a given time.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2443D2-C89E-43CC-83CE-841257E8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6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E4BF9F-C313-45C1-9420-89390800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 (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counterlock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);              //ensure update atomic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0 ) release = 0;  // first--&gt;reset release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 = count +1;                  // count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unlock (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counterlock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);          // release lock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release =1;                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 {                                       // more to come 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spin(release ==1) ;       // wait for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1C1D45-108F-4C24-9CBB-D6CAE267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barrier</a:t>
            </a:r>
            <a:endParaRPr lang="zh-CN" alt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8CF0D2B-BE39-4716-A1DB-5302026C6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45125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3333FF"/>
                </a:solidFill>
                <a:latin typeface="Arial" panose="020B0604020202020204" pitchFamily="34" charset="0"/>
              </a:rPr>
              <a:t>Is there anything wrong ?</a:t>
            </a:r>
          </a:p>
        </p:txBody>
      </p:sp>
    </p:spTree>
    <p:extLst>
      <p:ext uri="{BB962C8B-B14F-4D97-AF65-F5344CB8AC3E}">
        <p14:creationId xmlns:p14="http://schemas.microsoft.com/office/powerpoint/2010/main" val="5134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E22F91-AD75-49AD-8F13-53992DE2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for barrier (updated)</a:t>
            </a:r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8B631A4-CD65-400B-85EE-96474E843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662" y="738269"/>
            <a:ext cx="5873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9900"/>
                </a:solidFill>
                <a:latin typeface="Arial" panose="020B0604020202020204" pitchFamily="34" charset="0"/>
              </a:rPr>
              <a:t>Is there anything implicit   error ?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7C257A4-999C-42C8-B16C-56EAAB36B07E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96975"/>
            <a:ext cx="8459787" cy="432117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 ( counterlock );               //ensure update atomic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0 ) release = 0;    // first--&gt;reset release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count = count +1;               // count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release =1;                  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unlock ( counterlock );  // release lock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spin(release ==1) ;                  // wait for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5A65872D-42DB-4D46-B9D5-FA28ECA3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73216"/>
            <a:ext cx="8347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Slower processes may be trapped in barrier by  the fastest process.</a:t>
            </a:r>
          </a:p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                        Final result:  all trapped some where.</a:t>
            </a:r>
          </a:p>
        </p:txBody>
      </p:sp>
    </p:spTree>
    <p:extLst>
      <p:ext uri="{BB962C8B-B14F-4D97-AF65-F5344CB8AC3E}">
        <p14:creationId xmlns:p14="http://schemas.microsoft.com/office/powerpoint/2010/main" val="209250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602240-ECA5-4030-829D-8875F056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Count again when leave the barrier</a:t>
            </a:r>
          </a:p>
          <a:p>
            <a:pPr lvl="1"/>
            <a:r>
              <a:rPr lang="en-US" altLang="zh-CN" dirty="0"/>
              <a:t>Set another shared counter to count down the existing process in barrier</a:t>
            </a:r>
          </a:p>
          <a:p>
            <a:pPr lvl="1"/>
            <a:r>
              <a:rPr lang="en-US" altLang="zh-CN" dirty="0"/>
              <a:t>Forbid any process reenter the barrier before every process leave the previous instance</a:t>
            </a:r>
          </a:p>
          <a:p>
            <a:pPr lvl="1"/>
            <a:r>
              <a:rPr lang="en-US" altLang="zh-CN" dirty="0"/>
              <a:t>NO!  </a:t>
            </a:r>
            <a:r>
              <a:rPr lang="en-US" altLang="zh-CN" b="1" dirty="0"/>
              <a:t>Extra long latency!</a:t>
            </a:r>
          </a:p>
          <a:p>
            <a:r>
              <a:rPr lang="en-US" altLang="zh-CN" b="1" dirty="0"/>
              <a:t>Sense-reversing barrier</a:t>
            </a:r>
          </a:p>
          <a:p>
            <a:pPr lvl="1"/>
            <a:r>
              <a:rPr lang="en-US" altLang="zh-CN" dirty="0"/>
              <a:t>Private variable </a:t>
            </a:r>
            <a:r>
              <a:rPr lang="en-US" altLang="zh-CN" b="1" dirty="0" err="1"/>
              <a:t>Local_sense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9B21FE-2E83-480D-882D-21FF9F0F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Alternatives to improve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1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F132-68BD-4A39-813D-4D38322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Sense-reversing barrier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D97BD7-7BE7-4BA5-A1AE-1245EAA3E9E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42938" y="1428750"/>
            <a:ext cx="7942262" cy="424815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Local_sense =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!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Local_sense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  //toggle local_sence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 ( counterlock );                  //ensure update atomic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count = count +1;                     // count arrivals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release = local_sense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unlock ( counterlock );              // release lock 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spin(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release == local_sense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 ;  // wait for signal</a:t>
            </a:r>
          </a:p>
          <a:p>
            <a:pPr marL="257175" marR="0" lvl="0" indent="-257175" algn="l" defTabSz="914400" rtl="0" eaLnBrk="1" fontAlgn="base" latinLnBrk="0" hangingPunct="1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20BD57C-1D80-449D-8C1D-C1DD40C8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357813"/>
            <a:ext cx="820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Slove the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trap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 problem but still poor performance !</a:t>
            </a:r>
            <a:r>
              <a:rPr kumimoji="1" lang="en-US" altLang="zh-CN" sz="1800" b="1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1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E5C59F-2AA3-4BEC-9A12-A2E83073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that 10 processors each execute a barrier simultaneously. </a:t>
            </a:r>
          </a:p>
          <a:p>
            <a:pPr lvl="1"/>
            <a:r>
              <a:rPr lang="en-US" altLang="zh-CN" dirty="0"/>
              <a:t>Each bus miss takes 100 clock cycles. </a:t>
            </a:r>
          </a:p>
          <a:p>
            <a:pPr lvl="1"/>
            <a:r>
              <a:rPr lang="en-US" altLang="zh-CN" dirty="0"/>
              <a:t>No latency if hit in cache. </a:t>
            </a:r>
          </a:p>
          <a:p>
            <a:pPr lvl="1"/>
            <a:r>
              <a:rPr lang="en-US" altLang="zh-CN" dirty="0"/>
              <a:t>Processors are equal fast, No worry about code outside barrier</a:t>
            </a:r>
          </a:p>
          <a:p>
            <a:pPr lvl="1"/>
            <a:r>
              <a:rPr lang="en-US" altLang="zh-CN" dirty="0"/>
              <a:t>Lock is implemented using LL&amp;SC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cycles need to arrive the barrier then leave?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AC71BA-271D-4D6B-BF9A-98CE08A6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of barrier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63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BFC033-9866-42E4-A9B4-B7A0E67E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941168"/>
            <a:ext cx="7924800" cy="1944216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processor will have 3i+4 bus transactions</a:t>
            </a:r>
          </a:p>
          <a:p>
            <a:r>
              <a:rPr lang="en-US" altLang="zh-CN" dirty="0"/>
              <a:t>The last processor arrives will have only one bus transaction on LD release</a:t>
            </a:r>
          </a:p>
          <a:p>
            <a:pPr marL="0" indent="0">
              <a:buNone/>
            </a:pPr>
            <a:r>
              <a:rPr lang="en-US" altLang="zh-CN" dirty="0"/>
              <a:t>Σ</a:t>
            </a:r>
            <a:r>
              <a:rPr lang="zh-CN" altLang="en-US" dirty="0"/>
              <a:t>（</a:t>
            </a:r>
            <a:r>
              <a:rPr lang="en-US" altLang="zh-CN" dirty="0"/>
              <a:t>3i +4</a:t>
            </a:r>
            <a:r>
              <a:rPr lang="zh-CN" altLang="en-US" dirty="0"/>
              <a:t>）－</a:t>
            </a:r>
            <a:r>
              <a:rPr lang="en-US" altLang="zh-CN" dirty="0"/>
              <a:t>1 =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0DEF5B-CD7B-4063-8122-B3AAF0D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4A8947E-883C-4F16-870D-E5D67DC40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文档" r:id="rId3" imgW="7850720" imgH="4186850" progId="Word.Document.8">
                  <p:embed/>
                </p:oleObj>
              </mc:Choice>
              <mc:Fallback>
                <p:oleObj name="文档" r:id="rId3" imgW="7850720" imgH="4186850" progId="Word.Document.8">
                  <p:embed/>
                  <p:pic>
                    <p:nvPicPr>
                      <p:cNvPr id="471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10">
            <a:extLst>
              <a:ext uri="{FF2B5EF4-FFF2-40B4-BE49-F238E27FC236}">
                <a16:creationId xmlns:a16="http://schemas.microsoft.com/office/drawing/2014/main" id="{221F952F-96FA-49D1-955E-C1012F16CF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69D9EC71-8745-41EA-90B1-4ADC7DC9CA6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4365625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18F521FD-72AE-4E2B-A6E8-BB1B967C80B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635375" y="24209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???</a:t>
            </a: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D0B95D0A-B464-4A10-BCFB-187A289F318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563938" y="3932238"/>
            <a:ext cx="1657350" cy="431800"/>
          </a:xfrm>
          <a:prstGeom prst="cloudCallout">
            <a:avLst>
              <a:gd name="adj1" fmla="val -74231"/>
              <a:gd name="adj2" fmla="val 53310"/>
            </a:avLst>
          </a:prstGeom>
          <a:solidFill>
            <a:srgbClr val="00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2064" tIns="46033" rIns="92064" bIns="46033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???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D5B2EE19-60B2-4E91-93FE-F0B42C31EF4C}"/>
              </a:ext>
            </a:extLst>
          </p:cNvPr>
          <p:cNvGrpSpPr>
            <a:grpSpLocks/>
          </p:cNvGrpSpPr>
          <p:nvPr/>
        </p:nvGrpSpPr>
        <p:grpSpPr bwMode="auto">
          <a:xfrm>
            <a:off x="2590709" y="6077744"/>
            <a:ext cx="1903413" cy="747713"/>
            <a:chOff x="4032" y="4025"/>
            <a:chExt cx="1199" cy="471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5AF53EA-8EC9-4844-8965-DAD1A5AF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3B165791-1FF2-41D2-8043-2150D2F3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20671425-5FD7-4FBE-A9FF-00BCE14D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4D9D939B-3CC2-446C-81A3-A683D42EB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0811C3-53F9-4060-829E-AE3D054C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816424"/>
          </a:xfrm>
        </p:spPr>
        <p:txBody>
          <a:bodyPr/>
          <a:lstStyle/>
          <a:p>
            <a:r>
              <a:rPr lang="en-US" altLang="zh-CN" dirty="0"/>
              <a:t>Two main factors</a:t>
            </a:r>
          </a:p>
          <a:p>
            <a:pPr lvl="1"/>
            <a:r>
              <a:rPr lang="en-US" altLang="zh-CN" b="1" dirty="0"/>
              <a:t>Synchronization latency</a:t>
            </a:r>
          </a:p>
          <a:p>
            <a:pPr lvl="2"/>
            <a:r>
              <a:rPr lang="en-US" altLang="zh-CN" dirty="0"/>
              <a:t>Spin with LL&amp;SC: 2 bus transaction of 1 read &amp;1 write </a:t>
            </a:r>
          </a:p>
          <a:p>
            <a:pPr lvl="2"/>
            <a:r>
              <a:rPr lang="en-US" altLang="zh-CN" dirty="0"/>
              <a:t>Spin with EXCH:  1 bus transaction if lock is often free </a:t>
            </a:r>
          </a:p>
          <a:p>
            <a:pPr lvl="1"/>
            <a:r>
              <a:rPr lang="en-US" altLang="zh-CN" b="1" dirty="0"/>
              <a:t>Contention due to serialization</a:t>
            </a:r>
          </a:p>
          <a:p>
            <a:pPr lvl="2"/>
            <a:r>
              <a:rPr lang="en-US" altLang="zh-CN" dirty="0"/>
              <a:t>worse when scale up </a:t>
            </a:r>
          </a:p>
          <a:p>
            <a:r>
              <a:rPr lang="en-US" altLang="zh-CN" dirty="0"/>
              <a:t>What can do for synchronization on Large scale MP?</a:t>
            </a:r>
          </a:p>
          <a:p>
            <a:pPr lvl="1"/>
            <a:r>
              <a:rPr lang="en-US" altLang="zh-CN" dirty="0"/>
              <a:t>Decrease the latency when not much contention</a:t>
            </a:r>
          </a:p>
          <a:p>
            <a:pPr lvl="1"/>
            <a:r>
              <a:rPr lang="en-US" altLang="zh-CN" dirty="0"/>
              <a:t>Try to minimize the contentions when higher possibility of competition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5F6FA0-85A9-417C-9A3D-053300A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138D67-358C-4066-9E34-AD08F795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506" y="5157192"/>
            <a:ext cx="6630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Software approach      </a:t>
            </a:r>
            <a:r>
              <a:rPr kumimoji="1" lang="en-US" altLang="zh-CN" sz="2000" b="1" dirty="0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 Better hardware Primitives </a:t>
            </a:r>
            <a:endParaRPr kumimoji="1" lang="en-US" altLang="zh-CN" sz="2000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7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B02933-19C2-4AE8-BE01-D47DE2E6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Assume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that 10 processors content one </a:t>
            </a:r>
            <a:r>
              <a:rPr lang="en-US" altLang="zh-CN" b="1" dirty="0"/>
              <a:t>spin lock </a:t>
            </a:r>
            <a:r>
              <a:rPr lang="en-US" altLang="zh-CN" dirty="0"/>
              <a:t>at the same time. </a:t>
            </a:r>
          </a:p>
          <a:p>
            <a:pPr lvl="1"/>
            <a:r>
              <a:rPr lang="en-US" altLang="zh-CN" dirty="0"/>
              <a:t>Each bus miss takes 100 clock cycles. </a:t>
            </a:r>
          </a:p>
          <a:p>
            <a:pPr lvl="1"/>
            <a:r>
              <a:rPr lang="en-US" altLang="zh-CN" dirty="0"/>
              <a:t>No latency if hit in cache. 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many cycles need to get the lock once for all the 10 processors ?</a:t>
            </a:r>
          </a:p>
          <a:p>
            <a:r>
              <a:rPr lang="en-US" altLang="zh-CN" b="1" dirty="0"/>
              <a:t>Answer: each n-i+1 iteration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read miss get lock = 0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 processor write miss try to lock it. </a:t>
            </a:r>
          </a:p>
          <a:p>
            <a:pPr lvl="1"/>
            <a:r>
              <a:rPr lang="en-US" altLang="zh-CN" dirty="0"/>
              <a:t>Write the lock to release</a:t>
            </a:r>
          </a:p>
          <a:p>
            <a:pPr lvl="1"/>
            <a:r>
              <a:rPr lang="en-US" altLang="zh-CN" dirty="0"/>
              <a:t>Sum (2i + 1) (</a:t>
            </a:r>
            <a:r>
              <a:rPr lang="en-US" altLang="zh-CN" dirty="0" err="1"/>
              <a:t>i</a:t>
            </a:r>
            <a:r>
              <a:rPr lang="en-US" altLang="zh-CN" dirty="0"/>
              <a:t>=N,..1) = N</a:t>
            </a:r>
            <a:r>
              <a:rPr lang="en-US" altLang="zh-CN" baseline="30000" dirty="0"/>
              <a:t>2</a:t>
            </a:r>
            <a:r>
              <a:rPr lang="en-US" altLang="zh-CN" dirty="0"/>
              <a:t> + 2N, total </a:t>
            </a:r>
            <a:r>
              <a:rPr lang="en-US" altLang="zh-CN" b="1" dirty="0"/>
              <a:t>12000</a:t>
            </a:r>
            <a:r>
              <a:rPr lang="en-US" altLang="zh-CN" dirty="0"/>
              <a:t> clock cycles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4D580D-B235-4526-B870-BB6AE684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spin lock again</a:t>
            </a:r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75FE019-143A-464D-A1E2-3830BE01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8" y="4820392"/>
            <a:ext cx="4556125" cy="4206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l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Unnecessary write contents !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01409-08BA-4326-8E8B-A9DFF24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implementation exponential back-off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C9A8F5-B8D9-4F0C-9368-41FECB173CF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50825" y="1198563"/>
            <a:ext cx="7985125" cy="45720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DADDUI  	R3, R0, #1 	;R3=initial delay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:	LL 		R2, 0(R2) 	;load linked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	BNEZ 		R2,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;not available-spin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DADDUI	R2, R2, #1	;get locked value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	SC		R2, 0(R1)	;store conditional 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BNEZ 		R2,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gotit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;branch if store succeeds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DSLL		R3, R3, #1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;increase delay by 2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PAUSE 	R3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;delays by value in R3</a:t>
            </a: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J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lockit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gotit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:	use data protected by lock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CC82C75-8B99-4B44-A450-A52B28B6A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05" y="5355432"/>
            <a:ext cx="790379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Try to decrease the contentions when bad contention &amp; obtain low latency when small contention.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25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AD59C6-FA6E-469C-8D91-5E5A503F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array to keep track of the waiting processes</a:t>
            </a:r>
          </a:p>
          <a:p>
            <a:r>
              <a:rPr lang="en-US" altLang="zh-CN" dirty="0"/>
              <a:t>One Process only try to get the lock when it’s turn come up.</a:t>
            </a:r>
          </a:p>
          <a:p>
            <a:r>
              <a:rPr lang="en-US" altLang="zh-CN" dirty="0"/>
              <a:t>Every processor using a different address for the lock</a:t>
            </a:r>
          </a:p>
          <a:p>
            <a:r>
              <a:rPr lang="en-US" altLang="zh-CN" dirty="0"/>
              <a:t>Transfer the lock from one process to another explicitly.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C7DADB-0600-4751-9CD9-28D12E43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97E2CF-DD43-4F18-99DC-6F3CF7B8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1080120"/>
          </a:xfrm>
        </p:spPr>
        <p:txBody>
          <a:bodyPr/>
          <a:lstStyle/>
          <a:p>
            <a:r>
              <a:rPr lang="en-US" altLang="zh-CN" b="1" dirty="0"/>
              <a:t>Why Synchronize</a:t>
            </a:r>
            <a:r>
              <a:rPr lang="en-US" altLang="zh-CN" dirty="0"/>
              <a:t>? Need to know when it is safe for different processes to use shared data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D64616-8218-4CD6-BA61-72A534FD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endParaRPr lang="zh-CN" altLang="en-US" dirty="0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D467193-E05C-4C20-B53C-A5308C67025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565400"/>
            <a:ext cx="6264275" cy="3240088"/>
            <a:chOff x="748" y="1616"/>
            <a:chExt cx="3946" cy="2041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769CE2F2-16C5-48DB-8DC9-EB068A57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B1C3C1B-4149-4FA6-82E8-B4A8E9CB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46CC00A2-2C1D-487D-B3A9-024A94C91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84FE2A48-C69F-4E56-B188-0681057D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888"/>
              <a:ext cx="453" cy="453"/>
            </a:xfrm>
            <a:prstGeom prst="rect">
              <a:avLst/>
            </a:prstGeom>
            <a:solidFill>
              <a:srgbClr val="3333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1DE6A8AC-D044-43D6-B66B-6D31C8E96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704"/>
              <a:ext cx="3946" cy="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BBDC8FA5-53A7-4E4E-A127-B434A4DCA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9B988C4B-A8FB-4B61-9CE6-3268B6DE5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4EE8976F-99BD-4169-B8D8-4D2AD864D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481DD867-56B8-4AAC-B175-76E4DFD9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341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30EE68AD-AC3B-4AF8-9124-A596984D4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704"/>
              <a:ext cx="0" cy="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2FCDC70-11D2-40AC-B774-DE260B6A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067"/>
              <a:ext cx="907" cy="590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304C1F7-8333-47FF-985E-20D9F0784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49"/>
              <a:ext cx="907" cy="136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E4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DC1B10F1-304F-489E-944E-4CB19F95B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976"/>
              <a:ext cx="3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9E62F90E-0698-4C0E-8903-2C484EE06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616"/>
              <a:ext cx="3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1F4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P1              P2                 P3                 P4</a:t>
              </a:r>
            </a:p>
          </p:txBody>
        </p:sp>
      </p:grpSp>
      <p:sp>
        <p:nvSpPr>
          <p:cNvPr id="35" name="Text Box 21">
            <a:extLst>
              <a:ext uri="{FF2B5EF4-FFF2-40B4-BE49-F238E27FC236}">
                <a16:creationId xmlns:a16="http://schemas.microsoft.com/office/drawing/2014/main" id="{573C2529-BF13-4C47-BD8E-D40086AD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486410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If each process executes x:=x+1, </a:t>
            </a:r>
          </a:p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then what will be final value of x? </a:t>
            </a:r>
          </a:p>
        </p:txBody>
      </p:sp>
    </p:spTree>
    <p:extLst>
      <p:ext uri="{BB962C8B-B14F-4D97-AF65-F5344CB8AC3E}">
        <p14:creationId xmlns:p14="http://schemas.microsoft.com/office/powerpoint/2010/main" val="4237513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F0494E-2B5E-49E5-A30C-14010C08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41168"/>
            <a:ext cx="7924800" cy="1772816"/>
          </a:xfrm>
        </p:spPr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processor will have 3i+4 bus transactions</a:t>
            </a:r>
          </a:p>
          <a:p>
            <a:r>
              <a:rPr lang="en-US" altLang="zh-CN" dirty="0"/>
              <a:t>The last processor arrives will have only one bus transaction on LD release </a:t>
            </a:r>
          </a:p>
          <a:p>
            <a:pPr marL="0" indent="0">
              <a:buNone/>
            </a:pPr>
            <a:r>
              <a:rPr lang="en-US" altLang="zh-CN" dirty="0"/>
              <a:t>Σ</a:t>
            </a:r>
            <a:r>
              <a:rPr lang="zh-CN" altLang="en-US" dirty="0"/>
              <a:t>（</a:t>
            </a:r>
            <a:r>
              <a:rPr lang="en-US" altLang="zh-CN" dirty="0"/>
              <a:t>3i +4</a:t>
            </a:r>
            <a:r>
              <a:rPr lang="zh-CN" altLang="en-US" dirty="0"/>
              <a:t>）－</a:t>
            </a:r>
            <a:r>
              <a:rPr lang="en-US" altLang="zh-CN" dirty="0"/>
              <a:t>1 =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46D0DC-02C8-4CC6-A94B-7EF32FAC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the barrier again</a:t>
            </a:r>
            <a:endParaRPr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16D60C6-635E-45B0-B057-C138B5665CA9}"/>
              </a:ext>
            </a:extLst>
          </p:cNvPr>
          <p:cNvGrpSpPr>
            <a:grpSpLocks/>
          </p:cNvGrpSpPr>
          <p:nvPr/>
        </p:nvGrpSpPr>
        <p:grpSpPr bwMode="auto">
          <a:xfrm>
            <a:off x="2955417" y="6065663"/>
            <a:ext cx="1903413" cy="747713"/>
            <a:chOff x="4032" y="4025"/>
            <a:chExt cx="1199" cy="471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4DAC30BB-D485-4F5A-8723-50B7DD9C4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02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3n</a:t>
              </a:r>
              <a:r>
                <a:rPr kumimoji="1" lang="en-US" altLang="zh-CN" sz="2400" b="1" baseline="30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+11n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968E15E-3DEA-43F3-A777-F99E7A162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4C6FA17-D1A9-4D14-AFE5-52A05316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408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1CB07474-6E53-40E5-A4CC-A24E3B1B1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4257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F124C702-5055-42C8-ADD7-B98C78005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3" y="765175"/>
          <a:ext cx="8302625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文档" r:id="rId3" imgW="7850720" imgH="4186850" progId="Word.Document.8">
                  <p:embed/>
                </p:oleObj>
              </mc:Choice>
              <mc:Fallback>
                <p:oleObj name="文档" r:id="rId3" imgW="7850720" imgH="4186850" progId="Word.Document.8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765175"/>
                        <a:ext cx="8302625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10">
            <a:extLst>
              <a:ext uri="{FF2B5EF4-FFF2-40B4-BE49-F238E27FC236}">
                <a16:creationId xmlns:a16="http://schemas.microsoft.com/office/drawing/2014/main" id="{AAF46C32-34E4-4735-B3A2-10FA52429A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28527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33A1B54B-ECC2-45F1-B320-AC2CAB14E3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19891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D157833A-63C1-4F38-9D88-41E4243C26C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5875" y="1557338"/>
            <a:ext cx="863600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64" tIns="46033" rIns="92064" bIns="46033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268757-0D30-4EDB-89C4-EC8510E7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predetermined n-</a:t>
            </a:r>
            <a:r>
              <a:rPr lang="en-US" altLang="zh-CN" dirty="0" err="1"/>
              <a:t>ary</a:t>
            </a:r>
            <a:r>
              <a:rPr lang="en-US" altLang="zh-CN" dirty="0"/>
              <a:t> tree structure</a:t>
            </a:r>
          </a:p>
          <a:p>
            <a:r>
              <a:rPr lang="en-US" altLang="zh-CN" dirty="0"/>
              <a:t>When k processes arrive at a child node, it report to its parent node. The processes will be released while arrived at the root. </a:t>
            </a:r>
          </a:p>
          <a:p>
            <a:r>
              <a:rPr lang="en-US" altLang="zh-CN" dirty="0"/>
              <a:t>Most Kth processors will content for lock at one node.</a:t>
            </a:r>
          </a:p>
          <a:p>
            <a:r>
              <a:rPr lang="en-US" altLang="zh-CN" dirty="0"/>
              <a:t>Sense reversing technique is used.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44BE60-5AD1-4FFF-B587-A84A14C0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Approach: Combining tree barrier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408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88ADC0A-D495-45BF-99C6-CA4ABBCD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Approach: Combining tree barrier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83C5CB-85E6-4E20-846B-DC153BE8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5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6F83E7-04C5-4AA5-96FA-A9BB6CC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primitive </a:t>
            </a:r>
          </a:p>
          <a:p>
            <a:pPr lvl="1"/>
            <a:r>
              <a:rPr lang="en-US" altLang="zh-CN" dirty="0" err="1"/>
              <a:t>Queuelock</a:t>
            </a:r>
            <a:r>
              <a:rPr lang="en-US" altLang="zh-CN" dirty="0"/>
              <a:t>: for lock</a:t>
            </a:r>
          </a:p>
          <a:p>
            <a:pPr lvl="1"/>
            <a:r>
              <a:rPr lang="en-US" altLang="zh-CN" dirty="0" err="1"/>
              <a:t>Fetch&amp;Increment</a:t>
            </a:r>
            <a:r>
              <a:rPr lang="en-US" altLang="zh-CN" dirty="0"/>
              <a:t>: for barrier</a:t>
            </a:r>
          </a:p>
          <a:p>
            <a:r>
              <a:rPr lang="en-US" altLang="zh-CN" dirty="0"/>
              <a:t>Difference with previous primitive</a:t>
            </a:r>
          </a:p>
          <a:p>
            <a:pPr lvl="1"/>
            <a:r>
              <a:rPr lang="en-US" altLang="zh-CN" dirty="0"/>
              <a:t>Same latency but much less serialization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BB5276-FFE8-45BC-B949-22AEBC60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Primitive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88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13E25E-6405-459D-BCDC-8E00CC58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Explicitly handing the lock from one waiting processor to the next</a:t>
            </a:r>
          </a:p>
          <a:p>
            <a:r>
              <a:rPr lang="en-US" altLang="zh-CN" dirty="0"/>
              <a:t>Synchronization is integrated with memory controller or directory controller</a:t>
            </a:r>
          </a:p>
          <a:p>
            <a:r>
              <a:rPr lang="en-US" altLang="zh-CN" b="1" dirty="0"/>
              <a:t>How does it work?</a:t>
            </a:r>
          </a:p>
          <a:p>
            <a:pPr lvl="1"/>
            <a:r>
              <a:rPr lang="en-US" altLang="zh-CN" dirty="0"/>
              <a:t>Miss is sent to synchronization controller on first miss</a:t>
            </a:r>
          </a:p>
          <a:p>
            <a:pPr lvl="1"/>
            <a:r>
              <a:rPr lang="en-US" altLang="zh-CN" dirty="0"/>
              <a:t>If the lock is free: returned to the processor</a:t>
            </a:r>
          </a:p>
          <a:p>
            <a:pPr lvl="1"/>
            <a:r>
              <a:rPr lang="en-US" altLang="zh-CN" dirty="0"/>
              <a:t>Else: create a record of node request;</a:t>
            </a:r>
          </a:p>
          <a:p>
            <a:pPr lvl="1"/>
            <a:r>
              <a:rPr lang="en-US" altLang="zh-CN" dirty="0"/>
              <a:t>         send back the locked value;</a:t>
            </a:r>
          </a:p>
          <a:p>
            <a:pPr lvl="1"/>
            <a:r>
              <a:rPr lang="en-US" altLang="zh-CN" dirty="0"/>
              <a:t>While lock is available, pick one processor and update/invalidate the lock variable in the cache.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25E88C-988B-4139-B62E-EBA637D9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2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A69E6D-CDD1-4F26-8C60-E1943CAA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r>
              <a:rPr lang="en-US" altLang="zh-CN" dirty="0"/>
              <a:t>: How long does it take to have 10 processors lock and unlock the variable using a Queuing Lock?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n: miss for the first access</a:t>
            </a:r>
          </a:p>
          <a:p>
            <a:pPr lvl="1"/>
            <a:r>
              <a:rPr lang="en-US" altLang="zh-CN" dirty="0"/>
              <a:t>1: free the lock by the first processor who get</a:t>
            </a:r>
          </a:p>
          <a:p>
            <a:pPr lvl="1"/>
            <a:r>
              <a:rPr lang="en-US" altLang="zh-CN" dirty="0"/>
              <a:t>2: receive the lock,  free the lock for each processor of (n-1).</a:t>
            </a:r>
          </a:p>
          <a:p>
            <a:pPr lvl="1"/>
            <a:r>
              <a:rPr lang="en-US" altLang="zh-CN" dirty="0"/>
              <a:t>Total: n+1+2(n-1) = 3n-1, </a:t>
            </a:r>
            <a:r>
              <a:rPr lang="en-US" altLang="zh-CN" b="1" dirty="0"/>
              <a:t>2900</a:t>
            </a:r>
            <a:r>
              <a:rPr lang="en-US" altLang="zh-CN" dirty="0"/>
              <a:t> clock cycle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39DA9F-2E10-479F-A763-FA9E0798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64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8ED937-B291-4ED0-BC74-DABABBFB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Distinguish the initial access of the lock</a:t>
            </a:r>
          </a:p>
          <a:p>
            <a:r>
              <a:rPr lang="en-US" altLang="zh-CN" dirty="0"/>
              <a:t>Queue can be implemented by a bit vector like for the shared set</a:t>
            </a:r>
          </a:p>
          <a:p>
            <a:r>
              <a:rPr lang="en-US" altLang="zh-CN" dirty="0"/>
              <a:t>Capability of reclaim the queuing lock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22749D-F487-4E93-9F5B-FB0653AF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issues of implementing Queuing 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50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5FE50C-9B2E-4E10-A3C6-36371FFF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Decreasing serialization</a:t>
            </a:r>
          </a:p>
          <a:p>
            <a:pPr lvl="1"/>
            <a:r>
              <a:rPr lang="en-US" altLang="zh-CN" dirty="0"/>
              <a:t>For barrier:  decrease serialization when collection. </a:t>
            </a:r>
          </a:p>
          <a:p>
            <a:pPr lvl="1"/>
            <a:r>
              <a:rPr lang="en-US" altLang="zh-CN" dirty="0"/>
              <a:t>For combining tree:  decrease serialization on every node.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11B1B7-9A88-4728-88A1-5D0913C6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err="1"/>
              <a:t>Fetch&amp;Increment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70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B022AC-E6F5-4610-9123-A521D3F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 using </a:t>
            </a:r>
            <a:r>
              <a:rPr lang="en-US" altLang="zh-CN" dirty="0" err="1"/>
              <a:t>Fetch&amp;Increment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DB1D1E-423E-444F-8AE1-FF39551696F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50825" y="1125538"/>
            <a:ext cx="8642350" cy="464661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{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Local_sense = ! Local_sense;        //toggle local_sence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fetch_and_increment(count);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//atomic update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 ( count == total ){                          // all arrived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count = 0;                                // reset counter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release = local_sense;           // release processes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 {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spin(release == local_sense) ; // wait for signal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</a:p>
          <a:p>
            <a:pPr marL="257175" marR="0" lvl="0" indent="-257175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4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9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9D848D-BCBB-4973-8D22-0CBC7C00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r>
              <a:rPr lang="en-US" altLang="zh-CN" dirty="0"/>
              <a:t>: How long does it take to have 10 processors arrive and exit the barrier?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n: </a:t>
            </a:r>
            <a:r>
              <a:rPr lang="en-US" altLang="zh-CN" dirty="0" err="1"/>
              <a:t>fetch&amp;increment</a:t>
            </a:r>
            <a:r>
              <a:rPr lang="en-US" altLang="zh-CN" dirty="0"/>
              <a:t> of the count</a:t>
            </a:r>
          </a:p>
          <a:p>
            <a:pPr lvl="1"/>
            <a:r>
              <a:rPr lang="en-US" altLang="zh-CN" dirty="0"/>
              <a:t>n: read miss for the count</a:t>
            </a:r>
          </a:p>
          <a:p>
            <a:pPr lvl="1"/>
            <a:r>
              <a:rPr lang="en-US" altLang="zh-CN" dirty="0"/>
              <a:t>n: read miss for the release</a:t>
            </a:r>
          </a:p>
          <a:p>
            <a:pPr lvl="1"/>
            <a:r>
              <a:rPr lang="en-US" altLang="zh-CN" dirty="0"/>
              <a:t>Total: 3n, </a:t>
            </a:r>
            <a:r>
              <a:rPr lang="en-US" altLang="zh-CN" b="1" dirty="0"/>
              <a:t>3000</a:t>
            </a:r>
            <a:r>
              <a:rPr lang="en-US" altLang="zh-CN" dirty="0"/>
              <a:t> clock cycle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216FF9-5FD1-4F82-869D-4380A6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for improved barrier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1778-D98A-42EB-8125-AD7C8097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 could be 1, 2, 3, 4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0B67E0-53C4-4FBF-B564-FF3CF420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49788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131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D11BA1-FA5B-4366-9E25-2960F811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Efficient use of large scale multiprocessor is a big challenge. </a:t>
            </a:r>
          </a:p>
          <a:p>
            <a:pPr lvl="1"/>
            <a:r>
              <a:rPr lang="en-US" altLang="zh-CN" dirty="0"/>
              <a:t>Synchronization performance</a:t>
            </a:r>
          </a:p>
          <a:p>
            <a:pPr lvl="1"/>
            <a:r>
              <a:rPr lang="en-US" altLang="zh-CN" dirty="0"/>
              <a:t>Memory latency</a:t>
            </a:r>
          </a:p>
          <a:p>
            <a:pPr lvl="1"/>
            <a:r>
              <a:rPr lang="en-US" altLang="zh-CN" dirty="0"/>
              <a:t>Potential load imbalance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D55BCB-C65B-4F05-BE5E-7BFD0DC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56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74BC89-7E38-4726-B2B5-6F52BDBB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3672408"/>
          </a:xfrm>
        </p:spPr>
        <p:txBody>
          <a:bodyPr/>
          <a:lstStyle/>
          <a:p>
            <a:r>
              <a:rPr lang="en-US" altLang="zh-CN" b="1" dirty="0"/>
              <a:t>Hardware Primitive</a:t>
            </a:r>
            <a:r>
              <a:rPr lang="en-US" altLang="zh-CN" dirty="0"/>
              <a:t>: Provide </a:t>
            </a:r>
            <a:r>
              <a:rPr lang="en-US" altLang="zh-CN" b="1" dirty="0"/>
              <a:t>uninterruptable</a:t>
            </a:r>
            <a:r>
              <a:rPr lang="en-US" altLang="zh-CN" dirty="0"/>
              <a:t> instruction to fetch and update memory (atomic operation); or </a:t>
            </a:r>
            <a:r>
              <a:rPr lang="en-US" altLang="zh-CN" b="1" dirty="0"/>
              <a:t>instruction sequences </a:t>
            </a:r>
            <a:r>
              <a:rPr lang="en-US" altLang="zh-CN" dirty="0"/>
              <a:t>that can retrieve and change a value atomically.</a:t>
            </a:r>
          </a:p>
          <a:p>
            <a:r>
              <a:rPr lang="en-US" altLang="zh-CN" dirty="0"/>
              <a:t>User level synchronization operation using this primitive;</a:t>
            </a:r>
          </a:p>
          <a:p>
            <a:r>
              <a:rPr lang="en-US" altLang="zh-CN" dirty="0"/>
              <a:t>For large scale MPs, </a:t>
            </a:r>
            <a:r>
              <a:rPr lang="en-US" altLang="zh-CN" b="1" dirty="0"/>
              <a:t>synchronization can be a bottleneck</a:t>
            </a:r>
            <a:r>
              <a:rPr lang="en-US" altLang="zh-CN" dirty="0"/>
              <a:t>; need techniques to reduce contention and latency of synchronization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761E2A-F5B2-4D12-B085-C18EFFC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Synchronization?</a:t>
            </a:r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A97A9C6-E11D-4434-A8AC-9EAC69F55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972397"/>
            <a:ext cx="8923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Hardware Primitives 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Synchronize routine Contentions </a:t>
            </a:r>
          </a:p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Better Primitives  performance optimization</a:t>
            </a:r>
            <a:r>
              <a:rPr kumimoji="1"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endParaRPr kumimoji="1" lang="en-US" altLang="zh-CN" sz="2400" b="1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D1DC-5548-4938-A02A-56A346F2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without a Hardware Primitive</a:t>
            </a:r>
            <a:endParaRPr lang="zh-CN" alt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B9C82084-D5CC-475D-9AC5-3A305A78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491" y="841184"/>
            <a:ext cx="8215312" cy="4683125"/>
          </a:xfrm>
          <a:prstGeom prst="rect">
            <a:avLst/>
          </a:prstGeom>
          <a:noFill/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9C1C9EA2-B1A5-4EC7-929A-B97AF047A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644" y="5616957"/>
            <a:ext cx="570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P0, P1 both enter the Critical Section !</a:t>
            </a:r>
          </a:p>
        </p:txBody>
      </p:sp>
    </p:spTree>
    <p:extLst>
      <p:ext uri="{BB962C8B-B14F-4D97-AF65-F5344CB8AC3E}">
        <p14:creationId xmlns:p14="http://schemas.microsoft.com/office/powerpoint/2010/main" val="12459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E795-31C5-40C3-B889-DCF8AE15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again without Hardware Primitive</a:t>
            </a:r>
            <a:endParaRPr lang="zh-CN" alt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EA0CD8A-3DD0-4FD3-94EE-A0B19254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557338"/>
            <a:ext cx="8694738" cy="3651250"/>
          </a:xfrm>
          <a:prstGeom prst="rect">
            <a:avLst/>
          </a:prstGeom>
          <a:noFill/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64A45348-77B8-489F-B891-8E5A38A5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394" y="5307110"/>
            <a:ext cx="563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Doesn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’</a:t>
            </a:r>
            <a:r>
              <a:rPr kumimoji="1" lang="en-US" altLang="zh-CN" sz="2800" b="1">
                <a:solidFill>
                  <a:srgbClr val="3333FF"/>
                </a:solidFill>
                <a:latin typeface="Arial" panose="020B0604020202020204" pitchFamily="34" charset="0"/>
              </a:rPr>
              <a:t>t work with  Deadlock  !</a:t>
            </a:r>
          </a:p>
        </p:txBody>
      </p:sp>
    </p:spTree>
    <p:extLst>
      <p:ext uri="{BB962C8B-B14F-4D97-AF65-F5344CB8AC3E}">
        <p14:creationId xmlns:p14="http://schemas.microsoft.com/office/powerpoint/2010/main" val="41403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3325-C8AD-47D2-B134-AF22BA8C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solution by Gary Peterson(1979)</a:t>
            </a:r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019B46E-8503-4B4E-857B-43414A3F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908720"/>
            <a:ext cx="83534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D2441A51-922D-48D8-9310-2A649EAC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4" y="5552405"/>
            <a:ext cx="527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E1F4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What if there are many processors ?</a:t>
            </a:r>
          </a:p>
        </p:txBody>
      </p:sp>
    </p:spTree>
    <p:extLst>
      <p:ext uri="{BB962C8B-B14F-4D97-AF65-F5344CB8AC3E}">
        <p14:creationId xmlns:p14="http://schemas.microsoft.com/office/powerpoint/2010/main" val="11347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825CC7-25E9-4096-964D-615EE225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Atomic exchange</a:t>
            </a:r>
            <a:r>
              <a:rPr lang="en-US" altLang="zh-CN" dirty="0"/>
              <a:t>: interchange a value in a register for a value in memory location</a:t>
            </a:r>
          </a:p>
          <a:p>
            <a:pPr lvl="1"/>
            <a:r>
              <a:rPr lang="en-US" altLang="zh-CN" dirty="0"/>
              <a:t>0 =&gt; synchronization variable is free </a:t>
            </a:r>
          </a:p>
          <a:p>
            <a:pPr lvl="1"/>
            <a:r>
              <a:rPr lang="en-US" altLang="zh-CN" dirty="0"/>
              <a:t>1 =&gt; synchronization variable is locked and unavailable</a:t>
            </a:r>
          </a:p>
          <a:p>
            <a:r>
              <a:rPr lang="en-US" altLang="zh-CN" b="1" dirty="0"/>
              <a:t>Test-and-set</a:t>
            </a:r>
            <a:r>
              <a:rPr lang="en-US" altLang="zh-CN" dirty="0"/>
              <a:t>: tests a value and sets it if the value passes the test</a:t>
            </a:r>
          </a:p>
          <a:p>
            <a:pPr lvl="1"/>
            <a:r>
              <a:rPr lang="en-US" altLang="zh-CN" dirty="0"/>
              <a:t>0 =&gt; synchronization variable is free </a:t>
            </a:r>
          </a:p>
          <a:p>
            <a:pPr lvl="1"/>
            <a:r>
              <a:rPr lang="en-US" altLang="zh-CN" dirty="0"/>
              <a:t>1 =&gt; synchronization variable is locked and unavailable</a:t>
            </a:r>
          </a:p>
          <a:p>
            <a:r>
              <a:rPr lang="en-US" altLang="zh-CN" b="1" dirty="0"/>
              <a:t>Fetch-and-increment</a:t>
            </a:r>
            <a:r>
              <a:rPr lang="en-US" altLang="zh-CN" dirty="0"/>
              <a:t>: it returns the value of a memory location and atomically increments it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1DD0AB-6B59-421A-BFE7-6EF35EFD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Uninterruptable Instruction to Fetch and Update Memory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5704028"/>
      </p:ext>
    </p:extLst>
  </p:cSld>
  <p:clrMapOvr>
    <a:masterClrMapping/>
  </p:clrMapOvr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v5_arch_8</Template>
  <TotalTime>1864</TotalTime>
  <Words>1958</Words>
  <Application>Microsoft Office PowerPoint</Application>
  <PresentationFormat>全屏显示(4:3)</PresentationFormat>
  <Paragraphs>272</Paragraphs>
  <Slides>41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SimSun</vt:lpstr>
      <vt:lpstr>SimSun</vt:lpstr>
      <vt:lpstr>微软雅黑</vt:lpstr>
      <vt:lpstr>黑体</vt:lpstr>
      <vt:lpstr>Arial</vt:lpstr>
      <vt:lpstr>Symbol</vt:lpstr>
      <vt:lpstr>Tahoma</vt:lpstr>
      <vt:lpstr>Times New Roman</vt:lpstr>
      <vt:lpstr>Wingdings</vt:lpstr>
      <vt:lpstr>射线</vt:lpstr>
      <vt:lpstr>Document</vt:lpstr>
      <vt:lpstr>文档</vt:lpstr>
      <vt:lpstr>Computer Architecture  ----A Quantitative Approach</vt:lpstr>
      <vt:lpstr>Synchronization</vt:lpstr>
      <vt:lpstr>Example:</vt:lpstr>
      <vt:lpstr>X could be 1, 2, 3, 4</vt:lpstr>
      <vt:lpstr>How to implement Synchronization?</vt:lpstr>
      <vt:lpstr>Try without a Hardware Primitive</vt:lpstr>
      <vt:lpstr>Try again without Hardware Primitive</vt:lpstr>
      <vt:lpstr>Simple solution by Gary Peterson(1979)</vt:lpstr>
      <vt:lpstr>Uninterruptable Instruction to Fetch and Update Memory</vt:lpstr>
      <vt:lpstr>Implement Lock using Hardware Primitives</vt:lpstr>
      <vt:lpstr>Uninterruptable Instruction to Fetch and Update Memory</vt:lpstr>
      <vt:lpstr>Build atomic operations using LL&amp;SC</vt:lpstr>
      <vt:lpstr>How to implement LL&amp;SC?</vt:lpstr>
      <vt:lpstr>User Level Synchronization—Operation Using the Primitives</vt:lpstr>
      <vt:lpstr>Optimized Spin lock</vt:lpstr>
      <vt:lpstr>Spin lock using LL&amp;SC</vt:lpstr>
      <vt:lpstr>Cache-coherence steps and bus traffic for P0,P1,P2</vt:lpstr>
      <vt:lpstr>Performance analysis of spin lock</vt:lpstr>
      <vt:lpstr>Barrier Synchronization</vt:lpstr>
      <vt:lpstr>Code for barrier</vt:lpstr>
      <vt:lpstr>Code for barrier (updated)</vt:lpstr>
      <vt:lpstr>Alternatives to improve </vt:lpstr>
      <vt:lpstr>Sense-reversing barrier</vt:lpstr>
      <vt:lpstr>Performance analysis of barrier</vt:lpstr>
      <vt:lpstr>Analysis</vt:lpstr>
      <vt:lpstr>Performance Analysis</vt:lpstr>
      <vt:lpstr>Review the spin lock again</vt:lpstr>
      <vt:lpstr>Software implementation exponential back-off</vt:lpstr>
      <vt:lpstr>Queuing Lock</vt:lpstr>
      <vt:lpstr>Review the barrier again</vt:lpstr>
      <vt:lpstr>Software Approach: Combining tree barrier</vt:lpstr>
      <vt:lpstr>Software Approach: Combining tree barrier</vt:lpstr>
      <vt:lpstr>Hardware Primitive</vt:lpstr>
      <vt:lpstr>Queuing lock</vt:lpstr>
      <vt:lpstr>Performance of queuing lock</vt:lpstr>
      <vt:lpstr>Key issues of implementing Queuing lock</vt:lpstr>
      <vt:lpstr>Primitive: Fetch&amp;Increment</vt:lpstr>
      <vt:lpstr>Barrier using Fetch&amp;Increment</vt:lpstr>
      <vt:lpstr>Performance for improved barrier</vt:lpstr>
      <vt:lpstr>Conclusion</vt:lpstr>
      <vt:lpstr>PowerPoint 演示文稿</vt:lpstr>
    </vt:vector>
  </TitlesOfParts>
  <Company>CADCG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for pipelining</dc:title>
  <dc:creator>wzchen</dc:creator>
  <cp:lastModifiedBy>Hankq</cp:lastModifiedBy>
  <cp:revision>429</cp:revision>
  <dcterms:created xsi:type="dcterms:W3CDTF">2003-04-16T06:14:29Z</dcterms:created>
  <dcterms:modified xsi:type="dcterms:W3CDTF">2022-12-14T13:15:43Z</dcterms:modified>
</cp:coreProperties>
</file>