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54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769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1130B3-981C-4A10-BCF4-20C45EE4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50 cycles to establish ownership when write miss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10 cycles to issue each invalidation; </a:t>
            </a:r>
          </a:p>
          <a:p>
            <a:pPr lvl="1"/>
            <a:r>
              <a:rPr lang="en-US" altLang="zh-CN" dirty="0"/>
              <a:t>80 cycles for an invalidation to complete and be acknowledged. </a:t>
            </a:r>
          </a:p>
          <a:p>
            <a:pPr lvl="1"/>
            <a:r>
              <a:rPr lang="en-US" altLang="zh-CN" dirty="0"/>
              <a:t>4 other processors share a cache block.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rgbClr val="FF0000"/>
                </a:solidFill>
              </a:rPr>
              <a:t>: How long does a write miss stall the processor is SC is used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Answer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50 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(10+10+10+10) + 80 = 170 (CC)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1D6AF2-63EA-4777-9325-45D92818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Performance analysis for Sequential Consistency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85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1CEE23-4D51-40B6-8F64-EE202B42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Latency-hiding techniques</a:t>
            </a:r>
          </a:p>
          <a:p>
            <a:r>
              <a:rPr lang="en-US" altLang="zh-CN" dirty="0"/>
              <a:t>Less restrictive memory consistency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8AF916-2DCB-416D-800F-7BDF2089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65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B2982-63AE-4B9C-8809-6ED903BF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Simple programming model </a:t>
            </a:r>
          </a:p>
          <a:p>
            <a:r>
              <a:rPr lang="en-US" altLang="zh-CN" b="1" dirty="0"/>
              <a:t>High performance implementation</a:t>
            </a:r>
          </a:p>
          <a:p>
            <a:endParaRPr lang="en-US" altLang="zh-CN" dirty="0"/>
          </a:p>
          <a:p>
            <a:r>
              <a:rPr lang="en-US" altLang="zh-CN" dirty="0"/>
              <a:t>Simple Programming model:  </a:t>
            </a:r>
          </a:p>
          <a:p>
            <a:pPr lvl="1"/>
            <a:r>
              <a:rPr lang="en-US" altLang="zh-CN" b="1" dirty="0"/>
              <a:t>synchronized programs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All access to shared data are ordered by synchronization operations.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synchronized program </a:t>
            </a:r>
            <a:r>
              <a:rPr lang="en-US" altLang="zh-CN" dirty="0"/>
              <a:t>will behave </a:t>
            </a:r>
            <a:r>
              <a:rPr lang="en-US" altLang="zh-CN" b="1" dirty="0"/>
              <a:t>as if the hardware implemented sequential consistency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No</a:t>
            </a:r>
            <a:r>
              <a:rPr lang="en-US" altLang="zh-CN" dirty="0"/>
              <a:t> Data Race!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E2DDDE-7C35-4DB0-BD70-8CF1372A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programmer’s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87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5A04B6-9698-452C-A7DD-F3D937D7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 is synchronized if all access to shared data are ordered by synchronization operations.</a:t>
            </a:r>
          </a:p>
          <a:p>
            <a:r>
              <a:rPr lang="en-US" altLang="zh-CN" dirty="0"/>
              <a:t> For any shared data x,</a:t>
            </a:r>
          </a:p>
          <a:p>
            <a:pPr marL="0" indent="0">
              <a:buNone/>
            </a:pPr>
            <a:r>
              <a:rPr lang="en-US" altLang="zh-CN" dirty="0"/>
              <a:t>     write(Pi, x)</a:t>
            </a:r>
          </a:p>
          <a:p>
            <a:pPr marL="0" indent="0">
              <a:buNone/>
            </a:pPr>
            <a:r>
              <a:rPr lang="en-US" altLang="zh-CN" dirty="0"/>
              <a:t>     Release(Pi, x)</a:t>
            </a:r>
          </a:p>
          <a:p>
            <a:pPr marL="0" indent="0">
              <a:buNone/>
            </a:pPr>
            <a:r>
              <a:rPr lang="en-US" altLang="zh-CN" dirty="0"/>
              <a:t>     Acquire(</a:t>
            </a:r>
            <a:r>
              <a:rPr lang="en-US" altLang="zh-CN" dirty="0" err="1"/>
              <a:t>Pj</a:t>
            </a:r>
            <a:r>
              <a:rPr lang="en-US" altLang="zh-CN" dirty="0"/>
              <a:t>, x)</a:t>
            </a:r>
          </a:p>
          <a:p>
            <a:pPr marL="0" indent="0">
              <a:buNone/>
            </a:pPr>
            <a:r>
              <a:rPr lang="en-US" altLang="zh-CN" dirty="0"/>
              <a:t>     Access(</a:t>
            </a:r>
            <a:r>
              <a:rPr lang="en-US" altLang="zh-CN" dirty="0" err="1"/>
              <a:t>Pj</a:t>
            </a:r>
            <a:r>
              <a:rPr lang="en-US" altLang="zh-CN" dirty="0"/>
              <a:t>, x)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1F8B54-5178-43FD-8157-D9CF7054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29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A4823F-4E04-4E3D-93E0-1522447F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Objective</a:t>
            </a:r>
            <a:r>
              <a:rPr lang="en-US" altLang="zh-CN" dirty="0"/>
              <a:t>:  </a:t>
            </a:r>
          </a:p>
          <a:p>
            <a:pPr lvl="1"/>
            <a:r>
              <a:rPr lang="en-US" altLang="zh-CN" dirty="0"/>
              <a:t>simple programming &amp; high performance</a:t>
            </a:r>
          </a:p>
          <a:p>
            <a:r>
              <a:rPr lang="en-US" altLang="zh-CN" b="1" dirty="0"/>
              <a:t>Key idea</a:t>
            </a:r>
            <a:r>
              <a:rPr lang="en-US" altLang="zh-CN" dirty="0"/>
              <a:t>:  </a:t>
            </a:r>
          </a:p>
          <a:p>
            <a:pPr lvl="1"/>
            <a:r>
              <a:rPr lang="en-US" altLang="zh-CN" dirty="0"/>
              <a:t>allow read and writes to complete out of order, but to use synchronization operations to enforce ordering, so that a synchronized program behave as if the processor were sequentially consistent with a better performance.</a:t>
            </a:r>
          </a:p>
          <a:p>
            <a:r>
              <a:rPr lang="en-US" altLang="zh-CN" dirty="0"/>
              <a:t>Orders: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→ </a:t>
            </a:r>
            <a:r>
              <a:rPr lang="en-US" altLang="zh-CN" dirty="0"/>
              <a:t>W, R</a:t>
            </a:r>
            <a:r>
              <a:rPr lang="zh-CN" altLang="en-US" dirty="0"/>
              <a:t> → </a:t>
            </a:r>
            <a:r>
              <a:rPr lang="en-US" altLang="zh-CN" dirty="0"/>
              <a:t>R, W</a:t>
            </a:r>
            <a:r>
              <a:rPr lang="zh-CN" altLang="en-US" dirty="0"/>
              <a:t> → </a:t>
            </a:r>
            <a:r>
              <a:rPr lang="en-US" altLang="zh-CN" dirty="0"/>
              <a:t>R, W</a:t>
            </a:r>
            <a:r>
              <a:rPr lang="zh-CN" altLang="en-US" dirty="0"/>
              <a:t> → 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Sa</a:t>
            </a:r>
            <a:r>
              <a:rPr lang="zh-CN" altLang="en-US" dirty="0"/>
              <a:t> → </a:t>
            </a:r>
            <a:r>
              <a:rPr lang="en-US" altLang="zh-CN" dirty="0"/>
              <a:t>R, Sa</a:t>
            </a:r>
            <a:r>
              <a:rPr lang="zh-CN" altLang="en-US" dirty="0"/>
              <a:t> → </a:t>
            </a:r>
            <a:r>
              <a:rPr lang="en-US" altLang="zh-CN" dirty="0"/>
              <a:t>W, Sr</a:t>
            </a:r>
            <a:r>
              <a:rPr lang="zh-CN" altLang="en-US" dirty="0"/>
              <a:t> → </a:t>
            </a:r>
            <a:r>
              <a:rPr lang="en-US" altLang="zh-CN" dirty="0"/>
              <a:t>R, Sr</a:t>
            </a:r>
            <a:r>
              <a:rPr lang="zh-CN" altLang="en-US" dirty="0"/>
              <a:t> → </a:t>
            </a:r>
            <a:r>
              <a:rPr lang="en-US" altLang="zh-CN" dirty="0"/>
              <a:t>W, S</a:t>
            </a:r>
            <a:r>
              <a:rPr lang="zh-CN" altLang="en-US" dirty="0"/>
              <a:t> → </a:t>
            </a:r>
            <a:r>
              <a:rPr lang="en-US" altLang="zh-CN" dirty="0"/>
              <a:t>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B41404-D55E-4495-B9B7-33E44BC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Relaxed Consistency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E457E-4827-4A32-9D20-1F5E98B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 model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D858E5-FB63-4C28-AAA0-50C93A506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928688"/>
          <a:ext cx="801528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文档" r:id="rId3" imgW="8619847" imgH="5992885" progId="Word.Document.8">
                  <p:embed/>
                </p:oleObj>
              </mc:Choice>
              <mc:Fallback>
                <p:oleObj name="文档" r:id="rId3" imgW="8619847" imgH="5992885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928688"/>
                        <a:ext cx="8015288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>
            <a:extLst>
              <a:ext uri="{FF2B5EF4-FFF2-40B4-BE49-F238E27FC236}">
                <a16:creationId xmlns:a16="http://schemas.microsoft.com/office/drawing/2014/main" id="{169C3305-2567-4ABF-896D-F251063E6A1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59113" y="4365625"/>
            <a:ext cx="2305050" cy="863600"/>
          </a:xfrm>
          <a:prstGeom prst="wedgeRoundRectCallout">
            <a:avLst>
              <a:gd name="adj1" fmla="val 101722"/>
              <a:gd name="adj2" fmla="val 96324"/>
              <a:gd name="adj3" fmla="val 16667"/>
            </a:avLst>
          </a:prstGeom>
          <a:solidFill>
            <a:srgbClr val="66FFCC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  W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, RS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W,S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R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2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E47E7-2DB8-4484-B0DE-19FF4847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there is data dependence, then keep the sequential order</a:t>
            </a:r>
          </a:p>
          <a:p>
            <a:r>
              <a:rPr lang="en-US" altLang="zh-CN" dirty="0"/>
              <a:t>Otherwise decided by Memory Consistency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DE424A-870B-44EC-A5CD-F29726F5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decide R.W order?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1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6E13C7-FE23-40C4-9587-6E2B40F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Store Order (IBM370)</a:t>
            </a:r>
            <a:endParaRPr lang="zh-CN" altLang="en-US" dirty="0"/>
          </a:p>
        </p:txBody>
      </p:sp>
      <p:pic>
        <p:nvPicPr>
          <p:cNvPr id="4" name="Picture 4" descr="TSO">
            <a:extLst>
              <a:ext uri="{FF2B5EF4-FFF2-40B4-BE49-F238E27FC236}">
                <a16:creationId xmlns:a16="http://schemas.microsoft.com/office/drawing/2014/main" id="{18B45976-DB52-4505-8919-BED4FBDA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755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01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8E01D-0026-4311-9416-166AFDDB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TSO:  FIFO write buffer</a:t>
            </a:r>
            <a:endParaRPr lang="zh-CN" altLang="en-US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F8126F68-9DEC-47A3-97BB-C8D65B27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0"/>
            <a:ext cx="7777162" cy="287338"/>
          </a:xfrm>
          <a:prstGeom prst="leftRightArrow">
            <a:avLst>
              <a:gd name="adj1" fmla="val 40333"/>
              <a:gd name="adj2" fmla="val 212645"/>
            </a:avLst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F38059CB-1122-4788-9340-CBFE6CBD3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221163"/>
            <a:ext cx="0" cy="5762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F694B8FC-6A9C-4248-B889-D2F2762C418F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989138"/>
            <a:ext cx="2630487" cy="2808287"/>
            <a:chOff x="1429" y="1253"/>
            <a:chExt cx="1657" cy="1769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7658EC86-6090-44DB-ACE3-F518FB534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72CB4E9D-2600-432A-B752-2F861BC4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4BB36E8F-2274-4DAA-AA49-E03C39E42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F4F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 P1</a:t>
                </a: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0A14AE4F-E412-424E-B9C6-89A7B2EB8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3AC8C48-CB85-4EC3-BB64-A222599F1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5FD62F90-C3AC-43A4-9AB2-3212A1AF0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5144E2BE-0FA1-4C80-A2A2-E16D45D81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74462833-877C-4E01-9A43-108F9EC96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5A166DD-F354-4BBC-856D-0B1FE2655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E733594-FC08-48BE-82CE-C4D8219EC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339BA4FF-83BE-43B0-8CA4-9DAB4E55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Store buffer</a:t>
              </a: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E1C49E21-F94B-4C1A-8A2E-4A56EAA3B4E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989138"/>
            <a:ext cx="2630487" cy="2808287"/>
            <a:chOff x="1429" y="1253"/>
            <a:chExt cx="1657" cy="1769"/>
          </a:xfrm>
        </p:grpSpPr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718A84BD-B865-43C3-ABB5-5C6E8DA83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43F528A-5FEA-4CA7-8B96-BB9C39D19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08BC5542-244D-4EB5-B867-047DAE5FD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F4F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 P1</a:t>
                </a: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00FCA723-B84A-48F6-B4AF-82772C97B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id="{EDA24575-BF61-4332-9CF3-A1699458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F9BD94F2-3B06-417A-9B5A-66E0C849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D6469E21-F80B-4858-96C9-50519DA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48BB9B13-C3C5-4C31-88B4-ED8DFBC2E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B032BE9-7C35-4BB0-9701-9348F61BB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1BCFA8AA-580F-47B3-B3E9-DDF54988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6FF43706-EE37-4A9B-9B2E-49E7A267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Store buffer</a:t>
              </a:r>
            </a:p>
          </p:txBody>
        </p:sp>
      </p:grpSp>
      <p:sp>
        <p:nvSpPr>
          <p:cNvPr id="29" name="Line 30">
            <a:extLst>
              <a:ext uri="{FF2B5EF4-FFF2-40B4-BE49-F238E27FC236}">
                <a16:creationId xmlns:a16="http://schemas.microsoft.com/office/drawing/2014/main" id="{B0C7DA43-1A1A-4866-82E1-77594A8B8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4221163"/>
            <a:ext cx="0" cy="5762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2176228A-E7F6-4A84-9993-E8F9C7C7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589588"/>
            <a:ext cx="1657350" cy="428625"/>
          </a:xfrm>
          <a:prstGeom prst="rect">
            <a:avLst/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92C022BD-A197-48AE-891C-2A3F7E48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941888"/>
            <a:ext cx="0" cy="6477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0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F519-F1AB-4011-BCC5-69A9E868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TSO vs. SC</a:t>
            </a:r>
            <a:endParaRPr lang="zh-CN" alt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0E52256-F367-4AFF-8354-1DAC6301F1D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547813" y="5157788"/>
            <a:ext cx="6696075" cy="93186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anose="02010600030101010101" pitchFamily="2" charset="-122"/>
              </a:rPr>
              <a:t>TSO both can get old values</a:t>
            </a:r>
          </a:p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anose="02010600030101010101" pitchFamily="2" charset="-122"/>
              </a:rPr>
              <a:t>SC at least one has to get the value of new</a:t>
            </a:r>
          </a:p>
        </p:txBody>
      </p:sp>
      <p:pic>
        <p:nvPicPr>
          <p:cNvPr id="4" name="Picture 5" descr="TSO&amp;SC">
            <a:extLst>
              <a:ext uri="{FF2B5EF4-FFF2-40B4-BE49-F238E27FC236}">
                <a16:creationId xmlns:a16="http://schemas.microsoft.com/office/drawing/2014/main" id="{8400E330-FCA8-4CEF-AD2F-BE6B9039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559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0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B369B1-006F-425A-A56C-06343387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coherence (Value, same location)</a:t>
            </a:r>
          </a:p>
          <a:p>
            <a:pPr lvl="1"/>
            <a:r>
              <a:rPr lang="en-US" altLang="zh-CN" sz="2400" dirty="0"/>
              <a:t> “Common Sense”</a:t>
            </a:r>
          </a:p>
          <a:p>
            <a:pPr lvl="2"/>
            <a:r>
              <a:rPr lang="en-US" altLang="zh-CN" sz="2000" dirty="0"/>
              <a:t>P1 Read[X] =&gt; P1 Write[X] =&gt; P1 Read[X] will return X</a:t>
            </a:r>
          </a:p>
          <a:p>
            <a:pPr lvl="2"/>
            <a:r>
              <a:rPr lang="en-US" altLang="zh-CN" sz="2000" dirty="0"/>
              <a:t>P2 Read[X] =&gt; P1 Write[X] =&gt; will return value written by P1</a:t>
            </a:r>
          </a:p>
          <a:p>
            <a:pPr lvl="2"/>
            <a:r>
              <a:rPr lang="en-US" altLang="zh-CN" sz="2000" dirty="0"/>
              <a:t>P1 Write[X] =&gt; P2 Write[X] =&gt; Serialized (all processor see the writes in the same order)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C1A3B-F3E0-4055-B513-EE2E96A8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Cache coherence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8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4ABBA-257F-47E5-87FC-F7F06ABE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Store Order (</a:t>
            </a:r>
            <a:r>
              <a:rPr lang="en-US" altLang="zh-CN" dirty="0" err="1"/>
              <a:t>sparc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Picture 5" descr="PSO">
            <a:extLst>
              <a:ext uri="{FF2B5EF4-FFF2-40B4-BE49-F238E27FC236}">
                <a16:creationId xmlns:a16="http://schemas.microsoft.com/office/drawing/2014/main" id="{D2451E93-2B2E-49B6-B887-FBE995A2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645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5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D5CC-0BAC-4EA3-8516-94F9949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Weak ordering (PowerPC)</a:t>
            </a:r>
            <a:endParaRPr lang="zh-CN" altLang="en-US" dirty="0"/>
          </a:p>
        </p:txBody>
      </p:sp>
      <p:pic>
        <p:nvPicPr>
          <p:cNvPr id="3" name="Picture 4" descr="weakOrder">
            <a:extLst>
              <a:ext uri="{FF2B5EF4-FFF2-40B4-BE49-F238E27FC236}">
                <a16:creationId xmlns:a16="http://schemas.microsoft.com/office/drawing/2014/main" id="{8CE91B65-8E11-4021-8605-A4BE9C4F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057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8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2FEB6F-A662-48EF-89BD-054DDE69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Release consistency (Alpha, MIPS)</a:t>
            </a:r>
            <a:endParaRPr lang="zh-CN" altLang="en-US" dirty="0"/>
          </a:p>
        </p:txBody>
      </p:sp>
      <p:pic>
        <p:nvPicPr>
          <p:cNvPr id="4" name="Picture 5" descr="RC">
            <a:extLst>
              <a:ext uri="{FF2B5EF4-FFF2-40B4-BE49-F238E27FC236}">
                <a16:creationId xmlns:a16="http://schemas.microsoft.com/office/drawing/2014/main" id="{07D6752A-C619-422B-A8DF-EF9876C4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9338"/>
            <a:ext cx="7704138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4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4C4E2F-39A3-479F-9C17-91E2622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 the integrity of data in cache and memory</a:t>
            </a:r>
          </a:p>
          <a:p>
            <a:pPr lvl="1"/>
            <a:r>
              <a:rPr lang="en-US" altLang="zh-CN" b="1" dirty="0"/>
              <a:t>What</a:t>
            </a:r>
            <a:r>
              <a:rPr lang="en-US" altLang="zh-CN" dirty="0"/>
              <a:t> value can be returned by a read.</a:t>
            </a:r>
          </a:p>
          <a:p>
            <a:r>
              <a:rPr lang="en-US" altLang="zh-CN" dirty="0"/>
              <a:t>Keep the performance of multiple processors</a:t>
            </a:r>
          </a:p>
          <a:p>
            <a:r>
              <a:rPr lang="en-US" altLang="zh-CN" dirty="0"/>
              <a:t>Make cache transparent to the processors (not always true)</a:t>
            </a:r>
          </a:p>
          <a:p>
            <a:r>
              <a:rPr lang="en-US" altLang="zh-CN" dirty="0"/>
              <a:t>Haven’t solve the problem </a:t>
            </a:r>
          </a:p>
          <a:p>
            <a:r>
              <a:rPr lang="en-US" altLang="zh-CN" b="1" dirty="0"/>
              <a:t>When</a:t>
            </a:r>
            <a:r>
              <a:rPr lang="en-US" altLang="zh-CN" dirty="0"/>
              <a:t> must a processor see a value that has been updated by another processor 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93144D-D17F-4FE4-AFAB-D2DE3AE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of Cache Coherence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7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F939C-1970-4A64-B352-0B3E8B70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Definition: </a:t>
            </a:r>
          </a:p>
          <a:p>
            <a:pPr lvl="1"/>
            <a:r>
              <a:rPr lang="en-US" altLang="zh-CN" b="1" dirty="0"/>
              <a:t>When</a:t>
            </a:r>
            <a:r>
              <a:rPr lang="en-US" altLang="zh-CN" dirty="0"/>
              <a:t> must a processor see a value that has been updated by another processor ?</a:t>
            </a:r>
          </a:p>
          <a:p>
            <a:pPr lvl="1"/>
            <a:r>
              <a:rPr lang="en-US" altLang="zh-CN" dirty="0"/>
              <a:t>What properties must be enforced among </a:t>
            </a:r>
            <a:r>
              <a:rPr lang="en-US" altLang="zh-CN" b="1" dirty="0"/>
              <a:t>reads and writes </a:t>
            </a:r>
            <a:r>
              <a:rPr lang="en-US" altLang="zh-CN" dirty="0"/>
              <a:t>to </a:t>
            </a:r>
            <a:r>
              <a:rPr lang="en-US" altLang="zh-CN" b="1" dirty="0"/>
              <a:t>different locations </a:t>
            </a:r>
            <a:r>
              <a:rPr lang="en-US" altLang="zh-CN" dirty="0"/>
              <a:t>by </a:t>
            </a:r>
            <a:r>
              <a:rPr lang="en-US" altLang="zh-CN" b="1" dirty="0"/>
              <a:t>different processors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6402A6-2440-4D4F-9BF1-EBC88F72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043798-07A4-4179-A6D6-88ACDEC2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(p243)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F422-D0CE-4589-8215-A4908C798F5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28625" y="1143000"/>
            <a:ext cx="8232775" cy="4129088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P1:   A=0;                 	 P2:   B=0;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…                            	   …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A=1;                             B=1;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L1:  if ( B==0)…              L2:  if ( A==0)...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Assume:  A,B are both cached by P1, P2 with the initial value of 0.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0331B-12BA-44EE-A38A-1FCC3CEA61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1BBD1-3455-42DB-9469-0FAB1EC7EE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9338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75A0A88-9749-423B-B6A1-E27AC567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589588"/>
            <a:ext cx="506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How about the if statement ?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kumimoji="1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1331206-2CA3-48B4-839A-792198B4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589588"/>
            <a:ext cx="316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Unknown, it depends !</a:t>
            </a:r>
          </a:p>
        </p:txBody>
      </p:sp>
    </p:spTree>
    <p:extLst>
      <p:ext uri="{BB962C8B-B14F-4D97-AF65-F5344CB8AC3E}">
        <p14:creationId xmlns:p14="http://schemas.microsoft.com/office/powerpoint/2010/main" val="41255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BDBA-2623-4BFF-BA34-8D4A1742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 the result: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2D17A6-C436-403C-8080-B345E1ED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8692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P1:   A=0;                  P2:   B=0;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…                               …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A=1;                           B=1;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L1:  if ( B==0)…        L2:  if ( A==0)...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DB39F0-A2BD-4456-82B8-48AA826C69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6FB47C-CCBF-42E0-98F7-1A1A0024CC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500563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83FB784-17A8-4F52-94BD-D2EC2853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36562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If the write result can be seen immediately by other processors, then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E63547C-73DF-4A22-9846-2C1B04E4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If the write can be delayed, then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71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B525E0-9AF0-4CF9-8F2C-C1AA5567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Defines the behavior and correctness of  a program.</a:t>
            </a:r>
          </a:p>
          <a:p>
            <a:r>
              <a:rPr lang="en-US" altLang="zh-CN" dirty="0"/>
              <a:t>Impose ordering constraints</a:t>
            </a:r>
          </a:p>
          <a:p>
            <a:r>
              <a:rPr lang="en-US" altLang="zh-CN" dirty="0"/>
              <a:t>Balance programming complexity and performance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E01640-8B68-4CDB-A3F2-80C757CC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 of Memory Consistency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0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1DBA70-D078-4BAC-9CBB-65399119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728192"/>
          </a:xfrm>
        </p:spPr>
        <p:txBody>
          <a:bodyPr/>
          <a:lstStyle/>
          <a:p>
            <a:r>
              <a:rPr lang="en-US" altLang="zh-CN" dirty="0"/>
              <a:t>Memory accesses executed by each processor were kept </a:t>
            </a:r>
            <a:r>
              <a:rPr lang="en-US" altLang="zh-CN" b="1" dirty="0"/>
              <a:t>in order</a:t>
            </a:r>
          </a:p>
          <a:p>
            <a:r>
              <a:rPr lang="en-US" altLang="zh-CN" dirty="0"/>
              <a:t>Memory accesses among different processors were </a:t>
            </a:r>
            <a:r>
              <a:rPr lang="en-US" altLang="zh-CN" b="1" dirty="0"/>
              <a:t>interleaved</a:t>
            </a:r>
            <a:r>
              <a:rPr lang="en-US" altLang="zh-CN" dirty="0"/>
              <a:t>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8D7C3-9459-42F7-89B3-85D9B952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34FC4-BC5D-4C1B-BC56-B0858B0D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00438"/>
            <a:ext cx="57610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P1:   A=0;                  P2:   B=0;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A=1;                           B=1;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L1:  if ( B==0)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L2:  if ( A==0)...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47E3B46F-EC3C-4332-A883-C2C1A1A6B3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3575" y="4149725"/>
            <a:ext cx="3097213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434AE26A-6A64-4563-A96E-BF66689E952F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292600"/>
            <a:ext cx="3529013" cy="1490663"/>
            <a:chOff x="1746" y="2704"/>
            <a:chExt cx="2223" cy="939"/>
          </a:xfrm>
        </p:grpSpPr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C55E2BDE-BE80-4503-8810-BDE1A5D4C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704"/>
              <a:ext cx="1724" cy="363"/>
              <a:chOff x="2245" y="2704"/>
              <a:chExt cx="1724" cy="363"/>
            </a:xfrm>
          </p:grpSpPr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DDBF1476-69AD-4678-89B6-50424D26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6888337E-11F7-4555-8937-2B7275FE2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A592A6AA-92EA-4E41-BED8-A725DF7F3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45" y="2704"/>
                <a:ext cx="1724" cy="31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6A80FC88-2D16-4207-8B5E-41ED063D5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85"/>
              <a:ext cx="1376" cy="25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False 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True/false</a:t>
              </a: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54CF353-9E67-47C9-A71A-D9075586DC2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292600"/>
            <a:ext cx="4560888" cy="1490663"/>
            <a:chOff x="1746" y="2704"/>
            <a:chExt cx="2873" cy="939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A08301C-33D6-455E-A9F7-4F3E1FD04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2704"/>
              <a:ext cx="0" cy="36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3E78BBD-4C4A-4698-B558-D7C22D553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704"/>
              <a:ext cx="0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374C64C-B072-4CD0-A61F-FBD04F362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2704"/>
              <a:ext cx="1769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F138E8E2-252C-4E58-B710-C3CEED716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385"/>
              <a:ext cx="1376" cy="25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True/false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</p:grpSp>
      <p:sp>
        <p:nvSpPr>
          <p:cNvPr id="18" name="Text Box 19">
            <a:extLst>
              <a:ext uri="{FF2B5EF4-FFF2-40B4-BE49-F238E27FC236}">
                <a16:creationId xmlns:a16="http://schemas.microsoft.com/office/drawing/2014/main" id="{E27C6BC2-2566-4D8E-8E61-FE6A5A0F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76925"/>
            <a:ext cx="3443287" cy="428625"/>
          </a:xfrm>
          <a:prstGeom prst="rect">
            <a:avLst/>
          </a:prstGeom>
          <a:noFill/>
          <a:ln w="317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 way to see  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True Ture  !</a:t>
            </a:r>
          </a:p>
        </p:txBody>
      </p:sp>
    </p:spTree>
    <p:extLst>
      <p:ext uri="{BB962C8B-B14F-4D97-AF65-F5344CB8AC3E}">
        <p14:creationId xmlns:p14="http://schemas.microsoft.com/office/powerpoint/2010/main" val="4082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2C3239-8554-4B4E-A632-1CA3C529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Characteristic</a:t>
            </a:r>
            <a:r>
              <a:rPr lang="en-US" altLang="zh-CN" dirty="0"/>
              <a:t>: Delay next memory access until the previous one is completed.</a:t>
            </a:r>
          </a:p>
          <a:p>
            <a:r>
              <a:rPr lang="en-US" altLang="zh-CN" dirty="0"/>
              <a:t>Simple programming paradigm</a:t>
            </a:r>
          </a:p>
          <a:p>
            <a:r>
              <a:rPr lang="en-US" altLang="zh-CN" dirty="0"/>
              <a:t>Long latency, bad performance</a:t>
            </a:r>
          </a:p>
          <a:p>
            <a:pPr lvl="1"/>
            <a:r>
              <a:rPr lang="en-US" altLang="zh-CN" dirty="0"/>
              <a:t>Even write buffer is not permitted.</a:t>
            </a:r>
          </a:p>
          <a:p>
            <a:pPr lvl="1"/>
            <a:r>
              <a:rPr lang="en-US" altLang="zh-CN" dirty="0"/>
              <a:t>Nonblocking cache?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0E5B69-6DA9-47DC-A2AF-4478318E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840439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1922</TotalTime>
  <Words>782</Words>
  <Application>Microsoft Office PowerPoint</Application>
  <PresentationFormat>全屏显示(4:3)</PresentationFormat>
  <Paragraphs>117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SimSun</vt:lpstr>
      <vt:lpstr>SimSun</vt:lpstr>
      <vt:lpstr>微软雅黑</vt:lpstr>
      <vt:lpstr>黑体</vt:lpstr>
      <vt:lpstr>Arial</vt:lpstr>
      <vt:lpstr>Tahoma</vt:lpstr>
      <vt:lpstr>Times New Roman</vt:lpstr>
      <vt:lpstr>Wingdings</vt:lpstr>
      <vt:lpstr>射线</vt:lpstr>
      <vt:lpstr>文档</vt:lpstr>
      <vt:lpstr>Computer Architecture  ----A Quantitative Approach</vt:lpstr>
      <vt:lpstr> Cache coherence</vt:lpstr>
      <vt:lpstr>Objective of Cache Coherence</vt:lpstr>
      <vt:lpstr>Memory Consistency</vt:lpstr>
      <vt:lpstr>Example (p243)</vt:lpstr>
      <vt:lpstr>Analyze the result:</vt:lpstr>
      <vt:lpstr>Objectives of Memory Consistency Model</vt:lpstr>
      <vt:lpstr>Sequential Consistency</vt:lpstr>
      <vt:lpstr>Sequential Consistency </vt:lpstr>
      <vt:lpstr>Performance analysis for Sequential Consistency</vt:lpstr>
      <vt:lpstr>How to improve performance?</vt:lpstr>
      <vt:lpstr>The programmer’s View</vt:lpstr>
      <vt:lpstr>Synchronized program</vt:lpstr>
      <vt:lpstr> Relaxed Consistency Model</vt:lpstr>
      <vt:lpstr>Memory consistency model</vt:lpstr>
      <vt:lpstr>What to decide R.W order?</vt:lpstr>
      <vt:lpstr>Total Store Order (IBM370)</vt:lpstr>
      <vt:lpstr>TSO:  FIFO write buffer</vt:lpstr>
      <vt:lpstr>TSO vs. SC</vt:lpstr>
      <vt:lpstr>Partial Store Order (sparc)</vt:lpstr>
      <vt:lpstr> Weak ordering (PowerPC)</vt:lpstr>
      <vt:lpstr> Release consistency (Alpha, MIPS)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Hankq</cp:lastModifiedBy>
  <cp:revision>439</cp:revision>
  <dcterms:created xsi:type="dcterms:W3CDTF">2003-04-16T06:14:29Z</dcterms:created>
  <dcterms:modified xsi:type="dcterms:W3CDTF">2022-12-14T12:40:41Z</dcterms:modified>
</cp:coreProperties>
</file>