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645" r:id="rId2"/>
    <p:sldId id="643" r:id="rId3"/>
    <p:sldId id="584" r:id="rId4"/>
    <p:sldId id="585" r:id="rId5"/>
    <p:sldId id="586" r:id="rId6"/>
    <p:sldId id="587" r:id="rId7"/>
    <p:sldId id="588" r:id="rId8"/>
    <p:sldId id="589" r:id="rId9"/>
    <p:sldId id="591" r:id="rId10"/>
    <p:sldId id="590" r:id="rId11"/>
    <p:sldId id="592" r:id="rId12"/>
    <p:sldId id="593" r:id="rId13"/>
    <p:sldId id="594" r:id="rId14"/>
    <p:sldId id="599" r:id="rId15"/>
    <p:sldId id="598" r:id="rId16"/>
    <p:sldId id="613" r:id="rId17"/>
    <p:sldId id="600" r:id="rId18"/>
    <p:sldId id="642" r:id="rId19"/>
    <p:sldId id="612" r:id="rId20"/>
    <p:sldId id="618" r:id="rId21"/>
    <p:sldId id="630" r:id="rId22"/>
    <p:sldId id="631" r:id="rId23"/>
    <p:sldId id="632" r:id="rId24"/>
    <p:sldId id="633" r:id="rId25"/>
    <p:sldId id="635" r:id="rId26"/>
    <p:sldId id="640" r:id="rId27"/>
    <p:sldId id="641" r:id="rId28"/>
    <p:sldId id="646" r:id="rId29"/>
  </p:sldIdLst>
  <p:sldSz cx="9144000" cy="6858000" type="letter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2188"/>
  </p:normalViewPr>
  <p:slideViewPr>
    <p:cSldViewPr>
      <p:cViewPr varScale="1">
        <p:scale>
          <a:sx n="96" d="100"/>
          <a:sy n="96" d="100"/>
        </p:scale>
        <p:origin x="62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520E893-8A06-44C8-A659-B196F34A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05" tIns="44446" rIns="87305" bIns="44446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1200" b="0"/>
              <a:t>Page </a:t>
            </a:r>
            <a:fld id="{11FF0238-CBA7-4573-8314-2E473C9340B4}" type="slidenum">
              <a:rPr lang="en-US" altLang="zh-CN" sz="1200" b="0" smtClean="0"/>
              <a:pPr algn="ctr" eaLnBrk="1" hangingPunct="1">
                <a:lnSpc>
                  <a:spcPct val="90000"/>
                </a:lnSpc>
                <a:defRPr/>
              </a:pPr>
              <a:t>‹#›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E176509-A868-474E-8D8B-7444F1DC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05" tIns="44446" rIns="87305" bIns="44446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1200" b="0"/>
              <a:t>Page </a:t>
            </a:r>
            <a:fld id="{CF93533A-2972-4215-B0C0-5B322CCA1D4B}" type="slidenum">
              <a:rPr lang="en-US" altLang="zh-CN" sz="1200" b="0" smtClean="0"/>
              <a:pPr algn="ctr" eaLnBrk="1" hangingPunct="1">
                <a:lnSpc>
                  <a:spcPct val="90000"/>
                </a:lnSpc>
                <a:defRPr/>
              </a:pPr>
              <a:t>‹#›</a:t>
            </a:fld>
            <a:endParaRPr lang="en-US" altLang="zh-CN" sz="1200" b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F209719-FCED-462E-AF6C-281F598D03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A8933CF-1337-4314-953D-FAD3C24A7B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831F94D-14D6-4ED7-B538-C61BB1C0E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5BA390C4-0F7A-48B4-B38A-64572FB8A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06420DD-76F8-40C0-8F03-23E221B01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5E382EF-B51C-49C9-A5AC-D9743D1B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72441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DF5A-A6F7-4E20-83E7-8624F91C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DEBF4-A58D-459E-819F-D15B2838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973FC-5E8F-4C8B-A19F-46BB9800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5274C3F-D0A1-4484-976A-6C8A106B05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4429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20157-B241-41F7-BE6D-0A4BA84D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E391D-CD4D-414A-BF85-F0166BD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437FE-9ABF-4F78-8E08-015BCEA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903EF1C-A12C-41E3-9806-AB91EA7B34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9732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EBF91-2F1A-47C0-9669-F2F06CF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FD80F-6B01-4ED4-BDF7-9D1B0FEA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85B5-FC38-42FA-9DA2-D8EEAF21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70023752-C75C-4E23-8D69-5EE70F88EF5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51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08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C89F96-3816-4BD9-B79F-0CE3AD2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9504C72-B557-4B1F-A660-8AC19FC6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4349A08-2C20-45C7-B6CF-17B42D6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D3AD1E14-89CE-4307-AB96-870036EB65C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68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DB8F8-81DC-447D-81C6-6263F69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DB84C-E96C-42EF-B369-2F0264D8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4711F-31D6-4CF1-9FA8-1AFAA7C0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BB6A65EF-554C-4E53-ADEF-CF3C9A0B39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9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10DCB-E2B5-4375-B228-0A4500E2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F0BDF-9C97-486C-A566-670B9ED6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8F91D-A10D-4B5F-A48D-ED29C4A6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72BB5CA-8A9A-48AE-B666-6F784A2267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5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137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94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1402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0D058-6814-4A19-9E20-C86B7F0F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29F5D-0D91-4C0B-AABB-5892161E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8ADC3-2938-4E3A-BB47-E6CF24F2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F0275183-BF96-4250-8B7E-41692C61BE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4529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9D05C-20EC-4A47-90FB-67256F25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D3345-11C4-4258-A1CC-6CAB6CD4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918A07-CFB2-41C8-8C1E-036AE43E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93BA4F2D-744B-4F6F-BD43-63F12DE0FA7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6990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A9822-4351-489C-91E6-DE9C071E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1859BA-EB22-4273-BC31-E5FAE1F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B9C817-0424-40BC-A7F9-298367B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5104A902-036C-406B-8072-0475560CB8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5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B32AF-0151-437C-B27B-72F9E6DF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3748DA-D33F-469F-83CC-7B881271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E558A-D2B7-4326-BAF5-FB71F11E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443DAB5C-2A2A-45ED-9D8E-37A8A4D507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53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21652-DE74-4307-994D-E0CCF34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E2C29-7C2C-4B6F-92F0-2FA387D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0A0-8610-4C0F-8E83-3AD8A34D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F59D63DB-3254-48E1-8D46-9E50C5CF96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9665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CF5A4-9DBF-4D57-A42C-9AFDAB6E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EE890-129C-4FE7-BDD7-CE3590C8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03030-DEF0-4155-A7F2-46758FB8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92433F3E-FD58-4A3D-9489-5894AAA5C3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9920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>
            <a:extLst>
              <a:ext uri="{FF2B5EF4-FFF2-40B4-BE49-F238E27FC236}">
                <a16:creationId xmlns:a16="http://schemas.microsoft.com/office/drawing/2014/main" id="{8051FF73-533C-4411-A610-43530B1DAEED}"/>
              </a:ext>
            </a:extLst>
          </p:cNvPr>
          <p:cNvSpPr/>
          <p:nvPr/>
        </p:nvSpPr>
        <p:spPr>
          <a:xfrm>
            <a:off x="468313" y="219075"/>
            <a:ext cx="3713162" cy="550863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7" name="图片 11">
            <a:extLst>
              <a:ext uri="{FF2B5EF4-FFF2-40B4-BE49-F238E27FC236}">
                <a16:creationId xmlns:a16="http://schemas.microsoft.com/office/drawing/2014/main" id="{D9C6CCD9-3A44-474B-B161-16434439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8651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03DBA2F-E6BB-42C8-9B2B-2045847F1ED2}"/>
              </a:ext>
            </a:extLst>
          </p:cNvPr>
          <p:cNvSpPr/>
          <p:nvPr/>
        </p:nvSpPr>
        <p:spPr>
          <a:xfrm>
            <a:off x="3495675" y="219075"/>
            <a:ext cx="5329238" cy="550863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3A49B0-2F80-4630-8CC6-D48246A70F0C}"/>
              </a:ext>
            </a:extLst>
          </p:cNvPr>
          <p:cNvSpPr/>
          <p:nvPr/>
        </p:nvSpPr>
        <p:spPr>
          <a:xfrm>
            <a:off x="4432300" y="723900"/>
            <a:ext cx="4392613" cy="4603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794D07-3CA4-4043-A71B-27F4F50349E9}"/>
              </a:ext>
            </a:extLst>
          </p:cNvPr>
          <p:cNvSpPr/>
          <p:nvPr/>
        </p:nvSpPr>
        <p:spPr>
          <a:xfrm>
            <a:off x="5580063" y="6308725"/>
            <a:ext cx="3563937" cy="407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39AD0D-A861-40E0-90F8-82DC162B8CA7}"/>
              </a:ext>
            </a:extLst>
          </p:cNvPr>
          <p:cNvSpPr/>
          <p:nvPr/>
        </p:nvSpPr>
        <p:spPr>
          <a:xfrm>
            <a:off x="5580063" y="6742113"/>
            <a:ext cx="3563937" cy="53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标题占位符 1">
            <a:extLst>
              <a:ext uri="{FF2B5EF4-FFF2-40B4-BE49-F238E27FC236}">
                <a16:creationId xmlns:a16="http://schemas.microsoft.com/office/drawing/2014/main" id="{1B060714-3032-4E0C-A4D7-6CDFD6D2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31775"/>
            <a:ext cx="79041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2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93" r:id="rId13"/>
    <p:sldLayoutId id="2147483705" r:id="rId14"/>
    <p:sldLayoutId id="2147483706" r:id="rId15"/>
    <p:sldLayoutId id="2147483707" r:id="rId16"/>
    <p:sldLayoutId id="2147483694" r:id="rId17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73D3C8-AF5C-48FB-B561-896E874D41E4}"/>
              </a:ext>
            </a:extLst>
          </p:cNvPr>
          <p:cNvSpPr/>
          <p:nvPr/>
        </p:nvSpPr>
        <p:spPr>
          <a:xfrm>
            <a:off x="0" y="11113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7411" name="图片 3">
            <a:extLst>
              <a:ext uri="{FF2B5EF4-FFF2-40B4-BE49-F238E27FC236}">
                <a16:creationId xmlns:a16="http://schemas.microsoft.com/office/drawing/2014/main" id="{946894FE-D7E1-4824-A06F-A3508999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795338"/>
            <a:ext cx="11588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57D2DFC-C936-4661-9B08-7D192BF6ECCB}"/>
              </a:ext>
            </a:extLst>
          </p:cNvPr>
          <p:cNvSpPr/>
          <p:nvPr/>
        </p:nvSpPr>
        <p:spPr>
          <a:xfrm>
            <a:off x="0" y="2349500"/>
            <a:ext cx="9144000" cy="1655763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3" name="标题 1">
            <a:extLst>
              <a:ext uri="{FF2B5EF4-FFF2-40B4-BE49-F238E27FC236}">
                <a16:creationId xmlns:a16="http://schemas.microsoft.com/office/drawing/2014/main" id="{94B3BAE2-C7FA-4479-842C-AE4289E72D2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</p:spPr>
        <p:txBody>
          <a:bodyPr/>
          <a:lstStyle/>
          <a:p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17B3BD-5A1F-40CB-863C-73B4BF6A6AE3}"/>
              </a:ext>
            </a:extLst>
          </p:cNvPr>
          <p:cNvSpPr/>
          <p:nvPr/>
        </p:nvSpPr>
        <p:spPr>
          <a:xfrm rot="10800000">
            <a:off x="4414838" y="4005263"/>
            <a:ext cx="314325" cy="215900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1380D8-391C-4825-91C6-7FAF70ECDE8E}"/>
              </a:ext>
            </a:extLst>
          </p:cNvPr>
          <p:cNvSpPr/>
          <p:nvPr/>
        </p:nvSpPr>
        <p:spPr>
          <a:xfrm>
            <a:off x="0" y="2222500"/>
            <a:ext cx="9144000" cy="53975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6" name="矩形 8">
            <a:extLst>
              <a:ext uri="{FF2B5EF4-FFF2-40B4-BE49-F238E27FC236}">
                <a16:creationId xmlns:a16="http://schemas.microsoft.com/office/drawing/2014/main" id="{39DF8BF6-53AC-4244-A0FF-17ECB1CA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659313"/>
            <a:ext cx="32226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45FDF9F9-AAB7-46A6-AA82-4DDBB8D08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96975"/>
            <a:ext cx="7924800" cy="4752975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Assume: </a:t>
            </a:r>
          </a:p>
          <a:p>
            <a:pPr lvl="1">
              <a:defRPr/>
            </a:pPr>
            <a:r>
              <a:rPr lang="en-US" altLang="zh-CN" sz="1800" dirty="0"/>
              <a:t>Block size = 1 word</a:t>
            </a:r>
          </a:p>
          <a:p>
            <a:pPr lvl="1">
              <a:defRPr/>
            </a:pPr>
            <a:r>
              <a:rPr lang="en-US" altLang="zh-CN" sz="1800" dirty="0"/>
              <a:t>Memory bus width = 1 word</a:t>
            </a:r>
          </a:p>
          <a:p>
            <a:pPr lvl="1">
              <a:defRPr/>
            </a:pPr>
            <a:r>
              <a:rPr lang="en-US" altLang="zh-CN" sz="1800" dirty="0"/>
              <a:t>Miss rate = 3%</a:t>
            </a:r>
          </a:p>
          <a:p>
            <a:pPr lvl="1">
              <a:defRPr/>
            </a:pPr>
            <a:r>
              <a:rPr lang="en-US" altLang="zh-CN" sz="1800" dirty="0"/>
              <a:t>Memory accesses per instruction = 1.2</a:t>
            </a:r>
          </a:p>
          <a:p>
            <a:pPr lvl="1">
              <a:defRPr/>
            </a:pPr>
            <a:r>
              <a:rPr lang="en-US" altLang="zh-CN" sz="1800" dirty="0"/>
              <a:t>Cache miss penalty = 64 cycles (as above)</a:t>
            </a:r>
          </a:p>
          <a:p>
            <a:pPr lvl="1">
              <a:defRPr/>
            </a:pPr>
            <a:r>
              <a:rPr lang="en-US" altLang="zh-CN" sz="1800" dirty="0"/>
              <a:t>Average cycles per instruction (ignoring cache misses) = 2</a:t>
            </a:r>
          </a:p>
          <a:p>
            <a:pPr>
              <a:defRPr/>
            </a:pPr>
            <a:r>
              <a:rPr lang="en-US" altLang="zh-CN" sz="2000" dirty="0"/>
              <a:t>What can interleaving and wide memory buy?</a:t>
            </a:r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2000" b="1" dirty="0"/>
              <a:t>Answer</a:t>
            </a:r>
            <a:r>
              <a:rPr lang="en-US" altLang="zh-CN" sz="2000" dirty="0"/>
              <a:t>: The CPI for the base computer using 1-word blocks: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CPI = 2 + (1.2 × 3% × 64) = 4.30</a:t>
            </a:r>
          </a:p>
          <a:p>
            <a:pPr lvl="1">
              <a:defRPr/>
            </a:pPr>
            <a:r>
              <a:rPr lang="en-US" altLang="zh-CN" sz="1600" dirty="0"/>
              <a:t>We can calculate performance improvement by just comparing CPI.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8116C3E-7C2E-4B43-A21F-C26876B93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14-1 Interleaved Memory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F4ECC086-ACFF-4FA4-9DB8-BBA417972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63663"/>
            <a:ext cx="8077200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b="1" dirty="0"/>
              <a:t>Answer: 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Increasing the block size to two words gives the following options(miss rate is 2%):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64-bit bus and memory, no interleaving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Times New Roman" panose="02020603050405020304" pitchFamily="18" charset="0"/>
              </a:rPr>
              <a:t>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64</a:t>
            </a:r>
            <a:r>
              <a:rPr lang="en-US" altLang="zh-CN" sz="2000" dirty="0">
                <a:latin typeface="Times New Roman" panose="02020603050405020304" pitchFamily="18" charset="0"/>
              </a:rPr>
              <a:t>) = 5.07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64-bit bus and memory, interleaving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 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Times New Roman" panose="02020603050405020304" pitchFamily="18" charset="0"/>
              </a:rPr>
              <a:t>(4 + 56 + 8)) = 3.63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128-bit bus and memory, no interleaving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1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64) = 3.54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Thus, doubling the block size slows down the straightforward implementation　(5.07 versus 4.30), while interleaving or wider memory is 1.19 or 1.22 times faster, respectively.</a:t>
            </a:r>
          </a:p>
          <a:p>
            <a:pPr>
              <a:lnSpc>
                <a:spcPct val="80000"/>
              </a:lnSpc>
              <a:defRPr/>
            </a:pPr>
            <a:endParaRPr lang="en-US" altLang="zh-CN" sz="2000" dirty="0"/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/>
              <a:t>If we increase the block size to four, How about performance?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5E2D6B3-6727-4694-A572-9844521F1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0350"/>
            <a:ext cx="7620000" cy="533400"/>
          </a:xfrm>
        </p:spPr>
        <p:txBody>
          <a:bodyPr/>
          <a:lstStyle/>
          <a:p>
            <a:r>
              <a:rPr lang="en-US" altLang="zh-CN"/>
              <a:t>Example 14-2 </a:t>
            </a:r>
            <a:r>
              <a:rPr lang="en-US" altLang="zh-CN" sz="3000"/>
              <a:t>Interleaved Memory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EF3E35C-51E8-4AB5-A177-1248BDBDB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25" y="1333500"/>
            <a:ext cx="8077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Answer: </a:t>
            </a:r>
          </a:p>
          <a:p>
            <a:pPr lvl="1"/>
            <a:r>
              <a:rPr lang="en-US" altLang="zh-CN" dirty="0"/>
              <a:t>Assume: miss rate is 1.2%</a:t>
            </a:r>
          </a:p>
          <a:p>
            <a:pPr lvl="1"/>
            <a:r>
              <a:rPr lang="en-US" altLang="zh-CN" sz="1600" dirty="0"/>
              <a:t>Increasing the block size to four words gives the following options: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64-bit bus and memory, no interleaving </a:t>
            </a:r>
          </a:p>
          <a:p>
            <a:pPr algn="ctr"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1.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4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64) = 5.69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64-bit bus and memory, interleaving</a:t>
            </a:r>
          </a:p>
          <a:p>
            <a:pPr algn="ctr"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1.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(4 + 56 + 16)) = 3.09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128-bit bus and memory, no interleaving</a:t>
            </a:r>
          </a:p>
          <a:p>
            <a:pPr algn="ctr"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1.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2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64) = 3.84</a:t>
            </a:r>
          </a:p>
          <a:p>
            <a:pPr>
              <a:buFontTx/>
              <a:buNone/>
            </a:pPr>
            <a:r>
              <a:rPr lang="en-US" altLang="zh-CN" sz="2000" dirty="0"/>
              <a:t>Again, the larger block hurts performance for the simple case(5.69 versus 4.30), although the interleaved 64-bit memory is now fastest—1.39 times faster versus 1.12 for the wider memory and bus.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1A553F6-E326-4326-AA58-CA3EBAC6E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275" y="266700"/>
            <a:ext cx="7848600" cy="533400"/>
          </a:xfrm>
        </p:spPr>
        <p:txBody>
          <a:bodyPr/>
          <a:lstStyle/>
          <a:p>
            <a:r>
              <a:rPr lang="en-US" altLang="zh-CN"/>
              <a:t>Example 14-４ </a:t>
            </a:r>
            <a:r>
              <a:rPr lang="en-US" altLang="zh-CN" sz="3000"/>
              <a:t>Interleaved Memory</a:t>
            </a:r>
            <a:r>
              <a:rPr lang="en-US" altLang="zh-CN"/>
              <a:t> </a:t>
            </a:r>
          </a:p>
        </p:txBody>
      </p:sp>
      <p:sp>
        <p:nvSpPr>
          <p:cNvPr id="954372" name="Rectangle 4">
            <a:extLst>
              <a:ext uri="{FF2B5EF4-FFF2-40B4-BE49-F238E27FC236}">
                <a16:creationId xmlns:a16="http://schemas.microsoft.com/office/drawing/2014/main" id="{7C3D6AB5-0CE2-4F57-A388-E00AC919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0662"/>
            <a:ext cx="8610600" cy="115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latin typeface="+mn-lt"/>
              </a:rPr>
              <a:t>How many banks should be included? One metric, used in vector computers, is as follows: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latin typeface="+mn-lt"/>
              </a:rPr>
              <a:t>Number of banks ≥ Number of clock cycles to access word in bank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9634A88A-8A0D-4116-8CFE-4048198BA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44938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/>
              <a:t>Independent memory banks </a:t>
            </a:r>
          </a:p>
          <a:p>
            <a:pPr lvl="1"/>
            <a:r>
              <a:rPr lang="en-US" altLang="zh-CN" sz="2400"/>
              <a:t>The interleaved memory concept can be extended to remove all restrictions on memory access. </a:t>
            </a:r>
          </a:p>
          <a:p>
            <a:pPr lvl="2"/>
            <a:r>
              <a:rPr lang="en-US" altLang="zh-CN" sz="2000"/>
              <a:t>Independent memory controller was present for every bank.</a:t>
            </a:r>
          </a:p>
          <a:p>
            <a:pPr lvl="2"/>
            <a:r>
              <a:rPr lang="en-US" altLang="zh-CN" sz="2000"/>
              <a:t>Using separate address line and data bus</a:t>
            </a:r>
          </a:p>
          <a:p>
            <a:pPr lvl="2"/>
            <a:r>
              <a:rPr lang="en-US" altLang="zh-CN" sz="2000"/>
              <a:t>This allowed the interleaving of sequential access patterns. 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18409DC-3C00-4BE6-9836-969C626E7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163" y="260350"/>
            <a:ext cx="7904162" cy="506413"/>
          </a:xfrm>
        </p:spPr>
        <p:txBody>
          <a:bodyPr/>
          <a:lstStyle/>
          <a:p>
            <a:r>
              <a:rPr lang="en-US" altLang="zh-CN" sz="2000"/>
              <a:t>Third Technique for Higher Bandwidth: Independent Memory Banks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3890BA85-32E9-4601-971D-9240E042F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1125538"/>
            <a:ext cx="8077200" cy="7931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buFontTx/>
              <a:buNone/>
            </a:pPr>
            <a:r>
              <a:rPr lang="en-US" altLang="zh-CN" sz="2000" dirty="0"/>
              <a:t>Assume: </a:t>
            </a:r>
            <a:r>
              <a:rPr lang="en-US" altLang="zh-CN" sz="1800" dirty="0"/>
              <a:t>Memory banks 128, interleaved on a word basis, and execute following code:</a:t>
            </a:r>
            <a:endParaRPr lang="en-US" altLang="zh-CN" sz="2000" dirty="0">
              <a:solidFill>
                <a:schemeClr val="hlink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A437D60-E8F9-4F83-B972-D904466AF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533400"/>
          </a:xfrm>
        </p:spPr>
        <p:txBody>
          <a:bodyPr/>
          <a:lstStyle/>
          <a:p>
            <a:r>
              <a:rPr lang="en-US" altLang="zh-CN"/>
              <a:t>Example 15 </a:t>
            </a:r>
            <a:r>
              <a:rPr lang="en-US" altLang="zh-CN" sz="2400"/>
              <a:t>Avoiding Memory Bank Conflicts</a:t>
            </a:r>
            <a:r>
              <a:rPr lang="en-US" altLang="zh-CN"/>
              <a:t>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6843AFD-C682-49F7-9E59-1052A0D28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41" y="3026946"/>
            <a:ext cx="8077201" cy="148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000" b="0" dirty="0">
                <a:latin typeface="+mn-lt"/>
              </a:rPr>
              <a:t>How are Memory Bank Conflicts and does it solve  ? </a:t>
            </a:r>
            <a:endParaRPr lang="en-US" altLang="zh-CN" b="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000" b="0" dirty="0">
                <a:latin typeface="+mn-lt"/>
              </a:rPr>
              <a:t>Answer: </a:t>
            </a:r>
          </a:p>
          <a:p>
            <a:pPr indent="0"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b="0" dirty="0">
                <a:latin typeface="+mn-lt"/>
              </a:rPr>
              <a:t>Conflicts: Since the 512 is an even multiple of 128, all the elements of a column will be in the same memory bank and code will stall on data cache misses no matter how sophisticated a CPU or memory system. 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6D30313-9571-43F5-A2EB-43A86959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93" y="1731546"/>
            <a:ext cx="784993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b="0" i="1" dirty="0">
                <a:latin typeface="+mn-lt"/>
              </a:rPr>
              <a:t>int x[256][512];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b="0" i="1" dirty="0">
                <a:latin typeface="+mn-lt"/>
              </a:rPr>
              <a:t>for (j = 0; j &lt; 512; j = j+1)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b="0" i="1" dirty="0">
                <a:latin typeface="+mn-lt"/>
              </a:rPr>
              <a:t>	for (</a:t>
            </a:r>
            <a:r>
              <a:rPr lang="en-US" altLang="zh-CN" b="0" i="1" dirty="0" err="1">
                <a:latin typeface="+mn-lt"/>
              </a:rPr>
              <a:t>i</a:t>
            </a:r>
            <a:r>
              <a:rPr lang="en-US" altLang="zh-CN" b="0" i="1" dirty="0">
                <a:latin typeface="+mn-lt"/>
              </a:rPr>
              <a:t> = 0; </a:t>
            </a:r>
            <a:r>
              <a:rPr lang="en-US" altLang="zh-CN" b="0" i="1" dirty="0" err="1">
                <a:latin typeface="+mn-lt"/>
              </a:rPr>
              <a:t>i</a:t>
            </a:r>
            <a:r>
              <a:rPr lang="en-US" altLang="zh-CN" b="0" i="1" dirty="0">
                <a:latin typeface="+mn-lt"/>
              </a:rPr>
              <a:t> &lt; 256; </a:t>
            </a:r>
            <a:r>
              <a:rPr lang="en-US" altLang="zh-CN" b="0" i="1" dirty="0" err="1">
                <a:latin typeface="+mn-lt"/>
              </a:rPr>
              <a:t>i</a:t>
            </a:r>
            <a:r>
              <a:rPr lang="en-US" altLang="zh-CN" b="0" i="1" dirty="0">
                <a:latin typeface="+mn-lt"/>
              </a:rPr>
              <a:t> = i+1)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b="0" i="1" dirty="0">
                <a:latin typeface="+mn-lt"/>
              </a:rPr>
              <a:t>		x[</a:t>
            </a:r>
            <a:r>
              <a:rPr lang="en-US" altLang="zh-CN" b="0" i="1" dirty="0" err="1">
                <a:latin typeface="+mn-lt"/>
              </a:rPr>
              <a:t>i</a:t>
            </a:r>
            <a:r>
              <a:rPr lang="en-US" altLang="zh-CN" b="0" i="1" dirty="0">
                <a:latin typeface="+mn-lt"/>
              </a:rPr>
              <a:t>][j] = 2 * x[</a:t>
            </a:r>
            <a:r>
              <a:rPr lang="en-US" altLang="zh-CN" b="0" i="1" dirty="0" err="1">
                <a:latin typeface="+mn-lt"/>
              </a:rPr>
              <a:t>i</a:t>
            </a:r>
            <a:r>
              <a:rPr lang="en-US" altLang="zh-CN" b="0" i="1" dirty="0">
                <a:latin typeface="+mn-lt"/>
              </a:rPr>
              <a:t>][j];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D893D36A-0EF2-4828-A668-2475882A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85" y="4514136"/>
            <a:ext cx="8026152" cy="328498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dirty="0">
                <a:latin typeface="+mn-lt"/>
              </a:rPr>
              <a:t>Solutions</a:t>
            </a:r>
            <a:r>
              <a:rPr lang="en-US" altLang="zh-CN" b="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000" b="0" dirty="0">
                <a:latin typeface="+mn-lt"/>
              </a:rPr>
              <a:t>There are both software and hardware solutions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b="0" dirty="0">
                <a:latin typeface="+mn-lt"/>
              </a:rPr>
              <a:t>The compiler :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zh-CN" sz="2000" b="0" dirty="0">
                <a:latin typeface="+mn-lt"/>
              </a:rPr>
              <a:t>Loop interchange optimization to avoid accessing the same bank.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zh-CN" sz="2000" b="0" dirty="0">
                <a:latin typeface="+mn-lt"/>
              </a:rPr>
              <a:t>For the programmer or the compiler to expand the size of the array so that it is </a:t>
            </a:r>
            <a:r>
              <a:rPr lang="en-US" altLang="zh-CN" sz="2000" dirty="0">
                <a:latin typeface="+mn-lt"/>
              </a:rPr>
              <a:t>not a power of 2</a:t>
            </a:r>
            <a:r>
              <a:rPr lang="en-US" altLang="zh-CN" sz="2000" b="0" dirty="0">
                <a:latin typeface="+mn-lt"/>
              </a:rPr>
              <a:t>, thereby forcing the addresses above to go to different banks.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b="0" dirty="0">
                <a:latin typeface="+mn-lt"/>
              </a:rPr>
              <a:t>The hardware: </a:t>
            </a:r>
            <a:r>
              <a:rPr lang="en-US" altLang="zh-CN" sz="2000" dirty="0">
                <a:latin typeface="+mn-lt"/>
              </a:rPr>
              <a:t>Using a prime number of memory banks </a:t>
            </a:r>
            <a:r>
              <a:rPr lang="zh-CN" altLang="en-US" sz="2000" dirty="0">
                <a:latin typeface="+mn-lt"/>
              </a:rPr>
              <a:t>2</a:t>
            </a:r>
            <a:r>
              <a:rPr lang="en-US" altLang="zh-CN" sz="2000" baseline="30000" dirty="0">
                <a:latin typeface="+mn-lt"/>
              </a:rPr>
              <a:t>n</a:t>
            </a:r>
            <a:r>
              <a:rPr lang="en-US" altLang="zh-CN" sz="2000" dirty="0">
                <a:latin typeface="+mn-lt"/>
              </a:rPr>
              <a:t>-1</a:t>
            </a:r>
          </a:p>
          <a:p>
            <a:pPr algn="ctr" eaLnBrk="1" hangingPunct="1">
              <a:buFontTx/>
              <a:buNone/>
              <a:defRPr/>
            </a:pPr>
            <a:endParaRPr lang="en-US" altLang="zh-CN" sz="2000" b="0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2D43E951-98C6-451F-992A-D32490E36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section describes the technology inside the memory chips.</a:t>
            </a:r>
          </a:p>
          <a:p>
            <a:r>
              <a:rPr lang="en-US" altLang="zh-CN"/>
              <a:t>Two measures—access time and cycle time. </a:t>
            </a:r>
          </a:p>
          <a:p>
            <a:pPr lvl="1"/>
            <a:r>
              <a:rPr lang="en-US" altLang="zh-CN"/>
              <a:t>Access time ----- time between when a read is requested and when the desired word arrives,</a:t>
            </a:r>
          </a:p>
          <a:p>
            <a:pPr lvl="1"/>
            <a:r>
              <a:rPr lang="en-US" altLang="zh-CN"/>
              <a:t>Cycle time ----- minimum time between requests to memory. </a:t>
            </a:r>
          </a:p>
          <a:p>
            <a:pPr lvl="1"/>
            <a:r>
              <a:rPr lang="en-US" altLang="zh-CN"/>
              <a:t>One reason that cycle time is greater than access time is that the memory needs the address lines to be stable between accesses.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41C1A95-487E-4E9A-9941-A464DB052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5.9 </a:t>
            </a:r>
            <a:r>
              <a:rPr lang="en-US" altLang="zh-CN"/>
              <a:t>Memory Technology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976017F4-EA57-427A-A972-C6B58452F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Random Access Memory (vs. Serial Access Memory)</a:t>
            </a:r>
          </a:p>
          <a:p>
            <a:r>
              <a:rPr lang="en-US" altLang="zh-CN" sz="2000"/>
              <a:t>Different flavors at different levels</a:t>
            </a:r>
          </a:p>
          <a:p>
            <a:pPr lvl="1"/>
            <a:r>
              <a:rPr lang="en-US" altLang="zh-CN" sz="1800"/>
              <a:t>Physical Makeup (CMOS, DRAM)</a:t>
            </a:r>
          </a:p>
          <a:p>
            <a:pPr lvl="1"/>
            <a:r>
              <a:rPr lang="en-US" altLang="zh-CN" sz="1800"/>
              <a:t>Low Level Architectures (FPM,EDO,BEDO,SDRAM)</a:t>
            </a:r>
          </a:p>
          <a:p>
            <a:r>
              <a:rPr lang="en-US" altLang="zh-CN" sz="2000"/>
              <a:t>Cache uses </a:t>
            </a:r>
            <a:r>
              <a:rPr lang="en-US" altLang="zh-CN" sz="2000" b="1"/>
              <a:t>SRAM</a:t>
            </a:r>
            <a:r>
              <a:rPr lang="en-US" altLang="zh-CN" sz="2000"/>
              <a:t>: Static Random Access Memory</a:t>
            </a:r>
          </a:p>
          <a:p>
            <a:pPr lvl="1"/>
            <a:r>
              <a:rPr lang="en-US" altLang="zh-CN" sz="1800"/>
              <a:t>No refresh (6 transistors/bit vs. 1 transistor</a:t>
            </a:r>
            <a:br>
              <a:rPr lang="en-US" altLang="zh-CN" sz="1800"/>
            </a:br>
            <a:r>
              <a:rPr lang="en-US" altLang="zh-CN" sz="1800"/>
              <a:t>Size: DRAM/SRAM ­ 4-8, </a:t>
            </a:r>
            <a:br>
              <a:rPr lang="en-US" altLang="zh-CN" sz="1800"/>
            </a:br>
            <a:r>
              <a:rPr lang="en-US" altLang="zh-CN" sz="1800"/>
              <a:t>Cost/Cycle time: SRAM/DRAM ­ 8-16</a:t>
            </a:r>
          </a:p>
          <a:p>
            <a:r>
              <a:rPr lang="en-US" altLang="zh-CN" sz="2000"/>
              <a:t>Main Memory is </a:t>
            </a:r>
            <a:r>
              <a:rPr lang="en-US" altLang="zh-CN" sz="2000" b="1"/>
              <a:t>DRAM</a:t>
            </a:r>
            <a:r>
              <a:rPr lang="en-US" altLang="zh-CN" sz="2000"/>
              <a:t>: Dynamic Random Access Memory</a:t>
            </a:r>
          </a:p>
          <a:p>
            <a:pPr lvl="1"/>
            <a:r>
              <a:rPr lang="en-US" altLang="zh-CN" sz="1800"/>
              <a:t>Dynamic since needs to be refreshed periodically (8 ms, 1% time)</a:t>
            </a:r>
          </a:p>
          <a:p>
            <a:pPr lvl="1"/>
            <a:r>
              <a:rPr lang="en-US" altLang="zh-CN" sz="1800"/>
              <a:t>Addresses divided into 2 halves (Memory as a 2D matrix):</a:t>
            </a:r>
          </a:p>
          <a:p>
            <a:pPr lvl="2"/>
            <a:r>
              <a:rPr lang="en-US" altLang="zh-CN" sz="1600"/>
              <a:t>RAS or Row Access Strobe</a:t>
            </a:r>
          </a:p>
          <a:p>
            <a:pPr lvl="2"/>
            <a:r>
              <a:rPr lang="en-US" altLang="zh-CN" sz="1600"/>
              <a:t>CAS or Column Access Strobe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8500148-3652-4DA1-B7AC-BFD0382B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Memory Background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057AED67-DB93-4D90-88CE-7F0E234C6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6425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Embedded computers usually have small memories, and most do not have a disk to act as non-volatile storage. </a:t>
            </a:r>
          </a:p>
          <a:p>
            <a:endParaRPr lang="en-US" altLang="zh-CN" sz="2000"/>
          </a:p>
          <a:p>
            <a:r>
              <a:rPr lang="en-US" altLang="zh-CN" sz="2000"/>
              <a:t>Two memory technologies are found in embedded computers to address this problem.</a:t>
            </a:r>
          </a:p>
          <a:p>
            <a:pPr lvl="1"/>
            <a:r>
              <a:rPr lang="en-US" altLang="zh-CN" sz="1800"/>
              <a:t>The first is Read-Only Memory (ROM). </a:t>
            </a:r>
          </a:p>
          <a:p>
            <a:pPr lvl="2"/>
            <a:r>
              <a:rPr lang="en-US" altLang="zh-CN" sz="1600"/>
              <a:t>ROM is programmed at time of manufacture, nothing the computer can do can modify the contents of this memory.</a:t>
            </a:r>
          </a:p>
          <a:p>
            <a:pPr lvl="1"/>
            <a:r>
              <a:rPr lang="en-US" altLang="zh-CN" sz="1800"/>
              <a:t>The second is Flash memory. </a:t>
            </a:r>
          </a:p>
          <a:p>
            <a:pPr lvl="2"/>
            <a:r>
              <a:rPr lang="en-US" altLang="zh-CN" sz="1600"/>
              <a:t>Allows the embedded device to alter nonvolatile memory after the system is manufactured,</a:t>
            </a:r>
          </a:p>
          <a:p>
            <a:pPr lvl="2"/>
            <a:r>
              <a:rPr lang="en-US" altLang="zh-CN" sz="1600"/>
              <a:t>Allows reading at almost DRAM speeds but writing flash is 10 to 100 times slower.</a:t>
            </a:r>
            <a:endParaRPr lang="zh-CN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3D31A8C-E556-4492-8F8B-87FACC5C4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/>
              <a:t>Embedded Processor Memory Technology: ROM and Flash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7AFFB569-016A-4723-B0A8-7F8CB55AA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ROM (</a:t>
            </a:r>
            <a:r>
              <a:rPr lang="zh-CN" altLang="en-US"/>
              <a:t>掩膜式</a:t>
            </a:r>
            <a:r>
              <a:rPr lang="en-US" altLang="zh-CN"/>
              <a:t>)</a:t>
            </a:r>
          </a:p>
          <a:p>
            <a:r>
              <a:rPr lang="en-US" altLang="zh-CN"/>
              <a:t>PROM(</a:t>
            </a:r>
            <a:r>
              <a:rPr lang="zh-CN" altLang="en-US"/>
              <a:t>熔丝或二极管</a:t>
            </a:r>
            <a:r>
              <a:rPr lang="en-US" altLang="zh-CN"/>
              <a:t>)</a:t>
            </a:r>
          </a:p>
          <a:p>
            <a:r>
              <a:rPr lang="en-US" altLang="zh-CN"/>
              <a:t>EPROM</a:t>
            </a:r>
          </a:p>
          <a:p>
            <a:r>
              <a:rPr lang="en-US" altLang="zh-CN"/>
              <a:t>EEPROM</a:t>
            </a:r>
          </a:p>
          <a:p>
            <a:r>
              <a:rPr lang="en-US" altLang="zh-CN"/>
              <a:t>FLASH MEMORY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45CA61E-E74F-434E-B8E7-5D62D4104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E4DA2ACD-7908-4403-93E1-A976795AC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What is </a:t>
            </a:r>
            <a:r>
              <a:rPr lang="en-US" altLang="zh-CN" b="1"/>
              <a:t>virtual memory</a:t>
            </a:r>
            <a:r>
              <a:rPr lang="en-US" altLang="zh-CN"/>
              <a:t>?</a:t>
            </a:r>
          </a:p>
          <a:p>
            <a:pPr lvl="1"/>
            <a:r>
              <a:rPr lang="en-US" altLang="zh-CN"/>
              <a:t>Technique that allows execution of a program that</a:t>
            </a:r>
          </a:p>
          <a:p>
            <a:pPr lvl="2"/>
            <a:r>
              <a:rPr lang="en-US" altLang="zh-CN"/>
              <a:t>can reside in discontinuous memory locations</a:t>
            </a:r>
          </a:p>
          <a:p>
            <a:pPr lvl="2"/>
            <a:r>
              <a:rPr lang="en-US" altLang="zh-CN"/>
              <a:t>does not have to completely reside in memory</a:t>
            </a:r>
          </a:p>
          <a:p>
            <a:pPr lvl="1"/>
            <a:r>
              <a:rPr lang="en-US" altLang="zh-CN"/>
              <a:t>Allows the computer to “fake” a program into believing that its</a:t>
            </a:r>
          </a:p>
          <a:p>
            <a:pPr lvl="2"/>
            <a:r>
              <a:rPr lang="en-US" altLang="zh-CN"/>
              <a:t>memory is contiguous</a:t>
            </a:r>
          </a:p>
          <a:p>
            <a:pPr lvl="2"/>
            <a:r>
              <a:rPr lang="en-US" altLang="zh-CN"/>
              <a:t>memory space is larger than physical memory, Provides illusion of very large memory</a:t>
            </a:r>
          </a:p>
          <a:p>
            <a:r>
              <a:rPr lang="en-US" altLang="zh-CN"/>
              <a:t>Why is VM important?</a:t>
            </a:r>
          </a:p>
          <a:p>
            <a:pPr lvl="1"/>
            <a:r>
              <a:rPr lang="en-US" altLang="zh-CN"/>
              <a:t>Cheap - no longer have to buy lots of RAM</a:t>
            </a:r>
          </a:p>
          <a:p>
            <a:pPr lvl="1"/>
            <a:r>
              <a:rPr lang="en-US" altLang="zh-CN"/>
              <a:t>Removes burden of memory resource management from the programmer</a:t>
            </a:r>
          </a:p>
          <a:p>
            <a:pPr lvl="1"/>
            <a:r>
              <a:rPr lang="en-US" altLang="zh-CN"/>
              <a:t>Enables multiprogramming, time-sharing, protection</a:t>
            </a:r>
          </a:p>
          <a:p>
            <a:endParaRPr lang="zh-CN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C9BA68A-2672-4B1A-A641-E91CBD46C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5.10  </a:t>
            </a:r>
            <a:r>
              <a:rPr lang="en-US" altLang="zh-CN"/>
              <a:t>Virtual Memory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E312A5AE-47F3-423F-BB3E-F7B2AC1C3F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5.8 </a:t>
            </a:r>
            <a:r>
              <a:rPr lang="en-US" altLang="zh-CN"/>
              <a:t>Main Memory and Organizations for Improving Performance</a:t>
            </a:r>
          </a:p>
          <a:p>
            <a:endParaRPr lang="en-US" altLang="zh-CN"/>
          </a:p>
          <a:p>
            <a:r>
              <a:rPr lang="zh-CN" altLang="en-US"/>
              <a:t>5.9 </a:t>
            </a:r>
            <a:r>
              <a:rPr lang="en-US" altLang="zh-CN"/>
              <a:t>Memory Technology</a:t>
            </a:r>
          </a:p>
          <a:p>
            <a:endParaRPr lang="en-US" altLang="zh-CN"/>
          </a:p>
          <a:p>
            <a:r>
              <a:rPr lang="zh-CN" altLang="en-US"/>
              <a:t>5.10 </a:t>
            </a:r>
            <a:r>
              <a:rPr lang="en-US" altLang="zh-CN"/>
              <a:t>Virtual Memory</a:t>
            </a:r>
            <a:endParaRPr lang="zh-CN" altLang="en-US"/>
          </a:p>
        </p:txBody>
      </p:sp>
      <p:sp>
        <p:nvSpPr>
          <p:cNvPr id="19459" name="标题 2">
            <a:extLst>
              <a:ext uri="{FF2B5EF4-FFF2-40B4-BE49-F238E27FC236}">
                <a16:creationId xmlns:a16="http://schemas.microsoft.com/office/drawing/2014/main" id="{83BA85B4-C8AB-44F7-A34E-B79E59915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TOC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>
            <a:extLst>
              <a:ext uri="{FF2B5EF4-FFF2-40B4-BE49-F238E27FC236}">
                <a16:creationId xmlns:a16="http://schemas.microsoft.com/office/drawing/2014/main" id="{2356C71F-3FE6-41BB-A78D-A103D472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492375"/>
            <a:ext cx="48974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AEE95867-5A87-4362-9E50-2173E99AE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219200"/>
            <a:ext cx="71628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Main memory (physical memory) can act as a </a:t>
            </a:r>
            <a:r>
              <a:rPr lang="en-US" altLang="zh-CN" sz="2000" i="1">
                <a:solidFill>
                  <a:srgbClr val="000000"/>
                </a:solidFill>
              </a:rPr>
              <a:t>cache </a:t>
            </a:r>
            <a:r>
              <a:rPr lang="en-US" altLang="zh-CN" sz="2000">
                <a:solidFill>
                  <a:srgbClr val="000000"/>
                </a:solidFill>
              </a:rPr>
              <a:t>for the secondary storage (disk)</a:t>
            </a:r>
          </a:p>
          <a:p>
            <a:pPr lvl="1"/>
            <a:r>
              <a:rPr lang="en-US" altLang="zh-CN" sz="1600">
                <a:solidFill>
                  <a:srgbClr val="063DE9"/>
                </a:solidFill>
              </a:rPr>
              <a:t>illusion of having more and contiguous physical memory</a:t>
            </a:r>
          </a:p>
          <a:p>
            <a:pPr lvl="1"/>
            <a:r>
              <a:rPr lang="en-US" altLang="zh-CN" sz="1600">
                <a:solidFill>
                  <a:srgbClr val="063DE9"/>
                </a:solidFill>
              </a:rPr>
              <a:t>program relocation by “pages” or “segment”</a:t>
            </a:r>
          </a:p>
          <a:p>
            <a:pPr lvl="1"/>
            <a:r>
              <a:rPr lang="en-US" altLang="zh-CN" sz="1600">
                <a:solidFill>
                  <a:srgbClr val="063DE9"/>
                </a:solidFill>
              </a:rPr>
              <a:t>protection in multiprogramming</a:t>
            </a:r>
          </a:p>
          <a:p>
            <a:endParaRPr lang="en-US" altLang="zh-CN" sz="2000">
              <a:solidFill>
                <a:srgbClr val="063DE9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/>
              <a:t>Virtual Address :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/>
              <a:t> address used by the programmer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kumimoji="1" lang="zh-CN" altLang="en-US" sz="2000"/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/>
              <a:t>Virtual Address Space: 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/>
              <a:t>  collection of such addresses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kumimoji="1" lang="zh-CN" altLang="en-US" sz="2000"/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/>
              <a:t>Memory Address: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/>
              <a:t> address of word in physical memory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zh-CN" altLang="en-US" sz="2000"/>
              <a:t>      </a:t>
            </a:r>
            <a:r>
              <a:rPr kumimoji="1" lang="en-US" altLang="zh-CN" sz="2000"/>
              <a:t>also known as </a:t>
            </a:r>
            <a:r>
              <a:rPr kumimoji="1" lang="en-US" altLang="zh-CN" sz="2000">
                <a:latin typeface="Times New Roman" panose="02020603050405020304" pitchFamily="18" charset="0"/>
              </a:rPr>
              <a:t>“</a:t>
            </a:r>
            <a:r>
              <a:rPr kumimoji="1" lang="en-US" altLang="zh-CN" sz="2000"/>
              <a:t>physical address</a:t>
            </a:r>
            <a:r>
              <a:rPr kumimoji="1" lang="en-US" altLang="zh-CN" sz="2000">
                <a:latin typeface="Times New Roman" panose="02020603050405020304" pitchFamily="18" charset="0"/>
              </a:rPr>
              <a:t>”</a:t>
            </a:r>
            <a:r>
              <a:rPr kumimoji="1" lang="en-US" altLang="zh-CN" sz="2000"/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/>
              <a:t>			or </a:t>
            </a:r>
            <a:r>
              <a:rPr kumimoji="1" lang="en-US" altLang="zh-CN" sz="2000">
                <a:latin typeface="Times New Roman" panose="02020603050405020304" pitchFamily="18" charset="0"/>
              </a:rPr>
              <a:t>“</a:t>
            </a:r>
            <a:r>
              <a:rPr kumimoji="1" lang="en-US" altLang="zh-CN" sz="2000"/>
              <a:t>real address</a:t>
            </a:r>
            <a:r>
              <a:rPr kumimoji="1" lang="en-US" altLang="zh-CN" sz="2000">
                <a:latin typeface="Times New Roman" panose="02020603050405020304" pitchFamily="18" charset="0"/>
              </a:rPr>
              <a:t>”</a:t>
            </a:r>
            <a:endParaRPr kumimoji="1" lang="en-US" altLang="zh-CN" sz="2000"/>
          </a:p>
          <a:p>
            <a:endParaRPr lang="en-US" altLang="zh-CN" sz="2000">
              <a:solidFill>
                <a:srgbClr val="000000"/>
              </a:solidFill>
            </a:endParaRPr>
          </a:p>
          <a:p>
            <a:endParaRPr lang="zh-CN" altLang="en-US" sz="20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794E584-6011-4029-A2B1-37B348EE9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-26988"/>
            <a:ext cx="7162800" cy="1143001"/>
          </a:xfrm>
        </p:spPr>
        <p:txBody>
          <a:bodyPr/>
          <a:lstStyle/>
          <a:p>
            <a:r>
              <a:rPr lang="en-US" altLang="zh-CN"/>
              <a:t>Advantages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0D325395-B026-4998-9D7F-12F6025A5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Two memory “spaces”</a:t>
            </a:r>
          </a:p>
          <a:p>
            <a:pPr lvl="1"/>
            <a:r>
              <a:rPr lang="en-US" altLang="zh-CN" sz="1800"/>
              <a:t>Virtual memory space - what the program “sees”</a:t>
            </a:r>
          </a:p>
          <a:p>
            <a:pPr lvl="1"/>
            <a:r>
              <a:rPr lang="en-US" altLang="zh-CN" sz="1800"/>
              <a:t>Physical memory space - what the program runs in (size of RAM)</a:t>
            </a:r>
          </a:p>
          <a:p>
            <a:r>
              <a:rPr lang="en-US" altLang="zh-CN" sz="2000"/>
              <a:t>On program startup</a:t>
            </a:r>
          </a:p>
          <a:p>
            <a:pPr lvl="1"/>
            <a:r>
              <a:rPr lang="en-US" altLang="zh-CN" sz="1800"/>
              <a:t>OS copies program into RAM</a:t>
            </a:r>
          </a:p>
          <a:p>
            <a:pPr lvl="1"/>
            <a:r>
              <a:rPr lang="en-US" altLang="zh-CN" sz="1800"/>
              <a:t>If there is not enough RAM, OS stops copying program &amp; starts running the program with some portion of the program loaded in RAM</a:t>
            </a:r>
          </a:p>
          <a:p>
            <a:pPr lvl="1"/>
            <a:r>
              <a:rPr lang="en-US" altLang="zh-CN" sz="1800"/>
              <a:t>When the program touches a part of the program not in physical memory, OS copies that part of the program from disk into RAM</a:t>
            </a:r>
          </a:p>
          <a:p>
            <a:pPr lvl="1"/>
            <a:r>
              <a:rPr lang="en-US" altLang="zh-CN" sz="1800"/>
              <a:t>In order to copy some of the program from disk to RAM, OS must evict parts of the program already in RAM</a:t>
            </a:r>
          </a:p>
          <a:p>
            <a:pPr lvl="2"/>
            <a:r>
              <a:rPr lang="en-US" altLang="zh-CN" sz="1600"/>
              <a:t>OS copies the evicted parts of the program back to disk if the pages are dirty (ie, if they have been written into, and changed)</a:t>
            </a:r>
            <a:endParaRPr lang="zh-CN" altLang="en-US" sz="16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9123E5D-6522-468B-8557-22F009013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Does VM Work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848CD7D8-E98C-4AA9-9C15-C25EB2A761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Terms are different</a:t>
            </a:r>
          </a:p>
          <a:p>
            <a:pPr lvl="1"/>
            <a:r>
              <a:rPr lang="en-US" altLang="zh-CN"/>
              <a:t>Block ----Page or segment</a:t>
            </a:r>
          </a:p>
          <a:p>
            <a:pPr lvl="1"/>
            <a:r>
              <a:rPr lang="en-US" altLang="zh-CN"/>
              <a:t>Miss ---- page fault or address fault</a:t>
            </a:r>
          </a:p>
          <a:p>
            <a:pPr lvl="1"/>
            <a:r>
              <a:rPr lang="en-US" altLang="zh-CN"/>
              <a:t>Memory mapping or address translation ---- With virtual memory, the CPU produces virtual addresses that are translated by a combination of hardware and software to physical addresses, which access main memory. </a:t>
            </a:r>
          </a:p>
          <a:p>
            <a:pPr lvl="1"/>
            <a:endParaRPr lang="en-US" altLang="zh-CN"/>
          </a:p>
          <a:p>
            <a:r>
              <a:rPr lang="en-US" altLang="zh-CN"/>
              <a:t>The two memory-hierarchy levels controlled by virtual memory are DRAMs and magnetic disks.</a:t>
            </a:r>
          </a:p>
          <a:p>
            <a:endParaRPr lang="zh-CN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699EE29-292C-400F-AE6E-021154435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Memory Hierarchy Parameters for Virtual Memory.</a:t>
            </a:r>
            <a:endParaRPr lang="zh-CN" altLang="en-US" sz="2400"/>
          </a:p>
        </p:txBody>
      </p:sp>
      <p:pic>
        <p:nvPicPr>
          <p:cNvPr id="997380" name="Picture 4">
            <a:extLst>
              <a:ext uri="{FF2B5EF4-FFF2-40B4-BE49-F238E27FC236}">
                <a16:creationId xmlns:a16="http://schemas.microsoft.com/office/drawing/2014/main" id="{9662D8E2-2810-49A2-B023-DDC1FD7D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412875"/>
            <a:ext cx="87630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D755514F-2781-4FFA-AC21-EA87D8314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Virtual memory systems can be categorized into two classes</a:t>
            </a:r>
          </a:p>
          <a:p>
            <a:pPr lvl="1"/>
            <a:r>
              <a:rPr lang="en-US" altLang="zh-CN"/>
              <a:t>Pages---- fixed-size blocks,</a:t>
            </a:r>
          </a:p>
          <a:p>
            <a:pPr lvl="1"/>
            <a:r>
              <a:rPr lang="en-US" altLang="zh-CN"/>
              <a:t>segments---- variable-size blocks</a:t>
            </a:r>
            <a:endParaRPr lang="zh-CN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E4AF044-459A-4F55-9774-921EA5EEE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Paging versus segmentation</a:t>
            </a:r>
            <a:endParaRPr lang="zh-CN" altLang="en-US"/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459BB1B4-947B-49CA-80A2-BDDC2A4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86100"/>
            <a:ext cx="68580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8404" name="Picture 4">
            <a:extLst>
              <a:ext uri="{FF2B5EF4-FFF2-40B4-BE49-F238E27FC236}">
                <a16:creationId xmlns:a16="http://schemas.microsoft.com/office/drawing/2014/main" id="{DAECB717-920E-44F7-B846-25011582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1447800"/>
            <a:ext cx="9144001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580DD43F-DBFF-4D71-9BEA-6455CE39E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Q1: Where can a block be placed in main memory?</a:t>
            </a:r>
          </a:p>
          <a:p>
            <a:r>
              <a:rPr lang="en-US" altLang="zh-CN"/>
              <a:t>The high miss penalty </a:t>
            </a:r>
          </a:p>
          <a:p>
            <a:pPr lvl="1"/>
            <a:r>
              <a:rPr lang="en-US" altLang="zh-CN"/>
              <a:t>Quite high</a:t>
            </a:r>
          </a:p>
          <a:p>
            <a:pPr lvl="2"/>
            <a:r>
              <a:rPr lang="en-US" altLang="zh-CN"/>
              <a:t>access to a rotating magnetic storage device and</a:t>
            </a:r>
          </a:p>
          <a:p>
            <a:r>
              <a:rPr lang="en-US" altLang="zh-CN"/>
              <a:t>Must be lower miss rates </a:t>
            </a:r>
          </a:p>
          <a:p>
            <a:pPr lvl="1"/>
            <a:r>
              <a:rPr lang="en-US" altLang="zh-CN"/>
              <a:t>choosing a simpler placement algorithm</a:t>
            </a:r>
          </a:p>
          <a:p>
            <a:pPr lvl="1"/>
            <a:r>
              <a:rPr lang="en-US" altLang="zh-CN"/>
              <a:t>operating systems designers normally pick lower miss rates because of the exorbitant miss penalty. </a:t>
            </a:r>
          </a:p>
          <a:p>
            <a:r>
              <a:rPr lang="en-US" altLang="zh-CN"/>
              <a:t>Fully associative strategy.</a:t>
            </a:r>
          </a:p>
          <a:p>
            <a:pPr lvl="1"/>
            <a:r>
              <a:rPr lang="en-US" altLang="zh-CN"/>
              <a:t>Thus, operating systems allow blocks to be placed anywhere in main memory. </a:t>
            </a:r>
          </a:p>
          <a:p>
            <a:pPr lvl="1"/>
            <a:endParaRPr lang="zh-CN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F5FA19B-5897-4A42-8F81-B1E991769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Four Memory Hierarchy Questions Revisited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22D9218D-8790-45D7-BF6C-7E2384EDC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088" y="128905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Both paging and segmentation data structure table</a:t>
            </a:r>
          </a:p>
          <a:p>
            <a:pPr lvl="1"/>
            <a:r>
              <a:rPr lang="en-US" altLang="zh-CN" sz="1800"/>
              <a:t> The data structure contains the physical address of the block. </a:t>
            </a:r>
          </a:p>
          <a:p>
            <a:pPr lvl="1"/>
            <a:r>
              <a:rPr lang="en-US" altLang="zh-CN" sz="1800"/>
              <a:t>That is indexed by the page or segment number</a:t>
            </a:r>
          </a:p>
          <a:p>
            <a:r>
              <a:rPr lang="en-US" altLang="zh-CN" sz="2000"/>
              <a:t>For segmentation:</a:t>
            </a:r>
          </a:p>
          <a:p>
            <a:pPr lvl="1"/>
            <a:r>
              <a:rPr lang="en-US" altLang="zh-CN" sz="1800"/>
              <a:t> The offset is added to the segment’s physical address to obtain the final physical address.</a:t>
            </a:r>
          </a:p>
          <a:p>
            <a:r>
              <a:rPr lang="en-US" altLang="zh-CN" sz="2000"/>
              <a:t> For paging:</a:t>
            </a:r>
          </a:p>
          <a:p>
            <a:pPr lvl="1"/>
            <a:r>
              <a:rPr lang="en-US" altLang="zh-CN" sz="1800"/>
              <a:t> the offset is simply concatenated to this physical page address</a:t>
            </a:r>
          </a:p>
          <a:p>
            <a:r>
              <a:rPr lang="en-US" altLang="zh-CN" sz="2000"/>
              <a:t>The size of the table </a:t>
            </a:r>
          </a:p>
          <a:p>
            <a:pPr lvl="1"/>
            <a:r>
              <a:rPr lang="en-US" altLang="zh-CN" sz="1800"/>
              <a:t>The number of pages in the virtual address space.</a:t>
            </a:r>
          </a:p>
          <a:p>
            <a:pPr lvl="1"/>
            <a:r>
              <a:rPr lang="en-US" altLang="zh-CN" sz="1800"/>
              <a:t>Assume: 32-bit virtual address, 4-KB pages, and 4 bytes per page table entry;  the size of the page table:</a:t>
            </a:r>
            <a:endParaRPr lang="zh-CN" altLang="en-US" sz="18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79FCB47-9B4F-41A8-AA20-56D308C7D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Q2: How is a block found if it is in main memory?</a:t>
            </a:r>
            <a:endParaRPr lang="zh-CN" altLang="en-US"/>
          </a:p>
        </p:txBody>
      </p:sp>
      <p:grpSp>
        <p:nvGrpSpPr>
          <p:cNvPr id="44036" name="Group 9">
            <a:extLst>
              <a:ext uri="{FF2B5EF4-FFF2-40B4-BE49-F238E27FC236}">
                <a16:creationId xmlns:a16="http://schemas.microsoft.com/office/drawing/2014/main" id="{CAB261A0-A137-4978-A047-9BF4951B073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395913"/>
            <a:ext cx="3657600" cy="895350"/>
            <a:chOff x="1776" y="3600"/>
            <a:chExt cx="2304" cy="564"/>
          </a:xfrm>
        </p:grpSpPr>
        <p:sp>
          <p:nvSpPr>
            <p:cNvPr id="44039" name="Rectangle 4">
              <a:extLst>
                <a:ext uri="{FF2B5EF4-FFF2-40B4-BE49-F238E27FC236}">
                  <a16:creationId xmlns:a16="http://schemas.microsoft.com/office/drawing/2014/main" id="{F5B611EC-3949-44FF-8081-3EDB5496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00"/>
              <a:ext cx="4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2</a:t>
              </a:r>
              <a:r>
                <a:rPr lang="en-US" altLang="zh-CN" sz="2600" baseline="30000">
                  <a:latin typeface="Comic Sans MS" panose="030F0702030302020204" pitchFamily="66" charset="0"/>
                </a:rPr>
                <a:t>32</a:t>
              </a:r>
              <a:endParaRPr lang="zh-CN" altLang="en-US" sz="2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44040" name="Rectangle 5">
              <a:extLst>
                <a:ext uri="{FF2B5EF4-FFF2-40B4-BE49-F238E27FC236}">
                  <a16:creationId xmlns:a16="http://schemas.microsoft.com/office/drawing/2014/main" id="{493AB6EE-7047-4A60-BD02-05B8BF579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856"/>
              <a:ext cx="38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2</a:t>
              </a:r>
              <a:r>
                <a:rPr lang="en-US" altLang="zh-CN" sz="2600" baseline="30000">
                  <a:latin typeface="Comic Sans MS" panose="030F0702030302020204" pitchFamily="66" charset="0"/>
                </a:rPr>
                <a:t>12</a:t>
              </a:r>
              <a:endParaRPr lang="zh-CN" altLang="en-US" sz="2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44041" name="Line 6">
              <a:extLst>
                <a:ext uri="{FF2B5EF4-FFF2-40B4-BE49-F238E27FC236}">
                  <a16:creationId xmlns:a16="http://schemas.microsoft.com/office/drawing/2014/main" id="{97D76173-36BF-461E-BB90-F468028CB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3879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2" name="Rectangle 7">
              <a:extLst>
                <a:ext uri="{FF2B5EF4-FFF2-40B4-BE49-F238E27FC236}">
                  <a16:creationId xmlns:a16="http://schemas.microsoft.com/office/drawing/2014/main" id="{6C524501-190A-4339-B901-D4E6A897F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3724"/>
              <a:ext cx="196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×</a:t>
              </a:r>
              <a:r>
                <a:rPr lang="zh-CN" altLang="en-US" sz="2600">
                  <a:latin typeface="Comic Sans MS" panose="030F0702030302020204" pitchFamily="66" charset="0"/>
                </a:rPr>
                <a:t>2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2 </a:t>
              </a:r>
              <a:r>
                <a:rPr lang="en-US" altLang="zh-CN" sz="2600">
                  <a:latin typeface="Comic Sans MS" panose="030F0702030302020204" pitchFamily="66" charset="0"/>
                </a:rPr>
                <a:t>＝</a:t>
              </a:r>
              <a:r>
                <a:rPr lang="zh-CN" altLang="en-US" sz="2600">
                  <a:latin typeface="Comic Sans MS" panose="030F0702030302020204" pitchFamily="66" charset="0"/>
                </a:rPr>
                <a:t>2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22</a:t>
              </a:r>
              <a:r>
                <a:rPr lang="en-US" altLang="zh-CN" sz="2600">
                  <a:latin typeface="Comic Sans MS" panose="030F0702030302020204" pitchFamily="66" charset="0"/>
                </a:rPr>
                <a:t>B＝4 MB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 </a:t>
              </a:r>
            </a:p>
          </p:txBody>
        </p:sp>
      </p:grpSp>
      <p:pic>
        <p:nvPicPr>
          <p:cNvPr id="1001482" name="Picture 10">
            <a:extLst>
              <a:ext uri="{FF2B5EF4-FFF2-40B4-BE49-F238E27FC236}">
                <a16:creationId xmlns:a16="http://schemas.microsoft.com/office/drawing/2014/main" id="{70794546-45FD-4FA8-B1C4-059D4C537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074738"/>
            <a:ext cx="7391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1483" name="Rectangle 11">
            <a:extLst>
              <a:ext uri="{FF2B5EF4-FFF2-40B4-BE49-F238E27FC236}">
                <a16:creationId xmlns:a16="http://schemas.microsoft.com/office/drawing/2014/main" id="{43618E38-47EF-4A8F-8C05-E3A15E3D7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6629400" cy="31765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200" dirty="0">
                <a:solidFill>
                  <a:schemeClr val="hlink"/>
                </a:solidFill>
                <a:latin typeface="+mn-lt"/>
              </a:rPr>
              <a:t>To reduce the size table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-Apply a hashing function to the virtual address. 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-The hash allows the data structure to be the length of the number of </a:t>
            </a:r>
            <a:r>
              <a:rPr lang="en-US" altLang="zh-CN" sz="2000" b="0" i="1" dirty="0">
                <a:solidFill>
                  <a:schemeClr val="hlink"/>
                </a:solidFill>
                <a:latin typeface="+mn-lt"/>
              </a:rPr>
              <a:t>physical 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</a:rPr>
              <a:t>pages</a:t>
            </a:r>
            <a:r>
              <a:rPr lang="en-US" altLang="zh-CN" sz="2000" b="0" dirty="0">
                <a:latin typeface="+mn-lt"/>
              </a:rPr>
              <a:t> in main memory. Such a structure is called an </a:t>
            </a:r>
            <a:r>
              <a:rPr lang="en-US" altLang="zh-CN" sz="2000" b="0" i="1" dirty="0">
                <a:latin typeface="+mn-lt"/>
              </a:rPr>
              <a:t>inverted page table</a:t>
            </a:r>
            <a:r>
              <a:rPr lang="en-US" altLang="zh-CN" sz="2000" b="0" dirty="0">
                <a:latin typeface="+mn-lt"/>
              </a:rPr>
              <a:t>.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200" dirty="0">
                <a:solidFill>
                  <a:schemeClr val="hlink"/>
                </a:solidFill>
                <a:latin typeface="+mn-lt"/>
              </a:rPr>
              <a:t>To reduce address translation time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-Computers use a cache dedicated to these address translations, called a translation look-aside buffer, or simply translation buffer.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8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DD753BD7-9D53-4AA1-AB9E-F9E7C863E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For minimizing page faults</a:t>
            </a:r>
          </a:p>
          <a:p>
            <a:pPr lvl="1"/>
            <a:r>
              <a:rPr lang="en-US" altLang="zh-CN"/>
              <a:t>Almost all operating systems try to replace the least-recently used (LRU) block</a:t>
            </a:r>
          </a:p>
          <a:p>
            <a:pPr lvl="1"/>
            <a:r>
              <a:rPr lang="en-US" altLang="zh-CN"/>
              <a:t>Because if the past predicts the future, that is the one less likely to be needed.</a:t>
            </a:r>
          </a:p>
          <a:p>
            <a:r>
              <a:rPr lang="en-US" altLang="zh-CN"/>
              <a:t>Mechanism</a:t>
            </a:r>
          </a:p>
          <a:p>
            <a:pPr lvl="1"/>
            <a:r>
              <a:rPr lang="en-US" altLang="zh-CN"/>
              <a:t>Many processors provide a use bit or reference bit</a:t>
            </a:r>
          </a:p>
          <a:p>
            <a:pPr lvl="2"/>
            <a:r>
              <a:rPr lang="en-US" altLang="zh-CN"/>
              <a:t> which is logically set whenever a page is accessed.</a:t>
            </a:r>
          </a:p>
          <a:p>
            <a:pPr lvl="2"/>
            <a:r>
              <a:rPr lang="en-US" altLang="zh-CN"/>
              <a:t> The operating system periodically clears the use bits and later records them </a:t>
            </a:r>
          </a:p>
          <a:p>
            <a:pPr lvl="2"/>
            <a:r>
              <a:rPr lang="en-US" altLang="zh-CN"/>
              <a:t>By keeping track in this way, the operating system can select a page that is among the least-recently referenced.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B4FE386-44BE-41E2-AD6C-069727A2B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/>
              <a:t>Q3: Which block should be replaced on a virtual memory miss?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0CB2658D-6278-437C-B88F-67F90C864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Write strategy</a:t>
            </a:r>
          </a:p>
          <a:p>
            <a:pPr lvl="1"/>
            <a:r>
              <a:rPr lang="en-US" altLang="zh-CN"/>
              <a:t>The level below main memory contains rotating magnetic disks that take millions of clock cycles to access. </a:t>
            </a:r>
          </a:p>
          <a:p>
            <a:pPr lvl="2"/>
            <a:r>
              <a:rPr lang="en-US" altLang="zh-CN"/>
              <a:t>Thus, the write strategy is always write back.</a:t>
            </a:r>
          </a:p>
          <a:p>
            <a:pPr lvl="1"/>
            <a:r>
              <a:rPr lang="en-US" altLang="zh-CN"/>
              <a:t>Dirty bit </a:t>
            </a:r>
          </a:p>
          <a:p>
            <a:pPr lvl="2"/>
            <a:r>
              <a:rPr lang="en-US" altLang="zh-CN"/>
              <a:t>cost of an unnecessary access Disk is so high, it allows blocks to be written to disk only if they have been altered since being read from the disk.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C788EEE-B332-46E2-B744-AF2816E66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Q4: What happens on a write?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BC9D4EAB-8B81-4CDC-8724-97A5DE18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68413"/>
            <a:ext cx="90360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59EEE2-D551-4DDD-BE6E-73D2659574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47108" name="文本框 5">
            <a:extLst>
              <a:ext uri="{FF2B5EF4-FFF2-40B4-BE49-F238E27FC236}">
                <a16:creationId xmlns:a16="http://schemas.microsoft.com/office/drawing/2014/main" id="{C6FAEA61-5334-4621-BF7D-279B77B5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760663"/>
            <a:ext cx="2736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4EA2"/>
                </a:solidFill>
              </a:rPr>
              <a:t>THANK YOU</a:t>
            </a:r>
          </a:p>
          <a:p>
            <a:pPr eaLnBrk="1" hangingPunct="1"/>
            <a:endParaRPr lang="en-US" altLang="zh-CN" sz="3200" b="1">
              <a:solidFill>
                <a:srgbClr val="004EA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84B3EA-CA50-4771-A62B-C9D733480A00}"/>
              </a:ext>
            </a:extLst>
          </p:cNvPr>
          <p:cNvSpPr/>
          <p:nvPr/>
        </p:nvSpPr>
        <p:spPr>
          <a:xfrm>
            <a:off x="0" y="3716338"/>
            <a:ext cx="9144000" cy="339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189E21D-91B3-4488-8C9A-7EB3EC0C7DBB}"/>
              </a:ext>
            </a:extLst>
          </p:cNvPr>
          <p:cNvSpPr/>
          <p:nvPr/>
        </p:nvSpPr>
        <p:spPr>
          <a:xfrm>
            <a:off x="4416425" y="3551238"/>
            <a:ext cx="311150" cy="18891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defRPr/>
            </a:pPr>
            <a:endParaRPr lang="zh-CN" altLang="en-US" sz="158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88D02-5F4C-49A7-96B9-3F34D2C20399}"/>
              </a:ext>
            </a:extLst>
          </p:cNvPr>
          <p:cNvSpPr/>
          <p:nvPr/>
        </p:nvSpPr>
        <p:spPr>
          <a:xfrm>
            <a:off x="0" y="4135438"/>
            <a:ext cx="9144000" cy="85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793C9C2-82F4-4DCF-8AD6-1BF0467F5B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Main memory is the next level down in the hierarchy.</a:t>
            </a:r>
          </a:p>
          <a:p>
            <a:pPr lvl="1"/>
            <a:r>
              <a:rPr lang="en-US" altLang="zh-CN" sz="1800"/>
              <a:t>We usually call it inter-memory(EMS memory)</a:t>
            </a:r>
          </a:p>
          <a:p>
            <a:pPr lvl="1"/>
            <a:r>
              <a:rPr lang="en-US" altLang="zh-CN" sz="1800"/>
              <a:t>Main memory is usually made from DRAM while caches use SRAM.</a:t>
            </a:r>
          </a:p>
          <a:p>
            <a:r>
              <a:rPr lang="en-US" altLang="zh-CN" sz="2000"/>
              <a:t>Performance of main memory</a:t>
            </a:r>
          </a:p>
          <a:p>
            <a:pPr lvl="1"/>
            <a:r>
              <a:rPr lang="en-US" altLang="zh-CN" sz="1800"/>
              <a:t>Latency: harder to reduce latency</a:t>
            </a:r>
          </a:p>
          <a:p>
            <a:pPr lvl="2"/>
            <a:r>
              <a:rPr lang="en-US" altLang="zh-CN" sz="1600"/>
              <a:t>Important for caches. </a:t>
            </a:r>
          </a:p>
          <a:p>
            <a:pPr lvl="1"/>
            <a:r>
              <a:rPr lang="en-US" altLang="zh-CN" sz="1800"/>
              <a:t>Bandwidth: easier to improve bandwidth with new organizations</a:t>
            </a:r>
          </a:p>
          <a:p>
            <a:pPr lvl="2"/>
            <a:r>
              <a:rPr lang="en-US" altLang="zh-CN" sz="1600"/>
              <a:t>Important for I/O. </a:t>
            </a:r>
          </a:p>
          <a:p>
            <a:pPr lvl="2"/>
            <a:r>
              <a:rPr lang="en-US" altLang="zh-CN" sz="1600"/>
              <a:t>Also for cache with second-level and larger block sizes. </a:t>
            </a:r>
          </a:p>
          <a:p>
            <a:r>
              <a:rPr lang="en-US" altLang="zh-CN" sz="2000"/>
              <a:t>The previous sections describe cache organization to reduce CPU-DRAM performance gap</a:t>
            </a:r>
          </a:p>
          <a:p>
            <a:endParaRPr lang="en-US" altLang="zh-CN" sz="2000"/>
          </a:p>
          <a:p>
            <a:r>
              <a:rPr lang="en-US" altLang="zh-CN" sz="2000"/>
              <a:t>This section we analyze techniques for organizing memory to improve bandwidth.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48C4B00-500F-47A6-8FF3-C6399D43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5.8 </a:t>
            </a:r>
            <a:r>
              <a:rPr lang="en-US" altLang="zh-CN" sz="2000"/>
              <a:t>Main Memory and Organizations for Improving Performance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EE861D3-5949-43F3-8C13-4849BD094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066800"/>
            <a:ext cx="89154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First-level caches are often organized with a physical width of </a:t>
            </a:r>
            <a:r>
              <a:rPr lang="en-US" altLang="zh-CN">
                <a:solidFill>
                  <a:schemeClr val="hlink"/>
                </a:solidFill>
              </a:rPr>
              <a:t>1 word</a:t>
            </a:r>
            <a:r>
              <a:rPr lang="en-US" altLang="zh-CN"/>
              <a:t> because most CPU accesses are that 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</a:rPr>
              <a:t>Assume</a:t>
            </a:r>
            <a:r>
              <a:rPr lang="en-US" altLang="zh-CN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4  clock cycles to send the address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56 clock cycles for the access time per word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4 clock cycles to send a word of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Block size is 4 words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Every word is 8 bytes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</a:rPr>
              <a:t>The miss penalty: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4×(4+56+4)＝256 CLKs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</a:rPr>
              <a:t>Bandwidth :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6948771-B1AF-45A9-812C-EC370DBD9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8263"/>
            <a:ext cx="8610600" cy="838200"/>
          </a:xfrm>
        </p:spPr>
        <p:txBody>
          <a:bodyPr/>
          <a:lstStyle/>
          <a:p>
            <a:r>
              <a:rPr lang="en-US" altLang="zh-CN"/>
              <a:t>Performance basic memory organization</a:t>
            </a:r>
          </a:p>
        </p:txBody>
      </p:sp>
      <p:grpSp>
        <p:nvGrpSpPr>
          <p:cNvPr id="21508" name="Group 17">
            <a:extLst>
              <a:ext uri="{FF2B5EF4-FFF2-40B4-BE49-F238E27FC236}">
                <a16:creationId xmlns:a16="http://schemas.microsoft.com/office/drawing/2014/main" id="{729EFE90-F812-4AB1-9E53-5692FEDC767E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828800"/>
            <a:ext cx="944563" cy="4800600"/>
            <a:chOff x="4944" y="1056"/>
            <a:chExt cx="595" cy="3024"/>
          </a:xfrm>
        </p:grpSpPr>
        <p:pic>
          <p:nvPicPr>
            <p:cNvPr id="21517" name="Picture 13">
              <a:extLst>
                <a:ext uri="{FF2B5EF4-FFF2-40B4-BE49-F238E27FC236}">
                  <a16:creationId xmlns:a16="http://schemas.microsoft.com/office/drawing/2014/main" id="{6B676D39-C5D1-4797-9399-5DEB54EF4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Rectangle 15">
              <a:extLst>
                <a:ext uri="{FF2B5EF4-FFF2-40B4-BE49-F238E27FC236}">
                  <a16:creationId xmlns:a16="http://schemas.microsoft.com/office/drawing/2014/main" id="{A80C7008-01D6-4F71-BE4B-34D63D54F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1519" name="Text Box 16">
              <a:extLst>
                <a:ext uri="{FF2B5EF4-FFF2-40B4-BE49-F238E27FC236}">
                  <a16:creationId xmlns:a16="http://schemas.microsoft.com/office/drawing/2014/main" id="{40BA046A-A62C-4481-9801-700781E78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grpSp>
        <p:nvGrpSpPr>
          <p:cNvPr id="21509" name="Group 12">
            <a:extLst>
              <a:ext uri="{FF2B5EF4-FFF2-40B4-BE49-F238E27FC236}">
                <a16:creationId xmlns:a16="http://schemas.microsoft.com/office/drawing/2014/main" id="{88D2693D-CEC1-4917-9717-5C2718B3C535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4941888"/>
            <a:ext cx="1852613" cy="781050"/>
            <a:chOff x="1967" y="3120"/>
            <a:chExt cx="1167" cy="492"/>
          </a:xfrm>
        </p:grpSpPr>
        <p:sp>
          <p:nvSpPr>
            <p:cNvPr id="16390" name="Rectangle 5">
              <a:extLst>
                <a:ext uri="{FF2B5EF4-FFF2-40B4-BE49-F238E27FC236}">
                  <a16:creationId xmlns:a16="http://schemas.microsoft.com/office/drawing/2014/main" id="{6BA069BE-3EC2-4AAE-A96C-689B73CAA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4×8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16391" name="Rectangle 6">
              <a:extLst>
                <a:ext uri="{FF2B5EF4-FFF2-40B4-BE49-F238E27FC236}">
                  <a16:creationId xmlns:a16="http://schemas.microsoft.com/office/drawing/2014/main" id="{12A1E109-4108-4619-B082-514DE94FC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321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256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F212F712-A8B7-4D74-8F92-2117A5F01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Rectangle 8">
              <a:extLst>
                <a:ext uri="{FF2B5EF4-FFF2-40B4-BE49-F238E27FC236}">
                  <a16:creationId xmlns:a16="http://schemas.microsoft.com/office/drawing/2014/main" id="{18F3F0E3-2C49-475A-A5BE-FF703D1E9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6394" name="Rectangle 9">
              <a:extLst>
                <a:ext uri="{FF2B5EF4-FFF2-40B4-BE49-F238E27FC236}">
                  <a16:creationId xmlns:a16="http://schemas.microsoft.com/office/drawing/2014/main" id="{ED03346B-4328-4F1E-AD91-EA85A0BC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1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16395" name="Rectangle 10">
              <a:extLst>
                <a:ext uri="{FF2B5EF4-FFF2-40B4-BE49-F238E27FC236}">
                  <a16:creationId xmlns:a16="http://schemas.microsoft.com/office/drawing/2014/main" id="{15CCD287-1904-4759-B4B2-E39CEA219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8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EEB0E936-3509-4ACB-8967-241D42F92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3BD4697-72F6-45DA-A178-CE5001CA8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Amdahl’law suggested that memory capacity should grow linearly with CPU speed. </a:t>
            </a:r>
          </a:p>
          <a:p>
            <a:r>
              <a:rPr lang="en-US" altLang="zh-CN" sz="2000"/>
              <a:t>Retrospecting</a:t>
            </a:r>
          </a:p>
          <a:p>
            <a:pPr lvl="1"/>
            <a:r>
              <a:rPr lang="en-US" altLang="zh-CN" sz="1800"/>
              <a:t>Memory capacity grows four-fold every three years to supply this demand. </a:t>
            </a:r>
          </a:p>
          <a:p>
            <a:pPr lvl="1"/>
            <a:r>
              <a:rPr lang="en-US" altLang="zh-CN" sz="1800"/>
              <a:t>The CPU-DRAM performance gap is a problem, however, since DRAM performance improvement is only about 7% per year. </a:t>
            </a:r>
          </a:p>
          <a:p>
            <a:pPr lvl="1"/>
            <a:r>
              <a:rPr lang="en-US" altLang="zh-CN" sz="1800"/>
              <a:t>We will now look at innovations in main memory organizations that are more cost effective. </a:t>
            </a:r>
          </a:p>
          <a:p>
            <a:pPr lvl="1"/>
            <a:endParaRPr lang="en-US" altLang="zh-CN" sz="1800"/>
          </a:p>
          <a:p>
            <a:r>
              <a:rPr lang="en-US" altLang="zh-CN" sz="2000"/>
              <a:t>Wider Main Memory</a:t>
            </a:r>
          </a:p>
          <a:p>
            <a:pPr lvl="1"/>
            <a:r>
              <a:rPr lang="en-US" altLang="zh-CN" sz="1800"/>
              <a:t>Doubling or quadrupling the width of the cache and the memory</a:t>
            </a:r>
          </a:p>
          <a:p>
            <a:pPr lvl="1"/>
            <a:r>
              <a:rPr lang="en-US" altLang="zh-CN" sz="1800"/>
              <a:t>It will therefore double or quadruple the memory bandwidth. </a:t>
            </a:r>
          </a:p>
          <a:p>
            <a:pPr lvl="1"/>
            <a:endParaRPr lang="en-US" altLang="zh-CN" sz="1800"/>
          </a:p>
          <a:p>
            <a:endParaRPr lang="en-US" altLang="zh-CN" sz="20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9CF7C31-3BA3-4CC6-8204-86456C806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/>
              <a:t>First Technique for Higher Bandwidth: Wider Main Memory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17CF1F3-FD37-47D7-909E-373D013EA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219200"/>
            <a:ext cx="8763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sz="2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D690869-175B-4843-BA41-642BE2813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610600" cy="838200"/>
          </a:xfrm>
        </p:spPr>
        <p:txBody>
          <a:bodyPr/>
          <a:lstStyle/>
          <a:p>
            <a:r>
              <a:rPr lang="en-US" altLang="zh-CN" sz="3000"/>
              <a:t> Many words in Single bank </a:t>
            </a:r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D2E90014-C4FB-4243-9014-7EA7D82B6ED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447800"/>
            <a:ext cx="944563" cy="4800600"/>
            <a:chOff x="4944" y="1056"/>
            <a:chExt cx="595" cy="3024"/>
          </a:xfrm>
        </p:grpSpPr>
        <p:pic>
          <p:nvPicPr>
            <p:cNvPr id="23561" name="Picture 6">
              <a:extLst>
                <a:ext uri="{FF2B5EF4-FFF2-40B4-BE49-F238E27FC236}">
                  <a16:creationId xmlns:a16="http://schemas.microsoft.com/office/drawing/2014/main" id="{46ED8F6F-23C5-4174-9AFD-E089B3B91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Rectangle 7">
              <a:extLst>
                <a:ext uri="{FF2B5EF4-FFF2-40B4-BE49-F238E27FC236}">
                  <a16:creationId xmlns:a16="http://schemas.microsoft.com/office/drawing/2014/main" id="{C9FC22DE-7729-4E7E-B605-7BD96F810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3563" name="Text Box 8">
              <a:extLst>
                <a:ext uri="{FF2B5EF4-FFF2-40B4-BE49-F238E27FC236}">
                  <a16:creationId xmlns:a16="http://schemas.microsoft.com/office/drawing/2014/main" id="{AA1A1CC2-57E7-4F71-85E4-9E7C92B33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sp>
        <p:nvSpPr>
          <p:cNvPr id="23557" name="Line 9">
            <a:extLst>
              <a:ext uri="{FF2B5EF4-FFF2-40B4-BE49-F238E27FC236}">
                <a16:creationId xmlns:a16="http://schemas.microsoft.com/office/drawing/2014/main" id="{AED737D1-9E4E-41C4-94F0-63430ED7E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81400"/>
            <a:ext cx="2057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8" name="Text Box 11">
            <a:extLst>
              <a:ext uri="{FF2B5EF4-FFF2-40B4-BE49-F238E27FC236}">
                <a16:creationId xmlns:a16="http://schemas.microsoft.com/office/drawing/2014/main" id="{70BE315E-DCA7-44CE-AE9D-1EEFE3A4D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312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G Omega" pitchFamily="34" charset="0"/>
              </a:rPr>
              <a:t>Widening memory: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Doubles /quadruples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Memory and Bandwidth</a:t>
            </a:r>
          </a:p>
        </p:txBody>
      </p:sp>
      <p:sp>
        <p:nvSpPr>
          <p:cNvPr id="23559" name="Text Box 13">
            <a:extLst>
              <a:ext uri="{FF2B5EF4-FFF2-40B4-BE49-F238E27FC236}">
                <a16:creationId xmlns:a16="http://schemas.microsoft.com/office/drawing/2014/main" id="{85C46592-31CB-4348-821A-08C563ED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33528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Disadvantages:    bus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MUX required on critical path to allow word access.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Increase minimum memory increment purchased by customer.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Complicates error correction  </a:t>
            </a:r>
          </a:p>
        </p:txBody>
      </p:sp>
      <p:graphicFrame>
        <p:nvGraphicFramePr>
          <p:cNvPr id="23560" name="Object 14">
            <a:extLst>
              <a:ext uri="{FF2B5EF4-FFF2-40B4-BE49-F238E27FC236}">
                <a16:creationId xmlns:a16="http://schemas.microsoft.com/office/drawing/2014/main" id="{E8E91523-692D-4893-BEAA-938636073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9863" y="1597025"/>
          <a:ext cx="3008312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位图图像" r:id="rId4" imgW="2423370" imgH="3330229" progId="Paint.Picture">
                  <p:embed/>
                </p:oleObj>
              </mc:Choice>
              <mc:Fallback>
                <p:oleObj name="位图图像" r:id="rId4" imgW="2423370" imgH="333022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1597025"/>
                        <a:ext cx="3008312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59773B5-56D4-4921-ABCB-741F02050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41438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With a main memory width of 2 words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2×(4+56+4)＝128 CLKs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With a main memory width of 4 words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1×(4+56+4)＝64 CLKs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E428550-07B9-4611-8B59-B1C54F900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in the Technique </a:t>
            </a:r>
          </a:p>
        </p:txBody>
      </p:sp>
      <p:grpSp>
        <p:nvGrpSpPr>
          <p:cNvPr id="24580" name="Group 12">
            <a:extLst>
              <a:ext uri="{FF2B5EF4-FFF2-40B4-BE49-F238E27FC236}">
                <a16:creationId xmlns:a16="http://schemas.microsoft.com/office/drawing/2014/main" id="{6E342EFE-F72B-433D-8163-6896BB614F6C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19400"/>
            <a:ext cx="1852613" cy="776288"/>
            <a:chOff x="1967" y="3120"/>
            <a:chExt cx="1167" cy="489"/>
          </a:xfrm>
        </p:grpSpPr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33AB94FA-4217-4211-A1FA-407EA1A0E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AC4AC552-3E28-483F-A29A-3CF12866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321"/>
              <a:ext cx="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128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17DF0DD6-365D-4E97-A71D-AEF5B65C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20302DF7-33C8-4248-A2CD-F7DCF8FC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3" name="Rectangle 17">
              <a:extLst>
                <a:ext uri="{FF2B5EF4-FFF2-40B4-BE49-F238E27FC236}">
                  <a16:creationId xmlns:a16="http://schemas.microsoft.com/office/drawing/2014/main" id="{45CB7585-8944-44A5-BB8F-3A086AB86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4" name="Rectangle 18">
              <a:extLst>
                <a:ext uri="{FF2B5EF4-FFF2-40B4-BE49-F238E27FC236}">
                  <a16:creationId xmlns:a16="http://schemas.microsoft.com/office/drawing/2014/main" id="{B4826EA7-A584-400E-9162-E0072ADC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5" name="Line 19">
              <a:extLst>
                <a:ext uri="{FF2B5EF4-FFF2-40B4-BE49-F238E27FC236}">
                  <a16:creationId xmlns:a16="http://schemas.microsoft.com/office/drawing/2014/main" id="{BE08445E-6A12-43F8-9EFB-0ACD78A9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581" name="Group 20">
            <a:extLst>
              <a:ext uri="{FF2B5EF4-FFF2-40B4-BE49-F238E27FC236}">
                <a16:creationId xmlns:a16="http://schemas.microsoft.com/office/drawing/2014/main" id="{4EBAF274-AB9D-4700-813F-8C7064CB48C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562600"/>
            <a:ext cx="1852613" cy="776288"/>
            <a:chOff x="1967" y="3120"/>
            <a:chExt cx="1167" cy="489"/>
          </a:xfrm>
        </p:grpSpPr>
        <p:sp>
          <p:nvSpPr>
            <p:cNvPr id="24582" name="Rectangle 21">
              <a:extLst>
                <a:ext uri="{FF2B5EF4-FFF2-40B4-BE49-F238E27FC236}">
                  <a16:creationId xmlns:a16="http://schemas.microsoft.com/office/drawing/2014/main" id="{CD3A228C-7B52-4002-9769-9B687E046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3" name="Rectangle 22">
              <a:extLst>
                <a:ext uri="{FF2B5EF4-FFF2-40B4-BE49-F238E27FC236}">
                  <a16:creationId xmlns:a16="http://schemas.microsoft.com/office/drawing/2014/main" id="{0A6F7E7D-B816-44E4-8D0E-C3D9738EB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3321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64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4" name="Line 23">
              <a:extLst>
                <a:ext uri="{FF2B5EF4-FFF2-40B4-BE49-F238E27FC236}">
                  <a16:creationId xmlns:a16="http://schemas.microsoft.com/office/drawing/2014/main" id="{4F79A452-D68D-4CF1-A503-BDED1BFD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5" name="Rectangle 24">
              <a:extLst>
                <a:ext uri="{FF2B5EF4-FFF2-40B4-BE49-F238E27FC236}">
                  <a16:creationId xmlns:a16="http://schemas.microsoft.com/office/drawing/2014/main" id="{685606E0-73D8-41B2-AF1D-C84F3B4E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6" name="Rectangle 25">
              <a:extLst>
                <a:ext uri="{FF2B5EF4-FFF2-40B4-BE49-F238E27FC236}">
                  <a16:creationId xmlns:a16="http://schemas.microsoft.com/office/drawing/2014/main" id="{ACBA8F96-3575-4E59-9201-98658481D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7" name="Rectangle 26">
              <a:extLst>
                <a:ext uri="{FF2B5EF4-FFF2-40B4-BE49-F238E27FC236}">
                  <a16:creationId xmlns:a16="http://schemas.microsoft.com/office/drawing/2014/main" id="{D65E6A29-5F06-4CB7-AB7C-D5BB9E20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2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8" name="Line 27">
              <a:extLst>
                <a:ext uri="{FF2B5EF4-FFF2-40B4-BE49-F238E27FC236}">
                  <a16:creationId xmlns:a16="http://schemas.microsoft.com/office/drawing/2014/main" id="{133D07DC-961D-4E42-9964-291EC38D7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7">
            <a:extLst>
              <a:ext uri="{FF2B5EF4-FFF2-40B4-BE49-F238E27FC236}">
                <a16:creationId xmlns:a16="http://schemas.microsoft.com/office/drawing/2014/main" id="{5D4DB7C1-A002-4A3A-9AB1-D3D2AA8AD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6338" y="844550"/>
            <a:ext cx="4572000" cy="220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chemeClr val="hlink"/>
                </a:solidFill>
              </a:rPr>
              <a:t>Advantages:</a:t>
            </a:r>
          </a:p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/>
              <a:t>Take advantage of the potential parallelism of having many DRAMs in a memory system.</a:t>
            </a:r>
          </a:p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/>
              <a:t>Such a memory organization is especially important for write through with accessing sequentially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A876D5-93A5-46AC-9785-23ADE66C5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6200"/>
            <a:ext cx="8610600" cy="838200"/>
          </a:xfrm>
        </p:spPr>
        <p:txBody>
          <a:bodyPr/>
          <a:lstStyle/>
          <a:p>
            <a:r>
              <a:rPr lang="en-US" altLang="zh-CN" sz="2000"/>
              <a:t>Second Technique for Higher Bandwidth: simple Interleaved Memory</a:t>
            </a:r>
          </a:p>
        </p:txBody>
      </p:sp>
      <p:graphicFrame>
        <p:nvGraphicFramePr>
          <p:cNvPr id="25604" name="Object 20">
            <a:extLst>
              <a:ext uri="{FF2B5EF4-FFF2-40B4-BE49-F238E27FC236}">
                <a16:creationId xmlns:a16="http://schemas.microsoft.com/office/drawing/2014/main" id="{ED469FED-814F-41C7-8848-76DD09A7E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1038" y="1711325"/>
          <a:ext cx="33718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位图图像" r:id="rId3" imgW="3939881" imgH="4069433" progId="Paint.Picture">
                  <p:embed/>
                </p:oleObj>
              </mc:Choice>
              <mc:Fallback>
                <p:oleObj name="位图图像" r:id="rId3" imgW="3939881" imgH="4069433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1711325"/>
                        <a:ext cx="3371850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21">
            <a:extLst>
              <a:ext uri="{FF2B5EF4-FFF2-40B4-BE49-F238E27FC236}">
                <a16:creationId xmlns:a16="http://schemas.microsoft.com/office/drawing/2014/main" id="{4D6709CD-9E8A-407F-8823-055E2B40EA8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944563" cy="4800600"/>
            <a:chOff x="4944" y="1056"/>
            <a:chExt cx="595" cy="3024"/>
          </a:xfrm>
        </p:grpSpPr>
        <p:pic>
          <p:nvPicPr>
            <p:cNvPr id="25608" name="Picture 22">
              <a:extLst>
                <a:ext uri="{FF2B5EF4-FFF2-40B4-BE49-F238E27FC236}">
                  <a16:creationId xmlns:a16="http://schemas.microsoft.com/office/drawing/2014/main" id="{DF53DA03-3392-41C5-A545-DDB2BBE2F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Rectangle 23">
              <a:extLst>
                <a:ext uri="{FF2B5EF4-FFF2-40B4-BE49-F238E27FC236}">
                  <a16:creationId xmlns:a16="http://schemas.microsoft.com/office/drawing/2014/main" id="{C6F7702F-8D8A-46C3-B999-CA942C4E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5610" name="Text Box 24">
              <a:extLst>
                <a:ext uri="{FF2B5EF4-FFF2-40B4-BE49-F238E27FC236}">
                  <a16:creationId xmlns:a16="http://schemas.microsoft.com/office/drawing/2014/main" id="{CFA00BAA-BF5A-407A-B3BD-08F31307C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sp>
        <p:nvSpPr>
          <p:cNvPr id="25606" name="Line 25">
            <a:extLst>
              <a:ext uri="{FF2B5EF4-FFF2-40B4-BE49-F238E27FC236}">
                <a16:creationId xmlns:a16="http://schemas.microsoft.com/office/drawing/2014/main" id="{BB1B67E2-09FB-4E0E-A30D-C872183E6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352800"/>
            <a:ext cx="4114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Text Box 29">
            <a:extLst>
              <a:ext uri="{FF2B5EF4-FFF2-40B4-BE49-F238E27FC236}">
                <a16:creationId xmlns:a16="http://schemas.microsoft.com/office/drawing/2014/main" id="{483B3E56-9C1C-4D59-9F11-92C91BB2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3505200"/>
            <a:ext cx="42370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Memory chips can be organized in banks to read or write multiple words at a time</a:t>
            </a:r>
          </a:p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The banks are often 1 word wide so that width of the bus and cache need not change.</a:t>
            </a:r>
          </a:p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But sending addresses to several banks permits them all to read simultaneously.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8E6ADD-C692-42DB-B147-B580BA339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004888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With 4 banks Interleaved Memory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4+56 +(4 × 4)＝76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Four-way interleaved memory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D104457-48DE-4D89-87C8-9C74BA364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in the Technique </a:t>
            </a:r>
          </a:p>
        </p:txBody>
      </p:sp>
      <p:grpSp>
        <p:nvGrpSpPr>
          <p:cNvPr id="26628" name="Group 20">
            <a:extLst>
              <a:ext uri="{FF2B5EF4-FFF2-40B4-BE49-F238E27FC236}">
                <a16:creationId xmlns:a16="http://schemas.microsoft.com/office/drawing/2014/main" id="{15A5B630-6920-43DD-992D-B8DB7169E56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438400"/>
            <a:ext cx="2012950" cy="776288"/>
            <a:chOff x="1872" y="1776"/>
            <a:chExt cx="1268" cy="489"/>
          </a:xfrm>
        </p:grpSpPr>
        <p:sp>
          <p:nvSpPr>
            <p:cNvPr id="26636" name="Rectangle 5">
              <a:extLst>
                <a:ext uri="{FF2B5EF4-FFF2-40B4-BE49-F238E27FC236}">
                  <a16:creationId xmlns:a16="http://schemas.microsoft.com/office/drawing/2014/main" id="{171604CF-34FF-4FFB-A2CF-DC6B49A7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37" name="Rectangle 6">
              <a:extLst>
                <a:ext uri="{FF2B5EF4-FFF2-40B4-BE49-F238E27FC236}">
                  <a16:creationId xmlns:a16="http://schemas.microsoft.com/office/drawing/2014/main" id="{52BB6363-BD00-4649-BF83-1EAD61BEC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1977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76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38" name="Line 7">
              <a:extLst>
                <a:ext uri="{FF2B5EF4-FFF2-40B4-BE49-F238E27FC236}">
                  <a16:creationId xmlns:a16="http://schemas.microsoft.com/office/drawing/2014/main" id="{CADC283C-1745-46E4-BAC2-9DB3FE49A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2016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9" name="Rectangle 8">
              <a:extLst>
                <a:ext uri="{FF2B5EF4-FFF2-40B4-BE49-F238E27FC236}">
                  <a16:creationId xmlns:a16="http://schemas.microsoft.com/office/drawing/2014/main" id="{58BBA541-EC25-403A-A89C-3A9DBF8F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87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40" name="Rectangle 10">
              <a:extLst>
                <a:ext uri="{FF2B5EF4-FFF2-40B4-BE49-F238E27FC236}">
                  <a16:creationId xmlns:a16="http://schemas.microsoft.com/office/drawing/2014/main" id="{2FCC30A3-D284-4450-9B08-138FC0AA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1872"/>
              <a:ext cx="4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0.4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26629" name="Object 21">
            <a:extLst>
              <a:ext uri="{FF2B5EF4-FFF2-40B4-BE49-F238E27FC236}">
                <a16:creationId xmlns:a16="http://schemas.microsoft.com/office/drawing/2014/main" id="{72519762-7105-4726-9BAD-C52CFAD9D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264025"/>
          <a:ext cx="86868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位图图像" r:id="rId3" imgW="6003810" imgH="1409822" progId="Paint.Picture">
                  <p:embed/>
                </p:oleObj>
              </mc:Choice>
              <mc:Fallback>
                <p:oleObj name="位图图像" r:id="rId3" imgW="6003810" imgH="1409822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4025"/>
                        <a:ext cx="868680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22">
            <a:extLst>
              <a:ext uri="{FF2B5EF4-FFF2-40B4-BE49-F238E27FC236}">
                <a16:creationId xmlns:a16="http://schemas.microsoft.com/office/drawing/2014/main" id="{85263921-A97C-4D3F-B27E-2C9CA5D3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Parallel access</a:t>
            </a:r>
          </a:p>
        </p:txBody>
      </p:sp>
      <p:sp>
        <p:nvSpPr>
          <p:cNvPr id="26631" name="Line 23">
            <a:extLst>
              <a:ext uri="{FF2B5EF4-FFF2-40B4-BE49-F238E27FC236}">
                <a16:creationId xmlns:a16="http://schemas.microsoft.com/office/drawing/2014/main" id="{C149A2FE-8235-4CE6-A3E0-A2EB9CE90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267200"/>
            <a:ext cx="21336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Line 24">
            <a:extLst>
              <a:ext uri="{FF2B5EF4-FFF2-40B4-BE49-F238E27FC236}">
                <a16:creationId xmlns:a16="http://schemas.microsoft.com/office/drawing/2014/main" id="{C89A0208-D215-49E9-BE5E-966B915B4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191000"/>
            <a:ext cx="23622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Line 25">
            <a:extLst>
              <a:ext uri="{FF2B5EF4-FFF2-40B4-BE49-F238E27FC236}">
                <a16:creationId xmlns:a16="http://schemas.microsoft.com/office/drawing/2014/main" id="{45B3047B-03F0-4C59-AE54-40ED950D2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114800"/>
            <a:ext cx="3810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33D81609-0D20-407F-BBFA-E16C34BA4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91000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Text Box 28">
            <a:extLst>
              <a:ext uri="{FF2B5EF4-FFF2-40B4-BE49-F238E27FC236}">
                <a16:creationId xmlns:a16="http://schemas.microsoft.com/office/drawing/2014/main" id="{4FB79DED-0D41-4C7F-B78E-33C02DB9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Optimizes sequential address access patterns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119</TotalTime>
  <Pages>61</Pages>
  <Words>2412</Words>
  <Application>Microsoft Office PowerPoint</Application>
  <PresentationFormat>信纸(8.5x11 英寸)</PresentationFormat>
  <Paragraphs>289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CG Omega</vt:lpstr>
      <vt:lpstr>黑体</vt:lpstr>
      <vt:lpstr>微软雅黑</vt:lpstr>
      <vt:lpstr>Arial</vt:lpstr>
      <vt:lpstr>Comic Sans MS</vt:lpstr>
      <vt:lpstr>Symbol</vt:lpstr>
      <vt:lpstr>Tahoma</vt:lpstr>
      <vt:lpstr>Times New Roman</vt:lpstr>
      <vt:lpstr>Wingdings</vt:lpstr>
      <vt:lpstr>射线</vt:lpstr>
      <vt:lpstr>位图图像</vt:lpstr>
      <vt:lpstr>Computer Architecture  ----A Quantitative Approach</vt:lpstr>
      <vt:lpstr>TOC</vt:lpstr>
      <vt:lpstr>5.8 Main Memory and Organizations for Improving Performance</vt:lpstr>
      <vt:lpstr>Performance basic memory organization</vt:lpstr>
      <vt:lpstr>First Technique for Higher Bandwidth: Wider Main Memory </vt:lpstr>
      <vt:lpstr> Many words in Single bank </vt:lpstr>
      <vt:lpstr>Performance in the Technique </vt:lpstr>
      <vt:lpstr>Second Technique for Higher Bandwidth: simple Interleaved Memory</vt:lpstr>
      <vt:lpstr>Performance in the Technique </vt:lpstr>
      <vt:lpstr>Example 14-1 Interleaved Memory </vt:lpstr>
      <vt:lpstr>Example 14-2 Interleaved Memory </vt:lpstr>
      <vt:lpstr>Example 14-４ Interleaved Memory </vt:lpstr>
      <vt:lpstr>Third Technique for Higher Bandwidth: Independent Memory Banks</vt:lpstr>
      <vt:lpstr>Example 15 Avoiding Memory Bank Conflicts </vt:lpstr>
      <vt:lpstr>5.9 Memory Technology</vt:lpstr>
      <vt:lpstr>Main Memory Background</vt:lpstr>
      <vt:lpstr>Embedded Processor Memory Technology: ROM and Flash</vt:lpstr>
      <vt:lpstr>PowerPoint 演示文稿</vt:lpstr>
      <vt:lpstr>5.10  Virtual Memory</vt:lpstr>
      <vt:lpstr>Advantages</vt:lpstr>
      <vt:lpstr>How Does VM Work</vt:lpstr>
      <vt:lpstr>Memory Hierarchy Parameters for Virtual Memory.</vt:lpstr>
      <vt:lpstr>Paging versus segmentation</vt:lpstr>
      <vt:lpstr>Four Memory Hierarchy Questions Revisited</vt:lpstr>
      <vt:lpstr>Q2: How is a block found if it is in main memory?</vt:lpstr>
      <vt:lpstr>Q3: Which block should be replaced on a virtual memory miss?</vt:lpstr>
      <vt:lpstr>Q4: What happens on a write?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5.8 Main Memory and Organizations for Improving Performance</dc:title>
  <dc:subject/>
  <dc:creator>cwz</dc:creator>
  <cp:keywords/>
  <dc:description/>
  <cp:lastModifiedBy>Elliot Warcoms</cp:lastModifiedBy>
  <cp:revision>11</cp:revision>
  <cp:lastPrinted>1999-10-22T19:54:41Z</cp:lastPrinted>
  <dcterms:created xsi:type="dcterms:W3CDTF">2016-06-01T11:34:59Z</dcterms:created>
  <dcterms:modified xsi:type="dcterms:W3CDTF">2021-12-06T06:26:42Z</dcterms:modified>
</cp:coreProperties>
</file>