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91" d="100"/>
          <a:sy n="91" d="100"/>
        </p:scale>
        <p:origin x="2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33606-EF8B-42BA-8AB5-187F3DC757D7}" type="datetimeFigureOut">
              <a:rPr lang="zh-CN" altLang="en-US" smtClean="0"/>
              <a:t>2022/11/29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567D0-C485-47CC-AC6C-CEA5F194E202}" type="slidenum">
              <a:rPr lang="zh-CN" altLang="en-US" smtClean="0"/>
              <a:t>‹#›</a:t>
            </a:fld>
            <a:endParaRPr lang="zh-CN" altLang="en-US"/>
          </a:p>
        </p:txBody>
      </p:sp>
    </p:spTree>
    <p:extLst>
      <p:ext uri="{BB962C8B-B14F-4D97-AF65-F5344CB8AC3E}">
        <p14:creationId xmlns:p14="http://schemas.microsoft.com/office/powerpoint/2010/main" val="424486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9pPr>
          </a:lstStyle>
          <a:p>
            <a:pPr>
              <a:buClr>
                <a:srgbClr val="BBE0E3"/>
              </a:buClr>
            </a:pPr>
            <a:fld id="{31F9EDF8-7F70-4B7A-9C6F-A5ABA40FA277}" type="slidenum">
              <a:rPr lang="zh-CN" altLang="en-US" sz="1200"/>
              <a:pPr>
                <a:buClr>
                  <a:srgbClr val="BBE0E3"/>
                </a:buClr>
              </a:pPr>
              <a:t>5</a:t>
            </a:fld>
            <a:endParaRPr lang="zh-CN" altLang="en-US" sz="1200"/>
          </a:p>
        </p:txBody>
      </p:sp>
    </p:spTree>
    <p:extLst>
      <p:ext uri="{BB962C8B-B14F-4D97-AF65-F5344CB8AC3E}">
        <p14:creationId xmlns:p14="http://schemas.microsoft.com/office/powerpoint/2010/main" val="620777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20000"/>
              </a:spcBef>
            </a:pPr>
            <a:fld id="{03285910-6E5D-485A-9A85-6651C20A1405}" type="slidenum">
              <a:rPr lang="zh-CN" altLang="en-US">
                <a:solidFill>
                  <a:srgbClr val="FF3300"/>
                </a:solidFill>
                <a:latin typeface="Arial" panose="020B0604020202020204" pitchFamily="34" charset="0"/>
              </a:rPr>
              <a:pPr>
                <a:spcBef>
                  <a:spcPct val="20000"/>
                </a:spcBef>
              </a:pPr>
              <a:t>16</a:t>
            </a:fld>
            <a:endParaRPr lang="zh-CN" altLang="en-US">
              <a:solidFill>
                <a:srgbClr val="FF3300"/>
              </a:solidFill>
              <a:latin typeface="Arial" panose="020B0604020202020204" pitchFamily="34" charset="0"/>
            </a:endParaRPr>
          </a:p>
        </p:txBody>
      </p:sp>
    </p:spTree>
    <p:extLst>
      <p:ext uri="{BB962C8B-B14F-4D97-AF65-F5344CB8AC3E}">
        <p14:creationId xmlns:p14="http://schemas.microsoft.com/office/powerpoint/2010/main" val="1394233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651" y="1341439"/>
            <a:ext cx="4631267"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1198034" y="1324815"/>
            <a:ext cx="4897967" cy="2016125"/>
          </a:xfrm>
          <a:noFill/>
        </p:spPr>
        <p:txBody>
          <a:bodyPr/>
          <a:lstStyle>
            <a:lvl1pPr>
              <a:defRPr>
                <a:latin typeface="Comic Sans MS" pitchFamily="66" charset="0"/>
              </a:defRPr>
            </a:lvl1pPr>
          </a:lstStyle>
          <a:p>
            <a:r>
              <a:rPr lang="en-US" altLang="zh-CN"/>
              <a:t>Computer Architecture</a:t>
            </a:r>
          </a:p>
        </p:txBody>
      </p:sp>
      <p:sp>
        <p:nvSpPr>
          <p:cNvPr id="165894" name="Rectangle 6"/>
          <p:cNvSpPr>
            <a:spLocks noGrp="1" noRot="1" noChangeArrowheads="1"/>
          </p:cNvSpPr>
          <p:nvPr>
            <p:ph type="subTitle" idx="1"/>
          </p:nvPr>
        </p:nvSpPr>
        <p:spPr>
          <a:xfrm>
            <a:off x="996950" y="3943350"/>
            <a:ext cx="6337300" cy="2089150"/>
          </a:xfrm>
          <a:prstGeom prst="rect">
            <a:avLst/>
          </a:prstGeom>
        </p:spPr>
        <p:txBody>
          <a:bodyPr/>
          <a:lstStyle>
            <a:lvl1pPr marL="0" indent="0">
              <a:defRPr sz="2600">
                <a:solidFill>
                  <a:srgbClr val="0000FF"/>
                </a:solidFill>
                <a:latin typeface="Times New Roman" pitchFamily="18" charset="0"/>
                <a:ea typeface="楷体_GB2312" pitchFamily="49" charset="-122"/>
              </a:defRPr>
            </a:lvl1pPr>
          </a:lstStyle>
          <a:p>
            <a:r>
              <a:rPr lang="zh-CN" altLang="en-US" smtClean="0"/>
              <a:t>单击此处编辑母版副标题样式</a:t>
            </a:r>
            <a:endParaRPr lang="en-US" altLang="zh-CN" dirty="0"/>
          </a:p>
        </p:txBody>
      </p:sp>
    </p:spTree>
    <p:extLst>
      <p:ext uri="{BB962C8B-B14F-4D97-AF65-F5344CB8AC3E}">
        <p14:creationId xmlns:p14="http://schemas.microsoft.com/office/powerpoint/2010/main" val="969666851"/>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4434" y="1125539"/>
            <a:ext cx="11523133" cy="479583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7D912428-D715-42A8-8346-01AB4D42FF13}"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3494321407"/>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76785" y="1"/>
            <a:ext cx="2880783"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4434" y="1"/>
            <a:ext cx="8439151" cy="59213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4C4F6868-8B3B-4D94-B184-36D9E4194F2A}"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2170837006"/>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4434" y="1125538"/>
            <a:ext cx="11523133" cy="4983162"/>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667258992"/>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4434" y="1125539"/>
            <a:ext cx="5659967"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125539"/>
            <a:ext cx="5659967"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23FEAD33-63F2-422F-B816-9FFE1BE3D23B}"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082335065"/>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userDrawn="1"/>
        </p:nvSpPr>
        <p:spPr bwMode="auto">
          <a:xfrm>
            <a:off x="2190752" y="6400800"/>
            <a:ext cx="4667249"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a:solidFill>
                  <a:srgbClr val="E40000"/>
                </a:solidFill>
              </a:rPr>
              <a:t>Fall_Ad Computer Architecture</a:t>
            </a:r>
          </a:p>
        </p:txBody>
      </p:sp>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334434" y="1125539"/>
            <a:ext cx="11523133" cy="4795837"/>
          </a:xfrm>
          <a:prstGeom prst="rect">
            <a:avLst/>
          </a:prstGeom>
        </p:spPr>
        <p:txBody>
          <a:bodyPr/>
          <a:lstStyle/>
          <a:p>
            <a:pPr lvl="0"/>
            <a:endParaRPr lang="zh-CN" altLang="en-US" noProof="0" smtClean="0"/>
          </a:p>
        </p:txBody>
      </p:sp>
      <p:sp>
        <p:nvSpPr>
          <p:cNvPr id="5" name="Rectangle 5"/>
          <p:cNvSpPr>
            <a:spLocks noGrp="1" noChangeArrowheads="1"/>
          </p:cNvSpPr>
          <p:nvPr>
            <p:ph type="ftr" sz="quarter" idx="10"/>
          </p:nvPr>
        </p:nvSpPr>
        <p:spPr>
          <a:xfrm>
            <a:off x="4876800" y="6243638"/>
            <a:ext cx="3860800" cy="45720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Tree>
    <p:extLst>
      <p:ext uri="{BB962C8B-B14F-4D97-AF65-F5344CB8AC3E}">
        <p14:creationId xmlns:p14="http://schemas.microsoft.com/office/powerpoint/2010/main" val="211617418"/>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1" y="260351"/>
            <a:ext cx="10657417" cy="7667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 y="1557338"/>
            <a:ext cx="11952817" cy="4575175"/>
          </a:xfrm>
          <a:prstGeom prst="rect">
            <a:avLst/>
          </a:prstGeom>
        </p:spPr>
        <p:txBody>
          <a:bodyPr/>
          <a:lstStyle/>
          <a:p>
            <a:pPr lvl="0"/>
            <a:r>
              <a:rPr lang="zh-CN" altLang="en-US" noProof="0" smtClean="0"/>
              <a:t>单击图标添加表格</a:t>
            </a:r>
          </a:p>
        </p:txBody>
      </p:sp>
      <p:sp>
        <p:nvSpPr>
          <p:cNvPr id="4" name="页脚占位符 4"/>
          <p:cNvSpPr>
            <a:spLocks noGrp="1"/>
          </p:cNvSpPr>
          <p:nvPr>
            <p:ph type="ftr" sz="quarter" idx="10"/>
          </p:nvPr>
        </p:nvSpPr>
        <p:spPr>
          <a:xfrm>
            <a:off x="4876800" y="6243638"/>
            <a:ext cx="3860800" cy="45720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9389533" y="6243638"/>
            <a:ext cx="2540000" cy="457200"/>
          </a:xfrm>
          <a:prstGeom prst="rect">
            <a:avLst/>
          </a:prstGeom>
        </p:spPr>
        <p:txBody>
          <a:bodyPr/>
          <a:lstStyle>
            <a:lvl1pPr>
              <a:defRPr/>
            </a:lvl1pPr>
          </a:lstStyle>
          <a:p>
            <a:pPr eaLnBrk="0" fontAlgn="base" hangingPunct="0">
              <a:spcBef>
                <a:spcPct val="0"/>
              </a:spcBef>
              <a:spcAft>
                <a:spcPct val="0"/>
              </a:spcAft>
              <a:defRPr/>
            </a:pPr>
            <a:fld id="{0F6E2B49-16E2-456D-953E-87FC8AC7298B}"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/20</a:t>
            </a:r>
          </a:p>
        </p:txBody>
      </p:sp>
      <p:sp>
        <p:nvSpPr>
          <p:cNvPr id="6" name="Rectangle 5"/>
          <p:cNvSpPr>
            <a:spLocks noGrp="1" noChangeArrowheads="1"/>
          </p:cNvSpPr>
          <p:nvPr>
            <p:ph type="dt" sz="half" idx="12"/>
          </p:nvPr>
        </p:nvSpPr>
        <p:spPr>
          <a:xfrm>
            <a:off x="2000252" y="6400800"/>
            <a:ext cx="4667249" cy="457200"/>
          </a:xfrm>
          <a:prstGeom prst="rect">
            <a:avLst/>
          </a:prstGeom>
        </p:spPr>
        <p:txBody>
          <a:bodyPr/>
          <a:lstStyle>
            <a:lvl1pPr algn="l">
              <a:defRPr sz="1400">
                <a:solidFill>
                  <a:schemeClr val="tx1"/>
                </a:solidFill>
                <a:latin typeface="Arial" charset="0"/>
              </a:defRPr>
            </a:lvl1pPr>
          </a:lstStyle>
          <a:p>
            <a:pPr eaLnBrk="0" fontAlgn="base" hangingPunct="0">
              <a:spcBef>
                <a:spcPct val="0"/>
              </a:spcBef>
              <a:spcAft>
                <a:spcPct val="0"/>
              </a:spcAft>
              <a:defRPr/>
            </a:pPr>
            <a:r>
              <a:rPr lang="en-US" altLang="zh-CN">
                <a:solidFill>
                  <a:srgbClr val="000000"/>
                </a:solidFill>
              </a:rPr>
              <a:t>2013Fall_Ad Computer Architecture</a:t>
            </a:r>
          </a:p>
        </p:txBody>
      </p:sp>
    </p:spTree>
    <p:extLst>
      <p:ext uri="{BB962C8B-B14F-4D97-AF65-F5344CB8AC3E}">
        <p14:creationId xmlns:p14="http://schemas.microsoft.com/office/powerpoint/2010/main" val="1121865300"/>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34434" y="1125539"/>
            <a:ext cx="5659967" cy="23209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1" y="1125539"/>
            <a:ext cx="5659967" cy="23209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334434" y="3598863"/>
            <a:ext cx="11523133" cy="23225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678518" y="6308726"/>
            <a:ext cx="3052233" cy="320675"/>
          </a:xfrm>
          <a:prstGeom prst="rect">
            <a:avLst/>
          </a:prstGeom>
        </p:spPr>
        <p:txBody>
          <a:bodyPr/>
          <a:lstStyle>
            <a:lvl1pPr>
              <a:defRPr/>
            </a:lvl1pPr>
          </a:lstStyle>
          <a:p>
            <a:pPr>
              <a:defRPr/>
            </a:pPr>
            <a:r>
              <a:rPr lang="en-US" altLang="zh-CN">
                <a:solidFill>
                  <a:srgbClr val="000000"/>
                </a:solidFill>
              </a:rPr>
              <a:t>Fall_jxh_Introduction</a:t>
            </a:r>
          </a:p>
        </p:txBody>
      </p:sp>
      <p:sp>
        <p:nvSpPr>
          <p:cNvPr id="7" name="页脚占位符 6"/>
          <p:cNvSpPr>
            <a:spLocks noGrp="1"/>
          </p:cNvSpPr>
          <p:nvPr>
            <p:ph type="ftr" sz="quarter" idx="11"/>
          </p:nvPr>
        </p:nvSpPr>
        <p:spPr>
          <a:xfrm>
            <a:off x="4161367" y="6245225"/>
            <a:ext cx="3860800" cy="476250"/>
          </a:xfrm>
          <a:prstGeom prst="rect">
            <a:avLst/>
          </a:prstGeom>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818351778"/>
      </p:ext>
    </p:extLst>
  </p:cSld>
  <p:clrMapOvr>
    <a:masterClrMapping/>
  </p:clrMapOvr>
  <p:transition spd="slow">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4" y="1125539"/>
            <a:ext cx="11523133" cy="23209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334434" y="3598863"/>
            <a:ext cx="11523133" cy="23225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678518" y="6308726"/>
            <a:ext cx="3052233" cy="320675"/>
          </a:xfrm>
          <a:prstGeom prst="rect">
            <a:avLst/>
          </a:prstGeom>
        </p:spPr>
        <p:txBody>
          <a:bodyPr/>
          <a:lstStyle>
            <a:lvl1pPr>
              <a:defRPr/>
            </a:lvl1pPr>
          </a:lstStyle>
          <a:p>
            <a:pPr>
              <a:defRPr/>
            </a:pPr>
            <a:r>
              <a:rPr lang="en-US" altLang="zh-CN">
                <a:solidFill>
                  <a:srgbClr val="000000"/>
                </a:solidFill>
              </a:rPr>
              <a:t>Fall_jxh_Introduction</a:t>
            </a:r>
          </a:p>
        </p:txBody>
      </p:sp>
      <p:sp>
        <p:nvSpPr>
          <p:cNvPr id="6" name="页脚占位符 5"/>
          <p:cNvSpPr>
            <a:spLocks noGrp="1"/>
          </p:cNvSpPr>
          <p:nvPr>
            <p:ph type="ftr" sz="quarter" idx="11"/>
          </p:nvPr>
        </p:nvSpPr>
        <p:spPr>
          <a:xfrm>
            <a:off x="4161367" y="6245225"/>
            <a:ext cx="3860800" cy="476250"/>
          </a:xfrm>
          <a:prstGeom prst="rect">
            <a:avLst/>
          </a:prstGeom>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800507323"/>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334434" y="1125539"/>
            <a:ext cx="11523133" cy="4795837"/>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111036796"/>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763B0DB7-A750-49A3-ADD6-021068ED4030}"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72465060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4" y="1125539"/>
            <a:ext cx="5659967"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125539"/>
            <a:ext cx="5659967"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03F5D6F1-3E68-4EDC-B0AB-3640B8B9C6F2}"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803196409"/>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7"/>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8" name="灯片编号占位符 8"/>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67764109-934C-4C08-B2A5-F6E2CCFF47ED}"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326622914"/>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42553446"/>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3" name="灯片编号占位符 3"/>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1431F16C-E9C5-4F95-91CE-10B80BBBF52A}"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728710048"/>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137D0C65-2D36-4042-99B4-9A6B3B72E21A}"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4255358654"/>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9E11761C-F296-42F6-915D-B7E30AAC7CA4}"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713622413"/>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775884" y="1"/>
            <a:ext cx="10081683"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4870" name="Rectangle 6"/>
          <p:cNvSpPr>
            <a:spLocks noChangeArrowheads="1"/>
          </p:cNvSpPr>
          <p:nvPr/>
        </p:nvSpPr>
        <p:spPr bwMode="auto">
          <a:xfrm>
            <a:off x="3522133" y="6524625"/>
            <a:ext cx="2540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400" smtClean="0">
                <a:solidFill>
                  <a:srgbClr val="000000"/>
                </a:solidFill>
              </a:rPr>
              <a:pPr algn="r" eaLnBrk="1" fontAlgn="base" hangingPunct="1">
                <a:spcBef>
                  <a:spcPct val="50000"/>
                </a:spcBef>
                <a:spcAft>
                  <a:spcPct val="0"/>
                </a:spcAft>
                <a:defRPr/>
              </a:pPr>
              <a:t>‹#›</a:t>
            </a:fld>
            <a:endParaRPr lang="en-US" altLang="zh-CN" sz="1400" dirty="0" smtClean="0">
              <a:solidFill>
                <a:srgbClr val="000000"/>
              </a:solidFill>
            </a:endParaRPr>
          </a:p>
        </p:txBody>
      </p:sp>
      <p:pic>
        <p:nvPicPr>
          <p:cNvPr id="1028" name="Picture 7" descr="雅典神庙"/>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2834" y="165100"/>
            <a:ext cx="1318684"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8480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pull dir="ru"/>
  </p:transition>
  <p:timing>
    <p:tnLst>
      <p:par>
        <p:cTn id="1" dur="indefinite" restart="never" nodeType="tmRoot"/>
      </p:par>
    </p:tnLst>
  </p:timing>
  <p:hf sldNum="0" hdr="0" ftr="0"/>
  <p:txStyles>
    <p:titleStyle>
      <a:lvl1pPr algn="l" rtl="0" eaLnBrk="0" fontAlgn="base" hangingPunct="0">
        <a:spcBef>
          <a:spcPct val="0"/>
        </a:spcBef>
        <a:spcAft>
          <a:spcPct val="0"/>
        </a:spcAft>
        <a:defRPr sz="4400">
          <a:solidFill>
            <a:srgbClr val="FF3300"/>
          </a:solidFill>
          <a:latin typeface="+mj-lt"/>
          <a:ea typeface="+mj-ea"/>
          <a:cs typeface="+mj-cs"/>
        </a:defRPr>
      </a:lvl1pPr>
      <a:lvl2pPr algn="l" rtl="0" eaLnBrk="0" fontAlgn="base" hangingPunct="0">
        <a:spcBef>
          <a:spcPct val="0"/>
        </a:spcBef>
        <a:spcAft>
          <a:spcPct val="0"/>
        </a:spcAft>
        <a:defRPr sz="4400">
          <a:solidFill>
            <a:srgbClr val="FF3300"/>
          </a:solidFill>
          <a:latin typeface="Arial" pitchFamily="34" charset="0"/>
          <a:ea typeface="华文行楷" pitchFamily="2" charset="-122"/>
        </a:defRPr>
      </a:lvl2pPr>
      <a:lvl3pPr algn="l" rtl="0" eaLnBrk="0" fontAlgn="base" hangingPunct="0">
        <a:spcBef>
          <a:spcPct val="0"/>
        </a:spcBef>
        <a:spcAft>
          <a:spcPct val="0"/>
        </a:spcAft>
        <a:defRPr sz="4400">
          <a:solidFill>
            <a:srgbClr val="FF3300"/>
          </a:solidFill>
          <a:latin typeface="Arial" pitchFamily="34" charset="0"/>
          <a:ea typeface="华文行楷" pitchFamily="2" charset="-122"/>
        </a:defRPr>
      </a:lvl3pPr>
      <a:lvl4pPr algn="l" rtl="0" eaLnBrk="0" fontAlgn="base" hangingPunct="0">
        <a:spcBef>
          <a:spcPct val="0"/>
        </a:spcBef>
        <a:spcAft>
          <a:spcPct val="0"/>
        </a:spcAft>
        <a:defRPr sz="4400">
          <a:solidFill>
            <a:srgbClr val="FF3300"/>
          </a:solidFill>
          <a:latin typeface="Arial" pitchFamily="34" charset="0"/>
          <a:ea typeface="华文行楷" pitchFamily="2" charset="-122"/>
        </a:defRPr>
      </a:lvl4pPr>
      <a:lvl5pPr algn="l" rtl="0" eaLnBrk="0" fontAlgn="base" hangingPunct="0">
        <a:spcBef>
          <a:spcPct val="0"/>
        </a:spcBef>
        <a:spcAft>
          <a:spcPct val="0"/>
        </a:spcAft>
        <a:defRPr sz="4400">
          <a:solidFill>
            <a:srgbClr val="FF3300"/>
          </a:solidFill>
          <a:latin typeface="Arial" pitchFamily="34" charset="0"/>
          <a:ea typeface="华文行楷" pitchFamily="2" charset="-122"/>
        </a:defRPr>
      </a:lvl5pPr>
      <a:lvl6pPr marL="457200" algn="l" rtl="0" fontAlgn="base">
        <a:spcBef>
          <a:spcPct val="0"/>
        </a:spcBef>
        <a:spcAft>
          <a:spcPct val="0"/>
        </a:spcAft>
        <a:defRPr sz="4400">
          <a:solidFill>
            <a:srgbClr val="FF3300"/>
          </a:solidFill>
          <a:latin typeface="Arial" pitchFamily="34" charset="0"/>
          <a:ea typeface="华文行楷" pitchFamily="2" charset="-122"/>
        </a:defRPr>
      </a:lvl6pPr>
      <a:lvl7pPr marL="914400" algn="l" rtl="0" fontAlgn="base">
        <a:spcBef>
          <a:spcPct val="0"/>
        </a:spcBef>
        <a:spcAft>
          <a:spcPct val="0"/>
        </a:spcAft>
        <a:defRPr sz="4400">
          <a:solidFill>
            <a:srgbClr val="FF3300"/>
          </a:solidFill>
          <a:latin typeface="Arial" pitchFamily="34" charset="0"/>
          <a:ea typeface="华文行楷" pitchFamily="2" charset="-122"/>
        </a:defRPr>
      </a:lvl7pPr>
      <a:lvl8pPr marL="1371600" algn="l" rtl="0" fontAlgn="base">
        <a:spcBef>
          <a:spcPct val="0"/>
        </a:spcBef>
        <a:spcAft>
          <a:spcPct val="0"/>
        </a:spcAft>
        <a:defRPr sz="4400">
          <a:solidFill>
            <a:srgbClr val="FF3300"/>
          </a:solidFill>
          <a:latin typeface="Arial" pitchFamily="34" charset="0"/>
          <a:ea typeface="华文行楷" pitchFamily="2" charset="-122"/>
        </a:defRPr>
      </a:lvl8pPr>
      <a:lvl9pPr marL="1828800" algn="l" rtl="0" fontAlgn="base">
        <a:spcBef>
          <a:spcPct val="0"/>
        </a:spcBef>
        <a:spcAft>
          <a:spcPct val="0"/>
        </a:spcAft>
        <a:defRPr sz="4400">
          <a:solidFill>
            <a:srgbClr val="FF3300"/>
          </a:solidFill>
          <a:latin typeface="Arial" pitchFamily="34" charset="0"/>
          <a:ea typeface="华文行楷"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q"/>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Microsoft_Word_97_-_2003___1.doc"/></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334814" y="1605126"/>
            <a:ext cx="4729655" cy="1739900"/>
          </a:xfrm>
        </p:spPr>
        <p:txBody>
          <a:bodyPr/>
          <a:lstStyle/>
          <a:p>
            <a:pPr algn="ctr" eaLnBrk="1" hangingPunct="1"/>
            <a:r>
              <a:rPr lang="en-US" altLang="zh-CN" sz="3600" dirty="0" smtClean="0"/>
              <a:t>Chapter3</a:t>
            </a:r>
            <a:br>
              <a:rPr lang="en-US" altLang="zh-CN" sz="3600" dirty="0" smtClean="0"/>
            </a:br>
            <a:r>
              <a:rPr lang="en-US" altLang="zh-CN" sz="3600" dirty="0" smtClean="0"/>
              <a:t>Advanced </a:t>
            </a:r>
            <a:r>
              <a:rPr lang="en-US" altLang="zh-CN" sz="3600" dirty="0"/>
              <a:t>compiler techniques for exploring ILP</a:t>
            </a:r>
          </a:p>
        </p:txBody>
      </p:sp>
      <p:sp>
        <p:nvSpPr>
          <p:cNvPr id="16387" name="Rectangle 3"/>
          <p:cNvSpPr>
            <a:spLocks noGrp="1" noChangeArrowheads="1"/>
          </p:cNvSpPr>
          <p:nvPr>
            <p:ph type="subTitle" idx="1"/>
          </p:nvPr>
        </p:nvSpPr>
        <p:spPr>
          <a:xfrm>
            <a:off x="1123075" y="4721114"/>
            <a:ext cx="6337300" cy="576099"/>
          </a:xfrm>
        </p:spPr>
        <p:txBody>
          <a:bodyPr/>
          <a:lstStyle/>
          <a:p>
            <a:pPr eaLnBrk="1" hangingPunct="1"/>
            <a:r>
              <a:rPr lang="en-US" altLang="zh-CN" dirty="0" smtClean="0"/>
              <a:t>In Appendix H</a:t>
            </a:r>
            <a:r>
              <a:rPr lang="zh-CN" altLang="en-US" dirty="0" smtClean="0"/>
              <a:t>， </a:t>
            </a:r>
            <a:r>
              <a:rPr lang="en-US" altLang="zh-CN" dirty="0" smtClean="0"/>
              <a:t>6</a:t>
            </a:r>
            <a:r>
              <a:rPr lang="en-US" altLang="zh-CN" baseline="30000" dirty="0" smtClean="0"/>
              <a:t>th</a:t>
            </a:r>
            <a:r>
              <a:rPr lang="en-US" altLang="zh-CN" dirty="0" smtClean="0"/>
              <a:t> edition</a:t>
            </a:r>
            <a:endParaRPr lang="zh-CN" altLang="zh-CN" dirty="0" smtClean="0"/>
          </a:p>
        </p:txBody>
      </p:sp>
    </p:spTree>
    <p:extLst>
      <p:ext uri="{BB962C8B-B14F-4D97-AF65-F5344CB8AC3E}">
        <p14:creationId xmlns:p14="http://schemas.microsoft.com/office/powerpoint/2010/main" val="3251822316"/>
      </p:ext>
    </p:extLst>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solidFill>
                  <a:srgbClr val="FF0000"/>
                </a:solidFill>
              </a:rPr>
              <a:t>Example</a:t>
            </a:r>
          </a:p>
        </p:txBody>
      </p:sp>
      <p:graphicFrame>
        <p:nvGraphicFramePr>
          <p:cNvPr id="28675" name="Object 3"/>
          <p:cNvGraphicFramePr>
            <a:graphicFrameLocks noChangeAspect="1"/>
          </p:cNvGraphicFramePr>
          <p:nvPr/>
        </p:nvGraphicFramePr>
        <p:xfrm>
          <a:off x="2438400" y="1447800"/>
          <a:ext cx="7848600" cy="5181600"/>
        </p:xfrm>
        <a:graphic>
          <a:graphicData uri="http://schemas.openxmlformats.org/presentationml/2006/ole">
            <mc:AlternateContent xmlns:mc="http://schemas.openxmlformats.org/markup-compatibility/2006">
              <mc:Choice xmlns:v="urn:schemas-microsoft-com:vml" Requires="v">
                <p:oleObj spid="_x0000_s2051" name="图片" r:id="rId3" imgW="4581144" imgH="3390900" progId="Word.Picture.8">
                  <p:embed/>
                </p:oleObj>
              </mc:Choice>
              <mc:Fallback>
                <p:oleObj name="图片" r:id="rId3" imgW="4581144" imgH="33909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447800"/>
                        <a:ext cx="7848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8220965"/>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zh-CN" altLang="zh-CN" smtClean="0"/>
          </a:p>
        </p:txBody>
      </p:sp>
      <p:sp>
        <p:nvSpPr>
          <p:cNvPr id="29699" name="Rectangle 3"/>
          <p:cNvSpPr>
            <a:spLocks noGrp="1" noChangeArrowheads="1"/>
          </p:cNvSpPr>
          <p:nvPr>
            <p:ph idx="1"/>
          </p:nvPr>
        </p:nvSpPr>
        <p:spPr/>
        <p:txBody>
          <a:bodyPr/>
          <a:lstStyle/>
          <a:p>
            <a:pPr eaLnBrk="1" hangingPunct="1"/>
            <a:endParaRPr lang="zh-CN" altLang="zh-CN" smtClean="0"/>
          </a:p>
        </p:txBody>
      </p:sp>
      <p:sp>
        <p:nvSpPr>
          <p:cNvPr id="29700" name="日期占位符 4"/>
          <p:cNvSpPr>
            <a:spLocks noGrp="1"/>
          </p:cNvSpPr>
          <p:nvPr>
            <p:ph type="dt" sz="quarter" idx="4294967295"/>
          </p:nvPr>
        </p:nvSpPr>
        <p:spPr>
          <a:xfrm>
            <a:off x="8763000" y="6453188"/>
            <a:ext cx="1905000" cy="404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E1F4FF"/>
              </a:buClr>
              <a:buSzPct val="80000"/>
              <a:buFont typeface="Wingdings" panose="05000000000000000000" pitchFamily="2" charset="2"/>
              <a:buNone/>
            </a:pPr>
            <a:r>
              <a:rPr lang="en-US" altLang="zh-CN" sz="1400">
                <a:solidFill>
                  <a:srgbClr val="000000"/>
                </a:solidFill>
                <a:latin typeface="Arial" panose="020B0604020202020204" pitchFamily="34" charset="0"/>
              </a:rPr>
              <a:t>Oct.1 2008</a:t>
            </a:r>
          </a:p>
        </p:txBody>
      </p:sp>
      <p:pic>
        <p:nvPicPr>
          <p:cNvPr id="29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0"/>
            <a:ext cx="7323138" cy="153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62682641"/>
      </p:ext>
    </p:extLst>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solidFill>
                  <a:srgbClr val="FF0000"/>
                </a:solidFill>
              </a:rPr>
              <a:t>Superblock</a:t>
            </a:r>
          </a:p>
        </p:txBody>
      </p:sp>
      <p:sp>
        <p:nvSpPr>
          <p:cNvPr id="30723" name="Rectangle 3"/>
          <p:cNvSpPr>
            <a:spLocks noGrp="1" noChangeArrowheads="1"/>
          </p:cNvSpPr>
          <p:nvPr>
            <p:ph idx="1"/>
          </p:nvPr>
        </p:nvSpPr>
        <p:spPr/>
        <p:txBody>
          <a:bodyPr/>
          <a:lstStyle/>
          <a:p>
            <a:pPr eaLnBrk="1" hangingPunct="1"/>
            <a:r>
              <a:rPr lang="en-US" altLang="zh-CN" smtClean="0"/>
              <a:t>A form of extended basic block that are restricted to have a single entry point but allow multiple exits.</a:t>
            </a:r>
          </a:p>
          <a:p>
            <a:pPr eaLnBrk="1" hangingPunct="1"/>
            <a:r>
              <a:rPr lang="en-US" altLang="zh-CN" smtClean="0"/>
              <a:t>Easier to compact a superblock than a trace.</a:t>
            </a:r>
          </a:p>
        </p:txBody>
      </p:sp>
    </p:spTree>
    <p:extLst>
      <p:ext uri="{BB962C8B-B14F-4D97-AF65-F5344CB8AC3E}">
        <p14:creationId xmlns:p14="http://schemas.microsoft.com/office/powerpoint/2010/main" val="753951486"/>
      </p:ext>
    </p:extLst>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endParaRPr lang="zh-CN" altLang="zh-CN" smtClean="0"/>
          </a:p>
        </p:txBody>
      </p:sp>
      <p:sp>
        <p:nvSpPr>
          <p:cNvPr id="31747" name="Rectangle 3"/>
          <p:cNvSpPr>
            <a:spLocks noGrp="1" noChangeArrowheads="1"/>
          </p:cNvSpPr>
          <p:nvPr>
            <p:ph idx="1"/>
          </p:nvPr>
        </p:nvSpPr>
        <p:spPr/>
        <p:txBody>
          <a:bodyPr/>
          <a:lstStyle/>
          <a:p>
            <a:pPr eaLnBrk="1" hangingPunct="1"/>
            <a:endParaRPr lang="zh-CN" altLang="zh-CN" smtClean="0"/>
          </a:p>
        </p:txBody>
      </p:sp>
      <p:sp>
        <p:nvSpPr>
          <p:cNvPr id="31748" name="日期占位符 4"/>
          <p:cNvSpPr>
            <a:spLocks noGrp="1"/>
          </p:cNvSpPr>
          <p:nvPr>
            <p:ph type="dt" sz="quarter" idx="4294967295"/>
          </p:nvPr>
        </p:nvSpPr>
        <p:spPr>
          <a:xfrm>
            <a:off x="8763000" y="6453188"/>
            <a:ext cx="1905000" cy="404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E1F4FF"/>
              </a:buClr>
              <a:buSzPct val="80000"/>
              <a:buFont typeface="Wingdings" panose="05000000000000000000" pitchFamily="2" charset="2"/>
              <a:buNone/>
            </a:pPr>
            <a:r>
              <a:rPr lang="en-US" altLang="zh-CN" sz="1400">
                <a:solidFill>
                  <a:srgbClr val="000000"/>
                </a:solidFill>
                <a:latin typeface="Arial" panose="020B0604020202020204" pitchFamily="34" charset="0"/>
              </a:rPr>
              <a:t>Oct.1 2008</a:t>
            </a: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672" y="-99392"/>
            <a:ext cx="7648816" cy="896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276366821"/>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495551" y="-104775"/>
            <a:ext cx="7993063" cy="1428750"/>
          </a:xfrm>
        </p:spPr>
        <p:txBody>
          <a:bodyPr/>
          <a:lstStyle/>
          <a:p>
            <a:pPr eaLnBrk="1" hangingPunct="1"/>
            <a:r>
              <a:rPr lang="en-US" altLang="zh-CN" sz="3600" dirty="0">
                <a:solidFill>
                  <a:srgbClr val="FF0000"/>
                </a:solidFill>
              </a:rPr>
              <a:t>Hardware Support for </a:t>
            </a:r>
            <a:r>
              <a:rPr lang="en-US" altLang="zh-CN" sz="3600" dirty="0" err="1">
                <a:solidFill>
                  <a:srgbClr val="FF0000"/>
                </a:solidFill>
              </a:rPr>
              <a:t>Expoilting</a:t>
            </a:r>
            <a:r>
              <a:rPr lang="en-US" altLang="zh-CN" sz="3600" dirty="0">
                <a:solidFill>
                  <a:srgbClr val="FF0000"/>
                </a:solidFill>
              </a:rPr>
              <a:t> ILP at compile time</a:t>
            </a:r>
          </a:p>
        </p:txBody>
      </p:sp>
      <p:sp>
        <p:nvSpPr>
          <p:cNvPr id="32771" name="Rectangle 3"/>
          <p:cNvSpPr>
            <a:spLocks noGrp="1" noChangeArrowheads="1"/>
          </p:cNvSpPr>
          <p:nvPr>
            <p:ph idx="1"/>
          </p:nvPr>
        </p:nvSpPr>
        <p:spPr>
          <a:xfrm>
            <a:off x="1524000" y="1676400"/>
            <a:ext cx="9144000" cy="4724400"/>
          </a:xfrm>
        </p:spPr>
        <p:txBody>
          <a:bodyPr/>
          <a:lstStyle/>
          <a:p>
            <a:pPr eaLnBrk="1" hangingPunct="1">
              <a:lnSpc>
                <a:spcPct val="90000"/>
              </a:lnSpc>
            </a:pPr>
            <a:r>
              <a:rPr lang="en-US" altLang="zh-CN" sz="2800" dirty="0">
                <a:solidFill>
                  <a:srgbClr val="FF0000"/>
                </a:solidFill>
                <a:latin typeface="Comic Sans MS" panose="030F0702030302020204" pitchFamily="66" charset="0"/>
              </a:rPr>
              <a:t>Conditional Instruction</a:t>
            </a:r>
            <a:r>
              <a:rPr lang="en-US" altLang="zh-CN" sz="2800" dirty="0">
                <a:latin typeface="Comic Sans MS" panose="030F0702030302020204" pitchFamily="66" charset="0"/>
              </a:rPr>
              <a:t> (predicated instruction)</a:t>
            </a:r>
          </a:p>
          <a:p>
            <a:pPr lvl="1" eaLnBrk="1" hangingPunct="1">
              <a:lnSpc>
                <a:spcPct val="90000"/>
              </a:lnSpc>
            </a:pPr>
            <a:r>
              <a:rPr lang="en-US" altLang="zh-CN" sz="2400" dirty="0">
                <a:solidFill>
                  <a:srgbClr val="000000"/>
                </a:solidFill>
                <a:latin typeface="Comic Sans MS" panose="030F0702030302020204" pitchFamily="66" charset="0"/>
                <a:ea typeface="Palatino"/>
                <a:cs typeface="Palatino"/>
              </a:rPr>
              <a:t>A conditional instruction refers to a condition which is evaluated as part of the instruction execution,</a:t>
            </a:r>
          </a:p>
          <a:p>
            <a:pPr lvl="1" eaLnBrk="1" hangingPunct="1">
              <a:lnSpc>
                <a:spcPct val="90000"/>
              </a:lnSpc>
            </a:pPr>
            <a:r>
              <a:rPr lang="en-US" altLang="zh-CN" sz="2400" dirty="0">
                <a:solidFill>
                  <a:srgbClr val="000000"/>
                </a:solidFill>
                <a:latin typeface="Comic Sans MS" panose="030F0702030302020204" pitchFamily="66" charset="0"/>
                <a:ea typeface="Palatino"/>
                <a:cs typeface="Palatino"/>
              </a:rPr>
              <a:t>Example:</a:t>
            </a:r>
          </a:p>
          <a:p>
            <a:pPr eaLnBrk="1" hangingPunct="1">
              <a:lnSpc>
                <a:spcPct val="90000"/>
              </a:lnSpc>
              <a:buFont typeface="Wingdings" panose="05000000000000000000" pitchFamily="2" charset="2"/>
              <a:buNone/>
            </a:pPr>
            <a:r>
              <a:rPr lang="en-US" altLang="zh-CN" sz="2000" dirty="0">
                <a:solidFill>
                  <a:srgbClr val="0000FF"/>
                </a:solidFill>
                <a:latin typeface="Comic Sans MS" panose="030F0702030302020204" pitchFamily="66" charset="0"/>
                <a:ea typeface="Palatino"/>
                <a:cs typeface="Palatino"/>
              </a:rPr>
              <a:t> If (A==0) {S=T}                 BNEZ  R1, L                           CMOV R2,R3,</a:t>
            </a:r>
            <a:r>
              <a:rPr lang="en-US" altLang="zh-CN" sz="2400" dirty="0">
                <a:solidFill>
                  <a:srgbClr val="0000FF"/>
                </a:solidFill>
                <a:latin typeface="Comic Sans MS" panose="030F0702030302020204" pitchFamily="66" charset="0"/>
                <a:ea typeface="Palatino"/>
                <a:cs typeface="Palatino"/>
              </a:rPr>
              <a:t> </a:t>
            </a:r>
            <a:r>
              <a:rPr lang="en-US" altLang="zh-CN" sz="2000" dirty="0">
                <a:solidFill>
                  <a:srgbClr val="0000FF"/>
                </a:solidFill>
                <a:latin typeface="Comic Sans MS" panose="030F0702030302020204" pitchFamily="66" charset="0"/>
                <a:ea typeface="Palatino"/>
                <a:cs typeface="Palatino"/>
              </a:rPr>
              <a:t>R1</a:t>
            </a:r>
          </a:p>
          <a:p>
            <a:pPr lvl="1" eaLnBrk="1" hangingPunct="1">
              <a:lnSpc>
                <a:spcPct val="90000"/>
              </a:lnSpc>
              <a:buFontTx/>
              <a:buNone/>
            </a:pPr>
            <a:r>
              <a:rPr lang="en-US" altLang="zh-CN" sz="2000" dirty="0">
                <a:solidFill>
                  <a:srgbClr val="0000FF"/>
                </a:solidFill>
                <a:latin typeface="Comic Sans MS" panose="030F0702030302020204" pitchFamily="66" charset="0"/>
                <a:ea typeface="Palatino"/>
                <a:cs typeface="Palatino"/>
              </a:rPr>
              <a:t>                                    ADDU R2, R3, R0</a:t>
            </a:r>
          </a:p>
          <a:p>
            <a:pPr lvl="1" eaLnBrk="1" hangingPunct="1">
              <a:lnSpc>
                <a:spcPct val="90000"/>
              </a:lnSpc>
              <a:buFontTx/>
              <a:buNone/>
            </a:pPr>
            <a:r>
              <a:rPr lang="en-US" altLang="zh-CN" sz="2000" dirty="0">
                <a:solidFill>
                  <a:srgbClr val="0000FF"/>
                </a:solidFill>
                <a:latin typeface="Comic Sans MS" panose="030F0702030302020204" pitchFamily="66" charset="0"/>
                <a:ea typeface="Palatino"/>
                <a:cs typeface="Palatino"/>
              </a:rPr>
              <a:t>                                L:  ……</a:t>
            </a:r>
          </a:p>
          <a:p>
            <a:pPr lvl="1" eaLnBrk="1" hangingPunct="1">
              <a:lnSpc>
                <a:spcPct val="90000"/>
              </a:lnSpc>
              <a:buFontTx/>
              <a:buNone/>
            </a:pPr>
            <a:r>
              <a:rPr lang="en-US" altLang="zh-CN" sz="2400" dirty="0">
                <a:solidFill>
                  <a:srgbClr val="000000"/>
                </a:solidFill>
                <a:latin typeface="Comic Sans MS" panose="030F0702030302020204" pitchFamily="66" charset="0"/>
                <a:ea typeface="Palatino"/>
                <a:cs typeface="Palatino"/>
              </a:rPr>
              <a:t>                                   </a:t>
            </a:r>
          </a:p>
          <a:p>
            <a:pPr lvl="1" eaLnBrk="1" hangingPunct="1">
              <a:lnSpc>
                <a:spcPct val="90000"/>
              </a:lnSpc>
            </a:pPr>
            <a:r>
              <a:rPr lang="en-US" altLang="zh-CN" sz="2400" dirty="0">
                <a:solidFill>
                  <a:srgbClr val="000000"/>
                </a:solidFill>
                <a:latin typeface="Comic Sans MS" panose="030F0702030302020204" pitchFamily="66" charset="0"/>
                <a:ea typeface="Palatino"/>
                <a:cs typeface="Palatino"/>
              </a:rPr>
              <a:t>the CPU always executes the instruction but writes the result only if the condition is met. </a:t>
            </a:r>
          </a:p>
          <a:p>
            <a:pPr lvl="1" eaLnBrk="1" hangingPunct="1">
              <a:lnSpc>
                <a:spcPct val="90000"/>
              </a:lnSpc>
            </a:pPr>
            <a:r>
              <a:rPr lang="en-US" altLang="zh-CN" sz="2400" dirty="0">
                <a:solidFill>
                  <a:srgbClr val="000000"/>
                </a:solidFill>
                <a:latin typeface="Comic Sans MS" panose="030F0702030302020204" pitchFamily="66" charset="0"/>
                <a:ea typeface="Palatino"/>
                <a:cs typeface="Palatino"/>
              </a:rPr>
              <a:t>A conditional branch changes a </a:t>
            </a:r>
            <a:r>
              <a:rPr lang="en-US" altLang="zh-CN" sz="2400" b="1" dirty="0">
                <a:solidFill>
                  <a:srgbClr val="FF0000"/>
                </a:solidFill>
                <a:latin typeface="Comic Sans MS" panose="030F0702030302020204" pitchFamily="66" charset="0"/>
                <a:ea typeface="Palatino"/>
                <a:cs typeface="Palatino"/>
              </a:rPr>
              <a:t>control</a:t>
            </a:r>
            <a:r>
              <a:rPr lang="en-US" altLang="zh-CN" sz="2400" dirty="0">
                <a:solidFill>
                  <a:srgbClr val="000000"/>
                </a:solidFill>
                <a:latin typeface="Comic Sans MS" panose="030F0702030302020204" pitchFamily="66" charset="0"/>
                <a:ea typeface="Palatino"/>
                <a:cs typeface="Palatino"/>
              </a:rPr>
              <a:t> dependence into a </a:t>
            </a:r>
            <a:r>
              <a:rPr lang="en-US" altLang="zh-CN" sz="2400" b="1" dirty="0">
                <a:solidFill>
                  <a:srgbClr val="0000FF"/>
                </a:solidFill>
                <a:latin typeface="Comic Sans MS" panose="030F0702030302020204" pitchFamily="66" charset="0"/>
                <a:ea typeface="Palatino"/>
                <a:cs typeface="Palatino"/>
              </a:rPr>
              <a:t>data</a:t>
            </a:r>
            <a:r>
              <a:rPr lang="en-US" altLang="zh-CN" sz="2400" dirty="0">
                <a:solidFill>
                  <a:srgbClr val="000000"/>
                </a:solidFill>
                <a:latin typeface="Comic Sans MS" panose="030F0702030302020204" pitchFamily="66" charset="0"/>
                <a:ea typeface="Palatino"/>
                <a:cs typeface="Palatino"/>
              </a:rPr>
              <a:t> dependence</a:t>
            </a:r>
            <a:r>
              <a:rPr lang="en-US" altLang="zh-CN" sz="2400" i="1" dirty="0">
                <a:solidFill>
                  <a:srgbClr val="000000"/>
                </a:solidFill>
                <a:latin typeface="Comic Sans MS" panose="030F0702030302020204" pitchFamily="66" charset="0"/>
                <a:ea typeface="Palatino"/>
                <a:cs typeface="Palatino"/>
              </a:rPr>
              <a:t>. </a:t>
            </a:r>
            <a:endParaRPr lang="en-US" altLang="zh-CN" sz="2400" dirty="0">
              <a:solidFill>
                <a:srgbClr val="000000"/>
              </a:solidFill>
              <a:latin typeface="Comic Sans MS" panose="030F0702030302020204" pitchFamily="66" charset="0"/>
              <a:ea typeface="Palatino"/>
              <a:cs typeface="Palatino"/>
            </a:endParaRPr>
          </a:p>
          <a:p>
            <a:pPr lvl="1" eaLnBrk="1" hangingPunct="1">
              <a:lnSpc>
                <a:spcPct val="90000"/>
              </a:lnSpc>
              <a:buFontTx/>
              <a:buNone/>
            </a:pPr>
            <a:endParaRPr lang="en-US" altLang="zh-CN" sz="2400" dirty="0">
              <a:latin typeface="Comic Sans MS" panose="030F0702030302020204" pitchFamily="66" charset="0"/>
            </a:endParaRPr>
          </a:p>
        </p:txBody>
      </p:sp>
      <p:sp>
        <p:nvSpPr>
          <p:cNvPr id="32772" name="AutoShape 4"/>
          <p:cNvSpPr>
            <a:spLocks noChangeArrowheads="1"/>
          </p:cNvSpPr>
          <p:nvPr/>
        </p:nvSpPr>
        <p:spPr bwMode="auto">
          <a:xfrm>
            <a:off x="3886200" y="34290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2773" name="AutoShape 5"/>
          <p:cNvSpPr>
            <a:spLocks noChangeArrowheads="1"/>
          </p:cNvSpPr>
          <p:nvPr/>
        </p:nvSpPr>
        <p:spPr bwMode="auto">
          <a:xfrm>
            <a:off x="7315200" y="33528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Tree>
    <p:extLst>
      <p:ext uri="{BB962C8B-B14F-4D97-AF65-F5344CB8AC3E}">
        <p14:creationId xmlns:p14="http://schemas.microsoft.com/office/powerpoint/2010/main" val="3913697443"/>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495551" y="260351"/>
            <a:ext cx="7993063" cy="1096963"/>
          </a:xfrm>
        </p:spPr>
        <p:txBody>
          <a:bodyPr/>
          <a:lstStyle/>
          <a:p>
            <a:pPr eaLnBrk="1" hangingPunct="1"/>
            <a:r>
              <a:rPr lang="en-US" altLang="zh-CN" sz="4000">
                <a:solidFill>
                  <a:srgbClr val="FF0000"/>
                </a:solidFill>
              </a:rPr>
              <a:t>Example:  </a:t>
            </a:r>
            <a:r>
              <a:rPr lang="en-US" altLang="zh-CN" sz="3600">
                <a:solidFill>
                  <a:srgbClr val="FF0000"/>
                </a:solidFill>
              </a:rPr>
              <a:t>improving scheduloing performance using Conditional Inst.</a:t>
            </a:r>
          </a:p>
        </p:txBody>
      </p:sp>
      <p:sp>
        <p:nvSpPr>
          <p:cNvPr id="33795" name="Rectangle 3"/>
          <p:cNvSpPr>
            <a:spLocks noGrp="1" noChangeArrowheads="1"/>
          </p:cNvSpPr>
          <p:nvPr>
            <p:ph idx="1"/>
          </p:nvPr>
        </p:nvSpPr>
        <p:spPr/>
        <p:txBody>
          <a:bodyPr/>
          <a:lstStyle/>
          <a:p>
            <a:pPr eaLnBrk="1" hangingPunct="1"/>
            <a:endParaRPr lang="zh-CN" altLang="zh-CN" smtClean="0"/>
          </a:p>
        </p:txBody>
      </p:sp>
      <p:grpSp>
        <p:nvGrpSpPr>
          <p:cNvPr id="33796" name="Group 4"/>
          <p:cNvGrpSpPr>
            <a:grpSpLocks/>
          </p:cNvGrpSpPr>
          <p:nvPr/>
        </p:nvGrpSpPr>
        <p:grpSpPr bwMode="auto">
          <a:xfrm>
            <a:off x="3648075" y="2205038"/>
            <a:ext cx="5334000" cy="3287712"/>
            <a:chOff x="2342" y="1346"/>
            <a:chExt cx="3360" cy="2071"/>
          </a:xfrm>
        </p:grpSpPr>
        <p:sp>
          <p:nvSpPr>
            <p:cNvPr id="33797" name="Rectangle 5"/>
            <p:cNvSpPr>
              <a:spLocks noChangeArrowheads="1"/>
            </p:cNvSpPr>
            <p:nvPr/>
          </p:nvSpPr>
          <p:spPr bwMode="auto">
            <a:xfrm>
              <a:off x="2387" y="1383"/>
              <a:ext cx="101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宋体" panose="02010600030101010101" pitchFamily="2" charset="-122"/>
                </a:rPr>
                <a:t>1st inst.</a:t>
              </a:r>
              <a:endParaRPr lang="en-US" altLang="zh-CN">
                <a:solidFill>
                  <a:srgbClr val="000000"/>
                </a:solidFill>
                <a:latin typeface="Arial" panose="020B0604020202020204" pitchFamily="34" charset="0"/>
              </a:endParaRPr>
            </a:p>
          </p:txBody>
        </p:sp>
        <p:sp>
          <p:nvSpPr>
            <p:cNvPr id="33798" name="Rectangle 6"/>
            <p:cNvSpPr>
              <a:spLocks noChangeArrowheads="1"/>
            </p:cNvSpPr>
            <p:nvPr/>
          </p:nvSpPr>
          <p:spPr bwMode="auto">
            <a:xfrm>
              <a:off x="3490" y="1368"/>
              <a:ext cx="3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panose="020B0604020202020204" pitchFamily="34" charset="0"/>
                </a:rPr>
                <a:t>      </a:t>
              </a:r>
              <a:endParaRPr lang="en-US" altLang="zh-CN">
                <a:solidFill>
                  <a:srgbClr val="000000"/>
                </a:solidFill>
                <a:latin typeface="Arial" panose="020B0604020202020204" pitchFamily="34" charset="0"/>
              </a:endParaRPr>
            </a:p>
          </p:txBody>
        </p:sp>
        <p:sp>
          <p:nvSpPr>
            <p:cNvPr id="33799" name="Rectangle 7"/>
            <p:cNvSpPr>
              <a:spLocks noChangeArrowheads="1"/>
            </p:cNvSpPr>
            <p:nvPr/>
          </p:nvSpPr>
          <p:spPr bwMode="auto">
            <a:xfrm>
              <a:off x="4250" y="1383"/>
              <a:ext cx="9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宋体" panose="02010600030101010101" pitchFamily="2" charset="-122"/>
                </a:rPr>
                <a:t>2nd inst</a:t>
              </a:r>
              <a:endParaRPr lang="en-US" altLang="zh-CN">
                <a:solidFill>
                  <a:srgbClr val="000000"/>
                </a:solidFill>
                <a:latin typeface="Arial" panose="020B0604020202020204" pitchFamily="34" charset="0"/>
              </a:endParaRPr>
            </a:p>
          </p:txBody>
        </p:sp>
        <p:sp>
          <p:nvSpPr>
            <p:cNvPr id="33800" name="Line 8"/>
            <p:cNvSpPr>
              <a:spLocks noChangeShapeType="1"/>
            </p:cNvSpPr>
            <p:nvPr/>
          </p:nvSpPr>
          <p:spPr bwMode="auto">
            <a:xfrm>
              <a:off x="2342" y="134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1" name="Line 9"/>
            <p:cNvSpPr>
              <a:spLocks noChangeShapeType="1"/>
            </p:cNvSpPr>
            <p:nvPr/>
          </p:nvSpPr>
          <p:spPr bwMode="auto">
            <a:xfrm>
              <a:off x="2342" y="13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2" name="Line 10"/>
            <p:cNvSpPr>
              <a:spLocks noChangeShapeType="1"/>
            </p:cNvSpPr>
            <p:nvPr/>
          </p:nvSpPr>
          <p:spPr bwMode="auto">
            <a:xfrm>
              <a:off x="2342" y="134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3" name="Line 11"/>
            <p:cNvSpPr>
              <a:spLocks noChangeShapeType="1"/>
            </p:cNvSpPr>
            <p:nvPr/>
          </p:nvSpPr>
          <p:spPr bwMode="auto">
            <a:xfrm>
              <a:off x="2342" y="13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4" name="Line 12"/>
            <p:cNvSpPr>
              <a:spLocks noChangeShapeType="1"/>
            </p:cNvSpPr>
            <p:nvPr/>
          </p:nvSpPr>
          <p:spPr bwMode="auto">
            <a:xfrm>
              <a:off x="2346" y="1346"/>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5" name="Line 13"/>
            <p:cNvSpPr>
              <a:spLocks noChangeShapeType="1"/>
            </p:cNvSpPr>
            <p:nvPr/>
          </p:nvSpPr>
          <p:spPr bwMode="auto">
            <a:xfrm>
              <a:off x="5698" y="134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6" name="Line 14"/>
            <p:cNvSpPr>
              <a:spLocks noChangeShapeType="1"/>
            </p:cNvSpPr>
            <p:nvPr/>
          </p:nvSpPr>
          <p:spPr bwMode="auto">
            <a:xfrm>
              <a:off x="5698" y="13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7" name="Line 15"/>
            <p:cNvSpPr>
              <a:spLocks noChangeShapeType="1"/>
            </p:cNvSpPr>
            <p:nvPr/>
          </p:nvSpPr>
          <p:spPr bwMode="auto">
            <a:xfrm>
              <a:off x="5698" y="134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8" name="Line 16"/>
            <p:cNvSpPr>
              <a:spLocks noChangeShapeType="1"/>
            </p:cNvSpPr>
            <p:nvPr/>
          </p:nvSpPr>
          <p:spPr bwMode="auto">
            <a:xfrm>
              <a:off x="5698" y="13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9" name="Rectangle 17"/>
            <p:cNvSpPr>
              <a:spLocks noChangeArrowheads="1"/>
            </p:cNvSpPr>
            <p:nvPr/>
          </p:nvSpPr>
          <p:spPr bwMode="auto">
            <a:xfrm>
              <a:off x="2342" y="1350"/>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10" name="Line 18"/>
            <p:cNvSpPr>
              <a:spLocks noChangeShapeType="1"/>
            </p:cNvSpPr>
            <p:nvPr/>
          </p:nvSpPr>
          <p:spPr bwMode="auto">
            <a:xfrm>
              <a:off x="2342" y="1350"/>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1" name="Rectangle 19"/>
            <p:cNvSpPr>
              <a:spLocks noChangeArrowheads="1"/>
            </p:cNvSpPr>
            <p:nvPr/>
          </p:nvSpPr>
          <p:spPr bwMode="auto">
            <a:xfrm>
              <a:off x="5698" y="1350"/>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12" name="Line 20"/>
            <p:cNvSpPr>
              <a:spLocks noChangeShapeType="1"/>
            </p:cNvSpPr>
            <p:nvPr/>
          </p:nvSpPr>
          <p:spPr bwMode="auto">
            <a:xfrm>
              <a:off x="5698" y="1350"/>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3" name="Rectangle 21"/>
            <p:cNvSpPr>
              <a:spLocks noChangeArrowheads="1"/>
            </p:cNvSpPr>
            <p:nvPr/>
          </p:nvSpPr>
          <p:spPr bwMode="auto">
            <a:xfrm>
              <a:off x="2387" y="1697"/>
              <a:ext cx="305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Narrow" panose="020B0606020202030204" pitchFamily="34" charset="0"/>
                </a:rPr>
                <a:t>LW R1, 40(R2)         ADD R3, R4, R5</a:t>
              </a:r>
              <a:endParaRPr lang="en-US" altLang="zh-CN">
                <a:solidFill>
                  <a:srgbClr val="000000"/>
                </a:solidFill>
                <a:latin typeface="Arial" panose="020B0604020202020204" pitchFamily="34" charset="0"/>
              </a:endParaRPr>
            </a:p>
          </p:txBody>
        </p:sp>
        <p:sp>
          <p:nvSpPr>
            <p:cNvPr id="33814" name="Line 22"/>
            <p:cNvSpPr>
              <a:spLocks noChangeShapeType="1"/>
            </p:cNvSpPr>
            <p:nvPr/>
          </p:nvSpPr>
          <p:spPr bwMode="auto">
            <a:xfrm>
              <a:off x="2342" y="1690"/>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5" name="Line 23"/>
            <p:cNvSpPr>
              <a:spLocks noChangeShapeType="1"/>
            </p:cNvSpPr>
            <p:nvPr/>
          </p:nvSpPr>
          <p:spPr bwMode="auto">
            <a:xfrm>
              <a:off x="2342" y="169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6" name="Line 24"/>
            <p:cNvSpPr>
              <a:spLocks noChangeShapeType="1"/>
            </p:cNvSpPr>
            <p:nvPr/>
          </p:nvSpPr>
          <p:spPr bwMode="auto">
            <a:xfrm>
              <a:off x="2346" y="1690"/>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7" name="Line 25"/>
            <p:cNvSpPr>
              <a:spLocks noChangeShapeType="1"/>
            </p:cNvSpPr>
            <p:nvPr/>
          </p:nvSpPr>
          <p:spPr bwMode="auto">
            <a:xfrm>
              <a:off x="5698" y="1690"/>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8" name="Line 26"/>
            <p:cNvSpPr>
              <a:spLocks noChangeShapeType="1"/>
            </p:cNvSpPr>
            <p:nvPr/>
          </p:nvSpPr>
          <p:spPr bwMode="auto">
            <a:xfrm>
              <a:off x="5698" y="169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9" name="Rectangle 27"/>
            <p:cNvSpPr>
              <a:spLocks noChangeArrowheads="1"/>
            </p:cNvSpPr>
            <p:nvPr/>
          </p:nvSpPr>
          <p:spPr bwMode="auto">
            <a:xfrm>
              <a:off x="2342" y="1694"/>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20" name="Line 28"/>
            <p:cNvSpPr>
              <a:spLocks noChangeShapeType="1"/>
            </p:cNvSpPr>
            <p:nvPr/>
          </p:nvSpPr>
          <p:spPr bwMode="auto">
            <a:xfrm>
              <a:off x="2342" y="1694"/>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21" name="Rectangle 29"/>
            <p:cNvSpPr>
              <a:spLocks noChangeArrowheads="1"/>
            </p:cNvSpPr>
            <p:nvPr/>
          </p:nvSpPr>
          <p:spPr bwMode="auto">
            <a:xfrm>
              <a:off x="5698" y="1694"/>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22" name="Line 30"/>
            <p:cNvSpPr>
              <a:spLocks noChangeShapeType="1"/>
            </p:cNvSpPr>
            <p:nvPr/>
          </p:nvSpPr>
          <p:spPr bwMode="auto">
            <a:xfrm>
              <a:off x="5698" y="1694"/>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23" name="Rectangle 31"/>
            <p:cNvSpPr>
              <a:spLocks noChangeArrowheads="1"/>
            </p:cNvSpPr>
            <p:nvPr/>
          </p:nvSpPr>
          <p:spPr bwMode="auto">
            <a:xfrm>
              <a:off x="2387" y="2041"/>
              <a:ext cx="30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Narrow" panose="020B0606020202030204" pitchFamily="34" charset="0"/>
                </a:rPr>
                <a:t>               		ADD R6,R3, R7</a:t>
              </a:r>
              <a:endParaRPr lang="en-US" altLang="zh-CN">
                <a:solidFill>
                  <a:srgbClr val="000000"/>
                </a:solidFill>
                <a:latin typeface="Arial" panose="020B0604020202020204" pitchFamily="34" charset="0"/>
              </a:endParaRPr>
            </a:p>
          </p:txBody>
        </p:sp>
        <p:sp>
          <p:nvSpPr>
            <p:cNvPr id="33824" name="Rectangle 32"/>
            <p:cNvSpPr>
              <a:spLocks noChangeArrowheads="1"/>
            </p:cNvSpPr>
            <p:nvPr/>
          </p:nvSpPr>
          <p:spPr bwMode="auto">
            <a:xfrm>
              <a:off x="2342" y="2035"/>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25" name="Line 33"/>
            <p:cNvSpPr>
              <a:spLocks noChangeShapeType="1"/>
            </p:cNvSpPr>
            <p:nvPr/>
          </p:nvSpPr>
          <p:spPr bwMode="auto">
            <a:xfrm>
              <a:off x="2342" y="2035"/>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26" name="Line 34"/>
            <p:cNvSpPr>
              <a:spLocks noChangeShapeType="1"/>
            </p:cNvSpPr>
            <p:nvPr/>
          </p:nvSpPr>
          <p:spPr bwMode="auto">
            <a:xfrm>
              <a:off x="2342" y="2035"/>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27" name="Rectangle 35"/>
            <p:cNvSpPr>
              <a:spLocks noChangeArrowheads="1"/>
            </p:cNvSpPr>
            <p:nvPr/>
          </p:nvSpPr>
          <p:spPr bwMode="auto">
            <a:xfrm>
              <a:off x="2346" y="2035"/>
              <a:ext cx="335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28" name="Line 36"/>
            <p:cNvSpPr>
              <a:spLocks noChangeShapeType="1"/>
            </p:cNvSpPr>
            <p:nvPr/>
          </p:nvSpPr>
          <p:spPr bwMode="auto">
            <a:xfrm>
              <a:off x="2346" y="2035"/>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29" name="Rectangle 37"/>
            <p:cNvSpPr>
              <a:spLocks noChangeArrowheads="1"/>
            </p:cNvSpPr>
            <p:nvPr/>
          </p:nvSpPr>
          <p:spPr bwMode="auto">
            <a:xfrm>
              <a:off x="5698" y="2035"/>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30" name="Line 38"/>
            <p:cNvSpPr>
              <a:spLocks noChangeShapeType="1"/>
            </p:cNvSpPr>
            <p:nvPr/>
          </p:nvSpPr>
          <p:spPr bwMode="auto">
            <a:xfrm>
              <a:off x="5698" y="2035"/>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31" name="Line 39"/>
            <p:cNvSpPr>
              <a:spLocks noChangeShapeType="1"/>
            </p:cNvSpPr>
            <p:nvPr/>
          </p:nvSpPr>
          <p:spPr bwMode="auto">
            <a:xfrm>
              <a:off x="5698" y="2035"/>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32" name="Rectangle 40"/>
            <p:cNvSpPr>
              <a:spLocks noChangeArrowheads="1"/>
            </p:cNvSpPr>
            <p:nvPr/>
          </p:nvSpPr>
          <p:spPr bwMode="auto">
            <a:xfrm>
              <a:off x="2342" y="2039"/>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33" name="Line 41"/>
            <p:cNvSpPr>
              <a:spLocks noChangeShapeType="1"/>
            </p:cNvSpPr>
            <p:nvPr/>
          </p:nvSpPr>
          <p:spPr bwMode="auto">
            <a:xfrm>
              <a:off x="2342" y="2039"/>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34" name="Rectangle 42"/>
            <p:cNvSpPr>
              <a:spLocks noChangeArrowheads="1"/>
            </p:cNvSpPr>
            <p:nvPr/>
          </p:nvSpPr>
          <p:spPr bwMode="auto">
            <a:xfrm>
              <a:off x="5698" y="2039"/>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35" name="Line 43"/>
            <p:cNvSpPr>
              <a:spLocks noChangeShapeType="1"/>
            </p:cNvSpPr>
            <p:nvPr/>
          </p:nvSpPr>
          <p:spPr bwMode="auto">
            <a:xfrm>
              <a:off x="5698" y="2039"/>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36" name="Rectangle 44"/>
            <p:cNvSpPr>
              <a:spLocks noChangeArrowheads="1"/>
            </p:cNvSpPr>
            <p:nvPr/>
          </p:nvSpPr>
          <p:spPr bwMode="auto">
            <a:xfrm>
              <a:off x="2387" y="2386"/>
              <a:ext cx="1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Narrow" panose="020B0606020202030204" pitchFamily="34" charset="0"/>
                </a:rPr>
                <a:t>BEQZ R10, L</a:t>
              </a:r>
              <a:endParaRPr lang="en-US" altLang="zh-CN">
                <a:solidFill>
                  <a:srgbClr val="000000"/>
                </a:solidFill>
                <a:latin typeface="Arial" panose="020B0604020202020204" pitchFamily="34" charset="0"/>
              </a:endParaRPr>
            </a:p>
          </p:txBody>
        </p:sp>
        <p:sp>
          <p:nvSpPr>
            <p:cNvPr id="33837" name="Rectangle 45"/>
            <p:cNvSpPr>
              <a:spLocks noChangeArrowheads="1"/>
            </p:cNvSpPr>
            <p:nvPr/>
          </p:nvSpPr>
          <p:spPr bwMode="auto">
            <a:xfrm>
              <a:off x="2342" y="2379"/>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38" name="Line 46"/>
            <p:cNvSpPr>
              <a:spLocks noChangeShapeType="1"/>
            </p:cNvSpPr>
            <p:nvPr/>
          </p:nvSpPr>
          <p:spPr bwMode="auto">
            <a:xfrm>
              <a:off x="2342" y="2379"/>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39" name="Line 47"/>
            <p:cNvSpPr>
              <a:spLocks noChangeShapeType="1"/>
            </p:cNvSpPr>
            <p:nvPr/>
          </p:nvSpPr>
          <p:spPr bwMode="auto">
            <a:xfrm>
              <a:off x="2342" y="237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40" name="Rectangle 48"/>
            <p:cNvSpPr>
              <a:spLocks noChangeArrowheads="1"/>
            </p:cNvSpPr>
            <p:nvPr/>
          </p:nvSpPr>
          <p:spPr bwMode="auto">
            <a:xfrm>
              <a:off x="2346" y="2379"/>
              <a:ext cx="335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41" name="Line 49"/>
            <p:cNvSpPr>
              <a:spLocks noChangeShapeType="1"/>
            </p:cNvSpPr>
            <p:nvPr/>
          </p:nvSpPr>
          <p:spPr bwMode="auto">
            <a:xfrm>
              <a:off x="2346" y="2379"/>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42" name="Rectangle 50"/>
            <p:cNvSpPr>
              <a:spLocks noChangeArrowheads="1"/>
            </p:cNvSpPr>
            <p:nvPr/>
          </p:nvSpPr>
          <p:spPr bwMode="auto">
            <a:xfrm>
              <a:off x="5698" y="2379"/>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43" name="Line 51"/>
            <p:cNvSpPr>
              <a:spLocks noChangeShapeType="1"/>
            </p:cNvSpPr>
            <p:nvPr/>
          </p:nvSpPr>
          <p:spPr bwMode="auto">
            <a:xfrm>
              <a:off x="5698" y="2379"/>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44" name="Line 52"/>
            <p:cNvSpPr>
              <a:spLocks noChangeShapeType="1"/>
            </p:cNvSpPr>
            <p:nvPr/>
          </p:nvSpPr>
          <p:spPr bwMode="auto">
            <a:xfrm>
              <a:off x="5698" y="237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45" name="Rectangle 53"/>
            <p:cNvSpPr>
              <a:spLocks noChangeArrowheads="1"/>
            </p:cNvSpPr>
            <p:nvPr/>
          </p:nvSpPr>
          <p:spPr bwMode="auto">
            <a:xfrm>
              <a:off x="2342" y="2383"/>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46" name="Line 54"/>
            <p:cNvSpPr>
              <a:spLocks noChangeShapeType="1"/>
            </p:cNvSpPr>
            <p:nvPr/>
          </p:nvSpPr>
          <p:spPr bwMode="auto">
            <a:xfrm>
              <a:off x="2342" y="2383"/>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47" name="Rectangle 55"/>
            <p:cNvSpPr>
              <a:spLocks noChangeArrowheads="1"/>
            </p:cNvSpPr>
            <p:nvPr/>
          </p:nvSpPr>
          <p:spPr bwMode="auto">
            <a:xfrm>
              <a:off x="5698" y="2383"/>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48" name="Line 56"/>
            <p:cNvSpPr>
              <a:spLocks noChangeShapeType="1"/>
            </p:cNvSpPr>
            <p:nvPr/>
          </p:nvSpPr>
          <p:spPr bwMode="auto">
            <a:xfrm>
              <a:off x="5698" y="2383"/>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49" name="Rectangle 57"/>
            <p:cNvSpPr>
              <a:spLocks noChangeArrowheads="1"/>
            </p:cNvSpPr>
            <p:nvPr/>
          </p:nvSpPr>
          <p:spPr bwMode="auto">
            <a:xfrm>
              <a:off x="2387" y="2730"/>
              <a:ext cx="123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Narrow" panose="020B0606020202030204" pitchFamily="34" charset="0"/>
                </a:rPr>
                <a:t>LW R8, 0(R10)</a:t>
              </a:r>
              <a:endParaRPr lang="en-US" altLang="zh-CN">
                <a:solidFill>
                  <a:srgbClr val="000000"/>
                </a:solidFill>
                <a:latin typeface="Arial" panose="020B0604020202020204" pitchFamily="34" charset="0"/>
              </a:endParaRPr>
            </a:p>
          </p:txBody>
        </p:sp>
        <p:sp>
          <p:nvSpPr>
            <p:cNvPr id="33850" name="Line 58"/>
            <p:cNvSpPr>
              <a:spLocks noChangeShapeType="1"/>
            </p:cNvSpPr>
            <p:nvPr/>
          </p:nvSpPr>
          <p:spPr bwMode="auto">
            <a:xfrm>
              <a:off x="2342" y="2724"/>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1" name="Line 59"/>
            <p:cNvSpPr>
              <a:spLocks noChangeShapeType="1"/>
            </p:cNvSpPr>
            <p:nvPr/>
          </p:nvSpPr>
          <p:spPr bwMode="auto">
            <a:xfrm>
              <a:off x="2342" y="272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2" name="Line 60"/>
            <p:cNvSpPr>
              <a:spLocks noChangeShapeType="1"/>
            </p:cNvSpPr>
            <p:nvPr/>
          </p:nvSpPr>
          <p:spPr bwMode="auto">
            <a:xfrm>
              <a:off x="2346" y="2724"/>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3" name="Line 61"/>
            <p:cNvSpPr>
              <a:spLocks noChangeShapeType="1"/>
            </p:cNvSpPr>
            <p:nvPr/>
          </p:nvSpPr>
          <p:spPr bwMode="auto">
            <a:xfrm>
              <a:off x="5698" y="2724"/>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4" name="Line 62"/>
            <p:cNvSpPr>
              <a:spLocks noChangeShapeType="1"/>
            </p:cNvSpPr>
            <p:nvPr/>
          </p:nvSpPr>
          <p:spPr bwMode="auto">
            <a:xfrm>
              <a:off x="5698" y="272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5" name="Rectangle 63"/>
            <p:cNvSpPr>
              <a:spLocks noChangeArrowheads="1"/>
            </p:cNvSpPr>
            <p:nvPr/>
          </p:nvSpPr>
          <p:spPr bwMode="auto">
            <a:xfrm>
              <a:off x="2342" y="2728"/>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56" name="Line 64"/>
            <p:cNvSpPr>
              <a:spLocks noChangeShapeType="1"/>
            </p:cNvSpPr>
            <p:nvPr/>
          </p:nvSpPr>
          <p:spPr bwMode="auto">
            <a:xfrm>
              <a:off x="2342" y="2728"/>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7" name="Rectangle 65"/>
            <p:cNvSpPr>
              <a:spLocks noChangeArrowheads="1"/>
            </p:cNvSpPr>
            <p:nvPr/>
          </p:nvSpPr>
          <p:spPr bwMode="auto">
            <a:xfrm>
              <a:off x="5698" y="2728"/>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58" name="Line 66"/>
            <p:cNvSpPr>
              <a:spLocks noChangeShapeType="1"/>
            </p:cNvSpPr>
            <p:nvPr/>
          </p:nvSpPr>
          <p:spPr bwMode="auto">
            <a:xfrm>
              <a:off x="5698" y="2728"/>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9" name="Rectangle 67"/>
            <p:cNvSpPr>
              <a:spLocks noChangeArrowheads="1"/>
            </p:cNvSpPr>
            <p:nvPr/>
          </p:nvSpPr>
          <p:spPr bwMode="auto">
            <a:xfrm>
              <a:off x="2387" y="3075"/>
              <a:ext cx="11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Narrow" panose="020B0606020202030204" pitchFamily="34" charset="0"/>
                </a:rPr>
                <a:t>LW R9, 0(R8)</a:t>
              </a:r>
              <a:endParaRPr lang="en-US" altLang="zh-CN">
                <a:solidFill>
                  <a:srgbClr val="000000"/>
                </a:solidFill>
                <a:latin typeface="Arial" panose="020B0604020202020204" pitchFamily="34" charset="0"/>
              </a:endParaRPr>
            </a:p>
          </p:txBody>
        </p:sp>
        <p:sp>
          <p:nvSpPr>
            <p:cNvPr id="33860" name="Line 68"/>
            <p:cNvSpPr>
              <a:spLocks noChangeShapeType="1"/>
            </p:cNvSpPr>
            <p:nvPr/>
          </p:nvSpPr>
          <p:spPr bwMode="auto">
            <a:xfrm>
              <a:off x="2342" y="306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1" name="Line 69"/>
            <p:cNvSpPr>
              <a:spLocks noChangeShapeType="1"/>
            </p:cNvSpPr>
            <p:nvPr/>
          </p:nvSpPr>
          <p:spPr bwMode="auto">
            <a:xfrm>
              <a:off x="2342" y="306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2" name="Line 70"/>
            <p:cNvSpPr>
              <a:spLocks noChangeShapeType="1"/>
            </p:cNvSpPr>
            <p:nvPr/>
          </p:nvSpPr>
          <p:spPr bwMode="auto">
            <a:xfrm>
              <a:off x="2346" y="3068"/>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3" name="Line 71"/>
            <p:cNvSpPr>
              <a:spLocks noChangeShapeType="1"/>
            </p:cNvSpPr>
            <p:nvPr/>
          </p:nvSpPr>
          <p:spPr bwMode="auto">
            <a:xfrm>
              <a:off x="5698" y="306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4" name="Line 72"/>
            <p:cNvSpPr>
              <a:spLocks noChangeShapeType="1"/>
            </p:cNvSpPr>
            <p:nvPr/>
          </p:nvSpPr>
          <p:spPr bwMode="auto">
            <a:xfrm>
              <a:off x="5698" y="306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5" name="Rectangle 73"/>
            <p:cNvSpPr>
              <a:spLocks noChangeArrowheads="1"/>
            </p:cNvSpPr>
            <p:nvPr/>
          </p:nvSpPr>
          <p:spPr bwMode="auto">
            <a:xfrm>
              <a:off x="2342" y="3072"/>
              <a:ext cx="4" cy="3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66" name="Line 74"/>
            <p:cNvSpPr>
              <a:spLocks noChangeShapeType="1"/>
            </p:cNvSpPr>
            <p:nvPr/>
          </p:nvSpPr>
          <p:spPr bwMode="auto">
            <a:xfrm>
              <a:off x="2342" y="3072"/>
              <a:ext cx="1" cy="3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7" name="Rectangle 75"/>
            <p:cNvSpPr>
              <a:spLocks noChangeArrowheads="1"/>
            </p:cNvSpPr>
            <p:nvPr/>
          </p:nvSpPr>
          <p:spPr bwMode="auto">
            <a:xfrm>
              <a:off x="2342" y="341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68" name="Line 76"/>
            <p:cNvSpPr>
              <a:spLocks noChangeShapeType="1"/>
            </p:cNvSpPr>
            <p:nvPr/>
          </p:nvSpPr>
          <p:spPr bwMode="auto">
            <a:xfrm>
              <a:off x="2342" y="341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9" name="Line 77"/>
            <p:cNvSpPr>
              <a:spLocks noChangeShapeType="1"/>
            </p:cNvSpPr>
            <p:nvPr/>
          </p:nvSpPr>
          <p:spPr bwMode="auto">
            <a:xfrm>
              <a:off x="2342" y="34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70" name="Rectangle 78"/>
            <p:cNvSpPr>
              <a:spLocks noChangeArrowheads="1"/>
            </p:cNvSpPr>
            <p:nvPr/>
          </p:nvSpPr>
          <p:spPr bwMode="auto">
            <a:xfrm>
              <a:off x="2342" y="341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71" name="Line 79"/>
            <p:cNvSpPr>
              <a:spLocks noChangeShapeType="1"/>
            </p:cNvSpPr>
            <p:nvPr/>
          </p:nvSpPr>
          <p:spPr bwMode="auto">
            <a:xfrm>
              <a:off x="2342" y="341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72" name="Line 80"/>
            <p:cNvSpPr>
              <a:spLocks noChangeShapeType="1"/>
            </p:cNvSpPr>
            <p:nvPr/>
          </p:nvSpPr>
          <p:spPr bwMode="auto">
            <a:xfrm>
              <a:off x="2342" y="34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73" name="Rectangle 81"/>
            <p:cNvSpPr>
              <a:spLocks noChangeArrowheads="1"/>
            </p:cNvSpPr>
            <p:nvPr/>
          </p:nvSpPr>
          <p:spPr bwMode="auto">
            <a:xfrm>
              <a:off x="2346" y="3413"/>
              <a:ext cx="335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74" name="Line 82"/>
            <p:cNvSpPr>
              <a:spLocks noChangeShapeType="1"/>
            </p:cNvSpPr>
            <p:nvPr/>
          </p:nvSpPr>
          <p:spPr bwMode="auto">
            <a:xfrm>
              <a:off x="2346" y="3413"/>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75" name="Rectangle 83"/>
            <p:cNvSpPr>
              <a:spLocks noChangeArrowheads="1"/>
            </p:cNvSpPr>
            <p:nvPr/>
          </p:nvSpPr>
          <p:spPr bwMode="auto">
            <a:xfrm>
              <a:off x="5698" y="3072"/>
              <a:ext cx="4" cy="3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76" name="Line 84"/>
            <p:cNvSpPr>
              <a:spLocks noChangeShapeType="1"/>
            </p:cNvSpPr>
            <p:nvPr/>
          </p:nvSpPr>
          <p:spPr bwMode="auto">
            <a:xfrm>
              <a:off x="5698" y="3072"/>
              <a:ext cx="1" cy="3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77" name="Rectangle 85"/>
            <p:cNvSpPr>
              <a:spLocks noChangeArrowheads="1"/>
            </p:cNvSpPr>
            <p:nvPr/>
          </p:nvSpPr>
          <p:spPr bwMode="auto">
            <a:xfrm>
              <a:off x="5698" y="341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78" name="Line 86"/>
            <p:cNvSpPr>
              <a:spLocks noChangeShapeType="1"/>
            </p:cNvSpPr>
            <p:nvPr/>
          </p:nvSpPr>
          <p:spPr bwMode="auto">
            <a:xfrm>
              <a:off x="5698" y="341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79" name="Line 87"/>
            <p:cNvSpPr>
              <a:spLocks noChangeShapeType="1"/>
            </p:cNvSpPr>
            <p:nvPr/>
          </p:nvSpPr>
          <p:spPr bwMode="auto">
            <a:xfrm>
              <a:off x="5698" y="34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80" name="Rectangle 88"/>
            <p:cNvSpPr>
              <a:spLocks noChangeArrowheads="1"/>
            </p:cNvSpPr>
            <p:nvPr/>
          </p:nvSpPr>
          <p:spPr bwMode="auto">
            <a:xfrm>
              <a:off x="5698" y="341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81" name="Line 89"/>
            <p:cNvSpPr>
              <a:spLocks noChangeShapeType="1"/>
            </p:cNvSpPr>
            <p:nvPr/>
          </p:nvSpPr>
          <p:spPr bwMode="auto">
            <a:xfrm>
              <a:off x="5698" y="341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82" name="Line 90"/>
            <p:cNvSpPr>
              <a:spLocks noChangeShapeType="1"/>
            </p:cNvSpPr>
            <p:nvPr/>
          </p:nvSpPr>
          <p:spPr bwMode="auto">
            <a:xfrm>
              <a:off x="5698" y="34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grpSp>
    </p:spTree>
    <p:extLst>
      <p:ext uri="{BB962C8B-B14F-4D97-AF65-F5344CB8AC3E}">
        <p14:creationId xmlns:p14="http://schemas.microsoft.com/office/powerpoint/2010/main" val="4276572411"/>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pPr eaLnBrk="1" hangingPunct="1"/>
            <a:r>
              <a:rPr lang="en-US" altLang="zh-CN" smtClean="0">
                <a:solidFill>
                  <a:srgbClr val="FF0000"/>
                </a:solidFill>
              </a:rPr>
              <a:t>Using conditional instruction</a:t>
            </a:r>
          </a:p>
        </p:txBody>
      </p:sp>
      <p:graphicFrame>
        <p:nvGraphicFramePr>
          <p:cNvPr id="45060" name="Object 4"/>
          <p:cNvGraphicFramePr>
            <a:graphicFrameLocks noGrp="1" noChangeAspect="1"/>
          </p:cNvGraphicFramePr>
          <p:nvPr>
            <p:ph idx="1"/>
          </p:nvPr>
        </p:nvGraphicFramePr>
        <p:xfrm>
          <a:off x="3287713" y="3284539"/>
          <a:ext cx="6386512" cy="3108325"/>
        </p:xfrm>
        <a:graphic>
          <a:graphicData uri="http://schemas.openxmlformats.org/presentationml/2006/ole">
            <mc:AlternateContent xmlns:mc="http://schemas.openxmlformats.org/markup-compatibility/2006">
              <mc:Choice xmlns:v="urn:schemas-microsoft-com:vml" Requires="v">
                <p:oleObj spid="_x0000_s3075" name="文档" r:id="rId4" imgW="6467952" imgH="3148505" progId="Word.Document.8">
                  <p:embed/>
                </p:oleObj>
              </mc:Choice>
              <mc:Fallback>
                <p:oleObj name="文档" r:id="rId4" imgW="6467952" imgH="314850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7713" y="3284539"/>
                        <a:ext cx="6386512" cy="31083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0" name="Rectangle 7"/>
          <p:cNvSpPr>
            <a:spLocks noGrp="1" noChangeArrowheads="1"/>
          </p:cNvSpPr>
          <p:nvPr>
            <p:ph type="body" idx="4294967295"/>
          </p:nvPr>
        </p:nvSpPr>
        <p:spPr>
          <a:xfrm>
            <a:off x="2406650" y="1412876"/>
            <a:ext cx="8261350" cy="4683125"/>
          </a:xfrm>
          <a:prstGeom prst="rect">
            <a:avLst/>
          </a:prstGeom>
        </p:spPr>
        <p:txBody>
          <a:bodyPr/>
          <a:lstStyle/>
          <a:p>
            <a:pPr eaLnBrk="1" hangingPunct="1"/>
            <a:r>
              <a:rPr lang="en-US" altLang="zh-CN" sz="2800" dirty="0"/>
              <a:t>LMC  Rx, D(Ry), </a:t>
            </a:r>
            <a:r>
              <a:rPr lang="en-US" altLang="zh-CN" sz="2800" dirty="0" err="1"/>
              <a:t>Rz</a:t>
            </a:r>
            <a:endParaRPr lang="en-US" altLang="zh-CN" sz="2800" dirty="0"/>
          </a:p>
          <a:p>
            <a:pPr lvl="1" eaLnBrk="1" hangingPunct="1"/>
            <a:r>
              <a:rPr lang="en-US" altLang="zh-CN" dirty="0"/>
              <a:t> Load Rx, D(Ry)    if  </a:t>
            </a:r>
            <a:r>
              <a:rPr lang="en-US" altLang="zh-CN" dirty="0" err="1"/>
              <a:t>Rz</a:t>
            </a:r>
            <a:r>
              <a:rPr lang="en-US" altLang="zh-CN" dirty="0"/>
              <a:t> != 0</a:t>
            </a:r>
          </a:p>
          <a:p>
            <a:pPr lvl="1" eaLnBrk="1" hangingPunct="1"/>
            <a:r>
              <a:rPr lang="en-US" altLang="zh-CN" dirty="0"/>
              <a:t> </a:t>
            </a:r>
            <a:r>
              <a:rPr lang="en-US" altLang="zh-CN" dirty="0" err="1"/>
              <a:t>Nop</a:t>
            </a:r>
            <a:r>
              <a:rPr lang="en-US" altLang="zh-CN" dirty="0"/>
              <a:t>                      if  </a:t>
            </a:r>
            <a:r>
              <a:rPr lang="en-US" altLang="zh-CN" dirty="0" err="1"/>
              <a:t>Rz</a:t>
            </a:r>
            <a:r>
              <a:rPr lang="en-US" altLang="zh-CN" dirty="0"/>
              <a:t> == 0  </a:t>
            </a:r>
          </a:p>
        </p:txBody>
      </p:sp>
    </p:spTree>
    <p:extLst>
      <p:ext uri="{BB962C8B-B14F-4D97-AF65-F5344CB8AC3E}">
        <p14:creationId xmlns:p14="http://schemas.microsoft.com/office/powerpoint/2010/main" val="223518638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ox(out)">
                                      <p:cBhvr>
                                        <p:cTn id="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a:xfrm>
            <a:off x="2511426" y="9526"/>
            <a:ext cx="7993063" cy="766763"/>
          </a:xfrm>
        </p:spPr>
        <p:txBody>
          <a:bodyPr/>
          <a:lstStyle/>
          <a:p>
            <a:pPr eaLnBrk="1" hangingPunct="1"/>
            <a:r>
              <a:rPr lang="en-US" altLang="zh-CN" sz="3200">
                <a:solidFill>
                  <a:srgbClr val="FF0000"/>
                </a:solidFill>
              </a:rPr>
              <a:t>Conditional instructions in real computer</a:t>
            </a:r>
          </a:p>
        </p:txBody>
      </p:sp>
      <p:graphicFrame>
        <p:nvGraphicFramePr>
          <p:cNvPr id="38915" name="Object 4"/>
          <p:cNvGraphicFramePr>
            <a:graphicFrameLocks noGrp="1" noChangeAspect="1"/>
          </p:cNvGraphicFramePr>
          <p:nvPr>
            <p:ph idx="1"/>
            <p:extLst/>
          </p:nvPr>
        </p:nvGraphicFramePr>
        <p:xfrm>
          <a:off x="1855789" y="1911350"/>
          <a:ext cx="8759825" cy="3263900"/>
        </p:xfrm>
        <a:graphic>
          <a:graphicData uri="http://schemas.openxmlformats.org/presentationml/2006/ole">
            <mc:AlternateContent xmlns:mc="http://schemas.openxmlformats.org/markup-compatibility/2006">
              <mc:Choice xmlns:v="urn:schemas-microsoft-com:vml" Requires="v">
                <p:oleObj spid="_x0000_s4099" name="Document" r:id="rId4" imgW="9180224" imgH="3469199" progId="Word.Document.8">
                  <p:embed/>
                </p:oleObj>
              </mc:Choice>
              <mc:Fallback>
                <p:oleObj name="Document" r:id="rId4" imgW="9180224" imgH="3469199" progId="Word.Document.8">
                  <p:embed/>
                  <p:pic>
                    <p:nvPicPr>
                      <p:cNvPr id="0" name=""/>
                      <p:cNvPicPr>
                        <a:picLocks noChangeAspect="1" noChangeArrowheads="1"/>
                      </p:cNvPicPr>
                      <p:nvPr/>
                    </p:nvPicPr>
                    <p:blipFill>
                      <a:blip r:embed="rId5"/>
                      <a:srcRect/>
                      <a:stretch>
                        <a:fillRect/>
                      </a:stretch>
                    </p:blipFill>
                    <p:spPr bwMode="auto">
                      <a:xfrm>
                        <a:off x="1855789" y="1911350"/>
                        <a:ext cx="8759825" cy="32639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3763622"/>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999656" y="52975"/>
            <a:ext cx="7128792" cy="936625"/>
          </a:xfrm>
        </p:spPr>
        <p:txBody>
          <a:bodyPr/>
          <a:lstStyle/>
          <a:p>
            <a:pPr eaLnBrk="1" hangingPunct="1"/>
            <a:r>
              <a:rPr lang="en-US" altLang="zh-CN" sz="4000" dirty="0">
                <a:solidFill>
                  <a:srgbClr val="FF0000"/>
                </a:solidFill>
                <a:cs typeface="Times New Roman" panose="02020603050405020304" pitchFamily="18" charset="0"/>
              </a:rPr>
              <a:t>hyper block:</a:t>
            </a:r>
            <a:br>
              <a:rPr lang="en-US" altLang="zh-CN" sz="4000" dirty="0">
                <a:solidFill>
                  <a:srgbClr val="FF0000"/>
                </a:solidFill>
                <a:cs typeface="Times New Roman" panose="02020603050405020304" pitchFamily="18" charset="0"/>
              </a:rPr>
            </a:br>
            <a:r>
              <a:rPr lang="en-US" altLang="zh-CN" sz="4000" dirty="0">
                <a:solidFill>
                  <a:srgbClr val="FF0000"/>
                </a:solidFill>
                <a:cs typeface="Times New Roman" panose="02020603050405020304" pitchFamily="18" charset="0"/>
              </a:rPr>
              <a:t>   --super block + prediction</a:t>
            </a:r>
          </a:p>
        </p:txBody>
      </p:sp>
      <p:graphicFrame>
        <p:nvGraphicFramePr>
          <p:cNvPr id="41987" name="Object 3"/>
          <p:cNvGraphicFramePr>
            <a:graphicFrameLocks noChangeAspect="1"/>
          </p:cNvGraphicFramePr>
          <p:nvPr/>
        </p:nvGraphicFramePr>
        <p:xfrm>
          <a:off x="5534026" y="1500188"/>
          <a:ext cx="4752975" cy="4519612"/>
        </p:xfrm>
        <a:graphic>
          <a:graphicData uri="http://schemas.openxmlformats.org/presentationml/2006/ole">
            <mc:AlternateContent xmlns:mc="http://schemas.openxmlformats.org/markup-compatibility/2006">
              <mc:Choice xmlns:v="urn:schemas-microsoft-com:vml" Requires="v">
                <p:oleObj spid="_x0000_s5124" name="Picture2" r:id="rId3" imgW="3429000" imgH="3566160" progId="Word.Picture.8">
                  <p:embed/>
                </p:oleObj>
              </mc:Choice>
              <mc:Fallback>
                <p:oleObj name="Picture2" r:id="rId3" imgW="3429000" imgH="35661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4026" y="1500188"/>
                        <a:ext cx="4752975"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8" name="Object 4"/>
          <p:cNvGraphicFramePr>
            <a:graphicFrameLocks noChangeAspect="1"/>
          </p:cNvGraphicFramePr>
          <p:nvPr/>
        </p:nvGraphicFramePr>
        <p:xfrm>
          <a:off x="2133600" y="1600200"/>
          <a:ext cx="3505200" cy="4343400"/>
        </p:xfrm>
        <a:graphic>
          <a:graphicData uri="http://schemas.openxmlformats.org/presentationml/2006/ole">
            <mc:AlternateContent xmlns:mc="http://schemas.openxmlformats.org/markup-compatibility/2006">
              <mc:Choice xmlns:v="urn:schemas-microsoft-com:vml" Requires="v">
                <p:oleObj spid="_x0000_s5125" name="Picture2" r:id="rId5" imgW="3200400" imgH="3566160" progId="Word.Picture.8">
                  <p:embed/>
                </p:oleObj>
              </mc:Choice>
              <mc:Fallback>
                <p:oleObj name="Picture2" r:id="rId5" imgW="3200400" imgH="356616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600200"/>
                        <a:ext cx="350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Text Box 5"/>
          <p:cNvSpPr txBox="1">
            <a:spLocks noChangeArrowheads="1"/>
          </p:cNvSpPr>
          <p:nvPr/>
        </p:nvSpPr>
        <p:spPr bwMode="auto">
          <a:xfrm>
            <a:off x="1524000" y="5643564"/>
            <a:ext cx="93233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FF0000"/>
                </a:solidFill>
                <a:latin typeface="Times New Roman" panose="02020603050405020304" pitchFamily="18" charset="0"/>
                <a:cs typeface="Times New Roman" panose="02020603050405020304" pitchFamily="18" charset="0"/>
              </a:rPr>
              <a:t>No branch ,No prediction No throw away ,But an  extra source code field.</a:t>
            </a:r>
            <a:r>
              <a:rPr lang="en-US" altLang="zh-CN" sz="3200">
                <a:solidFill>
                  <a:srgbClr val="FF0000"/>
                </a:solidFill>
                <a:latin typeface="Comic Sans MS" panose="030F0702030302020204" pitchFamily="66" charset="0"/>
              </a:rPr>
              <a:t> </a:t>
            </a:r>
          </a:p>
        </p:txBody>
      </p:sp>
    </p:spTree>
    <p:extLst>
      <p:ext uri="{BB962C8B-B14F-4D97-AF65-F5344CB8AC3E}">
        <p14:creationId xmlns:p14="http://schemas.microsoft.com/office/powerpoint/2010/main" val="3616803147"/>
      </p:ext>
    </p:extLst>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solidFill>
                  <a:srgbClr val="FF0000"/>
                </a:solidFill>
              </a:rPr>
              <a:t>Block-Structure</a:t>
            </a:r>
          </a:p>
        </p:txBody>
      </p:sp>
      <p:sp>
        <p:nvSpPr>
          <p:cNvPr id="48131" name="Rectangle 3"/>
          <p:cNvSpPr>
            <a:spLocks noGrp="1" noChangeArrowheads="1"/>
          </p:cNvSpPr>
          <p:nvPr>
            <p:ph idx="1"/>
          </p:nvPr>
        </p:nvSpPr>
        <p:spPr/>
        <p:txBody>
          <a:bodyPr/>
          <a:lstStyle/>
          <a:p>
            <a:pPr eaLnBrk="1" hangingPunct="1">
              <a:lnSpc>
                <a:spcPct val="90000"/>
              </a:lnSpc>
            </a:pPr>
            <a:r>
              <a:rPr lang="en-US" altLang="zh-CN" sz="2800"/>
              <a:t>Basic idea:</a:t>
            </a:r>
          </a:p>
          <a:p>
            <a:pPr lvl="1" eaLnBrk="1" hangingPunct="1">
              <a:lnSpc>
                <a:spcPct val="90000"/>
              </a:lnSpc>
            </a:pPr>
            <a:r>
              <a:rPr lang="en-US" altLang="zh-CN" sz="2400">
                <a:solidFill>
                  <a:srgbClr val="0000FF"/>
                </a:solidFill>
              </a:rPr>
              <a:t>Block </a:t>
            </a:r>
            <a:r>
              <a:rPr lang="en-US" altLang="zh-CN" sz="2400"/>
              <a:t>substitute instruction as</a:t>
            </a:r>
            <a:r>
              <a:rPr lang="en-US" altLang="zh-CN" sz="2400">
                <a:solidFill>
                  <a:schemeClr val="accent2"/>
                </a:solidFill>
              </a:rPr>
              <a:t> </a:t>
            </a:r>
            <a:r>
              <a:rPr lang="en-US" altLang="zh-CN" sz="2400">
                <a:solidFill>
                  <a:srgbClr val="0000FF"/>
                </a:solidFill>
              </a:rPr>
              <a:t>atomic unit </a:t>
            </a:r>
            <a:r>
              <a:rPr lang="en-US" altLang="zh-CN" sz="2400"/>
              <a:t>running in computer.</a:t>
            </a:r>
            <a:r>
              <a:rPr lang="en-US" altLang="zh-CN" sz="2400">
                <a:solidFill>
                  <a:schemeClr val="accent2"/>
                </a:solidFill>
              </a:rPr>
              <a:t> </a:t>
            </a:r>
          </a:p>
          <a:p>
            <a:pPr lvl="2" eaLnBrk="1" hangingPunct="1">
              <a:lnSpc>
                <a:spcPct val="90000"/>
              </a:lnSpc>
            </a:pPr>
            <a:r>
              <a:rPr lang="en-US" altLang="zh-CN" sz="2000"/>
              <a:t>One block is always executed in whole or entirely, but not just half or part of it.</a:t>
            </a:r>
          </a:p>
          <a:p>
            <a:pPr lvl="1" eaLnBrk="1" hangingPunct="1">
              <a:lnSpc>
                <a:spcPct val="90000"/>
              </a:lnSpc>
            </a:pPr>
            <a:r>
              <a:rPr lang="en-US" altLang="zh-CN" sz="2400">
                <a:solidFill>
                  <a:srgbClr val="FF0000"/>
                </a:solidFill>
              </a:rPr>
              <a:t>Additional mechanism</a:t>
            </a:r>
            <a:r>
              <a:rPr lang="en-US" altLang="zh-CN" sz="2400"/>
              <a:t> need to solve the  </a:t>
            </a:r>
            <a:r>
              <a:rPr lang="en-US" altLang="zh-CN" sz="2400">
                <a:solidFill>
                  <a:srgbClr val="0000FF"/>
                </a:solidFill>
              </a:rPr>
              <a:t>exception</a:t>
            </a:r>
            <a:r>
              <a:rPr lang="en-US" altLang="zh-CN" sz="2400"/>
              <a:t> that happens in the middle of the basic block.</a:t>
            </a:r>
          </a:p>
          <a:p>
            <a:pPr lvl="1" algn="just" eaLnBrk="1" hangingPunct="1">
              <a:lnSpc>
                <a:spcPct val="90000"/>
              </a:lnSpc>
            </a:pPr>
            <a:r>
              <a:rPr lang="en-US" altLang="zh-CN" sz="2400"/>
              <a:t>If the intermediate result of the basic block is not used by other blocks, then we can use linkage within the block but not the register (that is used by the software) to connect the producer and consumer, which can save space and power.</a:t>
            </a:r>
          </a:p>
        </p:txBody>
      </p:sp>
    </p:spTree>
    <p:extLst>
      <p:ext uri="{BB962C8B-B14F-4D97-AF65-F5344CB8AC3E}">
        <p14:creationId xmlns:p14="http://schemas.microsoft.com/office/powerpoint/2010/main" val="2685065689"/>
      </p:ext>
    </p:extLst>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solidFill>
                  <a:srgbClr val="FF0000"/>
                </a:solidFill>
              </a:rPr>
              <a:t>Why software pipeling ?</a:t>
            </a:r>
            <a:endParaRPr lang="zh-CN" altLang="en-US" smtClean="0">
              <a:solidFill>
                <a:srgbClr val="FF0000"/>
              </a:solidFill>
            </a:endParaRPr>
          </a:p>
        </p:txBody>
      </p:sp>
      <p:sp>
        <p:nvSpPr>
          <p:cNvPr id="17411" name="内容占位符 2"/>
          <p:cNvSpPr>
            <a:spLocks noGrp="1"/>
          </p:cNvSpPr>
          <p:nvPr>
            <p:ph idx="1"/>
          </p:nvPr>
        </p:nvSpPr>
        <p:spPr>
          <a:xfrm>
            <a:off x="1524000" y="1916113"/>
            <a:ext cx="3995738" cy="2305050"/>
          </a:xfrm>
        </p:spPr>
        <p:txBody>
          <a:bodyPr/>
          <a:lstStyle/>
          <a:p>
            <a:pPr marL="514350" indent="-514350" eaLnBrk="1" hangingPunct="1">
              <a:spcBef>
                <a:spcPct val="0"/>
              </a:spcBef>
              <a:buNone/>
              <a:tabLst>
                <a:tab pos="1257300" algn="l"/>
              </a:tabLst>
            </a:pPr>
            <a:r>
              <a:rPr lang="en-US" altLang="zh-CN" sz="2800" dirty="0">
                <a:solidFill>
                  <a:srgbClr val="0070C0"/>
                </a:solidFill>
                <a:latin typeface="Comic Sans MS" panose="030F0702030302020204" pitchFamily="66" charset="0"/>
              </a:rPr>
              <a:t>1	LD	     F0,  0(R1)</a:t>
            </a:r>
          </a:p>
          <a:p>
            <a:pPr marL="514350" indent="-514350" eaLnBrk="1" hangingPunct="1">
              <a:spcBef>
                <a:spcPct val="0"/>
              </a:spcBef>
              <a:buNone/>
              <a:tabLst>
                <a:tab pos="1257300" algn="l"/>
              </a:tabLst>
            </a:pPr>
            <a:r>
              <a:rPr lang="en-US" altLang="zh-CN" sz="2800" dirty="0">
                <a:solidFill>
                  <a:srgbClr val="0070C0"/>
                </a:solidFill>
                <a:latin typeface="Comic Sans MS" panose="030F0702030302020204" pitchFamily="66" charset="0"/>
              </a:rPr>
              <a:t>2	ADDD	F4, F0, F2</a:t>
            </a:r>
          </a:p>
          <a:p>
            <a:pPr marL="514350" indent="-514350" eaLnBrk="1" hangingPunct="1">
              <a:spcBef>
                <a:spcPct val="0"/>
              </a:spcBef>
              <a:buNone/>
              <a:tabLst>
                <a:tab pos="1257300" algn="l"/>
              </a:tabLst>
            </a:pPr>
            <a:r>
              <a:rPr lang="en-US" altLang="zh-CN" sz="2800" dirty="0">
                <a:solidFill>
                  <a:srgbClr val="0070C0"/>
                </a:solidFill>
                <a:latin typeface="Comic Sans MS" panose="030F0702030302020204" pitchFamily="66" charset="0"/>
              </a:rPr>
              <a:t>3	SD	     0(R1), F4</a:t>
            </a:r>
          </a:p>
          <a:p>
            <a:pPr marL="514350" indent="-514350" eaLnBrk="1" hangingPunct="1">
              <a:spcBef>
                <a:spcPct val="0"/>
              </a:spcBef>
              <a:buNone/>
              <a:tabLst>
                <a:tab pos="1257300" algn="l"/>
              </a:tabLst>
            </a:pPr>
            <a:r>
              <a:rPr lang="en-US" altLang="zh-CN" sz="2800" dirty="0">
                <a:solidFill>
                  <a:srgbClr val="0070C0"/>
                </a:solidFill>
                <a:latin typeface="Comic Sans MS" panose="030F0702030302020204" pitchFamily="66" charset="0"/>
              </a:rPr>
              <a:t>4	SUBI	R1, R1, #4</a:t>
            </a:r>
          </a:p>
          <a:p>
            <a:pPr marL="514350" indent="-514350" eaLnBrk="1" hangingPunct="1">
              <a:spcBef>
                <a:spcPct val="0"/>
              </a:spcBef>
              <a:buNone/>
              <a:tabLst>
                <a:tab pos="1257300" algn="l"/>
              </a:tabLst>
            </a:pPr>
            <a:r>
              <a:rPr lang="en-US" altLang="zh-CN" sz="2800" dirty="0">
                <a:solidFill>
                  <a:srgbClr val="0070C0"/>
                </a:solidFill>
                <a:latin typeface="Comic Sans MS" panose="030F0702030302020204" pitchFamily="66" charset="0"/>
              </a:rPr>
              <a:t>5	BNEZ	R1, LOOP</a:t>
            </a:r>
          </a:p>
        </p:txBody>
      </p:sp>
      <p:sp>
        <p:nvSpPr>
          <p:cNvPr id="5" name="内容占位符 2"/>
          <p:cNvSpPr txBox="1">
            <a:spLocks/>
          </p:cNvSpPr>
          <p:nvPr/>
        </p:nvSpPr>
        <p:spPr bwMode="auto">
          <a:xfrm>
            <a:off x="6311901" y="1708150"/>
            <a:ext cx="4176713" cy="452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36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3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0070C0"/>
                </a:solidFill>
                <a:latin typeface="Comic Sans MS" panose="030F0702030302020204" pitchFamily="66" charset="0"/>
              </a:rPr>
              <a:t>1   LD	     F0, 0(R1)</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FF0000"/>
                </a:solidFill>
                <a:latin typeface="Comic Sans MS" panose="030F0702030302020204" pitchFamily="66" charset="0"/>
              </a:rPr>
              <a:t>2   stall</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0070C0"/>
                </a:solidFill>
                <a:latin typeface="Comic Sans MS" panose="030F0702030302020204" pitchFamily="66" charset="0"/>
              </a:rPr>
              <a:t>3  ADDD	F4, F0, F2</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FF0000"/>
                </a:solidFill>
                <a:latin typeface="Comic Sans MS" panose="030F0702030302020204" pitchFamily="66" charset="0"/>
              </a:rPr>
              <a:t>4  stall</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FF0000"/>
                </a:solidFill>
                <a:latin typeface="Comic Sans MS" panose="030F0702030302020204" pitchFamily="66" charset="0"/>
              </a:rPr>
              <a:t>5  stall</a:t>
            </a:r>
          </a:p>
          <a:p>
            <a:pPr marL="514350" indent="-51435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0070C0"/>
                </a:solidFill>
                <a:latin typeface="Comic Sans MS" panose="030F0702030302020204" pitchFamily="66" charset="0"/>
              </a:rPr>
              <a:t>6	SD	     0(R1), F4</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0070C0"/>
                </a:solidFill>
                <a:latin typeface="Comic Sans MS" panose="030F0702030302020204" pitchFamily="66" charset="0"/>
              </a:rPr>
              <a:t>7  SUBI	R1, R1, #4</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FF0000"/>
                </a:solidFill>
                <a:latin typeface="Comic Sans MS" panose="030F0702030302020204" pitchFamily="66" charset="0"/>
              </a:rPr>
              <a:t>8  stall</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0070C0"/>
                </a:solidFill>
                <a:latin typeface="Comic Sans MS" panose="030F0702030302020204" pitchFamily="66" charset="0"/>
              </a:rPr>
              <a:t>9  BNEZ	R1, LOOP</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0070C0"/>
                </a:solidFill>
                <a:latin typeface="Comic Sans MS" panose="030F0702030302020204" pitchFamily="66" charset="0"/>
              </a:rPr>
              <a:t>10 </a:t>
            </a:r>
            <a:r>
              <a:rPr lang="en-US" altLang="zh-CN" sz="2800" kern="0" dirty="0">
                <a:solidFill>
                  <a:srgbClr val="FF0000"/>
                </a:solidFill>
                <a:latin typeface="Comic Sans MS" panose="030F0702030302020204" pitchFamily="66" charset="0"/>
              </a:rPr>
              <a:t>stall</a:t>
            </a:r>
          </a:p>
        </p:txBody>
      </p:sp>
      <p:cxnSp>
        <p:nvCxnSpPr>
          <p:cNvPr id="17414" name="直接箭头连接符 6"/>
          <p:cNvCxnSpPr>
            <a:cxnSpLocks noChangeShapeType="1"/>
          </p:cNvCxnSpPr>
          <p:nvPr/>
        </p:nvCxnSpPr>
        <p:spPr bwMode="auto">
          <a:xfrm>
            <a:off x="8616950" y="2133601"/>
            <a:ext cx="503238" cy="525463"/>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7415" name="直接箭头连接符 8"/>
          <p:cNvCxnSpPr>
            <a:cxnSpLocks noChangeShapeType="1"/>
          </p:cNvCxnSpPr>
          <p:nvPr/>
        </p:nvCxnSpPr>
        <p:spPr bwMode="auto">
          <a:xfrm>
            <a:off x="8401050" y="2924175"/>
            <a:ext cx="863600" cy="100965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7416" name="文本框 12"/>
          <p:cNvSpPr txBox="1">
            <a:spLocks noChangeArrowheads="1"/>
          </p:cNvSpPr>
          <p:nvPr/>
        </p:nvSpPr>
        <p:spPr bwMode="auto">
          <a:xfrm>
            <a:off x="1555311" y="5156201"/>
            <a:ext cx="455612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9pPr>
          </a:lstStyle>
          <a:p>
            <a:pPr fontAlgn="base">
              <a:spcAft>
                <a:spcPct val="0"/>
              </a:spcAft>
              <a:buClr>
                <a:srgbClr val="E1F4FF"/>
              </a:buClr>
            </a:pPr>
            <a:r>
              <a:rPr lang="en-US" altLang="zh-CN" sz="3200" dirty="0"/>
              <a:t>Loop Parallelism lost !</a:t>
            </a:r>
            <a:endParaRPr lang="zh-CN" altLang="en-US" sz="3200" dirty="0"/>
          </a:p>
        </p:txBody>
      </p:sp>
    </p:spTree>
    <p:extLst>
      <p:ext uri="{BB962C8B-B14F-4D97-AF65-F5344CB8AC3E}">
        <p14:creationId xmlns:p14="http://schemas.microsoft.com/office/powerpoint/2010/main" val="1034517711"/>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solidFill>
                  <a:srgbClr val="FF0000"/>
                </a:solidFill>
              </a:rPr>
              <a:t>Block-Structure</a:t>
            </a:r>
          </a:p>
        </p:txBody>
      </p:sp>
      <p:sp>
        <p:nvSpPr>
          <p:cNvPr id="49155" name="Rectangle 3"/>
          <p:cNvSpPr>
            <a:spLocks noGrp="1" noChangeArrowheads="1"/>
          </p:cNvSpPr>
          <p:nvPr>
            <p:ph idx="1"/>
          </p:nvPr>
        </p:nvSpPr>
        <p:spPr>
          <a:xfrm>
            <a:off x="6411913" y="1412876"/>
            <a:ext cx="4057650" cy="4683125"/>
          </a:xfrm>
        </p:spPr>
        <p:txBody>
          <a:bodyPr/>
          <a:lstStyle/>
          <a:p>
            <a:pPr algn="just" eaLnBrk="1" hangingPunct="1">
              <a:lnSpc>
                <a:spcPct val="90000"/>
              </a:lnSpc>
            </a:pPr>
            <a:r>
              <a:rPr lang="en-US" altLang="zh-CN" sz="2800">
                <a:latin typeface="Times New Roman" panose="02020603050405020304" pitchFamily="18" charset="0"/>
                <a:cs typeface="Times New Roman" panose="02020603050405020304" pitchFamily="18" charset="0"/>
              </a:rPr>
              <a:t>Block is produced by a compiler as trace cache segment.</a:t>
            </a:r>
          </a:p>
          <a:p>
            <a:pPr algn="just" eaLnBrk="1" hangingPunct="1">
              <a:lnSpc>
                <a:spcPct val="90000"/>
              </a:lnSpc>
            </a:pPr>
            <a:r>
              <a:rPr lang="en-US" altLang="zh-CN" sz="2800">
                <a:latin typeface="Times New Roman" panose="02020603050405020304" pitchFamily="18" charset="0"/>
                <a:cs typeface="Times New Roman" panose="02020603050405020304" pitchFamily="18" charset="0"/>
              </a:rPr>
              <a:t>If an exception happens at the middle of the block,  then all the block work have done will be throw away and go to another block.</a:t>
            </a:r>
          </a:p>
          <a:p>
            <a:pPr algn="just" eaLnBrk="1" hangingPunct="1">
              <a:lnSpc>
                <a:spcPct val="90000"/>
              </a:lnSpc>
            </a:pPr>
            <a:r>
              <a:rPr lang="en-US" altLang="zh-CN" sz="2800">
                <a:latin typeface="Times New Roman" panose="02020603050405020304" pitchFamily="18" charset="0"/>
                <a:cs typeface="Times New Roman" panose="02020603050405020304" pitchFamily="18" charset="0"/>
              </a:rPr>
              <a:t>The hardware can find more concurrency in one block.</a:t>
            </a:r>
            <a:endParaRPr lang="en-US" altLang="zh-CN" sz="2800"/>
          </a:p>
        </p:txBody>
      </p:sp>
      <p:graphicFrame>
        <p:nvGraphicFramePr>
          <p:cNvPr id="49156" name="Object 4"/>
          <p:cNvGraphicFramePr>
            <a:graphicFrameLocks noChangeAspect="1"/>
          </p:cNvGraphicFramePr>
          <p:nvPr/>
        </p:nvGraphicFramePr>
        <p:xfrm>
          <a:off x="1828800" y="1676400"/>
          <a:ext cx="3886200" cy="4343400"/>
        </p:xfrm>
        <a:graphic>
          <a:graphicData uri="http://schemas.openxmlformats.org/presentationml/2006/ole">
            <mc:AlternateContent xmlns:mc="http://schemas.openxmlformats.org/markup-compatibility/2006">
              <mc:Choice xmlns:v="urn:schemas-microsoft-com:vml" Requires="v">
                <p:oleObj spid="_x0000_s6147" name="Picture2" r:id="rId3" imgW="2514600" imgH="2581656" progId="Word.Picture.8">
                  <p:embed/>
                </p:oleObj>
              </mc:Choice>
              <mc:Fallback>
                <p:oleObj name="Picture2" r:id="rId3" imgW="2514600" imgH="25816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76400"/>
                        <a:ext cx="3886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3666049"/>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solidFill>
                  <a:srgbClr val="FF0000"/>
                </a:solidFill>
              </a:rPr>
              <a:t>Block-structure: Example</a:t>
            </a:r>
          </a:p>
        </p:txBody>
      </p:sp>
      <p:graphicFrame>
        <p:nvGraphicFramePr>
          <p:cNvPr id="50179" name="Object 3"/>
          <p:cNvGraphicFramePr>
            <a:graphicFrameLocks noChangeAspect="1"/>
          </p:cNvGraphicFramePr>
          <p:nvPr/>
        </p:nvGraphicFramePr>
        <p:xfrm>
          <a:off x="2209800" y="1371600"/>
          <a:ext cx="8229600" cy="5105400"/>
        </p:xfrm>
        <a:graphic>
          <a:graphicData uri="http://schemas.openxmlformats.org/presentationml/2006/ole">
            <mc:AlternateContent xmlns:mc="http://schemas.openxmlformats.org/markup-compatibility/2006">
              <mc:Choice xmlns:v="urn:schemas-microsoft-com:vml" Requires="v">
                <p:oleObj spid="_x0000_s7171" name="图片" r:id="rId3" imgW="6323076" imgH="4169664" progId="Word.Picture.8">
                  <p:embed/>
                </p:oleObj>
              </mc:Choice>
              <mc:Fallback>
                <p:oleObj name="图片" r:id="rId3" imgW="6323076" imgH="416966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3716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98398153"/>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95600" y="152400"/>
            <a:ext cx="7162800" cy="990600"/>
          </a:xfrm>
          <a:noFill/>
        </p:spPr>
        <p:txBody>
          <a:bodyPr vert="horz" wrap="square" lIns="90488" tIns="44450" rIns="90488" bIns="44450" numCol="1" anchor="ctr" anchorCtr="0" compatLnSpc="1">
            <a:prstTxWarp prst="textNoShape">
              <a:avLst/>
            </a:prstTxWarp>
          </a:bodyPr>
          <a:lstStyle/>
          <a:p>
            <a:pPr eaLnBrk="1" hangingPunct="1"/>
            <a:r>
              <a:rPr lang="en-US" altLang="zh-CN" smtClean="0">
                <a:solidFill>
                  <a:srgbClr val="FF0000"/>
                </a:solidFill>
              </a:rPr>
              <a:t>Software Pipelining</a:t>
            </a:r>
          </a:p>
        </p:txBody>
      </p:sp>
      <p:sp>
        <p:nvSpPr>
          <p:cNvPr id="3075" name="Rectangle 3"/>
          <p:cNvSpPr>
            <a:spLocks noGrp="1" noChangeArrowheads="1"/>
          </p:cNvSpPr>
          <p:nvPr>
            <p:ph idx="1"/>
          </p:nvPr>
        </p:nvSpPr>
        <p:spPr>
          <a:xfrm>
            <a:off x="1695450" y="1447800"/>
            <a:ext cx="8743950" cy="4362450"/>
          </a:xfrm>
        </p:spPr>
        <p:txBody>
          <a:bodyPr lIns="90488" tIns="44450" rIns="90488" bIns="44450"/>
          <a:lstStyle/>
          <a:p>
            <a:pPr eaLnBrk="1" hangingPunct="1"/>
            <a:r>
              <a:rPr lang="en-US" altLang="zh-CN" sz="2400">
                <a:latin typeface="Comic Sans MS" panose="030F0702030302020204" pitchFamily="66" charset="0"/>
              </a:rPr>
              <a:t>Observation: if iterations from loops are independent, then can get more ILP by taking instructions from </a:t>
            </a:r>
            <a:r>
              <a:rPr lang="en-US" altLang="zh-CN" sz="2400" u="sng">
                <a:solidFill>
                  <a:srgbClr val="FF0000"/>
                </a:solidFill>
                <a:latin typeface="Comic Sans MS" panose="030F0702030302020204" pitchFamily="66" charset="0"/>
              </a:rPr>
              <a:t>different</a:t>
            </a:r>
            <a:r>
              <a:rPr lang="en-US" altLang="zh-CN" sz="2400">
                <a:latin typeface="Comic Sans MS" panose="030F0702030302020204" pitchFamily="66" charset="0"/>
              </a:rPr>
              <a:t> iterations</a:t>
            </a:r>
          </a:p>
          <a:p>
            <a:pPr eaLnBrk="1" hangingPunct="1"/>
            <a:r>
              <a:rPr lang="en-US" altLang="zh-CN" sz="2400">
                <a:solidFill>
                  <a:srgbClr val="FF0000"/>
                </a:solidFill>
                <a:latin typeface="Comic Sans MS" panose="030F0702030302020204" pitchFamily="66" charset="0"/>
              </a:rPr>
              <a:t>Software pipelining</a:t>
            </a:r>
            <a:r>
              <a:rPr lang="en-US" altLang="zh-CN" sz="2400">
                <a:latin typeface="Comic Sans MS" panose="030F0702030302020204" pitchFamily="66" charset="0"/>
              </a:rPr>
              <a:t>: </a:t>
            </a:r>
            <a:r>
              <a:rPr lang="en-US" altLang="zh-CN" sz="2400">
                <a:solidFill>
                  <a:srgbClr val="0000FF"/>
                </a:solidFill>
                <a:latin typeface="Comic Sans MS" panose="030F0702030302020204" pitchFamily="66" charset="0"/>
              </a:rPr>
              <a:t>reorganizes</a:t>
            </a:r>
            <a:r>
              <a:rPr lang="en-US" altLang="zh-CN" sz="2400">
                <a:latin typeface="Comic Sans MS" panose="030F0702030302020204" pitchFamily="66" charset="0"/>
              </a:rPr>
              <a:t> loops so that each iteration is made from instructions chosen from different iterations of the original loop (­ Tomasulo in SW)</a:t>
            </a:r>
          </a:p>
        </p:txBody>
      </p:sp>
      <p:pic>
        <p:nvPicPr>
          <p:cNvPr id="1843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733800"/>
            <a:ext cx="68580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57492923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495600" y="0"/>
            <a:ext cx="7718375" cy="685800"/>
          </a:xfrm>
          <a:noFill/>
        </p:spPr>
        <p:txBody>
          <a:bodyPr vert="horz" wrap="square" lIns="90488" tIns="44450" rIns="90488" bIns="44450" numCol="1" anchor="ctr" anchorCtr="0" compatLnSpc="1">
            <a:prstTxWarp prst="textNoShape">
              <a:avLst/>
            </a:prstTxWarp>
          </a:bodyPr>
          <a:lstStyle/>
          <a:p>
            <a:pPr eaLnBrk="1" hangingPunct="1"/>
            <a:r>
              <a:rPr lang="en-US" altLang="zh-CN" dirty="0" smtClean="0"/>
              <a:t>  </a:t>
            </a:r>
            <a:r>
              <a:rPr lang="en-US" altLang="zh-CN" dirty="0" smtClean="0">
                <a:solidFill>
                  <a:srgbClr val="FF0000"/>
                </a:solidFill>
              </a:rPr>
              <a:t>Software Pipelining Example</a:t>
            </a:r>
          </a:p>
        </p:txBody>
      </p:sp>
      <p:sp>
        <p:nvSpPr>
          <p:cNvPr id="19459" name="Rectangle 3"/>
          <p:cNvSpPr>
            <a:spLocks noGrp="1" noChangeArrowheads="1"/>
          </p:cNvSpPr>
          <p:nvPr>
            <p:ph idx="1"/>
          </p:nvPr>
        </p:nvSpPr>
        <p:spPr>
          <a:xfrm>
            <a:off x="1828800" y="981075"/>
            <a:ext cx="3340100" cy="3276600"/>
          </a:xfrm>
        </p:spPr>
        <p:txBody>
          <a:bodyPr lIns="90488" tIns="44450" rIns="90488" bIns="44450"/>
          <a:lstStyle/>
          <a:p>
            <a:pPr marL="514350" indent="-514350" eaLnBrk="1" hangingPunct="1">
              <a:lnSpc>
                <a:spcPct val="90000"/>
              </a:lnSpc>
              <a:buNone/>
              <a:tabLst>
                <a:tab pos="1257300" algn="l"/>
              </a:tabLst>
            </a:pPr>
            <a:r>
              <a:rPr lang="en-US" altLang="zh-CN" sz="1800" dirty="0">
                <a:latin typeface="Comic Sans MS" panose="030F0702030302020204" pitchFamily="66" charset="0"/>
              </a:rPr>
              <a:t>Before: Unrolled 3 times</a:t>
            </a:r>
          </a:p>
          <a:p>
            <a:pPr marL="514350" indent="-514350" eaLnBrk="1" hangingPunct="1">
              <a:spcBef>
                <a:spcPct val="0"/>
              </a:spcBef>
              <a:buNone/>
              <a:tabLst>
                <a:tab pos="1257300" algn="l"/>
              </a:tabLst>
            </a:pPr>
            <a:r>
              <a:rPr lang="en-US" altLang="zh-CN" sz="1800" dirty="0">
                <a:solidFill>
                  <a:schemeClr val="accent1"/>
                </a:solidFill>
                <a:latin typeface="Comic Sans MS" panose="030F0702030302020204" pitchFamily="66" charset="0"/>
              </a:rPr>
              <a:t> </a:t>
            </a:r>
            <a:r>
              <a:rPr lang="en-US" altLang="zh-CN" sz="1800" dirty="0">
                <a:solidFill>
                  <a:srgbClr val="FFC000"/>
                </a:solidFill>
                <a:latin typeface="Comic Sans MS" panose="030F0702030302020204" pitchFamily="66" charset="0"/>
              </a:rPr>
              <a:t>1 	LD	F0,0(R1)</a:t>
            </a:r>
          </a:p>
          <a:p>
            <a:pPr marL="514350" indent="-514350" eaLnBrk="1" hangingPunct="1">
              <a:spcBef>
                <a:spcPct val="0"/>
              </a:spcBef>
              <a:buNone/>
              <a:tabLst>
                <a:tab pos="1257300" algn="l"/>
              </a:tabLst>
            </a:pPr>
            <a:r>
              <a:rPr lang="en-US" altLang="zh-CN" sz="1800" dirty="0">
                <a:solidFill>
                  <a:srgbClr val="FFC000"/>
                </a:solidFill>
                <a:latin typeface="Comic Sans MS" panose="030F0702030302020204" pitchFamily="66" charset="0"/>
              </a:rPr>
              <a:t> 2	ADDD	F4,F0,F2</a:t>
            </a:r>
          </a:p>
          <a:p>
            <a:pPr marL="514350" indent="-514350" eaLnBrk="1" hangingPunct="1">
              <a:spcBef>
                <a:spcPct val="0"/>
              </a:spcBef>
              <a:buNone/>
              <a:tabLst>
                <a:tab pos="1257300" algn="l"/>
              </a:tabLst>
            </a:pPr>
            <a:r>
              <a:rPr lang="en-US" altLang="zh-CN" sz="1800" dirty="0">
                <a:solidFill>
                  <a:srgbClr val="FFC000"/>
                </a:solidFill>
                <a:latin typeface="Comic Sans MS" panose="030F0702030302020204" pitchFamily="66" charset="0"/>
              </a:rPr>
              <a:t> 3	SD	0(R1),F4</a:t>
            </a:r>
            <a:r>
              <a:rPr lang="en-US" altLang="zh-CN" sz="1800" dirty="0">
                <a:latin typeface="Comic Sans MS" panose="030F0702030302020204" pitchFamily="66" charset="0"/>
              </a:rPr>
              <a:t> 	</a:t>
            </a:r>
          </a:p>
          <a:p>
            <a:pPr marL="514350" indent="-514350" eaLnBrk="1" hangingPunct="1">
              <a:spcBef>
                <a:spcPct val="0"/>
              </a:spcBef>
              <a:buNone/>
              <a:tabLst>
                <a:tab pos="1257300" algn="l"/>
              </a:tabLst>
            </a:pPr>
            <a:r>
              <a:rPr lang="en-US" altLang="zh-CN" sz="1800" dirty="0">
                <a:solidFill>
                  <a:schemeClr val="hlink"/>
                </a:solidFill>
                <a:latin typeface="Comic Sans MS" panose="030F0702030302020204" pitchFamily="66" charset="0"/>
              </a:rPr>
              <a:t> </a:t>
            </a:r>
            <a:r>
              <a:rPr lang="en-US" altLang="zh-CN" sz="1800" dirty="0">
                <a:solidFill>
                  <a:srgbClr val="FF0000"/>
                </a:solidFill>
                <a:latin typeface="Comic Sans MS" panose="030F0702030302020204" pitchFamily="66" charset="0"/>
              </a:rPr>
              <a:t>4	LD	F6,-8(R1)</a:t>
            </a:r>
          </a:p>
          <a:p>
            <a:pPr marL="514350" indent="-514350" eaLnBrk="1" hangingPunct="1">
              <a:spcBef>
                <a:spcPct val="0"/>
              </a:spcBef>
              <a:buNone/>
              <a:tabLst>
                <a:tab pos="1257300" algn="l"/>
              </a:tabLst>
            </a:pPr>
            <a:r>
              <a:rPr lang="en-US" altLang="zh-CN" sz="1800" dirty="0">
                <a:solidFill>
                  <a:srgbClr val="FF0000"/>
                </a:solidFill>
                <a:latin typeface="Comic Sans MS" panose="030F0702030302020204" pitchFamily="66" charset="0"/>
              </a:rPr>
              <a:t> 5	ADDD	F8,F6,F2</a:t>
            </a:r>
          </a:p>
          <a:p>
            <a:pPr marL="514350" indent="-514350" eaLnBrk="1" hangingPunct="1">
              <a:spcBef>
                <a:spcPct val="0"/>
              </a:spcBef>
              <a:buNone/>
              <a:tabLst>
                <a:tab pos="1257300" algn="l"/>
              </a:tabLst>
            </a:pPr>
            <a:r>
              <a:rPr lang="en-US" altLang="zh-CN" sz="1800" dirty="0">
                <a:solidFill>
                  <a:srgbClr val="FF0000"/>
                </a:solidFill>
                <a:latin typeface="Comic Sans MS" panose="030F0702030302020204" pitchFamily="66" charset="0"/>
              </a:rPr>
              <a:t> 6	SD	-8(R1),F8</a:t>
            </a:r>
            <a:r>
              <a:rPr lang="en-US" altLang="zh-CN" sz="1800" dirty="0">
                <a:latin typeface="Comic Sans MS" panose="030F0702030302020204" pitchFamily="66" charset="0"/>
              </a:rPr>
              <a:t> 	</a:t>
            </a:r>
          </a:p>
          <a:p>
            <a:pPr marL="514350" indent="-514350" eaLnBrk="1" hangingPunct="1">
              <a:spcBef>
                <a:spcPct val="0"/>
              </a:spcBef>
              <a:buNone/>
              <a:tabLst>
                <a:tab pos="1257300" algn="l"/>
              </a:tabLst>
            </a:pPr>
            <a:r>
              <a:rPr lang="en-US" altLang="zh-CN" sz="1800" dirty="0">
                <a:solidFill>
                  <a:schemeClr val="accent2"/>
                </a:solidFill>
                <a:latin typeface="Comic Sans MS" panose="030F0702030302020204" pitchFamily="66" charset="0"/>
              </a:rPr>
              <a:t> </a:t>
            </a:r>
            <a:r>
              <a:rPr lang="en-US" altLang="zh-CN" sz="1800" dirty="0">
                <a:solidFill>
                  <a:schemeClr val="accent1">
                    <a:lumMod val="50000"/>
                  </a:schemeClr>
                </a:solidFill>
                <a:latin typeface="Comic Sans MS" panose="030F0702030302020204" pitchFamily="66" charset="0"/>
              </a:rPr>
              <a:t>7	LD	F10,-16(R1)</a:t>
            </a:r>
          </a:p>
          <a:p>
            <a:pPr marL="514350" indent="-514350" eaLnBrk="1" hangingPunct="1">
              <a:spcBef>
                <a:spcPct val="0"/>
              </a:spcBef>
              <a:buNone/>
              <a:tabLst>
                <a:tab pos="1257300" algn="l"/>
              </a:tabLst>
            </a:pPr>
            <a:r>
              <a:rPr lang="en-US" altLang="zh-CN" sz="1800" dirty="0">
                <a:solidFill>
                  <a:schemeClr val="accent1">
                    <a:lumMod val="50000"/>
                  </a:schemeClr>
                </a:solidFill>
                <a:latin typeface="Comic Sans MS" panose="030F0702030302020204" pitchFamily="66" charset="0"/>
              </a:rPr>
              <a:t> 8	ADDD	F12,F10,F2</a:t>
            </a:r>
          </a:p>
          <a:p>
            <a:pPr marL="514350" indent="-514350" eaLnBrk="1" hangingPunct="1">
              <a:spcBef>
                <a:spcPct val="0"/>
              </a:spcBef>
              <a:buNone/>
              <a:tabLst>
                <a:tab pos="1257300" algn="l"/>
              </a:tabLst>
            </a:pPr>
            <a:r>
              <a:rPr lang="en-US" altLang="zh-CN" sz="1800" dirty="0">
                <a:solidFill>
                  <a:schemeClr val="accent1">
                    <a:lumMod val="50000"/>
                  </a:schemeClr>
                </a:solidFill>
                <a:latin typeface="Comic Sans MS" panose="030F0702030302020204" pitchFamily="66" charset="0"/>
              </a:rPr>
              <a:t> 9	SD	-16(R1),F12</a:t>
            </a:r>
          </a:p>
          <a:p>
            <a:pPr marL="514350" indent="-514350" eaLnBrk="1" hangingPunct="1">
              <a:spcBef>
                <a:spcPct val="0"/>
              </a:spcBef>
              <a:buNone/>
              <a:tabLst>
                <a:tab pos="1257300" algn="l"/>
              </a:tabLst>
            </a:pPr>
            <a:r>
              <a:rPr lang="en-US" altLang="zh-CN" sz="1800" dirty="0">
                <a:latin typeface="Comic Sans MS" panose="030F0702030302020204" pitchFamily="66" charset="0"/>
              </a:rPr>
              <a:t> 10	SUBI	R1,R1,</a:t>
            </a:r>
            <a:r>
              <a:rPr lang="en-US" altLang="zh-CN" sz="1800" dirty="0">
                <a:solidFill>
                  <a:schemeClr val="tx2"/>
                </a:solidFill>
                <a:latin typeface="Comic Sans MS" panose="030F0702030302020204" pitchFamily="66" charset="0"/>
              </a:rPr>
              <a:t>#24</a:t>
            </a:r>
            <a:endParaRPr lang="en-US" altLang="zh-CN" sz="1800" dirty="0">
              <a:latin typeface="Comic Sans MS" panose="030F0702030302020204" pitchFamily="66" charset="0"/>
            </a:endParaRPr>
          </a:p>
          <a:p>
            <a:pPr marL="514350" indent="-514350" eaLnBrk="1" hangingPunct="1">
              <a:spcBef>
                <a:spcPct val="0"/>
              </a:spcBef>
              <a:buNone/>
              <a:tabLst>
                <a:tab pos="1257300" algn="l"/>
              </a:tabLst>
            </a:pPr>
            <a:r>
              <a:rPr lang="en-US" altLang="zh-CN" sz="1800" dirty="0">
                <a:latin typeface="Comic Sans MS" panose="030F0702030302020204" pitchFamily="66" charset="0"/>
              </a:rPr>
              <a:t> 11	BNEZ	R1,LOOP</a:t>
            </a:r>
          </a:p>
        </p:txBody>
      </p:sp>
      <p:sp>
        <p:nvSpPr>
          <p:cNvPr id="19460" name="Rectangle 4"/>
          <p:cNvSpPr>
            <a:spLocks noChangeArrowheads="1"/>
          </p:cNvSpPr>
          <p:nvPr/>
        </p:nvSpPr>
        <p:spPr bwMode="auto">
          <a:xfrm>
            <a:off x="5575300" y="981076"/>
            <a:ext cx="509270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514350" indent="-514350">
              <a:spcBef>
                <a:spcPct val="20000"/>
              </a:spcBef>
              <a:buClr>
                <a:schemeClr val="folHlink"/>
              </a:buClr>
              <a:buSzPct val="60000"/>
              <a:buFont typeface="Wingdings" panose="05000000000000000000" pitchFamily="2" charset="2"/>
              <a:buChar char="n"/>
              <a:tabLst>
                <a:tab pos="1257300" algn="l"/>
                <a:tab pos="2800350" algn="l"/>
              </a:tabLst>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1257300" algn="l"/>
                <a:tab pos="2800350" algn="l"/>
              </a:tabLst>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1257300" algn="l"/>
                <a:tab pos="2800350" algn="l"/>
              </a:tabLst>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1257300" algn="l"/>
                <a:tab pos="280035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1257300" algn="l"/>
                <a:tab pos="280035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1257300" algn="l"/>
                <a:tab pos="280035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1257300" algn="l"/>
                <a:tab pos="280035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1257300" algn="l"/>
                <a:tab pos="280035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1257300" algn="l"/>
                <a:tab pos="2800350" algn="l"/>
              </a:tabLst>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90000"/>
              </a:lnSpc>
              <a:spcBef>
                <a:spcPct val="30000"/>
              </a:spcBef>
              <a:spcAft>
                <a:spcPct val="0"/>
              </a:spcAft>
              <a:buClrTx/>
              <a:buSzTx/>
              <a:buFontTx/>
              <a:buNone/>
            </a:pPr>
            <a:r>
              <a:rPr lang="en-US" altLang="zh-CN" sz="2000" dirty="0">
                <a:solidFill>
                  <a:srgbClr val="000000"/>
                </a:solidFill>
                <a:latin typeface="Arial" panose="020B0604020202020204" pitchFamily="34" charset="0"/>
              </a:rPr>
              <a:t>After: Software Pipelined</a:t>
            </a:r>
          </a:p>
          <a:p>
            <a:pPr eaLnBrk="0" fontAlgn="base" hangingPunct="0">
              <a:spcBef>
                <a:spcPct val="0"/>
              </a:spcBef>
              <a:spcAft>
                <a:spcPct val="0"/>
              </a:spcAft>
              <a:buClrTx/>
              <a:buSzTx/>
              <a:buFontTx/>
              <a:buNone/>
            </a:pPr>
            <a:r>
              <a:rPr lang="en-US" altLang="zh-CN" sz="1800" dirty="0">
                <a:solidFill>
                  <a:srgbClr val="E1F4FF"/>
                </a:solidFill>
                <a:latin typeface="Arial" panose="020B0604020202020204" pitchFamily="34" charset="0"/>
              </a:rPr>
              <a:t> </a:t>
            </a:r>
            <a:r>
              <a:rPr lang="en-US" altLang="zh-CN" sz="1800" b="1" dirty="0">
                <a:solidFill>
                  <a:srgbClr val="FFC000"/>
                </a:solidFill>
                <a:latin typeface="Arial" panose="020B0604020202020204" pitchFamily="34" charset="0"/>
              </a:rPr>
              <a:t>1</a:t>
            </a:r>
            <a:r>
              <a:rPr lang="en-US" altLang="zh-CN" sz="1800" b="1" dirty="0">
                <a:solidFill>
                  <a:srgbClr val="FFC000"/>
                </a:solidFill>
                <a:latin typeface="Courier New" panose="02070309020205020404" pitchFamily="49" charset="0"/>
              </a:rPr>
              <a:t>	SD	0(R1),F4 ;	Stores M[</a:t>
            </a:r>
            <a:r>
              <a:rPr lang="en-US" altLang="zh-CN" sz="1800" b="1" dirty="0" err="1">
                <a:solidFill>
                  <a:srgbClr val="FFC000"/>
                </a:solidFill>
                <a:latin typeface="Courier New" panose="02070309020205020404" pitchFamily="49" charset="0"/>
              </a:rPr>
              <a:t>i</a:t>
            </a:r>
            <a:r>
              <a:rPr lang="en-US" altLang="zh-CN" sz="1800" b="1" dirty="0">
                <a:solidFill>
                  <a:srgbClr val="FFC000"/>
                </a:solidFill>
                <a:latin typeface="Courier New" panose="02070309020205020404" pitchFamily="49" charset="0"/>
              </a:rPr>
              <a:t>]</a:t>
            </a:r>
          </a:p>
          <a:p>
            <a:pPr eaLnBrk="0" fontAlgn="base" hangingPunct="0">
              <a:spcBef>
                <a:spcPct val="0"/>
              </a:spcBef>
              <a:spcAft>
                <a:spcPct val="0"/>
              </a:spcAft>
              <a:buClrTx/>
              <a:buSzTx/>
              <a:buFontTx/>
              <a:buNone/>
            </a:pPr>
            <a:r>
              <a:rPr lang="en-US" altLang="zh-CN" sz="1800" b="1" dirty="0">
                <a:solidFill>
                  <a:srgbClr val="0066CC"/>
                </a:solidFill>
                <a:latin typeface="Arial" panose="020B0604020202020204" pitchFamily="34" charset="0"/>
              </a:rPr>
              <a:t> </a:t>
            </a:r>
            <a:r>
              <a:rPr lang="en-US" altLang="zh-CN" sz="1800" b="1" dirty="0">
                <a:solidFill>
                  <a:srgbClr val="FF0000"/>
                </a:solidFill>
                <a:latin typeface="Arial" panose="020B0604020202020204" pitchFamily="34" charset="0"/>
              </a:rPr>
              <a:t>2</a:t>
            </a:r>
            <a:r>
              <a:rPr lang="en-US" altLang="zh-CN" sz="1800" b="1" dirty="0">
                <a:solidFill>
                  <a:srgbClr val="FF0000"/>
                </a:solidFill>
                <a:latin typeface="Courier New" panose="02070309020205020404" pitchFamily="49" charset="0"/>
              </a:rPr>
              <a:t>	ADDD	F4,F0,F2 ;	Adds to M[i-1]</a:t>
            </a:r>
          </a:p>
          <a:p>
            <a:pPr eaLnBrk="0" fontAlgn="base" hangingPunct="0">
              <a:spcBef>
                <a:spcPct val="0"/>
              </a:spcBef>
              <a:spcAft>
                <a:spcPct val="0"/>
              </a:spcAft>
              <a:buClrTx/>
              <a:buSzTx/>
              <a:buFontTx/>
              <a:buNone/>
            </a:pPr>
            <a:r>
              <a:rPr lang="en-US" altLang="zh-CN" sz="1800" b="1" dirty="0">
                <a:solidFill>
                  <a:srgbClr val="FFE2C5"/>
                </a:solidFill>
                <a:latin typeface="Arial" panose="020B0604020202020204" pitchFamily="34" charset="0"/>
              </a:rPr>
              <a:t> </a:t>
            </a:r>
            <a:r>
              <a:rPr lang="en-US" altLang="zh-CN" sz="1800" b="1" dirty="0">
                <a:solidFill>
                  <a:srgbClr val="E1F4FF">
                    <a:lumMod val="50000"/>
                  </a:srgbClr>
                </a:solidFill>
                <a:latin typeface="Arial" panose="020B0604020202020204" pitchFamily="34" charset="0"/>
              </a:rPr>
              <a:t>3</a:t>
            </a:r>
            <a:r>
              <a:rPr lang="en-US" altLang="zh-CN" sz="1800" b="1" dirty="0">
                <a:solidFill>
                  <a:srgbClr val="E1F4FF">
                    <a:lumMod val="50000"/>
                  </a:srgbClr>
                </a:solidFill>
                <a:latin typeface="Courier New" panose="02070309020205020404" pitchFamily="49" charset="0"/>
              </a:rPr>
              <a:t>	LD	F0,-16(R1);	Loads M[i-2]</a:t>
            </a:r>
          </a:p>
          <a:p>
            <a:pPr eaLnBrk="0" fontAlgn="base" hangingPunct="0">
              <a:spcBef>
                <a:spcPct val="0"/>
              </a:spcBef>
              <a:spcAft>
                <a:spcPct val="0"/>
              </a:spcAft>
              <a:buClrTx/>
              <a:buSzTx/>
              <a:buFontTx/>
              <a:buNone/>
            </a:pPr>
            <a:r>
              <a:rPr lang="en-US" altLang="zh-CN" sz="1800" b="1" dirty="0">
                <a:solidFill>
                  <a:srgbClr val="FFE2C5"/>
                </a:solidFill>
                <a:latin typeface="Arial" panose="020B0604020202020204" pitchFamily="34" charset="0"/>
              </a:rPr>
              <a:t> </a:t>
            </a:r>
            <a:r>
              <a:rPr lang="en-US" altLang="zh-CN" sz="1800" b="1" dirty="0">
                <a:solidFill>
                  <a:srgbClr val="000000"/>
                </a:solidFill>
                <a:latin typeface="Arial" panose="020B0604020202020204" pitchFamily="34" charset="0"/>
              </a:rPr>
              <a:t>4</a:t>
            </a:r>
            <a:r>
              <a:rPr lang="en-US" altLang="zh-CN" sz="1800" b="1" dirty="0">
                <a:solidFill>
                  <a:srgbClr val="000000"/>
                </a:solidFill>
                <a:latin typeface="Courier New" panose="02070309020205020404" pitchFamily="49" charset="0"/>
              </a:rPr>
              <a:t>	SUBI	R1,R1,</a:t>
            </a:r>
            <a:r>
              <a:rPr lang="en-US" altLang="zh-CN" sz="1800" b="1" dirty="0">
                <a:solidFill>
                  <a:srgbClr val="E40000"/>
                </a:solidFill>
                <a:latin typeface="Courier New" panose="02070309020205020404" pitchFamily="49" charset="0"/>
              </a:rPr>
              <a:t>#8</a:t>
            </a:r>
            <a:endParaRPr lang="en-US" altLang="zh-CN" sz="1800" b="1" dirty="0">
              <a:solidFill>
                <a:srgbClr val="000000"/>
              </a:solidFill>
              <a:latin typeface="Courier New" panose="02070309020205020404" pitchFamily="49" charset="0"/>
            </a:endParaRPr>
          </a:p>
          <a:p>
            <a:pPr eaLnBrk="0" fontAlgn="base" hangingPunct="0">
              <a:spcBef>
                <a:spcPct val="0"/>
              </a:spcBef>
              <a:spcAft>
                <a:spcPct val="0"/>
              </a:spcAft>
              <a:buClrTx/>
              <a:buSzTx/>
              <a:buFontTx/>
              <a:buNone/>
            </a:pPr>
            <a:r>
              <a:rPr lang="en-US" altLang="zh-CN" sz="1800" b="1" dirty="0">
                <a:solidFill>
                  <a:srgbClr val="000000"/>
                </a:solidFill>
                <a:latin typeface="Arial" panose="020B0604020202020204" pitchFamily="34" charset="0"/>
              </a:rPr>
              <a:t> 5</a:t>
            </a:r>
            <a:r>
              <a:rPr lang="en-US" altLang="zh-CN" sz="1800" b="1" dirty="0">
                <a:solidFill>
                  <a:srgbClr val="000000"/>
                </a:solidFill>
                <a:latin typeface="Courier New" panose="02070309020205020404" pitchFamily="49" charset="0"/>
              </a:rPr>
              <a:t>	BNEZ	R1,LOOP</a:t>
            </a:r>
          </a:p>
        </p:txBody>
      </p:sp>
      <p:grpSp>
        <p:nvGrpSpPr>
          <p:cNvPr id="19461" name="Group 5"/>
          <p:cNvGrpSpPr>
            <a:grpSpLocks/>
          </p:cNvGrpSpPr>
          <p:nvPr/>
        </p:nvGrpSpPr>
        <p:grpSpPr bwMode="auto">
          <a:xfrm>
            <a:off x="4191000" y="1438275"/>
            <a:ext cx="1447800" cy="1600200"/>
            <a:chOff x="1680" y="1152"/>
            <a:chExt cx="912" cy="1008"/>
          </a:xfrm>
        </p:grpSpPr>
        <p:sp>
          <p:nvSpPr>
            <p:cNvPr id="19507" name="Line 6"/>
            <p:cNvSpPr>
              <a:spLocks noChangeShapeType="1"/>
            </p:cNvSpPr>
            <p:nvPr/>
          </p:nvSpPr>
          <p:spPr bwMode="auto">
            <a:xfrm flipV="1">
              <a:off x="1680" y="1152"/>
              <a:ext cx="912" cy="3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9508" name="Line 7"/>
            <p:cNvSpPr>
              <a:spLocks noChangeShapeType="1"/>
            </p:cNvSpPr>
            <p:nvPr/>
          </p:nvSpPr>
          <p:spPr bwMode="auto">
            <a:xfrm flipV="1">
              <a:off x="1776" y="1344"/>
              <a:ext cx="816"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9509" name="Line 8"/>
            <p:cNvSpPr>
              <a:spLocks noChangeShapeType="1"/>
            </p:cNvSpPr>
            <p:nvPr/>
          </p:nvSpPr>
          <p:spPr bwMode="auto">
            <a:xfrm flipV="1">
              <a:off x="1776" y="1536"/>
              <a:ext cx="816" cy="6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sp>
        <p:nvSpPr>
          <p:cNvPr id="19462" name="Rectangle 9"/>
          <p:cNvSpPr>
            <a:spLocks noChangeArrowheads="1"/>
          </p:cNvSpPr>
          <p:nvPr/>
        </p:nvSpPr>
        <p:spPr bwMode="auto">
          <a:xfrm>
            <a:off x="2424113" y="4508500"/>
            <a:ext cx="6028896" cy="156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Char char="•"/>
            </a:pPr>
            <a:r>
              <a:rPr lang="en-US" altLang="zh-CN" sz="2400">
                <a:solidFill>
                  <a:srgbClr val="000000"/>
                </a:solidFill>
                <a:latin typeface="Comic Sans MS" panose="030F0702030302020204" pitchFamily="66" charset="0"/>
              </a:rPr>
              <a:t> Symbolic Loop Unrolling</a:t>
            </a:r>
            <a:endParaRPr lang="en-US" altLang="zh-CN" sz="1800">
              <a:solidFill>
                <a:srgbClr val="000000"/>
              </a:solidFill>
              <a:latin typeface="Comic Sans MS" panose="030F0702030302020204" pitchFamily="66" charset="0"/>
            </a:endParaRPr>
          </a:p>
          <a:p>
            <a:pPr eaLnBrk="0" fontAlgn="base" hangingPunct="0">
              <a:spcBef>
                <a:spcPct val="0"/>
              </a:spcBef>
              <a:spcAft>
                <a:spcPct val="0"/>
              </a:spcAft>
              <a:buClrTx/>
              <a:buSzTx/>
              <a:buFontTx/>
              <a:buChar char="–"/>
            </a:pPr>
            <a:r>
              <a:rPr lang="en-US" altLang="zh-CN" sz="1800">
                <a:solidFill>
                  <a:srgbClr val="000000"/>
                </a:solidFill>
                <a:latin typeface="Comic Sans MS" panose="030F0702030302020204" pitchFamily="66" charset="0"/>
              </a:rPr>
              <a:t>  Maximize result-use distance </a:t>
            </a:r>
          </a:p>
          <a:p>
            <a:pPr eaLnBrk="0" fontAlgn="base" hangingPunct="0">
              <a:spcBef>
                <a:spcPct val="0"/>
              </a:spcBef>
              <a:spcAft>
                <a:spcPct val="0"/>
              </a:spcAft>
              <a:buClrTx/>
              <a:buSzTx/>
              <a:buFontTx/>
              <a:buChar char="–"/>
            </a:pPr>
            <a:r>
              <a:rPr lang="en-US" altLang="zh-CN" sz="1800">
                <a:solidFill>
                  <a:srgbClr val="000000"/>
                </a:solidFill>
                <a:latin typeface="Comic Sans MS" panose="030F0702030302020204" pitchFamily="66" charset="0"/>
              </a:rPr>
              <a:t>  Less code space than unrolling</a:t>
            </a:r>
          </a:p>
          <a:p>
            <a:pPr eaLnBrk="0" fontAlgn="base" hangingPunct="0">
              <a:spcBef>
                <a:spcPct val="0"/>
              </a:spcBef>
              <a:spcAft>
                <a:spcPct val="0"/>
              </a:spcAft>
              <a:buClrTx/>
              <a:buSzTx/>
              <a:buFontTx/>
              <a:buChar char="–"/>
            </a:pPr>
            <a:r>
              <a:rPr lang="en-US" altLang="zh-CN" sz="1800">
                <a:solidFill>
                  <a:srgbClr val="000000"/>
                </a:solidFill>
                <a:latin typeface="Comic Sans MS" panose="030F0702030302020204" pitchFamily="66" charset="0"/>
              </a:rPr>
              <a:t>  Fill &amp; drain pipe only once per loop</a:t>
            </a:r>
            <a:br>
              <a:rPr lang="en-US" altLang="zh-CN" sz="1800">
                <a:solidFill>
                  <a:srgbClr val="000000"/>
                </a:solidFill>
                <a:latin typeface="Comic Sans MS" panose="030F0702030302020204" pitchFamily="66" charset="0"/>
              </a:rPr>
            </a:br>
            <a:r>
              <a:rPr lang="en-US" altLang="zh-CN" sz="1800">
                <a:solidFill>
                  <a:srgbClr val="000000"/>
                </a:solidFill>
                <a:latin typeface="Comic Sans MS" panose="030F0702030302020204" pitchFamily="66" charset="0"/>
              </a:rPr>
              <a:t>     vs. once per each unrolled iteration in loop unrolling</a:t>
            </a:r>
          </a:p>
        </p:txBody>
      </p:sp>
      <p:sp>
        <p:nvSpPr>
          <p:cNvPr id="4106" name="Text Box 10"/>
          <p:cNvSpPr txBox="1">
            <a:spLocks noChangeArrowheads="1"/>
          </p:cNvSpPr>
          <p:nvPr/>
        </p:nvSpPr>
        <p:spPr bwMode="auto">
          <a:xfrm>
            <a:off x="1981200" y="6172200"/>
            <a:ext cx="3659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FontTx/>
              <a:buNone/>
            </a:pPr>
            <a:r>
              <a:rPr lang="en-US" altLang="zh-CN" sz="2600" i="1">
                <a:solidFill>
                  <a:srgbClr val="FF0000"/>
                </a:solidFill>
                <a:latin typeface="Comic Sans MS" panose="030F0702030302020204" pitchFamily="66" charset="0"/>
              </a:rPr>
              <a:t>5 cycles per iteration</a:t>
            </a:r>
            <a:endParaRPr lang="en-US" altLang="zh-CN" sz="2600">
              <a:solidFill>
                <a:srgbClr val="FF0000"/>
              </a:solidFill>
              <a:latin typeface="Comic Sans MS" panose="030F0702030302020204" pitchFamily="66" charset="0"/>
            </a:endParaRPr>
          </a:p>
        </p:txBody>
      </p:sp>
      <p:grpSp>
        <p:nvGrpSpPr>
          <p:cNvPr id="19464" name="Group 11"/>
          <p:cNvGrpSpPr>
            <a:grpSpLocks/>
          </p:cNvGrpSpPr>
          <p:nvPr/>
        </p:nvGrpSpPr>
        <p:grpSpPr bwMode="auto">
          <a:xfrm>
            <a:off x="6373813" y="2984500"/>
            <a:ext cx="4051300" cy="2535238"/>
            <a:chOff x="3208" y="1968"/>
            <a:chExt cx="2552" cy="1597"/>
          </a:xfrm>
        </p:grpSpPr>
        <p:sp>
          <p:nvSpPr>
            <p:cNvPr id="19465" name="AutoShape 12"/>
            <p:cNvSpPr>
              <a:spLocks noChangeArrowheads="1"/>
            </p:cNvSpPr>
            <p:nvPr/>
          </p:nvSpPr>
          <p:spPr bwMode="auto">
            <a:xfrm>
              <a:off x="4928" y="222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66" name="AutoShape 13"/>
            <p:cNvSpPr>
              <a:spLocks noChangeArrowheads="1"/>
            </p:cNvSpPr>
            <p:nvPr/>
          </p:nvSpPr>
          <p:spPr bwMode="auto">
            <a:xfrm rot="-5400000">
              <a:off x="3582" y="2304"/>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nvGrpSpPr>
            <p:cNvPr id="19467" name="Group 14"/>
            <p:cNvGrpSpPr>
              <a:grpSpLocks/>
            </p:cNvGrpSpPr>
            <p:nvPr/>
          </p:nvGrpSpPr>
          <p:grpSpPr bwMode="auto">
            <a:xfrm>
              <a:off x="3660" y="2934"/>
              <a:ext cx="404" cy="272"/>
              <a:chOff x="3660" y="2934"/>
              <a:chExt cx="404" cy="272"/>
            </a:xfrm>
          </p:grpSpPr>
          <p:sp>
            <p:nvSpPr>
              <p:cNvPr id="19504" name="Rectangle 15"/>
              <p:cNvSpPr>
                <a:spLocks noChangeArrowheads="1"/>
              </p:cNvSpPr>
              <p:nvPr/>
            </p:nvSpPr>
            <p:spPr bwMode="auto">
              <a:xfrm>
                <a:off x="3764" y="295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505" name="AutoShape 16"/>
              <p:cNvSpPr>
                <a:spLocks noChangeArrowheads="1"/>
              </p:cNvSpPr>
              <p:nvPr/>
            </p:nvSpPr>
            <p:spPr bwMode="auto">
              <a:xfrm rot="-5400000">
                <a:off x="3582" y="3012"/>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506" name="AutoShape 17"/>
              <p:cNvSpPr>
                <a:spLocks noChangeArrowheads="1"/>
              </p:cNvSpPr>
              <p:nvPr/>
            </p:nvSpPr>
            <p:spPr bwMode="auto">
              <a:xfrm>
                <a:off x="3956" y="294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sp>
          <p:nvSpPr>
            <p:cNvPr id="19468" name="Rectangle 18"/>
            <p:cNvSpPr>
              <a:spLocks noChangeArrowheads="1"/>
            </p:cNvSpPr>
            <p:nvPr/>
          </p:nvSpPr>
          <p:spPr bwMode="auto">
            <a:xfrm>
              <a:off x="3776" y="223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69" name="Rectangle 19"/>
            <p:cNvSpPr>
              <a:spLocks noChangeArrowheads="1"/>
            </p:cNvSpPr>
            <p:nvPr/>
          </p:nvSpPr>
          <p:spPr bwMode="auto">
            <a:xfrm>
              <a:off x="3968" y="223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70" name="Rectangle 20"/>
            <p:cNvSpPr>
              <a:spLocks noChangeArrowheads="1"/>
            </p:cNvSpPr>
            <p:nvPr/>
          </p:nvSpPr>
          <p:spPr bwMode="auto">
            <a:xfrm>
              <a:off x="4160" y="223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71" name="Rectangle 21"/>
            <p:cNvSpPr>
              <a:spLocks noChangeArrowheads="1"/>
            </p:cNvSpPr>
            <p:nvPr/>
          </p:nvSpPr>
          <p:spPr bwMode="auto">
            <a:xfrm>
              <a:off x="4352" y="223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72" name="Rectangle 22"/>
            <p:cNvSpPr>
              <a:spLocks noChangeArrowheads="1"/>
            </p:cNvSpPr>
            <p:nvPr/>
          </p:nvSpPr>
          <p:spPr bwMode="auto">
            <a:xfrm>
              <a:off x="4544" y="223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73" name="Rectangle 23"/>
            <p:cNvSpPr>
              <a:spLocks noChangeArrowheads="1"/>
            </p:cNvSpPr>
            <p:nvPr/>
          </p:nvSpPr>
          <p:spPr bwMode="auto">
            <a:xfrm>
              <a:off x="4736" y="223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74" name="Rectangle 24"/>
            <p:cNvSpPr>
              <a:spLocks noChangeArrowheads="1"/>
            </p:cNvSpPr>
            <p:nvPr/>
          </p:nvSpPr>
          <p:spPr bwMode="auto">
            <a:xfrm>
              <a:off x="4127" y="198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a:solidFill>
                    <a:srgbClr val="000000"/>
                  </a:solidFill>
                  <a:latin typeface="Arial" panose="020B0604020202020204" pitchFamily="34" charset="0"/>
                </a:rPr>
                <a:t>SW Pipeline</a:t>
              </a:r>
            </a:p>
          </p:txBody>
        </p:sp>
        <p:sp>
          <p:nvSpPr>
            <p:cNvPr id="19475" name="Rectangle 25"/>
            <p:cNvSpPr>
              <a:spLocks noChangeArrowheads="1"/>
            </p:cNvSpPr>
            <p:nvPr/>
          </p:nvSpPr>
          <p:spPr bwMode="auto">
            <a:xfrm>
              <a:off x="3911" y="2676"/>
              <a:ext cx="10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a:solidFill>
                    <a:srgbClr val="000000"/>
                  </a:solidFill>
                  <a:latin typeface="Arial" panose="020B0604020202020204" pitchFamily="34" charset="0"/>
                </a:rPr>
                <a:t>Loop Unrolled</a:t>
              </a:r>
            </a:p>
          </p:txBody>
        </p:sp>
        <p:sp>
          <p:nvSpPr>
            <p:cNvPr id="19476" name="Rectangle 26"/>
            <p:cNvSpPr>
              <a:spLocks noChangeArrowheads="1"/>
            </p:cNvSpPr>
            <p:nvPr/>
          </p:nvSpPr>
          <p:spPr bwMode="auto">
            <a:xfrm rot="16200000">
              <a:off x="2926" y="2494"/>
              <a:ext cx="11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a:solidFill>
                    <a:srgbClr val="000000"/>
                  </a:solidFill>
                  <a:latin typeface="Arial" panose="020B0604020202020204" pitchFamily="34" charset="0"/>
                </a:rPr>
                <a:t>overlapped ops</a:t>
              </a:r>
            </a:p>
          </p:txBody>
        </p:sp>
        <p:sp>
          <p:nvSpPr>
            <p:cNvPr id="19477" name="Rectangle 27"/>
            <p:cNvSpPr>
              <a:spLocks noChangeArrowheads="1"/>
            </p:cNvSpPr>
            <p:nvPr/>
          </p:nvSpPr>
          <p:spPr bwMode="auto">
            <a:xfrm>
              <a:off x="4259" y="3336"/>
              <a:ext cx="4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i="1">
                  <a:solidFill>
                    <a:srgbClr val="000000"/>
                  </a:solidFill>
                  <a:latin typeface="Arial" panose="020B0604020202020204" pitchFamily="34" charset="0"/>
                </a:rPr>
                <a:t>Time</a:t>
              </a:r>
            </a:p>
          </p:txBody>
        </p:sp>
        <p:sp>
          <p:nvSpPr>
            <p:cNvPr id="19478" name="Line 28"/>
            <p:cNvSpPr>
              <a:spLocks noChangeShapeType="1"/>
            </p:cNvSpPr>
            <p:nvPr/>
          </p:nvSpPr>
          <p:spPr bwMode="auto">
            <a:xfrm>
              <a:off x="3688" y="2498"/>
              <a:ext cx="201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9479" name="Line 29"/>
            <p:cNvSpPr>
              <a:spLocks noChangeShapeType="1"/>
            </p:cNvSpPr>
            <p:nvPr/>
          </p:nvSpPr>
          <p:spPr bwMode="auto">
            <a:xfrm>
              <a:off x="3664" y="3242"/>
              <a:ext cx="20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9480" name="Line 30"/>
            <p:cNvSpPr>
              <a:spLocks noChangeShapeType="1"/>
            </p:cNvSpPr>
            <p:nvPr/>
          </p:nvSpPr>
          <p:spPr bwMode="auto">
            <a:xfrm flipV="1">
              <a:off x="3638" y="1968"/>
              <a:ext cx="0" cy="5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9481" name="Line 31"/>
            <p:cNvSpPr>
              <a:spLocks noChangeShapeType="1"/>
            </p:cNvSpPr>
            <p:nvPr/>
          </p:nvSpPr>
          <p:spPr bwMode="auto">
            <a:xfrm flipV="1">
              <a:off x="3638" y="2712"/>
              <a:ext cx="0" cy="5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9482" name="Rectangle 32"/>
            <p:cNvSpPr>
              <a:spLocks noChangeArrowheads="1"/>
            </p:cNvSpPr>
            <p:nvPr/>
          </p:nvSpPr>
          <p:spPr bwMode="auto">
            <a:xfrm>
              <a:off x="4259" y="2520"/>
              <a:ext cx="4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i="1">
                  <a:solidFill>
                    <a:srgbClr val="000000"/>
                  </a:solidFill>
                  <a:latin typeface="Arial" panose="020B0604020202020204" pitchFamily="34" charset="0"/>
                </a:rPr>
                <a:t>Time</a:t>
              </a:r>
            </a:p>
          </p:txBody>
        </p:sp>
        <p:sp>
          <p:nvSpPr>
            <p:cNvPr id="19483" name="Line 33"/>
            <p:cNvSpPr>
              <a:spLocks noChangeShapeType="1"/>
            </p:cNvSpPr>
            <p:nvPr/>
          </p:nvSpPr>
          <p:spPr bwMode="auto">
            <a:xfrm flipV="1">
              <a:off x="3208" y="3198"/>
              <a:ext cx="176" cy="2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nvGrpSpPr>
            <p:cNvPr id="19484" name="Group 34"/>
            <p:cNvGrpSpPr>
              <a:grpSpLocks/>
            </p:cNvGrpSpPr>
            <p:nvPr/>
          </p:nvGrpSpPr>
          <p:grpSpPr bwMode="auto">
            <a:xfrm>
              <a:off x="3984" y="2928"/>
              <a:ext cx="404" cy="272"/>
              <a:chOff x="3660" y="2934"/>
              <a:chExt cx="404" cy="272"/>
            </a:xfrm>
          </p:grpSpPr>
          <p:sp>
            <p:nvSpPr>
              <p:cNvPr id="19501" name="Rectangle 35"/>
              <p:cNvSpPr>
                <a:spLocks noChangeArrowheads="1"/>
              </p:cNvSpPr>
              <p:nvPr/>
            </p:nvSpPr>
            <p:spPr bwMode="auto">
              <a:xfrm>
                <a:off x="3764" y="295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502" name="AutoShape 36"/>
              <p:cNvSpPr>
                <a:spLocks noChangeArrowheads="1"/>
              </p:cNvSpPr>
              <p:nvPr/>
            </p:nvSpPr>
            <p:spPr bwMode="auto">
              <a:xfrm rot="-5400000">
                <a:off x="3582" y="3012"/>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503" name="AutoShape 37"/>
              <p:cNvSpPr>
                <a:spLocks noChangeArrowheads="1"/>
              </p:cNvSpPr>
              <p:nvPr/>
            </p:nvSpPr>
            <p:spPr bwMode="auto">
              <a:xfrm>
                <a:off x="3956" y="294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grpSp>
          <p:nvGrpSpPr>
            <p:cNvPr id="19485" name="Group 38"/>
            <p:cNvGrpSpPr>
              <a:grpSpLocks/>
            </p:cNvGrpSpPr>
            <p:nvPr/>
          </p:nvGrpSpPr>
          <p:grpSpPr bwMode="auto">
            <a:xfrm>
              <a:off x="4272" y="2928"/>
              <a:ext cx="404" cy="272"/>
              <a:chOff x="3660" y="2934"/>
              <a:chExt cx="404" cy="272"/>
            </a:xfrm>
          </p:grpSpPr>
          <p:sp>
            <p:nvSpPr>
              <p:cNvPr id="19498" name="Rectangle 39"/>
              <p:cNvSpPr>
                <a:spLocks noChangeArrowheads="1"/>
              </p:cNvSpPr>
              <p:nvPr/>
            </p:nvSpPr>
            <p:spPr bwMode="auto">
              <a:xfrm>
                <a:off x="3764" y="295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9" name="AutoShape 40"/>
              <p:cNvSpPr>
                <a:spLocks noChangeArrowheads="1"/>
              </p:cNvSpPr>
              <p:nvPr/>
            </p:nvSpPr>
            <p:spPr bwMode="auto">
              <a:xfrm rot="-5400000">
                <a:off x="3582" y="3012"/>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500" name="AutoShape 41"/>
              <p:cNvSpPr>
                <a:spLocks noChangeArrowheads="1"/>
              </p:cNvSpPr>
              <p:nvPr/>
            </p:nvSpPr>
            <p:spPr bwMode="auto">
              <a:xfrm>
                <a:off x="3956" y="294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grpSp>
          <p:nvGrpSpPr>
            <p:cNvPr id="19486" name="Group 42"/>
            <p:cNvGrpSpPr>
              <a:grpSpLocks/>
            </p:cNvGrpSpPr>
            <p:nvPr/>
          </p:nvGrpSpPr>
          <p:grpSpPr bwMode="auto">
            <a:xfrm>
              <a:off x="4560" y="2928"/>
              <a:ext cx="404" cy="272"/>
              <a:chOff x="3660" y="2934"/>
              <a:chExt cx="404" cy="272"/>
            </a:xfrm>
          </p:grpSpPr>
          <p:sp>
            <p:nvSpPr>
              <p:cNvPr id="19495" name="Rectangle 43"/>
              <p:cNvSpPr>
                <a:spLocks noChangeArrowheads="1"/>
              </p:cNvSpPr>
              <p:nvPr/>
            </p:nvSpPr>
            <p:spPr bwMode="auto">
              <a:xfrm>
                <a:off x="3764" y="295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6" name="AutoShape 44"/>
              <p:cNvSpPr>
                <a:spLocks noChangeArrowheads="1"/>
              </p:cNvSpPr>
              <p:nvPr/>
            </p:nvSpPr>
            <p:spPr bwMode="auto">
              <a:xfrm rot="-5400000">
                <a:off x="3582" y="3012"/>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7" name="AutoShape 45"/>
              <p:cNvSpPr>
                <a:spLocks noChangeArrowheads="1"/>
              </p:cNvSpPr>
              <p:nvPr/>
            </p:nvSpPr>
            <p:spPr bwMode="auto">
              <a:xfrm>
                <a:off x="3956" y="294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grpSp>
          <p:nvGrpSpPr>
            <p:cNvPr id="19487" name="Group 46"/>
            <p:cNvGrpSpPr>
              <a:grpSpLocks/>
            </p:cNvGrpSpPr>
            <p:nvPr/>
          </p:nvGrpSpPr>
          <p:grpSpPr bwMode="auto">
            <a:xfrm>
              <a:off x="4848" y="2928"/>
              <a:ext cx="404" cy="272"/>
              <a:chOff x="3660" y="2934"/>
              <a:chExt cx="404" cy="272"/>
            </a:xfrm>
          </p:grpSpPr>
          <p:sp>
            <p:nvSpPr>
              <p:cNvPr id="19492" name="Rectangle 47"/>
              <p:cNvSpPr>
                <a:spLocks noChangeArrowheads="1"/>
              </p:cNvSpPr>
              <p:nvPr/>
            </p:nvSpPr>
            <p:spPr bwMode="auto">
              <a:xfrm>
                <a:off x="3764" y="295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3" name="AutoShape 48"/>
              <p:cNvSpPr>
                <a:spLocks noChangeArrowheads="1"/>
              </p:cNvSpPr>
              <p:nvPr/>
            </p:nvSpPr>
            <p:spPr bwMode="auto">
              <a:xfrm rot="-5400000">
                <a:off x="3582" y="3012"/>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4" name="AutoShape 49"/>
              <p:cNvSpPr>
                <a:spLocks noChangeArrowheads="1"/>
              </p:cNvSpPr>
              <p:nvPr/>
            </p:nvSpPr>
            <p:spPr bwMode="auto">
              <a:xfrm>
                <a:off x="3956" y="294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grpSp>
          <p:nvGrpSpPr>
            <p:cNvPr id="19488" name="Group 50"/>
            <p:cNvGrpSpPr>
              <a:grpSpLocks/>
            </p:cNvGrpSpPr>
            <p:nvPr/>
          </p:nvGrpSpPr>
          <p:grpSpPr bwMode="auto">
            <a:xfrm>
              <a:off x="5136" y="2928"/>
              <a:ext cx="404" cy="272"/>
              <a:chOff x="3660" y="2934"/>
              <a:chExt cx="404" cy="272"/>
            </a:xfrm>
          </p:grpSpPr>
          <p:sp>
            <p:nvSpPr>
              <p:cNvPr id="19489" name="Rectangle 51"/>
              <p:cNvSpPr>
                <a:spLocks noChangeArrowheads="1"/>
              </p:cNvSpPr>
              <p:nvPr/>
            </p:nvSpPr>
            <p:spPr bwMode="auto">
              <a:xfrm>
                <a:off x="3764" y="295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0" name="AutoShape 52"/>
              <p:cNvSpPr>
                <a:spLocks noChangeArrowheads="1"/>
              </p:cNvSpPr>
              <p:nvPr/>
            </p:nvSpPr>
            <p:spPr bwMode="auto">
              <a:xfrm rot="-5400000">
                <a:off x="3582" y="3012"/>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1" name="AutoShape 53"/>
              <p:cNvSpPr>
                <a:spLocks noChangeArrowheads="1"/>
              </p:cNvSpPr>
              <p:nvPr/>
            </p:nvSpPr>
            <p:spPr bwMode="auto">
              <a:xfrm>
                <a:off x="3956" y="294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grpSp>
    </p:spTree>
    <p:extLst>
      <p:ext uri="{BB962C8B-B14F-4D97-AF65-F5344CB8AC3E}">
        <p14:creationId xmlns:p14="http://schemas.microsoft.com/office/powerpoint/2010/main" val="294633221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106"/>
                                        </p:tgtEl>
                                        <p:attrNameLst>
                                          <p:attrName>style.visibility</p:attrName>
                                        </p:attrNameLst>
                                      </p:cBhvr>
                                      <p:to>
                                        <p:strVal val="visible"/>
                                      </p:to>
                                    </p:set>
                                    <p:anim calcmode="lin" valueType="num">
                                      <p:cBhvr>
                                        <p:cTn id="7" dur="500" fill="hold"/>
                                        <p:tgtEl>
                                          <p:spTgt spid="4106"/>
                                        </p:tgtEl>
                                        <p:attrNameLst>
                                          <p:attrName>ppt_w</p:attrName>
                                        </p:attrNameLst>
                                      </p:cBhvr>
                                      <p:tavLst>
                                        <p:tav tm="0">
                                          <p:val>
                                            <p:fltVal val="0"/>
                                          </p:val>
                                        </p:tav>
                                        <p:tav tm="100000">
                                          <p:val>
                                            <p:strVal val="#ppt_w"/>
                                          </p:val>
                                        </p:tav>
                                      </p:tavLst>
                                    </p:anim>
                                    <p:anim calcmode="lin" valueType="num">
                                      <p:cBhvr>
                                        <p:cTn id="8" dur="500" fill="hold"/>
                                        <p:tgtEl>
                                          <p:spTgt spid="41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495551" y="77788"/>
            <a:ext cx="7993063" cy="766762"/>
          </a:xfrm>
        </p:spPr>
        <p:txBody>
          <a:bodyPr/>
          <a:lstStyle/>
          <a:p>
            <a:r>
              <a:rPr lang="en-US" altLang="zh-CN" smtClean="0">
                <a:solidFill>
                  <a:srgbClr val="FF0000"/>
                </a:solidFill>
              </a:rPr>
              <a:t>Code after reorganized</a:t>
            </a:r>
            <a:endParaRPr lang="zh-CN" altLang="en-US" smtClean="0">
              <a:solidFill>
                <a:srgbClr val="FF0000"/>
              </a:solidFill>
            </a:endParaRPr>
          </a:p>
        </p:txBody>
      </p:sp>
      <p:sp>
        <p:nvSpPr>
          <p:cNvPr id="3" name="内容占位符 2"/>
          <p:cNvSpPr>
            <a:spLocks noGrp="1"/>
          </p:cNvSpPr>
          <p:nvPr>
            <p:ph idx="1"/>
          </p:nvPr>
        </p:nvSpPr>
        <p:spPr>
          <a:xfrm>
            <a:off x="2495551" y="1268414"/>
            <a:ext cx="5472113" cy="1171575"/>
          </a:xfrm>
          <a:solidFill>
            <a:srgbClr val="CCFFFF"/>
          </a:solidFill>
          <a:ln>
            <a:solidFill>
              <a:schemeClr val="bg1">
                <a:lumMod val="65000"/>
              </a:schemeClr>
            </a:solidFill>
          </a:ln>
        </p:spPr>
        <p:txBody>
          <a:bodyPr/>
          <a:lstStyle/>
          <a:p>
            <a:pPr marL="514350" indent="-514350" eaLnBrk="1" hangingPunct="1">
              <a:spcBef>
                <a:spcPct val="0"/>
              </a:spcBef>
              <a:buNone/>
              <a:tabLst>
                <a:tab pos="1257300" algn="l"/>
              </a:tabLst>
              <a:defRPr/>
            </a:pPr>
            <a:r>
              <a:rPr lang="en-US" altLang="zh-CN" sz="2400" dirty="0">
                <a:solidFill>
                  <a:schemeClr val="accent1"/>
                </a:solidFill>
                <a:latin typeface="Comic Sans MS" panose="030F0702030302020204" pitchFamily="66" charset="0"/>
              </a:rPr>
              <a:t> </a:t>
            </a:r>
            <a:r>
              <a:rPr lang="en-US" altLang="zh-CN" sz="2400" dirty="0">
                <a:solidFill>
                  <a:srgbClr val="CC6600"/>
                </a:solidFill>
                <a:latin typeface="Comic Sans MS" panose="030F0702030302020204" pitchFamily="66" charset="0"/>
              </a:rPr>
              <a:t>1 	LD	      F0,0(R1)</a:t>
            </a:r>
          </a:p>
          <a:p>
            <a:pPr marL="514350" indent="-514350" eaLnBrk="1" hangingPunct="1">
              <a:spcBef>
                <a:spcPct val="0"/>
              </a:spcBef>
              <a:buNone/>
              <a:tabLst>
                <a:tab pos="1257300" algn="l"/>
              </a:tabLst>
              <a:defRPr/>
            </a:pPr>
            <a:r>
              <a:rPr lang="en-US" altLang="zh-CN" sz="2400" dirty="0">
                <a:solidFill>
                  <a:srgbClr val="0000FF"/>
                </a:solidFill>
                <a:latin typeface="Comic Sans MS" panose="030F0702030302020204" pitchFamily="66" charset="0"/>
              </a:rPr>
              <a:t> </a:t>
            </a:r>
            <a:r>
              <a:rPr lang="en-US" altLang="zh-CN" sz="2400" dirty="0">
                <a:solidFill>
                  <a:srgbClr val="CC6600"/>
                </a:solidFill>
                <a:latin typeface="Comic Sans MS" panose="030F0702030302020204" pitchFamily="66" charset="0"/>
              </a:rPr>
              <a:t>1	ADDD	F4,F0,F2</a:t>
            </a:r>
            <a:r>
              <a:rPr lang="en-US" altLang="zh-CN" sz="2400" dirty="0">
                <a:solidFill>
                  <a:srgbClr val="0000FF"/>
                </a:solidFill>
                <a:latin typeface="Comic Sans MS" panose="030F0702030302020204" pitchFamily="66" charset="0"/>
              </a:rPr>
              <a:t>       </a:t>
            </a:r>
            <a:r>
              <a:rPr lang="en-US" altLang="zh-CN" sz="2400" b="1" dirty="0">
                <a:solidFill>
                  <a:srgbClr val="0000FF"/>
                </a:solidFill>
                <a:latin typeface="Comic Sans MS" panose="030F0702030302020204" pitchFamily="66" charset="0"/>
              </a:rPr>
              <a:t>start-up</a:t>
            </a:r>
          </a:p>
          <a:p>
            <a:pPr marL="514350" indent="-514350" eaLnBrk="1" hangingPunct="1">
              <a:spcBef>
                <a:spcPct val="0"/>
              </a:spcBef>
              <a:buNone/>
              <a:tabLst>
                <a:tab pos="1257300" algn="l"/>
              </a:tabLst>
              <a:defRPr/>
            </a:pPr>
            <a:r>
              <a:rPr lang="en-US" altLang="zh-CN" sz="2400" dirty="0">
                <a:solidFill>
                  <a:schemeClr val="accent2"/>
                </a:solidFill>
                <a:latin typeface="Comic Sans MS" panose="030F0702030302020204" pitchFamily="66" charset="0"/>
              </a:rPr>
              <a:t> </a:t>
            </a:r>
            <a:r>
              <a:rPr lang="en-US" altLang="zh-CN" sz="2400" dirty="0">
                <a:solidFill>
                  <a:srgbClr val="FF0000"/>
                </a:solidFill>
                <a:latin typeface="Comic Sans MS" panose="030F0702030302020204" pitchFamily="66" charset="0"/>
              </a:rPr>
              <a:t>2</a:t>
            </a:r>
            <a:r>
              <a:rPr lang="en-US" altLang="zh-CN" sz="2400" dirty="0">
                <a:solidFill>
                  <a:schemeClr val="accent2"/>
                </a:solidFill>
                <a:latin typeface="Comic Sans MS" panose="030F0702030302020204" pitchFamily="66" charset="0"/>
              </a:rPr>
              <a:t>	</a:t>
            </a:r>
            <a:r>
              <a:rPr lang="en-US" altLang="zh-CN" sz="2400" dirty="0">
                <a:solidFill>
                  <a:srgbClr val="FF0000"/>
                </a:solidFill>
                <a:latin typeface="Comic Sans MS" panose="030F0702030302020204" pitchFamily="66" charset="0"/>
              </a:rPr>
              <a:t>LD	      F0, -8(R1)</a:t>
            </a:r>
          </a:p>
          <a:p>
            <a:pPr marL="514350" indent="-514350" eaLnBrk="1" hangingPunct="1">
              <a:spcBef>
                <a:spcPct val="0"/>
              </a:spcBef>
              <a:buNone/>
              <a:tabLst>
                <a:tab pos="1257300" algn="l"/>
              </a:tabLst>
              <a:defRPr/>
            </a:pPr>
            <a:endParaRPr lang="zh-CN" altLang="en-US" sz="2400" dirty="0"/>
          </a:p>
        </p:txBody>
      </p:sp>
      <p:sp>
        <p:nvSpPr>
          <p:cNvPr id="5" name="Rectangle 4"/>
          <p:cNvSpPr>
            <a:spLocks noChangeArrowheads="1"/>
          </p:cNvSpPr>
          <p:nvPr/>
        </p:nvSpPr>
        <p:spPr bwMode="auto">
          <a:xfrm>
            <a:off x="1271588" y="2511426"/>
            <a:ext cx="9599613" cy="2265363"/>
          </a:xfrm>
          <a:prstGeom prst="rect">
            <a:avLst/>
          </a:prstGeom>
          <a:ln/>
        </p:spPr>
        <p:style>
          <a:lnRef idx="1">
            <a:schemeClr val="accent2"/>
          </a:lnRef>
          <a:fillRef idx="2">
            <a:schemeClr val="accent2"/>
          </a:fillRef>
          <a:effectRef idx="1">
            <a:schemeClr val="accent2"/>
          </a:effectRef>
          <a:fontRef idx="minor">
            <a:schemeClr val="dk1"/>
          </a:fontRef>
        </p:style>
        <p:txBody>
          <a:bodyPr lIns="90488" tIns="44450" rIns="90488" bIns="44450"/>
          <a:lstStyle>
            <a:lvl1pPr marL="514350" indent="-514350" eaLnBrk="0" hangingPunct="0">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1pPr>
            <a:lvl2pPr marL="742950" indent="-285750" eaLnBrk="0" hangingPunct="0">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2pPr>
            <a:lvl3pPr marL="1143000" indent="-228600" eaLnBrk="0" hangingPunct="0">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3pPr>
            <a:lvl4pPr marL="1600200" indent="-228600" eaLnBrk="0" hangingPunct="0">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4pPr>
            <a:lvl5pPr marL="2057400" indent="-228600" eaLnBrk="0" hangingPunct="0">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9pPr>
          </a:lstStyle>
          <a:p>
            <a:pPr fontAlgn="base">
              <a:spcBef>
                <a:spcPct val="0"/>
              </a:spcBef>
              <a:spcAft>
                <a:spcPct val="0"/>
              </a:spcAft>
              <a:defRPr/>
            </a:pPr>
            <a:r>
              <a:rPr kumimoji="0" lang="en-US" altLang="zh-CN" sz="2400" dirty="0">
                <a:solidFill>
                  <a:srgbClr val="0000FF"/>
                </a:solidFill>
              </a:rPr>
              <a:t> Loop:   </a:t>
            </a:r>
            <a:r>
              <a:rPr kumimoji="0" lang="en-US" altLang="zh-CN" sz="2800" dirty="0">
                <a:solidFill>
                  <a:srgbClr val="CC6600"/>
                </a:solidFill>
              </a:rPr>
              <a:t>1    </a:t>
            </a:r>
            <a:r>
              <a:rPr kumimoji="0" lang="en-US" altLang="zh-CN" sz="2800" dirty="0">
                <a:solidFill>
                  <a:srgbClr val="CC6600"/>
                </a:solidFill>
                <a:latin typeface="Courier New" panose="02070309020205020404" pitchFamily="49" charset="0"/>
              </a:rPr>
              <a:t>SD	 0(R1),F4 ;	  Stores M[</a:t>
            </a:r>
            <a:r>
              <a:rPr kumimoji="0" lang="en-US" altLang="zh-CN" sz="2800" dirty="0" err="1">
                <a:solidFill>
                  <a:srgbClr val="CC6600"/>
                </a:solidFill>
                <a:latin typeface="Courier New" panose="02070309020205020404" pitchFamily="49" charset="0"/>
              </a:rPr>
              <a:t>i</a:t>
            </a:r>
            <a:r>
              <a:rPr kumimoji="0" lang="en-US" altLang="zh-CN" sz="2800" dirty="0">
                <a:solidFill>
                  <a:srgbClr val="CC6600"/>
                </a:solidFill>
                <a:latin typeface="Courier New" panose="02070309020205020404" pitchFamily="49" charset="0"/>
              </a:rPr>
              <a:t>]</a:t>
            </a:r>
          </a:p>
          <a:p>
            <a:pPr fontAlgn="base">
              <a:spcBef>
                <a:spcPct val="0"/>
              </a:spcBef>
              <a:spcAft>
                <a:spcPct val="0"/>
              </a:spcAft>
              <a:defRPr/>
            </a:pPr>
            <a:r>
              <a:rPr kumimoji="0" lang="en-US" altLang="zh-CN" sz="2800" dirty="0">
                <a:solidFill>
                  <a:srgbClr val="FF0000"/>
                </a:solidFill>
              </a:rPr>
              <a:t> 	       2    </a:t>
            </a:r>
            <a:r>
              <a:rPr kumimoji="0" lang="en-US" altLang="zh-CN" sz="2800" dirty="0">
                <a:solidFill>
                  <a:srgbClr val="FF0000"/>
                </a:solidFill>
                <a:latin typeface="Courier New" panose="02070309020205020404" pitchFamily="49" charset="0"/>
              </a:rPr>
              <a:t>ADDD  F4,F0,F2 ;	  Adds to M[i-1]</a:t>
            </a:r>
          </a:p>
          <a:p>
            <a:pPr fontAlgn="base">
              <a:spcBef>
                <a:spcPct val="0"/>
              </a:spcBef>
              <a:spcAft>
                <a:spcPct val="0"/>
              </a:spcAft>
              <a:defRPr/>
            </a:pPr>
            <a:r>
              <a:rPr kumimoji="0" lang="en-US" altLang="zh-CN" sz="2800" dirty="0">
                <a:solidFill>
                  <a:srgbClr val="FF0000"/>
                </a:solidFill>
              </a:rPr>
              <a:t>            </a:t>
            </a:r>
            <a:r>
              <a:rPr kumimoji="0" lang="en-US" altLang="zh-CN" sz="2800" dirty="0">
                <a:solidFill>
                  <a:srgbClr val="00B050"/>
                </a:solidFill>
              </a:rPr>
              <a:t>3    </a:t>
            </a:r>
            <a:r>
              <a:rPr kumimoji="0" lang="en-US" altLang="zh-CN" sz="2800" dirty="0">
                <a:solidFill>
                  <a:srgbClr val="00B050"/>
                </a:solidFill>
                <a:latin typeface="Courier New" panose="02070309020205020404" pitchFamily="49" charset="0"/>
              </a:rPr>
              <a:t>LD	 F0,-16(R1);	  Loads M[i-2]</a:t>
            </a:r>
          </a:p>
          <a:p>
            <a:pPr fontAlgn="base">
              <a:spcBef>
                <a:spcPct val="0"/>
              </a:spcBef>
              <a:spcAft>
                <a:spcPct val="0"/>
              </a:spcAft>
              <a:defRPr/>
            </a:pPr>
            <a:r>
              <a:rPr kumimoji="0" lang="en-US" altLang="zh-CN" sz="2800" dirty="0">
                <a:solidFill>
                  <a:srgbClr val="FF0000"/>
                </a:solidFill>
              </a:rPr>
              <a:t>            </a:t>
            </a:r>
            <a:r>
              <a:rPr kumimoji="0" lang="en-US" altLang="zh-CN" sz="2800" dirty="0">
                <a:solidFill>
                  <a:srgbClr val="00B0F0"/>
                </a:solidFill>
              </a:rPr>
              <a:t>4</a:t>
            </a:r>
            <a:r>
              <a:rPr kumimoji="0" lang="en-US" altLang="zh-CN" sz="2800" dirty="0">
                <a:solidFill>
                  <a:srgbClr val="00B0F0"/>
                </a:solidFill>
                <a:latin typeface="Courier New" panose="02070309020205020404" pitchFamily="49" charset="0"/>
              </a:rPr>
              <a:t>  SUBI R1,R1,#8</a:t>
            </a:r>
          </a:p>
          <a:p>
            <a:pPr fontAlgn="base">
              <a:spcBef>
                <a:spcPct val="0"/>
              </a:spcBef>
              <a:spcAft>
                <a:spcPct val="0"/>
              </a:spcAft>
              <a:defRPr/>
            </a:pPr>
            <a:r>
              <a:rPr kumimoji="0" lang="en-US" altLang="zh-CN" sz="2800" dirty="0">
                <a:solidFill>
                  <a:srgbClr val="00B0F0"/>
                </a:solidFill>
              </a:rPr>
              <a:t>            5</a:t>
            </a:r>
            <a:r>
              <a:rPr kumimoji="0" lang="en-US" altLang="zh-CN" sz="2800" dirty="0">
                <a:solidFill>
                  <a:srgbClr val="00B0F0"/>
                </a:solidFill>
                <a:latin typeface="Courier New" panose="02070309020205020404" pitchFamily="49" charset="0"/>
              </a:rPr>
              <a:t>  BNEZ R1,LOOP</a:t>
            </a:r>
          </a:p>
        </p:txBody>
      </p:sp>
      <p:sp>
        <p:nvSpPr>
          <p:cNvPr id="6" name="内容占位符 2"/>
          <p:cNvSpPr txBox="1">
            <a:spLocks/>
          </p:cNvSpPr>
          <p:nvPr/>
        </p:nvSpPr>
        <p:spPr bwMode="auto">
          <a:xfrm>
            <a:off x="2590801" y="4859338"/>
            <a:ext cx="5376863" cy="1295400"/>
          </a:xfrm>
          <a:prstGeom prst="rect">
            <a:avLst/>
          </a:prstGeom>
          <a:solidFill>
            <a:srgbClr val="CCFFFF"/>
          </a:solidFill>
          <a:ln w="9525">
            <a:solidFill>
              <a:srgbClr val="000000"/>
            </a:solidFill>
            <a:miter lim="800000"/>
            <a:headEnd/>
            <a:tailEn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36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3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514350" indent="-514350" eaLnBrk="1" hangingPunct="1">
              <a:spcBef>
                <a:spcPct val="0"/>
              </a:spcBef>
              <a:buClr>
                <a:srgbClr val="9F9FBF"/>
              </a:buClr>
              <a:buFont typeface="Wingdings" panose="05000000000000000000" pitchFamily="2" charset="2"/>
              <a:buNone/>
              <a:tabLst>
                <a:tab pos="1257300" algn="l"/>
              </a:tabLst>
              <a:defRPr/>
            </a:pPr>
            <a:r>
              <a:rPr lang="en-US" altLang="zh-CN" sz="2400" kern="0" dirty="0">
                <a:solidFill>
                  <a:srgbClr val="FF0000"/>
                </a:solidFill>
                <a:latin typeface="Comic Sans MS" panose="030F0702030302020204" pitchFamily="66" charset="0"/>
              </a:rPr>
              <a:t>2</a:t>
            </a:r>
            <a:r>
              <a:rPr lang="en-US" altLang="zh-CN" sz="2400" kern="0" dirty="0">
                <a:solidFill>
                  <a:srgbClr val="FFE2C5"/>
                </a:solidFill>
                <a:latin typeface="Comic Sans MS" panose="030F0702030302020204" pitchFamily="66" charset="0"/>
              </a:rPr>
              <a:t>	</a:t>
            </a:r>
            <a:r>
              <a:rPr lang="en-US" altLang="zh-CN" sz="2400" kern="0" dirty="0">
                <a:solidFill>
                  <a:srgbClr val="FF0000"/>
                </a:solidFill>
                <a:latin typeface="Comic Sans MS" panose="030F0702030302020204" pitchFamily="66" charset="0"/>
              </a:rPr>
              <a:t>SD </a:t>
            </a:r>
            <a:r>
              <a:rPr lang="en-US" altLang="zh-CN" sz="2400" kern="0" dirty="0">
                <a:solidFill>
                  <a:srgbClr val="FFE2C5"/>
                </a:solidFill>
                <a:latin typeface="Comic Sans MS" panose="030F0702030302020204" pitchFamily="66" charset="0"/>
              </a:rPr>
              <a:t>        </a:t>
            </a:r>
            <a:r>
              <a:rPr lang="en-US" altLang="zh-CN" sz="2400" kern="0" dirty="0">
                <a:solidFill>
                  <a:srgbClr val="FF0000"/>
                </a:solidFill>
                <a:latin typeface="Comic Sans MS" panose="030F0702030302020204" pitchFamily="66" charset="0"/>
              </a:rPr>
              <a:t>-8(R1), F4</a:t>
            </a:r>
          </a:p>
          <a:p>
            <a:pPr marL="514350" indent="-514350" eaLnBrk="1" hangingPunct="1">
              <a:spcBef>
                <a:spcPct val="0"/>
              </a:spcBef>
              <a:buClr>
                <a:srgbClr val="9F9FBF"/>
              </a:buClr>
              <a:buFont typeface="Wingdings" panose="05000000000000000000" pitchFamily="2" charset="2"/>
              <a:buNone/>
              <a:tabLst>
                <a:tab pos="1257300" algn="l"/>
              </a:tabLst>
              <a:defRPr/>
            </a:pPr>
            <a:r>
              <a:rPr lang="en-US" altLang="zh-CN" sz="2400" kern="0" dirty="0">
                <a:solidFill>
                  <a:srgbClr val="00B050"/>
                </a:solidFill>
                <a:latin typeface="Comic Sans MS" panose="030F0702030302020204" pitchFamily="66" charset="0"/>
              </a:rPr>
              <a:t>1	ADDD	F4,F0,F2      </a:t>
            </a:r>
            <a:r>
              <a:rPr lang="en-US" altLang="zh-CN" sz="2400" dirty="0">
                <a:solidFill>
                  <a:srgbClr val="0000FF"/>
                </a:solidFill>
                <a:latin typeface="Comic Sans MS" panose="030F0702030302020204" pitchFamily="66" charset="0"/>
              </a:rPr>
              <a:t>clear-up</a:t>
            </a:r>
            <a:r>
              <a:rPr lang="en-US" altLang="zh-CN" sz="2400" kern="0" dirty="0">
                <a:solidFill>
                  <a:srgbClr val="00B050"/>
                </a:solidFill>
                <a:latin typeface="Comic Sans MS" panose="030F0702030302020204" pitchFamily="66" charset="0"/>
              </a:rPr>
              <a:t> </a:t>
            </a:r>
          </a:p>
          <a:p>
            <a:pPr marL="514350" indent="-514350" eaLnBrk="1" hangingPunct="1">
              <a:spcBef>
                <a:spcPct val="0"/>
              </a:spcBef>
              <a:buClr>
                <a:srgbClr val="9F9FBF"/>
              </a:buClr>
              <a:buFont typeface="Wingdings" panose="05000000000000000000" pitchFamily="2" charset="2"/>
              <a:buNone/>
              <a:tabLst>
                <a:tab pos="1257300" algn="l"/>
              </a:tabLst>
              <a:defRPr/>
            </a:pPr>
            <a:r>
              <a:rPr lang="en-US" altLang="zh-CN" sz="2400" kern="0" dirty="0">
                <a:solidFill>
                  <a:srgbClr val="00B050"/>
                </a:solidFill>
                <a:latin typeface="Comic Sans MS" panose="030F0702030302020204" pitchFamily="66" charset="0"/>
              </a:rPr>
              <a:t>1     SD         -16(R1),  F4</a:t>
            </a:r>
          </a:p>
          <a:p>
            <a:pPr marL="514350" indent="-514350" eaLnBrk="1" hangingPunct="1">
              <a:spcBef>
                <a:spcPct val="0"/>
              </a:spcBef>
              <a:buClr>
                <a:srgbClr val="9F9FBF"/>
              </a:buClr>
              <a:buFont typeface="Wingdings" panose="05000000000000000000" pitchFamily="2" charset="2"/>
              <a:buNone/>
              <a:tabLst>
                <a:tab pos="1257300" algn="l"/>
              </a:tabLst>
              <a:defRPr/>
            </a:pPr>
            <a:endParaRPr lang="zh-CN" altLang="en-US" sz="2400" kern="0" dirty="0">
              <a:solidFill>
                <a:srgbClr val="000000"/>
              </a:solidFill>
            </a:endParaRPr>
          </a:p>
        </p:txBody>
      </p:sp>
    </p:spTree>
    <p:extLst>
      <p:ext uri="{BB962C8B-B14F-4D97-AF65-F5344CB8AC3E}">
        <p14:creationId xmlns:p14="http://schemas.microsoft.com/office/powerpoint/2010/main" val="1123954144"/>
      </p:ext>
    </p:extLst>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783632" y="0"/>
            <a:ext cx="7776865" cy="908050"/>
          </a:xfrm>
        </p:spPr>
        <p:txBody>
          <a:bodyPr/>
          <a:lstStyle/>
          <a:p>
            <a:pPr eaLnBrk="1" hangingPunct="1"/>
            <a:r>
              <a:rPr lang="en-US" altLang="zh-CN" sz="3200" dirty="0"/>
              <a:t> </a:t>
            </a:r>
            <a:r>
              <a:rPr lang="en-US" altLang="zh-CN" sz="2800" dirty="0">
                <a:solidFill>
                  <a:srgbClr val="FF0000"/>
                </a:solidFill>
              </a:rPr>
              <a:t>Software Pipelining with loop</a:t>
            </a:r>
            <a:r>
              <a:rPr lang="en-US" altLang="zh-CN" sz="1800" dirty="0">
                <a:solidFill>
                  <a:srgbClr val="FF0000"/>
                </a:solidFill>
              </a:rPr>
              <a:t> </a:t>
            </a:r>
            <a:r>
              <a:rPr lang="en-US" altLang="zh-CN" sz="2800" dirty="0">
                <a:solidFill>
                  <a:srgbClr val="FF0000"/>
                </a:solidFill>
              </a:rPr>
              <a:t>unrolling in VLIW</a:t>
            </a:r>
          </a:p>
        </p:txBody>
      </p:sp>
      <p:sp>
        <p:nvSpPr>
          <p:cNvPr id="22531" name="Rectangle 3"/>
          <p:cNvSpPr>
            <a:spLocks noGrp="1" noChangeArrowheads="1"/>
          </p:cNvSpPr>
          <p:nvPr>
            <p:ph idx="1"/>
          </p:nvPr>
        </p:nvSpPr>
        <p:spPr>
          <a:xfrm>
            <a:off x="1524000" y="981075"/>
            <a:ext cx="9144000" cy="4114800"/>
          </a:xfrm>
        </p:spPr>
        <p:txBody>
          <a:bodyPr/>
          <a:lstStyle/>
          <a:p>
            <a:pPr eaLnBrk="1" hangingPunct="1">
              <a:lnSpc>
                <a:spcPct val="90000"/>
              </a:lnSpc>
              <a:buFont typeface="Wingdings" panose="05000000000000000000" pitchFamily="2" charset="2"/>
              <a:buNone/>
            </a:pPr>
            <a:r>
              <a:rPr lang="en-US" altLang="zh-CN" sz="2000" i="1" dirty="0"/>
              <a:t>Memory 	Memory	FP		FP	Int. op/	                    Clock</a:t>
            </a:r>
          </a:p>
          <a:p>
            <a:pPr eaLnBrk="1" hangingPunct="1">
              <a:lnSpc>
                <a:spcPct val="80000"/>
              </a:lnSpc>
              <a:buFont typeface="Wingdings" panose="05000000000000000000" pitchFamily="2" charset="2"/>
              <a:buNone/>
            </a:pPr>
            <a:r>
              <a:rPr lang="en-US" altLang="zh-CN" sz="2000" i="1" dirty="0"/>
              <a:t>reference 1	reference 2	operation 1	 op. 2 	branch</a:t>
            </a:r>
          </a:p>
          <a:p>
            <a:pPr eaLnBrk="1" hangingPunct="1">
              <a:lnSpc>
                <a:spcPct val="120000"/>
              </a:lnSpc>
              <a:buFont typeface="Wingdings" panose="05000000000000000000" pitchFamily="2" charset="2"/>
              <a:buNone/>
            </a:pPr>
            <a:r>
              <a:rPr lang="en-US" altLang="zh-CN" sz="1800" dirty="0"/>
              <a:t>LD F0,-48(R1)	ST 0(R1),F4	ADDD F4,F0,F2				1</a:t>
            </a:r>
          </a:p>
          <a:p>
            <a:pPr eaLnBrk="1" hangingPunct="1">
              <a:lnSpc>
                <a:spcPct val="90000"/>
              </a:lnSpc>
              <a:buFont typeface="Wingdings" panose="05000000000000000000" pitchFamily="2" charset="2"/>
              <a:buNone/>
            </a:pPr>
            <a:r>
              <a:rPr lang="en-US" altLang="zh-CN" sz="1800" dirty="0"/>
              <a:t>LD F6,-56(R1)	ST -8(R1),F8	ADDD F8,F6,F2		SUBI R1,R1,#24	2</a:t>
            </a:r>
          </a:p>
          <a:p>
            <a:pPr eaLnBrk="1" hangingPunct="1">
              <a:lnSpc>
                <a:spcPct val="90000"/>
              </a:lnSpc>
              <a:buFont typeface="Wingdings" panose="05000000000000000000" pitchFamily="2" charset="2"/>
              <a:buNone/>
            </a:pPr>
            <a:r>
              <a:rPr lang="en-US" altLang="zh-CN" sz="1800" dirty="0"/>
              <a:t>LD F10,-40(R1)	ST 8(R1),F12	ADDD F12,F10,F2  BNEZ R1,LOOP	             3</a:t>
            </a:r>
          </a:p>
          <a:p>
            <a:pPr eaLnBrk="1" hangingPunct="1">
              <a:lnSpc>
                <a:spcPct val="90000"/>
              </a:lnSpc>
            </a:pPr>
            <a:r>
              <a:rPr lang="en-US" altLang="zh-CN" sz="2800" dirty="0">
                <a:solidFill>
                  <a:srgbClr val="0000FF"/>
                </a:solidFill>
              </a:rPr>
              <a:t>Software pipelined across 9 iterations of original loop</a:t>
            </a:r>
          </a:p>
          <a:p>
            <a:pPr lvl="1" eaLnBrk="1" hangingPunct="1">
              <a:lnSpc>
                <a:spcPct val="90000"/>
              </a:lnSpc>
            </a:pPr>
            <a:r>
              <a:rPr lang="en-US" altLang="zh-CN" sz="2400" dirty="0">
                <a:solidFill>
                  <a:srgbClr val="0000FF"/>
                </a:solidFill>
              </a:rPr>
              <a:t>In each iteration of above loop, we:</a:t>
            </a:r>
          </a:p>
          <a:p>
            <a:pPr lvl="2" eaLnBrk="1" hangingPunct="1">
              <a:lnSpc>
                <a:spcPct val="90000"/>
              </a:lnSpc>
            </a:pPr>
            <a:r>
              <a:rPr lang="en-US" altLang="zh-CN" sz="2000" dirty="0">
                <a:solidFill>
                  <a:srgbClr val="0000FF"/>
                </a:solidFill>
              </a:rPr>
              <a:t>Store to m,m-8,m-16		(iterations I-3,I-2,I-1)</a:t>
            </a:r>
          </a:p>
          <a:p>
            <a:pPr lvl="2" eaLnBrk="1" hangingPunct="1">
              <a:lnSpc>
                <a:spcPct val="90000"/>
              </a:lnSpc>
            </a:pPr>
            <a:r>
              <a:rPr lang="en-US" altLang="zh-CN" sz="2000" dirty="0">
                <a:solidFill>
                  <a:srgbClr val="0000FF"/>
                </a:solidFill>
              </a:rPr>
              <a:t>Compute for m-24,m-32,m-40	(iterations I,I+1,I+2)</a:t>
            </a:r>
          </a:p>
          <a:p>
            <a:pPr lvl="2" eaLnBrk="1" hangingPunct="1">
              <a:lnSpc>
                <a:spcPct val="90000"/>
              </a:lnSpc>
            </a:pPr>
            <a:r>
              <a:rPr lang="en-US" altLang="zh-CN" sz="2000" dirty="0">
                <a:solidFill>
                  <a:srgbClr val="0000FF"/>
                </a:solidFill>
              </a:rPr>
              <a:t>Load from m-48,m-56,m-64	(iterations I+3,I+4,I+5)</a:t>
            </a:r>
          </a:p>
          <a:p>
            <a:pPr eaLnBrk="1" hangingPunct="1">
              <a:lnSpc>
                <a:spcPct val="90000"/>
              </a:lnSpc>
            </a:pPr>
            <a:r>
              <a:rPr lang="en-US" altLang="zh-CN" sz="2400" dirty="0">
                <a:solidFill>
                  <a:srgbClr val="0000FF"/>
                </a:solidFill>
              </a:rPr>
              <a:t>9 results in 9 cycles, or </a:t>
            </a:r>
            <a:r>
              <a:rPr lang="en-US" altLang="zh-CN" sz="2400" dirty="0">
                <a:solidFill>
                  <a:schemeClr val="tx2">
                    <a:lumMod val="60000"/>
                    <a:lumOff val="40000"/>
                  </a:schemeClr>
                </a:solidFill>
              </a:rPr>
              <a:t>1 clock per iteration</a:t>
            </a:r>
          </a:p>
          <a:p>
            <a:pPr eaLnBrk="1" hangingPunct="1">
              <a:lnSpc>
                <a:spcPct val="90000"/>
              </a:lnSpc>
            </a:pPr>
            <a:r>
              <a:rPr lang="en-US" altLang="zh-CN" sz="2400" dirty="0">
                <a:solidFill>
                  <a:srgbClr val="0000FF"/>
                </a:solidFill>
              </a:rPr>
              <a:t>Average: 3.3 ops per clock, 66% efficiency</a:t>
            </a:r>
          </a:p>
          <a:p>
            <a:pPr eaLnBrk="1" hangingPunct="1">
              <a:lnSpc>
                <a:spcPct val="90000"/>
              </a:lnSpc>
              <a:buFont typeface="Wingdings" panose="05000000000000000000" pitchFamily="2" charset="2"/>
              <a:buNone/>
            </a:pPr>
            <a:r>
              <a:rPr lang="en-US" altLang="zh-CN" sz="2400" dirty="0"/>
              <a:t>  Note: Need less registers for software pipelining</a:t>
            </a:r>
          </a:p>
          <a:p>
            <a:pPr eaLnBrk="1" hangingPunct="1">
              <a:lnSpc>
                <a:spcPct val="60000"/>
              </a:lnSpc>
              <a:buFont typeface="Wingdings" panose="05000000000000000000" pitchFamily="2" charset="2"/>
              <a:buNone/>
            </a:pPr>
            <a:r>
              <a:rPr lang="en-US" altLang="zh-CN" sz="2400" dirty="0"/>
              <a:t>		 (only using 7 registers here, was using 15)</a:t>
            </a:r>
          </a:p>
        </p:txBody>
      </p:sp>
      <p:sp>
        <p:nvSpPr>
          <p:cNvPr id="22532" name="Line 4"/>
          <p:cNvSpPr>
            <a:spLocks noChangeShapeType="1"/>
          </p:cNvSpPr>
          <p:nvPr/>
        </p:nvSpPr>
        <p:spPr bwMode="auto">
          <a:xfrm>
            <a:off x="1703388" y="1628775"/>
            <a:ext cx="868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Tree>
    <p:extLst>
      <p:ext uri="{BB962C8B-B14F-4D97-AF65-F5344CB8AC3E}">
        <p14:creationId xmlns:p14="http://schemas.microsoft.com/office/powerpoint/2010/main" val="1397458334"/>
      </p:ext>
    </p:extLst>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solidFill>
                  <a:srgbClr val="FF0000"/>
                </a:solidFill>
              </a:rPr>
              <a:t>Global code motion</a:t>
            </a:r>
          </a:p>
        </p:txBody>
      </p:sp>
      <p:sp>
        <p:nvSpPr>
          <p:cNvPr id="23555" name="Rectangle 3"/>
          <p:cNvSpPr>
            <a:spLocks noGrp="1" noChangeArrowheads="1"/>
          </p:cNvSpPr>
          <p:nvPr>
            <p:ph idx="1"/>
          </p:nvPr>
        </p:nvSpPr>
        <p:spPr/>
        <p:txBody>
          <a:bodyPr/>
          <a:lstStyle/>
          <a:p>
            <a:pPr eaLnBrk="1" hangingPunct="1">
              <a:lnSpc>
                <a:spcPct val="90000"/>
              </a:lnSpc>
            </a:pPr>
            <a:r>
              <a:rPr lang="en-US" altLang="zh-CN"/>
              <a:t>The loop unrolling and software pipelining work well with straight forward loop. </a:t>
            </a:r>
          </a:p>
          <a:p>
            <a:pPr eaLnBrk="1" hangingPunct="1">
              <a:lnSpc>
                <a:spcPct val="90000"/>
              </a:lnSpc>
            </a:pPr>
            <a:r>
              <a:rPr lang="en-US" altLang="zh-CN"/>
              <a:t>What about a loop with internal control flow ?</a:t>
            </a:r>
          </a:p>
          <a:p>
            <a:pPr eaLnBrk="1" hangingPunct="1">
              <a:lnSpc>
                <a:spcPct val="90000"/>
              </a:lnSpc>
            </a:pPr>
            <a:endParaRPr lang="en-US" altLang="zh-CN"/>
          </a:p>
          <a:p>
            <a:pPr eaLnBrk="1" hangingPunct="1">
              <a:lnSpc>
                <a:spcPct val="90000"/>
              </a:lnSpc>
            </a:pPr>
            <a:r>
              <a:rPr lang="en-US" altLang="zh-CN">
                <a:solidFill>
                  <a:srgbClr val="0000FF"/>
                </a:solidFill>
              </a:rPr>
              <a:t>Global code scheduling</a:t>
            </a:r>
            <a:r>
              <a:rPr lang="en-US" altLang="zh-CN"/>
              <a:t> : Effective scheduling of a loop body with internal control flow by moving instructions across branches.</a:t>
            </a:r>
          </a:p>
          <a:p>
            <a:pPr eaLnBrk="1" hangingPunct="1">
              <a:lnSpc>
                <a:spcPct val="90000"/>
              </a:lnSpc>
              <a:buFont typeface="Wingdings" panose="05000000000000000000" pitchFamily="2" charset="2"/>
              <a:buNone/>
            </a:pPr>
            <a:endParaRPr lang="en-US" altLang="zh-CN"/>
          </a:p>
        </p:txBody>
      </p:sp>
    </p:spTree>
    <p:extLst>
      <p:ext uri="{BB962C8B-B14F-4D97-AF65-F5344CB8AC3E}">
        <p14:creationId xmlns:p14="http://schemas.microsoft.com/office/powerpoint/2010/main" val="3674397454"/>
      </p:ext>
    </p:extLst>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971800" y="1"/>
            <a:ext cx="7696200" cy="1066801"/>
          </a:xfrm>
          <a:noFill/>
        </p:spPr>
        <p:txBody>
          <a:bodyPr vert="horz" wrap="square" lIns="90488" tIns="44450" rIns="90488" bIns="44450" numCol="1" anchor="ctr" anchorCtr="0" compatLnSpc="1">
            <a:prstTxWarp prst="textNoShape">
              <a:avLst/>
            </a:prstTxWarp>
          </a:bodyPr>
          <a:lstStyle/>
          <a:p>
            <a:pPr eaLnBrk="1" hangingPunct="1"/>
            <a:r>
              <a:rPr lang="en-US" altLang="zh-CN" dirty="0" smtClean="0">
                <a:solidFill>
                  <a:srgbClr val="FF0000"/>
                </a:solidFill>
              </a:rPr>
              <a:t>Trace Scheduling</a:t>
            </a:r>
          </a:p>
        </p:txBody>
      </p:sp>
      <p:sp>
        <p:nvSpPr>
          <p:cNvPr id="26627" name="Rectangle 3"/>
          <p:cNvSpPr>
            <a:spLocks noGrp="1" noChangeArrowheads="1"/>
          </p:cNvSpPr>
          <p:nvPr>
            <p:ph idx="1"/>
          </p:nvPr>
        </p:nvSpPr>
        <p:spPr>
          <a:xfrm>
            <a:off x="1905000" y="1052513"/>
            <a:ext cx="8763000" cy="4953000"/>
          </a:xfrm>
        </p:spPr>
        <p:txBody>
          <a:bodyPr lIns="90488" tIns="44450" rIns="90488" bIns="44450"/>
          <a:lstStyle/>
          <a:p>
            <a:pPr eaLnBrk="1" hangingPunct="1">
              <a:lnSpc>
                <a:spcPct val="90000"/>
              </a:lnSpc>
            </a:pPr>
            <a:r>
              <a:rPr lang="en-US" altLang="zh-CN" sz="2400">
                <a:latin typeface="Comic Sans MS" panose="030F0702030302020204" pitchFamily="66" charset="0"/>
              </a:rPr>
              <a:t>Parallelism across IF branches vs. LOOP branches</a:t>
            </a:r>
          </a:p>
          <a:p>
            <a:pPr eaLnBrk="1" hangingPunct="1">
              <a:lnSpc>
                <a:spcPct val="90000"/>
              </a:lnSpc>
            </a:pPr>
            <a:r>
              <a:rPr lang="en-US" altLang="zh-CN" sz="2400">
                <a:latin typeface="Comic Sans MS" panose="030F0702030302020204" pitchFamily="66" charset="0"/>
              </a:rPr>
              <a:t>Two steps:</a:t>
            </a:r>
          </a:p>
          <a:p>
            <a:pPr lvl="1" eaLnBrk="1" hangingPunct="1">
              <a:lnSpc>
                <a:spcPct val="90000"/>
              </a:lnSpc>
            </a:pPr>
            <a:r>
              <a:rPr lang="en-US" altLang="zh-CN" sz="2000" i="1">
                <a:solidFill>
                  <a:srgbClr val="FF0000"/>
                </a:solidFill>
                <a:latin typeface="Comic Sans MS" panose="030F0702030302020204" pitchFamily="66" charset="0"/>
              </a:rPr>
              <a:t>Trace Selection</a:t>
            </a:r>
            <a:endParaRPr lang="en-US" altLang="zh-CN" sz="2000">
              <a:solidFill>
                <a:srgbClr val="FF0000"/>
              </a:solidFill>
              <a:latin typeface="Comic Sans MS" panose="030F0702030302020204" pitchFamily="66" charset="0"/>
            </a:endParaRPr>
          </a:p>
          <a:p>
            <a:pPr lvl="2" eaLnBrk="1" hangingPunct="1">
              <a:lnSpc>
                <a:spcPct val="90000"/>
              </a:lnSpc>
            </a:pPr>
            <a:r>
              <a:rPr lang="en-US" altLang="zh-CN" sz="1800">
                <a:latin typeface="Comic Sans MS" panose="030F0702030302020204" pitchFamily="66" charset="0"/>
              </a:rPr>
              <a:t>Find likely sequence of basic blocks (</a:t>
            </a:r>
            <a:r>
              <a:rPr lang="en-US" altLang="zh-CN" sz="1800" i="1" u="sng">
                <a:solidFill>
                  <a:srgbClr val="FF0000"/>
                </a:solidFill>
                <a:latin typeface="Comic Sans MS" panose="030F0702030302020204" pitchFamily="66" charset="0"/>
              </a:rPr>
              <a:t>trace</a:t>
            </a:r>
            <a:r>
              <a:rPr lang="en-US" altLang="zh-CN" sz="1800">
                <a:latin typeface="Comic Sans MS" panose="030F0702030302020204" pitchFamily="66" charset="0"/>
              </a:rPr>
              <a:t>) of (statically </a:t>
            </a:r>
          </a:p>
          <a:p>
            <a:pPr lvl="2" eaLnBrk="1" hangingPunct="1">
              <a:lnSpc>
                <a:spcPct val="90000"/>
              </a:lnSpc>
              <a:buFontTx/>
              <a:buNone/>
            </a:pPr>
            <a:r>
              <a:rPr lang="en-US" altLang="zh-CN" sz="1800">
                <a:latin typeface="Comic Sans MS" panose="030F0702030302020204" pitchFamily="66" charset="0"/>
              </a:rPr>
              <a:t>predicted or profile predicted) long sequence of straight-line code</a:t>
            </a:r>
          </a:p>
          <a:p>
            <a:pPr lvl="1" eaLnBrk="1" hangingPunct="1">
              <a:lnSpc>
                <a:spcPct val="90000"/>
              </a:lnSpc>
            </a:pPr>
            <a:r>
              <a:rPr lang="en-US" altLang="zh-CN" sz="2000" i="1">
                <a:solidFill>
                  <a:srgbClr val="FF0000"/>
                </a:solidFill>
                <a:latin typeface="Comic Sans MS" panose="030F0702030302020204" pitchFamily="66" charset="0"/>
              </a:rPr>
              <a:t>Trace Compaction</a:t>
            </a:r>
            <a:endParaRPr lang="en-US" altLang="zh-CN" sz="2000">
              <a:solidFill>
                <a:srgbClr val="FF0000"/>
              </a:solidFill>
              <a:latin typeface="Comic Sans MS" panose="030F0702030302020204" pitchFamily="66" charset="0"/>
            </a:endParaRPr>
          </a:p>
          <a:p>
            <a:pPr lvl="2" eaLnBrk="1" hangingPunct="1">
              <a:lnSpc>
                <a:spcPct val="90000"/>
              </a:lnSpc>
            </a:pPr>
            <a:r>
              <a:rPr lang="en-US" altLang="zh-CN" sz="1800">
                <a:latin typeface="Comic Sans MS" panose="030F0702030302020204" pitchFamily="66" charset="0"/>
              </a:rPr>
              <a:t>Squeeze trace into few VLIW instructions</a:t>
            </a:r>
          </a:p>
          <a:p>
            <a:pPr lvl="2" eaLnBrk="1" hangingPunct="1">
              <a:lnSpc>
                <a:spcPct val="90000"/>
              </a:lnSpc>
            </a:pPr>
            <a:r>
              <a:rPr lang="en-US" altLang="zh-CN" sz="1800">
                <a:latin typeface="Comic Sans MS" panose="030F0702030302020204" pitchFamily="66" charset="0"/>
              </a:rPr>
              <a:t>Need bookkeeping code in case prediction is wrong </a:t>
            </a:r>
          </a:p>
          <a:p>
            <a:pPr eaLnBrk="1" hangingPunct="1">
              <a:lnSpc>
                <a:spcPct val="90000"/>
              </a:lnSpc>
            </a:pPr>
            <a:r>
              <a:rPr lang="en-US" altLang="zh-CN" sz="2400">
                <a:latin typeface="Comic Sans MS" panose="030F0702030302020204" pitchFamily="66" charset="0"/>
              </a:rPr>
              <a:t>This is a form of compiler-generated speculation</a:t>
            </a:r>
          </a:p>
          <a:p>
            <a:pPr lvl="1" eaLnBrk="1" hangingPunct="1">
              <a:lnSpc>
                <a:spcPct val="90000"/>
              </a:lnSpc>
            </a:pPr>
            <a:r>
              <a:rPr lang="en-US" altLang="zh-CN" sz="2000">
                <a:latin typeface="Comic Sans MS" panose="030F0702030302020204" pitchFamily="66" charset="0"/>
              </a:rPr>
              <a:t>Compiler must generate “</a:t>
            </a:r>
            <a:r>
              <a:rPr lang="en-US" altLang="zh-CN" sz="2000">
                <a:solidFill>
                  <a:srgbClr val="0000FF"/>
                </a:solidFill>
                <a:latin typeface="Comic Sans MS" panose="030F0702030302020204" pitchFamily="66" charset="0"/>
              </a:rPr>
              <a:t>fixup</a:t>
            </a:r>
            <a:r>
              <a:rPr lang="en-US" altLang="zh-CN" sz="2000">
                <a:latin typeface="Comic Sans MS" panose="030F0702030302020204" pitchFamily="66" charset="0"/>
              </a:rPr>
              <a:t>” code to handle cases </a:t>
            </a:r>
          </a:p>
          <a:p>
            <a:pPr lvl="1" eaLnBrk="1" hangingPunct="1">
              <a:lnSpc>
                <a:spcPct val="90000"/>
              </a:lnSpc>
              <a:buFontTx/>
              <a:buNone/>
            </a:pPr>
            <a:r>
              <a:rPr lang="en-US" altLang="zh-CN" sz="2000">
                <a:latin typeface="Comic Sans MS" panose="030F0702030302020204" pitchFamily="66" charset="0"/>
              </a:rPr>
              <a:t>    in which trace is not the taken branch</a:t>
            </a:r>
          </a:p>
          <a:p>
            <a:pPr lvl="1" eaLnBrk="1" hangingPunct="1">
              <a:lnSpc>
                <a:spcPct val="90000"/>
              </a:lnSpc>
            </a:pPr>
            <a:r>
              <a:rPr lang="en-US" altLang="zh-CN" sz="2000">
                <a:latin typeface="Comic Sans MS" panose="030F0702030302020204" pitchFamily="66" charset="0"/>
              </a:rPr>
              <a:t>Needs extra registers: undoes bad guess by discarding</a:t>
            </a:r>
          </a:p>
          <a:p>
            <a:pPr eaLnBrk="1" hangingPunct="1">
              <a:lnSpc>
                <a:spcPct val="90000"/>
              </a:lnSpc>
            </a:pPr>
            <a:r>
              <a:rPr lang="en-US" altLang="zh-CN" sz="2400">
                <a:latin typeface="Comic Sans MS" panose="030F0702030302020204" pitchFamily="66" charset="0"/>
              </a:rPr>
              <a:t>Subtle compiler bugs mean wrong answer </a:t>
            </a:r>
            <a:br>
              <a:rPr lang="en-US" altLang="zh-CN" sz="2400">
                <a:latin typeface="Comic Sans MS" panose="030F0702030302020204" pitchFamily="66" charset="0"/>
              </a:rPr>
            </a:br>
            <a:r>
              <a:rPr lang="en-US" altLang="zh-CN" sz="2400">
                <a:latin typeface="Comic Sans MS" panose="030F0702030302020204" pitchFamily="66" charset="0"/>
              </a:rPr>
              <a:t>vs. poorer performance; no hardware interlocks</a:t>
            </a:r>
          </a:p>
        </p:txBody>
      </p:sp>
      <p:grpSp>
        <p:nvGrpSpPr>
          <p:cNvPr id="26628" name="Group 4"/>
          <p:cNvGrpSpPr>
            <a:grpSpLocks/>
          </p:cNvGrpSpPr>
          <p:nvPr/>
        </p:nvGrpSpPr>
        <p:grpSpPr bwMode="auto">
          <a:xfrm>
            <a:off x="9525001" y="3657601"/>
            <a:ext cx="962025" cy="1673225"/>
            <a:chOff x="4896" y="1056"/>
            <a:chExt cx="606" cy="1054"/>
          </a:xfrm>
        </p:grpSpPr>
        <p:sp>
          <p:nvSpPr>
            <p:cNvPr id="26629" name="Line 5"/>
            <p:cNvSpPr>
              <a:spLocks noChangeShapeType="1"/>
            </p:cNvSpPr>
            <p:nvPr/>
          </p:nvSpPr>
          <p:spPr bwMode="auto">
            <a:xfrm>
              <a:off x="5038" y="1100"/>
              <a:ext cx="428" cy="3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6630" name="Line 6"/>
            <p:cNvSpPr>
              <a:spLocks noChangeShapeType="1"/>
            </p:cNvSpPr>
            <p:nvPr/>
          </p:nvSpPr>
          <p:spPr bwMode="auto">
            <a:xfrm flipH="1">
              <a:off x="4896" y="1286"/>
              <a:ext cx="376" cy="4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6631" name="Line 7"/>
            <p:cNvSpPr>
              <a:spLocks noChangeShapeType="1"/>
            </p:cNvSpPr>
            <p:nvPr/>
          </p:nvSpPr>
          <p:spPr bwMode="auto">
            <a:xfrm>
              <a:off x="5074" y="1532"/>
              <a:ext cx="428" cy="3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6632" name="Line 8"/>
            <p:cNvSpPr>
              <a:spLocks noChangeShapeType="1"/>
            </p:cNvSpPr>
            <p:nvPr/>
          </p:nvSpPr>
          <p:spPr bwMode="auto">
            <a:xfrm flipH="1">
              <a:off x="4896" y="1682"/>
              <a:ext cx="376" cy="4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6633" name="Freeform 9"/>
            <p:cNvSpPr>
              <a:spLocks/>
            </p:cNvSpPr>
            <p:nvPr/>
          </p:nvSpPr>
          <p:spPr bwMode="auto">
            <a:xfrm>
              <a:off x="5066" y="1056"/>
              <a:ext cx="277" cy="1021"/>
            </a:xfrm>
            <a:custGeom>
              <a:avLst/>
              <a:gdLst>
                <a:gd name="T0" fmla="*/ 24 w 277"/>
                <a:gd name="T1" fmla="*/ 0 h 1021"/>
                <a:gd name="T2" fmla="*/ 48 w 277"/>
                <a:gd name="T3" fmla="*/ 12 h 1021"/>
                <a:gd name="T4" fmla="*/ 72 w 277"/>
                <a:gd name="T5" fmla="*/ 36 h 1021"/>
                <a:gd name="T6" fmla="*/ 96 w 277"/>
                <a:gd name="T7" fmla="*/ 48 h 1021"/>
                <a:gd name="T8" fmla="*/ 120 w 277"/>
                <a:gd name="T9" fmla="*/ 48 h 1021"/>
                <a:gd name="T10" fmla="*/ 144 w 277"/>
                <a:gd name="T11" fmla="*/ 72 h 1021"/>
                <a:gd name="T12" fmla="*/ 168 w 277"/>
                <a:gd name="T13" fmla="*/ 72 h 1021"/>
                <a:gd name="T14" fmla="*/ 192 w 277"/>
                <a:gd name="T15" fmla="*/ 84 h 1021"/>
                <a:gd name="T16" fmla="*/ 216 w 277"/>
                <a:gd name="T17" fmla="*/ 96 h 1021"/>
                <a:gd name="T18" fmla="*/ 228 w 277"/>
                <a:gd name="T19" fmla="*/ 120 h 1021"/>
                <a:gd name="T20" fmla="*/ 252 w 277"/>
                <a:gd name="T21" fmla="*/ 132 h 1021"/>
                <a:gd name="T22" fmla="*/ 252 w 277"/>
                <a:gd name="T23" fmla="*/ 156 h 1021"/>
                <a:gd name="T24" fmla="*/ 264 w 277"/>
                <a:gd name="T25" fmla="*/ 180 h 1021"/>
                <a:gd name="T26" fmla="*/ 276 w 277"/>
                <a:gd name="T27" fmla="*/ 204 h 1021"/>
                <a:gd name="T28" fmla="*/ 276 w 277"/>
                <a:gd name="T29" fmla="*/ 228 h 1021"/>
                <a:gd name="T30" fmla="*/ 276 w 277"/>
                <a:gd name="T31" fmla="*/ 252 h 1021"/>
                <a:gd name="T32" fmla="*/ 252 w 277"/>
                <a:gd name="T33" fmla="*/ 264 h 1021"/>
                <a:gd name="T34" fmla="*/ 228 w 277"/>
                <a:gd name="T35" fmla="*/ 276 h 1021"/>
                <a:gd name="T36" fmla="*/ 228 w 277"/>
                <a:gd name="T37" fmla="*/ 300 h 1021"/>
                <a:gd name="T38" fmla="*/ 204 w 277"/>
                <a:gd name="T39" fmla="*/ 312 h 1021"/>
                <a:gd name="T40" fmla="*/ 192 w 277"/>
                <a:gd name="T41" fmla="*/ 336 h 1021"/>
                <a:gd name="T42" fmla="*/ 180 w 277"/>
                <a:gd name="T43" fmla="*/ 360 h 1021"/>
                <a:gd name="T44" fmla="*/ 156 w 277"/>
                <a:gd name="T45" fmla="*/ 372 h 1021"/>
                <a:gd name="T46" fmla="*/ 156 w 277"/>
                <a:gd name="T47" fmla="*/ 396 h 1021"/>
                <a:gd name="T48" fmla="*/ 132 w 277"/>
                <a:gd name="T49" fmla="*/ 408 h 1021"/>
                <a:gd name="T50" fmla="*/ 108 w 277"/>
                <a:gd name="T51" fmla="*/ 420 h 1021"/>
                <a:gd name="T52" fmla="*/ 108 w 277"/>
                <a:gd name="T53" fmla="*/ 444 h 1021"/>
                <a:gd name="T54" fmla="*/ 108 w 277"/>
                <a:gd name="T55" fmla="*/ 468 h 1021"/>
                <a:gd name="T56" fmla="*/ 132 w 277"/>
                <a:gd name="T57" fmla="*/ 480 h 1021"/>
                <a:gd name="T58" fmla="*/ 144 w 277"/>
                <a:gd name="T59" fmla="*/ 504 h 1021"/>
                <a:gd name="T60" fmla="*/ 168 w 277"/>
                <a:gd name="T61" fmla="*/ 528 h 1021"/>
                <a:gd name="T62" fmla="*/ 192 w 277"/>
                <a:gd name="T63" fmla="*/ 564 h 1021"/>
                <a:gd name="T64" fmla="*/ 216 w 277"/>
                <a:gd name="T65" fmla="*/ 612 h 1021"/>
                <a:gd name="T66" fmla="*/ 252 w 277"/>
                <a:gd name="T67" fmla="*/ 636 h 1021"/>
                <a:gd name="T68" fmla="*/ 264 w 277"/>
                <a:gd name="T69" fmla="*/ 660 h 1021"/>
                <a:gd name="T70" fmla="*/ 240 w 277"/>
                <a:gd name="T71" fmla="*/ 684 h 1021"/>
                <a:gd name="T72" fmla="*/ 228 w 277"/>
                <a:gd name="T73" fmla="*/ 708 h 1021"/>
                <a:gd name="T74" fmla="*/ 204 w 277"/>
                <a:gd name="T75" fmla="*/ 720 h 1021"/>
                <a:gd name="T76" fmla="*/ 180 w 277"/>
                <a:gd name="T77" fmla="*/ 744 h 1021"/>
                <a:gd name="T78" fmla="*/ 168 w 277"/>
                <a:gd name="T79" fmla="*/ 780 h 1021"/>
                <a:gd name="T80" fmla="*/ 144 w 277"/>
                <a:gd name="T81" fmla="*/ 792 h 1021"/>
                <a:gd name="T82" fmla="*/ 132 w 277"/>
                <a:gd name="T83" fmla="*/ 816 h 1021"/>
                <a:gd name="T84" fmla="*/ 120 w 277"/>
                <a:gd name="T85" fmla="*/ 840 h 1021"/>
                <a:gd name="T86" fmla="*/ 108 w 277"/>
                <a:gd name="T87" fmla="*/ 864 h 1021"/>
                <a:gd name="T88" fmla="*/ 96 w 277"/>
                <a:gd name="T89" fmla="*/ 888 h 1021"/>
                <a:gd name="T90" fmla="*/ 72 w 277"/>
                <a:gd name="T91" fmla="*/ 912 h 1021"/>
                <a:gd name="T92" fmla="*/ 60 w 277"/>
                <a:gd name="T93" fmla="*/ 936 h 1021"/>
                <a:gd name="T94" fmla="*/ 36 w 277"/>
                <a:gd name="T95" fmla="*/ 948 h 1021"/>
                <a:gd name="T96" fmla="*/ 24 w 277"/>
                <a:gd name="T97" fmla="*/ 972 h 1021"/>
                <a:gd name="T98" fmla="*/ 12 w 277"/>
                <a:gd name="T99" fmla="*/ 996 h 1021"/>
                <a:gd name="T100" fmla="*/ 0 w 277"/>
                <a:gd name="T101" fmla="*/ 1020 h 10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7"/>
                <a:gd name="T154" fmla="*/ 0 h 1021"/>
                <a:gd name="T155" fmla="*/ 277 w 277"/>
                <a:gd name="T156" fmla="*/ 1021 h 10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7" h="1021">
                  <a:moveTo>
                    <a:pt x="24" y="0"/>
                  </a:moveTo>
                  <a:lnTo>
                    <a:pt x="48" y="12"/>
                  </a:lnTo>
                  <a:lnTo>
                    <a:pt x="72" y="36"/>
                  </a:lnTo>
                  <a:lnTo>
                    <a:pt x="96" y="48"/>
                  </a:lnTo>
                  <a:lnTo>
                    <a:pt x="120" y="48"/>
                  </a:lnTo>
                  <a:lnTo>
                    <a:pt x="144" y="72"/>
                  </a:lnTo>
                  <a:lnTo>
                    <a:pt x="168" y="72"/>
                  </a:lnTo>
                  <a:lnTo>
                    <a:pt x="192" y="84"/>
                  </a:lnTo>
                  <a:lnTo>
                    <a:pt x="216" y="96"/>
                  </a:lnTo>
                  <a:lnTo>
                    <a:pt x="228" y="120"/>
                  </a:lnTo>
                  <a:lnTo>
                    <a:pt x="252" y="132"/>
                  </a:lnTo>
                  <a:lnTo>
                    <a:pt x="252" y="156"/>
                  </a:lnTo>
                  <a:lnTo>
                    <a:pt x="264" y="180"/>
                  </a:lnTo>
                  <a:lnTo>
                    <a:pt x="276" y="204"/>
                  </a:lnTo>
                  <a:lnTo>
                    <a:pt x="276" y="228"/>
                  </a:lnTo>
                  <a:lnTo>
                    <a:pt x="276" y="252"/>
                  </a:lnTo>
                  <a:lnTo>
                    <a:pt x="252" y="264"/>
                  </a:lnTo>
                  <a:lnTo>
                    <a:pt x="228" y="276"/>
                  </a:lnTo>
                  <a:lnTo>
                    <a:pt x="228" y="300"/>
                  </a:lnTo>
                  <a:lnTo>
                    <a:pt x="204" y="312"/>
                  </a:lnTo>
                  <a:lnTo>
                    <a:pt x="192" y="336"/>
                  </a:lnTo>
                  <a:lnTo>
                    <a:pt x="180" y="360"/>
                  </a:lnTo>
                  <a:lnTo>
                    <a:pt x="156" y="372"/>
                  </a:lnTo>
                  <a:lnTo>
                    <a:pt x="156" y="396"/>
                  </a:lnTo>
                  <a:lnTo>
                    <a:pt x="132" y="408"/>
                  </a:lnTo>
                  <a:lnTo>
                    <a:pt x="108" y="420"/>
                  </a:lnTo>
                  <a:lnTo>
                    <a:pt x="108" y="444"/>
                  </a:lnTo>
                  <a:lnTo>
                    <a:pt x="108" y="468"/>
                  </a:lnTo>
                  <a:lnTo>
                    <a:pt x="132" y="480"/>
                  </a:lnTo>
                  <a:lnTo>
                    <a:pt x="144" y="504"/>
                  </a:lnTo>
                  <a:lnTo>
                    <a:pt x="168" y="528"/>
                  </a:lnTo>
                  <a:lnTo>
                    <a:pt x="192" y="564"/>
                  </a:lnTo>
                  <a:lnTo>
                    <a:pt x="216" y="612"/>
                  </a:lnTo>
                  <a:lnTo>
                    <a:pt x="252" y="636"/>
                  </a:lnTo>
                  <a:lnTo>
                    <a:pt x="264" y="660"/>
                  </a:lnTo>
                  <a:lnTo>
                    <a:pt x="240" y="684"/>
                  </a:lnTo>
                  <a:lnTo>
                    <a:pt x="228" y="708"/>
                  </a:lnTo>
                  <a:lnTo>
                    <a:pt x="204" y="720"/>
                  </a:lnTo>
                  <a:lnTo>
                    <a:pt x="180" y="744"/>
                  </a:lnTo>
                  <a:lnTo>
                    <a:pt x="168" y="780"/>
                  </a:lnTo>
                  <a:lnTo>
                    <a:pt x="144" y="792"/>
                  </a:lnTo>
                  <a:lnTo>
                    <a:pt x="132" y="816"/>
                  </a:lnTo>
                  <a:lnTo>
                    <a:pt x="120" y="840"/>
                  </a:lnTo>
                  <a:lnTo>
                    <a:pt x="108" y="864"/>
                  </a:lnTo>
                  <a:lnTo>
                    <a:pt x="96" y="888"/>
                  </a:lnTo>
                  <a:lnTo>
                    <a:pt x="72" y="912"/>
                  </a:lnTo>
                  <a:lnTo>
                    <a:pt x="60" y="936"/>
                  </a:lnTo>
                  <a:lnTo>
                    <a:pt x="36" y="948"/>
                  </a:lnTo>
                  <a:lnTo>
                    <a:pt x="24" y="972"/>
                  </a:lnTo>
                  <a:lnTo>
                    <a:pt x="12" y="996"/>
                  </a:lnTo>
                  <a:lnTo>
                    <a:pt x="0" y="1020"/>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grpSp>
    </p:spTree>
    <p:extLst>
      <p:ext uri="{BB962C8B-B14F-4D97-AF65-F5344CB8AC3E}">
        <p14:creationId xmlns:p14="http://schemas.microsoft.com/office/powerpoint/2010/main" val="2382629074"/>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495551" y="188913"/>
            <a:ext cx="7993063" cy="766762"/>
          </a:xfrm>
        </p:spPr>
        <p:txBody>
          <a:bodyPr/>
          <a:lstStyle/>
          <a:p>
            <a:pPr eaLnBrk="1" hangingPunct="1"/>
            <a:r>
              <a:rPr lang="en-US" altLang="zh-CN" smtClean="0">
                <a:solidFill>
                  <a:srgbClr val="FF0000"/>
                </a:solidFill>
              </a:rPr>
              <a:t>Example of Trace Scheduling</a:t>
            </a:r>
          </a:p>
        </p:txBody>
      </p:sp>
      <p:graphicFrame>
        <p:nvGraphicFramePr>
          <p:cNvPr id="7171" name="Object 3"/>
          <p:cNvGraphicFramePr>
            <a:graphicFrameLocks noGrp="1" noChangeAspect="1"/>
          </p:cNvGraphicFramePr>
          <p:nvPr>
            <p:ph idx="1"/>
          </p:nvPr>
        </p:nvGraphicFramePr>
        <p:xfrm>
          <a:off x="2362201" y="1600200"/>
          <a:ext cx="7585075" cy="4800600"/>
        </p:xfrm>
        <a:graphic>
          <a:graphicData uri="http://schemas.openxmlformats.org/presentationml/2006/ole">
            <mc:AlternateContent xmlns:mc="http://schemas.openxmlformats.org/markup-compatibility/2006">
              <mc:Choice xmlns:v="urn:schemas-microsoft-com:vml" Requires="v">
                <p:oleObj spid="_x0000_s1027" name="图片" r:id="rId3" imgW="3944112" imgH="2496312" progId="Word.Picture.8">
                  <p:embed/>
                </p:oleObj>
              </mc:Choice>
              <mc:Fallback>
                <p:oleObj name="图片" r:id="rId3" imgW="3944112" imgH="24963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1600200"/>
                        <a:ext cx="75850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90810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ox(out)">
                                      <p:cBhvr>
                                        <p:cTn id="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TotalTime>
  <Words>652</Words>
  <Application>Microsoft Office PowerPoint</Application>
  <PresentationFormat>宽屏</PresentationFormat>
  <Paragraphs>143</Paragraphs>
  <Slides>21</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21</vt:i4>
      </vt:variant>
    </vt:vector>
  </HeadingPairs>
  <TitlesOfParts>
    <vt:vector size="38" baseType="lpstr">
      <vt:lpstr>华文行楷</vt:lpstr>
      <vt:lpstr>楷体_GB2312</vt:lpstr>
      <vt:lpstr>宋体</vt:lpstr>
      <vt:lpstr>Arial</vt:lpstr>
      <vt:lpstr>Arial Narrow</vt:lpstr>
      <vt:lpstr>Calibri</vt:lpstr>
      <vt:lpstr>Comic Sans MS</vt:lpstr>
      <vt:lpstr>Courier New</vt:lpstr>
      <vt:lpstr>Palatino</vt:lpstr>
      <vt:lpstr>Times New Roman</vt:lpstr>
      <vt:lpstr>Wingdings</vt:lpstr>
      <vt:lpstr>Wingdings 2</vt:lpstr>
      <vt:lpstr>SpringFestivalGreeting</vt:lpstr>
      <vt:lpstr>图片</vt:lpstr>
      <vt:lpstr>文档</vt:lpstr>
      <vt:lpstr>Document</vt:lpstr>
      <vt:lpstr>Picture2</vt:lpstr>
      <vt:lpstr>Chapter3 Advanced compiler techniques for exploring ILP</vt:lpstr>
      <vt:lpstr>Why software pipeling ?</vt:lpstr>
      <vt:lpstr>Software Pipelining</vt:lpstr>
      <vt:lpstr>  Software Pipelining Example</vt:lpstr>
      <vt:lpstr>Code after reorganized</vt:lpstr>
      <vt:lpstr> Software Pipelining with loop unrolling in VLIW</vt:lpstr>
      <vt:lpstr>Global code motion</vt:lpstr>
      <vt:lpstr>Trace Scheduling</vt:lpstr>
      <vt:lpstr>Example of Trace Scheduling</vt:lpstr>
      <vt:lpstr>Example</vt:lpstr>
      <vt:lpstr>PowerPoint 演示文稿</vt:lpstr>
      <vt:lpstr>Superblock</vt:lpstr>
      <vt:lpstr>PowerPoint 演示文稿</vt:lpstr>
      <vt:lpstr>Hardware Support for Expoilting ILP at compile time</vt:lpstr>
      <vt:lpstr>Example:  improving scheduloing performance using Conditional Inst.</vt:lpstr>
      <vt:lpstr>Using conditional instruction</vt:lpstr>
      <vt:lpstr>Conditional instructions in real computer</vt:lpstr>
      <vt:lpstr>hyper block:    --super block + prediction</vt:lpstr>
      <vt:lpstr>Block-Structure</vt:lpstr>
      <vt:lpstr>Block-Structure</vt:lpstr>
      <vt:lpstr>Block-structure: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jiangxh</dc:creator>
  <cp:lastModifiedBy>jiangxh</cp:lastModifiedBy>
  <cp:revision>2</cp:revision>
  <dcterms:created xsi:type="dcterms:W3CDTF">2022-11-29T05:26:46Z</dcterms:created>
  <dcterms:modified xsi:type="dcterms:W3CDTF">2022-11-29T05:50:06Z</dcterms:modified>
</cp:coreProperties>
</file>