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handoutMasterIdLst>
    <p:handoutMasterId r:id="rId36"/>
  </p:handoutMasterIdLst>
  <p:sldIdLst>
    <p:sldId id="256" r:id="rId2"/>
    <p:sldId id="262" r:id="rId3"/>
    <p:sldId id="264" r:id="rId4"/>
    <p:sldId id="263" r:id="rId5"/>
    <p:sldId id="259" r:id="rId6"/>
    <p:sldId id="265" r:id="rId7"/>
    <p:sldId id="267" r:id="rId8"/>
    <p:sldId id="270" r:id="rId9"/>
    <p:sldId id="268" r:id="rId10"/>
    <p:sldId id="269" r:id="rId11"/>
    <p:sldId id="271" r:id="rId12"/>
    <p:sldId id="272" r:id="rId13"/>
    <p:sldId id="273" r:id="rId14"/>
    <p:sldId id="316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4" autoAdjust="0"/>
  </p:normalViewPr>
  <p:slideViewPr>
    <p:cSldViewPr>
      <p:cViewPr varScale="1">
        <p:scale>
          <a:sx n="97" d="100"/>
          <a:sy n="97" d="100"/>
        </p:scale>
        <p:origin x="12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C250CA7F-4DD3-4CA4-B4FF-3DAA9FC94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6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6044948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F9B137-FF22-4455-A602-2BBCA204522C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76233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BDF439-3AF1-46ED-9FE0-7526C96F66B6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0789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83987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8DC42B-80D1-4A8B-BF50-AA8EBE7F53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3556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89231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1E3E09-6E9F-4FC2-8D4D-F2AEA94CB1D0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6186508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5309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A36433-F24B-4281-9E83-253A0A9988D4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4222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FB9298-606C-4344-916C-7B55F3D4DD13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955963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0EC5F-94A4-4C98-898D-5EE6344AC4CC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49531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8199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746524-FD41-48CD-BCEB-CDA90DB68A97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422492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B07025-4F57-42CC-81D9-639582AB22F3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54069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6A553D-F173-4BC1-B593-12C79A2D80AE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48170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00113" y="1068388"/>
            <a:ext cx="6457950" cy="14319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Ch5-1 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468313" y="2636838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Multiprocessors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UMA vs. NUMA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33800" y="1371600"/>
            <a:ext cx="5638800" cy="50292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UMA: uniform memory access</a:t>
            </a:r>
          </a:p>
          <a:p>
            <a:pPr lvl="1" eaLnBrk="1" hangingPunct="1"/>
            <a:r>
              <a:rPr lang="en-US" altLang="zh-CN" sz="2000" smtClean="0"/>
              <a:t>From p0 same latency to m0-m3</a:t>
            </a:r>
          </a:p>
          <a:p>
            <a:pPr lvl="1" eaLnBrk="1" hangingPunct="1"/>
            <a:r>
              <a:rPr lang="en-US" altLang="zh-CN" sz="2000" smtClean="0"/>
              <a:t>Data placement doesn’t matter</a:t>
            </a:r>
          </a:p>
          <a:p>
            <a:pPr lvl="1" eaLnBrk="1" hangingPunct="1"/>
            <a:r>
              <a:rPr lang="en-US" altLang="zh-CN" sz="2000" smtClean="0"/>
              <a:t>Latency worse as system scales</a:t>
            </a:r>
          </a:p>
          <a:p>
            <a:pPr lvl="1" eaLnBrk="1" hangingPunct="1"/>
            <a:r>
              <a:rPr lang="en-US" altLang="zh-CN" sz="2000" smtClean="0"/>
              <a:t>Interconnect contention restricts bandwidth</a:t>
            </a:r>
          </a:p>
          <a:p>
            <a:pPr lvl="1" eaLnBrk="1" hangingPunct="1"/>
            <a:r>
              <a:rPr lang="en-US" altLang="zh-CN" sz="2000" smtClean="0"/>
              <a:t>Small multiprocessors only</a:t>
            </a: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NUMA: non-uniform memory access</a:t>
            </a:r>
          </a:p>
          <a:p>
            <a:pPr lvl="1" eaLnBrk="1" hangingPunct="1"/>
            <a:r>
              <a:rPr lang="en-US" altLang="zh-CN" sz="2000" smtClean="0"/>
              <a:t>From p0 faster to m0 than m1-m3</a:t>
            </a:r>
          </a:p>
          <a:p>
            <a:pPr lvl="1" eaLnBrk="1" hangingPunct="1"/>
            <a:r>
              <a:rPr lang="en-US" altLang="zh-CN" sz="2000" smtClean="0"/>
              <a:t>Low latency to local memory helps performance</a:t>
            </a:r>
          </a:p>
          <a:p>
            <a:pPr lvl="1" eaLnBrk="1" hangingPunct="1"/>
            <a:r>
              <a:rPr lang="en-US" altLang="zh-CN" sz="2000" smtClean="0"/>
              <a:t>Data placement important (software!)</a:t>
            </a:r>
          </a:p>
          <a:p>
            <a:pPr lvl="1" eaLnBrk="1" hangingPunct="1"/>
            <a:r>
              <a:rPr lang="en-US" altLang="zh-CN" sz="2000" smtClean="0"/>
              <a:t>Less contention =&gt; more scalable</a:t>
            </a:r>
          </a:p>
          <a:p>
            <a:pPr lvl="1" eaLnBrk="1" hangingPunct="1"/>
            <a:r>
              <a:rPr lang="en-US" altLang="zh-CN" sz="2000" smtClean="0"/>
              <a:t>Large multiprocessor systems</a:t>
            </a:r>
          </a:p>
          <a:p>
            <a:pPr eaLnBrk="1" hangingPunct="1"/>
            <a:endParaRPr lang="en-US" altLang="zh-CN" sz="2400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381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Major MIMD Styles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 smtClean="0">
                <a:solidFill>
                  <a:srgbClr val="FF0000"/>
                </a:solidFill>
              </a:rPr>
              <a:t>Centralized shared memory</a:t>
            </a:r>
            <a:r>
              <a:rPr lang="en-US" altLang="en-US" sz="2800" smtClean="0"/>
              <a:t> ("Uniform Memory Access" time or "Shared Memory Processor")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endParaRPr lang="en-US" altLang="zh-CN" sz="280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 smtClean="0">
                <a:solidFill>
                  <a:srgbClr val="FF0000"/>
                </a:solidFill>
              </a:rPr>
              <a:t>Decentralized memory</a:t>
            </a:r>
            <a:r>
              <a:rPr lang="en-US" altLang="en-US" sz="2800" smtClean="0"/>
              <a:t> (memory module with CPU)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get more memory bandwidth, lower memory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Drawback: Longer communication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smtClean="0"/>
              <a:t>Drawback: Software model more complex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291387" cy="116681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Structure of centralized </a:t>
            </a:r>
            <a:br>
              <a:rPr lang="en-US" altLang="zh-CN" sz="4000" smtClean="0"/>
            </a:br>
            <a:r>
              <a:rPr lang="en-US" altLang="zh-CN" sz="4000" smtClean="0"/>
              <a:t>shared-memory multiprocessor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31863" y="1789113"/>
          <a:ext cx="6907212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图片" r:id="rId3" imgW="3000240" imgH="1619280" progId="Word.Picture.8">
                  <p:embed/>
                </p:oleObj>
              </mc:Choice>
              <mc:Fallback>
                <p:oleObj name="图片" r:id="rId3" imgW="3000240" imgH="16192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89113"/>
                        <a:ext cx="6907212" cy="372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476375" y="4797425"/>
            <a:ext cx="2592388" cy="1008063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588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&lt; 100 processor nodes  in 2006, normal few dozen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07287" cy="12954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Structure of distributed-memory multiprocessor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9038" y="1335088"/>
          <a:ext cx="66881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图片" r:id="rId3" imgW="2676600" imgH="1724040" progId="Word.Picture.8">
                  <p:embed/>
                </p:oleObj>
              </mc:Choice>
              <mc:Fallback>
                <p:oleObj name="图片" r:id="rId3" imgW="2676600" imgH="1724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335088"/>
                        <a:ext cx="6688137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in graph</a:t>
            </a:r>
          </a:p>
        </p:txBody>
      </p:sp>
      <p:sp>
        <p:nvSpPr>
          <p:cNvPr id="31747" name="Rectangle 45"/>
          <p:cNvSpPr>
            <a:spLocks noGrp="1" noRot="1" noChangeArrowheads="1"/>
          </p:cNvSpPr>
          <p:nvPr>
            <p:ph sz="half" idx="1"/>
          </p:nvPr>
        </p:nvSpPr>
        <p:spPr>
          <a:xfrm>
            <a:off x="684213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Uniprocessor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Pipelined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                                                 </a:t>
            </a: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Superscalar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VLIW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1748" name="Rectangle 48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SMP(Symmetric)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     or CSM(Centralized)</a:t>
            </a: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smtClean="0">
                <a:solidFill>
                  <a:srgbClr val="0000FF"/>
                </a:solidFill>
              </a:rPr>
              <a:t>Distributed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403350" y="17732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627313" y="1773238"/>
            <a:ext cx="576262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828925" y="29670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387475" y="2967038"/>
            <a:ext cx="865188" cy="5762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6049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18208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20367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>
            <a:off x="1979613" y="198913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>
            <a:off x="2252663" y="325437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1759" name="Group 49"/>
          <p:cNvGrpSpPr>
            <a:grpSpLocks/>
          </p:cNvGrpSpPr>
          <p:nvPr/>
        </p:nvGrpSpPr>
        <p:grpSpPr bwMode="auto">
          <a:xfrm>
            <a:off x="1403350" y="4078288"/>
            <a:ext cx="2089150" cy="719137"/>
            <a:chOff x="892" y="2702"/>
            <a:chExt cx="1316" cy="453"/>
          </a:xfrm>
        </p:grpSpPr>
        <p:sp>
          <p:nvSpPr>
            <p:cNvPr id="31787" name="Rectangle 11"/>
            <p:cNvSpPr>
              <a:spLocks noChangeArrowheads="1"/>
            </p:cNvSpPr>
            <p:nvPr/>
          </p:nvSpPr>
          <p:spPr bwMode="auto">
            <a:xfrm>
              <a:off x="892" y="2702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8" name="Rectangle 12"/>
            <p:cNvSpPr>
              <a:spLocks noChangeArrowheads="1"/>
            </p:cNvSpPr>
            <p:nvPr/>
          </p:nvSpPr>
          <p:spPr bwMode="auto">
            <a:xfrm>
              <a:off x="1156" y="2750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9" name="Rectangle 13"/>
            <p:cNvSpPr>
              <a:spLocks noChangeArrowheads="1"/>
            </p:cNvSpPr>
            <p:nvPr/>
          </p:nvSpPr>
          <p:spPr bwMode="auto">
            <a:xfrm>
              <a:off x="1165" y="2974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Oval 14"/>
            <p:cNvSpPr>
              <a:spLocks noChangeArrowheads="1"/>
            </p:cNvSpPr>
            <p:nvPr/>
          </p:nvSpPr>
          <p:spPr bwMode="auto">
            <a:xfrm>
              <a:off x="938" y="2757"/>
              <a:ext cx="136" cy="3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1845" y="2747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92" name="Line 18"/>
            <p:cNvSpPr>
              <a:spLocks noChangeShapeType="1"/>
            </p:cNvSpPr>
            <p:nvPr/>
          </p:nvSpPr>
          <p:spPr bwMode="auto">
            <a:xfrm flipV="1">
              <a:off x="1482" y="292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0" name="Group 50"/>
          <p:cNvGrpSpPr>
            <a:grpSpLocks/>
          </p:cNvGrpSpPr>
          <p:nvPr/>
        </p:nvGrpSpPr>
        <p:grpSpPr bwMode="auto">
          <a:xfrm>
            <a:off x="1458913" y="5527675"/>
            <a:ext cx="2089150" cy="719138"/>
            <a:chOff x="919" y="3527"/>
            <a:chExt cx="1316" cy="453"/>
          </a:xfrm>
        </p:grpSpPr>
        <p:sp>
          <p:nvSpPr>
            <p:cNvPr id="31782" name="Rectangle 19"/>
            <p:cNvSpPr>
              <a:spLocks noChangeArrowheads="1"/>
            </p:cNvSpPr>
            <p:nvPr/>
          </p:nvSpPr>
          <p:spPr bwMode="auto">
            <a:xfrm>
              <a:off x="919" y="3527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Rectangle 20"/>
            <p:cNvSpPr>
              <a:spLocks noChangeArrowheads="1"/>
            </p:cNvSpPr>
            <p:nvPr/>
          </p:nvSpPr>
          <p:spPr bwMode="auto">
            <a:xfrm>
              <a:off x="1056" y="3572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Rectangle 21"/>
            <p:cNvSpPr>
              <a:spLocks noChangeArrowheads="1"/>
            </p:cNvSpPr>
            <p:nvPr/>
          </p:nvSpPr>
          <p:spPr bwMode="auto">
            <a:xfrm>
              <a:off x="1056" y="3799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Text Box 23"/>
            <p:cNvSpPr txBox="1">
              <a:spLocks noChangeArrowheads="1"/>
            </p:cNvSpPr>
            <p:nvPr/>
          </p:nvSpPr>
          <p:spPr bwMode="auto">
            <a:xfrm>
              <a:off x="1872" y="3572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86" name="Line 24"/>
            <p:cNvSpPr>
              <a:spLocks noChangeShapeType="1"/>
            </p:cNvSpPr>
            <p:nvPr/>
          </p:nvSpPr>
          <p:spPr bwMode="auto">
            <a:xfrm flipV="1">
              <a:off x="1509" y="375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1" name="Group 46"/>
          <p:cNvGrpSpPr>
            <a:grpSpLocks/>
          </p:cNvGrpSpPr>
          <p:nvPr/>
        </p:nvGrpSpPr>
        <p:grpSpPr bwMode="auto">
          <a:xfrm>
            <a:off x="5795963" y="2133600"/>
            <a:ext cx="2232025" cy="1414463"/>
            <a:chOff x="3606" y="981"/>
            <a:chExt cx="1406" cy="891"/>
          </a:xfrm>
        </p:grpSpPr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4649" y="1298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>
              <a:off x="4286" y="143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Text Box 28"/>
            <p:cNvSpPr txBox="1">
              <a:spLocks noChangeArrowheads="1"/>
            </p:cNvSpPr>
            <p:nvPr/>
          </p:nvSpPr>
          <p:spPr bwMode="auto">
            <a:xfrm>
              <a:off x="3606" y="98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9" name="Line 29"/>
            <p:cNvSpPr>
              <a:spLocks noChangeShapeType="1"/>
            </p:cNvSpPr>
            <p:nvPr/>
          </p:nvSpPr>
          <p:spPr bwMode="auto">
            <a:xfrm>
              <a:off x="3969" y="111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Line 30"/>
            <p:cNvSpPr>
              <a:spLocks noChangeShapeType="1"/>
            </p:cNvSpPr>
            <p:nvPr/>
          </p:nvSpPr>
          <p:spPr bwMode="auto">
            <a:xfrm>
              <a:off x="4286" y="1117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Line 31"/>
            <p:cNvSpPr>
              <a:spLocks noChangeShapeType="1"/>
            </p:cNvSpPr>
            <p:nvPr/>
          </p:nvSpPr>
          <p:spPr bwMode="auto">
            <a:xfrm>
              <a:off x="4014" y="1706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2" name="Group 47"/>
          <p:cNvGrpSpPr>
            <a:grpSpLocks/>
          </p:cNvGrpSpPr>
          <p:nvPr/>
        </p:nvGrpSpPr>
        <p:grpSpPr bwMode="auto">
          <a:xfrm>
            <a:off x="5795963" y="4292600"/>
            <a:ext cx="2519362" cy="1801813"/>
            <a:chOff x="3606" y="2341"/>
            <a:chExt cx="1587" cy="1135"/>
          </a:xfrm>
        </p:grpSpPr>
        <p:sp>
          <p:nvSpPr>
            <p:cNvPr id="31763" name="Text Box 32"/>
            <p:cNvSpPr txBox="1">
              <a:spLocks noChangeArrowheads="1"/>
            </p:cNvSpPr>
            <p:nvPr/>
          </p:nvSpPr>
          <p:spPr bwMode="auto">
            <a:xfrm>
              <a:off x="3606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4" name="Text Box 33"/>
            <p:cNvSpPr txBox="1">
              <a:spLocks noChangeArrowheads="1"/>
            </p:cNvSpPr>
            <p:nvPr/>
          </p:nvSpPr>
          <p:spPr bwMode="auto">
            <a:xfrm>
              <a:off x="4377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5" name="Line 34"/>
            <p:cNvSpPr>
              <a:spLocks noChangeShapeType="1"/>
            </p:cNvSpPr>
            <p:nvPr/>
          </p:nvSpPr>
          <p:spPr bwMode="auto">
            <a:xfrm>
              <a:off x="3969" y="24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Text Box 35"/>
            <p:cNvSpPr txBox="1">
              <a:spLocks noChangeArrowheads="1"/>
            </p:cNvSpPr>
            <p:nvPr/>
          </p:nvSpPr>
          <p:spPr bwMode="auto">
            <a:xfrm>
              <a:off x="3606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7" name="Text Box 36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8" name="Line 37"/>
            <p:cNvSpPr>
              <a:spLocks noChangeShapeType="1"/>
            </p:cNvSpPr>
            <p:nvPr/>
          </p:nvSpPr>
          <p:spPr bwMode="auto">
            <a:xfrm>
              <a:off x="3969" y="3022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Line 38"/>
            <p:cNvSpPr>
              <a:spLocks noChangeShapeType="1"/>
            </p:cNvSpPr>
            <p:nvPr/>
          </p:nvSpPr>
          <p:spPr bwMode="auto">
            <a:xfrm>
              <a:off x="4150" y="2478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Line 39"/>
            <p:cNvSpPr>
              <a:spLocks noChangeShapeType="1"/>
            </p:cNvSpPr>
            <p:nvPr/>
          </p:nvSpPr>
          <p:spPr bwMode="auto">
            <a:xfrm>
              <a:off x="4150" y="2795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Line 41"/>
            <p:cNvSpPr>
              <a:spLocks noChangeShapeType="1"/>
            </p:cNvSpPr>
            <p:nvPr/>
          </p:nvSpPr>
          <p:spPr bwMode="auto">
            <a:xfrm>
              <a:off x="4150" y="3022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42"/>
            <p:cNvSpPr>
              <a:spLocks noChangeShapeType="1"/>
            </p:cNvSpPr>
            <p:nvPr/>
          </p:nvSpPr>
          <p:spPr bwMode="auto">
            <a:xfrm>
              <a:off x="4150" y="3339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Oval 43"/>
            <p:cNvSpPr>
              <a:spLocks noChangeArrowheads="1"/>
            </p:cNvSpPr>
            <p:nvPr/>
          </p:nvSpPr>
          <p:spPr bwMode="auto">
            <a:xfrm>
              <a:off x="4921" y="2432"/>
              <a:ext cx="272" cy="1044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Text Box 44"/>
            <p:cNvSpPr txBox="1">
              <a:spLocks noChangeArrowheads="1"/>
            </p:cNvSpPr>
            <p:nvPr/>
          </p:nvSpPr>
          <p:spPr bwMode="auto">
            <a:xfrm>
              <a:off x="4909" y="2565"/>
              <a:ext cx="232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86675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Distributed-memory multiprocessor</a:t>
            </a:r>
            <a:r>
              <a:rPr lang="en-US" altLang="zh-CN" sz="3600" smtClean="0">
                <a:latin typeface="方正舒体" panose="02010601030101010101" pitchFamily="2" charset="-122"/>
              </a:rPr>
              <a:t>(1)</a:t>
            </a:r>
            <a:endParaRPr lang="en-US" altLang="zh-CN" sz="3100" smtClean="0">
              <a:latin typeface="方正舒体" panose="02010601030101010101" pitchFamily="2" charset="-122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7986713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Distributed shared memory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Comic Sans MS" panose="030F0702030302020204" pitchFamily="66" charset="0"/>
              </a:rPr>
              <a:t>  </a:t>
            </a:r>
            <a:r>
              <a:rPr lang="zh-CN" altLang="en-US" sz="2800" smtClean="0">
                <a:latin typeface="Comic Sans MS" panose="030F0702030302020204" pitchFamily="66" charset="0"/>
              </a:rPr>
              <a:t>（</a:t>
            </a:r>
            <a:r>
              <a:rPr lang="en-US" altLang="zh-CN" sz="2800" smtClean="0">
                <a:latin typeface="Comic Sans MS" panose="030F0702030302020204" pitchFamily="66" charset="0"/>
              </a:rPr>
              <a:t>DSM or scalable shared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logical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uniform address space</a:t>
            </a:r>
            <a:r>
              <a:rPr lang="en-US" altLang="zh-CN" sz="2800" smtClean="0"/>
              <a:t>  but </a:t>
            </a:r>
            <a:r>
              <a:rPr lang="en-US" altLang="zh-CN" sz="2800" smtClean="0">
                <a:solidFill>
                  <a:srgbClr val="0000FF"/>
                </a:solidFill>
              </a:rPr>
              <a:t>physical</a:t>
            </a:r>
            <a:r>
              <a:rPr lang="en-US" altLang="zh-CN" sz="2800" smtClean="0">
                <a:solidFill>
                  <a:srgbClr val="FF0000"/>
                </a:solidFill>
              </a:rPr>
              <a:t> distributed</a:t>
            </a:r>
            <a:r>
              <a:rPr lang="en-US" altLang="zh-CN" sz="2800" smtClean="0"/>
              <a:t> memory, so any one of the processors can access any one of the memories.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Shared memory means </a:t>
            </a:r>
            <a:r>
              <a:rPr lang="en-US" altLang="zh-CN" sz="2800" smtClean="0">
                <a:solidFill>
                  <a:srgbClr val="FF0000"/>
                </a:solidFill>
              </a:rPr>
              <a:t>sharing the address space</a:t>
            </a:r>
            <a:r>
              <a:rPr lang="en-US" altLang="zh-CN" sz="2800" smtClean="0"/>
              <a:t>, which is different from centralized shared memory.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z="26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7842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Distributed-memory multiprocessor</a:t>
            </a:r>
            <a:r>
              <a:rPr lang="en-US" altLang="zh-CN" sz="3600" smtClean="0">
                <a:latin typeface="方正舒体" panose="02010601030101010101" pitchFamily="2" charset="-122"/>
              </a:rPr>
              <a:t>(2)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268413"/>
            <a:ext cx="796607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multiple computers</a:t>
            </a:r>
            <a:r>
              <a:rPr lang="en-US" altLang="zh-CN" sz="2800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 </a:t>
            </a:r>
            <a:r>
              <a:rPr lang="en-US" altLang="zh-CN" sz="2800" smtClean="0"/>
              <a:t>Address space consists of </a:t>
            </a:r>
            <a:r>
              <a:rPr lang="en-US" altLang="zh-CN" sz="2800" smtClean="0">
                <a:solidFill>
                  <a:srgbClr val="0000FF"/>
                </a:solidFill>
              </a:rPr>
              <a:t>multiple private (separate) address spaces</a:t>
            </a:r>
            <a:r>
              <a:rPr lang="zh-CN" altLang="en-US" sz="2800" smtClean="0"/>
              <a:t>。</a:t>
            </a:r>
            <a:r>
              <a:rPr lang="en-US" altLang="zh-CN" sz="2800" smtClean="0"/>
              <a:t>A processor can </a:t>
            </a:r>
            <a:r>
              <a:rPr lang="en-US" altLang="zh-CN" sz="2800" smtClean="0">
                <a:solidFill>
                  <a:srgbClr val="0000FF"/>
                </a:solidFill>
              </a:rPr>
              <a:t>NOT</a:t>
            </a:r>
            <a:r>
              <a:rPr lang="en-US" altLang="zh-CN" sz="2800" smtClean="0"/>
              <a:t> access the remote memory node directly.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Every node (processor-memory pair</a:t>
            </a:r>
            <a:r>
              <a:rPr lang="zh-CN" altLang="en-US" sz="2800" smtClean="0"/>
              <a:t>）</a:t>
            </a:r>
            <a:r>
              <a:rPr lang="en-US" altLang="zh-CN" sz="2800" smtClean="0"/>
              <a:t>is a independent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NOW(Network of Workstation)is consisted of multiple node( PC or workstation) connected by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PC cluster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3163" cy="11969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 Parallel Architecture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Parallel Architecture extends traditional computer architecture with a </a:t>
            </a:r>
            <a:r>
              <a:rPr lang="en-US" altLang="en-US" smtClean="0">
                <a:solidFill>
                  <a:srgbClr val="FF0000"/>
                </a:solidFill>
              </a:rPr>
              <a:t>communication architecture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abstractions (HW/SW interface)</a:t>
            </a:r>
          </a:p>
          <a:p>
            <a:pPr lvl="1" eaLnBrk="1" hangingPunct="1"/>
            <a:r>
              <a:rPr lang="en-US" altLang="en-US" smtClean="0"/>
              <a:t>organizational structure to realize abstraction efficiently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Parallel Framework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0292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en-US" smtClean="0"/>
              <a:t>Programming Model: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Multiprogramming :</a:t>
            </a:r>
            <a:r>
              <a:rPr lang="en-US" altLang="en-US" sz="2400" smtClean="0"/>
              <a:t> lots of jobs, no communication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Shared address space</a:t>
            </a:r>
            <a:r>
              <a:rPr lang="en-US" altLang="en-US" sz="2400" smtClean="0"/>
              <a:t>: communicate via memory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Message passing</a:t>
            </a:r>
            <a:r>
              <a:rPr lang="en-US" altLang="en-US" sz="2400" smtClean="0"/>
              <a:t>: send and recieve messages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Data Parallel</a:t>
            </a:r>
            <a:r>
              <a:rPr lang="en-US" altLang="en-US" sz="2400" smtClean="0"/>
              <a:t>: several agents operate on several data sets simultaneously and then exchange information globally and simultaneously (shared or message passing)</a:t>
            </a:r>
          </a:p>
          <a:p>
            <a:pPr marL="285750" indent="-285750" eaLnBrk="1" hangingPunct="1"/>
            <a:r>
              <a:rPr lang="en-US" altLang="en-US" sz="2400" smtClean="0"/>
              <a:t>Communication Abstraction: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Shared address space</a:t>
            </a:r>
            <a:r>
              <a:rPr lang="en-US" altLang="en-US" sz="2400" smtClean="0"/>
              <a:t>: e.g., load, store, atomic swap</a:t>
            </a:r>
          </a:p>
          <a:p>
            <a:pPr lvl="2" eaLnBrk="1" hangingPunct="1"/>
            <a:r>
              <a:rPr lang="en-US" altLang="en-US" sz="2400" smtClean="0">
                <a:solidFill>
                  <a:srgbClr val="FF0000"/>
                </a:solidFill>
              </a:rPr>
              <a:t>Message passing</a:t>
            </a:r>
            <a:r>
              <a:rPr lang="en-US" altLang="en-US" sz="2400" smtClean="0"/>
              <a:t>: e.g., send, receive library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Shared Address Model-1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610600" cy="5181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Each </a:t>
            </a:r>
            <a:r>
              <a:rPr lang="en-US" altLang="en-US" sz="2200" b="1" smtClean="0">
                <a:solidFill>
                  <a:srgbClr val="0000FF"/>
                </a:solidFill>
              </a:rPr>
              <a:t>processor</a:t>
            </a:r>
            <a:r>
              <a:rPr lang="en-US" altLang="en-US" sz="2200" b="1" smtClean="0"/>
              <a:t> can name every </a:t>
            </a:r>
            <a:r>
              <a:rPr lang="en-US" altLang="en-US" sz="2200" b="1" smtClean="0">
                <a:solidFill>
                  <a:srgbClr val="0000FF"/>
                </a:solidFill>
              </a:rPr>
              <a:t>physical location</a:t>
            </a:r>
            <a:r>
              <a:rPr lang="en-US" altLang="en-US" sz="2200" b="1" smtClean="0"/>
              <a:t> in the machine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Each </a:t>
            </a:r>
            <a:r>
              <a:rPr lang="en-US" altLang="en-US" sz="2200" b="1" smtClean="0">
                <a:solidFill>
                  <a:srgbClr val="0000FF"/>
                </a:solidFill>
              </a:rPr>
              <a:t>process</a:t>
            </a:r>
            <a:r>
              <a:rPr lang="en-US" altLang="en-US" sz="2200" b="1" smtClean="0"/>
              <a:t> can name all data </a:t>
            </a:r>
            <a:r>
              <a:rPr lang="en-US" altLang="zh-CN" sz="2200" b="1" smtClean="0"/>
              <a:t>that </a:t>
            </a:r>
            <a:r>
              <a:rPr lang="en-US" altLang="en-US" sz="2200" b="1" smtClean="0"/>
              <a:t> shares with other processes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Data transfer via </a:t>
            </a:r>
            <a:r>
              <a:rPr lang="en-US" altLang="en-US" sz="2200" b="1" smtClean="0">
                <a:solidFill>
                  <a:srgbClr val="0000FF"/>
                </a:solidFill>
              </a:rPr>
              <a:t>load and store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Data size: byte, word, ... or cache blocks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Uses virtual memory to map virtual </a:t>
            </a:r>
            <a:r>
              <a:rPr lang="en-US" altLang="zh-CN" sz="2200" b="1" smtClean="0"/>
              <a:t>space </a:t>
            </a:r>
            <a:r>
              <a:rPr lang="en-US" altLang="en-US" sz="2200" b="1" smtClean="0"/>
              <a:t>to local or remote physical</a:t>
            </a:r>
            <a:r>
              <a:rPr lang="en-US" altLang="zh-CN" sz="2200" b="1" smtClean="0"/>
              <a:t> space </a:t>
            </a:r>
            <a:endParaRPr lang="en-US" altLang="en-US" sz="2200" b="1" smtClean="0"/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/>
              <a:t>Memory hierarchy model applies: now communication moves data to local processor cache (as load moves data from memory to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200" b="1" smtClean="0"/>
              <a:t>Latency, B</a:t>
            </a:r>
            <a:r>
              <a:rPr lang="en-US" altLang="zh-CN" sz="2200" b="1" smtClean="0"/>
              <a:t>andwidth</a:t>
            </a:r>
            <a:r>
              <a:rPr lang="en-US" altLang="en-US" sz="2200" b="1" smtClean="0"/>
              <a:t>, scalability when communicate?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smtClean="0">
                <a:solidFill>
                  <a:srgbClr val="000000"/>
                </a:solidFill>
              </a:rPr>
              <a:t>For distributed memory architecture, a layer (software or hardware) is generally added to allow transparent address mapping􀂉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 smtClean="0"/>
              <a:t>Why Multiprocessors?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500188"/>
            <a:ext cx="8621712" cy="46831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solidFill>
                  <a:srgbClr val="0000FF"/>
                </a:solidFill>
              </a:rPr>
              <a:t>Application requirements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smtClean="0"/>
              <a:t>Uniprocessor speed improving fast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smtClean="0"/>
              <a:t>But there are things that need </a:t>
            </a:r>
            <a:r>
              <a:rPr lang="en-US" altLang="zh-CN" sz="2000" smtClean="0">
                <a:solidFill>
                  <a:srgbClr val="FF0000"/>
                </a:solidFill>
                <a:hlinkClick r:id="rId2" action="ppaction://hlinksldjump"/>
              </a:rPr>
              <a:t>even more speed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Microprocessors as the fastest CPUs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sz="2000" smtClean="0"/>
              <a:t> </a:t>
            </a:r>
            <a:r>
              <a:rPr lang="en-US" altLang="en-US" sz="2000" smtClean="0"/>
              <a:t>Collecting several much easier than redesigning </a:t>
            </a:r>
            <a:r>
              <a:rPr lang="en-US" altLang="zh-CN" sz="2000" smtClean="0"/>
              <a:t>one</a:t>
            </a: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Complexity of current microprocessors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Do we have enough ideas to sustain 1.5X/yr?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Can we deliver such complexity on schedule?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smtClean="0">
                <a:solidFill>
                  <a:srgbClr val="0000FF"/>
                </a:solidFill>
              </a:rPr>
              <a:t>Slow (but steady) improvement in parallel software</a:t>
            </a:r>
            <a:r>
              <a:rPr lang="en-US" altLang="en-US" sz="2400" smtClean="0"/>
              <a:t> </a:t>
            </a:r>
            <a:r>
              <a:rPr lang="en-US" altLang="zh-CN" sz="2400" smtClean="0"/>
              <a:t>  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smtClean="0"/>
              <a:t>(scientific apps, databases, OS)</a:t>
            </a:r>
          </a:p>
        </p:txBody>
      </p:sp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876925"/>
            <a:ext cx="431800" cy="288925"/>
          </a:xfrm>
          <a:prstGeom prst="actionButtonForwardNex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Shared Address  Model-2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48006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Significant research has been conducted to make the </a:t>
            </a:r>
            <a:r>
              <a:rPr lang="en-US" altLang="en-US" sz="2400" b="1" smtClean="0"/>
              <a:t>translation transparent and scalable</a:t>
            </a:r>
            <a:r>
              <a:rPr lang="en-US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for many node􀂉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FF0000"/>
                </a:solidFill>
              </a:rPr>
              <a:t>Handling </a:t>
            </a:r>
            <a:r>
              <a:rPr lang="en-US" altLang="en-US" sz="2400" b="1" smtClean="0">
                <a:solidFill>
                  <a:srgbClr val="0000FF"/>
                </a:solidFill>
              </a:rPr>
              <a:t>data consistency and protection</a:t>
            </a:r>
            <a:r>
              <a:rPr lang="en-US" altLang="en-US" sz="2400" b="1" smtClean="0">
                <a:solidFill>
                  <a:srgbClr val="FF0000"/>
                </a:solidFill>
              </a:rPr>
              <a:t> is typically a challenge</a:t>
            </a:r>
            <a:r>
              <a:rPr lang="en-US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For multi-computer systems, address mapping has to be performed by software modules, typically added as part of the operating system􀂉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00"/>
                </a:solidFill>
              </a:rPr>
              <a:t>Latency depends on the underlined hardware architecture (bus bandwidth, memory access time and support for address translation)􀂉</a:t>
            </a:r>
          </a:p>
          <a:p>
            <a:pPr marL="285750" indent="-285750" eaLnBrk="1" hangingPunct="1"/>
            <a:r>
              <a:rPr lang="en-US" altLang="en-US" sz="2400" b="1" smtClean="0">
                <a:solidFill>
                  <a:srgbClr val="0000FF"/>
                </a:solidFill>
              </a:rPr>
              <a:t>Scalability is limited</a:t>
            </a:r>
            <a:r>
              <a:rPr lang="en-US" altLang="en-US" sz="2400" b="1" smtClean="0">
                <a:solidFill>
                  <a:srgbClr val="000000"/>
                </a:solidFill>
              </a:rPr>
              <a:t> given that the communication model is so tightly coupled with process address space*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88640"/>
            <a:ext cx="7162800" cy="647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Message Passing Model-1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763000" cy="525145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smtClean="0"/>
              <a:t>Whole computers (CPU, memory, I/O devices) communicate as </a:t>
            </a:r>
            <a:r>
              <a:rPr lang="en-US" altLang="en-US" sz="2400" smtClean="0">
                <a:solidFill>
                  <a:srgbClr val="0000FF"/>
                </a:solidFill>
              </a:rPr>
              <a:t>explicit I/O operations</a:t>
            </a:r>
          </a:p>
          <a:p>
            <a:pPr marL="685800" lvl="1" indent="-228600" eaLnBrk="1" hangingPunct="1"/>
            <a:r>
              <a:rPr lang="en-US" altLang="en-US" sz="2000" smtClean="0"/>
              <a:t>Essentially NUMA but integrated at I/O devices vs. memory system</a:t>
            </a:r>
          </a:p>
          <a:p>
            <a:pPr marL="285750" indent="-285750" eaLnBrk="1" hangingPunct="1"/>
            <a:r>
              <a:rPr lang="en-US" altLang="en-US" sz="2400" u="sng" smtClean="0">
                <a:solidFill>
                  <a:srgbClr val="0000FF"/>
                </a:solidFill>
              </a:rPr>
              <a:t>Send</a:t>
            </a:r>
            <a:r>
              <a:rPr lang="en-US" altLang="en-US" sz="2400" smtClean="0"/>
              <a:t> specifies local buffer + receiving process on remote computer</a:t>
            </a:r>
          </a:p>
          <a:p>
            <a:pPr marL="285750" indent="-285750" eaLnBrk="1" hangingPunct="1"/>
            <a:r>
              <a:rPr lang="en-US" altLang="en-US" sz="2400" u="sng" smtClean="0">
                <a:solidFill>
                  <a:srgbClr val="0000FF"/>
                </a:solidFill>
              </a:rPr>
              <a:t>Receive</a:t>
            </a:r>
            <a:r>
              <a:rPr lang="en-US" altLang="en-US" sz="2400" smtClean="0"/>
              <a:t> specifies sending process on remote computer + local buffer to place data</a:t>
            </a:r>
          </a:p>
          <a:p>
            <a:pPr marL="685800" lvl="1" indent="-228600" eaLnBrk="1" hangingPunct="1"/>
            <a:r>
              <a:rPr lang="en-US" altLang="en-US" sz="2000" smtClean="0"/>
              <a:t>Usually send includes process tag </a:t>
            </a:r>
            <a:br>
              <a:rPr lang="en-US" altLang="en-US" sz="2000" smtClean="0"/>
            </a:br>
            <a:r>
              <a:rPr lang="en-US" altLang="en-US" sz="2000" smtClean="0"/>
              <a:t>and receive has rule on tag: match 1, match any</a:t>
            </a:r>
          </a:p>
          <a:p>
            <a:pPr marL="685800" lvl="1" indent="-228600" eaLnBrk="1" hangingPunct="1"/>
            <a:r>
              <a:rPr lang="en-US" altLang="en-US" sz="2000" u="sng" smtClean="0">
                <a:solidFill>
                  <a:srgbClr val="FF0000"/>
                </a:solidFill>
              </a:rPr>
              <a:t>Synch</a:t>
            </a:r>
            <a:r>
              <a:rPr lang="en-US" altLang="en-US" sz="2000" smtClean="0"/>
              <a:t>: when send completes, when buffer free, when request accepted, receive wait for send</a:t>
            </a:r>
          </a:p>
          <a:p>
            <a:pPr marL="285750" indent="-285750" eaLnBrk="1" hangingPunct="1"/>
            <a:r>
              <a:rPr lang="en-US" altLang="en-US" sz="2400" smtClean="0">
                <a:solidFill>
                  <a:srgbClr val="0000FF"/>
                </a:solidFill>
              </a:rPr>
              <a:t>Send</a:t>
            </a:r>
            <a:r>
              <a:rPr lang="en-US" altLang="zh-CN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+</a:t>
            </a:r>
            <a:r>
              <a:rPr lang="en-US" altLang="zh-CN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receive =&gt; memory-memory copy, where each supplies local address, AND does pairwise sychronization!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Passing Model-2</a:t>
            </a:r>
            <a:endParaRPr lang="en-US" altLang="zh-CN" smtClean="0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History of message passing: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Network topology important because could only send to immediate neighbor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Typically synchronous, blocking send &amp; receive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Later DMA with non-blocking sends, DMA for receive into buffer until processor does receive, and then data is transferred to local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Later SW libraries to allow arbitrary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IBM SP-2, RS6000 workstations in racks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Network Interface Card has Intel 960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8X8 Crossbar switch as communication building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40 MByte/sec per link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9459" y="0"/>
            <a:ext cx="7956550" cy="9366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Shared Memory vs. Message Passing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428750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Shared Memory (multiprocessors)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One shared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Processors </a:t>
            </a:r>
            <a:r>
              <a:rPr lang="en-US" altLang="zh-CN" sz="2400" smtClean="0">
                <a:solidFill>
                  <a:srgbClr val="FF0000"/>
                </a:solidFill>
              </a:rPr>
              <a:t>use conventional load/stores to access shared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Communication can be complex/dynamic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Simpler programming model</a:t>
            </a:r>
            <a:r>
              <a:rPr lang="en-US" altLang="zh-CN" sz="2400" smtClean="0"/>
              <a:t> (compatible with uniprocessors)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Hardware controlled caching is useful to reduce latency contention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Has </a:t>
            </a:r>
            <a:r>
              <a:rPr lang="en-US" altLang="zh-CN" sz="2400" smtClean="0">
                <a:solidFill>
                  <a:srgbClr val="0000FF"/>
                </a:solidFill>
              </a:rPr>
              <a:t>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Synchronization</a:t>
            </a:r>
            <a:r>
              <a:rPr lang="en-US" altLang="zh-CN" sz="2000" smtClean="0"/>
              <a:t> (discussed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More complex hardware</a:t>
            </a:r>
            <a:r>
              <a:rPr lang="en-US" altLang="zh-CN" sz="2000" smtClean="0"/>
              <a:t> needed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0"/>
            <a:ext cx="8026400" cy="9366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Shared Memory vs. Message Passing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MIMD (appearance of memory to software)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</a:rPr>
              <a:t>Message Passing (multicomputers)</a:t>
            </a:r>
          </a:p>
          <a:p>
            <a:pPr lvl="1" eaLnBrk="1" hangingPunct="1"/>
            <a:r>
              <a:rPr lang="en-US" altLang="zh-CN" sz="2000" smtClean="0"/>
              <a:t>Each processor has its own address space</a:t>
            </a:r>
          </a:p>
          <a:p>
            <a:pPr lvl="1" eaLnBrk="1" hangingPunct="1"/>
            <a:r>
              <a:rPr lang="en-US" altLang="zh-CN" sz="2000" smtClean="0"/>
              <a:t>Processors send and receive messages to and from each</a:t>
            </a:r>
          </a:p>
          <a:p>
            <a:pPr lvl="1" eaLnBrk="1" hangingPunct="1"/>
            <a:r>
              <a:rPr lang="en-US" altLang="zh-CN" sz="2000" smtClean="0"/>
              <a:t>other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</a:rPr>
              <a:t>Communication patterns explicit and precise</a:t>
            </a:r>
          </a:p>
          <a:p>
            <a:pPr lvl="1" eaLnBrk="1" hangingPunct="1"/>
            <a:r>
              <a:rPr lang="en-US" altLang="zh-CN" sz="2000" smtClean="0"/>
              <a:t>Explicit messaging forces programmer to optimize this</a:t>
            </a:r>
          </a:p>
          <a:p>
            <a:pPr lvl="1" eaLnBrk="1" hangingPunct="1"/>
            <a:r>
              <a:rPr lang="en-US" altLang="zh-CN" sz="2000" smtClean="0"/>
              <a:t>Used for scientific codes (explicit communication)</a:t>
            </a:r>
          </a:p>
          <a:p>
            <a:pPr lvl="1" eaLnBrk="1" hangingPunct="1"/>
            <a:r>
              <a:rPr lang="en-US" altLang="zh-CN" sz="2000" smtClean="0"/>
              <a:t>Message passing systems: PVM, MPI, OpenMP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</a:rPr>
              <a:t>Simple Hardware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</a:rPr>
              <a:t>Difficult programming Model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1628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Communication Models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17793" y="1124744"/>
            <a:ext cx="8839200" cy="5029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Shared Memory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Processors communicate with shared address space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Easy on small-scale machines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Model of choice for uniprocessors, small-scale MPs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Ease of programming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Lower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Easier to use hardware controlled caching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Message passing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Processors have private memories, communicate via messages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Less hardware, easier to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Focuses attention on costly </a:t>
            </a:r>
            <a:r>
              <a:rPr lang="en-US" altLang="en-US" sz="1800" dirty="0" smtClean="0">
                <a:solidFill>
                  <a:srgbClr val="FC0128"/>
                </a:solidFill>
              </a:rPr>
              <a:t>non-local</a:t>
            </a:r>
            <a:r>
              <a:rPr lang="en-US" altLang="en-US" sz="1800" dirty="0" smtClean="0"/>
              <a:t> operations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Can support either SW model on either HW 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39775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Parallel Systems (80s and 90s)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49863"/>
            <a:ext cx="8642350" cy="3747186"/>
          </a:xfr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Multiprocessor Trends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414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Shared Memory</a:t>
            </a:r>
          </a:p>
          <a:p>
            <a:pPr lvl="1" eaLnBrk="1" hangingPunct="1"/>
            <a:r>
              <a:rPr lang="en-US" altLang="zh-CN" sz="2000" smtClean="0"/>
              <a:t>Easier, more dynamic programming model</a:t>
            </a:r>
          </a:p>
          <a:p>
            <a:pPr lvl="1" eaLnBrk="1" hangingPunct="1"/>
            <a:r>
              <a:rPr lang="en-US" altLang="zh-CN" sz="2000" smtClean="0"/>
              <a:t>Can do more to optimize the hardware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Small-to-medium size UMA</a:t>
            </a:r>
            <a:r>
              <a:rPr lang="en-US" altLang="zh-CN" sz="2400" smtClean="0"/>
              <a:t> systems (2-8 processors)</a:t>
            </a:r>
          </a:p>
          <a:p>
            <a:pPr lvl="1" eaLnBrk="1" hangingPunct="1"/>
            <a:r>
              <a:rPr lang="en-US" altLang="zh-CN" sz="2000" smtClean="0"/>
              <a:t>Processor + memory + switch on single board (4x pentium)</a:t>
            </a:r>
          </a:p>
          <a:p>
            <a:pPr lvl="1" eaLnBrk="1" hangingPunct="1"/>
            <a:r>
              <a:rPr lang="en-US" altLang="zh-CN" sz="2000" smtClean="0"/>
              <a:t>Single-chip multiprocessors (POWER4)</a:t>
            </a:r>
          </a:p>
          <a:p>
            <a:pPr lvl="1" eaLnBrk="1" hangingPunct="1"/>
            <a:r>
              <a:rPr lang="en-US" altLang="zh-CN" sz="2000" smtClean="0"/>
              <a:t>Commodity parts soon – glueless MP systems</a:t>
            </a:r>
          </a:p>
          <a:p>
            <a:pPr eaLnBrk="1" hangingPunct="1"/>
            <a:r>
              <a:rPr lang="en-US" altLang="zh-CN" sz="2400" smtClean="0">
                <a:solidFill>
                  <a:srgbClr val="FF0000"/>
                </a:solidFill>
              </a:rPr>
              <a:t>Larger NUMAs</a:t>
            </a:r>
            <a:r>
              <a:rPr lang="en-US" altLang="zh-CN" sz="2400" smtClean="0"/>
              <a:t> built from smaller UMAs</a:t>
            </a:r>
          </a:p>
          <a:p>
            <a:pPr lvl="1" eaLnBrk="1" hangingPunct="1"/>
            <a:r>
              <a:rPr lang="en-US" altLang="zh-CN" sz="2000" smtClean="0"/>
              <a:t>Use commodity small UMAs with commodity interconnects (ethernet, myrinet)</a:t>
            </a:r>
          </a:p>
          <a:p>
            <a:pPr lvl="1" eaLnBrk="1" hangingPunct="1"/>
            <a:r>
              <a:rPr lang="en-US" altLang="zh-CN" sz="2000" smtClean="0"/>
              <a:t>NUMA clusters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1365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Fundamental Issues_1</a:t>
            </a:r>
            <a:endParaRPr lang="en-US" altLang="zh-CN" b="1" smtClean="0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990600"/>
            <a:ext cx="862171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smtClean="0">
                <a:solidFill>
                  <a:srgbClr val="9900CC"/>
                </a:solidFill>
              </a:rPr>
              <a:t>Naming</a:t>
            </a:r>
            <a:r>
              <a:rPr lang="en-US" altLang="zh-CN" sz="2800" smtClean="0">
                <a:solidFill>
                  <a:srgbClr val="9900CC"/>
                </a:solidFill>
              </a:rPr>
              <a:t>:</a:t>
            </a:r>
            <a:r>
              <a:rPr lang="en-US" altLang="zh-CN" sz="2800" smtClean="0">
                <a:solidFill>
                  <a:srgbClr val="000000"/>
                </a:solidFill>
              </a:rPr>
              <a:t> how to solve large problem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what data is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how it is addressed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what operations can access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how processes refer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smtClean="0">
                <a:solidFill>
                  <a:srgbClr val="0000FF"/>
                </a:solidFill>
              </a:rPr>
              <a:t>code</a:t>
            </a:r>
            <a:r>
              <a:rPr lang="en-US" altLang="zh-CN" sz="2800" smtClean="0">
                <a:solidFill>
                  <a:srgbClr val="000000"/>
                </a:solidFill>
              </a:rPr>
              <a:t> produced by a compiler; via load where just remember address or keep track of processor number and local virtual address for message passing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smtClean="0">
                <a:solidFill>
                  <a:srgbClr val="0000FF"/>
                </a:solidFill>
              </a:rPr>
              <a:t>replication of data</a:t>
            </a:r>
            <a:r>
              <a:rPr lang="en-US" altLang="zh-CN" sz="2800" smtClean="0">
                <a:solidFill>
                  <a:srgbClr val="000000"/>
                </a:solidFill>
              </a:rPr>
              <a:t>; via load in cache memory hierarchy or via SW replication and consistency</a:t>
            </a: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Fundamental Issues_2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6217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Global physical address space: 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any processor can generate, address and access it in a single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Global virtual address space: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if the address space of each process can be configured to contain all shared data of the parallel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memory can be anywhere: virtual address translation handles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Segmented shared address space:</a:t>
            </a: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 locations are named &lt;process number, address&gt;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Comic Sans MS" panose="030F0702030302020204" pitchFamily="66" charset="0"/>
              </a:rPr>
              <a:t>uniformly for all processes of the parallel program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Opportunities for Applications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1430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</a:rPr>
              <a:t>Scientific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FF0000"/>
                </a:solidFill>
              </a:rPr>
              <a:t>Nearly  unlimited demand</a:t>
            </a:r>
            <a:r>
              <a:rPr lang="en-US" altLang="zh-CN" sz="2000" b="1" smtClean="0">
                <a:solidFill>
                  <a:srgbClr val="000000"/>
                </a:solidFill>
              </a:rPr>
              <a:t> (Grand challenge)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App                                                </a:t>
            </a:r>
            <a:r>
              <a:rPr lang="en-US" altLang="zh-CN" sz="1800" b="1" i="1" smtClean="0">
                <a:solidFill>
                  <a:srgbClr val="000000"/>
                </a:solidFill>
              </a:rPr>
              <a:t>Perf(GFLOPS)             Memory (GB)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72 hour weather                                        3                                 1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Pharmaceutical design                           100                              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</a:rPr>
              <a:t>Global Change,Genome                         1000                          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</a:rPr>
              <a:t>Successes in some real industries: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Petroleum reservoir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Automotive: crash simulation, drag analysis,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Aeronautics: airflow analysis, engine, structural mechanics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Pharmaceuticals: molecular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Entertainment: full length movies (“Toy Story”)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FF"/>
                </a:solidFill>
              </a:rPr>
              <a:t>Commercial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Transaction processing, file servers, electronic CAD simulation,search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000000"/>
                </a:solidFill>
              </a:rPr>
              <a:t>Examples: IBM RS6000, Tandem (Compaq) Himilaya </a:t>
            </a:r>
          </a:p>
        </p:txBody>
      </p:sp>
      <p:sp>
        <p:nvSpPr>
          <p:cNvPr id="20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8350" y="5949950"/>
            <a:ext cx="468313" cy="287338"/>
          </a:xfrm>
          <a:prstGeom prst="actionButtonBackPrevious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Fundamntal Issues_3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5183187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9900CC"/>
                </a:solidFill>
              </a:rPr>
              <a:t>Synchronization</a:t>
            </a:r>
            <a:r>
              <a:rPr lang="en-US" altLang="zh-CN" b="1" smtClean="0">
                <a:solidFill>
                  <a:srgbClr val="000000"/>
                </a:solidFill>
              </a:rPr>
              <a:t>: 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To cooperate, processes must coordinate</a:t>
            </a:r>
            <a:endParaRPr lang="en-US" altLang="zh-CN" sz="2800" smtClean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Message passing is implicit coordination with transmission or arrival of data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Shared address =&gt; additional operations to explicitly coordinate: e.g., write a flag, awaken a thread, interrupt a processor</a:t>
            </a:r>
            <a:r>
              <a:rPr lang="zh-CN" altLang="en-US" sz="2800" smtClean="0">
                <a:solidFill>
                  <a:srgbClr val="000000"/>
                </a:solidFill>
                <a:latin typeface="Wingdings" panose="05000000000000000000" pitchFamily="2" charset="2"/>
              </a:rPr>
              <a:t>􀁰</a:t>
            </a:r>
          </a:p>
          <a:p>
            <a:pPr eaLnBrk="1" hangingPunct="1"/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Fundamntal Issues_4</a:t>
            </a:r>
            <a:r>
              <a:rPr lang="en-US" altLang="en-US" sz="3600" smtClean="0"/>
              <a:t> </a:t>
            </a:r>
            <a:br>
              <a:rPr lang="en-US" altLang="en-US" sz="3600" smtClean="0"/>
            </a:br>
            <a:r>
              <a:rPr lang="en-US" altLang="en-US" sz="4000" smtClean="0">
                <a:solidFill>
                  <a:srgbClr val="9900CC"/>
                </a:solidFill>
              </a:rPr>
              <a:t>Latency and Bandwidth</a:t>
            </a:r>
            <a:endParaRPr lang="en-US" altLang="zh-CN" sz="4000" smtClean="0">
              <a:solidFill>
                <a:srgbClr val="9900CC"/>
              </a:solidFill>
            </a:endParaRP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95400"/>
            <a:ext cx="8534400" cy="4705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0000FF"/>
                </a:solidFill>
              </a:rPr>
              <a:t>Bandwidth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Need high bandwidth in communication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Match limits in network, memory, and processor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Challenge is link speed of network interface vs. bisection bandwidth of network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FF0000"/>
                </a:solidFill>
              </a:rPr>
              <a:t>Latency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Affects performance, since processor may have to wait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Affects ease of programming, since requires more thought to overlap communication and computation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Overhead to communicate is a problem in many machines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solidFill>
                  <a:srgbClr val="0000FF"/>
                </a:solidFill>
              </a:rPr>
              <a:t>Latency Hiding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How can a mechanism help hide latency?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Increases programming system burdern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smtClean="0"/>
              <a:t>Examples: overlap message send with computation, prefetch data, switch to other tasks</a:t>
            </a:r>
            <a:endParaRPr lang="en-US" altLang="zh-CN" sz="20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464"/>
            <a:ext cx="7885112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Challenge:</a:t>
            </a:r>
            <a:r>
              <a:rPr lang="en-US" altLang="zh-CN" dirty="0" smtClean="0"/>
              <a:t> </a:t>
            </a:r>
            <a:r>
              <a:rPr lang="en-US" altLang="zh-CN" sz="3600" dirty="0" smtClean="0">
                <a:solidFill>
                  <a:srgbClr val="3333CD"/>
                </a:solidFill>
              </a:rPr>
              <a:t>limited program </a:t>
            </a:r>
            <a:r>
              <a:rPr lang="en-US" altLang="zh-CN" sz="3600" dirty="0" err="1" smtClean="0">
                <a:solidFill>
                  <a:srgbClr val="3333CD"/>
                </a:solidFill>
              </a:rPr>
              <a:t>parallism</a:t>
            </a:r>
            <a:endParaRPr lang="en-US" altLang="zh-CN" sz="3600" dirty="0" smtClean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3213100"/>
            <a:ext cx="8534400" cy="3048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anose="030F0702030302020204" pitchFamily="66" charset="0"/>
              </a:rPr>
              <a:t>Example: Achieve speedup of 80 x using 100 processors</a:t>
            </a:r>
          </a:p>
          <a:p>
            <a:pPr lvl="1" eaLnBrk="1" hangingPunct="1"/>
            <a:r>
              <a:rPr lang="en-US" altLang="zh-CN" sz="2400" smtClean="0">
                <a:latin typeface="Comic Sans MS" panose="030F0702030302020204" pitchFamily="66" charset="0"/>
              </a:rPr>
              <a:t>80 = 1/[Fracparallel/100+1-Fracparallel]</a:t>
            </a:r>
          </a:p>
          <a:p>
            <a:pPr lvl="1" eaLnBrk="1" hangingPunct="1"/>
            <a:r>
              <a:rPr lang="en-US" altLang="zh-CN" sz="2400" smtClean="0">
                <a:latin typeface="Comic Sans MS" panose="030F0702030302020204" pitchFamily="66" charset="0"/>
              </a:rPr>
              <a:t>Frac parallel = 0.9975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    ==&gt; only 0.25% of the work can be serial!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7625" y="5661025"/>
            <a:ext cx="90963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Can parallized part be imporved to 100 times considering the overheads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10093158">
            <a:off x="4217988" y="4148138"/>
            <a:ext cx="576262" cy="1584325"/>
            <a:chOff x="2562" y="2024"/>
            <a:chExt cx="363" cy="952"/>
          </a:xfrm>
        </p:grpSpPr>
        <p:sp>
          <p:nvSpPr>
            <p:cNvPr id="50183" name="Oval 5"/>
            <p:cNvSpPr>
              <a:spLocks noChangeArrowheads="1"/>
            </p:cNvSpPr>
            <p:nvPr/>
          </p:nvSpPr>
          <p:spPr bwMode="auto">
            <a:xfrm>
              <a:off x="2562" y="2704"/>
              <a:ext cx="363" cy="2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 flipH="1" flipV="1">
              <a:off x="2699" y="2024"/>
              <a:ext cx="90" cy="6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0"/>
            <a:ext cx="7704856" cy="9366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Challenge</a:t>
            </a:r>
            <a:r>
              <a:rPr lang="en-US" altLang="zh-CN" sz="3600" b="1" dirty="0" smtClean="0"/>
              <a:t> :</a:t>
            </a:r>
            <a:r>
              <a:rPr lang="en-US" altLang="zh-CN" sz="4000" b="1" dirty="0" smtClean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long</a:t>
            </a:r>
            <a:r>
              <a:rPr lang="en-US" altLang="zh-CN" sz="2800" dirty="0" smtClean="0"/>
              <a:t> </a:t>
            </a:r>
            <a:r>
              <a:rPr lang="en-US" altLang="zh-CN" sz="3200" dirty="0" smtClean="0">
                <a:solidFill>
                  <a:srgbClr val="0000FF"/>
                </a:solidFill>
              </a:rPr>
              <a:t>communication latency</a:t>
            </a:r>
            <a:endParaRPr lang="en-US" altLang="zh-CN" sz="3200" dirty="0" smtClean="0"/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2907" y="1004888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Given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(P203)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32-processor machine, with each processor cycle time=0.5ns (2GHz 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remote reference  time= 200ns;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all references except those involving communication hit in local memory;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base CPI=0.5</a:t>
            </a:r>
            <a:r>
              <a:rPr lang="en-US" altLang="zh-CN" sz="2000" dirty="0" smtClean="0"/>
              <a:t> (all reference hit in the cache);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Processors are stalled on  a remote request.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 smtClean="0"/>
              <a:t>0.2% of the instructions involve a remote reference.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</a:t>
            </a:r>
            <a:r>
              <a:rPr lang="en-US" altLang="zh-CN" sz="1800" b="1" dirty="0" smtClean="0"/>
              <a:t>CPI =</a:t>
            </a:r>
            <a:r>
              <a:rPr lang="en-US" altLang="zh-CN" sz="1800" b="1" baseline="-14000" dirty="0" smtClean="0"/>
              <a:t> </a:t>
            </a:r>
            <a:r>
              <a:rPr lang="en-US" altLang="zh-CN" sz="1800" b="1" dirty="0" smtClean="0"/>
              <a:t>Base CPI + Remote request rate </a:t>
            </a:r>
            <a:r>
              <a:rPr lang="en-US" altLang="zh-CN" sz="1800" b="1" dirty="0" smtClean="0">
                <a:sym typeface="Symbol" panose="05050102010706020507" pitchFamily="18" charset="2"/>
              </a:rPr>
              <a:t> Remote request cost 		      =0.5 + 0.2%  Remote request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ym typeface="Symbol" panose="05050102010706020507" pitchFamily="18" charset="2"/>
              </a:rPr>
              <a:t>		 </a:t>
            </a:r>
            <a:r>
              <a:rPr lang="en-US" altLang="zh-CN" sz="2000" dirty="0" smtClean="0">
                <a:sym typeface="Symbol" panose="05050102010706020507" pitchFamily="18" charset="2"/>
              </a:rPr>
              <a:t>The remote request cost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ym typeface="Symbol" panose="05050102010706020507" pitchFamily="18" charset="2"/>
              </a:rPr>
              <a:t>	</a:t>
            </a:r>
            <a:r>
              <a:rPr lang="en-US" altLang="zh-CN" sz="1600" b="1" dirty="0" smtClean="0">
                <a:sym typeface="Symbol" panose="05050102010706020507" pitchFamily="18" charset="2"/>
              </a:rPr>
              <a:t>	  </a:t>
            </a:r>
            <a:r>
              <a:rPr lang="en-US" altLang="zh-CN" sz="18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CPI=0.5 + 0.8 = 1.3</a:t>
            </a:r>
            <a:r>
              <a:rPr lang="en-US" altLang="zh-CN" sz="1800" dirty="0" smtClean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486698" y="5530851"/>
            <a:ext cx="5495925" cy="685800"/>
            <a:chOff x="1344" y="3652"/>
            <a:chExt cx="3462" cy="432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344" y="3652"/>
              <a:ext cx="1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Remote access cost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680" y="3834"/>
              <a:ext cx="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Cycle time</a:t>
              </a: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440" y="3879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216" y="3652"/>
              <a:ext cx="5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400ns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360" y="3834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1ns</a:t>
              </a: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3312" y="3879"/>
              <a:ext cx="43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007" y="374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3840" y="3700"/>
              <a:ext cx="9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400cycles</a:t>
              </a:r>
            </a:p>
          </p:txBody>
        </p:sp>
      </p:grp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82907" y="3405188"/>
            <a:ext cx="8796337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The multiprocessor with all local references is 1.3/0.5 = 2.6 times faster.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 autoUpdateAnimBg="0"/>
      <p:bldP spid="39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can we do ?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388" y="1428750"/>
            <a:ext cx="8964612" cy="457517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Limited program parallelism</a:t>
            </a:r>
          </a:p>
          <a:p>
            <a:pPr lvl="1" eaLnBrk="1" hangingPunct="1"/>
            <a:r>
              <a:rPr lang="en-US" altLang="zh-CN" sz="2400" b="1" smtClean="0"/>
              <a:t>New algorithm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Long communication latency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HW: </a:t>
            </a:r>
            <a:r>
              <a:rPr lang="en-US" altLang="zh-CN" sz="2400" b="1" smtClean="0"/>
              <a:t>caching shared data to lower the remote access frequency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000" b="1" smtClean="0"/>
              <a:t>Problem:  </a:t>
            </a:r>
            <a:r>
              <a:rPr lang="en-US" altLang="zh-CN" sz="2000" smtClean="0">
                <a:solidFill>
                  <a:srgbClr val="FF0000"/>
                </a:solidFill>
              </a:rPr>
              <a:t>cache coherence, </a:t>
            </a:r>
          </a:p>
          <a:p>
            <a:pPr lvl="2" eaLnBrk="1" hangingPunct="1">
              <a:spcBef>
                <a:spcPct val="15000"/>
              </a:spcBef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                  cache consistence</a:t>
            </a:r>
            <a:r>
              <a:rPr lang="en-US" altLang="zh-CN" sz="2000" b="1" smtClean="0"/>
              <a:t> 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SW</a:t>
            </a:r>
            <a:r>
              <a:rPr lang="en-US" altLang="zh-CN" sz="2400" b="1" smtClean="0"/>
              <a:t>: 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000" b="1" smtClean="0"/>
              <a:t>restructuring the data to make more accesses local</a:t>
            </a:r>
          </a:p>
          <a:p>
            <a:pPr lvl="2" eaLnBrk="1" hangingPunct="1"/>
            <a:r>
              <a:rPr lang="en-US" altLang="zh-CN" sz="2000" smtClean="0">
                <a:solidFill>
                  <a:srgbClr val="FF0000"/>
                </a:solidFill>
              </a:rPr>
              <a:t>Synchronization</a:t>
            </a:r>
          </a:p>
          <a:p>
            <a:pPr lvl="2" eaLnBrk="1" hangingPunct="1"/>
            <a:r>
              <a:rPr lang="en-US" altLang="zh-CN" sz="1900" b="1" smtClean="0"/>
              <a:t>latency hiding techniques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Parallel Processing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3573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Multiple processors working cooperatively on problems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en-US" altLang="zh-CN" sz="2800" i="1" smtClean="0">
                <a:solidFill>
                  <a:srgbClr val="000000"/>
                </a:solidFill>
              </a:rPr>
              <a:t>not  </a:t>
            </a:r>
            <a:r>
              <a:rPr lang="en-US" altLang="zh-CN" sz="2800" smtClean="0">
                <a:solidFill>
                  <a:srgbClr val="000000"/>
                </a:solidFill>
              </a:rPr>
              <a:t>the same as multiprogramming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Goals/Motivation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Performance</a:t>
            </a:r>
            <a:r>
              <a:rPr lang="en-US" altLang="zh-CN" sz="2400" smtClean="0">
                <a:solidFill>
                  <a:srgbClr val="000000"/>
                </a:solidFill>
              </a:rPr>
              <a:t>: limits of uniprocessors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 ILP (branch prediction, RAW dependencies, memory)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Cost Efficiency</a:t>
            </a:r>
            <a:r>
              <a:rPr lang="en-US" altLang="zh-CN" sz="2400" smtClean="0">
                <a:solidFill>
                  <a:srgbClr val="000000"/>
                </a:solidFill>
              </a:rPr>
              <a:t>: build big systems with </a:t>
            </a:r>
            <a:r>
              <a:rPr lang="en-US" altLang="zh-CN" sz="2400" smtClean="0">
                <a:solidFill>
                  <a:srgbClr val="CD3300"/>
                </a:solidFill>
              </a:rPr>
              <a:t>commodity </a:t>
            </a:r>
            <a:r>
              <a:rPr lang="en-US" altLang="zh-CN" sz="2400" smtClean="0">
                <a:solidFill>
                  <a:srgbClr val="000000"/>
                </a:solidFill>
              </a:rPr>
              <a:t>parts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(uniprocessors)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</a:rPr>
              <a:t>Scalability</a:t>
            </a:r>
            <a:r>
              <a:rPr lang="en-US" altLang="zh-CN" sz="2400" smtClean="0">
                <a:solidFill>
                  <a:srgbClr val="0000FF"/>
                </a:solidFill>
              </a:rPr>
              <a:t>: just add more processors to get more performance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Fault tolerance</a:t>
            </a:r>
            <a:r>
              <a:rPr lang="en-US" altLang="zh-CN" sz="2400" smtClean="0">
                <a:solidFill>
                  <a:srgbClr val="000000"/>
                </a:solidFill>
              </a:rPr>
              <a:t>: One processor fails you still can continue processing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 smtClean="0"/>
              <a:t>Parallel Computers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Definition: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0000FF"/>
                </a:solidFill>
              </a:rPr>
              <a:t>“</a:t>
            </a:r>
            <a:r>
              <a:rPr lang="en-US" altLang="en-US" sz="2400" b="1" u="sng" smtClean="0">
                <a:solidFill>
                  <a:srgbClr val="0000FF"/>
                </a:solidFill>
              </a:rPr>
              <a:t>A parallel computer is a collection of processiong elements that cooperate and communicate to solve large problems fast.”</a:t>
            </a:r>
          </a:p>
          <a:p>
            <a:pPr lvl="2" algn="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b="1" smtClean="0"/>
              <a:t>Almasi and Gottlieb, </a:t>
            </a:r>
            <a:r>
              <a:rPr lang="en-US" altLang="en-US" sz="1800" b="1" i="1" smtClean="0"/>
              <a:t>Highly Parallel Computing ,</a:t>
            </a:r>
            <a:r>
              <a:rPr lang="en-US" altLang="en-US" sz="1800" b="1" smtClean="0"/>
              <a:t>1989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Questions about parallel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large a collection?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powerful are processing elements?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do they cooperate and communicate?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are data transmitted?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type of interconnection?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are HW and SW primitives for programmer?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Does it translate into performance?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900CC"/>
                </a:solidFill>
              </a:rPr>
              <a:t> </a:t>
            </a:r>
            <a:r>
              <a:rPr lang="en-US" altLang="en-US" smtClean="0"/>
              <a:t>Popular Flynn </a:t>
            </a:r>
            <a:r>
              <a:rPr lang="en-US" altLang="zh-CN" smtClean="0"/>
              <a:t>Taxonomy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8201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Flynn’s Taxonomy of Parallel Machines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How many Instruction streams?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How many Data streams?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SISD (Single Instruction Single Data)  --</a:t>
            </a:r>
            <a:r>
              <a:rPr lang="en-US" altLang="zh-CN" sz="2400" smtClean="0">
                <a:solidFill>
                  <a:srgbClr val="0000FF"/>
                </a:solidFill>
              </a:rPr>
              <a:t>--</a:t>
            </a:r>
            <a:r>
              <a:rPr lang="en-US" altLang="en-US" sz="2400" smtClean="0"/>
              <a:t>Uniprocessors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MISD (Multiple Instruction Single Data) --</a:t>
            </a:r>
            <a:r>
              <a:rPr lang="en-US" altLang="zh-CN" sz="2400" smtClean="0"/>
              <a:t>-- Not used much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SIMD (Single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“processor” works on its own data, but execute the same instr.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Examples: </a:t>
            </a:r>
            <a:r>
              <a:rPr lang="en-US" altLang="zh-CN" sz="2000" smtClean="0"/>
              <a:t> connection machine 2</a:t>
            </a:r>
            <a:r>
              <a:rPr lang="zh-CN" altLang="en-US" sz="2000" smtClean="0"/>
              <a:t>：</a:t>
            </a:r>
            <a:r>
              <a:rPr lang="en-US" altLang="zh-CN" sz="2000" smtClean="0"/>
              <a:t>65535</a:t>
            </a:r>
            <a:r>
              <a:rPr lang="zh-CN" altLang="en-US" sz="2000" smtClean="0"/>
              <a:t>个 </a:t>
            </a:r>
            <a:r>
              <a:rPr lang="en-US" altLang="zh-CN" sz="2000" smtClean="0"/>
              <a:t>1bit processors; 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smtClean="0"/>
              <a:t>                  Illiac IV</a:t>
            </a:r>
            <a:r>
              <a:rPr lang="zh-CN" altLang="en-US" sz="2000" smtClean="0"/>
              <a:t>：  </a:t>
            </a:r>
            <a:r>
              <a:rPr lang="en-US" altLang="zh-CN" sz="2000" smtClean="0"/>
              <a:t>64</a:t>
            </a:r>
            <a:r>
              <a:rPr lang="zh-CN" altLang="en-US" sz="2000" smtClean="0"/>
              <a:t>个 </a:t>
            </a:r>
            <a:r>
              <a:rPr lang="en-US" altLang="zh-CN" sz="2000" smtClean="0"/>
              <a:t>64bit processors;</a:t>
            </a:r>
            <a:r>
              <a:rPr lang="en-US" altLang="zh-CN" sz="1800" smtClean="0"/>
              <a:t> 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Ad: Simple programming model; Low overhead;</a:t>
            </a:r>
            <a:r>
              <a:rPr lang="en-US" altLang="zh-CN" sz="2000" smtClean="0"/>
              <a:t> </a:t>
            </a:r>
            <a:r>
              <a:rPr lang="en-US" altLang="en-US" sz="2000" smtClean="0"/>
              <a:t>Flexibility;</a:t>
            </a:r>
            <a:r>
              <a:rPr lang="en-US" altLang="zh-CN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MIMD (Multiple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processor executes its own instr. and operates on its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Examples: Sun Enterprise 5000, Cray T3D,  SGI Origin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Ad:  Flexible; Use off-the-shelf micro</a:t>
            </a:r>
            <a:r>
              <a:rPr lang="en-US" altLang="zh-CN" sz="2000" smtClean="0"/>
              <a:t>processor</a:t>
            </a:r>
            <a:r>
              <a:rPr lang="en-US" altLang="en-US" sz="2000" smtClean="0"/>
              <a:t>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smtClean="0"/>
              <a:t>Not superscalar,   each node is superscalar, lessons will apply to multi-core</a:t>
            </a:r>
            <a:endParaRPr lang="en-US" altLang="en-US" sz="2000" i="1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9906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Catalogue the Parallel (MIMD) processors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Center on organization of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Shared vs.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Appearance of memory to</a:t>
            </a:r>
            <a:r>
              <a:rPr lang="en-US" altLang="zh-CN" sz="2400" smtClean="0">
                <a:solidFill>
                  <a:srgbClr val="FF0000"/>
                </a:solidFill>
              </a:rPr>
              <a:t>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Q1: Memory access latency uniform?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Shared</a:t>
            </a:r>
            <a:r>
              <a:rPr lang="en-US" altLang="zh-CN" sz="2000" smtClean="0"/>
              <a:t> : yes, doesn’t matter where data goes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Distributed</a:t>
            </a:r>
            <a:r>
              <a:rPr lang="en-US" altLang="zh-CN" sz="2000" smtClean="0"/>
              <a:t>: no, makes a big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Appearance of memory to </a:t>
            </a:r>
            <a:r>
              <a:rPr lang="en-US" altLang="zh-CN" sz="2400" smtClean="0">
                <a:solidFill>
                  <a:srgbClr val="FF0000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Q2: Can processors communicate directly via memory?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Shared (</a:t>
            </a:r>
            <a:r>
              <a:rPr lang="en-US" altLang="zh-CN" sz="2000" smtClean="0">
                <a:solidFill>
                  <a:srgbClr val="0000FF"/>
                </a:solidFill>
              </a:rPr>
              <a:t>shared memory</a:t>
            </a:r>
            <a:r>
              <a:rPr lang="en-US" altLang="zh-CN" sz="2000" smtClean="0"/>
              <a:t>): yes, communicate via load/store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Distributed (</a:t>
            </a:r>
            <a:r>
              <a:rPr lang="en-US" altLang="zh-CN" sz="2000" smtClean="0">
                <a:solidFill>
                  <a:srgbClr val="0000FF"/>
                </a:solidFill>
              </a:rPr>
              <a:t>message passing</a:t>
            </a:r>
            <a:r>
              <a:rPr lang="en-US" altLang="zh-CN" sz="2000" smtClean="0"/>
              <a:t>): no, communicate via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Dimensions are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solidFill>
                  <a:srgbClr val="0000FF"/>
                </a:solidFill>
              </a:rPr>
              <a:t>DSM</a:t>
            </a:r>
            <a:r>
              <a:rPr lang="en-US" altLang="zh-CN" sz="2000" smtClean="0"/>
              <a:t>: (physically) distributed, (logically) shared memory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Dimensions are orthogonal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12875"/>
            <a:ext cx="8621712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z="2400" smtClean="0"/>
              <a:t>(</a:t>
            </a:r>
            <a:r>
              <a:rPr lang="en-US" altLang="en-US" sz="2400" smtClean="0"/>
              <a:t>SMP)</a:t>
            </a:r>
            <a:r>
              <a:rPr lang="en-US" altLang="zh-CN" smtClean="0"/>
              <a:t>/</a:t>
            </a:r>
            <a:r>
              <a:rPr lang="en-US" altLang="zh-CN" sz="2400" smtClean="0"/>
              <a:t>UMA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                                              (DSM)/ NUMA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2133600"/>
          <a:ext cx="7913688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图片" r:id="rId3" imgW="3200400" imgH="1590840" progId="Word.Picture.8">
                  <p:embed/>
                </p:oleObj>
              </mc:Choice>
              <mc:Fallback>
                <p:oleObj name="图片" r:id="rId3" imgW="3200400" imgH="15908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13688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827088" y="1628775"/>
            <a:ext cx="3673475" cy="11525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051050" y="3933825"/>
            <a:ext cx="2160588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188913"/>
            <a:ext cx="7740650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UMA vs. NUMA: Why it matters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584" y="1285875"/>
            <a:ext cx="8137029" cy="457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Ideal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Perfect (single-cycle)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Perfect (infinite) memory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Real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Latencies are long and grow with system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Bandwidth is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Add memory banks, interconnect to hook up (latency goes up)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68413"/>
            <a:ext cx="464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853</TotalTime>
  <Words>2086</Words>
  <Application>Microsoft Office PowerPoint</Application>
  <PresentationFormat>全屏显示(4:3)</PresentationFormat>
  <Paragraphs>333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方正舒体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Wingdings 2</vt:lpstr>
      <vt:lpstr>SpringFestivalGreeting</vt:lpstr>
      <vt:lpstr>图片</vt:lpstr>
      <vt:lpstr>Ch5-1 </vt:lpstr>
      <vt:lpstr>Why Multiprocessors?</vt:lpstr>
      <vt:lpstr>Opportunities for Applications</vt:lpstr>
      <vt:lpstr>Parallel Processing</vt:lpstr>
      <vt:lpstr>Parallel Computers</vt:lpstr>
      <vt:lpstr> Popular Flynn Taxonomy</vt:lpstr>
      <vt:lpstr>Catalogue the Parallel (MIMD) processors</vt:lpstr>
      <vt:lpstr>Dimensions are orthogonal</vt:lpstr>
      <vt:lpstr>UMA vs. NUMA: Why it matters</vt:lpstr>
      <vt:lpstr>UMA vs. NUMA</vt:lpstr>
      <vt:lpstr>Major MIMD Styles</vt:lpstr>
      <vt:lpstr>Structure of centralized  shared-memory multiprocessor</vt:lpstr>
      <vt:lpstr>Structure of distributed-memory multiprocessor</vt:lpstr>
      <vt:lpstr>Comparison in graph</vt:lpstr>
      <vt:lpstr>Distributed-memory multiprocessor(1)</vt:lpstr>
      <vt:lpstr>Distributed-memory multiprocessor(2)</vt:lpstr>
      <vt:lpstr> Parallel Architecture</vt:lpstr>
      <vt:lpstr>Parallel Framework</vt:lpstr>
      <vt:lpstr>Shared Address Model-1</vt:lpstr>
      <vt:lpstr>Shared Address  Model-2</vt:lpstr>
      <vt:lpstr>Message Passing Model-1</vt:lpstr>
      <vt:lpstr>Message Passing Model-2</vt:lpstr>
      <vt:lpstr>Shared Memory vs. Message Passing</vt:lpstr>
      <vt:lpstr>Shared Memory vs. Message Passing</vt:lpstr>
      <vt:lpstr>Communication Models</vt:lpstr>
      <vt:lpstr>Parallel Systems (80s and 90s)</vt:lpstr>
      <vt:lpstr>Multiprocessor Trends</vt:lpstr>
      <vt:lpstr>Fundamental Issues_1</vt:lpstr>
      <vt:lpstr>Fundamental Issues_2</vt:lpstr>
      <vt:lpstr>Fundamntal Issues_3</vt:lpstr>
      <vt:lpstr>Fundamntal Issues_4  Latency and Bandwidth</vt:lpstr>
      <vt:lpstr>Challenge: limited program parallism</vt:lpstr>
      <vt:lpstr>Challenge : long communication latency</vt:lpstr>
      <vt:lpstr>What can we do ?</vt:lpstr>
    </vt:vector>
  </TitlesOfParts>
  <Company>Zhejiang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姜晓红</dc:creator>
  <cp:lastModifiedBy>jiangxh</cp:lastModifiedBy>
  <cp:revision>23</cp:revision>
  <dcterms:created xsi:type="dcterms:W3CDTF">2006-11-27T16:35:22Z</dcterms:created>
  <dcterms:modified xsi:type="dcterms:W3CDTF">2022-12-13T04:59:17Z</dcterms:modified>
</cp:coreProperties>
</file>