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tags/tag2.xml" ContentType="application/vnd.openxmlformats-officedocument.presentationml.tags+xml"/>
  <Override PartName="/ppt/notesSlides/notesSlide42.xml" ContentType="application/vnd.openxmlformats-officedocument.presentationml.notesSlide+xml"/>
  <Override PartName="/ppt/tags/tag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 id="2147484077" r:id="rId2"/>
    <p:sldMasterId id="2147484093" r:id="rId3"/>
  </p:sldMasterIdLst>
  <p:notesMasterIdLst>
    <p:notesMasterId r:id="rId106"/>
  </p:notesMasterIdLst>
  <p:handoutMasterIdLst>
    <p:handoutMasterId r:id="rId107"/>
  </p:handoutMasterIdLst>
  <p:sldIdLst>
    <p:sldId id="256" r:id="rId4"/>
    <p:sldId id="257" r:id="rId5"/>
    <p:sldId id="258" r:id="rId6"/>
    <p:sldId id="259" r:id="rId7"/>
    <p:sldId id="260" r:id="rId8"/>
    <p:sldId id="261" r:id="rId9"/>
    <p:sldId id="262" r:id="rId10"/>
    <p:sldId id="263" r:id="rId11"/>
    <p:sldId id="264" r:id="rId12"/>
    <p:sldId id="265" r:id="rId13"/>
    <p:sldId id="268" r:id="rId14"/>
    <p:sldId id="269" r:id="rId15"/>
    <p:sldId id="271" r:id="rId16"/>
    <p:sldId id="272" r:id="rId17"/>
    <p:sldId id="273" r:id="rId18"/>
    <p:sldId id="275" r:id="rId19"/>
    <p:sldId id="276" r:id="rId20"/>
    <p:sldId id="277" r:id="rId21"/>
    <p:sldId id="280" r:id="rId22"/>
    <p:sldId id="360" r:id="rId23"/>
    <p:sldId id="279" r:id="rId24"/>
    <p:sldId id="335" r:id="rId25"/>
    <p:sldId id="282" r:id="rId26"/>
    <p:sldId id="283" r:id="rId27"/>
    <p:sldId id="284" r:id="rId28"/>
    <p:sldId id="285" r:id="rId29"/>
    <p:sldId id="286" r:id="rId30"/>
    <p:sldId id="287" r:id="rId31"/>
    <p:sldId id="288" r:id="rId32"/>
    <p:sldId id="336" r:id="rId33"/>
    <p:sldId id="289" r:id="rId34"/>
    <p:sldId id="296" r:id="rId35"/>
    <p:sldId id="361" r:id="rId36"/>
    <p:sldId id="362" r:id="rId37"/>
    <p:sldId id="363" r:id="rId38"/>
    <p:sldId id="364" r:id="rId39"/>
    <p:sldId id="365" r:id="rId40"/>
    <p:sldId id="366" r:id="rId41"/>
    <p:sldId id="367" r:id="rId42"/>
    <p:sldId id="368" r:id="rId43"/>
    <p:sldId id="322"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38" r:id="rId63"/>
    <p:sldId id="339" r:id="rId64"/>
    <p:sldId id="341" r:id="rId65"/>
    <p:sldId id="349" r:id="rId66"/>
    <p:sldId id="350" r:id="rId67"/>
    <p:sldId id="359" r:id="rId68"/>
    <p:sldId id="351" r:id="rId69"/>
    <p:sldId id="352" r:id="rId70"/>
    <p:sldId id="353" r:id="rId71"/>
    <p:sldId id="354" r:id="rId72"/>
    <p:sldId id="355" r:id="rId73"/>
    <p:sldId id="356" r:id="rId74"/>
    <p:sldId id="357" r:id="rId75"/>
    <p:sldId id="358" r:id="rId76"/>
    <p:sldId id="315" r:id="rId77"/>
    <p:sldId id="316" r:id="rId78"/>
    <p:sldId id="317" r:id="rId79"/>
    <p:sldId id="318" r:id="rId80"/>
    <p:sldId id="319"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20" r:id="rId94"/>
    <p:sldId id="321" r:id="rId95"/>
    <p:sldId id="369" r:id="rId96"/>
    <p:sldId id="370" r:id="rId97"/>
    <p:sldId id="371" r:id="rId98"/>
    <p:sldId id="372" r:id="rId99"/>
    <p:sldId id="373" r:id="rId100"/>
    <p:sldId id="374" r:id="rId101"/>
    <p:sldId id="375" r:id="rId102"/>
    <p:sldId id="376" r:id="rId103"/>
    <p:sldId id="377" r:id="rId104"/>
    <p:sldId id="378" r:id="rId105"/>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DF0D4"/>
    <a:srgbClr val="E7E5DD"/>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34" autoAdjust="0"/>
  </p:normalViewPr>
  <p:slideViewPr>
    <p:cSldViewPr>
      <p:cViewPr varScale="1">
        <p:scale>
          <a:sx n="87" d="100"/>
          <a:sy n="87" d="100"/>
        </p:scale>
        <p:origin x="1278"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8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handoutMaster" Target="handoutMasters/handout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vl1pPr>
          </a:lstStyle>
          <a:p>
            <a:pPr>
              <a:defRPr/>
            </a:pPr>
            <a:fld id="{F7534E25-3014-48EB-B500-59C5162E7A9B}" type="datetimeFigureOut">
              <a:rPr lang="zh-CN" altLang="en-US"/>
              <a:pPr>
                <a:defRPr/>
              </a:pPr>
              <a:t>2022/11/30</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2659FAFD-D7D1-4355-A8AF-200049FCA549}" type="slidenum">
              <a:rPr lang="zh-CN" altLang="en-US"/>
              <a:pPr>
                <a:defRPr/>
              </a:pPr>
              <a:t>‹#›</a:t>
            </a:fld>
            <a:endParaRPr lang="zh-CN" altLang="en-US"/>
          </a:p>
        </p:txBody>
      </p:sp>
    </p:spTree>
    <p:extLst>
      <p:ext uri="{BB962C8B-B14F-4D97-AF65-F5344CB8AC3E}">
        <p14:creationId xmlns:p14="http://schemas.microsoft.com/office/powerpoint/2010/main" val="420048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2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223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3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9A2B2CD5-16C4-494C-AD8D-431D664E8069}" type="slidenum">
              <a:rPr lang="en-US" altLang="zh-CN"/>
              <a:pPr>
                <a:defRPr/>
              </a:pPr>
              <a:t>‹#›</a:t>
            </a:fld>
            <a:endParaRPr lang="en-US" altLang="zh-CN"/>
          </a:p>
        </p:txBody>
      </p:sp>
    </p:spTree>
    <p:extLst>
      <p:ext uri="{BB962C8B-B14F-4D97-AF65-F5344CB8AC3E}">
        <p14:creationId xmlns:p14="http://schemas.microsoft.com/office/powerpoint/2010/main" val="4030822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008686F-C68F-4A85-9EB8-7D5483E87A2F}"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3577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488BC1B-9C7E-4640-86C6-88D721B88448}"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4678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C023FBD-0325-42B6-A9F1-A3E42B7EDC92}"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1175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FAF2390E-7AEA-4EB1-8D41-634EC8A8EFAC}"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3782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C4A077-35CF-475D-80AA-90D2064B5E0D}"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18158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F035339-9F94-47CD-A8DD-29D386833A3F}"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79754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D1EAF8-C55B-4E4B-BE8C-4FC4388E3453}" type="slidenum">
              <a:rPr lang="en-US" altLang="zh-CN" sz="1300" smtClean="0"/>
              <a:pPr>
                <a:spcBef>
                  <a:spcPct val="0"/>
                </a:spcBef>
              </a:pPr>
              <a:t>44</a:t>
            </a:fld>
            <a:endParaRPr lang="en-US" altLang="zh-CN" sz="1300" smtClean="0"/>
          </a:p>
        </p:txBody>
      </p:sp>
      <p:sp>
        <p:nvSpPr>
          <p:cNvPr id="727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CD0732D-022B-4AB6-8AC4-D75A4CDB29D0}" type="slidenum">
              <a:rPr lang="en-US" altLang="zh-CN" sz="1300"/>
              <a:pPr algn="r" eaLnBrk="1" hangingPunct="1">
                <a:spcBef>
                  <a:spcPct val="0"/>
                </a:spcBef>
              </a:pPr>
              <a:t>44</a:t>
            </a:fld>
            <a:endParaRPr lang="en-US" altLang="zh-CN" sz="130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7230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E839E0-CEF6-479D-AD95-5D243C6881E3}" type="slidenum">
              <a:rPr lang="en-US" altLang="zh-CN" sz="1300" smtClean="0"/>
              <a:pPr>
                <a:spcBef>
                  <a:spcPct val="0"/>
                </a:spcBef>
              </a:pPr>
              <a:t>46</a:t>
            </a:fld>
            <a:endParaRPr lang="en-US" altLang="zh-CN" sz="1300" smtClean="0"/>
          </a:p>
        </p:txBody>
      </p:sp>
      <p:sp>
        <p:nvSpPr>
          <p:cNvPr id="757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05613C3-ABE2-4EF9-ADCB-653B28621F52}" type="slidenum">
              <a:rPr lang="en-US" altLang="zh-CN" sz="1300"/>
              <a:pPr algn="r" eaLnBrk="1" hangingPunct="1">
                <a:spcBef>
                  <a:spcPct val="0"/>
                </a:spcBef>
              </a:pPr>
              <a:t>46</a:t>
            </a:fld>
            <a:endParaRPr lang="en-US" altLang="zh-CN" sz="13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6248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C802CA-A714-4461-ADB3-316076B34BA6}" type="slidenum">
              <a:rPr lang="en-US" altLang="zh-CN" sz="1300" smtClean="0"/>
              <a:pPr>
                <a:spcBef>
                  <a:spcPct val="0"/>
                </a:spcBef>
              </a:pPr>
              <a:t>47</a:t>
            </a:fld>
            <a:endParaRPr lang="en-US" altLang="zh-CN" sz="1300" smtClean="0"/>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DC04E32-B9C9-478E-82CF-462F11FD8475}" type="slidenum">
              <a:rPr lang="en-US" altLang="zh-CN" sz="1300"/>
              <a:pPr algn="r" eaLnBrk="1" hangingPunct="1">
                <a:spcBef>
                  <a:spcPct val="0"/>
                </a:spcBef>
              </a:pPr>
              <a:t>47</a:t>
            </a:fld>
            <a:endParaRPr lang="en-US" altLang="zh-CN" sz="13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948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A9B942-DBAB-4124-B2EA-A79D2DFFFA58}" type="slidenum">
              <a:rPr lang="en-US" altLang="zh-CN" sz="1300" smtClean="0"/>
              <a:pPr>
                <a:spcBef>
                  <a:spcPct val="0"/>
                </a:spcBef>
              </a:pPr>
              <a:t>48</a:t>
            </a:fld>
            <a:endParaRPr lang="en-US" altLang="zh-CN" sz="1300" smtClean="0"/>
          </a:p>
        </p:txBody>
      </p:sp>
      <p:sp>
        <p:nvSpPr>
          <p:cNvPr id="798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0EBF76A-A8C6-4845-88B1-FB8B82FBC933}" type="slidenum">
              <a:rPr lang="en-US" altLang="zh-CN" sz="1300"/>
              <a:pPr algn="r" eaLnBrk="1" hangingPunct="1">
                <a:spcBef>
                  <a:spcPct val="0"/>
                </a:spcBef>
              </a:pPr>
              <a:t>48</a:t>
            </a:fld>
            <a:endParaRPr lang="en-US" altLang="zh-CN" sz="13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3419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673EAC-59D0-4DE5-BC59-CD21F3649702}" type="slidenum">
              <a:rPr lang="en-US" altLang="zh-CN" sz="1300" smtClean="0"/>
              <a:pPr>
                <a:spcBef>
                  <a:spcPct val="0"/>
                </a:spcBef>
              </a:pPr>
              <a:t>49</a:t>
            </a:fld>
            <a:endParaRPr lang="en-US" altLang="zh-CN" sz="1300" smtClean="0"/>
          </a:p>
        </p:txBody>
      </p:sp>
      <p:sp>
        <p:nvSpPr>
          <p:cNvPr id="819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77C47AA-5DDC-4C4F-A826-33A048383294}" type="slidenum">
              <a:rPr lang="en-US" altLang="zh-CN" sz="1300"/>
              <a:pPr algn="r" eaLnBrk="1" hangingPunct="1">
                <a:spcBef>
                  <a:spcPct val="0"/>
                </a:spcBef>
              </a:pPr>
              <a:t>49</a:t>
            </a:fld>
            <a:endParaRPr lang="en-US" altLang="zh-CN" sz="1300"/>
          </a:p>
        </p:txBody>
      </p:sp>
      <p:sp>
        <p:nvSpPr>
          <p:cNvPr id="819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192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07786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6B031D-E03E-407C-A95D-26C6ECEEBA9B}" type="slidenum">
              <a:rPr lang="en-US" altLang="zh-CN" sz="1300" smtClean="0"/>
              <a:pPr>
                <a:spcBef>
                  <a:spcPct val="0"/>
                </a:spcBef>
              </a:pPr>
              <a:t>21</a:t>
            </a:fld>
            <a:endParaRPr lang="en-US" altLang="zh-CN" sz="1300" smtClean="0"/>
          </a:p>
        </p:txBody>
      </p:sp>
      <p:sp>
        <p:nvSpPr>
          <p:cNvPr id="5222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Invalid:</a:t>
            </a:r>
          </a:p>
          <a:p>
            <a:pPr eaLnBrk="1" hangingPunct="1"/>
            <a:r>
              <a:rPr lang="en-US" altLang="en-US" smtClean="0"/>
              <a:t>read =&gt; shared</a:t>
            </a:r>
          </a:p>
          <a:p>
            <a:pPr eaLnBrk="1" hangingPunct="1"/>
            <a:r>
              <a:rPr lang="en-US" altLang="en-US" smtClean="0"/>
              <a:t>write =&gt; dirty</a:t>
            </a:r>
          </a:p>
          <a:p>
            <a:pPr eaLnBrk="1" hangingPunct="1"/>
            <a:endParaRPr lang="en-US" altLang="en-US" smtClean="0"/>
          </a:p>
          <a:p>
            <a:pPr eaLnBrk="1" hangingPunct="1"/>
            <a:r>
              <a:rPr lang="en-US" altLang="en-US" smtClean="0"/>
              <a:t>shared looks the same</a:t>
            </a:r>
          </a:p>
        </p:txBody>
      </p:sp>
      <p:sp>
        <p:nvSpPr>
          <p:cNvPr id="52228"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032539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29CE44-8A50-4980-8CAC-0C2ECC56C015}" type="slidenum">
              <a:rPr lang="en-US" altLang="zh-CN" sz="1300" smtClean="0"/>
              <a:pPr>
                <a:spcBef>
                  <a:spcPct val="0"/>
                </a:spcBef>
              </a:pPr>
              <a:t>50</a:t>
            </a:fld>
            <a:endParaRPr lang="en-US" altLang="zh-CN" sz="1300" smtClean="0"/>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70DA9A1-8F13-48E3-933C-034B6496AC60}" type="slidenum">
              <a:rPr lang="en-US" altLang="zh-CN" sz="1300"/>
              <a:pPr algn="r" eaLnBrk="1" hangingPunct="1">
                <a:spcBef>
                  <a:spcPct val="0"/>
                </a:spcBef>
              </a:pPr>
              <a:t>50</a:t>
            </a:fld>
            <a:endParaRPr lang="en-US" altLang="zh-CN" sz="1300"/>
          </a:p>
        </p:txBody>
      </p:sp>
      <p:sp>
        <p:nvSpPr>
          <p:cNvPr id="839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397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9243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ECEECC-F32B-45E1-97CD-A7F84F3068B4}" type="slidenum">
              <a:rPr lang="en-US" altLang="zh-CN" sz="1300" smtClean="0"/>
              <a:pPr>
                <a:spcBef>
                  <a:spcPct val="0"/>
                </a:spcBef>
              </a:pPr>
              <a:t>51</a:t>
            </a:fld>
            <a:endParaRPr lang="en-US" altLang="zh-CN" sz="1300" smtClean="0"/>
          </a:p>
        </p:txBody>
      </p:sp>
      <p:sp>
        <p:nvSpPr>
          <p:cNvPr id="860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31E89B8-7905-4793-98F9-46AD744F2139}" type="slidenum">
              <a:rPr lang="en-US" altLang="zh-CN" sz="1300"/>
              <a:pPr algn="r" eaLnBrk="1" hangingPunct="1">
                <a:spcBef>
                  <a:spcPct val="0"/>
                </a:spcBef>
              </a:pPr>
              <a:t>51</a:t>
            </a:fld>
            <a:endParaRPr lang="en-US" altLang="zh-CN" sz="1300"/>
          </a:p>
        </p:txBody>
      </p:sp>
      <p:sp>
        <p:nvSpPr>
          <p:cNvPr id="860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602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225349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94893D-6CEC-4D5E-8D86-74DE6641032D}" type="slidenum">
              <a:rPr lang="en-US" altLang="zh-CN" sz="1300" smtClean="0"/>
              <a:pPr>
                <a:spcBef>
                  <a:spcPct val="0"/>
                </a:spcBef>
              </a:pPr>
              <a:t>52</a:t>
            </a:fld>
            <a:endParaRPr lang="en-US" altLang="zh-CN" sz="1300" smtClean="0"/>
          </a:p>
        </p:txBody>
      </p:sp>
      <p:sp>
        <p:nvSpPr>
          <p:cNvPr id="8806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5E28601-0260-4538-AEB8-EE6E6F94598E}" type="slidenum">
              <a:rPr lang="en-US" altLang="zh-CN" sz="1300"/>
              <a:pPr algn="r" eaLnBrk="1" hangingPunct="1">
                <a:spcBef>
                  <a:spcPct val="0"/>
                </a:spcBef>
              </a:pPr>
              <a:t>52</a:t>
            </a:fld>
            <a:endParaRPr lang="en-US" altLang="zh-CN" sz="1300"/>
          </a:p>
        </p:txBody>
      </p:sp>
      <p:sp>
        <p:nvSpPr>
          <p:cNvPr id="8806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806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2393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763830-DFA5-4CA3-9B96-65682D9FEDA6}" type="slidenum">
              <a:rPr lang="en-US" altLang="zh-CN" sz="1300" smtClean="0"/>
              <a:pPr>
                <a:spcBef>
                  <a:spcPct val="0"/>
                </a:spcBef>
              </a:pPr>
              <a:t>53</a:t>
            </a:fld>
            <a:endParaRPr lang="en-US" altLang="zh-CN" sz="1300" smtClean="0"/>
          </a:p>
        </p:txBody>
      </p:sp>
      <p:sp>
        <p:nvSpPr>
          <p:cNvPr id="9011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83CA6F7-05CF-435D-B752-CE0905419AAB}" type="slidenum">
              <a:rPr lang="en-US" altLang="zh-CN" sz="1300"/>
              <a:pPr algn="r" eaLnBrk="1" hangingPunct="1">
                <a:spcBef>
                  <a:spcPct val="0"/>
                </a:spcBef>
              </a:pPr>
              <a:t>53</a:t>
            </a:fld>
            <a:endParaRPr lang="en-US" altLang="zh-CN" sz="130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1886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36CB705-7762-49EE-99A5-287B8BAAFCED}" type="slidenum">
              <a:rPr lang="en-US" altLang="zh-CN" sz="1300" smtClean="0"/>
              <a:pPr>
                <a:spcBef>
                  <a:spcPct val="0"/>
                </a:spcBef>
              </a:pPr>
              <a:t>54</a:t>
            </a:fld>
            <a:endParaRPr lang="en-US" altLang="zh-CN" sz="1300" smtClean="0"/>
          </a:p>
        </p:txBody>
      </p:sp>
      <p:sp>
        <p:nvSpPr>
          <p:cNvPr id="9216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DAF0E3F-1F92-4C7D-9854-6C929758B82F}" type="slidenum">
              <a:rPr lang="en-US" altLang="zh-CN" sz="1300"/>
              <a:pPr algn="r" eaLnBrk="1" hangingPunct="1">
                <a:spcBef>
                  <a:spcPct val="0"/>
                </a:spcBef>
              </a:pPr>
              <a:t>54</a:t>
            </a:fld>
            <a:endParaRPr lang="en-US" altLang="zh-CN" sz="1300"/>
          </a:p>
        </p:txBody>
      </p:sp>
      <p:sp>
        <p:nvSpPr>
          <p:cNvPr id="9216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216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656300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A8EAAD7-72E1-4BE6-8971-B01EAA50F6DE}" type="slidenum">
              <a:rPr lang="en-US" altLang="zh-CN" sz="1300" smtClean="0"/>
              <a:pPr>
                <a:spcBef>
                  <a:spcPct val="0"/>
                </a:spcBef>
              </a:pPr>
              <a:t>55</a:t>
            </a:fld>
            <a:endParaRPr lang="en-US" altLang="zh-CN" sz="1300" smtClean="0"/>
          </a:p>
        </p:txBody>
      </p:sp>
      <p:sp>
        <p:nvSpPr>
          <p:cNvPr id="9421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E642E01-55BB-4881-A97A-7456AD56BF11}" type="slidenum">
              <a:rPr lang="en-US" altLang="zh-CN" sz="1300"/>
              <a:pPr algn="r" eaLnBrk="1" hangingPunct="1">
                <a:spcBef>
                  <a:spcPct val="0"/>
                </a:spcBef>
              </a:pPr>
              <a:t>55</a:t>
            </a:fld>
            <a:endParaRPr lang="en-US" altLang="zh-CN" sz="1300"/>
          </a:p>
        </p:txBody>
      </p:sp>
      <p:sp>
        <p:nvSpPr>
          <p:cNvPr id="9421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421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0006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323276-22A4-4B5B-B650-1FB09925E3D1}" type="slidenum">
              <a:rPr lang="en-US" altLang="zh-CN" sz="1300" smtClean="0"/>
              <a:pPr>
                <a:spcBef>
                  <a:spcPct val="0"/>
                </a:spcBef>
              </a:pPr>
              <a:t>56</a:t>
            </a:fld>
            <a:endParaRPr lang="en-US" altLang="zh-CN" sz="1300" smtClean="0"/>
          </a:p>
        </p:txBody>
      </p:sp>
      <p:sp>
        <p:nvSpPr>
          <p:cNvPr id="962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CF28A2C-3E33-4782-B488-52B09495E440}" type="slidenum">
              <a:rPr lang="en-US" altLang="zh-CN" sz="1300"/>
              <a:pPr algn="r" eaLnBrk="1" hangingPunct="1">
                <a:spcBef>
                  <a:spcPct val="0"/>
                </a:spcBef>
              </a:pPr>
              <a:t>56</a:t>
            </a:fld>
            <a:endParaRPr lang="en-US" altLang="zh-CN" sz="1300"/>
          </a:p>
        </p:txBody>
      </p:sp>
      <p:sp>
        <p:nvSpPr>
          <p:cNvPr id="9626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626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79325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C4A3C2-C675-4E4D-A227-00ED4317975D}" type="slidenum">
              <a:rPr lang="en-US" altLang="zh-CN" sz="1300" smtClean="0"/>
              <a:pPr>
                <a:spcBef>
                  <a:spcPct val="0"/>
                </a:spcBef>
              </a:pPr>
              <a:t>57</a:t>
            </a:fld>
            <a:endParaRPr lang="en-US" altLang="zh-CN" sz="1300" smtClean="0"/>
          </a:p>
        </p:txBody>
      </p:sp>
      <p:sp>
        <p:nvSpPr>
          <p:cNvPr id="983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5C7B1B1-8027-417E-A595-2AFF7639FA92}" type="slidenum">
              <a:rPr lang="en-US" altLang="zh-CN" sz="1300"/>
              <a:pPr algn="r" eaLnBrk="1" hangingPunct="1">
                <a:spcBef>
                  <a:spcPct val="0"/>
                </a:spcBef>
              </a:pPr>
              <a:t>57</a:t>
            </a:fld>
            <a:endParaRPr lang="en-US" altLang="zh-CN" sz="1300"/>
          </a:p>
        </p:txBody>
      </p:sp>
      <p:sp>
        <p:nvSpPr>
          <p:cNvPr id="9830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830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10051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7BD913-4EBF-4D88-83BB-4C5E946CA1D6}" type="slidenum">
              <a:rPr lang="en-US" altLang="zh-CN" sz="1300" smtClean="0"/>
              <a:pPr>
                <a:spcBef>
                  <a:spcPct val="0"/>
                </a:spcBef>
              </a:pPr>
              <a:t>58</a:t>
            </a:fld>
            <a:endParaRPr lang="en-US" altLang="zh-CN" sz="1300" smtClean="0"/>
          </a:p>
        </p:txBody>
      </p:sp>
      <p:sp>
        <p:nvSpPr>
          <p:cNvPr id="1003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4B13B6E-C179-4AF1-99D4-3B5D0F83ED8C}" type="slidenum">
              <a:rPr lang="en-US" altLang="zh-CN" sz="1300"/>
              <a:pPr algn="r" eaLnBrk="1" hangingPunct="1">
                <a:spcBef>
                  <a:spcPct val="0"/>
                </a:spcBef>
              </a:pPr>
              <a:t>58</a:t>
            </a:fld>
            <a:endParaRPr lang="en-US" altLang="zh-CN" sz="130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5780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9195547-A09A-4F83-901A-D9DB83643D48}" type="slidenum">
              <a:rPr lang="en-US" altLang="zh-CN" sz="1300" smtClean="0"/>
              <a:pPr>
                <a:spcBef>
                  <a:spcPct val="0"/>
                </a:spcBef>
              </a:pPr>
              <a:t>59</a:t>
            </a:fld>
            <a:endParaRPr lang="en-US" altLang="zh-CN" sz="1300" smtClean="0"/>
          </a:p>
        </p:txBody>
      </p:sp>
      <p:sp>
        <p:nvSpPr>
          <p:cNvPr id="1024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2BEBEF-8667-4A28-8B71-A244914AC5F1}" type="slidenum">
              <a:rPr lang="en-US" altLang="zh-CN" sz="1300"/>
              <a:pPr algn="r" eaLnBrk="1" hangingPunct="1">
                <a:spcBef>
                  <a:spcPct val="0"/>
                </a:spcBef>
              </a:pPr>
              <a:t>59</a:t>
            </a:fld>
            <a:endParaRPr lang="en-US" altLang="zh-CN" sz="1300"/>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1912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958569-56B1-4159-9A0D-FA6B7B14DD91}" type="slidenum">
              <a:rPr lang="en-US" altLang="zh-CN" sz="1300" smtClean="0"/>
              <a:pPr>
                <a:spcBef>
                  <a:spcPct val="0"/>
                </a:spcBef>
              </a:pPr>
              <a:t>23</a:t>
            </a:fld>
            <a:endParaRPr lang="en-US" altLang="zh-CN" sz="1300" smtClean="0"/>
          </a:p>
        </p:txBody>
      </p:sp>
      <p:sp>
        <p:nvSpPr>
          <p:cNvPr id="5529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Invalid:</a:t>
            </a:r>
          </a:p>
          <a:p>
            <a:pPr eaLnBrk="1" hangingPunct="1"/>
            <a:r>
              <a:rPr lang="en-US" altLang="en-US" smtClean="0"/>
              <a:t>read =&gt; shared</a:t>
            </a:r>
          </a:p>
          <a:p>
            <a:pPr eaLnBrk="1" hangingPunct="1"/>
            <a:r>
              <a:rPr lang="en-US" altLang="en-US" smtClean="0"/>
              <a:t>write =&gt; dirty</a:t>
            </a:r>
          </a:p>
          <a:p>
            <a:pPr eaLnBrk="1" hangingPunct="1"/>
            <a:endParaRPr lang="en-US" altLang="en-US" smtClean="0"/>
          </a:p>
          <a:p>
            <a:pPr eaLnBrk="1" hangingPunct="1"/>
            <a:r>
              <a:rPr lang="en-US" altLang="en-US" smtClean="0"/>
              <a:t>shared looks the same</a:t>
            </a:r>
          </a:p>
        </p:txBody>
      </p:sp>
      <p:sp>
        <p:nvSpPr>
          <p:cNvPr id="55300"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752489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A908D1F6-C8B8-40F6-B988-25524652DEF6}" type="slidenum">
              <a:rPr lang="zh-CN" altLang="en-US" sz="1300" smtClean="0">
                <a:solidFill>
                  <a:srgbClr val="000000"/>
                </a:solidFill>
              </a:rPr>
              <a:pPr/>
              <a:t>65</a:t>
            </a:fld>
            <a:endParaRPr lang="zh-CN" altLang="en-US" sz="1300" smtClean="0">
              <a:solidFill>
                <a:srgbClr val="000000"/>
              </a:solidFill>
            </a:endParaRPr>
          </a:p>
        </p:txBody>
      </p:sp>
    </p:spTree>
    <p:extLst>
      <p:ext uri="{BB962C8B-B14F-4D97-AF65-F5344CB8AC3E}">
        <p14:creationId xmlns:p14="http://schemas.microsoft.com/office/powerpoint/2010/main" val="3153720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054D20B1-8398-43D2-A812-40C9921AC6A1}" type="slidenum">
              <a:rPr lang="zh-CN" altLang="en-US" sz="1300" smtClean="0">
                <a:solidFill>
                  <a:srgbClr val="000000"/>
                </a:solidFill>
              </a:rPr>
              <a:pPr/>
              <a:t>66</a:t>
            </a:fld>
            <a:endParaRPr lang="zh-CN" altLang="en-US" sz="1300" smtClean="0">
              <a:solidFill>
                <a:srgbClr val="000000"/>
              </a:solidFill>
            </a:endParaRPr>
          </a:p>
        </p:txBody>
      </p:sp>
    </p:spTree>
    <p:extLst>
      <p:ext uri="{BB962C8B-B14F-4D97-AF65-F5344CB8AC3E}">
        <p14:creationId xmlns:p14="http://schemas.microsoft.com/office/powerpoint/2010/main" val="1426507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6B31307D-124A-43FE-B5D3-C44268F208F5}" type="slidenum">
              <a:rPr lang="zh-CN" altLang="en-US" sz="1300" smtClean="0">
                <a:solidFill>
                  <a:srgbClr val="000000"/>
                </a:solidFill>
              </a:rPr>
              <a:pPr/>
              <a:t>68</a:t>
            </a:fld>
            <a:endParaRPr lang="zh-CN" altLang="en-US" sz="1300" smtClean="0">
              <a:solidFill>
                <a:srgbClr val="000000"/>
              </a:solidFill>
            </a:endParaRPr>
          </a:p>
        </p:txBody>
      </p:sp>
    </p:spTree>
    <p:extLst>
      <p:ext uri="{BB962C8B-B14F-4D97-AF65-F5344CB8AC3E}">
        <p14:creationId xmlns:p14="http://schemas.microsoft.com/office/powerpoint/2010/main" val="2221563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557854D9-C07A-4676-862C-BCB6E854468A}" type="slidenum">
              <a:rPr lang="zh-CN" altLang="en-US" sz="1300" smtClean="0">
                <a:solidFill>
                  <a:srgbClr val="000000"/>
                </a:solidFill>
              </a:rPr>
              <a:pPr/>
              <a:t>70</a:t>
            </a:fld>
            <a:endParaRPr lang="zh-CN" altLang="en-US" sz="1300" smtClean="0">
              <a:solidFill>
                <a:srgbClr val="000000"/>
              </a:solidFill>
            </a:endParaRPr>
          </a:p>
        </p:txBody>
      </p:sp>
    </p:spTree>
    <p:extLst>
      <p:ext uri="{BB962C8B-B14F-4D97-AF65-F5344CB8AC3E}">
        <p14:creationId xmlns:p14="http://schemas.microsoft.com/office/powerpoint/2010/main" val="3106079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92D08669-D9FE-4B26-8756-715F35428FF0}" type="slidenum">
              <a:rPr lang="zh-CN" altLang="en-US" sz="1300" smtClean="0">
                <a:solidFill>
                  <a:srgbClr val="000000"/>
                </a:solidFill>
              </a:rPr>
              <a:pPr/>
              <a:t>72</a:t>
            </a:fld>
            <a:endParaRPr lang="zh-CN" altLang="en-US" sz="1300" smtClean="0">
              <a:solidFill>
                <a:srgbClr val="000000"/>
              </a:solidFill>
            </a:endParaRPr>
          </a:p>
        </p:txBody>
      </p:sp>
    </p:spTree>
    <p:extLst>
      <p:ext uri="{BB962C8B-B14F-4D97-AF65-F5344CB8AC3E}">
        <p14:creationId xmlns:p14="http://schemas.microsoft.com/office/powerpoint/2010/main" val="3698183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7E4254-0A86-477A-92FE-3FBDB65FBD1A}" type="slidenum">
              <a:rPr lang="en-US" altLang="zh-CN" sz="1300" smtClean="0"/>
              <a:pPr>
                <a:spcBef>
                  <a:spcPct val="0"/>
                </a:spcBef>
              </a:pPr>
              <a:t>74</a:t>
            </a:fld>
            <a:endParaRPr lang="en-US" altLang="zh-CN" sz="1300" smtClean="0"/>
          </a:p>
        </p:txBody>
      </p:sp>
      <p:sp>
        <p:nvSpPr>
          <p:cNvPr id="1239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D69CA94-8289-4431-A2E5-EFCD265E27E8}" type="slidenum">
              <a:rPr lang="en-US" altLang="zh-CN" sz="1300"/>
              <a:pPr algn="r" eaLnBrk="1" hangingPunct="1">
                <a:spcBef>
                  <a:spcPct val="0"/>
                </a:spcBef>
              </a:pPr>
              <a:t>74</a:t>
            </a:fld>
            <a:endParaRPr lang="en-US" altLang="zh-CN" sz="130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2985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B80EF2-1F71-4688-B740-43B02C084CAA}" type="slidenum">
              <a:rPr lang="en-US" altLang="zh-CN" sz="1300" smtClean="0"/>
              <a:pPr>
                <a:spcBef>
                  <a:spcPct val="0"/>
                </a:spcBef>
              </a:pPr>
              <a:t>75</a:t>
            </a:fld>
            <a:endParaRPr lang="en-US" altLang="zh-CN" sz="1300" smtClean="0"/>
          </a:p>
        </p:txBody>
      </p:sp>
      <p:sp>
        <p:nvSpPr>
          <p:cNvPr id="1259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6DB2A67-F527-4B91-A2DE-22369C4A4668}" type="slidenum">
              <a:rPr lang="en-US" altLang="zh-CN" sz="1300"/>
              <a:pPr algn="r" eaLnBrk="1" hangingPunct="1">
                <a:spcBef>
                  <a:spcPct val="0"/>
                </a:spcBef>
              </a:pPr>
              <a:t>75</a:t>
            </a:fld>
            <a:endParaRPr lang="en-US" altLang="zh-CN" sz="1300"/>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6832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4F5D02-3594-424D-8ADA-3D3876C83D30}" type="slidenum">
              <a:rPr lang="en-US" altLang="zh-CN" sz="1300" smtClean="0"/>
              <a:pPr>
                <a:spcBef>
                  <a:spcPct val="0"/>
                </a:spcBef>
              </a:pPr>
              <a:t>76</a:t>
            </a:fld>
            <a:endParaRPr lang="en-US" altLang="zh-CN" sz="1300" smtClean="0"/>
          </a:p>
        </p:txBody>
      </p:sp>
      <p:sp>
        <p:nvSpPr>
          <p:cNvPr id="1280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457412-712B-4AD1-865A-F0BED7FD9BB7}" type="slidenum">
              <a:rPr lang="en-US" altLang="zh-CN" sz="1300"/>
              <a:pPr algn="r" eaLnBrk="1" hangingPunct="1">
                <a:spcBef>
                  <a:spcPct val="0"/>
                </a:spcBef>
              </a:pPr>
              <a:t>76</a:t>
            </a:fld>
            <a:endParaRPr lang="en-US" altLang="zh-CN" sz="1300"/>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11894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0B7A8E-B61E-4D57-B821-DC66D72FAE61}" type="slidenum">
              <a:rPr lang="en-US" altLang="zh-CN" sz="1300" smtClean="0"/>
              <a:pPr>
                <a:spcBef>
                  <a:spcPct val="0"/>
                </a:spcBef>
              </a:pPr>
              <a:t>77</a:t>
            </a:fld>
            <a:endParaRPr lang="en-US" altLang="zh-CN" sz="1300" smtClean="0"/>
          </a:p>
        </p:txBody>
      </p:sp>
      <p:sp>
        <p:nvSpPr>
          <p:cNvPr id="1300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D56A69A-4326-4568-94A8-C4C5740B377B}" type="slidenum">
              <a:rPr lang="en-US" altLang="zh-CN" sz="1300"/>
              <a:pPr algn="r" eaLnBrk="1" hangingPunct="1">
                <a:spcBef>
                  <a:spcPct val="0"/>
                </a:spcBef>
              </a:pPr>
              <a:t>77</a:t>
            </a:fld>
            <a:endParaRPr lang="en-US" altLang="zh-CN" sz="130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76721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974F37-646A-412A-A3A4-17D439C30B7C}" type="slidenum">
              <a:rPr lang="en-US" altLang="zh-CN" sz="1300" smtClean="0"/>
              <a:pPr>
                <a:spcBef>
                  <a:spcPct val="0"/>
                </a:spcBef>
              </a:pPr>
              <a:t>78</a:t>
            </a:fld>
            <a:endParaRPr lang="en-US" altLang="zh-CN" sz="1300" smtClean="0"/>
          </a:p>
        </p:txBody>
      </p:sp>
      <p:sp>
        <p:nvSpPr>
          <p:cNvPr id="1320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DBF369D-1F67-42E5-BFA7-B718CFE2082C}" type="slidenum">
              <a:rPr lang="en-US" altLang="zh-CN" sz="1300"/>
              <a:pPr algn="r" eaLnBrk="1" hangingPunct="1">
                <a:spcBef>
                  <a:spcPct val="0"/>
                </a:spcBef>
              </a:pPr>
              <a:t>78</a:t>
            </a:fld>
            <a:endParaRPr lang="en-US" altLang="zh-CN" sz="1300"/>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7432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052FFD-D8AF-4BD6-A62D-B44E5A073298}" type="slidenum">
              <a:rPr lang="en-US" altLang="zh-CN" sz="1300" smtClean="0"/>
              <a:pPr>
                <a:spcBef>
                  <a:spcPct val="0"/>
                </a:spcBef>
              </a:pPr>
              <a:t>25</a:t>
            </a:fld>
            <a:endParaRPr lang="en-US" altLang="zh-CN" sz="13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sz="1900" smtClean="0"/>
              <a:t>Assumes initial cache state </a:t>
            </a:r>
          </a:p>
          <a:p>
            <a:pPr>
              <a:spcBef>
                <a:spcPct val="0"/>
              </a:spcBef>
            </a:pPr>
            <a:r>
              <a:rPr lang="en-US" altLang="zh-CN" sz="1900" smtClean="0"/>
              <a:t>is invalid and A1 and A2 map </a:t>
            </a:r>
            <a:br>
              <a:rPr lang="en-US" altLang="zh-CN" sz="1900" smtClean="0"/>
            </a:br>
            <a:r>
              <a:rPr lang="en-US" altLang="zh-CN" sz="1900" smtClean="0"/>
              <a:t>to same cache block,</a:t>
            </a:r>
          </a:p>
          <a:p>
            <a:pPr>
              <a:spcBef>
                <a:spcPct val="0"/>
              </a:spcBef>
            </a:pPr>
            <a:r>
              <a:rPr lang="en-US" altLang="zh-CN" sz="1900" smtClean="0"/>
              <a:t>but A1 !=  A2.</a:t>
            </a:r>
          </a:p>
          <a:p>
            <a:pPr eaLnBrk="1" hangingPunct="1"/>
            <a:endParaRPr lang="en-US" altLang="zh-CN" smtClean="0"/>
          </a:p>
        </p:txBody>
      </p:sp>
    </p:spTree>
    <p:extLst>
      <p:ext uri="{BB962C8B-B14F-4D97-AF65-F5344CB8AC3E}">
        <p14:creationId xmlns:p14="http://schemas.microsoft.com/office/powerpoint/2010/main" val="3940434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AABB18-2944-4E7F-8EFA-8B670DA56705}" type="slidenum">
              <a:rPr lang="en-US" altLang="zh-CN" sz="1300" smtClean="0"/>
              <a:pPr>
                <a:spcBef>
                  <a:spcPct val="0"/>
                </a:spcBef>
              </a:pPr>
              <a:t>83</a:t>
            </a:fld>
            <a:endParaRPr lang="en-US" altLang="zh-CN" sz="1300" smtClean="0"/>
          </a:p>
        </p:txBody>
      </p:sp>
      <p:sp>
        <p:nvSpPr>
          <p:cNvPr id="1382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CFA8E1F-2B5A-4298-AF94-24351B9953A1}" type="slidenum">
              <a:rPr lang="en-US" altLang="zh-CN" sz="1300"/>
              <a:pPr algn="r" eaLnBrk="1" hangingPunct="1">
                <a:spcBef>
                  <a:spcPct val="0"/>
                </a:spcBef>
              </a:pPr>
              <a:t>83</a:t>
            </a:fld>
            <a:endParaRPr lang="en-US" altLang="zh-CN" sz="1300"/>
          </a:p>
        </p:txBody>
      </p:sp>
      <p:sp>
        <p:nvSpPr>
          <p:cNvPr id="13824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13824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31355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66aa63c5d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66aa63c5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Cache coherence should be preserved on any multicore system such that different cores can access the same value for the same memory location.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zh-CN" dirty="0">
                <a:solidFill>
                  <a:schemeClr val="dk1"/>
                </a:solidFill>
              </a:rPr>
              <a:t>In this paper, We focus mainly on directory-based coherence protocols as modern processors often adopt this design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The MSI protocol is seminal and all coherence protocols deployed on modern multicore chips inherit its three states—Modified, Shared, and Invalid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To optimize MSI protocol, The MESI protocol introduces an Exclusive state to make the S state more fine-grained and save coherence traffic. </a:t>
            </a:r>
            <a:endParaRPr dirty="0"/>
          </a:p>
          <a:p>
            <a:pPr marL="0" lvl="0" indent="0" algn="l" rtl="0">
              <a:spcBef>
                <a:spcPts val="0"/>
              </a:spcBef>
              <a:spcAft>
                <a:spcPts val="0"/>
              </a:spcAft>
              <a:buNone/>
            </a:pPr>
            <a:r>
              <a:rPr lang="zh-CN" dirty="0"/>
              <a:t>So, Why the introduction of E state could be an optimization?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The E state helps  accelerate write-after-read accesses [46], [65]. </a:t>
            </a:r>
            <a:endParaRPr dirty="0"/>
          </a:p>
          <a:p>
            <a:pPr marL="0" lvl="0" indent="0" algn="l" rtl="0">
              <a:spcBef>
                <a:spcPts val="0"/>
              </a:spcBef>
              <a:spcAft>
                <a:spcPts val="0"/>
              </a:spcAft>
              <a:buNone/>
            </a:pPr>
            <a:r>
              <a:rPr lang="zh-CN" dirty="0"/>
              <a:t>With E state, the cache knows it’s the only owner of the block, so it can write the cache line without notifying other cores. </a:t>
            </a:r>
            <a:endParaRPr dirty="0"/>
          </a:p>
          <a:p>
            <a:pPr marL="0" lvl="0" indent="0" algn="l" rtl="0">
              <a:spcBef>
                <a:spcPts val="0"/>
              </a:spcBef>
              <a:spcAft>
                <a:spcPts val="0"/>
              </a:spcAft>
              <a:buNone/>
            </a:pPr>
            <a:r>
              <a:rPr lang="zh-CN" dirty="0"/>
              <a:t>However, Without the E state, MSI marks a clean data block with the S state. To serve a subsequent write request targeting the S-state block, the core needs to request ownership</a:t>
            </a:r>
            <a:r>
              <a:rPr lang="en-US" altLang="zh-CN" dirty="0"/>
              <a:t>.</a:t>
            </a:r>
            <a:r>
              <a:rPr lang="zh-CN" dirty="0"/>
              <a:t> </a:t>
            </a:r>
            <a:r>
              <a:rPr lang="en-US" altLang="zh-CN" dirty="0"/>
              <a:t>T</a:t>
            </a:r>
            <a:r>
              <a:rPr lang="zh-CN" dirty="0"/>
              <a:t>his triggers further invalidation commands to other cores for avoiding potential stale copies.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8941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66aa63c5d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66aa63c5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However, the optimization of E state brings security vulnerabilities: there is a coherence-based timing channel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it arises from different access latencies for fetching data blocks in E state and S state upon a cache miss.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Here we present the process to access an E-state or S-state block for memory location X in the LLC.</a:t>
            </a:r>
            <a:endParaRPr dirty="0"/>
          </a:p>
          <a:p>
            <a:pPr marL="0" lvl="0" indent="0" algn="l" rtl="0">
              <a:spcBef>
                <a:spcPts val="0"/>
              </a:spcBef>
              <a:spcAft>
                <a:spcPts val="0"/>
              </a:spcAft>
              <a:buNone/>
            </a:pPr>
            <a:r>
              <a:rPr lang="zh-CN" dirty="0"/>
              <a:t>Firstly E state.</a:t>
            </a:r>
            <a:endParaRPr dirty="0"/>
          </a:p>
          <a:p>
            <a:pPr marL="0" lvl="0" indent="0" algn="l" rtl="0">
              <a:spcBef>
                <a:spcPts val="0"/>
              </a:spcBef>
              <a:spcAft>
                <a:spcPts val="0"/>
              </a:spcAft>
              <a:buNone/>
            </a:pPr>
            <a:r>
              <a:rPr lang="zh-CN" dirty="0"/>
              <a:t> Since Core A has no copy of data in iits private caches, it sends a request to the directory (step 1). </a:t>
            </a:r>
            <a:endParaRPr dirty="0"/>
          </a:p>
          <a:p>
            <a:pPr marL="0" lvl="0" indent="0" algn="l" rtl="0">
              <a:spcBef>
                <a:spcPts val="0"/>
              </a:spcBef>
              <a:spcAft>
                <a:spcPts val="0"/>
              </a:spcAft>
              <a:buNone/>
            </a:pPr>
            <a:r>
              <a:rPr lang="zh-CN" dirty="0"/>
              <a:t>The directory finds that the X-addressed data block is exclusively cached on core B. </a:t>
            </a:r>
            <a:endParaRPr dirty="0"/>
          </a:p>
          <a:p>
            <a:pPr marL="0" lvl="0" indent="0" algn="l" rtl="0">
              <a:spcBef>
                <a:spcPts val="0"/>
              </a:spcBef>
              <a:spcAft>
                <a:spcPts val="0"/>
              </a:spcAft>
              <a:buNone/>
            </a:pPr>
            <a:r>
              <a:rPr lang="zh-CN" dirty="0"/>
              <a:t>Although the LLC also has a copy for X, the E state makes the directory hard to ensure whether the value in the LLC is obsolete. Therefore, the directory forwards the request to the owner—Core B (step 2). Upon receiving the forwarded request, Core B responds Core A with data.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In contrast, when the requested data block is in the S state , the directory ensures that the copy in the LLC holds the same value with that of other copies cached in some core’s private caches. </a:t>
            </a:r>
            <a:endParaRPr dirty="0"/>
          </a:p>
          <a:p>
            <a:pPr marL="0" lvl="0" indent="0" algn="l" rtl="0">
              <a:spcBef>
                <a:spcPts val="0"/>
              </a:spcBef>
              <a:spcAft>
                <a:spcPts val="0"/>
              </a:spcAft>
              <a:buNone/>
            </a:pPr>
            <a:r>
              <a:rPr lang="zh-CN" dirty="0"/>
              <a:t>The directory thus more quickly returns the requested data block from the LLC.</a:t>
            </a:r>
            <a:endParaRPr dirty="0"/>
          </a:p>
        </p:txBody>
      </p:sp>
    </p:spTree>
    <p:extLst>
      <p:ext uri="{BB962C8B-B14F-4D97-AF65-F5344CB8AC3E}">
        <p14:creationId xmlns:p14="http://schemas.microsoft.com/office/powerpoint/2010/main" val="1734606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66aa63c5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66aa63c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To defend against this attack, the state-of-the-art countermeasure, we name it S-MESI, returns the requestd data in both states E and S from the LLC</a:t>
            </a:r>
            <a:endParaRPr/>
          </a:p>
          <a:p>
            <a:pPr marL="0" lvl="0" indent="0" algn="l" rtl="0">
              <a:spcBef>
                <a:spcPts val="0"/>
              </a:spcBef>
              <a:spcAft>
                <a:spcPts val="0"/>
              </a:spcAft>
              <a:buNone/>
            </a:pPr>
            <a:endParaRPr/>
          </a:p>
          <a:p>
            <a:pPr marL="0" lvl="0" indent="0" algn="l" rtl="0">
              <a:spcBef>
                <a:spcPts val="0"/>
              </a:spcBef>
              <a:spcAft>
                <a:spcPts val="0"/>
              </a:spcAft>
              <a:buNone/>
            </a:pPr>
            <a:r>
              <a:rPr lang="zh-CN"/>
              <a:t>However, this nullifies the silent upgrade effect from E to M that the E state is supposed to offer. </a:t>
            </a:r>
            <a:endParaRPr/>
          </a:p>
          <a:p>
            <a:pPr marL="0" lvl="0" indent="0" algn="l" rtl="0">
              <a:spcBef>
                <a:spcPts val="0"/>
              </a:spcBef>
              <a:spcAft>
                <a:spcPts val="0"/>
              </a:spcAft>
              <a:buNone/>
            </a:pPr>
            <a:r>
              <a:rPr lang="zh-CN"/>
              <a:t>When traditional silent upgrade updates the E-state block in private caches into state M, its corresponding copy in the LLC stays in state E. </a:t>
            </a:r>
            <a:endParaRPr/>
          </a:p>
          <a:p>
            <a:pPr marL="0" lvl="0" indent="0" algn="l" rtl="0">
              <a:spcBef>
                <a:spcPts val="0"/>
              </a:spcBef>
              <a:spcAft>
                <a:spcPts val="0"/>
              </a:spcAft>
              <a:buNone/>
            </a:pPr>
            <a:r>
              <a:rPr lang="zh-CN"/>
              <a:t>Directly returning E-state data from the LLC likely results in accessing stale data. </a:t>
            </a:r>
            <a:endParaRPr/>
          </a:p>
          <a:p>
            <a:pPr marL="0" lvl="0" indent="0" algn="l" rtl="0">
              <a:spcBef>
                <a:spcPts val="0"/>
              </a:spcBef>
              <a:spcAft>
                <a:spcPts val="0"/>
              </a:spcAft>
              <a:buNone/>
            </a:pPr>
            <a:r>
              <a:rPr lang="zh-CN"/>
              <a:t>Therefore, SMESI revokes silent upgrade and enforces the M state to be synchronized across both private caches and the LLC. </a:t>
            </a:r>
            <a:endParaRPr/>
          </a:p>
          <a:p>
            <a:pPr marL="0" lvl="0" indent="0" algn="l" rtl="0">
              <a:spcBef>
                <a:spcPts val="0"/>
              </a:spcBef>
              <a:spcAft>
                <a:spcPts val="0"/>
              </a:spcAft>
              <a:buNone/>
            </a:pPr>
            <a:endParaRPr/>
          </a:p>
          <a:p>
            <a:pPr marL="0" lvl="0" indent="0" algn="l" rtl="0">
              <a:spcBef>
                <a:spcPts val="0"/>
              </a:spcBef>
              <a:spcAft>
                <a:spcPts val="0"/>
              </a:spcAft>
              <a:buNone/>
            </a:pPr>
            <a:r>
              <a:rPr lang="zh-CN"/>
              <a:t>Let’s see the process</a:t>
            </a:r>
            <a:endParaRPr/>
          </a:p>
          <a:p>
            <a:pPr marL="0" lvl="0" indent="0" algn="l" rtl="0">
              <a:spcBef>
                <a:spcPts val="0"/>
              </a:spcBef>
              <a:spcAft>
                <a:spcPts val="0"/>
              </a:spcAft>
              <a:buNone/>
            </a:pPr>
            <a:r>
              <a:rPr lang="zh-CN"/>
              <a:t>Upon receiving a write request for a private data block in state E (step 1)</a:t>
            </a:r>
            <a:endParaRPr/>
          </a:p>
          <a:p>
            <a:pPr marL="0" lvl="0" indent="0" algn="l" rtl="0">
              <a:spcBef>
                <a:spcPts val="0"/>
              </a:spcBef>
              <a:spcAft>
                <a:spcPts val="0"/>
              </a:spcAft>
              <a:buNone/>
            </a:pPr>
            <a:r>
              <a:rPr lang="zh-CN"/>
              <a:t>the core sends a coherence request to the LLC for privilege upgrade (step 2a) and transits state E to a transient EMA state (step 2b). </a:t>
            </a:r>
            <a:endParaRPr/>
          </a:p>
          <a:p>
            <a:pPr marL="0" lvl="0" indent="0" algn="l" rtl="0">
              <a:spcBef>
                <a:spcPts val="0"/>
              </a:spcBef>
              <a:spcAft>
                <a:spcPts val="0"/>
              </a:spcAft>
              <a:buNone/>
            </a:pPr>
            <a:r>
              <a:rPr lang="zh-CN"/>
              <a:t>It then waits for the LLC’s acknowledgement (step 3a)</a:t>
            </a:r>
            <a:endParaRPr/>
          </a:p>
          <a:p>
            <a:pPr marL="0" lvl="0" indent="0" algn="l" rtl="0">
              <a:spcBef>
                <a:spcPts val="0"/>
              </a:spcBef>
              <a:spcAft>
                <a:spcPts val="0"/>
              </a:spcAft>
              <a:buNone/>
            </a:pPr>
            <a:r>
              <a:rPr lang="zh-CN"/>
              <a:t> The acknowledgement from the LLC triggers private caches to update the EMA state to the M state</a:t>
            </a:r>
            <a:endParaRPr/>
          </a:p>
        </p:txBody>
      </p:sp>
    </p:spTree>
    <p:extLst>
      <p:ext uri="{BB962C8B-B14F-4D97-AF65-F5344CB8AC3E}">
        <p14:creationId xmlns:p14="http://schemas.microsoft.com/office/powerpoint/2010/main" val="700898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aa778f76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aa778f7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observe that the inevitable overhead by nullifying the E state arises from overprotection. </a:t>
            </a:r>
            <a:endParaRPr/>
          </a:p>
          <a:p>
            <a:pPr marL="0" lvl="0" indent="0" algn="l" rtl="0">
              <a:spcBef>
                <a:spcPts val="0"/>
              </a:spcBef>
              <a:spcAft>
                <a:spcPts val="0"/>
              </a:spcAft>
              <a:buNone/>
            </a:pPr>
            <a:r>
              <a:rPr lang="zh-CN"/>
              <a:t>Since the coherence attack exploits only shared data, protecting only shared data is sufficient. </a:t>
            </a:r>
            <a:endParaRPr/>
          </a:p>
          <a:p>
            <a:pPr marL="0" lvl="0" indent="0" algn="l" rtl="0">
              <a:spcBef>
                <a:spcPts val="0"/>
              </a:spcBef>
              <a:spcAft>
                <a:spcPts val="0"/>
              </a:spcAft>
              <a:buNone/>
            </a:pPr>
            <a:r>
              <a:rPr lang="zh-CN"/>
              <a:t>However, S-MESI nullifies state E and complicates the E→M transition for unshared data. </a:t>
            </a:r>
            <a:endParaRPr/>
          </a:p>
          <a:p>
            <a:pPr marL="0" lvl="0" indent="0" algn="l" rtl="0">
              <a:spcBef>
                <a:spcPts val="0"/>
              </a:spcBef>
              <a:spcAft>
                <a:spcPts val="0"/>
              </a:spcAft>
              <a:buNone/>
            </a:pPr>
            <a:endParaRPr/>
          </a:p>
          <a:p>
            <a:pPr marL="0" lvl="0" indent="0" algn="l" rtl="0">
              <a:spcBef>
                <a:spcPts val="0"/>
              </a:spcBef>
              <a:spcAft>
                <a:spcPts val="0"/>
              </a:spcAft>
              <a:buNone/>
            </a:pPr>
            <a:r>
              <a:rPr lang="zh-CN"/>
              <a:t>We are motivated to minimize the protection scope. </a:t>
            </a:r>
            <a:endParaRPr/>
          </a:p>
          <a:p>
            <a:pPr marL="0" lvl="0" indent="0" algn="l" rtl="0">
              <a:spcBef>
                <a:spcPts val="0"/>
              </a:spcBef>
              <a:spcAft>
                <a:spcPts val="0"/>
              </a:spcAft>
              <a:buNone/>
            </a:pPr>
            <a:r>
              <a:rPr lang="zh-CN"/>
              <a:t>We find that exploitable shared data belong to write-protected data, whose E state is redundant. </a:t>
            </a:r>
            <a:endParaRPr/>
          </a:p>
          <a:p>
            <a:pPr marL="0" lvl="0" indent="0" algn="l" rtl="0">
              <a:spcBef>
                <a:spcPts val="0"/>
              </a:spcBef>
              <a:spcAft>
                <a:spcPts val="0"/>
              </a:spcAft>
              <a:buNone/>
            </a:pPr>
            <a:r>
              <a:rPr lang="zh-CN"/>
              <a:t>We can simply remove their E state from coherence to fundamentally throttle the exploited E/S timing difference.</a:t>
            </a:r>
            <a:endParaRPr/>
          </a:p>
        </p:txBody>
      </p:sp>
    </p:spTree>
    <p:extLst>
      <p:ext uri="{BB962C8B-B14F-4D97-AF65-F5344CB8AC3E}">
        <p14:creationId xmlns:p14="http://schemas.microsoft.com/office/powerpoint/2010/main" val="32948877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cbaed6f5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cbaed6f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We leverage the MMU to identify exploitable shared memory </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It’s based on two observations.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First, we find that exploited shared memory is write-protected. </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 coherence attack generates shared memory in two ways, first by using shared library, and the second by using memory deduplication. They are all write-protected.</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Then, we find that write-protected manifests in page table entry’s read/write field.</a:t>
            </a:r>
            <a:endParaRPr/>
          </a:p>
        </p:txBody>
      </p:sp>
    </p:spTree>
    <p:extLst>
      <p:ext uri="{BB962C8B-B14F-4D97-AF65-F5344CB8AC3E}">
        <p14:creationId xmlns:p14="http://schemas.microsoft.com/office/powerpoint/2010/main" val="4293065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5cbaed6f5c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5cbaed6f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With the write-protected information, next SwiftDir hitchhikes address translation to transmit the write-protected information from the MMU to the cache hierarchy for coherence maintenance.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zh-CN">
                <a:solidFill>
                  <a:schemeClr val="dk1"/>
                </a:solidFill>
              </a:rPr>
              <a:t>Different cache architectures lead to respective complexities to this hitchhiking method.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zh-CN">
                <a:solidFill>
                  <a:schemeClr val="dk1"/>
                </a:solidFill>
              </a:rPr>
              <a:t>VIVT, for example. It allows the core to send a virtual address to the L1 cache even prior to address translation. To address such a concern, we thoroughly investigate all the three cache architectures in commercial use—PIPT, VIPT, and VIVT</a:t>
            </a:r>
            <a:endParaRPr>
              <a:solidFill>
                <a:schemeClr val="dk1"/>
              </a:solidFill>
            </a:endParaRPr>
          </a:p>
          <a:p>
            <a:pPr marL="0" lvl="0" indent="0" algn="l" rtl="0">
              <a:spcBef>
                <a:spcPts val="0"/>
              </a:spcBef>
              <a:spcAft>
                <a:spcPts val="0"/>
              </a:spcAft>
              <a:buNone/>
            </a:pPr>
            <a:r>
              <a:rPr lang="zh-CN">
                <a:solidFill>
                  <a:schemeClr val="dk1"/>
                </a:solidFill>
              </a:rPr>
              <a:t>We find that SwfitDir suffices for the LLC to obtain the write-protected information of the requested data until the request arrives at the LLC. This requirement can be easily satisfied regardless of cache architecture, simply because that the LLC is a physical cache and address translation should have taken place before accessing the LLC</a:t>
            </a:r>
            <a:endParaRPr>
              <a:solidFill>
                <a:schemeClr val="dk1"/>
              </a:solidFill>
            </a:endParaRPr>
          </a:p>
        </p:txBody>
      </p:sp>
    </p:spTree>
    <p:extLst>
      <p:ext uri="{BB962C8B-B14F-4D97-AF65-F5344CB8AC3E}">
        <p14:creationId xmlns:p14="http://schemas.microsoft.com/office/powerpoint/2010/main" val="1106538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cbaed6f5c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cbaed6f5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Finally, it’s about modification of coherence protocol.</a:t>
            </a:r>
            <a:endParaRPr>
              <a:solidFill>
                <a:schemeClr val="dk1"/>
              </a:solidFill>
            </a:endParaRPr>
          </a:p>
          <a:p>
            <a:pPr marL="0" lvl="0" indent="0" algn="l" rtl="0">
              <a:spcBef>
                <a:spcPts val="0"/>
              </a:spcBef>
              <a:spcAft>
                <a:spcPts val="0"/>
              </a:spcAft>
              <a:buNone/>
            </a:pPr>
            <a:r>
              <a:rPr lang="zh-CN">
                <a:solidFill>
                  <a:schemeClr val="dk1"/>
                </a:solidFill>
              </a:rPr>
              <a:t>SwiftDir imposes minimum modification on existing coherence protocols by narrowing down the protection scope to only write-protected data</a:t>
            </a:r>
            <a:endParaRPr>
              <a:solidFill>
                <a:schemeClr val="dk1"/>
              </a:solidFill>
            </a:endParaRPr>
          </a:p>
          <a:p>
            <a:pPr marL="0" lvl="0" indent="0" algn="l" rtl="0">
              <a:spcBef>
                <a:spcPts val="0"/>
              </a:spcBef>
              <a:spcAft>
                <a:spcPts val="0"/>
              </a:spcAft>
              <a:buNone/>
            </a:pPr>
            <a:r>
              <a:rPr lang="zh-CN">
                <a:solidFill>
                  <a:schemeClr val="dk1"/>
                </a:solidFill>
              </a:rPr>
              <a:t>Motivated by the observation that write-protected data are not supposed to be written, we consider it less necessary to maintain their E state. </a:t>
            </a:r>
            <a:endParaRPr>
              <a:solidFill>
                <a:schemeClr val="dk1"/>
              </a:solidFill>
            </a:endParaRPr>
          </a:p>
          <a:p>
            <a:pPr marL="0" lvl="0" indent="0" algn="l" rtl="0">
              <a:spcBef>
                <a:spcPts val="0"/>
              </a:spcBef>
              <a:spcAft>
                <a:spcPts val="0"/>
              </a:spcAft>
              <a:buNone/>
            </a:pPr>
            <a:r>
              <a:rPr lang="zh-CN">
                <a:solidFill>
                  <a:schemeClr val="dk1"/>
                </a:solidFill>
              </a:rPr>
              <a:t>SwiftDir thus directly sets an initial load of write-protected data in the S state instead of the E state</a:t>
            </a:r>
            <a:endParaRPr>
              <a:solidFill>
                <a:schemeClr val="dk1"/>
              </a:solidFill>
            </a:endParaRPr>
          </a:p>
          <a:p>
            <a:pPr marL="0" lvl="0" indent="0" algn="l" rtl="0">
              <a:spcBef>
                <a:spcPts val="0"/>
              </a:spcBef>
              <a:spcAft>
                <a:spcPts val="0"/>
              </a:spcAft>
              <a:buNone/>
            </a:pPr>
            <a:r>
              <a:rPr lang="zh-CN">
                <a:solidFill>
                  <a:schemeClr val="dk1"/>
                </a:solidFill>
              </a:rPr>
              <a:t>This way, write-protected data no longer transit to the E state and are immune from timing-channel attacks</a:t>
            </a:r>
            <a:endParaRPr>
              <a:solidFill>
                <a:schemeClr val="dk1"/>
              </a:solidFill>
            </a:endParaRPr>
          </a:p>
        </p:txBody>
      </p:sp>
    </p:spTree>
    <p:extLst>
      <p:ext uri="{BB962C8B-B14F-4D97-AF65-F5344CB8AC3E}">
        <p14:creationId xmlns:p14="http://schemas.microsoft.com/office/powerpoint/2010/main" val="2722729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ad1d29e9b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ad1d29e9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200" dirty="0">
                <a:solidFill>
                  <a:schemeClr val="dk1"/>
                </a:solidFill>
              </a:rPr>
              <a:t>We did a series of experiments to evaluate the SwiftDir. </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zh-CN" sz="1200" dirty="0">
                <a:solidFill>
                  <a:schemeClr val="dk1"/>
                </a:solidFill>
              </a:rPr>
              <a:t>First for security issue, We measure the access latency of traditionally vulnerable shared data to show that SwiftDir successfully prevents the timing channel</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zh-CN" sz="1200" dirty="0">
                <a:solidFill>
                  <a:schemeClr val="dk1"/>
                </a:solidFill>
              </a:rPr>
              <a:t>This figure  reports the cumulative distribution function (CDF) of Load WP(L1I&amp;L2S) by SwiftDir, in comparison with that of Load(L1I&amp;L2S) by MESI.</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1200" dirty="0">
                <a:solidFill>
                  <a:schemeClr val="dk1"/>
                </a:solidFill>
              </a:rPr>
              <a:t>It can been seen that it leaves the attacker with no timing difference to exploit.</a:t>
            </a:r>
            <a:endParaRPr sz="12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85872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dad95d22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5dad95d22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dirty="0">
                <a:solidFill>
                  <a:schemeClr val="dk1"/>
                </a:solidFill>
              </a:rPr>
              <a:t>We make the conclusion:</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1200"/>
              </a:spcBef>
              <a:spcAft>
                <a:spcPts val="0"/>
              </a:spcAft>
              <a:buNone/>
            </a:pPr>
            <a:r>
              <a:rPr lang="zh-CN" dirty="0">
                <a:solidFill>
                  <a:schemeClr val="dk1"/>
                </a:solidFill>
              </a:rPr>
              <a:t>SwiftDir is the first attempt to secure cache coherence with performance gains. </a:t>
            </a:r>
            <a:endParaRPr dirty="0">
              <a:solidFill>
                <a:schemeClr val="dk1"/>
              </a:solidFill>
            </a:endParaRPr>
          </a:p>
          <a:p>
            <a:pPr marL="0" lvl="0" indent="0" algn="l" rtl="0">
              <a:lnSpc>
                <a:spcPct val="100000"/>
              </a:lnSpc>
              <a:spcBef>
                <a:spcPts val="1200"/>
              </a:spcBef>
              <a:spcAft>
                <a:spcPts val="1200"/>
              </a:spcAft>
              <a:buNone/>
            </a:pPr>
            <a:r>
              <a:rPr lang="zh-CN" dirty="0">
                <a:solidFill>
                  <a:schemeClr val="dk1"/>
                </a:solidFill>
              </a:rPr>
              <a:t>This promises a way of protection by simplification rather than complication.</a:t>
            </a:r>
            <a:endParaRPr dirty="0">
              <a:solidFill>
                <a:schemeClr val="dk1"/>
              </a:solidFill>
            </a:endParaRPr>
          </a:p>
        </p:txBody>
      </p:sp>
    </p:spTree>
    <p:extLst>
      <p:ext uri="{BB962C8B-B14F-4D97-AF65-F5344CB8AC3E}">
        <p14:creationId xmlns:p14="http://schemas.microsoft.com/office/powerpoint/2010/main" val="138638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4D97D3-64DD-424D-BF0D-E2CCF26B6083}" type="slidenum">
              <a:rPr lang="en-US" altLang="zh-CN" sz="1300" smtClean="0"/>
              <a:pPr>
                <a:spcBef>
                  <a:spcPct val="0"/>
                </a:spcBef>
              </a:pPr>
              <a:t>29</a:t>
            </a:fld>
            <a:endParaRPr lang="en-US" altLang="zh-CN" sz="1300" smtClean="0"/>
          </a:p>
        </p:txBody>
      </p:sp>
      <p:sp>
        <p:nvSpPr>
          <p:cNvPr id="6349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Why write miss first?</a:t>
            </a:r>
          </a:p>
          <a:p>
            <a:pPr eaLnBrk="1" hangingPunct="1"/>
            <a:r>
              <a:rPr lang="en-US" altLang="en-US" smtClean="0"/>
              <a:t>Because in general, only write a piece of block, may need to read it first so that can have a full vblock; therefore, need to get </a:t>
            </a:r>
          </a:p>
          <a:p>
            <a:pPr eaLnBrk="1" hangingPunct="1"/>
            <a:r>
              <a:rPr lang="en-US" altLang="en-US" smtClean="0"/>
              <a:t>Write back is low priority event.</a:t>
            </a:r>
          </a:p>
        </p:txBody>
      </p:sp>
      <p:sp>
        <p:nvSpPr>
          <p:cNvPr id="63492"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64855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37285D-2F7D-481D-9B72-5633854F7D9C}" type="slidenum">
              <a:rPr lang="en-US" altLang="zh-CN" sz="1300" smtClean="0"/>
              <a:pPr>
                <a:spcBef>
                  <a:spcPct val="0"/>
                </a:spcBef>
              </a:pPr>
              <a:t>32</a:t>
            </a:fld>
            <a:endParaRPr lang="en-US" altLang="zh-CN"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6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013E843-C905-4913-B105-FA8DCBE9DBE3}"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3718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9E5EAC7-CE4D-4D7D-9123-51BD9648A752}"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1880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69A9FCE-260D-45AB-B0B4-1DB7511FA5DE}" type="datetime3">
              <a:rPr lang="en-US" smtClean="0"/>
              <a:t>30 November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3658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08D3A83-6B41-4F9F-86B6-D464F4BA0CB3}" type="datetimeFigureOut">
              <a:rPr lang="zh-CN" altLang="en-US"/>
              <a:pPr>
                <a:defRPr/>
              </a:pPr>
              <a:t>2022/11/30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BBD610D-0ABE-4307-9E96-CC6477E83692}" type="slidenum">
              <a:rPr lang="zh-CN" altLang="en-US"/>
              <a:pPr>
                <a:defRPr/>
              </a:pPr>
              <a:t>‹#›</a:t>
            </a:fld>
            <a:endParaRPr lang="zh-CN" altLang="en-US"/>
          </a:p>
        </p:txBody>
      </p:sp>
    </p:spTree>
    <p:extLst>
      <p:ext uri="{BB962C8B-B14F-4D97-AF65-F5344CB8AC3E}">
        <p14:creationId xmlns:p14="http://schemas.microsoft.com/office/powerpoint/2010/main" val="189755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D1FB7E2-C171-48E5-88EC-CA18FE915A19}" type="datetimeFigureOut">
              <a:rPr lang="zh-CN" altLang="en-US"/>
              <a:pPr>
                <a:defRPr/>
              </a:pPr>
              <a:t>2022/11/30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A2EE0CA-7D9B-49BA-A4A5-7080078E3556}" type="slidenum">
              <a:rPr lang="zh-CN" altLang="en-US"/>
              <a:pPr>
                <a:defRPr/>
              </a:pPr>
              <a:t>‹#›</a:t>
            </a:fld>
            <a:endParaRPr lang="zh-CN" altLang="en-US"/>
          </a:p>
        </p:txBody>
      </p:sp>
    </p:spTree>
    <p:extLst>
      <p:ext uri="{BB962C8B-B14F-4D97-AF65-F5344CB8AC3E}">
        <p14:creationId xmlns:p14="http://schemas.microsoft.com/office/powerpoint/2010/main" val="15712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202348F-14E3-4EB2-A2E0-44CF1DBAD60A}" type="datetimeFigureOut">
              <a:rPr lang="zh-CN" altLang="en-US"/>
              <a:pPr>
                <a:defRPr/>
              </a:pPr>
              <a:t>2022/11/30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C0970BAD-00F8-4C0B-8D1C-1683181C3404}" type="slidenum">
              <a:rPr lang="zh-CN" altLang="en-US"/>
              <a:pPr>
                <a:defRPr/>
              </a:pPr>
              <a:t>‹#›</a:t>
            </a:fld>
            <a:endParaRPr lang="zh-CN" altLang="en-US"/>
          </a:p>
        </p:txBody>
      </p:sp>
    </p:spTree>
    <p:extLst>
      <p:ext uri="{BB962C8B-B14F-4D97-AF65-F5344CB8AC3E}">
        <p14:creationId xmlns:p14="http://schemas.microsoft.com/office/powerpoint/2010/main" val="134235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4148125174"/>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5081720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9E8FEE-81CA-4900-8C35-C83B63DF4912}"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241865097"/>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8CADB06A-C83F-4E54-B9A9-752F933CC1AB}"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403487635"/>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33056D9-9DB9-456C-8A98-95CD03BDB35F}"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670526599"/>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1172530"/>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3BF4C36D-2564-467D-8D3E-D2A4029503F2}"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730955322"/>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8867A455-647B-4D4F-968E-CEB5AC132B99}"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871689565"/>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718EE7D-6B66-45BC-9957-15C378678BCF}" type="datetimeFigureOut">
              <a:rPr lang="zh-CN" altLang="en-US"/>
              <a:pPr>
                <a:defRPr/>
              </a:pPr>
              <a:t>2022/11/30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8FC2615E-68B6-43EF-8520-75CAE7979D7B}" type="slidenum">
              <a:rPr lang="zh-CN" altLang="en-US"/>
              <a:pPr>
                <a:defRPr/>
              </a:pPr>
              <a:t>‹#›</a:t>
            </a:fld>
            <a:endParaRPr lang="zh-CN" altLang="en-US"/>
          </a:p>
        </p:txBody>
      </p:sp>
    </p:spTree>
    <p:extLst>
      <p:ext uri="{BB962C8B-B14F-4D97-AF65-F5344CB8AC3E}">
        <p14:creationId xmlns:p14="http://schemas.microsoft.com/office/powerpoint/2010/main" val="40756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E4008026-A2BF-460F-816B-D7ACB05AFB0B}"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427753293"/>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B0B2B2BC-8A87-4FF5-A530-D78855998578}"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1491922422"/>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D0D51CCF-70BD-4E77-9167-EA0D95C680F5}"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834476561"/>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100646443"/>
      </p:ext>
    </p:extLst>
  </p:cSld>
  <p:clrMapOvr>
    <a:masterClrMapping/>
  </p:clrMapOvr>
  <p:transition spd="slow">
    <p:pull dir="ru"/>
  </p:transition>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7E75A8C-B91C-451B-97E0-47D8980BBE94}" type="slidenum">
              <a:rPr lang="en-US" altLang="zh-CN" smtClean="0"/>
              <a:pPr>
                <a:defRPr/>
              </a:pPr>
              <a:t>‹#›</a:t>
            </a:fld>
            <a:endParaRPr lang="en-US" altLang="zh-CN"/>
          </a:p>
        </p:txBody>
      </p:sp>
    </p:spTree>
    <p:extLst>
      <p:ext uri="{BB962C8B-B14F-4D97-AF65-F5344CB8AC3E}">
        <p14:creationId xmlns:p14="http://schemas.microsoft.com/office/powerpoint/2010/main" val="3124332933"/>
      </p:ext>
    </p:extLst>
  </p:cSld>
  <p:clrMapOvr>
    <a:masterClrMapping/>
  </p:clrMapOvr>
  <p:transition spd="slow">
    <p:pull dir="ru"/>
  </p:transition>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625304849"/>
      </p:ext>
    </p:extLst>
  </p:cSld>
  <p:clrMapOvr>
    <a:masterClrMapping/>
  </p:clrMapOvr>
  <p:transition spd="slow">
    <p:pull dir="ru"/>
  </p:transition>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a:defRPr/>
            </a:pPr>
            <a:fld id="{AC3F07DD-5EC0-472B-AECB-015A0A2FDC31}" type="slidenum">
              <a:rPr lang="en-US" altLang="zh-CN" smtClean="0"/>
              <a:pPr>
                <a:defRPr/>
              </a:pPr>
              <a:t>‹#›</a:t>
            </a:fld>
            <a:r>
              <a:rPr lang="en-US" altLang="zh-CN" smtClean="0"/>
              <a:t>/20</a:t>
            </a:r>
            <a:endParaRPr lang="en-US" altLang="zh-CN"/>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3428862735"/>
      </p:ext>
    </p:extLst>
  </p:cSld>
  <p:clrMapOvr>
    <a:masterClrMapping/>
  </p:clrMapOvr>
  <p:transition/>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4163638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2096375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288830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26E129C-7FB3-4285-B07A-43830BD93B33}" type="datetimeFigureOut">
              <a:rPr lang="zh-CN" altLang="en-US"/>
              <a:pPr>
                <a:defRPr/>
              </a:pPr>
              <a:t>2022/11/30</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1C8E88A-E338-4F22-BD68-C77D108C111E}" type="slidenum">
              <a:rPr lang="zh-CN" altLang="en-US"/>
              <a:pPr>
                <a:defRPr/>
              </a:pPr>
              <a:t>‹#›</a:t>
            </a:fld>
            <a:endParaRPr lang="zh-CN" altLang="en-US"/>
          </a:p>
        </p:txBody>
      </p:sp>
    </p:spTree>
    <p:extLst>
      <p:ext uri="{BB962C8B-B14F-4D97-AF65-F5344CB8AC3E}">
        <p14:creationId xmlns:p14="http://schemas.microsoft.com/office/powerpoint/2010/main" val="36349594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76259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2081149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3416773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3250439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3112905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31654263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120598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a:solidFill>
                  <a:srgbClr val="595959"/>
                </a:solidFill>
              </a:rPr>
              <a:pPr/>
              <a:t>‹#›</a:t>
            </a:fld>
            <a:endParaRPr>
              <a:solidFill>
                <a:srgbClr val="595959"/>
              </a:solidFill>
            </a:endParaRPr>
          </a:p>
        </p:txBody>
      </p:sp>
    </p:spTree>
    <p:extLst>
      <p:ext uri="{BB962C8B-B14F-4D97-AF65-F5344CB8AC3E}">
        <p14:creationId xmlns:p14="http://schemas.microsoft.com/office/powerpoint/2010/main" val="37633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3DD2F20-57CB-4981-8B93-7414FCF9D9C2}" type="datetimeFigureOut">
              <a:rPr lang="zh-CN" altLang="en-US"/>
              <a:pPr>
                <a:defRPr/>
              </a:pPr>
              <a:t>2022/11/30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56B9226-369E-4D2A-ACB5-B0D8DF5091E6}" type="slidenum">
              <a:rPr lang="zh-CN" altLang="en-US"/>
              <a:pPr>
                <a:defRPr/>
              </a:pPr>
              <a:t>‹#›</a:t>
            </a:fld>
            <a:endParaRPr lang="zh-CN" altLang="en-US"/>
          </a:p>
        </p:txBody>
      </p:sp>
    </p:spTree>
    <p:extLst>
      <p:ext uri="{BB962C8B-B14F-4D97-AF65-F5344CB8AC3E}">
        <p14:creationId xmlns:p14="http://schemas.microsoft.com/office/powerpoint/2010/main" val="244972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EF415E6-C30A-40ED-8B31-CD17300709F7}" type="datetimeFigureOut">
              <a:rPr lang="zh-CN" altLang="en-US"/>
              <a:pPr>
                <a:defRPr/>
              </a:pPr>
              <a:t>2022/11/30</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AC99D24-4DB4-40A5-A62E-6A1F95564D4A}" type="slidenum">
              <a:rPr lang="zh-CN" altLang="en-US"/>
              <a:pPr>
                <a:defRPr/>
              </a:pPr>
              <a:t>‹#›</a:t>
            </a:fld>
            <a:endParaRPr lang="zh-CN" altLang="en-US"/>
          </a:p>
        </p:txBody>
      </p:sp>
    </p:spTree>
    <p:extLst>
      <p:ext uri="{BB962C8B-B14F-4D97-AF65-F5344CB8AC3E}">
        <p14:creationId xmlns:p14="http://schemas.microsoft.com/office/powerpoint/2010/main" val="224966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E337A9DB-B795-432D-AD57-DFE0C07F3B43}" type="datetimeFigureOut">
              <a:rPr lang="zh-CN" altLang="en-US"/>
              <a:pPr>
                <a:defRPr/>
              </a:pPr>
              <a:t>2022/11/30</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D1E09AB-56B2-4B56-A28F-DF26F23D4E12}" type="slidenum">
              <a:rPr lang="zh-CN" altLang="en-US"/>
              <a:pPr>
                <a:defRPr/>
              </a:pPr>
              <a:t>‹#›</a:t>
            </a:fld>
            <a:endParaRPr lang="zh-CN" altLang="en-US"/>
          </a:p>
        </p:txBody>
      </p:sp>
    </p:spTree>
    <p:extLst>
      <p:ext uri="{BB962C8B-B14F-4D97-AF65-F5344CB8AC3E}">
        <p14:creationId xmlns:p14="http://schemas.microsoft.com/office/powerpoint/2010/main" val="344085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3379C4C-BC00-4A71-B68F-BE062ADC31B1}" type="datetimeFigureOut">
              <a:rPr lang="zh-CN" altLang="en-US"/>
              <a:pPr>
                <a:defRPr/>
              </a:pPr>
              <a:t>2022/11/30</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360240F-9F08-406A-8859-A6AB6E46CD8F}" type="slidenum">
              <a:rPr lang="zh-CN" altLang="en-US"/>
              <a:pPr>
                <a:defRPr/>
              </a:pPr>
              <a:t>‹#›</a:t>
            </a:fld>
            <a:endParaRPr lang="zh-CN" altLang="en-US"/>
          </a:p>
        </p:txBody>
      </p:sp>
    </p:spTree>
    <p:extLst>
      <p:ext uri="{BB962C8B-B14F-4D97-AF65-F5344CB8AC3E}">
        <p14:creationId xmlns:p14="http://schemas.microsoft.com/office/powerpoint/2010/main" val="2395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99EDA7E-B4BA-4106-8915-06F7E785DB1E}" type="datetimeFigureOut">
              <a:rPr lang="zh-CN" altLang="en-US"/>
              <a:pPr>
                <a:defRPr/>
              </a:pPr>
              <a:t>2022/11/30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2E46CFB-6BE3-4AFD-9322-A10586652A7F}" type="slidenum">
              <a:rPr lang="zh-CN" altLang="en-US"/>
              <a:pPr>
                <a:defRPr/>
              </a:pPr>
              <a:t>‹#›</a:t>
            </a:fld>
            <a:endParaRPr lang="zh-CN" altLang="en-US"/>
          </a:p>
        </p:txBody>
      </p:sp>
    </p:spTree>
    <p:extLst>
      <p:ext uri="{BB962C8B-B14F-4D97-AF65-F5344CB8AC3E}">
        <p14:creationId xmlns:p14="http://schemas.microsoft.com/office/powerpoint/2010/main" val="406252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6AA6A18-502D-4E3D-8D93-D95566C9B0CD}" type="datetimeFigureOut">
              <a:rPr lang="zh-CN" altLang="en-US"/>
              <a:pPr>
                <a:defRPr/>
              </a:pPr>
              <a:t>2022/11/30</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ED540EE-C498-48AD-B6E6-6B912896AA67}" type="slidenum">
              <a:rPr lang="zh-CN" altLang="en-US"/>
              <a:pPr>
                <a:defRPr/>
              </a:pPr>
              <a:t>‹#›</a:t>
            </a:fld>
            <a:endParaRPr lang="zh-CN" altLang="en-US"/>
          </a:p>
        </p:txBody>
      </p:sp>
    </p:spTree>
    <p:extLst>
      <p:ext uri="{BB962C8B-B14F-4D97-AF65-F5344CB8AC3E}">
        <p14:creationId xmlns:p14="http://schemas.microsoft.com/office/powerpoint/2010/main" val="361622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20"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0FDA84E8-384E-408A-963C-96B32AE6525E}" type="datetimeFigureOut">
              <a:rPr lang="zh-CN" altLang="en-US"/>
              <a:pPr>
                <a:defRPr/>
              </a:pPr>
              <a:t>2022/11/30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a:defRPr>
            </a:lvl1pPr>
          </a:lstStyle>
          <a:p>
            <a:pPr>
              <a:defRPr/>
            </a:pPr>
            <a:fld id="{E4FA2486-6525-4A2A-920F-D2F7EF06E5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smtClean="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6565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eaLnBrk="1" fontAlgn="auto" hangingPunct="1">
              <a:spcBef>
                <a:spcPts val="0"/>
              </a:spcBef>
              <a:spcAft>
                <a:spcPts val="0"/>
              </a:spcAft>
              <a:buClr>
                <a:srgbClr val="000000"/>
              </a:buClr>
            </a:pPr>
            <a:fld id="{00000000-1234-1234-1234-123412341234}" type="slidenum">
              <a:rPr lang="en-US" altLang="zh-CN" kern="0" smtClean="0">
                <a:solidFill>
                  <a:srgbClr val="595959"/>
                </a:solidFill>
                <a:latin typeface="Arial"/>
                <a:cs typeface="Arial"/>
                <a:sym typeface="Arial"/>
              </a:rPr>
              <a:pPr eaLnBrk="1" fontAlgn="auto" hangingPunct="1">
                <a:spcBef>
                  <a:spcPts val="0"/>
                </a:spcBef>
                <a:spcAft>
                  <a:spcPts val="0"/>
                </a:spcAft>
                <a:buClr>
                  <a:srgbClr val="000000"/>
                </a:buClr>
              </a:pPr>
              <a:t>‹#›</a:t>
            </a:fld>
            <a:endParaRPr lang="en-US" kern="0">
              <a:solidFill>
                <a:srgbClr val="595959"/>
              </a:solidFill>
              <a:latin typeface="Arial"/>
              <a:cs typeface="Arial"/>
              <a:sym typeface="Arial"/>
            </a:endParaRPr>
          </a:p>
        </p:txBody>
      </p:sp>
    </p:spTree>
    <p:extLst>
      <p:ext uri="{BB962C8B-B14F-4D97-AF65-F5344CB8AC3E}">
        <p14:creationId xmlns:p14="http://schemas.microsoft.com/office/powerpoint/2010/main" val="3576543908"/>
      </p:ext>
    </p:extLst>
  </p:cSld>
  <p:clrMap bg1="lt1" tx1="dk1" bg2="dk2" tx2="lt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9.xml"/><Relationship Id="rId5" Type="http://schemas.openxmlformats.org/officeDocument/2006/relationships/image" Target="../media/image39.tmp"/><Relationship Id="rId4" Type="http://schemas.openxmlformats.org/officeDocument/2006/relationships/image" Target="../media/image42.png"/></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9.xml"/><Relationship Id="rId6" Type="http://schemas.openxmlformats.org/officeDocument/2006/relationships/image" Target="../media/image39.tmp"/><Relationship Id="rId5" Type="http://schemas.openxmlformats.org/officeDocument/2006/relationships/image" Target="../media/image45.png"/><Relationship Id="rId4" Type="http://schemas.openxmlformats.org/officeDocument/2006/relationships/image" Target="../media/image44.png"/></Relationships>
</file>

<file path=ppt/slides/_rels/slide102.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32.emf"/><Relationship Id="rId4" Type="http://schemas.openxmlformats.org/officeDocument/2006/relationships/oleObject" Target="../embeddings/Microsoft_Excel_97-2003____2.xls"/></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vmlDrawing" Target="../drawings/vmlDrawing13.vml"/><Relationship Id="rId5" Type="http://schemas.openxmlformats.org/officeDocument/2006/relationships/image" Target="../media/image33.emf"/><Relationship Id="rId4" Type="http://schemas.openxmlformats.org/officeDocument/2006/relationships/oleObject" Target="../embeddings/Microsoft_Excel_97-2003____3.xls"/></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image" Target="../media/image34.emf"/><Relationship Id="rId4" Type="http://schemas.openxmlformats.org/officeDocument/2006/relationships/oleObject" Target="../embeddings/Microsoft_Excel_97-2003____4.xls"/></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Microsoft_Excel_97-2003____5.xls"/></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36.emf"/><Relationship Id="rId4" Type="http://schemas.openxmlformats.org/officeDocument/2006/relationships/oleObject" Target="../embeddings/Microsoft_Excel_97-2003____6.xls"/></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9.xml"/><Relationship Id="rId1" Type="http://schemas.openxmlformats.org/officeDocument/2006/relationships/tags" Target="../tags/tag1.xml"/><Relationship Id="rId4" Type="http://schemas.openxmlformats.org/officeDocument/2006/relationships/image" Target="../media/image38.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9.xml"/><Relationship Id="rId1" Type="http://schemas.openxmlformats.org/officeDocument/2006/relationships/tags" Target="../tags/tag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9.xml"/><Relationship Id="rId1" Type="http://schemas.openxmlformats.org/officeDocument/2006/relationships/tags" Target="../tags/tag3.xml"/></Relationships>
</file>

<file path=ppt/slides/_rels/slide97.xml.rels><?xml version="1.0" encoding="UTF-8" standalone="yes"?>
<Relationships xmlns="http://schemas.openxmlformats.org/package/2006/relationships"><Relationship Id="rId8" Type="http://schemas.openxmlformats.org/officeDocument/2006/relationships/image" Target="../media/image39.tmp"/><Relationship Id="rId3" Type="http://schemas.openxmlformats.org/officeDocument/2006/relationships/hyperlink" Target="https://dblp.dagstuhl.de/pid/288/4087.html" TargetMode="External"/><Relationship Id="rId7" Type="http://schemas.openxmlformats.org/officeDocument/2006/relationships/hyperlink" Target="https://dblp.dagstuhl.de/db/conf/micro/micro2022.html#MiaoBLMJ22" TargetMode="External"/><Relationship Id="rId2" Type="http://schemas.openxmlformats.org/officeDocument/2006/relationships/notesSlide" Target="../notesSlides/notesSlide44.xml"/><Relationship Id="rId1" Type="http://schemas.openxmlformats.org/officeDocument/2006/relationships/slideLayout" Target="../slideLayouts/slideLayout29.xml"/><Relationship Id="rId6" Type="http://schemas.openxmlformats.org/officeDocument/2006/relationships/hyperlink" Target="https://dblp.dagstuhl.de/pid/169/8927.html" TargetMode="External"/><Relationship Id="rId5" Type="http://schemas.openxmlformats.org/officeDocument/2006/relationships/hyperlink" Target="https://dblp.dagstuhl.de/pid/169/8890.html" TargetMode="External"/><Relationship Id="rId4" Type="http://schemas.openxmlformats.org/officeDocument/2006/relationships/hyperlink" Target="https://dblp.dagstuhl.de/pid/286/8662.html"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9.xml"/><Relationship Id="rId4" Type="http://schemas.openxmlformats.org/officeDocument/2006/relationships/image" Target="../media/image3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ctrTitle"/>
          </p:nvPr>
        </p:nvSpPr>
        <p:spPr>
          <a:xfrm>
            <a:off x="747713" y="1988840"/>
            <a:ext cx="3645024" cy="1431925"/>
          </a:xfrm>
        </p:spPr>
        <p:txBody>
          <a:bodyPr/>
          <a:lstStyle/>
          <a:p>
            <a:pPr algn="ctr" eaLnBrk="1" hangingPunct="1"/>
            <a:r>
              <a:rPr lang="en-US" altLang="zh-CN" dirty="0" smtClean="0"/>
              <a:t>Ch5-2</a:t>
            </a:r>
            <a:br>
              <a:rPr lang="en-US" altLang="zh-CN" dirty="0" smtClean="0"/>
            </a:br>
            <a:r>
              <a:rPr lang="en-US" altLang="zh-CN" dirty="0" smtClean="0"/>
              <a:t>Cache coherence</a:t>
            </a:r>
          </a:p>
        </p:txBody>
      </p:sp>
      <p:sp>
        <p:nvSpPr>
          <p:cNvPr id="30723" name="Rectangle 3"/>
          <p:cNvSpPr>
            <a:spLocks noGrp="1" noRot="1" noChangeArrowheads="1"/>
          </p:cNvSpPr>
          <p:nvPr>
            <p:ph type="subTitle" idx="1"/>
          </p:nvPr>
        </p:nvSpPr>
        <p:spPr/>
        <p:txBody>
          <a:bodyPr/>
          <a:lstStyle/>
          <a:p>
            <a:pPr eaLnBrk="1" hangingPunct="1"/>
            <a:r>
              <a:rPr lang="en-US" altLang="zh-CN" sz="3000" dirty="0" smtClean="0"/>
              <a:t>Snooping protocol</a:t>
            </a:r>
          </a:p>
          <a:p>
            <a:pPr eaLnBrk="1" hangingPunct="1"/>
            <a:r>
              <a:rPr lang="en-US" altLang="zh-CN" sz="3000" smtClean="0"/>
              <a:t>Directory protocol</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smtClean="0"/>
              <a:t>Definition of Cache coherence</a:t>
            </a:r>
            <a:endParaRPr lang="en-US" altLang="zh-CN" smtClean="0"/>
          </a:p>
        </p:txBody>
      </p:sp>
      <p:sp>
        <p:nvSpPr>
          <p:cNvPr id="39939" name="Rectangle 3"/>
          <p:cNvSpPr>
            <a:spLocks noGrp="1" noRot="1" noChangeArrowheads="1"/>
          </p:cNvSpPr>
          <p:nvPr>
            <p:ph idx="1"/>
          </p:nvPr>
        </p:nvSpPr>
        <p:spPr>
          <a:xfrm>
            <a:off x="251520" y="1412776"/>
            <a:ext cx="8892480" cy="4683125"/>
          </a:xfrm>
        </p:spPr>
        <p:txBody>
          <a:bodyPr/>
          <a:lstStyle/>
          <a:p>
            <a:pPr eaLnBrk="1" hangingPunct="1"/>
            <a:r>
              <a:rPr lang="en-US" altLang="zh-CN" sz="2800" dirty="0" smtClean="0">
                <a:solidFill>
                  <a:srgbClr val="0000FF"/>
                </a:solidFill>
              </a:rPr>
              <a:t>Cache coherence</a:t>
            </a:r>
          </a:p>
          <a:p>
            <a:pPr lvl="1" eaLnBrk="1" hangingPunct="1"/>
            <a:r>
              <a:rPr lang="en-US" altLang="zh-CN" sz="2400" dirty="0" smtClean="0"/>
              <a:t>P1 Read[X] =&gt; P1 Write[X] =&gt; P1 Read[X] will return X</a:t>
            </a:r>
          </a:p>
          <a:p>
            <a:pPr lvl="1" eaLnBrk="1" hangingPunct="1"/>
            <a:r>
              <a:rPr lang="en-US" altLang="zh-CN" sz="2400" dirty="0" smtClean="0"/>
              <a:t>P2 Read[X] =&gt; P1 Write[X] =&gt; will return value written by P1</a:t>
            </a:r>
          </a:p>
          <a:p>
            <a:pPr lvl="1" eaLnBrk="1" hangingPunct="1"/>
            <a:r>
              <a:rPr lang="en-US" altLang="zh-CN" sz="2400" dirty="0" smtClean="0"/>
              <a:t>P1 Write[X] =&gt; P2 Write[X] =&gt; Serialized (all processor see the writes in the same order)</a:t>
            </a:r>
          </a:p>
        </p:txBody>
      </p:sp>
    </p:spTree>
  </p:cSld>
  <p:clrMapOvr>
    <a:masterClrMapping/>
  </p:clrMapOvr>
  <p:transition spd="slow">
    <p:pull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477054" y="263233"/>
            <a:ext cx="8520600" cy="572700"/>
          </a:xfrm>
          <a:prstGeom prst="rect">
            <a:avLst/>
          </a:prstGeom>
        </p:spPr>
        <p:txBody>
          <a:bodyPr spcFirstLastPara="1" wrap="square" lIns="91425" tIns="91425" rIns="91425" bIns="91425" anchor="t" anchorCtr="0">
            <a:normAutofit fontScale="90000"/>
          </a:bodyPr>
          <a:lstStyle/>
          <a:p>
            <a:r>
              <a:rPr lang="zh-CN" b="1" dirty="0">
                <a:solidFill>
                  <a:srgbClr val="FF0000"/>
                </a:solidFill>
                <a:latin typeface="Avenir"/>
                <a:ea typeface="Avenir"/>
                <a:cs typeface="Avenir"/>
                <a:sym typeface="Avenir"/>
              </a:rPr>
              <a:t>SwiftDir</a:t>
            </a:r>
            <a:r>
              <a:rPr lang="zh-CN" dirty="0">
                <a:latin typeface="Avenir"/>
                <a:ea typeface="Avenir"/>
                <a:cs typeface="Avenir"/>
                <a:sym typeface="Avenir"/>
              </a:rPr>
              <a:t>: Design</a:t>
            </a:r>
            <a:endParaRPr dirty="0">
              <a:latin typeface="Avenir"/>
              <a:ea typeface="Avenir"/>
              <a:cs typeface="Avenir"/>
              <a:sym typeface="Avenir"/>
            </a:endParaRPr>
          </a:p>
        </p:txBody>
      </p:sp>
      <p:sp>
        <p:nvSpPr>
          <p:cNvPr id="256" name="Google Shape;256;p26"/>
          <p:cNvSpPr txBox="1">
            <a:spLocks noGrp="1"/>
          </p:cNvSpPr>
          <p:nvPr>
            <p:ph type="body" idx="1"/>
          </p:nvPr>
        </p:nvSpPr>
        <p:spPr>
          <a:xfrm>
            <a:off x="477054" y="1006783"/>
            <a:ext cx="8520600" cy="3416400"/>
          </a:xfrm>
          <a:prstGeom prst="rect">
            <a:avLst/>
          </a:prstGeom>
        </p:spPr>
        <p:txBody>
          <a:bodyPr spcFirstLastPara="1" wrap="square" lIns="91425" tIns="91425" rIns="91425" bIns="91425" anchor="t" anchorCtr="0">
            <a:normAutofit/>
          </a:bodyPr>
          <a:lstStyle/>
          <a:p>
            <a:pPr>
              <a:lnSpc>
                <a:spcPct val="150000"/>
              </a:lnSpc>
              <a:buFont typeface="Avenir"/>
              <a:buChar char="●"/>
            </a:pPr>
            <a:r>
              <a:rPr lang="zh-CN" dirty="0">
                <a:latin typeface="Avenir"/>
                <a:ea typeface="Avenir"/>
                <a:cs typeface="Avenir"/>
                <a:sym typeface="Avenir"/>
              </a:rPr>
              <a:t>Identification of Shared Memory</a:t>
            </a:r>
            <a:endParaRPr dirty="0">
              <a:latin typeface="Avenir"/>
              <a:ea typeface="Avenir"/>
              <a:cs typeface="Avenir"/>
              <a:sym typeface="Avenir"/>
            </a:endParaRPr>
          </a:p>
          <a:p>
            <a:pPr>
              <a:lnSpc>
                <a:spcPct val="150000"/>
              </a:lnSpc>
              <a:buFont typeface="Avenir"/>
              <a:buChar char="●"/>
            </a:pPr>
            <a:r>
              <a:rPr lang="zh-CN" dirty="0">
                <a:latin typeface="Avenir"/>
                <a:ea typeface="Avenir"/>
                <a:cs typeface="Avenir"/>
                <a:sym typeface="Avenir"/>
              </a:rPr>
              <a:t>Argumentation of Sharing Status </a:t>
            </a:r>
            <a:endParaRPr dirty="0">
              <a:latin typeface="Avenir"/>
              <a:ea typeface="Avenir"/>
              <a:cs typeface="Avenir"/>
              <a:sym typeface="Avenir"/>
            </a:endParaRPr>
          </a:p>
          <a:p>
            <a:pPr>
              <a:lnSpc>
                <a:spcPct val="150000"/>
              </a:lnSpc>
              <a:buClr>
                <a:srgbClr val="FF9900"/>
              </a:buClr>
              <a:buFont typeface="Avenir"/>
              <a:buChar char="●"/>
            </a:pPr>
            <a:r>
              <a:rPr lang="zh-CN" b="1" dirty="0">
                <a:solidFill>
                  <a:srgbClr val="FF9900"/>
                </a:solidFill>
                <a:latin typeface="Avenir"/>
                <a:ea typeface="Avenir"/>
                <a:cs typeface="Avenir"/>
                <a:sym typeface="Avenir"/>
              </a:rPr>
              <a:t>Modification of Coherence Protocol</a:t>
            </a:r>
            <a:endParaRPr b="1" dirty="0">
              <a:solidFill>
                <a:srgbClr val="FF9900"/>
              </a:solidFill>
              <a:latin typeface="Avenir"/>
              <a:ea typeface="Avenir"/>
              <a:cs typeface="Avenir"/>
              <a:sym typeface="Avenir"/>
            </a:endParaRPr>
          </a:p>
        </p:txBody>
      </p:sp>
      <p:pic>
        <p:nvPicPr>
          <p:cNvPr id="257" name="Google Shape;257;p26"/>
          <p:cNvPicPr preferRelativeResize="0"/>
          <p:nvPr/>
        </p:nvPicPr>
        <p:blipFill>
          <a:blip r:embed="rId3">
            <a:alphaModFix/>
          </a:blip>
          <a:stretch>
            <a:fillRect/>
          </a:stretch>
        </p:blipFill>
        <p:spPr>
          <a:xfrm>
            <a:off x="1331639" y="2564904"/>
            <a:ext cx="6729135" cy="1858278"/>
          </a:xfrm>
          <a:prstGeom prst="rect">
            <a:avLst/>
          </a:prstGeom>
          <a:noFill/>
          <a:ln>
            <a:noFill/>
          </a:ln>
        </p:spPr>
      </p:pic>
      <p:pic>
        <p:nvPicPr>
          <p:cNvPr id="258" name="Google Shape;258;p26"/>
          <p:cNvPicPr preferRelativeResize="0"/>
          <p:nvPr/>
        </p:nvPicPr>
        <p:blipFill>
          <a:blip r:embed="rId4">
            <a:alphaModFix/>
          </a:blip>
          <a:stretch>
            <a:fillRect/>
          </a:stretch>
        </p:blipFill>
        <p:spPr>
          <a:xfrm>
            <a:off x="1364031" y="4594033"/>
            <a:ext cx="6696744" cy="1872208"/>
          </a:xfrm>
          <a:prstGeom prst="rect">
            <a:avLst/>
          </a:prstGeom>
          <a:noFill/>
          <a:ln>
            <a:noFill/>
          </a:ln>
        </p:spPr>
      </p:pic>
      <p:pic>
        <p:nvPicPr>
          <p:cNvPr id="6" name="图片 5"/>
          <p:cNvPicPr/>
          <p:nvPr/>
        </p:nvPicPr>
        <p:blipFill>
          <a:blip r:embed="rId5">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617753921"/>
      </p:ext>
    </p:extLst>
  </p:cSld>
  <p:clrMapOvr>
    <a:masterClrMapping/>
  </p:clrMapOvr>
  <mc:AlternateContent xmlns:mc="http://schemas.openxmlformats.org/markup-compatibility/2006" xmlns:p14="http://schemas.microsoft.com/office/powerpoint/2010/main">
    <mc:Choice Requires="p14">
      <p:transition spd="slow" p14:dur="2000" advTm="34610"/>
    </mc:Choice>
    <mc:Fallback xmlns="">
      <p:transition spd="slow" advTm="3461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rmAutofit fontScale="90000"/>
          </a:bodyPr>
          <a:lstStyle/>
          <a:p>
            <a:r>
              <a:rPr lang="zh-CN" dirty="0">
                <a:latin typeface="Avenir"/>
                <a:ea typeface="Avenir"/>
                <a:cs typeface="Avenir"/>
                <a:sym typeface="Avenir"/>
              </a:rPr>
              <a:t>Evaluation</a:t>
            </a:r>
            <a:endParaRPr dirty="0">
              <a:latin typeface="Avenir"/>
              <a:ea typeface="Avenir"/>
              <a:cs typeface="Avenir"/>
              <a:sym typeface="Avenir"/>
            </a:endParaRPr>
          </a:p>
        </p:txBody>
      </p:sp>
      <p:pic>
        <p:nvPicPr>
          <p:cNvPr id="4" name="图片 3">
            <a:extLst>
              <a:ext uri="{FF2B5EF4-FFF2-40B4-BE49-F238E27FC236}">
                <a16:creationId xmlns:a16="http://schemas.microsoft.com/office/drawing/2014/main" xmlns="" id="{4DA0AA74-12CD-BB42-883F-5D6F20BDAE09}"/>
              </a:ext>
            </a:extLst>
          </p:cNvPr>
          <p:cNvPicPr>
            <a:picLocks noChangeAspect="1"/>
          </p:cNvPicPr>
          <p:nvPr/>
        </p:nvPicPr>
        <p:blipFill>
          <a:blip r:embed="rId3"/>
          <a:stretch>
            <a:fillRect/>
          </a:stretch>
        </p:blipFill>
        <p:spPr>
          <a:xfrm>
            <a:off x="396511" y="4239722"/>
            <a:ext cx="3885180" cy="1706869"/>
          </a:xfrm>
          <a:prstGeom prst="rect">
            <a:avLst/>
          </a:prstGeom>
        </p:spPr>
      </p:pic>
      <p:pic>
        <p:nvPicPr>
          <p:cNvPr id="3" name="Google Shape;272;p28">
            <a:extLst>
              <a:ext uri="{FF2B5EF4-FFF2-40B4-BE49-F238E27FC236}">
                <a16:creationId xmlns:a16="http://schemas.microsoft.com/office/drawing/2014/main" xmlns="" id="{A3BA4510-EC5A-03A2-93BF-55D965A16E04}"/>
              </a:ext>
            </a:extLst>
          </p:cNvPr>
          <p:cNvPicPr preferRelativeResize="0"/>
          <p:nvPr/>
        </p:nvPicPr>
        <p:blipFill>
          <a:blip r:embed="rId4">
            <a:alphaModFix/>
          </a:blip>
          <a:stretch>
            <a:fillRect/>
          </a:stretch>
        </p:blipFill>
        <p:spPr>
          <a:xfrm>
            <a:off x="396511" y="1879239"/>
            <a:ext cx="8334796" cy="2218007"/>
          </a:xfrm>
          <a:prstGeom prst="rect">
            <a:avLst/>
          </a:prstGeom>
          <a:noFill/>
          <a:ln>
            <a:noFill/>
          </a:ln>
        </p:spPr>
      </p:pic>
      <p:pic>
        <p:nvPicPr>
          <p:cNvPr id="5" name="Google Shape;278;p29">
            <a:extLst>
              <a:ext uri="{FF2B5EF4-FFF2-40B4-BE49-F238E27FC236}">
                <a16:creationId xmlns:a16="http://schemas.microsoft.com/office/drawing/2014/main" xmlns="" id="{F5252DF5-5C20-BC67-1A03-57E21C2B72B6}"/>
              </a:ext>
            </a:extLst>
          </p:cNvPr>
          <p:cNvPicPr preferRelativeResize="0"/>
          <p:nvPr/>
        </p:nvPicPr>
        <p:blipFill>
          <a:blip r:embed="rId5">
            <a:alphaModFix/>
          </a:blip>
          <a:stretch>
            <a:fillRect/>
          </a:stretch>
        </p:blipFill>
        <p:spPr>
          <a:xfrm>
            <a:off x="4730831" y="4239722"/>
            <a:ext cx="4000476" cy="1706868"/>
          </a:xfrm>
          <a:prstGeom prst="rect">
            <a:avLst/>
          </a:prstGeom>
          <a:noFill/>
          <a:ln>
            <a:noFill/>
          </a:ln>
        </p:spPr>
      </p:pic>
      <p:pic>
        <p:nvPicPr>
          <p:cNvPr id="6" name="图片 5"/>
          <p:cNvPicPr/>
          <p:nvPr/>
        </p:nvPicPr>
        <p:blipFill>
          <a:blip r:embed="rId6">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70296372"/>
      </p:ext>
    </p:extLst>
  </p:cSld>
  <p:clrMapOvr>
    <a:masterClrMapping/>
  </p:clrMapOvr>
  <mc:AlternateContent xmlns:mc="http://schemas.openxmlformats.org/markup-compatibility/2006" xmlns:p14="http://schemas.microsoft.com/office/powerpoint/2010/main">
    <mc:Choice Requires="p14">
      <p:transition spd="slow" p14:dur="2000" advTm="30569"/>
    </mc:Choice>
    <mc:Fallback xmlns="">
      <p:transition spd="slow" advTm="30569"/>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467544" y="764704"/>
            <a:ext cx="8520600" cy="572700"/>
          </a:xfrm>
          <a:prstGeom prst="rect">
            <a:avLst/>
          </a:prstGeom>
        </p:spPr>
        <p:txBody>
          <a:bodyPr spcFirstLastPara="1" wrap="square" lIns="91425" tIns="91425" rIns="91425" bIns="91425" anchor="t" anchorCtr="0">
            <a:normAutofit fontScale="90000"/>
          </a:bodyPr>
          <a:lstStyle/>
          <a:p>
            <a:r>
              <a:rPr lang="zh-CN" b="1" dirty="0">
                <a:solidFill>
                  <a:srgbClr val="FF0000"/>
                </a:solidFill>
                <a:latin typeface="Avenir"/>
                <a:ea typeface="Avenir"/>
                <a:cs typeface="Avenir"/>
                <a:sym typeface="Avenir"/>
              </a:rPr>
              <a:t>Conclusion</a:t>
            </a:r>
            <a:endParaRPr b="1" dirty="0">
              <a:solidFill>
                <a:srgbClr val="FF0000"/>
              </a:solidFill>
              <a:latin typeface="Avenir"/>
              <a:ea typeface="Avenir"/>
              <a:cs typeface="Avenir"/>
              <a:sym typeface="Avenir"/>
            </a:endParaRPr>
          </a:p>
        </p:txBody>
      </p:sp>
      <p:sp>
        <p:nvSpPr>
          <p:cNvPr id="304" name="Google Shape;304;p33"/>
          <p:cNvSpPr txBox="1">
            <a:spLocks noGrp="1"/>
          </p:cNvSpPr>
          <p:nvPr>
            <p:ph type="body" idx="1"/>
          </p:nvPr>
        </p:nvSpPr>
        <p:spPr>
          <a:xfrm>
            <a:off x="311700" y="2009725"/>
            <a:ext cx="8520600" cy="3416400"/>
          </a:xfrm>
          <a:prstGeom prst="rect">
            <a:avLst/>
          </a:prstGeom>
        </p:spPr>
        <p:txBody>
          <a:bodyPr spcFirstLastPara="1" wrap="square" lIns="91425" tIns="91425" rIns="91425" bIns="91425" anchor="t" anchorCtr="0">
            <a:normAutofit/>
          </a:bodyPr>
          <a:lstStyle/>
          <a:p>
            <a:pPr indent="-355600">
              <a:lnSpc>
                <a:spcPct val="150000"/>
              </a:lnSpc>
              <a:buSzPts val="2000"/>
              <a:buFont typeface="Avenir"/>
              <a:buChar char="●"/>
            </a:pPr>
            <a:r>
              <a:rPr lang="en-US" altLang="zh-CN" sz="2000">
                <a:latin typeface="Avenir"/>
                <a:ea typeface="Avenir"/>
                <a:cs typeface="Avenir"/>
                <a:sym typeface="Avenir"/>
              </a:rPr>
              <a:t>SwiftDir is the first attempt to secure cache coherence with performance gains. </a:t>
            </a:r>
            <a:endParaRPr sz="2000">
              <a:latin typeface="Avenir"/>
              <a:ea typeface="Avenir"/>
              <a:cs typeface="Avenir"/>
              <a:sym typeface="Avenir"/>
            </a:endParaRPr>
          </a:p>
          <a:p>
            <a:pPr indent="-355600">
              <a:lnSpc>
                <a:spcPct val="150000"/>
              </a:lnSpc>
              <a:buSzPts val="2000"/>
              <a:buFont typeface="Avenir"/>
              <a:buChar char="●"/>
            </a:pPr>
            <a:r>
              <a:rPr lang="en-US" altLang="zh-CN" sz="2000">
                <a:latin typeface="Avenir"/>
                <a:ea typeface="Avenir"/>
                <a:cs typeface="Avenir"/>
                <a:sym typeface="Avenir"/>
              </a:rPr>
              <a:t>This promises a way of protection by simplification rather than complication.</a:t>
            </a:r>
            <a:endParaRPr sz="2000">
              <a:latin typeface="Avenir"/>
              <a:ea typeface="Avenir"/>
              <a:cs typeface="Avenir"/>
              <a:sym typeface="Avenir"/>
            </a:endParaRP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2747525121"/>
      </p:ext>
    </p:extLst>
  </p:cSld>
  <p:clrMapOvr>
    <a:masterClrMapping/>
  </p:clrMapOvr>
  <mc:AlternateContent xmlns:mc="http://schemas.openxmlformats.org/markup-compatibility/2006" xmlns:p14="http://schemas.microsoft.com/office/powerpoint/2010/main">
    <mc:Choice Requires="p14">
      <p:transition spd="slow" p14:dur="2000" advTm="13002"/>
    </mc:Choice>
    <mc:Fallback xmlns="">
      <p:transition spd="slow" advTm="130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476375" y="0"/>
            <a:ext cx="7450138" cy="936625"/>
          </a:xfrm>
        </p:spPr>
        <p:txBody>
          <a:bodyPr/>
          <a:lstStyle/>
          <a:p>
            <a:pPr eaLnBrk="1" hangingPunct="1"/>
            <a:r>
              <a:rPr lang="en-US" altLang="zh-CN" sz="4000" b="1" smtClean="0">
                <a:solidFill>
                  <a:srgbClr val="3333CD"/>
                </a:solidFill>
              </a:rPr>
              <a:t>HW Coherence Protocols</a:t>
            </a:r>
            <a:endParaRPr lang="en-US" altLang="zh-CN" sz="4000" b="1" smtClean="0">
              <a:solidFill>
                <a:srgbClr val="000000"/>
              </a:solidFill>
            </a:endParaRPr>
          </a:p>
        </p:txBody>
      </p:sp>
      <p:sp>
        <p:nvSpPr>
          <p:cNvPr id="40963" name="Rectangle 3"/>
          <p:cNvSpPr>
            <a:spLocks noGrp="1" noRot="1" noChangeArrowheads="1"/>
          </p:cNvSpPr>
          <p:nvPr>
            <p:ph idx="1"/>
          </p:nvPr>
        </p:nvSpPr>
        <p:spPr>
          <a:xfrm>
            <a:off x="304800" y="990600"/>
            <a:ext cx="8839200" cy="5257800"/>
          </a:xfrm>
        </p:spPr>
        <p:txBody>
          <a:bodyPr/>
          <a:lstStyle/>
          <a:p>
            <a:pPr eaLnBrk="1" hangingPunct="1">
              <a:lnSpc>
                <a:spcPct val="90000"/>
              </a:lnSpc>
            </a:pPr>
            <a:r>
              <a:rPr lang="en-US" altLang="en-US" sz="2400" smtClean="0">
                <a:solidFill>
                  <a:srgbClr val="FF0000"/>
                </a:solidFill>
              </a:rPr>
              <a:t>Snooping Solution (Snoopy Bus):</a:t>
            </a:r>
          </a:p>
          <a:p>
            <a:pPr lvl="1" eaLnBrk="1" hangingPunct="1">
              <a:lnSpc>
                <a:spcPct val="90000"/>
              </a:lnSpc>
            </a:pPr>
            <a:r>
              <a:rPr lang="en-US" altLang="en-US" sz="2000" b="1" smtClean="0"/>
              <a:t>Send all requests for data to all processors</a:t>
            </a:r>
          </a:p>
          <a:p>
            <a:pPr lvl="1" eaLnBrk="1" hangingPunct="1">
              <a:lnSpc>
                <a:spcPct val="90000"/>
              </a:lnSpc>
            </a:pPr>
            <a:r>
              <a:rPr lang="en-US" altLang="en-US" sz="2000" b="1" smtClean="0"/>
              <a:t>Processors snoop to see if they have a copy and respond accordingly </a:t>
            </a:r>
          </a:p>
          <a:p>
            <a:pPr lvl="1" eaLnBrk="1" hangingPunct="1">
              <a:lnSpc>
                <a:spcPct val="90000"/>
              </a:lnSpc>
            </a:pPr>
            <a:r>
              <a:rPr lang="en-US" altLang="en-US" sz="2000" b="1" smtClean="0"/>
              <a:t>Requires broadcast, since caching information is at processors</a:t>
            </a:r>
          </a:p>
          <a:p>
            <a:pPr lvl="1" eaLnBrk="1" hangingPunct="1">
              <a:lnSpc>
                <a:spcPct val="90000"/>
              </a:lnSpc>
            </a:pPr>
            <a:r>
              <a:rPr lang="en-US" altLang="en-US" sz="2000" b="1" smtClean="0"/>
              <a:t>Works well with bus (natural broadcast medium)</a:t>
            </a:r>
          </a:p>
          <a:p>
            <a:pPr lvl="1" eaLnBrk="1" hangingPunct="1">
              <a:lnSpc>
                <a:spcPct val="90000"/>
              </a:lnSpc>
            </a:pPr>
            <a:r>
              <a:rPr lang="en-US" altLang="en-US" sz="2000" b="1" smtClean="0"/>
              <a:t>Dominates for small scale machines (most of the market)</a:t>
            </a:r>
          </a:p>
          <a:p>
            <a:pPr eaLnBrk="1" hangingPunct="1">
              <a:lnSpc>
                <a:spcPct val="90000"/>
              </a:lnSpc>
            </a:pPr>
            <a:r>
              <a:rPr lang="en-US" altLang="en-US" sz="2400" smtClean="0">
                <a:solidFill>
                  <a:srgbClr val="0000FF"/>
                </a:solidFill>
              </a:rPr>
              <a:t>Directory-Based Schemes (discuss later)</a:t>
            </a:r>
          </a:p>
          <a:p>
            <a:pPr lvl="1" eaLnBrk="1" hangingPunct="1">
              <a:lnSpc>
                <a:spcPct val="90000"/>
              </a:lnSpc>
            </a:pPr>
            <a:r>
              <a:rPr lang="en-US" altLang="en-US" sz="2000" b="1" smtClean="0"/>
              <a:t>Keep track of what is being shared in 1 centralized place (logically)</a:t>
            </a:r>
          </a:p>
          <a:p>
            <a:pPr lvl="1" eaLnBrk="1" hangingPunct="1">
              <a:lnSpc>
                <a:spcPct val="90000"/>
              </a:lnSpc>
            </a:pPr>
            <a:r>
              <a:rPr lang="en-US" altLang="en-US" sz="2000" b="1" smtClean="0"/>
              <a:t>Distributed memory =&gt; distributed directory for scalability</a:t>
            </a:r>
            <a:br>
              <a:rPr lang="en-US" altLang="en-US" sz="2000" b="1" smtClean="0"/>
            </a:br>
            <a:r>
              <a:rPr lang="en-US" altLang="en-US" sz="2000" b="1" smtClean="0"/>
              <a:t>(avoids bottlenecks)</a:t>
            </a:r>
          </a:p>
          <a:p>
            <a:pPr lvl="1" eaLnBrk="1" hangingPunct="1">
              <a:lnSpc>
                <a:spcPct val="90000"/>
              </a:lnSpc>
            </a:pPr>
            <a:r>
              <a:rPr lang="en-US" altLang="en-US" sz="2000" b="1" smtClean="0"/>
              <a:t>Send point-to-point requests to processors via network</a:t>
            </a:r>
          </a:p>
          <a:p>
            <a:pPr lvl="1" eaLnBrk="1" hangingPunct="1">
              <a:lnSpc>
                <a:spcPct val="90000"/>
              </a:lnSpc>
            </a:pPr>
            <a:r>
              <a:rPr lang="en-US" altLang="en-US" sz="2000" b="1" smtClean="0"/>
              <a:t>Scales better than Snooping</a:t>
            </a:r>
          </a:p>
          <a:p>
            <a:pPr lvl="1" eaLnBrk="1" hangingPunct="1">
              <a:lnSpc>
                <a:spcPct val="90000"/>
              </a:lnSpc>
            </a:pPr>
            <a:r>
              <a:rPr lang="en-US" altLang="en-US" sz="2000" b="1" smtClean="0"/>
              <a:t>Actually existed BEFORE Snooping-based schemes</a:t>
            </a: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smtClean="0"/>
              <a:t>Snooping solution</a:t>
            </a:r>
          </a:p>
        </p:txBody>
      </p:sp>
      <p:pic>
        <p:nvPicPr>
          <p:cNvPr id="419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552" y="981077"/>
            <a:ext cx="8226425" cy="3929063"/>
          </a:xfrm>
        </p:spPr>
      </p:pic>
      <p:sp>
        <p:nvSpPr>
          <p:cNvPr id="4" name="Rectangle 3"/>
          <p:cNvSpPr txBox="1">
            <a:spLocks noRot="1" noChangeArrowheads="1"/>
          </p:cNvSpPr>
          <p:nvPr/>
        </p:nvSpPr>
        <p:spPr>
          <a:xfrm>
            <a:off x="620615" y="4797152"/>
            <a:ext cx="8208962" cy="1368152"/>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r>
              <a:rPr lang="en-US" altLang="zh-CN" kern="0" dirty="0" smtClean="0">
                <a:latin typeface="Arial Unicode MS" panose="020B0604020202020204" pitchFamily="34" charset="-122"/>
                <a:ea typeface="Arial Unicode MS" panose="020B0604020202020204" pitchFamily="34" charset="-122"/>
                <a:cs typeface="Arial Unicode MS" panose="020B0604020202020204" pitchFamily="34" charset="-122"/>
              </a:rPr>
              <a:t>Every cache that has a copy of the data from a block of physical memory also has a copy of the sharing status of the block, but no centralized state is kept.</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en-US" smtClean="0"/>
              <a:t>Basic Snoopy Protocols</a:t>
            </a:r>
            <a:endParaRPr lang="en-US" altLang="zh-CN" smtClean="0"/>
          </a:p>
        </p:txBody>
      </p:sp>
      <p:sp>
        <p:nvSpPr>
          <p:cNvPr id="44035" name="Rectangle 3"/>
          <p:cNvSpPr>
            <a:spLocks noGrp="1" noRot="1" noChangeArrowheads="1"/>
          </p:cNvSpPr>
          <p:nvPr>
            <p:ph idx="1"/>
          </p:nvPr>
        </p:nvSpPr>
        <p:spPr>
          <a:xfrm>
            <a:off x="323850" y="1268413"/>
            <a:ext cx="8610600" cy="4897437"/>
          </a:xfrm>
        </p:spPr>
        <p:txBody>
          <a:bodyPr/>
          <a:lstStyle/>
          <a:p>
            <a:pPr eaLnBrk="1" hangingPunct="1">
              <a:lnSpc>
                <a:spcPct val="80000"/>
              </a:lnSpc>
            </a:pPr>
            <a:r>
              <a:rPr lang="en-US" altLang="en-US" sz="2800" smtClean="0">
                <a:solidFill>
                  <a:srgbClr val="FF0000"/>
                </a:solidFill>
              </a:rPr>
              <a:t>Write </a:t>
            </a:r>
            <a:r>
              <a:rPr lang="en-US" altLang="en-US" sz="2800" u="sng" smtClean="0">
                <a:solidFill>
                  <a:srgbClr val="FF0000"/>
                </a:solidFill>
              </a:rPr>
              <a:t>Invalidate</a:t>
            </a:r>
            <a:r>
              <a:rPr lang="en-US" altLang="en-US" sz="2800" smtClean="0">
                <a:solidFill>
                  <a:srgbClr val="FF0000"/>
                </a:solidFill>
              </a:rPr>
              <a:t> Protocol</a:t>
            </a:r>
            <a:r>
              <a:rPr lang="en-US" altLang="en-US" sz="2800" smtClean="0"/>
              <a:t>:</a:t>
            </a:r>
          </a:p>
          <a:p>
            <a:pPr lvl="1" eaLnBrk="1" hangingPunct="1">
              <a:lnSpc>
                <a:spcPct val="80000"/>
              </a:lnSpc>
            </a:pPr>
            <a:r>
              <a:rPr lang="en-US" altLang="en-US" sz="2400" smtClean="0"/>
              <a:t>Multiple readers, single writer</a:t>
            </a:r>
          </a:p>
          <a:p>
            <a:pPr lvl="1" eaLnBrk="1" hangingPunct="1">
              <a:lnSpc>
                <a:spcPct val="80000"/>
              </a:lnSpc>
            </a:pPr>
            <a:r>
              <a:rPr lang="en-US" altLang="en-US" sz="2400" smtClean="0"/>
              <a:t>Write to shared data:  an invalidate is sent to all caches which snoop and </a:t>
            </a:r>
            <a:r>
              <a:rPr lang="en-US" altLang="en-US" sz="2400" i="1" u="sng" smtClean="0">
                <a:solidFill>
                  <a:srgbClr val="FF0000"/>
                </a:solidFill>
              </a:rPr>
              <a:t>invalidate</a:t>
            </a:r>
            <a:r>
              <a:rPr lang="en-US" altLang="en-US" sz="2400" smtClean="0">
                <a:solidFill>
                  <a:srgbClr val="0000FF"/>
                </a:solidFill>
              </a:rPr>
              <a:t> </a:t>
            </a:r>
            <a:r>
              <a:rPr lang="en-US" altLang="en-US" sz="2400" smtClean="0"/>
              <a:t>any copies</a:t>
            </a:r>
          </a:p>
          <a:p>
            <a:pPr lvl="1" eaLnBrk="1" hangingPunct="1">
              <a:lnSpc>
                <a:spcPct val="80000"/>
              </a:lnSpc>
            </a:pPr>
            <a:r>
              <a:rPr lang="en-US" altLang="en-US" sz="2400" smtClean="0"/>
              <a:t>Read Miss: </a:t>
            </a:r>
          </a:p>
          <a:p>
            <a:pPr lvl="2" eaLnBrk="1" hangingPunct="1">
              <a:lnSpc>
                <a:spcPct val="80000"/>
              </a:lnSpc>
            </a:pPr>
            <a:r>
              <a:rPr lang="en-US" altLang="en-US" sz="2000" smtClean="0"/>
              <a:t>Write-through: memory is always up-to-date</a:t>
            </a:r>
          </a:p>
          <a:p>
            <a:pPr lvl="2" eaLnBrk="1" hangingPunct="1">
              <a:lnSpc>
                <a:spcPct val="80000"/>
              </a:lnSpc>
            </a:pPr>
            <a:r>
              <a:rPr lang="en-US" altLang="en-US" sz="2000" smtClean="0"/>
              <a:t>Write-back: snoop in caches to find most recent copy</a:t>
            </a:r>
          </a:p>
          <a:p>
            <a:pPr eaLnBrk="1" hangingPunct="1">
              <a:lnSpc>
                <a:spcPct val="80000"/>
              </a:lnSpc>
            </a:pPr>
            <a:r>
              <a:rPr lang="en-US" altLang="en-US" sz="2800" smtClean="0">
                <a:solidFill>
                  <a:srgbClr val="0000FF"/>
                </a:solidFill>
              </a:rPr>
              <a:t>Write </a:t>
            </a:r>
            <a:r>
              <a:rPr lang="en-US" altLang="en-US" sz="2800" u="sng" smtClean="0">
                <a:solidFill>
                  <a:srgbClr val="0000FF"/>
                </a:solidFill>
              </a:rPr>
              <a:t>Broadcast</a:t>
            </a:r>
            <a:r>
              <a:rPr lang="en-US" altLang="en-US" sz="2800" smtClean="0">
                <a:solidFill>
                  <a:srgbClr val="0000FF"/>
                </a:solidFill>
              </a:rPr>
              <a:t> Protocol</a:t>
            </a:r>
            <a:r>
              <a:rPr lang="en-US" altLang="en-US" sz="2800" smtClean="0"/>
              <a:t> (typically write through):</a:t>
            </a:r>
          </a:p>
          <a:p>
            <a:pPr lvl="1" eaLnBrk="1" hangingPunct="1">
              <a:lnSpc>
                <a:spcPct val="80000"/>
              </a:lnSpc>
            </a:pPr>
            <a:r>
              <a:rPr lang="en-US" altLang="en-US" sz="2400" smtClean="0"/>
              <a:t>Write to shared data: broadcast on bus, processors snoop, and </a:t>
            </a:r>
            <a:r>
              <a:rPr lang="en-US" altLang="en-US" sz="2400" i="1" u="sng" smtClean="0">
                <a:solidFill>
                  <a:srgbClr val="0000FF"/>
                </a:solidFill>
              </a:rPr>
              <a:t>update</a:t>
            </a:r>
            <a:r>
              <a:rPr lang="en-US" altLang="en-US" sz="2400" smtClean="0"/>
              <a:t> any copies</a:t>
            </a:r>
          </a:p>
          <a:p>
            <a:pPr lvl="1" eaLnBrk="1" hangingPunct="1">
              <a:lnSpc>
                <a:spcPct val="80000"/>
              </a:lnSpc>
            </a:pPr>
            <a:r>
              <a:rPr lang="en-US" altLang="en-US" sz="2400" smtClean="0"/>
              <a:t>Read miss: memory is always up-to-date</a:t>
            </a:r>
          </a:p>
          <a:p>
            <a:pPr eaLnBrk="1" hangingPunct="1">
              <a:lnSpc>
                <a:spcPct val="80000"/>
              </a:lnSpc>
            </a:pPr>
            <a:r>
              <a:rPr lang="en-US" altLang="en-US" sz="2800" u="sng" smtClean="0">
                <a:solidFill>
                  <a:srgbClr val="FF0000"/>
                </a:solidFill>
              </a:rPr>
              <a:t>Write serialization</a:t>
            </a:r>
            <a:r>
              <a:rPr lang="en-US" altLang="en-US" sz="2800" smtClean="0">
                <a:solidFill>
                  <a:srgbClr val="FF0000"/>
                </a:solidFill>
              </a:rPr>
              <a:t>: </a:t>
            </a:r>
            <a:r>
              <a:rPr lang="en-US" altLang="en-US" sz="2800" u="sng" smtClean="0">
                <a:solidFill>
                  <a:srgbClr val="FF0000"/>
                </a:solidFill>
              </a:rPr>
              <a:t>bus</a:t>
            </a:r>
            <a:r>
              <a:rPr lang="en-US" altLang="en-US" sz="2800" smtClean="0"/>
              <a:t> serializes requests!</a:t>
            </a:r>
          </a:p>
          <a:p>
            <a:pPr lvl="1" eaLnBrk="1" hangingPunct="1">
              <a:lnSpc>
                <a:spcPct val="80000"/>
              </a:lnSpc>
            </a:pPr>
            <a:r>
              <a:rPr lang="en-US" altLang="en-US" sz="2400" smtClean="0"/>
              <a:t>Bus is single point of arbitration</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042988" y="0"/>
            <a:ext cx="8101012" cy="936625"/>
          </a:xfrm>
        </p:spPr>
        <p:txBody>
          <a:bodyPr/>
          <a:lstStyle/>
          <a:p>
            <a:pPr eaLnBrk="1" hangingPunct="1"/>
            <a:r>
              <a:rPr lang="en-US" altLang="zh-CN" sz="3200" smtClean="0"/>
              <a:t>EX: </a:t>
            </a:r>
            <a:r>
              <a:rPr lang="en-US" altLang="zh-CN" sz="3200" b="1" smtClean="0"/>
              <a:t>write back </a:t>
            </a:r>
            <a:r>
              <a:rPr lang="en-US" altLang="zh-CN" sz="3600" b="1" smtClean="0"/>
              <a:t>Cache</a:t>
            </a:r>
            <a:r>
              <a:rPr lang="en-US" altLang="zh-CN" sz="3200" b="1" smtClean="0"/>
              <a:t>, </a:t>
            </a:r>
            <a:r>
              <a:rPr lang="en-US" altLang="zh-CN" sz="3600" b="1" smtClean="0"/>
              <a:t>write invalidate</a:t>
            </a:r>
            <a:endParaRPr lang="en-US" altLang="zh-CN" sz="4000" b="1" smtClean="0"/>
          </a:p>
        </p:txBody>
      </p:sp>
      <p:graphicFrame>
        <p:nvGraphicFramePr>
          <p:cNvPr id="45059" name="Object 4"/>
          <p:cNvGraphicFramePr>
            <a:graphicFrameLocks noGrp="1" noChangeAspect="1"/>
          </p:cNvGraphicFramePr>
          <p:nvPr>
            <p:ph idx="1"/>
            <p:extLst>
              <p:ext uri="{D42A27DB-BD31-4B8C-83A1-F6EECF244321}">
                <p14:modId xmlns:p14="http://schemas.microsoft.com/office/powerpoint/2010/main" val="1989207646"/>
              </p:ext>
            </p:extLst>
          </p:nvPr>
        </p:nvGraphicFramePr>
        <p:xfrm>
          <a:off x="877888" y="2312988"/>
          <a:ext cx="7305675" cy="4208462"/>
        </p:xfrm>
        <a:graphic>
          <a:graphicData uri="http://schemas.openxmlformats.org/presentationml/2006/ole">
            <mc:AlternateContent xmlns:mc="http://schemas.openxmlformats.org/markup-compatibility/2006">
              <mc:Choice xmlns:v="urn:schemas-microsoft-com:vml" Requires="v">
                <p:oleObj spid="_x0000_s45068" name="Document" r:id="rId3" imgW="6631968" imgH="3821688" progId="Word.Document.8">
                  <p:embed/>
                </p:oleObj>
              </mc:Choice>
              <mc:Fallback>
                <p:oleObj name="Document" r:id="rId3" imgW="6631968" imgH="3821688" progId="Word.Document.8">
                  <p:embed/>
                  <p:pic>
                    <p:nvPicPr>
                      <p:cNvPr id="0" name="Object 4"/>
                      <p:cNvPicPr>
                        <a:picLocks noChangeAspect="1" noChangeArrowheads="1"/>
                      </p:cNvPicPr>
                      <p:nvPr/>
                    </p:nvPicPr>
                    <p:blipFill>
                      <a:blip r:embed="rId4"/>
                      <a:srcRect/>
                      <a:stretch>
                        <a:fillRect/>
                      </a:stretch>
                    </p:blipFill>
                    <p:spPr bwMode="auto">
                      <a:xfrm>
                        <a:off x="877888" y="2312988"/>
                        <a:ext cx="7305675" cy="4208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3"/>
          <p:cNvSpPr>
            <a:spLocks noGrp="1" noRot="1" noChangeArrowheads="1"/>
          </p:cNvSpPr>
          <p:nvPr>
            <p:ph type="body" idx="4294967295"/>
          </p:nvPr>
        </p:nvSpPr>
        <p:spPr>
          <a:xfrm>
            <a:off x="336550" y="764704"/>
            <a:ext cx="9105900" cy="1871662"/>
          </a:xfrm>
          <a:prstGeom prst="rect">
            <a:avLst/>
          </a:prstGeom>
        </p:spPr>
        <p:txBody>
          <a:bodyPr/>
          <a:lstStyle/>
          <a:p>
            <a:pPr eaLnBrk="1" hangingPunct="1"/>
            <a:r>
              <a:rPr lang="en-US" altLang="zh-CN" sz="2400" dirty="0" smtClean="0">
                <a:solidFill>
                  <a:srgbClr val="FF0000"/>
                </a:solidFill>
              </a:rPr>
              <a:t>Mechanics   </a:t>
            </a:r>
          </a:p>
          <a:p>
            <a:pPr lvl="1" eaLnBrk="1" hangingPunct="1"/>
            <a:r>
              <a:rPr lang="en-US" altLang="zh-CN" sz="2000" b="1" dirty="0" smtClean="0"/>
              <a:t>Broadcast address of cache line to invalidate</a:t>
            </a:r>
          </a:p>
          <a:p>
            <a:pPr lvl="1" eaLnBrk="1" hangingPunct="1"/>
            <a:r>
              <a:rPr lang="en-US" altLang="zh-CN" sz="2000" b="1" dirty="0" smtClean="0"/>
              <a:t>All processor snoop, then invalidate if in local cache</a:t>
            </a:r>
          </a:p>
          <a:p>
            <a:pPr lvl="1" eaLnBrk="1" hangingPunct="1"/>
            <a:r>
              <a:rPr lang="en-US" altLang="zh-CN" sz="2000" b="1" dirty="0" smtClean="0"/>
              <a:t>policy can be used to service cache misses in write-back caches</a:t>
            </a:r>
          </a:p>
          <a:p>
            <a:pPr lvl="1" eaLnBrk="1" hangingPunct="1"/>
            <a:endParaRPr lang="en-US" altLang="zh-CN" sz="2000" dirty="0" smtClean="0"/>
          </a:p>
        </p:txBody>
      </p:sp>
      <p:sp>
        <p:nvSpPr>
          <p:cNvPr id="45061" name="Line 5"/>
          <p:cNvSpPr>
            <a:spLocks noChangeShapeType="1"/>
          </p:cNvSpPr>
          <p:nvPr/>
        </p:nvSpPr>
        <p:spPr bwMode="white">
          <a:xfrm flipH="1">
            <a:off x="6516688" y="4508500"/>
            <a:ext cx="935037"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2064" tIns="46033" rIns="92064" bIns="46033" anchor="ct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042988" y="0"/>
            <a:ext cx="8101012" cy="936625"/>
          </a:xfrm>
        </p:spPr>
        <p:txBody>
          <a:bodyPr/>
          <a:lstStyle/>
          <a:p>
            <a:pPr eaLnBrk="1" hangingPunct="1"/>
            <a:r>
              <a:rPr lang="en-US" altLang="zh-CN" sz="3200" smtClean="0"/>
              <a:t>Ex: Write back </a:t>
            </a:r>
            <a:r>
              <a:rPr lang="en-US" altLang="zh-CN" sz="3600" smtClean="0"/>
              <a:t>Cache</a:t>
            </a:r>
            <a:r>
              <a:rPr lang="en-US" altLang="zh-CN" sz="3200" smtClean="0"/>
              <a:t>,</a:t>
            </a:r>
            <a:r>
              <a:rPr lang="en-US" altLang="zh-CN" sz="3600" smtClean="0"/>
              <a:t> update</a:t>
            </a:r>
            <a:r>
              <a:rPr lang="en-US" altLang="zh-CN" sz="3600" smtClean="0">
                <a:solidFill>
                  <a:srgbClr val="3333CD"/>
                </a:solidFill>
                <a:latin typeface="TimesNewRoman" charset="0"/>
              </a:rPr>
              <a:t>(Broadcast</a:t>
            </a:r>
            <a:r>
              <a:rPr lang="en-US" altLang="zh-CN" sz="3600" b="1" smtClean="0">
                <a:solidFill>
                  <a:srgbClr val="3333CD"/>
                </a:solidFill>
                <a:latin typeface="TimesNewRoman" charset="0"/>
              </a:rPr>
              <a:t>)</a:t>
            </a:r>
            <a:endParaRPr lang="en-US" altLang="zh-CN" sz="3600" b="1" smtClean="0">
              <a:solidFill>
                <a:srgbClr val="000000"/>
              </a:solidFill>
              <a:latin typeface="TimesNewRoman" charset="0"/>
            </a:endParaRPr>
          </a:p>
        </p:txBody>
      </p:sp>
      <p:graphicFrame>
        <p:nvGraphicFramePr>
          <p:cNvPr id="46083" name="Object 4"/>
          <p:cNvGraphicFramePr>
            <a:graphicFrameLocks noGrp="1" noChangeAspect="1"/>
          </p:cNvGraphicFramePr>
          <p:nvPr>
            <p:ph idx="1"/>
          </p:nvPr>
        </p:nvGraphicFramePr>
        <p:xfrm>
          <a:off x="541338" y="1412875"/>
          <a:ext cx="8101012" cy="4740275"/>
        </p:xfrm>
        <a:graphic>
          <a:graphicData uri="http://schemas.openxmlformats.org/presentationml/2006/ole">
            <mc:AlternateContent xmlns:mc="http://schemas.openxmlformats.org/markup-compatibility/2006">
              <mc:Choice xmlns:v="urn:schemas-microsoft-com:vml" Requires="v">
                <p:oleObj spid="_x0000_s46093" name="文档" r:id="rId3" imgW="8199930" imgH="4797619" progId="Word.Document.8">
                  <p:embed/>
                </p:oleObj>
              </mc:Choice>
              <mc:Fallback>
                <p:oleObj name="文档" r:id="rId3" imgW="8199930" imgH="47976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412875"/>
                        <a:ext cx="8101012" cy="4740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4" name="Group 5"/>
          <p:cNvGrpSpPr>
            <a:grpSpLocks/>
          </p:cNvGrpSpPr>
          <p:nvPr/>
        </p:nvGrpSpPr>
        <p:grpSpPr bwMode="auto">
          <a:xfrm>
            <a:off x="6084888" y="4365625"/>
            <a:ext cx="2111375" cy="1285875"/>
            <a:chOff x="3792" y="2736"/>
            <a:chExt cx="1222" cy="704"/>
          </a:xfrm>
        </p:grpSpPr>
        <p:sp>
          <p:nvSpPr>
            <p:cNvPr id="46085" name="Oval 6"/>
            <p:cNvSpPr>
              <a:spLocks noChangeArrowheads="1"/>
            </p:cNvSpPr>
            <p:nvPr/>
          </p:nvSpPr>
          <p:spPr bwMode="white">
            <a:xfrm>
              <a:off x="4608" y="2784"/>
              <a:ext cx="363"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6" name="Oval 7"/>
            <p:cNvSpPr>
              <a:spLocks noChangeArrowheads="1"/>
            </p:cNvSpPr>
            <p:nvPr/>
          </p:nvSpPr>
          <p:spPr bwMode="white">
            <a:xfrm>
              <a:off x="3792" y="2736"/>
              <a:ext cx="363" cy="27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7" name="Oval 8"/>
            <p:cNvSpPr>
              <a:spLocks noChangeArrowheads="1"/>
            </p:cNvSpPr>
            <p:nvPr/>
          </p:nvSpPr>
          <p:spPr bwMode="white">
            <a:xfrm>
              <a:off x="4560" y="3168"/>
              <a:ext cx="454"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258888" y="0"/>
            <a:ext cx="7667625" cy="936625"/>
          </a:xfrm>
        </p:spPr>
        <p:txBody>
          <a:bodyPr/>
          <a:lstStyle/>
          <a:p>
            <a:pPr eaLnBrk="1" hangingPunct="1"/>
            <a:r>
              <a:rPr lang="en-US" altLang="zh-CN" sz="4000" smtClean="0"/>
              <a:t>Bus-based protocols (Snooping)</a:t>
            </a:r>
          </a:p>
        </p:txBody>
      </p:sp>
      <p:sp>
        <p:nvSpPr>
          <p:cNvPr id="47107" name="Rectangle 3"/>
          <p:cNvSpPr>
            <a:spLocks noGrp="1" noRot="1" noChangeArrowheads="1"/>
          </p:cNvSpPr>
          <p:nvPr>
            <p:ph idx="1"/>
          </p:nvPr>
        </p:nvSpPr>
        <p:spPr>
          <a:xfrm>
            <a:off x="304800" y="1143000"/>
            <a:ext cx="8621713" cy="5022850"/>
          </a:xfrm>
        </p:spPr>
        <p:txBody>
          <a:bodyPr/>
          <a:lstStyle/>
          <a:p>
            <a:pPr eaLnBrk="1" hangingPunct="1">
              <a:lnSpc>
                <a:spcPct val="90000"/>
              </a:lnSpc>
            </a:pPr>
            <a:r>
              <a:rPr lang="en-US" altLang="zh-CN" sz="2800" smtClean="0"/>
              <a:t>Snooping</a:t>
            </a:r>
          </a:p>
          <a:p>
            <a:pPr lvl="1" eaLnBrk="1" hangingPunct="1">
              <a:lnSpc>
                <a:spcPct val="90000"/>
              </a:lnSpc>
            </a:pPr>
            <a:r>
              <a:rPr lang="en-US" altLang="zh-CN" sz="2800" smtClean="0"/>
              <a:t>All </a:t>
            </a:r>
            <a:r>
              <a:rPr lang="en-US" altLang="zh-CN" sz="2800" smtClean="0">
                <a:solidFill>
                  <a:srgbClr val="0000FF"/>
                </a:solidFill>
              </a:rPr>
              <a:t>caches see and react to all bus events</a:t>
            </a:r>
          </a:p>
          <a:p>
            <a:pPr lvl="1" eaLnBrk="1" hangingPunct="1">
              <a:lnSpc>
                <a:spcPct val="90000"/>
              </a:lnSpc>
            </a:pPr>
            <a:r>
              <a:rPr lang="en-US" altLang="zh-CN" sz="2800" smtClean="0"/>
              <a:t>Protocol relies on global visibility of events (ordered broadcast)</a:t>
            </a:r>
          </a:p>
          <a:p>
            <a:pPr lvl="1" eaLnBrk="1" hangingPunct="1">
              <a:lnSpc>
                <a:spcPct val="90000"/>
              </a:lnSpc>
            </a:pPr>
            <a:r>
              <a:rPr lang="en-US" altLang="zh-CN" sz="2800" smtClean="0">
                <a:solidFill>
                  <a:srgbClr val="0000FF"/>
                </a:solidFill>
              </a:rPr>
              <a:t>The serialization of access by the bus forces serialization of writes.</a:t>
            </a:r>
            <a:r>
              <a:rPr lang="en-US" altLang="zh-CN" sz="2800" smtClean="0"/>
              <a:t> </a:t>
            </a:r>
          </a:p>
          <a:p>
            <a:pPr eaLnBrk="1" hangingPunct="1">
              <a:lnSpc>
                <a:spcPct val="90000"/>
              </a:lnSpc>
            </a:pPr>
            <a:r>
              <a:rPr lang="en-US" altLang="zh-CN" sz="2800" smtClean="0"/>
              <a:t>Events:</a:t>
            </a:r>
          </a:p>
          <a:p>
            <a:pPr lvl="1" eaLnBrk="1" hangingPunct="1">
              <a:lnSpc>
                <a:spcPct val="90000"/>
              </a:lnSpc>
            </a:pPr>
            <a:r>
              <a:rPr lang="en-US" altLang="zh-CN" sz="2800" smtClean="0"/>
              <a:t>Processor (events from own processor)</a:t>
            </a:r>
          </a:p>
          <a:p>
            <a:pPr lvl="2" eaLnBrk="1" hangingPunct="1">
              <a:lnSpc>
                <a:spcPct val="90000"/>
              </a:lnSpc>
            </a:pPr>
            <a:r>
              <a:rPr lang="en-US" altLang="zh-CN" sz="2800" smtClean="0"/>
              <a:t>Read (R), Write (W), Writeback (WB)</a:t>
            </a:r>
          </a:p>
          <a:p>
            <a:pPr lvl="1" eaLnBrk="1" hangingPunct="1">
              <a:lnSpc>
                <a:spcPct val="90000"/>
              </a:lnSpc>
            </a:pPr>
            <a:r>
              <a:rPr lang="en-US" altLang="zh-CN" sz="2800" smtClean="0"/>
              <a:t>Bus Events (events from other processors)</a:t>
            </a:r>
          </a:p>
          <a:p>
            <a:pPr lvl="2" eaLnBrk="1" hangingPunct="1">
              <a:lnSpc>
                <a:spcPct val="90000"/>
              </a:lnSpc>
            </a:pPr>
            <a:r>
              <a:rPr lang="en-US" altLang="zh-CN" sz="2800" smtClean="0"/>
              <a:t>Bus Read (BR), Bus Write (BW)</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7544" y="908720"/>
            <a:ext cx="8302625" cy="5319712"/>
          </a:xfrm>
        </p:spPr>
      </p:pic>
      <p:sp>
        <p:nvSpPr>
          <p:cNvPr id="3" name="Rectangle 2"/>
          <p:cNvSpPr>
            <a:spLocks noGrp="1" noRot="1" noChangeArrowheads="1"/>
          </p:cNvSpPr>
          <p:nvPr>
            <p:ph type="title"/>
          </p:nvPr>
        </p:nvSpPr>
        <p:spPr>
          <a:xfrm>
            <a:off x="1116013" y="0"/>
            <a:ext cx="7810500" cy="936625"/>
          </a:xfrm>
        </p:spPr>
        <p:txBody>
          <a:bodyPr/>
          <a:lstStyle/>
          <a:p>
            <a:pPr eaLnBrk="1" hangingPunct="1"/>
            <a:r>
              <a:rPr lang="en-US" altLang="zh-CN" sz="3200" dirty="0" smtClean="0"/>
              <a:t>Implementation</a:t>
            </a:r>
            <a:r>
              <a:rPr lang="zh-CN" altLang="en-US" sz="3200" dirty="0"/>
              <a:t> </a:t>
            </a:r>
            <a:r>
              <a:rPr lang="en-US" altLang="zh-CN" sz="3200" dirty="0" smtClean="0"/>
              <a:t>of snooping protocols</a:t>
            </a:r>
            <a:endParaRPr lang="en-US" altLang="zh-CN" sz="2800" dirty="0" smtClean="0"/>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1116013" y="0"/>
            <a:ext cx="7810500" cy="936625"/>
          </a:xfrm>
        </p:spPr>
        <p:txBody>
          <a:bodyPr/>
          <a:lstStyle/>
          <a:p>
            <a:pPr eaLnBrk="1" hangingPunct="1"/>
            <a:r>
              <a:rPr lang="en-US" altLang="zh-CN" sz="4000" dirty="0" smtClean="0"/>
              <a:t> 5 snooping protocols</a:t>
            </a:r>
            <a:endParaRPr lang="en-US" altLang="zh-CN" dirty="0" smtClean="0"/>
          </a:p>
        </p:txBody>
      </p:sp>
      <p:graphicFrame>
        <p:nvGraphicFramePr>
          <p:cNvPr id="49155" name="Object 3"/>
          <p:cNvGraphicFramePr>
            <a:graphicFrameLocks noGrp="1" noChangeAspect="1"/>
          </p:cNvGraphicFramePr>
          <p:nvPr>
            <p:ph idx="1"/>
          </p:nvPr>
        </p:nvGraphicFramePr>
        <p:xfrm>
          <a:off x="280988" y="1125538"/>
          <a:ext cx="8582025" cy="4795837"/>
        </p:xfrm>
        <a:graphic>
          <a:graphicData uri="http://schemas.openxmlformats.org/presentationml/2006/ole">
            <mc:AlternateContent xmlns:mc="http://schemas.openxmlformats.org/markup-compatibility/2006">
              <mc:Choice xmlns:v="urn:schemas-microsoft-com:vml" Requires="v">
                <p:oleObj spid="_x0000_s49162" name="文档" r:id="rId3" imgW="8659530" imgH="4839009" progId="Word.Document.8">
                  <p:embed/>
                </p:oleObj>
              </mc:Choice>
              <mc:Fallback>
                <p:oleObj name="文档" r:id="rId3" imgW="8659530" imgH="483900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125538"/>
                        <a:ext cx="8582025" cy="4795837"/>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z="4000" smtClean="0"/>
              <a:t>Simple write-invalidate protocol</a:t>
            </a:r>
          </a:p>
        </p:txBody>
      </p:sp>
      <p:sp>
        <p:nvSpPr>
          <p:cNvPr id="50179" name="Rectangle 3"/>
          <p:cNvSpPr>
            <a:spLocks noGrp="1" noRot="1" noChangeArrowheads="1"/>
          </p:cNvSpPr>
          <p:nvPr>
            <p:ph idx="1"/>
          </p:nvPr>
        </p:nvSpPr>
        <p:spPr/>
        <p:txBody>
          <a:bodyPr/>
          <a:lstStyle/>
          <a:p>
            <a:pPr eaLnBrk="1" hangingPunct="1"/>
            <a:r>
              <a:rPr lang="en-US" altLang="zh-CN" smtClean="0"/>
              <a:t>Three states</a:t>
            </a:r>
          </a:p>
          <a:p>
            <a:pPr lvl="1" eaLnBrk="1" hangingPunct="1"/>
            <a:r>
              <a:rPr lang="en-US" altLang="zh-CN" smtClean="0"/>
              <a:t>Invalid, Shared, exclusive</a:t>
            </a:r>
          </a:p>
          <a:p>
            <a:pPr eaLnBrk="1" hangingPunct="1"/>
            <a:r>
              <a:rPr lang="en-US" altLang="zh-CN" smtClean="0"/>
              <a:t>Events</a:t>
            </a:r>
          </a:p>
          <a:p>
            <a:pPr lvl="1" eaLnBrk="1" hangingPunct="1"/>
            <a:r>
              <a:rPr lang="en-US" altLang="zh-CN" smtClean="0"/>
              <a:t>CPU-R, CPU-W</a:t>
            </a:r>
          </a:p>
          <a:p>
            <a:pPr lvl="1" eaLnBrk="1" hangingPunct="1"/>
            <a:r>
              <a:rPr lang="en-US" altLang="zh-CN" smtClean="0"/>
              <a:t>BUS-R, BUS-W</a:t>
            </a:r>
          </a:p>
          <a:p>
            <a:pPr lvl="1" eaLnBrk="1" hangingPunct="1"/>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1331913" y="0"/>
            <a:ext cx="7488237" cy="981075"/>
          </a:xfrm>
        </p:spPr>
        <p:txBody>
          <a:bodyPr/>
          <a:lstStyle/>
          <a:p>
            <a:pPr eaLnBrk="1" hangingPunct="1"/>
            <a:r>
              <a:rPr lang="en-US" altLang="zh-CN" sz="4000" dirty="0" smtClean="0"/>
              <a:t>Centralized Shared-Memory Architecture</a:t>
            </a:r>
          </a:p>
        </p:txBody>
      </p:sp>
      <p:sp>
        <p:nvSpPr>
          <p:cNvPr id="31747" name="Rectangle 3"/>
          <p:cNvSpPr>
            <a:spLocks noGrp="1" noRot="1" noChangeArrowheads="1"/>
          </p:cNvSpPr>
          <p:nvPr>
            <p:ph idx="1"/>
          </p:nvPr>
        </p:nvSpPr>
        <p:spPr>
          <a:xfrm>
            <a:off x="251520" y="1340768"/>
            <a:ext cx="8642350" cy="4795837"/>
          </a:xfrm>
        </p:spPr>
        <p:txBody>
          <a:bodyPr/>
          <a:lstStyle/>
          <a:p>
            <a:pPr eaLnBrk="1" hangingPunct="1">
              <a:lnSpc>
                <a:spcPct val="90000"/>
              </a:lnSpc>
            </a:pPr>
            <a:r>
              <a:rPr lang="en-US" altLang="zh-CN" sz="2800" dirty="0" smtClean="0"/>
              <a:t>Characteristics of SMP</a:t>
            </a:r>
          </a:p>
          <a:p>
            <a:pPr lvl="1" eaLnBrk="1" hangingPunct="1">
              <a:lnSpc>
                <a:spcPct val="90000"/>
              </a:lnSpc>
            </a:pPr>
            <a:r>
              <a:rPr lang="en-US" altLang="zh-CN" sz="2800" dirty="0" smtClean="0">
                <a:solidFill>
                  <a:srgbClr val="0000FF"/>
                </a:solidFill>
              </a:rPr>
              <a:t>Limited processors nodes</a:t>
            </a:r>
            <a:r>
              <a:rPr lang="en-US" altLang="zh-CN" sz="2800" dirty="0" smtClean="0"/>
              <a:t>----small scale, share single physical memory connected by a shared bus.</a:t>
            </a:r>
          </a:p>
          <a:p>
            <a:pPr lvl="1" eaLnBrk="1" hangingPunct="1">
              <a:lnSpc>
                <a:spcPct val="90000"/>
              </a:lnSpc>
            </a:pPr>
            <a:r>
              <a:rPr lang="en-US" altLang="zh-CN" sz="2800" dirty="0" smtClean="0">
                <a:solidFill>
                  <a:srgbClr val="FF0000"/>
                </a:solidFill>
              </a:rPr>
              <a:t>Large cache</a:t>
            </a:r>
            <a:r>
              <a:rPr lang="en-US" altLang="zh-CN" sz="2800" dirty="0" smtClean="0">
                <a:solidFill>
                  <a:schemeClr val="accent2"/>
                </a:solidFill>
              </a:rPr>
              <a:t> </a:t>
            </a:r>
            <a:r>
              <a:rPr lang="en-US" altLang="zh-CN" sz="2800" dirty="0" smtClean="0"/>
              <a:t>----provide a sufficient amount of memory bandwidth.</a:t>
            </a:r>
          </a:p>
          <a:p>
            <a:pPr lvl="2" eaLnBrk="1" hangingPunct="1">
              <a:lnSpc>
                <a:spcPct val="90000"/>
              </a:lnSpc>
            </a:pPr>
            <a:r>
              <a:rPr lang="en-US" altLang="en-US" sz="2800" dirty="0" smtClean="0">
                <a:solidFill>
                  <a:srgbClr val="FF0000"/>
                </a:solidFill>
              </a:rPr>
              <a:t>Increase bandwidth</a:t>
            </a:r>
            <a:r>
              <a:rPr lang="en-US" altLang="en-US" sz="2800" dirty="0" smtClean="0"/>
              <a:t> versus bus/memory</a:t>
            </a:r>
          </a:p>
          <a:p>
            <a:pPr lvl="2" eaLnBrk="1" hangingPunct="1">
              <a:lnSpc>
                <a:spcPct val="90000"/>
              </a:lnSpc>
            </a:pPr>
            <a:r>
              <a:rPr lang="en-US" altLang="en-US" sz="2800" dirty="0" smtClean="0">
                <a:solidFill>
                  <a:srgbClr val="FF0000"/>
                </a:solidFill>
              </a:rPr>
              <a:t>Reduce latency of access</a:t>
            </a:r>
          </a:p>
          <a:p>
            <a:pPr lvl="2" eaLnBrk="1" hangingPunct="1">
              <a:lnSpc>
                <a:spcPct val="90000"/>
              </a:lnSpc>
            </a:pPr>
            <a:r>
              <a:rPr lang="en-US" altLang="en-US" sz="2800" dirty="0" smtClean="0"/>
              <a:t>Valuable for both private data and shared data</a:t>
            </a:r>
            <a:r>
              <a:rPr lang="en-US" altLang="zh-CN" sz="1800" b="1" dirty="0" smtClean="0"/>
              <a:t> </a:t>
            </a:r>
          </a:p>
          <a:p>
            <a:pPr lvl="1" eaLnBrk="1" hangingPunct="1">
              <a:lnSpc>
                <a:spcPct val="90000"/>
              </a:lnSpc>
            </a:pPr>
            <a:r>
              <a:rPr lang="en-US" altLang="zh-CN" sz="2800" dirty="0" smtClean="0">
                <a:solidFill>
                  <a:srgbClr val="0000FF"/>
                </a:solidFill>
              </a:rPr>
              <a:t>UMA</a:t>
            </a:r>
            <a:r>
              <a:rPr lang="en-US" altLang="zh-CN" sz="2800" dirty="0" smtClean="0"/>
              <a:t>----uniform memory access time. </a:t>
            </a:r>
            <a:endParaRPr lang="en-US" altLang="zh-CN" sz="1800" dirty="0" smtClean="0"/>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Snoopy Coherence Protocols</a:t>
            </a:r>
            <a:endParaRPr lang="en-AU" dirty="0"/>
          </a:p>
        </p:txBody>
      </p:sp>
      <p:pic>
        <p:nvPicPr>
          <p:cNvPr id="2" name="Picture 1"/>
          <p:cNvPicPr>
            <a:picLocks noChangeAspect="1"/>
          </p:cNvPicPr>
          <p:nvPr/>
        </p:nvPicPr>
        <p:blipFill>
          <a:blip r:embed="rId3"/>
          <a:stretch>
            <a:fillRect/>
          </a:stretch>
        </p:blipFill>
        <p:spPr>
          <a:xfrm>
            <a:off x="1259632" y="817563"/>
            <a:ext cx="6408712" cy="5407993"/>
          </a:xfrm>
          <a:prstGeom prst="rect">
            <a:avLst/>
          </a:prstGeom>
        </p:spPr>
      </p:pic>
    </p:spTree>
    <p:extLst>
      <p:ext uri="{BB962C8B-B14F-4D97-AF65-F5344CB8AC3E}">
        <p14:creationId xmlns:p14="http://schemas.microsoft.com/office/powerpoint/2010/main" val="3123081220"/>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1331913" y="188913"/>
            <a:ext cx="7812087" cy="801687"/>
          </a:xfrm>
          <a:noFill/>
        </p:spPr>
        <p:txBody>
          <a:bodyPr lIns="90488" tIns="44450" rIns="90488" bIns="44450"/>
          <a:lstStyle/>
          <a:p>
            <a:pPr eaLnBrk="1" hangingPunct="1"/>
            <a:r>
              <a:rPr lang="en-US" altLang="en-US" sz="4000" smtClean="0"/>
              <a:t>Snoopy-Cache State Machine-I </a:t>
            </a:r>
          </a:p>
        </p:txBody>
      </p:sp>
      <p:sp>
        <p:nvSpPr>
          <p:cNvPr id="51203" name="Rectangle 3"/>
          <p:cNvSpPr>
            <a:spLocks noGrp="1" noRot="1" noChangeArrowheads="1"/>
          </p:cNvSpPr>
          <p:nvPr>
            <p:ph idx="1"/>
          </p:nvPr>
        </p:nvSpPr>
        <p:spPr>
          <a:xfrm>
            <a:off x="0" y="1447800"/>
            <a:ext cx="3619500" cy="1600200"/>
          </a:xfrm>
        </p:spPr>
        <p:txBody>
          <a:bodyPr lIns="90488" tIns="44450" rIns="90488" bIns="44450"/>
          <a:lstStyle/>
          <a:p>
            <a:pPr marL="285750" indent="-285750" eaLnBrk="1" hangingPunct="1"/>
            <a:r>
              <a:rPr lang="en-US" altLang="en-US" sz="2400" smtClean="0"/>
              <a:t>State machine</a:t>
            </a:r>
            <a:br>
              <a:rPr lang="en-US" altLang="en-US" sz="2400" smtClean="0"/>
            </a:br>
            <a:r>
              <a:rPr lang="en-US" altLang="en-US" sz="2400" smtClean="0"/>
              <a:t>for </a:t>
            </a:r>
            <a:r>
              <a:rPr lang="en-US" altLang="en-US" sz="2400" i="1" u="sng" smtClean="0">
                <a:solidFill>
                  <a:srgbClr val="0000FF"/>
                </a:solidFill>
              </a:rPr>
              <a:t>CPU</a:t>
            </a:r>
            <a:r>
              <a:rPr lang="en-US" altLang="en-US" sz="2400" smtClean="0"/>
              <a:t> requests</a:t>
            </a:r>
            <a:br>
              <a:rPr lang="en-US" altLang="en-US" sz="2400" smtClean="0"/>
            </a:br>
            <a:r>
              <a:rPr lang="en-US" altLang="en-US" sz="2400" smtClean="0"/>
              <a:t>for each </a:t>
            </a:r>
            <a:br>
              <a:rPr lang="en-US" altLang="en-US" sz="2400" smtClean="0"/>
            </a:br>
            <a:r>
              <a:rPr lang="en-US" altLang="en-US" sz="2400" u="sng" smtClean="0">
                <a:solidFill>
                  <a:srgbClr val="0000FF"/>
                </a:solidFill>
              </a:rPr>
              <a:t>cache block</a:t>
            </a:r>
          </a:p>
        </p:txBody>
      </p:sp>
      <p:grpSp>
        <p:nvGrpSpPr>
          <p:cNvPr id="51204" name="Group 4"/>
          <p:cNvGrpSpPr>
            <a:grpSpLocks/>
          </p:cNvGrpSpPr>
          <p:nvPr/>
        </p:nvGrpSpPr>
        <p:grpSpPr bwMode="auto">
          <a:xfrm>
            <a:off x="633413" y="1600200"/>
            <a:ext cx="8194675" cy="4727575"/>
            <a:chOff x="399" y="574"/>
            <a:chExt cx="5162" cy="3717"/>
          </a:xfrm>
        </p:grpSpPr>
        <p:sp>
          <p:nvSpPr>
            <p:cNvPr id="51205" name="Rectangle 5"/>
            <p:cNvSpPr>
              <a:spLocks noChangeArrowheads="1"/>
            </p:cNvSpPr>
            <p:nvPr/>
          </p:nvSpPr>
          <p:spPr bwMode="auto">
            <a:xfrm>
              <a:off x="2211" y="1174"/>
              <a:ext cx="530"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1206" name="Rectangle 6"/>
            <p:cNvSpPr>
              <a:spLocks noChangeArrowheads="1"/>
            </p:cNvSpPr>
            <p:nvPr/>
          </p:nvSpPr>
          <p:spPr bwMode="auto">
            <a:xfrm>
              <a:off x="4251" y="1066"/>
              <a:ext cx="812"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1207" name="Rectangle 7"/>
            <p:cNvSpPr>
              <a:spLocks noChangeArrowheads="1"/>
            </p:cNvSpPr>
            <p:nvPr/>
          </p:nvSpPr>
          <p:spPr bwMode="auto">
            <a:xfrm>
              <a:off x="2064" y="3216"/>
              <a:ext cx="875"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1208" name="Rectangle 8"/>
            <p:cNvSpPr>
              <a:spLocks noChangeArrowheads="1"/>
            </p:cNvSpPr>
            <p:nvPr/>
          </p:nvSpPr>
          <p:spPr bwMode="auto">
            <a:xfrm>
              <a:off x="2979" y="1055"/>
              <a:ext cx="810" cy="28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1209" name="Rectangle 9"/>
            <p:cNvSpPr>
              <a:spLocks noChangeArrowheads="1"/>
            </p:cNvSpPr>
            <p:nvPr/>
          </p:nvSpPr>
          <p:spPr bwMode="auto">
            <a:xfrm>
              <a:off x="1632" y="1872"/>
              <a:ext cx="818"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p:txBody>
        </p:sp>
        <p:sp>
          <p:nvSpPr>
            <p:cNvPr id="51210" name="Rectangle 10"/>
            <p:cNvSpPr>
              <a:spLocks noChangeArrowheads="1"/>
            </p:cNvSpPr>
            <p:nvPr/>
          </p:nvSpPr>
          <p:spPr bwMode="auto">
            <a:xfrm>
              <a:off x="4467" y="574"/>
              <a:ext cx="1026"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1211" name="Rectangle 11"/>
            <p:cNvSpPr>
              <a:spLocks noChangeArrowheads="1"/>
            </p:cNvSpPr>
            <p:nvPr/>
          </p:nvSpPr>
          <p:spPr bwMode="auto">
            <a:xfrm>
              <a:off x="3003" y="1342"/>
              <a:ext cx="1138" cy="5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2" name="Rectangle 12"/>
            <p:cNvSpPr>
              <a:spLocks noChangeArrowheads="1"/>
            </p:cNvSpPr>
            <p:nvPr/>
          </p:nvSpPr>
          <p:spPr bwMode="auto">
            <a:xfrm>
              <a:off x="1536" y="2112"/>
              <a:ext cx="946"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latin typeface="Arial" panose="020B0604020202020204" pitchFamily="34" charset="0"/>
                </a:rPr>
                <a:t>Place Write </a:t>
              </a:r>
              <a:br>
                <a:rPr lang="en-US" altLang="en-US" sz="1800" b="1">
                  <a:latin typeface="Arial" panose="020B0604020202020204" pitchFamily="34" charset="0"/>
                </a:rPr>
              </a:br>
              <a:r>
                <a:rPr lang="en-US" altLang="en-US" sz="1800" b="1">
                  <a:latin typeface="Arial" panose="020B0604020202020204" pitchFamily="34" charset="0"/>
                </a:rPr>
                <a:t>Miss on bus</a:t>
              </a:r>
            </a:p>
          </p:txBody>
        </p:sp>
        <p:sp>
          <p:nvSpPr>
            <p:cNvPr id="51213" name="Rectangle 13"/>
            <p:cNvSpPr>
              <a:spLocks noChangeArrowheads="1"/>
            </p:cNvSpPr>
            <p:nvPr/>
          </p:nvSpPr>
          <p:spPr bwMode="auto">
            <a:xfrm>
              <a:off x="2592" y="2064"/>
              <a:ext cx="1210" cy="9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4" name="Rectangle 14"/>
            <p:cNvSpPr>
              <a:spLocks noChangeArrowheads="1"/>
            </p:cNvSpPr>
            <p:nvPr/>
          </p:nvSpPr>
          <p:spPr bwMode="auto">
            <a:xfrm>
              <a:off x="3471" y="2782"/>
              <a:ext cx="1778"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a:p>
              <a:pPr>
                <a:spcBef>
                  <a:spcPct val="0"/>
                </a:spcBef>
                <a:buClrTx/>
                <a:buSzTx/>
                <a:buFontTx/>
                <a:buNone/>
              </a:pPr>
              <a:r>
                <a:rPr lang="en-US" altLang="en-US" sz="1800" b="1">
                  <a:latin typeface="Arial" panose="020B0604020202020204" pitchFamily="34" charset="0"/>
                </a:rPr>
                <a:t>Place Write Miss on Bus</a:t>
              </a:r>
            </a:p>
          </p:txBody>
        </p:sp>
        <p:sp>
          <p:nvSpPr>
            <p:cNvPr id="51215" name="Rectangle 15"/>
            <p:cNvSpPr>
              <a:spLocks noChangeArrowheads="1"/>
            </p:cNvSpPr>
            <p:nvPr/>
          </p:nvSpPr>
          <p:spPr bwMode="auto">
            <a:xfrm>
              <a:off x="4383" y="2098"/>
              <a:ext cx="1178" cy="7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1216" name="Rectangle 16"/>
            <p:cNvSpPr>
              <a:spLocks noChangeArrowheads="1"/>
            </p:cNvSpPr>
            <p:nvPr/>
          </p:nvSpPr>
          <p:spPr bwMode="auto">
            <a:xfrm>
              <a:off x="3303" y="3574"/>
              <a:ext cx="1746" cy="7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 Miss</a:t>
              </a:r>
              <a:endParaRPr lang="en-US" altLang="en-US" sz="1800">
                <a:solidFill>
                  <a:srgbClr val="0000FF"/>
                </a:solidFill>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cache block</a:t>
              </a:r>
            </a:p>
            <a:p>
              <a:pPr>
                <a:spcBef>
                  <a:spcPct val="0"/>
                </a:spcBef>
                <a:buClrTx/>
                <a:buSzTx/>
                <a:buFontTx/>
                <a:buNone/>
              </a:pPr>
              <a:r>
                <a:rPr lang="en-US" altLang="en-US" sz="1800" b="1">
                  <a:latin typeface="Arial" panose="020B0604020202020204" pitchFamily="34" charset="0"/>
                </a:rPr>
                <a:t>Place write miss on bus</a:t>
              </a:r>
            </a:p>
          </p:txBody>
        </p:sp>
        <p:sp>
          <p:nvSpPr>
            <p:cNvPr id="51217" name="Rectangle 17"/>
            <p:cNvSpPr>
              <a:spLocks noChangeArrowheads="1"/>
            </p:cNvSpPr>
            <p:nvPr/>
          </p:nvSpPr>
          <p:spPr bwMode="auto">
            <a:xfrm>
              <a:off x="1071" y="3562"/>
              <a:ext cx="1010"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1218" name="Rectangle 18"/>
            <p:cNvSpPr>
              <a:spLocks noChangeArrowheads="1"/>
            </p:cNvSpPr>
            <p:nvPr/>
          </p:nvSpPr>
          <p:spPr bwMode="auto">
            <a:xfrm>
              <a:off x="399" y="2920"/>
              <a:ext cx="1267"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sp>
          <p:nvSpPr>
            <p:cNvPr id="51219" name="Oval 19"/>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0" name="Oval 20"/>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1" name="Oval 21"/>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2" name="Line 22"/>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3" name="Line 23"/>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24"/>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25"/>
            <p:cNvSpPr>
              <a:spLocks noChangeShapeType="1"/>
            </p:cNvSpPr>
            <p:nvPr/>
          </p:nvSpPr>
          <p:spPr bwMode="auto">
            <a:xfrm flipV="1">
              <a:off x="2928" y="1716"/>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Freeform 26"/>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7" name="Freeform 27"/>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Freeform 28"/>
            <p:cNvSpPr>
              <a:spLocks/>
            </p:cNvSpPr>
            <p:nvPr/>
          </p:nvSpPr>
          <p:spPr bwMode="auto">
            <a:xfrm rot="16200000" flipH="1">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Freeform 29"/>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5715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403350" y="0"/>
            <a:ext cx="7740650" cy="990600"/>
          </a:xfrm>
          <a:noFill/>
        </p:spPr>
        <p:txBody>
          <a:bodyPr lIns="90488" tIns="44450" rIns="90488" bIns="44450"/>
          <a:lstStyle/>
          <a:p>
            <a:pPr eaLnBrk="1" hangingPunct="1"/>
            <a:r>
              <a:rPr lang="en-US" altLang="en-US" sz="4000" smtClean="0"/>
              <a:t>Snoopy-Cache State Machine-II</a:t>
            </a:r>
          </a:p>
        </p:txBody>
      </p:sp>
      <p:sp>
        <p:nvSpPr>
          <p:cNvPr id="53251" name="Rectangle 3"/>
          <p:cNvSpPr>
            <a:spLocks noGrp="1" noRot="1" noChangeArrowheads="1"/>
          </p:cNvSpPr>
          <p:nvPr>
            <p:ph idx="1"/>
          </p:nvPr>
        </p:nvSpPr>
        <p:spPr>
          <a:xfrm>
            <a:off x="152400" y="1524000"/>
            <a:ext cx="2971800" cy="2457450"/>
          </a:xfrm>
          <a:noFill/>
        </p:spPr>
        <p:txBody>
          <a:bodyPr lIns="90488" tIns="44450" rIns="90488" bIns="44450"/>
          <a:lstStyle/>
          <a:p>
            <a:pPr marL="285750" indent="-285750" eaLnBrk="1" hangingPunct="1">
              <a:lnSpc>
                <a:spcPct val="90000"/>
              </a:lnSpc>
            </a:pPr>
            <a:r>
              <a:rPr lang="en-US" altLang="en-US" sz="2400" smtClean="0"/>
              <a:t>State machine</a:t>
            </a:r>
            <a:br>
              <a:rPr lang="en-US" altLang="en-US" sz="2400" smtClean="0"/>
            </a:br>
            <a:r>
              <a:rPr lang="en-US" altLang="en-US" sz="2400" smtClean="0"/>
              <a:t>for </a:t>
            </a:r>
            <a:r>
              <a:rPr lang="en-US" altLang="en-US" sz="2400" i="1" u="sng" smtClean="0">
                <a:solidFill>
                  <a:srgbClr val="0FEFEA"/>
                </a:solidFill>
              </a:rPr>
              <a:t>bus</a:t>
            </a:r>
            <a:r>
              <a:rPr lang="en-US" altLang="en-US" sz="2400" smtClean="0"/>
              <a:t> requests</a:t>
            </a:r>
            <a:br>
              <a:rPr lang="en-US" altLang="en-US" sz="2400" smtClean="0"/>
            </a:br>
            <a:r>
              <a:rPr lang="en-US" altLang="en-US" sz="2400" smtClean="0"/>
              <a:t> for each </a:t>
            </a:r>
            <a:br>
              <a:rPr lang="en-US" altLang="en-US" sz="2400" smtClean="0"/>
            </a:br>
            <a:r>
              <a:rPr lang="en-US" altLang="en-US" sz="2400" u="sng" smtClean="0">
                <a:solidFill>
                  <a:srgbClr val="FF0000"/>
                </a:solidFill>
              </a:rPr>
              <a:t>cache block</a:t>
            </a:r>
          </a:p>
          <a:p>
            <a:pPr marL="285750" indent="-285750" eaLnBrk="1" hangingPunct="1">
              <a:lnSpc>
                <a:spcPct val="90000"/>
              </a:lnSpc>
            </a:pPr>
            <a:endParaRPr lang="en-US" altLang="en-US" sz="2400" smtClean="0"/>
          </a:p>
        </p:txBody>
      </p:sp>
      <p:grpSp>
        <p:nvGrpSpPr>
          <p:cNvPr id="53252" name="Group 4"/>
          <p:cNvGrpSpPr>
            <a:grpSpLocks/>
          </p:cNvGrpSpPr>
          <p:nvPr/>
        </p:nvGrpSpPr>
        <p:grpSpPr bwMode="auto">
          <a:xfrm>
            <a:off x="3200400" y="1371600"/>
            <a:ext cx="5568950" cy="4876800"/>
            <a:chOff x="1584" y="824"/>
            <a:chExt cx="3844" cy="3249"/>
          </a:xfrm>
        </p:grpSpPr>
        <p:sp>
          <p:nvSpPr>
            <p:cNvPr id="53253" name="Rectangle 5"/>
            <p:cNvSpPr>
              <a:spLocks noChangeArrowheads="1"/>
            </p:cNvSpPr>
            <p:nvPr/>
          </p:nvSpPr>
          <p:spPr bwMode="auto">
            <a:xfrm>
              <a:off x="2355" y="1138"/>
              <a:ext cx="581" cy="24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3254" name="Rectangle 6"/>
            <p:cNvSpPr>
              <a:spLocks noChangeArrowheads="1"/>
            </p:cNvSpPr>
            <p:nvPr/>
          </p:nvSpPr>
          <p:spPr bwMode="auto">
            <a:xfrm>
              <a:off x="4575" y="1054"/>
              <a:ext cx="812"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3255" name="Rectangle 7"/>
            <p:cNvSpPr>
              <a:spLocks noChangeArrowheads="1"/>
            </p:cNvSpPr>
            <p:nvPr/>
          </p:nvSpPr>
          <p:spPr bwMode="auto">
            <a:xfrm>
              <a:off x="2245" y="3322"/>
              <a:ext cx="875"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3256" name="Rectangle 8"/>
            <p:cNvSpPr>
              <a:spLocks noChangeArrowheads="1"/>
            </p:cNvSpPr>
            <p:nvPr/>
          </p:nvSpPr>
          <p:spPr bwMode="auto">
            <a:xfrm>
              <a:off x="1680" y="2640"/>
              <a:ext cx="128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3257" name="Rectangle 9"/>
            <p:cNvSpPr>
              <a:spLocks noChangeArrowheads="1"/>
            </p:cNvSpPr>
            <p:nvPr/>
          </p:nvSpPr>
          <p:spPr bwMode="auto">
            <a:xfrm>
              <a:off x="1584" y="2256"/>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58" name="Rectangle 10"/>
            <p:cNvSpPr>
              <a:spLocks noChangeArrowheads="1"/>
            </p:cNvSpPr>
            <p:nvPr/>
          </p:nvSpPr>
          <p:spPr bwMode="auto">
            <a:xfrm>
              <a:off x="3552" y="2640"/>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FF0000"/>
                  </a:solidFill>
                  <a:latin typeface="Arial" panose="020B0604020202020204" pitchFamily="34" charset="0"/>
                </a:rPr>
                <a:t>Read miss</a:t>
              </a:r>
              <a:r>
                <a:rPr lang="en-US" altLang="en-US" sz="1800" b="1">
                  <a:solidFill>
                    <a:schemeClr val="accent2"/>
                  </a:solidFill>
                  <a:latin typeface="Arial" panose="020B0604020202020204" pitchFamily="34" charset="0"/>
                </a:rPr>
                <a:t> </a:t>
              </a:r>
              <a:br>
                <a:rPr lang="en-US" altLang="en-US" sz="1800" b="1">
                  <a:solidFill>
                    <a:schemeClr val="accent2"/>
                  </a:solidFill>
                  <a:latin typeface="Arial" panose="020B0604020202020204" pitchFamily="34" charset="0"/>
                </a:rPr>
              </a:br>
              <a:r>
                <a:rPr lang="en-US" altLang="en-US" sz="1800">
                  <a:latin typeface="Arial" panose="020B0604020202020204" pitchFamily="34" charset="0"/>
                </a:rPr>
                <a:t>for this block</a:t>
              </a:r>
            </a:p>
          </p:txBody>
        </p:sp>
        <p:sp>
          <p:nvSpPr>
            <p:cNvPr id="53259" name="Rectangle 11"/>
            <p:cNvSpPr>
              <a:spLocks noChangeArrowheads="1"/>
            </p:cNvSpPr>
            <p:nvPr/>
          </p:nvSpPr>
          <p:spPr bwMode="auto">
            <a:xfrm>
              <a:off x="3459" y="898"/>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60" name="Oval 12"/>
            <p:cNvSpPr>
              <a:spLocks noChangeArrowheads="1"/>
            </p:cNvSpPr>
            <p:nvPr/>
          </p:nvSpPr>
          <p:spPr bwMode="auto">
            <a:xfrm>
              <a:off x="220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1" name="Oval 13"/>
            <p:cNvSpPr>
              <a:spLocks noChangeArrowheads="1"/>
            </p:cNvSpPr>
            <p:nvPr/>
          </p:nvSpPr>
          <p:spPr bwMode="auto">
            <a:xfrm>
              <a:off x="448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2" name="Oval 14"/>
            <p:cNvSpPr>
              <a:spLocks noChangeArrowheads="1"/>
            </p:cNvSpPr>
            <p:nvPr/>
          </p:nvSpPr>
          <p:spPr bwMode="auto">
            <a:xfrm>
              <a:off x="2204" y="3167"/>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3" name="Line 15"/>
            <p:cNvSpPr>
              <a:spLocks noChangeShapeType="1"/>
            </p:cNvSpPr>
            <p:nvPr/>
          </p:nvSpPr>
          <p:spPr bwMode="auto">
            <a:xfrm>
              <a:off x="3156" y="1328"/>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p:cNvSpPr>
              <a:spLocks noChangeShapeType="1"/>
            </p:cNvSpPr>
            <p:nvPr/>
          </p:nvSpPr>
          <p:spPr bwMode="auto">
            <a:xfrm>
              <a:off x="2657" y="1725"/>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7"/>
            <p:cNvSpPr>
              <a:spLocks noChangeShapeType="1"/>
            </p:cNvSpPr>
            <p:nvPr/>
          </p:nvSpPr>
          <p:spPr bwMode="auto">
            <a:xfrm flipV="1">
              <a:off x="2990" y="1609"/>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Rectangle 18"/>
            <p:cNvSpPr>
              <a:spLocks noChangeArrowheads="1"/>
            </p:cNvSpPr>
            <p:nvPr/>
          </p:nvSpPr>
          <p:spPr bwMode="auto">
            <a:xfrm>
              <a:off x="3600" y="2976"/>
              <a:ext cx="1208"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0" y="0"/>
            <a:ext cx="9144000" cy="990600"/>
          </a:xfrm>
          <a:noFill/>
        </p:spPr>
        <p:txBody>
          <a:bodyPr lIns="90488" tIns="44450" rIns="90488" bIns="44450"/>
          <a:lstStyle/>
          <a:p>
            <a:pPr eaLnBrk="1" hangingPunct="1"/>
            <a:r>
              <a:rPr lang="en-US" altLang="en-US" sz="4000" smtClean="0"/>
              <a:t>Snoopy-Cache State Machine-III</a:t>
            </a:r>
            <a:r>
              <a:rPr lang="en-US" altLang="en-US" smtClean="0"/>
              <a:t> </a:t>
            </a:r>
          </a:p>
        </p:txBody>
      </p:sp>
      <p:sp>
        <p:nvSpPr>
          <p:cNvPr id="54275" name="Rectangle 3"/>
          <p:cNvSpPr>
            <a:spLocks noGrp="1" noRot="1" noChangeArrowheads="1"/>
          </p:cNvSpPr>
          <p:nvPr>
            <p:ph idx="1"/>
          </p:nvPr>
        </p:nvSpPr>
        <p:spPr>
          <a:xfrm>
            <a:off x="0" y="1371600"/>
            <a:ext cx="3581400" cy="2343150"/>
          </a:xfrm>
        </p:spPr>
        <p:txBody>
          <a:bodyPr lIns="90488" tIns="44450" rIns="90488" bIns="44450"/>
          <a:lstStyle/>
          <a:p>
            <a:pPr marL="285750" indent="-285750" eaLnBrk="1" hangingPunct="1"/>
            <a:r>
              <a:rPr lang="en-US" altLang="en-US" sz="2000" smtClean="0"/>
              <a:t>State machine</a:t>
            </a:r>
            <a:br>
              <a:rPr lang="en-US" altLang="en-US" sz="2000" smtClean="0"/>
            </a:br>
            <a:r>
              <a:rPr lang="en-US" altLang="en-US" sz="2000" smtClean="0"/>
              <a:t>for </a:t>
            </a:r>
            <a:r>
              <a:rPr lang="en-US" altLang="en-US" sz="2000" i="1" u="sng" smtClean="0">
                <a:solidFill>
                  <a:srgbClr val="FF0000"/>
                </a:solidFill>
              </a:rPr>
              <a:t>CPU</a:t>
            </a:r>
            <a:r>
              <a:rPr lang="en-US" altLang="en-US" sz="2000" smtClean="0">
                <a:solidFill>
                  <a:srgbClr val="FF0000"/>
                </a:solidFill>
              </a:rPr>
              <a:t> </a:t>
            </a:r>
            <a:r>
              <a:rPr lang="en-US" altLang="en-US" sz="2000" smtClean="0"/>
              <a:t>requests</a:t>
            </a:r>
            <a:br>
              <a:rPr lang="en-US" altLang="en-US" sz="2000" smtClean="0"/>
            </a:br>
            <a:r>
              <a:rPr lang="en-US" altLang="en-US" sz="2000" smtClean="0"/>
              <a:t>for each </a:t>
            </a:r>
            <a:br>
              <a:rPr lang="en-US" altLang="en-US" sz="2000" smtClean="0"/>
            </a:br>
            <a:r>
              <a:rPr lang="en-US" altLang="en-US" sz="2000" u="sng" smtClean="0">
                <a:solidFill>
                  <a:srgbClr val="990099"/>
                </a:solidFill>
              </a:rPr>
              <a:t>cache block </a:t>
            </a:r>
            <a:r>
              <a:rPr lang="en-US" altLang="en-US" sz="2400" b="1" smtClean="0">
                <a:solidFill>
                  <a:srgbClr val="000000"/>
                </a:solidFill>
              </a:rPr>
              <a:t>and</a:t>
            </a:r>
            <a:br>
              <a:rPr lang="en-US" altLang="en-US" sz="2400" b="1" smtClean="0">
                <a:solidFill>
                  <a:srgbClr val="000000"/>
                </a:solidFill>
              </a:rPr>
            </a:br>
            <a:r>
              <a:rPr lang="en-US" altLang="en-US" sz="2400" b="1" smtClean="0">
                <a:solidFill>
                  <a:srgbClr val="000000"/>
                </a:solidFill>
              </a:rPr>
              <a:t> </a:t>
            </a:r>
            <a:r>
              <a:rPr lang="en-US" altLang="en-US" sz="2000" smtClean="0"/>
              <a:t>for </a:t>
            </a:r>
            <a:r>
              <a:rPr lang="en-US" altLang="en-US" sz="2000" i="1" u="sng" smtClean="0">
                <a:solidFill>
                  <a:srgbClr val="0FEFEA"/>
                </a:solidFill>
              </a:rPr>
              <a:t>bus</a:t>
            </a:r>
            <a:r>
              <a:rPr lang="en-US" altLang="en-US" sz="2000" smtClean="0"/>
              <a:t> requests</a:t>
            </a:r>
            <a:br>
              <a:rPr lang="en-US" altLang="en-US" sz="2000" smtClean="0"/>
            </a:br>
            <a:r>
              <a:rPr lang="en-US" altLang="en-US" sz="2000" smtClean="0"/>
              <a:t> for each </a:t>
            </a:r>
            <a:br>
              <a:rPr lang="en-US" altLang="en-US" sz="2000" smtClean="0"/>
            </a:br>
            <a:r>
              <a:rPr lang="en-US" altLang="en-US" sz="2000" u="sng" smtClean="0">
                <a:solidFill>
                  <a:srgbClr val="FF0000"/>
                </a:solidFill>
              </a:rPr>
              <a:t>cache block</a:t>
            </a:r>
          </a:p>
        </p:txBody>
      </p:sp>
      <p:sp>
        <p:nvSpPr>
          <p:cNvPr id="54276" name="Rectangle 4"/>
          <p:cNvSpPr>
            <a:spLocks noChangeArrowheads="1"/>
          </p:cNvSpPr>
          <p:nvPr/>
        </p:nvSpPr>
        <p:spPr bwMode="auto">
          <a:xfrm>
            <a:off x="633413" y="4633913"/>
            <a:ext cx="20113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grpSp>
        <p:nvGrpSpPr>
          <p:cNvPr id="54277" name="Group 5"/>
          <p:cNvGrpSpPr>
            <a:grpSpLocks/>
          </p:cNvGrpSpPr>
          <p:nvPr/>
        </p:nvGrpSpPr>
        <p:grpSpPr bwMode="auto">
          <a:xfrm>
            <a:off x="1700213" y="911225"/>
            <a:ext cx="7105650" cy="5367338"/>
            <a:chOff x="1071" y="574"/>
            <a:chExt cx="4495" cy="3615"/>
          </a:xfrm>
        </p:grpSpPr>
        <p:sp>
          <p:nvSpPr>
            <p:cNvPr id="54278" name="Rectangle 6"/>
            <p:cNvSpPr>
              <a:spLocks noChangeArrowheads="1"/>
            </p:cNvSpPr>
            <p:nvPr/>
          </p:nvSpPr>
          <p:spPr bwMode="auto">
            <a:xfrm>
              <a:off x="3020" y="1344"/>
              <a:ext cx="1143"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en-US" sz="1800">
                  <a:latin typeface="Arial" panose="020B0604020202020204" pitchFamily="34" charset="0"/>
                </a:rPr>
                <a:t>Place read miss</a:t>
              </a:r>
            </a:p>
            <a:p>
              <a:pPr algn="r">
                <a:spcBef>
                  <a:spcPct val="0"/>
                </a:spcBef>
                <a:buClrTx/>
                <a:buSzTx/>
                <a:buFontTx/>
                <a:buNone/>
              </a:pPr>
              <a:r>
                <a:rPr lang="en-US" altLang="en-US" sz="1800">
                  <a:latin typeface="Arial" panose="020B0604020202020204" pitchFamily="34" charset="0"/>
                </a:rPr>
                <a:t>on bus</a:t>
              </a:r>
            </a:p>
          </p:txBody>
        </p:sp>
        <p:sp>
          <p:nvSpPr>
            <p:cNvPr id="54279" name="Rectangle 7"/>
            <p:cNvSpPr>
              <a:spLocks noChangeArrowheads="1"/>
            </p:cNvSpPr>
            <p:nvPr/>
          </p:nvSpPr>
          <p:spPr bwMode="auto">
            <a:xfrm>
              <a:off x="1764" y="660"/>
              <a:ext cx="4" cy="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80" name="Rectangle 8"/>
            <p:cNvSpPr>
              <a:spLocks noChangeArrowheads="1"/>
            </p:cNvSpPr>
            <p:nvPr/>
          </p:nvSpPr>
          <p:spPr bwMode="auto">
            <a:xfrm>
              <a:off x="2211" y="1174"/>
              <a:ext cx="532"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4281" name="Rectangle 9"/>
            <p:cNvSpPr>
              <a:spLocks noChangeArrowheads="1"/>
            </p:cNvSpPr>
            <p:nvPr/>
          </p:nvSpPr>
          <p:spPr bwMode="auto">
            <a:xfrm>
              <a:off x="4251" y="1066"/>
              <a:ext cx="812"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4282" name="Rectangle 10"/>
            <p:cNvSpPr>
              <a:spLocks noChangeArrowheads="1"/>
            </p:cNvSpPr>
            <p:nvPr/>
          </p:nvSpPr>
          <p:spPr bwMode="auto">
            <a:xfrm>
              <a:off x="2064" y="3216"/>
              <a:ext cx="87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4283" name="Rectangle 11"/>
            <p:cNvSpPr>
              <a:spLocks noChangeArrowheads="1"/>
            </p:cNvSpPr>
            <p:nvPr/>
          </p:nvSpPr>
          <p:spPr bwMode="auto">
            <a:xfrm>
              <a:off x="3024" y="1152"/>
              <a:ext cx="814"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4284" name="Rectangle 12"/>
            <p:cNvSpPr>
              <a:spLocks noChangeArrowheads="1"/>
            </p:cNvSpPr>
            <p:nvPr/>
          </p:nvSpPr>
          <p:spPr bwMode="auto">
            <a:xfrm>
              <a:off x="2688" y="1536"/>
              <a:ext cx="82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chemeClr val="hlink"/>
                  </a:solidFill>
                  <a:latin typeface="Arial" panose="020B0604020202020204" pitchFamily="34" charset="0"/>
                </a:rPr>
                <a:t>CPU Write</a:t>
              </a:r>
            </a:p>
          </p:txBody>
        </p:sp>
        <p:sp>
          <p:nvSpPr>
            <p:cNvPr id="54285" name="Rectangle 13"/>
            <p:cNvSpPr>
              <a:spLocks noChangeArrowheads="1"/>
            </p:cNvSpPr>
            <p:nvPr/>
          </p:nvSpPr>
          <p:spPr bwMode="auto">
            <a:xfrm>
              <a:off x="4467" y="574"/>
              <a:ext cx="103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4286" name="Rectangle 14"/>
            <p:cNvSpPr>
              <a:spLocks noChangeArrowheads="1"/>
            </p:cNvSpPr>
            <p:nvPr/>
          </p:nvSpPr>
          <p:spPr bwMode="auto">
            <a:xfrm>
              <a:off x="2496" y="1680"/>
              <a:ext cx="95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latin typeface="Arial" panose="020B0604020202020204" pitchFamily="34" charset="0"/>
                </a:rPr>
                <a:t>Place Write </a:t>
              </a:r>
              <a:br>
                <a:rPr lang="en-US" altLang="en-US" sz="1800" b="1">
                  <a:latin typeface="Arial" panose="020B0604020202020204" pitchFamily="34" charset="0"/>
                </a:rPr>
              </a:br>
              <a:r>
                <a:rPr lang="en-US" altLang="en-US" sz="1800" b="1">
                  <a:latin typeface="Arial" panose="020B0604020202020204" pitchFamily="34" charset="0"/>
                </a:rPr>
                <a:t>Miss on bus</a:t>
              </a:r>
            </a:p>
          </p:txBody>
        </p:sp>
        <p:sp>
          <p:nvSpPr>
            <p:cNvPr id="54287" name="Rectangle 15"/>
            <p:cNvSpPr>
              <a:spLocks noChangeArrowheads="1"/>
            </p:cNvSpPr>
            <p:nvPr/>
          </p:nvSpPr>
          <p:spPr bwMode="auto">
            <a:xfrm>
              <a:off x="2592" y="2064"/>
              <a:ext cx="1216" cy="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4288" name="Rectangle 16"/>
            <p:cNvSpPr>
              <a:spLocks noChangeArrowheads="1"/>
            </p:cNvSpPr>
            <p:nvPr/>
          </p:nvSpPr>
          <p:spPr bwMode="auto">
            <a:xfrm>
              <a:off x="3600" y="2543"/>
              <a:ext cx="178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a:p>
              <a:pPr>
                <a:spcBef>
                  <a:spcPct val="0"/>
                </a:spcBef>
                <a:buClrTx/>
                <a:buSzTx/>
                <a:buFontTx/>
                <a:buNone/>
              </a:pPr>
              <a:r>
                <a:rPr lang="en-US" altLang="en-US" sz="1800" b="1">
                  <a:latin typeface="Arial" panose="020B0604020202020204" pitchFamily="34" charset="0"/>
                </a:rPr>
                <a:t>Place Write Miss on Bus</a:t>
              </a:r>
            </a:p>
          </p:txBody>
        </p:sp>
        <p:sp>
          <p:nvSpPr>
            <p:cNvPr id="54289" name="Rectangle 17"/>
            <p:cNvSpPr>
              <a:spLocks noChangeArrowheads="1"/>
            </p:cNvSpPr>
            <p:nvPr/>
          </p:nvSpPr>
          <p:spPr bwMode="auto">
            <a:xfrm>
              <a:off x="4383" y="2098"/>
              <a:ext cx="1183" cy="61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4290" name="Rectangle 18"/>
            <p:cNvSpPr>
              <a:spLocks noChangeArrowheads="1"/>
            </p:cNvSpPr>
            <p:nvPr/>
          </p:nvSpPr>
          <p:spPr bwMode="auto">
            <a:xfrm>
              <a:off x="3303" y="3574"/>
              <a:ext cx="1754" cy="6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 Miss</a:t>
              </a:r>
              <a:endParaRPr lang="en-US" altLang="en-US" sz="1800">
                <a:solidFill>
                  <a:srgbClr val="0000FF"/>
                </a:solidFill>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cache block</a:t>
              </a:r>
            </a:p>
            <a:p>
              <a:pPr>
                <a:spcBef>
                  <a:spcPct val="0"/>
                </a:spcBef>
                <a:buClrTx/>
                <a:buSzTx/>
                <a:buFontTx/>
                <a:buNone/>
              </a:pPr>
              <a:r>
                <a:rPr lang="en-US" altLang="en-US" sz="1800" b="1">
                  <a:latin typeface="Arial" panose="020B0604020202020204" pitchFamily="34" charset="0"/>
                </a:rPr>
                <a:t>Place write miss on bus</a:t>
              </a:r>
            </a:p>
          </p:txBody>
        </p:sp>
        <p:sp>
          <p:nvSpPr>
            <p:cNvPr id="54291" name="Rectangle 19"/>
            <p:cNvSpPr>
              <a:spLocks noChangeArrowheads="1"/>
            </p:cNvSpPr>
            <p:nvPr/>
          </p:nvSpPr>
          <p:spPr bwMode="auto">
            <a:xfrm>
              <a:off x="1071" y="3562"/>
              <a:ext cx="1014"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4292" name="Oval 20"/>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3" name="Oval 21"/>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4" name="Oval 22"/>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5" name="Line 23"/>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Line 24"/>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Line 25"/>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Line 26"/>
            <p:cNvSpPr>
              <a:spLocks noChangeShapeType="1"/>
            </p:cNvSpPr>
            <p:nvPr/>
          </p:nvSpPr>
          <p:spPr bwMode="auto">
            <a:xfrm flipV="1">
              <a:off x="2880" y="1680"/>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Freeform 27"/>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0" name="Freeform 28"/>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1" name="Freeform 29"/>
            <p:cNvSpPr>
              <a:spLocks/>
            </p:cNvSpPr>
            <p:nvPr/>
          </p:nvSpPr>
          <p:spPr bwMode="auto">
            <a:xfrm>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2" name="Freeform 30"/>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3" name="Rectangle 31"/>
            <p:cNvSpPr>
              <a:spLocks noChangeArrowheads="1"/>
            </p:cNvSpPr>
            <p:nvPr/>
          </p:nvSpPr>
          <p:spPr bwMode="auto">
            <a:xfrm>
              <a:off x="2976" y="816"/>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4" name="Line 32"/>
            <p:cNvSpPr>
              <a:spLocks noChangeShapeType="1"/>
            </p:cNvSpPr>
            <p:nvPr/>
          </p:nvSpPr>
          <p:spPr bwMode="auto">
            <a:xfrm>
              <a:off x="2880" y="1152"/>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Line 33"/>
            <p:cNvSpPr>
              <a:spLocks noChangeShapeType="1"/>
            </p:cNvSpPr>
            <p:nvPr/>
          </p:nvSpPr>
          <p:spPr bwMode="auto">
            <a:xfrm>
              <a:off x="2352" y="1632"/>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Rectangle 34"/>
            <p:cNvSpPr>
              <a:spLocks noChangeArrowheads="1"/>
            </p:cNvSpPr>
            <p:nvPr/>
          </p:nvSpPr>
          <p:spPr bwMode="auto">
            <a:xfrm>
              <a:off x="1392" y="2448"/>
              <a:ext cx="117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4307" name="Rectangle 35"/>
            <p:cNvSpPr>
              <a:spLocks noChangeArrowheads="1"/>
            </p:cNvSpPr>
            <p:nvPr/>
          </p:nvSpPr>
          <p:spPr bwMode="auto">
            <a:xfrm>
              <a:off x="1344" y="2016"/>
              <a:ext cx="926"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8" name="Line 36"/>
            <p:cNvSpPr>
              <a:spLocks noChangeShapeType="1"/>
            </p:cNvSpPr>
            <p:nvPr/>
          </p:nvSpPr>
          <p:spPr bwMode="auto">
            <a:xfrm flipV="1">
              <a:off x="3024" y="1728"/>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9" name="Rectangle 37"/>
            <p:cNvSpPr>
              <a:spLocks noChangeArrowheads="1"/>
            </p:cNvSpPr>
            <p:nvPr/>
          </p:nvSpPr>
          <p:spPr bwMode="auto">
            <a:xfrm>
              <a:off x="3360" y="3024"/>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FF0000"/>
                  </a:solidFill>
                  <a:latin typeface="Arial" panose="020B0604020202020204" pitchFamily="34" charset="0"/>
                </a:rPr>
                <a:t>Read miss</a:t>
              </a:r>
              <a:r>
                <a:rPr lang="en-US" altLang="en-US" sz="1800" b="1">
                  <a:solidFill>
                    <a:schemeClr val="accent2"/>
                  </a:solidFill>
                  <a:latin typeface="Arial" panose="020B0604020202020204" pitchFamily="34" charset="0"/>
                </a:rPr>
                <a:t> </a:t>
              </a:r>
              <a:br>
                <a:rPr lang="en-US" altLang="en-US" sz="1800" b="1">
                  <a:solidFill>
                    <a:schemeClr val="accent2"/>
                  </a:solidFill>
                  <a:latin typeface="Arial" panose="020B0604020202020204" pitchFamily="34" charset="0"/>
                </a:rPr>
              </a:br>
              <a:r>
                <a:rPr lang="en-US" altLang="en-US" sz="1800">
                  <a:latin typeface="Arial" panose="020B0604020202020204" pitchFamily="34" charset="0"/>
                </a:rPr>
                <a:t>for this block</a:t>
              </a:r>
            </a:p>
          </p:txBody>
        </p:sp>
        <p:sp>
          <p:nvSpPr>
            <p:cNvPr id="54310" name="Rectangle 38"/>
            <p:cNvSpPr>
              <a:spLocks noChangeArrowheads="1"/>
            </p:cNvSpPr>
            <p:nvPr/>
          </p:nvSpPr>
          <p:spPr bwMode="auto">
            <a:xfrm>
              <a:off x="4224" y="2977"/>
              <a:ext cx="120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noFill/>
        </p:spPr>
        <p:txBody>
          <a:bodyPr lIns="90488" tIns="44450" rIns="90488" bIns="44450"/>
          <a:lstStyle/>
          <a:p>
            <a:pPr eaLnBrk="1" hangingPunct="1"/>
            <a:r>
              <a:rPr lang="en-US" altLang="en-US" smtClean="0"/>
              <a:t>Example</a:t>
            </a:r>
          </a:p>
        </p:txBody>
      </p:sp>
      <p:graphicFrame>
        <p:nvGraphicFramePr>
          <p:cNvPr id="56323" name="Object 3">
            <a:hlinkClick r:id="" action="ppaction://ole?verb=0"/>
          </p:cNvPr>
          <p:cNvGraphicFramePr>
            <a:graphicFrameLocks/>
          </p:cNvGraphicFramePr>
          <p:nvPr/>
        </p:nvGraphicFramePr>
        <p:xfrm>
          <a:off x="0" y="1690688"/>
          <a:ext cx="9144000" cy="3706812"/>
        </p:xfrm>
        <a:graphic>
          <a:graphicData uri="http://schemas.openxmlformats.org/presentationml/2006/ole">
            <mc:AlternateContent xmlns:mc="http://schemas.openxmlformats.org/markup-compatibility/2006">
              <mc:Choice xmlns:v="urn:schemas-microsoft-com:vml" Requires="v">
                <p:oleObj spid="_x0000_s56330" name="工作表" r:id="rId3" imgW="8791651" imgH="2962351" progId="Excel.Sheet.8">
                  <p:embed/>
                </p:oleObj>
              </mc:Choice>
              <mc:Fallback>
                <p:oleObj name="工作表" r:id="rId3" imgW="8791651" imgH="2962351"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0688"/>
                        <a:ext cx="9144000" cy="3706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Rectangle 4"/>
          <p:cNvSpPr>
            <a:spLocks noChangeArrowheads="1"/>
          </p:cNvSpPr>
          <p:nvPr/>
        </p:nvSpPr>
        <p:spPr bwMode="auto">
          <a:xfrm>
            <a:off x="2500313" y="5643563"/>
            <a:ext cx="4968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Assumes A1 and A2 map to same cache block,</a:t>
            </a:r>
          </a:p>
          <a:p>
            <a:pPr>
              <a:spcBef>
                <a:spcPct val="0"/>
              </a:spcBef>
              <a:buClrTx/>
              <a:buSzTx/>
              <a:buFontTx/>
              <a:buNone/>
            </a:pPr>
            <a:r>
              <a:rPr lang="en-US" altLang="en-US" sz="1800">
                <a:latin typeface="Arial" panose="020B0604020202020204" pitchFamily="34" charset="0"/>
              </a:rPr>
              <a:t>initial cache state is invalid</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 1</a:t>
            </a:r>
          </a:p>
        </p:txBody>
      </p:sp>
      <p:graphicFrame>
        <p:nvGraphicFramePr>
          <p:cNvPr id="57347" name="Object 3">
            <a:hlinkClick r:id="" action="ppaction://ole?verb=0"/>
          </p:cNvPr>
          <p:cNvGraphicFramePr>
            <a:graphicFrameLocks/>
          </p:cNvGraphicFramePr>
          <p:nvPr/>
        </p:nvGraphicFramePr>
        <p:xfrm>
          <a:off x="0" y="1196975"/>
          <a:ext cx="9144000" cy="2471738"/>
        </p:xfrm>
        <a:graphic>
          <a:graphicData uri="http://schemas.openxmlformats.org/presentationml/2006/ole">
            <mc:AlternateContent xmlns:mc="http://schemas.openxmlformats.org/markup-compatibility/2006">
              <mc:Choice xmlns:v="urn:schemas-microsoft-com:vml" Requires="v">
                <p:oleObj spid="_x0000_s57380" name="Worksheet" r:id="rId4" imgW="11722100" imgH="2679700" progId="Excel.Sheet.8">
                  <p:embed/>
                </p:oleObj>
              </mc:Choice>
              <mc:Fallback>
                <p:oleObj name="Worksheet" r:id="rId4" imgW="11722100" imgH="26797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975"/>
                        <a:ext cx="9144000" cy="2471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48" name="Group 4"/>
          <p:cNvGrpSpPr>
            <a:grpSpLocks/>
          </p:cNvGrpSpPr>
          <p:nvPr/>
        </p:nvGrpSpPr>
        <p:grpSpPr bwMode="auto">
          <a:xfrm>
            <a:off x="3733800" y="3686175"/>
            <a:ext cx="5168900" cy="3171825"/>
            <a:chOff x="2000" y="2249"/>
            <a:chExt cx="3256" cy="1998"/>
          </a:xfrm>
        </p:grpSpPr>
        <p:sp>
          <p:nvSpPr>
            <p:cNvPr id="57352"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7353"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p>
          </p:txBody>
        </p:sp>
        <p:sp>
          <p:nvSpPr>
            <p:cNvPr id="57354"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5"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7356"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7357"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7358"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7359"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57360"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1"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2"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7363"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4"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5"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9"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73"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a:t>
              </a:r>
              <a:r>
                <a:rPr lang="en-US" altLang="zh-CN" sz="1400" b="1">
                  <a:solidFill>
                    <a:schemeClr val="accent2"/>
                  </a:solidFill>
                  <a:latin typeface="Arial" panose="020B0604020202020204" pitchFamily="34" charset="0"/>
                </a:rPr>
                <a:t> </a:t>
              </a: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57349" name="Rectangle 28"/>
          <p:cNvSpPr>
            <a:spLocks noChangeArrowheads="1"/>
          </p:cNvSpPr>
          <p:nvPr/>
        </p:nvSpPr>
        <p:spPr bwMode="auto">
          <a:xfrm>
            <a:off x="0" y="4114800"/>
            <a:ext cx="4572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64" tIns="46033" rIns="92064" bIns="46033">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Assumes initial cache state </a:t>
            </a:r>
          </a:p>
          <a:p>
            <a:pPr>
              <a:spcBef>
                <a:spcPct val="50000"/>
              </a:spcBef>
              <a:buClrTx/>
              <a:buSzTx/>
              <a:buFontTx/>
              <a:buNone/>
            </a:pPr>
            <a:r>
              <a:rPr lang="en-US" altLang="zh-CN" sz="1800">
                <a:latin typeface="Arial" panose="020B0604020202020204" pitchFamily="34" charset="0"/>
              </a:rPr>
              <a:t>is invalid and A1 and A2 map </a:t>
            </a:r>
            <a:br>
              <a:rPr lang="en-US" altLang="zh-CN" sz="1800">
                <a:latin typeface="Arial" panose="020B0604020202020204" pitchFamily="34" charset="0"/>
              </a:rPr>
            </a:br>
            <a:r>
              <a:rPr lang="en-US" altLang="zh-CN" sz="1800">
                <a:latin typeface="Arial" panose="020B0604020202020204" pitchFamily="34" charset="0"/>
              </a:rPr>
              <a:t>to same cache block,</a:t>
            </a:r>
          </a:p>
          <a:p>
            <a:pPr>
              <a:spcBef>
                <a:spcPct val="50000"/>
              </a:spcBef>
              <a:buClrTx/>
              <a:buSzTx/>
              <a:buFontTx/>
              <a:buNone/>
            </a:pPr>
            <a:r>
              <a:rPr lang="en-US" altLang="zh-CN" sz="1800">
                <a:latin typeface="Arial" panose="020B0604020202020204" pitchFamily="34" charset="0"/>
              </a:rPr>
              <a:t>but A1 !=  A2.</a:t>
            </a:r>
          </a:p>
        </p:txBody>
      </p:sp>
      <p:sp>
        <p:nvSpPr>
          <p:cNvPr id="57350" name="Oval 29"/>
          <p:cNvSpPr>
            <a:spLocks noChangeArrowheads="1"/>
          </p:cNvSpPr>
          <p:nvPr/>
        </p:nvSpPr>
        <p:spPr bwMode="auto">
          <a:xfrm>
            <a:off x="5292725" y="4797425"/>
            <a:ext cx="935038" cy="503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1" name="Oval 30"/>
          <p:cNvSpPr>
            <a:spLocks noChangeArrowheads="1"/>
          </p:cNvSpPr>
          <p:nvPr/>
        </p:nvSpPr>
        <p:spPr bwMode="auto">
          <a:xfrm>
            <a:off x="5219700" y="4797425"/>
            <a:ext cx="914400" cy="503238"/>
          </a:xfrm>
          <a:prstGeom prst="ellipse">
            <a:avLst/>
          </a:prstGeom>
          <a:noFill/>
          <a:ln w="127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 2</a:t>
            </a:r>
          </a:p>
        </p:txBody>
      </p:sp>
      <p:graphicFrame>
        <p:nvGraphicFramePr>
          <p:cNvPr id="59395" name="Object 3">
            <a:hlinkClick r:id="" action="ppaction://ole?verb=0"/>
          </p:cNvPr>
          <p:cNvGraphicFramePr>
            <a:graphicFrameLocks/>
          </p:cNvGraphicFramePr>
          <p:nvPr/>
        </p:nvGraphicFramePr>
        <p:xfrm>
          <a:off x="0" y="1524000"/>
          <a:ext cx="9144000" cy="2387600"/>
        </p:xfrm>
        <a:graphic>
          <a:graphicData uri="http://schemas.openxmlformats.org/presentationml/2006/ole">
            <mc:AlternateContent xmlns:mc="http://schemas.openxmlformats.org/markup-compatibility/2006">
              <mc:Choice xmlns:v="urn:schemas-microsoft-com:vml" Requires="v">
                <p:oleObj spid="_x0000_s59429"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396" name="Group 4"/>
          <p:cNvGrpSpPr>
            <a:grpSpLocks/>
          </p:cNvGrpSpPr>
          <p:nvPr/>
        </p:nvGrpSpPr>
        <p:grpSpPr bwMode="auto">
          <a:xfrm>
            <a:off x="3175000" y="3570288"/>
            <a:ext cx="5168900" cy="3171825"/>
            <a:chOff x="2000" y="2249"/>
            <a:chExt cx="3256" cy="1998"/>
          </a:xfrm>
        </p:grpSpPr>
        <p:sp>
          <p:nvSpPr>
            <p:cNvPr id="59401"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9402"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59403"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04" name="Rectangle 8"/>
            <p:cNvSpPr>
              <a:spLocks noChangeArrowheads="1"/>
            </p:cNvSpPr>
            <p:nvPr/>
          </p:nvSpPr>
          <p:spPr bwMode="auto">
            <a:xfrm>
              <a:off x="2781" y="2592"/>
              <a:ext cx="445" cy="19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9405" name="Rectangle 9"/>
            <p:cNvSpPr>
              <a:spLocks noChangeArrowheads="1"/>
            </p:cNvSpPr>
            <p:nvPr/>
          </p:nvSpPr>
          <p:spPr bwMode="auto">
            <a:xfrm>
              <a:off x="3739" y="2553"/>
              <a:ext cx="82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9406" name="Rectangle 10"/>
            <p:cNvSpPr>
              <a:spLocks noChangeArrowheads="1"/>
            </p:cNvSpPr>
            <p:nvPr/>
          </p:nvSpPr>
          <p:spPr bwMode="auto">
            <a:xfrm>
              <a:off x="2586" y="3755"/>
              <a:ext cx="81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9407"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9408"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59409"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r>
                <a:rPr lang="en-US" altLang="zh-CN" sz="1400" b="1">
                  <a:latin typeface="Arial" panose="020B0604020202020204" pitchFamily="34" charset="0"/>
                </a:rPr>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0"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1"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9412"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3"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4"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22"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59397" name="Group 28"/>
          <p:cNvGrpSpPr>
            <a:grpSpLocks/>
          </p:cNvGrpSpPr>
          <p:nvPr/>
        </p:nvGrpSpPr>
        <p:grpSpPr bwMode="auto">
          <a:xfrm>
            <a:off x="5105400" y="6096000"/>
            <a:ext cx="1736725" cy="514350"/>
            <a:chOff x="3216" y="3890"/>
            <a:chExt cx="1094" cy="324"/>
          </a:xfrm>
        </p:grpSpPr>
        <p:sp>
          <p:nvSpPr>
            <p:cNvPr id="59399"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59400"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398" name="AutoShape 31"/>
          <p:cNvSpPr>
            <a:spLocks noChangeArrowheads="1"/>
          </p:cNvSpPr>
          <p:nvPr/>
        </p:nvSpPr>
        <p:spPr bwMode="auto">
          <a:xfrm>
            <a:off x="3200400" y="6248400"/>
            <a:ext cx="1219200" cy="228600"/>
          </a:xfrm>
          <a:prstGeom prst="parallelogram">
            <a:avLst>
              <a:gd name="adj" fmla="val 222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noFill/>
        </p:spPr>
        <p:txBody>
          <a:bodyPr lIns="90488" tIns="44450" rIns="90488" bIns="44450"/>
          <a:lstStyle/>
          <a:p>
            <a:pPr eaLnBrk="1" hangingPunct="1"/>
            <a:r>
              <a:rPr lang="en-US" altLang="en-US" smtClean="0"/>
              <a:t>Example:step 3</a:t>
            </a:r>
          </a:p>
        </p:txBody>
      </p:sp>
      <p:graphicFrame>
        <p:nvGraphicFramePr>
          <p:cNvPr id="60419" name="Object 3">
            <a:hlinkClick r:id="" action="ppaction://ole?verb=0"/>
          </p:cNvPr>
          <p:cNvGraphicFramePr>
            <a:graphicFrameLocks/>
          </p:cNvGraphicFramePr>
          <p:nvPr/>
        </p:nvGraphicFramePr>
        <p:xfrm>
          <a:off x="495300" y="882650"/>
          <a:ext cx="8153400" cy="3517900"/>
        </p:xfrm>
        <a:graphic>
          <a:graphicData uri="http://schemas.openxmlformats.org/presentationml/2006/ole">
            <mc:AlternateContent xmlns:mc="http://schemas.openxmlformats.org/markup-compatibility/2006">
              <mc:Choice xmlns:v="urn:schemas-microsoft-com:vml" Requires="v">
                <p:oleObj spid="_x0000_s60454" name="工作表" r:id="rId3" imgW="7839075" imgH="2962275" progId="Excel.Sheet.8">
                  <p:embed/>
                </p:oleObj>
              </mc:Choice>
              <mc:Fallback>
                <p:oleObj name="工作表" r:id="rId3" imgW="7839075" imgH="2962275"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882650"/>
                        <a:ext cx="8153400" cy="351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20" name="Group 4"/>
          <p:cNvGrpSpPr>
            <a:grpSpLocks/>
          </p:cNvGrpSpPr>
          <p:nvPr/>
        </p:nvGrpSpPr>
        <p:grpSpPr bwMode="auto">
          <a:xfrm>
            <a:off x="3352800" y="3429000"/>
            <a:ext cx="5168900" cy="3171825"/>
            <a:chOff x="2000" y="2249"/>
            <a:chExt cx="3256" cy="1998"/>
          </a:xfrm>
        </p:grpSpPr>
        <p:sp>
          <p:nvSpPr>
            <p:cNvPr id="60426"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0427"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endParaRPr lang="en-US" altLang="zh-CN" sz="1400" b="1">
                <a:solidFill>
                  <a:schemeClr val="accent1"/>
                </a:solidFill>
                <a:latin typeface="Arial" panose="020B0604020202020204" pitchFamily="34" charset="0"/>
              </a:endParaRPr>
            </a:p>
          </p:txBody>
        </p:sp>
        <p:sp>
          <p:nvSpPr>
            <p:cNvPr id="60428"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29"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0430"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0431"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0432"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0433"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0434"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5"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6"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0437"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8"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9"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3"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47"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 Write Back</a:t>
              </a:r>
            </a:p>
          </p:txBody>
        </p:sp>
      </p:grpSp>
      <p:sp>
        <p:nvSpPr>
          <p:cNvPr id="60421" name="AutoShape 28"/>
          <p:cNvSpPr>
            <a:spLocks noChangeArrowheads="1"/>
          </p:cNvSpPr>
          <p:nvPr/>
        </p:nvSpPr>
        <p:spPr bwMode="auto">
          <a:xfrm>
            <a:off x="4876800" y="4953000"/>
            <a:ext cx="1219200" cy="533400"/>
          </a:xfrm>
          <a:prstGeom prst="parallelogram">
            <a:avLst>
              <a:gd name="adj" fmla="val 9524"/>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60422" name="Group 29"/>
          <p:cNvGrpSpPr>
            <a:grpSpLocks/>
          </p:cNvGrpSpPr>
          <p:nvPr/>
        </p:nvGrpSpPr>
        <p:grpSpPr bwMode="auto">
          <a:xfrm>
            <a:off x="5105400" y="6096000"/>
            <a:ext cx="1736725" cy="514350"/>
            <a:chOff x="3216" y="3890"/>
            <a:chExt cx="1094" cy="324"/>
          </a:xfrm>
        </p:grpSpPr>
        <p:sp>
          <p:nvSpPr>
            <p:cNvPr id="60424" name="Rectangle 30"/>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0425" name="Freeform 31"/>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23" name="AutoShape 32"/>
          <p:cNvSpPr>
            <a:spLocks noChangeArrowheads="1"/>
          </p:cNvSpPr>
          <p:nvPr/>
        </p:nvSpPr>
        <p:spPr bwMode="auto">
          <a:xfrm>
            <a:off x="5334000" y="4191000"/>
            <a:ext cx="1066800" cy="457200"/>
          </a:xfrm>
          <a:prstGeom prst="parallelogram">
            <a:avLst>
              <a:gd name="adj" fmla="val 97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step4</a:t>
            </a:r>
          </a:p>
        </p:txBody>
      </p:sp>
      <p:graphicFrame>
        <p:nvGraphicFramePr>
          <p:cNvPr id="61443" name="Object 3">
            <a:hlinkClick r:id="" action="ppaction://ole?verb=0"/>
          </p:cNvPr>
          <p:cNvGraphicFramePr>
            <a:graphicFrameLocks/>
          </p:cNvGraphicFramePr>
          <p:nvPr/>
        </p:nvGraphicFramePr>
        <p:xfrm>
          <a:off x="0" y="1371600"/>
          <a:ext cx="9144000" cy="2387600"/>
        </p:xfrm>
        <a:graphic>
          <a:graphicData uri="http://schemas.openxmlformats.org/presentationml/2006/ole">
            <mc:AlternateContent xmlns:mc="http://schemas.openxmlformats.org/markup-compatibility/2006">
              <mc:Choice xmlns:v="urn:schemas-microsoft-com:vml" Requires="v">
                <p:oleObj spid="_x0000_s61475"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4" name="Group 4"/>
          <p:cNvGrpSpPr>
            <a:grpSpLocks/>
          </p:cNvGrpSpPr>
          <p:nvPr/>
        </p:nvGrpSpPr>
        <p:grpSpPr bwMode="auto">
          <a:xfrm>
            <a:off x="3505200" y="3429000"/>
            <a:ext cx="5168900" cy="3171825"/>
            <a:chOff x="2000" y="2249"/>
            <a:chExt cx="3256" cy="1998"/>
          </a:xfrm>
        </p:grpSpPr>
        <p:sp>
          <p:nvSpPr>
            <p:cNvPr id="61447"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1448"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br>
                <a:rPr lang="en-US" altLang="zh-CN" sz="1400" b="1">
                  <a:solidFill>
                    <a:srgbClr val="FF0000"/>
                  </a:solidFill>
                  <a:latin typeface="Arial" panose="020B0604020202020204" pitchFamily="34" charset="0"/>
                </a:rPr>
              </a:br>
              <a:endParaRPr lang="en-US" altLang="zh-CN" sz="1400" b="1">
                <a:solidFill>
                  <a:srgbClr val="FF0000"/>
                </a:solidFill>
                <a:latin typeface="Arial" panose="020B0604020202020204" pitchFamily="34" charset="0"/>
              </a:endParaRPr>
            </a:p>
          </p:txBody>
        </p:sp>
        <p:sp>
          <p:nvSpPr>
            <p:cNvPr id="61449"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0"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1451"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1452"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1453"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1454"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61455"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br>
                <a:rPr lang="en-US" altLang="zh-CN" sz="1400" b="1">
                  <a:solidFill>
                    <a:srgbClr val="FF0000"/>
                  </a:solidFill>
                  <a:latin typeface="Arial" panose="020B0604020202020204" pitchFamily="34" charset="0"/>
                </a:rPr>
              </a:br>
              <a:r>
                <a:rPr lang="en-US" altLang="zh-CN" sz="1400" b="1">
                  <a:latin typeface="Arial" panose="020B0604020202020204" pitchFamily="34" charset="0"/>
                </a:rPr>
                <a:t>miss on bus</a:t>
              </a:r>
            </a:p>
          </p:txBody>
        </p:sp>
        <p:sp>
          <p:nvSpPr>
            <p:cNvPr id="61456"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1457"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1458"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9"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0"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4"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8"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61445" name="Oval 28"/>
          <p:cNvSpPr>
            <a:spLocks noChangeArrowheads="1"/>
          </p:cNvSpPr>
          <p:nvPr/>
        </p:nvSpPr>
        <p:spPr bwMode="auto">
          <a:xfrm>
            <a:off x="5334000" y="3505200"/>
            <a:ext cx="1295400" cy="381000"/>
          </a:xfrm>
          <a:prstGeom prst="ellipse">
            <a:avLst/>
          </a:prstGeom>
          <a:noFill/>
          <a:ln w="28575" cap="sq">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46" name="AutoShape 29"/>
          <p:cNvSpPr>
            <a:spLocks noChangeArrowheads="1"/>
          </p:cNvSpPr>
          <p:nvPr/>
        </p:nvSpPr>
        <p:spPr bwMode="auto">
          <a:xfrm>
            <a:off x="6553200" y="4724400"/>
            <a:ext cx="1524000" cy="685800"/>
          </a:xfrm>
          <a:prstGeom prst="parallelogram">
            <a:avLst>
              <a:gd name="adj" fmla="val 55556"/>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noFill/>
        </p:spPr>
        <p:txBody>
          <a:bodyPr lIns="90488" tIns="44450" rIns="90488" bIns="44450"/>
          <a:lstStyle/>
          <a:p>
            <a:pPr eaLnBrk="1" hangingPunct="1"/>
            <a:r>
              <a:rPr lang="en-US" altLang="en-US" smtClean="0"/>
              <a:t>Example:step 5 </a:t>
            </a:r>
          </a:p>
        </p:txBody>
      </p:sp>
      <p:graphicFrame>
        <p:nvGraphicFramePr>
          <p:cNvPr id="62467" name="Object 3">
            <a:hlinkClick r:id="" action="ppaction://ole?verb=0"/>
          </p:cNvPr>
          <p:cNvGraphicFramePr>
            <a:graphicFrameLocks/>
          </p:cNvGraphicFramePr>
          <p:nvPr/>
        </p:nvGraphicFramePr>
        <p:xfrm>
          <a:off x="-3175" y="1371600"/>
          <a:ext cx="9147175" cy="2133600"/>
        </p:xfrm>
        <a:graphic>
          <a:graphicData uri="http://schemas.openxmlformats.org/presentationml/2006/ole">
            <mc:AlternateContent xmlns:mc="http://schemas.openxmlformats.org/markup-compatibility/2006">
              <mc:Choice xmlns:v="urn:schemas-microsoft-com:vml" Requires="v">
                <p:oleObj spid="_x0000_s62501" name="Worksheet" r:id="rId4" imgW="11722100" imgH="2679700" progId="Excel.Sheet.8">
                  <p:embed/>
                </p:oleObj>
              </mc:Choice>
              <mc:Fallback>
                <p:oleObj name="Worksheet" r:id="rId4" imgW="11722100" imgH="26797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1371600"/>
                        <a:ext cx="9147175"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468" name="Group 4"/>
          <p:cNvGrpSpPr>
            <a:grpSpLocks/>
          </p:cNvGrpSpPr>
          <p:nvPr/>
        </p:nvGrpSpPr>
        <p:grpSpPr bwMode="auto">
          <a:xfrm>
            <a:off x="3124200" y="3505200"/>
            <a:ext cx="5168900" cy="3171825"/>
            <a:chOff x="2048" y="2225"/>
            <a:chExt cx="3256" cy="1998"/>
          </a:xfrm>
        </p:grpSpPr>
        <p:sp>
          <p:nvSpPr>
            <p:cNvPr id="62473" name="Rectangle 5"/>
            <p:cNvSpPr>
              <a:spLocks noChangeArrowheads="1"/>
            </p:cNvSpPr>
            <p:nvPr/>
          </p:nvSpPr>
          <p:spPr bwMode="auto">
            <a:xfrm>
              <a:off x="2326" y="3010"/>
              <a:ext cx="65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2474" name="Rectangle 6"/>
            <p:cNvSpPr>
              <a:spLocks noChangeArrowheads="1"/>
            </p:cNvSpPr>
            <p:nvPr/>
          </p:nvSpPr>
          <p:spPr bwMode="auto">
            <a:xfrm>
              <a:off x="2898" y="2304"/>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62475" name="Rectangle 7"/>
            <p:cNvSpPr>
              <a:spLocks noChangeArrowheads="1"/>
            </p:cNvSpPr>
            <p:nvPr/>
          </p:nvSpPr>
          <p:spPr bwMode="auto">
            <a:xfrm>
              <a:off x="2643" y="2328"/>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76" name="Rectangle 8"/>
            <p:cNvSpPr>
              <a:spLocks noChangeArrowheads="1"/>
            </p:cNvSpPr>
            <p:nvPr/>
          </p:nvSpPr>
          <p:spPr bwMode="auto">
            <a:xfrm>
              <a:off x="2829" y="2568"/>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2477" name="Rectangle 9"/>
            <p:cNvSpPr>
              <a:spLocks noChangeArrowheads="1"/>
            </p:cNvSpPr>
            <p:nvPr/>
          </p:nvSpPr>
          <p:spPr bwMode="auto">
            <a:xfrm>
              <a:off x="3787" y="2529"/>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2478" name="Rectangle 10"/>
            <p:cNvSpPr>
              <a:spLocks noChangeArrowheads="1"/>
            </p:cNvSpPr>
            <p:nvPr/>
          </p:nvSpPr>
          <p:spPr bwMode="auto">
            <a:xfrm>
              <a:off x="2634" y="3731"/>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2479" name="Rectangle 11"/>
            <p:cNvSpPr>
              <a:spLocks noChangeArrowheads="1"/>
            </p:cNvSpPr>
            <p:nvPr/>
          </p:nvSpPr>
          <p:spPr bwMode="auto">
            <a:xfrm>
              <a:off x="4482" y="2266"/>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2480" name="Rectangle 12"/>
            <p:cNvSpPr>
              <a:spLocks noChangeArrowheads="1"/>
            </p:cNvSpPr>
            <p:nvPr/>
          </p:nvSpPr>
          <p:spPr bwMode="auto">
            <a:xfrm>
              <a:off x="3253" y="2694"/>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2481" name="Rectangle 13"/>
            <p:cNvSpPr>
              <a:spLocks noChangeArrowheads="1"/>
            </p:cNvSpPr>
            <p:nvPr/>
          </p:nvSpPr>
          <p:spPr bwMode="auto">
            <a:xfrm>
              <a:off x="2994" y="2913"/>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r>
                <a:rPr lang="en-US" altLang="zh-CN" sz="1400" b="1">
                  <a:latin typeface="Arial" panose="020B0604020202020204" pitchFamily="34" charset="0"/>
                </a:rPr>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2" name="Rectangle 14"/>
            <p:cNvSpPr>
              <a:spLocks noChangeArrowheads="1"/>
            </p:cNvSpPr>
            <p:nvPr/>
          </p:nvSpPr>
          <p:spPr bwMode="auto">
            <a:xfrm>
              <a:off x="4029" y="3012"/>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3" name="Rectangle 15"/>
            <p:cNvSpPr>
              <a:spLocks noChangeArrowheads="1"/>
            </p:cNvSpPr>
            <p:nvPr/>
          </p:nvSpPr>
          <p:spPr bwMode="auto">
            <a:xfrm>
              <a:off x="2048" y="3899"/>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2484" name="Oval 16"/>
            <p:cNvSpPr>
              <a:spLocks noChangeArrowheads="1"/>
            </p:cNvSpPr>
            <p:nvPr/>
          </p:nvSpPr>
          <p:spPr bwMode="auto">
            <a:xfrm>
              <a:off x="3953" y="2439"/>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5" name="Oval 17"/>
            <p:cNvSpPr>
              <a:spLocks noChangeArrowheads="1"/>
            </p:cNvSpPr>
            <p:nvPr/>
          </p:nvSpPr>
          <p:spPr bwMode="auto">
            <a:xfrm>
              <a:off x="2806" y="3619"/>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6" name="Line 18"/>
            <p:cNvSpPr>
              <a:spLocks noChangeShapeType="1"/>
            </p:cNvSpPr>
            <p:nvPr/>
          </p:nvSpPr>
          <p:spPr bwMode="auto">
            <a:xfrm>
              <a:off x="3289" y="2689"/>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9"/>
            <p:cNvSpPr>
              <a:spLocks noChangeShapeType="1"/>
            </p:cNvSpPr>
            <p:nvPr/>
          </p:nvSpPr>
          <p:spPr bwMode="auto">
            <a:xfrm>
              <a:off x="3030" y="2897"/>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20"/>
            <p:cNvSpPr>
              <a:spLocks noChangeShapeType="1"/>
            </p:cNvSpPr>
            <p:nvPr/>
          </p:nvSpPr>
          <p:spPr bwMode="auto">
            <a:xfrm flipV="1">
              <a:off x="3284" y="2890"/>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Freeform 21"/>
            <p:cNvSpPr>
              <a:spLocks/>
            </p:cNvSpPr>
            <p:nvPr/>
          </p:nvSpPr>
          <p:spPr bwMode="auto">
            <a:xfrm>
              <a:off x="4210" y="2225"/>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0" name="Freeform 22"/>
            <p:cNvSpPr>
              <a:spLocks/>
            </p:cNvSpPr>
            <p:nvPr/>
          </p:nvSpPr>
          <p:spPr bwMode="auto">
            <a:xfrm>
              <a:off x="2585" y="3605"/>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1" name="Line 23"/>
            <p:cNvSpPr>
              <a:spLocks noChangeShapeType="1"/>
            </p:cNvSpPr>
            <p:nvPr/>
          </p:nvSpPr>
          <p:spPr bwMode="auto">
            <a:xfrm>
              <a:off x="2946" y="2878"/>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4"/>
            <p:cNvSpPr>
              <a:spLocks noChangeShapeType="1"/>
            </p:cNvSpPr>
            <p:nvPr/>
          </p:nvSpPr>
          <p:spPr bwMode="auto">
            <a:xfrm>
              <a:off x="3289" y="2618"/>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Oval 25"/>
            <p:cNvSpPr>
              <a:spLocks noChangeArrowheads="1"/>
            </p:cNvSpPr>
            <p:nvPr/>
          </p:nvSpPr>
          <p:spPr bwMode="auto">
            <a:xfrm>
              <a:off x="2806" y="2439"/>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94" name="Line 26"/>
            <p:cNvSpPr>
              <a:spLocks noChangeShapeType="1"/>
            </p:cNvSpPr>
            <p:nvPr/>
          </p:nvSpPr>
          <p:spPr bwMode="auto">
            <a:xfrm flipV="1">
              <a:off x="3279" y="2890"/>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Rectangle 27"/>
            <p:cNvSpPr>
              <a:spLocks noChangeArrowheads="1"/>
            </p:cNvSpPr>
            <p:nvPr/>
          </p:nvSpPr>
          <p:spPr bwMode="auto">
            <a:xfrm>
              <a:off x="2989" y="3198"/>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62469" name="Group 28"/>
          <p:cNvGrpSpPr>
            <a:grpSpLocks/>
          </p:cNvGrpSpPr>
          <p:nvPr/>
        </p:nvGrpSpPr>
        <p:grpSpPr bwMode="auto">
          <a:xfrm>
            <a:off x="5029200" y="6096000"/>
            <a:ext cx="1736725" cy="514350"/>
            <a:chOff x="3216" y="3890"/>
            <a:chExt cx="1094" cy="324"/>
          </a:xfrm>
        </p:grpSpPr>
        <p:sp>
          <p:nvSpPr>
            <p:cNvPr id="62471"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2472"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470" name="AutoShape 31"/>
          <p:cNvSpPr>
            <a:spLocks noChangeArrowheads="1"/>
          </p:cNvSpPr>
          <p:nvPr/>
        </p:nvSpPr>
        <p:spPr bwMode="auto">
          <a:xfrm>
            <a:off x="5334000" y="6096000"/>
            <a:ext cx="1524000" cy="457200"/>
          </a:xfrm>
          <a:prstGeom prst="parallelogram">
            <a:avLst>
              <a:gd name="adj" fmla="val 12855"/>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58888" y="0"/>
            <a:ext cx="7885112" cy="1000125"/>
          </a:xfrm>
        </p:spPr>
        <p:txBody>
          <a:bodyPr/>
          <a:lstStyle/>
          <a:p>
            <a:pPr eaLnBrk="1" hangingPunct="1"/>
            <a:r>
              <a:rPr lang="en-US" altLang="zh-CN" sz="4000" smtClean="0"/>
              <a:t>Major issues for Shared Memory</a:t>
            </a:r>
          </a:p>
        </p:txBody>
      </p:sp>
      <p:sp>
        <p:nvSpPr>
          <p:cNvPr id="32771" name="Rectangle 3"/>
          <p:cNvSpPr>
            <a:spLocks noGrp="1" noRot="1" noChangeArrowheads="1"/>
          </p:cNvSpPr>
          <p:nvPr>
            <p:ph idx="1"/>
          </p:nvPr>
        </p:nvSpPr>
        <p:spPr>
          <a:xfrm>
            <a:off x="611188" y="1196975"/>
            <a:ext cx="8424862" cy="5111750"/>
          </a:xfrm>
        </p:spPr>
        <p:txBody>
          <a:bodyPr/>
          <a:lstStyle/>
          <a:p>
            <a:pPr eaLnBrk="1" hangingPunct="1">
              <a:lnSpc>
                <a:spcPct val="90000"/>
              </a:lnSpc>
            </a:pPr>
            <a:r>
              <a:rPr lang="en-US" altLang="zh-CN" sz="2400" smtClean="0">
                <a:solidFill>
                  <a:srgbClr val="0000FF"/>
                </a:solidFill>
              </a:rPr>
              <a:t>Cache coherence  </a:t>
            </a:r>
            <a:r>
              <a:rPr lang="en-US" altLang="zh-CN" sz="2400" smtClean="0">
                <a:solidFill>
                  <a:srgbClr val="FF0000"/>
                </a:solidFill>
              </a:rPr>
              <a:t>( Value, same location)</a:t>
            </a:r>
          </a:p>
          <a:p>
            <a:pPr lvl="1" eaLnBrk="1" hangingPunct="1">
              <a:lnSpc>
                <a:spcPct val="90000"/>
              </a:lnSpc>
            </a:pPr>
            <a:r>
              <a:rPr lang="en-US" altLang="zh-CN" sz="2000" smtClean="0"/>
              <a:t> “Common Sense”</a:t>
            </a:r>
          </a:p>
          <a:p>
            <a:pPr lvl="2" eaLnBrk="1" hangingPunct="1">
              <a:lnSpc>
                <a:spcPct val="90000"/>
              </a:lnSpc>
            </a:pPr>
            <a:r>
              <a:rPr lang="en-US" altLang="zh-CN" sz="1800" smtClean="0"/>
              <a:t>P1 Read[X] =&gt; P1 Write[X] =&gt; P1 Read[X] will return X</a:t>
            </a:r>
          </a:p>
          <a:p>
            <a:pPr lvl="2" eaLnBrk="1" hangingPunct="1">
              <a:lnSpc>
                <a:spcPct val="90000"/>
              </a:lnSpc>
            </a:pPr>
            <a:r>
              <a:rPr lang="en-US" altLang="zh-CN" sz="1800" smtClean="0"/>
              <a:t>P2 Read[X] =&gt; P1 Write[X] =&gt; will return value written by P1</a:t>
            </a:r>
          </a:p>
          <a:p>
            <a:pPr lvl="2" eaLnBrk="1" hangingPunct="1">
              <a:lnSpc>
                <a:spcPct val="90000"/>
              </a:lnSpc>
            </a:pPr>
            <a:r>
              <a:rPr lang="en-US" altLang="zh-CN" sz="1800" smtClean="0"/>
              <a:t>P1 Write[X] =&gt; P2 Write[X] =&gt; Serialized (all processor see the writes in the same order)</a:t>
            </a:r>
          </a:p>
          <a:p>
            <a:pPr eaLnBrk="1" hangingPunct="1">
              <a:lnSpc>
                <a:spcPct val="90000"/>
              </a:lnSpc>
            </a:pPr>
            <a:r>
              <a:rPr lang="en-US" altLang="zh-CN" sz="2400" smtClean="0">
                <a:solidFill>
                  <a:srgbClr val="0000FF"/>
                </a:solidFill>
              </a:rPr>
              <a:t>Synchronization</a:t>
            </a:r>
          </a:p>
          <a:p>
            <a:pPr lvl="1" eaLnBrk="1" hangingPunct="1">
              <a:lnSpc>
                <a:spcPct val="90000"/>
              </a:lnSpc>
            </a:pPr>
            <a:r>
              <a:rPr lang="en-US" altLang="zh-CN" sz="2000" smtClean="0"/>
              <a:t>Atomic read/write operations</a:t>
            </a:r>
          </a:p>
          <a:p>
            <a:pPr eaLnBrk="1" hangingPunct="1">
              <a:lnSpc>
                <a:spcPct val="90000"/>
              </a:lnSpc>
            </a:pPr>
            <a:r>
              <a:rPr lang="en-US" altLang="zh-CN" sz="2400" smtClean="0">
                <a:solidFill>
                  <a:srgbClr val="0000FF"/>
                </a:solidFill>
              </a:rPr>
              <a:t>Memory consistency Model </a:t>
            </a:r>
            <a:r>
              <a:rPr lang="en-US" altLang="zh-CN" sz="2400" smtClean="0">
                <a:solidFill>
                  <a:srgbClr val="FF0000"/>
                </a:solidFill>
              </a:rPr>
              <a:t>( order, different locations)</a:t>
            </a:r>
          </a:p>
          <a:p>
            <a:pPr lvl="1" eaLnBrk="1" hangingPunct="1">
              <a:lnSpc>
                <a:spcPct val="90000"/>
              </a:lnSpc>
            </a:pPr>
            <a:r>
              <a:rPr lang="en-US" altLang="zh-CN" sz="2000" smtClean="0"/>
              <a:t>In what </a:t>
            </a:r>
            <a:r>
              <a:rPr lang="en-US" altLang="zh-CN" sz="2000" b="1" smtClean="0"/>
              <a:t>order</a:t>
            </a:r>
            <a:r>
              <a:rPr lang="en-US" altLang="zh-CN" sz="2000" smtClean="0"/>
              <a:t> must a processor observe the data writes of another processor ?</a:t>
            </a:r>
          </a:p>
          <a:p>
            <a:pPr lvl="1" eaLnBrk="1" hangingPunct="1">
              <a:lnSpc>
                <a:spcPct val="90000"/>
              </a:lnSpc>
            </a:pPr>
            <a:r>
              <a:rPr lang="en-US" altLang="zh-CN" sz="2000" smtClean="0"/>
              <a:t>What properties must be enforced among reads and writes to </a:t>
            </a:r>
            <a:r>
              <a:rPr lang="en-US" altLang="zh-CN" sz="2000" b="1" smtClean="0"/>
              <a:t>different locations by different  processors</a:t>
            </a:r>
            <a:r>
              <a:rPr lang="en-US" altLang="zh-CN" sz="2000" smtClean="0"/>
              <a:t>?</a:t>
            </a:r>
          </a:p>
          <a:p>
            <a:pPr eaLnBrk="1" hangingPunct="1">
              <a:lnSpc>
                <a:spcPct val="90000"/>
              </a:lnSpc>
            </a:pPr>
            <a:r>
              <a:rPr lang="en-US" altLang="zh-CN" sz="2400" smtClean="0"/>
              <a:t>These are not issues for message passing systems</a:t>
            </a:r>
          </a:p>
          <a:p>
            <a:pPr lvl="1" eaLnBrk="1" hangingPunct="1">
              <a:lnSpc>
                <a:spcPct val="90000"/>
              </a:lnSpc>
            </a:pPr>
            <a:r>
              <a:rPr lang="en-US" altLang="zh-CN" sz="2000" smtClean="0"/>
              <a:t>Why?</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endParaRPr lang="zh-CN" altLang="en-US" smtClean="0"/>
          </a:p>
        </p:txBody>
      </p:sp>
      <p:sp>
        <p:nvSpPr>
          <p:cNvPr id="64515" name="内容占位符 2"/>
          <p:cNvSpPr>
            <a:spLocks noGrp="1"/>
          </p:cNvSpPr>
          <p:nvPr>
            <p:ph idx="1"/>
          </p:nvPr>
        </p:nvSpPr>
        <p:spPr/>
        <p:txBody>
          <a:bodyPr/>
          <a:lstStyle/>
          <a:p>
            <a:pPr eaLnBrk="1" hangingPunct="1"/>
            <a:r>
              <a:rPr lang="en-US" altLang="zh-CN" dirty="0"/>
              <a:t>x</a:t>
            </a:r>
            <a:r>
              <a:rPr lang="en-US" altLang="zh-CN" dirty="0" smtClean="0"/>
              <a:t> </a:t>
            </a:r>
            <a:r>
              <a:rPr lang="zh-CN" altLang="en-US" dirty="0" smtClean="0"/>
              <a:t>所在的</a:t>
            </a:r>
            <a:r>
              <a:rPr lang="en-US" altLang="zh-CN" dirty="0" smtClean="0"/>
              <a:t>block      (w  x  y  z)</a:t>
            </a:r>
          </a:p>
          <a:p>
            <a:pPr eaLnBrk="1" hangingPunct="1"/>
            <a:r>
              <a:rPr lang="en-US" altLang="zh-CN" dirty="0" err="1" smtClean="0"/>
              <a:t>i</a:t>
            </a:r>
            <a:r>
              <a:rPr lang="en-US" altLang="zh-CN" dirty="0" smtClean="0"/>
              <a:t>  </a:t>
            </a:r>
            <a:r>
              <a:rPr lang="zh-CN" altLang="en-US" dirty="0" smtClean="0"/>
              <a:t>所在的</a:t>
            </a:r>
            <a:r>
              <a:rPr lang="en-US" altLang="zh-CN" dirty="0" smtClean="0"/>
              <a:t>block       ( h  </a:t>
            </a:r>
            <a:r>
              <a:rPr lang="en-US" altLang="zh-CN" dirty="0" err="1" smtClean="0"/>
              <a:t>i</a:t>
            </a:r>
            <a:r>
              <a:rPr lang="en-US" altLang="zh-CN" dirty="0" smtClean="0"/>
              <a:t>  j  k ) </a:t>
            </a:r>
          </a:p>
          <a:p>
            <a:pPr eaLnBrk="1" hangingPunct="1"/>
            <a:endParaRPr lang="en-US" altLang="zh-CN" dirty="0" smtClean="0"/>
          </a:p>
          <a:p>
            <a:pPr eaLnBrk="1" hangingPunct="1"/>
            <a:r>
              <a:rPr lang="zh-CN" altLang="en-US" dirty="0" smtClean="0"/>
              <a:t>写</a:t>
            </a:r>
            <a:r>
              <a:rPr lang="en-US" altLang="zh-CN" dirty="0" smtClean="0"/>
              <a:t>x,  miss </a:t>
            </a:r>
          </a:p>
          <a:p>
            <a:pPr eaLnBrk="1" hangingPunct="1"/>
            <a:r>
              <a:rPr lang="zh-CN" altLang="en-US" dirty="0" smtClean="0"/>
              <a:t>取入整个 </a:t>
            </a:r>
            <a:r>
              <a:rPr lang="en-US" altLang="zh-CN" dirty="0" smtClean="0"/>
              <a:t>w x  y*  z </a:t>
            </a:r>
            <a:endParaRPr lang="zh-CN" altLang="en-US" dirty="0" smtClean="0"/>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altLang="en-US" smtClean="0"/>
              <a:t>Snooping Cache Variations</a:t>
            </a:r>
            <a:endParaRPr lang="en-US" altLang="zh-CN" smtClean="0"/>
          </a:p>
        </p:txBody>
      </p:sp>
      <p:sp>
        <p:nvSpPr>
          <p:cNvPr id="65539" name="Rectangle 3"/>
          <p:cNvSpPr>
            <a:spLocks noGrp="1" noRot="1" noChangeArrowheads="1"/>
          </p:cNvSpPr>
          <p:nvPr>
            <p:ph idx="1"/>
          </p:nvPr>
        </p:nvSpPr>
        <p:spPr/>
        <p:txBody>
          <a:bodyPr/>
          <a:lstStyle/>
          <a:p>
            <a:pPr eaLnBrk="1" hangingPunct="1"/>
            <a:endParaRPr lang="zh-CN" altLang="zh-CN" smtClean="0"/>
          </a:p>
        </p:txBody>
      </p:sp>
      <p:sp>
        <p:nvSpPr>
          <p:cNvPr id="65540" name="Rectangle 4"/>
          <p:cNvSpPr>
            <a:spLocks noChangeArrowheads="1"/>
          </p:cNvSpPr>
          <p:nvPr/>
        </p:nvSpPr>
        <p:spPr bwMode="auto">
          <a:xfrm>
            <a:off x="1919288" y="1776413"/>
            <a:ext cx="19923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Berkeley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Owned Exclusive</a:t>
            </a:r>
          </a:p>
          <a:p>
            <a:pPr algn="ctr">
              <a:spcBef>
                <a:spcPct val="0"/>
              </a:spcBef>
              <a:buClrTx/>
              <a:buSzTx/>
              <a:buFontTx/>
              <a:buNone/>
            </a:pPr>
            <a:r>
              <a:rPr lang="en-US" altLang="en-US" sz="1800" b="1">
                <a:latin typeface="Comic Sans MS" panose="030F0702030302020204" pitchFamily="66" charset="0"/>
              </a:rPr>
              <a:t>Owned Shared</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1" name="Rectangle 5"/>
          <p:cNvSpPr>
            <a:spLocks noChangeArrowheads="1"/>
          </p:cNvSpPr>
          <p:nvPr/>
        </p:nvSpPr>
        <p:spPr bwMode="auto">
          <a:xfrm>
            <a:off x="446088" y="1776413"/>
            <a:ext cx="13541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Basic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Exclusive</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2" name="Rectangle 6"/>
          <p:cNvSpPr>
            <a:spLocks noChangeArrowheads="1"/>
          </p:cNvSpPr>
          <p:nvPr/>
        </p:nvSpPr>
        <p:spPr bwMode="auto">
          <a:xfrm>
            <a:off x="3968750" y="1757363"/>
            <a:ext cx="16287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Illinois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Private Dirty</a:t>
            </a:r>
          </a:p>
          <a:p>
            <a:pPr algn="ctr">
              <a:spcBef>
                <a:spcPct val="0"/>
              </a:spcBef>
              <a:buClrTx/>
              <a:buSzTx/>
              <a:buFontTx/>
              <a:buNone/>
            </a:pPr>
            <a:r>
              <a:rPr lang="en-US" altLang="en-US" sz="1800" b="1">
                <a:latin typeface="Comic Sans MS" panose="030F0702030302020204" pitchFamily="66" charset="0"/>
              </a:rPr>
              <a:t>Private Clean</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3" name="Rectangle 7"/>
          <p:cNvSpPr>
            <a:spLocks noChangeArrowheads="1"/>
          </p:cNvSpPr>
          <p:nvPr/>
        </p:nvSpPr>
        <p:spPr bwMode="auto">
          <a:xfrm>
            <a:off x="685800" y="3810000"/>
            <a:ext cx="5943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00FF"/>
                </a:solidFill>
                <a:latin typeface="Arial" panose="020B0604020202020204" pitchFamily="34" charset="0"/>
              </a:rPr>
              <a:t>Owner can update via bus invalidate operation</a:t>
            </a:r>
          </a:p>
          <a:p>
            <a:pPr>
              <a:spcBef>
                <a:spcPct val="0"/>
              </a:spcBef>
              <a:buClrTx/>
              <a:buSzTx/>
              <a:buFontTx/>
              <a:buNone/>
            </a:pPr>
            <a:r>
              <a:rPr lang="en-US" altLang="en-US" sz="2000">
                <a:solidFill>
                  <a:srgbClr val="0000FF"/>
                </a:solidFill>
                <a:latin typeface="Arial" panose="020B0604020202020204" pitchFamily="34" charset="0"/>
              </a:rPr>
              <a:t>Owner must write back when replaced in cache</a:t>
            </a:r>
          </a:p>
        </p:txBody>
      </p:sp>
      <p:sp>
        <p:nvSpPr>
          <p:cNvPr id="65544" name="Rectangle 8"/>
          <p:cNvSpPr>
            <a:spLocks noChangeArrowheads="1"/>
          </p:cNvSpPr>
          <p:nvPr/>
        </p:nvSpPr>
        <p:spPr bwMode="auto">
          <a:xfrm>
            <a:off x="2438400" y="4876800"/>
            <a:ext cx="63484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33CC"/>
                </a:solidFill>
                <a:latin typeface="Arial" panose="020B0604020202020204" pitchFamily="34" charset="0"/>
              </a:rPr>
              <a:t>If read sourced from memory, then Private Clean</a:t>
            </a:r>
          </a:p>
          <a:p>
            <a:pPr>
              <a:spcBef>
                <a:spcPct val="0"/>
              </a:spcBef>
              <a:buClrTx/>
              <a:buSzTx/>
              <a:buFontTx/>
              <a:buNone/>
            </a:pPr>
            <a:r>
              <a:rPr lang="en-US" altLang="en-US" sz="2000">
                <a:solidFill>
                  <a:srgbClr val="0033CC"/>
                </a:solidFill>
                <a:latin typeface="Arial" panose="020B0604020202020204" pitchFamily="34" charset="0"/>
              </a:rPr>
              <a:t>if read sourced from other cache, then Shared</a:t>
            </a:r>
          </a:p>
          <a:p>
            <a:pPr>
              <a:spcBef>
                <a:spcPct val="0"/>
              </a:spcBef>
              <a:buClrTx/>
              <a:buSzTx/>
              <a:buFontTx/>
              <a:buNone/>
            </a:pPr>
            <a:r>
              <a:rPr lang="en-US" altLang="en-US" sz="2000">
                <a:solidFill>
                  <a:srgbClr val="0033CC"/>
                </a:solidFill>
                <a:latin typeface="Arial" panose="020B0604020202020204" pitchFamily="34" charset="0"/>
              </a:rPr>
              <a:t>Can write in cache if held private clean or dirty</a:t>
            </a:r>
          </a:p>
        </p:txBody>
      </p:sp>
      <p:sp>
        <p:nvSpPr>
          <p:cNvPr id="65545" name="Rectangle 9"/>
          <p:cNvSpPr>
            <a:spLocks noChangeArrowheads="1"/>
          </p:cNvSpPr>
          <p:nvPr/>
        </p:nvSpPr>
        <p:spPr bwMode="auto">
          <a:xfrm>
            <a:off x="5843588" y="1738313"/>
            <a:ext cx="3327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MESI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u="sng">
                <a:solidFill>
                  <a:srgbClr val="FF0000"/>
                </a:solidFill>
                <a:latin typeface="Comic Sans MS" panose="030F0702030302020204" pitchFamily="66" charset="0"/>
              </a:rPr>
              <a:t>M</a:t>
            </a:r>
            <a:r>
              <a:rPr lang="en-US" altLang="en-US" sz="1800" b="1">
                <a:latin typeface="Comic Sans MS" panose="030F0702030302020204" pitchFamily="66" charset="0"/>
              </a:rPr>
              <a:t>odfied (private,!=Memory)</a:t>
            </a:r>
          </a:p>
          <a:p>
            <a:pPr algn="ctr">
              <a:spcBef>
                <a:spcPct val="0"/>
              </a:spcBef>
              <a:buClrTx/>
              <a:buSzTx/>
              <a:buFontTx/>
              <a:buNone/>
            </a:pPr>
            <a:r>
              <a:rPr lang="en-US" altLang="en-US" sz="1800" b="1">
                <a:latin typeface="Comic Sans MS" panose="030F0702030302020204" pitchFamily="66" charset="0"/>
              </a:rPr>
              <a:t>e</a:t>
            </a:r>
            <a:r>
              <a:rPr lang="en-US" altLang="en-US" sz="1800" b="1" u="sng">
                <a:solidFill>
                  <a:srgbClr val="FF0000"/>
                </a:solidFill>
                <a:latin typeface="Comic Sans MS" panose="030F0702030302020204" pitchFamily="66" charset="0"/>
              </a:rPr>
              <a:t>X</a:t>
            </a:r>
            <a:r>
              <a:rPr lang="en-US" altLang="en-US" sz="1800" b="1">
                <a:latin typeface="Comic Sans MS" panose="030F0702030302020204" pitchFamily="66" charset="0"/>
              </a:rPr>
              <a:t>clusive (private,=Memory)</a:t>
            </a:r>
          </a:p>
          <a:p>
            <a:pPr algn="ctr">
              <a:spcBef>
                <a:spcPct val="0"/>
              </a:spcBef>
              <a:buClrTx/>
              <a:buSzTx/>
              <a:buFontTx/>
              <a:buNone/>
            </a:pPr>
            <a:r>
              <a:rPr lang="en-US" altLang="en-US" sz="1800" b="1" u="sng">
                <a:solidFill>
                  <a:srgbClr val="FF0000"/>
                </a:solidFill>
                <a:latin typeface="Comic Sans MS" panose="030F0702030302020204" pitchFamily="66" charset="0"/>
              </a:rPr>
              <a:t>S</a:t>
            </a:r>
            <a:r>
              <a:rPr lang="en-US" altLang="en-US" sz="1800" b="1">
                <a:latin typeface="Comic Sans MS" panose="030F0702030302020204" pitchFamily="66" charset="0"/>
              </a:rPr>
              <a:t>hared (shared,=Memory)</a:t>
            </a:r>
          </a:p>
          <a:p>
            <a:pPr algn="ctr">
              <a:spcBef>
                <a:spcPct val="0"/>
              </a:spcBef>
              <a:buClrTx/>
              <a:buSzTx/>
              <a:buFontTx/>
              <a:buNone/>
            </a:pPr>
            <a:r>
              <a:rPr lang="en-US" altLang="en-US" sz="1800" b="1" u="sng">
                <a:solidFill>
                  <a:schemeClr val="hlink"/>
                </a:solidFill>
                <a:latin typeface="Comic Sans MS" panose="030F0702030302020204" pitchFamily="66" charset="0"/>
              </a:rPr>
              <a:t>I</a:t>
            </a:r>
            <a:r>
              <a:rPr lang="en-US" altLang="en-US" sz="1800" b="1">
                <a:latin typeface="Comic Sans MS" panose="030F0702030302020204" pitchFamily="66" charset="0"/>
              </a:rPr>
              <a:t>nvalid</a:t>
            </a:r>
          </a:p>
        </p:txBody>
      </p:sp>
      <p:sp>
        <p:nvSpPr>
          <p:cNvPr id="65546" name="Line 10"/>
          <p:cNvSpPr>
            <a:spLocks noChangeShapeType="1"/>
          </p:cNvSpPr>
          <p:nvPr/>
        </p:nvSpPr>
        <p:spPr bwMode="auto">
          <a:xfrm>
            <a:off x="400050" y="2476500"/>
            <a:ext cx="8477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11"/>
          <p:cNvSpPr>
            <a:spLocks noChangeShapeType="1"/>
          </p:cNvSpPr>
          <p:nvPr/>
        </p:nvSpPr>
        <p:spPr bwMode="auto">
          <a:xfrm>
            <a:off x="1905000" y="19812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12"/>
          <p:cNvSpPr>
            <a:spLocks noChangeShapeType="1"/>
          </p:cNvSpPr>
          <p:nvPr/>
        </p:nvSpPr>
        <p:spPr bwMode="auto">
          <a:xfrm>
            <a:off x="3962400" y="18669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Line 13"/>
          <p:cNvSpPr>
            <a:spLocks noChangeShapeType="1"/>
          </p:cNvSpPr>
          <p:nvPr/>
        </p:nvSpPr>
        <p:spPr bwMode="auto">
          <a:xfrm>
            <a:off x="5638800" y="184785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Line 14"/>
          <p:cNvSpPr>
            <a:spLocks noChangeShapeType="1"/>
          </p:cNvSpPr>
          <p:nvPr/>
        </p:nvSpPr>
        <p:spPr bwMode="auto">
          <a:xfrm flipV="1">
            <a:off x="1695450" y="2552700"/>
            <a:ext cx="323850" cy="3619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Line 15"/>
          <p:cNvSpPr>
            <a:spLocks noChangeShapeType="1"/>
          </p:cNvSpPr>
          <p:nvPr/>
        </p:nvSpPr>
        <p:spPr bwMode="auto">
          <a:xfrm>
            <a:off x="1657350" y="3009900"/>
            <a:ext cx="5715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51"/>
          <p:cNvGrpSpPr>
            <a:grpSpLocks/>
          </p:cNvGrpSpPr>
          <p:nvPr/>
        </p:nvGrpSpPr>
        <p:grpSpPr bwMode="auto">
          <a:xfrm>
            <a:off x="5435600" y="908050"/>
            <a:ext cx="3649663" cy="1809750"/>
            <a:chOff x="2376" y="566"/>
            <a:chExt cx="2299" cy="1140"/>
          </a:xfrm>
        </p:grpSpPr>
        <p:sp>
          <p:nvSpPr>
            <p:cNvPr id="66596" name="Rectangle 12"/>
            <p:cNvSpPr>
              <a:spLocks noChangeArrowheads="1"/>
            </p:cNvSpPr>
            <p:nvPr/>
          </p:nvSpPr>
          <p:spPr bwMode="auto">
            <a:xfrm>
              <a:off x="2376" y="566"/>
              <a:ext cx="2299" cy="5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 /  CPU read miss</a:t>
              </a:r>
            </a:p>
            <a:p>
              <a:pPr>
                <a:spcBef>
                  <a:spcPct val="0"/>
                </a:spcBef>
                <a:buClrTx/>
                <a:buSzTx/>
                <a:buFontTx/>
                <a:buNone/>
              </a:pPr>
              <a:r>
                <a:rPr lang="en-US" altLang="zh-CN" sz="1600">
                  <a:latin typeface="Arial" panose="020B0604020202020204" pitchFamily="34" charset="0"/>
                </a:rPr>
                <a:t>                                 </a:t>
              </a:r>
              <a:r>
                <a:rPr lang="en-US" altLang="zh-CN" sz="1600" b="1" i="1">
                  <a:latin typeface="Arial" panose="020B0604020202020204" pitchFamily="34" charset="0"/>
                </a:rPr>
                <a:t>place read miss </a:t>
              </a:r>
            </a:p>
            <a:p>
              <a:pPr>
                <a:spcBef>
                  <a:spcPct val="0"/>
                </a:spcBef>
                <a:buClrTx/>
                <a:buSzTx/>
                <a:buFontTx/>
                <a:buNone/>
              </a:pPr>
              <a:r>
                <a:rPr lang="en-US" altLang="zh-CN" sz="1600" b="1" i="1">
                  <a:latin typeface="Arial" panose="020B0604020202020204" pitchFamily="34" charset="0"/>
                </a:rPr>
                <a:t>                                on bus</a:t>
              </a:r>
            </a:p>
          </p:txBody>
        </p:sp>
        <p:grpSp>
          <p:nvGrpSpPr>
            <p:cNvPr id="66597" name="Group 50"/>
            <p:cNvGrpSpPr>
              <a:grpSpLocks/>
            </p:cNvGrpSpPr>
            <p:nvPr/>
          </p:nvGrpSpPr>
          <p:grpSpPr bwMode="auto">
            <a:xfrm>
              <a:off x="2642" y="1035"/>
              <a:ext cx="820" cy="671"/>
              <a:chOff x="2642" y="1035"/>
              <a:chExt cx="820" cy="671"/>
            </a:xfrm>
          </p:grpSpPr>
          <p:sp>
            <p:nvSpPr>
              <p:cNvPr id="66599" name="Rectangle 10"/>
              <p:cNvSpPr>
                <a:spLocks noChangeArrowheads="1"/>
              </p:cNvSpPr>
              <p:nvPr/>
            </p:nvSpPr>
            <p:spPr bwMode="auto">
              <a:xfrm>
                <a:off x="2642" y="1187"/>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Shared</a:t>
                </a:r>
              </a:p>
              <a:p>
                <a:pPr algn="ctr">
                  <a:spcBef>
                    <a:spcPct val="0"/>
                  </a:spcBef>
                  <a:buClrTx/>
                  <a:buSzTx/>
                  <a:buFontTx/>
                  <a:buNone/>
                </a:pPr>
                <a:r>
                  <a:rPr lang="en-US" altLang="zh-CN" sz="1600">
                    <a:latin typeface="Arial" panose="020B0604020202020204" pitchFamily="34" charset="0"/>
                  </a:rPr>
                  <a:t>(read/only)</a:t>
                </a:r>
              </a:p>
            </p:txBody>
          </p:sp>
          <p:sp>
            <p:nvSpPr>
              <p:cNvPr id="66600" name="Oval 17"/>
              <p:cNvSpPr>
                <a:spLocks noChangeArrowheads="1"/>
              </p:cNvSpPr>
              <p:nvPr/>
            </p:nvSpPr>
            <p:spPr bwMode="auto">
              <a:xfrm>
                <a:off x="2687" y="1035"/>
                <a:ext cx="700"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598" name="Freeform 22"/>
            <p:cNvSpPr>
              <a:spLocks/>
            </p:cNvSpPr>
            <p:nvPr/>
          </p:nvSpPr>
          <p:spPr bwMode="auto">
            <a:xfrm>
              <a:off x="3071" y="721"/>
              <a:ext cx="411" cy="392"/>
            </a:xfrm>
            <a:custGeom>
              <a:avLst/>
              <a:gdLst>
                <a:gd name="T0" fmla="*/ 10 w 411"/>
                <a:gd name="T1" fmla="*/ 305 h 392"/>
                <a:gd name="T2" fmla="*/ 0 w 411"/>
                <a:gd name="T3" fmla="*/ 286 h 392"/>
                <a:gd name="T4" fmla="*/ 0 w 411"/>
                <a:gd name="T5" fmla="*/ 267 h 392"/>
                <a:gd name="T6" fmla="*/ 0 w 411"/>
                <a:gd name="T7" fmla="*/ 248 h 392"/>
                <a:gd name="T8" fmla="*/ 0 w 411"/>
                <a:gd name="T9" fmla="*/ 229 h 392"/>
                <a:gd name="T10" fmla="*/ 0 w 411"/>
                <a:gd name="T11" fmla="*/ 210 h 392"/>
                <a:gd name="T12" fmla="*/ 0 w 411"/>
                <a:gd name="T13" fmla="*/ 191 h 392"/>
                <a:gd name="T14" fmla="*/ 0 w 411"/>
                <a:gd name="T15" fmla="*/ 172 h 392"/>
                <a:gd name="T16" fmla="*/ 10 w 411"/>
                <a:gd name="T17" fmla="*/ 153 h 392"/>
                <a:gd name="T18" fmla="*/ 10 w 411"/>
                <a:gd name="T19" fmla="*/ 134 h 392"/>
                <a:gd name="T20" fmla="*/ 19 w 411"/>
                <a:gd name="T21" fmla="*/ 114 h 392"/>
                <a:gd name="T22" fmla="*/ 29 w 411"/>
                <a:gd name="T23" fmla="*/ 95 h 392"/>
                <a:gd name="T24" fmla="*/ 38 w 411"/>
                <a:gd name="T25" fmla="*/ 76 h 392"/>
                <a:gd name="T26" fmla="*/ 57 w 411"/>
                <a:gd name="T27" fmla="*/ 67 h 392"/>
                <a:gd name="T28" fmla="*/ 76 w 411"/>
                <a:gd name="T29" fmla="*/ 57 h 392"/>
                <a:gd name="T30" fmla="*/ 86 w 411"/>
                <a:gd name="T31" fmla="*/ 38 h 392"/>
                <a:gd name="T32" fmla="*/ 105 w 411"/>
                <a:gd name="T33" fmla="*/ 38 h 392"/>
                <a:gd name="T34" fmla="*/ 124 w 411"/>
                <a:gd name="T35" fmla="*/ 38 h 392"/>
                <a:gd name="T36" fmla="*/ 143 w 411"/>
                <a:gd name="T37" fmla="*/ 29 h 392"/>
                <a:gd name="T38" fmla="*/ 162 w 411"/>
                <a:gd name="T39" fmla="*/ 19 h 392"/>
                <a:gd name="T40" fmla="*/ 181 w 411"/>
                <a:gd name="T41" fmla="*/ 19 h 392"/>
                <a:gd name="T42" fmla="*/ 200 w 411"/>
                <a:gd name="T43" fmla="*/ 10 h 392"/>
                <a:gd name="T44" fmla="*/ 219 w 411"/>
                <a:gd name="T45" fmla="*/ 0 h 392"/>
                <a:gd name="T46" fmla="*/ 238 w 411"/>
                <a:gd name="T47" fmla="*/ 0 h 392"/>
                <a:gd name="T48" fmla="*/ 257 w 411"/>
                <a:gd name="T49" fmla="*/ 0 h 392"/>
                <a:gd name="T50" fmla="*/ 277 w 411"/>
                <a:gd name="T51" fmla="*/ 10 h 392"/>
                <a:gd name="T52" fmla="*/ 286 w 411"/>
                <a:gd name="T53" fmla="*/ 29 h 392"/>
                <a:gd name="T54" fmla="*/ 305 w 411"/>
                <a:gd name="T55" fmla="*/ 38 h 392"/>
                <a:gd name="T56" fmla="*/ 324 w 411"/>
                <a:gd name="T57" fmla="*/ 48 h 392"/>
                <a:gd name="T58" fmla="*/ 343 w 411"/>
                <a:gd name="T59" fmla="*/ 57 h 392"/>
                <a:gd name="T60" fmla="*/ 353 w 411"/>
                <a:gd name="T61" fmla="*/ 76 h 392"/>
                <a:gd name="T62" fmla="*/ 372 w 411"/>
                <a:gd name="T63" fmla="*/ 86 h 392"/>
                <a:gd name="T64" fmla="*/ 381 w 411"/>
                <a:gd name="T65" fmla="*/ 105 h 392"/>
                <a:gd name="T66" fmla="*/ 391 w 411"/>
                <a:gd name="T67" fmla="*/ 124 h 392"/>
                <a:gd name="T68" fmla="*/ 400 w 411"/>
                <a:gd name="T69" fmla="*/ 143 h 392"/>
                <a:gd name="T70" fmla="*/ 400 w 411"/>
                <a:gd name="T71" fmla="*/ 162 h 392"/>
                <a:gd name="T72" fmla="*/ 410 w 411"/>
                <a:gd name="T73" fmla="*/ 181 h 392"/>
                <a:gd name="T74" fmla="*/ 400 w 411"/>
                <a:gd name="T75" fmla="*/ 200 h 392"/>
                <a:gd name="T76" fmla="*/ 400 w 411"/>
                <a:gd name="T77" fmla="*/ 219 h 392"/>
                <a:gd name="T78" fmla="*/ 391 w 411"/>
                <a:gd name="T79" fmla="*/ 238 h 392"/>
                <a:gd name="T80" fmla="*/ 391 w 411"/>
                <a:gd name="T81" fmla="*/ 257 h 392"/>
                <a:gd name="T82" fmla="*/ 381 w 411"/>
                <a:gd name="T83" fmla="*/ 286 h 392"/>
                <a:gd name="T84" fmla="*/ 372 w 411"/>
                <a:gd name="T85" fmla="*/ 305 h 392"/>
                <a:gd name="T86" fmla="*/ 362 w 411"/>
                <a:gd name="T87" fmla="*/ 324 h 392"/>
                <a:gd name="T88" fmla="*/ 343 w 411"/>
                <a:gd name="T89" fmla="*/ 334 h 392"/>
                <a:gd name="T90" fmla="*/ 324 w 411"/>
                <a:gd name="T91" fmla="*/ 343 h 392"/>
                <a:gd name="T92" fmla="*/ 305 w 411"/>
                <a:gd name="T93" fmla="*/ 353 h 392"/>
                <a:gd name="T94" fmla="*/ 286 w 411"/>
                <a:gd name="T95" fmla="*/ 353 h 392"/>
                <a:gd name="T96" fmla="*/ 267 w 411"/>
                <a:gd name="T97" fmla="*/ 362 h 392"/>
                <a:gd name="T98" fmla="*/ 248 w 411"/>
                <a:gd name="T99" fmla="*/ 362 h 392"/>
                <a:gd name="T100" fmla="*/ 238 w 411"/>
                <a:gd name="T101" fmla="*/ 381 h 392"/>
                <a:gd name="T102" fmla="*/ 219 w 411"/>
                <a:gd name="T103" fmla="*/ 391 h 392"/>
                <a:gd name="T104" fmla="*/ 200 w 411"/>
                <a:gd name="T105" fmla="*/ 391 h 392"/>
                <a:gd name="T106" fmla="*/ 181 w 411"/>
                <a:gd name="T107" fmla="*/ 391 h 392"/>
                <a:gd name="T108" fmla="*/ 172 w 411"/>
                <a:gd name="T109" fmla="*/ 39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392"/>
                <a:gd name="T167" fmla="*/ 411 w 411"/>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392">
                  <a:moveTo>
                    <a:pt x="10" y="305"/>
                  </a:moveTo>
                  <a:lnTo>
                    <a:pt x="0" y="286"/>
                  </a:lnTo>
                  <a:lnTo>
                    <a:pt x="0" y="267"/>
                  </a:lnTo>
                  <a:lnTo>
                    <a:pt x="0" y="248"/>
                  </a:lnTo>
                  <a:lnTo>
                    <a:pt x="0" y="229"/>
                  </a:lnTo>
                  <a:lnTo>
                    <a:pt x="0" y="210"/>
                  </a:lnTo>
                  <a:lnTo>
                    <a:pt x="0" y="191"/>
                  </a:lnTo>
                  <a:lnTo>
                    <a:pt x="0" y="172"/>
                  </a:lnTo>
                  <a:lnTo>
                    <a:pt x="10" y="153"/>
                  </a:lnTo>
                  <a:lnTo>
                    <a:pt x="10" y="134"/>
                  </a:lnTo>
                  <a:lnTo>
                    <a:pt x="19" y="114"/>
                  </a:lnTo>
                  <a:lnTo>
                    <a:pt x="29" y="95"/>
                  </a:lnTo>
                  <a:lnTo>
                    <a:pt x="38" y="76"/>
                  </a:lnTo>
                  <a:lnTo>
                    <a:pt x="57" y="67"/>
                  </a:lnTo>
                  <a:lnTo>
                    <a:pt x="76" y="57"/>
                  </a:lnTo>
                  <a:lnTo>
                    <a:pt x="86" y="38"/>
                  </a:lnTo>
                  <a:lnTo>
                    <a:pt x="105" y="38"/>
                  </a:lnTo>
                  <a:lnTo>
                    <a:pt x="124" y="38"/>
                  </a:lnTo>
                  <a:lnTo>
                    <a:pt x="143" y="29"/>
                  </a:lnTo>
                  <a:lnTo>
                    <a:pt x="162" y="19"/>
                  </a:lnTo>
                  <a:lnTo>
                    <a:pt x="181" y="19"/>
                  </a:lnTo>
                  <a:lnTo>
                    <a:pt x="200" y="10"/>
                  </a:lnTo>
                  <a:lnTo>
                    <a:pt x="219" y="0"/>
                  </a:lnTo>
                  <a:lnTo>
                    <a:pt x="238" y="0"/>
                  </a:lnTo>
                  <a:lnTo>
                    <a:pt x="257" y="0"/>
                  </a:lnTo>
                  <a:lnTo>
                    <a:pt x="277" y="10"/>
                  </a:lnTo>
                  <a:lnTo>
                    <a:pt x="286" y="29"/>
                  </a:lnTo>
                  <a:lnTo>
                    <a:pt x="305" y="38"/>
                  </a:lnTo>
                  <a:lnTo>
                    <a:pt x="324" y="48"/>
                  </a:lnTo>
                  <a:lnTo>
                    <a:pt x="343" y="57"/>
                  </a:lnTo>
                  <a:lnTo>
                    <a:pt x="353" y="76"/>
                  </a:lnTo>
                  <a:lnTo>
                    <a:pt x="372" y="86"/>
                  </a:lnTo>
                  <a:lnTo>
                    <a:pt x="381" y="105"/>
                  </a:lnTo>
                  <a:lnTo>
                    <a:pt x="391" y="124"/>
                  </a:lnTo>
                  <a:lnTo>
                    <a:pt x="400" y="143"/>
                  </a:lnTo>
                  <a:lnTo>
                    <a:pt x="400" y="162"/>
                  </a:lnTo>
                  <a:lnTo>
                    <a:pt x="410" y="181"/>
                  </a:lnTo>
                  <a:lnTo>
                    <a:pt x="400" y="200"/>
                  </a:lnTo>
                  <a:lnTo>
                    <a:pt x="400" y="219"/>
                  </a:lnTo>
                  <a:lnTo>
                    <a:pt x="391" y="238"/>
                  </a:lnTo>
                  <a:lnTo>
                    <a:pt x="391" y="257"/>
                  </a:lnTo>
                  <a:lnTo>
                    <a:pt x="381" y="286"/>
                  </a:lnTo>
                  <a:lnTo>
                    <a:pt x="372" y="305"/>
                  </a:lnTo>
                  <a:lnTo>
                    <a:pt x="362" y="324"/>
                  </a:lnTo>
                  <a:lnTo>
                    <a:pt x="343" y="334"/>
                  </a:lnTo>
                  <a:lnTo>
                    <a:pt x="324" y="343"/>
                  </a:lnTo>
                  <a:lnTo>
                    <a:pt x="305" y="353"/>
                  </a:lnTo>
                  <a:lnTo>
                    <a:pt x="286" y="353"/>
                  </a:lnTo>
                  <a:lnTo>
                    <a:pt x="267" y="362"/>
                  </a:lnTo>
                  <a:lnTo>
                    <a:pt x="248" y="362"/>
                  </a:lnTo>
                  <a:lnTo>
                    <a:pt x="238" y="381"/>
                  </a:lnTo>
                  <a:lnTo>
                    <a:pt x="219" y="391"/>
                  </a:lnTo>
                  <a:lnTo>
                    <a:pt x="200" y="391"/>
                  </a:lnTo>
                  <a:lnTo>
                    <a:pt x="181" y="391"/>
                  </a:lnTo>
                  <a:lnTo>
                    <a:pt x="172" y="39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3" name="Rectangle 30"/>
          <p:cNvSpPr>
            <a:spLocks noChangeArrowheads="1"/>
          </p:cNvSpPr>
          <p:nvPr/>
        </p:nvSpPr>
        <p:spPr bwMode="auto">
          <a:xfrm>
            <a:off x="5003800" y="51577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a:t>
            </a:r>
          </a:p>
          <a:p>
            <a:pPr>
              <a:spcBef>
                <a:spcPct val="0"/>
              </a:spcBef>
              <a:buClrTx/>
              <a:buSzTx/>
              <a:buFontTx/>
              <a:buNone/>
            </a:pPr>
            <a:r>
              <a:rPr lang="en-US" altLang="zh-CN" sz="1600" b="1" i="1">
                <a:solidFill>
                  <a:srgbClr val="FF0000"/>
                </a:solidFill>
                <a:latin typeface="Arial" panose="020B0604020202020204" pitchFamily="34" charset="0"/>
              </a:rPr>
              <a:t>No need to Place Write Miss on Bus</a:t>
            </a:r>
          </a:p>
        </p:txBody>
      </p:sp>
      <p:sp>
        <p:nvSpPr>
          <p:cNvPr id="66564" name="Rectangle 2"/>
          <p:cNvSpPr>
            <a:spLocks noChangeArrowheads="1"/>
          </p:cNvSpPr>
          <p:nvPr/>
        </p:nvSpPr>
        <p:spPr bwMode="auto">
          <a:xfrm>
            <a:off x="6732588" y="2636838"/>
            <a:ext cx="2159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 </a:t>
            </a:r>
          </a:p>
          <a:p>
            <a:pPr>
              <a:spcBef>
                <a:spcPct val="0"/>
              </a:spcBef>
              <a:buClrTx/>
              <a:buSzTx/>
              <a:buFontTx/>
              <a:buNone/>
            </a:pPr>
            <a:r>
              <a:rPr lang="en-US" altLang="zh-CN" sz="1600" b="1">
                <a:solidFill>
                  <a:srgbClr val="00FFFF"/>
                </a:solidFill>
                <a:latin typeface="Arial" panose="020B0604020202020204" pitchFamily="34" charset="0"/>
              </a:rPr>
              <a:t>Place Data on Bus</a:t>
            </a:r>
          </a:p>
        </p:txBody>
      </p:sp>
      <p:sp>
        <p:nvSpPr>
          <p:cNvPr id="66565" name="Rectangle 3"/>
          <p:cNvSpPr>
            <a:spLocks noGrp="1" noRot="1" noChangeArrowheads="1"/>
          </p:cNvSpPr>
          <p:nvPr>
            <p:ph type="title"/>
          </p:nvPr>
        </p:nvSpPr>
        <p:spPr>
          <a:xfrm>
            <a:off x="1258888" y="0"/>
            <a:ext cx="7921625" cy="908050"/>
          </a:xfrm>
          <a:noFill/>
        </p:spPr>
        <p:txBody>
          <a:bodyPr lIns="90487" tIns="44450" rIns="90487" bIns="44450"/>
          <a:lstStyle/>
          <a:p>
            <a:pPr eaLnBrk="1" hangingPunct="1"/>
            <a:r>
              <a:rPr lang="en-US" altLang="zh-CN" sz="3200" smtClean="0"/>
              <a:t>MESI (Illinois protocol)</a:t>
            </a:r>
            <a:r>
              <a:rPr lang="en-US" altLang="zh-CN" sz="3600" smtClean="0"/>
              <a:t> </a:t>
            </a:r>
            <a:r>
              <a:rPr lang="en-US" altLang="zh-CN" sz="2800" smtClean="0"/>
              <a:t>(write back cache)</a:t>
            </a:r>
            <a:r>
              <a:rPr lang="en-US" altLang="zh-CN" sz="4000" smtClean="0"/>
              <a:t> </a:t>
            </a:r>
          </a:p>
        </p:txBody>
      </p:sp>
      <p:sp>
        <p:nvSpPr>
          <p:cNvPr id="66566" name="Rectangle 5"/>
          <p:cNvSpPr>
            <a:spLocks noChangeArrowheads="1"/>
          </p:cNvSpPr>
          <p:nvPr/>
        </p:nvSpPr>
        <p:spPr bwMode="auto">
          <a:xfrm>
            <a:off x="1503363" y="438150"/>
            <a:ext cx="7937"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7" name="Rectangle 6"/>
          <p:cNvSpPr>
            <a:spLocks noChangeArrowheads="1"/>
          </p:cNvSpPr>
          <p:nvPr/>
        </p:nvSpPr>
        <p:spPr bwMode="auto">
          <a:xfrm>
            <a:off x="144463" y="2967038"/>
            <a:ext cx="1797050"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600">
                <a:latin typeface="Arial" panose="020B0604020202020204" pitchFamily="34" charset="0"/>
              </a:rPr>
              <a:t>Remote  Write</a:t>
            </a:r>
          </a:p>
          <a:p>
            <a:pPr algn="r">
              <a:spcBef>
                <a:spcPct val="0"/>
              </a:spcBef>
              <a:buClrTx/>
              <a:buSzTx/>
              <a:buFontTx/>
              <a:buNone/>
            </a:pPr>
            <a:r>
              <a:rPr lang="en-US" altLang="zh-CN" sz="1600" b="1" i="1">
                <a:latin typeface="Arial" panose="020B0604020202020204" pitchFamily="34" charset="0"/>
              </a:rPr>
              <a:t>Write back block</a:t>
            </a:r>
          </a:p>
        </p:txBody>
      </p:sp>
      <p:sp>
        <p:nvSpPr>
          <p:cNvPr id="66568" name="Rectangle 7"/>
          <p:cNvSpPr>
            <a:spLocks noChangeArrowheads="1"/>
          </p:cNvSpPr>
          <p:nvPr/>
        </p:nvSpPr>
        <p:spPr bwMode="auto">
          <a:xfrm>
            <a:off x="2411413" y="2060575"/>
            <a:ext cx="2016125"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Remote Write</a:t>
            </a:r>
          </a:p>
        </p:txBody>
      </p:sp>
      <p:sp>
        <p:nvSpPr>
          <p:cNvPr id="66569" name="Rectangle 8"/>
          <p:cNvSpPr>
            <a:spLocks noChangeArrowheads="1"/>
          </p:cNvSpPr>
          <p:nvPr/>
        </p:nvSpPr>
        <p:spPr bwMode="auto">
          <a:xfrm>
            <a:off x="1192213" y="1387475"/>
            <a:ext cx="4762" cy="47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0" name="Rectangle 9"/>
          <p:cNvSpPr>
            <a:spLocks noChangeArrowheads="1"/>
          </p:cNvSpPr>
          <p:nvPr/>
        </p:nvSpPr>
        <p:spPr bwMode="auto">
          <a:xfrm>
            <a:off x="1711325" y="2028825"/>
            <a:ext cx="766763"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Invalid</a:t>
            </a:r>
          </a:p>
        </p:txBody>
      </p:sp>
      <p:sp>
        <p:nvSpPr>
          <p:cNvPr id="66571" name="Rectangle 11"/>
          <p:cNvSpPr>
            <a:spLocks noChangeArrowheads="1"/>
          </p:cNvSpPr>
          <p:nvPr/>
        </p:nvSpPr>
        <p:spPr bwMode="auto">
          <a:xfrm>
            <a:off x="1481138" y="4567238"/>
            <a:ext cx="1285875"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Modified</a:t>
            </a:r>
            <a:endParaRPr lang="en-US" altLang="zh-CN" sz="1600">
              <a:solidFill>
                <a:srgbClr val="FF0000"/>
              </a:solidFill>
              <a:latin typeface="Arial" panose="020B0604020202020204" pitchFamily="34" charset="0"/>
            </a:endParaRPr>
          </a:p>
          <a:p>
            <a:pPr algn="ctr">
              <a:spcBef>
                <a:spcPct val="0"/>
              </a:spcBef>
              <a:buClrTx/>
              <a:buSzTx/>
              <a:buFontTx/>
              <a:buNone/>
            </a:pPr>
            <a:r>
              <a:rPr lang="en-US" altLang="zh-CN" sz="1600">
                <a:latin typeface="Arial" panose="020B0604020202020204" pitchFamily="34" charset="0"/>
              </a:rPr>
              <a:t>(read/write)</a:t>
            </a:r>
          </a:p>
        </p:txBody>
      </p:sp>
      <p:sp>
        <p:nvSpPr>
          <p:cNvPr id="66572" name="Rectangle 13"/>
          <p:cNvSpPr>
            <a:spLocks noChangeArrowheads="1"/>
          </p:cNvSpPr>
          <p:nvPr/>
        </p:nvSpPr>
        <p:spPr bwMode="auto">
          <a:xfrm>
            <a:off x="2484438" y="1196975"/>
            <a:ext cx="2462212"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a:t>
            </a:r>
          </a:p>
          <a:p>
            <a:pPr>
              <a:spcBef>
                <a:spcPct val="0"/>
              </a:spcBef>
              <a:buClrTx/>
              <a:buSzTx/>
              <a:buFontTx/>
              <a:buNone/>
            </a:pPr>
            <a:r>
              <a:rPr lang="en-US" altLang="zh-CN" sz="1600" b="1" i="1">
                <a:latin typeface="Arial" panose="020B0604020202020204" pitchFamily="34" charset="0"/>
              </a:rPr>
              <a:t>Place read miss on Bus</a:t>
            </a:r>
            <a:endParaRPr lang="en-US" altLang="zh-CN" sz="1600" b="1" i="1">
              <a:solidFill>
                <a:schemeClr val="accent1"/>
              </a:solidFill>
              <a:latin typeface="Arial" panose="020B0604020202020204" pitchFamily="34" charset="0"/>
            </a:endParaRPr>
          </a:p>
        </p:txBody>
      </p:sp>
      <p:sp>
        <p:nvSpPr>
          <p:cNvPr id="66573" name="Rectangle 16"/>
          <p:cNvSpPr>
            <a:spLocks noChangeArrowheads="1"/>
          </p:cNvSpPr>
          <p:nvPr/>
        </p:nvSpPr>
        <p:spPr bwMode="auto">
          <a:xfrm>
            <a:off x="292100" y="5059363"/>
            <a:ext cx="1377950" cy="590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a:t>
            </a:r>
          </a:p>
          <a:p>
            <a:pPr>
              <a:spcBef>
                <a:spcPct val="0"/>
              </a:spcBef>
              <a:buClrTx/>
              <a:buSzTx/>
              <a:buFontTx/>
              <a:buNone/>
            </a:pPr>
            <a:r>
              <a:rPr lang="en-US" altLang="zh-CN" sz="1600">
                <a:latin typeface="Arial" panose="020B0604020202020204" pitchFamily="34" charset="0"/>
              </a:rPr>
              <a:t>CPU write hit</a:t>
            </a:r>
          </a:p>
        </p:txBody>
      </p:sp>
      <p:sp>
        <p:nvSpPr>
          <p:cNvPr id="66574" name="Oval 18"/>
          <p:cNvSpPr>
            <a:spLocks noChangeArrowheads="1"/>
          </p:cNvSpPr>
          <p:nvPr/>
        </p:nvSpPr>
        <p:spPr bwMode="auto">
          <a:xfrm>
            <a:off x="1568450" y="441642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5" name="Line 19"/>
          <p:cNvSpPr>
            <a:spLocks noChangeShapeType="1"/>
          </p:cNvSpPr>
          <p:nvPr/>
        </p:nvSpPr>
        <p:spPr bwMode="auto">
          <a:xfrm>
            <a:off x="2555875" y="1844675"/>
            <a:ext cx="35290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Freeform 23"/>
          <p:cNvSpPr>
            <a:spLocks/>
          </p:cNvSpPr>
          <p:nvPr/>
        </p:nvSpPr>
        <p:spPr bwMode="auto">
          <a:xfrm>
            <a:off x="1055688" y="438785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77" name="Line 24"/>
          <p:cNvSpPr>
            <a:spLocks noChangeShapeType="1"/>
          </p:cNvSpPr>
          <p:nvPr/>
        </p:nvSpPr>
        <p:spPr bwMode="auto">
          <a:xfrm>
            <a:off x="1905000" y="2673350"/>
            <a:ext cx="0" cy="17621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5"/>
          <p:cNvSpPr>
            <a:spLocks noChangeShapeType="1"/>
          </p:cNvSpPr>
          <p:nvPr/>
        </p:nvSpPr>
        <p:spPr bwMode="auto">
          <a:xfrm flipV="1">
            <a:off x="2705100" y="2060575"/>
            <a:ext cx="3235325" cy="793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Oval 26"/>
          <p:cNvSpPr>
            <a:spLocks noChangeArrowheads="1"/>
          </p:cNvSpPr>
          <p:nvPr/>
        </p:nvSpPr>
        <p:spPr bwMode="auto">
          <a:xfrm>
            <a:off x="1547813" y="162877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80" name="Line 29"/>
          <p:cNvSpPr>
            <a:spLocks noChangeShapeType="1"/>
          </p:cNvSpPr>
          <p:nvPr/>
        </p:nvSpPr>
        <p:spPr bwMode="auto">
          <a:xfrm flipV="1">
            <a:off x="2584450" y="5229225"/>
            <a:ext cx="3500438" cy="1588"/>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81" name="Group 52"/>
          <p:cNvGrpSpPr>
            <a:grpSpLocks/>
          </p:cNvGrpSpPr>
          <p:nvPr/>
        </p:nvGrpSpPr>
        <p:grpSpPr bwMode="auto">
          <a:xfrm>
            <a:off x="6011863" y="4437063"/>
            <a:ext cx="1806575" cy="1836737"/>
            <a:chOff x="2654" y="2704"/>
            <a:chExt cx="1138" cy="1157"/>
          </a:xfrm>
        </p:grpSpPr>
        <p:sp>
          <p:nvSpPr>
            <p:cNvPr id="66592" name="Rectangle 27"/>
            <p:cNvSpPr>
              <a:spLocks noChangeArrowheads="1"/>
            </p:cNvSpPr>
            <p:nvPr/>
          </p:nvSpPr>
          <p:spPr bwMode="auto">
            <a:xfrm>
              <a:off x="2654" y="2832"/>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Exclusive (read/only)</a:t>
              </a:r>
            </a:p>
          </p:txBody>
        </p:sp>
        <p:sp>
          <p:nvSpPr>
            <p:cNvPr id="66593" name="Oval 28"/>
            <p:cNvSpPr>
              <a:spLocks noChangeArrowheads="1"/>
            </p:cNvSpPr>
            <p:nvPr/>
          </p:nvSpPr>
          <p:spPr bwMode="auto">
            <a:xfrm>
              <a:off x="2699" y="2704"/>
              <a:ext cx="700" cy="671"/>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94" name="Freeform 32"/>
            <p:cNvSpPr>
              <a:spLocks/>
            </p:cNvSpPr>
            <p:nvPr/>
          </p:nvSpPr>
          <p:spPr bwMode="auto">
            <a:xfrm>
              <a:off x="3272" y="3196"/>
              <a:ext cx="392" cy="411"/>
            </a:xfrm>
            <a:custGeom>
              <a:avLst/>
              <a:gdLst>
                <a:gd name="T0" fmla="*/ 86 w 392"/>
                <a:gd name="T1" fmla="*/ 10 h 411"/>
                <a:gd name="T2" fmla="*/ 105 w 392"/>
                <a:gd name="T3" fmla="*/ 0 h 411"/>
                <a:gd name="T4" fmla="*/ 124 w 392"/>
                <a:gd name="T5" fmla="*/ 0 h 411"/>
                <a:gd name="T6" fmla="*/ 143 w 392"/>
                <a:gd name="T7" fmla="*/ 0 h 411"/>
                <a:gd name="T8" fmla="*/ 162 w 392"/>
                <a:gd name="T9" fmla="*/ 0 h 411"/>
                <a:gd name="T10" fmla="*/ 181 w 392"/>
                <a:gd name="T11" fmla="*/ 0 h 411"/>
                <a:gd name="T12" fmla="*/ 200 w 392"/>
                <a:gd name="T13" fmla="*/ 0 h 411"/>
                <a:gd name="T14" fmla="*/ 219 w 392"/>
                <a:gd name="T15" fmla="*/ 0 h 411"/>
                <a:gd name="T16" fmla="*/ 238 w 392"/>
                <a:gd name="T17" fmla="*/ 10 h 411"/>
                <a:gd name="T18" fmla="*/ 257 w 392"/>
                <a:gd name="T19" fmla="*/ 10 h 411"/>
                <a:gd name="T20" fmla="*/ 277 w 392"/>
                <a:gd name="T21" fmla="*/ 19 h 411"/>
                <a:gd name="T22" fmla="*/ 296 w 392"/>
                <a:gd name="T23" fmla="*/ 29 h 411"/>
                <a:gd name="T24" fmla="*/ 315 w 392"/>
                <a:gd name="T25" fmla="*/ 38 h 411"/>
                <a:gd name="T26" fmla="*/ 324 w 392"/>
                <a:gd name="T27" fmla="*/ 57 h 411"/>
                <a:gd name="T28" fmla="*/ 334 w 392"/>
                <a:gd name="T29" fmla="*/ 76 h 411"/>
                <a:gd name="T30" fmla="*/ 353 w 392"/>
                <a:gd name="T31" fmla="*/ 86 h 411"/>
                <a:gd name="T32" fmla="*/ 353 w 392"/>
                <a:gd name="T33" fmla="*/ 105 h 411"/>
                <a:gd name="T34" fmla="*/ 353 w 392"/>
                <a:gd name="T35" fmla="*/ 124 h 411"/>
                <a:gd name="T36" fmla="*/ 362 w 392"/>
                <a:gd name="T37" fmla="*/ 143 h 411"/>
                <a:gd name="T38" fmla="*/ 372 w 392"/>
                <a:gd name="T39" fmla="*/ 162 h 411"/>
                <a:gd name="T40" fmla="*/ 372 w 392"/>
                <a:gd name="T41" fmla="*/ 181 h 411"/>
                <a:gd name="T42" fmla="*/ 381 w 392"/>
                <a:gd name="T43" fmla="*/ 200 h 411"/>
                <a:gd name="T44" fmla="*/ 391 w 392"/>
                <a:gd name="T45" fmla="*/ 219 h 411"/>
                <a:gd name="T46" fmla="*/ 391 w 392"/>
                <a:gd name="T47" fmla="*/ 238 h 411"/>
                <a:gd name="T48" fmla="*/ 391 w 392"/>
                <a:gd name="T49" fmla="*/ 257 h 411"/>
                <a:gd name="T50" fmla="*/ 381 w 392"/>
                <a:gd name="T51" fmla="*/ 277 h 411"/>
                <a:gd name="T52" fmla="*/ 362 w 392"/>
                <a:gd name="T53" fmla="*/ 286 h 411"/>
                <a:gd name="T54" fmla="*/ 353 w 392"/>
                <a:gd name="T55" fmla="*/ 305 h 411"/>
                <a:gd name="T56" fmla="*/ 343 w 392"/>
                <a:gd name="T57" fmla="*/ 324 h 411"/>
                <a:gd name="T58" fmla="*/ 334 w 392"/>
                <a:gd name="T59" fmla="*/ 343 h 411"/>
                <a:gd name="T60" fmla="*/ 315 w 392"/>
                <a:gd name="T61" fmla="*/ 353 h 411"/>
                <a:gd name="T62" fmla="*/ 305 w 392"/>
                <a:gd name="T63" fmla="*/ 372 h 411"/>
                <a:gd name="T64" fmla="*/ 286 w 392"/>
                <a:gd name="T65" fmla="*/ 381 h 411"/>
                <a:gd name="T66" fmla="*/ 267 w 392"/>
                <a:gd name="T67" fmla="*/ 391 h 411"/>
                <a:gd name="T68" fmla="*/ 248 w 392"/>
                <a:gd name="T69" fmla="*/ 400 h 411"/>
                <a:gd name="T70" fmla="*/ 229 w 392"/>
                <a:gd name="T71" fmla="*/ 400 h 411"/>
                <a:gd name="T72" fmla="*/ 210 w 392"/>
                <a:gd name="T73" fmla="*/ 410 h 411"/>
                <a:gd name="T74" fmla="*/ 191 w 392"/>
                <a:gd name="T75" fmla="*/ 400 h 411"/>
                <a:gd name="T76" fmla="*/ 172 w 392"/>
                <a:gd name="T77" fmla="*/ 400 h 411"/>
                <a:gd name="T78" fmla="*/ 153 w 392"/>
                <a:gd name="T79" fmla="*/ 391 h 411"/>
                <a:gd name="T80" fmla="*/ 134 w 392"/>
                <a:gd name="T81" fmla="*/ 391 h 411"/>
                <a:gd name="T82" fmla="*/ 105 w 392"/>
                <a:gd name="T83" fmla="*/ 381 h 411"/>
                <a:gd name="T84" fmla="*/ 86 w 392"/>
                <a:gd name="T85" fmla="*/ 372 h 411"/>
                <a:gd name="T86" fmla="*/ 67 w 392"/>
                <a:gd name="T87" fmla="*/ 362 h 411"/>
                <a:gd name="T88" fmla="*/ 57 w 392"/>
                <a:gd name="T89" fmla="*/ 343 h 411"/>
                <a:gd name="T90" fmla="*/ 48 w 392"/>
                <a:gd name="T91" fmla="*/ 324 h 411"/>
                <a:gd name="T92" fmla="*/ 38 w 392"/>
                <a:gd name="T93" fmla="*/ 305 h 411"/>
                <a:gd name="T94" fmla="*/ 38 w 392"/>
                <a:gd name="T95" fmla="*/ 286 h 411"/>
                <a:gd name="T96" fmla="*/ 29 w 392"/>
                <a:gd name="T97" fmla="*/ 267 h 411"/>
                <a:gd name="T98" fmla="*/ 29 w 392"/>
                <a:gd name="T99" fmla="*/ 248 h 411"/>
                <a:gd name="T100" fmla="*/ 10 w 392"/>
                <a:gd name="T101" fmla="*/ 238 h 411"/>
                <a:gd name="T102" fmla="*/ 0 w 392"/>
                <a:gd name="T103" fmla="*/ 219 h 411"/>
                <a:gd name="T104" fmla="*/ 0 w 392"/>
                <a:gd name="T105" fmla="*/ 200 h 411"/>
                <a:gd name="T106" fmla="*/ 0 w 392"/>
                <a:gd name="T107" fmla="*/ 181 h 411"/>
                <a:gd name="T108" fmla="*/ 0 w 392"/>
                <a:gd name="T109" fmla="*/ 172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2"/>
                <a:gd name="T166" fmla="*/ 0 h 411"/>
                <a:gd name="T167" fmla="*/ 392 w 392"/>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2" h="411">
                  <a:moveTo>
                    <a:pt x="86" y="10"/>
                  </a:moveTo>
                  <a:lnTo>
                    <a:pt x="105" y="0"/>
                  </a:lnTo>
                  <a:lnTo>
                    <a:pt x="124" y="0"/>
                  </a:lnTo>
                  <a:lnTo>
                    <a:pt x="143" y="0"/>
                  </a:lnTo>
                  <a:lnTo>
                    <a:pt x="162" y="0"/>
                  </a:lnTo>
                  <a:lnTo>
                    <a:pt x="181" y="0"/>
                  </a:lnTo>
                  <a:lnTo>
                    <a:pt x="200" y="0"/>
                  </a:lnTo>
                  <a:lnTo>
                    <a:pt x="219" y="0"/>
                  </a:lnTo>
                  <a:lnTo>
                    <a:pt x="238" y="10"/>
                  </a:lnTo>
                  <a:lnTo>
                    <a:pt x="257" y="10"/>
                  </a:lnTo>
                  <a:lnTo>
                    <a:pt x="277" y="19"/>
                  </a:lnTo>
                  <a:lnTo>
                    <a:pt x="296" y="29"/>
                  </a:lnTo>
                  <a:lnTo>
                    <a:pt x="315" y="38"/>
                  </a:lnTo>
                  <a:lnTo>
                    <a:pt x="324" y="57"/>
                  </a:lnTo>
                  <a:lnTo>
                    <a:pt x="334" y="76"/>
                  </a:lnTo>
                  <a:lnTo>
                    <a:pt x="353" y="86"/>
                  </a:lnTo>
                  <a:lnTo>
                    <a:pt x="353" y="105"/>
                  </a:lnTo>
                  <a:lnTo>
                    <a:pt x="353" y="124"/>
                  </a:lnTo>
                  <a:lnTo>
                    <a:pt x="362" y="143"/>
                  </a:lnTo>
                  <a:lnTo>
                    <a:pt x="372" y="162"/>
                  </a:lnTo>
                  <a:lnTo>
                    <a:pt x="372" y="181"/>
                  </a:lnTo>
                  <a:lnTo>
                    <a:pt x="381" y="200"/>
                  </a:lnTo>
                  <a:lnTo>
                    <a:pt x="391" y="219"/>
                  </a:lnTo>
                  <a:lnTo>
                    <a:pt x="391" y="238"/>
                  </a:lnTo>
                  <a:lnTo>
                    <a:pt x="391" y="257"/>
                  </a:lnTo>
                  <a:lnTo>
                    <a:pt x="381" y="277"/>
                  </a:lnTo>
                  <a:lnTo>
                    <a:pt x="362" y="286"/>
                  </a:lnTo>
                  <a:lnTo>
                    <a:pt x="353" y="305"/>
                  </a:lnTo>
                  <a:lnTo>
                    <a:pt x="343" y="324"/>
                  </a:lnTo>
                  <a:lnTo>
                    <a:pt x="334" y="343"/>
                  </a:lnTo>
                  <a:lnTo>
                    <a:pt x="315" y="353"/>
                  </a:lnTo>
                  <a:lnTo>
                    <a:pt x="305" y="372"/>
                  </a:lnTo>
                  <a:lnTo>
                    <a:pt x="286" y="381"/>
                  </a:lnTo>
                  <a:lnTo>
                    <a:pt x="267" y="391"/>
                  </a:lnTo>
                  <a:lnTo>
                    <a:pt x="248" y="400"/>
                  </a:lnTo>
                  <a:lnTo>
                    <a:pt x="229" y="400"/>
                  </a:lnTo>
                  <a:lnTo>
                    <a:pt x="210" y="410"/>
                  </a:lnTo>
                  <a:lnTo>
                    <a:pt x="191" y="400"/>
                  </a:lnTo>
                  <a:lnTo>
                    <a:pt x="172" y="400"/>
                  </a:lnTo>
                  <a:lnTo>
                    <a:pt x="153" y="391"/>
                  </a:lnTo>
                  <a:lnTo>
                    <a:pt x="134" y="391"/>
                  </a:lnTo>
                  <a:lnTo>
                    <a:pt x="105" y="381"/>
                  </a:lnTo>
                  <a:lnTo>
                    <a:pt x="86" y="372"/>
                  </a:lnTo>
                  <a:lnTo>
                    <a:pt x="67" y="362"/>
                  </a:lnTo>
                  <a:lnTo>
                    <a:pt x="57" y="343"/>
                  </a:lnTo>
                  <a:lnTo>
                    <a:pt x="48" y="324"/>
                  </a:lnTo>
                  <a:lnTo>
                    <a:pt x="38" y="305"/>
                  </a:lnTo>
                  <a:lnTo>
                    <a:pt x="38" y="286"/>
                  </a:lnTo>
                  <a:lnTo>
                    <a:pt x="29" y="267"/>
                  </a:lnTo>
                  <a:lnTo>
                    <a:pt x="29" y="248"/>
                  </a:lnTo>
                  <a:lnTo>
                    <a:pt x="10" y="238"/>
                  </a:lnTo>
                  <a:lnTo>
                    <a:pt x="0" y="219"/>
                  </a:lnTo>
                  <a:lnTo>
                    <a:pt x="0" y="200"/>
                  </a:lnTo>
                  <a:lnTo>
                    <a:pt x="0" y="181"/>
                  </a:lnTo>
                  <a:lnTo>
                    <a:pt x="0" y="172"/>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5" name="Rectangle 33"/>
            <p:cNvSpPr>
              <a:spLocks noChangeArrowheads="1"/>
            </p:cNvSpPr>
            <p:nvPr/>
          </p:nvSpPr>
          <p:spPr bwMode="auto">
            <a:xfrm>
              <a:off x="2868" y="3651"/>
              <a:ext cx="924"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CPU Read hit</a:t>
              </a:r>
            </a:p>
          </p:txBody>
        </p:sp>
      </p:grpSp>
      <p:sp>
        <p:nvSpPr>
          <p:cNvPr id="66582" name="Line 34"/>
          <p:cNvSpPr>
            <a:spLocks noChangeShapeType="1"/>
          </p:cNvSpPr>
          <p:nvPr/>
        </p:nvSpPr>
        <p:spPr bwMode="auto">
          <a:xfrm>
            <a:off x="6732588" y="2708275"/>
            <a:ext cx="0" cy="1801813"/>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35"/>
          <p:cNvSpPr>
            <a:spLocks noChangeShapeType="1"/>
          </p:cNvSpPr>
          <p:nvPr/>
        </p:nvSpPr>
        <p:spPr bwMode="auto">
          <a:xfrm flipH="1">
            <a:off x="2457450" y="2276475"/>
            <a:ext cx="3409950" cy="22447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Rectangle 36"/>
          <p:cNvSpPr>
            <a:spLocks noChangeArrowheads="1"/>
          </p:cNvSpPr>
          <p:nvPr/>
        </p:nvSpPr>
        <p:spPr bwMode="auto">
          <a:xfrm>
            <a:off x="3348038" y="2781300"/>
            <a:ext cx="1433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a:t>
            </a:r>
          </a:p>
          <a:p>
            <a:pPr>
              <a:spcBef>
                <a:spcPct val="0"/>
              </a:spcBef>
              <a:buClrTx/>
              <a:buSzTx/>
              <a:buFontTx/>
              <a:buNone/>
            </a:pPr>
            <a:r>
              <a:rPr lang="en-US" altLang="zh-CN" sz="1600" b="1" i="1">
                <a:latin typeface="Arial" panose="020B0604020202020204" pitchFamily="34" charset="0"/>
              </a:rPr>
              <a:t>Write back </a:t>
            </a:r>
          </a:p>
          <a:p>
            <a:pPr>
              <a:spcBef>
                <a:spcPct val="0"/>
              </a:spcBef>
              <a:buClrTx/>
              <a:buSzTx/>
              <a:buFontTx/>
              <a:buNone/>
            </a:pPr>
            <a:r>
              <a:rPr lang="en-US" altLang="zh-CN" sz="1600" b="1" i="1">
                <a:latin typeface="Arial" panose="020B0604020202020204" pitchFamily="34" charset="0"/>
              </a:rPr>
              <a:t>block</a:t>
            </a:r>
          </a:p>
        </p:txBody>
      </p:sp>
      <p:sp>
        <p:nvSpPr>
          <p:cNvPr id="66585" name="Rectangle 47"/>
          <p:cNvSpPr>
            <a:spLocks noChangeArrowheads="1"/>
          </p:cNvSpPr>
          <p:nvPr/>
        </p:nvSpPr>
        <p:spPr bwMode="auto">
          <a:xfrm>
            <a:off x="3779838" y="3933825"/>
            <a:ext cx="24479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6" name="Freeform 53"/>
          <p:cNvSpPr>
            <a:spLocks/>
          </p:cNvSpPr>
          <p:nvPr/>
        </p:nvSpPr>
        <p:spPr bwMode="auto">
          <a:xfrm>
            <a:off x="2484438" y="2565400"/>
            <a:ext cx="3744912" cy="2363788"/>
          </a:xfrm>
          <a:custGeom>
            <a:avLst/>
            <a:gdLst>
              <a:gd name="T0" fmla="*/ 0 w 2359"/>
              <a:gd name="T1" fmla="*/ 0 h 1489"/>
              <a:gd name="T2" fmla="*/ 2147483646 w 2359"/>
              <a:gd name="T3" fmla="*/ 2147483646 h 1489"/>
              <a:gd name="T4" fmla="*/ 2147483646 w 2359"/>
              <a:gd name="T5" fmla="*/ 2147483646 h 1489"/>
              <a:gd name="T6" fmla="*/ 0 60000 65536"/>
              <a:gd name="T7" fmla="*/ 0 60000 65536"/>
              <a:gd name="T8" fmla="*/ 0 60000 65536"/>
              <a:gd name="T9" fmla="*/ 0 w 2359"/>
              <a:gd name="T10" fmla="*/ 0 h 1489"/>
              <a:gd name="T11" fmla="*/ 2359 w 2359"/>
              <a:gd name="T12" fmla="*/ 1489 h 1489"/>
            </a:gdLst>
            <a:ahLst/>
            <a:cxnLst>
              <a:cxn ang="T6">
                <a:pos x="T0" y="T1"/>
              </a:cxn>
              <a:cxn ang="T7">
                <a:pos x="T2" y="T3"/>
              </a:cxn>
              <a:cxn ang="T8">
                <a:pos x="T4" y="T5"/>
              </a:cxn>
            </a:cxnLst>
            <a:rect l="T9" t="T10" r="T11" b="T12"/>
            <a:pathLst>
              <a:path w="2359" h="1489">
                <a:moveTo>
                  <a:pt x="0" y="0"/>
                </a:moveTo>
                <a:cubicBezTo>
                  <a:pt x="302" y="525"/>
                  <a:pt x="605" y="1051"/>
                  <a:pt x="998" y="1270"/>
                </a:cubicBezTo>
                <a:cubicBezTo>
                  <a:pt x="1391" y="1489"/>
                  <a:pt x="2125" y="1308"/>
                  <a:pt x="2359" y="1316"/>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7" name="Freeform 54"/>
          <p:cNvSpPr>
            <a:spLocks/>
          </p:cNvSpPr>
          <p:nvPr/>
        </p:nvSpPr>
        <p:spPr bwMode="auto">
          <a:xfrm>
            <a:off x="7019925" y="2349500"/>
            <a:ext cx="288925" cy="2159000"/>
          </a:xfrm>
          <a:custGeom>
            <a:avLst/>
            <a:gdLst>
              <a:gd name="T0" fmla="*/ 0 w 182"/>
              <a:gd name="T1" fmla="*/ 0 h 1360"/>
              <a:gd name="T2" fmla="*/ 2147483646 w 182"/>
              <a:gd name="T3" fmla="*/ 2147483646 h 1360"/>
              <a:gd name="T4" fmla="*/ 0 w 182"/>
              <a:gd name="T5" fmla="*/ 2147483646 h 1360"/>
              <a:gd name="T6" fmla="*/ 0 60000 65536"/>
              <a:gd name="T7" fmla="*/ 0 60000 65536"/>
              <a:gd name="T8" fmla="*/ 0 60000 65536"/>
              <a:gd name="T9" fmla="*/ 0 w 182"/>
              <a:gd name="T10" fmla="*/ 0 h 1360"/>
              <a:gd name="T11" fmla="*/ 182 w 182"/>
              <a:gd name="T12" fmla="*/ 1360 h 1360"/>
            </a:gdLst>
            <a:ahLst/>
            <a:cxnLst>
              <a:cxn ang="T6">
                <a:pos x="T0" y="T1"/>
              </a:cxn>
              <a:cxn ang="T7">
                <a:pos x="T2" y="T3"/>
              </a:cxn>
              <a:cxn ang="T8">
                <a:pos x="T4" y="T5"/>
              </a:cxn>
            </a:cxnLst>
            <a:rect l="T9" t="T10" r="T11" b="T12"/>
            <a:pathLst>
              <a:path w="182" h="1360">
                <a:moveTo>
                  <a:pt x="0" y="0"/>
                </a:moveTo>
                <a:cubicBezTo>
                  <a:pt x="91" y="294"/>
                  <a:pt x="182" y="589"/>
                  <a:pt x="182" y="816"/>
                </a:cubicBezTo>
                <a:cubicBezTo>
                  <a:pt x="182" y="1043"/>
                  <a:pt x="91" y="1201"/>
                  <a:pt x="0" y="1360"/>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8" name="Rectangle 55"/>
          <p:cNvSpPr>
            <a:spLocks noChangeArrowheads="1"/>
          </p:cNvSpPr>
          <p:nvPr/>
        </p:nvSpPr>
        <p:spPr bwMode="auto">
          <a:xfrm>
            <a:off x="6877050" y="3573463"/>
            <a:ext cx="24479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9" name="Rectangle 56"/>
          <p:cNvSpPr>
            <a:spLocks noChangeArrowheads="1"/>
          </p:cNvSpPr>
          <p:nvPr/>
        </p:nvSpPr>
        <p:spPr bwMode="auto">
          <a:xfrm>
            <a:off x="4859338" y="2708275"/>
            <a:ext cx="1873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miss</a:t>
            </a:r>
          </a:p>
          <a:p>
            <a:pPr>
              <a:spcBef>
                <a:spcPct val="0"/>
              </a:spcBef>
              <a:buClrTx/>
              <a:buSzTx/>
              <a:buFontTx/>
              <a:buNone/>
            </a:pPr>
            <a:r>
              <a:rPr lang="en-US" altLang="zh-CN" sz="1600" b="1" i="1">
                <a:latin typeface="Arial" panose="020B0604020202020204" pitchFamily="34" charset="0"/>
              </a:rPr>
              <a:t>Write back block</a:t>
            </a:r>
          </a:p>
          <a:p>
            <a:pPr>
              <a:spcBef>
                <a:spcPct val="0"/>
              </a:spcBef>
              <a:buClrTx/>
              <a:buSzTx/>
              <a:buFontTx/>
              <a:buNone/>
            </a:pPr>
            <a:r>
              <a:rPr lang="en-US" altLang="zh-CN" sz="1600" b="1" i="1">
                <a:latin typeface="Arial" panose="020B0604020202020204" pitchFamily="34" charset="0"/>
              </a:rPr>
              <a:t>Place read miss on bus</a:t>
            </a:r>
          </a:p>
        </p:txBody>
      </p:sp>
      <p:sp>
        <p:nvSpPr>
          <p:cNvPr id="66590" name="Freeform 57"/>
          <p:cNvSpPr>
            <a:spLocks/>
          </p:cNvSpPr>
          <p:nvPr/>
        </p:nvSpPr>
        <p:spPr bwMode="auto">
          <a:xfrm rot="-7622180">
            <a:off x="1922463" y="535940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1" name="Rectangle 58"/>
          <p:cNvSpPr>
            <a:spLocks noChangeArrowheads="1"/>
          </p:cNvSpPr>
          <p:nvPr/>
        </p:nvSpPr>
        <p:spPr bwMode="auto">
          <a:xfrm>
            <a:off x="2555875" y="53736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 miss</a:t>
            </a:r>
          </a:p>
          <a:p>
            <a:pPr>
              <a:spcBef>
                <a:spcPct val="0"/>
              </a:spcBef>
              <a:buClrTx/>
              <a:buSzTx/>
              <a:buFontTx/>
              <a:buNone/>
            </a:pPr>
            <a:r>
              <a:rPr lang="en-US" altLang="zh-CN" sz="1600" b="1" i="1">
                <a:solidFill>
                  <a:srgbClr val="0000FF"/>
                </a:solidFill>
                <a:latin typeface="Arial" panose="020B0604020202020204" pitchFamily="34" charset="0"/>
              </a:rPr>
              <a:t>Write back  </a:t>
            </a:r>
            <a:r>
              <a:rPr lang="en-US" altLang="zh-CN" sz="1600" b="1" i="1">
                <a:latin typeface="Arial" panose="020B0604020202020204" pitchFamily="34" charset="0"/>
              </a:rPr>
              <a:t>Place Write Miss on Bus</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Snoopy Coherence Protocols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Complications for the basic MSI protocol:</a:t>
            </a:r>
          </a:p>
          <a:p>
            <a:pPr lvl="1">
              <a:lnSpc>
                <a:spcPct val="90000"/>
              </a:lnSpc>
            </a:pPr>
            <a:r>
              <a:rPr lang="en-US" dirty="0" smtClean="0"/>
              <a:t>Operations are not atomic</a:t>
            </a:r>
          </a:p>
          <a:p>
            <a:pPr lvl="2">
              <a:lnSpc>
                <a:spcPct val="90000"/>
              </a:lnSpc>
            </a:pPr>
            <a:r>
              <a:rPr lang="en-US" dirty="0" smtClean="0"/>
              <a:t>E.g. detect miss, acquire bus, receive a response</a:t>
            </a:r>
          </a:p>
          <a:p>
            <a:pPr lvl="2">
              <a:lnSpc>
                <a:spcPct val="90000"/>
              </a:lnSpc>
            </a:pPr>
            <a:r>
              <a:rPr lang="en-US" dirty="0" smtClean="0"/>
              <a:t>Creates possibility of deadlock and races</a:t>
            </a:r>
          </a:p>
          <a:p>
            <a:pPr lvl="2">
              <a:lnSpc>
                <a:spcPct val="90000"/>
              </a:lnSpc>
            </a:pPr>
            <a:r>
              <a:rPr lang="en-US" dirty="0" smtClean="0"/>
              <a:t>One solution:  processor that sends invalidate can hold bus until other processors receive the invalidate</a:t>
            </a:r>
          </a:p>
          <a:p>
            <a:pPr lvl="2">
              <a:lnSpc>
                <a:spcPct val="90000"/>
              </a:lnSpc>
            </a:pPr>
            <a:endParaRPr lang="en-US" dirty="0" smtClean="0"/>
          </a:p>
          <a:p>
            <a:pPr>
              <a:lnSpc>
                <a:spcPct val="90000"/>
              </a:lnSpc>
            </a:pPr>
            <a:r>
              <a:rPr lang="en-US" dirty="0" smtClean="0"/>
              <a:t>Extensions:</a:t>
            </a:r>
          </a:p>
          <a:p>
            <a:pPr lvl="1">
              <a:lnSpc>
                <a:spcPct val="90000"/>
              </a:lnSpc>
            </a:pPr>
            <a:r>
              <a:rPr lang="en-US" dirty="0" smtClean="0"/>
              <a:t>Add exclusive state to indicate clean block in only one cache (MESI protocol)</a:t>
            </a:r>
          </a:p>
          <a:p>
            <a:pPr lvl="2">
              <a:lnSpc>
                <a:spcPct val="90000"/>
              </a:lnSpc>
            </a:pPr>
            <a:r>
              <a:rPr lang="en-US" dirty="0" smtClean="0"/>
              <a:t>Prevents needing to write invalidate on a write</a:t>
            </a:r>
          </a:p>
          <a:p>
            <a:pPr lvl="1">
              <a:lnSpc>
                <a:spcPct val="90000"/>
              </a:lnSpc>
            </a:pPr>
            <a:r>
              <a:rPr lang="en-US" dirty="0" smtClean="0"/>
              <a:t>Owned state</a:t>
            </a:r>
          </a:p>
        </p:txBody>
      </p:sp>
    </p:spTree>
    <p:extLst>
      <p:ext uri="{BB962C8B-B14F-4D97-AF65-F5344CB8AC3E}">
        <p14:creationId xmlns:p14="http://schemas.microsoft.com/office/powerpoint/2010/main" val="2196677840"/>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159850"/>
            <a:ext cx="8281987" cy="646331"/>
          </a:xfrm>
        </p:spPr>
        <p:txBody>
          <a:bodyPr/>
          <a:lstStyle/>
          <a:p>
            <a:r>
              <a:rPr lang="en-US" sz="3600" dirty="0" smtClean="0"/>
              <a:t>Coherence Protocols:  Extensions</a:t>
            </a:r>
            <a:endParaRPr lang="en-AU" sz="3600" dirty="0"/>
          </a:p>
        </p:txBody>
      </p:sp>
      <p:sp>
        <p:nvSpPr>
          <p:cNvPr id="242691" name="Rectangle 3"/>
          <p:cNvSpPr>
            <a:spLocks noGrp="1" noChangeArrowheads="1"/>
          </p:cNvSpPr>
          <p:nvPr>
            <p:ph type="body" idx="1"/>
          </p:nvPr>
        </p:nvSpPr>
        <p:spPr>
          <a:xfrm>
            <a:off x="684213" y="1125538"/>
            <a:ext cx="4103811" cy="5111750"/>
          </a:xfrm>
        </p:spPr>
        <p:txBody>
          <a:bodyPr/>
          <a:lstStyle/>
          <a:p>
            <a:pPr>
              <a:lnSpc>
                <a:spcPct val="90000"/>
              </a:lnSpc>
            </a:pPr>
            <a:r>
              <a:rPr lang="en-US" dirty="0" smtClean="0"/>
              <a:t>Shared memory bus and snooping bandwidth is bottleneck for scaling symmetric multiprocessors</a:t>
            </a:r>
          </a:p>
          <a:p>
            <a:pPr lvl="1">
              <a:lnSpc>
                <a:spcPct val="90000"/>
              </a:lnSpc>
            </a:pPr>
            <a:r>
              <a:rPr lang="en-US" dirty="0" smtClean="0"/>
              <a:t>Duplicating tags</a:t>
            </a:r>
          </a:p>
          <a:p>
            <a:pPr lvl="1">
              <a:lnSpc>
                <a:spcPct val="90000"/>
              </a:lnSpc>
            </a:pPr>
            <a:r>
              <a:rPr lang="en-US" dirty="0" smtClean="0"/>
              <a:t>Place directory in outermost cache</a:t>
            </a:r>
          </a:p>
          <a:p>
            <a:pPr lvl="1">
              <a:lnSpc>
                <a:spcPct val="90000"/>
              </a:lnSpc>
            </a:pPr>
            <a:r>
              <a:rPr lang="en-US" dirty="0" smtClean="0"/>
              <a:t>Use crossbars or point-to-point networks with banked memory</a:t>
            </a:r>
          </a:p>
          <a:p>
            <a:pPr lvl="2">
              <a:lnSpc>
                <a:spcPct val="90000"/>
              </a:lnSpc>
            </a:pPr>
            <a:endParaRPr lang="en-US" dirty="0" smtClean="0"/>
          </a:p>
        </p:txBody>
      </p:sp>
      <p:pic>
        <p:nvPicPr>
          <p:cNvPr id="2" name="Picture 1"/>
          <p:cNvPicPr>
            <a:picLocks noChangeAspect="1"/>
          </p:cNvPicPr>
          <p:nvPr/>
        </p:nvPicPr>
        <p:blipFill>
          <a:blip r:embed="rId3"/>
          <a:stretch>
            <a:fillRect/>
          </a:stretch>
        </p:blipFill>
        <p:spPr>
          <a:xfrm>
            <a:off x="5004048" y="1556792"/>
            <a:ext cx="4038380" cy="3816423"/>
          </a:xfrm>
          <a:prstGeom prst="rect">
            <a:avLst/>
          </a:prstGeom>
        </p:spPr>
      </p:pic>
    </p:spTree>
    <p:extLst>
      <p:ext uri="{BB962C8B-B14F-4D97-AF65-F5344CB8AC3E}">
        <p14:creationId xmlns:p14="http://schemas.microsoft.com/office/powerpoint/2010/main" val="1832994982"/>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Coherence Protocols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mtClean="0"/>
              <a:t>Every multicore with &gt;8 processors uses an interconnect other than bus</a:t>
            </a:r>
          </a:p>
          <a:p>
            <a:pPr lvl="1">
              <a:lnSpc>
                <a:spcPct val="90000"/>
              </a:lnSpc>
            </a:pPr>
            <a:r>
              <a:rPr lang="en-US" smtClean="0"/>
              <a:t>Makes it difficult to serialize events</a:t>
            </a:r>
          </a:p>
          <a:p>
            <a:pPr lvl="1">
              <a:lnSpc>
                <a:spcPct val="90000"/>
              </a:lnSpc>
            </a:pPr>
            <a:r>
              <a:rPr lang="en-US" smtClean="0"/>
              <a:t>Write and upgrade misses are not atomic</a:t>
            </a:r>
          </a:p>
          <a:p>
            <a:pPr lvl="1">
              <a:lnSpc>
                <a:spcPct val="90000"/>
              </a:lnSpc>
            </a:pPr>
            <a:r>
              <a:rPr lang="en-US" smtClean="0"/>
              <a:t>How can the processor know when all invalidates are complete?</a:t>
            </a:r>
          </a:p>
          <a:p>
            <a:pPr lvl="1">
              <a:lnSpc>
                <a:spcPct val="90000"/>
              </a:lnSpc>
            </a:pPr>
            <a:r>
              <a:rPr lang="en-US" smtClean="0"/>
              <a:t>How can we resolve races when two processors write at the same time?</a:t>
            </a:r>
          </a:p>
          <a:p>
            <a:pPr lvl="1">
              <a:lnSpc>
                <a:spcPct val="90000"/>
              </a:lnSpc>
            </a:pPr>
            <a:r>
              <a:rPr lang="en-US" smtClean="0"/>
              <a:t>Solution:  associate each block with a single bus</a:t>
            </a:r>
            <a:endParaRPr lang="en-US" dirty="0" smtClean="0"/>
          </a:p>
        </p:txBody>
      </p:sp>
    </p:spTree>
    <p:extLst>
      <p:ext uri="{BB962C8B-B14F-4D97-AF65-F5344CB8AC3E}">
        <p14:creationId xmlns:p14="http://schemas.microsoft.com/office/powerpoint/2010/main" val="1824089056"/>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Performance</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3200" dirty="0" smtClean="0"/>
              <a:t>Coherence influences cache miss rate</a:t>
            </a:r>
          </a:p>
          <a:p>
            <a:pPr lvl="1">
              <a:lnSpc>
                <a:spcPct val="90000"/>
              </a:lnSpc>
            </a:pPr>
            <a:r>
              <a:rPr lang="en-US" sz="2800" dirty="0" smtClean="0">
                <a:solidFill>
                  <a:srgbClr val="FF0000"/>
                </a:solidFill>
              </a:rPr>
              <a:t>Coherence misses</a:t>
            </a:r>
          </a:p>
          <a:p>
            <a:pPr lvl="2">
              <a:lnSpc>
                <a:spcPct val="90000"/>
              </a:lnSpc>
            </a:pPr>
            <a:r>
              <a:rPr lang="en-US" sz="2400" dirty="0" smtClean="0"/>
              <a:t>True sharing misses</a:t>
            </a:r>
          </a:p>
          <a:p>
            <a:pPr lvl="3">
              <a:lnSpc>
                <a:spcPct val="90000"/>
              </a:lnSpc>
            </a:pPr>
            <a:r>
              <a:rPr lang="en-US" sz="2000" dirty="0" smtClean="0"/>
              <a:t>Write to shared block (transmission of invalidation)</a:t>
            </a:r>
          </a:p>
          <a:p>
            <a:pPr lvl="3">
              <a:lnSpc>
                <a:spcPct val="90000"/>
              </a:lnSpc>
            </a:pPr>
            <a:r>
              <a:rPr lang="en-US" sz="2000" dirty="0" smtClean="0"/>
              <a:t>Read an invalidated block</a:t>
            </a:r>
          </a:p>
          <a:p>
            <a:pPr lvl="2">
              <a:lnSpc>
                <a:spcPct val="90000"/>
              </a:lnSpc>
            </a:pPr>
            <a:endParaRPr lang="en-US" sz="2400" dirty="0" smtClean="0"/>
          </a:p>
          <a:p>
            <a:pPr lvl="2">
              <a:lnSpc>
                <a:spcPct val="90000"/>
              </a:lnSpc>
            </a:pPr>
            <a:r>
              <a:rPr lang="en-US" sz="2400" dirty="0" smtClean="0"/>
              <a:t>False sharing misses</a:t>
            </a:r>
          </a:p>
          <a:p>
            <a:pPr lvl="3">
              <a:lnSpc>
                <a:spcPct val="90000"/>
              </a:lnSpc>
            </a:pPr>
            <a:r>
              <a:rPr lang="en-US" sz="2000" dirty="0" smtClean="0"/>
              <a:t>Read an unmodified word in an invalidated block</a:t>
            </a:r>
          </a:p>
        </p:txBody>
      </p:sp>
    </p:spTree>
    <p:extLst>
      <p:ext uri="{BB962C8B-B14F-4D97-AF65-F5344CB8AC3E}">
        <p14:creationId xmlns:p14="http://schemas.microsoft.com/office/powerpoint/2010/main" val="563614682"/>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488832"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115616" y="1124744"/>
            <a:ext cx="6623864" cy="5312609"/>
          </a:xfrm>
          <a:prstGeom prst="rect">
            <a:avLst/>
          </a:prstGeom>
        </p:spPr>
      </p:pic>
    </p:spTree>
    <p:extLst>
      <p:ext uri="{BB962C8B-B14F-4D97-AF65-F5344CB8AC3E}">
        <p14:creationId xmlns:p14="http://schemas.microsoft.com/office/powerpoint/2010/main" val="81536321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9" y="200331"/>
            <a:ext cx="7200800"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907704" y="817563"/>
            <a:ext cx="4752528" cy="5376163"/>
          </a:xfrm>
          <a:prstGeom prst="rect">
            <a:avLst/>
          </a:prstGeom>
        </p:spPr>
      </p:pic>
    </p:spTree>
    <p:extLst>
      <p:ext uri="{BB962C8B-B14F-4D97-AF65-F5344CB8AC3E}">
        <p14:creationId xmlns:p14="http://schemas.microsoft.com/office/powerpoint/2010/main" val="2386897790"/>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188640"/>
            <a:ext cx="8281987" cy="523220"/>
          </a:xfrm>
        </p:spPr>
        <p:txBody>
          <a:bodyPr/>
          <a:lstStyle/>
          <a:p>
            <a:r>
              <a:rPr lang="en-US" sz="2800" dirty="0" smtClean="0"/>
              <a:t>Performance Study:  Commercial Workload</a:t>
            </a:r>
            <a:endParaRPr lang="en-AU" sz="2800" dirty="0"/>
          </a:p>
        </p:txBody>
      </p:sp>
      <p:pic>
        <p:nvPicPr>
          <p:cNvPr id="3" name="Picture 2"/>
          <p:cNvPicPr>
            <a:picLocks noChangeAspect="1"/>
          </p:cNvPicPr>
          <p:nvPr/>
        </p:nvPicPr>
        <p:blipFill>
          <a:blip r:embed="rId3"/>
          <a:stretch>
            <a:fillRect/>
          </a:stretch>
        </p:blipFill>
        <p:spPr>
          <a:xfrm>
            <a:off x="1979712" y="878938"/>
            <a:ext cx="4896544" cy="5435613"/>
          </a:xfrm>
          <a:prstGeom prst="rect">
            <a:avLst/>
          </a:prstGeom>
        </p:spPr>
      </p:pic>
    </p:spTree>
    <p:extLst>
      <p:ext uri="{BB962C8B-B14F-4D97-AF65-F5344CB8AC3E}">
        <p14:creationId xmlns:p14="http://schemas.microsoft.com/office/powerpoint/2010/main" val="1300051416"/>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258888" y="0"/>
            <a:ext cx="7885112" cy="908720"/>
          </a:xfrm>
        </p:spPr>
        <p:txBody>
          <a:bodyPr/>
          <a:lstStyle/>
          <a:p>
            <a:pPr eaLnBrk="1" hangingPunct="1"/>
            <a:r>
              <a:rPr lang="en-US" altLang="zh-CN" sz="3200" dirty="0" smtClean="0"/>
              <a:t>What is Multiprocessor Cache Coherence?</a:t>
            </a:r>
          </a:p>
        </p:txBody>
      </p:sp>
      <p:sp>
        <p:nvSpPr>
          <p:cNvPr id="33795" name="Rectangle 3"/>
          <p:cNvSpPr>
            <a:spLocks noGrp="1" noRot="1" noChangeArrowheads="1"/>
          </p:cNvSpPr>
          <p:nvPr>
            <p:ph idx="1"/>
          </p:nvPr>
        </p:nvSpPr>
        <p:spPr/>
        <p:txBody>
          <a:bodyPr/>
          <a:lstStyle/>
          <a:p>
            <a:pPr eaLnBrk="1" hangingPunct="1"/>
            <a:endParaRPr lang="zh-CN" altLang="zh-CN" b="1"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438"/>
            <a:ext cx="91440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88640"/>
            <a:ext cx="7633543"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763688" y="980728"/>
            <a:ext cx="5491158" cy="5256584"/>
          </a:xfrm>
          <a:prstGeom prst="rect">
            <a:avLst/>
          </a:prstGeom>
        </p:spPr>
      </p:pic>
    </p:spTree>
    <p:extLst>
      <p:ext uri="{BB962C8B-B14F-4D97-AF65-F5344CB8AC3E}">
        <p14:creationId xmlns:p14="http://schemas.microsoft.com/office/powerpoint/2010/main" val="3928114093"/>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Rot="1" noChangeArrowheads="1"/>
          </p:cNvSpPr>
          <p:nvPr>
            <p:ph type="ctrTitle"/>
          </p:nvPr>
        </p:nvSpPr>
        <p:spPr>
          <a:xfrm>
            <a:off x="900113" y="1196975"/>
            <a:ext cx="3673475" cy="2016125"/>
          </a:xfrm>
        </p:spPr>
        <p:txBody>
          <a:bodyPr/>
          <a:lstStyle/>
          <a:p>
            <a:pPr eaLnBrk="1" hangingPunct="1"/>
            <a:r>
              <a:rPr lang="en-US" altLang="zh-CN" smtClean="0">
                <a:solidFill>
                  <a:srgbClr val="FF0000"/>
                </a:solidFill>
              </a:rPr>
              <a:t>Directory-based Cache coherence</a:t>
            </a:r>
          </a:p>
        </p:txBody>
      </p:sp>
      <p:sp>
        <p:nvSpPr>
          <p:cNvPr id="68611" name="Rectangle 5"/>
          <p:cNvSpPr>
            <a:spLocks noGrp="1" noRot="1" noChangeArrowheads="1"/>
          </p:cNvSpPr>
          <p:nvPr>
            <p:ph type="subTitle" idx="1"/>
          </p:nvPr>
        </p:nvSpPr>
        <p:spPr>
          <a:xfrm>
            <a:off x="611188" y="4149725"/>
            <a:ext cx="4752975" cy="1439863"/>
          </a:xfrm>
        </p:spPr>
        <p:txBody>
          <a:bodyPr/>
          <a:lstStyle/>
          <a:p>
            <a:pPr eaLnBrk="1" hangingPunct="1"/>
            <a:endParaRPr lang="zh-CN" altLang="zh-CN" smtClean="0"/>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69635" name="Rectangle 10"/>
          <p:cNvSpPr>
            <a:spLocks noGrp="1" noChangeArrowheads="1"/>
          </p:cNvSpPr>
          <p:nvPr>
            <p:ph type="title" idx="4294967295"/>
          </p:nvPr>
        </p:nvSpPr>
        <p:spPr>
          <a:xfrm>
            <a:off x="1582738" y="0"/>
            <a:ext cx="7561262" cy="981075"/>
          </a:xfrm>
        </p:spPr>
        <p:txBody>
          <a:bodyPr/>
          <a:lstStyle/>
          <a:p>
            <a:pPr eaLnBrk="1" hangingPunct="1"/>
            <a:r>
              <a:rPr lang="en-US" altLang="zh-CN" smtClean="0"/>
              <a:t>Distributed Shared Memory</a:t>
            </a:r>
          </a:p>
        </p:txBody>
      </p:sp>
      <p:sp>
        <p:nvSpPr>
          <p:cNvPr id="69636" name="Rectangle 11"/>
          <p:cNvSpPr>
            <a:spLocks noGrp="1" noChangeArrowheads="1"/>
          </p:cNvSpPr>
          <p:nvPr>
            <p:ph type="body" idx="4294967295"/>
          </p:nvPr>
        </p:nvSpPr>
        <p:spPr>
          <a:xfrm>
            <a:off x="882650" y="5516563"/>
            <a:ext cx="8261350" cy="722312"/>
          </a:xfrm>
          <a:prstGeom prst="rect">
            <a:avLst/>
          </a:prstGeom>
        </p:spPr>
        <p:txBody>
          <a:bodyPr/>
          <a:lstStyle/>
          <a:p>
            <a:pPr eaLnBrk="1" hangingPunct="1">
              <a:lnSpc>
                <a:spcPct val="80000"/>
              </a:lnSpc>
            </a:pPr>
            <a:r>
              <a:rPr lang="en-US" altLang="zh-CN" sz="2000" smtClean="0"/>
              <a:t>Each node has a local memory and cache</a:t>
            </a:r>
          </a:p>
          <a:p>
            <a:pPr eaLnBrk="1" hangingPunct="1">
              <a:lnSpc>
                <a:spcPct val="80000"/>
              </a:lnSpc>
            </a:pPr>
            <a:r>
              <a:rPr lang="en-US" altLang="zh-CN" sz="2000" smtClean="0"/>
              <a:t>Local or remote memory access via memory controller</a:t>
            </a:r>
          </a:p>
        </p:txBody>
      </p:sp>
      <p:graphicFrame>
        <p:nvGraphicFramePr>
          <p:cNvPr id="69637" name="Object 5"/>
          <p:cNvGraphicFramePr>
            <a:graphicFrameLocks noGrp="1" noChangeAspect="1"/>
          </p:cNvGraphicFramePr>
          <p:nvPr>
            <p:ph idx="4294967295"/>
          </p:nvPr>
        </p:nvGraphicFramePr>
        <p:xfrm>
          <a:off x="0" y="1125538"/>
          <a:ext cx="8510588" cy="3981450"/>
        </p:xfrm>
        <a:graphic>
          <a:graphicData uri="http://schemas.openxmlformats.org/presentationml/2006/ole">
            <mc:AlternateContent xmlns:mc="http://schemas.openxmlformats.org/markup-compatibility/2006">
              <mc:Choice xmlns:v="urn:schemas-microsoft-com:vml" Requires="v">
                <p:oleObj spid="_x0000_s69643" name="图片" r:id="rId3" imgW="2676144" imgH="1723644" progId="Word.Picture.8">
                  <p:embed/>
                </p:oleObj>
              </mc:Choice>
              <mc:Fallback>
                <p:oleObj name="图片" r:id="rId3" imgW="2676144" imgH="172364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8510588" cy="39814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457325" y="0"/>
            <a:ext cx="7686675" cy="928688"/>
          </a:xfrm>
        </p:spPr>
        <p:txBody>
          <a:bodyPr/>
          <a:lstStyle/>
          <a:p>
            <a:pPr eaLnBrk="1" hangingPunct="1"/>
            <a:r>
              <a:rPr lang="en-US" altLang="zh-CN" sz="4000" smtClean="0"/>
              <a:t>Directory protocol</a:t>
            </a:r>
            <a:endParaRPr lang="en-US" altLang="zh-CN" smtClean="0"/>
          </a:p>
        </p:txBody>
      </p:sp>
      <p:sp>
        <p:nvSpPr>
          <p:cNvPr id="70659" name="Rectangle 3"/>
          <p:cNvSpPr>
            <a:spLocks noGrp="1" noChangeArrowheads="1"/>
          </p:cNvSpPr>
          <p:nvPr>
            <p:ph type="body" idx="4294967295"/>
          </p:nvPr>
        </p:nvSpPr>
        <p:spPr>
          <a:xfrm>
            <a:off x="539750" y="1143000"/>
            <a:ext cx="8604250" cy="5040313"/>
          </a:xfrm>
          <a:prstGeom prst="rect">
            <a:avLst/>
          </a:prstGeom>
        </p:spPr>
        <p:txBody>
          <a:bodyPr/>
          <a:lstStyle/>
          <a:p>
            <a:pPr eaLnBrk="1" hangingPunct="1"/>
            <a:r>
              <a:rPr lang="en-US" altLang="zh-CN" sz="2800" smtClean="0">
                <a:solidFill>
                  <a:srgbClr val="FF0000"/>
                </a:solidFill>
              </a:rPr>
              <a:t>Directory: </a:t>
            </a:r>
            <a:r>
              <a:rPr lang="en-US" altLang="zh-CN" sz="2800" smtClean="0">
                <a:solidFill>
                  <a:srgbClr val="0000FF"/>
                </a:solidFill>
              </a:rPr>
              <a:t> track state of every block in memory, </a:t>
            </a:r>
            <a:r>
              <a:rPr lang="en-US" altLang="zh-CN" sz="2800" smtClean="0"/>
              <a:t>and change the state of block in cache according to directory.</a:t>
            </a:r>
            <a:endParaRPr lang="en-US" altLang="zh-CN" sz="2800" smtClean="0">
              <a:latin typeface="楷体_GB2312" pitchFamily="49" charset="-122"/>
            </a:endParaRPr>
          </a:p>
          <a:p>
            <a:pPr eaLnBrk="1" hangingPunct="1"/>
            <a:r>
              <a:rPr lang="en-US" altLang="zh-CN" sz="2800" smtClean="0">
                <a:solidFill>
                  <a:srgbClr val="0000FF"/>
                </a:solidFill>
              </a:rPr>
              <a:t>Information in directory</a:t>
            </a:r>
          </a:p>
          <a:p>
            <a:pPr lvl="1" eaLnBrk="1" hangingPunct="1"/>
            <a:r>
              <a:rPr lang="en-US" altLang="zh-CN" sz="2400" smtClean="0"/>
              <a:t>Status of Every block: </a:t>
            </a:r>
            <a:r>
              <a:rPr lang="en-US" altLang="zh-CN" sz="2400" smtClean="0">
                <a:solidFill>
                  <a:srgbClr val="FF0000"/>
                </a:solidFill>
              </a:rPr>
              <a:t>shared/uncached/exclusive</a:t>
            </a:r>
          </a:p>
          <a:p>
            <a:pPr lvl="1" eaLnBrk="1" hangingPunct="1"/>
            <a:r>
              <a:rPr lang="en-US" altLang="zh-CN" sz="2400" smtClean="0">
                <a:solidFill>
                  <a:srgbClr val="0000FF"/>
                </a:solidFill>
              </a:rPr>
              <a:t>Which processors</a:t>
            </a:r>
            <a:r>
              <a:rPr lang="en-US" altLang="zh-CN" sz="2400" smtClean="0"/>
              <a:t> have copies of the block: </a:t>
            </a:r>
            <a:r>
              <a:rPr lang="en-US" altLang="zh-CN" sz="2400" smtClean="0">
                <a:solidFill>
                  <a:srgbClr val="FF0000"/>
                </a:solidFill>
              </a:rPr>
              <a:t>bit vector</a:t>
            </a:r>
            <a:r>
              <a:rPr lang="en-US" altLang="zh-CN" sz="2400" smtClean="0"/>
              <a:t> </a:t>
            </a:r>
          </a:p>
          <a:p>
            <a:pPr lvl="1" eaLnBrk="1" hangingPunct="1"/>
            <a:r>
              <a:rPr lang="en-US" altLang="zh-CN" sz="2400" smtClean="0"/>
              <a:t>Whether the block is dirty or clean</a:t>
            </a:r>
          </a:p>
          <a:p>
            <a:pPr eaLnBrk="1" hangingPunct="1"/>
            <a:r>
              <a:rPr lang="en-US" altLang="zh-CN" sz="2800" smtClean="0"/>
              <a:t>Directory protocol can be implemented with a distributed memory</a:t>
            </a:r>
          </a:p>
          <a:p>
            <a:pPr eaLnBrk="1" hangingPunct="1"/>
            <a:r>
              <a:rPr lang="en-US" altLang="zh-CN" sz="2800" smtClean="0"/>
              <a:t>Directory protocol can be applied to a centralized memory organized into banks</a:t>
            </a:r>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1683" name="Rectangle 2"/>
          <p:cNvSpPr>
            <a:spLocks noGrp="1" noChangeArrowheads="1"/>
          </p:cNvSpPr>
          <p:nvPr>
            <p:ph type="title" idx="4294967295"/>
          </p:nvPr>
        </p:nvSpPr>
        <p:spPr>
          <a:xfrm>
            <a:off x="1403350" y="0"/>
            <a:ext cx="7740650" cy="936625"/>
          </a:xfrm>
        </p:spPr>
        <p:txBody>
          <a:bodyPr lIns="90487" tIns="44450" rIns="90487" bIns="44450"/>
          <a:lstStyle/>
          <a:p>
            <a:pPr eaLnBrk="1" hangingPunct="1"/>
            <a:r>
              <a:rPr lang="en-US" altLang="zh-CN" smtClean="0"/>
              <a:t>Distributed Directory MPs</a:t>
            </a:r>
          </a:p>
        </p:txBody>
      </p:sp>
      <p:graphicFrame>
        <p:nvGraphicFramePr>
          <p:cNvPr id="71684" name="Object 4"/>
          <p:cNvGraphicFramePr>
            <a:graphicFrameLocks noChangeAspect="1"/>
          </p:cNvGraphicFramePr>
          <p:nvPr/>
        </p:nvGraphicFramePr>
        <p:xfrm>
          <a:off x="395288" y="1052513"/>
          <a:ext cx="8447087" cy="4994275"/>
        </p:xfrm>
        <a:graphic>
          <a:graphicData uri="http://schemas.openxmlformats.org/presentationml/2006/ole">
            <mc:AlternateContent xmlns:mc="http://schemas.openxmlformats.org/markup-compatibility/2006">
              <mc:Choice xmlns:v="urn:schemas-microsoft-com:vml" Requires="v">
                <p:oleObj spid="_x0000_s71690" name="图片" r:id="rId4" imgW="2810256" imgH="1828800" progId="Word.Picture.8">
                  <p:embed/>
                </p:oleObj>
              </mc:Choice>
              <mc:Fallback>
                <p:oleObj name="图片" r:id="rId4" imgW="2810256" imgH="18288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052513"/>
                        <a:ext cx="8447087" cy="49942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3731" name="Rectangle 2"/>
          <p:cNvSpPr>
            <a:spLocks noGrp="1" noChangeArrowheads="1"/>
          </p:cNvSpPr>
          <p:nvPr>
            <p:ph type="title" idx="4294967295"/>
          </p:nvPr>
        </p:nvSpPr>
        <p:spPr>
          <a:xfrm>
            <a:off x="1582738" y="0"/>
            <a:ext cx="7561262" cy="981075"/>
          </a:xfrm>
        </p:spPr>
        <p:txBody>
          <a:bodyPr/>
          <a:lstStyle/>
          <a:p>
            <a:pPr eaLnBrk="1" hangingPunct="1"/>
            <a:r>
              <a:rPr lang="en-US" altLang="zh-CN" sz="4000" smtClean="0"/>
              <a:t>Directory protocol implementation</a:t>
            </a:r>
          </a:p>
        </p:txBody>
      </p:sp>
      <p:sp>
        <p:nvSpPr>
          <p:cNvPr id="73732" name="Rectangle 3"/>
          <p:cNvSpPr>
            <a:spLocks noGrp="1" noChangeArrowheads="1"/>
          </p:cNvSpPr>
          <p:nvPr>
            <p:ph type="body" idx="4294967295"/>
          </p:nvPr>
        </p:nvSpPr>
        <p:spPr>
          <a:xfrm>
            <a:off x="684213" y="1428750"/>
            <a:ext cx="8459787" cy="4683125"/>
          </a:xfrm>
          <a:prstGeom prst="rect">
            <a:avLst/>
          </a:prstGeom>
        </p:spPr>
        <p:txBody>
          <a:bodyPr/>
          <a:lstStyle/>
          <a:p>
            <a:pPr eaLnBrk="1" hangingPunct="1">
              <a:lnSpc>
                <a:spcPct val="80000"/>
              </a:lnSpc>
            </a:pPr>
            <a:r>
              <a:rPr lang="en-US" altLang="zh-CN" sz="2400" smtClean="0">
                <a:solidFill>
                  <a:srgbClr val="0000FF"/>
                </a:solidFill>
              </a:rPr>
              <a:t>Block status</a:t>
            </a:r>
          </a:p>
          <a:p>
            <a:pPr lvl="1" eaLnBrk="1" hangingPunct="1">
              <a:lnSpc>
                <a:spcPct val="80000"/>
              </a:lnSpc>
            </a:pPr>
            <a:r>
              <a:rPr lang="en-US" altLang="zh-CN" sz="2000" u="sng" smtClean="0">
                <a:solidFill>
                  <a:srgbClr val="FF0000"/>
                </a:solidFill>
              </a:rPr>
              <a:t>Shared</a:t>
            </a:r>
            <a:r>
              <a:rPr lang="en-US" altLang="zh-CN" sz="2000" smtClean="0"/>
              <a:t>: ≥ 1 processors have data, memory up-to-date</a:t>
            </a:r>
          </a:p>
          <a:p>
            <a:pPr lvl="1" eaLnBrk="1" hangingPunct="1">
              <a:lnSpc>
                <a:spcPct val="80000"/>
              </a:lnSpc>
            </a:pPr>
            <a:r>
              <a:rPr lang="en-US" altLang="zh-CN" sz="2000" u="sng" smtClean="0">
                <a:solidFill>
                  <a:srgbClr val="FF0000"/>
                </a:solidFill>
              </a:rPr>
              <a:t>Uncached</a:t>
            </a:r>
            <a:r>
              <a:rPr lang="en-US" altLang="zh-CN" sz="2000" smtClean="0"/>
              <a:t> (no processor hasit; not valid in any cache)</a:t>
            </a:r>
          </a:p>
          <a:p>
            <a:pPr lvl="1" eaLnBrk="1" hangingPunct="1">
              <a:lnSpc>
                <a:spcPct val="80000"/>
              </a:lnSpc>
            </a:pPr>
            <a:r>
              <a:rPr lang="en-US" altLang="zh-CN" sz="2000" u="sng" smtClean="0">
                <a:solidFill>
                  <a:srgbClr val="FF0000"/>
                </a:solidFill>
              </a:rPr>
              <a:t>Exclusive</a:t>
            </a:r>
            <a:r>
              <a:rPr lang="en-US" altLang="zh-CN" sz="2000" smtClean="0"/>
              <a:t>: 1 processor (</a:t>
            </a:r>
            <a:r>
              <a:rPr lang="en-US" altLang="zh-CN" sz="2000" smtClean="0">
                <a:solidFill>
                  <a:srgbClr val="FF0000"/>
                </a:solidFill>
              </a:rPr>
              <a:t>owner</a:t>
            </a:r>
            <a:r>
              <a:rPr lang="en-US" altLang="zh-CN" sz="2000" smtClean="0"/>
              <a:t>) has data; memory out-of-date</a:t>
            </a:r>
            <a:endParaRPr lang="en-US" altLang="zh-CN" sz="1600" smtClean="0">
              <a:solidFill>
                <a:srgbClr val="0000FF"/>
              </a:solidFill>
            </a:endParaRPr>
          </a:p>
          <a:p>
            <a:pPr eaLnBrk="1" hangingPunct="1">
              <a:lnSpc>
                <a:spcPct val="80000"/>
              </a:lnSpc>
            </a:pPr>
            <a:r>
              <a:rPr lang="en-US" altLang="zh-CN" sz="2400" smtClean="0"/>
              <a:t>Directory size </a:t>
            </a:r>
            <a:r>
              <a:rPr lang="en-US" altLang="zh-CN" sz="2400" smtClean="0">
                <a:solidFill>
                  <a:srgbClr val="0000FF"/>
                </a:solidFill>
              </a:rPr>
              <a:t>= f (entry number * entry size) </a:t>
            </a:r>
          </a:p>
          <a:p>
            <a:pPr lvl="1" eaLnBrk="1" hangingPunct="1">
              <a:lnSpc>
                <a:spcPct val="80000"/>
              </a:lnSpc>
            </a:pPr>
            <a:r>
              <a:rPr lang="en-US" altLang="zh-CN" sz="2000" smtClean="0"/>
              <a:t>Each memory block has an entry in directory / only keep the entries for cached blocks</a:t>
            </a:r>
          </a:p>
          <a:p>
            <a:pPr lvl="1" eaLnBrk="1" hangingPunct="1">
              <a:lnSpc>
                <a:spcPct val="80000"/>
              </a:lnSpc>
            </a:pPr>
            <a:r>
              <a:rPr lang="en-US" altLang="zh-CN" sz="2000" smtClean="0"/>
              <a:t>Every processor has one bit / Limited processor bits in bit vector</a:t>
            </a:r>
          </a:p>
          <a:p>
            <a:pPr eaLnBrk="1" hangingPunct="1">
              <a:lnSpc>
                <a:spcPct val="80000"/>
              </a:lnSpc>
            </a:pPr>
            <a:r>
              <a:rPr lang="en-US" altLang="zh-CN" sz="2400" smtClean="0"/>
              <a:t>Directory can be distributed along with the memory to avoid becoming the bottleneck</a:t>
            </a:r>
          </a:p>
          <a:p>
            <a:pPr eaLnBrk="1" hangingPunct="1">
              <a:lnSpc>
                <a:spcPct val="80000"/>
              </a:lnSpc>
            </a:pPr>
            <a:r>
              <a:rPr lang="en-US" altLang="zh-CN" sz="2400" smtClean="0"/>
              <a:t>Assumptions to Keep it simple:</a:t>
            </a:r>
          </a:p>
          <a:p>
            <a:pPr lvl="1" eaLnBrk="1" hangingPunct="1">
              <a:lnSpc>
                <a:spcPct val="80000"/>
              </a:lnSpc>
            </a:pPr>
            <a:r>
              <a:rPr lang="en-US" altLang="zh-CN" sz="2000" smtClean="0"/>
              <a:t>Writes to non-exclusive data  =&gt; write miss</a:t>
            </a:r>
          </a:p>
          <a:p>
            <a:pPr lvl="1" eaLnBrk="1" hangingPunct="1">
              <a:lnSpc>
                <a:spcPct val="80000"/>
              </a:lnSpc>
            </a:pPr>
            <a:r>
              <a:rPr lang="en-US" altLang="zh-CN" sz="2000" smtClean="0"/>
              <a:t>Processor blocks until access completes</a:t>
            </a:r>
          </a:p>
          <a:p>
            <a:pPr lvl="1" eaLnBrk="1" hangingPunct="1">
              <a:lnSpc>
                <a:spcPct val="80000"/>
              </a:lnSpc>
            </a:pPr>
            <a:r>
              <a:rPr lang="en-US" altLang="zh-CN" sz="2000" smtClean="0"/>
              <a:t>Assume messages received and acted upon in order as sent</a:t>
            </a: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4755"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Directory Protocol</a:t>
            </a:r>
          </a:p>
        </p:txBody>
      </p:sp>
      <p:sp>
        <p:nvSpPr>
          <p:cNvPr id="74756" name="Rectangle 3"/>
          <p:cNvSpPr>
            <a:spLocks noGrp="1" noChangeArrowheads="1"/>
          </p:cNvSpPr>
          <p:nvPr>
            <p:ph type="body" idx="4294967295"/>
          </p:nvPr>
        </p:nvSpPr>
        <p:spPr>
          <a:xfrm>
            <a:off x="0" y="1125538"/>
            <a:ext cx="8642350" cy="4795837"/>
          </a:xfrm>
          <a:prstGeom prst="rect">
            <a:avLst/>
          </a:prstGeom>
        </p:spPr>
        <p:txBody>
          <a:bodyPr lIns="90487" tIns="44450" rIns="90487" bIns="44450"/>
          <a:lstStyle/>
          <a:p>
            <a:pPr eaLnBrk="1" hangingPunct="1">
              <a:lnSpc>
                <a:spcPct val="90000"/>
              </a:lnSpc>
            </a:pPr>
            <a:r>
              <a:rPr lang="en-US" altLang="zh-CN" sz="2800" smtClean="0"/>
              <a:t>No bus and don</a:t>
            </a:r>
            <a:r>
              <a:rPr lang="en-US" altLang="zh-CN" sz="2800" smtClean="0">
                <a:latin typeface="Times New Roman" panose="02020603050405020304" pitchFamily="18" charset="0"/>
              </a:rPr>
              <a:t>’</a:t>
            </a:r>
            <a:r>
              <a:rPr lang="en-US" altLang="zh-CN" sz="2800" smtClean="0"/>
              <a:t>t want to broadcast:</a:t>
            </a:r>
          </a:p>
          <a:p>
            <a:pPr lvl="1" eaLnBrk="1" hangingPunct="1">
              <a:lnSpc>
                <a:spcPct val="90000"/>
              </a:lnSpc>
            </a:pPr>
            <a:r>
              <a:rPr lang="en-US" altLang="zh-CN" sz="2400" smtClean="0"/>
              <a:t>Interconnect means no longer single arbitration point</a:t>
            </a:r>
          </a:p>
          <a:p>
            <a:pPr lvl="1" eaLnBrk="1" hangingPunct="1">
              <a:lnSpc>
                <a:spcPct val="90000"/>
              </a:lnSpc>
            </a:pPr>
            <a:r>
              <a:rPr lang="en-US" altLang="zh-CN" sz="2400" smtClean="0"/>
              <a:t>all messages have explicit responses</a:t>
            </a:r>
          </a:p>
          <a:p>
            <a:pPr eaLnBrk="1" hangingPunct="1">
              <a:lnSpc>
                <a:spcPct val="90000"/>
              </a:lnSpc>
            </a:pPr>
            <a:r>
              <a:rPr lang="en-US" altLang="zh-CN" sz="2800" smtClean="0"/>
              <a:t>Terms: typically 3 processors involved</a:t>
            </a:r>
          </a:p>
          <a:p>
            <a:pPr lvl="1" eaLnBrk="1" hangingPunct="1">
              <a:lnSpc>
                <a:spcPct val="90000"/>
              </a:lnSpc>
            </a:pPr>
            <a:r>
              <a:rPr lang="en-US" altLang="zh-CN" sz="2400" smtClean="0">
                <a:solidFill>
                  <a:srgbClr val="FF0000"/>
                </a:solidFill>
              </a:rPr>
              <a:t>Local node</a:t>
            </a:r>
            <a:r>
              <a:rPr lang="en-US" altLang="zh-CN" sz="2400" smtClean="0"/>
              <a:t> where a request originates</a:t>
            </a:r>
          </a:p>
          <a:p>
            <a:pPr lvl="1" eaLnBrk="1" hangingPunct="1">
              <a:lnSpc>
                <a:spcPct val="90000"/>
              </a:lnSpc>
            </a:pPr>
            <a:r>
              <a:rPr lang="en-US" altLang="zh-CN" sz="2400" smtClean="0">
                <a:solidFill>
                  <a:srgbClr val="FF0000"/>
                </a:solidFill>
              </a:rPr>
              <a:t>Home node</a:t>
            </a:r>
            <a:r>
              <a:rPr lang="en-US" altLang="zh-CN" sz="2400" smtClean="0"/>
              <a:t> where the memory location </a:t>
            </a:r>
            <a:br>
              <a:rPr lang="en-US" altLang="zh-CN" sz="2400" smtClean="0"/>
            </a:br>
            <a:r>
              <a:rPr lang="en-US" altLang="zh-CN" sz="2400" smtClean="0"/>
              <a:t>of an address resides</a:t>
            </a:r>
          </a:p>
          <a:p>
            <a:pPr lvl="1" eaLnBrk="1" hangingPunct="1">
              <a:lnSpc>
                <a:spcPct val="90000"/>
              </a:lnSpc>
            </a:pPr>
            <a:r>
              <a:rPr lang="en-US" altLang="zh-CN" sz="2400" smtClean="0">
                <a:solidFill>
                  <a:srgbClr val="FF0000"/>
                </a:solidFill>
              </a:rPr>
              <a:t>Remote node</a:t>
            </a:r>
            <a:r>
              <a:rPr lang="en-US" altLang="zh-CN" sz="2400" smtClean="0"/>
              <a:t> has a copy of a cache </a:t>
            </a:r>
            <a:br>
              <a:rPr lang="en-US" altLang="zh-CN" sz="2400" smtClean="0"/>
            </a:br>
            <a:r>
              <a:rPr lang="en-US" altLang="zh-CN" sz="2400" smtClean="0"/>
              <a:t>block, whether exclusive or shared</a:t>
            </a:r>
          </a:p>
          <a:p>
            <a:pPr eaLnBrk="1" hangingPunct="1">
              <a:lnSpc>
                <a:spcPct val="90000"/>
              </a:lnSpc>
            </a:pPr>
            <a:r>
              <a:rPr lang="en-US" altLang="zh-CN" sz="2800" smtClean="0"/>
              <a:t>Example messages on next slide: </a:t>
            </a:r>
            <a:br>
              <a:rPr lang="en-US" altLang="zh-CN" sz="2800" smtClean="0"/>
            </a:br>
            <a:r>
              <a:rPr lang="en-US" altLang="zh-CN" sz="2800" smtClean="0"/>
              <a:t>    P = processor number, A = address</a:t>
            </a:r>
          </a:p>
        </p:txBody>
      </p:sp>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ChangeArrowheads="1"/>
          </p:cNvSpPr>
          <p:nvPr/>
        </p:nvSpPr>
        <p:spPr bwMode="auto">
          <a:xfrm>
            <a:off x="-285750" y="-214313"/>
            <a:ext cx="9715500" cy="16002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0000FF"/>
              </a:solidFill>
              <a:latin typeface="Arial" panose="020B0604020202020204" pitchFamily="34" charset="0"/>
            </a:endParaRPr>
          </a:p>
        </p:txBody>
      </p:sp>
      <p:sp>
        <p:nvSpPr>
          <p:cNvPr id="76803" name="Rectangle 8"/>
          <p:cNvSpPr>
            <a:spLocks noGrp="1" noChangeArrowheads="1"/>
          </p:cNvSpPr>
          <p:nvPr>
            <p:ph type="body" idx="4294967295"/>
          </p:nvPr>
        </p:nvSpPr>
        <p:spPr>
          <a:xfrm>
            <a:off x="0" y="0"/>
            <a:ext cx="8902700" cy="6354763"/>
          </a:xfrm>
          <a:prstGeom prst="rect">
            <a:avLst/>
          </a:prstGeom>
        </p:spPr>
        <p:txBody>
          <a:bodyPr lIns="90487" tIns="44450" rIns="90487" bIns="44450"/>
          <a:lstStyle/>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b="1" i="1" smtClean="0"/>
              <a:t>Message type	Source	Destination	Msg Content</a:t>
            </a:r>
            <a:r>
              <a:rPr lang="en-US" altLang="zh-CN" sz="1800" b="1" smtClean="0"/>
              <a:t>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Read miss</a:t>
            </a:r>
            <a:r>
              <a:rPr lang="en-US" altLang="zh-CN" sz="1800" smtClean="0"/>
              <a:t>	</a:t>
            </a:r>
            <a:r>
              <a:rPr lang="en-US" altLang="zh-CN" sz="1800" smtClean="0">
                <a:solidFill>
                  <a:srgbClr val="FF0000"/>
                </a:solidFill>
              </a:rPr>
              <a:t>Local cache</a:t>
            </a:r>
            <a:r>
              <a:rPr lang="en-US" altLang="zh-CN" sz="1800" smtClean="0"/>
              <a:t>	</a:t>
            </a:r>
            <a:r>
              <a:rPr lang="en-US" altLang="zh-CN" sz="1800" smtClean="0">
                <a:solidFill>
                  <a:srgbClr val="0000FF"/>
                </a:solidFill>
              </a:rPr>
              <a:t>Home directory</a:t>
            </a:r>
            <a:r>
              <a:rPr lang="en-US" altLang="zh-CN" sz="1800" smtClean="0"/>
              <a:t>	P, A</a:t>
            </a:r>
          </a:p>
          <a:p>
            <a:pPr marL="685800" lvl="1" indent="-228600" eaLnBrk="1" hangingPunct="1">
              <a:lnSpc>
                <a:spcPct val="80000"/>
              </a:lnSpc>
              <a:tabLst>
                <a:tab pos="2057400" algn="l"/>
                <a:tab pos="4286250" algn="l"/>
                <a:tab pos="6743700" algn="l"/>
              </a:tabLst>
            </a:pPr>
            <a:r>
              <a:rPr lang="en-US" altLang="zh-CN" sz="2000" i="1" smtClean="0"/>
              <a:t>Processor P reads data at address A; </a:t>
            </a:r>
            <a:br>
              <a:rPr lang="en-US" altLang="zh-CN" sz="2000" i="1" smtClean="0"/>
            </a:br>
            <a:r>
              <a:rPr lang="en-US" altLang="zh-CN" sz="2000" i="1" smtClean="0"/>
              <a:t>make P a read sharer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Write miss	 Local cache</a:t>
            </a:r>
            <a:r>
              <a:rPr lang="en-US" altLang="zh-CN" sz="1800" smtClean="0"/>
              <a:t> 	</a:t>
            </a:r>
            <a:r>
              <a:rPr lang="en-US" altLang="zh-CN" sz="1800" smtClean="0">
                <a:solidFill>
                  <a:srgbClr val="0000FF"/>
                </a:solidFill>
              </a:rPr>
              <a:t> Home directory </a:t>
            </a:r>
            <a:r>
              <a:rPr lang="en-US" altLang="zh-CN" sz="1800" smtClean="0"/>
              <a:t>	P, A</a:t>
            </a:r>
          </a:p>
          <a:p>
            <a:pPr marL="685800" lvl="1" indent="-228600" eaLnBrk="1" hangingPunct="1">
              <a:lnSpc>
                <a:spcPct val="80000"/>
              </a:lnSpc>
              <a:tabLst>
                <a:tab pos="2057400" algn="l"/>
                <a:tab pos="4286250" algn="l"/>
                <a:tab pos="6743700" algn="l"/>
              </a:tabLst>
            </a:pPr>
            <a:r>
              <a:rPr lang="en-US" altLang="zh-CN" sz="2000" i="1" smtClean="0"/>
              <a:t>Processor P has a write miss at address A; </a:t>
            </a:r>
            <a:br>
              <a:rPr lang="en-US" altLang="zh-CN" sz="2000" i="1" smtClean="0"/>
            </a:br>
            <a:r>
              <a:rPr lang="en-US" altLang="zh-CN" sz="2000" i="1" smtClean="0"/>
              <a:t>make P the exclusive owner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Invalidate</a:t>
            </a:r>
            <a:r>
              <a:rPr lang="en-US" altLang="zh-CN" sz="1800" smtClean="0"/>
              <a:t>	</a:t>
            </a:r>
            <a:r>
              <a:rPr lang="en-US" altLang="zh-CN" sz="1800" smtClean="0">
                <a:solidFill>
                  <a:srgbClr val="FF0000"/>
                </a:solidFill>
              </a:rPr>
              <a:t>Local cache</a:t>
            </a:r>
            <a:r>
              <a:rPr lang="en-US" altLang="zh-CN" sz="1800" smtClean="0"/>
              <a:t> 	 </a:t>
            </a:r>
            <a:r>
              <a:rPr lang="en-US" altLang="zh-CN" sz="1800" smtClean="0">
                <a:solidFill>
                  <a:srgbClr val="0000FF"/>
                </a:solidFill>
              </a:rPr>
              <a:t>Home directory </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Request to send invalidates to all remote caches that are caching the block at address A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Invalidate</a:t>
            </a:r>
            <a:r>
              <a:rPr lang="en-US" altLang="zh-CN" sz="1800" smtClean="0"/>
              <a:t>	</a:t>
            </a:r>
            <a:r>
              <a:rPr lang="en-US" altLang="zh-CN" sz="1800" smtClean="0">
                <a:solidFill>
                  <a:srgbClr val="0000FF"/>
                </a:solidFill>
              </a:rPr>
              <a:t>Home directory </a:t>
            </a:r>
            <a:r>
              <a:rPr lang="en-US" altLang="zh-CN" sz="1800" smtClean="0"/>
              <a:t>	</a:t>
            </a:r>
            <a:r>
              <a:rPr lang="en-US" altLang="zh-CN" sz="1800" b="1" smtClean="0">
                <a:solidFill>
                  <a:srgbClr val="00CCFF"/>
                </a:solidFill>
              </a:rPr>
              <a:t>Remote caches</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Invalidate a shared copy at address A.</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Fetch</a:t>
            </a:r>
            <a:r>
              <a:rPr lang="en-US" altLang="zh-CN" sz="1800" smtClean="0"/>
              <a:t>	 </a:t>
            </a:r>
            <a:r>
              <a:rPr lang="en-US" altLang="zh-CN" sz="1800" smtClean="0">
                <a:solidFill>
                  <a:srgbClr val="0000FF"/>
                </a:solidFill>
              </a:rPr>
              <a:t>Home directory </a:t>
            </a:r>
            <a:r>
              <a:rPr lang="en-US" altLang="zh-CN" sz="1800" b="1" smtClean="0">
                <a:solidFill>
                  <a:srgbClr val="00CCFF"/>
                </a:solidFill>
              </a:rPr>
              <a:t>	 Remote cache</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Fetch the block at address A and send it to its home directory</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Fetch/Invalidate</a:t>
            </a:r>
            <a:r>
              <a:rPr lang="en-US" altLang="zh-CN" sz="1800" smtClean="0"/>
              <a:t>	 </a:t>
            </a:r>
            <a:r>
              <a:rPr lang="en-US" altLang="zh-CN" sz="1800" smtClean="0">
                <a:solidFill>
                  <a:srgbClr val="0000FF"/>
                </a:solidFill>
              </a:rPr>
              <a:t>Home directory</a:t>
            </a:r>
            <a:r>
              <a:rPr lang="en-US" altLang="zh-CN" sz="1800" smtClean="0"/>
              <a:t> 	 </a:t>
            </a:r>
            <a:r>
              <a:rPr lang="en-US" altLang="zh-CN" sz="1800" b="1" smtClean="0">
                <a:solidFill>
                  <a:srgbClr val="00CCFF"/>
                </a:solidFill>
              </a:rPr>
              <a:t>Remote cache</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Fetch the block at address A and send it to its home directory; invalidate the block in the cache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Data value reply</a:t>
            </a:r>
            <a:r>
              <a:rPr lang="en-US" altLang="zh-CN" sz="1800" smtClean="0"/>
              <a:t> 	</a:t>
            </a:r>
            <a:r>
              <a:rPr lang="en-US" altLang="zh-CN" sz="1800" smtClean="0">
                <a:solidFill>
                  <a:srgbClr val="0000FF"/>
                </a:solidFill>
              </a:rPr>
              <a:t>Home directory </a:t>
            </a:r>
            <a:r>
              <a:rPr lang="en-US" altLang="zh-CN" sz="1800" smtClean="0">
                <a:solidFill>
                  <a:srgbClr val="FF0000"/>
                </a:solidFill>
              </a:rPr>
              <a:t>	 Local cache</a:t>
            </a:r>
            <a:r>
              <a:rPr lang="en-US" altLang="zh-CN" sz="1800" smtClean="0"/>
              <a:t> 	Data</a:t>
            </a:r>
          </a:p>
          <a:p>
            <a:pPr marL="685800" lvl="1" indent="-228600" eaLnBrk="1" hangingPunct="1">
              <a:lnSpc>
                <a:spcPct val="80000"/>
              </a:lnSpc>
              <a:tabLst>
                <a:tab pos="2057400" algn="l"/>
                <a:tab pos="4286250" algn="l"/>
                <a:tab pos="6743700" algn="l"/>
              </a:tabLst>
            </a:pPr>
            <a:r>
              <a:rPr lang="en-US" altLang="zh-CN" sz="2000" i="1" smtClean="0"/>
              <a:t>Return a data value from the home memory (read miss response)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Data write-back</a:t>
            </a:r>
            <a:r>
              <a:rPr lang="en-US" altLang="zh-CN" sz="1800" smtClean="0"/>
              <a:t>	</a:t>
            </a:r>
            <a:r>
              <a:rPr lang="en-US" altLang="zh-CN" sz="1800" smtClean="0">
                <a:solidFill>
                  <a:srgbClr val="00CCFF"/>
                </a:solidFill>
              </a:rPr>
              <a:t>Remote cache</a:t>
            </a:r>
            <a:r>
              <a:rPr lang="en-US" altLang="zh-CN" sz="1800" smtClean="0"/>
              <a:t> 	</a:t>
            </a:r>
            <a:r>
              <a:rPr lang="en-US" altLang="zh-CN" sz="1800" smtClean="0">
                <a:solidFill>
                  <a:srgbClr val="0000FF"/>
                </a:solidFill>
              </a:rPr>
              <a:t>Home directory </a:t>
            </a:r>
            <a:r>
              <a:rPr lang="en-US" altLang="zh-CN" sz="1800" smtClean="0"/>
              <a:t>	A, Data</a:t>
            </a:r>
          </a:p>
          <a:p>
            <a:pPr marL="685800" lvl="1" indent="-228600" eaLnBrk="1" hangingPunct="1">
              <a:lnSpc>
                <a:spcPct val="80000"/>
              </a:lnSpc>
              <a:tabLst>
                <a:tab pos="2057400" algn="l"/>
                <a:tab pos="4286250" algn="l"/>
                <a:tab pos="6743700" algn="l"/>
              </a:tabLst>
            </a:pPr>
            <a:r>
              <a:rPr lang="en-US" altLang="zh-CN" sz="2000" i="1" smtClean="0"/>
              <a:t>Write-back a data value for address A (invalidate response)</a:t>
            </a:r>
          </a:p>
          <a:p>
            <a:pPr marL="285750" indent="-285750" eaLnBrk="1" hangingPunct="1">
              <a:lnSpc>
                <a:spcPct val="80000"/>
              </a:lnSpc>
              <a:tabLst>
                <a:tab pos="2057400" algn="l"/>
                <a:tab pos="4286250" algn="l"/>
                <a:tab pos="6743700" algn="l"/>
              </a:tabLst>
            </a:pPr>
            <a:endParaRPr lang="en-US" altLang="zh-CN" sz="2000" i="1" smtClean="0"/>
          </a:p>
        </p:txBody>
      </p:sp>
      <p:sp>
        <p:nvSpPr>
          <p:cNvPr id="76804" name="Line 3"/>
          <p:cNvSpPr>
            <a:spLocks noChangeShapeType="1"/>
          </p:cNvSpPr>
          <p:nvPr/>
        </p:nvSpPr>
        <p:spPr bwMode="auto">
          <a:xfrm>
            <a:off x="0" y="271462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Line 4"/>
          <p:cNvSpPr>
            <a:spLocks noChangeShapeType="1"/>
          </p:cNvSpPr>
          <p:nvPr/>
        </p:nvSpPr>
        <p:spPr bwMode="auto">
          <a:xfrm>
            <a:off x="0" y="5929313"/>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6" name="Line 6"/>
          <p:cNvSpPr>
            <a:spLocks noChangeShapeType="1"/>
          </p:cNvSpPr>
          <p:nvPr/>
        </p:nvSpPr>
        <p:spPr bwMode="auto">
          <a:xfrm>
            <a:off x="0" y="528637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7" name="Rectangle 7"/>
          <p:cNvSpPr>
            <a:spLocks noChangeArrowheads="1"/>
          </p:cNvSpPr>
          <p:nvPr/>
        </p:nvSpPr>
        <p:spPr bwMode="auto">
          <a:xfrm>
            <a:off x="152400" y="0"/>
            <a:ext cx="899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366838" y="0"/>
            <a:ext cx="7777162" cy="1143000"/>
          </a:xfrm>
        </p:spPr>
        <p:txBody>
          <a:bodyPr lIns="90487" tIns="44450" rIns="90487" bIns="44450"/>
          <a:lstStyle/>
          <a:p>
            <a:pPr eaLnBrk="1" hangingPunct="1"/>
            <a:r>
              <a:rPr lang="en-US" altLang="zh-CN" sz="2800" smtClean="0"/>
              <a:t>State Transition Diagram for an Individual Cache Block in a Directory Based System</a:t>
            </a:r>
          </a:p>
        </p:txBody>
      </p:sp>
      <p:sp>
        <p:nvSpPr>
          <p:cNvPr id="78851" name="Rectangle 3"/>
          <p:cNvSpPr>
            <a:spLocks noGrp="1" noChangeArrowheads="1"/>
          </p:cNvSpPr>
          <p:nvPr>
            <p:ph type="body" idx="4294967295"/>
          </p:nvPr>
        </p:nvSpPr>
        <p:spPr>
          <a:xfrm>
            <a:off x="0" y="1500188"/>
            <a:ext cx="7718425" cy="4494212"/>
          </a:xfrm>
          <a:prstGeom prst="rect">
            <a:avLst/>
          </a:prstGeom>
        </p:spPr>
        <p:txBody>
          <a:bodyPr lIns="90487" tIns="44450" rIns="90487" bIns="44450"/>
          <a:lstStyle/>
          <a:p>
            <a:pPr eaLnBrk="1" hangingPunct="1"/>
            <a:r>
              <a:rPr lang="en-US" altLang="zh-CN" sz="2400" smtClean="0"/>
              <a:t>States identical to snoopy case; transactions very similar.</a:t>
            </a:r>
          </a:p>
          <a:p>
            <a:pPr eaLnBrk="1" hangingPunct="1"/>
            <a:r>
              <a:rPr lang="en-US" altLang="zh-CN" sz="2400" smtClean="0"/>
              <a:t>Transitions caused by </a:t>
            </a:r>
            <a:r>
              <a:rPr lang="en-US" altLang="zh-CN" sz="2400" smtClean="0">
                <a:solidFill>
                  <a:srgbClr val="0000FF"/>
                </a:solidFill>
              </a:rPr>
              <a:t>read misses</a:t>
            </a:r>
            <a:r>
              <a:rPr lang="en-US" altLang="zh-CN" sz="2400" smtClean="0"/>
              <a:t>, </a:t>
            </a:r>
            <a:r>
              <a:rPr lang="en-US" altLang="zh-CN" sz="2400" smtClean="0">
                <a:solidFill>
                  <a:srgbClr val="0000FF"/>
                </a:solidFill>
              </a:rPr>
              <a:t>write misses, invalidates, data fetch requests</a:t>
            </a:r>
          </a:p>
          <a:p>
            <a:pPr eaLnBrk="1" hangingPunct="1"/>
            <a:r>
              <a:rPr lang="en-US" altLang="zh-CN" sz="2400" smtClean="0"/>
              <a:t>Generates read miss &amp; write miss msg to home directory.</a:t>
            </a:r>
          </a:p>
          <a:p>
            <a:pPr eaLnBrk="1" hangingPunct="1"/>
            <a:r>
              <a:rPr lang="en-US" altLang="zh-CN" sz="2400" smtClean="0"/>
              <a:t>Write misses that were broadcast on the bus for snooping =&gt; explicit </a:t>
            </a:r>
            <a:r>
              <a:rPr lang="en-US" altLang="zh-CN" sz="2400" smtClean="0">
                <a:solidFill>
                  <a:srgbClr val="0000FF"/>
                </a:solidFill>
              </a:rPr>
              <a:t>invalidate &amp; data fetch</a:t>
            </a:r>
            <a:r>
              <a:rPr lang="en-US" altLang="zh-CN" sz="2400" smtClean="0"/>
              <a:t> requests.</a:t>
            </a:r>
          </a:p>
          <a:p>
            <a:pPr eaLnBrk="1" hangingPunct="1"/>
            <a:r>
              <a:rPr lang="en-US" altLang="zh-CN" sz="2400" smtClean="0"/>
              <a:t>Note: on a write, a cache block is bigger, so need to read the full cache block</a:t>
            </a:r>
          </a:p>
        </p:txBody>
      </p:sp>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8089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CCFF"/>
                </a:solidFill>
              </a:rPr>
              <a:t>CPU </a:t>
            </a:r>
            <a:r>
              <a:rPr lang="en-US" altLang="zh-CN" sz="2000" i="1" u="sng" smtClean="0">
                <a:solidFill>
                  <a:schemeClr val="accent1"/>
                </a:solidFill>
              </a:rPr>
              <a:t>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0900" name="Rectangle 6"/>
          <p:cNvSpPr>
            <a:spLocks noChangeArrowheads="1"/>
          </p:cNvSpPr>
          <p:nvPr/>
        </p:nvSpPr>
        <p:spPr bwMode="auto">
          <a:xfrm>
            <a:off x="17256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1" name="Rectangle 7"/>
          <p:cNvSpPr>
            <a:spLocks noChangeArrowheads="1"/>
          </p:cNvSpPr>
          <p:nvPr/>
        </p:nvSpPr>
        <p:spPr bwMode="auto">
          <a:xfrm>
            <a:off x="24288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0902" name="Rectangle 8"/>
          <p:cNvSpPr>
            <a:spLocks noChangeArrowheads="1"/>
          </p:cNvSpPr>
          <p:nvPr/>
        </p:nvSpPr>
        <p:spPr bwMode="auto">
          <a:xfrm>
            <a:off x="56673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0903" name="Rectangle 9"/>
          <p:cNvSpPr>
            <a:spLocks noChangeArrowheads="1"/>
          </p:cNvSpPr>
          <p:nvPr/>
        </p:nvSpPr>
        <p:spPr bwMode="auto">
          <a:xfrm>
            <a:off x="22542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0904" name="Oval 16"/>
          <p:cNvSpPr>
            <a:spLocks noChangeArrowheads="1"/>
          </p:cNvSpPr>
          <p:nvPr/>
        </p:nvSpPr>
        <p:spPr bwMode="auto">
          <a:xfrm>
            <a:off x="55864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5" name="Oval 17"/>
          <p:cNvSpPr>
            <a:spLocks noChangeArrowheads="1"/>
          </p:cNvSpPr>
          <p:nvPr/>
        </p:nvSpPr>
        <p:spPr bwMode="auto">
          <a:xfrm>
            <a:off x="21955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39"/>
          <p:cNvGrpSpPr>
            <a:grpSpLocks/>
          </p:cNvGrpSpPr>
          <p:nvPr/>
        </p:nvGrpSpPr>
        <p:grpSpPr bwMode="auto">
          <a:xfrm>
            <a:off x="3624263" y="2062163"/>
            <a:ext cx="1976437" cy="649287"/>
            <a:chOff x="2283" y="1299"/>
            <a:chExt cx="1245" cy="409"/>
          </a:xfrm>
        </p:grpSpPr>
        <p:sp>
          <p:nvSpPr>
            <p:cNvPr id="80913" name="Rectangle 10"/>
            <p:cNvSpPr>
              <a:spLocks noChangeArrowheads="1"/>
            </p:cNvSpPr>
            <p:nvPr/>
          </p:nvSpPr>
          <p:spPr bwMode="auto">
            <a:xfrm>
              <a:off x="2298" y="1299"/>
              <a:ext cx="810"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0914" name="Rectangle 12"/>
            <p:cNvSpPr>
              <a:spLocks noChangeArrowheads="1"/>
            </p:cNvSpPr>
            <p:nvPr/>
          </p:nvSpPr>
          <p:spPr bwMode="auto">
            <a:xfrm>
              <a:off x="2310" y="1479"/>
              <a:ext cx="1218"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0915" name="Line 18"/>
            <p:cNvSpPr>
              <a:spLocks noChangeShapeType="1"/>
            </p:cNvSpPr>
            <p:nvPr/>
          </p:nvSpPr>
          <p:spPr bwMode="auto">
            <a:xfrm>
              <a:off x="2283" y="1317"/>
              <a:ext cx="124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2"/>
          <p:cNvGrpSpPr>
            <a:grpSpLocks/>
          </p:cNvGrpSpPr>
          <p:nvPr/>
        </p:nvGrpSpPr>
        <p:grpSpPr bwMode="auto">
          <a:xfrm>
            <a:off x="1547813" y="2708275"/>
            <a:ext cx="2009775" cy="2089150"/>
            <a:chOff x="975" y="1706"/>
            <a:chExt cx="1266" cy="1316"/>
          </a:xfrm>
        </p:grpSpPr>
        <p:sp>
          <p:nvSpPr>
            <p:cNvPr id="80911" name="Rectangle 13"/>
            <p:cNvSpPr>
              <a:spLocks noChangeArrowheads="1"/>
            </p:cNvSpPr>
            <p:nvPr/>
          </p:nvSpPr>
          <p:spPr bwMode="auto">
            <a:xfrm>
              <a:off x="975" y="2024"/>
              <a:ext cx="126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0912" name="Line 19"/>
            <p:cNvSpPr>
              <a:spLocks noChangeShapeType="1"/>
            </p:cNvSpPr>
            <p:nvPr/>
          </p:nvSpPr>
          <p:spPr bwMode="auto">
            <a:xfrm>
              <a:off x="1791" y="1706"/>
              <a:ext cx="0" cy="131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08" name="Oval 24"/>
          <p:cNvSpPr>
            <a:spLocks noChangeArrowheads="1"/>
          </p:cNvSpPr>
          <p:nvPr/>
        </p:nvSpPr>
        <p:spPr bwMode="auto">
          <a:xfrm>
            <a:off x="2195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34" name="Text Box 38"/>
          <p:cNvSpPr txBox="1">
            <a:spLocks noChangeArrowheads="1"/>
          </p:cNvSpPr>
          <p:nvPr/>
        </p:nvSpPr>
        <p:spPr bwMode="auto">
          <a:xfrm>
            <a:off x="4889500" y="2847975"/>
            <a:ext cx="4254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shared;</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share +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a:t>
            </a:r>
          </a:p>
          <a:p>
            <a:pPr eaLnBrk="1" hangingPunct="1">
              <a:spcBef>
                <a:spcPct val="0"/>
              </a:spcBef>
              <a:buClrTx/>
              <a:buSzTx/>
              <a:buFontTx/>
              <a:buNone/>
            </a:pPr>
            <a:r>
              <a:rPr kumimoji="1" lang="en-US" altLang="zh-CN" sz="2000">
                <a:latin typeface="Arial" panose="020B0604020202020204" pitchFamily="34" charset="0"/>
              </a:rPr>
              <a:t>                 </a:t>
            </a:r>
            <a:r>
              <a:rPr kumimoji="1" lang="en-US" altLang="zh-CN" sz="2000">
                <a:latin typeface="Arial" panose="020B0604020202020204" pitchFamily="34" charset="0"/>
                <a:sym typeface="Wingdings" panose="05000000000000000000" pitchFamily="2" charset="2"/>
              </a:rPr>
              <a:t></a:t>
            </a:r>
            <a:r>
              <a:rPr kumimoji="1" lang="en-US" altLang="zh-CN" sz="2000">
                <a:latin typeface="Arial" panose="020B0604020202020204" pitchFamily="34" charset="0"/>
              </a:rPr>
              <a:t> Shared</a:t>
            </a:r>
          </a:p>
          <a:p>
            <a:pPr eaLnBrk="1" hangingPunct="1">
              <a:spcBef>
                <a:spcPct val="0"/>
              </a:spcBef>
              <a:buClrTx/>
              <a:buSzTx/>
              <a:buFontTx/>
              <a:buNone/>
            </a:pPr>
            <a:r>
              <a:rPr kumimoji="1" lang="en-US" altLang="zh-CN" sz="2000">
                <a:latin typeface="Arial" panose="020B0604020202020204" pitchFamily="34" charset="0"/>
              </a:rPr>
              <a:t>                 share + = {p}</a:t>
            </a:r>
            <a:r>
              <a:rPr kumimoji="1" lang="en-US" altLang="zh-CN" sz="2000" b="1">
                <a:solidFill>
                  <a:srgbClr val="FF3300"/>
                </a:solidFill>
                <a:latin typeface="Arial" panose="020B0604020202020204" pitchFamily="34" charset="0"/>
              </a:rPr>
              <a:t>   </a:t>
            </a:r>
          </a:p>
        </p:txBody>
      </p:sp>
      <p:sp>
        <p:nvSpPr>
          <p:cNvPr id="80937" name="Text Box 41"/>
          <p:cNvSpPr txBox="1">
            <a:spLocks noChangeArrowheads="1"/>
          </p:cNvSpPr>
          <p:nvPr/>
        </p:nvSpPr>
        <p:spPr bwMode="auto">
          <a:xfrm>
            <a:off x="3635375" y="2852738"/>
            <a:ext cx="5040313" cy="3444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Exclusive </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invalidate; </a:t>
            </a:r>
          </a:p>
          <a:p>
            <a:pPr eaLnBrk="1" hangingPunct="1">
              <a:spcBef>
                <a:spcPct val="0"/>
              </a:spcBef>
              <a:buClrTx/>
              <a:buSzTx/>
              <a:buFontTx/>
              <a:buNone/>
            </a:pP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a:t>
            </a:r>
            <a:r>
              <a:rPr kumimoji="1" lang="en-US" altLang="zh-CN" sz="2000">
                <a:latin typeface="Arial" panose="020B0604020202020204" pitchFamily="34" charset="0"/>
                <a:sym typeface="Wingdings" panose="05000000000000000000" pitchFamily="2" charset="2"/>
              </a:rPr>
              <a:t> Exclusive</a:t>
            </a:r>
            <a:endParaRPr kumimoji="1" lang="en-US" altLang="zh-CN" sz="2000">
              <a:latin typeface="Arial" panose="020B0604020202020204" pitchFamily="34" charset="0"/>
            </a:endParaRP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Fetch/invalidate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to P; S</a:t>
            </a:r>
            <a:r>
              <a:rPr kumimoji="1" lang="en-US" altLang="zh-CN" sz="2000">
                <a:latin typeface="Arial" panose="020B0604020202020204" pitchFamily="34" charset="0"/>
                <a:sym typeface="Wingdings" panose="05000000000000000000" pitchFamily="2" charset="2"/>
              </a:rPr>
              <a:t>Exclusive</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r>
              <a:rPr kumimoji="1" lang="en-US" altLang="zh-CN" sz="2000" b="1">
                <a:solidFill>
                  <a:srgbClr val="FF3300"/>
                </a:solidFill>
                <a:latin typeface="Arial" panose="020B0604020202020204" pitchFamily="34" charset="0"/>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34"/>
                                        </p:tgtEl>
                                        <p:attrNameLst>
                                          <p:attrName>style.visibility</p:attrName>
                                        </p:attrNameLst>
                                      </p:cBhvr>
                                      <p:to>
                                        <p:strVal val="visible"/>
                                      </p:to>
                                    </p:set>
                                  </p:childTnLst>
                                  <p:subTnLst>
                                    <p:set>
                                      <p:cBhvr override="childStyle">
                                        <p:cTn dur="1" fill="hold" display="0" masterRel="nextClick" afterEffect="1"/>
                                        <p:tgtEl>
                                          <p:spTgt spid="8093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937"/>
                                        </p:tgtEl>
                                        <p:attrNameLst>
                                          <p:attrName>style.visibility</p:attrName>
                                        </p:attrNameLst>
                                      </p:cBhvr>
                                      <p:to>
                                        <p:strVal val="visible"/>
                                      </p:to>
                                    </p:set>
                                  </p:childTnLst>
                                  <p:subTnLst>
                                    <p:set>
                                      <p:cBhvr override="childStyle">
                                        <p:cTn dur="1" fill="hold" display="0" masterRel="nextClick" afterEffect="1"/>
                                        <p:tgtEl>
                                          <p:spTgt spid="809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4" grpId="0"/>
      <p:bldP spid="809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331640" y="-26513"/>
            <a:ext cx="7469188" cy="863225"/>
          </a:xfrm>
        </p:spPr>
        <p:txBody>
          <a:bodyPr/>
          <a:lstStyle/>
          <a:p>
            <a:pPr eaLnBrk="1" hangingPunct="1"/>
            <a:r>
              <a:rPr lang="en-US" altLang="zh-CN" sz="3600" dirty="0" smtClean="0"/>
              <a:t>Cache coherence in uniprocessor</a:t>
            </a:r>
          </a:p>
        </p:txBody>
      </p:sp>
      <p:pic>
        <p:nvPicPr>
          <p:cNvPr id="348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9592" y="908720"/>
            <a:ext cx="7416824" cy="5256584"/>
          </a:xfrm>
        </p:spPr>
      </p:pic>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2165350" y="209550"/>
            <a:ext cx="6978650" cy="533400"/>
          </a:xfrm>
        </p:spPr>
        <p:txBody>
          <a:bodyPr lIns="90487" tIns="44450" rIns="90487" bIns="44450"/>
          <a:lstStyle/>
          <a:p>
            <a:pPr eaLnBrk="1" hangingPunct="1"/>
            <a:r>
              <a:rPr lang="en-US" altLang="zh-CN" sz="3200" u="sng" smtClean="0"/>
              <a:t>CPU </a:t>
            </a:r>
            <a:r>
              <a:rPr lang="en-US" altLang="zh-CN" sz="3200" smtClean="0"/>
              <a:t>-Cache State Machine</a:t>
            </a:r>
          </a:p>
        </p:txBody>
      </p:sp>
      <p:sp>
        <p:nvSpPr>
          <p:cNvPr id="82947"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105478" name="Rectangle 5"/>
          <p:cNvSpPr>
            <a:spLocks noChangeArrowheads="1"/>
          </p:cNvSpPr>
          <p:nvPr/>
        </p:nvSpPr>
        <p:spPr bwMode="auto">
          <a:xfrm>
            <a:off x="3660775" y="1393825"/>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2949" name="Rectangle 6"/>
          <p:cNvSpPr>
            <a:spLocks noChangeArrowheads="1"/>
          </p:cNvSpPr>
          <p:nvPr/>
        </p:nvSpPr>
        <p:spPr bwMode="auto">
          <a:xfrm>
            <a:off x="1928813" y="10223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0" name="Rectangle 7"/>
          <p:cNvSpPr>
            <a:spLocks noChangeArrowheads="1"/>
          </p:cNvSpPr>
          <p:nvPr/>
        </p:nvSpPr>
        <p:spPr bwMode="auto">
          <a:xfrm>
            <a:off x="2632075" y="1831975"/>
            <a:ext cx="8413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2951" name="Rectangle 8"/>
          <p:cNvSpPr>
            <a:spLocks noChangeArrowheads="1"/>
          </p:cNvSpPr>
          <p:nvPr/>
        </p:nvSpPr>
        <p:spPr bwMode="auto">
          <a:xfrm>
            <a:off x="5870575" y="1660525"/>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2952" name="Rectangle 9"/>
          <p:cNvSpPr>
            <a:spLocks noChangeArrowheads="1"/>
          </p:cNvSpPr>
          <p:nvPr/>
        </p:nvSpPr>
        <p:spPr bwMode="auto">
          <a:xfrm>
            <a:off x="2457450" y="50323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2953" name="Rectangle 10"/>
          <p:cNvSpPr>
            <a:spLocks noChangeArrowheads="1"/>
          </p:cNvSpPr>
          <p:nvPr/>
        </p:nvSpPr>
        <p:spPr bwMode="auto">
          <a:xfrm>
            <a:off x="3851275"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Read</a:t>
            </a:r>
          </a:p>
        </p:txBody>
      </p:sp>
      <p:sp>
        <p:nvSpPr>
          <p:cNvPr id="82954" name="Rectangle 12"/>
          <p:cNvSpPr>
            <a:spLocks noChangeArrowheads="1"/>
          </p:cNvSpPr>
          <p:nvPr/>
        </p:nvSpPr>
        <p:spPr bwMode="auto">
          <a:xfrm>
            <a:off x="3870325" y="2346325"/>
            <a:ext cx="19335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2955" name="Rectangle 13"/>
          <p:cNvSpPr>
            <a:spLocks noChangeArrowheads="1"/>
          </p:cNvSpPr>
          <p:nvPr/>
        </p:nvSpPr>
        <p:spPr bwMode="auto">
          <a:xfrm>
            <a:off x="3032125" y="2955925"/>
            <a:ext cx="20097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Write: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r>
              <a:rPr lang="en-US" altLang="zh-CN" sz="1800" b="1">
                <a:solidFill>
                  <a:srgbClr val="DDDDDD"/>
                </a:solidFill>
                <a:latin typeface="Arial" panose="020B0604020202020204" pitchFamily="34" charset="0"/>
              </a:rPr>
              <a:t>.</a:t>
            </a:r>
          </a:p>
        </p:txBody>
      </p:sp>
      <p:sp>
        <p:nvSpPr>
          <p:cNvPr id="82956" name="Oval 16"/>
          <p:cNvSpPr>
            <a:spLocks noChangeArrowheads="1"/>
          </p:cNvSpPr>
          <p:nvPr/>
        </p:nvSpPr>
        <p:spPr bwMode="auto">
          <a:xfrm>
            <a:off x="57896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7" name="Oval 17"/>
          <p:cNvSpPr>
            <a:spLocks noChangeArrowheads="1"/>
          </p:cNvSpPr>
          <p:nvPr/>
        </p:nvSpPr>
        <p:spPr bwMode="auto">
          <a:xfrm>
            <a:off x="2398713" y="48260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8" name="Line 18"/>
          <p:cNvSpPr>
            <a:spLocks noChangeShapeType="1"/>
          </p:cNvSpPr>
          <p:nvPr/>
        </p:nvSpPr>
        <p:spPr bwMode="auto">
          <a:xfrm>
            <a:off x="3827463" y="2089150"/>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19"/>
          <p:cNvSpPr>
            <a:spLocks noChangeShapeType="1"/>
          </p:cNvSpPr>
          <p:nvPr/>
        </p:nvSpPr>
        <p:spPr bwMode="auto">
          <a:xfrm>
            <a:off x="3071813" y="2692400"/>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9"/>
          <p:cNvGrpSpPr>
            <a:grpSpLocks/>
          </p:cNvGrpSpPr>
          <p:nvPr/>
        </p:nvGrpSpPr>
        <p:grpSpPr bwMode="auto">
          <a:xfrm>
            <a:off x="6557963" y="465138"/>
            <a:ext cx="1946275" cy="1035050"/>
            <a:chOff x="4131" y="293"/>
            <a:chExt cx="1226" cy="652"/>
          </a:xfrm>
        </p:grpSpPr>
        <p:sp>
          <p:nvSpPr>
            <p:cNvPr id="82972" name="Rectangle 11"/>
            <p:cNvSpPr>
              <a:spLocks noChangeArrowheads="1"/>
            </p:cNvSpPr>
            <p:nvPr/>
          </p:nvSpPr>
          <p:spPr bwMode="auto">
            <a:xfrm>
              <a:off x="4331" y="293"/>
              <a:ext cx="1026"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2973" name="Freeform 20"/>
            <p:cNvSpPr>
              <a:spLocks/>
            </p:cNvSpPr>
            <p:nvPr/>
          </p:nvSpPr>
          <p:spPr bwMode="auto">
            <a:xfrm>
              <a:off x="4131" y="452"/>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496" name="Line 23"/>
          <p:cNvSpPr>
            <a:spLocks noChangeShapeType="1"/>
          </p:cNvSpPr>
          <p:nvPr/>
        </p:nvSpPr>
        <p:spPr bwMode="auto">
          <a:xfrm>
            <a:off x="3827463" y="1879600"/>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2" name="Oval 24"/>
          <p:cNvSpPr>
            <a:spLocks noChangeArrowheads="1"/>
          </p:cNvSpPr>
          <p:nvPr/>
        </p:nvSpPr>
        <p:spPr bwMode="auto">
          <a:xfrm>
            <a:off x="23987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3" name="Group 41"/>
          <p:cNvGrpSpPr>
            <a:grpSpLocks/>
          </p:cNvGrpSpPr>
          <p:nvPr/>
        </p:nvGrpSpPr>
        <p:grpSpPr bwMode="auto">
          <a:xfrm>
            <a:off x="3395663" y="2654300"/>
            <a:ext cx="5405437" cy="2260600"/>
            <a:chOff x="2139" y="1672"/>
            <a:chExt cx="3405" cy="1424"/>
          </a:xfrm>
        </p:grpSpPr>
        <p:sp>
          <p:nvSpPr>
            <p:cNvPr id="82970" name="Rectangle 14"/>
            <p:cNvSpPr>
              <a:spLocks noChangeArrowheads="1"/>
            </p:cNvSpPr>
            <p:nvPr/>
          </p:nvSpPr>
          <p:spPr bwMode="auto">
            <a:xfrm>
              <a:off x="3510" y="1872"/>
              <a:ext cx="203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2971" name="Line 25"/>
            <p:cNvSpPr>
              <a:spLocks noChangeShapeType="1"/>
            </p:cNvSpPr>
            <p:nvPr/>
          </p:nvSpPr>
          <p:spPr bwMode="auto">
            <a:xfrm flipH="1">
              <a:off x="2139" y="1672"/>
              <a:ext cx="1800" cy="142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0"/>
          <p:cNvGrpSpPr>
            <a:grpSpLocks/>
          </p:cNvGrpSpPr>
          <p:nvPr/>
        </p:nvGrpSpPr>
        <p:grpSpPr bwMode="auto">
          <a:xfrm>
            <a:off x="6527800" y="1531938"/>
            <a:ext cx="2273300" cy="1309687"/>
            <a:chOff x="4112" y="965"/>
            <a:chExt cx="1432" cy="825"/>
          </a:xfrm>
        </p:grpSpPr>
        <p:sp>
          <p:nvSpPr>
            <p:cNvPr id="82968" name="Rectangle 29"/>
            <p:cNvSpPr>
              <a:spLocks noChangeArrowheads="1"/>
            </p:cNvSpPr>
            <p:nvPr/>
          </p:nvSpPr>
          <p:spPr bwMode="auto">
            <a:xfrm>
              <a:off x="4112" y="1388"/>
              <a:ext cx="1432" cy="402"/>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i="1">
                  <a:solidFill>
                    <a:srgbClr val="00CC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2969" name="Freeform 30"/>
            <p:cNvSpPr>
              <a:spLocks/>
            </p:cNvSpPr>
            <p:nvPr/>
          </p:nvSpPr>
          <p:spPr bwMode="auto">
            <a:xfrm rot="4086481">
              <a:off x="4451" y="977"/>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8"/>
          <p:cNvGrpSpPr>
            <a:grpSpLocks/>
          </p:cNvGrpSpPr>
          <p:nvPr/>
        </p:nvGrpSpPr>
        <p:grpSpPr bwMode="auto">
          <a:xfrm>
            <a:off x="3276600" y="2708275"/>
            <a:ext cx="5214938" cy="2160588"/>
            <a:chOff x="2013" y="1690"/>
            <a:chExt cx="3285" cy="1361"/>
          </a:xfrm>
        </p:grpSpPr>
        <p:sp>
          <p:nvSpPr>
            <p:cNvPr id="82966" name="Line 34"/>
            <p:cNvSpPr>
              <a:spLocks noChangeShapeType="1"/>
            </p:cNvSpPr>
            <p:nvPr/>
          </p:nvSpPr>
          <p:spPr bwMode="auto">
            <a:xfrm flipH="1">
              <a:off x="2013" y="1690"/>
              <a:ext cx="2042" cy="136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2967" name="Rectangle 35"/>
            <p:cNvSpPr>
              <a:spLocks noChangeArrowheads="1"/>
            </p:cNvSpPr>
            <p:nvPr/>
          </p:nvSpPr>
          <p:spPr bwMode="auto">
            <a:xfrm>
              <a:off x="3208" y="2250"/>
              <a:ext cx="209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nimBg="1"/>
      <p:bldP spid="1054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4995"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84996"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4997"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Invalidate</a:t>
            </a:r>
            <a:r>
              <a:rPr lang="en-US" altLang="zh-CN" sz="1800" b="1">
                <a:solidFill>
                  <a:srgbClr val="DDDDDD"/>
                </a:solidFill>
                <a:latin typeface="Arial" panose="020B0604020202020204" pitchFamily="34" charset="0"/>
              </a:rPr>
              <a:t/>
            </a:r>
            <a:br>
              <a:rPr lang="en-US" altLang="zh-CN" sz="1800" b="1">
                <a:solidFill>
                  <a:srgbClr val="DDDDDD"/>
                </a:solidFill>
                <a:latin typeface="Arial" panose="020B0604020202020204" pitchFamily="34" charset="0"/>
              </a:rPr>
            </a:br>
            <a:endParaRPr lang="en-US" altLang="zh-CN" sz="1800" b="1">
              <a:solidFill>
                <a:srgbClr val="DDDDDD"/>
              </a:solidFill>
              <a:latin typeface="Arial" panose="020B0604020202020204" pitchFamily="34" charset="0"/>
            </a:endParaRPr>
          </a:p>
        </p:txBody>
      </p:sp>
      <p:sp>
        <p:nvSpPr>
          <p:cNvPr id="84998"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4999"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5000"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5001"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5002" name="Rectangle 10"/>
          <p:cNvSpPr>
            <a:spLocks noChangeArrowheads="1"/>
          </p:cNvSpPr>
          <p:nvPr/>
        </p:nvSpPr>
        <p:spPr bwMode="auto">
          <a:xfrm>
            <a:off x="4140200"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a:t>
            </a:r>
          </a:p>
        </p:txBody>
      </p:sp>
      <p:sp>
        <p:nvSpPr>
          <p:cNvPr id="85003"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B0604020202020204" pitchFamily="34" charset="0"/>
              </a:rPr>
              <a:t>CPU Read hit</a:t>
            </a:r>
          </a:p>
        </p:txBody>
      </p:sp>
      <p:sp>
        <p:nvSpPr>
          <p:cNvPr id="85004"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Send Read Miss</a:t>
            </a:r>
          </a:p>
        </p:txBody>
      </p:sp>
      <p:sp>
        <p:nvSpPr>
          <p:cNvPr id="85005"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Send Write Miss </a:t>
            </a:r>
          </a:p>
          <a:p>
            <a:pPr>
              <a:spcBef>
                <a:spcPct val="0"/>
              </a:spcBef>
              <a:buClrTx/>
              <a:buSzTx/>
              <a:buFontTx/>
              <a:buNone/>
            </a:pPr>
            <a:r>
              <a:rPr lang="en-US" altLang="zh-CN" sz="1800" b="1">
                <a:solidFill>
                  <a:schemeClr val="folHlink"/>
                </a:solidFill>
                <a:latin typeface="Arial" panose="020B0604020202020204" pitchFamily="34" charset="0"/>
              </a:rPr>
              <a:t>to h.d.</a:t>
            </a:r>
          </a:p>
        </p:txBody>
      </p:sp>
      <p:sp>
        <p:nvSpPr>
          <p:cNvPr id="85006"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hit:Send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invalidate to home directory</a:t>
            </a:r>
          </a:p>
        </p:txBody>
      </p:sp>
      <p:sp>
        <p:nvSpPr>
          <p:cNvPr id="8500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38"/>
          <p:cNvGrpSpPr>
            <a:grpSpLocks/>
          </p:cNvGrpSpPr>
          <p:nvPr/>
        </p:nvGrpSpPr>
        <p:grpSpPr bwMode="auto">
          <a:xfrm>
            <a:off x="1165225" y="4870450"/>
            <a:ext cx="1603375" cy="1392238"/>
            <a:chOff x="734" y="3068"/>
            <a:chExt cx="1010" cy="877"/>
          </a:xfrm>
        </p:grpSpPr>
        <p:sp>
          <p:nvSpPr>
            <p:cNvPr id="85031" name="Rectangle 15"/>
            <p:cNvSpPr>
              <a:spLocks noChangeArrowheads="1"/>
            </p:cNvSpPr>
            <p:nvPr/>
          </p:nvSpPr>
          <p:spPr bwMode="auto">
            <a:xfrm>
              <a:off x="734" y="3543"/>
              <a:ext cx="101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5032" name="Freeform 21"/>
            <p:cNvSpPr>
              <a:spLocks/>
            </p:cNvSpPr>
            <p:nvPr/>
          </p:nvSpPr>
          <p:spPr bwMode="auto">
            <a:xfrm>
              <a:off x="1203" y="3068"/>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41"/>
          <p:cNvGrpSpPr>
            <a:grpSpLocks/>
          </p:cNvGrpSpPr>
          <p:nvPr/>
        </p:nvGrpSpPr>
        <p:grpSpPr bwMode="auto">
          <a:xfrm>
            <a:off x="1304925" y="2636838"/>
            <a:ext cx="1920875" cy="2222500"/>
            <a:chOff x="822" y="1661"/>
            <a:chExt cx="1210" cy="1400"/>
          </a:xfrm>
        </p:grpSpPr>
        <p:sp>
          <p:nvSpPr>
            <p:cNvPr id="85029" name="Rectangle 4"/>
            <p:cNvSpPr>
              <a:spLocks noChangeArrowheads="1"/>
            </p:cNvSpPr>
            <p:nvPr/>
          </p:nvSpPr>
          <p:spPr bwMode="auto">
            <a:xfrm>
              <a:off x="822" y="2160"/>
              <a:ext cx="1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5030" name="Line 22"/>
            <p:cNvSpPr>
              <a:spLocks noChangeShapeType="1"/>
            </p:cNvSpPr>
            <p:nvPr/>
          </p:nvSpPr>
          <p:spPr bwMode="auto">
            <a:xfrm>
              <a:off x="1995" y="1661"/>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01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1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39"/>
          <p:cNvGrpSpPr>
            <a:grpSpLocks/>
          </p:cNvGrpSpPr>
          <p:nvPr/>
        </p:nvGrpSpPr>
        <p:grpSpPr bwMode="auto">
          <a:xfrm>
            <a:off x="4067175" y="2492375"/>
            <a:ext cx="4114800" cy="2717800"/>
            <a:chOff x="2547" y="1569"/>
            <a:chExt cx="2592" cy="1712"/>
          </a:xfrm>
        </p:grpSpPr>
        <p:sp>
          <p:nvSpPr>
            <p:cNvPr id="85027" name="Line 26"/>
            <p:cNvSpPr>
              <a:spLocks noChangeShapeType="1"/>
            </p:cNvSpPr>
            <p:nvPr/>
          </p:nvSpPr>
          <p:spPr bwMode="auto">
            <a:xfrm flipH="1">
              <a:off x="2547" y="1569"/>
              <a:ext cx="1404" cy="1712"/>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Rectangle 27"/>
            <p:cNvSpPr>
              <a:spLocks noChangeArrowheads="1"/>
            </p:cNvSpPr>
            <p:nvPr/>
          </p:nvSpPr>
          <p:spPr bwMode="auto">
            <a:xfrm>
              <a:off x="3031" y="2625"/>
              <a:ext cx="21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grpSp>
      <p:sp>
        <p:nvSpPr>
          <p:cNvPr id="85018"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solidFill>
                  <a:srgbClr val="00FFFF"/>
                </a:solidFill>
                <a:latin typeface="Arial" panose="020B0604020202020204" pitchFamily="34" charset="0"/>
              </a:rPr>
              <a:t>Send Read Miss</a:t>
            </a:r>
          </a:p>
        </p:txBody>
      </p:sp>
      <p:sp>
        <p:nvSpPr>
          <p:cNvPr id="85019"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grpSp>
        <p:nvGrpSpPr>
          <p:cNvPr id="5" name="Group 40"/>
          <p:cNvGrpSpPr>
            <a:grpSpLocks/>
          </p:cNvGrpSpPr>
          <p:nvPr/>
        </p:nvGrpSpPr>
        <p:grpSpPr bwMode="auto">
          <a:xfrm>
            <a:off x="3967163" y="5670550"/>
            <a:ext cx="4156075" cy="1187450"/>
            <a:chOff x="2499" y="3572"/>
            <a:chExt cx="2618" cy="748"/>
          </a:xfrm>
        </p:grpSpPr>
        <p:sp>
          <p:nvSpPr>
            <p:cNvPr id="85025" name="Freeform 28"/>
            <p:cNvSpPr>
              <a:spLocks/>
            </p:cNvSpPr>
            <p:nvPr/>
          </p:nvSpPr>
          <p:spPr bwMode="auto">
            <a:xfrm rot="5666409">
              <a:off x="2487" y="3704"/>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5026" name="Rectangle 31"/>
            <p:cNvSpPr>
              <a:spLocks noChangeArrowheads="1"/>
            </p:cNvSpPr>
            <p:nvPr/>
          </p:nvSpPr>
          <p:spPr bwMode="auto">
            <a:xfrm>
              <a:off x="2971" y="3572"/>
              <a:ext cx="214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grpSp>
      <p:sp>
        <p:nvSpPr>
          <p:cNvPr id="10755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0755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5024"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miss:Send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Write Miss to home directory</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3" grpId="0"/>
      <p:bldP spid="10755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7043" name="Rectangle 2"/>
          <p:cNvSpPr>
            <a:spLocks noGrp="1" noChangeArrowheads="1"/>
          </p:cNvSpPr>
          <p:nvPr>
            <p:ph type="title" idx="4294967295"/>
          </p:nvPr>
        </p:nvSpPr>
        <p:spPr>
          <a:xfrm>
            <a:off x="2020888" y="209550"/>
            <a:ext cx="7123112" cy="533400"/>
          </a:xfrm>
        </p:spPr>
        <p:txBody>
          <a:bodyPr lIns="90487" tIns="44450" rIns="90487" bIns="44450"/>
          <a:lstStyle/>
          <a:p>
            <a:pPr eaLnBrk="1" hangingPunct="1"/>
            <a:r>
              <a:rPr lang="en-US" altLang="zh-CN" u="sng" smtClean="0"/>
              <a:t>CPU </a:t>
            </a:r>
            <a:r>
              <a:rPr lang="en-US" altLang="zh-CN" smtClean="0"/>
              <a:t>-Cache State Machine</a:t>
            </a:r>
          </a:p>
        </p:txBody>
      </p:sp>
      <p:sp>
        <p:nvSpPr>
          <p:cNvPr id="87044"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7045"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7046"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7047"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48"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7049"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7050"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7051" name="Rectangle 10"/>
          <p:cNvSpPr>
            <a:spLocks noChangeArrowheads="1"/>
          </p:cNvSpPr>
          <p:nvPr/>
        </p:nvSpPr>
        <p:spPr bwMode="auto">
          <a:xfrm>
            <a:off x="4211638"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7052"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7053"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7054"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7055"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7056"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705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2"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3"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6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7"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8"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87069"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0"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7071"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7072"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8707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8707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5"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7076"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
        <p:nvSpPr>
          <p:cNvPr id="119845" name="Text Box 36"/>
          <p:cNvSpPr txBox="1">
            <a:spLocks noChangeArrowheads="1"/>
          </p:cNvSpPr>
          <p:nvPr/>
        </p:nvSpPr>
        <p:spPr bwMode="auto">
          <a:xfrm>
            <a:off x="0" y="4221163"/>
            <a:ext cx="2790825" cy="1127125"/>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000" b="1">
                <a:solidFill>
                  <a:srgbClr val="FF3300"/>
                </a:solidFill>
                <a:latin typeface="Arial" panose="020B0604020202020204" pitchFamily="34" charset="0"/>
              </a:rPr>
              <a:t>Are these  </a:t>
            </a:r>
            <a:r>
              <a:rPr kumimoji="1" lang="en-US" altLang="zh-CN" sz="2000" b="1">
                <a:solidFill>
                  <a:srgbClr val="008000"/>
                </a:solidFill>
                <a:latin typeface="Arial" panose="020B0604020202020204" pitchFamily="34" charset="0"/>
              </a:rPr>
              <a:t>write back </a:t>
            </a:r>
          </a:p>
          <a:p>
            <a:pPr eaLnBrk="1" hangingPunct="1">
              <a:buClr>
                <a:schemeClr val="accent1"/>
              </a:buClr>
              <a:buSzPct val="80000"/>
              <a:buFont typeface="Wingdings" panose="05000000000000000000" pitchFamily="2" charset="2"/>
              <a:buNone/>
            </a:pPr>
            <a:r>
              <a:rPr kumimoji="1" lang="en-US" altLang="zh-CN" sz="2000" b="1">
                <a:solidFill>
                  <a:srgbClr val="FF0000"/>
                </a:solidFill>
                <a:latin typeface="Arial" panose="020B0604020202020204" pitchFamily="34" charset="0"/>
              </a:rPr>
              <a:t>the same</a:t>
            </a:r>
            <a:r>
              <a:rPr kumimoji="1" lang="en-US" altLang="zh-CN" sz="2000" b="1">
                <a:solidFill>
                  <a:srgbClr val="FF3300"/>
                </a:solidFill>
                <a:latin typeface="Arial" panose="020B0604020202020204" pitchFamily="34" charset="0"/>
              </a:rPr>
              <a:t> ?</a:t>
            </a:r>
          </a:p>
          <a:p>
            <a:pPr eaLnBrk="1" hangingPunct="1">
              <a:buClr>
                <a:schemeClr val="accent1"/>
              </a:buClr>
              <a:buSzPct val="80000"/>
              <a:buFont typeface="Wingdings" panose="05000000000000000000" pitchFamily="2" charset="2"/>
              <a:buNone/>
            </a:pPr>
            <a:endParaRPr kumimoji="1" lang="en-US"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071563" y="188913"/>
            <a:ext cx="8072437" cy="954087"/>
          </a:xfrm>
        </p:spPr>
        <p:txBody>
          <a:bodyPr lIns="90487" tIns="44450" rIns="90487" bIns="44450"/>
          <a:lstStyle/>
          <a:p>
            <a:pPr eaLnBrk="1" hangingPunct="1"/>
            <a:r>
              <a:rPr lang="en-US" altLang="zh-CN" sz="3600" smtClean="0"/>
              <a:t>State Transition Diagram for the Directory</a:t>
            </a:r>
            <a:r>
              <a:rPr lang="en-US" altLang="zh-CN" smtClean="0"/>
              <a:t> </a:t>
            </a:r>
          </a:p>
        </p:txBody>
      </p:sp>
      <p:sp>
        <p:nvSpPr>
          <p:cNvPr id="89091" name="Rectangle 3"/>
          <p:cNvSpPr>
            <a:spLocks noGrp="1" noChangeArrowheads="1"/>
          </p:cNvSpPr>
          <p:nvPr>
            <p:ph type="body" idx="4294967295"/>
          </p:nvPr>
        </p:nvSpPr>
        <p:spPr>
          <a:xfrm>
            <a:off x="0" y="1276350"/>
            <a:ext cx="7639050" cy="4041775"/>
          </a:xfrm>
          <a:prstGeom prst="rect">
            <a:avLst/>
          </a:prstGeom>
        </p:spPr>
        <p:txBody>
          <a:bodyPr lIns="90487" tIns="44450" rIns="90487" bIns="44450"/>
          <a:lstStyle/>
          <a:p>
            <a:pPr eaLnBrk="1" hangingPunct="1"/>
            <a:r>
              <a:rPr lang="en-US" altLang="zh-CN" sz="2800" smtClean="0"/>
              <a:t>Same states &amp; structure as the transition diagram for an individual cache</a:t>
            </a:r>
          </a:p>
          <a:p>
            <a:pPr eaLnBrk="1" hangingPunct="1"/>
            <a:r>
              <a:rPr lang="en-US" altLang="zh-CN" sz="2800" smtClean="0">
                <a:solidFill>
                  <a:srgbClr val="FF0000"/>
                </a:solidFill>
              </a:rPr>
              <a:t>2 actions</a:t>
            </a:r>
            <a:r>
              <a:rPr lang="en-US" altLang="zh-CN" sz="2800" smtClean="0"/>
              <a:t>: update of directory state &amp; send msgs to statisfy requests </a:t>
            </a:r>
          </a:p>
          <a:p>
            <a:pPr eaLnBrk="1" hangingPunct="1"/>
            <a:r>
              <a:rPr lang="en-US" altLang="zh-CN" sz="2800" smtClean="0">
                <a:solidFill>
                  <a:srgbClr val="0000FF"/>
                </a:solidFill>
              </a:rPr>
              <a:t>Tracks all copies of memory block.</a:t>
            </a:r>
            <a:r>
              <a:rPr lang="en-US" altLang="zh-CN" sz="2800" smtClean="0"/>
              <a:t> </a:t>
            </a:r>
          </a:p>
          <a:p>
            <a:pPr eaLnBrk="1" hangingPunct="1"/>
            <a:r>
              <a:rPr lang="en-US" altLang="zh-CN" sz="2800" smtClean="0"/>
              <a:t>Also indicates an action that </a:t>
            </a:r>
            <a:r>
              <a:rPr lang="en-US" altLang="zh-CN" sz="2800" smtClean="0">
                <a:solidFill>
                  <a:srgbClr val="0000FF"/>
                </a:solidFill>
              </a:rPr>
              <a:t>updates the sharing set, Sharers,</a:t>
            </a:r>
            <a:r>
              <a:rPr lang="en-US" altLang="zh-CN" sz="2800" smtClean="0"/>
              <a:t> as well as sending a message.</a:t>
            </a: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1139"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1140"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1"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1142"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1143"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1144"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1145"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6"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7"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8"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1150"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3187"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3188"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89"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3190"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3191"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3192"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319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7"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DDDDDD"/>
                </a:solidFill>
                <a:latin typeface="Arial" panose="020B0604020202020204" pitchFamily="34" charset="0"/>
              </a:rPr>
              <a:t> </a:t>
            </a:r>
            <a:endParaRPr lang="en-US" altLang="zh-CN" sz="1800" b="1">
              <a:solidFill>
                <a:srgbClr val="DDDDDD"/>
              </a:solidFill>
              <a:latin typeface="Arial" panose="020B0604020202020204" pitchFamily="34" charset="0"/>
            </a:endParaRPr>
          </a:p>
        </p:txBody>
      </p:sp>
      <p:sp>
        <p:nvSpPr>
          <p:cNvPr id="93198"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4267200" y="2927350"/>
            <a:ext cx="4876800" cy="2298700"/>
            <a:chOff x="2688" y="1844"/>
            <a:chExt cx="3072" cy="1448"/>
          </a:xfrm>
        </p:grpSpPr>
        <p:sp>
          <p:nvSpPr>
            <p:cNvPr id="93203" name="Rectangle 10"/>
            <p:cNvSpPr>
              <a:spLocks noChangeArrowheads="1"/>
            </p:cNvSpPr>
            <p:nvPr/>
          </p:nvSpPr>
          <p:spPr bwMode="auto">
            <a:xfrm>
              <a:off x="4059" y="2069"/>
              <a:ext cx="1701" cy="92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Invalidate: </a:t>
              </a:r>
            </a:p>
            <a:p>
              <a:pPr>
                <a:spcBef>
                  <a:spcPct val="0"/>
                </a:spcBef>
                <a:buClrTx/>
                <a:buSzTx/>
                <a:buFontTx/>
                <a:buNone/>
              </a:pPr>
              <a:r>
                <a:rPr lang="en-US" altLang="zh-CN" sz="1800" b="1">
                  <a:latin typeface="Arial" panose="020B0604020202020204" pitchFamily="34" charset="0"/>
                </a:rPr>
                <a:t>Send Invalidate to R.N;</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3204"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7"/>
          <p:cNvGrpSpPr>
            <a:grpSpLocks/>
          </p:cNvGrpSpPr>
          <p:nvPr/>
        </p:nvGrpSpPr>
        <p:grpSpPr bwMode="auto">
          <a:xfrm>
            <a:off x="6608763" y="676275"/>
            <a:ext cx="2051050" cy="1601788"/>
            <a:chOff x="4163" y="426"/>
            <a:chExt cx="1292" cy="1009"/>
          </a:xfrm>
        </p:grpSpPr>
        <p:sp>
          <p:nvSpPr>
            <p:cNvPr id="93201" name="Freeform 15"/>
            <p:cNvSpPr>
              <a:spLocks/>
            </p:cNvSpPr>
            <p:nvPr/>
          </p:nvSpPr>
          <p:spPr bwMode="auto">
            <a:xfrm>
              <a:off x="4919" y="960"/>
              <a:ext cx="536" cy="475"/>
            </a:xfrm>
            <a:custGeom>
              <a:avLst/>
              <a:gdLst>
                <a:gd name="T0" fmla="*/ 2 w 536"/>
                <a:gd name="T1" fmla="*/ 267 h 475"/>
                <a:gd name="T2" fmla="*/ 0 w 536"/>
                <a:gd name="T3" fmla="*/ 241 h 475"/>
                <a:gd name="T4" fmla="*/ 11 w 536"/>
                <a:gd name="T5" fmla="*/ 218 h 475"/>
                <a:gd name="T6" fmla="*/ 21 w 536"/>
                <a:gd name="T7" fmla="*/ 197 h 475"/>
                <a:gd name="T8" fmla="*/ 29 w 536"/>
                <a:gd name="T9" fmla="*/ 176 h 475"/>
                <a:gd name="T10" fmla="*/ 40 w 536"/>
                <a:gd name="T11" fmla="*/ 152 h 475"/>
                <a:gd name="T12" fmla="*/ 49 w 536"/>
                <a:gd name="T13" fmla="*/ 131 h 475"/>
                <a:gd name="T14" fmla="*/ 59 w 536"/>
                <a:gd name="T15" fmla="*/ 109 h 475"/>
                <a:gd name="T16" fmla="*/ 81 w 536"/>
                <a:gd name="T17" fmla="*/ 92 h 475"/>
                <a:gd name="T18" fmla="*/ 89 w 536"/>
                <a:gd name="T19" fmla="*/ 70 h 475"/>
                <a:gd name="T20" fmla="*/ 111 w 536"/>
                <a:gd name="T21" fmla="*/ 52 h 475"/>
                <a:gd name="T22" fmla="*/ 132 w 536"/>
                <a:gd name="T23" fmla="*/ 36 h 475"/>
                <a:gd name="T24" fmla="*/ 150 w 536"/>
                <a:gd name="T25" fmla="*/ 19 h 475"/>
                <a:gd name="T26" fmla="*/ 179 w 536"/>
                <a:gd name="T27" fmla="*/ 19 h 475"/>
                <a:gd name="T28" fmla="*/ 207 w 536"/>
                <a:gd name="T29" fmla="*/ 18 h 475"/>
                <a:gd name="T30" fmla="*/ 226 w 536"/>
                <a:gd name="T31" fmla="*/ 0 h 475"/>
                <a:gd name="T32" fmla="*/ 249 w 536"/>
                <a:gd name="T33" fmla="*/ 9 h 475"/>
                <a:gd name="T34" fmla="*/ 269 w 536"/>
                <a:gd name="T35" fmla="*/ 19 h 475"/>
                <a:gd name="T36" fmla="*/ 298 w 536"/>
                <a:gd name="T37" fmla="*/ 18 h 475"/>
                <a:gd name="T38" fmla="*/ 324 w 536"/>
                <a:gd name="T39" fmla="*/ 16 h 475"/>
                <a:gd name="T40" fmla="*/ 346 w 536"/>
                <a:gd name="T41" fmla="*/ 27 h 475"/>
                <a:gd name="T42" fmla="*/ 374 w 536"/>
                <a:gd name="T43" fmla="*/ 25 h 475"/>
                <a:gd name="T44" fmla="*/ 400 w 536"/>
                <a:gd name="T45" fmla="*/ 24 h 475"/>
                <a:gd name="T46" fmla="*/ 421 w 536"/>
                <a:gd name="T47" fmla="*/ 35 h 475"/>
                <a:gd name="T48" fmla="*/ 443 w 536"/>
                <a:gd name="T49" fmla="*/ 44 h 475"/>
                <a:gd name="T50" fmla="*/ 461 w 536"/>
                <a:gd name="T51" fmla="*/ 64 h 475"/>
                <a:gd name="T52" fmla="*/ 462 w 536"/>
                <a:gd name="T53" fmla="*/ 91 h 475"/>
                <a:gd name="T54" fmla="*/ 479 w 536"/>
                <a:gd name="T55" fmla="*/ 111 h 475"/>
                <a:gd name="T56" fmla="*/ 496 w 536"/>
                <a:gd name="T57" fmla="*/ 132 h 475"/>
                <a:gd name="T58" fmla="*/ 513 w 536"/>
                <a:gd name="T59" fmla="*/ 153 h 475"/>
                <a:gd name="T60" fmla="*/ 514 w 536"/>
                <a:gd name="T61" fmla="*/ 180 h 475"/>
                <a:gd name="T62" fmla="*/ 532 w 536"/>
                <a:gd name="T63" fmla="*/ 200 h 475"/>
                <a:gd name="T64" fmla="*/ 532 w 536"/>
                <a:gd name="T65" fmla="*/ 227 h 475"/>
                <a:gd name="T66" fmla="*/ 533 w 536"/>
                <a:gd name="T67" fmla="*/ 255 h 475"/>
                <a:gd name="T68" fmla="*/ 535 w 536"/>
                <a:gd name="T69" fmla="*/ 283 h 475"/>
                <a:gd name="T70" fmla="*/ 524 w 536"/>
                <a:gd name="T71" fmla="*/ 302 h 475"/>
                <a:gd name="T72" fmla="*/ 525 w 536"/>
                <a:gd name="T73" fmla="*/ 331 h 475"/>
                <a:gd name="T74" fmla="*/ 506 w 536"/>
                <a:gd name="T75" fmla="*/ 346 h 475"/>
                <a:gd name="T76" fmla="*/ 497 w 536"/>
                <a:gd name="T77" fmla="*/ 369 h 475"/>
                <a:gd name="T78" fmla="*/ 474 w 536"/>
                <a:gd name="T79" fmla="*/ 386 h 475"/>
                <a:gd name="T80" fmla="*/ 464 w 536"/>
                <a:gd name="T81" fmla="*/ 408 h 475"/>
                <a:gd name="T82" fmla="*/ 439 w 536"/>
                <a:gd name="T83" fmla="*/ 436 h 475"/>
                <a:gd name="T84" fmla="*/ 419 w 536"/>
                <a:gd name="T85" fmla="*/ 453 h 475"/>
                <a:gd name="T86" fmla="*/ 399 w 536"/>
                <a:gd name="T87" fmla="*/ 469 h 475"/>
                <a:gd name="T88" fmla="*/ 370 w 536"/>
                <a:gd name="T89" fmla="*/ 471 h 475"/>
                <a:gd name="T90" fmla="*/ 344 w 536"/>
                <a:gd name="T91" fmla="*/ 472 h 475"/>
                <a:gd name="T92" fmla="*/ 317 w 536"/>
                <a:gd name="T93" fmla="*/ 474 h 475"/>
                <a:gd name="T94" fmla="*/ 297 w 536"/>
                <a:gd name="T95" fmla="*/ 464 h 475"/>
                <a:gd name="T96" fmla="*/ 269 w 536"/>
                <a:gd name="T97" fmla="*/ 465 h 475"/>
                <a:gd name="T98" fmla="*/ 247 w 536"/>
                <a:gd name="T99" fmla="*/ 456 h 475"/>
                <a:gd name="T100" fmla="*/ 225 w 536"/>
                <a:gd name="T101" fmla="*/ 473 h 475"/>
                <a:gd name="T102" fmla="*/ 200 w 536"/>
                <a:gd name="T103" fmla="*/ 474 h 475"/>
                <a:gd name="T104" fmla="*/ 178 w 536"/>
                <a:gd name="T105" fmla="*/ 464 h 475"/>
                <a:gd name="T106" fmla="*/ 155 w 536"/>
                <a:gd name="T107" fmla="*/ 455 h 475"/>
                <a:gd name="T108" fmla="*/ 144 w 536"/>
                <a:gd name="T109" fmla="*/ 448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2" name="Rectangle 24"/>
            <p:cNvSpPr>
              <a:spLocks noChangeArrowheads="1"/>
            </p:cNvSpPr>
            <p:nvPr/>
          </p:nvSpPr>
          <p:spPr bwMode="auto">
            <a:xfrm>
              <a:off x="4163" y="426"/>
              <a:ext cx="128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5235"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5236"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5237"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38"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5239"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5240"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5241"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5242"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Miss/Invalid: </a:t>
            </a:r>
          </a:p>
          <a:p>
            <a:pPr>
              <a:spcBef>
                <a:spcPct val="0"/>
              </a:spcBef>
              <a:buClrTx/>
              <a:buSzTx/>
              <a:buFontTx/>
              <a:buNone/>
            </a:pPr>
            <a:r>
              <a:rPr lang="en-US" altLang="zh-CN" sz="1800" b="1">
                <a:solidFill>
                  <a:srgbClr val="0000FF"/>
                </a:solidFill>
                <a:latin typeface="Arial" panose="020B0604020202020204" pitchFamily="34" charset="0"/>
              </a:rPr>
              <a:t>Invalidate ;</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Data Value  Reply</a:t>
            </a:r>
            <a:r>
              <a:rPr lang="en-US" altLang="zh-CN" sz="1800" b="1">
                <a:solidFill>
                  <a:srgbClr val="DDDDDD"/>
                </a:solidFill>
                <a:latin typeface="Arial" panose="020B0604020202020204" pitchFamily="34" charset="0"/>
              </a:rPr>
              <a:t> </a:t>
            </a:r>
          </a:p>
          <a:p>
            <a:pPr>
              <a:spcBef>
                <a:spcPct val="0"/>
              </a:spcBef>
              <a:buClrTx/>
              <a:buSzTx/>
              <a:buFontTx/>
              <a:buNone/>
            </a:pPr>
            <a:endParaRPr lang="en-US" altLang="zh-CN" sz="1800" b="1">
              <a:solidFill>
                <a:srgbClr val="DDDDDD"/>
              </a:solidFill>
              <a:latin typeface="Arial" panose="020B0604020202020204" pitchFamily="34" charset="0"/>
            </a:endParaRPr>
          </a:p>
        </p:txBody>
      </p:sp>
      <p:sp>
        <p:nvSpPr>
          <p:cNvPr id="9524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FF0000"/>
                </a:solidFill>
                <a:latin typeface="Arial" panose="020B0604020202020204" pitchFamily="34" charset="0"/>
              </a:rPr>
              <a:t> </a:t>
            </a:r>
            <a:endParaRPr lang="en-US" altLang="zh-CN" sz="1800" b="1">
              <a:solidFill>
                <a:srgbClr val="FF0000"/>
              </a:solidFill>
              <a:latin typeface="Arial" panose="020B0604020202020204" pitchFamily="34" charset="0"/>
            </a:endParaRPr>
          </a:p>
        </p:txBody>
      </p:sp>
      <p:sp>
        <p:nvSpPr>
          <p:cNvPr id="9524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1782763" y="3003550"/>
            <a:ext cx="1912937" cy="2222500"/>
            <a:chOff x="1123" y="1892"/>
            <a:chExt cx="1205" cy="1400"/>
          </a:xfrm>
        </p:grpSpPr>
        <p:sp>
          <p:nvSpPr>
            <p:cNvPr id="95259" name="Rectangle 4"/>
            <p:cNvSpPr>
              <a:spLocks noChangeArrowheads="1"/>
            </p:cNvSpPr>
            <p:nvPr/>
          </p:nvSpPr>
          <p:spPr bwMode="auto">
            <a:xfrm>
              <a:off x="1123" y="2214"/>
              <a:ext cx="11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5260"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251" name="Line 21"/>
          <p:cNvSpPr>
            <a:spLocks noChangeShapeType="1"/>
          </p:cNvSpPr>
          <p:nvPr/>
        </p:nvSpPr>
        <p:spPr bwMode="auto">
          <a:xfrm flipH="1">
            <a:off x="4267200" y="2927350"/>
            <a:ext cx="2743200" cy="22987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27"/>
          <p:cNvGrpSpPr>
            <a:grpSpLocks/>
          </p:cNvGrpSpPr>
          <p:nvPr/>
        </p:nvGrpSpPr>
        <p:grpSpPr bwMode="auto">
          <a:xfrm>
            <a:off x="4610100" y="2774950"/>
            <a:ext cx="3235325" cy="3500438"/>
            <a:chOff x="2904" y="1748"/>
            <a:chExt cx="2038" cy="2205"/>
          </a:xfrm>
        </p:grpSpPr>
        <p:sp>
          <p:nvSpPr>
            <p:cNvPr id="95257" name="Line 22"/>
            <p:cNvSpPr>
              <a:spLocks noChangeShapeType="1"/>
            </p:cNvSpPr>
            <p:nvPr/>
          </p:nvSpPr>
          <p:spPr bwMode="auto">
            <a:xfrm flipH="1">
              <a:off x="2904" y="1748"/>
              <a:ext cx="1332" cy="1724"/>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8" name="Rectangle 23"/>
            <p:cNvSpPr>
              <a:spLocks noChangeArrowheads="1"/>
            </p:cNvSpPr>
            <p:nvPr/>
          </p:nvSpPr>
          <p:spPr bwMode="auto">
            <a:xfrm>
              <a:off x="3198" y="2840"/>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Send Fetch to R.N.;</a:t>
              </a:r>
            </a:p>
            <a:p>
              <a:pPr>
                <a:spcBef>
                  <a:spcPct val="0"/>
                </a:spcBef>
                <a:buClrTx/>
                <a:buSzTx/>
                <a:buFontTx/>
                <a:buNone/>
              </a:pPr>
              <a:r>
                <a:rPr lang="en-US" altLang="zh-CN" sz="1800" b="1">
                  <a:latin typeface="Arial" panose="020B0604020202020204" pitchFamily="34" charset="0"/>
                </a:rPr>
                <a:t>Get Data from R. N. </a:t>
              </a:r>
            </a:p>
            <a:p>
              <a:pPr>
                <a:spcBef>
                  <a:spcPct val="0"/>
                </a:spcBef>
                <a:buClrTx/>
                <a:buSzTx/>
                <a:buFontTx/>
                <a:buNone/>
              </a:pPr>
              <a:r>
                <a:rPr lang="en-US" altLang="zh-CN" sz="1800" b="1">
                  <a:latin typeface="Arial" panose="020B0604020202020204" pitchFamily="34" charset="0"/>
                </a:rPr>
                <a:t>Reply Back to local processor</a:t>
              </a:r>
            </a:p>
            <a:p>
              <a:pPr>
                <a:spcBef>
                  <a:spcPct val="0"/>
                </a:spcBef>
                <a:buClrTx/>
                <a:buSzTx/>
                <a:buFontTx/>
                <a:buNone/>
              </a:pPr>
              <a:r>
                <a:rPr lang="en-US" altLang="zh-CN" sz="2000" b="1">
                  <a:latin typeface="Arial" panose="020B0604020202020204" pitchFamily="34" charset="0"/>
                </a:rPr>
                <a:t>Sharers += {P}; </a:t>
              </a:r>
            </a:p>
          </p:txBody>
        </p:sp>
      </p:grpSp>
      <p:sp>
        <p:nvSpPr>
          <p:cNvPr id="9525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r>
              <a:rPr lang="en-US" altLang="zh-CN" sz="1800" b="1">
                <a:solidFill>
                  <a:srgbClr val="0000FF"/>
                </a:solidFill>
                <a:latin typeface="Arial" panose="020B0604020202020204" pitchFamily="34" charset="0"/>
              </a:rPr>
              <a:t> </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endParaRPr lang="en-US" altLang="zh-CN" sz="1800" b="1">
              <a:solidFill>
                <a:srgbClr val="0000FF"/>
              </a:solidFill>
              <a:latin typeface="Arial" panose="020B0604020202020204" pitchFamily="34" charset="0"/>
            </a:endParaRPr>
          </a:p>
        </p:txBody>
      </p:sp>
      <p:grpSp>
        <p:nvGrpSpPr>
          <p:cNvPr id="4" name="Group 29"/>
          <p:cNvGrpSpPr>
            <a:grpSpLocks/>
          </p:cNvGrpSpPr>
          <p:nvPr/>
        </p:nvGrpSpPr>
        <p:grpSpPr bwMode="auto">
          <a:xfrm>
            <a:off x="611188" y="4868863"/>
            <a:ext cx="2800350" cy="1766887"/>
            <a:chOff x="385" y="3067"/>
            <a:chExt cx="1764" cy="1113"/>
          </a:xfrm>
        </p:grpSpPr>
        <p:sp>
          <p:nvSpPr>
            <p:cNvPr id="95255" name="Freeform 16"/>
            <p:cNvSpPr>
              <a:spLocks/>
            </p:cNvSpPr>
            <p:nvPr/>
          </p:nvSpPr>
          <p:spPr bwMode="auto">
            <a:xfrm>
              <a:off x="1656" y="3252"/>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6" name="Rectangle 25"/>
            <p:cNvSpPr>
              <a:spLocks noChangeArrowheads="1"/>
            </p:cNvSpPr>
            <p:nvPr/>
          </p:nvSpPr>
          <p:spPr bwMode="auto">
            <a:xfrm>
              <a:off x="385" y="3067"/>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Receive Date from R.N</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to local Node</a:t>
              </a:r>
            </a:p>
            <a:p>
              <a:pPr>
                <a:spcBef>
                  <a:spcPct val="0"/>
                </a:spcBef>
                <a:buClrTx/>
                <a:buSzTx/>
                <a:buFontTx/>
                <a:buNone/>
              </a:pPr>
              <a:r>
                <a:rPr lang="en-US" altLang="zh-CN" sz="2000" b="1">
                  <a:solidFill>
                    <a:srgbClr val="FF0000"/>
                  </a:solidFill>
                  <a:latin typeface="Arial" panose="020B0604020202020204" pitchFamily="34" charset="0"/>
                </a:rPr>
                <a:t>Sharers = {P};</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7283"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7284" name="Rectangle 3"/>
          <p:cNvSpPr>
            <a:spLocks noGrp="1" noChangeArrowheads="1"/>
          </p:cNvSpPr>
          <p:nvPr>
            <p:ph type="body" idx="4294967295"/>
          </p:nvPr>
        </p:nvSpPr>
        <p:spPr>
          <a:xfrm>
            <a:off x="0" y="1357313"/>
            <a:ext cx="3352800" cy="1828800"/>
          </a:xfrm>
          <a:prstGeom prst="rect">
            <a:avLst/>
          </a:prstGeom>
          <a:ln>
            <a:solidFill>
              <a:schemeClr val="bg1"/>
            </a:solidFill>
            <a:miter lim="800000"/>
            <a:headEnd/>
            <a:tailEnd/>
          </a:ln>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7285" name="Rectangle 4"/>
          <p:cNvSpPr>
            <a:spLocks noChangeArrowheads="1"/>
          </p:cNvSpPr>
          <p:nvPr/>
        </p:nvSpPr>
        <p:spPr bwMode="auto">
          <a:xfrm>
            <a:off x="1782763" y="3514725"/>
            <a:ext cx="18954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7286"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87"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7288"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7289"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7290"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7291"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a:t>
            </a:r>
          </a:p>
          <a:p>
            <a:pPr>
              <a:spcBef>
                <a:spcPct val="0"/>
              </a:spcBef>
              <a:buClrTx/>
              <a:buSzTx/>
              <a:buFontTx/>
              <a:buNone/>
            </a:pPr>
            <a:r>
              <a:rPr lang="en-US" altLang="zh-CN" sz="1800" b="1">
                <a:latin typeface="Arial" panose="020B0604020202020204" pitchFamily="34" charset="0"/>
              </a:rPr>
              <a:t>Invalidate ;</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7292"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3"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4"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5"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6"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7" name="Freeform 16"/>
          <p:cNvSpPr>
            <a:spLocks/>
          </p:cNvSpPr>
          <p:nvPr/>
        </p:nvSpPr>
        <p:spPr bwMode="auto">
          <a:xfrm>
            <a:off x="2628900" y="5162550"/>
            <a:ext cx="782638"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729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97300" name="Group 19"/>
          <p:cNvGrpSpPr>
            <a:grpSpLocks/>
          </p:cNvGrpSpPr>
          <p:nvPr/>
        </p:nvGrpSpPr>
        <p:grpSpPr bwMode="auto">
          <a:xfrm>
            <a:off x="3695700" y="2927350"/>
            <a:ext cx="3314700" cy="2298700"/>
            <a:chOff x="2328" y="1844"/>
            <a:chExt cx="2088" cy="1448"/>
          </a:xfrm>
        </p:grpSpPr>
        <p:sp>
          <p:nvSpPr>
            <p:cNvPr id="97305"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6"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1" name="Line 22"/>
          <p:cNvSpPr>
            <a:spLocks noChangeShapeType="1"/>
          </p:cNvSpPr>
          <p:nvPr/>
        </p:nvSpPr>
        <p:spPr bwMode="auto">
          <a:xfrm flipH="1">
            <a:off x="4610100" y="2774950"/>
            <a:ext cx="2114550" cy="273685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2" name="Rectangle 23"/>
          <p:cNvSpPr>
            <a:spLocks noChangeArrowheads="1"/>
          </p:cNvSpPr>
          <p:nvPr/>
        </p:nvSpPr>
        <p:spPr bwMode="auto">
          <a:xfrm>
            <a:off x="5076825" y="4508500"/>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Fetch;</a:t>
            </a:r>
          </a:p>
          <a:p>
            <a:pPr>
              <a:spcBef>
                <a:spcPct val="0"/>
              </a:spcBef>
              <a:buClrTx/>
              <a:buSzTx/>
              <a:buFontTx/>
              <a:buNone/>
            </a:pPr>
            <a:r>
              <a:rPr lang="en-US" altLang="zh-CN" sz="1800" b="1">
                <a:latin typeface="Arial" panose="020B0604020202020204" pitchFamily="34" charset="0"/>
              </a:rPr>
              <a:t>Data Value Reply</a:t>
            </a:r>
          </a:p>
          <a:p>
            <a:pPr>
              <a:spcBef>
                <a:spcPct val="0"/>
              </a:spcBef>
              <a:buClrTx/>
              <a:buSzTx/>
              <a:buFontTx/>
              <a:buNone/>
            </a:pPr>
            <a:r>
              <a:rPr lang="en-US" altLang="zh-CN" sz="1800" b="1">
                <a:latin typeface="Arial" panose="020B0604020202020204" pitchFamily="34" charset="0"/>
              </a:rPr>
              <a:t>msg to remote cache</a:t>
            </a:r>
          </a:p>
          <a:p>
            <a:pPr>
              <a:spcBef>
                <a:spcPct val="0"/>
              </a:spcBef>
              <a:buClrTx/>
              <a:buSzTx/>
              <a:buFontTx/>
              <a:buNone/>
            </a:pPr>
            <a:r>
              <a:rPr lang="en-US" altLang="zh-CN" sz="2000" b="1">
                <a:latin typeface="Arial" panose="020B0604020202020204" pitchFamily="34" charset="0"/>
              </a:rPr>
              <a:t>Sharers += {P}; </a:t>
            </a:r>
          </a:p>
        </p:txBody>
      </p:sp>
      <p:sp>
        <p:nvSpPr>
          <p:cNvPr id="9730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sp>
        <p:nvSpPr>
          <p:cNvPr id="97304" name="Rectangle 25"/>
          <p:cNvSpPr>
            <a:spLocks noChangeArrowheads="1"/>
          </p:cNvSpPr>
          <p:nvPr/>
        </p:nvSpPr>
        <p:spPr bwMode="auto">
          <a:xfrm>
            <a:off x="611188" y="4868863"/>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msg to remote cache</a:t>
            </a:r>
          </a:p>
          <a:p>
            <a:pPr>
              <a:spcBef>
                <a:spcPct val="0"/>
              </a:spcBef>
              <a:buClrTx/>
              <a:buSzTx/>
              <a:buFontTx/>
              <a:buNone/>
            </a:pPr>
            <a:r>
              <a:rPr lang="en-US" altLang="zh-CN" sz="2000" b="1">
                <a:solidFill>
                  <a:srgbClr val="FF0000"/>
                </a:solidFill>
                <a:latin typeface="Arial" panose="020B0604020202020204" pitchFamily="34" charset="0"/>
              </a:rPr>
              <a:t>Sharers = {P};</a:t>
            </a: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7205663" cy="857250"/>
          </a:xfrm>
        </p:spPr>
        <p:txBody>
          <a:bodyPr lIns="90487" tIns="44450" rIns="90487" bIns="44450"/>
          <a:lstStyle/>
          <a:p>
            <a:pPr eaLnBrk="1" hangingPunct="1"/>
            <a:r>
              <a:rPr lang="en-US" altLang="zh-CN" smtClean="0"/>
              <a:t>Example Directory Protocol</a:t>
            </a:r>
          </a:p>
        </p:txBody>
      </p:sp>
      <p:sp>
        <p:nvSpPr>
          <p:cNvPr id="27651" name="Rectangle 3"/>
          <p:cNvSpPr>
            <a:spLocks noGrp="1" noChangeArrowheads="1"/>
          </p:cNvSpPr>
          <p:nvPr>
            <p:ph type="body" idx="4294967295"/>
          </p:nvPr>
        </p:nvSpPr>
        <p:spPr>
          <a:xfrm>
            <a:off x="14288" y="1125538"/>
            <a:ext cx="9129712" cy="4953000"/>
          </a:xfrm>
          <a:prstGeom prst="rect">
            <a:avLst/>
          </a:prstGeom>
        </p:spPr>
        <p:txBody>
          <a:bodyPr lIns="90487" tIns="44450" rIns="90487" bIns="44450"/>
          <a:lstStyle/>
          <a:p>
            <a:pPr eaLnBrk="1" hangingPunct="1">
              <a:lnSpc>
                <a:spcPct val="90000"/>
              </a:lnSpc>
            </a:pPr>
            <a:r>
              <a:rPr lang="en-US" altLang="zh-CN" sz="2400" smtClean="0"/>
              <a:t>Message sent to directory causes two actions:</a:t>
            </a:r>
          </a:p>
          <a:p>
            <a:pPr lvl="1" eaLnBrk="1" hangingPunct="1">
              <a:lnSpc>
                <a:spcPct val="90000"/>
              </a:lnSpc>
            </a:pPr>
            <a:r>
              <a:rPr lang="en-US" altLang="zh-CN" sz="2000" smtClean="0"/>
              <a:t>Update the directory</a:t>
            </a:r>
          </a:p>
          <a:p>
            <a:pPr lvl="1" eaLnBrk="1" hangingPunct="1">
              <a:lnSpc>
                <a:spcPct val="90000"/>
              </a:lnSpc>
            </a:pPr>
            <a:r>
              <a:rPr lang="en-US" altLang="zh-CN" sz="2000" smtClean="0"/>
              <a:t>More messages to satisfy request</a:t>
            </a:r>
          </a:p>
          <a:p>
            <a:pPr eaLnBrk="1" hangingPunct="1">
              <a:lnSpc>
                <a:spcPct val="90000"/>
              </a:lnSpc>
            </a:pPr>
            <a:r>
              <a:rPr lang="en-US" altLang="zh-CN" sz="2400" smtClean="0"/>
              <a:t>Block is in </a:t>
            </a:r>
            <a:r>
              <a:rPr lang="en-US" altLang="zh-CN" sz="2400" smtClean="0">
                <a:solidFill>
                  <a:srgbClr val="FF0000"/>
                </a:solidFill>
                <a:latin typeface="Helvetica" panose="020B0604020202020204" pitchFamily="34" charset="0"/>
              </a:rPr>
              <a:t>Uncached</a:t>
            </a:r>
            <a:r>
              <a:rPr lang="en-US" altLang="zh-CN" sz="2400" smtClean="0"/>
              <a:t> state: the copy in memory is the current value; only possible requests for that block are:</a:t>
            </a:r>
            <a:endParaRPr lang="en-US" altLang="zh-CN" sz="1800" smtClean="0"/>
          </a:p>
          <a:p>
            <a:pPr lvl="1" eaLnBrk="1" hangingPunct="1">
              <a:lnSpc>
                <a:spcPct val="90000"/>
              </a:lnSpc>
            </a:pPr>
            <a:r>
              <a:rPr lang="en-US" altLang="zh-CN" sz="2000" smtClean="0">
                <a:solidFill>
                  <a:srgbClr val="FF0000"/>
                </a:solidFill>
              </a:rPr>
              <a:t>Read miss</a:t>
            </a:r>
            <a:r>
              <a:rPr lang="en-US" altLang="zh-CN" sz="2000" smtClean="0"/>
              <a:t>: requesting processor sent data from memory &amp;requestor made </a:t>
            </a:r>
            <a:r>
              <a:rPr lang="en-US" altLang="zh-CN" sz="2000" u="sng" smtClean="0">
                <a:solidFill>
                  <a:srgbClr val="FF0000"/>
                </a:solidFill>
              </a:rPr>
              <a:t>only</a:t>
            </a:r>
            <a:r>
              <a:rPr lang="en-US" altLang="zh-CN" sz="2000" smtClean="0">
                <a:solidFill>
                  <a:srgbClr val="FF0000"/>
                </a:solidFill>
              </a:rPr>
              <a:t> </a:t>
            </a:r>
            <a:r>
              <a:rPr lang="en-US" altLang="zh-CN" sz="2000" smtClean="0"/>
              <a:t>sharing node; state of block made Shared.</a:t>
            </a:r>
          </a:p>
          <a:p>
            <a:pPr lvl="1" eaLnBrk="1" hangingPunct="1">
              <a:lnSpc>
                <a:spcPct val="90000"/>
              </a:lnSpc>
            </a:pPr>
            <a:r>
              <a:rPr lang="en-US" altLang="zh-CN" sz="2000" smtClean="0">
                <a:solidFill>
                  <a:srgbClr val="FF0000"/>
                </a:solidFill>
              </a:rPr>
              <a:t>Write miss</a:t>
            </a:r>
            <a:r>
              <a:rPr lang="en-US" altLang="zh-CN" sz="2000" smtClean="0"/>
              <a:t>: requesting processor is sent the value &amp; becomes the Sharing node. The block is made Exclusive to indicate that the only valid copy is cached. Sharers indicates the identity of the owner. </a:t>
            </a:r>
          </a:p>
          <a:p>
            <a:pPr eaLnBrk="1" hangingPunct="1">
              <a:lnSpc>
                <a:spcPct val="90000"/>
              </a:lnSpc>
            </a:pPr>
            <a:r>
              <a:rPr lang="en-US" altLang="zh-CN" sz="2400" smtClean="0"/>
              <a:t>Block is </a:t>
            </a:r>
            <a:r>
              <a:rPr lang="en-US" altLang="zh-CN" sz="2400" smtClean="0">
                <a:solidFill>
                  <a:srgbClr val="FF0000"/>
                </a:solidFill>
                <a:latin typeface="Helvetica" panose="020B0604020202020204" pitchFamily="34" charset="0"/>
              </a:rPr>
              <a:t>Shared</a:t>
            </a:r>
            <a:r>
              <a:rPr lang="en-US" altLang="zh-CN" sz="2400" smtClean="0"/>
              <a:t> =&gt; the memory value is up-to-date:</a:t>
            </a:r>
            <a:endParaRPr lang="en-US" altLang="zh-CN" sz="1800" smtClean="0"/>
          </a:p>
          <a:p>
            <a:pPr lvl="1" eaLnBrk="1" hangingPunct="1">
              <a:lnSpc>
                <a:spcPct val="90000"/>
              </a:lnSpc>
            </a:pPr>
            <a:r>
              <a:rPr lang="en-US" altLang="zh-CN" sz="2000" smtClean="0">
                <a:solidFill>
                  <a:srgbClr val="FF0000"/>
                </a:solidFill>
              </a:rPr>
              <a:t>Read miss</a:t>
            </a:r>
            <a:r>
              <a:rPr lang="en-US" altLang="zh-CN" sz="2000" smtClean="0"/>
              <a:t>: requesting processor is sent back the data from memory &amp; requesting processor is added to the sharing set.</a:t>
            </a:r>
          </a:p>
          <a:p>
            <a:pPr lvl="1" eaLnBrk="1" hangingPunct="1">
              <a:lnSpc>
                <a:spcPct val="90000"/>
              </a:lnSpc>
            </a:pPr>
            <a:r>
              <a:rPr lang="en-US" altLang="zh-CN" sz="2000" smtClean="0">
                <a:solidFill>
                  <a:srgbClr val="FF0000"/>
                </a:solidFill>
              </a:rPr>
              <a:t>Write miss</a:t>
            </a:r>
            <a:r>
              <a:rPr lang="en-US" altLang="zh-CN" sz="2000" smtClean="0"/>
              <a:t>: requesting processor is sent the value. All processors in the set Sharers are sent invalidate messages, &amp; Sharers is set to identity of requesting processor. The state of the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7651">
                                            <p:txEl>
                                              <p:pRg st="5" end="5"/>
                                            </p:txEl>
                                          </p:spTgt>
                                        </p:tgtEl>
                                        <p:attrNameLst>
                                          <p:attrName>style.visibility</p:attrName>
                                        </p:attrNameLst>
                                      </p:cBhvr>
                                      <p:to>
                                        <p:strVal val="visible"/>
                                      </p:to>
                                    </p:set>
                                    <p:anim calcmode="lin" valueType="num">
                                      <p:cBhvr additive="base">
                                        <p:cTn id="29"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 calcmode="lin" valueType="num">
                                      <p:cBhvr additive="base">
                                        <p:cTn id="35" dur="5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7651">
                                            <p:txEl>
                                              <p:pRg st="7" end="7"/>
                                            </p:txEl>
                                          </p:spTgt>
                                        </p:tgtEl>
                                        <p:attrNameLst>
                                          <p:attrName>style.visibility</p:attrName>
                                        </p:attrNameLst>
                                      </p:cBhvr>
                                      <p:to>
                                        <p:strVal val="visible"/>
                                      </p:to>
                                    </p:set>
                                    <p:anim calcmode="lin" valueType="num">
                                      <p:cBhvr additive="base">
                                        <p:cTn id="39" dur="500" fill="hold"/>
                                        <p:tgtEl>
                                          <p:spTgt spid="2765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651">
                                            <p:txEl>
                                              <p:pRg st="8" end="8"/>
                                            </p:txEl>
                                          </p:spTgt>
                                        </p:tgtEl>
                                        <p:attrNameLst>
                                          <p:attrName>style.visibility</p:attrName>
                                        </p:attrNameLst>
                                      </p:cBhvr>
                                      <p:to>
                                        <p:strVal val="visible"/>
                                      </p:to>
                                    </p:set>
                                    <p:anim calcmode="lin" valueType="num">
                                      <p:cBhvr additive="base">
                                        <p:cTn id="43" dur="500" fill="hold"/>
                                        <p:tgtEl>
                                          <p:spTgt spid="2765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163763" y="133350"/>
            <a:ext cx="6980237" cy="703263"/>
          </a:xfrm>
        </p:spPr>
        <p:txBody>
          <a:bodyPr lIns="90487" tIns="44450" rIns="90487" bIns="44450"/>
          <a:lstStyle/>
          <a:p>
            <a:pPr eaLnBrk="1" hangingPunct="1"/>
            <a:r>
              <a:rPr lang="en-US" altLang="zh-CN" smtClean="0"/>
              <a:t>Example Directory Protocol</a:t>
            </a:r>
          </a:p>
        </p:txBody>
      </p:sp>
      <p:sp>
        <p:nvSpPr>
          <p:cNvPr id="29699" name="Rectangle 3"/>
          <p:cNvSpPr>
            <a:spLocks noGrp="1" noChangeArrowheads="1"/>
          </p:cNvSpPr>
          <p:nvPr>
            <p:ph type="body" idx="4294967295"/>
          </p:nvPr>
        </p:nvSpPr>
        <p:spPr>
          <a:xfrm>
            <a:off x="0" y="981075"/>
            <a:ext cx="9144000" cy="5105400"/>
          </a:xfrm>
          <a:prstGeom prst="rect">
            <a:avLst/>
          </a:prstGeom>
        </p:spPr>
        <p:txBody>
          <a:bodyPr lIns="90487" tIns="44450" rIns="90487" bIns="44450"/>
          <a:lstStyle/>
          <a:p>
            <a:pPr eaLnBrk="1" hangingPunct="1"/>
            <a:r>
              <a:rPr lang="en-US" altLang="zh-CN" sz="2000" smtClean="0"/>
              <a:t>Block is </a:t>
            </a:r>
            <a:r>
              <a:rPr lang="en-US" altLang="zh-CN" sz="2000" smtClean="0">
                <a:solidFill>
                  <a:srgbClr val="FF0000"/>
                </a:solidFill>
                <a:latin typeface="Helvetica" panose="020B0604020202020204" pitchFamily="34" charset="0"/>
              </a:rPr>
              <a:t>Exclusive</a:t>
            </a:r>
            <a:r>
              <a:rPr lang="en-US" altLang="zh-CN" sz="2000" smtClean="0"/>
              <a:t>: current value of the block is held in the cache of the processor identified by the set Sharers (the owner) =&gt; three possible directory requests:</a:t>
            </a:r>
            <a:endParaRPr lang="en-US" altLang="zh-CN" sz="1600" smtClean="0"/>
          </a:p>
          <a:p>
            <a:pPr lvl="1" eaLnBrk="1" hangingPunct="1"/>
            <a:r>
              <a:rPr lang="en-US" altLang="zh-CN" sz="1800" smtClean="0">
                <a:solidFill>
                  <a:srgbClr val="FF0000"/>
                </a:solidFill>
              </a:rPr>
              <a:t>Read miss</a:t>
            </a:r>
            <a:r>
              <a:rPr lang="en-US" altLang="zh-CN" sz="1800" smtClean="0"/>
              <a:t>: owner processor sent data fetch message, causing state of block in owner</a:t>
            </a:r>
            <a:r>
              <a:rPr lang="en-US" altLang="zh-CN" sz="1800" smtClean="0">
                <a:latin typeface="Times New Roman" panose="02020603050405020304" pitchFamily="18" charset="0"/>
              </a:rPr>
              <a:t>’</a:t>
            </a:r>
            <a:r>
              <a:rPr lang="en-US" altLang="zh-CN" sz="1800" smtClean="0"/>
              <a:t>s cache to transition to Shared and causes owner to send data to directory, where it is written to memory &amp; sent back to requesting processor. </a:t>
            </a:r>
            <a:br>
              <a:rPr lang="en-US" altLang="zh-CN" sz="1800" smtClean="0"/>
            </a:br>
            <a:r>
              <a:rPr lang="en-US" altLang="zh-CN" sz="1800" smtClean="0"/>
              <a:t>Identity of requesting processor is added to set Sharers, which still contains the identity of the processor that was the owner (since it still has a readable copy).  State is shared.</a:t>
            </a:r>
          </a:p>
          <a:p>
            <a:pPr lvl="1" eaLnBrk="1" hangingPunct="1"/>
            <a:r>
              <a:rPr lang="en-US" altLang="zh-CN" sz="1800" smtClean="0">
                <a:solidFill>
                  <a:srgbClr val="FF0000"/>
                </a:solidFill>
              </a:rPr>
              <a:t>Data write-back</a:t>
            </a:r>
            <a:r>
              <a:rPr lang="en-US" altLang="zh-CN" sz="1800" smtClean="0"/>
              <a:t>: owner processor is replacing the block and hence must write it back, making memory copy up-to-date </a:t>
            </a:r>
            <a:br>
              <a:rPr lang="en-US" altLang="zh-CN" sz="1800" smtClean="0"/>
            </a:br>
            <a:r>
              <a:rPr lang="en-US" altLang="zh-CN" sz="1800" smtClean="0"/>
              <a:t>(the home directory essentially becomes the owner), the block is now Uncached, and the Sharer set is empty. </a:t>
            </a:r>
          </a:p>
          <a:p>
            <a:pPr lvl="1" eaLnBrk="1" hangingPunct="1"/>
            <a:r>
              <a:rPr lang="en-US" altLang="zh-CN" sz="1800" smtClean="0">
                <a:solidFill>
                  <a:srgbClr val="FF0000"/>
                </a:solidFill>
              </a:rPr>
              <a:t>Write miss</a:t>
            </a:r>
            <a:r>
              <a:rPr lang="en-US" altLang="zh-CN" sz="1800" smtClean="0"/>
              <a:t>: block has a new owner. A message is sent to old owner causing the cache to send the value of the block to the directory from which it is sent to the requesting processor, which becomes the new owner. Sharers is set to identity of new owner, and state of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258888" y="0"/>
            <a:ext cx="7686675" cy="936625"/>
          </a:xfrm>
        </p:spPr>
        <p:txBody>
          <a:bodyPr/>
          <a:lstStyle/>
          <a:p>
            <a:pPr eaLnBrk="1" hangingPunct="1"/>
            <a:r>
              <a:rPr lang="en-US" altLang="zh-CN" sz="3600" smtClean="0"/>
              <a:t>Cache Coherence in Multiprocessor</a:t>
            </a:r>
          </a:p>
        </p:txBody>
      </p:sp>
      <p:pic>
        <p:nvPicPr>
          <p:cNvPr id="358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3568" y="1052736"/>
            <a:ext cx="7776864" cy="4936186"/>
          </a:xfrm>
        </p:spPr>
      </p:pic>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928688" y="0"/>
            <a:ext cx="7993062" cy="766763"/>
          </a:xfrm>
        </p:spPr>
        <p:txBody>
          <a:bodyPr/>
          <a:lstStyle/>
          <a:p>
            <a:r>
              <a:rPr lang="en-US" altLang="zh-CN" smtClean="0"/>
              <a:t>Case Study:  </a:t>
            </a:r>
            <a:r>
              <a:rPr lang="en-US" altLang="zh-CN" sz="4000" smtClean="0">
                <a:solidFill>
                  <a:srgbClr val="FF0000"/>
                </a:solidFill>
              </a:rPr>
              <a:t>p1 write 888 to x</a:t>
            </a:r>
            <a:endParaRPr lang="zh-CN" altLang="en-US" sz="4000" smtClean="0">
              <a:solidFill>
                <a:srgbClr val="FF0000"/>
              </a:solidFill>
            </a:endParaRPr>
          </a:p>
        </p:txBody>
      </p:sp>
      <p:sp>
        <p:nvSpPr>
          <p:cNvPr id="36" name="内容占位符 35"/>
          <p:cNvSpPr>
            <a:spLocks noGrp="1"/>
          </p:cNvSpPr>
          <p:nvPr>
            <p:ph idx="1"/>
          </p:nvPr>
        </p:nvSpPr>
        <p:spPr>
          <a:xfrm>
            <a:off x="0" y="4286250"/>
            <a:ext cx="8964613" cy="571500"/>
          </a:xfrm>
        </p:spPr>
        <p:txBody>
          <a:bodyPr/>
          <a:lstStyle/>
          <a:p>
            <a:r>
              <a:rPr lang="en-US" altLang="zh-CN" sz="2400" smtClean="0"/>
              <a:t>P1(local)          P5(home)        P2(remote)        P3(remote)    </a:t>
            </a:r>
            <a:endParaRPr lang="zh-CN" altLang="en-US" sz="2400" smtClean="0"/>
          </a:p>
        </p:txBody>
      </p:sp>
      <p:grpSp>
        <p:nvGrpSpPr>
          <p:cNvPr id="103428" name="组合 33"/>
          <p:cNvGrpSpPr>
            <a:grpSpLocks/>
          </p:cNvGrpSpPr>
          <p:nvPr/>
        </p:nvGrpSpPr>
        <p:grpSpPr bwMode="auto">
          <a:xfrm>
            <a:off x="0" y="1000125"/>
            <a:ext cx="7500938" cy="3143250"/>
            <a:chOff x="357158" y="1571612"/>
            <a:chExt cx="8286808" cy="3857652"/>
          </a:xfrm>
        </p:grpSpPr>
        <p:sp>
          <p:nvSpPr>
            <p:cNvPr id="103461"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3462"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p:txBody>
        </p:sp>
        <p:sp>
          <p:nvSpPr>
            <p:cNvPr id="103463"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64"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65" name="直接连接符 1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6" name="直接连接符 24"/>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7" name="直接连接符 25"/>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3468" name="圆角矩形 26"/>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3469" name="圆角矩形 27"/>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70" name="圆角矩形 28"/>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71" name="直接连接符 29"/>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2" name="直接连接符 30"/>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3" name="直接连接符 31"/>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nvGrpSpPr>
          <p:cNvPr id="3" name="组合 72"/>
          <p:cNvGrpSpPr>
            <a:grpSpLocks/>
          </p:cNvGrpSpPr>
          <p:nvPr/>
        </p:nvGrpSpPr>
        <p:grpSpPr bwMode="auto">
          <a:xfrm>
            <a:off x="998538" y="4857750"/>
            <a:ext cx="6503987" cy="2001838"/>
            <a:chOff x="999306" y="4857760"/>
            <a:chExt cx="6503240" cy="2001034"/>
          </a:xfrm>
        </p:grpSpPr>
        <p:cxnSp>
          <p:nvCxnSpPr>
            <p:cNvPr id="103457" name="直接连接符 37"/>
            <p:cNvCxnSpPr>
              <a:cxnSpLocks noChangeShapeType="1"/>
            </p:cNvCxnSpPr>
            <p:nvPr/>
          </p:nvCxnSpPr>
          <p:spPr bwMode="auto">
            <a:xfrm rot="5400000">
              <a:off x="-20" y="5857880"/>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8" name="直接连接符 38"/>
            <p:cNvCxnSpPr>
              <a:cxnSpLocks noChangeShapeType="1"/>
            </p:cNvCxnSpPr>
            <p:nvPr/>
          </p:nvCxnSpPr>
          <p:spPr bwMode="auto">
            <a:xfrm rot="5400000">
              <a:off x="2072476"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9" name="直接连接符 39"/>
            <p:cNvCxnSpPr>
              <a:cxnSpLocks noChangeShapeType="1"/>
            </p:cNvCxnSpPr>
            <p:nvPr/>
          </p:nvCxnSpPr>
          <p:spPr bwMode="auto">
            <a:xfrm rot="5400000">
              <a:off x="435849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60" name="直接连接符 40"/>
            <p:cNvCxnSpPr>
              <a:cxnSpLocks noChangeShapeType="1"/>
            </p:cNvCxnSpPr>
            <p:nvPr/>
          </p:nvCxnSpPr>
          <p:spPr bwMode="auto">
            <a:xfrm rot="5400000">
              <a:off x="650163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42" name="TextBox 41"/>
          <p:cNvSpPr txBox="1">
            <a:spLocks noChangeArrowheads="1"/>
          </p:cNvSpPr>
          <p:nvPr/>
        </p:nvSpPr>
        <p:spPr bwMode="auto">
          <a:xfrm>
            <a:off x="3714750" y="300037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S, {P2,P3}</a:t>
            </a:r>
            <a:endParaRPr lang="zh-CN" altLang="en-US" sz="4400">
              <a:solidFill>
                <a:schemeClr val="tx2"/>
              </a:solidFill>
              <a:latin typeface="Arial" panose="020B0604020202020204" pitchFamily="34" charset="0"/>
            </a:endParaRPr>
          </a:p>
        </p:txBody>
      </p:sp>
      <p:sp>
        <p:nvSpPr>
          <p:cNvPr id="43" name="TextBox 42"/>
          <p:cNvSpPr txBox="1">
            <a:spLocks noChangeArrowheads="1"/>
          </p:cNvSpPr>
          <p:nvPr/>
        </p:nvSpPr>
        <p:spPr bwMode="auto">
          <a:xfrm>
            <a:off x="4214813" y="17145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S</a:t>
            </a:r>
            <a:endParaRPr lang="zh-CN" altLang="en-US" sz="4400">
              <a:solidFill>
                <a:schemeClr val="tx2"/>
              </a:solidFill>
              <a:latin typeface="Arial" panose="020B0604020202020204" pitchFamily="34" charset="0"/>
            </a:endParaRPr>
          </a:p>
        </p:txBody>
      </p:sp>
      <p:sp>
        <p:nvSpPr>
          <p:cNvPr id="44" name="TextBox 43"/>
          <p:cNvSpPr txBox="1">
            <a:spLocks noChangeArrowheads="1"/>
          </p:cNvSpPr>
          <p:nvPr/>
        </p:nvSpPr>
        <p:spPr bwMode="auto">
          <a:xfrm>
            <a:off x="6858000"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S</a:t>
            </a:r>
            <a:endParaRPr lang="zh-CN" altLang="en-US" sz="4400">
              <a:solidFill>
                <a:schemeClr val="tx2"/>
              </a:solidFill>
              <a:latin typeface="Arial" panose="020B0604020202020204" pitchFamily="34" charset="0"/>
            </a:endParaRPr>
          </a:p>
        </p:txBody>
      </p:sp>
      <p:sp>
        <p:nvSpPr>
          <p:cNvPr id="45" name="TextBox 44"/>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grpSp>
        <p:nvGrpSpPr>
          <p:cNvPr id="4" name="组合 48"/>
          <p:cNvGrpSpPr>
            <a:grpSpLocks/>
          </p:cNvGrpSpPr>
          <p:nvPr/>
        </p:nvGrpSpPr>
        <p:grpSpPr bwMode="auto">
          <a:xfrm>
            <a:off x="1000125" y="4786313"/>
            <a:ext cx="2071688" cy="369887"/>
            <a:chOff x="1000100" y="4786322"/>
            <a:chExt cx="2071702" cy="368778"/>
          </a:xfrm>
        </p:grpSpPr>
        <p:cxnSp>
          <p:nvCxnSpPr>
            <p:cNvPr id="103455" name="直接箭头连接符 46"/>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6" name="TextBox 47"/>
            <p:cNvSpPr txBox="1">
              <a:spLocks noChangeArrowheads="1"/>
            </p:cNvSpPr>
            <p:nvPr/>
          </p:nvSpPr>
          <p:spPr bwMode="auto">
            <a:xfrm>
              <a:off x="1214414" y="4786322"/>
              <a:ext cx="1411615"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WriteMiss X</a:t>
              </a:r>
              <a:endParaRPr lang="zh-CN" altLang="en-US" sz="1800">
                <a:solidFill>
                  <a:schemeClr val="tx2"/>
                </a:solidFill>
                <a:latin typeface="Arial" panose="020B0604020202020204" pitchFamily="34" charset="0"/>
              </a:endParaRPr>
            </a:p>
          </p:txBody>
        </p:sp>
      </p:grpSp>
      <p:cxnSp>
        <p:nvCxnSpPr>
          <p:cNvPr id="103435" name="直接箭头连接符 50"/>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grpSp>
        <p:nvGrpSpPr>
          <p:cNvPr id="5" name="组合 51"/>
          <p:cNvGrpSpPr>
            <a:grpSpLocks/>
          </p:cNvGrpSpPr>
          <p:nvPr/>
        </p:nvGrpSpPr>
        <p:grpSpPr bwMode="auto">
          <a:xfrm>
            <a:off x="3071813" y="5072063"/>
            <a:ext cx="2286000" cy="369887"/>
            <a:chOff x="1000100" y="4786322"/>
            <a:chExt cx="2071702" cy="369332"/>
          </a:xfrm>
        </p:grpSpPr>
        <p:cxnSp>
          <p:nvCxnSpPr>
            <p:cNvPr id="103453" name="直接箭头连接符 52"/>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4" name="TextBox 53"/>
            <p:cNvSpPr txBox="1">
              <a:spLocks noChangeArrowheads="1"/>
            </p:cNvSpPr>
            <p:nvPr/>
          </p:nvSpPr>
          <p:spPr bwMode="auto">
            <a:xfrm>
              <a:off x="1214414" y="4786322"/>
              <a:ext cx="1376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Invalidate  X </a:t>
              </a:r>
              <a:endParaRPr lang="zh-CN" altLang="en-US" sz="1800">
                <a:solidFill>
                  <a:schemeClr val="tx2"/>
                </a:solidFill>
                <a:latin typeface="Arial" panose="020B0604020202020204" pitchFamily="34" charset="0"/>
              </a:endParaRPr>
            </a:p>
          </p:txBody>
        </p:sp>
      </p:grpSp>
      <p:grpSp>
        <p:nvGrpSpPr>
          <p:cNvPr id="6" name="组合 54"/>
          <p:cNvGrpSpPr>
            <a:grpSpLocks/>
          </p:cNvGrpSpPr>
          <p:nvPr/>
        </p:nvGrpSpPr>
        <p:grpSpPr bwMode="auto">
          <a:xfrm>
            <a:off x="3071813" y="5357813"/>
            <a:ext cx="4429125" cy="369887"/>
            <a:chOff x="1000100" y="4786323"/>
            <a:chExt cx="2071702" cy="318239"/>
          </a:xfrm>
        </p:grpSpPr>
        <p:cxnSp>
          <p:nvCxnSpPr>
            <p:cNvPr id="103451" name="直接箭头连接符 55"/>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2" name="TextBox 56"/>
            <p:cNvSpPr txBox="1">
              <a:spLocks noChangeArrowheads="1"/>
            </p:cNvSpPr>
            <p:nvPr/>
          </p:nvSpPr>
          <p:spPr bwMode="auto">
            <a:xfrm>
              <a:off x="1214414" y="4786323"/>
              <a:ext cx="1699928" cy="31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                                 Invalidate  X </a:t>
              </a:r>
              <a:endParaRPr lang="zh-CN" altLang="en-US" sz="1800">
                <a:solidFill>
                  <a:schemeClr val="tx2"/>
                </a:solidFill>
                <a:latin typeface="Arial" panose="020B0604020202020204" pitchFamily="34" charset="0"/>
              </a:endParaRPr>
            </a:p>
          </p:txBody>
        </p:sp>
      </p:grpSp>
      <p:grpSp>
        <p:nvGrpSpPr>
          <p:cNvPr id="7" name="组合 61"/>
          <p:cNvGrpSpPr>
            <a:grpSpLocks/>
          </p:cNvGrpSpPr>
          <p:nvPr/>
        </p:nvGrpSpPr>
        <p:grpSpPr bwMode="auto">
          <a:xfrm>
            <a:off x="3071813" y="5572125"/>
            <a:ext cx="2286000" cy="400050"/>
            <a:chOff x="3071802" y="5715016"/>
            <a:chExt cx="2286016" cy="400110"/>
          </a:xfrm>
        </p:grpSpPr>
        <p:cxnSp>
          <p:nvCxnSpPr>
            <p:cNvPr id="103449" name="直接箭头连接符 58"/>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50" name="TextBox 59"/>
            <p:cNvSpPr txBox="1">
              <a:spLocks noChangeArrowheads="1"/>
            </p:cNvSpPr>
            <p:nvPr/>
          </p:nvSpPr>
          <p:spPr bwMode="auto">
            <a:xfrm>
              <a:off x="3357554" y="5715016"/>
              <a:ext cx="1143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1" name="TextBox 60"/>
          <p:cNvSpPr txBox="1">
            <a:spLocks noChangeArrowheads="1"/>
          </p:cNvSpPr>
          <p:nvPr/>
        </p:nvSpPr>
        <p:spPr bwMode="auto">
          <a:xfrm>
            <a:off x="421481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63" name="TextBox 62"/>
          <p:cNvSpPr txBox="1">
            <a:spLocks noChangeArrowheads="1"/>
          </p:cNvSpPr>
          <p:nvPr/>
        </p:nvSpPr>
        <p:spPr bwMode="auto">
          <a:xfrm>
            <a:off x="678656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grpSp>
        <p:nvGrpSpPr>
          <p:cNvPr id="8" name="组合 63"/>
          <p:cNvGrpSpPr>
            <a:grpSpLocks/>
          </p:cNvGrpSpPr>
          <p:nvPr/>
        </p:nvGrpSpPr>
        <p:grpSpPr bwMode="auto">
          <a:xfrm>
            <a:off x="3071813" y="5786438"/>
            <a:ext cx="4500562" cy="400050"/>
            <a:chOff x="3071802" y="5844358"/>
            <a:chExt cx="2322887" cy="252736"/>
          </a:xfrm>
        </p:grpSpPr>
        <p:cxnSp>
          <p:nvCxnSpPr>
            <p:cNvPr id="103447" name="直接箭头连接符 64"/>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48" name="TextBox 65"/>
            <p:cNvSpPr txBox="1">
              <a:spLocks noChangeArrowheads="1"/>
            </p:cNvSpPr>
            <p:nvPr/>
          </p:nvSpPr>
          <p:spPr bwMode="auto">
            <a:xfrm>
              <a:off x="4472908" y="5844358"/>
              <a:ext cx="921781"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7" name="TextBox 66"/>
          <p:cNvSpPr txBox="1">
            <a:spLocks noChangeArrowheads="1"/>
          </p:cNvSpPr>
          <p:nvPr/>
        </p:nvSpPr>
        <p:spPr bwMode="auto">
          <a:xfrm>
            <a:off x="3786188" y="3000375"/>
            <a:ext cx="207168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grpSp>
        <p:nvGrpSpPr>
          <p:cNvPr id="9" name="组合 70"/>
          <p:cNvGrpSpPr>
            <a:grpSpLocks/>
          </p:cNvGrpSpPr>
          <p:nvPr/>
        </p:nvGrpSpPr>
        <p:grpSpPr bwMode="auto">
          <a:xfrm>
            <a:off x="1000125" y="6029325"/>
            <a:ext cx="2071688" cy="400050"/>
            <a:chOff x="1000100" y="6029286"/>
            <a:chExt cx="2071702" cy="400110"/>
          </a:xfrm>
        </p:grpSpPr>
        <p:cxnSp>
          <p:nvCxnSpPr>
            <p:cNvPr id="103445"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46" name="TextBox 69"/>
            <p:cNvSpPr txBox="1">
              <a:spLocks noChangeArrowheads="1"/>
            </p:cNvSpPr>
            <p:nvPr/>
          </p:nvSpPr>
          <p:spPr bwMode="auto">
            <a:xfrm>
              <a:off x="1142976" y="6029286"/>
              <a:ext cx="1622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Reply X=111</a:t>
              </a:r>
              <a:endParaRPr lang="zh-CN" altLang="en-US" sz="4400">
                <a:solidFill>
                  <a:schemeClr val="tx2"/>
                </a:solidFill>
                <a:latin typeface="Arial" panose="020B0604020202020204" pitchFamily="34" charset="0"/>
              </a:endParaRPr>
            </a:p>
          </p:txBody>
        </p:sp>
      </p:grpSp>
      <p:sp>
        <p:nvSpPr>
          <p:cNvPr id="72" name="TextBox 71"/>
          <p:cNvSpPr txBox="1">
            <a:spLocks noChangeArrowheads="1"/>
          </p:cNvSpPr>
          <p:nvPr/>
        </p:nvSpPr>
        <p:spPr bwMode="auto">
          <a:xfrm>
            <a:off x="1500188" y="1714500"/>
            <a:ext cx="1928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42" grpId="0"/>
      <p:bldP spid="43" grpId="0"/>
      <p:bldP spid="44" grpId="0"/>
      <p:bldP spid="45" grpId="0"/>
      <p:bldP spid="61" grpId="0" animBg="1"/>
      <p:bldP spid="61" grpId="1" animBg="1"/>
      <p:bldP spid="63" grpId="0" animBg="1"/>
      <p:bldP spid="67" grpId="0" animBg="1"/>
      <p:bldP spid="72" grpId="0" animBg="1"/>
      <p:bldP spid="72"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150938" y="0"/>
            <a:ext cx="7993062" cy="766763"/>
          </a:xfrm>
        </p:spPr>
        <p:txBody>
          <a:bodyPr/>
          <a:lstStyle/>
          <a:p>
            <a:r>
              <a:rPr lang="en-US" altLang="zh-CN" smtClean="0">
                <a:solidFill>
                  <a:srgbClr val="FF0000"/>
                </a:solidFill>
              </a:rPr>
              <a:t>P2 write 999 to X </a:t>
            </a:r>
            <a:endParaRPr lang="zh-CN" altLang="en-US" smtClean="0">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4452" name="组合 4"/>
          <p:cNvGrpSpPr>
            <a:grpSpLocks/>
          </p:cNvGrpSpPr>
          <p:nvPr/>
        </p:nvGrpSpPr>
        <p:grpSpPr bwMode="auto">
          <a:xfrm>
            <a:off x="0" y="1000125"/>
            <a:ext cx="7500938" cy="3143250"/>
            <a:chOff x="357158" y="1571612"/>
            <a:chExt cx="8286808" cy="3857652"/>
          </a:xfrm>
        </p:grpSpPr>
        <p:sp>
          <p:nvSpPr>
            <p:cNvPr id="104466"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4467"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4468"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69"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0"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1"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2"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4473"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4474"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75"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6"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7"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8"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4453"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4"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5"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6"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4457"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4458"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59"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60"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4461"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4462"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3"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4"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4465"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1150938" y="0"/>
            <a:ext cx="7993062" cy="766763"/>
          </a:xfrm>
        </p:spPr>
        <p:txBody>
          <a:bodyPr/>
          <a:lstStyle/>
          <a:p>
            <a:r>
              <a:rPr lang="en-US" altLang="zh-CN" smtClean="0">
                <a:solidFill>
                  <a:srgbClr val="FF0000"/>
                </a:solidFill>
              </a:rPr>
              <a:t>Answer for P2 write 999 to X </a:t>
            </a:r>
            <a:endParaRPr lang="zh-CN" altLang="en-US" smtClean="0">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5476" name="组合 4"/>
          <p:cNvGrpSpPr>
            <a:grpSpLocks/>
          </p:cNvGrpSpPr>
          <p:nvPr/>
        </p:nvGrpSpPr>
        <p:grpSpPr bwMode="auto">
          <a:xfrm>
            <a:off x="0" y="1000125"/>
            <a:ext cx="7500938" cy="3143250"/>
            <a:chOff x="357158" y="1571612"/>
            <a:chExt cx="8286808" cy="3857652"/>
          </a:xfrm>
        </p:grpSpPr>
        <p:sp>
          <p:nvSpPr>
            <p:cNvPr id="105507"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5508"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5509"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0"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1"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2"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3"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5514"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5515"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6"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7"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8"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9"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5477"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8"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9"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80"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5481"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5482"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3"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4"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5485"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5486"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7"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8"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5489"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grpSp>
        <p:nvGrpSpPr>
          <p:cNvPr id="3" name="组合 33"/>
          <p:cNvGrpSpPr>
            <a:grpSpLocks/>
          </p:cNvGrpSpPr>
          <p:nvPr/>
        </p:nvGrpSpPr>
        <p:grpSpPr bwMode="auto">
          <a:xfrm>
            <a:off x="3071813" y="4643438"/>
            <a:ext cx="2286000" cy="400050"/>
            <a:chOff x="3071802" y="4643446"/>
            <a:chExt cx="2286016" cy="400110"/>
          </a:xfrm>
        </p:grpSpPr>
        <p:cxnSp>
          <p:nvCxnSpPr>
            <p:cNvPr id="105505" name="直接箭头连接符 31"/>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6" name="TextBox 32"/>
            <p:cNvSpPr txBox="1">
              <a:spLocks noChangeArrowheads="1"/>
            </p:cNvSpPr>
            <p:nvPr/>
          </p:nvSpPr>
          <p:spPr bwMode="auto">
            <a:xfrm>
              <a:off x="3286116" y="464344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WriteMiss</a:t>
              </a:r>
              <a:endParaRPr lang="zh-CN" altLang="en-US" sz="2000">
                <a:solidFill>
                  <a:schemeClr val="tx2"/>
                </a:solidFill>
                <a:latin typeface="Arial" panose="020B0604020202020204" pitchFamily="34" charset="0"/>
              </a:endParaRPr>
            </a:p>
          </p:txBody>
        </p:sp>
      </p:grpSp>
      <p:grpSp>
        <p:nvGrpSpPr>
          <p:cNvPr id="5" name="组合 36"/>
          <p:cNvGrpSpPr>
            <a:grpSpLocks/>
          </p:cNvGrpSpPr>
          <p:nvPr/>
        </p:nvGrpSpPr>
        <p:grpSpPr bwMode="auto">
          <a:xfrm>
            <a:off x="928688" y="5072063"/>
            <a:ext cx="2143125" cy="400050"/>
            <a:chOff x="3071802" y="4727715"/>
            <a:chExt cx="2286016" cy="294829"/>
          </a:xfrm>
        </p:grpSpPr>
        <p:cxnSp>
          <p:nvCxnSpPr>
            <p:cNvPr id="105503" name="直接箭头连接符 37"/>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4" name="TextBox 38"/>
            <p:cNvSpPr txBox="1">
              <a:spLocks noChangeArrowheads="1"/>
            </p:cNvSpPr>
            <p:nvPr/>
          </p:nvSpPr>
          <p:spPr bwMode="auto">
            <a:xfrm>
              <a:off x="3148003" y="4727715"/>
              <a:ext cx="2133615" cy="29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Fetch/Invalidate</a:t>
              </a:r>
              <a:endParaRPr lang="zh-CN" altLang="en-US" sz="2000">
                <a:solidFill>
                  <a:schemeClr val="tx2"/>
                </a:solidFill>
                <a:latin typeface="Arial" panose="020B0604020202020204" pitchFamily="34" charset="0"/>
              </a:endParaRPr>
            </a:p>
          </p:txBody>
        </p:sp>
      </p:grpSp>
      <p:sp>
        <p:nvSpPr>
          <p:cNvPr id="42" name="TextBox 41"/>
          <p:cNvSpPr txBox="1">
            <a:spLocks noChangeArrowheads="1"/>
          </p:cNvSpPr>
          <p:nvPr/>
        </p:nvSpPr>
        <p:spPr bwMode="auto">
          <a:xfrm>
            <a:off x="1571625" y="1714500"/>
            <a:ext cx="12858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I</a:t>
            </a:r>
            <a:endParaRPr lang="zh-CN" altLang="en-US" sz="4400" b="1">
              <a:solidFill>
                <a:srgbClr val="0000FF"/>
              </a:solidFill>
              <a:latin typeface="Imprint MT Shadow" panose="04020605060303030202" pitchFamily="82" charset="0"/>
            </a:endParaRPr>
          </a:p>
        </p:txBody>
      </p:sp>
      <p:grpSp>
        <p:nvGrpSpPr>
          <p:cNvPr id="6" name="组合 55"/>
          <p:cNvGrpSpPr>
            <a:grpSpLocks/>
          </p:cNvGrpSpPr>
          <p:nvPr/>
        </p:nvGrpSpPr>
        <p:grpSpPr bwMode="auto">
          <a:xfrm>
            <a:off x="1000125" y="5572125"/>
            <a:ext cx="2130425" cy="400050"/>
            <a:chOff x="1000100" y="5572140"/>
            <a:chExt cx="2130904" cy="400110"/>
          </a:xfrm>
        </p:grpSpPr>
        <p:cxnSp>
          <p:nvCxnSpPr>
            <p:cNvPr id="105501" name="直接箭头连接符 43"/>
            <p:cNvCxnSpPr>
              <a:cxnSpLocks noChangeShapeType="1"/>
            </p:cNvCxnSpPr>
            <p:nvPr/>
          </p:nvCxnSpPr>
          <p:spPr bwMode="auto">
            <a:xfrm>
              <a:off x="1000100" y="5929330"/>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2" name="TextBox 46"/>
            <p:cNvSpPr txBox="1">
              <a:spLocks noChangeArrowheads="1"/>
            </p:cNvSpPr>
            <p:nvPr/>
          </p:nvSpPr>
          <p:spPr bwMode="auto">
            <a:xfrm>
              <a:off x="1000100" y="5572140"/>
              <a:ext cx="2130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 back X 888</a:t>
              </a:r>
              <a:endParaRPr lang="zh-CN" altLang="en-US" sz="2000">
                <a:solidFill>
                  <a:schemeClr val="tx2"/>
                </a:solidFill>
                <a:latin typeface="Arial" panose="020B0604020202020204" pitchFamily="34" charset="0"/>
              </a:endParaRPr>
            </a:p>
          </p:txBody>
        </p:sp>
      </p:grpSp>
      <p:sp>
        <p:nvSpPr>
          <p:cNvPr id="48" name="TextBox 47"/>
          <p:cNvSpPr txBox="1">
            <a:spLocks noChangeArrowheads="1"/>
          </p:cNvSpPr>
          <p:nvPr/>
        </p:nvSpPr>
        <p:spPr bwMode="auto">
          <a:xfrm>
            <a:off x="3359150" y="3916363"/>
            <a:ext cx="5699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FF"/>
                </a:solidFill>
                <a:latin typeface="Arial" panose="020B0604020202020204" pitchFamily="34" charset="0"/>
              </a:rPr>
              <a:t>888</a:t>
            </a:r>
            <a:endParaRPr lang="zh-CN" altLang="en-US" sz="1800" b="1">
              <a:solidFill>
                <a:srgbClr val="0000FF"/>
              </a:solidFill>
              <a:latin typeface="Arial" panose="020B0604020202020204" pitchFamily="34" charset="0"/>
            </a:endParaRPr>
          </a:p>
        </p:txBody>
      </p:sp>
      <p:sp>
        <p:nvSpPr>
          <p:cNvPr id="50" name="TextBox 49"/>
          <p:cNvSpPr txBox="1">
            <a:spLocks noChangeArrowheads="1"/>
          </p:cNvSpPr>
          <p:nvPr/>
        </p:nvSpPr>
        <p:spPr bwMode="auto">
          <a:xfrm>
            <a:off x="4071938" y="3071813"/>
            <a:ext cx="1643062"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a:t>
            </a:r>
            <a:r>
              <a:rPr lang="zh-CN" altLang="en-US" sz="1800" b="1">
                <a:solidFill>
                  <a:srgbClr val="FF0000"/>
                </a:solidFill>
                <a:latin typeface="Imprint MT Shadow" panose="04020605060303030202" pitchFamily="82" charset="0"/>
              </a:rPr>
              <a:t>｛</a:t>
            </a:r>
            <a:r>
              <a:rPr lang="en-US" altLang="zh-CN" sz="1800" b="1">
                <a:solidFill>
                  <a:srgbClr val="0000FF"/>
                </a:solidFill>
                <a:latin typeface="Imprint MT Shadow" panose="04020605060303030202" pitchFamily="82" charset="0"/>
              </a:rPr>
              <a:t>P2</a:t>
            </a:r>
            <a:r>
              <a:rPr lang="en-US" altLang="zh-CN" sz="1800" b="1">
                <a:solidFill>
                  <a:srgbClr val="FF0000"/>
                </a:solidFill>
                <a:latin typeface="Imprint MT Shadow" panose="04020605060303030202" pitchFamily="82" charset="0"/>
              </a:rPr>
              <a:t>}</a:t>
            </a:r>
            <a:endParaRPr lang="zh-CN" altLang="en-US" sz="4400" b="1">
              <a:solidFill>
                <a:srgbClr val="FF0000"/>
              </a:solidFill>
              <a:latin typeface="Imprint MT Shadow" panose="04020605060303030202" pitchFamily="82" charset="0"/>
            </a:endParaRPr>
          </a:p>
        </p:txBody>
      </p:sp>
      <p:grpSp>
        <p:nvGrpSpPr>
          <p:cNvPr id="7" name="组合 56"/>
          <p:cNvGrpSpPr>
            <a:grpSpLocks/>
          </p:cNvGrpSpPr>
          <p:nvPr/>
        </p:nvGrpSpPr>
        <p:grpSpPr bwMode="auto">
          <a:xfrm>
            <a:off x="3071813" y="6072188"/>
            <a:ext cx="2286000" cy="400050"/>
            <a:chOff x="3071802" y="6072206"/>
            <a:chExt cx="2286016" cy="400170"/>
          </a:xfrm>
        </p:grpSpPr>
        <p:sp>
          <p:nvSpPr>
            <p:cNvPr id="105499" name="TextBox 52"/>
            <p:cNvSpPr txBox="1">
              <a:spLocks noChangeArrowheads="1"/>
            </p:cNvSpPr>
            <p:nvPr/>
          </p:nvSpPr>
          <p:spPr bwMode="auto">
            <a:xfrm>
              <a:off x="3071802" y="6072206"/>
              <a:ext cx="2093859"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Data reply X 888</a:t>
              </a:r>
              <a:endParaRPr lang="zh-CN" altLang="en-US" sz="2000">
                <a:solidFill>
                  <a:schemeClr val="tx2"/>
                </a:solidFill>
                <a:latin typeface="Arial" panose="020B0604020202020204" pitchFamily="34" charset="0"/>
              </a:endParaRPr>
            </a:p>
          </p:txBody>
        </p:sp>
        <p:cxnSp>
          <p:nvCxnSpPr>
            <p:cNvPr id="105500" name="直接箭头连接符 53"/>
            <p:cNvCxnSpPr>
              <a:cxnSpLocks noChangeShapeType="1"/>
            </p:cNvCxnSpPr>
            <p:nvPr/>
          </p:nvCxnSpPr>
          <p:spPr bwMode="auto">
            <a:xfrm>
              <a:off x="3071802" y="642939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58" name="TextBox 57"/>
          <p:cNvSpPr txBox="1">
            <a:spLocks noChangeArrowheads="1"/>
          </p:cNvSpPr>
          <p:nvPr/>
        </p:nvSpPr>
        <p:spPr bwMode="auto">
          <a:xfrm>
            <a:off x="4286250" y="1785938"/>
            <a:ext cx="15001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E, 999</a:t>
            </a:r>
            <a:endParaRPr lang="zh-CN" altLang="en-US" sz="4400" b="1">
              <a:solidFill>
                <a:srgbClr val="0000FF"/>
              </a:solidFill>
              <a:latin typeface="Imprint MT Shadow" panose="04020605060303030202" pitchFamily="82" charset="0"/>
            </a:endParaRPr>
          </a:p>
        </p:txBody>
      </p:sp>
      <p:sp>
        <p:nvSpPr>
          <p:cNvPr id="59" name="TextBox 58"/>
          <p:cNvSpPr txBox="1"/>
          <p:nvPr/>
        </p:nvSpPr>
        <p:spPr>
          <a:xfrm>
            <a:off x="5000625" y="5357813"/>
            <a:ext cx="4421188" cy="58420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3200" dirty="0"/>
              <a:t>How about </a:t>
            </a:r>
            <a:r>
              <a:rPr lang="en-US" altLang="zh-CN" sz="3200" dirty="0" err="1"/>
              <a:t>P2</a:t>
            </a:r>
            <a:r>
              <a:rPr lang="en-US" altLang="zh-CN" sz="3200" dirty="0"/>
              <a:t> read x</a:t>
            </a:r>
            <a:r>
              <a:rPr lang="zh-CN" altLang="en-US" sz="3200" dirty="0"/>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 calcmode="lin" valueType="num">
                                      <p:cBhvr>
                                        <p:cTn id="17" dur="500" fill="hold"/>
                                        <p:tgtEl>
                                          <p:spTgt spid="42"/>
                                        </p:tgtEl>
                                        <p:attrNameLst>
                                          <p:attrName>style.rotation</p:attrName>
                                        </p:attrNameLst>
                                      </p:cBhvr>
                                      <p:tavLst>
                                        <p:tav tm="0">
                                          <p:val>
                                            <p:fltVal val="360"/>
                                          </p:val>
                                        </p:tav>
                                        <p:tav tm="100000">
                                          <p:val>
                                            <p:fltVal val="0"/>
                                          </p:val>
                                        </p:tav>
                                      </p:tavLst>
                                    </p:anim>
                                    <p:animEffect transition="in" filter="fade">
                                      <p:cBhvr>
                                        <p:cTn id="18" dur="500"/>
                                        <p:tgtEl>
                                          <p:spTgt spid="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 calcmode="lin" valueType="num">
                                      <p:cBhvr>
                                        <p:cTn id="29" dur="500" fill="hold"/>
                                        <p:tgtEl>
                                          <p:spTgt spid="48"/>
                                        </p:tgtEl>
                                        <p:attrNameLst>
                                          <p:attrName>style.rotation</p:attrName>
                                        </p:attrNameLst>
                                      </p:cBhvr>
                                      <p:tavLst>
                                        <p:tav tm="0">
                                          <p:val>
                                            <p:fltVal val="360"/>
                                          </p:val>
                                        </p:tav>
                                        <p:tav tm="100000">
                                          <p:val>
                                            <p:fltVal val="0"/>
                                          </p:val>
                                        </p:tav>
                                      </p:tavLst>
                                    </p:anim>
                                    <p:animEffect transition="in" filter="fade">
                                      <p:cBhvr>
                                        <p:cTn id="30" dur="500"/>
                                        <p:tgtEl>
                                          <p:spTgt spid="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9" presetClass="entr" presetSubtype="0" decel="100000" fill="hold" grpId="0" nodeType="clickEffect">
                                  <p:stCondLst>
                                    <p:cond delay="0"/>
                                  </p:stCondLst>
                                  <p:iterate type="lt">
                                    <p:tmPct val="0"/>
                                  </p:iterate>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 calcmode="lin" valueType="num">
                                      <p:cBhvr>
                                        <p:cTn id="37" dur="500" fill="hold"/>
                                        <p:tgtEl>
                                          <p:spTgt spid="50"/>
                                        </p:tgtEl>
                                        <p:attrNameLst>
                                          <p:attrName>style.rotation</p:attrName>
                                        </p:attrNameLst>
                                      </p:cBhvr>
                                      <p:tavLst>
                                        <p:tav tm="0">
                                          <p:val>
                                            <p:fltVal val="360"/>
                                          </p:val>
                                        </p:tav>
                                        <p:tav tm="100000">
                                          <p:val>
                                            <p:fltVal val="0"/>
                                          </p:val>
                                        </p:tav>
                                      </p:tavLst>
                                    </p:anim>
                                    <p:animEffect transition="in" filter="fade">
                                      <p:cBhvr>
                                        <p:cTn id="38" dur="500"/>
                                        <p:tgtEl>
                                          <p:spTgt spid="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fltVal val="0"/>
                                          </p:val>
                                        </p:tav>
                                        <p:tav tm="100000">
                                          <p:val>
                                            <p:strVal val="#ppt_h"/>
                                          </p:val>
                                        </p:tav>
                                      </p:tavLst>
                                    </p:anim>
                                    <p:anim calcmode="lin" valueType="num">
                                      <p:cBhvr>
                                        <p:cTn id="49" dur="500" fill="hold"/>
                                        <p:tgtEl>
                                          <p:spTgt spid="58"/>
                                        </p:tgtEl>
                                        <p:attrNameLst>
                                          <p:attrName>style.rotation</p:attrName>
                                        </p:attrNameLst>
                                      </p:cBhvr>
                                      <p:tavLst>
                                        <p:tav tm="0">
                                          <p:val>
                                            <p:fltVal val="360"/>
                                          </p:val>
                                        </p:tav>
                                        <p:tav tm="100000">
                                          <p:val>
                                            <p:fltVal val="0"/>
                                          </p:val>
                                        </p:tav>
                                      </p:tavLst>
                                    </p:anim>
                                    <p:animEffect transition="in" filter="fade">
                                      <p:cBhvr>
                                        <p:cTn id="50" dur="500"/>
                                        <p:tgtEl>
                                          <p:spTgt spid="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8" grpId="0" animBg="1"/>
      <p:bldP spid="50" grpId="0" animBg="1"/>
      <p:bldP spid="58" grpId="0" animBg="1"/>
      <p:bldP spid="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ctrTitle"/>
          </p:nvPr>
        </p:nvSpPr>
        <p:spPr/>
        <p:txBody>
          <a:bodyPr/>
          <a:lstStyle/>
          <a:p>
            <a:pPr eaLnBrk="1" hangingPunct="1"/>
            <a:r>
              <a:rPr lang="en-US" altLang="zh-CN" smtClean="0"/>
              <a:t>More Cases for Cache Coherence</a:t>
            </a:r>
            <a:br>
              <a:rPr lang="en-US" altLang="zh-CN" smtClean="0"/>
            </a:br>
            <a:r>
              <a:rPr lang="en-US" altLang="zh-CN" smtClean="0"/>
              <a:t>of Directory Protocol</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4963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87450" y="6156325"/>
            <a:ext cx="7056438"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Could you feel the blanks to complete the directories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108548"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P0 read 300 ? </a:t>
            </a:r>
          </a:p>
        </p:txBody>
      </p:sp>
      <p:sp>
        <p:nvSpPr>
          <p:cNvPr id="110596"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62675" y="3865563"/>
            <a:ext cx="879475"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78" name="组合 77"/>
          <p:cNvGrpSpPr>
            <a:grpSpLocks/>
          </p:cNvGrpSpPr>
          <p:nvPr/>
        </p:nvGrpSpPr>
        <p:grpSpPr bwMode="auto">
          <a:xfrm>
            <a:off x="1400175" y="731838"/>
            <a:ext cx="4972050" cy="730250"/>
            <a:chOff x="1399852" y="731671"/>
            <a:chExt cx="4972348" cy="730424"/>
          </a:xfrm>
        </p:grpSpPr>
        <p:sp>
          <p:nvSpPr>
            <p:cNvPr id="43" name="任意多边形 42"/>
            <p:cNvSpPr/>
            <p:nvPr/>
          </p:nvSpPr>
          <p:spPr>
            <a:xfrm>
              <a:off x="1399852" y="731671"/>
              <a:ext cx="4972348" cy="73042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7" name="文本框 54"/>
            <p:cNvSpPr txBox="1">
              <a:spLocks noChangeArrowheads="1"/>
            </p:cNvSpPr>
            <p:nvPr/>
          </p:nvSpPr>
          <p:spPr bwMode="auto">
            <a:xfrm>
              <a:off x="2267743" y="912217"/>
              <a:ext cx="217409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300(0300)</a:t>
              </a:r>
              <a:endParaRPr lang="zh-CN" altLang="en-US" sz="1800" b="1">
                <a:solidFill>
                  <a:srgbClr val="00B050"/>
                </a:solidFill>
              </a:endParaRPr>
            </a:p>
          </p:txBody>
        </p:sp>
      </p:grpSp>
      <p:sp>
        <p:nvSpPr>
          <p:cNvPr id="57" name="文本框 56"/>
          <p:cNvSpPr txBox="1"/>
          <p:nvPr/>
        </p:nvSpPr>
        <p:spPr>
          <a:xfrm>
            <a:off x="1412875" y="1306513"/>
            <a:ext cx="1482725"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  S   </a:t>
            </a:r>
            <a:r>
              <a:rPr lang="en-US" altLang="zh-CN" sz="1800" b="1" dirty="0">
                <a:solidFill>
                  <a:prstClr val="black"/>
                </a:solidFill>
              </a:rPr>
              <a:t>300 </a:t>
            </a:r>
            <a:r>
              <a:rPr lang="en-US" altLang="zh-CN" sz="1800" b="1" dirty="0">
                <a:solidFill>
                  <a:srgbClr val="FF0000"/>
                </a:solidFill>
              </a:rPr>
              <a:t> 0300</a:t>
            </a:r>
          </a:p>
        </p:txBody>
      </p:sp>
      <p:sp>
        <p:nvSpPr>
          <p:cNvPr id="110600"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6" name="组合 75"/>
          <p:cNvGrpSpPr>
            <a:grpSpLocks/>
          </p:cNvGrpSpPr>
          <p:nvPr/>
        </p:nvGrpSpPr>
        <p:grpSpPr bwMode="auto">
          <a:xfrm>
            <a:off x="1412875" y="114300"/>
            <a:ext cx="4972050" cy="579438"/>
            <a:chOff x="1413206" y="113972"/>
            <a:chExt cx="4972348" cy="579605"/>
          </a:xfrm>
        </p:grpSpPr>
        <p:sp>
          <p:nvSpPr>
            <p:cNvPr id="74" name="任意多边形 73"/>
            <p:cNvSpPr/>
            <p:nvPr/>
          </p:nvSpPr>
          <p:spPr>
            <a:xfrm flipV="1">
              <a:off x="1413206" y="113972"/>
              <a:ext cx="4972348" cy="579605"/>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5" name="文本框 74"/>
            <p:cNvSpPr txBox="1">
              <a:spLocks noChangeArrowheads="1"/>
            </p:cNvSpPr>
            <p:nvPr/>
          </p:nvSpPr>
          <p:spPr bwMode="auto">
            <a:xfrm>
              <a:off x="2490044" y="116932"/>
              <a:ext cx="150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ReadMiss 300</a:t>
              </a:r>
              <a:endParaRPr lang="zh-CN" altLang="en-US" sz="1800" b="1">
                <a:solidFill>
                  <a:srgbClr val="FF0000"/>
                </a:solidFill>
              </a:endParaRPr>
            </a:p>
          </p:txBody>
        </p:sp>
      </p:grpSp>
      <p:sp>
        <p:nvSpPr>
          <p:cNvPr id="77" name="椭圆 76"/>
          <p:cNvSpPr/>
          <p:nvPr/>
        </p:nvSpPr>
        <p:spPr>
          <a:xfrm>
            <a:off x="1412875" y="1281113"/>
            <a:ext cx="422275" cy="419100"/>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79" name="文本框 78"/>
          <p:cNvSpPr txBox="1"/>
          <p:nvPr/>
        </p:nvSpPr>
        <p:spPr>
          <a:xfrm>
            <a:off x="6146800" y="3897313"/>
            <a:ext cx="2041525"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     S   </a:t>
            </a:r>
            <a:r>
              <a:rPr lang="en-US" altLang="zh-CN" sz="1800" b="1" dirty="0">
                <a:solidFill>
                  <a:prstClr val="black"/>
                </a:solidFill>
              </a:rPr>
              <a:t>300 </a:t>
            </a:r>
            <a:r>
              <a:rPr lang="en-US" altLang="zh-CN" sz="1800" b="1" dirty="0">
                <a:solidFill>
                  <a:srgbClr val="FF0000"/>
                </a:solidFill>
              </a:rPr>
              <a:t> </a:t>
            </a:r>
            <a:r>
              <a:rPr lang="en-US" altLang="zh-CN" sz="1800" b="1" dirty="0">
                <a:solidFill>
                  <a:prstClr val="black"/>
                </a:solidFill>
              </a:rPr>
              <a:t>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0-#ppt_w/2"/>
                                          </p:val>
                                        </p:tav>
                                        <p:tav tm="100000">
                                          <p:val>
                                            <p:strVal val="#ppt_x"/>
                                          </p:val>
                                        </p:tav>
                                      </p:tavLst>
                                    </p:anim>
                                    <p:anim calcmode="lin" valueType="num">
                                      <p:cBhvr additive="base">
                                        <p:cTn id="1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1+#ppt_w/2"/>
                                          </p:val>
                                        </p:tav>
                                        <p:tav tm="100000">
                                          <p:val>
                                            <p:strVal val="#ppt_x"/>
                                          </p:val>
                                        </p:tav>
                                      </p:tavLst>
                                    </p:anim>
                                    <p:anim calcmode="lin" valueType="num">
                                      <p:cBhvr additive="base">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77" grpId="0" animBg="1"/>
      <p:bldP spid="7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2428875" y="714375"/>
            <a:ext cx="48895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P0(local node)                  P2(home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2643" name="直接连接符 37"/>
          <p:cNvCxnSpPr>
            <a:cxnSpLocks noChangeShapeType="1"/>
          </p:cNvCxnSpPr>
          <p:nvPr/>
        </p:nvCxnSpPr>
        <p:spPr bwMode="auto">
          <a:xfrm flipH="1">
            <a:off x="3000375" y="1214438"/>
            <a:ext cx="1588" cy="2511425"/>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2644" name="直接连接符 38"/>
          <p:cNvCxnSpPr>
            <a:cxnSpLocks noChangeShapeType="1"/>
          </p:cNvCxnSpPr>
          <p:nvPr/>
        </p:nvCxnSpPr>
        <p:spPr bwMode="auto">
          <a:xfrm rot="5400000">
            <a:off x="4683919" y="2142331"/>
            <a:ext cx="2000250"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5" name="组合 48"/>
          <p:cNvGrpSpPr>
            <a:grpSpLocks/>
          </p:cNvGrpSpPr>
          <p:nvPr/>
        </p:nvGrpSpPr>
        <p:grpSpPr bwMode="auto">
          <a:xfrm>
            <a:off x="3000375" y="1214438"/>
            <a:ext cx="2714625" cy="357187"/>
            <a:chOff x="-1281042" y="2587509"/>
            <a:chExt cx="4034343" cy="828718"/>
          </a:xfrm>
        </p:grpSpPr>
        <p:cxnSp>
          <p:nvCxnSpPr>
            <p:cNvPr id="11265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3" name="TextBox 47"/>
            <p:cNvSpPr txBox="1">
              <a:spLocks noChangeArrowheads="1"/>
            </p:cNvSpPr>
            <p:nvPr/>
          </p:nvSpPr>
          <p:spPr bwMode="auto">
            <a:xfrm>
              <a:off x="-1174875" y="2587509"/>
              <a:ext cx="1926181" cy="3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Tag=300</a:t>
              </a:r>
              <a:endParaRPr lang="zh-CN" altLang="en-US" sz="2000">
                <a:solidFill>
                  <a:srgbClr val="000000"/>
                </a:solidFill>
              </a:endParaRPr>
            </a:p>
          </p:txBody>
        </p:sp>
      </p:grpSp>
      <p:grpSp>
        <p:nvGrpSpPr>
          <p:cNvPr id="18" name="组合 70"/>
          <p:cNvGrpSpPr>
            <a:grpSpLocks/>
          </p:cNvGrpSpPr>
          <p:nvPr/>
        </p:nvGrpSpPr>
        <p:grpSpPr bwMode="auto">
          <a:xfrm>
            <a:off x="2960688" y="2290763"/>
            <a:ext cx="2754312" cy="400050"/>
            <a:chOff x="1000100" y="6029289"/>
            <a:chExt cx="2071702" cy="331563"/>
          </a:xfrm>
        </p:grpSpPr>
        <p:cxnSp>
          <p:nvCxnSpPr>
            <p:cNvPr id="11265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1" name="TextBox 69"/>
            <p:cNvSpPr txBox="1">
              <a:spLocks noChangeArrowheads="1"/>
            </p:cNvSpPr>
            <p:nvPr/>
          </p:nvSpPr>
          <p:spPr bwMode="auto">
            <a:xfrm>
              <a:off x="1142976" y="6029289"/>
              <a:ext cx="1412137" cy="3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0300</a:t>
              </a:r>
              <a:endParaRPr lang="zh-CN" altLang="en-US" sz="1800">
                <a:solidFill>
                  <a:srgbClr val="000000"/>
                </a:solidFill>
              </a:endParaRPr>
            </a:p>
          </p:txBody>
        </p:sp>
      </p:grpSp>
      <p:sp>
        <p:nvSpPr>
          <p:cNvPr id="21" name="TextBox 47"/>
          <p:cNvSpPr txBox="1">
            <a:spLocks noChangeArrowheads="1"/>
          </p:cNvSpPr>
          <p:nvPr/>
        </p:nvSpPr>
        <p:spPr bwMode="auto">
          <a:xfrm>
            <a:off x="5629275" y="177800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  300,  {}, U </a:t>
            </a:r>
            <a:r>
              <a:rPr lang="en-US" altLang="zh-CN" sz="2000">
                <a:solidFill>
                  <a:srgbClr val="000000"/>
                </a:solidFill>
                <a:sym typeface="Wingdings" panose="05000000000000000000" pitchFamily="2" charset="2"/>
              </a:rPr>
              <a:t></a:t>
            </a:r>
            <a:r>
              <a:rPr lang="en-US" altLang="zh-CN" sz="2000">
                <a:solidFill>
                  <a:srgbClr val="000000"/>
                </a:solidFill>
              </a:rPr>
              <a:t> </a:t>
            </a:r>
            <a:r>
              <a:rPr lang="en-US" altLang="zh-CN" sz="2000">
                <a:solidFill>
                  <a:srgbClr val="FF0000"/>
                </a:solidFill>
              </a:rPr>
              <a:t>{P0}, S </a:t>
            </a:r>
            <a:endParaRPr lang="zh-CN" altLang="en-US" sz="2000">
              <a:solidFill>
                <a:srgbClr val="FF0000"/>
              </a:solidFill>
            </a:endParaRPr>
          </a:p>
        </p:txBody>
      </p:sp>
      <p:sp>
        <p:nvSpPr>
          <p:cNvPr id="22" name="TextBox 47"/>
          <p:cNvSpPr txBox="1">
            <a:spLocks noChangeArrowheads="1"/>
          </p:cNvSpPr>
          <p:nvPr/>
        </p:nvSpPr>
        <p:spPr bwMode="auto">
          <a:xfrm>
            <a:off x="468313" y="2709863"/>
            <a:ext cx="2857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          Cach0,  </a:t>
            </a:r>
          </a:p>
          <a:p>
            <a:pPr eaLnBrk="1" hangingPunct="1">
              <a:spcBef>
                <a:spcPct val="0"/>
              </a:spcBef>
              <a:buFontTx/>
              <a:buNone/>
            </a:pPr>
            <a:r>
              <a:rPr lang="en-US" altLang="zh-CN" sz="2000">
                <a:solidFill>
                  <a:srgbClr val="000000"/>
                </a:solidFill>
              </a:rPr>
              <a:t>          B0: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100, 0100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300, 0300</a:t>
            </a:r>
            <a:r>
              <a:rPr lang="en-US" altLang="zh-CN" sz="2000">
                <a:solidFill>
                  <a:srgbClr val="000000"/>
                </a:solidFill>
              </a:rPr>
              <a:t> </a:t>
            </a:r>
            <a:endParaRPr lang="zh-CN" altLang="en-US" sz="2000">
              <a:solidFill>
                <a:srgbClr val="000000"/>
              </a:solidFill>
            </a:endParaRPr>
          </a:p>
        </p:txBody>
      </p:sp>
      <p:sp>
        <p:nvSpPr>
          <p:cNvPr id="112649" name="矩形 12"/>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P2 read 218 ? </a:t>
            </a:r>
          </a:p>
        </p:txBody>
      </p:sp>
      <p:sp>
        <p:nvSpPr>
          <p:cNvPr id="113668"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3563938" y="4838700"/>
            <a:ext cx="877887"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28" name="组合 27"/>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flipH="1">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692" name="文本框 26"/>
            <p:cNvSpPr txBox="1">
              <a:spLocks noChangeArrowheads="1"/>
            </p:cNvSpPr>
            <p:nvPr/>
          </p:nvSpPr>
          <p:spPr bwMode="auto">
            <a:xfrm>
              <a:off x="4446953" y="484118"/>
              <a:ext cx="1575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ReadMiss(218)</a:t>
              </a:r>
              <a:endParaRPr lang="zh-CN" altLang="en-US" sz="1800">
                <a:solidFill>
                  <a:srgbClr val="FF0000"/>
                </a:solidFill>
              </a:endParaRPr>
            </a:p>
          </p:txBody>
        </p:sp>
      </p:grpSp>
      <p:grpSp>
        <p:nvGrpSpPr>
          <p:cNvPr id="32" name="组合 31"/>
          <p:cNvGrpSpPr>
            <a:grpSpLocks/>
          </p:cNvGrpSpPr>
          <p:nvPr/>
        </p:nvGrpSpPr>
        <p:grpSpPr bwMode="auto">
          <a:xfrm>
            <a:off x="1295400" y="549275"/>
            <a:ext cx="2268538" cy="368300"/>
            <a:chOff x="1295636" y="548680"/>
            <a:chExt cx="2268252" cy="369332"/>
          </a:xfrm>
        </p:grpSpPr>
        <p:cxnSp>
          <p:nvCxnSpPr>
            <p:cNvPr id="22" name="直接箭头连接符 21"/>
            <p:cNvCxnSpPr/>
            <p:nvPr/>
          </p:nvCxnSpPr>
          <p:spPr>
            <a:xfrm flipH="1">
              <a:off x="1295636" y="548680"/>
              <a:ext cx="226825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3690" name="文本框 30"/>
            <p:cNvSpPr txBox="1">
              <a:spLocks noChangeArrowheads="1"/>
            </p:cNvSpPr>
            <p:nvPr/>
          </p:nvSpPr>
          <p:spPr bwMode="auto">
            <a:xfrm>
              <a:off x="1836202" y="548680"/>
              <a:ext cx="1187120" cy="36933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70C0"/>
                  </a:solidFill>
                </a:rPr>
                <a:t>Fetch(218)</a:t>
              </a:r>
              <a:endParaRPr lang="zh-CN" altLang="en-US" sz="1800">
                <a:solidFill>
                  <a:srgbClr val="0070C0"/>
                </a:solidFill>
              </a:endParaRPr>
            </a:p>
          </p:txBody>
        </p:sp>
      </p:grpSp>
      <p:grpSp>
        <p:nvGrpSpPr>
          <p:cNvPr id="54" name="组合 53"/>
          <p:cNvGrpSpPr>
            <a:grpSpLocks/>
          </p:cNvGrpSpPr>
          <p:nvPr/>
        </p:nvGrpSpPr>
        <p:grpSpPr bwMode="auto">
          <a:xfrm>
            <a:off x="1476375" y="2357438"/>
            <a:ext cx="292100" cy="857250"/>
            <a:chOff x="1475656" y="2358056"/>
            <a:chExt cx="292190" cy="856186"/>
          </a:xfrm>
        </p:grpSpPr>
        <p:sp>
          <p:nvSpPr>
            <p:cNvPr id="44" name="椭圆 43"/>
            <p:cNvSpPr/>
            <p:nvPr/>
          </p:nvSpPr>
          <p:spPr>
            <a:xfrm>
              <a:off x="1475656" y="2358056"/>
              <a:ext cx="287427" cy="30917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7" name="文本框 44"/>
            <p:cNvSpPr txBox="1">
              <a:spLocks noChangeArrowheads="1"/>
            </p:cNvSpPr>
            <p:nvPr/>
          </p:nvSpPr>
          <p:spPr bwMode="auto">
            <a:xfrm>
              <a:off x="1479814" y="2844910"/>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a:t>
              </a:r>
              <a:endParaRPr lang="zh-CN" altLang="en-US" sz="1800" b="1">
                <a:solidFill>
                  <a:srgbClr val="FF0000"/>
                </a:solidFill>
              </a:endParaRPr>
            </a:p>
          </p:txBody>
        </p:sp>
        <p:cxnSp>
          <p:nvCxnSpPr>
            <p:cNvPr id="50" name="直接箭头连接符 49"/>
            <p:cNvCxnSpPr/>
            <p:nvPr/>
          </p:nvCxnSpPr>
          <p:spPr>
            <a:xfrm>
              <a:off x="1623339" y="2583201"/>
              <a:ext cx="0" cy="348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a:grpSpLocks/>
          </p:cNvGrpSpPr>
          <p:nvPr/>
        </p:nvGrpSpPr>
        <p:grpSpPr bwMode="auto">
          <a:xfrm>
            <a:off x="1065213" y="758825"/>
            <a:ext cx="2740025" cy="1108075"/>
            <a:chOff x="967803" y="775855"/>
            <a:chExt cx="2740100" cy="1108099"/>
          </a:xfrm>
        </p:grpSpPr>
        <p:sp>
          <p:nvSpPr>
            <p:cNvPr id="43" name="任意多边形 42"/>
            <p:cNvSpPr/>
            <p:nvPr/>
          </p:nvSpPr>
          <p:spPr>
            <a:xfrm>
              <a:off x="1302774" y="775855"/>
              <a:ext cx="2405129" cy="714390"/>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5" name="文本框 54"/>
            <p:cNvSpPr txBox="1">
              <a:spLocks noChangeArrowheads="1"/>
            </p:cNvSpPr>
            <p:nvPr/>
          </p:nvSpPr>
          <p:spPr bwMode="auto">
            <a:xfrm>
              <a:off x="967803" y="1514622"/>
              <a:ext cx="2210527" cy="369332"/>
            </a:xfrm>
            <a:prstGeom prst="rect">
              <a:avLst/>
            </a:prstGeom>
            <a:solidFill>
              <a:schemeClr val="bg1"/>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C00000"/>
                  </a:solidFill>
                </a:rPr>
                <a:t>Writeback 218(1218)</a:t>
              </a:r>
              <a:endParaRPr lang="zh-CN" altLang="en-US" sz="1800">
                <a:solidFill>
                  <a:srgbClr val="C00000"/>
                </a:solidFill>
              </a:endParaRPr>
            </a:p>
          </p:txBody>
        </p:sp>
      </p:grpSp>
      <p:sp>
        <p:nvSpPr>
          <p:cNvPr id="57" name="文本框 56"/>
          <p:cNvSpPr txBox="1"/>
          <p:nvPr/>
        </p:nvSpPr>
        <p:spPr>
          <a:xfrm>
            <a:off x="3376613" y="4875213"/>
            <a:ext cx="2132012" cy="64611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{P0,P2}  S  </a:t>
            </a:r>
            <a:r>
              <a:rPr lang="en-US" altLang="zh-CN" sz="1800" b="1" dirty="0">
                <a:solidFill>
                  <a:prstClr val="black"/>
                </a:solidFill>
              </a:rPr>
              <a:t>218 </a:t>
            </a:r>
            <a:r>
              <a:rPr lang="en-US" altLang="zh-CN" sz="1800" b="1" dirty="0">
                <a:solidFill>
                  <a:srgbClr val="FF0000"/>
                </a:solidFill>
              </a:rPr>
              <a:t> 1218</a:t>
            </a:r>
          </a:p>
          <a:p>
            <a:pPr eaLnBrk="1" fontAlgn="auto" hangingPunct="1">
              <a:spcBef>
                <a:spcPts val="0"/>
              </a:spcBef>
              <a:spcAft>
                <a:spcPts val="0"/>
              </a:spcAft>
              <a:defRPr/>
            </a:pPr>
            <a:r>
              <a:rPr lang="en-US" altLang="zh-CN" sz="1800" dirty="0">
                <a:solidFill>
                  <a:prstClr val="black"/>
                </a:solidFill>
              </a:rPr>
              <a:t>   Modify Directory</a:t>
            </a:r>
            <a:endParaRPr lang="zh-CN" altLang="en-US" sz="1800" dirty="0">
              <a:solidFill>
                <a:prstClr val="black"/>
              </a:solidFill>
            </a:endParaRPr>
          </a:p>
        </p:txBody>
      </p:sp>
      <p:sp>
        <p:nvSpPr>
          <p:cNvPr id="11367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59" name="组合 58"/>
          <p:cNvGrpSpPr>
            <a:grpSpLocks/>
          </p:cNvGrpSpPr>
          <p:nvPr/>
        </p:nvGrpSpPr>
        <p:grpSpPr bwMode="auto">
          <a:xfrm>
            <a:off x="3806825" y="731838"/>
            <a:ext cx="2738438" cy="1127125"/>
            <a:chOff x="969158" y="775855"/>
            <a:chExt cx="2738745" cy="1127295"/>
          </a:xfrm>
        </p:grpSpPr>
        <p:sp>
          <p:nvSpPr>
            <p:cNvPr id="60" name="任意多边形 59"/>
            <p:cNvSpPr/>
            <p:nvPr/>
          </p:nvSpPr>
          <p:spPr>
            <a:xfrm>
              <a:off x="1302570" y="775855"/>
              <a:ext cx="2405333" cy="714483"/>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3" name="文本框 60"/>
            <p:cNvSpPr txBox="1">
              <a:spLocks noChangeArrowheads="1"/>
            </p:cNvSpPr>
            <p:nvPr/>
          </p:nvSpPr>
          <p:spPr bwMode="auto">
            <a:xfrm>
              <a:off x="969158" y="1533818"/>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218(1218)</a:t>
              </a:r>
              <a:endParaRPr lang="zh-CN" altLang="en-US" sz="1800" b="1">
                <a:solidFill>
                  <a:srgbClr val="00B050"/>
                </a:solidFill>
              </a:endParaRPr>
            </a:p>
          </p:txBody>
        </p:sp>
      </p:grpSp>
      <p:grpSp>
        <p:nvGrpSpPr>
          <p:cNvPr id="62" name="组合 61"/>
          <p:cNvGrpSpPr>
            <a:grpSpLocks/>
          </p:cNvGrpSpPr>
          <p:nvPr/>
        </p:nvGrpSpPr>
        <p:grpSpPr bwMode="auto">
          <a:xfrm>
            <a:off x="6804025" y="2343150"/>
            <a:ext cx="1368425" cy="725488"/>
            <a:chOff x="1475656" y="2358056"/>
            <a:chExt cx="300421" cy="856188"/>
          </a:xfrm>
        </p:grpSpPr>
        <p:sp>
          <p:nvSpPr>
            <p:cNvPr id="63" name="椭圆 62"/>
            <p:cNvSpPr/>
            <p:nvPr/>
          </p:nvSpPr>
          <p:spPr>
            <a:xfrm>
              <a:off x="1475656" y="2358056"/>
              <a:ext cx="287874" cy="309127"/>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0" name="文本框 63"/>
            <p:cNvSpPr txBox="1">
              <a:spLocks noChangeArrowheads="1"/>
            </p:cNvSpPr>
            <p:nvPr/>
          </p:nvSpPr>
          <p:spPr bwMode="auto">
            <a:xfrm>
              <a:off x="1479814" y="2778497"/>
              <a:ext cx="296263" cy="4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  218  1218</a:t>
              </a:r>
              <a:endParaRPr lang="zh-CN" altLang="en-US" sz="1800" b="1">
                <a:solidFill>
                  <a:srgbClr val="FF0000"/>
                </a:solidFill>
              </a:endParaRPr>
            </a:p>
          </p:txBody>
        </p:sp>
        <p:cxnSp>
          <p:nvCxnSpPr>
            <p:cNvPr id="65" name="直接箭头连接符 64"/>
            <p:cNvCxnSpPr/>
            <p:nvPr/>
          </p:nvCxnSpPr>
          <p:spPr>
            <a:xfrm>
              <a:off x="1623776" y="2582875"/>
              <a:ext cx="0" cy="348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6804025" y="2339975"/>
            <a:ext cx="288925" cy="265113"/>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1785938" y="500063"/>
            <a:ext cx="685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P2(local node)         P1(home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5715" name="直接连接符 38"/>
          <p:cNvCxnSpPr>
            <a:cxnSpLocks noChangeShapeType="1"/>
          </p:cNvCxnSpPr>
          <p:nvPr/>
        </p:nvCxnSpPr>
        <p:spPr bwMode="auto">
          <a:xfrm rot="5400000">
            <a:off x="2679700" y="2820988"/>
            <a:ext cx="37861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5" name="组合 48"/>
          <p:cNvGrpSpPr>
            <a:grpSpLocks/>
          </p:cNvGrpSpPr>
          <p:nvPr/>
        </p:nvGrpSpPr>
        <p:grpSpPr bwMode="auto">
          <a:xfrm>
            <a:off x="2071688" y="928688"/>
            <a:ext cx="2500312" cy="471487"/>
            <a:chOff x="-1399699" y="2587509"/>
            <a:chExt cx="4153000" cy="928297"/>
          </a:xfrm>
        </p:grpSpPr>
        <p:cxnSp>
          <p:nvCxnSpPr>
            <p:cNvPr id="11573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3" name="TextBox 47"/>
            <p:cNvSpPr txBox="1">
              <a:spLocks noChangeArrowheads="1"/>
            </p:cNvSpPr>
            <p:nvPr/>
          </p:nvSpPr>
          <p:spPr bwMode="auto">
            <a:xfrm>
              <a:off x="-1399699" y="2587509"/>
              <a:ext cx="3750961"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Tag=218</a:t>
              </a:r>
              <a:endParaRPr lang="zh-CN" altLang="en-US" sz="2000">
                <a:solidFill>
                  <a:srgbClr val="000000"/>
                </a:solidFill>
              </a:endParaRPr>
            </a:p>
          </p:txBody>
        </p:sp>
      </p:grpSp>
      <p:grpSp>
        <p:nvGrpSpPr>
          <p:cNvPr id="8" name="组合 70"/>
          <p:cNvGrpSpPr>
            <a:grpSpLocks/>
          </p:cNvGrpSpPr>
          <p:nvPr/>
        </p:nvGrpSpPr>
        <p:grpSpPr bwMode="auto">
          <a:xfrm>
            <a:off x="2166938" y="4105275"/>
            <a:ext cx="2424112" cy="468313"/>
            <a:chOff x="1000100" y="6072911"/>
            <a:chExt cx="2129898" cy="286635"/>
          </a:xfrm>
        </p:grpSpPr>
        <p:cxnSp>
          <p:nvCxnSpPr>
            <p:cNvPr id="11573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1" name="TextBox 69"/>
            <p:cNvSpPr txBox="1">
              <a:spLocks noChangeArrowheads="1"/>
            </p:cNvSpPr>
            <p:nvPr/>
          </p:nvSpPr>
          <p:spPr bwMode="auto">
            <a:xfrm>
              <a:off x="1000100" y="6072911"/>
              <a:ext cx="2129898"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218(1218)</a:t>
              </a:r>
              <a:endParaRPr lang="zh-CN" altLang="en-US" sz="1800">
                <a:solidFill>
                  <a:srgbClr val="000000"/>
                </a:solidFill>
              </a:endParaRPr>
            </a:p>
          </p:txBody>
        </p:sp>
      </p:grpSp>
      <p:sp>
        <p:nvSpPr>
          <p:cNvPr id="11" name="TextBox 47"/>
          <p:cNvSpPr txBox="1">
            <a:spLocks noChangeArrowheads="1"/>
          </p:cNvSpPr>
          <p:nvPr/>
        </p:nvSpPr>
        <p:spPr bwMode="auto">
          <a:xfrm>
            <a:off x="4572000" y="3200400"/>
            <a:ext cx="237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M1,</a:t>
            </a:r>
          </a:p>
          <a:p>
            <a:pPr eaLnBrk="1" hangingPunct="1">
              <a:spcBef>
                <a:spcPct val="0"/>
              </a:spcBef>
              <a:buFontTx/>
              <a:buNone/>
            </a:pPr>
            <a:r>
              <a:rPr lang="en-US" altLang="zh-CN" sz="2000">
                <a:solidFill>
                  <a:srgbClr val="000000"/>
                </a:solidFill>
              </a:rPr>
              <a:t> 218, {P0}, E, 0218</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a:t>
            </a:r>
            <a:r>
              <a:rPr lang="en-US" altLang="zh-CN" sz="2000">
                <a:solidFill>
                  <a:srgbClr val="FF0000"/>
                </a:solidFill>
              </a:rPr>
              <a:t>{P1,P0}, S, 1218 </a:t>
            </a:r>
            <a:endParaRPr lang="zh-CN" altLang="en-US" sz="2000">
              <a:solidFill>
                <a:srgbClr val="FF0000"/>
              </a:solidFill>
            </a:endParaRPr>
          </a:p>
        </p:txBody>
      </p:sp>
      <p:sp>
        <p:nvSpPr>
          <p:cNvPr id="12" name="TextBox 47"/>
          <p:cNvSpPr txBox="1">
            <a:spLocks noChangeArrowheads="1"/>
          </p:cNvSpPr>
          <p:nvPr/>
        </p:nvSpPr>
        <p:spPr bwMode="auto">
          <a:xfrm>
            <a:off x="130175" y="4525963"/>
            <a:ext cx="2214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Cach2,  </a:t>
            </a:r>
          </a:p>
          <a:p>
            <a:pPr eaLnBrk="1" hangingPunct="1">
              <a:spcBef>
                <a:spcPct val="0"/>
              </a:spcBef>
              <a:buFontTx/>
              <a:buNone/>
            </a:pPr>
            <a:r>
              <a:rPr lang="en-US" altLang="zh-CN" sz="2000">
                <a:solidFill>
                  <a:srgbClr val="000000"/>
                </a:solidFill>
              </a:rPr>
              <a:t> B3: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118, 0318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218, 1218</a:t>
            </a:r>
            <a:r>
              <a:rPr lang="en-US" altLang="zh-CN" sz="2000">
                <a:solidFill>
                  <a:srgbClr val="000000"/>
                </a:solidFill>
              </a:rPr>
              <a:t> </a:t>
            </a:r>
            <a:endParaRPr lang="zh-CN" altLang="en-US" sz="2000">
              <a:solidFill>
                <a:srgbClr val="000000"/>
              </a:solidFill>
            </a:endParaRPr>
          </a:p>
        </p:txBody>
      </p:sp>
      <p:cxnSp>
        <p:nvCxnSpPr>
          <p:cNvPr id="115720" name="直接连接符 37"/>
          <p:cNvCxnSpPr>
            <a:cxnSpLocks noChangeShapeType="1"/>
          </p:cNvCxnSpPr>
          <p:nvPr/>
        </p:nvCxnSpPr>
        <p:spPr bwMode="auto">
          <a:xfrm flipH="1">
            <a:off x="2141538" y="1000125"/>
            <a:ext cx="3175" cy="454183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5721" name="直接连接符 38"/>
          <p:cNvCxnSpPr>
            <a:cxnSpLocks noChangeShapeType="1"/>
          </p:cNvCxnSpPr>
          <p:nvPr/>
        </p:nvCxnSpPr>
        <p:spPr bwMode="auto">
          <a:xfrm rot="16200000" flipH="1">
            <a:off x="5253831" y="2507457"/>
            <a:ext cx="30718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20" name="组合 48"/>
          <p:cNvGrpSpPr>
            <a:grpSpLocks/>
          </p:cNvGrpSpPr>
          <p:nvPr/>
        </p:nvGrpSpPr>
        <p:grpSpPr bwMode="auto">
          <a:xfrm>
            <a:off x="4643438" y="1357313"/>
            <a:ext cx="1928812" cy="400050"/>
            <a:chOff x="-1659262" y="2587509"/>
            <a:chExt cx="3403977" cy="928297"/>
          </a:xfrm>
        </p:grpSpPr>
        <p:cxnSp>
          <p:nvCxnSpPr>
            <p:cNvPr id="115728"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9" name="TextBox 47"/>
            <p:cNvSpPr txBox="1">
              <a:spLocks noChangeArrowheads="1"/>
            </p:cNvSpPr>
            <p:nvPr/>
          </p:nvSpPr>
          <p:spPr bwMode="auto">
            <a:xfrm>
              <a:off x="-1659262" y="2587509"/>
              <a:ext cx="2578875"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Fetch  Tag=218</a:t>
              </a:r>
              <a:endParaRPr lang="zh-CN" altLang="en-US" sz="2000">
                <a:solidFill>
                  <a:srgbClr val="000000"/>
                </a:solidFill>
              </a:endParaRPr>
            </a:p>
          </p:txBody>
        </p:sp>
      </p:grpSp>
      <p:sp>
        <p:nvSpPr>
          <p:cNvPr id="23" name="TextBox 47"/>
          <p:cNvSpPr txBox="1">
            <a:spLocks noChangeArrowheads="1"/>
          </p:cNvSpPr>
          <p:nvPr/>
        </p:nvSpPr>
        <p:spPr bwMode="auto">
          <a:xfrm>
            <a:off x="6729413" y="1643063"/>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a:t>
            </a:r>
          </a:p>
          <a:p>
            <a:pPr eaLnBrk="1" hangingPunct="1">
              <a:spcBef>
                <a:spcPct val="0"/>
              </a:spcBef>
              <a:buFontTx/>
              <a:buNone/>
            </a:pPr>
            <a:r>
              <a:rPr lang="en-US" altLang="zh-CN" sz="2000">
                <a:solidFill>
                  <a:srgbClr val="000000"/>
                </a:solidFill>
              </a:rPr>
              <a:t> B3: E, 218, 1218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a:t>
            </a:r>
            <a:r>
              <a:rPr lang="en-US" altLang="zh-CN" sz="2000">
                <a:solidFill>
                  <a:srgbClr val="000000"/>
                </a:solidFill>
              </a:rPr>
              <a:t>, 218, 1218 </a:t>
            </a:r>
            <a:endParaRPr lang="zh-CN" altLang="en-US" sz="2000">
              <a:solidFill>
                <a:srgbClr val="000000"/>
              </a:solidFill>
            </a:endParaRPr>
          </a:p>
        </p:txBody>
      </p:sp>
      <p:grpSp>
        <p:nvGrpSpPr>
          <p:cNvPr id="25" name="组合 70"/>
          <p:cNvGrpSpPr>
            <a:grpSpLocks/>
          </p:cNvGrpSpPr>
          <p:nvPr/>
        </p:nvGrpSpPr>
        <p:grpSpPr bwMode="auto">
          <a:xfrm>
            <a:off x="4538663" y="2470150"/>
            <a:ext cx="2320925" cy="458788"/>
            <a:chOff x="1000100" y="6004055"/>
            <a:chExt cx="2320828" cy="355491"/>
          </a:xfrm>
        </p:grpSpPr>
        <p:cxnSp>
          <p:nvCxnSpPr>
            <p:cNvPr id="115726"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7" name="TextBox 69"/>
            <p:cNvSpPr txBox="1">
              <a:spLocks noChangeArrowheads="1"/>
            </p:cNvSpPr>
            <p:nvPr/>
          </p:nvSpPr>
          <p:spPr bwMode="auto">
            <a:xfrm>
              <a:off x="1000100" y="6004055"/>
              <a:ext cx="2320828" cy="3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WriteBack218(1218)</a:t>
              </a:r>
              <a:endParaRPr lang="zh-CN" altLang="en-US" sz="1800">
                <a:solidFill>
                  <a:srgbClr val="000000"/>
                </a:solidFill>
              </a:endParaRPr>
            </a:p>
          </p:txBody>
        </p:sp>
      </p:grpSp>
      <p:sp>
        <p:nvSpPr>
          <p:cNvPr id="115725" name="矩形 31"/>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P2 read 218</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z="4000" smtClean="0"/>
              <a:t>Cache incoherence due to write </a:t>
            </a:r>
            <a:endParaRPr lang="en-US" altLang="zh-CN" smtClean="0"/>
          </a:p>
        </p:txBody>
      </p:sp>
      <p:pic>
        <p:nvPicPr>
          <p:cNvPr id="368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white">
          <a:xfrm>
            <a:off x="214313" y="1125538"/>
            <a:ext cx="8715375" cy="4673600"/>
          </a:xfrm>
          <a:noFill/>
        </p:spPr>
      </p:pic>
      <p:sp>
        <p:nvSpPr>
          <p:cNvPr id="36868" name="椭圆 1"/>
          <p:cNvSpPr>
            <a:spLocks noChangeArrowheads="1"/>
          </p:cNvSpPr>
          <p:nvPr/>
        </p:nvSpPr>
        <p:spPr bwMode="auto">
          <a:xfrm>
            <a:off x="6516688" y="3860800"/>
            <a:ext cx="1150937"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69" name="椭圆 4"/>
          <p:cNvSpPr>
            <a:spLocks noChangeArrowheads="1"/>
          </p:cNvSpPr>
          <p:nvPr/>
        </p:nvSpPr>
        <p:spPr bwMode="auto">
          <a:xfrm>
            <a:off x="4067175" y="27813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70" name="椭圆 5"/>
          <p:cNvSpPr>
            <a:spLocks noChangeArrowheads="1"/>
          </p:cNvSpPr>
          <p:nvPr/>
        </p:nvSpPr>
        <p:spPr bwMode="auto">
          <a:xfrm>
            <a:off x="5364163" y="27178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6740"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773"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grpSp>
        <p:nvGrpSpPr>
          <p:cNvPr id="56" name="组合 55"/>
          <p:cNvGrpSpPr>
            <a:grpSpLocks/>
          </p:cNvGrpSpPr>
          <p:nvPr/>
        </p:nvGrpSpPr>
        <p:grpSpPr bwMode="auto">
          <a:xfrm>
            <a:off x="1295400" y="635000"/>
            <a:ext cx="5151438" cy="922338"/>
            <a:chOff x="1085056" y="653077"/>
            <a:chExt cx="2622847" cy="921145"/>
          </a:xfrm>
        </p:grpSpPr>
        <p:sp>
          <p:nvSpPr>
            <p:cNvPr id="43" name="任意多边形 42"/>
            <p:cNvSpPr/>
            <p:nvPr/>
          </p:nvSpPr>
          <p:spPr>
            <a:xfrm>
              <a:off x="1085056" y="653077"/>
              <a:ext cx="2622847" cy="837116"/>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C00000"/>
                </a:solidFill>
              </a:endParaRPr>
            </a:p>
          </p:txBody>
        </p:sp>
        <p:sp>
          <p:nvSpPr>
            <p:cNvPr id="116771" name="文本框 54"/>
            <p:cNvSpPr txBox="1">
              <a:spLocks noChangeArrowheads="1"/>
            </p:cNvSpPr>
            <p:nvPr/>
          </p:nvSpPr>
          <p:spPr bwMode="auto">
            <a:xfrm>
              <a:off x="1845829" y="1204890"/>
              <a:ext cx="29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C00000"/>
                  </a:solidFill>
                </a:rPr>
                <a:t>ACK </a:t>
              </a:r>
              <a:endParaRPr lang="zh-CN" altLang="en-US" sz="1800" b="1">
                <a:solidFill>
                  <a:srgbClr val="C00000"/>
                </a:solidFill>
              </a:endParaRPr>
            </a:p>
          </p:txBody>
        </p:sp>
      </p:grpSp>
      <p:sp>
        <p:nvSpPr>
          <p:cNvPr id="57" name="文本框 56"/>
          <p:cNvSpPr txBox="1"/>
          <p:nvPr/>
        </p:nvSpPr>
        <p:spPr>
          <a:xfrm>
            <a:off x="6156325" y="4572000"/>
            <a:ext cx="949325"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{P1}    E </a:t>
            </a:r>
          </a:p>
        </p:txBody>
      </p:sp>
      <p:sp>
        <p:nvSpPr>
          <p:cNvPr id="11674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 name="组合 6"/>
          <p:cNvGrpSpPr>
            <a:grpSpLocks/>
          </p:cNvGrpSpPr>
          <p:nvPr/>
        </p:nvGrpSpPr>
        <p:grpSpPr bwMode="auto">
          <a:xfrm>
            <a:off x="1295400" y="-55563"/>
            <a:ext cx="5151438" cy="574676"/>
            <a:chOff x="1295636" y="-54845"/>
            <a:chExt cx="5151772" cy="574262"/>
          </a:xfrm>
        </p:grpSpPr>
        <p:sp>
          <p:nvSpPr>
            <p:cNvPr id="60" name="任意多边形 59"/>
            <p:cNvSpPr/>
            <p:nvPr/>
          </p:nvSpPr>
          <p:spPr>
            <a:xfrm flipH="1" flipV="1">
              <a:off x="1295636" y="-54845"/>
              <a:ext cx="5151772" cy="574262"/>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70C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0000"/>
                </a:solidFill>
              </a:endParaRPr>
            </a:p>
          </p:txBody>
        </p:sp>
        <p:sp>
          <p:nvSpPr>
            <p:cNvPr id="116769" name="文本框 60"/>
            <p:cNvSpPr txBox="1">
              <a:spLocks noChangeArrowheads="1"/>
            </p:cNvSpPr>
            <p:nvPr/>
          </p:nvSpPr>
          <p:spPr bwMode="auto">
            <a:xfrm>
              <a:off x="3751651" y="-189"/>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grpSp>
        <p:nvGrpSpPr>
          <p:cNvPr id="5" name="组合 4"/>
          <p:cNvGrpSpPr>
            <a:grpSpLocks/>
          </p:cNvGrpSpPr>
          <p:nvPr/>
        </p:nvGrpSpPr>
        <p:grpSpPr bwMode="auto">
          <a:xfrm>
            <a:off x="6780213" y="2022475"/>
            <a:ext cx="312737" cy="1003300"/>
            <a:chOff x="6780584" y="2022842"/>
            <a:chExt cx="312385" cy="1002267"/>
          </a:xfrm>
        </p:grpSpPr>
        <p:sp>
          <p:nvSpPr>
            <p:cNvPr id="63" name="椭圆 62"/>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6" name="文本框 63"/>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65" name="直接箭头连接符 64"/>
            <p:cNvCxnSpPr>
              <a:endCxn id="116766" idx="0"/>
            </p:cNvCxnSpPr>
            <p:nvPr/>
          </p:nvCxnSpPr>
          <p:spPr>
            <a:xfrm flipH="1">
              <a:off x="6937569"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3" name="组合 32"/>
          <p:cNvGrpSpPr>
            <a:grpSpLocks/>
          </p:cNvGrpSpPr>
          <p:nvPr/>
        </p:nvGrpSpPr>
        <p:grpSpPr bwMode="auto">
          <a:xfrm>
            <a:off x="1495425" y="2022475"/>
            <a:ext cx="312738" cy="1003300"/>
            <a:chOff x="6780584" y="2022842"/>
            <a:chExt cx="312385" cy="1002267"/>
          </a:xfrm>
        </p:grpSpPr>
        <p:sp>
          <p:nvSpPr>
            <p:cNvPr id="34" name="椭圆 33"/>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3" name="文本框 34"/>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36" name="直接箭头连接符 35"/>
            <p:cNvCxnSpPr>
              <a:endCxn id="116763" idx="0"/>
            </p:cNvCxnSpPr>
            <p:nvPr/>
          </p:nvCxnSpPr>
          <p:spPr>
            <a:xfrm flipH="1">
              <a:off x="6937570"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6553200" y="96838"/>
            <a:ext cx="2509838" cy="765175"/>
            <a:chOff x="6553200" y="97272"/>
            <a:chExt cx="2510277" cy="765269"/>
          </a:xfrm>
        </p:grpSpPr>
        <p:sp>
          <p:nvSpPr>
            <p:cNvPr id="6" name="任意多边形 5"/>
            <p:cNvSpPr/>
            <p:nvPr/>
          </p:nvSpPr>
          <p:spPr>
            <a:xfrm>
              <a:off x="6553200" y="97272"/>
              <a:ext cx="917735" cy="765269"/>
            </a:xfrm>
            <a:custGeom>
              <a:avLst/>
              <a:gdLst>
                <a:gd name="connsiteX0" fmla="*/ 0 w 917166"/>
                <a:gd name="connsiteY0" fmla="*/ 332219 h 765269"/>
                <a:gd name="connsiteX1" fmla="*/ 789709 w 917166"/>
                <a:gd name="connsiteY1" fmla="*/ 13564 h 765269"/>
                <a:gd name="connsiteX2" fmla="*/ 845127 w 917166"/>
                <a:gd name="connsiteY2" fmla="*/ 734001 h 765269"/>
                <a:gd name="connsiteX3" fmla="*/ 83127 w 917166"/>
                <a:gd name="connsiteY3" fmla="*/ 567746 h 765269"/>
              </a:gdLst>
              <a:ahLst/>
              <a:cxnLst>
                <a:cxn ang="0">
                  <a:pos x="connsiteX0" y="connsiteY0"/>
                </a:cxn>
                <a:cxn ang="0">
                  <a:pos x="connsiteX1" y="connsiteY1"/>
                </a:cxn>
                <a:cxn ang="0">
                  <a:pos x="connsiteX2" y="connsiteY2"/>
                </a:cxn>
                <a:cxn ang="0">
                  <a:pos x="connsiteX3" y="connsiteY3"/>
                </a:cxn>
              </a:cxnLst>
              <a:rect l="l" t="t" r="r" b="b"/>
              <a:pathLst>
                <a:path w="917166" h="765269">
                  <a:moveTo>
                    <a:pt x="0" y="332219"/>
                  </a:moveTo>
                  <a:cubicBezTo>
                    <a:pt x="324427" y="139409"/>
                    <a:pt x="648854" y="-53400"/>
                    <a:pt x="789709" y="13564"/>
                  </a:cubicBezTo>
                  <a:cubicBezTo>
                    <a:pt x="930564" y="80528"/>
                    <a:pt x="962891" y="641637"/>
                    <a:pt x="845127" y="734001"/>
                  </a:cubicBezTo>
                  <a:cubicBezTo>
                    <a:pt x="727363" y="826365"/>
                    <a:pt x="405245" y="697055"/>
                    <a:pt x="83127" y="567746"/>
                  </a:cubicBezTo>
                </a:path>
              </a:pathLst>
            </a:custGeom>
            <a:noFill/>
            <a:ln w="38100">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1" name="文本框 36"/>
            <p:cNvSpPr txBox="1">
              <a:spLocks noChangeArrowheads="1"/>
            </p:cNvSpPr>
            <p:nvPr/>
          </p:nvSpPr>
          <p:spPr bwMode="auto">
            <a:xfrm>
              <a:off x="7451040" y="410180"/>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sp>
        <p:nvSpPr>
          <p:cNvPr id="9" name="任意多边形 8"/>
          <p:cNvSpPr/>
          <p:nvPr/>
        </p:nvSpPr>
        <p:spPr>
          <a:xfrm>
            <a:off x="6553200" y="276225"/>
            <a:ext cx="777875" cy="398463"/>
          </a:xfrm>
          <a:custGeom>
            <a:avLst/>
            <a:gdLst>
              <a:gd name="connsiteX0" fmla="*/ 0 w 469842"/>
              <a:gd name="connsiteY0" fmla="*/ 269529 h 517779"/>
              <a:gd name="connsiteX1" fmla="*/ 374073 w 469842"/>
              <a:gd name="connsiteY1" fmla="*/ 6293 h 517779"/>
              <a:gd name="connsiteX2" fmla="*/ 443345 w 469842"/>
              <a:gd name="connsiteY2" fmla="*/ 505056 h 517779"/>
              <a:gd name="connsiteX3" fmla="*/ 0 w 469842"/>
              <a:gd name="connsiteY3" fmla="*/ 380365 h 517779"/>
              <a:gd name="connsiteX4" fmla="*/ 0 w 469842"/>
              <a:gd name="connsiteY4" fmla="*/ 380365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842" h="517779">
                <a:moveTo>
                  <a:pt x="0" y="269529"/>
                </a:moveTo>
                <a:cubicBezTo>
                  <a:pt x="150091" y="118283"/>
                  <a:pt x="300182" y="-32962"/>
                  <a:pt x="374073" y="6293"/>
                </a:cubicBezTo>
                <a:cubicBezTo>
                  <a:pt x="447964" y="45547"/>
                  <a:pt x="505690" y="442711"/>
                  <a:pt x="443345" y="505056"/>
                </a:cubicBezTo>
                <a:cubicBezTo>
                  <a:pt x="381000" y="567401"/>
                  <a:pt x="0" y="380365"/>
                  <a:pt x="0" y="380365"/>
                </a:cubicBezTo>
                <a:lnTo>
                  <a:pt x="0" y="380365"/>
                </a:lnTo>
              </a:path>
            </a:pathLst>
          </a:custGeom>
          <a:noFill/>
          <a:ln w="3810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800" dirty="0">
                <a:solidFill>
                  <a:srgbClr val="C00000"/>
                </a:solidFill>
              </a:rPr>
              <a:t>ACK</a:t>
            </a:r>
            <a:endParaRPr lang="zh-CN" altLang="en-US" sz="1800" dirty="0">
              <a:solidFill>
                <a:srgbClr val="C00000"/>
              </a:solidFill>
            </a:endParaRPr>
          </a:p>
        </p:txBody>
      </p:sp>
      <p:grpSp>
        <p:nvGrpSpPr>
          <p:cNvPr id="10" name="组合 9"/>
          <p:cNvGrpSpPr>
            <a:grpSpLocks/>
          </p:cNvGrpSpPr>
          <p:nvPr/>
        </p:nvGrpSpPr>
        <p:grpSpPr bwMode="auto">
          <a:xfrm>
            <a:off x="4140200" y="731838"/>
            <a:ext cx="2693988" cy="1112837"/>
            <a:chOff x="4139952" y="731671"/>
            <a:chExt cx="2694919" cy="1112415"/>
          </a:xfrm>
        </p:grpSpPr>
        <p:sp>
          <p:nvSpPr>
            <p:cNvPr id="42" name="任意多边形 41"/>
            <p:cNvSpPr/>
            <p:nvPr/>
          </p:nvSpPr>
          <p:spPr>
            <a:xfrm flipH="1">
              <a:off x="4139952" y="731671"/>
              <a:ext cx="2405894" cy="71410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59" name="文本框 45"/>
            <p:cNvSpPr txBox="1">
              <a:spLocks noChangeArrowheads="1"/>
            </p:cNvSpPr>
            <p:nvPr/>
          </p:nvSpPr>
          <p:spPr bwMode="auto">
            <a:xfrm flipH="1">
              <a:off x="4618108" y="1474754"/>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310(0310)</a:t>
              </a:r>
              <a:endParaRPr lang="zh-CN" altLang="en-US" sz="1800" b="1">
                <a:solidFill>
                  <a:srgbClr val="00B050"/>
                </a:solidFill>
              </a:endParaRPr>
            </a:p>
          </p:txBody>
        </p:sp>
      </p:grpSp>
      <p:sp>
        <p:nvSpPr>
          <p:cNvPr id="47" name="文本框 46"/>
          <p:cNvSpPr txBox="1"/>
          <p:nvPr/>
        </p:nvSpPr>
        <p:spPr>
          <a:xfrm>
            <a:off x="3960813"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0310</a:t>
            </a:r>
          </a:p>
        </p:txBody>
      </p:sp>
      <p:grpSp>
        <p:nvGrpSpPr>
          <p:cNvPr id="13" name="组合 12"/>
          <p:cNvGrpSpPr>
            <a:grpSpLocks/>
          </p:cNvGrpSpPr>
          <p:nvPr/>
        </p:nvGrpSpPr>
        <p:grpSpPr bwMode="auto">
          <a:xfrm>
            <a:off x="4827588" y="2124075"/>
            <a:ext cx="665162" cy="46038"/>
            <a:chOff x="8411489" y="6139277"/>
            <a:chExt cx="664017" cy="45348"/>
          </a:xfrm>
        </p:grpSpPr>
        <p:cxnSp>
          <p:nvCxnSpPr>
            <p:cNvPr id="12" name="直接连接符 11"/>
            <p:cNvCxnSpPr/>
            <p:nvPr/>
          </p:nvCxnSpPr>
          <p:spPr>
            <a:xfrm>
              <a:off x="8424167" y="6184625"/>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411489" y="6139277"/>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3975100"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0888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0"/>
                                        <p:tgtEl>
                                          <p:spTgt spid="57"/>
                                        </p:tgtEl>
                                      </p:cBhvr>
                                    </p:animEffect>
                                    <p:anim calcmode="lin" valueType="num">
                                      <p:cBhvr>
                                        <p:cTn id="54" dur="1000" fill="hold"/>
                                        <p:tgtEl>
                                          <p:spTgt spid="57"/>
                                        </p:tgtEl>
                                        <p:attrNameLst>
                                          <p:attrName>ppt_x</p:attrName>
                                        </p:attrNameLst>
                                      </p:cBhvr>
                                      <p:tavLst>
                                        <p:tav tm="0">
                                          <p:val>
                                            <p:strVal val="#ppt_x"/>
                                          </p:val>
                                        </p:tav>
                                        <p:tav tm="100000">
                                          <p:val>
                                            <p:strVal val="#ppt_x"/>
                                          </p:val>
                                        </p:tav>
                                      </p:tavLst>
                                    </p:anim>
                                    <p:anim calcmode="lin" valueType="num">
                                      <p:cBhvr>
                                        <p:cTn id="5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1000" fill="hold"/>
                                        <p:tgtEl>
                                          <p:spTgt spid="13"/>
                                        </p:tgtEl>
                                        <p:attrNameLst>
                                          <p:attrName>ppt_w</p:attrName>
                                        </p:attrNameLst>
                                      </p:cBhvr>
                                      <p:tavLst>
                                        <p:tav tm="0">
                                          <p:val>
                                            <p:fltVal val="0"/>
                                          </p:val>
                                        </p:tav>
                                        <p:tav tm="100000">
                                          <p:val>
                                            <p:strVal val="#ppt_w"/>
                                          </p:val>
                                        </p:tav>
                                      </p:tavLst>
                                    </p:anim>
                                    <p:anim calcmode="lin" valueType="num">
                                      <p:cBhvr>
                                        <p:cTn id="72" dur="1000" fill="hold"/>
                                        <p:tgtEl>
                                          <p:spTgt spid="13"/>
                                        </p:tgtEl>
                                        <p:attrNameLst>
                                          <p:attrName>ppt_h</p:attrName>
                                        </p:attrNameLst>
                                      </p:cBhvr>
                                      <p:tavLst>
                                        <p:tav tm="0">
                                          <p:val>
                                            <p:fltVal val="0"/>
                                          </p:val>
                                        </p:tav>
                                        <p:tav tm="100000">
                                          <p:val>
                                            <p:strVal val="#ppt_h"/>
                                          </p:val>
                                        </p:tav>
                                      </p:tavLst>
                                    </p:anim>
                                    <p:anim calcmode="lin" valueType="num">
                                      <p:cBhvr>
                                        <p:cTn id="73" dur="1000" fill="hold"/>
                                        <p:tgtEl>
                                          <p:spTgt spid="13"/>
                                        </p:tgtEl>
                                        <p:attrNameLst>
                                          <p:attrName>style.rotation</p:attrName>
                                        </p:attrNameLst>
                                      </p:cBhvr>
                                      <p:tavLst>
                                        <p:tav tm="0">
                                          <p:val>
                                            <p:fltVal val="90"/>
                                          </p:val>
                                        </p:tav>
                                        <p:tav tm="100000">
                                          <p:val>
                                            <p:fltVal val="0"/>
                                          </p:val>
                                        </p:tav>
                                      </p:tavLst>
                                    </p:anim>
                                    <p:animEffect transition="in" filter="fade">
                                      <p:cBhvr>
                                        <p:cTn id="74" dur="10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P spid="9" grpId="0" animBg="1"/>
      <p:bldP spid="47" grpId="0" animBg="1"/>
      <p:bldP spid="5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1214438" y="928688"/>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 P2 (remote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8787" name="直接连接符 38"/>
          <p:cNvCxnSpPr>
            <a:cxnSpLocks noChangeShapeType="1"/>
          </p:cNvCxnSpPr>
          <p:nvPr/>
        </p:nvCxnSpPr>
        <p:spPr bwMode="auto">
          <a:xfrm rot="5400000">
            <a:off x="2578893" y="3278982"/>
            <a:ext cx="39862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1484313"/>
            <a:ext cx="2584450" cy="420687"/>
            <a:chOff x="-1399699" y="2587507"/>
            <a:chExt cx="4291828" cy="828720"/>
          </a:xfrm>
        </p:grpSpPr>
        <p:cxnSp>
          <p:nvCxnSpPr>
            <p:cNvPr id="118805"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6"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4270375"/>
            <a:ext cx="2357437" cy="469900"/>
            <a:chOff x="1000100" y="6072911"/>
            <a:chExt cx="2071702" cy="286635"/>
          </a:xfrm>
        </p:grpSpPr>
        <p:cxnSp>
          <p:nvCxnSpPr>
            <p:cNvPr id="118803"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4"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0" name="TextBox 47"/>
          <p:cNvSpPr txBox="1">
            <a:spLocks noChangeArrowheads="1"/>
          </p:cNvSpPr>
          <p:nvPr/>
        </p:nvSpPr>
        <p:spPr bwMode="auto">
          <a:xfrm>
            <a:off x="4500563" y="3413125"/>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b="1">
                <a:solidFill>
                  <a:srgbClr val="FF0000"/>
                </a:solidFill>
              </a:rPr>
              <a:t> {P1}, E</a:t>
            </a:r>
            <a:r>
              <a:rPr lang="en-US" altLang="zh-CN" sz="2000">
                <a:solidFill>
                  <a:srgbClr val="000000"/>
                </a:solidFill>
              </a:rPr>
              <a:t>, 0310 </a:t>
            </a:r>
            <a:endParaRPr lang="zh-CN" altLang="en-US" sz="2000">
              <a:solidFill>
                <a:srgbClr val="000000"/>
              </a:solidFill>
            </a:endParaRPr>
          </a:p>
        </p:txBody>
      </p:sp>
      <p:cxnSp>
        <p:nvCxnSpPr>
          <p:cNvPr id="118791" name="直接连接符 37"/>
          <p:cNvCxnSpPr>
            <a:cxnSpLocks noChangeShapeType="1"/>
          </p:cNvCxnSpPr>
          <p:nvPr/>
        </p:nvCxnSpPr>
        <p:spPr bwMode="auto">
          <a:xfrm rot="5400000">
            <a:off x="113507" y="3385344"/>
            <a:ext cx="4057650"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8792" name="直接连接符 38"/>
          <p:cNvCxnSpPr>
            <a:cxnSpLocks noChangeShapeType="1"/>
          </p:cNvCxnSpPr>
          <p:nvPr/>
        </p:nvCxnSpPr>
        <p:spPr bwMode="auto">
          <a:xfrm rot="5400000">
            <a:off x="4793457" y="3207544"/>
            <a:ext cx="3700462"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1912938"/>
            <a:ext cx="2182812" cy="400050"/>
            <a:chOff x="-1659262" y="2587509"/>
            <a:chExt cx="3851583" cy="928297"/>
          </a:xfrm>
        </p:grpSpPr>
        <p:cxnSp>
          <p:nvCxnSpPr>
            <p:cNvPr id="118801"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2"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6" name="TextBox 47"/>
          <p:cNvSpPr txBox="1">
            <a:spLocks noChangeArrowheads="1"/>
          </p:cNvSpPr>
          <p:nvPr/>
        </p:nvSpPr>
        <p:spPr bwMode="auto">
          <a:xfrm>
            <a:off x="6643688" y="219868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2841625"/>
            <a:ext cx="2071688" cy="371475"/>
            <a:chOff x="1000100" y="6072916"/>
            <a:chExt cx="2071702" cy="286630"/>
          </a:xfrm>
        </p:grpSpPr>
        <p:cxnSp>
          <p:nvCxnSpPr>
            <p:cNvPr id="118799"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0"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21" name="TextBox 47"/>
          <p:cNvSpPr txBox="1">
            <a:spLocks noChangeArrowheads="1"/>
          </p:cNvSpPr>
          <p:nvPr/>
        </p:nvSpPr>
        <p:spPr bwMode="auto">
          <a:xfrm>
            <a:off x="214313" y="477043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rPr>
              <a:t>E, 310, 0888</a:t>
            </a:r>
            <a:r>
              <a:rPr lang="en-US" altLang="zh-CN" sz="2000">
                <a:solidFill>
                  <a:srgbClr val="000000"/>
                </a:solidFill>
              </a:rPr>
              <a:t> </a:t>
            </a:r>
            <a:endParaRPr lang="zh-CN" altLang="en-US" sz="2000">
              <a:solidFill>
                <a:srgbClr val="000000"/>
              </a:solidFill>
            </a:endParaRPr>
          </a:p>
        </p:txBody>
      </p:sp>
      <p:sp>
        <p:nvSpPr>
          <p:cNvPr id="22" name="文本框 21"/>
          <p:cNvSpPr txBox="1">
            <a:spLocks noChangeArrowheads="1"/>
          </p:cNvSpPr>
          <p:nvPr/>
        </p:nvSpPr>
        <p:spPr bwMode="auto">
          <a:xfrm>
            <a:off x="2916238" y="5537200"/>
            <a:ext cx="5849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FF0000"/>
                </a:solidFill>
              </a:rPr>
              <a:t>Anything UNcomfortable ?</a:t>
            </a:r>
            <a:endParaRPr lang="zh-CN" altLang="en-US"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9812"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821"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sp>
        <p:nvSpPr>
          <p:cNvPr id="11981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4" name="矩形 3"/>
          <p:cNvSpPr/>
          <p:nvPr/>
        </p:nvSpPr>
        <p:spPr>
          <a:xfrm>
            <a:off x="755650" y="4576763"/>
            <a:ext cx="1079500" cy="365125"/>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 name="文本框 10"/>
          <p:cNvSpPr txBox="1">
            <a:spLocks noChangeArrowheads="1"/>
          </p:cNvSpPr>
          <p:nvPr/>
        </p:nvSpPr>
        <p:spPr bwMode="auto">
          <a:xfrm>
            <a:off x="755650" y="3159125"/>
            <a:ext cx="1079500" cy="369888"/>
          </a:xfrm>
          <a:prstGeom prst="rect">
            <a:avLst/>
          </a:prstGeom>
          <a:solidFill>
            <a:srgbClr val="FFFF00"/>
          </a:solidFill>
          <a:ln w="381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  { }       U</a:t>
            </a:r>
            <a:endParaRPr lang="zh-CN" altLang="en-US" sz="1800" b="1">
              <a:solidFill>
                <a:srgbClr val="FF0000"/>
              </a:solidFill>
            </a:endParaRPr>
          </a:p>
        </p:txBody>
      </p:sp>
      <p:sp>
        <p:nvSpPr>
          <p:cNvPr id="13" name="TextBox 6"/>
          <p:cNvSpPr txBox="1"/>
          <p:nvPr/>
        </p:nvSpPr>
        <p:spPr>
          <a:xfrm>
            <a:off x="2281238" y="4522788"/>
            <a:ext cx="6572250" cy="21240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dirty="0">
                <a:solidFill>
                  <a:srgbClr val="FF0000"/>
                </a:solidFill>
              </a:rPr>
              <a:t>The directory is outdated </a:t>
            </a:r>
          </a:p>
          <a:p>
            <a:pPr eaLnBrk="1" hangingPunct="1">
              <a:defRPr/>
            </a:pPr>
            <a:r>
              <a:rPr lang="en-US" altLang="zh-CN" dirty="0">
                <a:solidFill>
                  <a:srgbClr val="FF0000"/>
                </a:solidFill>
              </a:rPr>
              <a:t>with wrong info.</a:t>
            </a:r>
          </a:p>
          <a:p>
            <a:pPr eaLnBrk="1" hangingPunct="1">
              <a:defRPr/>
            </a:pPr>
            <a:r>
              <a:rPr lang="en-US" altLang="zh-CN" dirty="0">
                <a:solidFill>
                  <a:srgbClr val="FF0000"/>
                </a:solidFill>
              </a:rPr>
              <a:t>How to solve it?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grpId="0" nodeType="clickEffect">
                                  <p:stCondLst>
                                    <p:cond delay="0"/>
                                  </p:stCondLst>
                                  <p:childTnLst>
                                    <p:animMotion origin="layout" path="M 3.33333E-6 0 L -0.004 0.20162 " pathEditMode="relative" rAng="0" ptsTypes="AA">
                                      <p:cBhvr>
                                        <p:cTn id="30" dur="2000" fill="hold"/>
                                        <p:tgtEl>
                                          <p:spTgt spid="11"/>
                                        </p:tgtEl>
                                        <p:attrNameLst>
                                          <p:attrName>ppt_x</p:attrName>
                                          <p:attrName>ppt_y</p:attrName>
                                        </p:attrNameLst>
                                      </p:cBhvr>
                                      <p:rCtr x="-208" y="10069"/>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 grpId="0" animBg="1"/>
      <p:bldP spid="4" grpId="0" animBg="1"/>
      <p:bldP spid="11" grpId="0" animBg="1"/>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ChangeArrowheads="1"/>
          </p:cNvSpPr>
          <p:nvPr/>
        </p:nvSpPr>
        <p:spPr bwMode="auto">
          <a:xfrm>
            <a:off x="1357313" y="500063"/>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21859" name="直接连接符 38"/>
          <p:cNvCxnSpPr>
            <a:cxnSpLocks noChangeShapeType="1"/>
          </p:cNvCxnSpPr>
          <p:nvPr/>
        </p:nvCxnSpPr>
        <p:spPr bwMode="auto">
          <a:xfrm rot="5400000">
            <a:off x="1936750" y="3421063"/>
            <a:ext cx="52720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2270125"/>
            <a:ext cx="2584450" cy="420688"/>
            <a:chOff x="-1399699" y="2587507"/>
            <a:chExt cx="4291828" cy="828720"/>
          </a:xfrm>
        </p:grpSpPr>
        <p:cxnSp>
          <p:nvCxnSpPr>
            <p:cNvPr id="121880"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81"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5056188"/>
            <a:ext cx="2357437" cy="469900"/>
            <a:chOff x="1000100" y="6072911"/>
            <a:chExt cx="2071702" cy="286635"/>
          </a:xfrm>
        </p:grpSpPr>
        <p:cxnSp>
          <p:nvCxnSpPr>
            <p:cNvPr id="121878"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9"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21862" name="TextBox 47"/>
          <p:cNvSpPr txBox="1">
            <a:spLocks noChangeArrowheads="1"/>
          </p:cNvSpPr>
          <p:nvPr/>
        </p:nvSpPr>
        <p:spPr bwMode="auto">
          <a:xfrm>
            <a:off x="4500563" y="4198938"/>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{P1}, E, 0310 </a:t>
            </a:r>
            <a:endParaRPr lang="zh-CN" altLang="en-US" sz="2000">
              <a:solidFill>
                <a:srgbClr val="000000"/>
              </a:solidFill>
            </a:endParaRPr>
          </a:p>
        </p:txBody>
      </p:sp>
      <p:cxnSp>
        <p:nvCxnSpPr>
          <p:cNvPr id="121863" name="直接连接符 37"/>
          <p:cNvCxnSpPr>
            <a:cxnSpLocks noChangeShapeType="1"/>
          </p:cNvCxnSpPr>
          <p:nvPr/>
        </p:nvCxnSpPr>
        <p:spPr bwMode="auto">
          <a:xfrm rot="5400000">
            <a:off x="-529431" y="3528219"/>
            <a:ext cx="5343525"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21864" name="直接连接符 38"/>
          <p:cNvCxnSpPr>
            <a:cxnSpLocks noChangeShapeType="1"/>
          </p:cNvCxnSpPr>
          <p:nvPr/>
        </p:nvCxnSpPr>
        <p:spPr bwMode="auto">
          <a:xfrm rot="5400000">
            <a:off x="4114800" y="3314701"/>
            <a:ext cx="5057775"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2698750"/>
            <a:ext cx="2182812" cy="400050"/>
            <a:chOff x="-1659262" y="2587509"/>
            <a:chExt cx="3851583" cy="928297"/>
          </a:xfrm>
        </p:grpSpPr>
        <p:cxnSp>
          <p:nvCxnSpPr>
            <p:cNvPr id="121876"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7"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21866" name="TextBox 47"/>
          <p:cNvSpPr txBox="1">
            <a:spLocks noChangeArrowheads="1"/>
          </p:cNvSpPr>
          <p:nvPr/>
        </p:nvSpPr>
        <p:spPr bwMode="auto">
          <a:xfrm>
            <a:off x="6643688" y="298450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  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3627438"/>
            <a:ext cx="2071688" cy="371475"/>
            <a:chOff x="1000100" y="6072916"/>
            <a:chExt cx="2071702" cy="286630"/>
          </a:xfrm>
        </p:grpSpPr>
        <p:cxnSp>
          <p:nvCxnSpPr>
            <p:cNvPr id="121874"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5"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121869" name="TextBox 47"/>
          <p:cNvSpPr txBox="1">
            <a:spLocks noChangeArrowheads="1"/>
          </p:cNvSpPr>
          <p:nvPr/>
        </p:nvSpPr>
        <p:spPr bwMode="auto">
          <a:xfrm>
            <a:off x="214313" y="555625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E, 310, 0888 </a:t>
            </a:r>
            <a:endParaRPr lang="zh-CN" altLang="en-US" sz="2000">
              <a:solidFill>
                <a:srgbClr val="000000"/>
              </a:solidFill>
            </a:endParaRPr>
          </a:p>
        </p:txBody>
      </p:sp>
      <p:grpSp>
        <p:nvGrpSpPr>
          <p:cNvPr id="26" name="组合 48"/>
          <p:cNvGrpSpPr>
            <a:grpSpLocks/>
          </p:cNvGrpSpPr>
          <p:nvPr/>
        </p:nvGrpSpPr>
        <p:grpSpPr bwMode="auto">
          <a:xfrm>
            <a:off x="2143125" y="928688"/>
            <a:ext cx="4424363" cy="420687"/>
            <a:chOff x="-1399699" y="2587507"/>
            <a:chExt cx="4153000" cy="828720"/>
          </a:xfrm>
        </p:grpSpPr>
        <p:cxnSp>
          <p:nvCxnSpPr>
            <p:cNvPr id="12187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21873" name="TextBox 47"/>
            <p:cNvSpPr txBox="1">
              <a:spLocks noChangeArrowheads="1"/>
            </p:cNvSpPr>
            <p:nvPr/>
          </p:nvSpPr>
          <p:spPr bwMode="auto">
            <a:xfrm>
              <a:off x="-1399699" y="2587507"/>
              <a:ext cx="1311850"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50"/>
                  </a:solidFill>
                </a:rPr>
                <a:t>Kickout 110</a:t>
              </a:r>
              <a:endParaRPr lang="zh-CN" altLang="en-US" sz="2000">
                <a:solidFill>
                  <a:srgbClr val="00B050"/>
                </a:solidFill>
              </a:endParaRPr>
            </a:p>
          </p:txBody>
        </p:sp>
      </p:grpSp>
      <p:sp>
        <p:nvSpPr>
          <p:cNvPr id="121871" name="TextBox 47"/>
          <p:cNvSpPr txBox="1">
            <a:spLocks noChangeArrowheads="1"/>
          </p:cNvSpPr>
          <p:nvPr/>
        </p:nvSpPr>
        <p:spPr bwMode="auto">
          <a:xfrm>
            <a:off x="6643688" y="1285875"/>
            <a:ext cx="2136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F0"/>
                </a:solidFill>
              </a:rPr>
              <a:t>M0,</a:t>
            </a:r>
          </a:p>
          <a:p>
            <a:pPr eaLnBrk="1" hangingPunct="1">
              <a:spcBef>
                <a:spcPct val="0"/>
              </a:spcBef>
              <a:buFontTx/>
              <a:buNone/>
            </a:pPr>
            <a:r>
              <a:rPr lang="en-US" altLang="zh-CN" sz="2000">
                <a:solidFill>
                  <a:srgbClr val="00B0F0"/>
                </a:solidFill>
              </a:rPr>
              <a:t> 110,{P1},S,0110</a:t>
            </a:r>
            <a:r>
              <a:rPr lang="en-US" altLang="zh-CN" sz="2000">
                <a:solidFill>
                  <a:srgbClr val="00B0F0"/>
                </a:solidFill>
                <a:sym typeface="Wingdings" panose="05000000000000000000" pitchFamily="2" charset="2"/>
              </a:rPr>
              <a:t></a:t>
            </a:r>
          </a:p>
          <a:p>
            <a:pPr eaLnBrk="1" hangingPunct="1">
              <a:spcBef>
                <a:spcPct val="0"/>
              </a:spcBef>
              <a:buFontTx/>
              <a:buNone/>
            </a:pPr>
            <a:r>
              <a:rPr lang="en-US" altLang="zh-CN" sz="2000" b="1">
                <a:solidFill>
                  <a:srgbClr val="FF0000"/>
                </a:solidFill>
              </a:rPr>
              <a:t> { }, U, </a:t>
            </a:r>
            <a:r>
              <a:rPr lang="en-US" altLang="zh-CN" sz="2000">
                <a:solidFill>
                  <a:srgbClr val="00B0F0"/>
                </a:solidFill>
              </a:rPr>
              <a:t>0110 </a:t>
            </a:r>
            <a:endParaRPr lang="zh-CN" altLang="en-US" sz="200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1: initial</a:t>
            </a:r>
          </a:p>
        </p:txBody>
      </p:sp>
      <p:sp>
        <p:nvSpPr>
          <p:cNvPr id="122883" name="Rectangle 5"/>
          <p:cNvSpPr>
            <a:spLocks noChangeArrowheads="1"/>
          </p:cNvSpPr>
          <p:nvPr/>
        </p:nvSpPr>
        <p:spPr bwMode="auto">
          <a:xfrm>
            <a:off x="2700338" y="5734050"/>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2884" name="Group 11"/>
          <p:cNvGrpSpPr>
            <a:grpSpLocks/>
          </p:cNvGrpSpPr>
          <p:nvPr/>
        </p:nvGrpSpPr>
        <p:grpSpPr bwMode="auto">
          <a:xfrm>
            <a:off x="2162175" y="1339850"/>
            <a:ext cx="6753225" cy="363538"/>
            <a:chOff x="1415" y="1170"/>
            <a:chExt cx="4254" cy="229"/>
          </a:xfrm>
        </p:grpSpPr>
        <p:sp>
          <p:nvSpPr>
            <p:cNvPr id="122886"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2887"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2888"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2889"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2890"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2885"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22896" name="工作表" r:id="rId4" imgW="8829751" imgH="3848100" progId="Excel.Sheet.8">
                  <p:embed/>
                </p:oleObj>
              </mc:Choice>
              <mc:Fallback>
                <p:oleObj name="工作表" r:id="rId4" imgW="8829751" imgH="3848100"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P1 write 10 to A1</a:t>
            </a:r>
          </a:p>
        </p:txBody>
      </p:sp>
      <p:sp>
        <p:nvSpPr>
          <p:cNvPr id="124931" name="Rectangle 5"/>
          <p:cNvSpPr>
            <a:spLocks noChangeArrowheads="1"/>
          </p:cNvSpPr>
          <p:nvPr/>
        </p:nvSpPr>
        <p:spPr bwMode="auto">
          <a:xfrm>
            <a:off x="2700338" y="5876925"/>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4932" name="Group 11"/>
          <p:cNvGrpSpPr>
            <a:grpSpLocks/>
          </p:cNvGrpSpPr>
          <p:nvPr/>
        </p:nvGrpSpPr>
        <p:grpSpPr bwMode="auto">
          <a:xfrm>
            <a:off x="2090738" y="1339850"/>
            <a:ext cx="6753225" cy="363538"/>
            <a:chOff x="1415" y="1170"/>
            <a:chExt cx="4254" cy="229"/>
          </a:xfrm>
        </p:grpSpPr>
        <p:sp>
          <p:nvSpPr>
            <p:cNvPr id="124934"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4935"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4936"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4937"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4938"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4933"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24944" name="工作表" r:id="rId4" imgW="8829751" imgH="3848100" progId="Excel.Sheet.8">
                  <p:embed/>
                </p:oleObj>
              </mc:Choice>
              <mc:Fallback>
                <p:oleObj name="工作表" r:id="rId4" imgW="8829751" imgH="3848100"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z="4000" smtClean="0"/>
              <a:t>Example: </a:t>
            </a:r>
            <a:r>
              <a:rPr lang="en-US" altLang="zh-CN" sz="3600" smtClean="0"/>
              <a:t>P1 read A1, P2 read A1</a:t>
            </a:r>
          </a:p>
        </p:txBody>
      </p:sp>
      <p:graphicFrame>
        <p:nvGraphicFramePr>
          <p:cNvPr id="126979" name="Object 11"/>
          <p:cNvGraphicFramePr>
            <a:graphicFrameLocks noGrp="1"/>
          </p:cNvGraphicFramePr>
          <p:nvPr>
            <p:ph idx="4294967295"/>
          </p:nvPr>
        </p:nvGraphicFramePr>
        <p:xfrm>
          <a:off x="0" y="1773238"/>
          <a:ext cx="9144000" cy="3600450"/>
        </p:xfrm>
        <a:graphic>
          <a:graphicData uri="http://schemas.openxmlformats.org/presentationml/2006/ole">
            <mc:AlternateContent xmlns:mc="http://schemas.openxmlformats.org/markup-compatibility/2006">
              <mc:Choice xmlns:v="urn:schemas-microsoft-com:vml" Requires="v">
                <p:oleObj spid="_x0000_s126992" name="工作表" r:id="rId4" imgW="8829751" imgH="3867302" progId="Excel.Sheet.8">
                  <p:embed/>
                </p:oleObj>
              </mc:Choice>
              <mc:Fallback>
                <p:oleObj name="工作表" r:id="rId4" imgW="8829751" imgH="3867302"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73238"/>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 name="Rectangle 5"/>
          <p:cNvSpPr>
            <a:spLocks noChangeArrowheads="1"/>
          </p:cNvSpPr>
          <p:nvPr/>
        </p:nvSpPr>
        <p:spPr bwMode="auto">
          <a:xfrm>
            <a:off x="2627313" y="58054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6981" name="Group 13"/>
          <p:cNvGrpSpPr>
            <a:grpSpLocks/>
          </p:cNvGrpSpPr>
          <p:nvPr/>
        </p:nvGrpSpPr>
        <p:grpSpPr bwMode="auto">
          <a:xfrm>
            <a:off x="2378075" y="1196975"/>
            <a:ext cx="6753225" cy="363538"/>
            <a:chOff x="1415" y="1170"/>
            <a:chExt cx="4254" cy="229"/>
          </a:xfrm>
        </p:grpSpPr>
        <p:sp>
          <p:nvSpPr>
            <p:cNvPr id="126982"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6983"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6984"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6985"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6986"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P2 write 20 to A1</a:t>
            </a:r>
          </a:p>
        </p:txBody>
      </p:sp>
      <p:sp>
        <p:nvSpPr>
          <p:cNvPr id="129027" name="Rectangle 4"/>
          <p:cNvSpPr>
            <a:spLocks noChangeArrowheads="1"/>
          </p:cNvSpPr>
          <p:nvPr/>
        </p:nvSpPr>
        <p:spPr bwMode="auto">
          <a:xfrm>
            <a:off x="2714625" y="60721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aphicFrame>
        <p:nvGraphicFramePr>
          <p:cNvPr id="129028" name="Object 5"/>
          <p:cNvGraphicFramePr>
            <a:graphicFrameLocks/>
          </p:cNvGraphicFramePr>
          <p:nvPr/>
        </p:nvGraphicFramePr>
        <p:xfrm>
          <a:off x="0" y="1920875"/>
          <a:ext cx="9144000" cy="4079875"/>
        </p:xfrm>
        <a:graphic>
          <a:graphicData uri="http://schemas.openxmlformats.org/presentationml/2006/ole">
            <mc:AlternateContent xmlns:mc="http://schemas.openxmlformats.org/markup-compatibility/2006">
              <mc:Choice xmlns:v="urn:schemas-microsoft-com:vml" Requires="v">
                <p:oleObj spid="_x0000_s129043" name="工作表" r:id="rId4" imgW="8829751" imgH="3848100" progId="Excel.Sheet.8">
                  <p:embed/>
                </p:oleObj>
              </mc:Choice>
              <mc:Fallback>
                <p:oleObj name="工作表" r:id="rId4" imgW="8829751" imgH="38481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20875"/>
                        <a:ext cx="9144000"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9029" name="Group 19"/>
          <p:cNvGrpSpPr>
            <a:grpSpLocks/>
          </p:cNvGrpSpPr>
          <p:nvPr/>
        </p:nvGrpSpPr>
        <p:grpSpPr bwMode="auto">
          <a:xfrm>
            <a:off x="2195513" y="1341438"/>
            <a:ext cx="6753225" cy="363537"/>
            <a:chOff x="1415" y="1170"/>
            <a:chExt cx="4254" cy="229"/>
          </a:xfrm>
        </p:grpSpPr>
        <p:sp>
          <p:nvSpPr>
            <p:cNvPr id="129033"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9034"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9035"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9036"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9037"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29030"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29031" name="Rectangle 14"/>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29032" name="Rectangle 17"/>
          <p:cNvSpPr>
            <a:spLocks noChangeArrowheads="1"/>
          </p:cNvSpPr>
          <p:nvPr/>
        </p:nvSpPr>
        <p:spPr bwMode="auto">
          <a:xfrm>
            <a:off x="8153400" y="4343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P2 write 40 to A2</a:t>
            </a:r>
          </a:p>
        </p:txBody>
      </p:sp>
      <p:sp>
        <p:nvSpPr>
          <p:cNvPr id="131075" name="Rectangle 3"/>
          <p:cNvSpPr>
            <a:spLocks noChangeArrowheads="1"/>
          </p:cNvSpPr>
          <p:nvPr/>
        </p:nvSpPr>
        <p:spPr bwMode="auto">
          <a:xfrm>
            <a:off x="2643188" y="6000750"/>
            <a:ext cx="453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A1 and A2 map to the same cache block</a:t>
            </a:r>
          </a:p>
        </p:txBody>
      </p:sp>
      <p:graphicFrame>
        <p:nvGraphicFramePr>
          <p:cNvPr id="131076" name="Object 5"/>
          <p:cNvGraphicFramePr>
            <a:graphicFrameLocks/>
          </p:cNvGraphicFramePr>
          <p:nvPr/>
        </p:nvGraphicFramePr>
        <p:xfrm>
          <a:off x="0" y="1916113"/>
          <a:ext cx="9144000" cy="3941762"/>
        </p:xfrm>
        <a:graphic>
          <a:graphicData uri="http://schemas.openxmlformats.org/presentationml/2006/ole">
            <mc:AlternateContent xmlns:mc="http://schemas.openxmlformats.org/markup-compatibility/2006">
              <mc:Choice xmlns:v="urn:schemas-microsoft-com:vml" Requires="v">
                <p:oleObj spid="_x0000_s131090" name="工作表" r:id="rId4" imgW="8829751" imgH="3848100" progId="Excel.Sheet.8">
                  <p:embed/>
                </p:oleObj>
              </mc:Choice>
              <mc:Fallback>
                <p:oleObj name="工作表" r:id="rId4" imgW="8829751" imgH="38481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94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077" name="Group 5"/>
          <p:cNvGrpSpPr>
            <a:grpSpLocks/>
          </p:cNvGrpSpPr>
          <p:nvPr/>
        </p:nvGrpSpPr>
        <p:grpSpPr bwMode="auto">
          <a:xfrm>
            <a:off x="2195513" y="1341438"/>
            <a:ext cx="6753225" cy="363537"/>
            <a:chOff x="1415" y="1170"/>
            <a:chExt cx="4254" cy="229"/>
          </a:xfrm>
        </p:grpSpPr>
        <p:sp>
          <p:nvSpPr>
            <p:cNvPr id="131080"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31081"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31082"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31083"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31084"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31078"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31079" name="Rectangle 12"/>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Rot="1" noChangeArrowheads="1"/>
          </p:cNvSpPr>
          <p:nvPr>
            <p:ph type="subTitle" idx="1"/>
          </p:nvPr>
        </p:nvSpPr>
        <p:spPr>
          <a:xfrm>
            <a:off x="395288" y="1628775"/>
            <a:ext cx="4176712" cy="1295400"/>
          </a:xfrm>
        </p:spPr>
        <p:txBody>
          <a:bodyPr/>
          <a:lstStyle/>
          <a:p>
            <a:pPr eaLnBrk="1" hangingPunct="1">
              <a:lnSpc>
                <a:spcPct val="115000"/>
              </a:lnSpc>
            </a:pPr>
            <a:r>
              <a:rPr lang="en-US" altLang="zh-CN" sz="3800" smtClean="0">
                <a:solidFill>
                  <a:srgbClr val="FF0000"/>
                </a:solidFill>
                <a:latin typeface="Comic Sans MS" panose="030F0702030302020204" pitchFamily="66" charset="0"/>
              </a:rPr>
              <a:t>Implementation of Directory-base Coherence</a:t>
            </a:r>
          </a:p>
        </p:txBody>
      </p:sp>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z="4000" smtClean="0"/>
              <a:t>Cache incoherence due to write</a:t>
            </a:r>
          </a:p>
        </p:txBody>
      </p:sp>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1124744"/>
            <a:ext cx="8429625" cy="4759325"/>
          </a:xfrm>
        </p:spPr>
      </p:pic>
      <p:sp>
        <p:nvSpPr>
          <p:cNvPr id="37892" name="Oval 4"/>
          <p:cNvSpPr>
            <a:spLocks noChangeArrowheads="1"/>
          </p:cNvSpPr>
          <p:nvPr/>
        </p:nvSpPr>
        <p:spPr bwMode="auto">
          <a:xfrm>
            <a:off x="4578890" y="3810879"/>
            <a:ext cx="936625" cy="21570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7893" name="Oval 5"/>
          <p:cNvSpPr>
            <a:spLocks noChangeArrowheads="1"/>
          </p:cNvSpPr>
          <p:nvPr/>
        </p:nvSpPr>
        <p:spPr bwMode="auto">
          <a:xfrm>
            <a:off x="5796136" y="4221089"/>
            <a:ext cx="936625" cy="216024"/>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eaLnBrk="1" hangingPunct="1"/>
            <a:r>
              <a:rPr lang="en-US" altLang="zh-CN" dirty="0" smtClean="0">
                <a:solidFill>
                  <a:schemeClr val="bg1">
                    <a:lumMod val="75000"/>
                  </a:schemeClr>
                </a:solidFill>
              </a:rPr>
              <a:t>Implementation issues  </a:t>
            </a:r>
          </a:p>
        </p:txBody>
      </p:sp>
      <p:sp>
        <p:nvSpPr>
          <p:cNvPr id="134147" name="Rectangle 3"/>
          <p:cNvSpPr>
            <a:spLocks noGrp="1" noRot="1" noChangeArrowheads="1"/>
          </p:cNvSpPr>
          <p:nvPr>
            <p:ph idx="1"/>
          </p:nvPr>
        </p:nvSpPr>
        <p:spPr>
          <a:xfrm>
            <a:off x="468313" y="1844675"/>
            <a:ext cx="8261350" cy="4251325"/>
          </a:xfrm>
        </p:spPr>
        <p:txBody>
          <a:bodyPr/>
          <a:lstStyle/>
          <a:p>
            <a:pPr eaLnBrk="1" hangingPunct="1"/>
            <a:r>
              <a:rPr lang="en-US" altLang="zh-CN" dirty="0" err="1" smtClean="0"/>
              <a:t>Nonatomic</a:t>
            </a:r>
            <a:r>
              <a:rPr lang="en-US" altLang="zh-CN" dirty="0" smtClean="0"/>
              <a:t> operations</a:t>
            </a:r>
          </a:p>
          <a:p>
            <a:pPr eaLnBrk="1" hangingPunct="1"/>
            <a:r>
              <a:rPr lang="en-US" altLang="zh-CN" dirty="0" smtClean="0"/>
              <a:t>Write serialization</a:t>
            </a:r>
          </a:p>
          <a:p>
            <a:pPr eaLnBrk="1" hangingPunct="1"/>
            <a:endParaRPr lang="en-US" altLang="zh-CN" dirty="0" smtClean="0"/>
          </a:p>
          <a:p>
            <a:pPr eaLnBrk="1" hangingPunct="1"/>
            <a:r>
              <a:rPr lang="en-US" altLang="zh-CN" dirty="0" smtClean="0"/>
              <a:t>Without Broadcast </a:t>
            </a:r>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en-US" altLang="zh-CN" sz="3200" smtClean="0"/>
              <a:t>Assumptions for implementation simplicity</a:t>
            </a:r>
          </a:p>
        </p:txBody>
      </p:sp>
      <p:sp>
        <p:nvSpPr>
          <p:cNvPr id="135171" name="Rectangle 3"/>
          <p:cNvSpPr>
            <a:spLocks noGrp="1" noRot="1" noChangeArrowheads="1"/>
          </p:cNvSpPr>
          <p:nvPr>
            <p:ph idx="1"/>
          </p:nvPr>
        </p:nvSpPr>
        <p:spPr>
          <a:xfrm>
            <a:off x="539750" y="1341438"/>
            <a:ext cx="8280400" cy="4824412"/>
          </a:xfrm>
        </p:spPr>
        <p:txBody>
          <a:bodyPr/>
          <a:lstStyle/>
          <a:p>
            <a:pPr eaLnBrk="1" hangingPunct="1">
              <a:lnSpc>
                <a:spcPct val="90000"/>
              </a:lnSpc>
            </a:pPr>
            <a:r>
              <a:rPr lang="en-US" altLang="zh-CN" sz="2800" smtClean="0"/>
              <a:t>Network provides </a:t>
            </a:r>
            <a:r>
              <a:rPr lang="en-US" altLang="zh-CN" sz="2800" smtClean="0">
                <a:solidFill>
                  <a:srgbClr val="3333FF"/>
                </a:solidFill>
              </a:rPr>
              <a:t>point-to-point in-order delivery</a:t>
            </a:r>
            <a:r>
              <a:rPr lang="en-US" altLang="zh-CN" sz="2800" smtClean="0"/>
              <a:t> of message</a:t>
            </a:r>
          </a:p>
          <a:p>
            <a:pPr eaLnBrk="1" hangingPunct="1">
              <a:lnSpc>
                <a:spcPct val="90000"/>
              </a:lnSpc>
            </a:pPr>
            <a:r>
              <a:rPr lang="en-US" altLang="zh-CN" sz="2800" smtClean="0"/>
              <a:t>Network has </a:t>
            </a:r>
            <a:r>
              <a:rPr lang="en-US" altLang="zh-CN" sz="2800" smtClean="0">
                <a:solidFill>
                  <a:srgbClr val="3333FF"/>
                </a:solidFill>
              </a:rPr>
              <a:t>unlimited buffering</a:t>
            </a:r>
            <a:r>
              <a:rPr lang="en-US" altLang="zh-CN" sz="2800" smtClean="0"/>
              <a:t> </a:t>
            </a:r>
          </a:p>
          <a:p>
            <a:pPr eaLnBrk="1" hangingPunct="1">
              <a:lnSpc>
                <a:spcPct val="90000"/>
              </a:lnSpc>
            </a:pPr>
            <a:r>
              <a:rPr lang="en-US" altLang="zh-CN" sz="2800" smtClean="0"/>
              <a:t>Network delivers all messages within a </a:t>
            </a:r>
            <a:r>
              <a:rPr lang="en-US" altLang="zh-CN" sz="2800" smtClean="0">
                <a:solidFill>
                  <a:srgbClr val="3333FF"/>
                </a:solidFill>
              </a:rPr>
              <a:t>finite time</a:t>
            </a:r>
            <a:r>
              <a:rPr lang="en-US" altLang="zh-CN" sz="2800" smtClean="0"/>
              <a:t>. </a:t>
            </a:r>
          </a:p>
          <a:p>
            <a:pPr eaLnBrk="1" hangingPunct="1">
              <a:lnSpc>
                <a:spcPct val="90000"/>
              </a:lnSpc>
            </a:pPr>
            <a:r>
              <a:rPr lang="en-US" altLang="zh-CN" sz="2800" smtClean="0"/>
              <a:t>Coherence controller is </a:t>
            </a:r>
            <a:r>
              <a:rPr lang="en-US" altLang="zh-CN" sz="2800" smtClean="0">
                <a:solidFill>
                  <a:srgbClr val="0000FF"/>
                </a:solidFill>
              </a:rPr>
              <a:t>duplicated</a:t>
            </a:r>
            <a:r>
              <a:rPr lang="en-US" altLang="zh-CN" sz="2800" smtClean="0"/>
              <a:t> for each cache block.</a:t>
            </a:r>
          </a:p>
          <a:p>
            <a:pPr eaLnBrk="1" hangingPunct="1">
              <a:lnSpc>
                <a:spcPct val="90000"/>
              </a:lnSpc>
            </a:pPr>
            <a:r>
              <a:rPr lang="en-US" altLang="zh-CN" sz="2800" smtClean="0"/>
              <a:t>A transition only completes when a message has been transmitted and a data value reply received.</a:t>
            </a:r>
          </a:p>
          <a:p>
            <a:pPr lvl="1" eaLnBrk="1" hangingPunct="1">
              <a:lnSpc>
                <a:spcPct val="90000"/>
              </a:lnSpc>
            </a:pPr>
            <a:r>
              <a:rPr lang="en-US" altLang="zh-CN" sz="2400" smtClean="0"/>
              <a:t>Omit the pending status</a:t>
            </a:r>
          </a:p>
          <a:p>
            <a:pPr eaLnBrk="1" hangingPunct="1">
              <a:lnSpc>
                <a:spcPct val="90000"/>
              </a:lnSpc>
            </a:pPr>
            <a:r>
              <a:rPr lang="en-US" altLang="zh-CN" sz="2800" smtClean="0"/>
              <a:t>Outgoing message can be transmitted before the next incoming message is accepted.</a:t>
            </a:r>
          </a:p>
        </p:txBody>
      </p:sp>
    </p:spTree>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323850" y="0"/>
            <a:ext cx="8621713" cy="936625"/>
          </a:xfrm>
        </p:spPr>
        <p:txBody>
          <a:bodyPr/>
          <a:lstStyle/>
          <a:p>
            <a:pPr eaLnBrk="1" hangingPunct="1"/>
            <a:r>
              <a:rPr lang="en-US" altLang="zh-CN" smtClean="0"/>
              <a:t>    Deadlock example</a:t>
            </a:r>
          </a:p>
        </p:txBody>
      </p:sp>
      <p:sp>
        <p:nvSpPr>
          <p:cNvPr id="136195" name="Rectangle 3"/>
          <p:cNvSpPr>
            <a:spLocks noGrp="1" noRot="1" noChangeArrowheads="1"/>
          </p:cNvSpPr>
          <p:nvPr>
            <p:ph idx="1"/>
          </p:nvPr>
        </p:nvSpPr>
        <p:spPr>
          <a:xfrm>
            <a:off x="468313" y="981075"/>
            <a:ext cx="8261350" cy="1801813"/>
          </a:xfrm>
        </p:spPr>
        <p:txBody>
          <a:bodyPr/>
          <a:lstStyle/>
          <a:p>
            <a:pPr eaLnBrk="1" hangingPunct="1"/>
            <a:r>
              <a:rPr lang="en-US" altLang="zh-CN" sz="2800" smtClean="0"/>
              <a:t>Assume P1 and P2 each have exclusive copies of cache blocks X1 and X2 that have different home directories.</a:t>
            </a:r>
          </a:p>
          <a:p>
            <a:pPr eaLnBrk="1" hangingPunct="1"/>
            <a:endParaRPr lang="en-US" altLang="zh-CN" sz="2800" smtClean="0"/>
          </a:p>
        </p:txBody>
      </p:sp>
      <p:pic>
        <p:nvPicPr>
          <p:cNvPr id="136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9144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6197" name="Text Box 5"/>
          <p:cNvSpPr txBox="1">
            <a:spLocks noChangeArrowheads="1"/>
          </p:cNvSpPr>
          <p:nvPr/>
        </p:nvSpPr>
        <p:spPr bwMode="auto">
          <a:xfrm>
            <a:off x="250825" y="5727700"/>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400" b="1">
                <a:solidFill>
                  <a:srgbClr val="FF3300"/>
                </a:solidFill>
                <a:latin typeface="Arial" panose="020B0604020202020204" pitchFamily="34" charset="0"/>
              </a:rPr>
              <a:t>Resolve:  </a:t>
            </a:r>
            <a:r>
              <a:rPr kumimoji="1" lang="en-US" altLang="zh-CN" sz="2400" b="1">
                <a:solidFill>
                  <a:srgbClr val="3333FF"/>
                </a:solidFill>
                <a:latin typeface="Arial" panose="020B0604020202020204" pitchFamily="34" charset="0"/>
              </a:rPr>
              <a:t>duplicate coherence controller for each block</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13721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a:t>
            </a:r>
            <a:r>
              <a:rPr lang="en-US" altLang="zh-CN" sz="2000" smtClean="0">
                <a:solidFill>
                  <a:srgbClr val="FF0000"/>
                </a:solidFill>
              </a:rPr>
              <a:t> machine</a:t>
            </a:r>
            <a:br>
              <a:rPr lang="en-US" altLang="zh-CN" sz="2000" smtClean="0">
                <a:solidFill>
                  <a:srgbClr val="FF0000"/>
                </a:solidFill>
              </a:rPr>
            </a:br>
            <a:r>
              <a:rPr lang="en-US" altLang="zh-CN" sz="2000" smtClean="0">
                <a:solidFill>
                  <a:srgbClr val="FF0000"/>
                </a:solidFill>
              </a:rPr>
              <a:t>for </a:t>
            </a:r>
            <a:r>
              <a:rPr lang="en-US" altLang="zh-CN" sz="2000" i="1" u="sng" smtClean="0">
                <a:solidFill>
                  <a:srgbClr val="FF0000"/>
                </a:solidFill>
              </a:rPr>
              <a:t>CPU </a:t>
            </a:r>
            <a:r>
              <a:rPr lang="en-US" altLang="zh-CN" sz="2000" i="1" u="sng" smtClean="0">
                <a:solidFill>
                  <a:schemeClr val="accent1"/>
                </a:solidFill>
              </a:rPr>
              <a:t>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13722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37221"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137222"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137223"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24"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137225"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137226"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137227" name="Rectangle 10"/>
          <p:cNvSpPr>
            <a:spLocks noChangeArrowheads="1"/>
          </p:cNvSpPr>
          <p:nvPr/>
        </p:nvSpPr>
        <p:spPr bwMode="auto">
          <a:xfrm>
            <a:off x="4194175" y="2062163"/>
            <a:ext cx="1285875" cy="363537"/>
          </a:xfrm>
          <a:prstGeom prst="rect">
            <a:avLst/>
          </a:prstGeom>
          <a:solidFill>
            <a:schemeClr val="bg1"/>
          </a:solidFill>
          <a:ln w="12700">
            <a:noFill/>
            <a:miter lim="800000"/>
            <a:headEnd/>
            <a:tailEnd/>
          </a:ln>
        </p:spPr>
        <p:txBody>
          <a:bodyPr wrap="none" lIns="90487" tIns="44450" rIns="90487" bIns="44450">
            <a:spAutoFit/>
          </a:bodyPr>
          <a:lstStyle/>
          <a:p>
            <a:pPr>
              <a:defRPr/>
            </a:pPr>
            <a:r>
              <a:rPr lang="en-US" altLang="zh-CN" sz="1800" b="1" dirty="0">
                <a:solidFill>
                  <a:schemeClr val="tx2">
                    <a:lumMod val="60000"/>
                    <a:lumOff val="40000"/>
                  </a:schemeClr>
                </a:solidFill>
              </a:rPr>
              <a:t>CPU Read</a:t>
            </a:r>
          </a:p>
        </p:txBody>
      </p:sp>
      <p:sp>
        <p:nvSpPr>
          <p:cNvPr id="137228" name="Rectangle 11"/>
          <p:cNvSpPr>
            <a:spLocks noChangeArrowheads="1"/>
          </p:cNvSpPr>
          <p:nvPr/>
        </p:nvSpPr>
        <p:spPr bwMode="auto">
          <a:xfrm>
            <a:off x="7218363" y="466725"/>
            <a:ext cx="16414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137229"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137230"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137231"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137232"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137233"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4"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5" name="Line 18"/>
          <p:cNvSpPr>
            <a:spLocks noChangeShapeType="1"/>
          </p:cNvSpPr>
          <p:nvPr/>
        </p:nvSpPr>
        <p:spPr bwMode="auto">
          <a:xfrm>
            <a:off x="4170363" y="2090738"/>
            <a:ext cx="197485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6"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7" name="Freeform 20"/>
          <p:cNvSpPr>
            <a:spLocks/>
          </p:cNvSpPr>
          <p:nvPr/>
        </p:nvSpPr>
        <p:spPr bwMode="auto">
          <a:xfrm>
            <a:off x="6900863" y="719138"/>
            <a:ext cx="820737" cy="782637"/>
          </a:xfrm>
          <a:custGeom>
            <a:avLst/>
            <a:gdLst>
              <a:gd name="T0" fmla="*/ 30241855 w 517"/>
              <a:gd name="T1" fmla="*/ 967739539 h 493"/>
              <a:gd name="T2" fmla="*/ 0 w 517"/>
              <a:gd name="T3" fmla="*/ 907255843 h 493"/>
              <a:gd name="T4" fmla="*/ 0 w 517"/>
              <a:gd name="T5" fmla="*/ 846772146 h 493"/>
              <a:gd name="T6" fmla="*/ 0 w 517"/>
              <a:gd name="T7" fmla="*/ 786288251 h 493"/>
              <a:gd name="T8" fmla="*/ 0 w 517"/>
              <a:gd name="T9" fmla="*/ 725804555 h 493"/>
              <a:gd name="T10" fmla="*/ 0 w 517"/>
              <a:gd name="T11" fmla="*/ 665320859 h 493"/>
              <a:gd name="T12" fmla="*/ 0 w 517"/>
              <a:gd name="T13" fmla="*/ 604837162 h 493"/>
              <a:gd name="T14" fmla="*/ 0 w 517"/>
              <a:gd name="T15" fmla="*/ 544353466 h 493"/>
              <a:gd name="T16" fmla="*/ 30241855 w 517"/>
              <a:gd name="T17" fmla="*/ 483869769 h 493"/>
              <a:gd name="T18" fmla="*/ 30241855 w 517"/>
              <a:gd name="T19" fmla="*/ 423386073 h 493"/>
              <a:gd name="T20" fmla="*/ 60483709 w 517"/>
              <a:gd name="T21" fmla="*/ 362902278 h 493"/>
              <a:gd name="T22" fmla="*/ 90725552 w 517"/>
              <a:gd name="T23" fmla="*/ 302418581 h 493"/>
              <a:gd name="T24" fmla="*/ 120967419 w 517"/>
              <a:gd name="T25" fmla="*/ 241934885 h 493"/>
              <a:gd name="T26" fmla="*/ 181451103 w 517"/>
              <a:gd name="T27" fmla="*/ 211693037 h 493"/>
              <a:gd name="T28" fmla="*/ 241934838 w 517"/>
              <a:gd name="T29" fmla="*/ 181451139 h 493"/>
              <a:gd name="T30" fmla="*/ 272176680 w 517"/>
              <a:gd name="T31" fmla="*/ 120967442 h 493"/>
              <a:gd name="T32" fmla="*/ 332660364 w 517"/>
              <a:gd name="T33" fmla="*/ 120967442 h 493"/>
              <a:gd name="T34" fmla="*/ 393144049 w 517"/>
              <a:gd name="T35" fmla="*/ 120967442 h 493"/>
              <a:gd name="T36" fmla="*/ 453627833 w 517"/>
              <a:gd name="T37" fmla="*/ 90725569 h 493"/>
              <a:gd name="T38" fmla="*/ 514111517 w 517"/>
              <a:gd name="T39" fmla="*/ 60483721 h 493"/>
              <a:gd name="T40" fmla="*/ 574595202 w 517"/>
              <a:gd name="T41" fmla="*/ 60483721 h 493"/>
              <a:gd name="T42" fmla="*/ 635078887 w 517"/>
              <a:gd name="T43" fmla="*/ 30241861 h 493"/>
              <a:gd name="T44" fmla="*/ 695562571 w 517"/>
              <a:gd name="T45" fmla="*/ 0 h 493"/>
              <a:gd name="T46" fmla="*/ 756046256 w 517"/>
              <a:gd name="T47" fmla="*/ 0 h 493"/>
              <a:gd name="T48" fmla="*/ 816529940 w 517"/>
              <a:gd name="T49" fmla="*/ 0 h 493"/>
              <a:gd name="T50" fmla="*/ 877013823 w 517"/>
              <a:gd name="T51" fmla="*/ 30241861 h 493"/>
              <a:gd name="T52" fmla="*/ 907255666 w 517"/>
              <a:gd name="T53" fmla="*/ 90725569 h 493"/>
              <a:gd name="T54" fmla="*/ 967739350 w 517"/>
              <a:gd name="T55" fmla="*/ 120967442 h 493"/>
              <a:gd name="T56" fmla="*/ 1028221447 w 517"/>
              <a:gd name="T57" fmla="*/ 151209291 h 493"/>
              <a:gd name="T58" fmla="*/ 1088705132 w 517"/>
              <a:gd name="T59" fmla="*/ 181451139 h 493"/>
              <a:gd name="T60" fmla="*/ 1118946974 w 517"/>
              <a:gd name="T61" fmla="*/ 241934885 h 493"/>
              <a:gd name="T62" fmla="*/ 1179430659 w 517"/>
              <a:gd name="T63" fmla="*/ 272176733 h 493"/>
              <a:gd name="T64" fmla="*/ 1209672501 w 517"/>
              <a:gd name="T65" fmla="*/ 332660429 h 493"/>
              <a:gd name="T66" fmla="*/ 1239914343 w 517"/>
              <a:gd name="T67" fmla="*/ 393144126 h 493"/>
              <a:gd name="T68" fmla="*/ 1270156186 w 517"/>
              <a:gd name="T69" fmla="*/ 453627921 h 493"/>
              <a:gd name="T70" fmla="*/ 1270156186 w 517"/>
              <a:gd name="T71" fmla="*/ 514111618 h 493"/>
              <a:gd name="T72" fmla="*/ 1300399616 w 517"/>
              <a:gd name="T73" fmla="*/ 574595314 h 493"/>
              <a:gd name="T74" fmla="*/ 1270156186 w 517"/>
              <a:gd name="T75" fmla="*/ 635079010 h 493"/>
              <a:gd name="T76" fmla="*/ 1270156186 w 517"/>
              <a:gd name="T77" fmla="*/ 695562707 h 493"/>
              <a:gd name="T78" fmla="*/ 1239914343 w 517"/>
              <a:gd name="T79" fmla="*/ 756046403 h 493"/>
              <a:gd name="T80" fmla="*/ 1239914343 w 517"/>
              <a:gd name="T81" fmla="*/ 816530100 h 493"/>
              <a:gd name="T82" fmla="*/ 1209672501 w 517"/>
              <a:gd name="T83" fmla="*/ 907255843 h 493"/>
              <a:gd name="T84" fmla="*/ 1179430659 w 517"/>
              <a:gd name="T85" fmla="*/ 967739539 h 493"/>
              <a:gd name="T86" fmla="*/ 1149188817 w 517"/>
              <a:gd name="T87" fmla="*/ 1028223235 h 493"/>
              <a:gd name="T88" fmla="*/ 1088705132 w 517"/>
              <a:gd name="T89" fmla="*/ 1058465084 h 493"/>
              <a:gd name="T90" fmla="*/ 1028221447 w 517"/>
              <a:gd name="T91" fmla="*/ 1088706932 h 493"/>
              <a:gd name="T92" fmla="*/ 967739350 w 517"/>
              <a:gd name="T93" fmla="*/ 1118948780 h 493"/>
              <a:gd name="T94" fmla="*/ 907255666 w 517"/>
              <a:gd name="T95" fmla="*/ 1118948780 h 493"/>
              <a:gd name="T96" fmla="*/ 846771981 w 517"/>
              <a:gd name="T97" fmla="*/ 1149190628 h 493"/>
              <a:gd name="T98" fmla="*/ 786288098 w 517"/>
              <a:gd name="T99" fmla="*/ 1149190628 h 493"/>
              <a:gd name="T100" fmla="*/ 756046256 w 517"/>
              <a:gd name="T101" fmla="*/ 1209674325 h 493"/>
              <a:gd name="T102" fmla="*/ 695562571 w 517"/>
              <a:gd name="T103" fmla="*/ 1239916173 h 493"/>
              <a:gd name="T104" fmla="*/ 635078887 w 517"/>
              <a:gd name="T105" fmla="*/ 1239916173 h 493"/>
              <a:gd name="T106" fmla="*/ 574595202 w 517"/>
              <a:gd name="T107" fmla="*/ 1239916173 h 493"/>
              <a:gd name="T108" fmla="*/ 544353360 w 517"/>
              <a:gd name="T109" fmla="*/ 1239916173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p:spPr>
        <p:txBody>
          <a:bodyPr/>
          <a:lstStyle/>
          <a:p>
            <a:pPr eaLnBrk="1" hangingPunct="1">
              <a:spcBef>
                <a:spcPct val="20000"/>
              </a:spcBef>
              <a:buClr>
                <a:schemeClr val="accent1"/>
              </a:buClr>
              <a:buSzPct val="80000"/>
              <a:buFont typeface="Wingdings" pitchFamily="2" charset="2"/>
              <a:buNone/>
              <a:defRPr/>
            </a:pPr>
            <a:endParaRPr kumimoji="1" lang="zh-CN" altLang="zh-CN" sz="2000" b="1" dirty="0">
              <a:solidFill>
                <a:schemeClr val="tx2">
                  <a:lumMod val="60000"/>
                  <a:lumOff val="40000"/>
                </a:schemeClr>
              </a:solidFill>
            </a:endParaRPr>
          </a:p>
        </p:txBody>
      </p:sp>
      <p:sp>
        <p:nvSpPr>
          <p:cNvPr id="137238"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39"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0"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1"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42"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3"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4"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137245"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6"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137247"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8"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137249"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37250" name="Line 33"/>
          <p:cNvSpPr>
            <a:spLocks noChangeShapeType="1"/>
          </p:cNvSpPr>
          <p:nvPr/>
        </p:nvSpPr>
        <p:spPr bwMode="auto">
          <a:xfrm flipV="1">
            <a:off x="3967163" y="2566988"/>
            <a:ext cx="2438400" cy="2438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51"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7252"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323850" y="0"/>
            <a:ext cx="8820150" cy="936625"/>
          </a:xfrm>
        </p:spPr>
        <p:txBody>
          <a:bodyPr/>
          <a:lstStyle/>
          <a:p>
            <a:pPr eaLnBrk="1" hangingPunct="1"/>
            <a:r>
              <a:rPr lang="en-US" altLang="zh-CN" sz="4000" smtClean="0"/>
              <a:t>    How to assure write serialization ? </a:t>
            </a:r>
          </a:p>
        </p:txBody>
      </p:sp>
      <p:sp>
        <p:nvSpPr>
          <p:cNvPr id="139267" name="Text Box 3"/>
          <p:cNvSpPr>
            <a:spLocks noGrp="1" noChangeArrowheads="1"/>
          </p:cNvSpPr>
          <p:nvPr>
            <p:ph idx="1"/>
          </p:nvPr>
        </p:nvSpPr>
        <p:spPr>
          <a:xfrm>
            <a:off x="395288" y="1125538"/>
            <a:ext cx="8280400" cy="5111750"/>
          </a:xfrm>
        </p:spPr>
        <p:txBody>
          <a:bodyPr/>
          <a:lstStyle/>
          <a:p>
            <a:pPr eaLnBrk="1" hangingPunct="1"/>
            <a:r>
              <a:rPr lang="en-US" altLang="zh-CN" smtClean="0"/>
              <a:t>Serialization exclusive access by </a:t>
            </a:r>
            <a:r>
              <a:rPr lang="en-US" altLang="zh-CN" smtClean="0">
                <a:solidFill>
                  <a:srgbClr val="0000FF"/>
                </a:solidFill>
              </a:rPr>
              <a:t>Home directory</a:t>
            </a:r>
          </a:p>
          <a:p>
            <a:pPr lvl="1" eaLnBrk="1" hangingPunct="1"/>
            <a:r>
              <a:rPr lang="en-US" altLang="zh-CN" smtClean="0"/>
              <a:t>Buffer all the request (write miss/ invalidate ); </a:t>
            </a:r>
          </a:p>
          <a:p>
            <a:pPr lvl="1" eaLnBrk="1" hangingPunct="1"/>
            <a:r>
              <a:rPr lang="en-US" altLang="zh-CN" smtClean="0"/>
              <a:t>Process the request in order; </a:t>
            </a:r>
          </a:p>
          <a:p>
            <a:pPr lvl="1" eaLnBrk="1" hangingPunct="1"/>
            <a:r>
              <a:rPr lang="en-US" altLang="zh-CN" smtClean="0"/>
              <a:t>Only start to process the new request until complete the previous one.</a:t>
            </a:r>
          </a:p>
        </p:txBody>
      </p:sp>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pPr eaLnBrk="1" hangingPunct="1"/>
            <a:r>
              <a:rPr lang="en-US" altLang="zh-CN" smtClean="0"/>
              <a:t>How to solve the “race” ? </a:t>
            </a:r>
          </a:p>
        </p:txBody>
      </p:sp>
      <p:sp>
        <p:nvSpPr>
          <p:cNvPr id="140291" name="Rectangle 3"/>
          <p:cNvSpPr>
            <a:spLocks noGrp="1" noRot="1" noChangeArrowheads="1"/>
          </p:cNvSpPr>
          <p:nvPr>
            <p:ph idx="1"/>
          </p:nvPr>
        </p:nvSpPr>
        <p:spPr>
          <a:xfrm>
            <a:off x="395288" y="1268413"/>
            <a:ext cx="8748712" cy="5111750"/>
          </a:xfrm>
        </p:spPr>
        <p:txBody>
          <a:bodyPr/>
          <a:lstStyle/>
          <a:p>
            <a:pPr eaLnBrk="1" hangingPunct="1"/>
            <a:r>
              <a:rPr lang="en-US" altLang="zh-CN" sz="2800" smtClean="0">
                <a:solidFill>
                  <a:srgbClr val="0000FF"/>
                </a:solidFill>
              </a:rPr>
              <a:t>How does the processor know who is the winner?</a:t>
            </a:r>
          </a:p>
          <a:p>
            <a:pPr lvl="1" eaLnBrk="1" hangingPunct="1"/>
            <a:r>
              <a:rPr lang="en-US" altLang="zh-CN" sz="2400" smtClean="0"/>
              <a:t>Get acknowledgement message from home directory</a:t>
            </a:r>
          </a:p>
          <a:p>
            <a:pPr lvl="2" eaLnBrk="1" hangingPunct="1"/>
            <a:r>
              <a:rPr lang="en-US" altLang="zh-CN" sz="2000" smtClean="0"/>
              <a:t>Date Reply  (For  write miss)</a:t>
            </a:r>
          </a:p>
          <a:p>
            <a:pPr lvl="2" eaLnBrk="1" hangingPunct="1"/>
            <a:r>
              <a:rPr lang="en-US" altLang="zh-CN" sz="2000" smtClean="0"/>
              <a:t>Explicit ACK (For  invalidate)</a:t>
            </a:r>
          </a:p>
          <a:p>
            <a:pPr lvl="1" eaLnBrk="1" hangingPunct="1"/>
            <a:r>
              <a:rPr lang="en-US" altLang="zh-CN" sz="2400" smtClean="0"/>
              <a:t>About the loser:</a:t>
            </a:r>
          </a:p>
          <a:p>
            <a:pPr lvl="2" eaLnBrk="1" hangingPunct="1"/>
            <a:r>
              <a:rPr lang="en-US" altLang="zh-CN" sz="2000" smtClean="0"/>
              <a:t>Simplest:   home directory send a NAK  to loser.</a:t>
            </a:r>
          </a:p>
          <a:p>
            <a:pPr eaLnBrk="1" hangingPunct="1"/>
            <a:r>
              <a:rPr lang="en-US" altLang="zh-CN" sz="2800" smtClean="0">
                <a:solidFill>
                  <a:srgbClr val="0000FF"/>
                </a:solidFill>
              </a:rPr>
              <a:t>How to know the invalidations are completed?</a:t>
            </a:r>
          </a:p>
          <a:p>
            <a:pPr lvl="1" eaLnBrk="1" hangingPunct="1"/>
            <a:r>
              <a:rPr lang="en-US" altLang="zh-CN" sz="2400" smtClean="0"/>
              <a:t>1. Directory collect  and count ACK messages from remote nodes, and then send confirmation to requester. </a:t>
            </a:r>
          </a:p>
          <a:p>
            <a:pPr lvl="1" eaLnBrk="1" hangingPunct="1"/>
            <a:r>
              <a:rPr lang="en-US" altLang="zh-CN" sz="2400" smtClean="0"/>
              <a:t>2. Home node collect and count ACK messages from remote nodes directly.    </a:t>
            </a:r>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pPr eaLnBrk="1" hangingPunct="1"/>
            <a:r>
              <a:rPr lang="en-US" altLang="zh-CN" smtClean="0"/>
              <a:t>Buffer requirement</a:t>
            </a:r>
          </a:p>
        </p:txBody>
      </p:sp>
      <p:sp>
        <p:nvSpPr>
          <p:cNvPr id="141315" name="Rectangle 3"/>
          <p:cNvSpPr>
            <a:spLocks noGrp="1" noRot="1" noChangeArrowheads="1"/>
          </p:cNvSpPr>
          <p:nvPr>
            <p:ph idx="1"/>
          </p:nvPr>
        </p:nvSpPr>
        <p:spPr/>
        <p:txBody>
          <a:bodyPr/>
          <a:lstStyle/>
          <a:p>
            <a:pPr eaLnBrk="1" hangingPunct="1"/>
            <a:r>
              <a:rPr lang="en-US" altLang="zh-CN" smtClean="0"/>
              <a:t>Large amount of buffers required</a:t>
            </a:r>
          </a:p>
          <a:p>
            <a:pPr eaLnBrk="1" hangingPunct="1"/>
            <a:r>
              <a:rPr lang="en-US" altLang="zh-CN" smtClean="0"/>
              <a:t>A write miss may produce a large amount invalidate message</a:t>
            </a:r>
          </a:p>
          <a:p>
            <a:pPr eaLnBrk="1" hangingPunct="1"/>
            <a:r>
              <a:rPr lang="en-US" altLang="zh-CN" smtClean="0"/>
              <a:t>Prefetch scheme might be used </a:t>
            </a:r>
          </a:p>
          <a:p>
            <a:pPr eaLnBrk="1" hangingPunct="1"/>
            <a:r>
              <a:rPr lang="en-US" altLang="zh-CN" smtClean="0"/>
              <a:t>Multiple outstanding misses </a:t>
            </a:r>
          </a:p>
          <a:p>
            <a:pPr eaLnBrk="1" hangingPunct="1"/>
            <a:endParaRPr lang="en-US" altLang="zh-CN" smtClean="0"/>
          </a:p>
          <a:p>
            <a:pPr eaLnBrk="1" hangingPunct="1"/>
            <a:r>
              <a:rPr lang="en-US" altLang="zh-CN" smtClean="0"/>
              <a:t>Limited buffer in practice</a:t>
            </a:r>
          </a:p>
          <a:p>
            <a:pPr eaLnBrk="1" hangingPunct="1"/>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en-US" altLang="zh-CN" sz="3600" smtClean="0"/>
              <a:t>Avoid deadlock with limited buffering</a:t>
            </a:r>
          </a:p>
        </p:txBody>
      </p:sp>
      <p:sp>
        <p:nvSpPr>
          <p:cNvPr id="142339" name="Rectangle 3"/>
          <p:cNvSpPr>
            <a:spLocks noGrp="1" noRot="1" noChangeArrowheads="1"/>
          </p:cNvSpPr>
          <p:nvPr>
            <p:ph idx="1"/>
          </p:nvPr>
        </p:nvSpPr>
        <p:spPr>
          <a:xfrm>
            <a:off x="593725" y="1268413"/>
            <a:ext cx="8550275" cy="4683125"/>
          </a:xfrm>
        </p:spPr>
        <p:txBody>
          <a:bodyPr/>
          <a:lstStyle/>
          <a:p>
            <a:pPr eaLnBrk="1" hangingPunct="1"/>
            <a:r>
              <a:rPr lang="en-US" altLang="zh-CN" smtClean="0"/>
              <a:t>Deadlock arises from three properties</a:t>
            </a:r>
          </a:p>
          <a:p>
            <a:pPr lvl="1" eaLnBrk="1" hangingPunct="1"/>
            <a:r>
              <a:rPr lang="en-US" altLang="zh-CN" smtClean="0"/>
              <a:t>More than one resource is needed to complete a transaction</a:t>
            </a:r>
          </a:p>
          <a:p>
            <a:pPr lvl="1" eaLnBrk="1" hangingPunct="1"/>
            <a:r>
              <a:rPr lang="en-US" altLang="zh-CN" smtClean="0"/>
              <a:t>Buffers for request, reply, and accept message</a:t>
            </a:r>
          </a:p>
          <a:p>
            <a:pPr eaLnBrk="1" hangingPunct="1"/>
            <a:r>
              <a:rPr lang="en-US" altLang="zh-CN" smtClean="0"/>
              <a:t>Resources are held until a nonatomic transaction completes</a:t>
            </a:r>
          </a:p>
          <a:p>
            <a:pPr eaLnBrk="1" hangingPunct="1"/>
            <a:r>
              <a:rPr lang="en-US" altLang="zh-CN" smtClean="0"/>
              <a:t>There is no global partial order on the acquisition of resource </a:t>
            </a:r>
          </a:p>
        </p:txBody>
      </p:sp>
    </p:spTree>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pPr eaLnBrk="1" hangingPunct="1"/>
            <a:r>
              <a:rPr lang="en-US" altLang="zh-CN" smtClean="0"/>
              <a:t>Resolution</a:t>
            </a:r>
          </a:p>
        </p:txBody>
      </p:sp>
      <p:sp>
        <p:nvSpPr>
          <p:cNvPr id="143363" name="Rectangle 3"/>
          <p:cNvSpPr>
            <a:spLocks noGrp="1" noRot="1" noChangeArrowheads="1"/>
          </p:cNvSpPr>
          <p:nvPr>
            <p:ph idx="1"/>
          </p:nvPr>
        </p:nvSpPr>
        <p:spPr>
          <a:xfrm>
            <a:off x="539750" y="1341438"/>
            <a:ext cx="8261350" cy="4895850"/>
          </a:xfrm>
        </p:spPr>
        <p:txBody>
          <a:bodyPr/>
          <a:lstStyle/>
          <a:p>
            <a:pPr eaLnBrk="1" hangingPunct="1">
              <a:lnSpc>
                <a:spcPct val="90000"/>
              </a:lnSpc>
            </a:pPr>
            <a:r>
              <a:rPr lang="en-US" altLang="zh-CN" sz="2800" smtClean="0"/>
              <a:t>Strategy: Try to ensure that the resources will always be available.</a:t>
            </a:r>
          </a:p>
          <a:p>
            <a:pPr lvl="1" eaLnBrk="1" hangingPunct="1">
              <a:lnSpc>
                <a:spcPct val="90000"/>
              </a:lnSpc>
            </a:pPr>
            <a:r>
              <a:rPr lang="en-US" altLang="zh-CN" sz="2800" smtClean="0">
                <a:solidFill>
                  <a:srgbClr val="0000FF"/>
                </a:solidFill>
              </a:rPr>
              <a:t>Separate network</a:t>
            </a:r>
            <a:r>
              <a:rPr lang="en-US" altLang="zh-CN" sz="2800" smtClean="0"/>
              <a:t> is used for request and replies.</a:t>
            </a:r>
          </a:p>
          <a:p>
            <a:pPr lvl="1" eaLnBrk="1" hangingPunct="1">
              <a:lnSpc>
                <a:spcPct val="90000"/>
              </a:lnSpc>
            </a:pPr>
            <a:r>
              <a:rPr lang="en-US" altLang="zh-CN" sz="2800" smtClean="0"/>
              <a:t>Every request need a reply </a:t>
            </a:r>
            <a:r>
              <a:rPr lang="en-US" altLang="zh-CN" sz="2800" smtClean="0">
                <a:solidFill>
                  <a:srgbClr val="0000FF"/>
                </a:solidFill>
              </a:rPr>
              <a:t>allocate the space </a:t>
            </a:r>
            <a:r>
              <a:rPr lang="en-US" altLang="zh-CN" sz="2800" smtClean="0"/>
              <a:t>to accept reply  when the request is generated. </a:t>
            </a:r>
          </a:p>
          <a:p>
            <a:pPr lvl="2" eaLnBrk="1" hangingPunct="1">
              <a:lnSpc>
                <a:spcPct val="90000"/>
              </a:lnSpc>
            </a:pPr>
            <a:r>
              <a:rPr lang="en-US" altLang="zh-CN" sz="2800" smtClean="0"/>
              <a:t>Replier can free the reply buffer.</a:t>
            </a:r>
          </a:p>
          <a:p>
            <a:pPr lvl="1" eaLnBrk="1" hangingPunct="1">
              <a:lnSpc>
                <a:spcPct val="90000"/>
              </a:lnSpc>
            </a:pPr>
            <a:r>
              <a:rPr lang="en-US" altLang="zh-CN" sz="2800" smtClean="0"/>
              <a:t>Any controller can </a:t>
            </a:r>
            <a:r>
              <a:rPr lang="en-US" altLang="zh-CN" sz="2800" smtClean="0">
                <a:solidFill>
                  <a:srgbClr val="0000FF"/>
                </a:solidFill>
              </a:rPr>
              <a:t>reject any request with a NAK</a:t>
            </a:r>
            <a:r>
              <a:rPr lang="en-US" altLang="zh-CN" sz="2800" smtClean="0"/>
              <a:t>, but never NAK a reply.</a:t>
            </a:r>
          </a:p>
          <a:p>
            <a:pPr lvl="1" eaLnBrk="1" hangingPunct="1">
              <a:lnSpc>
                <a:spcPct val="90000"/>
              </a:lnSpc>
            </a:pPr>
            <a:r>
              <a:rPr lang="en-US" altLang="zh-CN" sz="2800" smtClean="0"/>
              <a:t>Any request that receives a NAK is simply retried.</a:t>
            </a:r>
          </a:p>
        </p:txBody>
      </p:sp>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z="4000" smtClean="0"/>
              <a:t>Multithreaded directory to handle multiple blocks</a:t>
            </a:r>
          </a:p>
        </p:txBody>
      </p:sp>
      <p:sp>
        <p:nvSpPr>
          <p:cNvPr id="144387" name="Rectangle 3"/>
          <p:cNvSpPr>
            <a:spLocks noGrp="1" noRot="1" noChangeArrowheads="1"/>
          </p:cNvSpPr>
          <p:nvPr>
            <p:ph idx="1"/>
          </p:nvPr>
        </p:nvSpPr>
        <p:spPr>
          <a:xfrm>
            <a:off x="468313" y="1412875"/>
            <a:ext cx="8280400" cy="4824413"/>
          </a:xfrm>
        </p:spPr>
        <p:txBody>
          <a:bodyPr/>
          <a:lstStyle/>
          <a:p>
            <a:pPr eaLnBrk="1" hangingPunct="1"/>
            <a:r>
              <a:rPr lang="en-US" altLang="zh-CN" sz="2800" smtClean="0"/>
              <a:t>Directory controller must be </a:t>
            </a:r>
            <a:r>
              <a:rPr lang="en-US" altLang="zh-CN" sz="2800" smtClean="0">
                <a:solidFill>
                  <a:srgbClr val="0000FF"/>
                </a:solidFill>
              </a:rPr>
              <a:t>reentrant.</a:t>
            </a:r>
          </a:p>
          <a:p>
            <a:pPr lvl="1" eaLnBrk="1" hangingPunct="1"/>
            <a:r>
              <a:rPr lang="en-US" altLang="zh-CN" sz="2400" smtClean="0"/>
              <a:t>Handle incoming requests for independent blocks before the previous one finished.</a:t>
            </a:r>
          </a:p>
          <a:p>
            <a:pPr eaLnBrk="1" hangingPunct="1"/>
            <a:r>
              <a:rPr lang="en-US" altLang="zh-CN" sz="2800" smtClean="0"/>
              <a:t>Control state need be saved and restored while a fetch(or fetch//invalidate) is outstanding</a:t>
            </a:r>
          </a:p>
          <a:p>
            <a:pPr eaLnBrk="1" hangingPunct="1"/>
            <a:r>
              <a:rPr lang="en-US" altLang="zh-CN" sz="2800" smtClean="0"/>
              <a:t>Owner node can provide the data directly to the requester as well as to the home node to reduce latency.</a:t>
            </a:r>
          </a:p>
          <a:p>
            <a:pPr eaLnBrk="1" hangingPunct="1"/>
            <a:r>
              <a:rPr lang="en-US" altLang="zh-CN" sz="2800" smtClean="0"/>
              <a:t>Can limit the outstanding transaction numbers via NAK to new requests.</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331913" y="0"/>
            <a:ext cx="7540625" cy="936625"/>
          </a:xfrm>
        </p:spPr>
        <p:txBody>
          <a:bodyPr/>
          <a:lstStyle/>
          <a:p>
            <a:pPr eaLnBrk="1" hangingPunct="1"/>
            <a:r>
              <a:rPr lang="en-US" altLang="en-US" sz="4000" smtClean="0"/>
              <a:t>What Does Coherency Mean?</a:t>
            </a:r>
            <a:endParaRPr lang="en-US" altLang="zh-CN" sz="4000" smtClean="0"/>
          </a:p>
        </p:txBody>
      </p:sp>
      <p:sp>
        <p:nvSpPr>
          <p:cNvPr id="38915" name="Rectangle 3"/>
          <p:cNvSpPr>
            <a:spLocks noGrp="1" noRot="1" noChangeArrowheads="1"/>
          </p:cNvSpPr>
          <p:nvPr>
            <p:ph idx="1"/>
          </p:nvPr>
        </p:nvSpPr>
        <p:spPr>
          <a:xfrm>
            <a:off x="539750" y="1052513"/>
            <a:ext cx="8261350" cy="5329237"/>
          </a:xfrm>
        </p:spPr>
        <p:txBody>
          <a:bodyPr/>
          <a:lstStyle/>
          <a:p>
            <a:pPr eaLnBrk="1" hangingPunct="1">
              <a:lnSpc>
                <a:spcPct val="80000"/>
              </a:lnSpc>
            </a:pPr>
            <a:r>
              <a:rPr lang="en-US" altLang="en-US" sz="2800" smtClean="0"/>
              <a:t>Informally:</a:t>
            </a:r>
          </a:p>
          <a:p>
            <a:pPr lvl="1" eaLnBrk="1" hangingPunct="1">
              <a:lnSpc>
                <a:spcPct val="80000"/>
              </a:lnSpc>
            </a:pPr>
            <a:r>
              <a:rPr lang="en-US" altLang="en-US" sz="2400" smtClean="0"/>
              <a:t>“</a:t>
            </a:r>
            <a:r>
              <a:rPr lang="en-US" altLang="en-US" sz="2400" smtClean="0">
                <a:solidFill>
                  <a:srgbClr val="FF0000"/>
                </a:solidFill>
              </a:rPr>
              <a:t>Any read must return the most recent write</a:t>
            </a:r>
            <a:r>
              <a:rPr lang="en-US" altLang="en-US" sz="2400" smtClean="0"/>
              <a:t>”</a:t>
            </a:r>
          </a:p>
          <a:p>
            <a:pPr lvl="1" eaLnBrk="1" hangingPunct="1">
              <a:lnSpc>
                <a:spcPct val="80000"/>
              </a:lnSpc>
            </a:pPr>
            <a:r>
              <a:rPr lang="en-US" altLang="en-US" sz="2400" smtClean="0"/>
              <a:t>Too strict and too difficult to implement</a:t>
            </a:r>
          </a:p>
          <a:p>
            <a:pPr eaLnBrk="1" hangingPunct="1">
              <a:lnSpc>
                <a:spcPct val="80000"/>
              </a:lnSpc>
            </a:pPr>
            <a:r>
              <a:rPr lang="en-US" altLang="en-US" sz="2800" smtClean="0"/>
              <a:t>Better:</a:t>
            </a:r>
          </a:p>
          <a:p>
            <a:pPr lvl="1" eaLnBrk="1" hangingPunct="1">
              <a:lnSpc>
                <a:spcPct val="80000"/>
              </a:lnSpc>
            </a:pPr>
            <a:r>
              <a:rPr lang="en-US" altLang="en-US" sz="2400" smtClean="0"/>
              <a:t>“Any write must eventually be seen by a read”</a:t>
            </a:r>
          </a:p>
          <a:p>
            <a:pPr lvl="1" eaLnBrk="1" hangingPunct="1">
              <a:lnSpc>
                <a:spcPct val="80000"/>
              </a:lnSpc>
            </a:pPr>
            <a:r>
              <a:rPr lang="en-US" altLang="en-US" sz="2400" smtClean="0">
                <a:solidFill>
                  <a:srgbClr val="0000FF"/>
                </a:solidFill>
              </a:rPr>
              <a:t>All writes are seen in proper order</a:t>
            </a:r>
            <a:r>
              <a:rPr lang="en-US" altLang="en-US" sz="2400" smtClean="0"/>
              <a:t> (“</a:t>
            </a:r>
            <a:r>
              <a:rPr lang="en-US" altLang="en-US" sz="2400" u="sng" smtClean="0">
                <a:solidFill>
                  <a:srgbClr val="FF0000"/>
                </a:solidFill>
              </a:rPr>
              <a:t>serialization</a:t>
            </a:r>
            <a:r>
              <a:rPr lang="en-US" altLang="en-US" sz="2400" smtClean="0"/>
              <a:t>”)</a:t>
            </a:r>
          </a:p>
          <a:p>
            <a:pPr eaLnBrk="1" hangingPunct="1">
              <a:lnSpc>
                <a:spcPct val="80000"/>
              </a:lnSpc>
            </a:pPr>
            <a:r>
              <a:rPr lang="en-US" altLang="en-US" sz="2800" smtClean="0"/>
              <a:t>Two rules to ensure this:</a:t>
            </a:r>
          </a:p>
          <a:p>
            <a:pPr lvl="1" eaLnBrk="1" hangingPunct="1">
              <a:lnSpc>
                <a:spcPct val="80000"/>
              </a:lnSpc>
            </a:pPr>
            <a:r>
              <a:rPr lang="en-US" altLang="en-US" sz="2400" smtClean="0"/>
              <a:t>“If P writes x and P1 reads it, P’s write will be seen by P1 if the read and write are sufficiently far apart”</a:t>
            </a:r>
          </a:p>
          <a:p>
            <a:pPr lvl="1" eaLnBrk="1" hangingPunct="1">
              <a:lnSpc>
                <a:spcPct val="80000"/>
              </a:lnSpc>
            </a:pPr>
            <a:r>
              <a:rPr lang="en-US" altLang="en-US" sz="2400" smtClean="0"/>
              <a:t>Writes to a single location are serialized: </a:t>
            </a:r>
            <a:br>
              <a:rPr lang="en-US" altLang="en-US" sz="2400" smtClean="0"/>
            </a:br>
            <a:r>
              <a:rPr lang="en-US" altLang="en-US" sz="2400" smtClean="0"/>
              <a:t>seen in one order</a:t>
            </a:r>
          </a:p>
          <a:p>
            <a:pPr lvl="2" eaLnBrk="1" hangingPunct="1">
              <a:lnSpc>
                <a:spcPct val="80000"/>
              </a:lnSpc>
            </a:pPr>
            <a:r>
              <a:rPr lang="en-US" altLang="en-US" sz="2000" smtClean="0"/>
              <a:t>Latest write will be seen</a:t>
            </a:r>
          </a:p>
          <a:p>
            <a:pPr lvl="2" eaLnBrk="1" hangingPunct="1">
              <a:lnSpc>
                <a:spcPct val="80000"/>
              </a:lnSpc>
            </a:pPr>
            <a:r>
              <a:rPr lang="en-US" altLang="en-US" sz="2000" smtClean="0"/>
              <a:t>Otherewise could see writes in illogical order</a:t>
            </a:r>
            <a:br>
              <a:rPr lang="en-US" altLang="en-US" sz="2000" smtClean="0"/>
            </a:br>
            <a:r>
              <a:rPr lang="en-US" altLang="en-US" sz="2000" smtClean="0"/>
              <a:t> (could see older value after a newer value)</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mtClean="0"/>
              <a:t>How to deal with NAK ?</a:t>
            </a:r>
          </a:p>
        </p:txBody>
      </p:sp>
      <p:sp>
        <p:nvSpPr>
          <p:cNvPr id="145411" name="Rectangle 3"/>
          <p:cNvSpPr>
            <a:spLocks noGrp="1" noRot="1" noChangeArrowheads="1"/>
          </p:cNvSpPr>
          <p:nvPr>
            <p:ph idx="1"/>
          </p:nvPr>
        </p:nvSpPr>
        <p:spPr/>
        <p:txBody>
          <a:bodyPr/>
          <a:lstStyle/>
          <a:p>
            <a:pPr eaLnBrk="1" hangingPunct="1">
              <a:lnSpc>
                <a:spcPct val="90000"/>
              </a:lnSpc>
            </a:pPr>
            <a:r>
              <a:rPr lang="en-US" altLang="zh-CN" smtClean="0"/>
              <a:t>How to know which is the original transaction ?</a:t>
            </a:r>
          </a:p>
          <a:p>
            <a:pPr lvl="1" eaLnBrk="1" hangingPunct="1">
              <a:lnSpc>
                <a:spcPct val="90000"/>
              </a:lnSpc>
            </a:pPr>
            <a:r>
              <a:rPr lang="en-US" altLang="zh-CN" sz="3200" smtClean="0"/>
              <a:t>1. processor keep track of its outstanding requests </a:t>
            </a:r>
          </a:p>
          <a:p>
            <a:pPr lvl="1" eaLnBrk="1" hangingPunct="1">
              <a:lnSpc>
                <a:spcPct val="90000"/>
              </a:lnSpc>
            </a:pPr>
            <a:r>
              <a:rPr lang="en-US" altLang="zh-CN" sz="3200" smtClean="0"/>
              <a:t>2. Pack the original request into NAK.</a:t>
            </a:r>
          </a:p>
          <a:p>
            <a:pPr lvl="1" eaLnBrk="1" hangingPunct="1">
              <a:lnSpc>
                <a:spcPct val="90000"/>
              </a:lnSpc>
            </a:pPr>
            <a:r>
              <a:rPr lang="en-US" altLang="zh-CN" sz="3200" smtClean="0"/>
              <a:t>3. The buffer holding the return slot for the   request can also hold info about the request.</a:t>
            </a:r>
          </a:p>
          <a:p>
            <a:pPr eaLnBrk="1" hangingPunct="1">
              <a:lnSpc>
                <a:spcPct val="90000"/>
              </a:lnSpc>
            </a:pPr>
            <a:r>
              <a:rPr lang="en-US" altLang="zh-CN" sz="3200" smtClean="0"/>
              <a:t>So that when  receives NAK, the processor know to resend the request.</a:t>
            </a:r>
          </a:p>
        </p:txBody>
      </p:sp>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6435" name="Rectangle 2"/>
          <p:cNvSpPr>
            <a:spLocks noGrp="1" noChangeArrowheads="1"/>
          </p:cNvSpPr>
          <p:nvPr>
            <p:ph type="title" idx="4294967295"/>
          </p:nvPr>
        </p:nvSpPr>
        <p:spPr>
          <a:xfrm>
            <a:off x="1582738" y="0"/>
            <a:ext cx="7561262" cy="981075"/>
          </a:xfrm>
        </p:spPr>
        <p:txBody>
          <a:bodyPr lIns="90488" tIns="44450" rIns="90488" bIns="44450"/>
          <a:lstStyle/>
          <a:p>
            <a:pPr eaLnBrk="1" hangingPunct="1"/>
            <a:r>
              <a:rPr lang="en-US" altLang="zh-CN" smtClean="0"/>
              <a:t>Summary</a:t>
            </a:r>
          </a:p>
        </p:txBody>
      </p:sp>
      <p:sp>
        <p:nvSpPr>
          <p:cNvPr id="146436" name="Rectangle 3"/>
          <p:cNvSpPr>
            <a:spLocks noGrp="1" noChangeArrowheads="1"/>
          </p:cNvSpPr>
          <p:nvPr>
            <p:ph type="body" idx="4294967295"/>
          </p:nvPr>
        </p:nvSpPr>
        <p:spPr>
          <a:xfrm>
            <a:off x="0" y="1125538"/>
            <a:ext cx="8642350" cy="4795837"/>
          </a:xfrm>
          <a:prstGeom prst="rect">
            <a:avLst/>
          </a:prstGeom>
        </p:spPr>
        <p:txBody>
          <a:bodyPr lIns="90488" tIns="44450" rIns="90488" bIns="44450"/>
          <a:lstStyle/>
          <a:p>
            <a:pPr eaLnBrk="1" hangingPunct="1"/>
            <a:r>
              <a:rPr lang="en-US" altLang="zh-CN" sz="2400" smtClean="0"/>
              <a:t>Caches contain all information on state of cached memory blocks </a:t>
            </a:r>
          </a:p>
          <a:p>
            <a:pPr eaLnBrk="1" hangingPunct="1"/>
            <a:r>
              <a:rPr lang="en-US" altLang="zh-CN" sz="2400" smtClean="0"/>
              <a:t>Snooping and Directory Protocols similar; bus makes snooping easier because of broadcast (snooping =&gt; uniform memory access)</a:t>
            </a:r>
          </a:p>
          <a:p>
            <a:pPr eaLnBrk="1" hangingPunct="1"/>
            <a:r>
              <a:rPr lang="en-US" altLang="zh-CN" sz="2400" smtClean="0">
                <a:solidFill>
                  <a:srgbClr val="0000FF"/>
                </a:solidFill>
              </a:rPr>
              <a:t>Directory has extra data structure to keep track of state of all cache blocks</a:t>
            </a:r>
          </a:p>
          <a:p>
            <a:pPr eaLnBrk="1" hangingPunct="1"/>
            <a:r>
              <a:rPr lang="en-US" altLang="zh-CN" sz="2400" smtClean="0"/>
              <a:t>Distributing directory =&gt; scalable shared address multiprocessor </a:t>
            </a:r>
            <a:br>
              <a:rPr lang="en-US" altLang="zh-CN" sz="2400" smtClean="0"/>
            </a:br>
            <a:r>
              <a:rPr lang="en-US" altLang="zh-CN" sz="2400" smtClean="0"/>
              <a:t>=&gt; Cache coherent, Non uniform memory access</a:t>
            </a:r>
          </a:p>
        </p:txBody>
      </p:sp>
    </p:spTree>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7459" name="Rectangle 2"/>
          <p:cNvSpPr>
            <a:spLocks noGrp="1" noChangeArrowheads="1"/>
          </p:cNvSpPr>
          <p:nvPr>
            <p:ph type="title" idx="4294967295"/>
          </p:nvPr>
        </p:nvSpPr>
        <p:spPr>
          <a:xfrm>
            <a:off x="1530350" y="260350"/>
            <a:ext cx="7613650" cy="936625"/>
          </a:xfrm>
        </p:spPr>
        <p:txBody>
          <a:bodyPr/>
          <a:lstStyle/>
          <a:p>
            <a:pPr eaLnBrk="1" hangingPunct="1"/>
            <a:r>
              <a:rPr lang="en-US" altLang="zh-CN" sz="4000" smtClean="0"/>
              <a:t>How about write through cache</a:t>
            </a:r>
            <a:br>
              <a:rPr lang="en-US" altLang="zh-CN" sz="4000" smtClean="0"/>
            </a:br>
            <a:r>
              <a:rPr lang="en-US" altLang="zh-CN" sz="4000" smtClean="0"/>
              <a:t>with write invalidate?</a:t>
            </a:r>
          </a:p>
        </p:txBody>
      </p:sp>
      <p:grpSp>
        <p:nvGrpSpPr>
          <p:cNvPr id="2" name="Group 3"/>
          <p:cNvGrpSpPr>
            <a:grpSpLocks/>
          </p:cNvGrpSpPr>
          <p:nvPr/>
        </p:nvGrpSpPr>
        <p:grpSpPr bwMode="auto">
          <a:xfrm>
            <a:off x="762000" y="2514600"/>
            <a:ext cx="7772400" cy="2162175"/>
            <a:chOff x="864" y="1152"/>
            <a:chExt cx="4896" cy="1362"/>
          </a:xfrm>
        </p:grpSpPr>
        <p:sp>
          <p:nvSpPr>
            <p:cNvPr id="147461" name="Rectangle 4"/>
            <p:cNvSpPr>
              <a:spLocks noChangeArrowheads="1"/>
            </p:cNvSpPr>
            <p:nvPr/>
          </p:nvSpPr>
          <p:spPr bwMode="auto">
            <a:xfrm>
              <a:off x="1036" y="1489"/>
              <a:ext cx="520"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Invalid</a:t>
              </a:r>
            </a:p>
          </p:txBody>
        </p:sp>
        <p:sp>
          <p:nvSpPr>
            <p:cNvPr id="147462" name="Rectangle 5"/>
            <p:cNvSpPr>
              <a:spLocks noChangeArrowheads="1"/>
            </p:cNvSpPr>
            <p:nvPr/>
          </p:nvSpPr>
          <p:spPr bwMode="auto">
            <a:xfrm>
              <a:off x="3237" y="1389"/>
              <a:ext cx="1163"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latin typeface="Arial" panose="020B0604020202020204" pitchFamily="34" charset="0"/>
                </a:rPr>
                <a:t>Valid</a:t>
              </a:r>
              <a:r>
                <a:rPr lang="en-US" altLang="zh-CN" sz="1600">
                  <a:latin typeface="Arial" panose="020B0604020202020204" pitchFamily="34" charset="0"/>
                </a:rPr>
                <a:t> </a:t>
              </a:r>
            </a:p>
            <a:p>
              <a:pPr algn="ctr">
                <a:spcBef>
                  <a:spcPct val="0"/>
                </a:spcBef>
                <a:buClrTx/>
                <a:buSzTx/>
                <a:buFontTx/>
                <a:buNone/>
              </a:pPr>
              <a:endParaRPr lang="en-US" altLang="zh-CN" sz="1600">
                <a:latin typeface="Arial" panose="020B0604020202020204" pitchFamily="34" charset="0"/>
              </a:endParaRPr>
            </a:p>
          </p:txBody>
        </p:sp>
        <p:sp>
          <p:nvSpPr>
            <p:cNvPr id="147463" name="Oval 6"/>
            <p:cNvSpPr>
              <a:spLocks noChangeArrowheads="1"/>
            </p:cNvSpPr>
            <p:nvPr/>
          </p:nvSpPr>
          <p:spPr bwMode="auto">
            <a:xfrm>
              <a:off x="3301" y="1237"/>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4" name="Line 7"/>
            <p:cNvSpPr>
              <a:spLocks noChangeShapeType="1"/>
            </p:cNvSpPr>
            <p:nvPr/>
          </p:nvSpPr>
          <p:spPr bwMode="auto">
            <a:xfrm>
              <a:off x="1920" y="1488"/>
              <a:ext cx="134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5" name="Oval 8"/>
            <p:cNvSpPr>
              <a:spLocks noChangeArrowheads="1"/>
            </p:cNvSpPr>
            <p:nvPr/>
          </p:nvSpPr>
          <p:spPr bwMode="auto">
            <a:xfrm>
              <a:off x="864" y="1200"/>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6" name="Rectangle 9"/>
            <p:cNvSpPr>
              <a:spLocks noChangeArrowheads="1"/>
            </p:cNvSpPr>
            <p:nvPr/>
          </p:nvSpPr>
          <p:spPr bwMode="auto">
            <a:xfrm>
              <a:off x="2016" y="1488"/>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PR</a:t>
              </a:r>
            </a:p>
            <a:p>
              <a:pPr>
                <a:spcBef>
                  <a:spcPct val="0"/>
                </a:spcBef>
                <a:buClrTx/>
                <a:buSzTx/>
                <a:buFontTx/>
                <a:buNone/>
              </a:pPr>
              <a:r>
                <a:rPr lang="en-US" altLang="zh-CN" sz="1600" b="1">
                  <a:solidFill>
                    <a:srgbClr val="0000FF"/>
                  </a:solidFill>
                  <a:latin typeface="Arial" panose="020B0604020202020204" pitchFamily="34" charset="0"/>
                </a:rPr>
                <a:t>[ BR miss on bus]</a:t>
              </a:r>
            </a:p>
          </p:txBody>
        </p:sp>
        <p:sp>
          <p:nvSpPr>
            <p:cNvPr id="147467" name="Freeform 10"/>
            <p:cNvSpPr>
              <a:spLocks/>
            </p:cNvSpPr>
            <p:nvPr/>
          </p:nvSpPr>
          <p:spPr bwMode="auto">
            <a:xfrm>
              <a:off x="1728" y="1824"/>
              <a:ext cx="1680" cy="480"/>
            </a:xfrm>
            <a:custGeom>
              <a:avLst/>
              <a:gdLst>
                <a:gd name="T0" fmla="*/ 0 w 1680"/>
                <a:gd name="T1" fmla="*/ 0 h 480"/>
                <a:gd name="T2" fmla="*/ 912 w 1680"/>
                <a:gd name="T3" fmla="*/ 480 h 480"/>
                <a:gd name="T4" fmla="*/ 1680 w 1680"/>
                <a:gd name="T5" fmla="*/ 0 h 480"/>
                <a:gd name="T6" fmla="*/ 0 60000 65536"/>
                <a:gd name="T7" fmla="*/ 0 60000 65536"/>
                <a:gd name="T8" fmla="*/ 0 60000 65536"/>
                <a:gd name="T9" fmla="*/ 0 w 1680"/>
                <a:gd name="T10" fmla="*/ 0 h 480"/>
                <a:gd name="T11" fmla="*/ 1680 w 1680"/>
                <a:gd name="T12" fmla="*/ 480 h 480"/>
              </a:gdLst>
              <a:ahLst/>
              <a:cxnLst>
                <a:cxn ang="T6">
                  <a:pos x="T0" y="T1"/>
                </a:cxn>
                <a:cxn ang="T7">
                  <a:pos x="T2" y="T3"/>
                </a:cxn>
                <a:cxn ang="T8">
                  <a:pos x="T4" y="T5"/>
                </a:cxn>
              </a:cxnLst>
              <a:rect l="T9" t="T10" r="T11" b="T12"/>
              <a:pathLst>
                <a:path w="1680" h="480">
                  <a:moveTo>
                    <a:pt x="0" y="0"/>
                  </a:moveTo>
                  <a:cubicBezTo>
                    <a:pt x="316" y="240"/>
                    <a:pt x="632" y="480"/>
                    <a:pt x="912" y="480"/>
                  </a:cubicBezTo>
                  <a:cubicBezTo>
                    <a:pt x="1192" y="480"/>
                    <a:pt x="1552" y="80"/>
                    <a:pt x="1680" y="0"/>
                  </a:cubicBezTo>
                </a:path>
              </a:pathLst>
            </a:custGeom>
            <a:noFill/>
            <a:ln w="2540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468" name="Rectangle 11"/>
            <p:cNvSpPr>
              <a:spLocks noChangeArrowheads="1"/>
            </p:cNvSpPr>
            <p:nvPr/>
          </p:nvSpPr>
          <p:spPr bwMode="auto">
            <a:xfrm>
              <a:off x="2016" y="1152"/>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00FF"/>
                  </a:solidFill>
                  <a:latin typeface="Arial" panose="020B0604020202020204" pitchFamily="34" charset="0"/>
                </a:rPr>
                <a:t>[ BW miss on bus]</a:t>
              </a:r>
            </a:p>
          </p:txBody>
        </p:sp>
        <p:sp>
          <p:nvSpPr>
            <p:cNvPr id="147469" name="Rectangle 12"/>
            <p:cNvSpPr>
              <a:spLocks noChangeArrowheads="1"/>
            </p:cNvSpPr>
            <p:nvPr/>
          </p:nvSpPr>
          <p:spPr bwMode="auto">
            <a:xfrm>
              <a:off x="2400" y="2304"/>
              <a:ext cx="4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BW</a:t>
              </a:r>
            </a:p>
          </p:txBody>
        </p:sp>
        <p:sp>
          <p:nvSpPr>
            <p:cNvPr id="147470" name="Rectangle 13"/>
            <p:cNvSpPr>
              <a:spLocks noChangeArrowheads="1"/>
            </p:cNvSpPr>
            <p:nvPr/>
          </p:nvSpPr>
          <p:spPr bwMode="auto">
            <a:xfrm>
              <a:off x="4896" y="1248"/>
              <a:ext cx="8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BR, PR</a:t>
              </a:r>
            </a:p>
            <a:p>
              <a:pPr>
                <a:spcBef>
                  <a:spcPct val="0"/>
                </a:spcBef>
                <a:buClrTx/>
                <a:buSzTx/>
                <a:buFontTx/>
                <a:buNone/>
              </a:pPr>
              <a:endParaRPr lang="en-US" altLang="zh-CN" sz="1600" b="1">
                <a:solidFill>
                  <a:srgbClr val="0000FF"/>
                </a:solidFill>
                <a:latin typeface="Arial" panose="020B0604020202020204" pitchFamily="34" charset="0"/>
              </a:endParaRPr>
            </a:p>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FFFF"/>
                  </a:solidFill>
                  <a:latin typeface="Arial" panose="020B0604020202020204" pitchFamily="34" charset="0"/>
                </a:rPr>
                <a:t>[send BW]</a:t>
              </a:r>
            </a:p>
          </p:txBody>
        </p:sp>
        <p:sp>
          <p:nvSpPr>
            <p:cNvPr id="147471" name="Freeform 14"/>
            <p:cNvSpPr>
              <a:spLocks/>
            </p:cNvSpPr>
            <p:nvPr/>
          </p:nvSpPr>
          <p:spPr bwMode="auto">
            <a:xfrm>
              <a:off x="4272" y="1224"/>
              <a:ext cx="576" cy="776"/>
            </a:xfrm>
            <a:custGeom>
              <a:avLst/>
              <a:gdLst>
                <a:gd name="T0" fmla="*/ 0 w 576"/>
                <a:gd name="T1" fmla="*/ 216 h 776"/>
                <a:gd name="T2" fmla="*/ 336 w 576"/>
                <a:gd name="T3" fmla="*/ 24 h 776"/>
                <a:gd name="T4" fmla="*/ 576 w 576"/>
                <a:gd name="T5" fmla="*/ 360 h 776"/>
                <a:gd name="T6" fmla="*/ 336 w 576"/>
                <a:gd name="T7" fmla="*/ 744 h 776"/>
                <a:gd name="T8" fmla="*/ 0 w 576"/>
                <a:gd name="T9" fmla="*/ 552 h 776"/>
                <a:gd name="T10" fmla="*/ 0 60000 65536"/>
                <a:gd name="T11" fmla="*/ 0 60000 65536"/>
                <a:gd name="T12" fmla="*/ 0 60000 65536"/>
                <a:gd name="T13" fmla="*/ 0 60000 65536"/>
                <a:gd name="T14" fmla="*/ 0 60000 65536"/>
                <a:gd name="T15" fmla="*/ 0 w 576"/>
                <a:gd name="T16" fmla="*/ 0 h 776"/>
                <a:gd name="T17" fmla="*/ 576 w 576"/>
                <a:gd name="T18" fmla="*/ 776 h 776"/>
              </a:gdLst>
              <a:ahLst/>
              <a:cxnLst>
                <a:cxn ang="T10">
                  <a:pos x="T0" y="T1"/>
                </a:cxn>
                <a:cxn ang="T11">
                  <a:pos x="T2" y="T3"/>
                </a:cxn>
                <a:cxn ang="T12">
                  <a:pos x="T4" y="T5"/>
                </a:cxn>
                <a:cxn ang="T13">
                  <a:pos x="T6" y="T7"/>
                </a:cxn>
                <a:cxn ang="T14">
                  <a:pos x="T8" y="T9"/>
                </a:cxn>
              </a:cxnLst>
              <a:rect l="T15" t="T16" r="T17" b="T18"/>
              <a:pathLst>
                <a:path w="576" h="776">
                  <a:moveTo>
                    <a:pt x="0" y="216"/>
                  </a:moveTo>
                  <a:cubicBezTo>
                    <a:pt x="120" y="108"/>
                    <a:pt x="240" y="0"/>
                    <a:pt x="336" y="24"/>
                  </a:cubicBezTo>
                  <a:cubicBezTo>
                    <a:pt x="432" y="48"/>
                    <a:pt x="576" y="240"/>
                    <a:pt x="576" y="360"/>
                  </a:cubicBezTo>
                  <a:cubicBezTo>
                    <a:pt x="576" y="480"/>
                    <a:pt x="432" y="712"/>
                    <a:pt x="336" y="744"/>
                  </a:cubicBezTo>
                  <a:cubicBezTo>
                    <a:pt x="240" y="776"/>
                    <a:pt x="56" y="584"/>
                    <a:pt x="0" y="552"/>
                  </a:cubicBezTo>
                </a:path>
              </a:pathLst>
            </a:custGeom>
            <a:noFill/>
            <a:ln w="25400">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427" y="2348880"/>
            <a:ext cx="4321546" cy="2664296"/>
          </a:xfrm>
        </p:spPr>
        <p:txBody>
          <a:bodyPr/>
          <a:lstStyle/>
          <a:p>
            <a:r>
              <a:rPr lang="zh-CN" altLang="en-US" dirty="0" smtClean="0"/>
              <a:t>**</a:t>
            </a:r>
            <a:r>
              <a:rPr lang="en-US" altLang="zh-CN" dirty="0" smtClean="0"/>
              <a:t>Thinking</a:t>
            </a:r>
            <a:r>
              <a:rPr lang="zh-CN" altLang="en-US" dirty="0" smtClean="0"/>
              <a:t>：</a:t>
            </a:r>
            <a:r>
              <a:rPr lang="zh-CN" altLang="zh-CN" sz="3600" dirty="0">
                <a:latin typeface="Avenir"/>
                <a:ea typeface="Avenir"/>
                <a:cs typeface="Avenir"/>
                <a:sym typeface="Avenir"/>
              </a:rPr>
              <a:t> </a:t>
            </a:r>
            <a:r>
              <a:rPr lang="en-US" altLang="zh-CN" sz="3600" dirty="0" smtClean="0">
                <a:latin typeface="Avenir"/>
                <a:ea typeface="Avenir"/>
                <a:cs typeface="Avenir"/>
                <a:sym typeface="Avenir"/>
              </a:rPr>
              <a:t/>
            </a:r>
            <a:br>
              <a:rPr lang="en-US" altLang="zh-CN" sz="3600" dirty="0" smtClean="0">
                <a:latin typeface="Avenir"/>
                <a:ea typeface="Avenir"/>
                <a:cs typeface="Avenir"/>
                <a:sym typeface="Avenir"/>
              </a:rPr>
            </a:br>
            <a:r>
              <a:rPr lang="zh-CN" altLang="zh-CN" sz="3600" dirty="0" smtClean="0">
                <a:latin typeface="Avenir"/>
                <a:ea typeface="Avenir"/>
                <a:cs typeface="Avenir"/>
                <a:sym typeface="Avenir"/>
              </a:rPr>
              <a:t>Are </a:t>
            </a:r>
            <a:r>
              <a:rPr lang="zh-CN" altLang="zh-CN" sz="3600" dirty="0">
                <a:latin typeface="Avenir"/>
                <a:ea typeface="Avenir"/>
                <a:cs typeface="Avenir"/>
                <a:sym typeface="Avenir"/>
              </a:rPr>
              <a:t>Coherence Protocol States Vulnerable to Information Leakage?</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350574039"/>
      </p:ext>
    </p:extLst>
  </p:cSld>
  <p:clrMapOvr>
    <a:masterClrMapping/>
  </p:clrMapOvr>
  <p:transition spd="slow">
    <p:pull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rmAutofit fontScale="90000"/>
          </a:bodyPr>
          <a:lstStyle/>
          <a:p>
            <a:r>
              <a:rPr lang="en-US" altLang="zh-CN" dirty="0" smtClean="0">
                <a:latin typeface="Avenir"/>
                <a:ea typeface="Avenir"/>
                <a:cs typeface="Avenir"/>
                <a:sym typeface="Avenir"/>
              </a:rPr>
              <a:t>Review</a:t>
            </a:r>
            <a:r>
              <a:rPr lang="zh-CN" dirty="0" smtClean="0">
                <a:latin typeface="Avenir"/>
                <a:ea typeface="Avenir"/>
                <a:cs typeface="Avenir"/>
                <a:sym typeface="Avenir"/>
              </a:rPr>
              <a:t>: </a:t>
            </a:r>
            <a:r>
              <a:rPr lang="zh-CN" dirty="0">
                <a:latin typeface="Avenir"/>
                <a:ea typeface="Avenir"/>
                <a:cs typeface="Avenir"/>
                <a:sym typeface="Avenir"/>
              </a:rPr>
              <a:t>Cache Coherence Protocols</a:t>
            </a:r>
            <a:endParaRPr dirty="0">
              <a:latin typeface="Avenir"/>
              <a:ea typeface="Avenir"/>
              <a:cs typeface="Avenir"/>
              <a:sym typeface="Avenir"/>
            </a:endParaRPr>
          </a:p>
        </p:txBody>
      </p:sp>
      <p:sp>
        <p:nvSpPr>
          <p:cNvPr id="65" name="Google Shape;65;p14"/>
          <p:cNvSpPr txBox="1"/>
          <p:nvPr/>
        </p:nvSpPr>
        <p:spPr>
          <a:xfrm>
            <a:off x="504525" y="3182701"/>
            <a:ext cx="2964300" cy="800189"/>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2000" kern="0">
                <a:solidFill>
                  <a:srgbClr val="000000"/>
                </a:solidFill>
                <a:latin typeface="Avenir"/>
                <a:ea typeface="Avenir"/>
                <a:cs typeface="Avenir"/>
                <a:sym typeface="Avenir"/>
              </a:rPr>
              <a:t>MSI Coherence Protocol</a:t>
            </a:r>
            <a:endParaRPr sz="2000" kern="0">
              <a:solidFill>
                <a:srgbClr val="000000"/>
              </a:solidFill>
              <a:latin typeface="Avenir"/>
              <a:ea typeface="Avenir"/>
              <a:cs typeface="Avenir"/>
              <a:sym typeface="Avenir"/>
            </a:endParaRPr>
          </a:p>
        </p:txBody>
      </p:sp>
      <p:sp>
        <p:nvSpPr>
          <p:cNvPr id="66" name="Google Shape;66;p14"/>
          <p:cNvSpPr txBox="1"/>
          <p:nvPr/>
        </p:nvSpPr>
        <p:spPr>
          <a:xfrm>
            <a:off x="5611125" y="3182700"/>
            <a:ext cx="3330300" cy="4926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2000" kern="0">
                <a:solidFill>
                  <a:srgbClr val="000000"/>
                </a:solidFill>
                <a:latin typeface="Avenir"/>
                <a:ea typeface="Avenir"/>
                <a:cs typeface="Avenir"/>
                <a:sym typeface="Avenir"/>
              </a:rPr>
              <a:t>MESI Coherence Protocol</a:t>
            </a:r>
            <a:endParaRPr sz="2000" kern="0">
              <a:solidFill>
                <a:srgbClr val="000000"/>
              </a:solidFill>
              <a:latin typeface="Avenir"/>
              <a:ea typeface="Avenir"/>
              <a:cs typeface="Avenir"/>
              <a:sym typeface="Avenir"/>
            </a:endParaRPr>
          </a:p>
        </p:txBody>
      </p:sp>
      <p:cxnSp>
        <p:nvCxnSpPr>
          <p:cNvPr id="67" name="Google Shape;67;p14"/>
          <p:cNvCxnSpPr>
            <a:stCxn id="65" idx="3"/>
            <a:endCxn id="66" idx="1"/>
          </p:cNvCxnSpPr>
          <p:nvPr/>
        </p:nvCxnSpPr>
        <p:spPr>
          <a:xfrm flipV="1">
            <a:off x="3468825" y="3429001"/>
            <a:ext cx="2142300" cy="153795"/>
          </a:xfrm>
          <a:prstGeom prst="straightConnector1">
            <a:avLst/>
          </a:prstGeom>
          <a:noFill/>
          <a:ln w="38100" cap="flat" cmpd="sng">
            <a:solidFill>
              <a:srgbClr val="FF9900"/>
            </a:solidFill>
            <a:prstDash val="solid"/>
            <a:round/>
            <a:headEnd type="none" w="med" len="med"/>
            <a:tailEnd type="stealth" w="med" len="med"/>
          </a:ln>
        </p:spPr>
      </p:cxnSp>
      <p:sp>
        <p:nvSpPr>
          <p:cNvPr id="68" name="Google Shape;68;p14"/>
          <p:cNvSpPr txBox="1"/>
          <p:nvPr/>
        </p:nvSpPr>
        <p:spPr>
          <a:xfrm>
            <a:off x="3722950" y="3781101"/>
            <a:ext cx="1739700" cy="73863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800" b="1" kern="0">
                <a:solidFill>
                  <a:srgbClr val="FF9900"/>
                </a:solidFill>
                <a:latin typeface="Avenir"/>
                <a:ea typeface="Avenir"/>
                <a:cs typeface="Avenir"/>
                <a:sym typeface="Avenir"/>
              </a:rPr>
              <a:t>Exclusive State</a:t>
            </a:r>
            <a:endParaRPr sz="1800" b="1" kern="0">
              <a:solidFill>
                <a:srgbClr val="FF9900"/>
              </a:solidFill>
              <a:latin typeface="Avenir"/>
              <a:ea typeface="Avenir"/>
              <a:cs typeface="Avenir"/>
              <a:sym typeface="Avenir"/>
            </a:endParaRPr>
          </a:p>
        </p:txBody>
      </p:sp>
      <p:pic>
        <p:nvPicPr>
          <p:cNvPr id="69" name="Google Shape;69;p14"/>
          <p:cNvPicPr preferRelativeResize="0"/>
          <p:nvPr/>
        </p:nvPicPr>
        <p:blipFill>
          <a:blip r:embed="rId4">
            <a:alphaModFix/>
          </a:blip>
          <a:stretch>
            <a:fillRect/>
          </a:stretch>
        </p:blipFill>
        <p:spPr>
          <a:xfrm>
            <a:off x="3150250" y="3725599"/>
            <a:ext cx="572700" cy="572700"/>
          </a:xfrm>
          <a:prstGeom prst="rect">
            <a:avLst/>
          </a:prstGeom>
          <a:noFill/>
          <a:ln>
            <a:noFill/>
          </a:ln>
        </p:spPr>
      </p:pic>
      <p:sp>
        <p:nvSpPr>
          <p:cNvPr id="70" name="Google Shape;70;p14"/>
          <p:cNvSpPr txBox="1"/>
          <p:nvPr/>
        </p:nvSpPr>
        <p:spPr>
          <a:xfrm>
            <a:off x="2234050" y="4739450"/>
            <a:ext cx="4717500" cy="830966"/>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2100" kern="0">
                <a:solidFill>
                  <a:srgbClr val="000000"/>
                </a:solidFill>
                <a:latin typeface="Avenir"/>
                <a:ea typeface="Avenir"/>
                <a:cs typeface="Avenir"/>
                <a:sym typeface="Avenir"/>
              </a:rPr>
              <a:t>Accelerate write-after-read accesses!</a:t>
            </a:r>
            <a:endParaRPr sz="2100" kern="0">
              <a:solidFill>
                <a:srgbClr val="000000"/>
              </a:solidFill>
              <a:latin typeface="Avenir"/>
              <a:ea typeface="Avenir"/>
              <a:cs typeface="Avenir"/>
              <a:sym typeface="Avenir"/>
            </a:endParaRPr>
          </a:p>
        </p:txBody>
      </p:sp>
    </p:spTree>
    <p:custDataLst>
      <p:tags r:id="rId1"/>
    </p:custDataLst>
    <p:extLst>
      <p:ext uri="{BB962C8B-B14F-4D97-AF65-F5344CB8AC3E}">
        <p14:creationId xmlns:p14="http://schemas.microsoft.com/office/powerpoint/2010/main" val="1583472424"/>
      </p:ext>
    </p:extLst>
  </p:cSld>
  <p:clrMapOvr>
    <a:masterClrMapping/>
  </p:clrMapOvr>
  <mc:AlternateContent xmlns:mc="http://schemas.openxmlformats.org/markup-compatibility/2006" xmlns:p14="http://schemas.microsoft.com/office/powerpoint/2010/main">
    <mc:Choice Requires="p14">
      <p:transition spd="slow" p14:dur="2000" advTm="72138"/>
    </mc:Choice>
    <mc:Fallback xmlns="">
      <p:transition spd="slow" advTm="72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10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rmAutofit fontScale="90000"/>
          </a:bodyPr>
          <a:lstStyle/>
          <a:p>
            <a:r>
              <a:rPr lang="en-US" altLang="zh-CN" dirty="0" smtClean="0">
                <a:latin typeface="Avenir"/>
                <a:ea typeface="Avenir"/>
                <a:cs typeface="Avenir"/>
                <a:sym typeface="Avenir"/>
              </a:rPr>
              <a:t>Review</a:t>
            </a:r>
            <a:r>
              <a:rPr lang="zh-CN" dirty="0" smtClean="0">
                <a:latin typeface="Avenir"/>
                <a:ea typeface="Avenir"/>
                <a:cs typeface="Avenir"/>
                <a:sym typeface="Avenir"/>
              </a:rPr>
              <a:t>: </a:t>
            </a:r>
            <a:r>
              <a:rPr lang="zh-CN" dirty="0">
                <a:latin typeface="Avenir"/>
                <a:ea typeface="Avenir"/>
                <a:cs typeface="Avenir"/>
                <a:sym typeface="Avenir"/>
              </a:rPr>
              <a:t>Coherence-based Timing Channel</a:t>
            </a:r>
            <a:endParaRPr dirty="0">
              <a:latin typeface="Avenir"/>
              <a:ea typeface="Avenir"/>
              <a:cs typeface="Avenir"/>
              <a:sym typeface="Avenir"/>
            </a:endParaRPr>
          </a:p>
        </p:txBody>
      </p:sp>
      <p:sp>
        <p:nvSpPr>
          <p:cNvPr id="76" name="Google Shape;76;p15"/>
          <p:cNvSpPr/>
          <p:nvPr/>
        </p:nvSpPr>
        <p:spPr>
          <a:xfrm>
            <a:off x="1018050" y="2751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77" name="Google Shape;77;p15"/>
          <p:cNvSpPr/>
          <p:nvPr/>
        </p:nvSpPr>
        <p:spPr>
          <a:xfrm>
            <a:off x="1780700" y="2751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78" name="Google Shape;78;p15"/>
          <p:cNvSpPr/>
          <p:nvPr/>
        </p:nvSpPr>
        <p:spPr>
          <a:xfrm>
            <a:off x="2543350" y="2751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79" name="Google Shape;79;p15"/>
          <p:cNvSpPr/>
          <p:nvPr/>
        </p:nvSpPr>
        <p:spPr>
          <a:xfrm>
            <a:off x="1018100" y="3417400"/>
            <a:ext cx="20580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80" name="Google Shape;80;p15"/>
          <p:cNvSpPr/>
          <p:nvPr/>
        </p:nvSpPr>
        <p:spPr>
          <a:xfrm>
            <a:off x="1863000" y="2806650"/>
            <a:ext cx="155100" cy="2181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81" name="Google Shape;81;p15"/>
          <p:cNvSpPr/>
          <p:nvPr/>
        </p:nvSpPr>
        <p:spPr>
          <a:xfrm>
            <a:off x="2014200" y="2806650"/>
            <a:ext cx="230100" cy="2181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82" name="Google Shape;82;p15"/>
          <p:cNvSpPr txBox="1"/>
          <p:nvPr/>
        </p:nvSpPr>
        <p:spPr>
          <a:xfrm>
            <a:off x="1797300" y="2729575"/>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E</a:t>
            </a:r>
            <a:endParaRPr sz="1200" kern="0">
              <a:solidFill>
                <a:srgbClr val="000000"/>
              </a:solidFill>
              <a:latin typeface="Times New Roman"/>
              <a:ea typeface="Times New Roman"/>
              <a:cs typeface="Times New Roman"/>
              <a:sym typeface="Times New Roman"/>
            </a:endParaRPr>
          </a:p>
        </p:txBody>
      </p:sp>
      <p:sp>
        <p:nvSpPr>
          <p:cNvPr id="83" name="Google Shape;83;p15"/>
          <p:cNvSpPr txBox="1"/>
          <p:nvPr/>
        </p:nvSpPr>
        <p:spPr>
          <a:xfrm>
            <a:off x="1989900" y="2731050"/>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84" name="Google Shape;84;p15"/>
          <p:cNvSpPr/>
          <p:nvPr/>
        </p:nvSpPr>
        <p:spPr>
          <a:xfrm>
            <a:off x="1120700" y="3460475"/>
            <a:ext cx="1046100" cy="237000"/>
          </a:xfrm>
          <a:prstGeom prst="roundRect">
            <a:avLst>
              <a:gd name="adj" fmla="val 16667"/>
            </a:avLst>
          </a:prstGeom>
          <a:solidFill>
            <a:srgbClr val="C8E6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pPr>
            <a:r>
              <a:rPr lang="en-US" altLang="zh-CN" sz="1400" kern="0">
                <a:solidFill>
                  <a:srgbClr val="000000"/>
                </a:solidFill>
                <a:latin typeface="Times New Roman"/>
                <a:ea typeface="Times New Roman"/>
                <a:cs typeface="Times New Roman"/>
                <a:sym typeface="Times New Roman"/>
              </a:rPr>
              <a:t>Directory</a:t>
            </a:r>
            <a:endParaRPr sz="1400" kern="0">
              <a:solidFill>
                <a:srgbClr val="000000"/>
              </a:solidFill>
              <a:latin typeface="Times New Roman"/>
              <a:ea typeface="Times New Roman"/>
              <a:cs typeface="Times New Roman"/>
              <a:sym typeface="Times New Roman"/>
            </a:endParaRPr>
          </a:p>
        </p:txBody>
      </p:sp>
      <p:sp>
        <p:nvSpPr>
          <p:cNvPr id="85" name="Google Shape;85;p15"/>
          <p:cNvSpPr/>
          <p:nvPr/>
        </p:nvSpPr>
        <p:spPr>
          <a:xfrm>
            <a:off x="2465825" y="3471388"/>
            <a:ext cx="155100" cy="2181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86" name="Google Shape;86;p15"/>
          <p:cNvSpPr/>
          <p:nvPr/>
        </p:nvSpPr>
        <p:spPr>
          <a:xfrm>
            <a:off x="2617025" y="3471388"/>
            <a:ext cx="230100" cy="2181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87" name="Google Shape;87;p15"/>
          <p:cNvSpPr txBox="1"/>
          <p:nvPr/>
        </p:nvSpPr>
        <p:spPr>
          <a:xfrm>
            <a:off x="2400125" y="3394313"/>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E</a:t>
            </a:r>
            <a:endParaRPr sz="1200" kern="0">
              <a:solidFill>
                <a:srgbClr val="000000"/>
              </a:solidFill>
              <a:latin typeface="Times New Roman"/>
              <a:ea typeface="Times New Roman"/>
              <a:cs typeface="Times New Roman"/>
              <a:sym typeface="Times New Roman"/>
            </a:endParaRPr>
          </a:p>
        </p:txBody>
      </p:sp>
      <p:sp>
        <p:nvSpPr>
          <p:cNvPr id="88" name="Google Shape;88;p15"/>
          <p:cNvSpPr txBox="1"/>
          <p:nvPr/>
        </p:nvSpPr>
        <p:spPr>
          <a:xfrm>
            <a:off x="2592725" y="3395788"/>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cxnSp>
        <p:nvCxnSpPr>
          <p:cNvPr id="89" name="Google Shape;89;p15"/>
          <p:cNvCxnSpPr/>
          <p:nvPr/>
        </p:nvCxnSpPr>
        <p:spPr>
          <a:xfrm>
            <a:off x="1173025" y="3071575"/>
            <a:ext cx="0" cy="387600"/>
          </a:xfrm>
          <a:prstGeom prst="straightConnector1">
            <a:avLst/>
          </a:prstGeom>
          <a:noFill/>
          <a:ln w="9525" cap="flat" cmpd="sng">
            <a:solidFill>
              <a:schemeClr val="dk1"/>
            </a:solidFill>
            <a:prstDash val="solid"/>
            <a:round/>
            <a:headEnd type="none" w="med" len="med"/>
            <a:tailEnd type="triangle" w="med" len="med"/>
          </a:ln>
        </p:spPr>
      </p:cxnSp>
      <p:sp>
        <p:nvSpPr>
          <p:cNvPr id="90" name="Google Shape;90;p15"/>
          <p:cNvSpPr txBox="1"/>
          <p:nvPr/>
        </p:nvSpPr>
        <p:spPr>
          <a:xfrm>
            <a:off x="890600" y="3117401"/>
            <a:ext cx="230100" cy="361607"/>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000" kern="0">
                <a:solidFill>
                  <a:srgbClr val="000000"/>
                </a:solidFill>
                <a:latin typeface="Arial"/>
                <a:cs typeface="Arial"/>
                <a:sym typeface="Arial"/>
              </a:rPr>
              <a:t>❶</a:t>
            </a:r>
            <a:endParaRPr sz="1000" kern="0">
              <a:solidFill>
                <a:srgbClr val="000000"/>
              </a:solidFill>
              <a:latin typeface="Arial"/>
              <a:cs typeface="Arial"/>
              <a:sym typeface="Arial"/>
            </a:endParaRPr>
          </a:p>
        </p:txBody>
      </p:sp>
      <p:sp>
        <p:nvSpPr>
          <p:cNvPr id="91" name="Google Shape;91;p15"/>
          <p:cNvSpPr txBox="1"/>
          <p:nvPr/>
        </p:nvSpPr>
        <p:spPr>
          <a:xfrm>
            <a:off x="623300" y="3991776"/>
            <a:ext cx="3421800" cy="573973"/>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Avenir"/>
                <a:ea typeface="Avenir"/>
                <a:cs typeface="Avenir"/>
                <a:sym typeface="Avenir"/>
              </a:rPr>
              <a:t>❶ </a:t>
            </a:r>
            <a:r>
              <a:rPr lang="en-US" altLang="zh-CN" sz="1100" kern="0">
                <a:solidFill>
                  <a:srgbClr val="000000"/>
                </a:solidFill>
                <a:latin typeface="Avenir"/>
                <a:ea typeface="Avenir"/>
                <a:cs typeface="Avenir"/>
                <a:sym typeface="Avenir"/>
              </a:rPr>
              <a:t>Core A request directory for memory location X</a:t>
            </a:r>
            <a:endParaRPr sz="1100" kern="0">
              <a:solidFill>
                <a:srgbClr val="000000"/>
              </a:solidFill>
              <a:latin typeface="Avenir"/>
              <a:ea typeface="Avenir"/>
              <a:cs typeface="Avenir"/>
              <a:sym typeface="Avenir"/>
            </a:endParaRPr>
          </a:p>
        </p:txBody>
      </p:sp>
      <p:cxnSp>
        <p:nvCxnSpPr>
          <p:cNvPr id="92" name="Google Shape;92;p15"/>
          <p:cNvCxnSpPr/>
          <p:nvPr/>
        </p:nvCxnSpPr>
        <p:spPr>
          <a:xfrm>
            <a:off x="2083800" y="3081438"/>
            <a:ext cx="0" cy="374100"/>
          </a:xfrm>
          <a:prstGeom prst="straightConnector1">
            <a:avLst/>
          </a:prstGeom>
          <a:noFill/>
          <a:ln w="9525" cap="flat" cmpd="sng">
            <a:solidFill>
              <a:schemeClr val="dk1"/>
            </a:solidFill>
            <a:prstDash val="solid"/>
            <a:round/>
            <a:headEnd type="triangle" w="med" len="med"/>
            <a:tailEnd type="none" w="med" len="med"/>
          </a:ln>
        </p:spPr>
      </p:cxnSp>
      <p:sp>
        <p:nvSpPr>
          <p:cNvPr id="93" name="Google Shape;93;p15"/>
          <p:cNvSpPr txBox="1"/>
          <p:nvPr/>
        </p:nvSpPr>
        <p:spPr>
          <a:xfrm>
            <a:off x="629250" y="4388450"/>
            <a:ext cx="3000000" cy="379304"/>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Avenir"/>
                <a:ea typeface="Avenir"/>
                <a:cs typeface="Avenir"/>
                <a:sym typeface="Avenir"/>
              </a:rPr>
              <a:t>❷ </a:t>
            </a:r>
            <a:r>
              <a:rPr lang="en-US" altLang="zh-CN" sz="1100" kern="0">
                <a:solidFill>
                  <a:srgbClr val="000000"/>
                </a:solidFill>
                <a:latin typeface="Avenir"/>
                <a:ea typeface="Avenir"/>
                <a:cs typeface="Avenir"/>
                <a:sym typeface="Avenir"/>
              </a:rPr>
              <a:t>Directory forwards request to Core B</a:t>
            </a:r>
            <a:endParaRPr sz="1100" kern="0">
              <a:solidFill>
                <a:srgbClr val="000000"/>
              </a:solidFill>
              <a:latin typeface="Avenir"/>
              <a:ea typeface="Avenir"/>
              <a:cs typeface="Avenir"/>
              <a:sym typeface="Avenir"/>
            </a:endParaRPr>
          </a:p>
        </p:txBody>
      </p:sp>
      <p:sp>
        <p:nvSpPr>
          <p:cNvPr id="94" name="Google Shape;94;p15"/>
          <p:cNvSpPr txBox="1"/>
          <p:nvPr/>
        </p:nvSpPr>
        <p:spPr>
          <a:xfrm>
            <a:off x="2042025" y="3137850"/>
            <a:ext cx="230100" cy="379304"/>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Times New Roman"/>
                <a:ea typeface="Times New Roman"/>
                <a:cs typeface="Times New Roman"/>
                <a:sym typeface="Times New Roman"/>
              </a:rPr>
              <a:t>❷</a:t>
            </a:r>
            <a:endParaRPr sz="1400" kern="0">
              <a:solidFill>
                <a:srgbClr val="000000"/>
              </a:solidFill>
              <a:latin typeface="Arial"/>
              <a:cs typeface="Arial"/>
              <a:sym typeface="Arial"/>
            </a:endParaRPr>
          </a:p>
        </p:txBody>
      </p:sp>
      <p:sp>
        <p:nvSpPr>
          <p:cNvPr id="95" name="Google Shape;95;p15"/>
          <p:cNvSpPr/>
          <p:nvPr/>
        </p:nvSpPr>
        <p:spPr>
          <a:xfrm>
            <a:off x="1352226" y="3071576"/>
            <a:ext cx="561825" cy="154975"/>
          </a:xfrm>
          <a:custGeom>
            <a:avLst/>
            <a:gdLst/>
            <a:ahLst/>
            <a:cxnLst/>
            <a:rect l="l" t="t" r="r" b="b"/>
            <a:pathLst>
              <a:path w="22473" h="6199" extrusionOk="0">
                <a:moveTo>
                  <a:pt x="22473" y="0"/>
                </a:moveTo>
                <a:lnTo>
                  <a:pt x="22473" y="6199"/>
                </a:lnTo>
                <a:lnTo>
                  <a:pt x="0" y="6199"/>
                </a:lnTo>
                <a:lnTo>
                  <a:pt x="0" y="387"/>
                </a:lnTo>
              </a:path>
            </a:pathLst>
          </a:custGeom>
          <a:noFill/>
          <a:ln w="9525" cap="flat" cmpd="sng">
            <a:solidFill>
              <a:schemeClr val="dk2"/>
            </a:solidFill>
            <a:prstDash val="solid"/>
            <a:round/>
            <a:headEnd type="none" w="med" len="med"/>
            <a:tailEnd type="triangle" w="med" len="med"/>
          </a:ln>
        </p:spPr>
      </p:sp>
      <p:sp>
        <p:nvSpPr>
          <p:cNvPr id="96" name="Google Shape;96;p15"/>
          <p:cNvSpPr txBox="1"/>
          <p:nvPr/>
        </p:nvSpPr>
        <p:spPr>
          <a:xfrm>
            <a:off x="1458125" y="3132700"/>
            <a:ext cx="230100" cy="536400"/>
          </a:xfrm>
          <a:prstGeom prst="rect">
            <a:avLst/>
          </a:prstGeom>
          <a:noFill/>
          <a:ln>
            <a:noFill/>
          </a:ln>
        </p:spPr>
        <p:txBody>
          <a:bodyPr spcFirstLastPara="1" wrap="square" lIns="91425" tIns="91425" rIns="91425" bIns="91425" anchor="t" anchorCtr="0">
            <a:noAutofit/>
          </a:bodyPr>
          <a:lstStyle/>
          <a:p>
            <a:pPr algn="ctr" eaLnBrk="1" fontAlgn="auto" hangingPunct="1">
              <a:lnSpc>
                <a:spcPct val="115000"/>
              </a:lnSpc>
              <a:spcBef>
                <a:spcPts val="0"/>
              </a:spcBef>
              <a:spcAft>
                <a:spcPts val="0"/>
              </a:spcAft>
              <a:buClr>
                <a:srgbClr val="000000"/>
              </a:buClr>
            </a:pPr>
            <a:r>
              <a:rPr lang="zh-CN" altLang="en-US" sz="1100" kern="0">
                <a:solidFill>
                  <a:srgbClr val="000000"/>
                </a:solidFill>
                <a:latin typeface="Arial"/>
                <a:cs typeface="Arial"/>
                <a:sym typeface="Arial"/>
              </a:rPr>
              <a:t>❸</a:t>
            </a:r>
            <a:endParaRPr sz="1100" kern="0">
              <a:solidFill>
                <a:srgbClr val="000000"/>
              </a:solidFill>
              <a:latin typeface="Arial"/>
              <a:cs typeface="Arial"/>
              <a:sym typeface="Arial"/>
            </a:endParaRPr>
          </a:p>
          <a:p>
            <a:pPr eaLnBrk="1" fontAlgn="auto" hangingPunct="1">
              <a:lnSpc>
                <a:spcPct val="115000"/>
              </a:lnSpc>
              <a:spcBef>
                <a:spcPts val="0"/>
              </a:spcBef>
              <a:spcAft>
                <a:spcPts val="0"/>
              </a:spcAft>
              <a:buClr>
                <a:srgbClr val="000000"/>
              </a:buClr>
            </a:pPr>
            <a:endParaRPr sz="1100" kern="0">
              <a:solidFill>
                <a:srgbClr val="000000"/>
              </a:solidFill>
              <a:latin typeface="Arial"/>
              <a:cs typeface="Arial"/>
              <a:sym typeface="Arial"/>
            </a:endParaRPr>
          </a:p>
        </p:txBody>
      </p:sp>
      <p:sp>
        <p:nvSpPr>
          <p:cNvPr id="97" name="Google Shape;97;p15"/>
          <p:cNvSpPr txBox="1"/>
          <p:nvPr/>
        </p:nvSpPr>
        <p:spPr>
          <a:xfrm>
            <a:off x="633150" y="4785125"/>
            <a:ext cx="3000000" cy="379304"/>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Avenir"/>
                <a:ea typeface="Avenir"/>
                <a:cs typeface="Avenir"/>
                <a:sym typeface="Avenir"/>
              </a:rPr>
              <a:t>❸ </a:t>
            </a:r>
            <a:r>
              <a:rPr lang="en-US" altLang="zh-CN" sz="1100" kern="0">
                <a:solidFill>
                  <a:srgbClr val="000000"/>
                </a:solidFill>
                <a:latin typeface="Avenir"/>
                <a:ea typeface="Avenir"/>
                <a:cs typeface="Avenir"/>
                <a:sym typeface="Avenir"/>
              </a:rPr>
              <a:t>Core B sends response to Core A</a:t>
            </a:r>
            <a:endParaRPr sz="1100" kern="0">
              <a:solidFill>
                <a:srgbClr val="000000"/>
              </a:solidFill>
              <a:latin typeface="Avenir"/>
              <a:ea typeface="Avenir"/>
              <a:cs typeface="Avenir"/>
              <a:sym typeface="Avenir"/>
            </a:endParaRPr>
          </a:p>
        </p:txBody>
      </p:sp>
      <p:sp>
        <p:nvSpPr>
          <p:cNvPr id="98" name="Google Shape;98;p15"/>
          <p:cNvSpPr txBox="1"/>
          <p:nvPr/>
        </p:nvSpPr>
        <p:spPr>
          <a:xfrm>
            <a:off x="928650" y="2446776"/>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A</a:t>
            </a:r>
            <a:endParaRPr sz="1400" kern="0">
              <a:solidFill>
                <a:srgbClr val="000000"/>
              </a:solidFill>
              <a:latin typeface="Avenir"/>
              <a:ea typeface="Avenir"/>
              <a:cs typeface="Avenir"/>
              <a:sym typeface="Avenir"/>
            </a:endParaRPr>
          </a:p>
        </p:txBody>
      </p:sp>
      <p:sp>
        <p:nvSpPr>
          <p:cNvPr id="99" name="Google Shape;99;p15"/>
          <p:cNvSpPr txBox="1"/>
          <p:nvPr/>
        </p:nvSpPr>
        <p:spPr>
          <a:xfrm>
            <a:off x="1691300" y="2437451"/>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B</a:t>
            </a:r>
            <a:endParaRPr sz="1400" kern="0">
              <a:solidFill>
                <a:srgbClr val="000000"/>
              </a:solidFill>
              <a:latin typeface="Avenir"/>
              <a:ea typeface="Avenir"/>
              <a:cs typeface="Avenir"/>
              <a:sym typeface="Avenir"/>
            </a:endParaRPr>
          </a:p>
        </p:txBody>
      </p:sp>
      <p:sp>
        <p:nvSpPr>
          <p:cNvPr id="100" name="Google Shape;100;p15"/>
          <p:cNvSpPr txBox="1"/>
          <p:nvPr/>
        </p:nvSpPr>
        <p:spPr>
          <a:xfrm>
            <a:off x="2453950" y="2437451"/>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C</a:t>
            </a:r>
            <a:endParaRPr sz="1400" kern="0">
              <a:solidFill>
                <a:srgbClr val="000000"/>
              </a:solidFill>
              <a:latin typeface="Avenir"/>
              <a:ea typeface="Avenir"/>
              <a:cs typeface="Avenir"/>
              <a:sym typeface="Avenir"/>
            </a:endParaRPr>
          </a:p>
        </p:txBody>
      </p:sp>
      <p:sp>
        <p:nvSpPr>
          <p:cNvPr id="101" name="Google Shape;101;p15"/>
          <p:cNvSpPr txBox="1"/>
          <p:nvPr/>
        </p:nvSpPr>
        <p:spPr>
          <a:xfrm>
            <a:off x="853150" y="2046575"/>
            <a:ext cx="2673600" cy="4002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FF9900"/>
                </a:solidFill>
                <a:latin typeface="Avenir"/>
                <a:ea typeface="Avenir"/>
                <a:cs typeface="Avenir"/>
                <a:sym typeface="Avenir"/>
              </a:rPr>
              <a:t>E-state coherence request</a:t>
            </a:r>
            <a:endParaRPr sz="1400" kern="0">
              <a:solidFill>
                <a:srgbClr val="FF9900"/>
              </a:solidFill>
              <a:latin typeface="Avenir"/>
              <a:ea typeface="Avenir"/>
              <a:cs typeface="Avenir"/>
              <a:sym typeface="Avenir"/>
            </a:endParaRPr>
          </a:p>
        </p:txBody>
      </p:sp>
      <p:sp>
        <p:nvSpPr>
          <p:cNvPr id="102" name="Google Shape;102;p15"/>
          <p:cNvSpPr/>
          <p:nvPr/>
        </p:nvSpPr>
        <p:spPr>
          <a:xfrm>
            <a:off x="5732750" y="2808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3" name="Google Shape;103;p15"/>
          <p:cNvSpPr/>
          <p:nvPr/>
        </p:nvSpPr>
        <p:spPr>
          <a:xfrm>
            <a:off x="6495400" y="2808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4" name="Google Shape;104;p15"/>
          <p:cNvSpPr/>
          <p:nvPr/>
        </p:nvSpPr>
        <p:spPr>
          <a:xfrm>
            <a:off x="7258050" y="2808925"/>
            <a:ext cx="5328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5" name="Google Shape;105;p15"/>
          <p:cNvSpPr/>
          <p:nvPr/>
        </p:nvSpPr>
        <p:spPr>
          <a:xfrm>
            <a:off x="5732800" y="3474400"/>
            <a:ext cx="2058000" cy="3246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6" name="Google Shape;106;p15"/>
          <p:cNvSpPr/>
          <p:nvPr/>
        </p:nvSpPr>
        <p:spPr>
          <a:xfrm>
            <a:off x="6577700" y="2863650"/>
            <a:ext cx="155100" cy="2181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7" name="Google Shape;107;p15"/>
          <p:cNvSpPr/>
          <p:nvPr/>
        </p:nvSpPr>
        <p:spPr>
          <a:xfrm>
            <a:off x="6728900" y="2863650"/>
            <a:ext cx="230100" cy="2181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08" name="Google Shape;108;p15"/>
          <p:cNvSpPr txBox="1"/>
          <p:nvPr/>
        </p:nvSpPr>
        <p:spPr>
          <a:xfrm>
            <a:off x="6512000" y="2786575"/>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S</a:t>
            </a:r>
            <a:endParaRPr sz="1200" kern="0">
              <a:solidFill>
                <a:srgbClr val="000000"/>
              </a:solidFill>
              <a:latin typeface="Times New Roman"/>
              <a:ea typeface="Times New Roman"/>
              <a:cs typeface="Times New Roman"/>
              <a:sym typeface="Times New Roman"/>
            </a:endParaRPr>
          </a:p>
        </p:txBody>
      </p:sp>
      <p:sp>
        <p:nvSpPr>
          <p:cNvPr id="109" name="Google Shape;109;p15"/>
          <p:cNvSpPr txBox="1"/>
          <p:nvPr/>
        </p:nvSpPr>
        <p:spPr>
          <a:xfrm>
            <a:off x="6704600" y="2788050"/>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110" name="Google Shape;110;p15"/>
          <p:cNvSpPr/>
          <p:nvPr/>
        </p:nvSpPr>
        <p:spPr>
          <a:xfrm>
            <a:off x="5835400" y="3517475"/>
            <a:ext cx="1046100" cy="237000"/>
          </a:xfrm>
          <a:prstGeom prst="roundRect">
            <a:avLst>
              <a:gd name="adj" fmla="val 16667"/>
            </a:avLst>
          </a:prstGeom>
          <a:solidFill>
            <a:srgbClr val="C8E6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pPr>
            <a:r>
              <a:rPr lang="en-US" altLang="zh-CN" sz="1400" kern="0">
                <a:solidFill>
                  <a:srgbClr val="000000"/>
                </a:solidFill>
                <a:latin typeface="Times New Roman"/>
                <a:ea typeface="Times New Roman"/>
                <a:cs typeface="Times New Roman"/>
                <a:sym typeface="Times New Roman"/>
              </a:rPr>
              <a:t>Directory</a:t>
            </a:r>
            <a:endParaRPr sz="1400" kern="0">
              <a:solidFill>
                <a:srgbClr val="000000"/>
              </a:solidFill>
              <a:latin typeface="Times New Roman"/>
              <a:ea typeface="Times New Roman"/>
              <a:cs typeface="Times New Roman"/>
              <a:sym typeface="Times New Roman"/>
            </a:endParaRPr>
          </a:p>
        </p:txBody>
      </p:sp>
      <p:sp>
        <p:nvSpPr>
          <p:cNvPr id="111" name="Google Shape;111;p15"/>
          <p:cNvSpPr/>
          <p:nvPr/>
        </p:nvSpPr>
        <p:spPr>
          <a:xfrm>
            <a:off x="7180525" y="3528388"/>
            <a:ext cx="155100" cy="2181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12" name="Google Shape;112;p15"/>
          <p:cNvSpPr/>
          <p:nvPr/>
        </p:nvSpPr>
        <p:spPr>
          <a:xfrm>
            <a:off x="7331725" y="3528388"/>
            <a:ext cx="230100" cy="2181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13" name="Google Shape;113;p15"/>
          <p:cNvSpPr txBox="1"/>
          <p:nvPr/>
        </p:nvSpPr>
        <p:spPr>
          <a:xfrm>
            <a:off x="7114825" y="3451313"/>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S</a:t>
            </a:r>
            <a:endParaRPr sz="1200" kern="0">
              <a:solidFill>
                <a:srgbClr val="000000"/>
              </a:solidFill>
              <a:latin typeface="Times New Roman"/>
              <a:ea typeface="Times New Roman"/>
              <a:cs typeface="Times New Roman"/>
              <a:sym typeface="Times New Roman"/>
            </a:endParaRPr>
          </a:p>
        </p:txBody>
      </p:sp>
      <p:sp>
        <p:nvSpPr>
          <p:cNvPr id="114" name="Google Shape;114;p15"/>
          <p:cNvSpPr txBox="1"/>
          <p:nvPr/>
        </p:nvSpPr>
        <p:spPr>
          <a:xfrm>
            <a:off x="7307425" y="3452788"/>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cxnSp>
        <p:nvCxnSpPr>
          <p:cNvPr id="115" name="Google Shape;115;p15"/>
          <p:cNvCxnSpPr/>
          <p:nvPr/>
        </p:nvCxnSpPr>
        <p:spPr>
          <a:xfrm>
            <a:off x="5887725" y="3128575"/>
            <a:ext cx="0" cy="387600"/>
          </a:xfrm>
          <a:prstGeom prst="straightConnector1">
            <a:avLst/>
          </a:prstGeom>
          <a:noFill/>
          <a:ln w="9525" cap="flat" cmpd="sng">
            <a:solidFill>
              <a:schemeClr val="dk1"/>
            </a:solidFill>
            <a:prstDash val="solid"/>
            <a:round/>
            <a:headEnd type="none" w="med" len="med"/>
            <a:tailEnd type="triangle" w="med" len="med"/>
          </a:ln>
        </p:spPr>
      </p:cxnSp>
      <p:sp>
        <p:nvSpPr>
          <p:cNvPr id="116" name="Google Shape;116;p15"/>
          <p:cNvSpPr txBox="1"/>
          <p:nvPr/>
        </p:nvSpPr>
        <p:spPr>
          <a:xfrm>
            <a:off x="5605300" y="3174401"/>
            <a:ext cx="230100" cy="361607"/>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000" kern="0">
                <a:solidFill>
                  <a:srgbClr val="000000"/>
                </a:solidFill>
                <a:latin typeface="Arial"/>
                <a:cs typeface="Arial"/>
                <a:sym typeface="Arial"/>
              </a:rPr>
              <a:t>❶</a:t>
            </a:r>
            <a:endParaRPr sz="1000" kern="0">
              <a:solidFill>
                <a:srgbClr val="000000"/>
              </a:solidFill>
              <a:latin typeface="Arial"/>
              <a:cs typeface="Arial"/>
              <a:sym typeface="Arial"/>
            </a:endParaRPr>
          </a:p>
        </p:txBody>
      </p:sp>
      <p:sp>
        <p:nvSpPr>
          <p:cNvPr id="117" name="Google Shape;117;p15"/>
          <p:cNvSpPr txBox="1"/>
          <p:nvPr/>
        </p:nvSpPr>
        <p:spPr>
          <a:xfrm>
            <a:off x="5185600" y="4048776"/>
            <a:ext cx="3773100" cy="573973"/>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Avenir"/>
                <a:ea typeface="Avenir"/>
                <a:cs typeface="Avenir"/>
                <a:sym typeface="Avenir"/>
              </a:rPr>
              <a:t>❶ </a:t>
            </a:r>
            <a:r>
              <a:rPr lang="en-US" altLang="zh-CN" sz="1100" kern="0">
                <a:solidFill>
                  <a:srgbClr val="000000"/>
                </a:solidFill>
                <a:latin typeface="Avenir"/>
                <a:ea typeface="Avenir"/>
                <a:cs typeface="Avenir"/>
                <a:sym typeface="Avenir"/>
              </a:rPr>
              <a:t>Core A requests Directory for memory location X</a:t>
            </a:r>
            <a:endParaRPr sz="1100" kern="0">
              <a:solidFill>
                <a:srgbClr val="000000"/>
              </a:solidFill>
              <a:latin typeface="Avenir"/>
              <a:ea typeface="Avenir"/>
              <a:cs typeface="Avenir"/>
              <a:sym typeface="Avenir"/>
            </a:endParaRPr>
          </a:p>
          <a:p>
            <a:pPr eaLnBrk="1" fontAlgn="auto" hangingPunct="1">
              <a:lnSpc>
                <a:spcPct val="115000"/>
              </a:lnSpc>
              <a:spcBef>
                <a:spcPts val="0"/>
              </a:spcBef>
              <a:spcAft>
                <a:spcPts val="0"/>
              </a:spcAft>
              <a:buClr>
                <a:srgbClr val="000000"/>
              </a:buClr>
            </a:pPr>
            <a:endParaRPr sz="1100" kern="0">
              <a:solidFill>
                <a:srgbClr val="000000"/>
              </a:solidFill>
              <a:latin typeface="Avenir"/>
              <a:ea typeface="Avenir"/>
              <a:cs typeface="Avenir"/>
              <a:sym typeface="Avenir"/>
            </a:endParaRPr>
          </a:p>
        </p:txBody>
      </p:sp>
      <p:cxnSp>
        <p:nvCxnSpPr>
          <p:cNvPr id="118" name="Google Shape;118;p15"/>
          <p:cNvCxnSpPr/>
          <p:nvPr/>
        </p:nvCxnSpPr>
        <p:spPr>
          <a:xfrm>
            <a:off x="6112700" y="3138438"/>
            <a:ext cx="0" cy="374100"/>
          </a:xfrm>
          <a:prstGeom prst="straightConnector1">
            <a:avLst/>
          </a:prstGeom>
          <a:noFill/>
          <a:ln w="9525" cap="flat" cmpd="sng">
            <a:solidFill>
              <a:schemeClr val="dk1"/>
            </a:solidFill>
            <a:prstDash val="solid"/>
            <a:round/>
            <a:headEnd type="triangle" w="med" len="med"/>
            <a:tailEnd type="none" w="med" len="med"/>
          </a:ln>
        </p:spPr>
      </p:cxnSp>
      <p:sp>
        <p:nvSpPr>
          <p:cNvPr id="119" name="Google Shape;119;p15"/>
          <p:cNvSpPr txBox="1"/>
          <p:nvPr/>
        </p:nvSpPr>
        <p:spPr>
          <a:xfrm>
            <a:off x="5185600" y="4440600"/>
            <a:ext cx="3000000" cy="379304"/>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Avenir"/>
                <a:ea typeface="Avenir"/>
                <a:cs typeface="Avenir"/>
                <a:sym typeface="Avenir"/>
              </a:rPr>
              <a:t>❷ </a:t>
            </a:r>
            <a:r>
              <a:rPr lang="en-US" altLang="zh-CN" sz="1100" kern="0">
                <a:solidFill>
                  <a:srgbClr val="000000"/>
                </a:solidFill>
                <a:latin typeface="Avenir"/>
                <a:ea typeface="Avenir"/>
                <a:cs typeface="Avenir"/>
                <a:sym typeface="Avenir"/>
              </a:rPr>
              <a:t>LLC sends response to Core B</a:t>
            </a:r>
            <a:endParaRPr sz="1100" kern="0">
              <a:solidFill>
                <a:srgbClr val="000000"/>
              </a:solidFill>
              <a:latin typeface="Avenir"/>
              <a:ea typeface="Avenir"/>
              <a:cs typeface="Avenir"/>
              <a:sym typeface="Avenir"/>
            </a:endParaRPr>
          </a:p>
        </p:txBody>
      </p:sp>
      <p:sp>
        <p:nvSpPr>
          <p:cNvPr id="120" name="Google Shape;120;p15"/>
          <p:cNvSpPr txBox="1"/>
          <p:nvPr/>
        </p:nvSpPr>
        <p:spPr>
          <a:xfrm>
            <a:off x="6093313" y="3166738"/>
            <a:ext cx="230100" cy="379304"/>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pPr>
            <a:r>
              <a:rPr lang="zh-CN" altLang="en-US" sz="1100" kern="0">
                <a:solidFill>
                  <a:srgbClr val="000000"/>
                </a:solidFill>
                <a:latin typeface="Times New Roman"/>
                <a:ea typeface="Times New Roman"/>
                <a:cs typeface="Times New Roman"/>
                <a:sym typeface="Times New Roman"/>
              </a:rPr>
              <a:t>❷</a:t>
            </a:r>
            <a:endParaRPr sz="1400" kern="0">
              <a:solidFill>
                <a:srgbClr val="000000"/>
              </a:solidFill>
              <a:latin typeface="Arial"/>
              <a:cs typeface="Arial"/>
              <a:sym typeface="Arial"/>
            </a:endParaRPr>
          </a:p>
        </p:txBody>
      </p:sp>
      <p:sp>
        <p:nvSpPr>
          <p:cNvPr id="121" name="Google Shape;121;p15"/>
          <p:cNvSpPr txBox="1"/>
          <p:nvPr/>
        </p:nvSpPr>
        <p:spPr>
          <a:xfrm>
            <a:off x="5643350" y="2503776"/>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A</a:t>
            </a:r>
            <a:endParaRPr sz="1400" kern="0">
              <a:solidFill>
                <a:srgbClr val="000000"/>
              </a:solidFill>
              <a:latin typeface="Avenir"/>
              <a:ea typeface="Avenir"/>
              <a:cs typeface="Avenir"/>
              <a:sym typeface="Avenir"/>
            </a:endParaRPr>
          </a:p>
        </p:txBody>
      </p:sp>
      <p:sp>
        <p:nvSpPr>
          <p:cNvPr id="122" name="Google Shape;122;p15"/>
          <p:cNvSpPr txBox="1"/>
          <p:nvPr/>
        </p:nvSpPr>
        <p:spPr>
          <a:xfrm>
            <a:off x="6406000" y="2494451"/>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B</a:t>
            </a:r>
            <a:endParaRPr sz="1400" kern="0">
              <a:solidFill>
                <a:srgbClr val="000000"/>
              </a:solidFill>
              <a:latin typeface="Avenir"/>
              <a:ea typeface="Avenir"/>
              <a:cs typeface="Avenir"/>
              <a:sym typeface="Avenir"/>
            </a:endParaRPr>
          </a:p>
        </p:txBody>
      </p:sp>
      <p:sp>
        <p:nvSpPr>
          <p:cNvPr id="123" name="Google Shape;123;p15"/>
          <p:cNvSpPr txBox="1"/>
          <p:nvPr/>
        </p:nvSpPr>
        <p:spPr>
          <a:xfrm>
            <a:off x="7168650" y="2494451"/>
            <a:ext cx="711600" cy="61552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000000"/>
                </a:solidFill>
                <a:latin typeface="Avenir"/>
                <a:ea typeface="Avenir"/>
                <a:cs typeface="Avenir"/>
                <a:sym typeface="Avenir"/>
              </a:rPr>
              <a:t>core C</a:t>
            </a:r>
            <a:endParaRPr sz="1400" kern="0">
              <a:solidFill>
                <a:srgbClr val="000000"/>
              </a:solidFill>
              <a:latin typeface="Avenir"/>
              <a:ea typeface="Avenir"/>
              <a:cs typeface="Avenir"/>
              <a:sym typeface="Avenir"/>
            </a:endParaRPr>
          </a:p>
        </p:txBody>
      </p:sp>
      <p:sp>
        <p:nvSpPr>
          <p:cNvPr id="124" name="Google Shape;124;p15"/>
          <p:cNvSpPr txBox="1"/>
          <p:nvPr/>
        </p:nvSpPr>
        <p:spPr>
          <a:xfrm>
            <a:off x="5567850" y="2103575"/>
            <a:ext cx="2673600" cy="4002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400" kern="0">
                <a:solidFill>
                  <a:srgbClr val="FF9900"/>
                </a:solidFill>
                <a:latin typeface="Avenir"/>
                <a:ea typeface="Avenir"/>
                <a:cs typeface="Avenir"/>
                <a:sym typeface="Avenir"/>
              </a:rPr>
              <a:t>S-state coherence request</a:t>
            </a:r>
            <a:endParaRPr sz="1400" kern="0">
              <a:solidFill>
                <a:srgbClr val="FF9900"/>
              </a:solidFill>
              <a:latin typeface="Avenir"/>
              <a:ea typeface="Avenir"/>
              <a:cs typeface="Avenir"/>
              <a:sym typeface="Avenir"/>
            </a:endParaRPr>
          </a:p>
        </p:txBody>
      </p:sp>
      <p:sp>
        <p:nvSpPr>
          <p:cNvPr id="125" name="Google Shape;125;p15"/>
          <p:cNvSpPr/>
          <p:nvPr/>
        </p:nvSpPr>
        <p:spPr>
          <a:xfrm>
            <a:off x="7323750" y="2862913"/>
            <a:ext cx="155100" cy="2181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26" name="Google Shape;126;p15"/>
          <p:cNvSpPr/>
          <p:nvPr/>
        </p:nvSpPr>
        <p:spPr>
          <a:xfrm>
            <a:off x="7474950" y="2862913"/>
            <a:ext cx="230100" cy="2181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27" name="Google Shape;127;p15"/>
          <p:cNvSpPr txBox="1"/>
          <p:nvPr/>
        </p:nvSpPr>
        <p:spPr>
          <a:xfrm>
            <a:off x="7258050" y="2785838"/>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S</a:t>
            </a:r>
            <a:endParaRPr sz="1200" kern="0">
              <a:solidFill>
                <a:srgbClr val="000000"/>
              </a:solidFill>
              <a:latin typeface="Times New Roman"/>
              <a:ea typeface="Times New Roman"/>
              <a:cs typeface="Times New Roman"/>
              <a:sym typeface="Times New Roman"/>
            </a:endParaRPr>
          </a:p>
        </p:txBody>
      </p:sp>
      <p:sp>
        <p:nvSpPr>
          <p:cNvPr id="128" name="Google Shape;128;p15"/>
          <p:cNvSpPr txBox="1"/>
          <p:nvPr/>
        </p:nvSpPr>
        <p:spPr>
          <a:xfrm>
            <a:off x="7450650" y="2787313"/>
            <a:ext cx="2865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2" name="Google Shape;135;p16">
            <a:extLst>
              <a:ext uri="{FF2B5EF4-FFF2-40B4-BE49-F238E27FC236}">
                <a16:creationId xmlns:a16="http://schemas.microsoft.com/office/drawing/2014/main" xmlns="" id="{1158140F-2F85-6F4B-EB85-9BE0578A0273}"/>
              </a:ext>
            </a:extLst>
          </p:cNvPr>
          <p:cNvSpPr txBox="1"/>
          <p:nvPr/>
        </p:nvSpPr>
        <p:spPr>
          <a:xfrm>
            <a:off x="466050" y="5767977"/>
            <a:ext cx="8211900" cy="738633"/>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800" kern="0" dirty="0">
                <a:solidFill>
                  <a:srgbClr val="000000"/>
                </a:solidFill>
                <a:latin typeface="Avenir"/>
                <a:ea typeface="Avenir"/>
                <a:cs typeface="Avenir"/>
                <a:sym typeface="Avenir"/>
              </a:rPr>
              <a:t>[HPCA’18] Are Coherence Protocol States Vulnerable to Information Leakage?</a:t>
            </a:r>
            <a:endParaRPr sz="1800" kern="0" dirty="0">
              <a:solidFill>
                <a:srgbClr val="000000"/>
              </a:solidFill>
              <a:latin typeface="Avenir"/>
              <a:ea typeface="Avenir"/>
              <a:cs typeface="Avenir"/>
              <a:sym typeface="Avenir"/>
            </a:endParaRPr>
          </a:p>
        </p:txBody>
      </p:sp>
    </p:spTree>
    <p:custDataLst>
      <p:tags r:id="rId1"/>
    </p:custDataLst>
    <p:extLst>
      <p:ext uri="{BB962C8B-B14F-4D97-AF65-F5344CB8AC3E}">
        <p14:creationId xmlns:p14="http://schemas.microsoft.com/office/powerpoint/2010/main" val="1969164234"/>
      </p:ext>
    </p:extLst>
  </p:cSld>
  <p:clrMapOvr>
    <a:masterClrMapping/>
  </p:clrMapOvr>
  <mc:AlternateContent xmlns:mc="http://schemas.openxmlformats.org/markup-compatibility/2006" xmlns:p14="http://schemas.microsoft.com/office/powerpoint/2010/main">
    <mc:Choice Requires="p14">
      <p:transition spd="slow" p14:dur="2000" advTm="75856"/>
    </mc:Choice>
    <mc:Fallback xmlns="">
      <p:transition spd="slow" advTm="758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1000"/>
                                        <p:tgtEl>
                                          <p:spTgt spid="91"/>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10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10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1000"/>
                                        <p:tgtEl>
                                          <p:spTgt spid="93"/>
                                        </p:tgtEl>
                                      </p:cBhvr>
                                    </p:animEffect>
                                  </p:childTnLst>
                                </p:cTn>
                              </p:par>
                              <p:par>
                                <p:cTn id="22" presetID="10" presetClass="entr" presetSubtype="0" fill="hold"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1000"/>
                                        <p:tgtEl>
                                          <p:spTgt spid="9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1000"/>
                                        <p:tgtEl>
                                          <p:spTgt spid="96"/>
                                        </p:tgtEl>
                                      </p:cBhvr>
                                    </p:animEffect>
                                  </p:childTnLst>
                                </p:cTn>
                              </p:par>
                              <p:par>
                                <p:cTn id="30" presetID="10" presetClass="entr" presetSubtype="0" fill="hold" nodeType="with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10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1000"/>
                                        <p:tgtEl>
                                          <p:spTgt spid="115"/>
                                        </p:tgtEl>
                                      </p:cBhvr>
                                    </p:animEffect>
                                  </p:childTnLst>
                                </p:cTn>
                              </p:par>
                              <p:par>
                                <p:cTn id="41" presetID="10"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fade">
                                      <p:cBhvr>
                                        <p:cTn id="43" dur="1000"/>
                                        <p:tgtEl>
                                          <p:spTgt spid="116"/>
                                        </p:tgtEl>
                                      </p:cBhvr>
                                    </p:animEffect>
                                  </p:childTnLst>
                                </p:cTn>
                              </p:par>
                              <p:par>
                                <p:cTn id="44" presetID="10" presetClass="entr" presetSubtype="0" fill="hold"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1000"/>
                                        <p:tgtEl>
                                          <p:spTgt spid="117"/>
                                        </p:tgtEl>
                                      </p:cBhvr>
                                    </p:animEffect>
                                  </p:childTnLst>
                                </p:cTn>
                              </p:par>
                              <p:par>
                                <p:cTn id="47" presetID="10" presetClass="entr" presetSubtype="0" fill="hold" nodeType="withEffect">
                                  <p:stCondLst>
                                    <p:cond delay="0"/>
                                  </p:stCondLst>
                                  <p:childTnLst>
                                    <p:set>
                                      <p:cBhvr>
                                        <p:cTn id="48" dur="1" fill="hold">
                                          <p:stCondLst>
                                            <p:cond delay="0"/>
                                          </p:stCondLst>
                                        </p:cTn>
                                        <p:tgtEl>
                                          <p:spTgt spid="115"/>
                                        </p:tgtEl>
                                        <p:attrNameLst>
                                          <p:attrName>style.visibility</p:attrName>
                                        </p:attrNameLst>
                                      </p:cBhvr>
                                      <p:to>
                                        <p:strVal val="visible"/>
                                      </p:to>
                                    </p:set>
                                    <p:animEffect transition="in" filter="fade">
                                      <p:cBhvr>
                                        <p:cTn id="49" dur="1000"/>
                                        <p:tgtEl>
                                          <p:spTgt spid="1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fade">
                                      <p:cBhvr>
                                        <p:cTn id="54" dur="1000"/>
                                        <p:tgtEl>
                                          <p:spTgt spid="118"/>
                                        </p:tgtEl>
                                      </p:cBhvr>
                                    </p:animEffect>
                                  </p:childTnLst>
                                </p:cTn>
                              </p:par>
                              <p:par>
                                <p:cTn id="55" presetID="10"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1000"/>
                                        <p:tgtEl>
                                          <p:spTgt spid="120"/>
                                        </p:tgtEl>
                                      </p:cBhvr>
                                    </p:animEffect>
                                  </p:childTnLst>
                                </p:cTn>
                              </p:par>
                              <p:par>
                                <p:cTn id="58" presetID="10" presetClass="entr" presetSubtype="0" fill="hold"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fade">
                                      <p:cBhvr>
                                        <p:cTn id="60"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70000" y="1044311"/>
            <a:ext cx="8520600" cy="572700"/>
          </a:xfrm>
          <a:prstGeom prst="rect">
            <a:avLst/>
          </a:prstGeom>
        </p:spPr>
        <p:txBody>
          <a:bodyPr spcFirstLastPara="1" wrap="square" lIns="91425" tIns="91425" rIns="91425" bIns="91425" anchor="t" anchorCtr="0">
            <a:normAutofit fontScale="90000"/>
          </a:bodyPr>
          <a:lstStyle/>
          <a:p>
            <a:r>
              <a:rPr lang="en-US" altLang="zh-CN" dirty="0" smtClean="0">
                <a:latin typeface="Avenir"/>
                <a:ea typeface="Avenir"/>
                <a:cs typeface="Avenir"/>
                <a:sym typeface="Avenir"/>
              </a:rPr>
              <a:t>Review</a:t>
            </a:r>
            <a:r>
              <a:rPr lang="zh-CN" dirty="0" smtClean="0">
                <a:latin typeface="Avenir"/>
                <a:ea typeface="Avenir"/>
                <a:cs typeface="Avenir"/>
                <a:sym typeface="Avenir"/>
              </a:rPr>
              <a:t>: </a:t>
            </a:r>
            <a:r>
              <a:rPr lang="zh-CN" dirty="0">
                <a:latin typeface="Avenir"/>
                <a:ea typeface="Avenir"/>
                <a:cs typeface="Avenir"/>
                <a:sym typeface="Avenir"/>
              </a:rPr>
              <a:t>S-MESI</a:t>
            </a:r>
            <a:endParaRPr dirty="0">
              <a:latin typeface="Avenir"/>
              <a:ea typeface="Avenir"/>
              <a:cs typeface="Avenir"/>
              <a:sym typeface="Avenir"/>
            </a:endParaRPr>
          </a:p>
        </p:txBody>
      </p:sp>
      <p:sp>
        <p:nvSpPr>
          <p:cNvPr id="155" name="Google Shape;155;p19"/>
          <p:cNvSpPr/>
          <p:nvPr/>
        </p:nvSpPr>
        <p:spPr>
          <a:xfrm>
            <a:off x="4415950" y="2902700"/>
            <a:ext cx="875400" cy="4608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56" name="Google Shape;156;p19"/>
          <p:cNvSpPr/>
          <p:nvPr/>
        </p:nvSpPr>
        <p:spPr>
          <a:xfrm>
            <a:off x="4557250" y="3002750"/>
            <a:ext cx="377100" cy="2607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57" name="Google Shape;157;p19"/>
          <p:cNvSpPr/>
          <p:nvPr/>
        </p:nvSpPr>
        <p:spPr>
          <a:xfrm>
            <a:off x="4930300" y="3002753"/>
            <a:ext cx="230100" cy="2607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58" name="Google Shape;158;p19"/>
          <p:cNvSpPr txBox="1"/>
          <p:nvPr/>
        </p:nvSpPr>
        <p:spPr>
          <a:xfrm>
            <a:off x="4415950" y="2978175"/>
            <a:ext cx="659700" cy="564000"/>
          </a:xfrm>
          <a:prstGeom prst="rect">
            <a:avLst/>
          </a:prstGeom>
          <a:noFill/>
          <a:ln>
            <a:noFill/>
          </a:ln>
        </p:spPr>
        <p:txBody>
          <a:bodyPr spcFirstLastPara="1" wrap="square" lIns="91425" tIns="91425" rIns="91425" bIns="91425" anchor="t" anchorCtr="0">
            <a:spAutoFit/>
          </a:bodyPr>
          <a:lstStyle/>
          <a:p>
            <a:pPr algn="ctr" eaLnBrk="1" fontAlgn="auto" hangingPunct="1">
              <a:lnSpc>
                <a:spcPct val="115000"/>
              </a:lnSpc>
              <a:spcBef>
                <a:spcPts val="0"/>
              </a:spcBef>
              <a:spcAft>
                <a:spcPts val="0"/>
              </a:spcAft>
              <a:buClr>
                <a:srgbClr val="000000"/>
              </a:buClr>
            </a:pPr>
            <a:r>
              <a:rPr lang="en-US" altLang="zh-CN" sz="1100" kern="0">
                <a:solidFill>
                  <a:srgbClr val="000000"/>
                </a:solidFill>
                <a:latin typeface="Times New Roman"/>
                <a:ea typeface="Times New Roman"/>
                <a:cs typeface="Times New Roman"/>
                <a:sym typeface="Times New Roman"/>
              </a:rPr>
              <a:t>EM</a:t>
            </a:r>
            <a:r>
              <a:rPr lang="en-US" altLang="zh-CN" sz="1100" kern="0" baseline="30000">
                <a:solidFill>
                  <a:srgbClr val="000000"/>
                </a:solidFill>
                <a:latin typeface="Times New Roman"/>
                <a:ea typeface="Times New Roman"/>
                <a:cs typeface="Times New Roman"/>
                <a:sym typeface="Times New Roman"/>
              </a:rPr>
              <a:t>A</a:t>
            </a:r>
            <a:endParaRPr sz="1100" kern="0" baseline="30000">
              <a:solidFill>
                <a:srgbClr val="000000"/>
              </a:solidFill>
              <a:latin typeface="Times New Roman"/>
              <a:ea typeface="Times New Roman"/>
              <a:cs typeface="Times New Roman"/>
              <a:sym typeface="Times New Roman"/>
            </a:endParaRPr>
          </a:p>
          <a:p>
            <a:pPr eaLnBrk="1" fontAlgn="auto" hangingPunct="1">
              <a:spcBef>
                <a:spcPts val="0"/>
              </a:spcBef>
              <a:spcAft>
                <a:spcPts val="0"/>
              </a:spcAft>
              <a:buClr>
                <a:srgbClr val="000000"/>
              </a:buClr>
            </a:pPr>
            <a:endParaRPr sz="1200" kern="0">
              <a:solidFill>
                <a:srgbClr val="000000"/>
              </a:solidFill>
              <a:latin typeface="Times New Roman"/>
              <a:ea typeface="Times New Roman"/>
              <a:cs typeface="Times New Roman"/>
              <a:sym typeface="Times New Roman"/>
            </a:endParaRPr>
          </a:p>
        </p:txBody>
      </p:sp>
      <p:sp>
        <p:nvSpPr>
          <p:cNvPr id="159" name="Google Shape;159;p19"/>
          <p:cNvSpPr txBox="1"/>
          <p:nvPr/>
        </p:nvSpPr>
        <p:spPr>
          <a:xfrm>
            <a:off x="4901850" y="2948450"/>
            <a:ext cx="2301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160" name="Google Shape;160;p19"/>
          <p:cNvSpPr/>
          <p:nvPr/>
        </p:nvSpPr>
        <p:spPr>
          <a:xfrm>
            <a:off x="1966075" y="2902700"/>
            <a:ext cx="875400" cy="4608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1" name="Google Shape;161;p19"/>
          <p:cNvSpPr/>
          <p:nvPr/>
        </p:nvSpPr>
        <p:spPr>
          <a:xfrm>
            <a:off x="2107375" y="3002750"/>
            <a:ext cx="377100" cy="2607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2" name="Google Shape;162;p19"/>
          <p:cNvSpPr/>
          <p:nvPr/>
        </p:nvSpPr>
        <p:spPr>
          <a:xfrm>
            <a:off x="2480425" y="3002753"/>
            <a:ext cx="230100" cy="2607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3" name="Google Shape;163;p19"/>
          <p:cNvSpPr txBox="1"/>
          <p:nvPr/>
        </p:nvSpPr>
        <p:spPr>
          <a:xfrm>
            <a:off x="2160900" y="2956100"/>
            <a:ext cx="200100" cy="3540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a:solidFill>
                  <a:srgbClr val="000000"/>
                </a:solidFill>
                <a:latin typeface="Times New Roman"/>
                <a:ea typeface="Times New Roman"/>
                <a:cs typeface="Times New Roman"/>
                <a:sym typeface="Times New Roman"/>
              </a:rPr>
              <a:t>E</a:t>
            </a:r>
            <a:endParaRPr sz="1200" kern="0">
              <a:solidFill>
                <a:srgbClr val="000000"/>
              </a:solidFill>
              <a:latin typeface="Times New Roman"/>
              <a:ea typeface="Times New Roman"/>
              <a:cs typeface="Times New Roman"/>
              <a:sym typeface="Times New Roman"/>
            </a:endParaRPr>
          </a:p>
        </p:txBody>
      </p:sp>
      <p:sp>
        <p:nvSpPr>
          <p:cNvPr id="164" name="Google Shape;164;p19"/>
          <p:cNvSpPr txBox="1"/>
          <p:nvPr/>
        </p:nvSpPr>
        <p:spPr>
          <a:xfrm>
            <a:off x="2451975" y="2948450"/>
            <a:ext cx="2301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165" name="Google Shape;165;p19"/>
          <p:cNvSpPr/>
          <p:nvPr/>
        </p:nvSpPr>
        <p:spPr>
          <a:xfrm>
            <a:off x="1966075" y="4231825"/>
            <a:ext cx="2058000" cy="3693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6" name="Google Shape;166;p19"/>
          <p:cNvSpPr/>
          <p:nvPr/>
        </p:nvSpPr>
        <p:spPr>
          <a:xfrm>
            <a:off x="2068675" y="4297250"/>
            <a:ext cx="1046100" cy="237000"/>
          </a:xfrm>
          <a:prstGeom prst="roundRect">
            <a:avLst>
              <a:gd name="adj" fmla="val 16667"/>
            </a:avLst>
          </a:prstGeom>
          <a:solidFill>
            <a:srgbClr val="C8E6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pPr>
            <a:r>
              <a:rPr lang="en-US" altLang="zh-CN" sz="1400" kern="0">
                <a:solidFill>
                  <a:srgbClr val="000000"/>
                </a:solidFill>
                <a:latin typeface="Times New Roman"/>
                <a:ea typeface="Times New Roman"/>
                <a:cs typeface="Times New Roman"/>
                <a:sym typeface="Times New Roman"/>
              </a:rPr>
              <a:t>Directory</a:t>
            </a:r>
            <a:endParaRPr sz="1400" kern="0">
              <a:solidFill>
                <a:srgbClr val="000000"/>
              </a:solidFill>
              <a:latin typeface="Times New Roman"/>
              <a:ea typeface="Times New Roman"/>
              <a:cs typeface="Times New Roman"/>
              <a:sym typeface="Times New Roman"/>
            </a:endParaRPr>
          </a:p>
        </p:txBody>
      </p:sp>
      <p:sp>
        <p:nvSpPr>
          <p:cNvPr id="167" name="Google Shape;167;p19"/>
          <p:cNvSpPr/>
          <p:nvPr/>
        </p:nvSpPr>
        <p:spPr>
          <a:xfrm>
            <a:off x="3261475" y="4286125"/>
            <a:ext cx="377100" cy="2607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8" name="Google Shape;168;p19"/>
          <p:cNvSpPr/>
          <p:nvPr/>
        </p:nvSpPr>
        <p:spPr>
          <a:xfrm>
            <a:off x="3634525" y="4286128"/>
            <a:ext cx="230100" cy="2607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69" name="Google Shape;169;p19"/>
          <p:cNvSpPr txBox="1"/>
          <p:nvPr/>
        </p:nvSpPr>
        <p:spPr>
          <a:xfrm>
            <a:off x="3315000" y="4239475"/>
            <a:ext cx="200100" cy="3540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a:solidFill>
                  <a:srgbClr val="000000"/>
                </a:solidFill>
                <a:latin typeface="Times New Roman"/>
                <a:ea typeface="Times New Roman"/>
                <a:cs typeface="Times New Roman"/>
                <a:sym typeface="Times New Roman"/>
              </a:rPr>
              <a:t>E</a:t>
            </a:r>
            <a:endParaRPr sz="1200" kern="0">
              <a:solidFill>
                <a:srgbClr val="000000"/>
              </a:solidFill>
              <a:latin typeface="Times New Roman"/>
              <a:ea typeface="Times New Roman"/>
              <a:cs typeface="Times New Roman"/>
              <a:sym typeface="Times New Roman"/>
            </a:endParaRPr>
          </a:p>
        </p:txBody>
      </p:sp>
      <p:sp>
        <p:nvSpPr>
          <p:cNvPr id="170" name="Google Shape;170;p19"/>
          <p:cNvSpPr txBox="1"/>
          <p:nvPr/>
        </p:nvSpPr>
        <p:spPr>
          <a:xfrm>
            <a:off x="3606075" y="4231825"/>
            <a:ext cx="2301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171" name="Google Shape;171;p19"/>
          <p:cNvSpPr/>
          <p:nvPr/>
        </p:nvSpPr>
        <p:spPr>
          <a:xfrm>
            <a:off x="5782650" y="4224175"/>
            <a:ext cx="2058000" cy="3693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72" name="Google Shape;172;p19"/>
          <p:cNvSpPr/>
          <p:nvPr/>
        </p:nvSpPr>
        <p:spPr>
          <a:xfrm>
            <a:off x="5885250" y="4289600"/>
            <a:ext cx="1046100" cy="237000"/>
          </a:xfrm>
          <a:prstGeom prst="roundRect">
            <a:avLst>
              <a:gd name="adj" fmla="val 16667"/>
            </a:avLst>
          </a:prstGeom>
          <a:solidFill>
            <a:srgbClr val="C8E6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eaLnBrk="1" fontAlgn="auto" hangingPunct="1">
              <a:spcBef>
                <a:spcPts val="0"/>
              </a:spcBef>
              <a:spcAft>
                <a:spcPts val="0"/>
              </a:spcAft>
              <a:buClr>
                <a:srgbClr val="000000"/>
              </a:buClr>
            </a:pPr>
            <a:r>
              <a:rPr lang="en-US" altLang="zh-CN" sz="1400" kern="0">
                <a:solidFill>
                  <a:srgbClr val="000000"/>
                </a:solidFill>
                <a:latin typeface="Times New Roman"/>
                <a:ea typeface="Times New Roman"/>
                <a:cs typeface="Times New Roman"/>
                <a:sym typeface="Times New Roman"/>
              </a:rPr>
              <a:t>Directory</a:t>
            </a:r>
            <a:endParaRPr sz="1400" kern="0">
              <a:solidFill>
                <a:srgbClr val="000000"/>
              </a:solidFill>
              <a:latin typeface="Times New Roman"/>
              <a:ea typeface="Times New Roman"/>
              <a:cs typeface="Times New Roman"/>
              <a:sym typeface="Times New Roman"/>
            </a:endParaRPr>
          </a:p>
        </p:txBody>
      </p:sp>
      <p:sp>
        <p:nvSpPr>
          <p:cNvPr id="173" name="Google Shape;173;p19"/>
          <p:cNvSpPr/>
          <p:nvPr/>
        </p:nvSpPr>
        <p:spPr>
          <a:xfrm>
            <a:off x="7078050" y="4278475"/>
            <a:ext cx="377100" cy="2607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74" name="Google Shape;174;p19"/>
          <p:cNvSpPr/>
          <p:nvPr/>
        </p:nvSpPr>
        <p:spPr>
          <a:xfrm>
            <a:off x="7451100" y="4278478"/>
            <a:ext cx="230100" cy="2607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75" name="Google Shape;175;p19"/>
          <p:cNvSpPr txBox="1"/>
          <p:nvPr/>
        </p:nvSpPr>
        <p:spPr>
          <a:xfrm>
            <a:off x="7101575" y="4231825"/>
            <a:ext cx="230100" cy="3540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a:solidFill>
                  <a:srgbClr val="000000"/>
                </a:solidFill>
                <a:latin typeface="Times New Roman"/>
                <a:ea typeface="Times New Roman"/>
                <a:cs typeface="Times New Roman"/>
                <a:sym typeface="Times New Roman"/>
              </a:rPr>
              <a:t>M</a:t>
            </a:r>
            <a:endParaRPr sz="1200" kern="0">
              <a:solidFill>
                <a:srgbClr val="000000"/>
              </a:solidFill>
              <a:latin typeface="Times New Roman"/>
              <a:ea typeface="Times New Roman"/>
              <a:cs typeface="Times New Roman"/>
              <a:sym typeface="Times New Roman"/>
            </a:endParaRPr>
          </a:p>
        </p:txBody>
      </p:sp>
      <p:sp>
        <p:nvSpPr>
          <p:cNvPr id="176" name="Google Shape;176;p19"/>
          <p:cNvSpPr txBox="1"/>
          <p:nvPr/>
        </p:nvSpPr>
        <p:spPr>
          <a:xfrm>
            <a:off x="7422650" y="4224175"/>
            <a:ext cx="2301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sp>
        <p:nvSpPr>
          <p:cNvPr id="177" name="Google Shape;177;p19"/>
          <p:cNvSpPr/>
          <p:nvPr/>
        </p:nvSpPr>
        <p:spPr>
          <a:xfrm>
            <a:off x="6954925" y="2895850"/>
            <a:ext cx="875400" cy="4608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78" name="Google Shape;178;p19"/>
          <p:cNvSpPr/>
          <p:nvPr/>
        </p:nvSpPr>
        <p:spPr>
          <a:xfrm>
            <a:off x="7096225" y="2995900"/>
            <a:ext cx="377100" cy="260700"/>
          </a:xfrm>
          <a:prstGeom prst="rect">
            <a:avLst/>
          </a:prstGeom>
          <a:solidFill>
            <a:srgbClr val="FF969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79" name="Google Shape;179;p19"/>
          <p:cNvSpPr/>
          <p:nvPr/>
        </p:nvSpPr>
        <p:spPr>
          <a:xfrm>
            <a:off x="7469275" y="2995903"/>
            <a:ext cx="230100" cy="260700"/>
          </a:xfrm>
          <a:prstGeom prst="rect">
            <a:avLst/>
          </a:prstGeom>
          <a:solidFill>
            <a:srgbClr val="A9D3A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pPr>
            <a:endParaRPr sz="1400" kern="0">
              <a:solidFill>
                <a:srgbClr val="000000"/>
              </a:solidFill>
              <a:latin typeface="Times New Roman"/>
              <a:ea typeface="Times New Roman"/>
              <a:cs typeface="Times New Roman"/>
              <a:sym typeface="Times New Roman"/>
            </a:endParaRPr>
          </a:p>
        </p:txBody>
      </p:sp>
      <p:sp>
        <p:nvSpPr>
          <p:cNvPr id="180" name="Google Shape;180;p19"/>
          <p:cNvSpPr txBox="1"/>
          <p:nvPr/>
        </p:nvSpPr>
        <p:spPr>
          <a:xfrm>
            <a:off x="6954925" y="2937425"/>
            <a:ext cx="659700" cy="564000"/>
          </a:xfrm>
          <a:prstGeom prst="rect">
            <a:avLst/>
          </a:prstGeom>
          <a:noFill/>
          <a:ln>
            <a:noFill/>
          </a:ln>
        </p:spPr>
        <p:txBody>
          <a:bodyPr spcFirstLastPara="1" wrap="square" lIns="91425" tIns="91425" rIns="91425" bIns="91425" anchor="t" anchorCtr="0">
            <a:spAutoFit/>
          </a:bodyPr>
          <a:lstStyle/>
          <a:p>
            <a:pPr algn="ctr" eaLnBrk="1" fontAlgn="auto" hangingPunct="1">
              <a:lnSpc>
                <a:spcPct val="115000"/>
              </a:lnSpc>
              <a:spcBef>
                <a:spcPts val="0"/>
              </a:spcBef>
              <a:spcAft>
                <a:spcPts val="0"/>
              </a:spcAft>
              <a:buClr>
                <a:srgbClr val="000000"/>
              </a:buClr>
            </a:pPr>
            <a:r>
              <a:rPr lang="en-US" altLang="zh-CN" sz="1100" kern="0">
                <a:solidFill>
                  <a:srgbClr val="000000"/>
                </a:solidFill>
                <a:latin typeface="Times New Roman"/>
                <a:ea typeface="Times New Roman"/>
                <a:cs typeface="Times New Roman"/>
                <a:sym typeface="Times New Roman"/>
              </a:rPr>
              <a:t>M</a:t>
            </a:r>
            <a:endParaRPr sz="1100" kern="0" baseline="30000">
              <a:solidFill>
                <a:srgbClr val="000000"/>
              </a:solidFill>
              <a:latin typeface="Times New Roman"/>
              <a:ea typeface="Times New Roman"/>
              <a:cs typeface="Times New Roman"/>
              <a:sym typeface="Times New Roman"/>
            </a:endParaRPr>
          </a:p>
          <a:p>
            <a:pPr eaLnBrk="1" fontAlgn="auto" hangingPunct="1">
              <a:spcBef>
                <a:spcPts val="0"/>
              </a:spcBef>
              <a:spcAft>
                <a:spcPts val="0"/>
              </a:spcAft>
              <a:buClr>
                <a:srgbClr val="000000"/>
              </a:buClr>
            </a:pPr>
            <a:endParaRPr sz="1200" kern="0">
              <a:solidFill>
                <a:srgbClr val="000000"/>
              </a:solidFill>
              <a:latin typeface="Times New Roman"/>
              <a:ea typeface="Times New Roman"/>
              <a:cs typeface="Times New Roman"/>
              <a:sym typeface="Times New Roman"/>
            </a:endParaRPr>
          </a:p>
        </p:txBody>
      </p:sp>
      <p:sp>
        <p:nvSpPr>
          <p:cNvPr id="181" name="Google Shape;181;p19"/>
          <p:cNvSpPr txBox="1"/>
          <p:nvPr/>
        </p:nvSpPr>
        <p:spPr>
          <a:xfrm>
            <a:off x="7440825" y="2941600"/>
            <a:ext cx="230100" cy="3693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200" kern="0">
                <a:solidFill>
                  <a:srgbClr val="000000"/>
                </a:solidFill>
                <a:latin typeface="Times New Roman"/>
                <a:ea typeface="Times New Roman"/>
                <a:cs typeface="Times New Roman"/>
                <a:sym typeface="Times New Roman"/>
              </a:rPr>
              <a:t>X</a:t>
            </a:r>
            <a:endParaRPr sz="1200" kern="0">
              <a:solidFill>
                <a:srgbClr val="000000"/>
              </a:solidFill>
              <a:latin typeface="Times New Roman"/>
              <a:ea typeface="Times New Roman"/>
              <a:cs typeface="Times New Roman"/>
              <a:sym typeface="Times New Roman"/>
            </a:endParaRPr>
          </a:p>
        </p:txBody>
      </p:sp>
      <p:cxnSp>
        <p:nvCxnSpPr>
          <p:cNvPr id="182" name="Google Shape;182;p19"/>
          <p:cNvCxnSpPr/>
          <p:nvPr/>
        </p:nvCxnSpPr>
        <p:spPr>
          <a:xfrm>
            <a:off x="2393925" y="2395925"/>
            <a:ext cx="0" cy="500700"/>
          </a:xfrm>
          <a:prstGeom prst="straightConnector1">
            <a:avLst/>
          </a:prstGeom>
          <a:noFill/>
          <a:ln w="9525" cap="flat" cmpd="sng">
            <a:solidFill>
              <a:schemeClr val="dk1"/>
            </a:solidFill>
            <a:prstDash val="solid"/>
            <a:round/>
            <a:headEnd type="none" w="med" len="med"/>
            <a:tailEnd type="triangle" w="med" len="med"/>
          </a:ln>
        </p:spPr>
      </p:cxnSp>
      <p:sp>
        <p:nvSpPr>
          <p:cNvPr id="183" name="Google Shape;183;p19"/>
          <p:cNvSpPr txBox="1"/>
          <p:nvPr/>
        </p:nvSpPr>
        <p:spPr>
          <a:xfrm>
            <a:off x="1506425" y="2454050"/>
            <a:ext cx="1204100" cy="548581"/>
          </a:xfrm>
          <a:prstGeom prst="rect">
            <a:avLst/>
          </a:prstGeom>
          <a:noFill/>
          <a:ln>
            <a:noFill/>
          </a:ln>
        </p:spPr>
        <p:txBody>
          <a:bodyPr spcFirstLastPara="1" wrap="square" lIns="91425" tIns="91425" rIns="91425" bIns="91425" anchor="t" anchorCtr="0">
            <a:spAutoFit/>
          </a:bodyPr>
          <a:lstStyle/>
          <a:p>
            <a:pPr eaLnBrk="1" fontAlgn="auto" hangingPunct="1">
              <a:lnSpc>
                <a:spcPct val="115000"/>
              </a:lnSpc>
              <a:spcBef>
                <a:spcPts val="0"/>
              </a:spcBef>
              <a:spcAft>
                <a:spcPts val="0"/>
              </a:spcAft>
              <a:buClr>
                <a:srgbClr val="000000"/>
              </a:buClr>
              <a:buSzPts val="1100"/>
            </a:pPr>
            <a:r>
              <a:rPr lang="en-US" altLang="zh-CN" sz="1100" kern="0" dirty="0">
                <a:solidFill>
                  <a:srgbClr val="000000"/>
                </a:solidFill>
                <a:latin typeface="Avenir"/>
                <a:ea typeface="Avenir"/>
                <a:cs typeface="Avenir"/>
                <a:sym typeface="Avenir"/>
              </a:rPr>
              <a:t>1. write X</a:t>
            </a:r>
            <a:endParaRPr sz="1100" kern="0" dirty="0">
              <a:solidFill>
                <a:srgbClr val="000000"/>
              </a:solidFill>
              <a:latin typeface="Avenir"/>
              <a:ea typeface="Avenir"/>
              <a:cs typeface="Avenir"/>
              <a:sym typeface="Avenir"/>
            </a:endParaRPr>
          </a:p>
          <a:p>
            <a:pPr eaLnBrk="1" fontAlgn="auto" hangingPunct="1">
              <a:spcBef>
                <a:spcPts val="0"/>
              </a:spcBef>
              <a:spcAft>
                <a:spcPts val="0"/>
              </a:spcAft>
              <a:buClr>
                <a:srgbClr val="000000"/>
              </a:buClr>
            </a:pPr>
            <a:endParaRPr sz="1100" kern="0" dirty="0">
              <a:solidFill>
                <a:srgbClr val="000000"/>
              </a:solidFill>
              <a:latin typeface="Avenir"/>
              <a:ea typeface="Avenir"/>
              <a:cs typeface="Avenir"/>
              <a:sym typeface="Avenir"/>
            </a:endParaRPr>
          </a:p>
        </p:txBody>
      </p:sp>
      <p:sp>
        <p:nvSpPr>
          <p:cNvPr id="184" name="Google Shape;184;p19"/>
          <p:cNvSpPr txBox="1"/>
          <p:nvPr/>
        </p:nvSpPr>
        <p:spPr>
          <a:xfrm>
            <a:off x="1021575" y="2862600"/>
            <a:ext cx="854700" cy="5232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pPr>
            <a:r>
              <a:rPr lang="en-US" altLang="zh-CN" sz="1100" kern="0">
                <a:solidFill>
                  <a:srgbClr val="000000"/>
                </a:solidFill>
                <a:latin typeface="Avenir"/>
                <a:ea typeface="Avenir"/>
                <a:cs typeface="Avenir"/>
                <a:sym typeface="Avenir"/>
              </a:rPr>
              <a:t>Private</a:t>
            </a:r>
            <a:endParaRPr sz="1100" kern="0">
              <a:solidFill>
                <a:srgbClr val="000000"/>
              </a:solidFill>
              <a:latin typeface="Avenir"/>
              <a:ea typeface="Avenir"/>
              <a:cs typeface="Avenir"/>
              <a:sym typeface="Avenir"/>
            </a:endParaRPr>
          </a:p>
          <a:p>
            <a:pPr algn="ctr" eaLnBrk="1" fontAlgn="auto" hangingPunct="1">
              <a:spcBef>
                <a:spcPts val="0"/>
              </a:spcBef>
              <a:spcAft>
                <a:spcPts val="0"/>
              </a:spcAft>
              <a:buClr>
                <a:srgbClr val="000000"/>
              </a:buClr>
            </a:pPr>
            <a:r>
              <a:rPr lang="en-US" altLang="zh-CN" sz="1100" kern="0">
                <a:solidFill>
                  <a:srgbClr val="000000"/>
                </a:solidFill>
                <a:latin typeface="Avenir"/>
                <a:ea typeface="Avenir"/>
                <a:cs typeface="Avenir"/>
                <a:sym typeface="Avenir"/>
              </a:rPr>
              <a:t>Cache</a:t>
            </a:r>
            <a:endParaRPr sz="1100" kern="0">
              <a:solidFill>
                <a:srgbClr val="000000"/>
              </a:solidFill>
              <a:latin typeface="Avenir"/>
              <a:ea typeface="Avenir"/>
              <a:cs typeface="Avenir"/>
              <a:sym typeface="Avenir"/>
            </a:endParaRPr>
          </a:p>
        </p:txBody>
      </p:sp>
      <p:sp>
        <p:nvSpPr>
          <p:cNvPr id="185" name="Google Shape;185;p19"/>
          <p:cNvSpPr txBox="1"/>
          <p:nvPr/>
        </p:nvSpPr>
        <p:spPr>
          <a:xfrm>
            <a:off x="1013750" y="4231825"/>
            <a:ext cx="854700" cy="3540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pPr>
            <a:r>
              <a:rPr lang="en-US" altLang="zh-CN" sz="1100" kern="0">
                <a:solidFill>
                  <a:srgbClr val="000000"/>
                </a:solidFill>
                <a:latin typeface="Avenir"/>
                <a:ea typeface="Avenir"/>
                <a:cs typeface="Avenir"/>
                <a:sym typeface="Avenir"/>
              </a:rPr>
              <a:t>LLC</a:t>
            </a:r>
            <a:endParaRPr sz="1100" kern="0">
              <a:solidFill>
                <a:srgbClr val="000000"/>
              </a:solidFill>
              <a:latin typeface="Avenir"/>
              <a:ea typeface="Avenir"/>
              <a:cs typeface="Avenir"/>
              <a:sym typeface="Avenir"/>
            </a:endParaRPr>
          </a:p>
        </p:txBody>
      </p:sp>
      <p:cxnSp>
        <p:nvCxnSpPr>
          <p:cNvPr id="186" name="Google Shape;186;p19"/>
          <p:cNvCxnSpPr>
            <a:stCxn id="160" idx="2"/>
          </p:cNvCxnSpPr>
          <p:nvPr/>
        </p:nvCxnSpPr>
        <p:spPr>
          <a:xfrm flipH="1">
            <a:off x="2399575" y="3363500"/>
            <a:ext cx="4200" cy="932700"/>
          </a:xfrm>
          <a:prstGeom prst="straightConnector1">
            <a:avLst/>
          </a:prstGeom>
          <a:noFill/>
          <a:ln w="9525" cap="flat" cmpd="sng">
            <a:solidFill>
              <a:schemeClr val="dk1"/>
            </a:solidFill>
            <a:prstDash val="solid"/>
            <a:round/>
            <a:headEnd type="none" w="med" len="med"/>
            <a:tailEnd type="triangle" w="med" len="med"/>
          </a:ln>
        </p:spPr>
      </p:cxnSp>
      <p:sp>
        <p:nvSpPr>
          <p:cNvPr id="187" name="Google Shape;187;p19"/>
          <p:cNvSpPr txBox="1"/>
          <p:nvPr/>
        </p:nvSpPr>
        <p:spPr>
          <a:xfrm>
            <a:off x="1403925" y="3523325"/>
            <a:ext cx="1007100" cy="35400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dirty="0">
                <a:solidFill>
                  <a:srgbClr val="000000"/>
                </a:solidFill>
                <a:latin typeface="Avenir"/>
                <a:ea typeface="Avenir"/>
                <a:cs typeface="Avenir"/>
                <a:sym typeface="Avenir"/>
              </a:rPr>
              <a:t>2a. upgrade</a:t>
            </a:r>
            <a:endParaRPr sz="1100" kern="0" dirty="0">
              <a:solidFill>
                <a:srgbClr val="000000"/>
              </a:solidFill>
              <a:latin typeface="Avenir"/>
              <a:ea typeface="Avenir"/>
              <a:cs typeface="Avenir"/>
              <a:sym typeface="Avenir"/>
            </a:endParaRPr>
          </a:p>
        </p:txBody>
      </p:sp>
      <p:cxnSp>
        <p:nvCxnSpPr>
          <p:cNvPr id="188" name="Google Shape;188;p19"/>
          <p:cNvCxnSpPr>
            <a:stCxn id="160" idx="3"/>
          </p:cNvCxnSpPr>
          <p:nvPr/>
        </p:nvCxnSpPr>
        <p:spPr>
          <a:xfrm rot="10800000" flipH="1">
            <a:off x="2841475" y="3124100"/>
            <a:ext cx="1572300" cy="9000"/>
          </a:xfrm>
          <a:prstGeom prst="straightConnector1">
            <a:avLst/>
          </a:prstGeom>
          <a:noFill/>
          <a:ln w="9525" cap="flat" cmpd="sng">
            <a:solidFill>
              <a:schemeClr val="dk1"/>
            </a:solidFill>
            <a:prstDash val="solid"/>
            <a:round/>
            <a:headEnd type="none" w="med" len="med"/>
            <a:tailEnd type="triangle" w="med" len="med"/>
          </a:ln>
        </p:spPr>
      </p:cxnSp>
      <p:sp>
        <p:nvSpPr>
          <p:cNvPr id="189" name="Google Shape;189;p19"/>
          <p:cNvSpPr txBox="1"/>
          <p:nvPr/>
        </p:nvSpPr>
        <p:spPr>
          <a:xfrm>
            <a:off x="3114775" y="2845111"/>
            <a:ext cx="1046100" cy="52319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dirty="0">
                <a:solidFill>
                  <a:srgbClr val="000000"/>
                </a:solidFill>
                <a:latin typeface="Avenir"/>
                <a:ea typeface="Avenir"/>
                <a:cs typeface="Avenir"/>
                <a:sym typeface="Avenir"/>
              </a:rPr>
              <a:t>2b. transition</a:t>
            </a:r>
            <a:endParaRPr sz="1100" kern="0" dirty="0">
              <a:solidFill>
                <a:srgbClr val="000000"/>
              </a:solidFill>
              <a:latin typeface="Avenir"/>
              <a:ea typeface="Avenir"/>
              <a:cs typeface="Avenir"/>
              <a:sym typeface="Avenir"/>
            </a:endParaRPr>
          </a:p>
        </p:txBody>
      </p:sp>
      <p:sp>
        <p:nvSpPr>
          <p:cNvPr id="190" name="Google Shape;190;p19"/>
          <p:cNvSpPr/>
          <p:nvPr/>
        </p:nvSpPr>
        <p:spPr>
          <a:xfrm>
            <a:off x="2746700" y="3391626"/>
            <a:ext cx="2292950" cy="916025"/>
          </a:xfrm>
          <a:custGeom>
            <a:avLst/>
            <a:gdLst/>
            <a:ahLst/>
            <a:cxnLst/>
            <a:rect l="l" t="t" r="r" b="b"/>
            <a:pathLst>
              <a:path w="91718" h="36641" extrusionOk="0">
                <a:moveTo>
                  <a:pt x="0" y="36641"/>
                </a:moveTo>
                <a:lnTo>
                  <a:pt x="0" y="24807"/>
                </a:lnTo>
                <a:lnTo>
                  <a:pt x="91718" y="24352"/>
                </a:lnTo>
                <a:lnTo>
                  <a:pt x="91491" y="0"/>
                </a:lnTo>
              </a:path>
            </a:pathLst>
          </a:custGeom>
          <a:noFill/>
          <a:ln w="9525" cap="flat" cmpd="sng">
            <a:solidFill>
              <a:schemeClr val="dk1"/>
            </a:solidFill>
            <a:prstDash val="solid"/>
            <a:round/>
            <a:headEnd type="none" w="med" len="med"/>
            <a:tailEnd type="triangle" w="med" len="med"/>
          </a:ln>
        </p:spPr>
      </p:sp>
      <p:sp>
        <p:nvSpPr>
          <p:cNvPr id="191" name="Google Shape;191;p19"/>
          <p:cNvSpPr txBox="1"/>
          <p:nvPr/>
        </p:nvSpPr>
        <p:spPr>
          <a:xfrm>
            <a:off x="4379950" y="3708486"/>
            <a:ext cx="659700" cy="52319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dirty="0">
                <a:solidFill>
                  <a:srgbClr val="000000"/>
                </a:solidFill>
                <a:latin typeface="Avenir"/>
                <a:ea typeface="Avenir"/>
                <a:cs typeface="Avenir"/>
                <a:sym typeface="Avenir"/>
              </a:rPr>
              <a:t>3a. </a:t>
            </a:r>
            <a:r>
              <a:rPr lang="en-US" altLang="zh-CN" sz="1100" kern="0" dirty="0" err="1">
                <a:solidFill>
                  <a:srgbClr val="000000"/>
                </a:solidFill>
                <a:latin typeface="Avenir"/>
                <a:ea typeface="Avenir"/>
                <a:cs typeface="Avenir"/>
                <a:sym typeface="Avenir"/>
              </a:rPr>
              <a:t>ack</a:t>
            </a:r>
            <a:endParaRPr sz="1100" kern="0" dirty="0">
              <a:solidFill>
                <a:srgbClr val="000000"/>
              </a:solidFill>
              <a:latin typeface="Avenir"/>
              <a:ea typeface="Avenir"/>
              <a:cs typeface="Avenir"/>
              <a:sym typeface="Avenir"/>
            </a:endParaRPr>
          </a:p>
        </p:txBody>
      </p:sp>
      <p:cxnSp>
        <p:nvCxnSpPr>
          <p:cNvPr id="192" name="Google Shape;192;p19"/>
          <p:cNvCxnSpPr>
            <a:stCxn id="165" idx="3"/>
            <a:endCxn id="171" idx="1"/>
          </p:cNvCxnSpPr>
          <p:nvPr/>
        </p:nvCxnSpPr>
        <p:spPr>
          <a:xfrm rot="10800000" flipH="1">
            <a:off x="4024075" y="4408675"/>
            <a:ext cx="1758600" cy="7800"/>
          </a:xfrm>
          <a:prstGeom prst="straightConnector1">
            <a:avLst/>
          </a:prstGeom>
          <a:noFill/>
          <a:ln w="9525" cap="flat" cmpd="sng">
            <a:solidFill>
              <a:schemeClr val="dk1"/>
            </a:solidFill>
            <a:prstDash val="solid"/>
            <a:round/>
            <a:headEnd type="none" w="med" len="med"/>
            <a:tailEnd type="triangle" w="med" len="med"/>
          </a:ln>
        </p:spPr>
      </p:cxnSp>
      <p:sp>
        <p:nvSpPr>
          <p:cNvPr id="193" name="Google Shape;193;p19"/>
          <p:cNvSpPr txBox="1"/>
          <p:nvPr/>
        </p:nvSpPr>
        <p:spPr>
          <a:xfrm>
            <a:off x="4301875" y="4118229"/>
            <a:ext cx="1046100" cy="52319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a:solidFill>
                  <a:srgbClr val="000000"/>
                </a:solidFill>
                <a:latin typeface="Avenir"/>
                <a:ea typeface="Avenir"/>
                <a:cs typeface="Avenir"/>
                <a:sym typeface="Avenir"/>
              </a:rPr>
              <a:t>3b. transition</a:t>
            </a:r>
            <a:endParaRPr sz="1100" kern="0">
              <a:solidFill>
                <a:srgbClr val="000000"/>
              </a:solidFill>
              <a:latin typeface="Avenir"/>
              <a:ea typeface="Avenir"/>
              <a:cs typeface="Avenir"/>
              <a:sym typeface="Avenir"/>
            </a:endParaRPr>
          </a:p>
        </p:txBody>
      </p:sp>
      <p:sp>
        <p:nvSpPr>
          <p:cNvPr id="194" name="Google Shape;194;p19"/>
          <p:cNvSpPr txBox="1"/>
          <p:nvPr/>
        </p:nvSpPr>
        <p:spPr>
          <a:xfrm>
            <a:off x="5665875" y="2867005"/>
            <a:ext cx="1046100" cy="523190"/>
          </a:xfrm>
          <a:prstGeom prst="rect">
            <a:avLst/>
          </a:prstGeom>
          <a:noFill/>
          <a:ln>
            <a:noFill/>
          </a:ln>
        </p:spPr>
        <p:txBody>
          <a:bodyPr spcFirstLastPara="1" wrap="square" lIns="91425" tIns="91425" rIns="91425" bIns="91425" anchor="t" anchorCtr="0">
            <a:spAutoFit/>
          </a:bodyPr>
          <a:lstStyle/>
          <a:p>
            <a:pPr eaLnBrk="1" fontAlgn="auto" hangingPunct="1">
              <a:spcBef>
                <a:spcPts val="0"/>
              </a:spcBef>
              <a:spcAft>
                <a:spcPts val="0"/>
              </a:spcAft>
              <a:buClr>
                <a:srgbClr val="000000"/>
              </a:buClr>
            </a:pPr>
            <a:r>
              <a:rPr lang="en-US" altLang="zh-CN" sz="1100" kern="0" dirty="0">
                <a:solidFill>
                  <a:srgbClr val="000000"/>
                </a:solidFill>
                <a:latin typeface="Avenir"/>
                <a:ea typeface="Avenir"/>
                <a:cs typeface="Avenir"/>
                <a:sym typeface="Avenir"/>
              </a:rPr>
              <a:t>4. transition</a:t>
            </a:r>
            <a:endParaRPr sz="1100" kern="0" dirty="0">
              <a:solidFill>
                <a:srgbClr val="000000"/>
              </a:solidFill>
              <a:latin typeface="Avenir"/>
              <a:ea typeface="Avenir"/>
              <a:cs typeface="Avenir"/>
              <a:sym typeface="Avenir"/>
            </a:endParaRPr>
          </a:p>
        </p:txBody>
      </p:sp>
      <p:cxnSp>
        <p:nvCxnSpPr>
          <p:cNvPr id="195" name="Google Shape;195;p19"/>
          <p:cNvCxnSpPr>
            <a:stCxn id="155" idx="3"/>
          </p:cNvCxnSpPr>
          <p:nvPr/>
        </p:nvCxnSpPr>
        <p:spPr>
          <a:xfrm rot="10800000" flipH="1">
            <a:off x="5291350" y="3121700"/>
            <a:ext cx="1659900" cy="11400"/>
          </a:xfrm>
          <a:prstGeom prst="straightConnector1">
            <a:avLst/>
          </a:prstGeom>
          <a:noFill/>
          <a:ln w="9525" cap="flat" cmpd="sng">
            <a:solidFill>
              <a:schemeClr val="dk1"/>
            </a:solidFill>
            <a:prstDash val="solid"/>
            <a:round/>
            <a:headEnd type="none" w="med" len="med"/>
            <a:tailEnd type="triangle" w="med" len="med"/>
          </a:ln>
        </p:spPr>
      </p:cxnSp>
    </p:spTree>
    <p:custDataLst>
      <p:tags r:id="rId1"/>
    </p:custDataLst>
    <p:extLst>
      <p:ext uri="{BB962C8B-B14F-4D97-AF65-F5344CB8AC3E}">
        <p14:creationId xmlns:p14="http://schemas.microsoft.com/office/powerpoint/2010/main" val="2884091214"/>
      </p:ext>
    </p:extLst>
  </p:cSld>
  <p:clrMapOvr>
    <a:masterClrMapping/>
  </p:clrMapOvr>
  <mc:AlternateContent xmlns:mc="http://schemas.openxmlformats.org/markup-compatibility/2006" xmlns:p14="http://schemas.microsoft.com/office/powerpoint/2010/main">
    <mc:Choice Requires="p14">
      <p:transition spd="slow" p14:dur="2000" advTm="70368"/>
    </mc:Choice>
    <mc:Fallback xmlns="">
      <p:transition spd="slow" advTm="703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83"/>
                                        </p:tgtEl>
                                        <p:attrNameLst>
                                          <p:attrName>style.visibility</p:attrName>
                                        </p:attrNameLst>
                                      </p:cBhvr>
                                      <p:to>
                                        <p:strVal val="visible"/>
                                      </p:to>
                                    </p:set>
                                    <p:animEffect transition="in" filter="fade">
                                      <p:cBhvr>
                                        <p:cTn id="10" dur="1000"/>
                                        <p:tgtEl>
                                          <p:spTgt spid="1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1000"/>
                                        <p:tgtEl>
                                          <p:spTgt spid="155"/>
                                        </p:tgtEl>
                                      </p:cBhvr>
                                    </p:animEffect>
                                  </p:childTnLst>
                                </p:cTn>
                              </p:par>
                              <p:par>
                                <p:cTn id="16" presetID="10" presetClass="entr" presetSubtype="0" fill="hold" nodeType="with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fade">
                                      <p:cBhvr>
                                        <p:cTn id="18" dur="1000"/>
                                        <p:tgtEl>
                                          <p:spTgt spid="156"/>
                                        </p:tgtEl>
                                      </p:cBhvr>
                                    </p:animEffect>
                                  </p:childTnLst>
                                </p:cTn>
                              </p:par>
                              <p:par>
                                <p:cTn id="19" presetID="10" presetClass="entr" presetSubtype="0" fill="hold" nodeType="with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1000"/>
                                        <p:tgtEl>
                                          <p:spTgt spid="157"/>
                                        </p:tgtEl>
                                      </p:cBhvr>
                                    </p:animEffect>
                                  </p:childTnLst>
                                </p:cTn>
                              </p:par>
                              <p:par>
                                <p:cTn id="22" presetID="10" presetClass="entr" presetSubtype="0" fill="hold" nodeType="withEffect">
                                  <p:stCondLst>
                                    <p:cond delay="0"/>
                                  </p:stCondLst>
                                  <p:childTnLst>
                                    <p:set>
                                      <p:cBhvr>
                                        <p:cTn id="23" dur="1" fill="hold">
                                          <p:stCondLst>
                                            <p:cond delay="0"/>
                                          </p:stCondLst>
                                        </p:cTn>
                                        <p:tgtEl>
                                          <p:spTgt spid="158"/>
                                        </p:tgtEl>
                                        <p:attrNameLst>
                                          <p:attrName>style.visibility</p:attrName>
                                        </p:attrNameLst>
                                      </p:cBhvr>
                                      <p:to>
                                        <p:strVal val="visible"/>
                                      </p:to>
                                    </p:set>
                                    <p:animEffect transition="in" filter="fade">
                                      <p:cBhvr>
                                        <p:cTn id="24" dur="1000"/>
                                        <p:tgtEl>
                                          <p:spTgt spid="158"/>
                                        </p:tgtEl>
                                      </p:cBhvr>
                                    </p:animEffect>
                                  </p:childTnLst>
                                </p:cTn>
                              </p:par>
                              <p:par>
                                <p:cTn id="25" presetID="10" presetClass="entr" presetSubtype="0" fill="hold"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1000"/>
                                        <p:tgtEl>
                                          <p:spTgt spid="159"/>
                                        </p:tgtEl>
                                      </p:cBhvr>
                                    </p:animEffect>
                                  </p:childTnLst>
                                </p:cTn>
                              </p:par>
                              <p:par>
                                <p:cTn id="28" presetID="10" presetClass="entr" presetSubtype="0" fill="hold" nodeType="withEffect">
                                  <p:stCondLst>
                                    <p:cond delay="0"/>
                                  </p:stCondLst>
                                  <p:childTnLst>
                                    <p:set>
                                      <p:cBhvr>
                                        <p:cTn id="29" dur="1" fill="hold">
                                          <p:stCondLst>
                                            <p:cond delay="0"/>
                                          </p:stCondLst>
                                        </p:cTn>
                                        <p:tgtEl>
                                          <p:spTgt spid="187"/>
                                        </p:tgtEl>
                                        <p:attrNameLst>
                                          <p:attrName>style.visibility</p:attrName>
                                        </p:attrNameLst>
                                      </p:cBhvr>
                                      <p:to>
                                        <p:strVal val="visible"/>
                                      </p:to>
                                    </p:set>
                                    <p:animEffect transition="in" filter="fade">
                                      <p:cBhvr>
                                        <p:cTn id="30" dur="1000"/>
                                        <p:tgtEl>
                                          <p:spTgt spid="187"/>
                                        </p:tgtEl>
                                      </p:cBhvr>
                                    </p:animEffect>
                                  </p:childTnLst>
                                </p:cTn>
                              </p:par>
                              <p:par>
                                <p:cTn id="31" presetID="10" presetClass="entr" presetSubtype="0"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fade">
                                      <p:cBhvr>
                                        <p:cTn id="33" dur="1000"/>
                                        <p:tgtEl>
                                          <p:spTgt spid="188"/>
                                        </p:tgtEl>
                                      </p:cBhvr>
                                    </p:animEffect>
                                  </p:childTnLst>
                                </p:cTn>
                              </p:par>
                              <p:par>
                                <p:cTn id="34" presetID="10" presetClass="entr" presetSubtype="0" fill="hold" nodeType="withEffect">
                                  <p:stCondLst>
                                    <p:cond delay="0"/>
                                  </p:stCondLst>
                                  <p:childTnLst>
                                    <p:set>
                                      <p:cBhvr>
                                        <p:cTn id="35" dur="1" fill="hold">
                                          <p:stCondLst>
                                            <p:cond delay="0"/>
                                          </p:stCondLst>
                                        </p:cTn>
                                        <p:tgtEl>
                                          <p:spTgt spid="189"/>
                                        </p:tgtEl>
                                        <p:attrNameLst>
                                          <p:attrName>style.visibility</p:attrName>
                                        </p:attrNameLst>
                                      </p:cBhvr>
                                      <p:to>
                                        <p:strVal val="visible"/>
                                      </p:to>
                                    </p:set>
                                    <p:animEffect transition="in" filter="fade">
                                      <p:cBhvr>
                                        <p:cTn id="36" dur="1000"/>
                                        <p:tgtEl>
                                          <p:spTgt spid="189"/>
                                        </p:tgtEl>
                                      </p:cBhvr>
                                    </p:animEffect>
                                  </p:childTnLst>
                                </p:cTn>
                              </p:par>
                              <p:par>
                                <p:cTn id="37" presetID="10" presetClass="entr" presetSubtype="0" fill="hold" nodeType="with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fade">
                                      <p:cBhvr>
                                        <p:cTn id="44" dur="1000"/>
                                        <p:tgtEl>
                                          <p:spTgt spid="171"/>
                                        </p:tgtEl>
                                      </p:cBhvr>
                                    </p:animEffect>
                                  </p:childTnLst>
                                </p:cTn>
                              </p:par>
                              <p:par>
                                <p:cTn id="45" presetID="10" presetClass="entr" presetSubtype="0" fill="hold" nodeType="withEffect">
                                  <p:stCondLst>
                                    <p:cond delay="0"/>
                                  </p:stCondLst>
                                  <p:childTnLst>
                                    <p:set>
                                      <p:cBhvr>
                                        <p:cTn id="46" dur="1" fill="hold">
                                          <p:stCondLst>
                                            <p:cond delay="0"/>
                                          </p:stCondLst>
                                        </p:cTn>
                                        <p:tgtEl>
                                          <p:spTgt spid="172"/>
                                        </p:tgtEl>
                                        <p:attrNameLst>
                                          <p:attrName>style.visibility</p:attrName>
                                        </p:attrNameLst>
                                      </p:cBhvr>
                                      <p:to>
                                        <p:strVal val="visible"/>
                                      </p:to>
                                    </p:set>
                                    <p:animEffect transition="in" filter="fade">
                                      <p:cBhvr>
                                        <p:cTn id="47" dur="1000"/>
                                        <p:tgtEl>
                                          <p:spTgt spid="172"/>
                                        </p:tgtEl>
                                      </p:cBhvr>
                                    </p:animEffect>
                                  </p:childTnLst>
                                </p:cTn>
                              </p:par>
                              <p:par>
                                <p:cTn id="48" presetID="10" presetClass="entr" presetSubtype="0" fill="hold" nodeType="withEffect">
                                  <p:stCondLst>
                                    <p:cond delay="0"/>
                                  </p:stCondLst>
                                  <p:childTnLst>
                                    <p:set>
                                      <p:cBhvr>
                                        <p:cTn id="49" dur="1" fill="hold">
                                          <p:stCondLst>
                                            <p:cond delay="0"/>
                                          </p:stCondLst>
                                        </p:cTn>
                                        <p:tgtEl>
                                          <p:spTgt spid="173"/>
                                        </p:tgtEl>
                                        <p:attrNameLst>
                                          <p:attrName>style.visibility</p:attrName>
                                        </p:attrNameLst>
                                      </p:cBhvr>
                                      <p:to>
                                        <p:strVal val="visible"/>
                                      </p:to>
                                    </p:set>
                                    <p:animEffect transition="in" filter="fade">
                                      <p:cBhvr>
                                        <p:cTn id="50" dur="1000"/>
                                        <p:tgtEl>
                                          <p:spTgt spid="173"/>
                                        </p:tgtEl>
                                      </p:cBhvr>
                                    </p:animEffect>
                                  </p:childTnLst>
                                </p:cTn>
                              </p:par>
                              <p:par>
                                <p:cTn id="51" presetID="10" presetClass="entr" presetSubtype="0" fill="hold" nodeType="withEffect">
                                  <p:stCondLst>
                                    <p:cond delay="0"/>
                                  </p:stCondLst>
                                  <p:childTnLst>
                                    <p:set>
                                      <p:cBhvr>
                                        <p:cTn id="52" dur="1" fill="hold">
                                          <p:stCondLst>
                                            <p:cond delay="0"/>
                                          </p:stCondLst>
                                        </p:cTn>
                                        <p:tgtEl>
                                          <p:spTgt spid="174"/>
                                        </p:tgtEl>
                                        <p:attrNameLst>
                                          <p:attrName>style.visibility</p:attrName>
                                        </p:attrNameLst>
                                      </p:cBhvr>
                                      <p:to>
                                        <p:strVal val="visible"/>
                                      </p:to>
                                    </p:set>
                                    <p:animEffect transition="in" filter="fade">
                                      <p:cBhvr>
                                        <p:cTn id="53" dur="1000"/>
                                        <p:tgtEl>
                                          <p:spTgt spid="174"/>
                                        </p:tgtEl>
                                      </p:cBhvr>
                                    </p:animEffect>
                                  </p:childTnLst>
                                </p:cTn>
                              </p:par>
                              <p:par>
                                <p:cTn id="54" presetID="10" presetClass="entr" presetSubtype="0" fill="hold" nodeType="withEffect">
                                  <p:stCondLst>
                                    <p:cond delay="0"/>
                                  </p:stCondLst>
                                  <p:childTnLst>
                                    <p:set>
                                      <p:cBhvr>
                                        <p:cTn id="55" dur="1" fill="hold">
                                          <p:stCondLst>
                                            <p:cond delay="0"/>
                                          </p:stCondLst>
                                        </p:cTn>
                                        <p:tgtEl>
                                          <p:spTgt spid="175"/>
                                        </p:tgtEl>
                                        <p:attrNameLst>
                                          <p:attrName>style.visibility</p:attrName>
                                        </p:attrNameLst>
                                      </p:cBhvr>
                                      <p:to>
                                        <p:strVal val="visible"/>
                                      </p:to>
                                    </p:set>
                                    <p:animEffect transition="in" filter="fade">
                                      <p:cBhvr>
                                        <p:cTn id="56" dur="1000"/>
                                        <p:tgtEl>
                                          <p:spTgt spid="175"/>
                                        </p:tgtEl>
                                      </p:cBhvr>
                                    </p:animEffect>
                                  </p:childTnLst>
                                </p:cTn>
                              </p:par>
                              <p:par>
                                <p:cTn id="57" presetID="10" presetClass="entr" presetSubtype="0" fill="hold" nodeType="withEffect">
                                  <p:stCondLst>
                                    <p:cond delay="0"/>
                                  </p:stCondLst>
                                  <p:childTnLst>
                                    <p:set>
                                      <p:cBhvr>
                                        <p:cTn id="58" dur="1" fill="hold">
                                          <p:stCondLst>
                                            <p:cond delay="0"/>
                                          </p:stCondLst>
                                        </p:cTn>
                                        <p:tgtEl>
                                          <p:spTgt spid="176"/>
                                        </p:tgtEl>
                                        <p:attrNameLst>
                                          <p:attrName>style.visibility</p:attrName>
                                        </p:attrNameLst>
                                      </p:cBhvr>
                                      <p:to>
                                        <p:strVal val="visible"/>
                                      </p:to>
                                    </p:set>
                                    <p:animEffect transition="in" filter="fade">
                                      <p:cBhvr>
                                        <p:cTn id="59" dur="1000"/>
                                        <p:tgtEl>
                                          <p:spTgt spid="176"/>
                                        </p:tgtEl>
                                      </p:cBhvr>
                                    </p:animEffect>
                                  </p:childTnLst>
                                </p:cTn>
                              </p:par>
                              <p:par>
                                <p:cTn id="60" presetID="10" presetClass="entr" presetSubtype="0" fill="hold" nodeType="withEffect">
                                  <p:stCondLst>
                                    <p:cond delay="0"/>
                                  </p:stCondLst>
                                  <p:childTnLst>
                                    <p:set>
                                      <p:cBhvr>
                                        <p:cTn id="61" dur="1" fill="hold">
                                          <p:stCondLst>
                                            <p:cond delay="0"/>
                                          </p:stCondLst>
                                        </p:cTn>
                                        <p:tgtEl>
                                          <p:spTgt spid="190"/>
                                        </p:tgtEl>
                                        <p:attrNameLst>
                                          <p:attrName>style.visibility</p:attrName>
                                        </p:attrNameLst>
                                      </p:cBhvr>
                                      <p:to>
                                        <p:strVal val="visible"/>
                                      </p:to>
                                    </p:set>
                                    <p:animEffect transition="in" filter="fade">
                                      <p:cBhvr>
                                        <p:cTn id="62" dur="1000"/>
                                        <p:tgtEl>
                                          <p:spTgt spid="190"/>
                                        </p:tgtEl>
                                      </p:cBhvr>
                                    </p:animEffect>
                                  </p:childTnLst>
                                </p:cTn>
                              </p:par>
                              <p:par>
                                <p:cTn id="63" presetID="10" presetClass="entr" presetSubtype="0" fill="hold" nodeType="withEffect">
                                  <p:stCondLst>
                                    <p:cond delay="0"/>
                                  </p:stCondLst>
                                  <p:childTnLst>
                                    <p:set>
                                      <p:cBhvr>
                                        <p:cTn id="64" dur="1" fill="hold">
                                          <p:stCondLst>
                                            <p:cond delay="0"/>
                                          </p:stCondLst>
                                        </p:cTn>
                                        <p:tgtEl>
                                          <p:spTgt spid="191"/>
                                        </p:tgtEl>
                                        <p:attrNameLst>
                                          <p:attrName>style.visibility</p:attrName>
                                        </p:attrNameLst>
                                      </p:cBhvr>
                                      <p:to>
                                        <p:strVal val="visible"/>
                                      </p:to>
                                    </p:set>
                                    <p:animEffect transition="in" filter="fade">
                                      <p:cBhvr>
                                        <p:cTn id="65" dur="1000"/>
                                        <p:tgtEl>
                                          <p:spTgt spid="191"/>
                                        </p:tgtEl>
                                      </p:cBhvr>
                                    </p:animEffect>
                                  </p:childTnLst>
                                </p:cTn>
                              </p:par>
                              <p:par>
                                <p:cTn id="66" presetID="10"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fade">
                                      <p:cBhvr>
                                        <p:cTn id="68" dur="1000"/>
                                        <p:tgtEl>
                                          <p:spTgt spid="192"/>
                                        </p:tgtEl>
                                      </p:cBhvr>
                                    </p:animEffect>
                                  </p:childTnLst>
                                </p:cTn>
                              </p:par>
                              <p:par>
                                <p:cTn id="69" presetID="10"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fade">
                                      <p:cBhvr>
                                        <p:cTn id="71" dur="1000"/>
                                        <p:tgtEl>
                                          <p:spTgt spid="19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77"/>
                                        </p:tgtEl>
                                        <p:attrNameLst>
                                          <p:attrName>style.visibility</p:attrName>
                                        </p:attrNameLst>
                                      </p:cBhvr>
                                      <p:to>
                                        <p:strVal val="visible"/>
                                      </p:to>
                                    </p:set>
                                    <p:animEffect transition="in" filter="fade">
                                      <p:cBhvr>
                                        <p:cTn id="76" dur="1000"/>
                                        <p:tgtEl>
                                          <p:spTgt spid="177"/>
                                        </p:tgtEl>
                                      </p:cBhvr>
                                    </p:animEffect>
                                  </p:childTnLst>
                                </p:cTn>
                              </p:par>
                              <p:par>
                                <p:cTn id="77" presetID="10" presetClass="entr" presetSubtype="0" fill="hold" nodeType="withEffect">
                                  <p:stCondLst>
                                    <p:cond delay="0"/>
                                  </p:stCondLst>
                                  <p:childTnLst>
                                    <p:set>
                                      <p:cBhvr>
                                        <p:cTn id="78" dur="1" fill="hold">
                                          <p:stCondLst>
                                            <p:cond delay="0"/>
                                          </p:stCondLst>
                                        </p:cTn>
                                        <p:tgtEl>
                                          <p:spTgt spid="178"/>
                                        </p:tgtEl>
                                        <p:attrNameLst>
                                          <p:attrName>style.visibility</p:attrName>
                                        </p:attrNameLst>
                                      </p:cBhvr>
                                      <p:to>
                                        <p:strVal val="visible"/>
                                      </p:to>
                                    </p:set>
                                    <p:animEffect transition="in" filter="fade">
                                      <p:cBhvr>
                                        <p:cTn id="79" dur="1000"/>
                                        <p:tgtEl>
                                          <p:spTgt spid="178"/>
                                        </p:tgtEl>
                                      </p:cBhvr>
                                    </p:animEffect>
                                  </p:childTnLst>
                                </p:cTn>
                              </p:par>
                              <p:par>
                                <p:cTn id="80" presetID="10" presetClass="entr" presetSubtype="0" fill="hold" nodeType="withEffect">
                                  <p:stCondLst>
                                    <p:cond delay="0"/>
                                  </p:stCondLst>
                                  <p:childTnLst>
                                    <p:set>
                                      <p:cBhvr>
                                        <p:cTn id="81" dur="1" fill="hold">
                                          <p:stCondLst>
                                            <p:cond delay="0"/>
                                          </p:stCondLst>
                                        </p:cTn>
                                        <p:tgtEl>
                                          <p:spTgt spid="179"/>
                                        </p:tgtEl>
                                        <p:attrNameLst>
                                          <p:attrName>style.visibility</p:attrName>
                                        </p:attrNameLst>
                                      </p:cBhvr>
                                      <p:to>
                                        <p:strVal val="visible"/>
                                      </p:to>
                                    </p:set>
                                    <p:animEffect transition="in" filter="fade">
                                      <p:cBhvr>
                                        <p:cTn id="82" dur="1000"/>
                                        <p:tgtEl>
                                          <p:spTgt spid="179"/>
                                        </p:tgtEl>
                                      </p:cBhvr>
                                    </p:animEffect>
                                  </p:childTnLst>
                                </p:cTn>
                              </p:par>
                              <p:par>
                                <p:cTn id="83" presetID="10" presetClass="entr" presetSubtype="0" fill="hold" nodeType="withEffect">
                                  <p:stCondLst>
                                    <p:cond delay="0"/>
                                  </p:stCondLst>
                                  <p:childTnLst>
                                    <p:set>
                                      <p:cBhvr>
                                        <p:cTn id="84" dur="1" fill="hold">
                                          <p:stCondLst>
                                            <p:cond delay="0"/>
                                          </p:stCondLst>
                                        </p:cTn>
                                        <p:tgtEl>
                                          <p:spTgt spid="180"/>
                                        </p:tgtEl>
                                        <p:attrNameLst>
                                          <p:attrName>style.visibility</p:attrName>
                                        </p:attrNameLst>
                                      </p:cBhvr>
                                      <p:to>
                                        <p:strVal val="visible"/>
                                      </p:to>
                                    </p:set>
                                    <p:animEffect transition="in" filter="fade">
                                      <p:cBhvr>
                                        <p:cTn id="85" dur="1000"/>
                                        <p:tgtEl>
                                          <p:spTgt spid="180"/>
                                        </p:tgtEl>
                                      </p:cBhvr>
                                    </p:animEffect>
                                  </p:childTnLst>
                                </p:cTn>
                              </p:par>
                              <p:par>
                                <p:cTn id="86" presetID="10" presetClass="entr" presetSubtype="0" fill="hold" nodeType="withEffect">
                                  <p:stCondLst>
                                    <p:cond delay="0"/>
                                  </p:stCondLst>
                                  <p:childTnLst>
                                    <p:set>
                                      <p:cBhvr>
                                        <p:cTn id="87" dur="1" fill="hold">
                                          <p:stCondLst>
                                            <p:cond delay="0"/>
                                          </p:stCondLst>
                                        </p:cTn>
                                        <p:tgtEl>
                                          <p:spTgt spid="181"/>
                                        </p:tgtEl>
                                        <p:attrNameLst>
                                          <p:attrName>style.visibility</p:attrName>
                                        </p:attrNameLst>
                                      </p:cBhvr>
                                      <p:to>
                                        <p:strVal val="visible"/>
                                      </p:to>
                                    </p:set>
                                    <p:animEffect transition="in" filter="fade">
                                      <p:cBhvr>
                                        <p:cTn id="88" dur="1000"/>
                                        <p:tgtEl>
                                          <p:spTgt spid="181"/>
                                        </p:tgtEl>
                                      </p:cBhvr>
                                    </p:animEffect>
                                  </p:childTnLst>
                                </p:cTn>
                              </p:par>
                              <p:par>
                                <p:cTn id="89" presetID="10" presetClass="entr" presetSubtype="0" fill="hold" nodeType="with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fade">
                                      <p:cBhvr>
                                        <p:cTn id="91" dur="1000"/>
                                        <p:tgtEl>
                                          <p:spTgt spid="194"/>
                                        </p:tgtEl>
                                      </p:cBhvr>
                                    </p:animEffect>
                                  </p:childTnLst>
                                </p:cTn>
                              </p:par>
                              <p:par>
                                <p:cTn id="92" presetID="10" presetClass="entr" presetSubtype="0" fill="hold" nodeType="withEffect">
                                  <p:stCondLst>
                                    <p:cond delay="0"/>
                                  </p:stCondLst>
                                  <p:childTnLst>
                                    <p:set>
                                      <p:cBhvr>
                                        <p:cTn id="93" dur="1" fill="hold">
                                          <p:stCondLst>
                                            <p:cond delay="0"/>
                                          </p:stCondLst>
                                        </p:cTn>
                                        <p:tgtEl>
                                          <p:spTgt spid="195"/>
                                        </p:tgtEl>
                                        <p:attrNameLst>
                                          <p:attrName>style.visibility</p:attrName>
                                        </p:attrNameLst>
                                      </p:cBhvr>
                                      <p:to>
                                        <p:strVal val="visible"/>
                                      </p:to>
                                    </p:set>
                                    <p:animEffect transition="in" filter="fade">
                                      <p:cBhvr>
                                        <p:cTn id="94"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343748" y="764704"/>
            <a:ext cx="8520600" cy="572700"/>
          </a:xfrm>
          <a:prstGeom prst="rect">
            <a:avLst/>
          </a:prstGeom>
        </p:spPr>
        <p:txBody>
          <a:bodyPr spcFirstLastPara="1" wrap="square" lIns="91425" tIns="91425" rIns="91425" bIns="91425" anchor="t" anchorCtr="0">
            <a:normAutofit fontScale="90000"/>
          </a:bodyPr>
          <a:lstStyle/>
          <a:p>
            <a:r>
              <a:rPr lang="zh-CN" b="1" dirty="0">
                <a:solidFill>
                  <a:srgbClr val="FF0000"/>
                </a:solidFill>
                <a:latin typeface="Avenir"/>
                <a:ea typeface="Avenir"/>
                <a:cs typeface="Avenir"/>
                <a:sym typeface="Avenir"/>
              </a:rPr>
              <a:t>SwiftDir</a:t>
            </a:r>
            <a:r>
              <a:rPr lang="zh-CN" dirty="0">
                <a:latin typeface="Avenir"/>
                <a:ea typeface="Avenir"/>
                <a:cs typeface="Avenir"/>
                <a:sym typeface="Avenir"/>
              </a:rPr>
              <a:t>: Overview</a:t>
            </a:r>
            <a:endParaRPr dirty="0">
              <a:latin typeface="Avenir"/>
              <a:ea typeface="Avenir"/>
              <a:cs typeface="Avenir"/>
              <a:sym typeface="Avenir"/>
            </a:endParaRPr>
          </a:p>
        </p:txBody>
      </p:sp>
      <p:sp>
        <p:nvSpPr>
          <p:cNvPr id="216" name="Google Shape;216;p21"/>
          <p:cNvSpPr txBox="1">
            <a:spLocks noGrp="1"/>
          </p:cNvSpPr>
          <p:nvPr>
            <p:ph type="body" idx="1"/>
          </p:nvPr>
        </p:nvSpPr>
        <p:spPr>
          <a:xfrm>
            <a:off x="311700" y="2009725"/>
            <a:ext cx="8520600" cy="3416400"/>
          </a:xfrm>
          <a:prstGeom prst="rect">
            <a:avLst/>
          </a:prstGeom>
        </p:spPr>
        <p:txBody>
          <a:bodyPr spcFirstLastPara="1" wrap="square" lIns="91425" tIns="91425" rIns="91425" bIns="91425" anchor="t" anchorCtr="0">
            <a:normAutofit lnSpcReduction="10000"/>
          </a:bodyPr>
          <a:lstStyle/>
          <a:p>
            <a:pPr marL="0" indent="0">
              <a:buNone/>
            </a:pPr>
            <a:r>
              <a:rPr lang="zh-CN" dirty="0">
                <a:latin typeface="Avenir"/>
                <a:ea typeface="Avenir"/>
                <a:cs typeface="Avenir"/>
                <a:sym typeface="Avenir"/>
              </a:rPr>
              <a:t>We observe that</a:t>
            </a:r>
            <a:endParaRPr dirty="0">
              <a:latin typeface="Avenir"/>
              <a:ea typeface="Avenir"/>
              <a:cs typeface="Avenir"/>
              <a:sym typeface="Avenir"/>
            </a:endParaRPr>
          </a:p>
          <a:p>
            <a:pPr>
              <a:spcBef>
                <a:spcPts val="1200"/>
              </a:spcBef>
              <a:buFont typeface="Avenir"/>
              <a:buChar char="●"/>
            </a:pPr>
            <a:r>
              <a:rPr lang="zh-CN" dirty="0">
                <a:latin typeface="Avenir"/>
                <a:ea typeface="Avenir"/>
                <a:cs typeface="Avenir"/>
                <a:sym typeface="Avenir"/>
              </a:rPr>
              <a:t>The coherence attack exploits only shared data</a:t>
            </a:r>
            <a:r>
              <a:rPr lang="en-US" altLang="zh-CN" dirty="0">
                <a:latin typeface="Avenir"/>
                <a:ea typeface="Avenir"/>
                <a:cs typeface="Avenir"/>
                <a:sym typeface="Avenir"/>
              </a:rPr>
              <a:t>.</a:t>
            </a:r>
            <a:endParaRPr dirty="0">
              <a:latin typeface="Avenir"/>
              <a:ea typeface="Avenir"/>
              <a:cs typeface="Avenir"/>
              <a:sym typeface="Avenir"/>
            </a:endParaRPr>
          </a:p>
          <a:p>
            <a:pPr>
              <a:buFont typeface="Avenir"/>
              <a:buChar char="●"/>
            </a:pPr>
            <a:r>
              <a:rPr lang="zh-CN" dirty="0">
                <a:latin typeface="Avenir"/>
                <a:ea typeface="Avenir"/>
                <a:cs typeface="Avenir"/>
                <a:sym typeface="Avenir"/>
              </a:rPr>
              <a:t>S-MESI nullifies state E and complicates the E→M transition for all data</a:t>
            </a:r>
            <a:r>
              <a:rPr lang="en-US" altLang="zh-CN" dirty="0">
                <a:latin typeface="Avenir"/>
                <a:ea typeface="Avenir"/>
                <a:cs typeface="Avenir"/>
                <a:sym typeface="Avenir"/>
              </a:rPr>
              <a:t>.</a:t>
            </a:r>
            <a:endParaRPr dirty="0">
              <a:latin typeface="Avenir"/>
              <a:ea typeface="Avenir"/>
              <a:cs typeface="Avenir"/>
              <a:sym typeface="Avenir"/>
            </a:endParaRPr>
          </a:p>
          <a:p>
            <a:pPr marL="0" indent="0">
              <a:spcBef>
                <a:spcPts val="1200"/>
              </a:spcBef>
              <a:buNone/>
            </a:pPr>
            <a:endParaRPr dirty="0">
              <a:latin typeface="Avenir"/>
              <a:ea typeface="Avenir"/>
              <a:cs typeface="Avenir"/>
              <a:sym typeface="Avenir"/>
            </a:endParaRPr>
          </a:p>
          <a:p>
            <a:pPr marL="0" indent="0">
              <a:spcBef>
                <a:spcPts val="1200"/>
              </a:spcBef>
              <a:buNone/>
            </a:pPr>
            <a:r>
              <a:rPr lang="zh-CN" dirty="0">
                <a:latin typeface="Avenir"/>
                <a:ea typeface="Avenir"/>
                <a:cs typeface="Avenir"/>
                <a:sym typeface="Avenir"/>
              </a:rPr>
              <a:t>So SwiftDir</a:t>
            </a:r>
            <a:endParaRPr dirty="0">
              <a:latin typeface="Avenir"/>
              <a:ea typeface="Avenir"/>
              <a:cs typeface="Avenir"/>
              <a:sym typeface="Avenir"/>
            </a:endParaRPr>
          </a:p>
          <a:p>
            <a:pPr>
              <a:spcBef>
                <a:spcPts val="1200"/>
              </a:spcBef>
              <a:buFont typeface="Avenir"/>
              <a:buChar char="●"/>
            </a:pPr>
            <a:r>
              <a:rPr lang="zh-CN" dirty="0">
                <a:latin typeface="Avenir"/>
                <a:ea typeface="Avenir"/>
                <a:cs typeface="Avenir"/>
                <a:sym typeface="Avenir"/>
              </a:rPr>
              <a:t>Shrink protection scope to exploitable shared data which is actually write-protected.</a:t>
            </a:r>
            <a:endParaRPr dirty="0">
              <a:latin typeface="Avenir"/>
              <a:ea typeface="Avenir"/>
              <a:cs typeface="Avenir"/>
              <a:sym typeface="Avenir"/>
            </a:endParaRPr>
          </a:p>
          <a:p>
            <a:pPr>
              <a:buFont typeface="Avenir"/>
              <a:buChar char="●"/>
            </a:pPr>
            <a:r>
              <a:rPr lang="zh-CN" dirty="0">
                <a:latin typeface="Avenir"/>
                <a:ea typeface="Avenir"/>
                <a:cs typeface="Avenir"/>
                <a:sym typeface="Avenir"/>
              </a:rPr>
              <a:t>Remove their </a:t>
            </a:r>
            <a:r>
              <a:rPr lang="zh-CN" b="1" dirty="0">
                <a:solidFill>
                  <a:srgbClr val="FF9900"/>
                </a:solidFill>
                <a:latin typeface="Avenir"/>
                <a:ea typeface="Avenir"/>
                <a:cs typeface="Avenir"/>
                <a:sym typeface="Avenir"/>
              </a:rPr>
              <a:t>redudant </a:t>
            </a:r>
            <a:r>
              <a:rPr lang="zh-CN" dirty="0">
                <a:latin typeface="Avenir"/>
                <a:ea typeface="Avenir"/>
                <a:cs typeface="Avenir"/>
                <a:sym typeface="Avenir"/>
              </a:rPr>
              <a:t>E state from coherence.</a:t>
            </a:r>
            <a:endParaRPr dirty="0">
              <a:latin typeface="Avenir"/>
              <a:ea typeface="Avenir"/>
              <a:cs typeface="Avenir"/>
              <a:sym typeface="Avenir"/>
            </a:endParaRPr>
          </a:p>
        </p:txBody>
      </p:sp>
      <p:sp>
        <p:nvSpPr>
          <p:cNvPr id="3" name="矩形 2"/>
          <p:cNvSpPr/>
          <p:nvPr/>
        </p:nvSpPr>
        <p:spPr>
          <a:xfrm>
            <a:off x="476672" y="6021288"/>
            <a:ext cx="8190656" cy="584775"/>
          </a:xfrm>
          <a:prstGeom prst="rect">
            <a:avLst/>
          </a:prstGeom>
        </p:spPr>
        <p:txBody>
          <a:bodyPr wrap="square">
            <a:spAutoFit/>
          </a:bodyPr>
          <a:lstStyle/>
          <a:p>
            <a:pPr>
              <a:buFont typeface="Arial" panose="020B0604020202020204" pitchFamily="34" charset="0"/>
              <a:buChar char="•"/>
            </a:pPr>
            <a:r>
              <a:rPr lang="en-US" altLang="zh-CN" sz="1600" i="1" dirty="0" err="1">
                <a:solidFill>
                  <a:srgbClr val="7D848A"/>
                </a:solidFill>
                <a:latin typeface="inherit"/>
                <a:hlinkClick r:id="rId3"/>
              </a:rPr>
              <a:t>Chenlu</a:t>
            </a:r>
            <a:r>
              <a:rPr lang="en-US" altLang="zh-CN" sz="1600" i="1" dirty="0">
                <a:solidFill>
                  <a:srgbClr val="7D848A"/>
                </a:solidFill>
                <a:latin typeface="inherit"/>
                <a:hlinkClick r:id="rId3"/>
              </a:rPr>
              <a:t> Miao</a:t>
            </a:r>
            <a:r>
              <a:rPr lang="en-US" altLang="zh-CN" sz="1600" i="1" dirty="0">
                <a:solidFill>
                  <a:srgbClr val="505B62"/>
                </a:solidFill>
                <a:latin typeface="inherit"/>
              </a:rPr>
              <a:t>, Kai Bu, </a:t>
            </a:r>
            <a:r>
              <a:rPr lang="en-US" altLang="zh-CN" sz="1600" i="1" dirty="0" err="1">
                <a:solidFill>
                  <a:srgbClr val="7D848A"/>
                </a:solidFill>
                <a:latin typeface="inherit"/>
                <a:hlinkClick r:id="rId4"/>
              </a:rPr>
              <a:t>Mengming</a:t>
            </a:r>
            <a:r>
              <a:rPr lang="en-US" altLang="zh-CN" sz="1600" i="1" dirty="0">
                <a:solidFill>
                  <a:srgbClr val="7D848A"/>
                </a:solidFill>
                <a:latin typeface="inherit"/>
                <a:hlinkClick r:id="rId4"/>
              </a:rPr>
              <a:t> Li</a:t>
            </a:r>
            <a:r>
              <a:rPr lang="en-US" altLang="zh-CN" sz="1600" i="1" dirty="0">
                <a:solidFill>
                  <a:srgbClr val="505B62"/>
                </a:solidFill>
                <a:latin typeface="inherit"/>
              </a:rPr>
              <a:t>, </a:t>
            </a:r>
            <a:r>
              <a:rPr lang="en-US" altLang="zh-CN" sz="1600" i="1" dirty="0" err="1">
                <a:solidFill>
                  <a:srgbClr val="7D848A"/>
                </a:solidFill>
                <a:latin typeface="inherit"/>
                <a:hlinkClick r:id="rId5"/>
              </a:rPr>
              <a:t>Shaowu</a:t>
            </a:r>
            <a:r>
              <a:rPr lang="en-US" altLang="zh-CN" sz="1600" i="1" dirty="0">
                <a:solidFill>
                  <a:srgbClr val="7D848A"/>
                </a:solidFill>
                <a:latin typeface="inherit"/>
                <a:hlinkClick r:id="rId5"/>
              </a:rPr>
              <a:t> Mao</a:t>
            </a:r>
            <a:r>
              <a:rPr lang="en-US" altLang="zh-CN" sz="1600" i="1" dirty="0">
                <a:solidFill>
                  <a:srgbClr val="505B62"/>
                </a:solidFill>
                <a:latin typeface="inherit"/>
              </a:rPr>
              <a:t>, </a:t>
            </a:r>
            <a:r>
              <a:rPr lang="en-US" altLang="zh-CN" sz="1600" i="1" dirty="0" err="1">
                <a:solidFill>
                  <a:srgbClr val="7D848A"/>
                </a:solidFill>
                <a:latin typeface="inherit"/>
                <a:hlinkClick r:id="rId6"/>
              </a:rPr>
              <a:t>Jianwei</a:t>
            </a:r>
            <a:r>
              <a:rPr lang="en-US" altLang="zh-CN" sz="1600" i="1" dirty="0">
                <a:solidFill>
                  <a:srgbClr val="7D848A"/>
                </a:solidFill>
                <a:latin typeface="inherit"/>
                <a:hlinkClick r:id="rId6"/>
              </a:rPr>
              <a:t> </a:t>
            </a:r>
            <a:r>
              <a:rPr lang="en-US" altLang="zh-CN" sz="1600" i="1" dirty="0" err="1">
                <a:solidFill>
                  <a:srgbClr val="7D848A"/>
                </a:solidFill>
                <a:latin typeface="inherit"/>
                <a:hlinkClick r:id="rId6"/>
              </a:rPr>
              <a:t>Jia</a:t>
            </a:r>
            <a:r>
              <a:rPr lang="en-US" altLang="zh-CN" sz="1600" i="1" dirty="0">
                <a:solidFill>
                  <a:srgbClr val="505B62"/>
                </a:solidFill>
                <a:latin typeface="inherit"/>
              </a:rPr>
              <a:t>:</a:t>
            </a:r>
            <a:br>
              <a:rPr lang="en-US" altLang="zh-CN" sz="1600" i="1" dirty="0">
                <a:solidFill>
                  <a:srgbClr val="505B62"/>
                </a:solidFill>
                <a:latin typeface="inherit"/>
              </a:rPr>
            </a:br>
            <a:r>
              <a:rPr lang="en-US" altLang="zh-CN" sz="1600" b="1" i="1" dirty="0" err="1">
                <a:solidFill>
                  <a:srgbClr val="0000FF"/>
                </a:solidFill>
                <a:latin typeface="inherit"/>
              </a:rPr>
              <a:t>SwiftDir</a:t>
            </a:r>
            <a:r>
              <a:rPr lang="en-US" altLang="zh-CN" sz="1600" b="1" i="1" dirty="0">
                <a:solidFill>
                  <a:srgbClr val="0000FF"/>
                </a:solidFill>
                <a:latin typeface="inherit"/>
              </a:rPr>
              <a:t>: Secure Cache Coherence without Overprotection</a:t>
            </a:r>
            <a:r>
              <a:rPr lang="en-US" altLang="zh-CN" sz="1600" b="1" i="1" dirty="0">
                <a:solidFill>
                  <a:srgbClr val="666666"/>
                </a:solidFill>
                <a:latin typeface="inherit"/>
              </a:rPr>
              <a:t>.</a:t>
            </a:r>
            <a:r>
              <a:rPr lang="en-US" altLang="zh-CN" sz="1600" i="1" dirty="0">
                <a:solidFill>
                  <a:srgbClr val="505B62"/>
                </a:solidFill>
                <a:latin typeface="inherit"/>
              </a:rPr>
              <a:t> </a:t>
            </a:r>
            <a:r>
              <a:rPr lang="en-US" altLang="zh-CN" sz="1600" i="1" dirty="0">
                <a:solidFill>
                  <a:srgbClr val="7D848A"/>
                </a:solidFill>
                <a:latin typeface="inherit"/>
                <a:hlinkClick r:id="rId7"/>
              </a:rPr>
              <a:t>MICRO 2022</a:t>
            </a:r>
            <a:r>
              <a:rPr lang="en-US" altLang="zh-CN" sz="1600" i="1" dirty="0">
                <a:solidFill>
                  <a:srgbClr val="505B62"/>
                </a:solidFill>
                <a:latin typeface="inherit"/>
              </a:rPr>
              <a:t>: </a:t>
            </a:r>
            <a:r>
              <a:rPr lang="en-US" altLang="zh-CN" sz="1600" i="1" dirty="0" smtClean="0">
                <a:solidFill>
                  <a:srgbClr val="505B62"/>
                </a:solidFill>
                <a:latin typeface="inherit"/>
              </a:rPr>
              <a:t>662-677</a:t>
            </a:r>
            <a:endParaRPr lang="en-US" altLang="zh-CN" sz="1600" dirty="0">
              <a:solidFill>
                <a:srgbClr val="505B62"/>
              </a:solidFill>
              <a:latin typeface="Open Sans"/>
            </a:endParaRPr>
          </a:p>
        </p:txBody>
      </p:sp>
      <p:pic>
        <p:nvPicPr>
          <p:cNvPr id="6" name="图片 5"/>
          <p:cNvPicPr/>
          <p:nvPr/>
        </p:nvPicPr>
        <p:blipFill>
          <a:blip r:embed="rId8">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302848728"/>
      </p:ext>
    </p:extLst>
  </p:cSld>
  <p:clrMapOvr>
    <a:masterClrMapping/>
  </p:clrMapOvr>
  <mc:AlternateContent xmlns:mc="http://schemas.openxmlformats.org/markup-compatibility/2006" xmlns:p14="http://schemas.microsoft.com/office/powerpoint/2010/main">
    <mc:Choice Requires="p14">
      <p:transition spd="slow" p14:dur="2000" advTm="34679"/>
    </mc:Choice>
    <mc:Fallback xmlns="">
      <p:transition spd="slow" advTm="34679"/>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539552" y="908720"/>
            <a:ext cx="8520600" cy="572700"/>
          </a:xfrm>
          <a:prstGeom prst="rect">
            <a:avLst/>
          </a:prstGeom>
        </p:spPr>
        <p:txBody>
          <a:bodyPr spcFirstLastPara="1" wrap="square" lIns="91425" tIns="91425" rIns="91425" bIns="91425" anchor="t" anchorCtr="0">
            <a:normAutofit fontScale="90000"/>
          </a:bodyPr>
          <a:lstStyle/>
          <a:p>
            <a:r>
              <a:rPr lang="zh-CN" b="1" dirty="0">
                <a:solidFill>
                  <a:srgbClr val="FF0000"/>
                </a:solidFill>
                <a:latin typeface="Avenir"/>
                <a:ea typeface="Avenir"/>
                <a:cs typeface="Avenir"/>
                <a:sym typeface="Avenir"/>
              </a:rPr>
              <a:t>SwiftDir</a:t>
            </a:r>
            <a:r>
              <a:rPr lang="zh-CN" dirty="0">
                <a:latin typeface="Avenir"/>
                <a:ea typeface="Avenir"/>
                <a:cs typeface="Avenir"/>
                <a:sym typeface="Avenir"/>
              </a:rPr>
              <a:t>: Design</a:t>
            </a:r>
            <a:endParaRPr dirty="0">
              <a:latin typeface="Avenir"/>
              <a:ea typeface="Avenir"/>
              <a:cs typeface="Avenir"/>
              <a:sym typeface="Avenir"/>
            </a:endParaRPr>
          </a:p>
        </p:txBody>
      </p:sp>
      <p:sp>
        <p:nvSpPr>
          <p:cNvPr id="243" name="Google Shape;243;p24"/>
          <p:cNvSpPr txBox="1">
            <a:spLocks noGrp="1"/>
          </p:cNvSpPr>
          <p:nvPr>
            <p:ph type="body" idx="1"/>
          </p:nvPr>
        </p:nvSpPr>
        <p:spPr>
          <a:xfrm>
            <a:off x="311700" y="2009725"/>
            <a:ext cx="8520600" cy="3416400"/>
          </a:xfrm>
          <a:prstGeom prst="rect">
            <a:avLst/>
          </a:prstGeom>
        </p:spPr>
        <p:txBody>
          <a:bodyPr spcFirstLastPara="1" wrap="square" lIns="91425" tIns="91425" rIns="91425" bIns="91425" anchor="t" anchorCtr="0">
            <a:normAutofit/>
          </a:bodyPr>
          <a:lstStyle/>
          <a:p>
            <a:pPr>
              <a:lnSpc>
                <a:spcPct val="150000"/>
              </a:lnSpc>
              <a:buClr>
                <a:srgbClr val="FF9900"/>
              </a:buClr>
              <a:buFont typeface="Avenir"/>
              <a:buChar char="●"/>
            </a:pPr>
            <a:r>
              <a:rPr lang="zh-CN" b="1" dirty="0">
                <a:solidFill>
                  <a:srgbClr val="FF9900"/>
                </a:solidFill>
                <a:latin typeface="Avenir"/>
                <a:ea typeface="Avenir"/>
                <a:cs typeface="Avenir"/>
                <a:sym typeface="Avenir"/>
              </a:rPr>
              <a:t>Identification of Shared Memory</a:t>
            </a:r>
            <a:endParaRPr b="1" dirty="0">
              <a:solidFill>
                <a:srgbClr val="FF9900"/>
              </a:solidFill>
              <a:latin typeface="Avenir"/>
              <a:ea typeface="Avenir"/>
              <a:cs typeface="Avenir"/>
              <a:sym typeface="Avenir"/>
            </a:endParaRPr>
          </a:p>
          <a:p>
            <a:pPr lvl="1" indent="-342900">
              <a:lnSpc>
                <a:spcPct val="150000"/>
              </a:lnSpc>
              <a:buSzPts val="1800"/>
              <a:buFont typeface="Avenir"/>
              <a:buChar char="○"/>
            </a:pPr>
            <a:r>
              <a:rPr lang="en-US" altLang="zh-CN" sz="1800" dirty="0">
                <a:latin typeface="Avenir"/>
                <a:ea typeface="Avenir"/>
                <a:cs typeface="Avenir"/>
                <a:sym typeface="Avenir"/>
              </a:rPr>
              <a:t>Exploited Shared Memory is Write-protected</a:t>
            </a:r>
            <a:endParaRPr sz="1800" dirty="0">
              <a:latin typeface="Avenir"/>
              <a:ea typeface="Avenir"/>
              <a:cs typeface="Avenir"/>
              <a:sym typeface="Avenir"/>
            </a:endParaRPr>
          </a:p>
          <a:p>
            <a:pPr lvl="1" indent="-342900">
              <a:lnSpc>
                <a:spcPct val="150000"/>
              </a:lnSpc>
              <a:buSzPts val="1800"/>
              <a:buFont typeface="Avenir"/>
              <a:buChar char="○"/>
            </a:pPr>
            <a:r>
              <a:rPr lang="en-US" altLang="zh-CN" sz="1800" dirty="0">
                <a:latin typeface="Avenir"/>
                <a:ea typeface="Avenir"/>
                <a:cs typeface="Avenir"/>
                <a:sym typeface="Avenir"/>
              </a:rPr>
              <a:t>Write-protected Manifests in PTE R/W Field</a:t>
            </a:r>
            <a:endParaRPr sz="1800" dirty="0">
              <a:latin typeface="Avenir"/>
              <a:ea typeface="Avenir"/>
              <a:cs typeface="Avenir"/>
              <a:sym typeface="Avenir"/>
            </a:endParaRPr>
          </a:p>
          <a:p>
            <a:pPr>
              <a:lnSpc>
                <a:spcPct val="150000"/>
              </a:lnSpc>
              <a:buFont typeface="Avenir"/>
              <a:buChar char="●"/>
            </a:pPr>
            <a:r>
              <a:rPr lang="zh-CN" dirty="0">
                <a:latin typeface="Avenir"/>
                <a:ea typeface="Avenir"/>
                <a:cs typeface="Avenir"/>
                <a:sym typeface="Avenir"/>
              </a:rPr>
              <a:t>Argumentation of Sharing Status </a:t>
            </a:r>
            <a:endParaRPr dirty="0">
              <a:latin typeface="Avenir"/>
              <a:ea typeface="Avenir"/>
              <a:cs typeface="Avenir"/>
              <a:sym typeface="Avenir"/>
            </a:endParaRPr>
          </a:p>
          <a:p>
            <a:pPr>
              <a:lnSpc>
                <a:spcPct val="150000"/>
              </a:lnSpc>
              <a:buFont typeface="Avenir"/>
              <a:buChar char="●"/>
            </a:pPr>
            <a:r>
              <a:rPr lang="zh-CN" dirty="0">
                <a:latin typeface="Avenir"/>
                <a:ea typeface="Avenir"/>
                <a:cs typeface="Avenir"/>
                <a:sym typeface="Avenir"/>
              </a:rPr>
              <a:t>Modification of Coherence Protocol</a:t>
            </a:r>
            <a:endParaRPr dirty="0">
              <a:latin typeface="Avenir"/>
              <a:ea typeface="Avenir"/>
              <a:cs typeface="Avenir"/>
              <a:sym typeface="Avenir"/>
            </a:endParaRP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2888774056"/>
      </p:ext>
    </p:extLst>
  </p:cSld>
  <p:clrMapOvr>
    <a:masterClrMapping/>
  </p:clrMapOvr>
  <mc:AlternateContent xmlns:mc="http://schemas.openxmlformats.org/markup-compatibility/2006" xmlns:p14="http://schemas.microsoft.com/office/powerpoint/2010/main">
    <mc:Choice Requires="p14">
      <p:transition spd="slow" p14:dur="2000" advTm="24180"/>
    </mc:Choice>
    <mc:Fallback xmlns="">
      <p:transition spd="slow" advTm="2418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467544" y="764704"/>
            <a:ext cx="8520600" cy="572700"/>
          </a:xfrm>
          <a:prstGeom prst="rect">
            <a:avLst/>
          </a:prstGeom>
        </p:spPr>
        <p:txBody>
          <a:bodyPr spcFirstLastPara="1" wrap="square" lIns="91425" tIns="91425" rIns="91425" bIns="91425" anchor="t" anchorCtr="0">
            <a:normAutofit fontScale="90000"/>
          </a:bodyPr>
          <a:lstStyle/>
          <a:p>
            <a:r>
              <a:rPr lang="zh-CN" b="1" dirty="0">
                <a:solidFill>
                  <a:srgbClr val="FF0000"/>
                </a:solidFill>
                <a:latin typeface="Avenir"/>
                <a:ea typeface="Avenir"/>
                <a:cs typeface="Avenir"/>
                <a:sym typeface="Avenir"/>
              </a:rPr>
              <a:t>SwiftDir</a:t>
            </a:r>
            <a:r>
              <a:rPr lang="zh-CN" dirty="0">
                <a:latin typeface="Avenir"/>
                <a:ea typeface="Avenir"/>
                <a:cs typeface="Avenir"/>
                <a:sym typeface="Avenir"/>
              </a:rPr>
              <a:t>: Design</a:t>
            </a:r>
            <a:endParaRPr dirty="0">
              <a:latin typeface="Avenir"/>
              <a:ea typeface="Avenir"/>
              <a:cs typeface="Avenir"/>
              <a:sym typeface="Avenir"/>
            </a:endParaRPr>
          </a:p>
        </p:txBody>
      </p:sp>
      <p:sp>
        <p:nvSpPr>
          <p:cNvPr id="249" name="Google Shape;249;p25"/>
          <p:cNvSpPr txBox="1">
            <a:spLocks noGrp="1"/>
          </p:cNvSpPr>
          <p:nvPr>
            <p:ph type="body" idx="1"/>
          </p:nvPr>
        </p:nvSpPr>
        <p:spPr>
          <a:xfrm>
            <a:off x="311700" y="2009725"/>
            <a:ext cx="4166700" cy="3416400"/>
          </a:xfrm>
          <a:prstGeom prst="rect">
            <a:avLst/>
          </a:prstGeom>
        </p:spPr>
        <p:txBody>
          <a:bodyPr spcFirstLastPara="1" wrap="square" lIns="91425" tIns="91425" rIns="91425" bIns="91425" anchor="t" anchorCtr="0">
            <a:normAutofit/>
          </a:bodyPr>
          <a:lstStyle/>
          <a:p>
            <a:pPr>
              <a:lnSpc>
                <a:spcPct val="150000"/>
              </a:lnSpc>
              <a:buFont typeface="Avenir"/>
              <a:buChar char="●"/>
            </a:pPr>
            <a:r>
              <a:rPr lang="zh-CN">
                <a:latin typeface="Avenir"/>
                <a:ea typeface="Avenir"/>
                <a:cs typeface="Avenir"/>
                <a:sym typeface="Avenir"/>
              </a:rPr>
              <a:t>Identification of Shared Memory</a:t>
            </a:r>
            <a:endParaRPr>
              <a:latin typeface="Avenir"/>
              <a:ea typeface="Avenir"/>
              <a:cs typeface="Avenir"/>
              <a:sym typeface="Avenir"/>
            </a:endParaRPr>
          </a:p>
          <a:p>
            <a:pPr>
              <a:lnSpc>
                <a:spcPct val="150000"/>
              </a:lnSpc>
              <a:buClr>
                <a:srgbClr val="FF9900"/>
              </a:buClr>
              <a:buFont typeface="Avenir"/>
              <a:buChar char="●"/>
            </a:pPr>
            <a:r>
              <a:rPr lang="zh-CN" b="1">
                <a:solidFill>
                  <a:srgbClr val="FF9900"/>
                </a:solidFill>
                <a:latin typeface="Avenir"/>
                <a:ea typeface="Avenir"/>
                <a:cs typeface="Avenir"/>
                <a:sym typeface="Avenir"/>
              </a:rPr>
              <a:t>Argumentation of Sharing Status </a:t>
            </a:r>
            <a:endParaRPr b="1">
              <a:solidFill>
                <a:srgbClr val="FF9900"/>
              </a:solidFill>
              <a:latin typeface="Avenir"/>
              <a:ea typeface="Avenir"/>
              <a:cs typeface="Avenir"/>
              <a:sym typeface="Avenir"/>
            </a:endParaRPr>
          </a:p>
          <a:p>
            <a:pPr lvl="1" indent="-342900">
              <a:lnSpc>
                <a:spcPct val="150000"/>
              </a:lnSpc>
              <a:buSzPts val="1800"/>
              <a:buFont typeface="Avenir"/>
              <a:buChar char="○"/>
            </a:pPr>
            <a:r>
              <a:rPr lang="en-US" altLang="zh-CN" sz="1800">
                <a:latin typeface="Avenir"/>
                <a:ea typeface="Avenir"/>
                <a:cs typeface="Avenir"/>
                <a:sym typeface="Avenir"/>
              </a:rPr>
              <a:t>PIPT/VIPT/VIVT L1</a:t>
            </a:r>
            <a:endParaRPr sz="1800">
              <a:latin typeface="Avenir"/>
              <a:ea typeface="Avenir"/>
              <a:cs typeface="Avenir"/>
              <a:sym typeface="Avenir"/>
            </a:endParaRPr>
          </a:p>
          <a:p>
            <a:pPr>
              <a:lnSpc>
                <a:spcPct val="150000"/>
              </a:lnSpc>
              <a:buFont typeface="Avenir"/>
              <a:buChar char="●"/>
            </a:pPr>
            <a:r>
              <a:rPr lang="zh-CN">
                <a:latin typeface="Avenir"/>
                <a:ea typeface="Avenir"/>
                <a:cs typeface="Avenir"/>
                <a:sym typeface="Avenir"/>
              </a:rPr>
              <a:t>Modification of Coherence Protocol</a:t>
            </a:r>
            <a:endParaRPr>
              <a:latin typeface="Avenir"/>
              <a:ea typeface="Avenir"/>
              <a:cs typeface="Avenir"/>
              <a:sym typeface="Avenir"/>
            </a:endParaRPr>
          </a:p>
        </p:txBody>
      </p:sp>
      <p:pic>
        <p:nvPicPr>
          <p:cNvPr id="250" name="Google Shape;250;p25"/>
          <p:cNvPicPr preferRelativeResize="0"/>
          <p:nvPr/>
        </p:nvPicPr>
        <p:blipFill>
          <a:blip r:embed="rId3">
            <a:alphaModFix/>
          </a:blip>
          <a:stretch>
            <a:fillRect/>
          </a:stretch>
        </p:blipFill>
        <p:spPr>
          <a:xfrm>
            <a:off x="3851920" y="1556792"/>
            <a:ext cx="5136224" cy="3581301"/>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tretch>
            <a:fillRect/>
          </a:stretch>
        </p:blipFill>
        <p:spPr>
          <a:xfrm>
            <a:off x="4066540" y="92383"/>
            <a:ext cx="5077460" cy="914400"/>
          </a:xfrm>
          <a:prstGeom prst="rect">
            <a:avLst/>
          </a:prstGeom>
        </p:spPr>
      </p:pic>
    </p:spTree>
    <p:extLst>
      <p:ext uri="{BB962C8B-B14F-4D97-AF65-F5344CB8AC3E}">
        <p14:creationId xmlns:p14="http://schemas.microsoft.com/office/powerpoint/2010/main" val="3026969635"/>
      </p:ext>
    </p:extLst>
  </p:cSld>
  <p:clrMapOvr>
    <a:masterClrMapping/>
  </p:clrMapOvr>
  <mc:AlternateContent xmlns:mc="http://schemas.openxmlformats.org/markup-compatibility/2006" xmlns:p14="http://schemas.microsoft.com/office/powerpoint/2010/main">
    <mc:Choice Requires="p14">
      <p:transition spd="slow" p14:dur="2000" advTm="57972"/>
    </mc:Choice>
    <mc:Fallback xmlns="">
      <p:transition spd="slow" advTm="5797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2|10.3|1.5|8.9|3.8"/>
</p:tagLst>
</file>

<file path=ppt/tags/tag2.xml><?xml version="1.0" encoding="utf-8"?>
<p:tagLst xmlns:a="http://schemas.openxmlformats.org/drawingml/2006/main" xmlns:r="http://schemas.openxmlformats.org/officeDocument/2006/relationships" xmlns:p="http://schemas.openxmlformats.org/presentationml/2006/main">
  <p:tag name="TIMING" val="|29|19.2|4.5|17.1|3.7"/>
</p:tagLst>
</file>

<file path=ppt/tags/tag3.xml><?xml version="1.0" encoding="utf-8"?>
<p:tagLst xmlns:a="http://schemas.openxmlformats.org/drawingml/2006/main" xmlns:r="http://schemas.openxmlformats.org/officeDocument/2006/relationships" xmlns:p="http://schemas.openxmlformats.org/presentationml/2006/main">
  <p:tag name="TIMING" val="|45.5|5.9|9.1|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adArch_2011fall</Template>
  <TotalTime>2039</TotalTime>
  <Words>6325</Words>
  <Application>Microsoft Office PowerPoint</Application>
  <PresentationFormat>全屏显示(4:3)</PresentationFormat>
  <Paragraphs>1312</Paragraphs>
  <Slides>102</Slides>
  <Notes>49</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5</vt:i4>
      </vt:variant>
      <vt:variant>
        <vt:lpstr>幻灯片标题</vt:lpstr>
      </vt:variant>
      <vt:variant>
        <vt:i4>102</vt:i4>
      </vt:variant>
    </vt:vector>
  </HeadingPairs>
  <TitlesOfParts>
    <vt:vector size="128" baseType="lpstr">
      <vt:lpstr>Arial Unicode MS</vt:lpstr>
      <vt:lpstr>inherit</vt:lpstr>
      <vt:lpstr>MS UI Gothic</vt:lpstr>
      <vt:lpstr>Open Sans</vt:lpstr>
      <vt:lpstr>TimesNewRoman</vt:lpstr>
      <vt:lpstr>华文行楷</vt:lpstr>
      <vt:lpstr>楷体_GB2312</vt:lpstr>
      <vt:lpstr>宋体</vt:lpstr>
      <vt:lpstr>Arial</vt:lpstr>
      <vt:lpstr>Avenir</vt:lpstr>
      <vt:lpstr>Calibri</vt:lpstr>
      <vt:lpstr>Comic Sans MS</vt:lpstr>
      <vt:lpstr>Helvetica</vt:lpstr>
      <vt:lpstr>Imprint MT Shadow</vt:lpstr>
      <vt:lpstr>Tahoma</vt:lpstr>
      <vt:lpstr>Times New Roman</vt:lpstr>
      <vt:lpstr>Wingdings</vt:lpstr>
      <vt:lpstr>Wingdings 2</vt:lpstr>
      <vt:lpstr>Office 主题</vt:lpstr>
      <vt:lpstr>SpringFestivalGreeting</vt:lpstr>
      <vt:lpstr>Simple Light</vt:lpstr>
      <vt:lpstr>Document</vt:lpstr>
      <vt:lpstr>文档</vt:lpstr>
      <vt:lpstr>工作表</vt:lpstr>
      <vt:lpstr>Worksheet</vt:lpstr>
      <vt:lpstr>图片</vt:lpstr>
      <vt:lpstr>Ch5-2 Cache coherence</vt:lpstr>
      <vt:lpstr>Centralized Shared-Memory Architecture</vt:lpstr>
      <vt:lpstr>Major issues for Shared Memory</vt:lpstr>
      <vt:lpstr>What is Multiprocessor Cache Coherence?</vt:lpstr>
      <vt:lpstr>Cache coherence in uniprocessor</vt:lpstr>
      <vt:lpstr>Cache Coherence in Multiprocessor</vt:lpstr>
      <vt:lpstr>Cache incoherence due to write </vt:lpstr>
      <vt:lpstr>Cache incoherence due to write</vt:lpstr>
      <vt:lpstr>What Does Coherency Mean?</vt:lpstr>
      <vt:lpstr>Definition of Cache coherence</vt:lpstr>
      <vt:lpstr>HW Coherence Protocols</vt:lpstr>
      <vt:lpstr>Snooping solution</vt:lpstr>
      <vt:lpstr>Basic Snoopy Protocols</vt:lpstr>
      <vt:lpstr>EX: write back Cache, write invalidate</vt:lpstr>
      <vt:lpstr>Ex: Write back Cache, update(Broadcast)</vt:lpstr>
      <vt:lpstr>Bus-based protocols (Snooping)</vt:lpstr>
      <vt:lpstr>Implementation of snooping protocols</vt:lpstr>
      <vt:lpstr> 5 snooping protocols</vt:lpstr>
      <vt:lpstr>Simple write-invalidate protocol</vt:lpstr>
      <vt:lpstr>Snoopy Coherence Protocols</vt:lpstr>
      <vt:lpstr>Snoopy-Cache State Machine-I </vt:lpstr>
      <vt:lpstr>Snoopy-Cache State Machine-II</vt:lpstr>
      <vt:lpstr>Snoopy-Cache State Machine-III </vt:lpstr>
      <vt:lpstr>Example</vt:lpstr>
      <vt:lpstr>Example: step 1</vt:lpstr>
      <vt:lpstr>Example: step 2</vt:lpstr>
      <vt:lpstr>Example:step 3</vt:lpstr>
      <vt:lpstr>Example: step4</vt:lpstr>
      <vt:lpstr>Example:step 5 </vt:lpstr>
      <vt:lpstr>PowerPoint 演示文稿</vt:lpstr>
      <vt:lpstr>Snooping Cache Variations</vt:lpstr>
      <vt:lpstr>MESI (Illinois protocol) (write back cache) </vt:lpstr>
      <vt:lpstr>Snoopy Coherence Protocols</vt:lpstr>
      <vt:lpstr>Coherence Protocols:  Extensions</vt:lpstr>
      <vt:lpstr>Coherence Protocols</vt:lpstr>
      <vt:lpstr>Performance</vt:lpstr>
      <vt:lpstr>Performance Study:  Commercial Workload</vt:lpstr>
      <vt:lpstr>Performance Study:  Commercial Workload</vt:lpstr>
      <vt:lpstr>Performance Study:  Commercial Workload</vt:lpstr>
      <vt:lpstr>Performance Study:  Commercial Workload</vt:lpstr>
      <vt:lpstr>Directory-based Cache coherence</vt:lpstr>
      <vt:lpstr>Distributed Shared Memory</vt:lpstr>
      <vt:lpstr>Directory protocol</vt:lpstr>
      <vt:lpstr>Distributed Directory MPs</vt:lpstr>
      <vt:lpstr>Directory protocol implementation</vt:lpstr>
      <vt:lpstr>Directory Protocol</vt:lpstr>
      <vt:lpstr>PowerPoint 演示文稿</vt:lpstr>
      <vt:lpstr>State Transition Diagram for an Individual Cache Block in a Directory Based System</vt:lpstr>
      <vt:lpstr>CPU -Cache State Machine</vt:lpstr>
      <vt:lpstr>CPU -Cache State Machine</vt:lpstr>
      <vt:lpstr>CPU -Cache State Machine</vt:lpstr>
      <vt:lpstr>CPU -Cache State Machine</vt:lpstr>
      <vt:lpstr>State Transition Diagram for the Directory </vt:lpstr>
      <vt:lpstr>Directory State Machine</vt:lpstr>
      <vt:lpstr>Directory State Machine</vt:lpstr>
      <vt:lpstr>Directory State Machine</vt:lpstr>
      <vt:lpstr>Directory State Machine</vt:lpstr>
      <vt:lpstr>Example Directory Protocol</vt:lpstr>
      <vt:lpstr>Example Directory Protocol</vt:lpstr>
      <vt:lpstr>Case Study:  p1 write 888 to x</vt:lpstr>
      <vt:lpstr>P2 write 999 to X </vt:lpstr>
      <vt:lpstr>Answer for P2 write 999 to X </vt:lpstr>
      <vt:lpstr>More Cases for Cache Coherence of Directory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initial</vt:lpstr>
      <vt:lpstr>Example: P1 write 10 to A1</vt:lpstr>
      <vt:lpstr>Example: P1 read A1, P2 read A1</vt:lpstr>
      <vt:lpstr>Example: P2 write 20 to A1</vt:lpstr>
      <vt:lpstr>Example: P2 write 40 to A2</vt:lpstr>
      <vt:lpstr>PowerPoint 演示文稿</vt:lpstr>
      <vt:lpstr>Implementation issues  </vt:lpstr>
      <vt:lpstr>Assumptions for implementation simplicity</vt:lpstr>
      <vt:lpstr>    Deadlock example</vt:lpstr>
      <vt:lpstr>CPU -Cache State Machine</vt:lpstr>
      <vt:lpstr>    How to assure write serialization ? </vt:lpstr>
      <vt:lpstr>How to solve the “race” ? </vt:lpstr>
      <vt:lpstr>Buffer requirement</vt:lpstr>
      <vt:lpstr>Avoid deadlock with limited buffering</vt:lpstr>
      <vt:lpstr>Resolution</vt:lpstr>
      <vt:lpstr>Multithreaded directory to handle multiple blocks</vt:lpstr>
      <vt:lpstr>How to deal with NAK ?</vt:lpstr>
      <vt:lpstr>Summary</vt:lpstr>
      <vt:lpstr>How about write through cache with write invalidate?</vt:lpstr>
      <vt:lpstr>**Thinking：  Are Coherence Protocol States Vulnerable to Information Leakage? </vt:lpstr>
      <vt:lpstr>Review: Cache Coherence Protocols</vt:lpstr>
      <vt:lpstr>Review: Coherence-based Timing Channel</vt:lpstr>
      <vt:lpstr>Review: S-MESI</vt:lpstr>
      <vt:lpstr>SwiftDir: Overview</vt:lpstr>
      <vt:lpstr>SwiftDir: Design</vt:lpstr>
      <vt:lpstr>SwiftDir: Design</vt:lpstr>
      <vt:lpstr>SwiftDir: Design</vt:lpstr>
      <vt:lpstr>Evaluation</vt:lpstr>
      <vt:lpstr>Conclusion</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jxh</dc:creator>
  <cp:lastModifiedBy>jiangxh</cp:lastModifiedBy>
  <cp:revision>43</cp:revision>
  <dcterms:created xsi:type="dcterms:W3CDTF">2008-11-07T03:34:36Z</dcterms:created>
  <dcterms:modified xsi:type="dcterms:W3CDTF">2022-11-30T15:39:18Z</dcterms:modified>
</cp:coreProperties>
</file>