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5"/>
  </p:notesMasterIdLst>
  <p:handoutMasterIdLst>
    <p:handoutMasterId r:id="rId26"/>
  </p:handoutMasterIdLst>
  <p:sldIdLst>
    <p:sldId id="284" r:id="rId2"/>
    <p:sldId id="256" r:id="rId3"/>
    <p:sldId id="286" r:id="rId4"/>
    <p:sldId id="287" r:id="rId5"/>
    <p:sldId id="257" r:id="rId6"/>
    <p:sldId id="297" r:id="rId7"/>
    <p:sldId id="290" r:id="rId8"/>
    <p:sldId id="259" r:id="rId9"/>
    <p:sldId id="288" r:id="rId10"/>
    <p:sldId id="262" r:id="rId11"/>
    <p:sldId id="289" r:id="rId12"/>
    <p:sldId id="292" r:id="rId13"/>
    <p:sldId id="298" r:id="rId14"/>
    <p:sldId id="293" r:id="rId15"/>
    <p:sldId id="273" r:id="rId16"/>
    <p:sldId id="294" r:id="rId17"/>
    <p:sldId id="275" r:id="rId18"/>
    <p:sldId id="295" r:id="rId19"/>
    <p:sldId id="276" r:id="rId20"/>
    <p:sldId id="277" r:id="rId21"/>
    <p:sldId id="279" r:id="rId22"/>
    <p:sldId id="281" r:id="rId23"/>
    <p:sldId id="296" r:id="rId2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683" autoAdjust="0"/>
  </p:normalViewPr>
  <p:slideViewPr>
    <p:cSldViewPr>
      <p:cViewPr varScale="1">
        <p:scale>
          <a:sx n="89" d="100"/>
          <a:sy n="89" d="100"/>
        </p:scale>
        <p:origin x="64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</a:lstStyle>
          <a:p>
            <a:fld id="{F14E6B0C-4B8F-4B94-9165-A51EDD0755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720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</a:lstStyle>
          <a:p>
            <a:fld id="{2C9F069A-5EEF-49D0-86C1-225FC73F25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43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113398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41382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C1E29D-2527-4DAA-B920-3A4A3B6EBA60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759839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740004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F630C4-FECB-435E-B2F0-F7663530932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770139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168733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B29CF5-6DE8-4D3B-A5A4-D2E514351193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7337297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761128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7077F1-1E0B-43FF-9128-7F304F91D5EF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282378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22CC6C-B154-4376-8461-7F0E416595C8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46081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66DB25-65C2-4EA0-8518-9811BBF9BF2A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086333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472186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33D7CA-0CFC-47A5-A1D2-6D6796152E34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615449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3FA162-78FE-46F8-AA0C-5B7B562C4332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49305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9B85CB0-631C-4725-90F8-F68D2A363AD8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559407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7239000" y="6453188"/>
            <a:ext cx="1905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6B309D5D-841F-4A92-A7D4-24AEF5D90A4A}" type="slidenum">
              <a:rPr lang="en-US" altLang="zh-CN" sz="1400">
                <a:solidFill>
                  <a:schemeClr val="tx1"/>
                </a:solidFill>
              </a:rPr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zh-CN" sz="1400">
                <a:solidFill>
                  <a:schemeClr val="tx1"/>
                </a:solidFill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54244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467544" y="1844824"/>
            <a:ext cx="5545138" cy="252095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Ch5-4</a:t>
            </a:r>
            <a:br>
              <a:rPr lang="en-US" altLang="zh-CN" sz="4000" dirty="0" smtClean="0"/>
            </a:b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>
                <a:solidFill>
                  <a:srgbClr val="FF0000"/>
                </a:solidFill>
              </a:rPr>
              <a:t>Models of Memory Consistency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Performance analysis for  Sequential Consistency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3568" y="1125540"/>
            <a:ext cx="8209608" cy="4795837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00FF"/>
                </a:solidFill>
              </a:rPr>
              <a:t>Assume</a:t>
            </a:r>
          </a:p>
          <a:p>
            <a:pPr lvl="1" eaLnBrk="1" hangingPunct="1"/>
            <a:r>
              <a:rPr lang="en-US" altLang="zh-CN" sz="2400" dirty="0" smtClean="0"/>
              <a:t>50 cycles to establish ownership when write miss</a:t>
            </a:r>
            <a:r>
              <a:rPr lang="zh-CN" altLang="en-US" sz="2400" dirty="0" smtClean="0"/>
              <a:t>；</a:t>
            </a:r>
          </a:p>
          <a:p>
            <a:pPr lvl="1" eaLnBrk="1" hangingPunct="1"/>
            <a:r>
              <a:rPr lang="en-US" altLang="zh-CN" sz="2400" dirty="0" smtClean="0"/>
              <a:t>10 cycles to issue each invalidation; </a:t>
            </a:r>
          </a:p>
          <a:p>
            <a:pPr lvl="1" eaLnBrk="1" hangingPunct="1"/>
            <a:r>
              <a:rPr lang="en-US" altLang="zh-CN" sz="2400" dirty="0" smtClean="0"/>
              <a:t>80 cycles for an invalidation to complete and be acknowledged. </a:t>
            </a:r>
          </a:p>
          <a:p>
            <a:pPr lvl="1" eaLnBrk="1" hangingPunct="1"/>
            <a:r>
              <a:rPr lang="en-US" altLang="zh-CN" sz="2400" dirty="0" smtClean="0"/>
              <a:t>4 other processors share a cache block.</a:t>
            </a:r>
          </a:p>
          <a:p>
            <a:pPr eaLnBrk="1" hangingPunct="1"/>
            <a:r>
              <a:rPr lang="en-US" altLang="zh-CN" sz="2800" dirty="0" smtClean="0">
                <a:solidFill>
                  <a:srgbClr val="0000FF"/>
                </a:solidFill>
              </a:rPr>
              <a:t>Question</a:t>
            </a:r>
            <a:r>
              <a:rPr lang="zh-CN" altLang="en-US" sz="2800" dirty="0" smtClean="0">
                <a:solidFill>
                  <a:srgbClr val="0000FF"/>
                </a:solidFill>
              </a:rPr>
              <a:t>：</a:t>
            </a:r>
            <a:r>
              <a:rPr lang="en-US" altLang="zh-CN" sz="2800" dirty="0" smtClean="0"/>
              <a:t>How long does a write miss stall the processor is SC is used</a:t>
            </a:r>
            <a:r>
              <a:rPr lang="zh-CN" altLang="en-US" sz="2800" b="1" dirty="0" smtClean="0"/>
              <a:t>？</a:t>
            </a:r>
            <a:endParaRPr lang="zh-CN" altLang="en-US" sz="2800" dirty="0" smtClean="0"/>
          </a:p>
          <a:p>
            <a:pPr eaLnBrk="1" hangingPunct="1"/>
            <a:r>
              <a:rPr lang="en-US" altLang="zh-CN" sz="2800" dirty="0" smtClean="0">
                <a:solidFill>
                  <a:srgbClr val="0000FF"/>
                </a:solidFill>
              </a:rPr>
              <a:t>Answer</a:t>
            </a:r>
            <a:r>
              <a:rPr lang="zh-CN" altLang="en-US" sz="2800" dirty="0" smtClean="0"/>
              <a:t>：</a:t>
            </a:r>
          </a:p>
          <a:p>
            <a:pPr lvl="1" eaLnBrk="1" hangingPunct="1"/>
            <a:r>
              <a:rPr lang="en-US" altLang="zh-CN" sz="2400" dirty="0" smtClean="0"/>
              <a:t>50 +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10+10+10+10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+ 80  = 170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CC</a:t>
            </a:r>
            <a:r>
              <a:rPr lang="zh-CN" altLang="en-US" sz="2400" dirty="0" smtClean="0"/>
              <a:t>）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to improve performance ?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Latency-hiding techniques</a:t>
            </a:r>
          </a:p>
          <a:p>
            <a:pPr eaLnBrk="1" hangingPunct="1"/>
            <a:r>
              <a:rPr lang="en-US" altLang="zh-CN" sz="2800" smtClean="0"/>
              <a:t>Less restrictive memory consistency model</a:t>
            </a:r>
          </a:p>
        </p:txBody>
      </p:sp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programmer’s View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341438"/>
            <a:ext cx="8261350" cy="4802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>
                <a:solidFill>
                  <a:srgbClr val="0000FF"/>
                </a:solidFill>
              </a:rPr>
              <a:t>Simple programming model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b="1" smtClean="0">
                <a:solidFill>
                  <a:srgbClr val="0000FF"/>
                </a:solidFill>
              </a:rPr>
              <a:t>High performance implementation</a:t>
            </a:r>
          </a:p>
          <a:p>
            <a:pPr eaLnBrk="1" hangingPunct="1">
              <a:lnSpc>
                <a:spcPct val="90000"/>
              </a:lnSpc>
            </a:pPr>
            <a:endParaRPr lang="en-US" altLang="zh-CN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Simple Programming model: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synchronized programs</a:t>
            </a:r>
            <a:r>
              <a:rPr lang="en-US" altLang="zh-CN" sz="28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All access to shared data are ordered by synchronization operations.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A </a:t>
            </a:r>
            <a:r>
              <a:rPr lang="en-US" altLang="zh-CN" sz="2800" smtClean="0">
                <a:solidFill>
                  <a:srgbClr val="0000FF"/>
                </a:solidFill>
              </a:rPr>
              <a:t>synchronized program</a:t>
            </a:r>
            <a:r>
              <a:rPr lang="en-US" altLang="zh-CN" sz="2800" smtClean="0"/>
              <a:t> will behave </a:t>
            </a:r>
            <a:r>
              <a:rPr lang="en-US" altLang="zh-CN" sz="2800" smtClean="0">
                <a:solidFill>
                  <a:srgbClr val="0000FF"/>
                </a:solidFill>
              </a:rPr>
              <a:t>as if the hardware implemented sequential consistency</a:t>
            </a:r>
            <a:r>
              <a:rPr lang="en-US" altLang="zh-CN" sz="28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FF0000"/>
                </a:solidFill>
              </a:rPr>
              <a:t>No</a:t>
            </a:r>
            <a:r>
              <a:rPr lang="en-US" altLang="zh-CN" sz="2800" smtClean="0"/>
              <a:t> Data Race !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Synchronized program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250825" y="1273175"/>
            <a:ext cx="4292600" cy="3540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 program is synchronized if all access to shared data are ordered by synchronization operations.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</a:t>
            </a:r>
          </a:p>
        </p:txBody>
      </p:sp>
      <p:sp>
        <p:nvSpPr>
          <p:cNvPr id="28676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4859338" y="1484313"/>
            <a:ext cx="4284662" cy="3744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</a:t>
            </a:r>
            <a:r>
              <a:rPr lang="en-US" altLang="zh-CN" sz="2400" smtClean="0"/>
              <a:t>For any shared data  x,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</a:t>
            </a:r>
            <a:r>
              <a:rPr lang="en-US" altLang="zh-CN" sz="2400" smtClean="0">
                <a:solidFill>
                  <a:srgbClr val="0000FF"/>
                </a:solidFill>
              </a:rPr>
              <a:t>write( Pi, x)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     Release(Pi, x)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     Acquire(Pj, x)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     access(Pj, x)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640" y="10758"/>
            <a:ext cx="7469460" cy="936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  Relaxed Consistency Model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750" y="1196975"/>
            <a:ext cx="8261350" cy="4968875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0000FF"/>
                </a:solidFill>
              </a:rPr>
              <a:t>Objective:  </a:t>
            </a:r>
          </a:p>
          <a:p>
            <a:pPr lvl="1" eaLnBrk="1" hangingPunct="1"/>
            <a:r>
              <a:rPr lang="en-US" altLang="zh-CN" sz="2400" b="1" smtClean="0"/>
              <a:t>simple programming &amp; high performance</a:t>
            </a:r>
          </a:p>
          <a:p>
            <a:pPr eaLnBrk="1" hangingPunct="1"/>
            <a:r>
              <a:rPr lang="en-US" altLang="zh-CN" sz="2800" b="1" smtClean="0">
                <a:solidFill>
                  <a:srgbClr val="0000FF"/>
                </a:solidFill>
              </a:rPr>
              <a:t>Key idea:</a:t>
            </a:r>
            <a:r>
              <a:rPr lang="en-US" altLang="zh-CN" sz="2800" smtClean="0"/>
              <a:t>  </a:t>
            </a:r>
          </a:p>
          <a:p>
            <a:pPr lvl="1" eaLnBrk="1" hangingPunct="1"/>
            <a:r>
              <a:rPr lang="en-US" altLang="zh-CN" sz="2400" smtClean="0"/>
              <a:t>allow read and writes to complete out of order, but to use synchronization operations to enforce ordering, so that a synchronized program behave as if the processor were sequentially consistent with a better performance.</a:t>
            </a:r>
          </a:p>
          <a:p>
            <a:pPr eaLnBrk="1" hangingPunct="1"/>
            <a:r>
              <a:rPr lang="en-US" altLang="zh-CN" sz="2800" smtClean="0"/>
              <a:t>Orders:</a:t>
            </a:r>
          </a:p>
          <a:p>
            <a:pPr lvl="1" eaLnBrk="1" hangingPunct="1"/>
            <a:r>
              <a:rPr lang="en-US" altLang="zh-CN" sz="2400" smtClean="0"/>
              <a:t>R</a:t>
            </a:r>
            <a:r>
              <a:rPr lang="en-US" altLang="zh-CN" sz="2400" smtClean="0">
                <a:sym typeface="Wingdings" panose="05000000000000000000" pitchFamily="2" charset="2"/>
              </a:rPr>
              <a:t>W,  RR,  W R,   WW</a:t>
            </a:r>
          </a:p>
          <a:p>
            <a:pPr lvl="1" eaLnBrk="1" hangingPunct="1"/>
            <a:r>
              <a:rPr lang="en-US" altLang="zh-CN" sz="2400" smtClean="0"/>
              <a:t>Sa</a:t>
            </a:r>
            <a:r>
              <a:rPr lang="en-US" altLang="zh-CN" sz="2400" smtClean="0">
                <a:sym typeface="Wingdings" panose="05000000000000000000" pitchFamily="2" charset="2"/>
              </a:rPr>
              <a:t>R,   Sa W,   SrR,  SrW,  SS </a:t>
            </a:r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97794" y="116632"/>
            <a:ext cx="7566694" cy="668338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Memory consistency model</a:t>
            </a:r>
            <a:endParaRPr lang="en-US" altLang="zh-CN" dirty="0" smtClean="0"/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28625" y="928688"/>
          <a:ext cx="8015288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文档" r:id="rId3" imgW="8619847" imgH="5992885" progId="Word.Document.8">
                  <p:embed/>
                </p:oleObj>
              </mc:Choice>
              <mc:Fallback>
                <p:oleObj name="文档" r:id="rId3" imgW="8619847" imgH="599288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928688"/>
                        <a:ext cx="8015288" cy="557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AutoShape 7"/>
          <p:cNvSpPr>
            <a:spLocks noChangeArrowheads="1"/>
          </p:cNvSpPr>
          <p:nvPr/>
        </p:nvSpPr>
        <p:spPr bwMode="white">
          <a:xfrm>
            <a:off x="3059113" y="4365625"/>
            <a:ext cx="2305050" cy="863600"/>
          </a:xfrm>
          <a:prstGeom prst="wedgeRoundRectCallout">
            <a:avLst>
              <a:gd name="adj1" fmla="val 101722"/>
              <a:gd name="adj2" fmla="val 96324"/>
              <a:gd name="adj3" fmla="val 16667"/>
            </a:avLst>
          </a:prstGeom>
          <a:solidFill>
            <a:srgbClr val="66FFCC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2064" tIns="46033" rIns="92064" bIns="46033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W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S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A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, RS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A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,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R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W,S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R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R</a:t>
            </a:r>
            <a:endParaRPr lang="en-US" altLang="zh-CN" sz="2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to decide R.W order ?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If there is data dependence, then keep the sequential order</a:t>
            </a:r>
          </a:p>
          <a:p>
            <a:pPr eaLnBrk="1" hangingPunct="1"/>
            <a:r>
              <a:rPr lang="en-US" altLang="zh-CN" smtClean="0"/>
              <a:t>Otherwise decided by Memory Consistency Model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61262" cy="677863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Total Store Order (IBM370)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1748" name="Picture 4" descr="T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775575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TSO:  FIFO write buffer</a:t>
            </a:r>
          </a:p>
        </p:txBody>
      </p:sp>
      <p:sp>
        <p:nvSpPr>
          <p:cNvPr id="32771" name="AutoShape 6"/>
          <p:cNvSpPr>
            <a:spLocks noChangeArrowheads="1"/>
          </p:cNvSpPr>
          <p:nvPr/>
        </p:nvSpPr>
        <p:spPr bwMode="auto">
          <a:xfrm>
            <a:off x="1042988" y="4724400"/>
            <a:ext cx="7777162" cy="287338"/>
          </a:xfrm>
          <a:prstGeom prst="leftRightArrow">
            <a:avLst>
              <a:gd name="adj1" fmla="val 40333"/>
              <a:gd name="adj2" fmla="val 212645"/>
            </a:avLst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2" name="Line 14"/>
          <p:cNvSpPr>
            <a:spLocks noChangeShapeType="1"/>
          </p:cNvSpPr>
          <p:nvPr/>
        </p:nvSpPr>
        <p:spPr bwMode="auto">
          <a:xfrm>
            <a:off x="3203575" y="4221163"/>
            <a:ext cx="0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73" name="Group 17"/>
          <p:cNvGrpSpPr>
            <a:grpSpLocks/>
          </p:cNvGrpSpPr>
          <p:nvPr/>
        </p:nvGrpSpPr>
        <p:grpSpPr bwMode="auto">
          <a:xfrm>
            <a:off x="2268538" y="1989138"/>
            <a:ext cx="2630487" cy="2808287"/>
            <a:chOff x="1429" y="1253"/>
            <a:chExt cx="1657" cy="1769"/>
          </a:xfrm>
        </p:grpSpPr>
        <p:grpSp>
          <p:nvGrpSpPr>
            <p:cNvPr id="32789" name="Group 15"/>
            <p:cNvGrpSpPr>
              <a:grpSpLocks/>
            </p:cNvGrpSpPr>
            <p:nvPr/>
          </p:nvGrpSpPr>
          <p:grpSpPr bwMode="auto">
            <a:xfrm>
              <a:off x="1429" y="1253"/>
              <a:ext cx="861" cy="1769"/>
              <a:chOff x="1429" y="1253"/>
              <a:chExt cx="861" cy="1769"/>
            </a:xfrm>
          </p:grpSpPr>
          <p:sp>
            <p:nvSpPr>
              <p:cNvPr id="32791" name="Rectangle 4"/>
              <p:cNvSpPr>
                <a:spLocks noChangeArrowheads="1"/>
              </p:cNvSpPr>
              <p:nvPr/>
            </p:nvSpPr>
            <p:spPr bwMode="auto">
              <a:xfrm>
                <a:off x="1429" y="1253"/>
                <a:ext cx="725" cy="363"/>
              </a:xfrm>
              <a:prstGeom prst="rect">
                <a:avLst/>
              </a:prstGeom>
              <a:noFill/>
              <a:ln w="3175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92" name="Text Box 5"/>
              <p:cNvSpPr txBox="1">
                <a:spLocks noChangeArrowheads="1"/>
              </p:cNvSpPr>
              <p:nvPr/>
            </p:nvSpPr>
            <p:spPr bwMode="auto">
              <a:xfrm>
                <a:off x="1610" y="1298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zh-CN" sz="2000" b="1">
                    <a:solidFill>
                      <a:srgbClr val="FF3300"/>
                    </a:solidFill>
                  </a:rPr>
                  <a:t>  P1</a:t>
                </a:r>
              </a:p>
            </p:txBody>
          </p:sp>
          <p:sp>
            <p:nvSpPr>
              <p:cNvPr id="32793" name="Line 7"/>
              <p:cNvSpPr>
                <a:spLocks noChangeShapeType="1"/>
              </p:cNvSpPr>
              <p:nvPr/>
            </p:nvSpPr>
            <p:spPr bwMode="auto">
              <a:xfrm>
                <a:off x="1610" y="1616"/>
                <a:ext cx="0" cy="140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4" name="Rectangle 8"/>
              <p:cNvSpPr>
                <a:spLocks noChangeArrowheads="1"/>
              </p:cNvSpPr>
              <p:nvPr/>
            </p:nvSpPr>
            <p:spPr bwMode="auto">
              <a:xfrm>
                <a:off x="1882" y="1979"/>
                <a:ext cx="408" cy="680"/>
              </a:xfrm>
              <a:prstGeom prst="rect">
                <a:avLst/>
              </a:prstGeom>
              <a:noFill/>
              <a:ln w="3175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95" name="Line 9"/>
              <p:cNvSpPr>
                <a:spLocks noChangeShapeType="1"/>
              </p:cNvSpPr>
              <p:nvPr/>
            </p:nvSpPr>
            <p:spPr bwMode="auto">
              <a:xfrm>
                <a:off x="1882" y="2115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6" name="Line 10"/>
              <p:cNvSpPr>
                <a:spLocks noChangeShapeType="1"/>
              </p:cNvSpPr>
              <p:nvPr/>
            </p:nvSpPr>
            <p:spPr bwMode="auto">
              <a:xfrm>
                <a:off x="1882" y="2251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7" name="Line 11"/>
              <p:cNvSpPr>
                <a:spLocks noChangeShapeType="1"/>
              </p:cNvSpPr>
              <p:nvPr/>
            </p:nvSpPr>
            <p:spPr bwMode="auto">
              <a:xfrm>
                <a:off x="1882" y="2387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8" name="Line 12"/>
              <p:cNvSpPr>
                <a:spLocks noChangeShapeType="1"/>
              </p:cNvSpPr>
              <p:nvPr/>
            </p:nvSpPr>
            <p:spPr bwMode="auto">
              <a:xfrm>
                <a:off x="1882" y="2523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9" name="Line 13"/>
              <p:cNvSpPr>
                <a:spLocks noChangeShapeType="1"/>
              </p:cNvSpPr>
              <p:nvPr/>
            </p:nvSpPr>
            <p:spPr bwMode="auto">
              <a:xfrm>
                <a:off x="2018" y="1616"/>
                <a:ext cx="0" cy="36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0" name="Text Box 16"/>
            <p:cNvSpPr txBox="1">
              <a:spLocks noChangeArrowheads="1"/>
            </p:cNvSpPr>
            <p:nvPr/>
          </p:nvSpPr>
          <p:spPr bwMode="auto">
            <a:xfrm>
              <a:off x="2064" y="1706"/>
              <a:ext cx="10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</a:rPr>
                <a:t>Store buffer</a:t>
              </a:r>
            </a:p>
          </p:txBody>
        </p:sp>
      </p:grpSp>
      <p:grpSp>
        <p:nvGrpSpPr>
          <p:cNvPr id="32774" name="Group 18"/>
          <p:cNvGrpSpPr>
            <a:grpSpLocks/>
          </p:cNvGrpSpPr>
          <p:nvPr/>
        </p:nvGrpSpPr>
        <p:grpSpPr bwMode="auto">
          <a:xfrm>
            <a:off x="5580063" y="1989138"/>
            <a:ext cx="2630487" cy="2808287"/>
            <a:chOff x="1429" y="1253"/>
            <a:chExt cx="1657" cy="1769"/>
          </a:xfrm>
        </p:grpSpPr>
        <p:grpSp>
          <p:nvGrpSpPr>
            <p:cNvPr id="32778" name="Group 19"/>
            <p:cNvGrpSpPr>
              <a:grpSpLocks/>
            </p:cNvGrpSpPr>
            <p:nvPr/>
          </p:nvGrpSpPr>
          <p:grpSpPr bwMode="auto">
            <a:xfrm>
              <a:off x="1429" y="1253"/>
              <a:ext cx="861" cy="1769"/>
              <a:chOff x="1429" y="1253"/>
              <a:chExt cx="861" cy="1769"/>
            </a:xfrm>
          </p:grpSpPr>
          <p:sp>
            <p:nvSpPr>
              <p:cNvPr id="32780" name="Rectangle 20"/>
              <p:cNvSpPr>
                <a:spLocks noChangeArrowheads="1"/>
              </p:cNvSpPr>
              <p:nvPr/>
            </p:nvSpPr>
            <p:spPr bwMode="auto">
              <a:xfrm>
                <a:off x="1429" y="1253"/>
                <a:ext cx="725" cy="363"/>
              </a:xfrm>
              <a:prstGeom prst="rect">
                <a:avLst/>
              </a:prstGeom>
              <a:noFill/>
              <a:ln w="3175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81" name="Text Box 21"/>
              <p:cNvSpPr txBox="1">
                <a:spLocks noChangeArrowheads="1"/>
              </p:cNvSpPr>
              <p:nvPr/>
            </p:nvSpPr>
            <p:spPr bwMode="auto">
              <a:xfrm>
                <a:off x="1610" y="1298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zh-CN" sz="2000" b="1">
                    <a:solidFill>
                      <a:srgbClr val="FF3300"/>
                    </a:solidFill>
                  </a:rPr>
                  <a:t>  P1</a:t>
                </a:r>
              </a:p>
            </p:txBody>
          </p:sp>
          <p:sp>
            <p:nvSpPr>
              <p:cNvPr id="32782" name="Line 22"/>
              <p:cNvSpPr>
                <a:spLocks noChangeShapeType="1"/>
              </p:cNvSpPr>
              <p:nvPr/>
            </p:nvSpPr>
            <p:spPr bwMode="auto">
              <a:xfrm>
                <a:off x="1610" y="1616"/>
                <a:ext cx="0" cy="140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3" name="Rectangle 23"/>
              <p:cNvSpPr>
                <a:spLocks noChangeArrowheads="1"/>
              </p:cNvSpPr>
              <p:nvPr/>
            </p:nvSpPr>
            <p:spPr bwMode="auto">
              <a:xfrm>
                <a:off x="1882" y="1979"/>
                <a:ext cx="408" cy="680"/>
              </a:xfrm>
              <a:prstGeom prst="rect">
                <a:avLst/>
              </a:prstGeom>
              <a:noFill/>
              <a:ln w="3175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84" name="Line 24"/>
              <p:cNvSpPr>
                <a:spLocks noChangeShapeType="1"/>
              </p:cNvSpPr>
              <p:nvPr/>
            </p:nvSpPr>
            <p:spPr bwMode="auto">
              <a:xfrm>
                <a:off x="1882" y="2115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5" name="Line 25"/>
              <p:cNvSpPr>
                <a:spLocks noChangeShapeType="1"/>
              </p:cNvSpPr>
              <p:nvPr/>
            </p:nvSpPr>
            <p:spPr bwMode="auto">
              <a:xfrm>
                <a:off x="1882" y="2251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6" name="Line 26"/>
              <p:cNvSpPr>
                <a:spLocks noChangeShapeType="1"/>
              </p:cNvSpPr>
              <p:nvPr/>
            </p:nvSpPr>
            <p:spPr bwMode="auto">
              <a:xfrm>
                <a:off x="1882" y="2387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7" name="Line 27"/>
              <p:cNvSpPr>
                <a:spLocks noChangeShapeType="1"/>
              </p:cNvSpPr>
              <p:nvPr/>
            </p:nvSpPr>
            <p:spPr bwMode="auto">
              <a:xfrm>
                <a:off x="1882" y="2523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8" name="Line 28"/>
              <p:cNvSpPr>
                <a:spLocks noChangeShapeType="1"/>
              </p:cNvSpPr>
              <p:nvPr/>
            </p:nvSpPr>
            <p:spPr bwMode="auto">
              <a:xfrm>
                <a:off x="2018" y="1616"/>
                <a:ext cx="0" cy="36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79" name="Text Box 29"/>
            <p:cNvSpPr txBox="1">
              <a:spLocks noChangeArrowheads="1"/>
            </p:cNvSpPr>
            <p:nvPr/>
          </p:nvSpPr>
          <p:spPr bwMode="auto">
            <a:xfrm>
              <a:off x="2064" y="1706"/>
              <a:ext cx="10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</a:rPr>
                <a:t>Store buffer</a:t>
              </a:r>
            </a:p>
          </p:txBody>
        </p:sp>
      </p:grpSp>
      <p:sp>
        <p:nvSpPr>
          <p:cNvPr id="32775" name="Line 30"/>
          <p:cNvSpPr>
            <a:spLocks noChangeShapeType="1"/>
          </p:cNvSpPr>
          <p:nvPr/>
        </p:nvSpPr>
        <p:spPr bwMode="auto">
          <a:xfrm>
            <a:off x="6588125" y="4221163"/>
            <a:ext cx="0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Text Box 31"/>
          <p:cNvSpPr txBox="1">
            <a:spLocks noChangeArrowheads="1"/>
          </p:cNvSpPr>
          <p:nvPr/>
        </p:nvSpPr>
        <p:spPr bwMode="auto">
          <a:xfrm>
            <a:off x="4067175" y="5589588"/>
            <a:ext cx="1657350" cy="4286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</a:rPr>
              <a:t>Memory</a:t>
            </a:r>
          </a:p>
        </p:txBody>
      </p:sp>
      <p:sp>
        <p:nvSpPr>
          <p:cNvPr id="32777" name="Line 32"/>
          <p:cNvSpPr>
            <a:spLocks noChangeShapeType="1"/>
          </p:cNvSpPr>
          <p:nvPr/>
        </p:nvSpPr>
        <p:spPr bwMode="auto">
          <a:xfrm>
            <a:off x="4859338" y="4941888"/>
            <a:ext cx="0" cy="647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white">
          <a:xfrm>
            <a:off x="1547813" y="5157788"/>
            <a:ext cx="6696075" cy="9318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TSO both can get old values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SC at least one has to get the value of new</a:t>
            </a:r>
          </a:p>
        </p:txBody>
      </p:sp>
      <p:pic>
        <p:nvPicPr>
          <p:cNvPr id="33795" name="Picture 5" descr="TSO&amp;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513"/>
            <a:ext cx="75596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TSO vs. SC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 Cache coherence</a:t>
            </a:r>
            <a:endParaRPr lang="en-US" altLang="zh-CN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Cache coherence  </a:t>
            </a:r>
            <a:r>
              <a:rPr lang="en-US" altLang="zh-CN" smtClean="0">
                <a:solidFill>
                  <a:srgbClr val="FF0000"/>
                </a:solidFill>
              </a:rPr>
              <a:t>( Value, same location)</a:t>
            </a:r>
          </a:p>
          <a:p>
            <a:pPr lvl="1" eaLnBrk="1" hangingPunct="1"/>
            <a:r>
              <a:rPr lang="en-US" altLang="zh-CN" sz="2800" smtClean="0"/>
              <a:t> “Common Sense”</a:t>
            </a:r>
          </a:p>
          <a:p>
            <a:pPr lvl="2" eaLnBrk="1" hangingPunct="1"/>
            <a:r>
              <a:rPr lang="en-US" altLang="zh-CN" sz="2800" smtClean="0"/>
              <a:t>P1 Read[X] =&gt; P1 Write[X] =&gt; P1 Read[X] will return X</a:t>
            </a:r>
          </a:p>
          <a:p>
            <a:pPr lvl="2" eaLnBrk="1" hangingPunct="1"/>
            <a:r>
              <a:rPr lang="en-US" altLang="zh-CN" sz="2800" smtClean="0"/>
              <a:t>P2 Read[X] =&gt; P1 Write[X] =&gt; will return value written by P1</a:t>
            </a:r>
          </a:p>
          <a:p>
            <a:pPr lvl="2" eaLnBrk="1" hangingPunct="1"/>
            <a:r>
              <a:rPr lang="en-US" altLang="zh-CN" sz="2800" smtClean="0"/>
              <a:t>P1 Write[X] =&gt; P2 Write[X] =&gt; Serialized (all processor see the writes in the same order)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Partial Store Order (sparc)</a:t>
            </a:r>
            <a:endParaRPr lang="en-US" altLang="zh-CN" smtClean="0"/>
          </a:p>
        </p:txBody>
      </p:sp>
      <p:sp>
        <p:nvSpPr>
          <p:cNvPr id="34819" name="Rectangle 4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4820" name="Picture 5" descr="P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80645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913"/>
            <a:ext cx="8621713" cy="655637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    </a:t>
            </a:r>
            <a:r>
              <a:rPr lang="zh-CN" altLang="zh-CN" sz="4000" smtClean="0"/>
              <a:t>Weak ordering</a:t>
            </a:r>
            <a:r>
              <a:rPr lang="en-US" altLang="zh-CN" sz="4000" smtClean="0"/>
              <a:t> (PowerPC)</a:t>
            </a:r>
          </a:p>
        </p:txBody>
      </p:sp>
      <p:pic>
        <p:nvPicPr>
          <p:cNvPr id="35843" name="Picture 4" descr="weak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70572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0"/>
            <a:ext cx="8820150" cy="936625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    </a:t>
            </a:r>
            <a:r>
              <a:rPr lang="zh-CN" altLang="zh-CN" sz="3600" b="1" smtClean="0"/>
              <a:t>Release consistency</a:t>
            </a:r>
            <a:r>
              <a:rPr lang="en-US" altLang="zh-CN" sz="3600" b="1" smtClean="0"/>
              <a:t> (Alpha, MIPS)</a:t>
            </a:r>
            <a:endParaRPr lang="en-US" altLang="zh-CN" sz="3600" smtClean="0"/>
          </a:p>
        </p:txBody>
      </p:sp>
      <p:pic>
        <p:nvPicPr>
          <p:cNvPr id="36867" name="Picture 5" descr="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49338"/>
            <a:ext cx="7704138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2452688"/>
            <a:ext cx="8642350" cy="346868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Thank you ! </a:t>
            </a:r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28815" y="0"/>
            <a:ext cx="7850187" cy="9810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Objective of Cache Coherence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Maintain the integrity of data in cache and memory</a:t>
            </a:r>
          </a:p>
          <a:p>
            <a:pPr lvl="1" eaLnBrk="1" hangingPunct="1"/>
            <a:r>
              <a:rPr lang="en-US" altLang="zh-CN" sz="2400" smtClean="0">
                <a:solidFill>
                  <a:srgbClr val="FF0000"/>
                </a:solidFill>
              </a:rPr>
              <a:t>What</a:t>
            </a:r>
            <a:r>
              <a:rPr lang="en-US" altLang="zh-CN" sz="2400" smtClean="0"/>
              <a:t> value can be returned by a read.</a:t>
            </a:r>
          </a:p>
          <a:p>
            <a:pPr eaLnBrk="1" hangingPunct="1"/>
            <a:r>
              <a:rPr lang="en-US" altLang="zh-CN" sz="2800" smtClean="0"/>
              <a:t>Keep the performance of multiple processors</a:t>
            </a:r>
          </a:p>
          <a:p>
            <a:pPr eaLnBrk="1" hangingPunct="1"/>
            <a:r>
              <a:rPr lang="en-US" altLang="zh-CN" sz="2800" smtClean="0"/>
              <a:t>Make cache transparent to the processors (not always true)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Haven’t solve the problem </a:t>
            </a:r>
          </a:p>
          <a:p>
            <a:pPr lvl="1" eaLnBrk="1" hangingPunct="1"/>
            <a:r>
              <a:rPr lang="en-US" altLang="zh-CN" sz="2400" smtClean="0">
                <a:solidFill>
                  <a:srgbClr val="FF0000"/>
                </a:solidFill>
              </a:rPr>
              <a:t>When</a:t>
            </a:r>
            <a:r>
              <a:rPr lang="en-US" altLang="zh-CN" sz="2400" smtClean="0"/>
              <a:t> must a processor see a value that has been updated by another processor ?</a:t>
            </a:r>
          </a:p>
        </p:txBody>
      </p:sp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Memory Consistency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Definition: </a:t>
            </a:r>
          </a:p>
          <a:p>
            <a:pPr lvl="1" eaLnBrk="1" hangingPunct="1"/>
            <a:r>
              <a:rPr lang="en-US" altLang="zh-CN" sz="3200" smtClean="0">
                <a:solidFill>
                  <a:srgbClr val="FF0000"/>
                </a:solidFill>
              </a:rPr>
              <a:t>When</a:t>
            </a:r>
            <a:r>
              <a:rPr lang="en-US" altLang="zh-CN" sz="3200" smtClean="0"/>
              <a:t> must a processor see a value that has been updated by another processor ?</a:t>
            </a:r>
          </a:p>
          <a:p>
            <a:pPr eaLnBrk="1" hangingPunct="1"/>
            <a:endParaRPr lang="en-US" altLang="zh-CN" sz="3200" smtClean="0"/>
          </a:p>
          <a:p>
            <a:pPr lvl="1" eaLnBrk="1" hangingPunct="1"/>
            <a:r>
              <a:rPr lang="en-US" altLang="zh-CN" sz="3200" smtClean="0"/>
              <a:t>What properties must be enforced among </a:t>
            </a:r>
            <a:r>
              <a:rPr lang="en-US" altLang="zh-CN" sz="3200" smtClean="0">
                <a:solidFill>
                  <a:srgbClr val="0000FF"/>
                </a:solidFill>
              </a:rPr>
              <a:t>reads and writes</a:t>
            </a:r>
            <a:r>
              <a:rPr lang="en-US" altLang="zh-CN" sz="3200" smtClean="0"/>
              <a:t> to </a:t>
            </a:r>
            <a:r>
              <a:rPr lang="en-US" altLang="zh-CN" sz="3200" smtClean="0">
                <a:solidFill>
                  <a:srgbClr val="FF0000"/>
                </a:solidFill>
              </a:rPr>
              <a:t>different locations</a:t>
            </a:r>
            <a:r>
              <a:rPr lang="en-US" altLang="zh-CN" sz="3200" smtClean="0"/>
              <a:t> by </a:t>
            </a:r>
            <a:r>
              <a:rPr lang="en-US" altLang="zh-CN" sz="3200" smtClean="0">
                <a:solidFill>
                  <a:srgbClr val="FF0000"/>
                </a:solidFill>
              </a:rPr>
              <a:t>different processors</a:t>
            </a:r>
            <a:r>
              <a:rPr lang="en-US" altLang="zh-CN" sz="3200" smtClean="0"/>
              <a:t> ?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Example  </a:t>
            </a:r>
            <a:r>
              <a:rPr lang="zh-CN" altLang="en-US" sz="4000" b="1" smtClean="0"/>
              <a:t>（ </a:t>
            </a:r>
            <a:r>
              <a:rPr lang="en-US" altLang="zh-CN" sz="4000" b="1" smtClean="0"/>
              <a:t>p243</a:t>
            </a:r>
            <a:r>
              <a:rPr lang="zh-CN" altLang="en-US" sz="4000" b="1" smtClean="0"/>
              <a:t>）</a:t>
            </a:r>
            <a:endParaRPr lang="zh-CN" altLang="en-US" smtClean="0"/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28625" y="1143000"/>
            <a:ext cx="8232775" cy="41290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smtClean="0"/>
              <a:t>P1:   A=0;                 	 P2:   B=0;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smtClean="0"/>
              <a:t>         …                            	   …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smtClean="0"/>
              <a:t>         A=1;                             B=1;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smtClean="0"/>
              <a:t>L1:  if ( B==0)…              L2:  if ( A==0)...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</a:t>
            </a:r>
            <a:r>
              <a:rPr lang="en-US" altLang="zh-CN" sz="2800" smtClean="0"/>
              <a:t>Assume:  A,B are both cached by P1, P2 with the initial value of 0.</a:t>
            </a:r>
            <a:endParaRPr lang="en-US" altLang="zh-CN" b="1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white">
          <a:xfrm>
            <a:off x="395288" y="1196975"/>
            <a:ext cx="3744912" cy="259206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white">
          <a:xfrm>
            <a:off x="4859338" y="1196975"/>
            <a:ext cx="4032250" cy="259206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827088" y="5589588"/>
            <a:ext cx="506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00FF"/>
                </a:solidFill>
              </a:rPr>
              <a:t>How about the if statement ?</a:t>
            </a:r>
            <a:r>
              <a:rPr kumimoji="1" lang="en-US" altLang="zh-CN" sz="2000">
                <a:solidFill>
                  <a:schemeClr val="tx1"/>
                </a:solidFill>
              </a:rPr>
              <a:t>  </a:t>
            </a:r>
            <a:r>
              <a:rPr kumimoji="1" lang="en-US" altLang="zh-CN" sz="2000" b="1">
                <a:solidFill>
                  <a:schemeClr val="tx1"/>
                </a:solidFill>
              </a:rPr>
              <a:t>   </a:t>
            </a:r>
            <a:endParaRPr kumimoji="1" lang="en-US" altLang="zh-CN" sz="2000" b="1">
              <a:solidFill>
                <a:srgbClr val="FF3300"/>
              </a:solidFill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651500" y="5589588"/>
            <a:ext cx="316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Unknown, it depends !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Analyze the result: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642350" cy="287655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00113" y="1412875"/>
            <a:ext cx="786923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P1:   A=0;                  P2:   B=0;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         …                               …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         A=1;                           B=1;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L1:  if ( B==0)…        L2:  if ( A==0)...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chemeClr val="tx1"/>
                </a:solidFill>
              </a:rPr>
              <a:t>  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chemeClr val="tx1"/>
                </a:solidFill>
              </a:rPr>
              <a:t> 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white">
          <a:xfrm>
            <a:off x="395288" y="1196975"/>
            <a:ext cx="3744912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white">
          <a:xfrm>
            <a:off x="4500563" y="1196975"/>
            <a:ext cx="4032250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74675" y="4365625"/>
            <a:ext cx="8569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If the write result can be seen immediately by other processors, then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000" b="1">
              <a:solidFill>
                <a:srgbClr val="FF3300"/>
              </a:solidFill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39750" y="5373688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If the write can be delayed, then  </a:t>
            </a:r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000" b="1">
                <a:solidFill>
                  <a:srgbClr val="FF3300"/>
                </a:solidFill>
              </a:rPr>
              <a:t> </a:t>
            </a:r>
          </a:p>
        </p:txBody>
      </p:sp>
    </p:spTree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Objectives of Memory Consistency Model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73517" y="1268760"/>
            <a:ext cx="8642350" cy="479583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Defines the behavior and correctness of  a program.</a:t>
            </a:r>
          </a:p>
          <a:p>
            <a:pPr eaLnBrk="1" hangingPunct="1"/>
            <a:r>
              <a:rPr lang="en-US" altLang="zh-CN" dirty="0" smtClean="0"/>
              <a:t>Impose ordering constraints</a:t>
            </a:r>
          </a:p>
          <a:p>
            <a:pPr eaLnBrk="1" hangingPunct="1"/>
            <a:r>
              <a:rPr lang="en-US" altLang="zh-CN" dirty="0" smtClean="0"/>
              <a:t>Balance programming complexity and performance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Sequential Consistency</a:t>
            </a:r>
            <a:endParaRPr lang="en-US" altLang="zh-CN" sz="4800" smtClean="0"/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1196975"/>
            <a:ext cx="8064500" cy="4683125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Memory accesses executed by each processor were kept </a:t>
            </a:r>
            <a:r>
              <a:rPr lang="en-US" altLang="zh-CN" sz="2800" smtClean="0">
                <a:solidFill>
                  <a:srgbClr val="0000FF"/>
                </a:solidFill>
              </a:rPr>
              <a:t>in order</a:t>
            </a:r>
            <a:r>
              <a:rPr lang="en-US" altLang="zh-CN" sz="2800" smtClean="0"/>
              <a:t> </a:t>
            </a:r>
          </a:p>
          <a:p>
            <a:pPr eaLnBrk="1" hangingPunct="1"/>
            <a:r>
              <a:rPr lang="en-US" altLang="zh-CN" sz="2800" smtClean="0"/>
              <a:t>Memory accesses among different processors were </a:t>
            </a:r>
            <a:r>
              <a:rPr lang="en-US" altLang="zh-CN" sz="2800" smtClean="0">
                <a:solidFill>
                  <a:srgbClr val="0000FF"/>
                </a:solidFill>
              </a:rPr>
              <a:t>interleaved</a:t>
            </a:r>
            <a:r>
              <a:rPr lang="en-US" altLang="zh-CN" sz="2800" smtClean="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979613" y="3500438"/>
            <a:ext cx="5761037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P1:   A=0;                  P2:   B=0;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      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solidFill>
                  <a:schemeClr val="tx1"/>
                </a:solidFill>
              </a:rPr>
              <a:t>                            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solidFill>
                  <a:schemeClr val="tx1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         A=1;                           B=1;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L1:  if ( B==0)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solidFill>
                  <a:schemeClr val="tx1"/>
                </a:solidFill>
              </a:rPr>
              <a:t>        L2:  if ( A==0)...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H="1" flipV="1">
            <a:off x="3203575" y="4149725"/>
            <a:ext cx="3097213" cy="7191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71775" y="4292600"/>
            <a:ext cx="3529013" cy="1490663"/>
            <a:chOff x="1746" y="2704"/>
            <a:chExt cx="2223" cy="939"/>
          </a:xfrm>
        </p:grpSpPr>
        <p:grpSp>
          <p:nvGrpSpPr>
            <p:cNvPr id="23566" name="Group 20"/>
            <p:cNvGrpSpPr>
              <a:grpSpLocks/>
            </p:cNvGrpSpPr>
            <p:nvPr/>
          </p:nvGrpSpPr>
          <p:grpSpPr bwMode="auto">
            <a:xfrm>
              <a:off x="2245" y="2704"/>
              <a:ext cx="1724" cy="363"/>
              <a:chOff x="2245" y="2704"/>
              <a:chExt cx="1724" cy="363"/>
            </a:xfrm>
          </p:grpSpPr>
          <p:sp>
            <p:nvSpPr>
              <p:cNvPr id="23568" name="Line 6"/>
              <p:cNvSpPr>
                <a:spLocks noChangeShapeType="1"/>
              </p:cNvSpPr>
              <p:nvPr/>
            </p:nvSpPr>
            <p:spPr bwMode="auto">
              <a:xfrm>
                <a:off x="3969" y="2704"/>
                <a:ext cx="0" cy="363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69" name="Line 8"/>
              <p:cNvSpPr>
                <a:spLocks noChangeShapeType="1"/>
              </p:cNvSpPr>
              <p:nvPr/>
            </p:nvSpPr>
            <p:spPr bwMode="auto">
              <a:xfrm>
                <a:off x="2245" y="2704"/>
                <a:ext cx="0" cy="363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70" name="Line 9"/>
              <p:cNvSpPr>
                <a:spLocks noChangeShapeType="1"/>
              </p:cNvSpPr>
              <p:nvPr/>
            </p:nvSpPr>
            <p:spPr bwMode="auto">
              <a:xfrm flipH="1" flipV="1">
                <a:off x="2245" y="2704"/>
                <a:ext cx="1724" cy="31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1746" y="3385"/>
              <a:ext cx="1376" cy="25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</a:rPr>
                <a:t>False  </a:t>
              </a:r>
              <a:r>
                <a:rPr kumimoji="1" lang="en-US" altLang="zh-CN" sz="2000" b="1">
                  <a:solidFill>
                    <a:srgbClr val="00FF00"/>
                  </a:solidFill>
                </a:rPr>
                <a:t>True/false</a:t>
              </a:r>
            </a:p>
          </p:txBody>
        </p:sp>
      </p:grpSp>
      <p:sp>
        <p:nvSpPr>
          <p:cNvPr id="23559" name="Text Box 16"/>
          <p:cNvSpPr txBox="1">
            <a:spLocks noChangeArrowheads="1"/>
          </p:cNvSpPr>
          <p:nvPr/>
        </p:nvSpPr>
        <p:spPr bwMode="auto">
          <a:xfrm>
            <a:off x="5076825" y="5516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zh-CN" sz="2000" b="1">
              <a:solidFill>
                <a:srgbClr val="FF3300"/>
              </a:solidFill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771775" y="4292600"/>
            <a:ext cx="4560888" cy="1490663"/>
            <a:chOff x="1746" y="2704"/>
            <a:chExt cx="2873" cy="939"/>
          </a:xfrm>
        </p:grpSpPr>
        <p:sp>
          <p:nvSpPr>
            <p:cNvPr id="23562" name="Line 12"/>
            <p:cNvSpPr>
              <a:spLocks noChangeShapeType="1"/>
            </p:cNvSpPr>
            <p:nvPr/>
          </p:nvSpPr>
          <p:spPr bwMode="auto">
            <a:xfrm flipH="1">
              <a:off x="1746" y="2704"/>
              <a:ext cx="0" cy="36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3" name="Line 13"/>
            <p:cNvSpPr>
              <a:spLocks noChangeShapeType="1"/>
            </p:cNvSpPr>
            <p:nvPr/>
          </p:nvSpPr>
          <p:spPr bwMode="auto">
            <a:xfrm flipH="1">
              <a:off x="3515" y="2704"/>
              <a:ext cx="0" cy="3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4" name="Line 14"/>
            <p:cNvSpPr>
              <a:spLocks noChangeShapeType="1"/>
            </p:cNvSpPr>
            <p:nvPr/>
          </p:nvSpPr>
          <p:spPr bwMode="auto">
            <a:xfrm flipV="1">
              <a:off x="1746" y="2704"/>
              <a:ext cx="1769" cy="3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5" name="Text Box 17"/>
            <p:cNvSpPr txBox="1">
              <a:spLocks noChangeArrowheads="1"/>
            </p:cNvSpPr>
            <p:nvPr/>
          </p:nvSpPr>
          <p:spPr bwMode="auto">
            <a:xfrm>
              <a:off x="3243" y="3385"/>
              <a:ext cx="1376" cy="25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FF00"/>
                  </a:solidFill>
                </a:rPr>
                <a:t>True/false </a:t>
              </a:r>
              <a:r>
                <a:rPr kumimoji="1" lang="en-US" altLang="zh-CN" sz="2000" b="1">
                  <a:solidFill>
                    <a:srgbClr val="0000FF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FF0000"/>
                  </a:solidFill>
                </a:rPr>
                <a:t>False</a:t>
              </a:r>
            </a:p>
          </p:txBody>
        </p:sp>
      </p:grp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3132138" y="5876925"/>
            <a:ext cx="3443287" cy="428625"/>
          </a:xfrm>
          <a:prstGeom prst="rect">
            <a:avLst/>
          </a:prstGeom>
          <a:noFill/>
          <a:ln w="3175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</a:rPr>
              <a:t>No way to see  </a:t>
            </a:r>
            <a:r>
              <a:rPr kumimoji="1" lang="en-US" altLang="zh-CN" sz="2000" b="1">
                <a:solidFill>
                  <a:srgbClr val="0000FF"/>
                </a:solidFill>
              </a:rPr>
              <a:t>True Ture  !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  <p:bldP spid="513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Sequential Consistency 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3568" y="1125540"/>
            <a:ext cx="8209608" cy="47958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Characteristic</a:t>
            </a:r>
            <a:r>
              <a:rPr lang="en-US" altLang="zh-CN" dirty="0" smtClean="0"/>
              <a:t>: Delay next memory access until the previous one is completed.</a:t>
            </a:r>
          </a:p>
          <a:p>
            <a:pPr eaLnBrk="1" hangingPunct="1"/>
            <a:r>
              <a:rPr lang="en-US" altLang="zh-CN" dirty="0" smtClean="0">
                <a:sym typeface="Wingdings" panose="05000000000000000000" pitchFamily="2" charset="2"/>
              </a:rPr>
              <a:t>Simple programming paradigm </a:t>
            </a:r>
          </a:p>
          <a:p>
            <a:pPr eaLnBrk="1" hangingPunct="1"/>
            <a:r>
              <a:rPr lang="en-US" altLang="zh-CN" dirty="0" smtClean="0">
                <a:sym typeface="Wingdings" panose="05000000000000000000" pitchFamily="2" charset="2"/>
              </a:rPr>
              <a:t>Long latency, bad performance</a:t>
            </a:r>
          </a:p>
          <a:p>
            <a:pPr lvl="1" eaLnBrk="1" hangingPunct="1"/>
            <a:r>
              <a:rPr lang="en-US" altLang="zh-CN" dirty="0" smtClean="0"/>
              <a:t>Even write buffer is not permitted.</a:t>
            </a:r>
          </a:p>
          <a:p>
            <a:pPr lvl="1" eaLnBrk="1" hangingPunct="1"/>
            <a:r>
              <a:rPr lang="en-US" altLang="zh-CN" dirty="0" err="1" smtClean="0"/>
              <a:t>Nonblocking</a:t>
            </a:r>
            <a:r>
              <a:rPr lang="en-US" altLang="zh-CN" dirty="0" smtClean="0"/>
              <a:t> cache 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962</TotalTime>
  <Words>722</Words>
  <Application>Microsoft Office PowerPoint</Application>
  <PresentationFormat>全屏显示(4:3)</PresentationFormat>
  <Paragraphs>117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华文行楷</vt:lpstr>
      <vt:lpstr>楷体_GB2312</vt:lpstr>
      <vt:lpstr>宋体</vt:lpstr>
      <vt:lpstr>Arial</vt:lpstr>
      <vt:lpstr>Comic Sans MS</vt:lpstr>
      <vt:lpstr>Times New Roman</vt:lpstr>
      <vt:lpstr>Wingdings</vt:lpstr>
      <vt:lpstr>Wingdings 2</vt:lpstr>
      <vt:lpstr>SpringFestivalGreeting</vt:lpstr>
      <vt:lpstr>文档</vt:lpstr>
      <vt:lpstr>Ch5-4  Models of Memory Consistency</vt:lpstr>
      <vt:lpstr> Cache coherence</vt:lpstr>
      <vt:lpstr>Objective of Cache Coherence</vt:lpstr>
      <vt:lpstr>Memory Consistency</vt:lpstr>
      <vt:lpstr>Example  （ p243）</vt:lpstr>
      <vt:lpstr>Analyze the result:</vt:lpstr>
      <vt:lpstr>Objectives of Memory Consistency Model</vt:lpstr>
      <vt:lpstr>Sequential Consistency</vt:lpstr>
      <vt:lpstr>Sequential Consistency </vt:lpstr>
      <vt:lpstr>Performance analysis for  Sequential Consistency</vt:lpstr>
      <vt:lpstr>How to improve performance ?</vt:lpstr>
      <vt:lpstr>The programmer’s View</vt:lpstr>
      <vt:lpstr>Synchronized program</vt:lpstr>
      <vt:lpstr>   Relaxed Consistency Model</vt:lpstr>
      <vt:lpstr>Memory consistency model</vt:lpstr>
      <vt:lpstr>What to decide R.W order ?</vt:lpstr>
      <vt:lpstr>Total Store Order (IBM370)</vt:lpstr>
      <vt:lpstr>TSO:  FIFO write buffer</vt:lpstr>
      <vt:lpstr>TSO vs. SC</vt:lpstr>
      <vt:lpstr>Partial Store Order (sparc)</vt:lpstr>
      <vt:lpstr>    Weak ordering (PowerPC)</vt:lpstr>
      <vt:lpstr>    Release consistency (Alpha, MIPS)</vt:lpstr>
      <vt:lpstr>PowerPoint 演示文稿</vt:lpstr>
    </vt:vector>
  </TitlesOfParts>
  <Company>zhejiang Univ.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lec14</dc:title>
  <dc:creator>jxh</dc:creator>
  <cp:lastModifiedBy>jiangxh</cp:lastModifiedBy>
  <cp:revision>18</cp:revision>
  <dcterms:created xsi:type="dcterms:W3CDTF">2006-12-25T16:13:15Z</dcterms:created>
  <dcterms:modified xsi:type="dcterms:W3CDTF">2021-12-19T15:39:46Z</dcterms:modified>
</cp:coreProperties>
</file>