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762" r:id="rId3"/>
    <p:sldMasterId id="2147483778" r:id="rId4"/>
    <p:sldMasterId id="2147483790" r:id="rId5"/>
    <p:sldMasterId id="2147483802" r:id="rId6"/>
    <p:sldMasterId id="2147483816" r:id="rId7"/>
    <p:sldMasterId id="2147483831" r:id="rId8"/>
    <p:sldMasterId id="2147486144" r:id="rId9"/>
  </p:sldMasterIdLst>
  <p:notesMasterIdLst>
    <p:notesMasterId r:id="rId73"/>
  </p:notesMasterIdLst>
  <p:handoutMasterIdLst>
    <p:handoutMasterId r:id="rId74"/>
  </p:handoutMasterIdLst>
  <p:sldIdLst>
    <p:sldId id="332" r:id="rId10"/>
    <p:sldId id="257" r:id="rId11"/>
    <p:sldId id="324" r:id="rId12"/>
    <p:sldId id="295" r:id="rId13"/>
    <p:sldId id="298" r:id="rId14"/>
    <p:sldId id="297" r:id="rId15"/>
    <p:sldId id="258" r:id="rId16"/>
    <p:sldId id="300" r:id="rId17"/>
    <p:sldId id="260" r:id="rId18"/>
    <p:sldId id="326" r:id="rId19"/>
    <p:sldId id="327" r:id="rId20"/>
    <p:sldId id="328" r:id="rId21"/>
    <p:sldId id="329" r:id="rId22"/>
    <p:sldId id="265" r:id="rId23"/>
    <p:sldId id="264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313" r:id="rId33"/>
    <p:sldId id="274" r:id="rId34"/>
    <p:sldId id="275" r:id="rId35"/>
    <p:sldId id="318" r:id="rId36"/>
    <p:sldId id="319" r:id="rId37"/>
    <p:sldId id="276" r:id="rId38"/>
    <p:sldId id="302" r:id="rId39"/>
    <p:sldId id="277" r:id="rId40"/>
    <p:sldId id="303" r:id="rId41"/>
    <p:sldId id="278" r:id="rId42"/>
    <p:sldId id="279" r:id="rId43"/>
    <p:sldId id="280" r:id="rId44"/>
    <p:sldId id="281" r:id="rId45"/>
    <p:sldId id="315" r:id="rId46"/>
    <p:sldId id="282" r:id="rId47"/>
    <p:sldId id="320" r:id="rId48"/>
    <p:sldId id="283" r:id="rId49"/>
    <p:sldId id="284" r:id="rId50"/>
    <p:sldId id="316" r:id="rId51"/>
    <p:sldId id="285" r:id="rId52"/>
    <p:sldId id="286" r:id="rId53"/>
    <p:sldId id="304" r:id="rId54"/>
    <p:sldId id="287" r:id="rId55"/>
    <p:sldId id="317" r:id="rId56"/>
    <p:sldId id="305" r:id="rId57"/>
    <p:sldId id="306" r:id="rId58"/>
    <p:sldId id="288" r:id="rId59"/>
    <p:sldId id="289" r:id="rId60"/>
    <p:sldId id="308" r:id="rId61"/>
    <p:sldId id="307" r:id="rId62"/>
    <p:sldId id="290" r:id="rId63"/>
    <p:sldId id="291" r:id="rId64"/>
    <p:sldId id="310" r:id="rId65"/>
    <p:sldId id="311" r:id="rId66"/>
    <p:sldId id="309" r:id="rId67"/>
    <p:sldId id="292" r:id="rId68"/>
    <p:sldId id="312" r:id="rId69"/>
    <p:sldId id="293" r:id="rId70"/>
    <p:sldId id="330" r:id="rId71"/>
    <p:sldId id="331" r:id="rId72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000"/>
    <a:srgbClr val="3333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36" autoAdjust="0"/>
  </p:normalViewPr>
  <p:slideViewPr>
    <p:cSldViewPr>
      <p:cViewPr varScale="1">
        <p:scale>
          <a:sx n="98" d="100"/>
          <a:sy n="98" d="100"/>
        </p:scale>
        <p:origin x="210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046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9658CD-9E54-47DE-B129-8CC871F415F1}" type="datetimeFigureOut">
              <a:rPr lang="zh-CN" altLang="en-US"/>
              <a:pPr>
                <a:defRPr/>
              </a:pPr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549A3A-45AA-4A78-8E8A-52819BD5E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20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0C36F8-4DFF-40DA-8472-A83C007A0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040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C123C0-AA4E-4A3C-AA2B-DE0C6DDEF097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Y-axis is performance</a:t>
            </a:r>
          </a:p>
          <a:p>
            <a:pPr eaLnBrk="1" hangingPunct="1"/>
            <a:r>
              <a:rPr lang="en-US" altLang="zh-CN" smtClean="0"/>
              <a:t>X-axis is time</a:t>
            </a:r>
          </a:p>
          <a:p>
            <a:pPr eaLnBrk="1" hangingPunct="1"/>
            <a:r>
              <a:rPr lang="en-US" altLang="zh-CN" smtClean="0"/>
              <a:t>Latency</a:t>
            </a:r>
          </a:p>
          <a:p>
            <a:pPr eaLnBrk="1" hangingPunct="1"/>
            <a:r>
              <a:rPr lang="en-US" altLang="zh-CN" smtClean="0"/>
              <a:t>Cliché: </a:t>
            </a:r>
          </a:p>
          <a:p>
            <a:pPr eaLnBrk="1" hangingPunct="1"/>
            <a:r>
              <a:rPr lang="en-US" altLang="zh-CN" smtClean="0"/>
              <a:t>Not e that x86 didn’t have cache on chip until 1989</a:t>
            </a:r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7675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1171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F85410-7905-4297-84B8-86CD47FF664E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r>
              <a:rPr lang="en-US" altLang="zh-CN" smtClean="0"/>
              <a:t>1st generation</a:t>
            </a:r>
          </a:p>
          <a:p>
            <a:pPr eaLnBrk="1" hangingPunct="1"/>
            <a:r>
              <a:rPr lang="en-US" altLang="zh-CN" smtClean="0"/>
              <a:t>Latency 1/2</a:t>
            </a:r>
          </a:p>
          <a:p>
            <a:pPr eaLnBrk="1" hangingPunct="1"/>
            <a:r>
              <a:rPr lang="en-US" altLang="zh-CN" smtClean="0"/>
              <a:t>but Clock rate 3X and IPC is 3X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Now move to other 1/2 of industry</a:t>
            </a:r>
          </a:p>
        </p:txBody>
      </p:sp>
      <p:sp>
        <p:nvSpPr>
          <p:cNvPr id="788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7675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8461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091473-3083-42AB-83E0-13783FACE139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83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228F26-2137-4CF1-8AE9-CC04065D9468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99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531D-FA34-4A31-AD47-EFE34C577A6E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01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A9064D-1DF6-4F3A-AC75-E89D790105F9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62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388C28-8DF4-4E56-B535-CBCE9C66FD46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65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B30A88-6164-4802-9D83-A75DFB83B012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22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9.jpe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33846 w 97"/>
                <a:gd name="T1" fmla="*/ 82224 h 37"/>
                <a:gd name="T2" fmla="*/ 299582 w 97"/>
                <a:gd name="T3" fmla="*/ 65849 h 37"/>
                <a:gd name="T4" fmla="*/ 302800 w 97"/>
                <a:gd name="T5" fmla="*/ 56171 h 37"/>
                <a:gd name="T6" fmla="*/ 289782 w 97"/>
                <a:gd name="T7" fmla="*/ 0 h 37"/>
                <a:gd name="T8" fmla="*/ 81992 w 97"/>
                <a:gd name="T9" fmla="*/ 0 h 37"/>
                <a:gd name="T10" fmla="*/ 33249 w 97"/>
                <a:gd name="T11" fmla="*/ 72414 h 37"/>
                <a:gd name="T12" fmla="*/ 233846 w 97"/>
                <a:gd name="T13" fmla="*/ 8222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665632 w 585"/>
                <a:gd name="T1" fmla="*/ 3220 h 534"/>
                <a:gd name="T2" fmla="*/ 519041 w 585"/>
                <a:gd name="T3" fmla="*/ 0 h 534"/>
                <a:gd name="T4" fmla="*/ 743879 w 585"/>
                <a:gd name="T5" fmla="*/ 69204 h 534"/>
                <a:gd name="T6" fmla="*/ 575288 w 585"/>
                <a:gd name="T7" fmla="*/ 128597 h 534"/>
                <a:gd name="T8" fmla="*/ 684410 w 585"/>
                <a:gd name="T9" fmla="*/ 234232 h 534"/>
                <a:gd name="T10" fmla="*/ 244472 w 585"/>
                <a:gd name="T11" fmla="*/ 197674 h 534"/>
                <a:gd name="T12" fmla="*/ 85575 w 585"/>
                <a:gd name="T13" fmla="*/ 207484 h 534"/>
                <a:gd name="T14" fmla="*/ 657642 w 585"/>
                <a:gd name="T15" fmla="*/ 1606102 h 534"/>
                <a:gd name="T16" fmla="*/ 475884 w 585"/>
                <a:gd name="T17" fmla="*/ 1125124 h 534"/>
                <a:gd name="T18" fmla="*/ 347102 w 585"/>
                <a:gd name="T19" fmla="*/ 1239928 h 534"/>
                <a:gd name="T20" fmla="*/ 310514 w 585"/>
                <a:gd name="T21" fmla="*/ 1435024 h 534"/>
                <a:gd name="T22" fmla="*/ 409817 w 585"/>
                <a:gd name="T23" fmla="*/ 873880 h 534"/>
                <a:gd name="T24" fmla="*/ 506000 w 585"/>
                <a:gd name="T25" fmla="*/ 751843 h 534"/>
                <a:gd name="T26" fmla="*/ 691009 w 585"/>
                <a:gd name="T27" fmla="*/ 781810 h 534"/>
                <a:gd name="T28" fmla="*/ 621696 w 585"/>
                <a:gd name="T29" fmla="*/ 1009578 h 534"/>
                <a:gd name="T30" fmla="*/ 634756 w 585"/>
                <a:gd name="T31" fmla="*/ 1302540 h 534"/>
                <a:gd name="T32" fmla="*/ 1702220 w 585"/>
                <a:gd name="T33" fmla="*/ 1593052 h 534"/>
                <a:gd name="T34" fmla="*/ 1500930 w 585"/>
                <a:gd name="T35" fmla="*/ 1408277 h 534"/>
                <a:gd name="T36" fmla="*/ 1404742 w 585"/>
                <a:gd name="T37" fmla="*/ 1138179 h 534"/>
                <a:gd name="T38" fmla="*/ 1308685 w 585"/>
                <a:gd name="T39" fmla="*/ 890791 h 534"/>
                <a:gd name="T40" fmla="*/ 1520437 w 585"/>
                <a:gd name="T41" fmla="*/ 844423 h 534"/>
                <a:gd name="T42" fmla="*/ 1345273 w 585"/>
                <a:gd name="T43" fmla="*/ 735442 h 534"/>
                <a:gd name="T44" fmla="*/ 1451149 w 585"/>
                <a:gd name="T45" fmla="*/ 745253 h 534"/>
                <a:gd name="T46" fmla="*/ 1447928 w 585"/>
                <a:gd name="T47" fmla="*/ 689104 h 534"/>
                <a:gd name="T48" fmla="*/ 1242623 w 585"/>
                <a:gd name="T49" fmla="*/ 695695 h 534"/>
                <a:gd name="T50" fmla="*/ 1179929 w 585"/>
                <a:gd name="T51" fmla="*/ 1131589 h 534"/>
                <a:gd name="T52" fmla="*/ 1147229 w 585"/>
                <a:gd name="T53" fmla="*/ 758308 h 534"/>
                <a:gd name="T54" fmla="*/ 1094202 w 585"/>
                <a:gd name="T55" fmla="*/ 600406 h 534"/>
                <a:gd name="T56" fmla="*/ 1147229 w 585"/>
                <a:gd name="T57" fmla="*/ 448307 h 534"/>
                <a:gd name="T58" fmla="*/ 1120460 w 585"/>
                <a:gd name="T59" fmla="*/ 326276 h 534"/>
                <a:gd name="T60" fmla="*/ 1094202 w 585"/>
                <a:gd name="T61" fmla="*/ 204265 h 534"/>
                <a:gd name="T62" fmla="*/ 1219738 w 585"/>
                <a:gd name="T63" fmla="*/ 339968 h 534"/>
                <a:gd name="T64" fmla="*/ 1371379 w 585"/>
                <a:gd name="T65" fmla="*/ 155319 h 534"/>
                <a:gd name="T66" fmla="*/ 1351872 w 585"/>
                <a:gd name="T67" fmla="*/ 313246 h 534"/>
                <a:gd name="T68" fmla="*/ 1325614 w 585"/>
                <a:gd name="T69" fmla="*/ 428792 h 534"/>
                <a:gd name="T70" fmla="*/ 1325614 w 585"/>
                <a:gd name="T71" fmla="*/ 597161 h 534"/>
                <a:gd name="T72" fmla="*/ 1844042 w 585"/>
                <a:gd name="T73" fmla="*/ 597161 h 534"/>
                <a:gd name="T74" fmla="*/ 1830977 w 585"/>
                <a:gd name="T75" fmla="*/ 250608 h 534"/>
                <a:gd name="T76" fmla="*/ 822986 w 585"/>
                <a:gd name="T77" fmla="*/ 227767 h 534"/>
                <a:gd name="T78" fmla="*/ 968823 w 585"/>
                <a:gd name="T79" fmla="*/ 306781 h 534"/>
                <a:gd name="T80" fmla="*/ 565474 w 585"/>
                <a:gd name="T81" fmla="*/ 643530 h 534"/>
                <a:gd name="T82" fmla="*/ 228186 w 585"/>
                <a:gd name="T83" fmla="*/ 323056 h 534"/>
                <a:gd name="T84" fmla="*/ 631409 w 585"/>
                <a:gd name="T85" fmla="*/ 349778 h 534"/>
                <a:gd name="T86" fmla="*/ 726930 w 585"/>
                <a:gd name="T87" fmla="*/ 346559 h 534"/>
                <a:gd name="T88" fmla="*/ 998171 w 585"/>
                <a:gd name="T89" fmla="*/ 399361 h 534"/>
                <a:gd name="T90" fmla="*/ 912571 w 585"/>
                <a:gd name="T91" fmla="*/ 844423 h 534"/>
                <a:gd name="T92" fmla="*/ 859575 w 585"/>
                <a:gd name="T93" fmla="*/ 451653 h 534"/>
                <a:gd name="T94" fmla="*/ 565474 w 585"/>
                <a:gd name="T95" fmla="*/ 643530 h 534"/>
                <a:gd name="T96" fmla="*/ 737412 w 585"/>
                <a:gd name="T97" fmla="*/ 742033 h 534"/>
                <a:gd name="T98" fmla="*/ 816388 w 585"/>
                <a:gd name="T99" fmla="*/ 521367 h 534"/>
                <a:gd name="T100" fmla="*/ 1077278 w 585"/>
                <a:gd name="T101" fmla="*/ 963214 h 534"/>
                <a:gd name="T102" fmla="*/ 710517 w 585"/>
                <a:gd name="T103" fmla="*/ 1058498 h 534"/>
                <a:gd name="T104" fmla="*/ 1021056 w 585"/>
                <a:gd name="T105" fmla="*/ 913627 h 534"/>
                <a:gd name="T106" fmla="*/ 1051172 w 585"/>
                <a:gd name="T107" fmla="*/ 438471 h 534"/>
                <a:gd name="T108" fmla="*/ 1034759 w 585"/>
                <a:gd name="T109" fmla="*/ 702796 h 534"/>
                <a:gd name="T110" fmla="*/ 988331 w 585"/>
                <a:gd name="T111" fmla="*/ 475155 h 534"/>
                <a:gd name="T112" fmla="*/ 1676089 w 585"/>
                <a:gd name="T113" fmla="*/ 590571 h 534"/>
                <a:gd name="T114" fmla="*/ 1523683 w 585"/>
                <a:gd name="T115" fmla="*/ 534422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33493 w 47"/>
                <a:gd name="T1" fmla="*/ 49570 h 56"/>
                <a:gd name="T2" fmla="*/ 90106 w 47"/>
                <a:gd name="T3" fmla="*/ 184567 h 56"/>
                <a:gd name="T4" fmla="*/ 133493 w 47"/>
                <a:gd name="T5" fmla="*/ 4957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63597 w 41"/>
                <a:gd name="T1" fmla="*/ 88661 h 75"/>
                <a:gd name="T2" fmla="*/ 40357 w 41"/>
                <a:gd name="T3" fmla="*/ 227627 h 75"/>
                <a:gd name="T4" fmla="*/ 134475 w 41"/>
                <a:gd name="T5" fmla="*/ 148007 h 75"/>
                <a:gd name="T6" fmla="*/ 124567 w 41"/>
                <a:gd name="T7" fmla="*/ 78857 h 75"/>
                <a:gd name="T8" fmla="*/ 63597 w 41"/>
                <a:gd name="T9" fmla="*/ 8866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344676 w 135"/>
                <a:gd name="T1" fmla="*/ 12993 h 63"/>
                <a:gd name="T2" fmla="*/ 74085 w 135"/>
                <a:gd name="T3" fmla="*/ 12993 h 63"/>
                <a:gd name="T4" fmla="*/ 6187 w 135"/>
                <a:gd name="T5" fmla="*/ 81787 h 63"/>
                <a:gd name="T6" fmla="*/ 184726 w 135"/>
                <a:gd name="T7" fmla="*/ 190194 h 63"/>
                <a:gd name="T8" fmla="*/ 295866 w 135"/>
                <a:gd name="T9" fmla="*/ 177227 h 63"/>
                <a:gd name="T10" fmla="*/ 347757 w 135"/>
                <a:gd name="T11" fmla="*/ 173991 h 63"/>
                <a:gd name="T12" fmla="*/ 344676 w 135"/>
                <a:gd name="T13" fmla="*/ 12993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43515 w 97"/>
                <a:gd name="T1" fmla="*/ 16300 h 102"/>
                <a:gd name="T2" fmla="*/ 113005 w 97"/>
                <a:gd name="T3" fmla="*/ 16300 h 102"/>
                <a:gd name="T4" fmla="*/ 43814 w 97"/>
                <a:gd name="T5" fmla="*/ 188638 h 102"/>
                <a:gd name="T6" fmla="*/ 287330 w 97"/>
                <a:gd name="T7" fmla="*/ 205580 h 102"/>
                <a:gd name="T8" fmla="*/ 243515 w 97"/>
                <a:gd name="T9" fmla="*/ 163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49887 w 99"/>
                <a:gd name="T1" fmla="*/ 0 h 19"/>
                <a:gd name="T2" fmla="*/ 132451 w 99"/>
                <a:gd name="T3" fmla="*/ 49526 h 19"/>
                <a:gd name="T4" fmla="*/ 4988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69802 w 76"/>
                <a:gd name="T1" fmla="*/ 120905 h 47"/>
                <a:gd name="T2" fmla="*/ 233730 w 76"/>
                <a:gd name="T3" fmla="*/ 55634 h 47"/>
                <a:gd name="T4" fmla="*/ 160028 w 76"/>
                <a:gd name="T5" fmla="*/ 9737 h 47"/>
                <a:gd name="T6" fmla="*/ 63181 w 76"/>
                <a:gd name="T7" fmla="*/ 104124 h 47"/>
                <a:gd name="T8" fmla="*/ 69802 w 76"/>
                <a:gd name="T9" fmla="*/ 12090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38767 w 82"/>
                <a:gd name="T1" fmla="*/ 19620 h 37"/>
                <a:gd name="T2" fmla="*/ 79326 w 82"/>
                <a:gd name="T3" fmla="*/ 56171 h 37"/>
                <a:gd name="T4" fmla="*/ 56400 w 82"/>
                <a:gd name="T5" fmla="*/ 85469 h 37"/>
                <a:gd name="T6" fmla="*/ 252522 w 82"/>
                <a:gd name="T7" fmla="*/ 75659 h 37"/>
                <a:gd name="T8" fmla="*/ 272220 w 82"/>
                <a:gd name="T9" fmla="*/ 65849 h 37"/>
                <a:gd name="T10" fmla="*/ 272220 w 82"/>
                <a:gd name="T11" fmla="*/ 0 h 37"/>
                <a:gd name="T12" fmla="*/ 238767 w 82"/>
                <a:gd name="T13" fmla="*/ 1962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69355 w 138"/>
                <a:gd name="T1" fmla="*/ 3254 h 33"/>
                <a:gd name="T2" fmla="*/ 26145 w 138"/>
                <a:gd name="T3" fmla="*/ 46532 h 33"/>
                <a:gd name="T4" fmla="*/ 188521 w 138"/>
                <a:gd name="T5" fmla="*/ 72832 h 33"/>
                <a:gd name="T6" fmla="*/ 387430 w 138"/>
                <a:gd name="T7" fmla="*/ 76086 h 33"/>
                <a:gd name="T8" fmla="*/ 377583 w 138"/>
                <a:gd name="T9" fmla="*/ 26173 h 33"/>
                <a:gd name="T10" fmla="*/ 271613 w 138"/>
                <a:gd name="T11" fmla="*/ 9858 h 33"/>
                <a:gd name="T12" fmla="*/ 69355 w 138"/>
                <a:gd name="T13" fmla="*/ 325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325797 w 112"/>
                <a:gd name="T1" fmla="*/ 61642 h 29"/>
                <a:gd name="T2" fmla="*/ 342276 w 112"/>
                <a:gd name="T3" fmla="*/ 12878 h 29"/>
                <a:gd name="T4" fmla="*/ 246270 w 112"/>
                <a:gd name="T5" fmla="*/ 32165 h 29"/>
                <a:gd name="T6" fmla="*/ 119505 w 112"/>
                <a:gd name="T7" fmla="*/ 19262 h 29"/>
                <a:gd name="T8" fmla="*/ 6612 w 112"/>
                <a:gd name="T9" fmla="*/ 12878 h 29"/>
                <a:gd name="T10" fmla="*/ 325797 w 112"/>
                <a:gd name="T11" fmla="*/ 616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9953 w 115"/>
                <a:gd name="T1" fmla="*/ 174644 h 95"/>
                <a:gd name="T2" fmla="*/ 87732 w 115"/>
                <a:gd name="T3" fmla="*/ 177888 h 95"/>
                <a:gd name="T4" fmla="*/ 168944 w 115"/>
                <a:gd name="T5" fmla="*/ 253455 h 95"/>
                <a:gd name="T6" fmla="*/ 199449 w 115"/>
                <a:gd name="T7" fmla="*/ 276303 h 95"/>
                <a:gd name="T8" fmla="*/ 273307 w 115"/>
                <a:gd name="T9" fmla="*/ 171426 h 95"/>
                <a:gd name="T10" fmla="*/ 375070 w 115"/>
                <a:gd name="T11" fmla="*/ 171426 h 95"/>
                <a:gd name="T12" fmla="*/ 266629 w 115"/>
                <a:gd name="T13" fmla="*/ 88613 h 95"/>
                <a:gd name="T14" fmla="*/ 125078 w 115"/>
                <a:gd name="T15" fmla="*/ 52770 h 95"/>
                <a:gd name="T16" fmla="*/ 40591 w 115"/>
                <a:gd name="T17" fmla="*/ 134920 h 95"/>
                <a:gd name="T18" fmla="*/ 9953 w 115"/>
                <a:gd name="T19" fmla="*/ 17464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69344 w 65"/>
                <a:gd name="T1" fmla="*/ 131738 h 169"/>
                <a:gd name="T2" fmla="*/ 72886 w 65"/>
                <a:gd name="T3" fmla="*/ 161689 h 169"/>
                <a:gd name="T4" fmla="*/ 72886 w 65"/>
                <a:gd name="T5" fmla="*/ 194323 h 169"/>
                <a:gd name="T6" fmla="*/ 166115 w 65"/>
                <a:gd name="T7" fmla="*/ 296646 h 169"/>
                <a:gd name="T8" fmla="*/ 112953 w 65"/>
                <a:gd name="T9" fmla="*/ 388651 h 169"/>
                <a:gd name="T10" fmla="*/ 0 w 65"/>
                <a:gd name="T11" fmla="*/ 487750 h 169"/>
                <a:gd name="T12" fmla="*/ 56416 w 65"/>
                <a:gd name="T13" fmla="*/ 510606 h 169"/>
                <a:gd name="T14" fmla="*/ 156250 w 65"/>
                <a:gd name="T15" fmla="*/ 547121 h 169"/>
                <a:gd name="T16" fmla="*/ 209411 w 65"/>
                <a:gd name="T17" fmla="*/ 534073 h 169"/>
                <a:gd name="T18" fmla="*/ 215895 w 65"/>
                <a:gd name="T19" fmla="*/ 0 h 169"/>
                <a:gd name="T20" fmla="*/ 169344 w 65"/>
                <a:gd name="T21" fmla="*/ 131738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7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8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9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0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1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2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3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4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5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6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7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8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79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0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080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0806" name="Rectangle 166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737601" y="6248400"/>
            <a:ext cx="3052233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1A7CA5-2A61-467C-B2E1-33FD3A088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7838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00235"/>
      </p:ext>
    </p:extLst>
  </p:cSld>
  <p:clrMapOvr>
    <a:masterClrMapping/>
  </p:clrMapOvr>
  <p:transition spd="slow">
    <p:pull dir="ru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5FCAC-1237-4B4F-BEA9-4DDBAE91BF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66496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2" y="1341441"/>
            <a:ext cx="463126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5" y="6248400"/>
            <a:ext cx="177588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3" y="6283325"/>
            <a:ext cx="1924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98035" y="1324817"/>
            <a:ext cx="4897967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996951" y="3943350"/>
            <a:ext cx="6337300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318099"/>
      </p:ext>
    </p:extLst>
  </p:cSld>
  <p:clrMapOvr>
    <a:masterClrMapping/>
  </p:clrMapOvr>
  <p:transition spd="slow">
    <p:pull dir="r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5" y="6248400"/>
            <a:ext cx="177588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3" y="6283325"/>
            <a:ext cx="1924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5" y="1125541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173785"/>
      </p:ext>
    </p:extLst>
  </p:cSld>
  <p:clrMapOvr>
    <a:masterClrMapping/>
  </p:clrMapOvr>
  <p:transition spd="slow">
    <p:pull dir="r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63B0DB7-A750-49A3-ADD6-021068ED4030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886892131"/>
      </p:ext>
    </p:extLst>
  </p:cSld>
  <p:clrMapOvr>
    <a:masterClrMapping/>
  </p:clrMapOvr>
  <p:transition spd="slow">
    <p:pull dir="r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5" y="1125541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2" y="1125541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3F5D6F1-3E68-4EDC-B0AB-3640B8B9C6F2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900680705"/>
      </p:ext>
    </p:extLst>
  </p:cSld>
  <p:clrMapOvr>
    <a:masterClrMapping/>
  </p:clrMapOvr>
  <p:transition spd="slow">
    <p:pull dir="ru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AB075-F713-487A-8B51-E1E473D1D9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491819"/>
      </p:ext>
    </p:extLst>
  </p:cSld>
  <p:clrMapOvr>
    <a:masterClrMapping/>
  </p:clrMapOvr>
  <p:transition spd="slow">
    <p:pull dir="r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53917"/>
      </p:ext>
    </p:extLst>
  </p:cSld>
  <p:clrMapOvr>
    <a:masterClrMapping/>
  </p:clrMapOvr>
  <p:transition spd="slow">
    <p:pull dir="ru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FF23-E3B7-43B5-93B0-8F18E25A9E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347071"/>
      </p:ext>
    </p:extLst>
  </p:cSld>
  <p:clrMapOvr>
    <a:masterClrMapping/>
  </p:clrMapOvr>
  <p:transition spd="slow">
    <p:pull dir="ru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6F26D-6C2F-4214-AAC7-4CB8DC17BDD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717711"/>
      </p:ext>
    </p:extLst>
  </p:cSld>
  <p:clrMapOvr>
    <a:masterClrMapping/>
  </p:clrMapOvr>
  <p:transition spd="slow">
    <p:pull dir="ru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217D-041F-4973-8988-2B3925BBB1B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81632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7151" y="0"/>
            <a:ext cx="2846916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1" y="0"/>
            <a:ext cx="8337551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314821"/>
      </p:ext>
    </p:extLst>
  </p:cSld>
  <p:clrMapOvr>
    <a:masterClrMapping/>
  </p:clrMapOvr>
  <p:transition spd="slow">
    <p:pull dir="ru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5" y="1125541"/>
            <a:ext cx="11523133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30DE8-562B-4356-BB26-EB66D87D68E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57268"/>
      </p:ext>
    </p:extLst>
  </p:cSld>
  <p:clrMapOvr>
    <a:masterClrMapping/>
  </p:clrMapOvr>
  <p:transition spd="slow">
    <p:pull dir="ru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6786" y="3"/>
            <a:ext cx="2880783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5" y="3"/>
            <a:ext cx="8439151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BCB67-8FFE-4F03-BC43-5E6FA5BC92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477310"/>
      </p:ext>
    </p:extLst>
  </p:cSld>
  <p:clrMapOvr>
    <a:masterClrMapping/>
  </p:clrMapOvr>
  <p:transition spd="slow">
    <p:pull dir="ru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"/>
            <a:ext cx="10081683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5" y="1125538"/>
            <a:ext cx="11523133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412710"/>
      </p:ext>
    </p:extLst>
  </p:cSld>
  <p:clrMapOvr>
    <a:masterClrMapping/>
  </p:clrMapOvr>
  <p:transition spd="slow">
    <p:pull dir="ru"/>
  </p:transition>
  <p:hf sldNum="0" hdr="0" ftr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"/>
            <a:ext cx="10081683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5" y="1125541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2" y="1125541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FEAD33-63F2-422F-B816-9FFE1BE3D23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2794561546"/>
      </p:ext>
    </p:extLst>
  </p:cSld>
  <p:clrMapOvr>
    <a:masterClrMapping/>
  </p:clrMapOvr>
  <p:transition spd="slow">
    <p:pull dir="ru"/>
  </p:transition>
  <p:hf sldNum="0" hdr="0" ftr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190753" y="6400800"/>
            <a:ext cx="46672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"/>
            <a:ext cx="10081683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4435" y="1125541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008714"/>
      </p:ext>
    </p:extLst>
  </p:cSld>
  <p:clrMapOvr>
    <a:masterClrMapping/>
  </p:clrMapOvr>
  <p:transition spd="slow">
    <p:pull dir="ru"/>
  </p:transition>
  <p:hf sldNum="0" hdr="0" ftr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260353"/>
            <a:ext cx="10657417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" y="1557338"/>
            <a:ext cx="11952817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6E2B49-16E2-456D-953E-87FC8AC7298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2000253" y="6400800"/>
            <a:ext cx="4667249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ComputerArchitecture_jxh_Memory1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415099"/>
      </p:ext>
    </p:extLst>
  </p:cSld>
  <p:clrMapOvr>
    <a:masterClrMapping/>
  </p:clrMapOvr>
  <p:transition/>
  <p:hf sldNum="0" hdr="0" ftr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1_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9"/>
            <a:ext cx="11523133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4434" y="3598863"/>
            <a:ext cx="11523133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7752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90043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33846 w 97"/>
                <a:gd name="T1" fmla="*/ 82224 h 37"/>
                <a:gd name="T2" fmla="*/ 299582 w 97"/>
                <a:gd name="T3" fmla="*/ 65849 h 37"/>
                <a:gd name="T4" fmla="*/ 302800 w 97"/>
                <a:gd name="T5" fmla="*/ 56171 h 37"/>
                <a:gd name="T6" fmla="*/ 289782 w 97"/>
                <a:gd name="T7" fmla="*/ 0 h 37"/>
                <a:gd name="T8" fmla="*/ 81992 w 97"/>
                <a:gd name="T9" fmla="*/ 0 h 37"/>
                <a:gd name="T10" fmla="*/ 33249 w 97"/>
                <a:gd name="T11" fmla="*/ 72414 h 37"/>
                <a:gd name="T12" fmla="*/ 233846 w 97"/>
                <a:gd name="T13" fmla="*/ 8222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665632 w 585"/>
                <a:gd name="T1" fmla="*/ 3220 h 534"/>
                <a:gd name="T2" fmla="*/ 519041 w 585"/>
                <a:gd name="T3" fmla="*/ 0 h 534"/>
                <a:gd name="T4" fmla="*/ 743879 w 585"/>
                <a:gd name="T5" fmla="*/ 69204 h 534"/>
                <a:gd name="T6" fmla="*/ 575288 w 585"/>
                <a:gd name="T7" fmla="*/ 128597 h 534"/>
                <a:gd name="T8" fmla="*/ 684410 w 585"/>
                <a:gd name="T9" fmla="*/ 234232 h 534"/>
                <a:gd name="T10" fmla="*/ 244472 w 585"/>
                <a:gd name="T11" fmla="*/ 197674 h 534"/>
                <a:gd name="T12" fmla="*/ 85575 w 585"/>
                <a:gd name="T13" fmla="*/ 207484 h 534"/>
                <a:gd name="T14" fmla="*/ 657642 w 585"/>
                <a:gd name="T15" fmla="*/ 1606102 h 534"/>
                <a:gd name="T16" fmla="*/ 475884 w 585"/>
                <a:gd name="T17" fmla="*/ 1125124 h 534"/>
                <a:gd name="T18" fmla="*/ 347102 w 585"/>
                <a:gd name="T19" fmla="*/ 1239928 h 534"/>
                <a:gd name="T20" fmla="*/ 310514 w 585"/>
                <a:gd name="T21" fmla="*/ 1435024 h 534"/>
                <a:gd name="T22" fmla="*/ 409817 w 585"/>
                <a:gd name="T23" fmla="*/ 873880 h 534"/>
                <a:gd name="T24" fmla="*/ 506000 w 585"/>
                <a:gd name="T25" fmla="*/ 751843 h 534"/>
                <a:gd name="T26" fmla="*/ 691009 w 585"/>
                <a:gd name="T27" fmla="*/ 781810 h 534"/>
                <a:gd name="T28" fmla="*/ 621696 w 585"/>
                <a:gd name="T29" fmla="*/ 1009578 h 534"/>
                <a:gd name="T30" fmla="*/ 634756 w 585"/>
                <a:gd name="T31" fmla="*/ 1302540 h 534"/>
                <a:gd name="T32" fmla="*/ 1702220 w 585"/>
                <a:gd name="T33" fmla="*/ 1593052 h 534"/>
                <a:gd name="T34" fmla="*/ 1500930 w 585"/>
                <a:gd name="T35" fmla="*/ 1408277 h 534"/>
                <a:gd name="T36" fmla="*/ 1404742 w 585"/>
                <a:gd name="T37" fmla="*/ 1138179 h 534"/>
                <a:gd name="T38" fmla="*/ 1308685 w 585"/>
                <a:gd name="T39" fmla="*/ 890791 h 534"/>
                <a:gd name="T40" fmla="*/ 1520437 w 585"/>
                <a:gd name="T41" fmla="*/ 844423 h 534"/>
                <a:gd name="T42" fmla="*/ 1345273 w 585"/>
                <a:gd name="T43" fmla="*/ 735442 h 534"/>
                <a:gd name="T44" fmla="*/ 1451149 w 585"/>
                <a:gd name="T45" fmla="*/ 745253 h 534"/>
                <a:gd name="T46" fmla="*/ 1447928 w 585"/>
                <a:gd name="T47" fmla="*/ 689104 h 534"/>
                <a:gd name="T48" fmla="*/ 1242623 w 585"/>
                <a:gd name="T49" fmla="*/ 695695 h 534"/>
                <a:gd name="T50" fmla="*/ 1179929 w 585"/>
                <a:gd name="T51" fmla="*/ 1131589 h 534"/>
                <a:gd name="T52" fmla="*/ 1147229 w 585"/>
                <a:gd name="T53" fmla="*/ 758308 h 534"/>
                <a:gd name="T54" fmla="*/ 1094202 w 585"/>
                <a:gd name="T55" fmla="*/ 600406 h 534"/>
                <a:gd name="T56" fmla="*/ 1147229 w 585"/>
                <a:gd name="T57" fmla="*/ 448307 h 534"/>
                <a:gd name="T58" fmla="*/ 1120460 w 585"/>
                <a:gd name="T59" fmla="*/ 326276 h 534"/>
                <a:gd name="T60" fmla="*/ 1094202 w 585"/>
                <a:gd name="T61" fmla="*/ 204265 h 534"/>
                <a:gd name="T62" fmla="*/ 1219738 w 585"/>
                <a:gd name="T63" fmla="*/ 339968 h 534"/>
                <a:gd name="T64" fmla="*/ 1371379 w 585"/>
                <a:gd name="T65" fmla="*/ 155319 h 534"/>
                <a:gd name="T66" fmla="*/ 1351872 w 585"/>
                <a:gd name="T67" fmla="*/ 313246 h 534"/>
                <a:gd name="T68" fmla="*/ 1325614 w 585"/>
                <a:gd name="T69" fmla="*/ 428792 h 534"/>
                <a:gd name="T70" fmla="*/ 1325614 w 585"/>
                <a:gd name="T71" fmla="*/ 597161 h 534"/>
                <a:gd name="T72" fmla="*/ 1844042 w 585"/>
                <a:gd name="T73" fmla="*/ 597161 h 534"/>
                <a:gd name="T74" fmla="*/ 1830977 w 585"/>
                <a:gd name="T75" fmla="*/ 250608 h 534"/>
                <a:gd name="T76" fmla="*/ 822986 w 585"/>
                <a:gd name="T77" fmla="*/ 227767 h 534"/>
                <a:gd name="T78" fmla="*/ 968823 w 585"/>
                <a:gd name="T79" fmla="*/ 306781 h 534"/>
                <a:gd name="T80" fmla="*/ 565474 w 585"/>
                <a:gd name="T81" fmla="*/ 643530 h 534"/>
                <a:gd name="T82" fmla="*/ 228186 w 585"/>
                <a:gd name="T83" fmla="*/ 323056 h 534"/>
                <a:gd name="T84" fmla="*/ 631409 w 585"/>
                <a:gd name="T85" fmla="*/ 349778 h 534"/>
                <a:gd name="T86" fmla="*/ 726930 w 585"/>
                <a:gd name="T87" fmla="*/ 346559 h 534"/>
                <a:gd name="T88" fmla="*/ 998171 w 585"/>
                <a:gd name="T89" fmla="*/ 399361 h 534"/>
                <a:gd name="T90" fmla="*/ 912571 w 585"/>
                <a:gd name="T91" fmla="*/ 844423 h 534"/>
                <a:gd name="T92" fmla="*/ 859575 w 585"/>
                <a:gd name="T93" fmla="*/ 451653 h 534"/>
                <a:gd name="T94" fmla="*/ 565474 w 585"/>
                <a:gd name="T95" fmla="*/ 643530 h 534"/>
                <a:gd name="T96" fmla="*/ 737412 w 585"/>
                <a:gd name="T97" fmla="*/ 742033 h 534"/>
                <a:gd name="T98" fmla="*/ 816388 w 585"/>
                <a:gd name="T99" fmla="*/ 521367 h 534"/>
                <a:gd name="T100" fmla="*/ 1077278 w 585"/>
                <a:gd name="T101" fmla="*/ 963214 h 534"/>
                <a:gd name="T102" fmla="*/ 710517 w 585"/>
                <a:gd name="T103" fmla="*/ 1058498 h 534"/>
                <a:gd name="T104" fmla="*/ 1021056 w 585"/>
                <a:gd name="T105" fmla="*/ 913627 h 534"/>
                <a:gd name="T106" fmla="*/ 1051172 w 585"/>
                <a:gd name="T107" fmla="*/ 438471 h 534"/>
                <a:gd name="T108" fmla="*/ 1034759 w 585"/>
                <a:gd name="T109" fmla="*/ 702796 h 534"/>
                <a:gd name="T110" fmla="*/ 988331 w 585"/>
                <a:gd name="T111" fmla="*/ 475155 h 534"/>
                <a:gd name="T112" fmla="*/ 1676089 w 585"/>
                <a:gd name="T113" fmla="*/ 590571 h 534"/>
                <a:gd name="T114" fmla="*/ 1523683 w 585"/>
                <a:gd name="T115" fmla="*/ 534422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33493 w 47"/>
                <a:gd name="T1" fmla="*/ 49570 h 56"/>
                <a:gd name="T2" fmla="*/ 90106 w 47"/>
                <a:gd name="T3" fmla="*/ 184567 h 56"/>
                <a:gd name="T4" fmla="*/ 133493 w 47"/>
                <a:gd name="T5" fmla="*/ 4957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63597 w 41"/>
                <a:gd name="T1" fmla="*/ 88661 h 75"/>
                <a:gd name="T2" fmla="*/ 40357 w 41"/>
                <a:gd name="T3" fmla="*/ 227627 h 75"/>
                <a:gd name="T4" fmla="*/ 134475 w 41"/>
                <a:gd name="T5" fmla="*/ 148007 h 75"/>
                <a:gd name="T6" fmla="*/ 124567 w 41"/>
                <a:gd name="T7" fmla="*/ 78857 h 75"/>
                <a:gd name="T8" fmla="*/ 63597 w 41"/>
                <a:gd name="T9" fmla="*/ 8866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344676 w 135"/>
                <a:gd name="T1" fmla="*/ 12993 h 63"/>
                <a:gd name="T2" fmla="*/ 74085 w 135"/>
                <a:gd name="T3" fmla="*/ 12993 h 63"/>
                <a:gd name="T4" fmla="*/ 6187 w 135"/>
                <a:gd name="T5" fmla="*/ 81787 h 63"/>
                <a:gd name="T6" fmla="*/ 184726 w 135"/>
                <a:gd name="T7" fmla="*/ 190194 h 63"/>
                <a:gd name="T8" fmla="*/ 295866 w 135"/>
                <a:gd name="T9" fmla="*/ 177227 h 63"/>
                <a:gd name="T10" fmla="*/ 347757 w 135"/>
                <a:gd name="T11" fmla="*/ 173991 h 63"/>
                <a:gd name="T12" fmla="*/ 344676 w 135"/>
                <a:gd name="T13" fmla="*/ 12993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43515 w 97"/>
                <a:gd name="T1" fmla="*/ 16300 h 102"/>
                <a:gd name="T2" fmla="*/ 113005 w 97"/>
                <a:gd name="T3" fmla="*/ 16300 h 102"/>
                <a:gd name="T4" fmla="*/ 43814 w 97"/>
                <a:gd name="T5" fmla="*/ 188638 h 102"/>
                <a:gd name="T6" fmla="*/ 287330 w 97"/>
                <a:gd name="T7" fmla="*/ 205580 h 102"/>
                <a:gd name="T8" fmla="*/ 243515 w 97"/>
                <a:gd name="T9" fmla="*/ 163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49887 w 99"/>
                <a:gd name="T1" fmla="*/ 0 h 19"/>
                <a:gd name="T2" fmla="*/ 132451 w 99"/>
                <a:gd name="T3" fmla="*/ 49526 h 19"/>
                <a:gd name="T4" fmla="*/ 4988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69802 w 76"/>
                <a:gd name="T1" fmla="*/ 120905 h 47"/>
                <a:gd name="T2" fmla="*/ 233730 w 76"/>
                <a:gd name="T3" fmla="*/ 55634 h 47"/>
                <a:gd name="T4" fmla="*/ 160028 w 76"/>
                <a:gd name="T5" fmla="*/ 9737 h 47"/>
                <a:gd name="T6" fmla="*/ 63181 w 76"/>
                <a:gd name="T7" fmla="*/ 104124 h 47"/>
                <a:gd name="T8" fmla="*/ 69802 w 76"/>
                <a:gd name="T9" fmla="*/ 12090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38767 w 82"/>
                <a:gd name="T1" fmla="*/ 19620 h 37"/>
                <a:gd name="T2" fmla="*/ 79326 w 82"/>
                <a:gd name="T3" fmla="*/ 56171 h 37"/>
                <a:gd name="T4" fmla="*/ 56400 w 82"/>
                <a:gd name="T5" fmla="*/ 85469 h 37"/>
                <a:gd name="T6" fmla="*/ 252522 w 82"/>
                <a:gd name="T7" fmla="*/ 75659 h 37"/>
                <a:gd name="T8" fmla="*/ 272220 w 82"/>
                <a:gd name="T9" fmla="*/ 65849 h 37"/>
                <a:gd name="T10" fmla="*/ 272220 w 82"/>
                <a:gd name="T11" fmla="*/ 0 h 37"/>
                <a:gd name="T12" fmla="*/ 238767 w 82"/>
                <a:gd name="T13" fmla="*/ 1962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69355 w 138"/>
                <a:gd name="T1" fmla="*/ 3254 h 33"/>
                <a:gd name="T2" fmla="*/ 26145 w 138"/>
                <a:gd name="T3" fmla="*/ 46532 h 33"/>
                <a:gd name="T4" fmla="*/ 188521 w 138"/>
                <a:gd name="T5" fmla="*/ 72832 h 33"/>
                <a:gd name="T6" fmla="*/ 387430 w 138"/>
                <a:gd name="T7" fmla="*/ 76086 h 33"/>
                <a:gd name="T8" fmla="*/ 377583 w 138"/>
                <a:gd name="T9" fmla="*/ 26173 h 33"/>
                <a:gd name="T10" fmla="*/ 271613 w 138"/>
                <a:gd name="T11" fmla="*/ 9858 h 33"/>
                <a:gd name="T12" fmla="*/ 69355 w 138"/>
                <a:gd name="T13" fmla="*/ 325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325797 w 112"/>
                <a:gd name="T1" fmla="*/ 61642 h 29"/>
                <a:gd name="T2" fmla="*/ 342276 w 112"/>
                <a:gd name="T3" fmla="*/ 12878 h 29"/>
                <a:gd name="T4" fmla="*/ 246270 w 112"/>
                <a:gd name="T5" fmla="*/ 32165 h 29"/>
                <a:gd name="T6" fmla="*/ 119505 w 112"/>
                <a:gd name="T7" fmla="*/ 19262 h 29"/>
                <a:gd name="T8" fmla="*/ 6612 w 112"/>
                <a:gd name="T9" fmla="*/ 12878 h 29"/>
                <a:gd name="T10" fmla="*/ 325797 w 112"/>
                <a:gd name="T11" fmla="*/ 616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9953 w 115"/>
                <a:gd name="T1" fmla="*/ 174644 h 95"/>
                <a:gd name="T2" fmla="*/ 87732 w 115"/>
                <a:gd name="T3" fmla="*/ 177888 h 95"/>
                <a:gd name="T4" fmla="*/ 168944 w 115"/>
                <a:gd name="T5" fmla="*/ 253455 h 95"/>
                <a:gd name="T6" fmla="*/ 199449 w 115"/>
                <a:gd name="T7" fmla="*/ 276303 h 95"/>
                <a:gd name="T8" fmla="*/ 273307 w 115"/>
                <a:gd name="T9" fmla="*/ 171426 h 95"/>
                <a:gd name="T10" fmla="*/ 375070 w 115"/>
                <a:gd name="T11" fmla="*/ 171426 h 95"/>
                <a:gd name="T12" fmla="*/ 266629 w 115"/>
                <a:gd name="T13" fmla="*/ 88613 h 95"/>
                <a:gd name="T14" fmla="*/ 125078 w 115"/>
                <a:gd name="T15" fmla="*/ 52770 h 95"/>
                <a:gd name="T16" fmla="*/ 40591 w 115"/>
                <a:gd name="T17" fmla="*/ 134920 h 95"/>
                <a:gd name="T18" fmla="*/ 9953 w 115"/>
                <a:gd name="T19" fmla="*/ 17464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69344 w 65"/>
                <a:gd name="T1" fmla="*/ 131738 h 169"/>
                <a:gd name="T2" fmla="*/ 72886 w 65"/>
                <a:gd name="T3" fmla="*/ 161689 h 169"/>
                <a:gd name="T4" fmla="*/ 72886 w 65"/>
                <a:gd name="T5" fmla="*/ 194323 h 169"/>
                <a:gd name="T6" fmla="*/ 166115 w 65"/>
                <a:gd name="T7" fmla="*/ 296646 h 169"/>
                <a:gd name="T8" fmla="*/ 112953 w 65"/>
                <a:gd name="T9" fmla="*/ 388651 h 169"/>
                <a:gd name="T10" fmla="*/ 0 w 65"/>
                <a:gd name="T11" fmla="*/ 487750 h 169"/>
                <a:gd name="T12" fmla="*/ 56416 w 65"/>
                <a:gd name="T13" fmla="*/ 510606 h 169"/>
                <a:gd name="T14" fmla="*/ 156250 w 65"/>
                <a:gd name="T15" fmla="*/ 547121 h 169"/>
                <a:gd name="T16" fmla="*/ 209411 w 65"/>
                <a:gd name="T17" fmla="*/ 534073 h 169"/>
                <a:gd name="T18" fmla="*/ 215895 w 65"/>
                <a:gd name="T19" fmla="*/ 0 h 169"/>
                <a:gd name="T20" fmla="*/ 169344 w 65"/>
                <a:gd name="T21" fmla="*/ 131738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87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387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1" y="6248400"/>
            <a:ext cx="3052233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0BA390D-D256-4072-88A3-05A9CCAFE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104346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91085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47600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1"/>
            <a:ext cx="5791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219201"/>
            <a:ext cx="5791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78888"/>
      </p:ext>
    </p:extLst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901238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81854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988583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300031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Architecture_jxh_Memory1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603906"/>
      </p:ext>
    </p:extLst>
  </p:cSld>
  <p:clrMapOvr>
    <a:masterClrMapping/>
  </p:clrMapOvr>
  <p:transition spd="slow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177587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302768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45600" y="1"/>
            <a:ext cx="2946400" cy="6092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"/>
            <a:ext cx="8636000" cy="6092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018224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000751" y="6429376"/>
            <a:ext cx="1714500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16AA30-0199-4E94-8E81-624ED82F5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25033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5" y="6286500"/>
            <a:ext cx="112797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6500"/>
            <a:ext cx="91228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6000751" y="6429376"/>
            <a:ext cx="1714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AB89DA0-CC76-49D8-BE66-C2C369038D66}" type="slidenum">
              <a:rPr lang="zh-CN" altLang="en-US" sz="2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2000" smtClean="0">
              <a:solidFill>
                <a:schemeClr val="bg1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1047752" y="6324600"/>
            <a:ext cx="581024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bg1"/>
                </a:solidFill>
              </a:rPr>
              <a:t>Architecture _jxh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12631-49B7-4B1F-8686-A54563A7BC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1014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C8E80-39C5-4708-B68F-ED7225519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4848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A0CBD-CA5F-421F-8725-4651719722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2072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918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9043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27145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839902"/>
      </p:ext>
    </p:extLst>
  </p:cSld>
  <p:clrMapOvr>
    <a:masterClrMapping/>
  </p:clrMapOvr>
  <p:transition spd="slow"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0256-6686-46CF-BB45-40F7E1832F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048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2E1D5-C7EE-4F6F-9A30-7BE09D42C8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6625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5EE39-FCB4-4717-AF45-6F7474B17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81436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7E7F6-A614-48EE-BE8C-31B7C0BAE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04047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0D266-6325-4429-A4E7-C42D15100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53788"/>
      </p:ext>
    </p:extLst>
  </p:cSld>
  <p:clrMapOvr>
    <a:masterClrMapping/>
  </p:clrMapOvr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526B7-A739-426D-9B8C-021BAD032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819972"/>
      </p:ext>
    </p:extLst>
  </p:cSld>
  <p:clrMapOvr>
    <a:masterClrMapping/>
  </p:clrMapOvr>
  <p:hf sldNum="0"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0947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hf sldNum="0"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9"/>
            <a:ext cx="11523133" cy="2320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4434" y="3598863"/>
            <a:ext cx="11523133" cy="2322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703244"/>
      </p:ext>
    </p:extLst>
  </p:cSld>
  <p:clrMapOvr>
    <a:masterClrMapping/>
  </p:clrMapOvr>
  <p:transition spd="slow"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03F15-0F4B-4B93-B6DE-D7F45FD0D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2245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81FD-A591-4448-9DB3-3FCDFB6C4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7750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55647"/>
      </p:ext>
    </p:extLst>
  </p:cSld>
  <p:clrMapOvr>
    <a:masterClrMapping/>
  </p:clrMapOvr>
  <p:transition spd="slow">
    <p:pull dir="r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E252-10DD-468D-93AC-16B93DB7AA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2721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80CE3-A193-4101-B671-A911130CF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02429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CEABD-EE1F-41E2-AF84-4942A417F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61355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98C60-0299-45FA-8DB1-E3B2AFCE69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28346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6611-BEA3-412A-8B54-3E76976D14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0342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6B671-E128-42DB-8E77-656CB0435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81416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AD28E-936D-4ABE-8852-604922233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29545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2ACC-2D6B-41BE-838D-C3780EDC2D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90813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C704A-00AE-41DA-949E-CAB0D07F5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6599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5FE78-AC1D-421E-BDFF-A277C6271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150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223875"/>
      </p:ext>
    </p:extLst>
  </p:cSld>
  <p:clrMapOvr>
    <a:masterClrMapping/>
  </p:clrMapOvr>
  <p:transition spd="slow">
    <p:pull dir="r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4D79D-1500-4474-8F0F-A6AE4A695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31499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DA9DD-AD19-4251-9D11-39AB1F80B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68607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D6D6E-E9C6-44EB-9A72-99ED15E96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4193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49D9A-D7D9-455F-9F7F-175CFFCA54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91956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BD7D-D561-4386-AA84-35CB4CC1B1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28824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93E8-D2DA-46D8-B3F9-6ACC26B43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11993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CCFC-D6F6-46E7-B9A2-7F21E04FA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50235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93711-DAA2-4FED-9F49-AB13889D0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83795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C3988-931F-4A33-B761-B66BE9238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86110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8466-FE2F-4108-8B4F-D5AAE4AF9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3027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658248"/>
      </p:ext>
    </p:extLst>
  </p:cSld>
  <p:clrMapOvr>
    <a:masterClrMapping/>
  </p:clrMapOvr>
  <p:transition spd="slow">
    <p:pull dir="r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000751" y="6429376"/>
            <a:ext cx="1714500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583C1A-9689-4B2F-8B8F-97B1B4119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38358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5" y="6286500"/>
            <a:ext cx="112797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6500"/>
            <a:ext cx="91228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6000751" y="6429376"/>
            <a:ext cx="1714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C704150-094C-48B8-9257-7FD31B0DFC7A}" type="slidenum">
              <a:rPr lang="zh-CN" altLang="en-US" sz="2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2000" smtClean="0">
              <a:solidFill>
                <a:schemeClr val="bg1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1047752" y="6324601"/>
            <a:ext cx="5810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bg1"/>
                </a:solidFill>
              </a:rPr>
              <a:t>Architecture Lab_jxh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DFC7E-B7B1-419D-BDE2-61A0A5857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22639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48FEE-AB0D-48BC-9442-C62222096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22713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3C640-DBC1-4DE7-96B1-0C9F7FA84A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2867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6286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86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4856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54467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8266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8295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522559"/>
      </p:ext>
    </p:extLst>
  </p:cSld>
  <p:clrMapOvr>
    <a:masterClrMapping/>
  </p:clrMapOvr>
  <p:transition spd="slow">
    <p:pull dir="r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0897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526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255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7E30-0EB3-4B3B-824D-70B79D1E5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87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5FAA-926F-45ED-8F81-01CC4E5A0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43777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CCCFB-ADAA-4DEF-A7ED-ADB1E3F38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18335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2A87-D92D-4921-B6B0-6BD3A9BE2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48376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4453-CE14-43A8-B89A-1FD91C9BE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4164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E32F0-815F-4A02-B5E7-D58D15A15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27340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0F227-3CBE-4B64-9D7C-86467427B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6116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44426"/>
      </p:ext>
    </p:extLst>
  </p:cSld>
  <p:clrMapOvr>
    <a:masterClrMapping/>
  </p:clrMapOvr>
  <p:transition spd="slow">
    <p:pull dir="r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E203-8382-4D67-B885-C8444940A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11824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2170-912D-4480-B09C-05715C3B42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56965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3573-6030-4CBD-A6AF-844763FE4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37582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96C46-44A2-4A2D-95F8-553F32B68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268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51839-D834-4982-9381-AF293D19D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521696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2A17F-268B-4559-A930-2BB4E2523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27999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BCA1-8C83-4C7C-8D5A-48377435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31825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1A3DF-79F1-4004-9438-52C6080E3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120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55D95-7D43-4757-86B3-77AD0500B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61443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4B3-1809-47DD-A187-0882B365E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0728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351303"/>
      </p:ext>
    </p:extLst>
  </p:cSld>
  <p:clrMapOvr>
    <a:masterClrMapping/>
  </p:clrMapOvr>
  <p:transition spd="slow">
    <p:pull dir="r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A9C6-C469-448F-AF1C-D03DF6BBC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55808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38B81-509B-4FB0-9B2F-009FDA32A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71097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1A7F9-5C57-4720-A899-CBF78E5EE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11886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F1491-0490-4BEE-804D-97F6A47CA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807568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DA9B5-9E61-47E4-AA9E-082555F005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82329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A8BF3-EFFC-4296-BD8B-0C2D37936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25046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5A0F5-6E3D-4391-A1D1-4C36DD6A4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70413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93FEA-63D3-465A-B279-8CC8D63B3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897629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D7EF-85F7-4738-8ADD-7A322B2AE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19803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8DE12-035C-46DB-A6F3-47871C6DF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4395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03.xml"/><Relationship Id="rId21" Type="http://schemas.openxmlformats.org/officeDocument/2006/relationships/image" Target="../media/image9.jpeg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4743 w 546"/>
                <a:gd name="T1" fmla="*/ 859 h 497"/>
                <a:gd name="T2" fmla="*/ 2276 w 546"/>
                <a:gd name="T3" fmla="*/ 14633 h 497"/>
                <a:gd name="T4" fmla="*/ 5182 w 546"/>
                <a:gd name="T5" fmla="*/ 81087 h 497"/>
                <a:gd name="T6" fmla="*/ 11156 w 546"/>
                <a:gd name="T7" fmla="*/ 94306 h 497"/>
                <a:gd name="T8" fmla="*/ 32588 w 546"/>
                <a:gd name="T9" fmla="*/ 99422 h 497"/>
                <a:gd name="T10" fmla="*/ 42052 w 546"/>
                <a:gd name="T11" fmla="*/ 102110 h 497"/>
                <a:gd name="T12" fmla="*/ 107226 w 546"/>
                <a:gd name="T13" fmla="*/ 97996 h 497"/>
                <a:gd name="T14" fmla="*/ 109864 w 546"/>
                <a:gd name="T15" fmla="*/ 34461 h 497"/>
                <a:gd name="T16" fmla="*/ 76054 w 546"/>
                <a:gd name="T17" fmla="*/ 3278 h 497"/>
                <a:gd name="T18" fmla="*/ 51347 w 546"/>
                <a:gd name="T19" fmla="*/ 5969 h 497"/>
                <a:gd name="T20" fmla="*/ 40830 w 546"/>
                <a:gd name="T21" fmla="*/ 2276 h 497"/>
                <a:gd name="T22" fmla="*/ 31096 w 546"/>
                <a:gd name="T23" fmla="*/ 412 h 497"/>
                <a:gd name="T24" fmla="*/ 4743 w 546"/>
                <a:gd name="T25" fmla="*/ 859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33846 w 97"/>
                  <a:gd name="T1" fmla="*/ 82224 h 37"/>
                  <a:gd name="T2" fmla="*/ 299582 w 97"/>
                  <a:gd name="T3" fmla="*/ 65849 h 37"/>
                  <a:gd name="T4" fmla="*/ 302800 w 97"/>
                  <a:gd name="T5" fmla="*/ 56171 h 37"/>
                  <a:gd name="T6" fmla="*/ 289782 w 97"/>
                  <a:gd name="T7" fmla="*/ 0 h 37"/>
                  <a:gd name="T8" fmla="*/ 81992 w 97"/>
                  <a:gd name="T9" fmla="*/ 0 h 37"/>
                  <a:gd name="T10" fmla="*/ 33249 w 97"/>
                  <a:gd name="T11" fmla="*/ 72414 h 37"/>
                  <a:gd name="T12" fmla="*/ 233846 w 97"/>
                  <a:gd name="T13" fmla="*/ 8222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665632 w 585"/>
                  <a:gd name="T1" fmla="*/ 3220 h 534"/>
                  <a:gd name="T2" fmla="*/ 519041 w 585"/>
                  <a:gd name="T3" fmla="*/ 0 h 534"/>
                  <a:gd name="T4" fmla="*/ 743879 w 585"/>
                  <a:gd name="T5" fmla="*/ 69204 h 534"/>
                  <a:gd name="T6" fmla="*/ 575288 w 585"/>
                  <a:gd name="T7" fmla="*/ 128597 h 534"/>
                  <a:gd name="T8" fmla="*/ 684410 w 585"/>
                  <a:gd name="T9" fmla="*/ 234232 h 534"/>
                  <a:gd name="T10" fmla="*/ 244472 w 585"/>
                  <a:gd name="T11" fmla="*/ 197674 h 534"/>
                  <a:gd name="T12" fmla="*/ 85575 w 585"/>
                  <a:gd name="T13" fmla="*/ 207484 h 534"/>
                  <a:gd name="T14" fmla="*/ 657642 w 585"/>
                  <a:gd name="T15" fmla="*/ 1606102 h 534"/>
                  <a:gd name="T16" fmla="*/ 475884 w 585"/>
                  <a:gd name="T17" fmla="*/ 1125124 h 534"/>
                  <a:gd name="T18" fmla="*/ 347102 w 585"/>
                  <a:gd name="T19" fmla="*/ 1239928 h 534"/>
                  <a:gd name="T20" fmla="*/ 310514 w 585"/>
                  <a:gd name="T21" fmla="*/ 1435024 h 534"/>
                  <a:gd name="T22" fmla="*/ 409817 w 585"/>
                  <a:gd name="T23" fmla="*/ 873880 h 534"/>
                  <a:gd name="T24" fmla="*/ 506000 w 585"/>
                  <a:gd name="T25" fmla="*/ 751843 h 534"/>
                  <a:gd name="T26" fmla="*/ 691009 w 585"/>
                  <a:gd name="T27" fmla="*/ 781810 h 534"/>
                  <a:gd name="T28" fmla="*/ 621696 w 585"/>
                  <a:gd name="T29" fmla="*/ 1009578 h 534"/>
                  <a:gd name="T30" fmla="*/ 634756 w 585"/>
                  <a:gd name="T31" fmla="*/ 1302540 h 534"/>
                  <a:gd name="T32" fmla="*/ 1702220 w 585"/>
                  <a:gd name="T33" fmla="*/ 1593052 h 534"/>
                  <a:gd name="T34" fmla="*/ 1500930 w 585"/>
                  <a:gd name="T35" fmla="*/ 1408277 h 534"/>
                  <a:gd name="T36" fmla="*/ 1404742 w 585"/>
                  <a:gd name="T37" fmla="*/ 1138179 h 534"/>
                  <a:gd name="T38" fmla="*/ 1308685 w 585"/>
                  <a:gd name="T39" fmla="*/ 890791 h 534"/>
                  <a:gd name="T40" fmla="*/ 1520437 w 585"/>
                  <a:gd name="T41" fmla="*/ 844423 h 534"/>
                  <a:gd name="T42" fmla="*/ 1345273 w 585"/>
                  <a:gd name="T43" fmla="*/ 735442 h 534"/>
                  <a:gd name="T44" fmla="*/ 1451149 w 585"/>
                  <a:gd name="T45" fmla="*/ 745253 h 534"/>
                  <a:gd name="T46" fmla="*/ 1447928 w 585"/>
                  <a:gd name="T47" fmla="*/ 689104 h 534"/>
                  <a:gd name="T48" fmla="*/ 1242623 w 585"/>
                  <a:gd name="T49" fmla="*/ 695695 h 534"/>
                  <a:gd name="T50" fmla="*/ 1179929 w 585"/>
                  <a:gd name="T51" fmla="*/ 1131589 h 534"/>
                  <a:gd name="T52" fmla="*/ 1147229 w 585"/>
                  <a:gd name="T53" fmla="*/ 758308 h 534"/>
                  <a:gd name="T54" fmla="*/ 1094202 w 585"/>
                  <a:gd name="T55" fmla="*/ 600406 h 534"/>
                  <a:gd name="T56" fmla="*/ 1147229 w 585"/>
                  <a:gd name="T57" fmla="*/ 448307 h 534"/>
                  <a:gd name="T58" fmla="*/ 1120460 w 585"/>
                  <a:gd name="T59" fmla="*/ 326276 h 534"/>
                  <a:gd name="T60" fmla="*/ 1094202 w 585"/>
                  <a:gd name="T61" fmla="*/ 204265 h 534"/>
                  <a:gd name="T62" fmla="*/ 1219738 w 585"/>
                  <a:gd name="T63" fmla="*/ 339968 h 534"/>
                  <a:gd name="T64" fmla="*/ 1371379 w 585"/>
                  <a:gd name="T65" fmla="*/ 155319 h 534"/>
                  <a:gd name="T66" fmla="*/ 1351872 w 585"/>
                  <a:gd name="T67" fmla="*/ 313246 h 534"/>
                  <a:gd name="T68" fmla="*/ 1325614 w 585"/>
                  <a:gd name="T69" fmla="*/ 428792 h 534"/>
                  <a:gd name="T70" fmla="*/ 1325614 w 585"/>
                  <a:gd name="T71" fmla="*/ 597161 h 534"/>
                  <a:gd name="T72" fmla="*/ 1844042 w 585"/>
                  <a:gd name="T73" fmla="*/ 597161 h 534"/>
                  <a:gd name="T74" fmla="*/ 1830977 w 585"/>
                  <a:gd name="T75" fmla="*/ 250608 h 534"/>
                  <a:gd name="T76" fmla="*/ 822986 w 585"/>
                  <a:gd name="T77" fmla="*/ 227767 h 534"/>
                  <a:gd name="T78" fmla="*/ 968823 w 585"/>
                  <a:gd name="T79" fmla="*/ 306781 h 534"/>
                  <a:gd name="T80" fmla="*/ 565474 w 585"/>
                  <a:gd name="T81" fmla="*/ 643530 h 534"/>
                  <a:gd name="T82" fmla="*/ 228186 w 585"/>
                  <a:gd name="T83" fmla="*/ 323056 h 534"/>
                  <a:gd name="T84" fmla="*/ 631409 w 585"/>
                  <a:gd name="T85" fmla="*/ 349778 h 534"/>
                  <a:gd name="T86" fmla="*/ 726930 w 585"/>
                  <a:gd name="T87" fmla="*/ 346559 h 534"/>
                  <a:gd name="T88" fmla="*/ 998171 w 585"/>
                  <a:gd name="T89" fmla="*/ 399361 h 534"/>
                  <a:gd name="T90" fmla="*/ 912571 w 585"/>
                  <a:gd name="T91" fmla="*/ 844423 h 534"/>
                  <a:gd name="T92" fmla="*/ 859575 w 585"/>
                  <a:gd name="T93" fmla="*/ 451653 h 534"/>
                  <a:gd name="T94" fmla="*/ 565474 w 585"/>
                  <a:gd name="T95" fmla="*/ 643530 h 534"/>
                  <a:gd name="T96" fmla="*/ 737412 w 585"/>
                  <a:gd name="T97" fmla="*/ 742033 h 534"/>
                  <a:gd name="T98" fmla="*/ 816388 w 585"/>
                  <a:gd name="T99" fmla="*/ 521367 h 534"/>
                  <a:gd name="T100" fmla="*/ 1077278 w 585"/>
                  <a:gd name="T101" fmla="*/ 963214 h 534"/>
                  <a:gd name="T102" fmla="*/ 710517 w 585"/>
                  <a:gd name="T103" fmla="*/ 1058498 h 534"/>
                  <a:gd name="T104" fmla="*/ 1021056 w 585"/>
                  <a:gd name="T105" fmla="*/ 913627 h 534"/>
                  <a:gd name="T106" fmla="*/ 1051172 w 585"/>
                  <a:gd name="T107" fmla="*/ 438471 h 534"/>
                  <a:gd name="T108" fmla="*/ 1034759 w 585"/>
                  <a:gd name="T109" fmla="*/ 702796 h 534"/>
                  <a:gd name="T110" fmla="*/ 988331 w 585"/>
                  <a:gd name="T111" fmla="*/ 475155 h 534"/>
                  <a:gd name="T112" fmla="*/ 1676089 w 585"/>
                  <a:gd name="T113" fmla="*/ 590571 h 534"/>
                  <a:gd name="T114" fmla="*/ 1523683 w 585"/>
                  <a:gd name="T115" fmla="*/ 53442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130648 w 47"/>
                  <a:gd name="T1" fmla="*/ 49570 h 56"/>
                  <a:gd name="T2" fmla="*/ 87952 w 47"/>
                  <a:gd name="T3" fmla="*/ 184567 h 56"/>
                  <a:gd name="T4" fmla="*/ 130648 w 47"/>
                  <a:gd name="T5" fmla="*/ 4957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65432 w 41"/>
                  <a:gd name="T1" fmla="*/ 88661 h 75"/>
                  <a:gd name="T2" fmla="*/ 41188 w 41"/>
                  <a:gd name="T3" fmla="*/ 227627 h 75"/>
                  <a:gd name="T4" fmla="*/ 137746 w 41"/>
                  <a:gd name="T5" fmla="*/ 148007 h 75"/>
                  <a:gd name="T6" fmla="*/ 127561 w 41"/>
                  <a:gd name="T7" fmla="*/ 78857 h 75"/>
                  <a:gd name="T8" fmla="*/ 65432 w 41"/>
                  <a:gd name="T9" fmla="*/ 88661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371527 w 135"/>
                  <a:gd name="T1" fmla="*/ 13099 h 63"/>
                  <a:gd name="T2" fmla="*/ 79243 w 135"/>
                  <a:gd name="T3" fmla="*/ 13099 h 63"/>
                  <a:gd name="T4" fmla="*/ 6602 w 135"/>
                  <a:gd name="T5" fmla="*/ 83482 h 63"/>
                  <a:gd name="T6" fmla="*/ 199163 w 135"/>
                  <a:gd name="T7" fmla="*/ 193319 h 63"/>
                  <a:gd name="T8" fmla="*/ 318440 w 135"/>
                  <a:gd name="T9" fmla="*/ 179420 h 63"/>
                  <a:gd name="T10" fmla="*/ 374755 w 135"/>
                  <a:gd name="T11" fmla="*/ 176164 h 63"/>
                  <a:gd name="T12" fmla="*/ 371527 w 135"/>
                  <a:gd name="T13" fmla="*/ 1309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20040 w 97"/>
                  <a:gd name="T1" fmla="*/ 16544 h 102"/>
                  <a:gd name="T2" fmla="*/ 102223 w 97"/>
                  <a:gd name="T3" fmla="*/ 16544 h 102"/>
                  <a:gd name="T4" fmla="*/ 39705 w 97"/>
                  <a:gd name="T5" fmla="*/ 190783 h 102"/>
                  <a:gd name="T6" fmla="*/ 259877 w 97"/>
                  <a:gd name="T7" fmla="*/ 207302 h 102"/>
                  <a:gd name="T8" fmla="*/ 220040 w 97"/>
                  <a:gd name="T9" fmla="*/ 16544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49460 w 99"/>
                  <a:gd name="T1" fmla="*/ 0 h 19"/>
                  <a:gd name="T2" fmla="*/ 131414 w 99"/>
                  <a:gd name="T3" fmla="*/ 49526 h 19"/>
                  <a:gd name="T4" fmla="*/ 49460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69802 w 76"/>
                  <a:gd name="T1" fmla="*/ 120905 h 47"/>
                  <a:gd name="T2" fmla="*/ 233730 w 76"/>
                  <a:gd name="T3" fmla="*/ 55634 h 47"/>
                  <a:gd name="T4" fmla="*/ 160028 w 76"/>
                  <a:gd name="T5" fmla="*/ 9737 h 47"/>
                  <a:gd name="T6" fmla="*/ 63181 w 76"/>
                  <a:gd name="T7" fmla="*/ 104124 h 47"/>
                  <a:gd name="T8" fmla="*/ 69802 w 76"/>
                  <a:gd name="T9" fmla="*/ 12090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38767 w 82"/>
                  <a:gd name="T1" fmla="*/ 19620 h 37"/>
                  <a:gd name="T2" fmla="*/ 79326 w 82"/>
                  <a:gd name="T3" fmla="*/ 56171 h 37"/>
                  <a:gd name="T4" fmla="*/ 56400 w 82"/>
                  <a:gd name="T5" fmla="*/ 85469 h 37"/>
                  <a:gd name="T6" fmla="*/ 252522 w 82"/>
                  <a:gd name="T7" fmla="*/ 75659 h 37"/>
                  <a:gd name="T8" fmla="*/ 272220 w 82"/>
                  <a:gd name="T9" fmla="*/ 65849 h 37"/>
                  <a:gd name="T10" fmla="*/ 272220 w 82"/>
                  <a:gd name="T11" fmla="*/ 0 h 37"/>
                  <a:gd name="T12" fmla="*/ 238767 w 82"/>
                  <a:gd name="T13" fmla="*/ 1962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69784 w 138"/>
                  <a:gd name="T1" fmla="*/ 3254 h 33"/>
                  <a:gd name="T2" fmla="*/ 27043 w 138"/>
                  <a:gd name="T3" fmla="*/ 46532 h 33"/>
                  <a:gd name="T4" fmla="*/ 190245 w 138"/>
                  <a:gd name="T5" fmla="*/ 72832 h 33"/>
                  <a:gd name="T6" fmla="*/ 390386 w 138"/>
                  <a:gd name="T7" fmla="*/ 76086 h 33"/>
                  <a:gd name="T8" fmla="*/ 379871 w 138"/>
                  <a:gd name="T9" fmla="*/ 26173 h 33"/>
                  <a:gd name="T10" fmla="*/ 273162 w 138"/>
                  <a:gd name="T11" fmla="*/ 9858 h 33"/>
                  <a:gd name="T12" fmla="*/ 69784 w 138"/>
                  <a:gd name="T13" fmla="*/ 3254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319911 w 112"/>
                  <a:gd name="T1" fmla="*/ 61642 h 29"/>
                  <a:gd name="T2" fmla="*/ 336735 w 112"/>
                  <a:gd name="T3" fmla="*/ 12878 h 29"/>
                  <a:gd name="T4" fmla="*/ 241608 w 112"/>
                  <a:gd name="T5" fmla="*/ 32165 h 29"/>
                  <a:gd name="T6" fmla="*/ 117853 w 112"/>
                  <a:gd name="T7" fmla="*/ 19262 h 29"/>
                  <a:gd name="T8" fmla="*/ 6412 w 112"/>
                  <a:gd name="T9" fmla="*/ 12878 h 29"/>
                  <a:gd name="T10" fmla="*/ 319911 w 112"/>
                  <a:gd name="T11" fmla="*/ 6164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9801 w 115"/>
                  <a:gd name="T1" fmla="*/ 172546 h 95"/>
                  <a:gd name="T2" fmla="*/ 85382 w 115"/>
                  <a:gd name="T3" fmla="*/ 175748 h 95"/>
                  <a:gd name="T4" fmla="*/ 164812 w 115"/>
                  <a:gd name="T5" fmla="*/ 250719 h 95"/>
                  <a:gd name="T6" fmla="*/ 194216 w 115"/>
                  <a:gd name="T7" fmla="*/ 274059 h 95"/>
                  <a:gd name="T8" fmla="*/ 266426 w 115"/>
                  <a:gd name="T9" fmla="*/ 169339 h 95"/>
                  <a:gd name="T10" fmla="*/ 365459 w 115"/>
                  <a:gd name="T11" fmla="*/ 169339 h 95"/>
                  <a:gd name="T12" fmla="*/ 259965 w 115"/>
                  <a:gd name="T13" fmla="*/ 87939 h 95"/>
                  <a:gd name="T14" fmla="*/ 121853 w 115"/>
                  <a:gd name="T15" fmla="*/ 52297 h 95"/>
                  <a:gd name="T16" fmla="*/ 39715 w 115"/>
                  <a:gd name="T17" fmla="*/ 133828 h 95"/>
                  <a:gd name="T18" fmla="*/ 9801 w 115"/>
                  <a:gd name="T19" fmla="*/ 17254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172077 w 65"/>
                  <a:gd name="T1" fmla="*/ 131738 h 169"/>
                  <a:gd name="T2" fmla="*/ 74463 w 65"/>
                  <a:gd name="T3" fmla="*/ 161689 h 169"/>
                  <a:gd name="T4" fmla="*/ 74463 w 65"/>
                  <a:gd name="T5" fmla="*/ 194323 h 169"/>
                  <a:gd name="T6" fmla="*/ 168803 w 65"/>
                  <a:gd name="T7" fmla="*/ 296646 h 169"/>
                  <a:gd name="T8" fmla="*/ 114906 w 65"/>
                  <a:gd name="T9" fmla="*/ 388651 h 169"/>
                  <a:gd name="T10" fmla="*/ 0 w 65"/>
                  <a:gd name="T11" fmla="*/ 487750 h 169"/>
                  <a:gd name="T12" fmla="*/ 57197 w 65"/>
                  <a:gd name="T13" fmla="*/ 510606 h 169"/>
                  <a:gd name="T14" fmla="*/ 158725 w 65"/>
                  <a:gd name="T15" fmla="*/ 547121 h 169"/>
                  <a:gd name="T16" fmla="*/ 212647 w 65"/>
                  <a:gd name="T17" fmla="*/ 534073 h 169"/>
                  <a:gd name="T18" fmla="*/ 219191 w 65"/>
                  <a:gd name="T19" fmla="*/ 0 h 169"/>
                  <a:gd name="T20" fmla="*/ 172077 w 65"/>
                  <a:gd name="T21" fmla="*/ 131738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6400" y="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6400" y="1219200"/>
            <a:ext cx="1137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986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286500"/>
            <a:ext cx="4095751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ComputerArchitecture_jxh_Memory1</a:t>
            </a:r>
          </a:p>
        </p:txBody>
      </p:sp>
      <p:sp>
        <p:nvSpPr>
          <p:cNvPr id="23986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9868" name="Rectangle 252"/>
          <p:cNvSpPr>
            <a:spLocks noChangeArrowheads="1"/>
          </p:cNvSpPr>
          <p:nvPr/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400" smtClean="0"/>
              <a:t>1.</a:t>
            </a:r>
            <a:fld id="{84E44A1E-F803-4ED8-A8D5-2BCFE1885A26}" type="slidenum">
              <a:rPr lang="en-US" altLang="zh-CN" sz="1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2156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57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68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69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80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81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92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93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04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05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16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17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28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29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0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1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5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6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7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8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9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40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41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1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52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53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64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65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76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77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6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7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88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89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0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1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2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5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6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7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8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9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00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2143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2130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2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2117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2104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5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2091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6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2078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7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2063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4743 w 546"/>
                <a:gd name="T1" fmla="*/ 859 h 497"/>
                <a:gd name="T2" fmla="*/ 2276 w 546"/>
                <a:gd name="T3" fmla="*/ 14633 h 497"/>
                <a:gd name="T4" fmla="*/ 5182 w 546"/>
                <a:gd name="T5" fmla="*/ 81087 h 497"/>
                <a:gd name="T6" fmla="*/ 11156 w 546"/>
                <a:gd name="T7" fmla="*/ 94306 h 497"/>
                <a:gd name="T8" fmla="*/ 32588 w 546"/>
                <a:gd name="T9" fmla="*/ 99422 h 497"/>
                <a:gd name="T10" fmla="*/ 42052 w 546"/>
                <a:gd name="T11" fmla="*/ 102110 h 497"/>
                <a:gd name="T12" fmla="*/ 107226 w 546"/>
                <a:gd name="T13" fmla="*/ 97996 h 497"/>
                <a:gd name="T14" fmla="*/ 109864 w 546"/>
                <a:gd name="T15" fmla="*/ 34461 h 497"/>
                <a:gd name="T16" fmla="*/ 76054 w 546"/>
                <a:gd name="T17" fmla="*/ 3278 h 497"/>
                <a:gd name="T18" fmla="*/ 51347 w 546"/>
                <a:gd name="T19" fmla="*/ 5969 h 497"/>
                <a:gd name="T20" fmla="*/ 40830 w 546"/>
                <a:gd name="T21" fmla="*/ 2276 h 497"/>
                <a:gd name="T22" fmla="*/ 31096 w 546"/>
                <a:gd name="T23" fmla="*/ 412 h 497"/>
                <a:gd name="T24" fmla="*/ 4743 w 546"/>
                <a:gd name="T25" fmla="*/ 859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4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065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33846 w 97"/>
                  <a:gd name="T1" fmla="*/ 82224 h 37"/>
                  <a:gd name="T2" fmla="*/ 299582 w 97"/>
                  <a:gd name="T3" fmla="*/ 65849 h 37"/>
                  <a:gd name="T4" fmla="*/ 302800 w 97"/>
                  <a:gd name="T5" fmla="*/ 56171 h 37"/>
                  <a:gd name="T6" fmla="*/ 289782 w 97"/>
                  <a:gd name="T7" fmla="*/ 0 h 37"/>
                  <a:gd name="T8" fmla="*/ 81992 w 97"/>
                  <a:gd name="T9" fmla="*/ 0 h 37"/>
                  <a:gd name="T10" fmla="*/ 33249 w 97"/>
                  <a:gd name="T11" fmla="*/ 72414 h 37"/>
                  <a:gd name="T12" fmla="*/ 233846 w 97"/>
                  <a:gd name="T13" fmla="*/ 8222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665632 w 585"/>
                  <a:gd name="T1" fmla="*/ 3220 h 534"/>
                  <a:gd name="T2" fmla="*/ 519041 w 585"/>
                  <a:gd name="T3" fmla="*/ 0 h 534"/>
                  <a:gd name="T4" fmla="*/ 743879 w 585"/>
                  <a:gd name="T5" fmla="*/ 69204 h 534"/>
                  <a:gd name="T6" fmla="*/ 575288 w 585"/>
                  <a:gd name="T7" fmla="*/ 128597 h 534"/>
                  <a:gd name="T8" fmla="*/ 684410 w 585"/>
                  <a:gd name="T9" fmla="*/ 234232 h 534"/>
                  <a:gd name="T10" fmla="*/ 244472 w 585"/>
                  <a:gd name="T11" fmla="*/ 197674 h 534"/>
                  <a:gd name="T12" fmla="*/ 85575 w 585"/>
                  <a:gd name="T13" fmla="*/ 207484 h 534"/>
                  <a:gd name="T14" fmla="*/ 657642 w 585"/>
                  <a:gd name="T15" fmla="*/ 1606102 h 534"/>
                  <a:gd name="T16" fmla="*/ 475884 w 585"/>
                  <a:gd name="T17" fmla="*/ 1125124 h 534"/>
                  <a:gd name="T18" fmla="*/ 347102 w 585"/>
                  <a:gd name="T19" fmla="*/ 1239928 h 534"/>
                  <a:gd name="T20" fmla="*/ 310514 w 585"/>
                  <a:gd name="T21" fmla="*/ 1435024 h 534"/>
                  <a:gd name="T22" fmla="*/ 409817 w 585"/>
                  <a:gd name="T23" fmla="*/ 873880 h 534"/>
                  <a:gd name="T24" fmla="*/ 506000 w 585"/>
                  <a:gd name="T25" fmla="*/ 751843 h 534"/>
                  <a:gd name="T26" fmla="*/ 691009 w 585"/>
                  <a:gd name="T27" fmla="*/ 781810 h 534"/>
                  <a:gd name="T28" fmla="*/ 621696 w 585"/>
                  <a:gd name="T29" fmla="*/ 1009578 h 534"/>
                  <a:gd name="T30" fmla="*/ 634756 w 585"/>
                  <a:gd name="T31" fmla="*/ 1302540 h 534"/>
                  <a:gd name="T32" fmla="*/ 1702220 w 585"/>
                  <a:gd name="T33" fmla="*/ 1593052 h 534"/>
                  <a:gd name="T34" fmla="*/ 1500930 w 585"/>
                  <a:gd name="T35" fmla="*/ 1408277 h 534"/>
                  <a:gd name="T36" fmla="*/ 1404742 w 585"/>
                  <a:gd name="T37" fmla="*/ 1138179 h 534"/>
                  <a:gd name="T38" fmla="*/ 1308685 w 585"/>
                  <a:gd name="T39" fmla="*/ 890791 h 534"/>
                  <a:gd name="T40" fmla="*/ 1520437 w 585"/>
                  <a:gd name="T41" fmla="*/ 844423 h 534"/>
                  <a:gd name="T42" fmla="*/ 1345273 w 585"/>
                  <a:gd name="T43" fmla="*/ 735442 h 534"/>
                  <a:gd name="T44" fmla="*/ 1451149 w 585"/>
                  <a:gd name="T45" fmla="*/ 745253 h 534"/>
                  <a:gd name="T46" fmla="*/ 1447928 w 585"/>
                  <a:gd name="T47" fmla="*/ 689104 h 534"/>
                  <a:gd name="T48" fmla="*/ 1242623 w 585"/>
                  <a:gd name="T49" fmla="*/ 695695 h 534"/>
                  <a:gd name="T50" fmla="*/ 1179929 w 585"/>
                  <a:gd name="T51" fmla="*/ 1131589 h 534"/>
                  <a:gd name="T52" fmla="*/ 1147229 w 585"/>
                  <a:gd name="T53" fmla="*/ 758308 h 534"/>
                  <a:gd name="T54" fmla="*/ 1094202 w 585"/>
                  <a:gd name="T55" fmla="*/ 600406 h 534"/>
                  <a:gd name="T56" fmla="*/ 1147229 w 585"/>
                  <a:gd name="T57" fmla="*/ 448307 h 534"/>
                  <a:gd name="T58" fmla="*/ 1120460 w 585"/>
                  <a:gd name="T59" fmla="*/ 326276 h 534"/>
                  <a:gd name="T60" fmla="*/ 1094202 w 585"/>
                  <a:gd name="T61" fmla="*/ 204265 h 534"/>
                  <a:gd name="T62" fmla="*/ 1219738 w 585"/>
                  <a:gd name="T63" fmla="*/ 339968 h 534"/>
                  <a:gd name="T64" fmla="*/ 1371379 w 585"/>
                  <a:gd name="T65" fmla="*/ 155319 h 534"/>
                  <a:gd name="T66" fmla="*/ 1351872 w 585"/>
                  <a:gd name="T67" fmla="*/ 313246 h 534"/>
                  <a:gd name="T68" fmla="*/ 1325614 w 585"/>
                  <a:gd name="T69" fmla="*/ 428792 h 534"/>
                  <a:gd name="T70" fmla="*/ 1325614 w 585"/>
                  <a:gd name="T71" fmla="*/ 597161 h 534"/>
                  <a:gd name="T72" fmla="*/ 1844042 w 585"/>
                  <a:gd name="T73" fmla="*/ 597161 h 534"/>
                  <a:gd name="T74" fmla="*/ 1830977 w 585"/>
                  <a:gd name="T75" fmla="*/ 250608 h 534"/>
                  <a:gd name="T76" fmla="*/ 822986 w 585"/>
                  <a:gd name="T77" fmla="*/ 227767 h 534"/>
                  <a:gd name="T78" fmla="*/ 968823 w 585"/>
                  <a:gd name="T79" fmla="*/ 306781 h 534"/>
                  <a:gd name="T80" fmla="*/ 565474 w 585"/>
                  <a:gd name="T81" fmla="*/ 643530 h 534"/>
                  <a:gd name="T82" fmla="*/ 228186 w 585"/>
                  <a:gd name="T83" fmla="*/ 323056 h 534"/>
                  <a:gd name="T84" fmla="*/ 631409 w 585"/>
                  <a:gd name="T85" fmla="*/ 349778 h 534"/>
                  <a:gd name="T86" fmla="*/ 726930 w 585"/>
                  <a:gd name="T87" fmla="*/ 346559 h 534"/>
                  <a:gd name="T88" fmla="*/ 998171 w 585"/>
                  <a:gd name="T89" fmla="*/ 399361 h 534"/>
                  <a:gd name="T90" fmla="*/ 912571 w 585"/>
                  <a:gd name="T91" fmla="*/ 844423 h 534"/>
                  <a:gd name="T92" fmla="*/ 859575 w 585"/>
                  <a:gd name="T93" fmla="*/ 451653 h 534"/>
                  <a:gd name="T94" fmla="*/ 565474 w 585"/>
                  <a:gd name="T95" fmla="*/ 643530 h 534"/>
                  <a:gd name="T96" fmla="*/ 737412 w 585"/>
                  <a:gd name="T97" fmla="*/ 742033 h 534"/>
                  <a:gd name="T98" fmla="*/ 816388 w 585"/>
                  <a:gd name="T99" fmla="*/ 521367 h 534"/>
                  <a:gd name="T100" fmla="*/ 1077278 w 585"/>
                  <a:gd name="T101" fmla="*/ 963214 h 534"/>
                  <a:gd name="T102" fmla="*/ 710517 w 585"/>
                  <a:gd name="T103" fmla="*/ 1058498 h 534"/>
                  <a:gd name="T104" fmla="*/ 1021056 w 585"/>
                  <a:gd name="T105" fmla="*/ 913627 h 534"/>
                  <a:gd name="T106" fmla="*/ 1051172 w 585"/>
                  <a:gd name="T107" fmla="*/ 438471 h 534"/>
                  <a:gd name="T108" fmla="*/ 1034759 w 585"/>
                  <a:gd name="T109" fmla="*/ 702796 h 534"/>
                  <a:gd name="T110" fmla="*/ 988331 w 585"/>
                  <a:gd name="T111" fmla="*/ 475155 h 534"/>
                  <a:gd name="T112" fmla="*/ 1676089 w 585"/>
                  <a:gd name="T113" fmla="*/ 590571 h 534"/>
                  <a:gd name="T114" fmla="*/ 1523683 w 585"/>
                  <a:gd name="T115" fmla="*/ 53442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130648 w 47"/>
                  <a:gd name="T1" fmla="*/ 49570 h 56"/>
                  <a:gd name="T2" fmla="*/ 87952 w 47"/>
                  <a:gd name="T3" fmla="*/ 184567 h 56"/>
                  <a:gd name="T4" fmla="*/ 130648 w 47"/>
                  <a:gd name="T5" fmla="*/ 4957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65432 w 41"/>
                  <a:gd name="T1" fmla="*/ 88661 h 75"/>
                  <a:gd name="T2" fmla="*/ 41188 w 41"/>
                  <a:gd name="T3" fmla="*/ 227627 h 75"/>
                  <a:gd name="T4" fmla="*/ 137746 w 41"/>
                  <a:gd name="T5" fmla="*/ 148007 h 75"/>
                  <a:gd name="T6" fmla="*/ 127561 w 41"/>
                  <a:gd name="T7" fmla="*/ 78857 h 75"/>
                  <a:gd name="T8" fmla="*/ 65432 w 41"/>
                  <a:gd name="T9" fmla="*/ 88661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371527 w 135"/>
                  <a:gd name="T1" fmla="*/ 13099 h 63"/>
                  <a:gd name="T2" fmla="*/ 79243 w 135"/>
                  <a:gd name="T3" fmla="*/ 13099 h 63"/>
                  <a:gd name="T4" fmla="*/ 6602 w 135"/>
                  <a:gd name="T5" fmla="*/ 83482 h 63"/>
                  <a:gd name="T6" fmla="*/ 199163 w 135"/>
                  <a:gd name="T7" fmla="*/ 193319 h 63"/>
                  <a:gd name="T8" fmla="*/ 318440 w 135"/>
                  <a:gd name="T9" fmla="*/ 179420 h 63"/>
                  <a:gd name="T10" fmla="*/ 374755 w 135"/>
                  <a:gd name="T11" fmla="*/ 176164 h 63"/>
                  <a:gd name="T12" fmla="*/ 371527 w 135"/>
                  <a:gd name="T13" fmla="*/ 1309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20040 w 97"/>
                  <a:gd name="T1" fmla="*/ 16544 h 102"/>
                  <a:gd name="T2" fmla="*/ 102223 w 97"/>
                  <a:gd name="T3" fmla="*/ 16544 h 102"/>
                  <a:gd name="T4" fmla="*/ 39705 w 97"/>
                  <a:gd name="T5" fmla="*/ 190783 h 102"/>
                  <a:gd name="T6" fmla="*/ 259877 w 97"/>
                  <a:gd name="T7" fmla="*/ 207302 h 102"/>
                  <a:gd name="T8" fmla="*/ 220040 w 97"/>
                  <a:gd name="T9" fmla="*/ 16544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49460 w 99"/>
                  <a:gd name="T1" fmla="*/ 0 h 19"/>
                  <a:gd name="T2" fmla="*/ 131414 w 99"/>
                  <a:gd name="T3" fmla="*/ 49526 h 19"/>
                  <a:gd name="T4" fmla="*/ 49460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69802 w 76"/>
                  <a:gd name="T1" fmla="*/ 120905 h 47"/>
                  <a:gd name="T2" fmla="*/ 233730 w 76"/>
                  <a:gd name="T3" fmla="*/ 55634 h 47"/>
                  <a:gd name="T4" fmla="*/ 160028 w 76"/>
                  <a:gd name="T5" fmla="*/ 9737 h 47"/>
                  <a:gd name="T6" fmla="*/ 63181 w 76"/>
                  <a:gd name="T7" fmla="*/ 104124 h 47"/>
                  <a:gd name="T8" fmla="*/ 69802 w 76"/>
                  <a:gd name="T9" fmla="*/ 12090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38767 w 82"/>
                  <a:gd name="T1" fmla="*/ 19620 h 37"/>
                  <a:gd name="T2" fmla="*/ 79326 w 82"/>
                  <a:gd name="T3" fmla="*/ 56171 h 37"/>
                  <a:gd name="T4" fmla="*/ 56400 w 82"/>
                  <a:gd name="T5" fmla="*/ 85469 h 37"/>
                  <a:gd name="T6" fmla="*/ 252522 w 82"/>
                  <a:gd name="T7" fmla="*/ 75659 h 37"/>
                  <a:gd name="T8" fmla="*/ 272220 w 82"/>
                  <a:gd name="T9" fmla="*/ 65849 h 37"/>
                  <a:gd name="T10" fmla="*/ 272220 w 82"/>
                  <a:gd name="T11" fmla="*/ 0 h 37"/>
                  <a:gd name="T12" fmla="*/ 238767 w 82"/>
                  <a:gd name="T13" fmla="*/ 1962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69784 w 138"/>
                  <a:gd name="T1" fmla="*/ 3254 h 33"/>
                  <a:gd name="T2" fmla="*/ 27043 w 138"/>
                  <a:gd name="T3" fmla="*/ 46532 h 33"/>
                  <a:gd name="T4" fmla="*/ 190245 w 138"/>
                  <a:gd name="T5" fmla="*/ 72832 h 33"/>
                  <a:gd name="T6" fmla="*/ 390386 w 138"/>
                  <a:gd name="T7" fmla="*/ 76086 h 33"/>
                  <a:gd name="T8" fmla="*/ 379871 w 138"/>
                  <a:gd name="T9" fmla="*/ 26173 h 33"/>
                  <a:gd name="T10" fmla="*/ 273162 w 138"/>
                  <a:gd name="T11" fmla="*/ 9858 h 33"/>
                  <a:gd name="T12" fmla="*/ 69784 w 138"/>
                  <a:gd name="T13" fmla="*/ 3254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319911 w 112"/>
                  <a:gd name="T1" fmla="*/ 61642 h 29"/>
                  <a:gd name="T2" fmla="*/ 336735 w 112"/>
                  <a:gd name="T3" fmla="*/ 12878 h 29"/>
                  <a:gd name="T4" fmla="*/ 241608 w 112"/>
                  <a:gd name="T5" fmla="*/ 32165 h 29"/>
                  <a:gd name="T6" fmla="*/ 117853 w 112"/>
                  <a:gd name="T7" fmla="*/ 19262 h 29"/>
                  <a:gd name="T8" fmla="*/ 6412 w 112"/>
                  <a:gd name="T9" fmla="*/ 12878 h 29"/>
                  <a:gd name="T10" fmla="*/ 319911 w 112"/>
                  <a:gd name="T11" fmla="*/ 6164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9801 w 115"/>
                  <a:gd name="T1" fmla="*/ 172546 h 95"/>
                  <a:gd name="T2" fmla="*/ 85382 w 115"/>
                  <a:gd name="T3" fmla="*/ 175748 h 95"/>
                  <a:gd name="T4" fmla="*/ 164812 w 115"/>
                  <a:gd name="T5" fmla="*/ 250719 h 95"/>
                  <a:gd name="T6" fmla="*/ 194216 w 115"/>
                  <a:gd name="T7" fmla="*/ 274059 h 95"/>
                  <a:gd name="T8" fmla="*/ 266426 w 115"/>
                  <a:gd name="T9" fmla="*/ 169339 h 95"/>
                  <a:gd name="T10" fmla="*/ 365459 w 115"/>
                  <a:gd name="T11" fmla="*/ 169339 h 95"/>
                  <a:gd name="T12" fmla="*/ 259965 w 115"/>
                  <a:gd name="T13" fmla="*/ 87939 h 95"/>
                  <a:gd name="T14" fmla="*/ 121853 w 115"/>
                  <a:gd name="T15" fmla="*/ 52297 h 95"/>
                  <a:gd name="T16" fmla="*/ 39715 w 115"/>
                  <a:gd name="T17" fmla="*/ 133828 h 95"/>
                  <a:gd name="T18" fmla="*/ 9801 w 115"/>
                  <a:gd name="T19" fmla="*/ 17254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172077 w 65"/>
                  <a:gd name="T1" fmla="*/ 131738 h 169"/>
                  <a:gd name="T2" fmla="*/ 74463 w 65"/>
                  <a:gd name="T3" fmla="*/ 161689 h 169"/>
                  <a:gd name="T4" fmla="*/ 74463 w 65"/>
                  <a:gd name="T5" fmla="*/ 194323 h 169"/>
                  <a:gd name="T6" fmla="*/ 168803 w 65"/>
                  <a:gd name="T7" fmla="*/ 296646 h 169"/>
                  <a:gd name="T8" fmla="*/ 114906 w 65"/>
                  <a:gd name="T9" fmla="*/ 388651 h 169"/>
                  <a:gd name="T10" fmla="*/ 0 w 65"/>
                  <a:gd name="T11" fmla="*/ 487750 h 169"/>
                  <a:gd name="T12" fmla="*/ 57197 w 65"/>
                  <a:gd name="T13" fmla="*/ 510606 h 169"/>
                  <a:gd name="T14" fmla="*/ 158725 w 65"/>
                  <a:gd name="T15" fmla="*/ 547121 h 169"/>
                  <a:gd name="T16" fmla="*/ 212647 w 65"/>
                  <a:gd name="T17" fmla="*/ 534073 h 169"/>
                  <a:gd name="T18" fmla="*/ 219191 w 65"/>
                  <a:gd name="T19" fmla="*/ 0 h 169"/>
                  <a:gd name="T20" fmla="*/ 172077 w 65"/>
                  <a:gd name="T21" fmla="*/ 131738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6400" y="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9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6400" y="1219201"/>
            <a:ext cx="11785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293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37289"/>
            <a:ext cx="305223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24293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940" name="Rectangle 252"/>
          <p:cNvSpPr>
            <a:spLocks noChangeArrowheads="1"/>
          </p:cNvSpPr>
          <p:nvPr/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400" smtClean="0"/>
              <a:t>1.</a:t>
            </a:r>
            <a:fld id="{D1B80B53-2CE3-4EEE-A4C9-54EFEAB26D5A}" type="slidenum">
              <a:rPr lang="en-US" altLang="zh-CN" sz="1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  <p:sldLayoutId id="2147486041" r:id="rId11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0" y="80964"/>
            <a:ext cx="7867651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</a:t>
            </a:r>
            <a:endParaRPr lang="en-US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313"/>
            <a:ext cx="109728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F934496-0D44-4D02-8584-60811190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9" name="Picture 256" descr="03-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257" descr="eagle_blu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10" descr="zju.bmp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5750"/>
            <a:ext cx="349038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Box 11"/>
          <p:cNvSpPr txBox="1">
            <a:spLocks noChangeArrowheads="1"/>
          </p:cNvSpPr>
          <p:nvPr/>
        </p:nvSpPr>
        <p:spPr bwMode="auto">
          <a:xfrm>
            <a:off x="1047752" y="6324600"/>
            <a:ext cx="581024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bg1"/>
                </a:solidFill>
              </a:rPr>
              <a:t>Architecture _jxh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1" y="6357939"/>
            <a:ext cx="1714500" cy="4286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52AAE8-A6A4-4F1E-8D42-0E71EF76CF7C}" type="slidenum">
              <a:rPr lang="zh-CN" altLang="en-US" sz="24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240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104" r:id="rId2"/>
    <p:sldLayoutId id="2147486105" r:id="rId3"/>
    <p:sldLayoutId id="2147486106" r:id="rId4"/>
    <p:sldLayoutId id="2147486107" r:id="rId5"/>
    <p:sldLayoutId id="2147486108" r:id="rId6"/>
    <p:sldLayoutId id="2147486109" r:id="rId7"/>
    <p:sldLayoutId id="2147486110" r:id="rId8"/>
    <p:sldLayoutId id="2147486111" r:id="rId9"/>
    <p:sldLayoutId id="2147486112" r:id="rId10"/>
    <p:sldLayoutId id="2147486113" r:id="rId11"/>
    <p:sldLayoutId id="2147486114" r:id="rId12"/>
    <p:sldLayoutId id="2147486115" r:id="rId13"/>
    <p:sldLayoutId id="2147486116" r:id="rId14"/>
    <p:sldLayoutId id="2147486117" r:id="rId15"/>
  </p:sldLayoutIdLst>
  <p:transition spd="med">
    <p:random/>
    <p:sndAc>
      <p:stSnd>
        <p:snd r:embed="rId17" name="chimes.wav"/>
      </p:stSnd>
    </p:sndAc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1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1" y="12144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096C1E45-F712-4430-B00F-B4AA7FC1E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2" r:id="rId1"/>
    <p:sldLayoutId id="2147486043" r:id="rId2"/>
    <p:sldLayoutId id="2147486044" r:id="rId3"/>
    <p:sldLayoutId id="2147486045" r:id="rId4"/>
    <p:sldLayoutId id="2147486046" r:id="rId5"/>
    <p:sldLayoutId id="2147486047" r:id="rId6"/>
    <p:sldLayoutId id="2147486048" r:id="rId7"/>
    <p:sldLayoutId id="2147486049" r:id="rId8"/>
    <p:sldLayoutId id="2147486050" r:id="rId9"/>
    <p:sldLayoutId id="2147486051" r:id="rId10"/>
    <p:sldLayoutId id="214748605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965B83F2-816B-4F16-84F3-6BFF80992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单击此处编辑母版文本样式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40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3" r:id="rId1"/>
    <p:sldLayoutId id="2147486054" r:id="rId2"/>
    <p:sldLayoutId id="2147486055" r:id="rId3"/>
    <p:sldLayoutId id="2147486056" r:id="rId4"/>
    <p:sldLayoutId id="2147486057" r:id="rId5"/>
    <p:sldLayoutId id="2147486058" r:id="rId6"/>
    <p:sldLayoutId id="2147486059" r:id="rId7"/>
    <p:sldLayoutId id="2147486060" r:id="rId8"/>
    <p:sldLayoutId id="2147486061" r:id="rId9"/>
    <p:sldLayoutId id="2147486062" r:id="rId10"/>
    <p:sldLayoutId id="214748606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2" y="0"/>
            <a:ext cx="7867649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1" y="928688"/>
            <a:ext cx="109728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ECB73DD-6517-4BCC-B2FF-21760ED59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1" name="Picture 256" descr="03-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257" descr="eagle_blu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图片 10" descr="zju.bmp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038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1047752" y="6324601"/>
            <a:ext cx="5810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bg1"/>
                </a:solidFill>
              </a:rPr>
              <a:t>Organization_Instruction_jxh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51" y="6326189"/>
            <a:ext cx="1714500" cy="4286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smtClean="0">
                <a:solidFill>
                  <a:schemeClr val="bg1"/>
                </a:solidFill>
              </a:rPr>
              <a:t>2.</a:t>
            </a:r>
            <a:fld id="{3B2C0CE3-1CB0-4D44-A086-3580762362E5}" type="slidenum">
              <a:rPr lang="zh-CN" altLang="en-US" sz="24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240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8" r:id="rId1"/>
    <p:sldLayoutId id="2147486119" r:id="rId2"/>
    <p:sldLayoutId id="2147486120" r:id="rId3"/>
    <p:sldLayoutId id="2147486064" r:id="rId4"/>
    <p:sldLayoutId id="2147486121" r:id="rId5"/>
    <p:sldLayoutId id="2147486122" r:id="rId6"/>
    <p:sldLayoutId id="2147486123" r:id="rId7"/>
    <p:sldLayoutId id="2147486124" r:id="rId8"/>
    <p:sldLayoutId id="2147486125" r:id="rId9"/>
    <p:sldLayoutId id="2147486126" r:id="rId10"/>
    <p:sldLayoutId id="2147486127" r:id="rId11"/>
    <p:sldLayoutId id="2147486128" r:id="rId12"/>
    <p:sldLayoutId id="2147486129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36D1D87-F863-4B5E-9364-5F24AAF09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0" r:id="rId1"/>
    <p:sldLayoutId id="2147486065" r:id="rId2"/>
    <p:sldLayoutId id="2147486066" r:id="rId3"/>
    <p:sldLayoutId id="2147486067" r:id="rId4"/>
    <p:sldLayoutId id="2147486068" r:id="rId5"/>
    <p:sldLayoutId id="2147486069" r:id="rId6"/>
    <p:sldLayoutId id="2147486070" r:id="rId7"/>
    <p:sldLayoutId id="2147486071" r:id="rId8"/>
    <p:sldLayoutId id="2147486072" r:id="rId9"/>
    <p:sldLayoutId id="2147486073" r:id="rId10"/>
    <p:sldLayoutId id="2147486074" r:id="rId11"/>
    <p:sldLayoutId id="2147486075" r:id="rId12"/>
    <p:sldLayoutId id="2147486076" r:id="rId13"/>
    <p:sldLayoutId id="214748607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23A952B-97AB-4411-A687-00EFBCECB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1" r:id="rId1"/>
    <p:sldLayoutId id="2147486078" r:id="rId2"/>
    <p:sldLayoutId id="2147486079" r:id="rId3"/>
    <p:sldLayoutId id="2147486080" r:id="rId4"/>
    <p:sldLayoutId id="2147486081" r:id="rId5"/>
    <p:sldLayoutId id="2147486082" r:id="rId6"/>
    <p:sldLayoutId id="2147486083" r:id="rId7"/>
    <p:sldLayoutId id="2147486084" r:id="rId8"/>
    <p:sldLayoutId id="2147486085" r:id="rId9"/>
    <p:sldLayoutId id="2147486086" r:id="rId10"/>
    <p:sldLayoutId id="2147486087" r:id="rId11"/>
    <p:sldLayoutId id="2147486088" r:id="rId12"/>
    <p:sldLayoutId id="2147486089" r:id="rId13"/>
    <p:sldLayoutId id="214748609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775885" y="2"/>
            <a:ext cx="10081683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3522133" y="6524625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5" y="165100"/>
            <a:ext cx="131868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5" y="6248400"/>
            <a:ext cx="177588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3" y="6283325"/>
            <a:ext cx="1924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00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5" r:id="rId1"/>
    <p:sldLayoutId id="2147486146" r:id="rId2"/>
    <p:sldLayoutId id="2147486147" r:id="rId3"/>
    <p:sldLayoutId id="2147486148" r:id="rId4"/>
    <p:sldLayoutId id="2147486149" r:id="rId5"/>
    <p:sldLayoutId id="2147486150" r:id="rId6"/>
    <p:sldLayoutId id="2147486151" r:id="rId7"/>
    <p:sldLayoutId id="2147486152" r:id="rId8"/>
    <p:sldLayoutId id="2147486153" r:id="rId9"/>
    <p:sldLayoutId id="2147486154" r:id="rId10"/>
    <p:sldLayoutId id="2147486155" r:id="rId11"/>
    <p:sldLayoutId id="2147486156" r:id="rId12"/>
    <p:sldLayoutId id="2147486157" r:id="rId13"/>
    <p:sldLayoutId id="2147486158" r:id="rId14"/>
    <p:sldLayoutId id="2147486159" r:id="rId15"/>
    <p:sldLayoutId id="2147486160" r:id="rId16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0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0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 on Labs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Lab submission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Lab report:     submit by deadline individually,  clear specify your          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group member.</a:t>
            </a:r>
          </a:p>
          <a:p>
            <a:pPr lvl="1"/>
            <a:r>
              <a:rPr lang="en-US" altLang="zh-CN" dirty="0" smtClean="0"/>
              <a:t>Lab check:</a:t>
            </a:r>
            <a:r>
              <a:rPr lang="zh-CN" altLang="en-US" dirty="0" smtClean="0"/>
              <a:t>　 </a:t>
            </a:r>
            <a:r>
              <a:rPr lang="en-US" altLang="zh-CN" dirty="0" smtClean="0"/>
              <a:t>submit your zip file of source code after checking,                            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with a updated  lab report specifying group member.</a:t>
            </a:r>
          </a:p>
          <a:p>
            <a:pPr marL="342900" lvl="1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Second check with a highest score of 90.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Learn to write emulation code, check your lab result with the emulation result.</a:t>
            </a:r>
          </a:p>
        </p:txBody>
      </p:sp>
    </p:spTree>
    <p:extLst>
      <p:ext uri="{BB962C8B-B14F-4D97-AF65-F5344CB8AC3E}">
        <p14:creationId xmlns:p14="http://schemas.microsoft.com/office/powerpoint/2010/main" val="3278756865"/>
      </p:ext>
    </p:extLst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5914" y="3"/>
            <a:ext cx="7561262" cy="840721"/>
          </a:xfrm>
        </p:spPr>
        <p:txBody>
          <a:bodyPr/>
          <a:lstStyle/>
          <a:p>
            <a:r>
              <a:rPr lang="en-US" dirty="0" smtClean="0"/>
              <a:t>Memory Hierarchy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840724"/>
            <a:ext cx="6696470" cy="60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692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36823" y="-7384"/>
            <a:ext cx="7561262" cy="988112"/>
          </a:xfrm>
        </p:spPr>
        <p:txBody>
          <a:bodyPr/>
          <a:lstStyle/>
          <a:p>
            <a:r>
              <a:rPr lang="en-US" dirty="0" smtClean="0"/>
              <a:t>Memory Performance Gap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255" y="1092817"/>
            <a:ext cx="8511831" cy="4265048"/>
          </a:xfrm>
          <a:prstGeom prst="rect">
            <a:avLst/>
          </a:prstGeom>
        </p:spPr>
      </p:pic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8040216" y="2060849"/>
            <a:ext cx="0" cy="210121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392144" y="2564904"/>
            <a:ext cx="257810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Processor-Memory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Performance Gap:</a:t>
            </a:r>
            <a:b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(grows 50% / year)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639616" y="5300111"/>
            <a:ext cx="7092274" cy="104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000" dirty="0"/>
              <a:t>1980: no cache in µ</a:t>
            </a:r>
            <a:r>
              <a:rPr kumimoji="0" lang="en-US" altLang="zh-CN" sz="2000" dirty="0" err="1"/>
              <a:t>proc</a:t>
            </a:r>
            <a:r>
              <a:rPr kumimoji="0" lang="en-US" altLang="zh-CN" sz="2000" dirty="0"/>
              <a:t>; </a:t>
            </a:r>
            <a:endParaRPr kumimoji="0" lang="en-US" altLang="zh-CN" sz="20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000" dirty="0"/>
              <a:t>1989 </a:t>
            </a:r>
            <a:r>
              <a:rPr kumimoji="0" lang="en-US" altLang="zh-CN" sz="2000" dirty="0"/>
              <a:t>first Intel µ</a:t>
            </a:r>
            <a:r>
              <a:rPr kumimoji="0" lang="en-US" altLang="zh-CN" sz="2000" dirty="0" err="1"/>
              <a:t>proc</a:t>
            </a:r>
            <a:r>
              <a:rPr kumimoji="0" lang="en-US" altLang="zh-CN" sz="2000" dirty="0"/>
              <a:t> with a cache on </a:t>
            </a:r>
            <a:r>
              <a:rPr kumimoji="0" lang="en-US" altLang="zh-CN" sz="2000" dirty="0"/>
              <a:t>chip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000" dirty="0"/>
              <a:t>2001: 2-level cache on </a:t>
            </a:r>
            <a:r>
              <a:rPr kumimoji="0" lang="en-US" altLang="zh-CN" sz="2000" dirty="0"/>
              <a:t>chi</a:t>
            </a:r>
            <a:endParaRPr kumimoji="0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291777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25541"/>
            <a:ext cx="10585176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Aggregate peak bandwidth grows </a:t>
            </a:r>
            <a:r>
              <a:rPr lang="en-US" sz="2400" dirty="0"/>
              <a:t>with # cores: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12.8 billion 128-bit instruction references/second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DRAM bandwidth is only 8% of this (34.1 GB/s)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Shared third-level cache on chip</a:t>
            </a:r>
          </a:p>
        </p:txBody>
      </p:sp>
    </p:spTree>
    <p:extLst>
      <p:ext uri="{BB962C8B-B14F-4D97-AF65-F5344CB8AC3E}">
        <p14:creationId xmlns:p14="http://schemas.microsoft.com/office/powerpoint/2010/main" val="78138499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504" y="1125541"/>
            <a:ext cx="10226064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49168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0" y="188640"/>
            <a:ext cx="8528050" cy="588962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Review of the ABCs of Caches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66900" y="1071563"/>
            <a:ext cx="8801100" cy="5257800"/>
          </a:xfrm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buNone/>
            </a:pPr>
            <a:r>
              <a:rPr lang="en-US" altLang="zh-CN">
                <a:solidFill>
                  <a:srgbClr val="0000FF"/>
                </a:solidFill>
              </a:rPr>
              <a:t>36 terms of Cache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/>
              <a:t>Cache			        	Virtual memory 	 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/>
              <a:t>data cache 	                    	Instruction cache      	unified cache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/>
              <a:t>block                                   	page                           	tag field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/>
              <a:t>Block address 	        	index field 		block offset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 b="1">
                <a:solidFill>
                  <a:srgbClr val="FF0000"/>
                </a:solidFill>
              </a:rPr>
              <a:t>full associative                    	</a:t>
            </a:r>
            <a:r>
              <a:rPr lang="en-US" altLang="zh-CN" sz="2200"/>
              <a:t>set associative</a:t>
            </a:r>
            <a:r>
              <a:rPr lang="en-US" altLang="zh-CN" sz="2200" b="1">
                <a:solidFill>
                  <a:srgbClr val="FF0000"/>
                </a:solidFill>
              </a:rPr>
              <a:t> 	direct mapped</a:t>
            </a:r>
            <a:r>
              <a:rPr lang="en-US" altLang="zh-CN" sz="2200"/>
              <a:t>       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 b="1">
                <a:solidFill>
                  <a:srgbClr val="FF0000"/>
                </a:solidFill>
              </a:rPr>
              <a:t>n-way set associative</a:t>
            </a:r>
            <a:r>
              <a:rPr lang="en-US" altLang="zh-CN" sz="2200"/>
              <a:t>         	set                    	address trace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/>
              <a:t>misses per instruction       	Memory stall cycles 	</a:t>
            </a:r>
            <a:r>
              <a:rPr lang="en-US" altLang="zh-CN" sz="2200" b="1">
                <a:solidFill>
                  <a:srgbClr val="0000FF"/>
                </a:solidFill>
              </a:rPr>
              <a:t>miss penalty</a:t>
            </a:r>
            <a:r>
              <a:rPr lang="en-US" altLang="zh-CN" sz="2200"/>
              <a:t> 	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 b="1">
                <a:solidFill>
                  <a:srgbClr val="0000FF"/>
                </a:solidFill>
              </a:rPr>
              <a:t>Valid bit		        	dirty bit	</a:t>
            </a:r>
            <a:r>
              <a:rPr lang="en-US" altLang="zh-CN" sz="2200"/>
              <a:t>	l</a:t>
            </a:r>
            <a:r>
              <a:rPr lang="en-US" altLang="zh-CN" sz="2200" b="1">
                <a:solidFill>
                  <a:srgbClr val="FF0000"/>
                </a:solidFill>
              </a:rPr>
              <a:t>ocality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/>
              <a:t>cache hit 		        	hit time		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/>
              <a:t>cache miss                          	miss rate                   	page fault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/>
              <a:t>Write through		           write back                    </a:t>
            </a:r>
            <a:r>
              <a:rPr lang="en-US" altLang="zh-CN" sz="2200" b="1">
                <a:solidFill>
                  <a:srgbClr val="008000"/>
                </a:solidFill>
              </a:rPr>
              <a:t>write allocate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/>
              <a:t>random replacememt            	least-recently used 	</a:t>
            </a:r>
            <a:r>
              <a:rPr lang="en-US" altLang="zh-CN" sz="2200" b="1">
                <a:solidFill>
                  <a:srgbClr val="008000"/>
                </a:solidFill>
              </a:rPr>
              <a:t>no-write allocate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 b="1">
                <a:solidFill>
                  <a:srgbClr val="FF0000"/>
                </a:solidFill>
              </a:rPr>
              <a:t>Average memory access time</a:t>
            </a:r>
            <a:r>
              <a:rPr lang="en-US" altLang="zh-CN" sz="2200"/>
              <a:t>     write buffer	write stall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700463" y="1"/>
            <a:ext cx="6342062" cy="779463"/>
          </a:xfrm>
        </p:spPr>
        <p:txBody>
          <a:bodyPr/>
          <a:lstStyle/>
          <a:p>
            <a:pPr eaLnBrk="1" hangingPunct="1"/>
            <a:r>
              <a:rPr lang="en-US" altLang="zh-CN" smtClean="0"/>
              <a:t>What is a cache?</a:t>
            </a:r>
          </a:p>
        </p:txBody>
      </p:sp>
      <p:sp>
        <p:nvSpPr>
          <p:cNvPr id="81923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1828800" y="1143001"/>
            <a:ext cx="8839200" cy="3025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Small, fast storage used to improve average access time to slow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anose="030F0702030302020204" pitchFamily="66" charset="0"/>
              </a:rPr>
              <a:t>In computer architecture, almost everything is a cache!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anose="030F0702030302020204" pitchFamily="66" charset="0"/>
              </a:rPr>
              <a:t>Registers “a cache” on variables – software managed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anose="030F0702030302020204" pitchFamily="66" charset="0"/>
              </a:rPr>
              <a:t>First-level cache a cache on second-level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anose="030F0702030302020204" pitchFamily="66" charset="0"/>
              </a:rPr>
              <a:t>Second-level cache a cache on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anose="030F0702030302020204" pitchFamily="66" charset="0"/>
              </a:rPr>
              <a:t>Memory a cache on disk (virtual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anose="030F0702030302020204" pitchFamily="66" charset="0"/>
              </a:rPr>
              <a:t>TLB a cache on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anose="030F0702030302020204" pitchFamily="66" charset="0"/>
              </a:rPr>
              <a:t>Branch-prediction a cache on prediction information?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b="1" dirty="0"/>
          </a:p>
        </p:txBody>
      </p:sp>
      <p:grpSp>
        <p:nvGrpSpPr>
          <p:cNvPr id="81924" name="Group 7"/>
          <p:cNvGrpSpPr>
            <a:grpSpLocks/>
          </p:cNvGrpSpPr>
          <p:nvPr/>
        </p:nvGrpSpPr>
        <p:grpSpPr bwMode="auto">
          <a:xfrm>
            <a:off x="3352800" y="4168776"/>
            <a:ext cx="5791200" cy="2408237"/>
            <a:chOff x="960" y="2803"/>
            <a:chExt cx="3648" cy="1517"/>
          </a:xfrm>
        </p:grpSpPr>
        <p:graphicFrame>
          <p:nvGraphicFramePr>
            <p:cNvPr id="81925" name="Object 2"/>
            <p:cNvGraphicFramePr>
              <a:graphicFrameLocks noChangeAspect="1"/>
            </p:cNvGraphicFramePr>
            <p:nvPr/>
          </p:nvGraphicFramePr>
          <p:xfrm>
            <a:off x="1200" y="2803"/>
            <a:ext cx="3317" cy="1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9" name="位图图像" r:id="rId3" imgW="5265876" imgH="2408129" progId="Paint.Picture">
                    <p:embed/>
                  </p:oleObj>
                </mc:Choice>
                <mc:Fallback>
                  <p:oleObj name="位图图像" r:id="rId3" imgW="5265876" imgH="2408129" progId="Paint.Picture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03"/>
                          <a:ext cx="3317" cy="1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6" name="AutoShape 5"/>
            <p:cNvSpPr>
              <a:spLocks noChangeArrowheads="1"/>
            </p:cNvSpPr>
            <p:nvPr/>
          </p:nvSpPr>
          <p:spPr bwMode="auto">
            <a:xfrm flipV="1">
              <a:off x="4416" y="3301"/>
              <a:ext cx="192" cy="309"/>
            </a:xfrm>
            <a:prstGeom prst="downArrow">
              <a:avLst>
                <a:gd name="adj1" fmla="val 36676"/>
                <a:gd name="adj2" fmla="val 109387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81927" name="AutoShape 6"/>
            <p:cNvSpPr>
              <a:spLocks noChangeArrowheads="1"/>
            </p:cNvSpPr>
            <p:nvPr/>
          </p:nvSpPr>
          <p:spPr bwMode="auto">
            <a:xfrm>
              <a:off x="960" y="3342"/>
              <a:ext cx="192" cy="325"/>
            </a:xfrm>
            <a:prstGeom prst="downArrow">
              <a:avLst>
                <a:gd name="adj1" fmla="val 39583"/>
                <a:gd name="adj2" fmla="val 122387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62338" y="261938"/>
            <a:ext cx="6813550" cy="588962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/>
              <a:t>Four Questions for Memory Hierarchy Designers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1196975"/>
            <a:ext cx="8458200" cy="5105400"/>
          </a:xfrm>
        </p:spPr>
        <p:txBody>
          <a:bodyPr lIns="90488" tIns="44450" rIns="90488" bIns="44450"/>
          <a:lstStyle/>
          <a:p>
            <a:pPr marL="285750" indent="-285750"/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Q1:</a:t>
            </a:r>
            <a:r>
              <a:rPr lang="en-US" altLang="zh-CN">
                <a:latin typeface="Comic Sans MS" panose="030F0702030302020204" pitchFamily="66" charset="0"/>
              </a:rPr>
              <a:t> Where can a block be placed in the upper level? </a:t>
            </a:r>
          </a:p>
          <a:p>
            <a:pPr marL="285750" indent="-285750">
              <a:buNone/>
            </a:pPr>
            <a:r>
              <a:rPr lang="en-US" altLang="zh-CN" i="1">
                <a:solidFill>
                  <a:schemeClr val="hlink"/>
                </a:solidFill>
                <a:latin typeface="Comic Sans MS" panose="030F0702030302020204" pitchFamily="66" charset="0"/>
              </a:rPr>
              <a:t>		</a:t>
            </a:r>
            <a:r>
              <a:rPr lang="en-US" altLang="zh-CN" i="1">
                <a:solidFill>
                  <a:srgbClr val="0000FF"/>
                </a:solidFill>
                <a:latin typeface="Comic Sans MS" panose="030F0702030302020204" pitchFamily="66" charset="0"/>
              </a:rPr>
              <a:t>(Block placement)</a:t>
            </a:r>
          </a:p>
          <a:p>
            <a:pPr marL="685800" lvl="1" indent="-228600"/>
            <a:r>
              <a:rPr lang="en-US" altLang="zh-CN" sz="2400">
                <a:latin typeface="Comic Sans MS" panose="030F0702030302020204" pitchFamily="66" charset="0"/>
              </a:rPr>
              <a:t>Fully Associative, Set Associative, Direct Mapped</a:t>
            </a:r>
          </a:p>
          <a:p>
            <a:pPr marL="285750" indent="-285750"/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Q2</a:t>
            </a:r>
            <a:r>
              <a:rPr lang="en-US" altLang="zh-CN">
                <a:latin typeface="Comic Sans MS" panose="030F0702030302020204" pitchFamily="66" charset="0"/>
              </a:rPr>
              <a:t>: How is a block found if it is in the upper level?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 i="1">
                <a:solidFill>
                  <a:schemeClr val="hlink"/>
                </a:solidFill>
                <a:latin typeface="Comic Sans MS" panose="030F0702030302020204" pitchFamily="66" charset="0"/>
              </a:rPr>
              <a:t> 	</a:t>
            </a:r>
            <a:r>
              <a:rPr lang="en-US" altLang="zh-CN" i="1">
                <a:solidFill>
                  <a:srgbClr val="0000FF"/>
                </a:solidFill>
                <a:latin typeface="Comic Sans MS" panose="030F0702030302020204" pitchFamily="66" charset="0"/>
              </a:rPr>
              <a:t>(Block identification)</a:t>
            </a:r>
            <a:endParaRPr lang="en-US" altLang="zh-CN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85800" lvl="1" indent="-228600"/>
            <a:r>
              <a:rPr lang="en-US" altLang="zh-CN" sz="2400">
                <a:latin typeface="Comic Sans MS" panose="030F0702030302020204" pitchFamily="66" charset="0"/>
              </a:rPr>
              <a:t>Tag/Block</a:t>
            </a:r>
          </a:p>
          <a:p>
            <a:pPr marL="285750" indent="-285750"/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Q3:</a:t>
            </a:r>
            <a:r>
              <a:rPr lang="en-US" altLang="zh-CN">
                <a:latin typeface="Comic Sans MS" panose="030F0702030302020204" pitchFamily="66" charset="0"/>
              </a:rPr>
              <a:t> Which block should be replaced on a miss? 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>
                <a:latin typeface="Comic Sans MS" panose="030F0702030302020204" pitchFamily="66" charset="0"/>
              </a:rPr>
              <a:t>	</a:t>
            </a:r>
            <a:r>
              <a:rPr lang="en-US" altLang="zh-CN" i="1">
                <a:solidFill>
                  <a:srgbClr val="0000FF"/>
                </a:solidFill>
                <a:latin typeface="Comic Sans MS" panose="030F0702030302020204" pitchFamily="66" charset="0"/>
              </a:rPr>
              <a:t>(Block replacement)</a:t>
            </a:r>
            <a:endParaRPr lang="en-US" altLang="zh-CN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85800" lvl="1" indent="-228600"/>
            <a:r>
              <a:rPr lang="en-US" altLang="zh-CN" sz="2400">
                <a:latin typeface="Comic Sans MS" panose="030F0702030302020204" pitchFamily="66" charset="0"/>
              </a:rPr>
              <a:t>Random, LRU,FIFO</a:t>
            </a:r>
          </a:p>
          <a:p>
            <a:pPr marL="285750" indent="-285750"/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Q4:</a:t>
            </a:r>
            <a:r>
              <a:rPr lang="en-US" altLang="zh-CN">
                <a:latin typeface="Comic Sans MS" panose="030F0702030302020204" pitchFamily="66" charset="0"/>
              </a:rPr>
              <a:t> What happens on a write? 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>
                <a:latin typeface="Comic Sans MS" panose="030F0702030302020204" pitchFamily="66" charset="0"/>
              </a:rPr>
              <a:t>	</a:t>
            </a:r>
            <a:r>
              <a:rPr lang="en-US" altLang="zh-CN" i="1">
                <a:solidFill>
                  <a:srgbClr val="0000FF"/>
                </a:solidFill>
                <a:latin typeface="Comic Sans MS" panose="030F0702030302020204" pitchFamily="66" charset="0"/>
              </a:rPr>
              <a:t>(Write strategy)</a:t>
            </a:r>
          </a:p>
          <a:p>
            <a:pPr marL="685800" lvl="1" indent="-228600"/>
            <a:r>
              <a:rPr lang="en-US" altLang="zh-CN" sz="2400">
                <a:latin typeface="Comic Sans MS" panose="030F0702030302020204" pitchFamily="66" charset="0"/>
              </a:rPr>
              <a:t>Write Back or Write Through (with Write Buffer)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46463" y="161926"/>
            <a:ext cx="6813550" cy="588963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Q1:</a:t>
            </a:r>
            <a:r>
              <a:rPr lang="en-US" altLang="zh-CN" smtClean="0">
                <a:solidFill>
                  <a:srgbClr val="081D58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mtClean="0"/>
              <a:t>Block Placement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1052513"/>
            <a:ext cx="8610600" cy="5257800"/>
          </a:xfrm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Direct mapped</a:t>
            </a:r>
            <a:r>
              <a:rPr lang="en-US" altLang="zh-CN" sz="2000">
                <a:latin typeface="Comic Sans MS" panose="030F0702030302020204" pitchFamily="66" charset="0"/>
              </a:rPr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Block can only go in one place in the cache </a:t>
            </a:r>
          </a:p>
          <a:p>
            <a:pPr marL="285750" indent="-285750" algn="ctr">
              <a:lnSpc>
                <a:spcPct val="90000"/>
              </a:lnSpc>
              <a:buNone/>
            </a:pPr>
            <a:r>
              <a:rPr lang="en-US" altLang="zh-CN" sz="2000" u="sng">
                <a:latin typeface="Comic Sans MS" panose="030F0702030302020204" pitchFamily="66" charset="0"/>
              </a:rPr>
              <a:t>Usually 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(address)</a:t>
            </a:r>
            <a:r>
              <a:rPr lang="en-US" altLang="zh-CN" sz="2000" u="sng">
                <a:latin typeface="Comic Sans MS" panose="030F0702030302020204" pitchFamily="66" charset="0"/>
              </a:rPr>
              <a:t> </a:t>
            </a:r>
            <a:r>
              <a:rPr lang="en-US" altLang="zh-CN" sz="2000" u="sng">
                <a:solidFill>
                  <a:srgbClr val="FF0000"/>
                </a:solidFill>
                <a:latin typeface="Comic Sans MS" panose="030F0702030302020204" pitchFamily="66" charset="0"/>
              </a:rPr>
              <a:t>MOD 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(Number of blocks in cache)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Fully associative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Block can go anywhere in cache. 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Set associative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Block can go in one of a set of places in the cache.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A set is a group of blocks in the cache.</a:t>
            </a:r>
          </a:p>
          <a:p>
            <a:pPr marL="685800" lvl="1" indent="-228600" algn="ctr">
              <a:lnSpc>
                <a:spcPct val="90000"/>
              </a:lnSpc>
              <a:buNone/>
            </a:pP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(Block address)</a:t>
            </a:r>
            <a:r>
              <a:rPr lang="en-US" altLang="zh-CN" sz="2000" u="sng">
                <a:latin typeface="Comic Sans MS" panose="030F0702030302020204" pitchFamily="66" charset="0"/>
              </a:rPr>
              <a:t> </a:t>
            </a:r>
            <a:r>
              <a:rPr lang="en-US" altLang="zh-CN" sz="2000" u="sng">
                <a:solidFill>
                  <a:srgbClr val="FF0000"/>
                </a:solidFill>
                <a:latin typeface="Comic Sans MS" panose="030F0702030302020204" pitchFamily="66" charset="0"/>
              </a:rPr>
              <a:t>MOD</a:t>
            </a:r>
            <a:r>
              <a:rPr lang="en-US" altLang="zh-CN" sz="2000" u="sng">
                <a:latin typeface="Comic Sans MS" panose="030F0702030302020204" pitchFamily="66" charset="0"/>
              </a:rPr>
              <a:t> 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(Number of </a:t>
            </a:r>
            <a:r>
              <a:rPr lang="en-US" altLang="zh-CN" sz="2000" i="1" u="sng">
                <a:solidFill>
                  <a:srgbClr val="0000FF"/>
                </a:solidFill>
                <a:latin typeface="Comic Sans MS" panose="030F0702030302020204" pitchFamily="66" charset="0"/>
              </a:rPr>
              <a:t>sets</a:t>
            </a:r>
            <a:r>
              <a:rPr lang="en-US" altLang="zh-CN" sz="2000" u="sng">
                <a:solidFill>
                  <a:srgbClr val="0000FF"/>
                </a:solidFill>
                <a:latin typeface="Comic Sans MS" panose="030F0702030302020204" pitchFamily="66" charset="0"/>
              </a:rPr>
              <a:t> in the cache)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If sets have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zh-CN" sz="2000">
                <a:latin typeface="Comic Sans MS" panose="030F0702030302020204" pitchFamily="66" charset="0"/>
              </a:rPr>
              <a:t> blocks, the cache is said to be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n-way</a:t>
            </a:r>
            <a:r>
              <a:rPr lang="en-US" altLang="zh-CN" sz="2000">
                <a:latin typeface="Comic Sans MS" panose="030F0702030302020204" pitchFamily="66" charset="0"/>
              </a:rPr>
              <a:t> set associative. </a:t>
            </a: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919288" y="5013326"/>
            <a:ext cx="8382000" cy="113877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Note that </a:t>
            </a:r>
            <a:r>
              <a:rPr kumimoji="0"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direct mapped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 is the same as </a:t>
            </a:r>
            <a:r>
              <a:rPr kumimoji="0"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1-way set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 associative, and </a:t>
            </a:r>
            <a:r>
              <a:rPr kumimoji="0"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fully associative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 is </a:t>
            </a:r>
            <a:r>
              <a:rPr kumimoji="0"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m-way set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-associative (for a cache with m blocks).</a:t>
            </a:r>
            <a:r>
              <a:rPr kumimoji="0" lang="en-US" altLang="zh-CN" sz="2400" b="1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665538" y="1"/>
            <a:ext cx="6610350" cy="8413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81D58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mtClean="0"/>
              <a:t>8-32 Block Placement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052513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462338" y="261938"/>
            <a:ext cx="6813550" cy="588962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Q2: Block Identification</a:t>
            </a:r>
          </a:p>
        </p:txBody>
      </p:sp>
      <p:sp>
        <p:nvSpPr>
          <p:cNvPr id="8601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828800" y="1371600"/>
            <a:ext cx="84582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latin typeface="Comic Sans MS" panose="030F0702030302020204" pitchFamily="66" charset="0"/>
              </a:rPr>
              <a:t>Every block has an </a:t>
            </a: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address tag</a:t>
            </a:r>
            <a:r>
              <a:rPr lang="en-US" altLang="zh-CN" smtClean="0">
                <a:latin typeface="Comic Sans MS" panose="030F0702030302020204" pitchFamily="66" charset="0"/>
              </a:rPr>
              <a:t> that stores the main memory address of the data stored in the block.</a:t>
            </a:r>
          </a:p>
          <a:p>
            <a:pPr eaLnBrk="1" hangingPunct="1"/>
            <a:r>
              <a:rPr lang="en-US" altLang="zh-CN" smtClean="0">
                <a:latin typeface="Comic Sans MS" panose="030F0702030302020204" pitchFamily="66" charset="0"/>
              </a:rPr>
              <a:t>When checking the cache, the processor will </a:t>
            </a: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compare </a:t>
            </a:r>
            <a:r>
              <a:rPr lang="en-US" altLang="zh-CN" smtClean="0">
                <a:latin typeface="Comic Sans MS" panose="030F0702030302020204" pitchFamily="66" charset="0"/>
              </a:rPr>
              <a:t>the requested memory address to the cache tag -- if the two are equal, then there is a cache hit and the data is present in the cache</a:t>
            </a:r>
          </a:p>
          <a:p>
            <a:pPr eaLnBrk="1" hangingPunct="1"/>
            <a:r>
              <a:rPr lang="en-US" altLang="zh-CN" smtClean="0">
                <a:latin typeface="Comic Sans MS" panose="030F0702030302020204" pitchFamily="66" charset="0"/>
              </a:rPr>
              <a:t>Often, each cache block also has a </a:t>
            </a: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valid bit</a:t>
            </a:r>
            <a:r>
              <a:rPr lang="en-US" altLang="zh-CN" smtClean="0">
                <a:latin typeface="Comic Sans MS" panose="030F0702030302020204" pitchFamily="66" charset="0"/>
              </a:rPr>
              <a:t> that tells if the contents of the cache block are valid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00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271464" y="1335375"/>
            <a:ext cx="6400800" cy="144655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F60A10"/>
                </a:solidFill>
              </a:rPr>
              <a:t>Chapt</a:t>
            </a:r>
            <a:r>
              <a:rPr lang="en-US" altLang="zh-CN" dirty="0" smtClean="0">
                <a:solidFill>
                  <a:srgbClr val="F60A10"/>
                </a:solidFill>
              </a:rPr>
              <a:t> 2-1: </a:t>
            </a:r>
            <a:br>
              <a:rPr lang="en-US" altLang="zh-CN" dirty="0" smtClean="0">
                <a:solidFill>
                  <a:srgbClr val="F60A10"/>
                </a:solidFill>
              </a:rPr>
            </a:br>
            <a:r>
              <a:rPr lang="en-US" altLang="zh-CN" dirty="0" smtClean="0">
                <a:solidFill>
                  <a:srgbClr val="F60A10"/>
                </a:solidFill>
              </a:rPr>
              <a:t>Memory hierarchy</a:t>
            </a:r>
          </a:p>
        </p:txBody>
      </p:sp>
      <p:sp>
        <p:nvSpPr>
          <p:cNvPr id="66563" name="Rectangle 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127448" y="3501008"/>
            <a:ext cx="5791200" cy="14954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 hierarchy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 basic of cache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Organization of main memory</a:t>
            </a:r>
            <a:endParaRPr lang="en-US" altLang="zh-CN" sz="2800" dirty="0"/>
          </a:p>
        </p:txBody>
      </p:sp>
      <p:sp>
        <p:nvSpPr>
          <p:cNvPr id="66564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9906000" y="0"/>
            <a:ext cx="762000" cy="762000"/>
          </a:xfrm>
          <a:prstGeom prst="rtTriangl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543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E890882-329F-4020-AA71-E8FD5753FF2D}" type="slidenum">
              <a:rPr kumimoji="0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855641" y="-73025"/>
            <a:ext cx="8351837" cy="9810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The Format of the Physical Address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74825" y="2492375"/>
            <a:ext cx="8534400" cy="3581400"/>
          </a:xfrm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Th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e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Index 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field selects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set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, in case of a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set-associative cache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, in case of a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direct-mapped cache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The </a:t>
            </a:r>
            <a:r>
              <a:rPr lang="en-US" altLang="zh-CN">
                <a:solidFill>
                  <a:srgbClr val="0000FF"/>
                </a:solidFill>
              </a:rPr>
              <a:t>Byte Offset</a:t>
            </a:r>
            <a:r>
              <a:rPr lang="en-US" altLang="zh-CN">
                <a:solidFill>
                  <a:srgbClr val="000000"/>
                </a:solidFill>
              </a:rPr>
              <a:t> field selects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byte within the block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Has as many bits as 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log</a:t>
            </a:r>
            <a:r>
              <a:rPr lang="en-US" altLang="zh-CN" sz="2000" baseline="-25000">
                <a:solidFill>
                  <a:srgbClr val="FD0128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2000">
                <a:solidFill>
                  <a:srgbClr val="FD0128"/>
                </a:solidFill>
                <a:latin typeface="Comic Sans MS" panose="030F0702030302020204" pitchFamily="66" charset="0"/>
              </a:rPr>
              <a:t>(size of block)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Tag</a:t>
            </a: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is used to find the matching block within a set or in the cache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Has as many bits as </a:t>
            </a:r>
          </a:p>
          <a:p>
            <a:pPr marL="685800" lvl="1" indent="-228600">
              <a:lnSpc>
                <a:spcPct val="90000"/>
              </a:lnSpc>
              <a:buNone/>
            </a:pPr>
            <a:r>
              <a:rPr lang="en-US" altLang="zh-CN" sz="2000" u="sng">
                <a:solidFill>
                  <a:srgbClr val="FD0128"/>
                </a:solidFill>
                <a:latin typeface="Comic Sans MS" panose="030F0702030302020204" pitchFamily="66" charset="0"/>
              </a:rPr>
              <a:t>(AddressSize) – (IndexSize) – (ByteOffsetSize)</a:t>
            </a:r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08050"/>
            <a:ext cx="8763000" cy="1371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783632" y="0"/>
            <a:ext cx="7731968" cy="12192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dirty="0"/>
              <a:t>Direct-mapped Cache Example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(1-word Blocks)</a:t>
            </a:r>
          </a:p>
        </p:txBody>
      </p:sp>
      <p:sp>
        <p:nvSpPr>
          <p:cNvPr id="8806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852613" y="1276350"/>
            <a:ext cx="8564562" cy="992188"/>
          </a:xfrm>
        </p:spPr>
        <p:txBody>
          <a:bodyPr lIns="90488" tIns="44450" rIns="90488" bIns="44450"/>
          <a:lstStyle/>
          <a:p>
            <a:pPr eaLnBrk="1" hangingPunct="1"/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68413"/>
            <a:ext cx="88392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855640" y="0"/>
            <a:ext cx="7583760" cy="95408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900" dirty="0"/>
              <a:t>Fully-Associative Cache example</a:t>
            </a:r>
            <a:r>
              <a:rPr lang="en-US" altLang="zh-CN" sz="3100" dirty="0"/>
              <a:t> </a:t>
            </a:r>
            <a:br>
              <a:rPr lang="en-US" altLang="zh-CN" sz="3100" dirty="0"/>
            </a:br>
            <a:r>
              <a:rPr lang="en-US" altLang="zh-CN" sz="3500" dirty="0"/>
              <a:t>(1-word Blocks)</a:t>
            </a:r>
          </a:p>
        </p:txBody>
      </p:sp>
      <p:sp>
        <p:nvSpPr>
          <p:cNvPr id="89091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248400" y="1600200"/>
            <a:ext cx="4876800" cy="5334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>
                <a:solidFill>
                  <a:srgbClr val="000000"/>
                </a:solidFill>
                <a:latin typeface="Comic Sans MS" panose="030F0702030302020204" pitchFamily="66" charset="0"/>
              </a:rPr>
              <a:t>Assume cache has 4 blocks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96976"/>
            <a:ext cx="87630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711624" y="0"/>
            <a:ext cx="7672214" cy="8509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300" dirty="0"/>
              <a:t>2-Way Set-Associative Cache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981075"/>
            <a:ext cx="8458200" cy="67468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Assume cache has 4 blocks and each block is 1 word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2 blocks per set, hence 2 sets per cache</a:t>
            </a:r>
          </a:p>
        </p:txBody>
      </p:sp>
      <p:grpSp>
        <p:nvGrpSpPr>
          <p:cNvPr id="90116" name="Group 11"/>
          <p:cNvGrpSpPr>
            <a:grpSpLocks/>
          </p:cNvGrpSpPr>
          <p:nvPr/>
        </p:nvGrpSpPr>
        <p:grpSpPr bwMode="auto">
          <a:xfrm>
            <a:off x="2855914" y="1557339"/>
            <a:ext cx="7286625" cy="4619625"/>
            <a:chOff x="960" y="1224"/>
            <a:chExt cx="4590" cy="2910"/>
          </a:xfrm>
        </p:grpSpPr>
        <p:grpSp>
          <p:nvGrpSpPr>
            <p:cNvPr id="90117" name="Group 8"/>
            <p:cNvGrpSpPr>
              <a:grpSpLocks/>
            </p:cNvGrpSpPr>
            <p:nvPr/>
          </p:nvGrpSpPr>
          <p:grpSpPr bwMode="auto">
            <a:xfrm>
              <a:off x="960" y="1224"/>
              <a:ext cx="4590" cy="2910"/>
              <a:chOff x="960" y="1224"/>
              <a:chExt cx="4590" cy="2910"/>
            </a:xfrm>
          </p:grpSpPr>
          <p:pic>
            <p:nvPicPr>
              <p:cNvPr id="90120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392"/>
                <a:ext cx="4590" cy="2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21" name="Text Box 7"/>
              <p:cNvSpPr txBox="1">
                <a:spLocks noChangeArrowheads="1"/>
              </p:cNvSpPr>
              <p:nvPr/>
            </p:nvSpPr>
            <p:spPr bwMode="auto">
              <a:xfrm>
                <a:off x="3638" y="1224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index</a:t>
                </a:r>
              </a:p>
            </p:txBody>
          </p:sp>
        </p:grpSp>
        <p:sp>
          <p:nvSpPr>
            <p:cNvPr id="90118" name="Line 9"/>
            <p:cNvSpPr>
              <a:spLocks noChangeShapeType="1"/>
            </p:cNvSpPr>
            <p:nvPr/>
          </p:nvSpPr>
          <p:spPr bwMode="auto">
            <a:xfrm>
              <a:off x="2792" y="2643"/>
              <a:ext cx="0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19" name="Line 10"/>
            <p:cNvSpPr>
              <a:spLocks noChangeShapeType="1"/>
            </p:cNvSpPr>
            <p:nvPr/>
          </p:nvSpPr>
          <p:spPr bwMode="auto">
            <a:xfrm>
              <a:off x="4184" y="2640"/>
              <a:ext cx="0" cy="33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92724" y="207963"/>
            <a:ext cx="7489527" cy="7175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Example: set associate cache</a:t>
            </a:r>
          </a:p>
        </p:txBody>
      </p:sp>
      <p:sp>
        <p:nvSpPr>
          <p:cNvPr id="91139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847850" y="981076"/>
            <a:ext cx="8534400" cy="449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Memory size: 4G, Cache 8K, 2-way set associate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844675"/>
            <a:ext cx="84105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855914" y="0"/>
            <a:ext cx="7577137" cy="6858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500"/>
              <a:t>Q3: Block Replacement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50" y="1143000"/>
            <a:ext cx="8458200" cy="1143000"/>
          </a:xfrm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In a direct-mapped cache, there is only one block that can be replaced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In set-associative and fully-associative caches, there are N blocks (where N is the degree of associativity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57439"/>
            <a:ext cx="88392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783632" y="116632"/>
            <a:ext cx="7740352" cy="6858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300" dirty="0"/>
              <a:t>Strategy of block Replacement</a:t>
            </a:r>
          </a:p>
        </p:txBody>
      </p:sp>
      <p:sp>
        <p:nvSpPr>
          <p:cNvPr id="1157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774825" y="1052513"/>
            <a:ext cx="8458200" cy="5257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D0128"/>
                </a:solidFill>
                <a:latin typeface="Comic Sans MS" panose="030F0702030302020204" pitchFamily="66" charset="0"/>
              </a:rPr>
              <a:t>Random replacement </a:t>
            </a: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en-US" altLang="zh-CN" sz="2800" i="1">
                <a:solidFill>
                  <a:srgbClr val="0000FF"/>
                </a:solidFill>
                <a:latin typeface="Comic Sans MS" panose="030F0702030302020204" pitchFamily="66" charset="0"/>
              </a:rPr>
              <a:t>randomly pick any block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Easy to implement in hardware, just requires a random number generator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Spreads allocation uniformly across cache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May evict a block that is about to be accessed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D0128"/>
                </a:solidFill>
                <a:latin typeface="Comic Sans MS" panose="030F0702030302020204" pitchFamily="66" charset="0"/>
              </a:rPr>
              <a:t>Least-recently used (LRU) </a:t>
            </a: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en-US" altLang="zh-CN" sz="2800" i="1">
                <a:solidFill>
                  <a:srgbClr val="0000FF"/>
                </a:solidFill>
                <a:latin typeface="Comic Sans MS" panose="030F0702030302020204" pitchFamily="66" charset="0"/>
              </a:rPr>
              <a:t>pick the block in the set which was least recently accessed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Assumed more recently accessed blocks more likely to be referenced again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This requires extra bits in the cache to keep track of accesses.</a:t>
            </a: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D0128"/>
                </a:solidFill>
                <a:latin typeface="Comic Sans MS" panose="030F0702030302020204" pitchFamily="66" charset="0"/>
              </a:rPr>
              <a:t>First in,first out(FIFO)</a:t>
            </a:r>
            <a:r>
              <a:rPr lang="en-US" altLang="zh-CN" sz="2800" b="1" i="1">
                <a:solidFill>
                  <a:srgbClr val="000000"/>
                </a:solidFill>
                <a:latin typeface="Comic Sans MS" panose="030F0702030302020204" pitchFamily="66" charset="0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Comic Sans MS" panose="030F0702030302020204" pitchFamily="66" charset="0"/>
              </a:rPr>
              <a:t>Choose a block from the set which was first came into the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Implementation of Replacement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2207568" y="1121524"/>
            <a:ext cx="4243388" cy="4795837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Psedo</a:t>
            </a:r>
            <a:r>
              <a:rPr lang="en-US" altLang="zh-CN" dirty="0" smtClean="0"/>
              <a:t> LRU</a:t>
            </a:r>
          </a:p>
          <a:p>
            <a:pPr eaLnBrk="1" hangingPunct="1"/>
            <a:r>
              <a:rPr lang="en-US" altLang="zh-CN" dirty="0" smtClean="0"/>
              <a:t>Example: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V      NV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A         1      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B         0      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C         0      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D         0       0</a:t>
            </a:r>
          </a:p>
        </p:txBody>
      </p:sp>
      <p:sp>
        <p:nvSpPr>
          <p:cNvPr id="94212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6173789" y="1125539"/>
            <a:ext cx="4243387" cy="47958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When Miss:</a:t>
            </a:r>
          </a:p>
          <a:p>
            <a:pPr eaLnBrk="1" hangingPunct="1"/>
            <a:endParaRPr lang="en-US" altLang="zh-CN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mtClean="0"/>
              <a:t>Kick out the Victim,</a:t>
            </a:r>
          </a:p>
          <a:p>
            <a:pPr eaLnBrk="1" hangingPunct="1"/>
            <a:r>
              <a:rPr lang="en-US" altLang="zh-CN" smtClean="0"/>
              <a:t>Make the NextVictim to be Victim, </a:t>
            </a:r>
          </a:p>
          <a:p>
            <a:pPr eaLnBrk="1" hangingPunct="1"/>
            <a:r>
              <a:rPr lang="en-US" altLang="zh-CN" smtClean="0"/>
              <a:t>and select one from the left two blocks to be the NextVictim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Another psedo LRU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343472" y="1125541"/>
            <a:ext cx="9937104" cy="47958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 bit for a set ( 4-way 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One bit for which is the LRU in AB</a:t>
            </a:r>
          </a:p>
          <a:p>
            <a:pPr eaLnBrk="1" hangingPunct="1"/>
            <a:r>
              <a:rPr lang="en-US" altLang="zh-CN" dirty="0" smtClean="0"/>
              <a:t>One bit for which is the LRU in CD</a:t>
            </a:r>
          </a:p>
          <a:p>
            <a:pPr eaLnBrk="1" hangingPunct="1"/>
            <a:r>
              <a:rPr lang="en-US" altLang="zh-CN" dirty="0" smtClean="0"/>
              <a:t>One bit for which is the LRU in AB / CD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254376" y="1"/>
            <a:ext cx="6746875" cy="78422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Q4: Write Strategy</a:t>
            </a:r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343472" y="1052736"/>
            <a:ext cx="9649072" cy="5105400"/>
          </a:xfrm>
        </p:spPr>
        <p:txBody>
          <a:bodyPr lIns="90488" tIns="44450" rIns="90488" bIns="44450"/>
          <a:lstStyle/>
          <a:p>
            <a:pPr marL="285750" indent="-285750">
              <a:spcBef>
                <a:spcPct val="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When data is written into the cache (on a store), is the data also written to main memory? 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b="1" i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write-through :</a:t>
            </a:r>
            <a:r>
              <a:rPr lang="en-US" altLang="zh-CN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The information is written to both the block in the cache and to the block in the slower memory</a:t>
            </a:r>
            <a:r>
              <a:rPr lang="en-US" altLang="zh-CN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en-US" altLang="zh-CN" i="1" dirty="0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lvl="2" eaLnBrk="1" hangingPunct="1"/>
            <a:r>
              <a:rPr lang="en-US" altLang="zh-CN" sz="2000" dirty="0">
                <a:latin typeface="Comic Sans MS" panose="030F0702030302020204" pitchFamily="66" charset="0"/>
              </a:rPr>
              <a:t>Cache control bit: only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a </a:t>
            </a:r>
            <a:r>
              <a:rPr lang="en-US" altLang="zh-CN" sz="2000" i="1" dirty="0">
                <a:solidFill>
                  <a:srgbClr val="0000FF"/>
                </a:solidFill>
                <a:latin typeface="Comic Sans MS" panose="030F0702030302020204" pitchFamily="66" charset="0"/>
              </a:rPr>
              <a:t>valid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bit</a:t>
            </a:r>
          </a:p>
          <a:p>
            <a:pPr lvl="2" eaLnBrk="1" hangingPunct="1"/>
            <a:r>
              <a:rPr lang="en-US" altLang="zh-CN" sz="2000" dirty="0">
                <a:latin typeface="Comic Sans MS" panose="030F0702030302020204" pitchFamily="66" charset="0"/>
              </a:rPr>
              <a:t>memory (or other processors) always have latest data</a:t>
            </a:r>
          </a:p>
          <a:p>
            <a:pPr lvl="2" eaLnBrk="1" hangingPunct="1"/>
            <a:r>
              <a:rPr lang="en-US" altLang="zh-CN" sz="2000" dirty="0">
                <a:latin typeface="Comic Sans MS" panose="030F0702030302020204" pitchFamily="66" charset="0"/>
              </a:rPr>
              <a:t>Always combined with write buffers so that don’t wait for slow memory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b="1" i="1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write-back:</a:t>
            </a:r>
            <a:r>
              <a:rPr lang="en-US" altLang="zh-CN" dirty="0" err="1">
                <a:latin typeface="Comic Sans MS" panose="030F0702030302020204" pitchFamily="66" charset="0"/>
              </a:rPr>
              <a:t>The</a:t>
            </a:r>
            <a:r>
              <a:rPr lang="en-US" altLang="zh-CN" dirty="0">
                <a:latin typeface="Comic Sans MS" panose="030F0702030302020204" pitchFamily="66" charset="0"/>
              </a:rPr>
              <a:t> information is written only to the block in the cache. The modified cache block is written to main memory only when it is replaced</a:t>
            </a:r>
          </a:p>
          <a:p>
            <a:pPr lvl="2" eaLnBrk="1" hangingPunct="1"/>
            <a:r>
              <a:rPr lang="en-US" altLang="zh-CN" sz="2000" dirty="0">
                <a:latin typeface="Comic Sans MS" panose="030F0702030302020204" pitchFamily="66" charset="0"/>
              </a:rPr>
              <a:t>Cache control bits: both </a:t>
            </a:r>
            <a:r>
              <a:rPr lang="en-US" altLang="zh-CN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valid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and </a:t>
            </a:r>
            <a:r>
              <a:rPr lang="en-US" altLang="zh-CN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dirty </a:t>
            </a:r>
            <a:r>
              <a:rPr lang="en-US" altLang="zh-CN" sz="2000" dirty="0">
                <a:latin typeface="Comic Sans MS" panose="030F0702030302020204" pitchFamily="66" charset="0"/>
              </a:rPr>
              <a:t>bits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much lower bandwidth, since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No</a:t>
            </a:r>
            <a:r>
              <a:rPr lang="en-US" altLang="zh-CN" sz="2000" dirty="0">
                <a:latin typeface="Comic Sans MS" panose="030F0702030302020204" pitchFamily="66" charset="0"/>
              </a:rPr>
              <a:t> writes to slow memory for repeated write accesses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Chapter B &amp; 2:   Memory Hierarchy</a:t>
            </a: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2495600" y="1412777"/>
            <a:ext cx="6480720" cy="47958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Memory Hierarchy ABC</a:t>
            </a:r>
          </a:p>
          <a:p>
            <a:pPr eaLnBrk="1" hangingPunct="1"/>
            <a:r>
              <a:rPr lang="en-US" altLang="zh-CN" dirty="0" smtClean="0"/>
              <a:t>Memory Technology and Optimizations</a:t>
            </a:r>
          </a:p>
          <a:p>
            <a:pPr eaLnBrk="1" hangingPunct="1"/>
            <a:r>
              <a:rPr lang="en-US" altLang="zh-CN" dirty="0" smtClean="0"/>
              <a:t>Optimizations of  Cache performance</a:t>
            </a:r>
          </a:p>
          <a:p>
            <a:pPr eaLnBrk="1" hangingPunct="1"/>
            <a:r>
              <a:rPr lang="en-US" altLang="zh-CN" dirty="0" smtClean="0"/>
              <a:t>Virtual Memory and Virtual Machines</a:t>
            </a:r>
          </a:p>
          <a:p>
            <a:pPr eaLnBrk="1" hangingPunct="1"/>
            <a:r>
              <a:rPr lang="en-US" altLang="zh-CN" dirty="0" smtClean="0"/>
              <a:t>The Design of Memory Hierarchies</a:t>
            </a:r>
          </a:p>
          <a:p>
            <a:pPr eaLnBrk="1" hangingPunct="1"/>
            <a:r>
              <a:rPr lang="en-US" altLang="zh-CN" dirty="0" smtClean="0"/>
              <a:t>Memory Hierarchies in the ARM and intel core i7 6700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Pros and Cons for write strategy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74825" y="1276351"/>
            <a:ext cx="8642350" cy="44164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3000" dirty="0">
                <a:solidFill>
                  <a:srgbClr val="0000FF"/>
                </a:solidFill>
                <a:latin typeface="Comic Sans MS" panose="030F0702030302020204" pitchFamily="66" charset="0"/>
              </a:rPr>
              <a:t>Write-through </a:t>
            </a:r>
            <a:r>
              <a:rPr lang="en-US" altLang="zh-CN" sz="3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adv</a:t>
            </a:r>
            <a:r>
              <a:rPr lang="en-US" altLang="zh-CN" sz="3000" dirty="0">
                <a:solidFill>
                  <a:srgbClr val="0000FF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3000" dirty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 smtClean="0">
                <a:latin typeface="Comic Sans MS" panose="030F0702030302020204" pitchFamily="66" charset="0"/>
              </a:rPr>
              <a:t>Read misses don't result in writes,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 smtClean="0">
                <a:latin typeface="Comic Sans MS" panose="030F0702030302020204" pitchFamily="66" charset="0"/>
              </a:rPr>
              <a:t>memory hierarchy is </a:t>
            </a:r>
            <a:r>
              <a:rPr lang="en-US" altLang="zh-C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consistent</a:t>
            </a:r>
            <a:r>
              <a:rPr lang="en-US" altLang="zh-CN" dirty="0" smtClean="0">
                <a:latin typeface="Comic Sans MS" panose="030F0702030302020204" pitchFamily="66" charset="0"/>
              </a:rPr>
              <a:t> and it is simple to implement.</a:t>
            </a:r>
          </a:p>
          <a:p>
            <a:pPr eaLnBrk="1" hangingPunct="1">
              <a:spcBef>
                <a:spcPct val="0"/>
              </a:spcBef>
            </a:pPr>
            <a:endParaRPr lang="en-US" altLang="zh-CN" sz="3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3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Write </a:t>
            </a:r>
            <a:r>
              <a:rPr lang="en-US" altLang="zh-CN" sz="3000" dirty="0">
                <a:solidFill>
                  <a:srgbClr val="0000FF"/>
                </a:solidFill>
                <a:latin typeface="Comic Sans MS" panose="030F0702030302020204" pitchFamily="66" charset="0"/>
              </a:rPr>
              <a:t>back </a:t>
            </a:r>
            <a:r>
              <a:rPr lang="en-US" altLang="zh-CN" sz="3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adv</a:t>
            </a:r>
            <a:r>
              <a:rPr lang="en-US" altLang="zh-CN" sz="3000" dirty="0">
                <a:solidFill>
                  <a:srgbClr val="0000FF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3000" dirty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 smtClean="0">
                <a:latin typeface="Comic Sans MS" panose="030F0702030302020204" pitchFamily="66" charset="0"/>
              </a:rPr>
              <a:t>Writes occur at speed of cache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 smtClean="0">
                <a:latin typeface="Comic Sans MS" panose="030F0702030302020204" pitchFamily="66" charset="0"/>
              </a:rPr>
              <a:t>main memory bandwidth is smaller when multiple writes occur to the same block.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895600" y="23980"/>
            <a:ext cx="7543800" cy="9906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Write stall</a:t>
            </a:r>
          </a:p>
        </p:txBody>
      </p:sp>
      <p:sp>
        <p:nvSpPr>
          <p:cNvPr id="9830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905000" y="1447800"/>
            <a:ext cx="8534400" cy="4876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</a:rPr>
              <a:t>Write stall</a:t>
            </a:r>
            <a:r>
              <a:rPr lang="en-US" altLang="zh-CN">
                <a:latin typeface="Comic Sans MS" panose="030F0702030302020204" pitchFamily="66" charset="0"/>
              </a:rPr>
              <a:t> ---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When the CPU must wait for writes to complete during write through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</a:rPr>
              <a:t>Write buffers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 small cache that can hold a few values waiting to go to main memory,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to avoid stalling on writes</a:t>
            </a:r>
            <a:endParaRPr lang="en-US" altLang="zh-CN" sz="24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This buffer helps when writes are clustered.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It does not entirely eliminate stalls since it is possible for the buffer to fill if the burst is larger than the buffer</a:t>
            </a: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r>
              <a:rPr lang="en-US" altLang="zh-CN" sz="3200" b="1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zh-CN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Write Through via Buffering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19288" y="2420939"/>
            <a:ext cx="8534400" cy="254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Processor writes data into the cache and the write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Memory controller writes contents of the buffer to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Increased write frequency can cause saturation of write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If CPU cycle time too fast and/or too many store instr. in a row: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 Store buffer will overflow no matter how big you make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 The CPU Cycle Time get closer to DRAM Write Cycle Time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Write buffer saturation can be handled by installing a second level (L2) cache</a:t>
            </a:r>
            <a:endParaRPr lang="en-US" altLang="zh-CN" smtClean="0">
              <a:latin typeface="Comic Sans MS" panose="030F0702030302020204" pitchFamily="66" charset="0"/>
            </a:endParaRP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2424113" y="1052513"/>
            <a:ext cx="7010400" cy="1231900"/>
            <a:chOff x="776" y="632"/>
            <a:chExt cx="3152" cy="844"/>
          </a:xfrm>
        </p:grpSpPr>
        <p:sp>
          <p:nvSpPr>
            <p:cNvPr id="99353" name="Rectangle 5"/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4" name="Rectangle 6"/>
            <p:cNvSpPr>
              <a:spLocks noChangeArrowheads="1"/>
            </p:cNvSpPr>
            <p:nvPr/>
          </p:nvSpPr>
          <p:spPr bwMode="auto">
            <a:xfrm>
              <a:off x="855" y="816"/>
              <a:ext cx="52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Processor</a:t>
              </a:r>
            </a:p>
          </p:txBody>
        </p:sp>
        <p:sp>
          <p:nvSpPr>
            <p:cNvPr id="99355" name="Rectangle 7"/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6" name="Rectangle 8"/>
            <p:cNvSpPr>
              <a:spLocks noChangeArrowheads="1"/>
            </p:cNvSpPr>
            <p:nvPr/>
          </p:nvSpPr>
          <p:spPr bwMode="auto">
            <a:xfrm>
              <a:off x="2391" y="720"/>
              <a:ext cx="3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99357" name="Rectangle 9"/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8" name="Line 10"/>
            <p:cNvSpPr>
              <a:spLocks noChangeShapeType="1"/>
            </p:cNvSpPr>
            <p:nvPr/>
          </p:nvSpPr>
          <p:spPr bwMode="auto">
            <a:xfrm>
              <a:off x="2448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9" name="Line 11"/>
            <p:cNvSpPr>
              <a:spLocks noChangeShapeType="1"/>
            </p:cNvSpPr>
            <p:nvPr/>
          </p:nvSpPr>
          <p:spPr bwMode="auto">
            <a:xfrm>
              <a:off x="2592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0" name="Line 12"/>
            <p:cNvSpPr>
              <a:spLocks noChangeShapeType="1"/>
            </p:cNvSpPr>
            <p:nvPr/>
          </p:nvSpPr>
          <p:spPr bwMode="auto">
            <a:xfrm>
              <a:off x="2736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1" name="Line 13"/>
            <p:cNvSpPr>
              <a:spLocks noChangeShapeType="1"/>
            </p:cNvSpPr>
            <p:nvPr/>
          </p:nvSpPr>
          <p:spPr bwMode="auto">
            <a:xfrm>
              <a:off x="2024" y="115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2" name="Line 14"/>
            <p:cNvSpPr>
              <a:spLocks noChangeShapeType="1"/>
            </p:cNvSpPr>
            <p:nvPr/>
          </p:nvSpPr>
          <p:spPr bwMode="auto">
            <a:xfrm>
              <a:off x="1592" y="816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3" name="Rectangle 15"/>
            <p:cNvSpPr>
              <a:spLocks noChangeArrowheads="1"/>
            </p:cNvSpPr>
            <p:nvPr/>
          </p:nvSpPr>
          <p:spPr bwMode="auto">
            <a:xfrm>
              <a:off x="2247" y="1248"/>
              <a:ext cx="60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Write Buffer</a:t>
              </a:r>
            </a:p>
          </p:txBody>
        </p:sp>
        <p:sp>
          <p:nvSpPr>
            <p:cNvPr id="99364" name="Rectangle 16"/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65" name="Rectangle 17"/>
            <p:cNvSpPr>
              <a:spLocks noChangeArrowheads="1"/>
            </p:cNvSpPr>
            <p:nvPr/>
          </p:nvSpPr>
          <p:spPr bwMode="auto">
            <a:xfrm>
              <a:off x="3351" y="816"/>
              <a:ext cx="35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DRAM</a:t>
              </a:r>
            </a:p>
          </p:txBody>
        </p:sp>
        <p:sp>
          <p:nvSpPr>
            <p:cNvPr id="99366" name="Line 18"/>
            <p:cNvSpPr>
              <a:spLocks noChangeShapeType="1"/>
            </p:cNvSpPr>
            <p:nvPr/>
          </p:nvSpPr>
          <p:spPr bwMode="auto">
            <a:xfrm>
              <a:off x="2888" y="1152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7" name="Line 19"/>
            <p:cNvSpPr>
              <a:spLocks noChangeShapeType="1"/>
            </p:cNvSpPr>
            <p:nvPr/>
          </p:nvSpPr>
          <p:spPr bwMode="auto">
            <a:xfrm>
              <a:off x="2888" y="816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8" name="Line 20"/>
            <p:cNvSpPr>
              <a:spLocks noChangeShapeType="1"/>
            </p:cNvSpPr>
            <p:nvPr/>
          </p:nvSpPr>
          <p:spPr bwMode="auto">
            <a:xfrm>
              <a:off x="2016" y="824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2286000" y="5029199"/>
            <a:ext cx="7391400" cy="1609094"/>
            <a:chOff x="824" y="3320"/>
            <a:chExt cx="4112" cy="779"/>
          </a:xfrm>
        </p:grpSpPr>
        <p:sp>
          <p:nvSpPr>
            <p:cNvPr id="99334" name="Rectangle 22"/>
            <p:cNvSpPr>
              <a:spLocks noChangeArrowheads="1"/>
            </p:cNvSpPr>
            <p:nvPr/>
          </p:nvSpPr>
          <p:spPr bwMode="auto">
            <a:xfrm>
              <a:off x="824" y="3320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5" name="Rectangle 23"/>
            <p:cNvSpPr>
              <a:spLocks noChangeArrowheads="1"/>
            </p:cNvSpPr>
            <p:nvPr/>
          </p:nvSpPr>
          <p:spPr bwMode="auto">
            <a:xfrm>
              <a:off x="903" y="3504"/>
              <a:ext cx="6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Processor</a:t>
              </a:r>
            </a:p>
          </p:txBody>
        </p:sp>
        <p:sp>
          <p:nvSpPr>
            <p:cNvPr id="99336" name="Rectangle 24"/>
            <p:cNvSpPr>
              <a:spLocks noChangeArrowheads="1"/>
            </p:cNvSpPr>
            <p:nvPr/>
          </p:nvSpPr>
          <p:spPr bwMode="auto">
            <a:xfrm>
              <a:off x="2360" y="3320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7" name="Rectangle 25"/>
            <p:cNvSpPr>
              <a:spLocks noChangeArrowheads="1"/>
            </p:cNvSpPr>
            <p:nvPr/>
          </p:nvSpPr>
          <p:spPr bwMode="auto">
            <a:xfrm>
              <a:off x="2439" y="3408"/>
              <a:ext cx="44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99338" name="Rectangle 26"/>
            <p:cNvSpPr>
              <a:spLocks noChangeArrowheads="1"/>
            </p:cNvSpPr>
            <p:nvPr/>
          </p:nvSpPr>
          <p:spPr bwMode="auto">
            <a:xfrm>
              <a:off x="2360" y="3752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9" name="Line 27"/>
            <p:cNvSpPr>
              <a:spLocks noChangeShapeType="1"/>
            </p:cNvSpPr>
            <p:nvPr/>
          </p:nvSpPr>
          <p:spPr bwMode="auto">
            <a:xfrm>
              <a:off x="2496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Line 28"/>
            <p:cNvSpPr>
              <a:spLocks noChangeShapeType="1"/>
            </p:cNvSpPr>
            <p:nvPr/>
          </p:nvSpPr>
          <p:spPr bwMode="auto">
            <a:xfrm>
              <a:off x="2640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1" name="Line 29"/>
            <p:cNvSpPr>
              <a:spLocks noChangeShapeType="1"/>
            </p:cNvSpPr>
            <p:nvPr/>
          </p:nvSpPr>
          <p:spPr bwMode="auto">
            <a:xfrm>
              <a:off x="2784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Line 30"/>
            <p:cNvSpPr>
              <a:spLocks noChangeShapeType="1"/>
            </p:cNvSpPr>
            <p:nvPr/>
          </p:nvSpPr>
          <p:spPr bwMode="auto">
            <a:xfrm>
              <a:off x="2072" y="384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Line 31"/>
            <p:cNvSpPr>
              <a:spLocks noChangeShapeType="1"/>
            </p:cNvSpPr>
            <p:nvPr/>
          </p:nvSpPr>
          <p:spPr bwMode="auto">
            <a:xfrm>
              <a:off x="1640" y="3504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4" name="Rectangle 32"/>
            <p:cNvSpPr>
              <a:spLocks noChangeArrowheads="1"/>
            </p:cNvSpPr>
            <p:nvPr/>
          </p:nvSpPr>
          <p:spPr bwMode="auto">
            <a:xfrm>
              <a:off x="2295" y="3936"/>
              <a:ext cx="75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Write Buffer</a:t>
              </a:r>
            </a:p>
          </p:txBody>
        </p:sp>
        <p:sp>
          <p:nvSpPr>
            <p:cNvPr id="99345" name="Rectangle 33"/>
            <p:cNvSpPr>
              <a:spLocks noChangeArrowheads="1"/>
            </p:cNvSpPr>
            <p:nvPr/>
          </p:nvSpPr>
          <p:spPr bwMode="auto">
            <a:xfrm>
              <a:off x="4280" y="3320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46" name="Rectangle 34"/>
            <p:cNvSpPr>
              <a:spLocks noChangeArrowheads="1"/>
            </p:cNvSpPr>
            <p:nvPr/>
          </p:nvSpPr>
          <p:spPr bwMode="auto">
            <a:xfrm>
              <a:off x="4359" y="3504"/>
              <a:ext cx="44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DRAM</a:t>
              </a:r>
            </a:p>
          </p:txBody>
        </p:sp>
        <p:sp>
          <p:nvSpPr>
            <p:cNvPr id="99347" name="Line 35"/>
            <p:cNvSpPr>
              <a:spLocks noChangeShapeType="1"/>
            </p:cNvSpPr>
            <p:nvPr/>
          </p:nvSpPr>
          <p:spPr bwMode="auto">
            <a:xfrm>
              <a:off x="2936" y="3840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8" name="Line 36"/>
            <p:cNvSpPr>
              <a:spLocks noChangeShapeType="1"/>
            </p:cNvSpPr>
            <p:nvPr/>
          </p:nvSpPr>
          <p:spPr bwMode="auto">
            <a:xfrm>
              <a:off x="2936" y="3504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Line 37"/>
            <p:cNvSpPr>
              <a:spLocks noChangeShapeType="1"/>
            </p:cNvSpPr>
            <p:nvPr/>
          </p:nvSpPr>
          <p:spPr bwMode="auto">
            <a:xfrm>
              <a:off x="2064" y="3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Rectangle 38"/>
            <p:cNvSpPr>
              <a:spLocks noChangeArrowheads="1"/>
            </p:cNvSpPr>
            <p:nvPr/>
          </p:nvSpPr>
          <p:spPr bwMode="auto">
            <a:xfrm>
              <a:off x="3320" y="3320"/>
              <a:ext cx="41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1" name="Rectangle 39"/>
            <p:cNvSpPr>
              <a:spLocks noChangeArrowheads="1"/>
            </p:cNvSpPr>
            <p:nvPr/>
          </p:nvSpPr>
          <p:spPr bwMode="auto">
            <a:xfrm>
              <a:off x="3310" y="3456"/>
              <a:ext cx="43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L2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99352" name="Line 40"/>
            <p:cNvSpPr>
              <a:spLocks noChangeShapeType="1"/>
            </p:cNvSpPr>
            <p:nvPr/>
          </p:nvSpPr>
          <p:spPr bwMode="auto">
            <a:xfrm>
              <a:off x="3752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54376" y="1"/>
            <a:ext cx="6678613" cy="981075"/>
          </a:xfrm>
        </p:spPr>
        <p:txBody>
          <a:bodyPr/>
          <a:lstStyle/>
          <a:p>
            <a:pPr eaLnBrk="1" hangingPunct="1"/>
            <a:r>
              <a:rPr lang="en-US" altLang="zh-CN" sz="4800"/>
              <a:t>Write buffers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2057400" y="1524001"/>
            <a:ext cx="6553200" cy="4746625"/>
            <a:chOff x="960" y="1152"/>
            <a:chExt cx="4128" cy="2990"/>
          </a:xfrm>
        </p:grpSpPr>
        <p:pic>
          <p:nvPicPr>
            <p:cNvPr id="1003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2" name="Text Box 5"/>
            <p:cNvSpPr txBox="1">
              <a:spLocks noChangeArrowheads="1"/>
            </p:cNvSpPr>
            <p:nvPr/>
          </p:nvSpPr>
          <p:spPr bwMode="auto">
            <a:xfrm>
              <a:off x="3899" y="3142"/>
              <a:ext cx="584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write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buffer</a:t>
              </a:r>
            </a:p>
          </p:txBody>
        </p:sp>
        <p:sp>
          <p:nvSpPr>
            <p:cNvPr id="100363" name="Text Box 6"/>
            <p:cNvSpPr txBox="1">
              <a:spLocks noChangeArrowheads="1"/>
            </p:cNvSpPr>
            <p:nvPr/>
          </p:nvSpPr>
          <p:spPr bwMode="auto">
            <a:xfrm>
              <a:off x="3888" y="1248"/>
              <a:ext cx="541" cy="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CPU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Comic Sans MS" panose="030F0702030302020204" pitchFamily="66" charset="0"/>
                </a:rPr>
                <a:t>in out</a:t>
              </a:r>
              <a:endParaRPr kumimoji="0" lang="en-US" altLang="zh-CN" sz="1800" b="1">
                <a:latin typeface="Comic Sans MS" panose="030F0702030302020204" pitchFamily="66" charset="0"/>
              </a:endParaRPr>
            </a:p>
          </p:txBody>
        </p:sp>
        <p:sp>
          <p:nvSpPr>
            <p:cNvPr id="100364" name="Text Box 7"/>
            <p:cNvSpPr txBox="1">
              <a:spLocks noChangeArrowheads="1"/>
            </p:cNvSpPr>
            <p:nvPr/>
          </p:nvSpPr>
          <p:spPr bwMode="auto">
            <a:xfrm>
              <a:off x="3476" y="3604"/>
              <a:ext cx="1172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   DRAM  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(or lower mem)</a:t>
              </a:r>
            </a:p>
          </p:txBody>
        </p:sp>
      </p:grpSp>
      <p:sp>
        <p:nvSpPr>
          <p:cNvPr id="100356" name="Line 8"/>
          <p:cNvSpPr>
            <a:spLocks noChangeShapeType="1"/>
          </p:cNvSpPr>
          <p:nvPr/>
        </p:nvSpPr>
        <p:spPr bwMode="auto">
          <a:xfrm flipH="1">
            <a:off x="7620000" y="2819400"/>
            <a:ext cx="1524000" cy="1828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7" name="Line 9"/>
          <p:cNvSpPr>
            <a:spLocks noChangeShapeType="1"/>
          </p:cNvSpPr>
          <p:nvPr/>
        </p:nvSpPr>
        <p:spPr bwMode="auto">
          <a:xfrm>
            <a:off x="7162800" y="2590800"/>
            <a:ext cx="0" cy="2057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8" name="Line 10"/>
          <p:cNvSpPr>
            <a:spLocks noChangeShapeType="1"/>
          </p:cNvSpPr>
          <p:nvPr/>
        </p:nvSpPr>
        <p:spPr bwMode="auto">
          <a:xfrm>
            <a:off x="7162800" y="52578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9" name="Text Box 11"/>
          <p:cNvSpPr txBox="1">
            <a:spLocks noChangeArrowheads="1"/>
          </p:cNvSpPr>
          <p:nvPr/>
        </p:nvSpPr>
        <p:spPr bwMode="auto">
          <a:xfrm>
            <a:off x="8763000" y="2438401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latin typeface="Comic Sans MS" panose="030F0702030302020204" pitchFamily="66" charset="0"/>
              </a:rPr>
              <a:t>Write Buffer</a:t>
            </a:r>
          </a:p>
        </p:txBody>
      </p:sp>
      <p:sp>
        <p:nvSpPr>
          <p:cNvPr id="100360" name="Line 12"/>
          <p:cNvSpPr>
            <a:spLocks noChangeShapeType="1"/>
          </p:cNvSpPr>
          <p:nvPr/>
        </p:nvSpPr>
        <p:spPr bwMode="auto">
          <a:xfrm flipV="1">
            <a:off x="6705600" y="2438400"/>
            <a:ext cx="0" cy="2971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127376" y="0"/>
            <a:ext cx="7218363" cy="8509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Write policy when misses </a:t>
            </a:r>
          </a:p>
        </p:txBody>
      </p:sp>
      <p:sp>
        <p:nvSpPr>
          <p:cNvPr id="10137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992313" y="1052513"/>
            <a:ext cx="8458200" cy="5105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If a miss occurs on a write (the block is not present), there are two options.</a:t>
            </a:r>
            <a:r>
              <a:rPr lang="en-US" altLang="zh-CN" sz="39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Write allocate</a:t>
            </a:r>
            <a:r>
              <a:rPr lang="en-US" altLang="zh-CN" sz="39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</a:rPr>
              <a:t>The block is loaded into the cache on a miss before anything else occurs.</a:t>
            </a:r>
            <a:r>
              <a:rPr lang="en-US" altLang="zh-CN" sz="30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Write around (no write allocate)</a:t>
            </a:r>
            <a:r>
              <a:rPr lang="en-US" altLang="zh-CN" sz="39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</a:rPr>
              <a:t>The block is only written to main memory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</a:rPr>
              <a:t>It is not stored in the cache.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</a:rPr>
              <a:t>In general, write-back caches use write-allocate , and write-through caches use write-around .</a:t>
            </a:r>
            <a:r>
              <a:rPr lang="en-US" altLang="zh-CN" sz="3900" b="1" i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00376" y="1"/>
            <a:ext cx="7218363" cy="78422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Example  </a:t>
            </a:r>
          </a:p>
        </p:txBody>
      </p:sp>
      <p:sp>
        <p:nvSpPr>
          <p:cNvPr id="102403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760539" y="998563"/>
            <a:ext cx="8458200" cy="322421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latin typeface="Comic Sans MS" panose="030F0702030302020204" pitchFamily="66" charset="0"/>
              </a:rPr>
              <a:t>Assume a fully associative </a:t>
            </a:r>
            <a:r>
              <a:rPr lang="en-US" altLang="zh-CN" sz="2800" dirty="0" err="1">
                <a:latin typeface="Comic Sans MS" panose="030F0702030302020204" pitchFamily="66" charset="0"/>
              </a:rPr>
              <a:t>wtrie</a:t>
            </a:r>
            <a:r>
              <a:rPr lang="en-US" altLang="zh-CN" sz="2800" dirty="0">
                <a:latin typeface="Comic Sans MS" panose="030F0702030302020204" pitchFamily="66" charset="0"/>
              </a:rPr>
              <a:t>-back cache with many cache entries that starts empty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. Below </a:t>
            </a:r>
            <a:r>
              <a:rPr lang="en-US" altLang="zh-CN" sz="2800" dirty="0">
                <a:latin typeface="Comic Sans MS" panose="030F0702030302020204" pitchFamily="66" charset="0"/>
              </a:rPr>
              <a:t>is a sequence of five memory operations(the address is in square brackets):</a:t>
            </a:r>
            <a:r>
              <a:rPr lang="en-US" altLang="zh-CN" sz="2800" b="1" i="1" dirty="0">
                <a:latin typeface="Comic Sans MS" panose="030F0702030302020204" pitchFamily="66" charset="0"/>
              </a:rPr>
              <a:t> </a:t>
            </a:r>
            <a:r>
              <a:rPr lang="en-US" altLang="zh-CN" b="1" i="1" dirty="0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Comic Sans MS" panose="030F0702030302020204" pitchFamily="66" charset="0"/>
              </a:rPr>
              <a:t>1 	</a:t>
            </a:r>
            <a:r>
              <a:rPr lang="en-US" altLang="zh-CN" sz="2400" i="1" dirty="0" smtClean="0">
                <a:latin typeface="Comic Sans MS" panose="030F0702030302020204" pitchFamily="66" charset="0"/>
              </a:rPr>
              <a:t>w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rite </a:t>
            </a:r>
            <a:r>
              <a:rPr lang="en-US" altLang="zh-CN" sz="2400" dirty="0">
                <a:latin typeface="Comic Sans MS" panose="030F0702030302020204" pitchFamily="66" charset="0"/>
              </a:rPr>
              <a:t>Mem[100];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2		write Mem[100];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3		Read Mem[200];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4		write Mem[200];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5		write Mem[100];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 dirty="0" smtClean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 dirty="0" smtClean="0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024563" y="2708275"/>
            <a:ext cx="4267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What are the number of hits and misses when using no-write allocate versus write allocate?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952625" y="4437112"/>
            <a:ext cx="792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Answer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Comic Sans MS" panose="030F0702030302020204" pitchFamily="66" charset="0"/>
              </a:rPr>
              <a:t>for no-write allocate 	misses:	1,2,3,5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Comic Sans MS" panose="030F0702030302020204" pitchFamily="66" charset="0"/>
              </a:rPr>
              <a:t>			    	hit    :		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Comic Sans MS" panose="030F0702030302020204" pitchFamily="66" charset="0"/>
              </a:rPr>
              <a:t>for write allocate		misses:	1,3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Comic Sans MS" panose="030F0702030302020204" pitchFamily="66" charset="0"/>
              </a:rPr>
              <a:t>				hit    :		2,4,5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utoUpdateAnimBg="0"/>
      <p:bldP spid="1208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464521" y="122725"/>
            <a:ext cx="6746875" cy="71755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Split vs. unified caches </a:t>
            </a:r>
          </a:p>
        </p:txBody>
      </p:sp>
      <p:sp>
        <p:nvSpPr>
          <p:cNvPr id="1034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881188" y="1143000"/>
            <a:ext cx="8991600" cy="30480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Unified cache</a:t>
            </a:r>
            <a:r>
              <a:rPr lang="en-US" altLang="zh-CN" b="1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All memory requests go through a single cache. 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This requires less hardware, but also has lower</a:t>
            </a:r>
            <a:r>
              <a:rPr lang="en-US" altLang="zh-CN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hit rate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Split I &amp; D cache</a:t>
            </a:r>
            <a:r>
              <a:rPr lang="en-US" altLang="zh-CN" b="1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 separate cache is used for instructions and data. 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This uses additional hardware, though there are some simplifications (the I cache is read-only).</a:t>
            </a:r>
            <a:r>
              <a:rPr lang="en-US" altLang="zh-CN" sz="3500" b="1" i="1">
                <a:solidFill>
                  <a:srgbClr val="000000"/>
                </a:solidFill>
              </a:rPr>
              <a:t> </a:t>
            </a:r>
            <a:endParaRPr lang="en-US" altLang="zh-CN" sz="3500" b="1" i="1"/>
          </a:p>
          <a:p>
            <a:pPr lvl="2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3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52689" y="4224100"/>
            <a:ext cx="2200275" cy="2100501"/>
            <a:chOff x="816" y="1238"/>
            <a:chExt cx="960" cy="1131"/>
          </a:xfrm>
        </p:grpSpPr>
        <p:sp>
          <p:nvSpPr>
            <p:cNvPr id="103434" name="Rectangle 8"/>
            <p:cNvSpPr>
              <a:spLocks noChangeArrowheads="1"/>
            </p:cNvSpPr>
            <p:nvPr/>
          </p:nvSpPr>
          <p:spPr bwMode="auto">
            <a:xfrm>
              <a:off x="1174" y="1238"/>
              <a:ext cx="242" cy="1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Proc</a:t>
              </a:r>
            </a:p>
          </p:txBody>
        </p:sp>
        <p:sp>
          <p:nvSpPr>
            <p:cNvPr id="103435" name="Rectangle 9"/>
            <p:cNvSpPr>
              <a:spLocks noChangeArrowheads="1"/>
            </p:cNvSpPr>
            <p:nvPr/>
          </p:nvSpPr>
          <p:spPr bwMode="auto">
            <a:xfrm>
              <a:off x="922" y="1567"/>
              <a:ext cx="719" cy="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Cache-1</a:t>
              </a:r>
            </a:p>
          </p:txBody>
        </p:sp>
        <p:sp>
          <p:nvSpPr>
            <p:cNvPr id="103436" name="Rectangle 10"/>
            <p:cNvSpPr>
              <a:spLocks noChangeArrowheads="1"/>
            </p:cNvSpPr>
            <p:nvPr/>
          </p:nvSpPr>
          <p:spPr bwMode="auto">
            <a:xfrm>
              <a:off x="816" y="2080"/>
              <a:ext cx="960" cy="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Cache-2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238750" y="4722810"/>
            <a:ext cx="4413250" cy="1085850"/>
            <a:chOff x="2328" y="2769"/>
            <a:chExt cx="2780" cy="684"/>
          </a:xfrm>
        </p:grpSpPr>
        <p:sp>
          <p:nvSpPr>
            <p:cNvPr id="103430" name="Rectangle 5"/>
            <p:cNvSpPr>
              <a:spLocks noChangeArrowheads="1"/>
            </p:cNvSpPr>
            <p:nvPr/>
          </p:nvSpPr>
          <p:spPr bwMode="auto">
            <a:xfrm>
              <a:off x="3565" y="2778"/>
              <a:ext cx="350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Proc</a:t>
              </a:r>
            </a:p>
          </p:txBody>
        </p:sp>
        <p:sp>
          <p:nvSpPr>
            <p:cNvPr id="103431" name="Rectangle 6"/>
            <p:cNvSpPr>
              <a:spLocks noChangeArrowheads="1"/>
            </p:cNvSpPr>
            <p:nvPr/>
          </p:nvSpPr>
          <p:spPr bwMode="auto">
            <a:xfrm>
              <a:off x="2328" y="2769"/>
              <a:ext cx="1069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I-Cache-1</a:t>
              </a:r>
            </a:p>
          </p:txBody>
        </p:sp>
        <p:sp>
          <p:nvSpPr>
            <p:cNvPr id="103432" name="Rectangle 11"/>
            <p:cNvSpPr>
              <a:spLocks noChangeArrowheads="1"/>
            </p:cNvSpPr>
            <p:nvPr/>
          </p:nvSpPr>
          <p:spPr bwMode="auto">
            <a:xfrm>
              <a:off x="4092" y="2777"/>
              <a:ext cx="1016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D-Cache-1</a:t>
              </a:r>
            </a:p>
          </p:txBody>
        </p:sp>
        <p:sp>
          <p:nvSpPr>
            <p:cNvPr id="103433" name="Rectangle 13"/>
            <p:cNvSpPr>
              <a:spLocks noChangeArrowheads="1"/>
            </p:cNvSpPr>
            <p:nvPr/>
          </p:nvSpPr>
          <p:spPr bwMode="auto">
            <a:xfrm>
              <a:off x="3183" y="3114"/>
              <a:ext cx="1070" cy="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Cache-2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1" y="10759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Split vs. mixed cache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1052513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Miss per 1000 instructions for 2-way associate cache.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Average miss rate =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Inst%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b="1">
                <a:latin typeface="Comic Sans MS" panose="030F0702030302020204" pitchFamily="66" charset="0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MRinst. +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Data%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 MRdata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Split :  remove the misses due to conflicts between inst. blocks and data blocks , but has fixed cache space for both instructions and data.</a:t>
            </a:r>
          </a:p>
        </p:txBody>
      </p:sp>
      <p:graphicFrame>
        <p:nvGraphicFramePr>
          <p:cNvPr id="104452" name="Object 0"/>
          <p:cNvGraphicFramePr>
            <a:graphicFrameLocks noChangeAspect="1"/>
          </p:cNvGraphicFramePr>
          <p:nvPr/>
        </p:nvGraphicFramePr>
        <p:xfrm>
          <a:off x="1847851" y="1628776"/>
          <a:ext cx="8543925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文档" r:id="rId3" imgW="7641336" imgH="2514600" progId="Word.Document.8">
                  <p:embed/>
                </p:oleObj>
              </mc:Choice>
              <mc:Fallback>
                <p:oleObj name="文档" r:id="rId3" imgW="7641336" imgH="25146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628776"/>
                        <a:ext cx="8543925" cy="271621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11625" y="90103"/>
            <a:ext cx="8701087" cy="6858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900" dirty="0" err="1"/>
              <a:t>Example:Alpha</a:t>
            </a:r>
            <a:r>
              <a:rPr lang="en-US" altLang="zh-CN" sz="3900" dirty="0"/>
              <a:t> 21264 data cache </a:t>
            </a:r>
          </a:p>
        </p:txBody>
      </p:sp>
      <p:sp>
        <p:nvSpPr>
          <p:cNvPr id="105475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2624138" y="1203325"/>
            <a:ext cx="5632450" cy="1004888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 smtClean="0">
              <a:solidFill>
                <a:schemeClr val="hlink"/>
              </a:solidFill>
            </a:endParaRPr>
          </a:p>
        </p:txBody>
      </p:sp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973138"/>
            <a:ext cx="7315200" cy="58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8" y="21516"/>
            <a:ext cx="7056784" cy="981075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FF0000"/>
                </a:solidFill>
              </a:rPr>
              <a:t>Superviser</a:t>
            </a:r>
            <a:r>
              <a:rPr lang="en-US" altLang="zh-CN" dirty="0" smtClean="0">
                <a:solidFill>
                  <a:srgbClr val="FF0000"/>
                </a:solidFill>
              </a:rPr>
              <a:t> cache / User cache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Instruction Cache</a:t>
            </a:r>
          </a:p>
          <a:p>
            <a:pPr eaLnBrk="1" hangingPunct="1"/>
            <a:r>
              <a:rPr lang="en-US" altLang="zh-CN" smtClean="0"/>
              <a:t>Supervisor/ User Space Bit </a:t>
            </a:r>
          </a:p>
          <a:p>
            <a:pPr lvl="2" eaLnBrk="1" hangingPunct="1"/>
            <a:r>
              <a:rPr lang="en-US" altLang="zh-CN" smtClean="0"/>
              <a:t>1:  Supervisor access only</a:t>
            </a:r>
          </a:p>
          <a:p>
            <a:pPr lvl="2" eaLnBrk="1" hangingPunct="1"/>
            <a:r>
              <a:rPr lang="en-US" altLang="zh-CN" smtClean="0"/>
              <a:t>0:  Supervisor / User access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2.1 Introduction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8800" y="1125538"/>
            <a:ext cx="8839200" cy="4953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Comic Sans MS" panose="030F0702030302020204" pitchFamily="66" charset="0"/>
              </a:rPr>
              <a:t>Why do designers need to know about memory technology?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Processor performance is usually limited by memory bandwidth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 As IC densities increase, lots of memory will fit on processor chip</a:t>
            </a:r>
            <a:endParaRPr lang="en-US" altLang="zh-CN" b="1" smtClean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Application requirements: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Unlimited amounts of memory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Faster memory, higher bandwidth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Lower price per byte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If for embedded systems: lower power comsumption</a:t>
            </a: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These requirements are 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contradictory</a:t>
            </a:r>
            <a:r>
              <a:rPr lang="en-US" altLang="zh-CN">
                <a:latin typeface="Comic Sans MS" panose="030F0702030302020204" pitchFamily="66" charset="0"/>
              </a:rPr>
              <a:t>.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The bigger,  more difficult to make it fast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The faster,  more expensive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The faster will consume much more power.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81338" y="1"/>
            <a:ext cx="7035800" cy="906463"/>
          </a:xfrm>
        </p:spPr>
        <p:txBody>
          <a:bodyPr/>
          <a:lstStyle/>
          <a:p>
            <a:pPr eaLnBrk="1" hangingPunct="1"/>
            <a:r>
              <a:rPr lang="en-US" altLang="zh-CN" smtClean="0"/>
              <a:t>5.3  Cache performance</a:t>
            </a:r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1847850" y="1268413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CPU Execution time=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=(CPU clock cycles + </a:t>
            </a:r>
            <a:r>
              <a:rPr lang="en-US" altLang="zh-CN" sz="2800" u="sng">
                <a:latin typeface="Times New Roman" panose="02020603050405020304" pitchFamily="18" charset="0"/>
              </a:rPr>
              <a:t>Memory stall cycles</a:t>
            </a:r>
            <a:r>
              <a:rPr lang="en-US" altLang="zh-CN" sz="2800">
                <a:latin typeface="Times New Roman" panose="02020603050405020304" pitchFamily="18" charset="0"/>
              </a:rPr>
              <a:t>)×Clock cycle time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CPI</a:t>
            </a:r>
            <a:r>
              <a:rPr lang="en-US" altLang="zh-CN" sz="24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Execution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 includes ALU and Memory instructions</a:t>
            </a:r>
            <a:endParaRPr lang="en-US" altLang="zh-CN">
              <a:latin typeface="Comic Sans MS" panose="030F0702030302020204" pitchFamily="66" charset="0"/>
            </a:endParaRP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1905000" y="4114800"/>
            <a:ext cx="8382000" cy="1371600"/>
            <a:chOff x="354" y="960"/>
            <a:chExt cx="5195" cy="872"/>
          </a:xfrm>
        </p:grpSpPr>
        <p:graphicFrame>
          <p:nvGraphicFramePr>
            <p:cNvPr id="108551" name="Object 0"/>
            <p:cNvGraphicFramePr>
              <a:graphicFrameLocks noChangeAspect="1"/>
            </p:cNvGraphicFramePr>
            <p:nvPr/>
          </p:nvGraphicFramePr>
          <p:xfrm>
            <a:off x="354" y="960"/>
            <a:ext cx="51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3" name="Equation" r:id="rId3" imgW="8242300" imgH="622300" progId="Equation.3">
                    <p:embed/>
                  </p:oleObj>
                </mc:Choice>
                <mc:Fallback>
                  <p:oleObj name="Equation" r:id="rId3" imgW="8242300" imgH="6223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960"/>
                          <a:ext cx="51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2" name="Object 1"/>
            <p:cNvGraphicFramePr>
              <a:graphicFrameLocks noChangeAspect="1"/>
            </p:cNvGraphicFramePr>
            <p:nvPr/>
          </p:nvGraphicFramePr>
          <p:xfrm>
            <a:off x="354" y="1440"/>
            <a:ext cx="45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4" name="Equation" r:id="rId5" imgW="7150100" imgH="622300" progId="Equation.3">
                    <p:embed/>
                  </p:oleObj>
                </mc:Choice>
                <mc:Fallback>
                  <p:oleObj name="Equation" r:id="rId5" imgW="7150100" imgH="6223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1440"/>
                          <a:ext cx="45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8549" name="Picture 7" descr="chap5_1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1"/>
            <a:ext cx="9372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Line 9"/>
          <p:cNvSpPr>
            <a:spLocks noChangeShapeType="1"/>
          </p:cNvSpPr>
          <p:nvPr/>
        </p:nvSpPr>
        <p:spPr bwMode="auto">
          <a:xfrm flipH="1">
            <a:off x="3505200" y="2362200"/>
            <a:ext cx="37338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915400" cy="908050"/>
          </a:xfrm>
        </p:spPr>
        <p:txBody>
          <a:bodyPr/>
          <a:lstStyle/>
          <a:p>
            <a:pPr eaLnBrk="1" hangingPunct="1"/>
            <a:r>
              <a:rPr lang="en-US" altLang="zh-CN" smtClean="0"/>
              <a:t>Average Memory Access Time</a:t>
            </a:r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1905000" y="1524000"/>
            <a:ext cx="83820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1854200" y="1196975"/>
            <a:ext cx="8813800" cy="2808288"/>
            <a:chOff x="-32" y="1010"/>
            <a:chExt cx="5552" cy="1769"/>
          </a:xfrm>
        </p:grpSpPr>
        <p:grpSp>
          <p:nvGrpSpPr>
            <p:cNvPr id="109574" name="Group 5"/>
            <p:cNvGrpSpPr>
              <a:grpSpLocks/>
            </p:cNvGrpSpPr>
            <p:nvPr/>
          </p:nvGrpSpPr>
          <p:grpSpPr bwMode="auto">
            <a:xfrm>
              <a:off x="-32" y="1010"/>
              <a:ext cx="5216" cy="1095"/>
              <a:chOff x="-32" y="1010"/>
              <a:chExt cx="5216" cy="1095"/>
            </a:xfrm>
          </p:grpSpPr>
          <p:sp>
            <p:nvSpPr>
              <p:cNvPr id="109576" name="Rectangle 6"/>
              <p:cNvSpPr>
                <a:spLocks noChangeArrowheads="1"/>
              </p:cNvSpPr>
              <p:nvPr/>
            </p:nvSpPr>
            <p:spPr bwMode="auto">
              <a:xfrm>
                <a:off x="-32" y="1106"/>
                <a:ext cx="26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Average Memory Access Time</a:t>
                </a:r>
                <a:r>
                  <a:rPr kumimoji="0" lang="zh-CN" altLang="en-US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09577" name="Rectangle 7"/>
              <p:cNvSpPr>
                <a:spLocks noChangeArrowheads="1"/>
              </p:cNvSpPr>
              <p:nvPr/>
            </p:nvSpPr>
            <p:spPr bwMode="auto">
              <a:xfrm>
                <a:off x="2774" y="1010"/>
                <a:ext cx="17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Whole accesses time</a:t>
                </a:r>
              </a:p>
            </p:txBody>
          </p:sp>
          <p:sp>
            <p:nvSpPr>
              <p:cNvPr id="109578" name="Rectangle 8"/>
              <p:cNvSpPr>
                <a:spLocks noChangeArrowheads="1"/>
              </p:cNvSpPr>
              <p:nvPr/>
            </p:nvSpPr>
            <p:spPr bwMode="auto">
              <a:xfrm>
                <a:off x="2441" y="1202"/>
                <a:ext cx="2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All memory accesses in program</a:t>
                </a:r>
              </a:p>
            </p:txBody>
          </p:sp>
          <p:sp>
            <p:nvSpPr>
              <p:cNvPr id="109579" name="Line 9"/>
              <p:cNvSpPr>
                <a:spLocks noChangeShapeType="1"/>
              </p:cNvSpPr>
              <p:nvPr/>
            </p:nvSpPr>
            <p:spPr bwMode="auto">
              <a:xfrm>
                <a:off x="2652" y="1248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80" name="Rectangle 10"/>
              <p:cNvSpPr>
                <a:spLocks noChangeArrowheads="1"/>
              </p:cNvSpPr>
              <p:nvPr/>
            </p:nvSpPr>
            <p:spPr bwMode="auto">
              <a:xfrm>
                <a:off x="1598" y="1378"/>
                <a:ext cx="35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Accesses time on hitting+ Accesses time on </a:t>
                </a:r>
              </a:p>
            </p:txBody>
          </p:sp>
          <p:sp>
            <p:nvSpPr>
              <p:cNvPr id="109581" name="Rectangle 11"/>
              <p:cNvSpPr>
                <a:spLocks noChangeArrowheads="1"/>
              </p:cNvSpPr>
              <p:nvPr/>
            </p:nvSpPr>
            <p:spPr bwMode="auto">
              <a:xfrm>
                <a:off x="2125" y="1586"/>
                <a:ext cx="2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All memory accesses in program</a:t>
                </a:r>
              </a:p>
            </p:txBody>
          </p:sp>
          <p:sp>
            <p:nvSpPr>
              <p:cNvPr id="109582" name="Line 12"/>
              <p:cNvSpPr>
                <a:spLocks noChangeShapeType="1"/>
              </p:cNvSpPr>
              <p:nvPr/>
            </p:nvSpPr>
            <p:spPr bwMode="auto">
              <a:xfrm>
                <a:off x="1680" y="1616"/>
                <a:ext cx="34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83" name="Rectangle 13"/>
              <p:cNvSpPr>
                <a:spLocks noChangeArrowheads="1"/>
              </p:cNvSpPr>
              <p:nvPr/>
            </p:nvSpPr>
            <p:spPr bwMode="auto">
              <a:xfrm>
                <a:off x="1404" y="147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09584" name="Rectangle 14"/>
              <p:cNvSpPr>
                <a:spLocks noChangeArrowheads="1"/>
              </p:cNvSpPr>
              <p:nvPr/>
            </p:nvSpPr>
            <p:spPr bwMode="auto">
              <a:xfrm>
                <a:off x="1452" y="1874"/>
                <a:ext cx="3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ClrTx/>
                  <a:buSzPct val="100000"/>
                  <a:buFontTx/>
                  <a:buNone/>
                </a:pPr>
                <a:r>
                  <a:rPr kumimoji="0" lang="zh-CN" altLang="en-US" sz="2000" b="1">
                    <a:latin typeface="Comic Sans MS" panose="030F0702030302020204" pitchFamily="66" charset="0"/>
                  </a:rPr>
                  <a:t>＝ 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Hit time 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+ (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×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Penalty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aphicFrame>
          <p:nvGraphicFramePr>
            <p:cNvPr id="109575" name="Object 15"/>
            <p:cNvGraphicFramePr>
              <a:graphicFrameLocks noChangeAspect="1"/>
            </p:cNvGraphicFramePr>
            <p:nvPr/>
          </p:nvGraphicFramePr>
          <p:xfrm>
            <a:off x="615" y="2160"/>
            <a:ext cx="4905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5" name="Equation" r:id="rId3" imgW="3390900" imgH="520700" progId="Equation.3">
                    <p:embed/>
                  </p:oleObj>
                </mc:Choice>
                <mc:Fallback>
                  <p:oleObj name="Equation" r:id="rId3" imgW="3390900" imgH="520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160"/>
                          <a:ext cx="4905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3" name="Object 16"/>
          <p:cNvGraphicFramePr>
            <a:graphicFrameLocks noChangeAspect="1"/>
          </p:cNvGraphicFramePr>
          <p:nvPr/>
        </p:nvGraphicFramePr>
        <p:xfrm>
          <a:off x="1524000" y="4652963"/>
          <a:ext cx="8839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6" name="Equation" r:id="rId5" imgW="6934200" imgH="622300" progId="Equation.3">
                  <p:embed/>
                </p:oleObj>
              </mc:Choice>
              <mc:Fallback>
                <p:oleObj name="Equation" r:id="rId5" imgW="6934200" imgH="622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52963"/>
                        <a:ext cx="8839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 performance metrics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Miss rate</a:t>
            </a:r>
          </a:p>
          <a:p>
            <a:pPr lvl="1" eaLnBrk="1" hangingPunct="1"/>
            <a:r>
              <a:rPr lang="en-US" altLang="zh-CN" smtClean="0">
                <a:latin typeface="Comic Sans MS" panose="030F0702030302020204" pitchFamily="66" charset="0"/>
              </a:rPr>
              <a:t>Independent of the speed of hardware.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Average memory access time( AMAT)</a:t>
            </a:r>
          </a:p>
          <a:p>
            <a:pPr lvl="1" eaLnBrk="1" hangingPunct="1"/>
            <a:r>
              <a:rPr lang="en-US" altLang="zh-CN" smtClean="0">
                <a:latin typeface="Comic Sans MS" panose="030F0702030302020204" pitchFamily="66" charset="0"/>
              </a:rPr>
              <a:t>Better than miss rate , but </a:t>
            </a:r>
          </a:p>
          <a:p>
            <a:pPr lvl="1" eaLnBrk="1" hangingPunct="1"/>
            <a:r>
              <a:rPr lang="en-US" altLang="zh-CN" smtClean="0">
                <a:latin typeface="Comic Sans MS" panose="030F0702030302020204" pitchFamily="66" charset="0"/>
              </a:rPr>
              <a:t>Indirect measure of performance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CPUtime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8" y="226219"/>
            <a:ext cx="7200800" cy="559127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 smtClean="0"/>
              <a:t>Ex1: Impact on Performance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76400" y="785813"/>
            <a:ext cx="8991600" cy="2759730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Suppose</a:t>
            </a:r>
            <a:r>
              <a:rPr lang="en-US" altLang="zh-CN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a processor executes at </a:t>
            </a:r>
          </a:p>
          <a:p>
            <a:pPr marL="685800" lvl="1" indent="-1905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Clock Rate = 200 MHz (5 ns per cycle), Ideal (no misses) CPI = 1.1 </a:t>
            </a:r>
          </a:p>
          <a:p>
            <a:pPr marL="685800" lvl="1" indent="-1905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000">
                <a:latin typeface="Comic Sans MS" panose="030F0702030302020204" pitchFamily="66" charset="0"/>
              </a:rPr>
              <a:t>50% arith/logic, 30% ld/st, 20% control</a:t>
            </a:r>
          </a:p>
          <a:p>
            <a:pPr marL="203200" indent="-2032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>
                <a:latin typeface="Comic Sans MS" panose="030F0702030302020204" pitchFamily="66" charset="0"/>
              </a:rPr>
              <a:t>Suppose that 10% of memory operations get 50 cycle miss penalty</a:t>
            </a:r>
          </a:p>
          <a:p>
            <a:pPr marL="203200" indent="-2032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>
                <a:latin typeface="Comic Sans MS" panose="030F0702030302020204" pitchFamily="66" charset="0"/>
              </a:rPr>
              <a:t>Suppose that 1% of instructions get same miss penalty</a:t>
            </a:r>
          </a:p>
          <a:p>
            <a:pPr marL="203200" indent="-2032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Calculate the AMAT and real CPI.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289248" y="3545543"/>
            <a:ext cx="8839200" cy="3293209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  <a:r>
              <a:rPr kumimoji="0" lang="en-US" altLang="zh-CN" sz="2400" b="1" dirty="0" err="1">
                <a:latin typeface="Comic Sans MS" panose="030F0702030302020204" pitchFamily="66" charset="0"/>
              </a:rPr>
              <a:t>CPI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 = ideal CPI + average stalls per instruction		 = 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1.1(cycles/ins)  +	[ 0.30 (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DataMops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/ins) </a:t>
            </a:r>
            <a:b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		x 0.10 (miss/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DataMop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 x 50 (cycle/miss)] 	+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            1 (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InstMop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/ins) x 0.01 (miss/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InstMop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 x 50 (cycle/miss)]</a:t>
            </a:r>
            <a:r>
              <a:rPr kumimoji="0"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br>
              <a:rPr kumimoji="0"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</a:br>
            <a:r>
              <a:rPr kumimoji="0" lang="en-US" altLang="zh-CN" sz="2400" b="1" dirty="0">
                <a:latin typeface="Comic Sans MS" panose="030F0702030302020204" pitchFamily="66" charset="0"/>
              </a:rPr>
              <a:t>	        </a:t>
            </a:r>
            <a:r>
              <a:rPr kumimoji="0"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= (1.1 +  1.5 + .5) cycle/ins = 3.1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 smtClean="0">
                <a:latin typeface="Comic Sans MS" panose="030F0702030302020204" pitchFamily="66" charset="0"/>
              </a:rPr>
              <a:t>64% 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of the time the </a:t>
            </a:r>
            <a:r>
              <a:rPr kumimoji="0" lang="en-US" altLang="zh-CN" sz="2400" b="1" dirty="0" err="1">
                <a:latin typeface="Comic Sans MS" panose="030F0702030302020204" pitchFamily="66" charset="0"/>
              </a:rPr>
              <a:t>proc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 is stalled waiting for memory!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endParaRPr kumimoji="0" lang="en-US" altLang="zh-CN" sz="2400" b="1" dirty="0" smtClean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 smtClean="0">
                <a:latin typeface="Comic Sans MS" panose="030F0702030302020204" pitchFamily="66" charset="0"/>
              </a:rPr>
              <a:t>AMAT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=(1/1.3)x[</a:t>
            </a:r>
            <a:r>
              <a:rPr kumimoji="0"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1.1+0.01x50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]+(0.3/1.3)x[</a:t>
            </a:r>
            <a:r>
              <a:rPr kumimoji="0"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1.1+0.1x50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]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>
                <a:latin typeface="Comic Sans MS" panose="030F0702030302020204" pitchFamily="66" charset="0"/>
              </a:rPr>
              <a:t>        =</a:t>
            </a:r>
            <a:r>
              <a:rPr kumimoji="0"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2.54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927648" y="188641"/>
            <a:ext cx="7344816" cy="559127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 smtClean="0"/>
              <a:t>Ex2: Impact on Performance</a:t>
            </a:r>
          </a:p>
        </p:txBody>
      </p:sp>
      <p:sp>
        <p:nvSpPr>
          <p:cNvPr id="112643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1559496" y="1124744"/>
            <a:ext cx="9820200" cy="4726422"/>
          </a:xfrm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lnSpc>
                <a:spcPct val="85000"/>
              </a:lnSpc>
              <a:buNone/>
              <a:tabLst>
                <a:tab pos="79375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</a:rPr>
              <a:t>Assume :</a:t>
            </a:r>
            <a:r>
              <a:rPr lang="en-US" altLang="zh-CN" dirty="0">
                <a:latin typeface="Comic Sans MS" panose="030F0702030302020204" pitchFamily="66" charset="0"/>
              </a:rPr>
              <a:t> Ideal CPI=1 (no misses) 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altLang="zh-CN" dirty="0">
                <a:latin typeface="Comic Sans MS" panose="030F0702030302020204" pitchFamily="66" charset="0"/>
              </a:rPr>
              <a:t>L/S’s structure . 50% of instructions are data accesses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altLang="zh-CN" dirty="0">
                <a:latin typeface="Comic Sans MS" panose="030F0702030302020204" pitchFamily="66" charset="0"/>
              </a:rPr>
              <a:t>Miss penalty is 25 clock cycles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altLang="zh-CN" dirty="0">
                <a:latin typeface="Comic Sans MS" panose="030F0702030302020204" pitchFamily="66" charset="0"/>
              </a:rPr>
              <a:t>Miss rate is 2%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</a:rPr>
              <a:t>How faster would the computer be if all instructions were cache hits?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03200" indent="-203200">
              <a:lnSpc>
                <a:spcPct val="85000"/>
              </a:lnSpc>
              <a:spcBef>
                <a:spcPct val="30000"/>
              </a:spcBef>
              <a:tabLst>
                <a:tab pos="793750" algn="l"/>
              </a:tabLst>
            </a:pP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  <a:r>
              <a:rPr lang="en-US" altLang="zh-CN" b="1" dirty="0" smtClean="0">
                <a:latin typeface="Comic Sans MS" panose="030F0702030302020204" pitchFamily="66" charset="0"/>
              </a:rPr>
              <a:t> </a:t>
            </a:r>
            <a:r>
              <a:rPr lang="en-US" altLang="zh-CN" b="1" dirty="0">
                <a:latin typeface="Comic Sans MS" panose="030F0702030302020204" pitchFamily="66" charset="0"/>
              </a:rPr>
              <a:t>first compute the performance for always hits:</a:t>
            </a:r>
          </a:p>
          <a:p>
            <a:pPr marL="203200" indent="-203200">
              <a:spcBef>
                <a:spcPct val="30000"/>
              </a:spcBef>
              <a:buNone/>
              <a:tabLst>
                <a:tab pos="793750" algn="l"/>
              </a:tabLst>
            </a:pPr>
            <a:r>
              <a:rPr lang="en-US" altLang="zh-CN" b="1" dirty="0" err="1" smtClean="0">
                <a:latin typeface="Comic Sans MS" panose="030F0702030302020204" pitchFamily="66" charset="0"/>
              </a:rPr>
              <a:t>CPU</a:t>
            </a:r>
            <a:r>
              <a:rPr lang="en-US" altLang="zh-CN" b="1" baseline="-25000" dirty="0" err="1" smtClean="0">
                <a:latin typeface="Comic Sans MS" panose="030F0702030302020204" pitchFamily="66" charset="0"/>
              </a:rPr>
              <a:t>time</a:t>
            </a:r>
            <a:r>
              <a:rPr lang="en-US" altLang="zh-CN" b="1" dirty="0" smtClean="0">
                <a:latin typeface="Comic Sans MS" panose="030F0702030302020204" pitchFamily="66" charset="0"/>
              </a:rPr>
              <a:t> </a:t>
            </a:r>
            <a:r>
              <a:rPr lang="en-US" altLang="zh-CN" b="1" dirty="0">
                <a:latin typeface="Comic Sans MS" panose="030F0702030302020204" pitchFamily="66" charset="0"/>
              </a:rPr>
              <a:t>=(CPU clock </a:t>
            </a:r>
            <a:r>
              <a:rPr lang="en-US" altLang="zh-CN" b="1" dirty="0" err="1">
                <a:latin typeface="Comic Sans MS" panose="030F0702030302020204" pitchFamily="66" charset="0"/>
              </a:rPr>
              <a:t>cycles+memory</a:t>
            </a:r>
            <a:r>
              <a:rPr lang="en-US" altLang="zh-CN" b="1" dirty="0">
                <a:latin typeface="Comic Sans MS" panose="030F0702030302020204" pitchFamily="66" charset="0"/>
              </a:rPr>
              <a:t> stall cycles)×clock cycle</a:t>
            </a:r>
          </a:p>
          <a:p>
            <a:pPr marL="203200" indent="-203200">
              <a:lnSpc>
                <a:spcPct val="85000"/>
              </a:lnSpc>
              <a:spcBef>
                <a:spcPct val="30000"/>
              </a:spcBef>
              <a:buNone/>
              <a:tabLst>
                <a:tab pos="793750" algn="l"/>
              </a:tabLst>
            </a:pPr>
            <a:r>
              <a:rPr lang="en-US" altLang="zh-CN" b="1" dirty="0">
                <a:latin typeface="Comic Sans MS" panose="030F0702030302020204" pitchFamily="66" charset="0"/>
              </a:rPr>
              <a:t>			</a:t>
            </a:r>
            <a:r>
              <a:rPr lang="en-US" altLang="zh-CN" b="1" dirty="0" smtClean="0">
                <a:latin typeface="Comic Sans MS" panose="030F0702030302020204" pitchFamily="66" charset="0"/>
              </a:rPr>
              <a:t>  =(</a:t>
            </a:r>
            <a:r>
              <a:rPr lang="en-US" altLang="zh-CN" b="1" dirty="0">
                <a:latin typeface="Comic Sans MS" panose="030F0702030302020204" pitchFamily="66" charset="0"/>
              </a:rPr>
              <a:t>IC ×CPI+0) ×Clock cycle</a:t>
            </a:r>
          </a:p>
          <a:p>
            <a:pPr marL="203200" indent="-203200">
              <a:lnSpc>
                <a:spcPct val="85000"/>
              </a:lnSpc>
              <a:spcBef>
                <a:spcPct val="30000"/>
              </a:spcBef>
              <a:buNone/>
              <a:tabLst>
                <a:tab pos="793750" algn="l"/>
              </a:tabLst>
            </a:pPr>
            <a:r>
              <a:rPr lang="en-US" altLang="zh-CN" b="1" dirty="0">
                <a:latin typeface="Comic Sans MS" panose="030F0702030302020204" pitchFamily="66" charset="0"/>
              </a:rPr>
              <a:t>			</a:t>
            </a:r>
            <a:r>
              <a:rPr lang="en-US" altLang="zh-CN" b="1" dirty="0" smtClean="0">
                <a:latin typeface="Comic Sans MS" panose="030F0702030302020204" pitchFamily="66" charset="0"/>
              </a:rPr>
              <a:t>  =</a:t>
            </a:r>
            <a:r>
              <a:rPr lang="en-US" altLang="zh-CN" b="1" dirty="0">
                <a:latin typeface="Comic Sans MS" panose="030F0702030302020204" pitchFamily="66" charset="0"/>
              </a:rPr>
              <a:t>IC ×1.0 ×clock cycle</a:t>
            </a:r>
          </a:p>
          <a:p>
            <a:pPr marL="203200" indent="-203200">
              <a:lnSpc>
                <a:spcPct val="85000"/>
              </a:lnSpc>
              <a:spcBef>
                <a:spcPct val="30000"/>
              </a:spcBef>
              <a:buNone/>
              <a:tabLst>
                <a:tab pos="793750" algn="l"/>
              </a:tabLst>
            </a:pPr>
            <a:r>
              <a:rPr lang="en-US" altLang="zh-CN" sz="2000" b="1" dirty="0">
                <a:latin typeface="Comic Sans MS" panose="030F0702030302020204" pitchFamily="66" charset="0"/>
              </a:rPr>
              <a:t>	</a:t>
            </a: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44" name="Rectangle 5"/>
          <p:cNvSpPr>
            <a:spLocks noChangeArrowheads="1"/>
          </p:cNvSpPr>
          <p:nvPr/>
        </p:nvSpPr>
        <p:spPr bwMode="auto">
          <a:xfrm>
            <a:off x="1676400" y="3581400"/>
            <a:ext cx="8839200" cy="3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tabLst>
                <a:tab pos="79375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9375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9375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	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2 (cont.)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99456" y="1125541"/>
            <a:ext cx="10658112" cy="47958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anose="030F0702030302020204" pitchFamily="66" charset="0"/>
              </a:rPr>
              <a:t>Now for the computer with the real 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cache,first</a:t>
            </a:r>
            <a:r>
              <a:rPr lang="en-US" altLang="zh-CN" sz="2000" b="1" dirty="0">
                <a:latin typeface="Comic Sans MS" panose="030F0702030302020204" pitchFamily="66" charset="0"/>
              </a:rPr>
              <a:t> compute memory stall cycles: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zh-CN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92313" y="4324351"/>
            <a:ext cx="8424862" cy="1768475"/>
            <a:chOff x="240" y="2784"/>
            <a:chExt cx="5376" cy="1266"/>
          </a:xfrm>
        </p:grpSpPr>
        <p:sp>
          <p:nvSpPr>
            <p:cNvPr id="113671" name="Text Box 5"/>
            <p:cNvSpPr txBox="1">
              <a:spLocks noChangeArrowheads="1"/>
            </p:cNvSpPr>
            <p:nvPr/>
          </p:nvSpPr>
          <p:spPr bwMode="auto">
            <a:xfrm>
              <a:off x="240" y="2784"/>
              <a:ext cx="5376" cy="1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The performance ratio is the inverse of the execution times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 CPU execution time </a:t>
              </a:r>
              <a:r>
                <a:rPr kumimoji="0" lang="en-US" altLang="zh-CN" sz="2000" b="1" baseline="-25000">
                  <a:latin typeface="Comic Sans MS" panose="030F0702030302020204" pitchFamily="66" charset="0"/>
                </a:rPr>
                <a:t>cache	      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1.75 </a:t>
              </a:r>
              <a:r>
                <a:rPr kumimoji="0" lang="en-US" altLang="zh-CN" sz="1800" b="1">
                  <a:latin typeface="Comic Sans MS" panose="030F0702030302020204" pitchFamily="66" charset="0"/>
                </a:rPr>
                <a:t>×IC ×Clock cycle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    CPU execution time	    </a:t>
              </a:r>
              <a:r>
                <a:rPr kumimoji="0" lang="en-US" altLang="zh-CN" sz="1800" b="1">
                  <a:latin typeface="Comic Sans MS" panose="030F0702030302020204" pitchFamily="66" charset="0"/>
                </a:rPr>
                <a:t>1.0 ×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 </a:t>
              </a:r>
              <a:r>
                <a:rPr kumimoji="0" lang="en-US" altLang="zh-CN" sz="1800" b="1">
                  <a:latin typeface="Comic Sans MS" panose="030F0702030302020204" pitchFamily="66" charset="0"/>
                </a:rPr>
                <a:t>IC ×clock cycle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 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The computer with no cache misses is 1.75 time faster.</a:t>
              </a:r>
            </a:p>
          </p:txBody>
        </p:sp>
        <p:sp>
          <p:nvSpPr>
            <p:cNvPr id="113672" name="Line 6"/>
            <p:cNvSpPr>
              <a:spLocks noChangeShapeType="1"/>
            </p:cNvSpPr>
            <p:nvPr/>
          </p:nvSpPr>
          <p:spPr bwMode="auto">
            <a:xfrm>
              <a:off x="336" y="3417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3" name="Line 7"/>
            <p:cNvSpPr>
              <a:spLocks noChangeShapeType="1"/>
            </p:cNvSpPr>
            <p:nvPr/>
          </p:nvSpPr>
          <p:spPr bwMode="auto">
            <a:xfrm>
              <a:off x="2832" y="340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4" name="Rectangle 8"/>
            <p:cNvSpPr>
              <a:spLocks noChangeArrowheads="1"/>
            </p:cNvSpPr>
            <p:nvPr/>
          </p:nvSpPr>
          <p:spPr bwMode="auto">
            <a:xfrm>
              <a:off x="2542" y="3279"/>
              <a:ext cx="280" cy="28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</a:p>
          </p:txBody>
        </p:sp>
      </p:grp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1992313" y="2924176"/>
            <a:ext cx="8458200" cy="1266825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G Omega"/>
              </a:rPr>
              <a:t>The total performance is thus: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G Omega"/>
              </a:rPr>
              <a:t> </a:t>
            </a:r>
            <a:r>
              <a:rPr kumimoji="0" lang="en-US" altLang="zh-CN" sz="1800" b="1">
                <a:latin typeface="Comic Sans MS" panose="030F0702030302020204" pitchFamily="66" charset="0"/>
              </a:rPr>
              <a:t>CPU execution time cache =(IC ×1.0+IC ×0.75) ×Clock cycle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>
                <a:latin typeface="Comic Sans MS" panose="030F0702030302020204" pitchFamily="66" charset="0"/>
              </a:rPr>
              <a:t>		 	      =1.75 ×IC ×Clock cycle</a:t>
            </a:r>
          </a:p>
        </p:txBody>
      </p:sp>
      <p:graphicFrame>
        <p:nvGraphicFramePr>
          <p:cNvPr id="113670" name="Object 0"/>
          <p:cNvGraphicFramePr>
            <a:graphicFrameLocks noChangeAspect="1"/>
          </p:cNvGraphicFramePr>
          <p:nvPr/>
        </p:nvGraphicFramePr>
        <p:xfrm>
          <a:off x="1992313" y="1773239"/>
          <a:ext cx="8382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" name="Equation" r:id="rId3" imgW="5029200" imgH="723900" progId="Equation.3">
                  <p:embed/>
                </p:oleObj>
              </mc:Choice>
              <mc:Fallback>
                <p:oleObj name="Equation" r:id="rId3" imgW="5029200" imgH="723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773239"/>
                        <a:ext cx="8382000" cy="1076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83632" y="44624"/>
            <a:ext cx="7345065" cy="765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Ex3: Impact on Performance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74825" y="1052513"/>
            <a:ext cx="8497888" cy="4608512"/>
          </a:xfrm>
        </p:spPr>
        <p:txBody>
          <a:bodyPr/>
          <a:lstStyle/>
          <a:p>
            <a:pPr marL="285750" indent="-285750">
              <a:buNone/>
            </a:pPr>
            <a:r>
              <a:rPr lang="en-US" altLang="zh-CN" sz="3000">
                <a:solidFill>
                  <a:srgbClr val="0000FF"/>
                </a:solidFill>
                <a:latin typeface="Comic Sans MS" panose="030F0702030302020204" pitchFamily="66" charset="0"/>
              </a:rPr>
              <a:t>Assume :</a:t>
            </a:r>
            <a:r>
              <a:rPr lang="en-US" altLang="zh-CN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600">
                <a:latin typeface="Comic Sans MS" panose="030F0702030302020204" pitchFamily="66" charset="0"/>
              </a:rPr>
              <a:t>unified caches: 32K unified cache</a:t>
            </a:r>
          </a:p>
          <a:p>
            <a:pPr marL="285750" indent="-285750"/>
            <a:r>
              <a:rPr lang="en-US" altLang="zh-CN">
                <a:latin typeface="Comic Sans MS" panose="030F0702030302020204" pitchFamily="66" charset="0"/>
              </a:rPr>
              <a:t>Split cache: 16K D-cache and 16K I-cache </a:t>
            </a:r>
          </a:p>
          <a:p>
            <a:pPr marL="285750" indent="-285750"/>
            <a:r>
              <a:rPr lang="en-US" altLang="zh-CN">
                <a:latin typeface="Comic Sans MS" panose="030F0702030302020204" pitchFamily="66" charset="0"/>
              </a:rPr>
              <a:t>36% of the instructions are data transfer instructions</a:t>
            </a:r>
          </a:p>
          <a:p>
            <a:pPr marL="285750" indent="-285750"/>
            <a:r>
              <a:rPr lang="en-US" altLang="zh-CN">
                <a:latin typeface="Comic Sans MS" panose="030F0702030302020204" pitchFamily="66" charset="0"/>
              </a:rPr>
              <a:t>A hit takes 1 colck cycle </a:t>
            </a:r>
          </a:p>
          <a:p>
            <a:pPr marL="285750" indent="-285750"/>
            <a:r>
              <a:rPr lang="en-US" altLang="zh-CN">
                <a:latin typeface="Comic Sans MS" panose="030F0702030302020204" pitchFamily="66" charset="0"/>
              </a:rPr>
              <a:t>The miss penalty is 100 clock cycles</a:t>
            </a:r>
          </a:p>
          <a:p>
            <a:pPr marL="285750" indent="-285750"/>
            <a:r>
              <a:rPr lang="en-US" altLang="zh-CN">
                <a:latin typeface="Comic Sans MS" panose="030F0702030302020204" pitchFamily="66" charset="0"/>
              </a:rPr>
              <a:t>A load/store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take 1 extra clock cycle on a unified cache </a:t>
            </a:r>
          </a:p>
          <a:p>
            <a:pPr marL="285750" indent="-285750"/>
            <a:r>
              <a:rPr lang="en-US" altLang="zh-CN">
                <a:latin typeface="Comic Sans MS" panose="030F0702030302020204" pitchFamily="66" charset="0"/>
              </a:rPr>
              <a:t>Write-through with a write-buffer </a:t>
            </a:r>
          </a:p>
          <a:p>
            <a:pPr marL="285750" indent="-285750">
              <a:buNone/>
            </a:pPr>
            <a:r>
              <a:rPr lang="en-US" altLang="zh-CN">
                <a:latin typeface="Comic Sans MS" panose="030F0702030302020204" pitchFamily="66" charset="0"/>
              </a:rPr>
              <a:t>   and ignore stalls due to the write buffer</a:t>
            </a:r>
          </a:p>
          <a:p>
            <a:pPr marL="285750" indent="-285750"/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What is the average memory access time in each case?</a:t>
            </a:r>
            <a:endParaRPr lang="en-US" altLang="zh-CN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9435" y="24606"/>
            <a:ext cx="7488832" cy="98107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MissRate</a:t>
            </a:r>
            <a:r>
              <a:rPr lang="en-US" altLang="zh-CN" dirty="0" smtClean="0"/>
              <a:t>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Uni.cache</a:t>
            </a:r>
            <a:r>
              <a:rPr lang="en-US" altLang="zh-CN" dirty="0" smtClean="0"/>
              <a:t> &amp; split cache</a:t>
            </a:r>
          </a:p>
        </p:txBody>
      </p:sp>
      <p:graphicFrame>
        <p:nvGraphicFramePr>
          <p:cNvPr id="11571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274889" y="2265363"/>
          <a:ext cx="76406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9" name="文档" r:id="rId3" imgW="7641336" imgH="2514600" progId="Word.Document.8">
                  <p:embed/>
                </p:oleObj>
              </mc:Choice>
              <mc:Fallback>
                <p:oleObj name="文档" r:id="rId3" imgW="7641336" imgH="2514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9" y="2265363"/>
                        <a:ext cx="7640637" cy="2514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2133601" y="1600200"/>
            <a:ext cx="783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Miss per 1000 instructions for 2-way associate cache.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3</a:t>
            </a:r>
          </a:p>
        </p:txBody>
      </p:sp>
      <p:sp>
        <p:nvSpPr>
          <p:cNvPr id="116739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9191626" y="6453188"/>
            <a:ext cx="1476375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rgbClr val="000000"/>
                </a:solidFill>
              </a:rPr>
              <a:t>Feb.2008_jxh_Introduction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4000" y="3260726"/>
            <a:ext cx="9144000" cy="3597275"/>
            <a:chOff x="144" y="720"/>
            <a:chExt cx="5376" cy="2266"/>
          </a:xfrm>
        </p:grpSpPr>
        <p:sp>
          <p:nvSpPr>
            <p:cNvPr id="116752" name="Text Box 13"/>
            <p:cNvSpPr txBox="1">
              <a:spLocks noChangeArrowheads="1"/>
            </p:cNvSpPr>
            <p:nvPr/>
          </p:nvSpPr>
          <p:spPr bwMode="auto">
            <a:xfrm>
              <a:off x="144" y="720"/>
              <a:ext cx="5376" cy="225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latin typeface="Comic Sans MS" panose="030F0702030302020204" pitchFamily="66" charset="0"/>
                </a:rPr>
                <a:t>Since every instruction access has exactly one memory access to fetch the instruction, according as Figure 5.8 the instruction miss rate is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Since 36% of the instructions are data transfers, </a:t>
              </a:r>
              <a:r>
                <a:rPr kumimoji="0" lang="en-US" altLang="zh-CN" sz="2200" b="1">
                  <a:latin typeface="Comic Sans MS" panose="030F0702030302020204" pitchFamily="66" charset="0"/>
                </a:rPr>
                <a:t>according as Figure 5.8 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the data miss rate is 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16753" name="Group 14"/>
            <p:cNvGrpSpPr>
              <a:grpSpLocks/>
            </p:cNvGrpSpPr>
            <p:nvPr/>
          </p:nvGrpSpPr>
          <p:grpSpPr bwMode="auto">
            <a:xfrm>
              <a:off x="958" y="1392"/>
              <a:ext cx="3736" cy="538"/>
              <a:chOff x="2878" y="2112"/>
              <a:chExt cx="3736" cy="538"/>
            </a:xfrm>
          </p:grpSpPr>
          <p:sp>
            <p:nvSpPr>
              <p:cNvPr id="116760" name="Rectangle 15"/>
              <p:cNvSpPr>
                <a:spLocks noChangeArrowheads="1"/>
              </p:cNvSpPr>
              <p:nvPr/>
            </p:nvSpPr>
            <p:spPr bwMode="auto">
              <a:xfrm>
                <a:off x="2878" y="2264"/>
                <a:ext cx="1824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16KB instruction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16761" name="Rectangle 16"/>
              <p:cNvSpPr>
                <a:spLocks noChangeArrowheads="1"/>
              </p:cNvSpPr>
              <p:nvPr/>
            </p:nvSpPr>
            <p:spPr bwMode="auto">
              <a:xfrm>
                <a:off x="4840" y="2112"/>
                <a:ext cx="88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3.82/1000</a:t>
                </a:r>
              </a:p>
            </p:txBody>
          </p:sp>
          <p:sp>
            <p:nvSpPr>
              <p:cNvPr id="116762" name="Rectangle 17"/>
              <p:cNvSpPr>
                <a:spLocks noChangeArrowheads="1"/>
              </p:cNvSpPr>
              <p:nvPr/>
            </p:nvSpPr>
            <p:spPr bwMode="auto">
              <a:xfrm>
                <a:off x="5100" y="2400"/>
                <a:ext cx="356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1.0</a:t>
                </a:r>
              </a:p>
            </p:txBody>
          </p:sp>
          <p:sp>
            <p:nvSpPr>
              <p:cNvPr id="116763" name="Line 18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764" name="Rectangle 19"/>
              <p:cNvSpPr>
                <a:spLocks noChangeArrowheads="1"/>
              </p:cNvSpPr>
              <p:nvPr/>
            </p:nvSpPr>
            <p:spPr bwMode="auto">
              <a:xfrm>
                <a:off x="5834" y="2256"/>
                <a:ext cx="780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0.0038</a:t>
                </a:r>
              </a:p>
            </p:txBody>
          </p:sp>
        </p:grpSp>
        <p:grpSp>
          <p:nvGrpSpPr>
            <p:cNvPr id="116754" name="Group 20"/>
            <p:cNvGrpSpPr>
              <a:grpSpLocks/>
            </p:cNvGrpSpPr>
            <p:nvPr/>
          </p:nvGrpSpPr>
          <p:grpSpPr bwMode="auto">
            <a:xfrm>
              <a:off x="1050" y="2448"/>
              <a:ext cx="3590" cy="538"/>
              <a:chOff x="3025" y="2112"/>
              <a:chExt cx="3590" cy="538"/>
            </a:xfrm>
          </p:grpSpPr>
          <p:sp>
            <p:nvSpPr>
              <p:cNvPr id="116755" name="Rectangle 21"/>
              <p:cNvSpPr>
                <a:spLocks noChangeArrowheads="1"/>
              </p:cNvSpPr>
              <p:nvPr/>
            </p:nvSpPr>
            <p:spPr bwMode="auto">
              <a:xfrm>
                <a:off x="3025" y="2264"/>
                <a:ext cx="1532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16KB data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16756" name="Rectangle 22"/>
              <p:cNvSpPr>
                <a:spLocks noChangeArrowheads="1"/>
              </p:cNvSpPr>
              <p:nvPr/>
            </p:nvSpPr>
            <p:spPr bwMode="auto">
              <a:xfrm>
                <a:off x="4838" y="2112"/>
                <a:ext cx="88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40.9/1000</a:t>
                </a:r>
              </a:p>
            </p:txBody>
          </p:sp>
          <p:sp>
            <p:nvSpPr>
              <p:cNvPr id="116757" name="Rectangle 23"/>
              <p:cNvSpPr>
                <a:spLocks noChangeArrowheads="1"/>
              </p:cNvSpPr>
              <p:nvPr/>
            </p:nvSpPr>
            <p:spPr bwMode="auto">
              <a:xfrm>
                <a:off x="5054" y="2400"/>
                <a:ext cx="447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0.36</a:t>
                </a:r>
              </a:p>
            </p:txBody>
          </p:sp>
          <p:sp>
            <p:nvSpPr>
              <p:cNvPr id="116758" name="Line 24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759" name="Rectangle 25"/>
              <p:cNvSpPr>
                <a:spLocks noChangeArrowheads="1"/>
              </p:cNvSpPr>
              <p:nvPr/>
            </p:nvSpPr>
            <p:spPr bwMode="auto">
              <a:xfrm>
                <a:off x="5835" y="2256"/>
                <a:ext cx="780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0.1136</a:t>
                </a:r>
              </a:p>
            </p:txBody>
          </p:sp>
        </p:grpSp>
      </p:grpSp>
      <p:sp>
        <p:nvSpPr>
          <p:cNvPr id="217115" name="Rectangle 27"/>
          <p:cNvSpPr>
            <a:spLocks noChangeArrowheads="1"/>
          </p:cNvSpPr>
          <p:nvPr/>
        </p:nvSpPr>
        <p:spPr bwMode="auto">
          <a:xfrm>
            <a:off x="1881188" y="1000125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600" b="1">
                <a:solidFill>
                  <a:srgbClr val="FF0000"/>
                </a:solidFill>
                <a:latin typeface="Comic Sans MS" panose="030F0702030302020204" pitchFamily="66" charset="0"/>
              </a:rPr>
              <a:t>Answer :</a:t>
            </a:r>
            <a:r>
              <a:rPr kumimoji="0" lang="en-US" altLang="zh-CN" sz="2400" b="1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200" b="1">
                <a:latin typeface="Comic Sans MS" panose="030F0702030302020204" pitchFamily="66" charset="0"/>
              </a:rPr>
              <a:t>first let’s convert misses per 1000 instructions into miss rate.</a:t>
            </a:r>
            <a:endParaRPr kumimoji="0" lang="en-US" altLang="zh-CN" sz="2000" b="1">
              <a:latin typeface="Comic Sans MS" panose="030F0702030302020204" pitchFamily="66" charset="0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637085" y="1947070"/>
            <a:ext cx="5976664" cy="1128713"/>
            <a:chOff x="1440" y="1344"/>
            <a:chExt cx="2880" cy="711"/>
          </a:xfrm>
        </p:grpSpPr>
        <p:sp>
          <p:nvSpPr>
            <p:cNvPr id="116743" name="Text Box 29"/>
            <p:cNvSpPr txBox="1">
              <a:spLocks noChangeArrowheads="1"/>
            </p:cNvSpPr>
            <p:nvPr/>
          </p:nvSpPr>
          <p:spPr bwMode="auto">
            <a:xfrm>
              <a:off x="2688" y="134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G Omega"/>
                </a:rPr>
                <a:t>Misses </a:t>
              </a:r>
            </a:p>
          </p:txBody>
        </p:sp>
        <p:sp>
          <p:nvSpPr>
            <p:cNvPr id="116744" name="Text Box 30"/>
            <p:cNvSpPr txBox="1">
              <a:spLocks noChangeArrowheads="1"/>
            </p:cNvSpPr>
            <p:nvPr/>
          </p:nvSpPr>
          <p:spPr bwMode="auto">
            <a:xfrm>
              <a:off x="2400" y="1488"/>
              <a:ext cx="139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G Omega"/>
                </a:rPr>
                <a:t>1000  Instructions</a:t>
              </a:r>
            </a:p>
          </p:txBody>
        </p:sp>
        <p:sp>
          <p:nvSpPr>
            <p:cNvPr id="116745" name="Line 31"/>
            <p:cNvSpPr>
              <a:spLocks noChangeShapeType="1"/>
            </p:cNvSpPr>
            <p:nvPr/>
          </p:nvSpPr>
          <p:spPr bwMode="auto">
            <a:xfrm>
              <a:off x="2448" y="153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6" name="Text Box 32"/>
            <p:cNvSpPr txBox="1">
              <a:spLocks noChangeArrowheads="1"/>
            </p:cNvSpPr>
            <p:nvPr/>
          </p:nvSpPr>
          <p:spPr bwMode="auto">
            <a:xfrm>
              <a:off x="3648" y="144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G Omega"/>
                </a:rPr>
                <a:t>/1000 </a:t>
              </a:r>
            </a:p>
          </p:txBody>
        </p:sp>
        <p:sp>
          <p:nvSpPr>
            <p:cNvPr id="116747" name="Line 33"/>
            <p:cNvSpPr>
              <a:spLocks noChangeShapeType="1"/>
            </p:cNvSpPr>
            <p:nvPr/>
          </p:nvSpPr>
          <p:spPr bwMode="auto">
            <a:xfrm>
              <a:off x="2448" y="1680"/>
              <a:ext cx="14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8" name="Text Box 34"/>
            <p:cNvSpPr txBox="1">
              <a:spLocks noChangeArrowheads="1"/>
            </p:cNvSpPr>
            <p:nvPr/>
          </p:nvSpPr>
          <p:spPr bwMode="auto">
            <a:xfrm>
              <a:off x="2496" y="1632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latin typeface="CG Omega"/>
                </a:rPr>
                <a:t>Memory accesses</a:t>
              </a:r>
            </a:p>
          </p:txBody>
        </p:sp>
        <p:sp>
          <p:nvSpPr>
            <p:cNvPr id="116749" name="Text Box 35"/>
            <p:cNvSpPr txBox="1">
              <a:spLocks noChangeArrowheads="1"/>
            </p:cNvSpPr>
            <p:nvPr/>
          </p:nvSpPr>
          <p:spPr bwMode="auto">
            <a:xfrm>
              <a:off x="2592" y="1824"/>
              <a:ext cx="1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G Omega"/>
                </a:rPr>
                <a:t>Instructions</a:t>
              </a:r>
            </a:p>
          </p:txBody>
        </p:sp>
        <p:sp>
          <p:nvSpPr>
            <p:cNvPr id="116750" name="Line 36"/>
            <p:cNvSpPr>
              <a:spLocks noChangeShapeType="1"/>
            </p:cNvSpPr>
            <p:nvPr/>
          </p:nvSpPr>
          <p:spPr bwMode="auto">
            <a:xfrm>
              <a:off x="2640" y="1833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1" name="Text Box 37"/>
            <p:cNvSpPr txBox="1">
              <a:spLocks noChangeArrowheads="1"/>
            </p:cNvSpPr>
            <p:nvPr/>
          </p:nvSpPr>
          <p:spPr bwMode="auto">
            <a:xfrm>
              <a:off x="1440" y="1536"/>
              <a:ext cx="10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latin typeface="CG Omega"/>
                </a:rPr>
                <a:t>Miss rate= 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3 (cont.)</a:t>
            </a:r>
          </a:p>
        </p:txBody>
      </p:sp>
      <p:sp>
        <p:nvSpPr>
          <p:cNvPr id="218117" name="Text Box 5"/>
          <p:cNvSpPr>
            <a:spLocks noGrp="1" noChangeArrowheads="1"/>
          </p:cNvSpPr>
          <p:nvPr>
            <p:ph idx="1"/>
          </p:nvPr>
        </p:nvSpPr>
        <p:spPr>
          <a:xfrm>
            <a:off x="1774825" y="3357563"/>
            <a:ext cx="8534400" cy="2438400"/>
          </a:xfrm>
          <a:solidFill>
            <a:srgbClr val="A6F6E5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latin typeface="CG Omega"/>
              </a:rPr>
              <a:t>Basing on Figure 2.32 on page 138 there is 74% instruction references in split cache. The average miss rate for the split cache is: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G Omega"/>
              </a:rPr>
              <a:t>(74%×0.0038)+(26% × 0.1136)=0.0323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G Omega"/>
              </a:rPr>
              <a:t>Thus ,a 32KB unified cache has a slightly lower effective miss rate than two 16KB caches.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74825" y="1268414"/>
            <a:ext cx="8382000" cy="1646237"/>
            <a:chOff x="192" y="2976"/>
            <a:chExt cx="5280" cy="1037"/>
          </a:xfrm>
        </p:grpSpPr>
        <p:sp>
          <p:nvSpPr>
            <p:cNvPr id="117765" name="Rectangle 9"/>
            <p:cNvSpPr>
              <a:spLocks noChangeArrowheads="1"/>
            </p:cNvSpPr>
            <p:nvPr/>
          </p:nvSpPr>
          <p:spPr bwMode="auto">
            <a:xfrm>
              <a:off x="192" y="2976"/>
              <a:ext cx="5280" cy="103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Form </a:t>
              </a:r>
              <a:r>
                <a:rPr kumimoji="0" lang="en-US" altLang="zh-CN" sz="2200" b="1">
                  <a:latin typeface="Comic Sans MS" panose="030F0702030302020204" pitchFamily="66" charset="0"/>
                </a:rPr>
                <a:t>Figure 5.8 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The unified miss rate needs to account for instruction and data accesses: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grpSp>
          <p:nvGrpSpPr>
            <p:cNvPr id="117766" name="Group 10"/>
            <p:cNvGrpSpPr>
              <a:grpSpLocks/>
            </p:cNvGrpSpPr>
            <p:nvPr/>
          </p:nvGrpSpPr>
          <p:grpSpPr bwMode="auto">
            <a:xfrm>
              <a:off x="991" y="3456"/>
              <a:ext cx="3731" cy="538"/>
              <a:chOff x="2912" y="2112"/>
              <a:chExt cx="3731" cy="538"/>
            </a:xfrm>
          </p:grpSpPr>
          <p:sp>
            <p:nvSpPr>
              <p:cNvPr id="117767" name="Rectangle 11"/>
              <p:cNvSpPr>
                <a:spLocks noChangeArrowheads="1"/>
              </p:cNvSpPr>
              <p:nvPr/>
            </p:nvSpPr>
            <p:spPr bwMode="auto">
              <a:xfrm>
                <a:off x="2912" y="2264"/>
                <a:ext cx="175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32KB unified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17768" name="Rectangle 12"/>
              <p:cNvSpPr>
                <a:spLocks noChangeArrowheads="1"/>
              </p:cNvSpPr>
              <p:nvPr/>
            </p:nvSpPr>
            <p:spPr bwMode="auto">
              <a:xfrm>
                <a:off x="4807" y="2112"/>
                <a:ext cx="9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43.3/1000</a:t>
                </a:r>
              </a:p>
            </p:txBody>
          </p:sp>
          <p:sp>
            <p:nvSpPr>
              <p:cNvPr id="117769" name="Rectangle 13"/>
              <p:cNvSpPr>
                <a:spLocks noChangeArrowheads="1"/>
              </p:cNvSpPr>
              <p:nvPr/>
            </p:nvSpPr>
            <p:spPr bwMode="auto">
              <a:xfrm>
                <a:off x="4809" y="2400"/>
                <a:ext cx="9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1.00+0.36</a:t>
                </a:r>
              </a:p>
            </p:txBody>
          </p:sp>
          <p:sp>
            <p:nvSpPr>
              <p:cNvPr id="117770" name="Line 14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771" name="Rectangle 15"/>
              <p:cNvSpPr>
                <a:spLocks noChangeArrowheads="1"/>
              </p:cNvSpPr>
              <p:nvPr/>
            </p:nvSpPr>
            <p:spPr bwMode="auto">
              <a:xfrm>
                <a:off x="5807" y="2256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0.0318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Memory Technologies</a:t>
            </a:r>
          </a:p>
        </p:txBody>
      </p:sp>
      <p:sp>
        <p:nvSpPr>
          <p:cNvPr id="69635" name="Rectangle 1027"/>
          <p:cNvSpPr>
            <a:spLocks noGrp="1" noRot="1" noChangeArrowheads="1"/>
          </p:cNvSpPr>
          <p:nvPr>
            <p:ph idx="1"/>
          </p:nvPr>
        </p:nvSpPr>
        <p:spPr>
          <a:xfrm>
            <a:off x="1676400" y="1125538"/>
            <a:ext cx="899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Random Access Memories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DRAM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zh-CN" sz="2000" i="1">
                <a:solidFill>
                  <a:srgbClr val="FF0000"/>
                </a:solidFill>
                <a:latin typeface="Comic Sans MS" panose="030F0702030302020204" pitchFamily="66" charset="0"/>
              </a:rPr>
              <a:t>Dynamic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Random Access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High density, low power, cheap, slow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Dynamic: needs to be “refreshed” regularly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SRAM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zh-CN" sz="2000" i="1">
                <a:solidFill>
                  <a:srgbClr val="FF0000"/>
                </a:solidFill>
                <a:latin typeface="Comic Sans MS" panose="030F0702030302020204" pitchFamily="66" charset="0"/>
              </a:rPr>
              <a:t>Static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Random Access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Low density, high power, expensive, fast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Static: content will last “forever”(until lose power)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What gets used where?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Main memory is </a:t>
            </a: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DRAM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: you need it big, so you need it cheap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CPU cache memory is </a:t>
            </a: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SRAM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: you need it fast, so it’s more expensive, so it’s smaller than you would usually want due to resource limitations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Relative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Size: DRAM/SRAM: 4-8x bigger for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Cost/Cycle time: SRAM/DRAM: 8-16x faster, more $$$ for SRAM</a:t>
            </a:r>
            <a:endParaRPr lang="en-US" altLang="zh-CN" sz="2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9" y="65088"/>
            <a:ext cx="7457777" cy="9080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Answer for Example3 (cont.)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774825" y="3429000"/>
            <a:ext cx="85344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 err="1">
                <a:latin typeface="Comic Sans MS" panose="030F0702030302020204" pitchFamily="66" charset="0"/>
              </a:rPr>
              <a:t>Therefore,the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 time for each organization is 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Comic Sans MS" panose="030F0702030302020204" pitchFamily="66" charset="0"/>
              </a:rPr>
              <a:t>Average memory access </a:t>
            </a:r>
            <a:r>
              <a:rPr kumimoji="0" lang="en-US" altLang="zh-CN" sz="2400" b="1" dirty="0" err="1">
                <a:latin typeface="Comic Sans MS" panose="030F0702030302020204" pitchFamily="66" charset="0"/>
              </a:rPr>
              <a:t>time</a:t>
            </a:r>
            <a:r>
              <a:rPr kumimoji="0" lang="en-US" altLang="zh-CN" sz="2400" b="1" baseline="-25000" dirty="0" err="1">
                <a:latin typeface="Comic Sans MS" panose="030F0702030302020204" pitchFamily="66" charset="0"/>
              </a:rPr>
              <a:t>split</a:t>
            </a:r>
            <a:endParaRPr kumimoji="0" lang="en-US" altLang="zh-CN" sz="2400" b="1" baseline="-250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Comic Sans MS" panose="030F0702030302020204" pitchFamily="66" charset="0"/>
              </a:rPr>
              <a:t>=74%×(1+0.0038×100)+ 26%×(1+0.1136×100)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Comic Sans MS" panose="030F0702030302020204" pitchFamily="66" charset="0"/>
              </a:rPr>
              <a:t>=(74%×1.38)+(26%×12.36)=1.021+3.214=</a:t>
            </a:r>
            <a:r>
              <a:rPr kumimoji="0"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4.25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851025" y="5029200"/>
            <a:ext cx="8458200" cy="14478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Comic Sans MS" panose="030F0702030302020204" pitchFamily="66" charset="0"/>
              </a:rPr>
              <a:t>Average memory access </a:t>
            </a:r>
            <a:r>
              <a:rPr kumimoji="0" lang="en-US" altLang="zh-CN" sz="2400" b="1" dirty="0" err="1">
                <a:latin typeface="Comic Sans MS" panose="030F0702030302020204" pitchFamily="66" charset="0"/>
              </a:rPr>
              <a:t>time</a:t>
            </a:r>
            <a:r>
              <a:rPr kumimoji="0" lang="en-US" altLang="zh-CN" sz="2400" b="1" baseline="-25000" dirty="0" err="1">
                <a:latin typeface="Comic Sans MS" panose="030F0702030302020204" pitchFamily="66" charset="0"/>
              </a:rPr>
              <a:t>unified</a:t>
            </a:r>
            <a:endParaRPr kumimoji="0" lang="en-US" altLang="zh-CN" sz="2400" b="1" baseline="-25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Comic Sans MS" panose="030F0702030302020204" pitchFamily="66" charset="0"/>
              </a:rPr>
              <a:t>=74%×(1+0.0318×100)+ 26%×(1</a:t>
            </a:r>
            <a:r>
              <a:rPr kumimoji="0"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+1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+0.0318×100)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Comic Sans MS" panose="030F0702030302020204" pitchFamily="66" charset="0"/>
              </a:rPr>
              <a:t>=(74%×4.18)+(26%×5.18)=3.093+1.347=</a:t>
            </a:r>
            <a:r>
              <a:rPr kumimoji="0"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4.40</a:t>
            </a:r>
          </a:p>
        </p:txBody>
      </p:sp>
      <p:graphicFrame>
        <p:nvGraphicFramePr>
          <p:cNvPr id="118789" name="Object 9"/>
          <p:cNvGraphicFramePr>
            <a:graphicFrameLocks noChangeAspect="1"/>
          </p:cNvGraphicFramePr>
          <p:nvPr/>
        </p:nvGraphicFramePr>
        <p:xfrm>
          <a:off x="1774825" y="1905000"/>
          <a:ext cx="86106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Equation" r:id="rId3" imgW="4813300" imgH="800100" progId="Equation.3">
                  <p:embed/>
                </p:oleObj>
              </mc:Choice>
              <mc:Fallback>
                <p:oleObj name="Equation" r:id="rId3" imgW="4813300" imgH="800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905000"/>
                        <a:ext cx="8610600" cy="14303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10"/>
          <p:cNvSpPr>
            <a:spLocks noChangeArrowheads="1"/>
          </p:cNvSpPr>
          <p:nvPr/>
        </p:nvSpPr>
        <p:spPr bwMode="auto">
          <a:xfrm>
            <a:off x="1774825" y="1066800"/>
            <a:ext cx="8610600" cy="762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CN" sz="2800">
                <a:latin typeface="Comic Sans MS" panose="030F0702030302020204" pitchFamily="66" charset="0"/>
              </a:rPr>
              <a:t>The average memory access time can be divided into instruction and data accesses:</a:t>
            </a:r>
          </a:p>
        </p:txBody>
      </p:sp>
      <p:sp>
        <p:nvSpPr>
          <p:cNvPr id="118791" name="Oval 11"/>
          <p:cNvSpPr>
            <a:spLocks noChangeArrowheads="1"/>
          </p:cNvSpPr>
          <p:nvPr/>
        </p:nvSpPr>
        <p:spPr bwMode="auto">
          <a:xfrm>
            <a:off x="7104063" y="5445125"/>
            <a:ext cx="457200" cy="5286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 autoUpdateAnimBg="0"/>
      <p:bldP spid="12903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0" y="1"/>
            <a:ext cx="7560840" cy="981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Ex4: Impact on Performance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24000" y="1268414"/>
            <a:ext cx="9144000" cy="429418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>
                <a:solidFill>
                  <a:srgbClr val="0000FF"/>
                </a:solidFill>
                <a:latin typeface="Comic Sans MS" panose="030F0702030302020204" pitchFamily="66" charset="0"/>
              </a:rPr>
              <a:t>Assume:</a:t>
            </a:r>
            <a:r>
              <a:rPr lang="en-US" altLang="zh-CN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in-order execution computer, such as the Ultra SPARC Ⅲ.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mic Sans MS" panose="030F0702030302020204" pitchFamily="66" charset="0"/>
              </a:rPr>
              <a:t>Miss penalty: 100 clock cycles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mic Sans MS" panose="030F0702030302020204" pitchFamily="66" charset="0"/>
              </a:rPr>
              <a:t>Miss rate	: 2%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mic Sans MS" panose="030F0702030302020204" pitchFamily="66" charset="0"/>
              </a:rPr>
              <a:t>Memory references Per instruction: 1.5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mic Sans MS" panose="030F0702030302020204" pitchFamily="66" charset="0"/>
              </a:rPr>
              <a:t>Average cache misses per 1000 instructions: 30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omic Sans MS" panose="030F0702030302020204" pitchFamily="66" charset="0"/>
              </a:rPr>
              <a:t>CPI </a:t>
            </a:r>
            <a:r>
              <a:rPr lang="zh-CN" altLang="en-US" dirty="0" smtClean="0">
                <a:latin typeface="Comic Sans MS" panose="030F0702030302020204" pitchFamily="66" charset="0"/>
              </a:rPr>
              <a:t>＝</a:t>
            </a:r>
            <a:r>
              <a:rPr lang="en-US" altLang="zh-CN" dirty="0" smtClean="0">
                <a:latin typeface="Comic Sans MS" panose="030F0702030302020204" pitchFamily="66" charset="0"/>
              </a:rPr>
              <a:t>1.0(ignoring memory stalls)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What is the impact on performance when behavior of the cache is included (</a:t>
            </a:r>
            <a:r>
              <a:rPr lang="en-US" altLang="zh-CN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Calclate</a:t>
            </a:r>
            <a:r>
              <a:rPr lang="en-US" altLang="zh-CN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the impact using both misses per instruction and miss rate.)?</a:t>
            </a: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43088" y="1260475"/>
            <a:ext cx="8623300" cy="1828800"/>
            <a:chOff x="288" y="2832"/>
            <a:chExt cx="5144" cy="1296"/>
          </a:xfrm>
        </p:grpSpPr>
        <p:sp>
          <p:nvSpPr>
            <p:cNvPr id="120841" name="Rectangle 5"/>
            <p:cNvSpPr>
              <a:spLocks noChangeArrowheads="1"/>
            </p:cNvSpPr>
            <p:nvPr/>
          </p:nvSpPr>
          <p:spPr bwMode="auto">
            <a:xfrm>
              <a:off x="288" y="2832"/>
              <a:ext cx="5136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6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Answer :</a:t>
              </a:r>
              <a:r>
                <a:rPr kumimoji="0" lang="en-US" altLang="zh-CN" sz="2600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 </a:t>
              </a:r>
              <a:r>
                <a:rPr kumimoji="0" lang="en-US" altLang="zh-CN" sz="2400" b="1">
                  <a:latin typeface="Comic Sans MS" panose="030F0702030302020204" pitchFamily="66" charset="0"/>
                </a:rPr>
                <a:t>The performance, including cache misses, is</a:t>
              </a: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120842" name="Object 6"/>
            <p:cNvGraphicFramePr>
              <a:graphicFrameLocks noChangeAspect="1"/>
            </p:cNvGraphicFramePr>
            <p:nvPr/>
          </p:nvGraphicFramePr>
          <p:xfrm>
            <a:off x="288" y="3264"/>
            <a:ext cx="514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3" name="Equation" r:id="rId3" imgW="4800600" imgH="495300" progId="Equation.3">
                    <p:embed/>
                  </p:oleObj>
                </mc:Choice>
                <mc:Fallback>
                  <p:oleObj name="Equation" r:id="rId3" imgW="4800600" imgH="495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64"/>
                          <a:ext cx="5144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919288" y="2708275"/>
            <a:ext cx="8534400" cy="990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CPU time</a:t>
            </a:r>
            <a:r>
              <a:rPr kumimoji="0" lang="en-US" altLang="zh-CN" sz="2000" b="1" baseline="-25000">
                <a:latin typeface="Comic Sans MS" panose="030F0702030302020204" pitchFamily="66" charset="0"/>
              </a:rPr>
              <a:t> with cache 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endParaRPr kumimoji="0" lang="zh-CN" altLang="en-US" sz="2000" b="1" baseline="-25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zh-CN" altLang="en-US" sz="2000" b="1" baseline="-25000">
                <a:latin typeface="Comic Sans MS" panose="030F0702030302020204" pitchFamily="66" charset="0"/>
              </a:rPr>
              <a:t>		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latin typeface="Comic Sans MS" panose="030F0702030302020204" pitchFamily="66" charset="0"/>
              </a:rPr>
              <a:t>IC×(1.0+</a:t>
            </a: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(30/1000×100)</a:t>
            </a:r>
            <a:r>
              <a:rPr kumimoji="0" lang="en-US" altLang="zh-CN" sz="2000" b="1">
                <a:latin typeface="Comic Sans MS" panose="030F0702030302020204" pitchFamily="66" charset="0"/>
              </a:rPr>
              <a:t>) × Clock cycle time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 	 	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latin typeface="Comic Sans MS" panose="030F0702030302020204" pitchFamily="66" charset="0"/>
              </a:rPr>
              <a:t>IC × 4.00 × Clock cycle time </a:t>
            </a:r>
          </a:p>
        </p:txBody>
      </p:sp>
      <p:grpSp>
        <p:nvGrpSpPr>
          <p:cNvPr id="120837" name="Group 8"/>
          <p:cNvGrpSpPr>
            <a:grpSpLocks/>
          </p:cNvGrpSpPr>
          <p:nvPr/>
        </p:nvGrpSpPr>
        <p:grpSpPr bwMode="auto">
          <a:xfrm>
            <a:off x="1843088" y="3851275"/>
            <a:ext cx="8610600" cy="1143000"/>
            <a:chOff x="240" y="576"/>
            <a:chExt cx="5424" cy="720"/>
          </a:xfrm>
        </p:grpSpPr>
        <p:sp>
          <p:nvSpPr>
            <p:cNvPr id="120839" name="Rectangle 9"/>
            <p:cNvSpPr>
              <a:spLocks noChangeArrowheads="1"/>
            </p:cNvSpPr>
            <p:nvPr/>
          </p:nvSpPr>
          <p:spPr bwMode="auto">
            <a:xfrm>
              <a:off x="240" y="576"/>
              <a:ext cx="5424" cy="720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6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Now caculating performance using miss rate: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120840" name="Object 10"/>
            <p:cNvGraphicFramePr>
              <a:graphicFrameLocks noChangeAspect="1"/>
            </p:cNvGraphicFramePr>
            <p:nvPr/>
          </p:nvGraphicFramePr>
          <p:xfrm>
            <a:off x="240" y="864"/>
            <a:ext cx="53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4" name="Equation" r:id="rId5" imgW="6096000" imgH="495300" progId="Equation.3">
                    <p:embed/>
                  </p:oleObj>
                </mc:Choice>
                <mc:Fallback>
                  <p:oleObj name="Equation" r:id="rId5" imgW="6096000" imgH="495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64"/>
                          <a:ext cx="5396" cy="432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1843088" y="5070475"/>
            <a:ext cx="8610600" cy="9906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CPU time</a:t>
            </a:r>
            <a:r>
              <a:rPr kumimoji="0" lang="en-US" altLang="zh-CN" sz="2000" b="1" baseline="-25000">
                <a:latin typeface="Comic Sans MS" panose="030F0702030302020204" pitchFamily="66" charset="0"/>
              </a:rPr>
              <a:t> with cache 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endParaRPr kumimoji="0" lang="zh-CN" altLang="en-US" sz="2000" b="1" baseline="-25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zh-CN" altLang="en-US" sz="2000" b="1" baseline="-25000">
                <a:latin typeface="Comic Sans MS" panose="030F0702030302020204" pitchFamily="66" charset="0"/>
              </a:rPr>
              <a:t>		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latin typeface="Comic Sans MS" panose="030F0702030302020204" pitchFamily="66" charset="0"/>
              </a:rPr>
              <a:t>IC×(1.0+</a:t>
            </a: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(1.5×2%×100)</a:t>
            </a:r>
            <a:r>
              <a:rPr kumimoji="0" lang="en-US" altLang="zh-CN" sz="2000" b="1">
                <a:latin typeface="Comic Sans MS" panose="030F0702030302020204" pitchFamily="66" charset="0"/>
              </a:rPr>
              <a:t>) × Clock cycle time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 	 	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latin typeface="Comic Sans MS" panose="030F0702030302020204" pitchFamily="66" charset="0"/>
              </a:rPr>
              <a:t>IC × 4.00 × Clock cycle time</a:t>
            </a:r>
            <a:r>
              <a:rPr kumimoji="0" lang="en-US" altLang="zh-CN" sz="2400" b="1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7" grpId="0" animBg="1" autoUpdateAnimBg="0"/>
      <p:bldP spid="220171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4 (cont.)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534400" cy="2971800"/>
          </a:xfrm>
          <a:solidFill>
            <a:srgbClr val="FFFFCC"/>
          </a:solidFill>
        </p:spPr>
        <p:txBody>
          <a:bodyPr/>
          <a:lstStyle/>
          <a:p>
            <a:pPr marL="285750" indent="-285750">
              <a:spcBef>
                <a:spcPct val="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The clock cycles time and instruction count are the same, with or without a cache. Thus, CPU time increases fourfold, with CPI from 1.00 a “perfect cache” to 4.00 with a cache that can miss.</a:t>
            </a:r>
          </a:p>
          <a:p>
            <a:pPr marL="285750" indent="-285750">
              <a:spcBef>
                <a:spcPct val="0"/>
              </a:spcBef>
            </a:pPr>
            <a:endParaRPr lang="en-US" altLang="zh-CN" b="1" dirty="0" smtClean="0">
              <a:latin typeface="Comic Sans MS" panose="030F0702030302020204" pitchFamily="66" charset="0"/>
            </a:endParaRPr>
          </a:p>
          <a:p>
            <a:pPr marL="285750" indent="-285750">
              <a:spcBef>
                <a:spcPct val="0"/>
              </a:spcBef>
            </a:pPr>
            <a:r>
              <a:rPr lang="en-US" altLang="zh-CN" b="1" dirty="0" smtClean="0">
                <a:latin typeface="Comic Sans MS" panose="030F0702030302020204" pitchFamily="66" charset="0"/>
              </a:rPr>
              <a:t>Without </a:t>
            </a:r>
            <a:r>
              <a:rPr lang="en-US" altLang="zh-CN" b="1" dirty="0">
                <a:latin typeface="Comic Sans MS" panose="030F0702030302020204" pitchFamily="66" charset="0"/>
              </a:rPr>
              <a:t>any memory hierarchy at all the CPI would increase again to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1.0+100×1.5 or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151</a:t>
            </a:r>
            <a:r>
              <a:rPr lang="en-US" altLang="zh-CN" b="1" dirty="0">
                <a:latin typeface="Comic Sans MS" panose="030F0702030302020204" pitchFamily="66" charset="0"/>
              </a:rPr>
              <a:t>—factor of almost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40 time</a:t>
            </a:r>
            <a:r>
              <a:rPr lang="en-US" altLang="zh-CN" b="1" dirty="0">
                <a:latin typeface="Comic Sans MS" panose="030F0702030302020204" pitchFamily="66" charset="0"/>
              </a:rPr>
              <a:t> longer than a system with a cache.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23592" y="0"/>
            <a:ext cx="8356848" cy="11430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Cache misses have a double-barreled impact on a CPU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52600" y="1600200"/>
            <a:ext cx="8915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000">
                <a:latin typeface="Comic Sans MS" panose="030F0702030302020204" pitchFamily="66" charset="0"/>
              </a:rPr>
              <a:t>The </a:t>
            </a:r>
            <a:r>
              <a:rPr lang="en-US" altLang="zh-CN" sz="3000">
                <a:solidFill>
                  <a:srgbClr val="FF0000"/>
                </a:solidFill>
                <a:latin typeface="Comic Sans MS" panose="030F0702030302020204" pitchFamily="66" charset="0"/>
              </a:rPr>
              <a:t>lower the CPI</a:t>
            </a:r>
            <a:r>
              <a:rPr lang="en-US" altLang="zh-CN" sz="30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execution</a:t>
            </a:r>
            <a:r>
              <a:rPr lang="en-US" altLang="zh-CN" sz="3000">
                <a:latin typeface="Comic Sans MS" panose="030F0702030302020204" pitchFamily="66" charset="0"/>
              </a:rPr>
              <a:t>, the </a:t>
            </a:r>
            <a:r>
              <a:rPr lang="en-US" altLang="zh-CN" sz="3000">
                <a:solidFill>
                  <a:srgbClr val="FF0000"/>
                </a:solidFill>
                <a:latin typeface="Comic Sans MS" panose="030F0702030302020204" pitchFamily="66" charset="0"/>
              </a:rPr>
              <a:t>higher the relative impact</a:t>
            </a:r>
            <a:r>
              <a:rPr lang="en-US" altLang="zh-CN" sz="3000">
                <a:latin typeface="Comic Sans MS" panose="030F0702030302020204" pitchFamily="66" charset="0"/>
              </a:rPr>
              <a:t> of a fix number of cache miss clock cycle.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000">
                <a:latin typeface="Comic Sans MS" panose="030F0702030302020204" pitchFamily="66" charset="0"/>
              </a:rPr>
              <a:t>When calculating CPI, the cache miss penalty is measured in CPU clock cycles for a miss. Therefore, even if memory hierarchies for two computers are identical, </a:t>
            </a:r>
            <a:r>
              <a:rPr lang="en-US" altLang="zh-CN" sz="3000">
                <a:solidFill>
                  <a:srgbClr val="0000FF"/>
                </a:solidFill>
                <a:latin typeface="Comic Sans MS" panose="030F0702030302020204" pitchFamily="66" charset="0"/>
              </a:rPr>
              <a:t>the CPU with the higher clock rate has a larger number of clock cycles per miss and hence a higher memory portion of CPI. 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999656" y="0"/>
            <a:ext cx="7488832" cy="9087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Ex5: Impact on Performance</a:t>
            </a:r>
          </a:p>
        </p:txBody>
      </p:sp>
      <p:sp>
        <p:nvSpPr>
          <p:cNvPr id="123907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1524000" y="1196975"/>
            <a:ext cx="9158288" cy="4876800"/>
          </a:xfrm>
          <a:solidFill>
            <a:srgbClr val="CCECFF"/>
          </a:solidFill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>
                <a:solidFill>
                  <a:srgbClr val="0000FF"/>
                </a:solidFill>
                <a:latin typeface="Comic Sans MS" panose="030F0702030302020204" pitchFamily="66" charset="0"/>
              </a:rPr>
              <a:t>Assume:</a:t>
            </a:r>
            <a:r>
              <a:rPr lang="en-US" altLang="zh-CN" sz="26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CPI=2 (perfect cache)	clock cycle time</a:t>
            </a:r>
            <a:r>
              <a:rPr lang="zh-CN" altLang="en-US" sz="2000">
                <a:latin typeface="Comic Sans MS" panose="030F0702030302020204" pitchFamily="66" charset="0"/>
              </a:rPr>
              <a:t>＝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1.0</a:t>
            </a:r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ns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Comic Sans MS" panose="030F0702030302020204" pitchFamily="66" charset="0"/>
              </a:rPr>
              <a:t>MPI(memory reference per instruction)</a:t>
            </a:r>
            <a:r>
              <a:rPr lang="zh-CN" altLang="en-US" sz="2400">
                <a:latin typeface="Comic Sans MS" panose="030F0702030302020204" pitchFamily="66" charset="0"/>
              </a:rPr>
              <a:t>＝</a:t>
            </a:r>
            <a:r>
              <a:rPr lang="en-US" altLang="zh-CN" sz="2400">
                <a:latin typeface="Comic Sans MS" panose="030F0702030302020204" pitchFamily="66" charset="0"/>
              </a:rPr>
              <a:t>1.5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Comic Sans MS" panose="030F0702030302020204" pitchFamily="66" charset="0"/>
              </a:rPr>
              <a:t>Size of both caches is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64K and</a:t>
            </a:r>
            <a:r>
              <a:rPr lang="en-US" altLang="zh-CN" sz="2400">
                <a:latin typeface="Comic Sans MS" panose="030F0702030302020204" pitchFamily="66" charset="0"/>
              </a:rPr>
              <a:t> size of bath block is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64 </a:t>
            </a:r>
            <a:r>
              <a:rPr lang="en-US" altLang="zh-CN" sz="2400">
                <a:latin typeface="Comic Sans MS" panose="030F0702030302020204" pitchFamily="66" charset="0"/>
              </a:rPr>
              <a:t>bytes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Comic Sans MS" panose="030F0702030302020204" pitchFamily="66" charset="0"/>
              </a:rPr>
              <a:t>One cache is direct mapped and other is two-way set associative. the former has miss rate of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1.4%</a:t>
            </a:r>
            <a:r>
              <a:rPr lang="en-US" altLang="zh-CN" sz="2400">
                <a:latin typeface="Comic Sans MS" panose="030F0702030302020204" pitchFamily="66" charset="0"/>
              </a:rPr>
              <a:t>, the latter has miss rate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1.0%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Comic Sans MS" panose="030F0702030302020204" pitchFamily="66" charset="0"/>
              </a:rPr>
              <a:t>The selection multiplexor forces CPU clock cycle time to be stretched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1.25</a:t>
            </a:r>
            <a:r>
              <a:rPr lang="en-US" altLang="zh-CN" sz="2400">
                <a:latin typeface="Comic Sans MS" panose="030F0702030302020204" pitchFamily="66" charset="0"/>
              </a:rPr>
              <a:t> times </a:t>
            </a:r>
            <a:r>
              <a:rPr lang="en-US" altLang="zh-CN" sz="24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Comic Sans MS" panose="030F0702030302020204" pitchFamily="66" charset="0"/>
              </a:rPr>
              <a:t>Miss penalty is 75ns,and hit time is 1 clock cycle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US" altLang="zh-CN" sz="240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What is the impact of two diffect cache organizations on performance of CPU (first,calculate the average memory access time and then CPU performance.)?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US" altLang="zh-CN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5</a:t>
            </a:r>
          </a:p>
        </p:txBody>
      </p:sp>
      <p:sp>
        <p:nvSpPr>
          <p:cNvPr id="222213" name="Rectangle 1029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8839200" cy="480060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3000" b="1">
                <a:solidFill>
                  <a:srgbClr val="FF0000"/>
                </a:solidFill>
                <a:latin typeface="Comic Sans MS" panose="030F0702030302020204" pitchFamily="66" charset="0"/>
              </a:rPr>
              <a:t>Answer :</a:t>
            </a:r>
            <a:r>
              <a:rPr lang="en-US" altLang="zh-CN" b="1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mtClean="0">
                <a:latin typeface="Comic Sans MS" panose="030F0702030302020204" pitchFamily="66" charset="0"/>
              </a:rPr>
              <a:t>Average memory access time is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Comic Sans MS" panose="030F0702030302020204" pitchFamily="66" charset="0"/>
              </a:rPr>
              <a:t>Average memory access time</a:t>
            </a:r>
            <a:r>
              <a:rPr lang="zh-CN" altLang="en-US">
                <a:latin typeface="Comic Sans MS" panose="030F0702030302020204" pitchFamily="66" charset="0"/>
              </a:rPr>
              <a:t>＝</a:t>
            </a:r>
            <a:r>
              <a:rPr lang="en-US" altLang="zh-CN">
                <a:latin typeface="Comic Sans MS" panose="030F0702030302020204" pitchFamily="66" charset="0"/>
              </a:rPr>
              <a:t>Hit time+Miss rate×miss penalty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Comic Sans MS" panose="030F0702030302020204" pitchFamily="66" charset="0"/>
              </a:rPr>
              <a:t>	Thus, the time for each organization is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Comic Sans MS" panose="030F0702030302020204" pitchFamily="66" charset="0"/>
              </a:rPr>
              <a:t>Average memory access time</a:t>
            </a:r>
            <a:r>
              <a:rPr lang="en-US" altLang="zh-CN" baseline="-25000">
                <a:latin typeface="Comic Sans MS" panose="030F0702030302020204" pitchFamily="66" charset="0"/>
              </a:rPr>
              <a:t>1-way</a:t>
            </a:r>
            <a:r>
              <a:rPr lang="zh-CN" altLang="en-US">
                <a:latin typeface="Comic Sans MS" panose="030F0702030302020204" pitchFamily="66" charset="0"/>
              </a:rPr>
              <a:t>＝</a:t>
            </a:r>
            <a:r>
              <a:rPr lang="en-US" altLang="zh-CN">
                <a:latin typeface="Comic Sans MS" panose="030F0702030302020204" pitchFamily="66" charset="0"/>
              </a:rPr>
              <a:t>1.0+(0.014×75)</a:t>
            </a:r>
            <a:r>
              <a:rPr lang="zh-CN" altLang="en-US">
                <a:latin typeface="Comic Sans MS" panose="030F0702030302020204" pitchFamily="66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2.05</a:t>
            </a:r>
            <a:r>
              <a:rPr lang="en-US" altLang="zh-CN">
                <a:latin typeface="Comic Sans MS" panose="030F0702030302020204" pitchFamily="66" charset="0"/>
              </a:rPr>
              <a:t> ns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Comic Sans MS" panose="030F0702030302020204" pitchFamily="66" charset="0"/>
              </a:rPr>
              <a:t>Average memory access time</a:t>
            </a:r>
            <a:r>
              <a:rPr lang="en-US" altLang="zh-CN" baseline="-25000">
                <a:latin typeface="Comic Sans MS" panose="030F0702030302020204" pitchFamily="66" charset="0"/>
              </a:rPr>
              <a:t>2-way</a:t>
            </a:r>
            <a:r>
              <a:rPr lang="zh-CN" altLang="en-US">
                <a:latin typeface="Comic Sans MS" panose="030F0702030302020204" pitchFamily="66" charset="0"/>
              </a:rPr>
              <a:t>＝</a:t>
            </a:r>
            <a:r>
              <a:rPr lang="en-US" altLang="zh-CN">
                <a:latin typeface="Comic Sans MS" panose="030F0702030302020204" pitchFamily="66" charset="0"/>
              </a:rPr>
              <a:t>1.0×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1.25</a:t>
            </a:r>
            <a:r>
              <a:rPr lang="en-US" altLang="zh-CN">
                <a:latin typeface="Comic Sans MS" panose="030F0702030302020204" pitchFamily="66" charset="0"/>
              </a:rPr>
              <a:t> +(0.01 ×75)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Comic Sans MS" panose="030F0702030302020204" pitchFamily="66" charset="0"/>
              </a:rPr>
              <a:t>                                                    </a:t>
            </a:r>
            <a:r>
              <a:rPr lang="zh-CN" altLang="en-US">
                <a:latin typeface="Comic Sans MS" panose="030F0702030302020204" pitchFamily="66" charset="0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2.00</a:t>
            </a:r>
            <a:r>
              <a:rPr lang="en-US" altLang="zh-CN">
                <a:latin typeface="Comic Sans MS" panose="030F0702030302020204" pitchFamily="66" charset="0"/>
              </a:rPr>
              <a:t> ns</a:t>
            </a:r>
          </a:p>
        </p:txBody>
      </p:sp>
      <p:sp>
        <p:nvSpPr>
          <p:cNvPr id="222214" name="Text Box 1030"/>
          <p:cNvSpPr txBox="1">
            <a:spLocks noChangeArrowheads="1"/>
          </p:cNvSpPr>
          <p:nvPr/>
        </p:nvSpPr>
        <p:spPr bwMode="auto">
          <a:xfrm>
            <a:off x="2590800" y="4724400"/>
            <a:ext cx="6858000" cy="1282700"/>
          </a:xfrm>
          <a:prstGeom prst="rect">
            <a:avLst/>
          </a:prstGeom>
          <a:solidFill>
            <a:srgbClr val="FF899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600" b="1">
                <a:latin typeface="Comic Sans MS" panose="030F0702030302020204" pitchFamily="66" charset="0"/>
              </a:rPr>
              <a:t>The average memory access time is better for the 2-way set-associative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autoUpdateAnimBg="0"/>
      <p:bldP spid="22221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5 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600200"/>
            <a:ext cx="8763000" cy="4114800"/>
            <a:chOff x="144" y="1536"/>
            <a:chExt cx="5616" cy="2304"/>
          </a:xfrm>
        </p:grpSpPr>
        <p:sp>
          <p:nvSpPr>
            <p:cNvPr id="125956" name="Rectangle 5"/>
            <p:cNvSpPr>
              <a:spLocks noChangeArrowheads="1"/>
            </p:cNvSpPr>
            <p:nvPr/>
          </p:nvSpPr>
          <p:spPr bwMode="auto">
            <a:xfrm>
              <a:off x="144" y="1536"/>
              <a:ext cx="5616" cy="23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latin typeface="Comic Sans MS" panose="030F0702030302020204" pitchFamily="66" charset="0"/>
                </a:rPr>
                <a:t>CPU performance is</a:t>
              </a: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Substituting 75 ns for 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(miss penalty×Clock cycle time)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, the performance of each cache organization is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CPU time</a:t>
              </a:r>
              <a:r>
                <a:rPr kumimoji="0" lang="en-US" altLang="zh-CN" sz="2000" b="1" baseline="-25000">
                  <a:latin typeface="Comic Sans MS" panose="030F0702030302020204" pitchFamily="66" charset="0"/>
                </a:rPr>
                <a:t>1-way</a:t>
              </a: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IC×(2×1.0+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(1.5 ×0.014 ×75)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)</a:t>
              </a: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3.58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 ×IC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CPU time</a:t>
              </a:r>
              <a:r>
                <a:rPr kumimoji="0" lang="en-US" altLang="zh-CN" sz="2000" b="1" baseline="-25000">
                  <a:latin typeface="Comic Sans MS" panose="030F0702030302020204" pitchFamily="66" charset="0"/>
                </a:rPr>
                <a:t>2-way</a:t>
              </a: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IC×(2×1.0×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1.25+(1.5 ×0.010 ×75)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)</a:t>
              </a: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3.63 ×IC</a:t>
              </a:r>
            </a:p>
          </p:txBody>
        </p:sp>
        <p:graphicFrame>
          <p:nvGraphicFramePr>
            <p:cNvPr id="125957" name="Object 6"/>
            <p:cNvGraphicFramePr>
              <a:graphicFrameLocks noChangeAspect="1"/>
            </p:cNvGraphicFramePr>
            <p:nvPr/>
          </p:nvGraphicFramePr>
          <p:xfrm>
            <a:off x="576" y="1824"/>
            <a:ext cx="41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68" name="Equation" r:id="rId3" imgW="5778500" imgH="1587500" progId="Equation.3">
                    <p:embed/>
                  </p:oleObj>
                </mc:Choice>
                <mc:Fallback>
                  <p:oleObj name="Equation" r:id="rId3" imgW="5778500" imgH="158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128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5 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1524000"/>
            <a:ext cx="8839200" cy="3905250"/>
            <a:chOff x="96" y="2112"/>
            <a:chExt cx="5568" cy="2460"/>
          </a:xfrm>
        </p:grpSpPr>
        <p:sp>
          <p:nvSpPr>
            <p:cNvPr id="126980" name="Rectangle 5"/>
            <p:cNvSpPr>
              <a:spLocks noChangeArrowheads="1"/>
            </p:cNvSpPr>
            <p:nvPr/>
          </p:nvSpPr>
          <p:spPr bwMode="auto">
            <a:xfrm>
              <a:off x="96" y="2112"/>
              <a:ext cx="5568" cy="2460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latin typeface="Comic Sans MS" panose="030F0702030302020204" pitchFamily="66" charset="0"/>
                </a:rPr>
                <a:t>Relative performance is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latin typeface="Comic Sans MS" panose="030F0702030302020204" pitchFamily="66" charset="0"/>
                </a:rPr>
                <a:t>In contrast to the results of average memory access time, the direct-mapped lesds to slighly better average performance. </a:t>
              </a:r>
              <a:r>
                <a:rPr kumimoji="0" lang="en-US" altLang="zh-CN" sz="24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Since CPU time is our bottom-line evaluation.</a:t>
              </a:r>
            </a:p>
          </p:txBody>
        </p:sp>
        <p:graphicFrame>
          <p:nvGraphicFramePr>
            <p:cNvPr id="126981" name="Object 6"/>
            <p:cNvGraphicFramePr>
              <a:graphicFrameLocks noChangeAspect="1"/>
            </p:cNvGraphicFramePr>
            <p:nvPr/>
          </p:nvGraphicFramePr>
          <p:xfrm>
            <a:off x="672" y="2558"/>
            <a:ext cx="46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2" name="Equation" r:id="rId3" imgW="3860800" imgH="469900" progId="Equation.3">
                    <p:embed/>
                  </p:oleObj>
                </mc:Choice>
                <mc:Fallback>
                  <p:oleObj name="Equation" r:id="rId3" imgW="3860800" imgH="46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58"/>
                          <a:ext cx="46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0" y="10758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Miss penalty and Out-of-order Execution Processors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52600" y="1447800"/>
            <a:ext cx="8534400" cy="3429000"/>
          </a:xfrm>
        </p:spPr>
        <p:txBody>
          <a:bodyPr/>
          <a:lstStyle/>
          <a:p>
            <a:pPr marL="285750" indent="-285750">
              <a:spcBef>
                <a:spcPct val="0"/>
              </a:spcBef>
              <a:buNone/>
            </a:pP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How do you define “miss penalty”?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sz="2600">
                <a:latin typeface="Comic Sans MS" panose="030F0702030302020204" pitchFamily="66" charset="0"/>
              </a:rPr>
              <a:t>Is it the full latency of the miss to memory, or 	</a:t>
            </a:r>
          </a:p>
          <a:p>
            <a:pPr marL="285750" indent="-285750">
              <a:spcBef>
                <a:spcPct val="0"/>
              </a:spcBef>
              <a:buNone/>
            </a:pPr>
            <a:r>
              <a:rPr lang="en-US" altLang="zh-CN" sz="2600">
                <a:latin typeface="Comic Sans MS" panose="030F0702030302020204" pitchFamily="66" charset="0"/>
              </a:rPr>
              <a:t>	is it just the “exposed” or nonoverlapped latency when the processor must stall?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sz="2600">
                <a:latin typeface="Comic Sans MS" panose="030F0702030302020204" pitchFamily="66" charset="0"/>
              </a:rPr>
              <a:t>To In-order processor, there is out of question, but here is out of the question.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sz="2600">
                <a:latin typeface="Comic Sans MS" panose="030F0702030302020204" pitchFamily="66" charset="0"/>
              </a:rPr>
              <a:t>Refine memory stalls to lead to a new definition of miss penalty as nonoverlapped latency :</a:t>
            </a:r>
          </a:p>
        </p:txBody>
      </p:sp>
      <p:graphicFrame>
        <p:nvGraphicFramePr>
          <p:cNvPr id="128004" name="Object 0"/>
          <p:cNvGraphicFramePr>
            <a:graphicFrameLocks noChangeAspect="1"/>
          </p:cNvGraphicFramePr>
          <p:nvPr/>
        </p:nvGraphicFramePr>
        <p:xfrm>
          <a:off x="1524000" y="5181600"/>
          <a:ext cx="914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Equation" r:id="rId3" imgW="5791200" imgH="444500" progId="Equation.3">
                  <p:embed/>
                </p:oleObj>
              </mc:Choice>
              <mc:Fallback>
                <p:oleObj name="Equation" r:id="rId3" imgW="5791200" imgH="444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9144000" cy="685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Rot="1" noChangeArrowheads="1"/>
          </p:cNvSpPr>
          <p:nvPr>
            <p:ph type="title"/>
          </p:nvPr>
        </p:nvSpPr>
        <p:spPr>
          <a:xfrm>
            <a:off x="1935049" y="0"/>
            <a:ext cx="7812360" cy="1125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Memory Hierarchy:  a </a:t>
            </a:r>
            <a:r>
              <a:rPr lang="en-US" altLang="zh-CN" dirty="0" smtClean="0">
                <a:solidFill>
                  <a:srgbClr val="0000FF"/>
                </a:solidFill>
              </a:rPr>
              <a:t>natural </a:t>
            </a:r>
            <a:r>
              <a:rPr lang="en-US" altLang="zh-CN" dirty="0" smtClean="0"/>
              <a:t> Solution</a:t>
            </a:r>
          </a:p>
        </p:txBody>
      </p:sp>
      <p:sp>
        <p:nvSpPr>
          <p:cNvPr id="70659" name="Rectangle 2051"/>
          <p:cNvSpPr>
            <a:spLocks noGrp="1" noRot="1" noChangeArrowheads="1"/>
          </p:cNvSpPr>
          <p:nvPr>
            <p:ph idx="1"/>
          </p:nvPr>
        </p:nvSpPr>
        <p:spPr>
          <a:xfrm>
            <a:off x="1775520" y="1125538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omic Sans MS" panose="030F0702030302020204" pitchFamily="66" charset="0"/>
              </a:rPr>
              <a:t>How can we provide a memory with small access time, big capacity and lower price ?</a:t>
            </a:r>
          </a:p>
          <a:p>
            <a:pPr eaLnBrk="1" hangingPunct="1"/>
            <a:r>
              <a:rPr lang="en-US" altLang="zh-CN" dirty="0">
                <a:latin typeface="Comic Sans MS" panose="030F0702030302020204" pitchFamily="66" charset="0"/>
              </a:rPr>
              <a:t>The first principle: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make the common case fast !</a:t>
            </a:r>
          </a:p>
          <a:p>
            <a:pPr lvl="1" eaLnBrk="1" hangingPunct="1"/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What is the common case ?</a:t>
            </a:r>
          </a:p>
          <a:p>
            <a:pPr eaLnBrk="1" hangingPunct="1"/>
            <a:r>
              <a:rPr lang="en-US" altLang="zh-CN" dirty="0">
                <a:latin typeface="Comic Sans MS" panose="030F0702030302020204" pitchFamily="66" charset="0"/>
              </a:rPr>
              <a:t>Recall:  the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principle of locality of reference !</a:t>
            </a:r>
          </a:p>
          <a:p>
            <a:pPr lvl="1" eaLnBrk="1" hangingPunct="1"/>
            <a:r>
              <a:rPr lang="en-US" altLang="zh-CN" sz="2000" dirty="0">
                <a:latin typeface="Comic Sans MS" panose="030F0702030302020204" pitchFamily="66" charset="0"/>
              </a:rPr>
              <a:t>Program access a relatively small portion of the address space at any instant of time.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000" dirty="0">
                <a:latin typeface="Comic Sans MS" panose="030F0702030302020204" pitchFamily="66" charset="0"/>
              </a:rPr>
              <a:t>Ok, we should make these accesses more quickly.</a:t>
            </a:r>
          </a:p>
          <a:p>
            <a:pPr lvl="1" eaLnBrk="1" hangingPunct="1"/>
            <a:r>
              <a:rPr lang="en-US" altLang="zh-CN" sz="2000" dirty="0">
                <a:latin typeface="Comic Sans MS" panose="030F0702030302020204" pitchFamily="66" charset="0"/>
              </a:rPr>
              <a:t>We can hold the recently accessed items in a fast memory.</a:t>
            </a:r>
          </a:p>
          <a:p>
            <a:pPr eaLnBrk="1" hangingPunct="1"/>
            <a:r>
              <a:rPr lang="en-US" altLang="zh-CN" dirty="0">
                <a:latin typeface="Comic Sans MS" panose="030F0702030302020204" pitchFamily="66" charset="0"/>
              </a:rPr>
              <a:t>Yeah: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Smaller memories will be faster !</a:t>
            </a:r>
          </a:p>
          <a:p>
            <a:pPr lvl="1" eaLnBrk="1" hangingPunct="1"/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We can use more expensive and smaller memories to hold the most recently used items.</a:t>
            </a:r>
          </a:p>
          <a:p>
            <a:pPr lvl="1" eaLnBrk="1" hangingPunct="1"/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The cost and power impact is lessoned for small size.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Two definition</a:t>
            </a:r>
          </a:p>
        </p:txBody>
      </p:sp>
      <p:sp>
        <p:nvSpPr>
          <p:cNvPr id="129027" name="Text Box 5"/>
          <p:cNvSpPr>
            <a:spLocks noGrp="1" noChangeArrowheads="1"/>
          </p:cNvSpPr>
          <p:nvPr>
            <p:ph idx="1"/>
          </p:nvPr>
        </p:nvSpPr>
        <p:spPr>
          <a:xfrm>
            <a:off x="1271464" y="1125541"/>
            <a:ext cx="9649072" cy="47958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Length of memory latency</a:t>
            </a:r>
            <a:r>
              <a:rPr lang="en-US" altLang="zh-CN" b="1" dirty="0" smtClean="0">
                <a:latin typeface="Comic Sans MS" panose="030F0702030302020204" pitchFamily="66" charset="0"/>
              </a:rPr>
              <a:t> –What to consider as the start and the end of a memory operation in an out-of-order processor.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Length of latency overlapped</a:t>
            </a:r>
            <a:r>
              <a:rPr lang="en-US" altLang="zh-CN" b="1" dirty="0" smtClean="0">
                <a:latin typeface="Comic Sans MS" panose="030F0702030302020204" pitchFamily="66" charset="0"/>
              </a:rPr>
              <a:t>—What is the start of overlap with the processor(or equivalently, when do we say a memory operation is stalling the processor)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8" y="116632"/>
            <a:ext cx="7511752" cy="762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Ex6: Performance on out-of-order processor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28776" y="1143000"/>
            <a:ext cx="9039225" cy="1828800"/>
          </a:xfrm>
          <a:solidFill>
            <a:srgbClr val="CCECFF"/>
          </a:solidFill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>
                <a:solidFill>
                  <a:srgbClr val="0000FF"/>
                </a:solidFill>
              </a:rPr>
              <a:t>Assume: 30%</a:t>
            </a:r>
            <a:r>
              <a:rPr lang="en-US" altLang="zh-CN" sz="2600"/>
              <a:t> of the 75 ns </a:t>
            </a:r>
            <a:r>
              <a:rPr lang="en-US" altLang="zh-CN" sz="2600">
                <a:solidFill>
                  <a:srgbClr val="0000FF"/>
                </a:solidFill>
              </a:rPr>
              <a:t>(52.5)</a:t>
            </a:r>
            <a:r>
              <a:rPr lang="en-US" altLang="zh-CN" sz="2600"/>
              <a:t> miss penalty can be overlapped; Another parameters are same with example 5 </a:t>
            </a:r>
            <a:r>
              <a:rPr lang="en-US" altLang="zh-CN" sz="2000"/>
              <a:t>(above example)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>
                <a:solidFill>
                  <a:srgbClr val="0000FF"/>
                </a:solidFill>
              </a:rPr>
              <a:t>What is the impact of performance for out-of-order (OOO)  CPU in direct-mapped cache?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676400" y="3048000"/>
            <a:ext cx="8763000" cy="2057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  <a:r>
              <a:rPr kumimoji="0" lang="en-US" altLang="zh-CN" sz="2400" b="1" dirty="0">
                <a:latin typeface="Comic Sans MS" panose="030F0702030302020204" pitchFamily="66" charset="0"/>
              </a:rPr>
              <a:t> </a:t>
            </a:r>
            <a:r>
              <a:rPr kumimoji="0" lang="en-US" altLang="zh-CN" sz="2000" b="1" dirty="0">
                <a:latin typeface="Comic Sans MS" panose="030F0702030302020204" pitchFamily="66" charset="0"/>
              </a:rPr>
              <a:t>Average memory access time for the OOO computer is: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Comic Sans MS" panose="030F0702030302020204" pitchFamily="66" charset="0"/>
              </a:rPr>
              <a:t>Average memory access time</a:t>
            </a:r>
            <a:r>
              <a:rPr kumimoji="0" lang="en-US" altLang="zh-CN" sz="2000" b="1" baseline="-25000" dirty="0">
                <a:latin typeface="Comic Sans MS" panose="030F0702030302020204" pitchFamily="66" charset="0"/>
              </a:rPr>
              <a:t>1-way,OOO</a:t>
            </a:r>
            <a:r>
              <a:rPr kumimoji="0" lang="zh-CN" altLang="en-US" sz="2000" b="1" dirty="0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 dirty="0">
                <a:latin typeface="Comic Sans MS" panose="030F0702030302020204" pitchFamily="66" charset="0"/>
              </a:rPr>
              <a:t>1.0*</a:t>
            </a:r>
            <a:r>
              <a:rPr kumimoji="0" lang="en-US" altLang="zh-CN" sz="2000" b="1" strike="dblStrike" dirty="0">
                <a:solidFill>
                  <a:srgbClr val="FF0000"/>
                </a:solidFill>
                <a:latin typeface="Comic Sans MS" panose="030F0702030302020204" pitchFamily="66" charset="0"/>
              </a:rPr>
              <a:t>1.25</a:t>
            </a:r>
            <a:r>
              <a:rPr kumimoji="0" lang="en-US" altLang="zh-CN" sz="2000" b="1" dirty="0">
                <a:latin typeface="Comic Sans MS" panose="030F0702030302020204" pitchFamily="66" charset="0"/>
              </a:rPr>
              <a:t>+(0.014×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52.5</a:t>
            </a:r>
            <a:r>
              <a:rPr kumimoji="0" lang="en-US" altLang="zh-CN" sz="2000" b="1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Comic Sans MS" panose="030F0702030302020204" pitchFamily="66" charset="0"/>
              </a:rPr>
              <a:t>						</a:t>
            </a:r>
            <a:r>
              <a:rPr kumimoji="0" lang="zh-CN" altLang="en-US" sz="2000" b="1" dirty="0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 dirty="0">
                <a:latin typeface="Comic Sans MS" panose="030F0702030302020204" pitchFamily="66" charset="0"/>
              </a:rPr>
              <a:t>1.74 ns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Comic Sans MS" panose="030F0702030302020204" pitchFamily="66" charset="0"/>
              </a:rPr>
              <a:t>The performance of the OOO cache is: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Comic Sans MS" panose="030F0702030302020204" pitchFamily="66" charset="0"/>
              </a:rPr>
              <a:t>CPU time</a:t>
            </a:r>
            <a:r>
              <a:rPr kumimoji="0" lang="en-US" altLang="zh-CN" sz="2000" b="1" baseline="-25000" dirty="0">
                <a:latin typeface="Comic Sans MS" panose="030F0702030302020204" pitchFamily="66" charset="0"/>
              </a:rPr>
              <a:t>1-way,OOO</a:t>
            </a:r>
            <a:r>
              <a:rPr kumimoji="0" lang="zh-CN" altLang="en-US" sz="2000" b="1" dirty="0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 dirty="0">
                <a:latin typeface="Comic Sans MS" panose="030F0702030302020204" pitchFamily="66" charset="0"/>
              </a:rPr>
              <a:t>IC×(2×1.0 *</a:t>
            </a:r>
            <a:r>
              <a:rPr kumimoji="0" lang="en-US" altLang="zh-CN" sz="2000" b="1" strike="dblStrike" dirty="0">
                <a:solidFill>
                  <a:srgbClr val="FF0000"/>
                </a:solidFill>
                <a:latin typeface="Comic Sans MS" panose="030F0702030302020204" pitchFamily="66" charset="0"/>
              </a:rPr>
              <a:t>1.25</a:t>
            </a:r>
            <a:r>
              <a:rPr kumimoji="0" lang="en-US" altLang="zh-CN" sz="2000" b="1" dirty="0">
                <a:latin typeface="Comic Sans MS" panose="030F0702030302020204" pitchFamily="66" charset="0"/>
              </a:rPr>
              <a:t>+ (1.5×0.014×</a:t>
            </a: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52.5</a:t>
            </a:r>
            <a:r>
              <a:rPr kumimoji="0" lang="en-US" altLang="zh-CN" sz="2000" b="1" dirty="0">
                <a:latin typeface="Comic Sans MS" panose="030F0702030302020204" pitchFamily="66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Comic Sans MS" panose="030F0702030302020204" pitchFamily="66" charset="0"/>
              </a:rPr>
              <a:t>			   </a:t>
            </a:r>
            <a:r>
              <a:rPr kumimoji="0" lang="zh-CN" altLang="en-US" sz="2000" b="1" dirty="0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latin typeface="Comic Sans MS" panose="030F0702030302020204" pitchFamily="66" charset="0"/>
              </a:rPr>
              <a:t>3.10 </a:t>
            </a:r>
            <a:r>
              <a:rPr kumimoji="0" lang="en-US" altLang="zh-CN" sz="2000" b="1" dirty="0">
                <a:latin typeface="Comic Sans MS" panose="030F0702030302020204" pitchFamily="66" charset="0"/>
              </a:rPr>
              <a:t>×IC</a:t>
            </a:r>
            <a:endParaRPr kumimoji="0" lang="en-US" altLang="zh-CN" sz="20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703388" y="5229225"/>
            <a:ext cx="87630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Hence, despite a much slower clock cycle time and the higher miss rate of a direct-mapped cache, the OOO computer can be slightly faster if it can hide 30% of the miss penalty.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125541"/>
            <a:ext cx="10514096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Six basic cache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Larger block size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Reduces compulsory misses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Increases capacity and conflict misses, increases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Larger total cache capacity to reduce miss rate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Higher associativity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Reduces conflict misses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Higher number of cache levels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Reduces overall memory access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Giving priority to read misses over writes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Reduces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Avoiding address translation in cache indexing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Reduces hit time</a:t>
            </a:r>
          </a:p>
        </p:txBody>
      </p:sp>
    </p:spTree>
    <p:extLst>
      <p:ext uri="{BB962C8B-B14F-4D97-AF65-F5344CB8AC3E}">
        <p14:creationId xmlns:p14="http://schemas.microsoft.com/office/powerpoint/2010/main" val="128014495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657" y="188641"/>
            <a:ext cx="7056784" cy="584775"/>
          </a:xfrm>
        </p:spPr>
        <p:txBody>
          <a:bodyPr/>
          <a:lstStyle/>
          <a:p>
            <a:r>
              <a:rPr lang="en-US" altLang="zh-CN" sz="3200" dirty="0"/>
              <a:t>How to Improve Cache Performance?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874" y="1628801"/>
            <a:ext cx="8642350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Reduce hit time(4)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Small and simple first-level caches, Way prediction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avoiding address translation,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Trace cache</a:t>
            </a:r>
          </a:p>
          <a:p>
            <a:pPr>
              <a:lnSpc>
                <a:spcPct val="90000"/>
              </a:lnSpc>
            </a:pPr>
            <a:r>
              <a:rPr lang="en-US" dirty="0"/>
              <a:t>Increase </a:t>
            </a:r>
            <a:r>
              <a:rPr lang="en-US" dirty="0">
                <a:solidFill>
                  <a:srgbClr val="0000FF"/>
                </a:solidFill>
              </a:rPr>
              <a:t>bandwidth(3)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Pipelined caches, </a:t>
            </a:r>
            <a:r>
              <a:rPr lang="en-US" sz="2000" dirty="0" err="1"/>
              <a:t>multibanked</a:t>
            </a:r>
            <a:r>
              <a:rPr lang="en-US" sz="2000" dirty="0"/>
              <a:t> caches, non-blocking caches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Reduce miss penalty(5)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multilevel caches, read miss prior to writes,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Critical word first, merging write buffers, </a:t>
            </a:r>
            <a:r>
              <a:rPr lang="en-US" altLang="zh-CN" sz="2000" dirty="0">
                <a:latin typeface="Comic Sans MS" panose="030F0702030302020204" pitchFamily="66" charset="0"/>
              </a:rPr>
              <a:t>and </a:t>
            </a:r>
            <a:r>
              <a:rPr lang="en-US" altLang="zh-CN" sz="2000" dirty="0">
                <a:latin typeface="Comic Sans MS" panose="030F0702030302020204" pitchFamily="66" charset="0"/>
              </a:rPr>
              <a:t>victim caches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Reduce miss rate(4)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larger block size,   large cache size,  higher associativity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Compiler optimizations</a:t>
            </a:r>
          </a:p>
          <a:p>
            <a:pPr>
              <a:lnSpc>
                <a:spcPct val="90000"/>
              </a:lnSpc>
            </a:pPr>
            <a:r>
              <a:rPr lang="en-US" dirty="0"/>
              <a:t>Reduce miss penalty or miss rate via </a:t>
            </a:r>
            <a:r>
              <a:rPr lang="en-US" dirty="0">
                <a:solidFill>
                  <a:srgbClr val="0000FF"/>
                </a:solidFill>
              </a:rPr>
              <a:t>parallelization (1)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Hardware or compiler prefetching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52688" y="1000126"/>
            <a:ext cx="7078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AMAT = 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HitTime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+ 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MissRate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MissPenalty</a:t>
            </a:r>
            <a:endParaRPr lang="en-US" altLang="zh-CN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5442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Memory Hierarchy ?</a:t>
            </a:r>
          </a:p>
        </p:txBody>
      </p:sp>
      <p:sp>
        <p:nvSpPr>
          <p:cNvPr id="71683" name="Rectangle 27"/>
          <p:cNvSpPr>
            <a:spLocks noGrp="1" noRot="1" noChangeArrowheads="1"/>
          </p:cNvSpPr>
          <p:nvPr>
            <p:ph idx="1"/>
          </p:nvPr>
        </p:nvSpPr>
        <p:spPr>
          <a:xfrm>
            <a:off x="1806576" y="1196752"/>
            <a:ext cx="8610600" cy="3733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>
                <a:latin typeface="Comic Sans MS" panose="030F0702030302020204" pitchFamily="66" charset="0"/>
              </a:rPr>
              <a:t>Memory hierarchy is organized into several levels: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Each smaller, faster, and more expensive per byte than the next lower level.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Temporal Locality</a:t>
            </a:r>
            <a:r>
              <a:rPr lang="en-US" altLang="zh-CN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(Locality in Time):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702030302020204" pitchFamily="66" charset="0"/>
                <a:sym typeface="Symbol" panose="05050102010706020507" pitchFamily="18" charset="2"/>
              </a:rPr>
              <a:t>     </a:t>
            </a:r>
            <a:r>
              <a:rPr lang="en-US" altLang="zh-CN" sz="2000" dirty="0">
                <a:latin typeface="Comic Sans MS" panose="030F0702030302020204" pitchFamily="66" charset="0"/>
              </a:rPr>
              <a:t> Keep most recently accessed data items closer to the processor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Spatial Locality</a:t>
            </a:r>
            <a:r>
              <a:rPr lang="en-US" altLang="zh-CN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(Locality in Space):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mic Sans MS" panose="030F0702030302020204" pitchFamily="66" charset="0"/>
                <a:sym typeface="Symbol" panose="05050102010706020507" pitchFamily="18" charset="2"/>
              </a:rPr>
              <a:t>    </a:t>
            </a:r>
            <a:r>
              <a:rPr lang="en-US" altLang="zh-CN" sz="2000" dirty="0">
                <a:latin typeface="Comic Sans MS" panose="030F0702030302020204" pitchFamily="66" charset="0"/>
              </a:rPr>
              <a:t> Move blocks consists of contiguous words to the faster levels 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 Hierarchy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idx="1"/>
          </p:nvPr>
        </p:nvSpPr>
        <p:spPr>
          <a:xfrm>
            <a:off x="1925638" y="690017"/>
            <a:ext cx="8642350" cy="47958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Goal</a:t>
            </a:r>
            <a:r>
              <a:rPr lang="en-US" altLang="zh-CN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provide a memory system with cost most almost as low as the cheapest level of memory and speed almost as fast as the fastest level.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Solution</a:t>
            </a:r>
            <a:r>
              <a:rPr lang="zh-CN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： </a:t>
            </a:r>
            <a:endParaRPr lang="en-US" altLang="zh-CN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Incrementally smaller and faster memories, each containing a subset of the memory below it, proceed in steps up toward the processor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1925638" y="2927126"/>
            <a:ext cx="8491538" cy="3481774"/>
            <a:chOff x="144" y="1584"/>
            <a:chExt cx="5349" cy="2579"/>
          </a:xfrm>
        </p:grpSpPr>
        <p:sp>
          <p:nvSpPr>
            <p:cNvPr id="73733" name="Rectangle 7"/>
            <p:cNvSpPr>
              <a:spLocks noChangeArrowheads="1"/>
            </p:cNvSpPr>
            <p:nvPr/>
          </p:nvSpPr>
          <p:spPr bwMode="auto">
            <a:xfrm>
              <a:off x="272" y="1835"/>
              <a:ext cx="1705" cy="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4" name="Rectangle 8"/>
            <p:cNvSpPr>
              <a:spLocks noChangeArrowheads="1"/>
            </p:cNvSpPr>
            <p:nvPr/>
          </p:nvSpPr>
          <p:spPr bwMode="auto">
            <a:xfrm>
              <a:off x="847" y="1986"/>
              <a:ext cx="57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Control</a:t>
              </a:r>
            </a:p>
          </p:txBody>
        </p:sp>
        <p:sp>
          <p:nvSpPr>
            <p:cNvPr id="73735" name="Rectangle 9"/>
            <p:cNvSpPr>
              <a:spLocks noChangeArrowheads="1"/>
            </p:cNvSpPr>
            <p:nvPr/>
          </p:nvSpPr>
          <p:spPr bwMode="auto">
            <a:xfrm>
              <a:off x="272" y="2468"/>
              <a:ext cx="1193" cy="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6" name="Rectangle 10"/>
            <p:cNvSpPr>
              <a:spLocks noChangeArrowheads="1"/>
            </p:cNvSpPr>
            <p:nvPr/>
          </p:nvSpPr>
          <p:spPr bwMode="auto">
            <a:xfrm>
              <a:off x="313" y="2642"/>
              <a:ext cx="6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Datapath</a:t>
              </a:r>
            </a:p>
          </p:txBody>
        </p:sp>
        <p:sp>
          <p:nvSpPr>
            <p:cNvPr id="73737" name="Rectangle 11"/>
            <p:cNvSpPr>
              <a:spLocks noChangeArrowheads="1"/>
            </p:cNvSpPr>
            <p:nvPr/>
          </p:nvSpPr>
          <p:spPr bwMode="auto">
            <a:xfrm>
              <a:off x="4555" y="1592"/>
              <a:ext cx="938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8" name="Rectangle 12"/>
            <p:cNvSpPr>
              <a:spLocks noChangeArrowheads="1"/>
            </p:cNvSpPr>
            <p:nvPr/>
          </p:nvSpPr>
          <p:spPr bwMode="auto">
            <a:xfrm>
              <a:off x="4688" y="2138"/>
              <a:ext cx="774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Secondary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Storage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(Disk)</a:t>
              </a:r>
            </a:p>
          </p:txBody>
        </p:sp>
        <p:sp>
          <p:nvSpPr>
            <p:cNvPr id="73739" name="Rectangle 13"/>
            <p:cNvSpPr>
              <a:spLocks noChangeArrowheads="1"/>
            </p:cNvSpPr>
            <p:nvPr/>
          </p:nvSpPr>
          <p:spPr bwMode="auto">
            <a:xfrm>
              <a:off x="144" y="1592"/>
              <a:ext cx="2152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0" name="Rectangle 14"/>
            <p:cNvSpPr>
              <a:spLocks noChangeArrowheads="1"/>
            </p:cNvSpPr>
            <p:nvPr/>
          </p:nvSpPr>
          <p:spPr bwMode="auto">
            <a:xfrm>
              <a:off x="952" y="1584"/>
              <a:ext cx="90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Processor</a:t>
              </a:r>
              <a:endParaRPr kumimoji="0" lang="en-US" altLang="zh-CN" sz="1600" b="1"/>
            </a:p>
          </p:txBody>
        </p:sp>
        <p:sp>
          <p:nvSpPr>
            <p:cNvPr id="73741" name="Line 15"/>
            <p:cNvSpPr>
              <a:spLocks noChangeShapeType="1"/>
            </p:cNvSpPr>
            <p:nvPr/>
          </p:nvSpPr>
          <p:spPr bwMode="auto">
            <a:xfrm flipV="1">
              <a:off x="1488" y="1584"/>
              <a:ext cx="3057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Line 16"/>
            <p:cNvSpPr>
              <a:spLocks noChangeShapeType="1"/>
            </p:cNvSpPr>
            <p:nvPr/>
          </p:nvSpPr>
          <p:spPr bwMode="auto">
            <a:xfrm>
              <a:off x="1440" y="3168"/>
              <a:ext cx="3105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3" name="Rectangle 17"/>
            <p:cNvSpPr>
              <a:spLocks noChangeArrowheads="1"/>
            </p:cNvSpPr>
            <p:nvPr/>
          </p:nvSpPr>
          <p:spPr bwMode="auto">
            <a:xfrm>
              <a:off x="1103" y="2517"/>
              <a:ext cx="298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4" name="Rectangle 18"/>
            <p:cNvSpPr>
              <a:spLocks noChangeArrowheads="1"/>
            </p:cNvSpPr>
            <p:nvPr/>
          </p:nvSpPr>
          <p:spPr bwMode="auto">
            <a:xfrm rot="5400000">
              <a:off x="868" y="2810"/>
              <a:ext cx="8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Registers</a:t>
              </a:r>
            </a:p>
          </p:txBody>
        </p:sp>
        <p:sp>
          <p:nvSpPr>
            <p:cNvPr id="73745" name="Rectangle 19"/>
            <p:cNvSpPr>
              <a:spLocks noChangeArrowheads="1"/>
            </p:cNvSpPr>
            <p:nvPr/>
          </p:nvSpPr>
          <p:spPr bwMode="auto">
            <a:xfrm>
              <a:off x="1614" y="2517"/>
              <a:ext cx="555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6" name="Rectangle 20"/>
            <p:cNvSpPr>
              <a:spLocks noChangeArrowheads="1"/>
            </p:cNvSpPr>
            <p:nvPr/>
          </p:nvSpPr>
          <p:spPr bwMode="auto">
            <a:xfrm>
              <a:off x="2573" y="2225"/>
              <a:ext cx="746" cy="9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7" name="Rectangle 21"/>
            <p:cNvSpPr>
              <a:spLocks noChangeArrowheads="1"/>
            </p:cNvSpPr>
            <p:nvPr/>
          </p:nvSpPr>
          <p:spPr bwMode="auto">
            <a:xfrm>
              <a:off x="3468" y="1981"/>
              <a:ext cx="874" cy="1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8" name="Rectangle 22"/>
            <p:cNvSpPr>
              <a:spLocks noChangeArrowheads="1"/>
            </p:cNvSpPr>
            <p:nvPr/>
          </p:nvSpPr>
          <p:spPr bwMode="auto">
            <a:xfrm>
              <a:off x="3611" y="2380"/>
              <a:ext cx="61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Main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Memory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(DRAM)</a:t>
              </a:r>
            </a:p>
          </p:txBody>
        </p:sp>
        <p:sp>
          <p:nvSpPr>
            <p:cNvPr id="73749" name="Rectangle 23"/>
            <p:cNvSpPr>
              <a:spLocks noChangeArrowheads="1"/>
            </p:cNvSpPr>
            <p:nvPr/>
          </p:nvSpPr>
          <p:spPr bwMode="auto">
            <a:xfrm>
              <a:off x="2645" y="2380"/>
              <a:ext cx="582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Second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Cache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(SRAM)</a:t>
              </a:r>
            </a:p>
          </p:txBody>
        </p:sp>
        <p:sp>
          <p:nvSpPr>
            <p:cNvPr id="73750" name="Rectangle 24"/>
            <p:cNvSpPr>
              <a:spLocks noChangeArrowheads="1"/>
            </p:cNvSpPr>
            <p:nvPr/>
          </p:nvSpPr>
          <p:spPr bwMode="auto">
            <a:xfrm rot="5400000">
              <a:off x="1567" y="2620"/>
              <a:ext cx="7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On-Chip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Cache</a:t>
              </a:r>
            </a:p>
          </p:txBody>
        </p:sp>
        <p:sp>
          <p:nvSpPr>
            <p:cNvPr id="73751" name="Rectangle 25"/>
            <p:cNvSpPr>
              <a:spLocks noChangeArrowheads="1"/>
            </p:cNvSpPr>
            <p:nvPr/>
          </p:nvSpPr>
          <p:spPr bwMode="auto">
            <a:xfrm>
              <a:off x="1104" y="3501"/>
              <a:ext cx="59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Fastest</a:t>
              </a:r>
            </a:p>
          </p:txBody>
        </p:sp>
        <p:sp>
          <p:nvSpPr>
            <p:cNvPr id="73752" name="Rectangle 26"/>
            <p:cNvSpPr>
              <a:spLocks noChangeArrowheads="1"/>
            </p:cNvSpPr>
            <p:nvPr/>
          </p:nvSpPr>
          <p:spPr bwMode="auto">
            <a:xfrm>
              <a:off x="4793" y="3445"/>
              <a:ext cx="6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solidFill>
                    <a:srgbClr val="800000"/>
                  </a:solidFill>
                </a:rPr>
                <a:t>Slowest</a:t>
              </a:r>
              <a:endParaRPr kumimoji="0" lang="en-US" altLang="zh-CN" sz="1600" dirty="0">
                <a:solidFill>
                  <a:srgbClr val="800000"/>
                </a:solidFill>
              </a:endParaRPr>
            </a:p>
          </p:txBody>
        </p:sp>
        <p:sp>
          <p:nvSpPr>
            <p:cNvPr id="73753" name="Rectangle 27"/>
            <p:cNvSpPr>
              <a:spLocks noChangeArrowheads="1"/>
            </p:cNvSpPr>
            <p:nvPr/>
          </p:nvSpPr>
          <p:spPr bwMode="auto">
            <a:xfrm>
              <a:off x="1104" y="3697"/>
              <a:ext cx="67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Smallest</a:t>
              </a:r>
            </a:p>
          </p:txBody>
        </p:sp>
        <p:sp>
          <p:nvSpPr>
            <p:cNvPr id="73754" name="Rectangle 28"/>
            <p:cNvSpPr>
              <a:spLocks noChangeArrowheads="1"/>
            </p:cNvSpPr>
            <p:nvPr/>
          </p:nvSpPr>
          <p:spPr bwMode="auto">
            <a:xfrm>
              <a:off x="4813" y="3619"/>
              <a:ext cx="60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solidFill>
                    <a:srgbClr val="800000"/>
                  </a:solidFill>
                </a:rPr>
                <a:t>Biggest</a:t>
              </a:r>
            </a:p>
          </p:txBody>
        </p:sp>
        <p:sp>
          <p:nvSpPr>
            <p:cNvPr id="73755" name="Rectangle 29"/>
            <p:cNvSpPr>
              <a:spLocks noChangeArrowheads="1"/>
            </p:cNvSpPr>
            <p:nvPr/>
          </p:nvSpPr>
          <p:spPr bwMode="auto">
            <a:xfrm>
              <a:off x="1104" y="3891"/>
              <a:ext cx="60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Highest</a:t>
              </a:r>
            </a:p>
          </p:txBody>
        </p:sp>
        <p:sp>
          <p:nvSpPr>
            <p:cNvPr id="73756" name="Rectangle 30"/>
            <p:cNvSpPr>
              <a:spLocks noChangeArrowheads="1"/>
            </p:cNvSpPr>
            <p:nvPr/>
          </p:nvSpPr>
          <p:spPr bwMode="auto">
            <a:xfrm>
              <a:off x="4813" y="3825"/>
              <a:ext cx="57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solidFill>
                    <a:srgbClr val="800000"/>
                  </a:solidFill>
                </a:rPr>
                <a:t>Lowest</a:t>
              </a:r>
            </a:p>
          </p:txBody>
        </p:sp>
        <p:sp>
          <p:nvSpPr>
            <p:cNvPr id="73757" name="Rectangle 31"/>
            <p:cNvSpPr>
              <a:spLocks noChangeArrowheads="1"/>
            </p:cNvSpPr>
            <p:nvPr/>
          </p:nvSpPr>
          <p:spPr bwMode="auto">
            <a:xfrm>
              <a:off x="464" y="3502"/>
              <a:ext cx="60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Speed:</a:t>
              </a:r>
            </a:p>
          </p:txBody>
        </p:sp>
        <p:sp>
          <p:nvSpPr>
            <p:cNvPr id="73758" name="Rectangle 32"/>
            <p:cNvSpPr>
              <a:spLocks noChangeArrowheads="1"/>
            </p:cNvSpPr>
            <p:nvPr/>
          </p:nvSpPr>
          <p:spPr bwMode="auto">
            <a:xfrm>
              <a:off x="592" y="3696"/>
              <a:ext cx="45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Size:</a:t>
              </a:r>
            </a:p>
          </p:txBody>
        </p:sp>
        <p:sp>
          <p:nvSpPr>
            <p:cNvPr id="73759" name="Rectangle 33"/>
            <p:cNvSpPr>
              <a:spLocks noChangeArrowheads="1"/>
            </p:cNvSpPr>
            <p:nvPr/>
          </p:nvSpPr>
          <p:spPr bwMode="auto">
            <a:xfrm>
              <a:off x="528" y="3891"/>
              <a:ext cx="48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Cost:</a:t>
              </a:r>
            </a:p>
          </p:txBody>
        </p:sp>
        <p:sp>
          <p:nvSpPr>
            <p:cNvPr id="73760" name="Arc 34"/>
            <p:cNvSpPr>
              <a:spLocks/>
            </p:cNvSpPr>
            <p:nvPr/>
          </p:nvSpPr>
          <p:spPr bwMode="auto">
            <a:xfrm rot="9442657">
              <a:off x="1339" y="2866"/>
              <a:ext cx="1343" cy="692"/>
            </a:xfrm>
            <a:custGeom>
              <a:avLst/>
              <a:gdLst>
                <a:gd name="T0" fmla="*/ 0 w 37405"/>
                <a:gd name="T1" fmla="*/ 0 h 25749"/>
                <a:gd name="T2" fmla="*/ 0 w 37405"/>
                <a:gd name="T3" fmla="*/ 0 h 25749"/>
                <a:gd name="T4" fmla="*/ 0 w 37405"/>
                <a:gd name="T5" fmla="*/ 0 h 25749"/>
                <a:gd name="T6" fmla="*/ 0 60000 65536"/>
                <a:gd name="T7" fmla="*/ 0 60000 65536"/>
                <a:gd name="T8" fmla="*/ 0 60000 65536"/>
                <a:gd name="T9" fmla="*/ 0 w 37405"/>
                <a:gd name="T10" fmla="*/ 0 h 25749"/>
                <a:gd name="T11" fmla="*/ 37405 w 37405"/>
                <a:gd name="T12" fmla="*/ 25749 h 257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5749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</a:path>
                <a:path w="37405" h="25749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1" name="Arc 35"/>
            <p:cNvSpPr>
              <a:spLocks/>
            </p:cNvSpPr>
            <p:nvPr/>
          </p:nvSpPr>
          <p:spPr bwMode="auto">
            <a:xfrm rot="9442657">
              <a:off x="3024" y="3072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2" name="Arc 36"/>
            <p:cNvSpPr>
              <a:spLocks/>
            </p:cNvSpPr>
            <p:nvPr/>
          </p:nvSpPr>
          <p:spPr bwMode="auto">
            <a:xfrm rot="9442657">
              <a:off x="4080" y="3168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3" name="Text Box 37"/>
            <p:cNvSpPr txBox="1">
              <a:spLocks noChangeArrowheads="1"/>
            </p:cNvSpPr>
            <p:nvPr/>
          </p:nvSpPr>
          <p:spPr bwMode="auto">
            <a:xfrm>
              <a:off x="1584" y="331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</a:rPr>
                <a:t>Compiler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3764" name="Text Box 38"/>
            <p:cNvSpPr txBox="1">
              <a:spLocks noChangeArrowheads="1"/>
            </p:cNvSpPr>
            <p:nvPr/>
          </p:nvSpPr>
          <p:spPr bwMode="auto">
            <a:xfrm>
              <a:off x="2976" y="3408"/>
              <a:ext cx="7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</a:rPr>
                <a:t>Hardware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3765" name="Text Box 39"/>
            <p:cNvSpPr txBox="1">
              <a:spLocks noChangeArrowheads="1"/>
            </p:cNvSpPr>
            <p:nvPr/>
          </p:nvSpPr>
          <p:spPr bwMode="auto">
            <a:xfrm>
              <a:off x="3936" y="3504"/>
              <a:ext cx="81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</a:rPr>
                <a:t>Operating System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2782888" y="1"/>
            <a:ext cx="8189912" cy="1052513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z="3600"/>
              <a:t>Different concerns</a:t>
            </a:r>
            <a:r>
              <a:rPr lang="en-US" altLang="zh-CN" sz="2800"/>
              <a:t> for </a:t>
            </a:r>
            <a:br>
              <a:rPr lang="en-US" altLang="zh-CN" sz="2800"/>
            </a:br>
            <a:r>
              <a:rPr lang="en-US" altLang="zh-CN" sz="2800"/>
              <a:t>desktops, servers, and embedded computers</a:t>
            </a:r>
          </a:p>
        </p:txBody>
      </p:sp>
      <p:sp>
        <p:nvSpPr>
          <p:cNvPr id="77827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1774825" y="1196975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Desktop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primarily running one application for single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concerned more with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average latency</a:t>
            </a:r>
            <a:r>
              <a:rPr lang="en-US" altLang="zh-CN" sz="2000">
                <a:latin typeface="Comic Sans MS" panose="030F0702030302020204" pitchFamily="66" charset="0"/>
              </a:rPr>
              <a:t> from the memory hierarchy.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Servers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May have hundreds of users running potentially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dozens of applications simultaneously.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concerned about memory</a:t>
            </a:r>
            <a:r>
              <a:rPr lang="en-US" altLang="zh-CN" sz="2000" b="1"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bandwidth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Embedded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Used for real-time applications, so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worst-case performance</a:t>
            </a:r>
            <a:r>
              <a:rPr lang="en-US" altLang="zh-CN" sz="2000">
                <a:latin typeface="Comic Sans MS" panose="030F0702030302020204" pitchFamily="66" charset="0"/>
              </a:rPr>
              <a:t> is a focus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Power and battery life, may</a:t>
            </a: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NOT</a:t>
            </a:r>
            <a:r>
              <a:rPr lang="en-US" altLang="zh-CN" sz="2000">
                <a:latin typeface="Comic Sans MS" panose="030F0702030302020204" pitchFamily="66" charset="0"/>
              </a:rPr>
              <a:t> choose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hardware optimizations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Running only one application using very simple OS, so </a:t>
            </a:r>
            <a:r>
              <a:rPr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protection</a:t>
            </a:r>
            <a:r>
              <a:rPr lang="en-US" altLang="zh-CN" sz="2000">
                <a:latin typeface="Comic Sans MS" panose="030F0702030302020204" pitchFamily="66" charset="0"/>
              </a:rPr>
              <a:t> role of memory </a:t>
            </a:r>
            <a:r>
              <a:rPr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is often diminished</a:t>
            </a:r>
            <a:r>
              <a:rPr lang="en-US" altLang="zh-CN" sz="20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pringFestivalGreeting">
  <a:themeElements>
    <a:clrScheme name="2_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2_SpringFestivalGreeting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SpringFestivalGreeting</Template>
  <TotalTime>2839</TotalTime>
  <Words>3615</Words>
  <Application>Microsoft Office PowerPoint</Application>
  <PresentationFormat>宽屏</PresentationFormat>
  <Paragraphs>608</Paragraphs>
  <Slides>63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86" baseType="lpstr">
      <vt:lpstr>Arial Unicode MS</vt:lpstr>
      <vt:lpstr>CG Omega</vt:lpstr>
      <vt:lpstr>华文行楷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Wingdings 2</vt:lpstr>
      <vt:lpstr>SpringFestivalGreeting</vt:lpstr>
      <vt:lpstr>2_SpringFestivalGreeting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1_SpringFestivalGreeting</vt:lpstr>
      <vt:lpstr>位图图像</vt:lpstr>
      <vt:lpstr>文档</vt:lpstr>
      <vt:lpstr>Equation</vt:lpstr>
      <vt:lpstr>Notes on Labs</vt:lpstr>
      <vt:lpstr>Chapt 2-1:  Memory hierarchy</vt:lpstr>
      <vt:lpstr>Chapter B &amp; 2:   Memory Hierarchy</vt:lpstr>
      <vt:lpstr>2.1 Introduction</vt:lpstr>
      <vt:lpstr>Memory Technologies</vt:lpstr>
      <vt:lpstr>Memory Hierarchy:  a natural  Solution</vt:lpstr>
      <vt:lpstr>What is Memory Hierarchy ?</vt:lpstr>
      <vt:lpstr>Memory Hierarchy</vt:lpstr>
      <vt:lpstr> Different concerns for  desktops, servers, and embedded computers</vt:lpstr>
      <vt:lpstr>Memory Hierarchy</vt:lpstr>
      <vt:lpstr>Memory Performance Gap</vt:lpstr>
      <vt:lpstr>Memory Hierarchy Design</vt:lpstr>
      <vt:lpstr>Performance and Power</vt:lpstr>
      <vt:lpstr>Review of the ABCs of Caches</vt:lpstr>
      <vt:lpstr>What is a cache?</vt:lpstr>
      <vt:lpstr>Four Questions for Memory Hierarchy Designers</vt:lpstr>
      <vt:lpstr>Q1: Block Placement</vt:lpstr>
      <vt:lpstr>  8-32 Block Placement</vt:lpstr>
      <vt:lpstr>Q2: Block Identification</vt:lpstr>
      <vt:lpstr>The Format of the Physical Address</vt:lpstr>
      <vt:lpstr>Direct-mapped Cache Example  (1-word Blocks)</vt:lpstr>
      <vt:lpstr>Fully-Associative Cache example  (1-word Blocks)</vt:lpstr>
      <vt:lpstr>2-Way Set-Associative Cache</vt:lpstr>
      <vt:lpstr>Example: set associate cache</vt:lpstr>
      <vt:lpstr>Q3: Block Replacement</vt:lpstr>
      <vt:lpstr>Strategy of block Replacement</vt:lpstr>
      <vt:lpstr>Implementation of Replacement</vt:lpstr>
      <vt:lpstr>Another psedo LRU</vt:lpstr>
      <vt:lpstr>Q4: Write Strategy</vt:lpstr>
      <vt:lpstr>Pros and Cons for write strategy</vt:lpstr>
      <vt:lpstr>Write stall</vt:lpstr>
      <vt:lpstr>Write Through via Buffering</vt:lpstr>
      <vt:lpstr>Write buffers</vt:lpstr>
      <vt:lpstr>Write policy when misses </vt:lpstr>
      <vt:lpstr>Example  </vt:lpstr>
      <vt:lpstr>Split vs. unified caches </vt:lpstr>
      <vt:lpstr>Split vs. mixed cache</vt:lpstr>
      <vt:lpstr>Example:Alpha 21264 data cache </vt:lpstr>
      <vt:lpstr>Superviser cache / User cache</vt:lpstr>
      <vt:lpstr>5.3  Cache performance</vt:lpstr>
      <vt:lpstr>Average Memory Access Time</vt:lpstr>
      <vt:lpstr>Cache performance metrics</vt:lpstr>
      <vt:lpstr>Ex1: Impact on Performance</vt:lpstr>
      <vt:lpstr>Ex2: Impact on Performance</vt:lpstr>
      <vt:lpstr>Answer for example 2 (cont.)</vt:lpstr>
      <vt:lpstr>Ex3: Impact on Performance</vt:lpstr>
      <vt:lpstr>MissRate for Uni.cache &amp; split cache</vt:lpstr>
      <vt:lpstr>Answer for example 3</vt:lpstr>
      <vt:lpstr>Answer for example 3 (cont.)</vt:lpstr>
      <vt:lpstr>Answer for Example3 (cont.)</vt:lpstr>
      <vt:lpstr>Ex4: Impact on Performance</vt:lpstr>
      <vt:lpstr>Answer for example 4</vt:lpstr>
      <vt:lpstr>Answer for example 4 (cont.)</vt:lpstr>
      <vt:lpstr>Cache misses have a double-barreled impact on a CPU</vt:lpstr>
      <vt:lpstr>Ex5: Impact on Performance</vt:lpstr>
      <vt:lpstr>Answer for example 5</vt:lpstr>
      <vt:lpstr>Answer for example 5 (cont.)</vt:lpstr>
      <vt:lpstr>Answer for example 5 (cont.)</vt:lpstr>
      <vt:lpstr>Miss penalty and Out-of-order Execution Processors</vt:lpstr>
      <vt:lpstr>Two definition</vt:lpstr>
      <vt:lpstr>Ex6: Performance on out-of-order processor</vt:lpstr>
      <vt:lpstr>Memory Hierarchy Basics</vt:lpstr>
      <vt:lpstr>How to Improve Cache Performance?</vt:lpstr>
    </vt:vector>
  </TitlesOfParts>
  <Company>ZJU 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for memory hierarchy</dc:title>
  <dc:creator>jxh</dc:creator>
  <cp:lastModifiedBy>jiangxh</cp:lastModifiedBy>
  <cp:revision>68</cp:revision>
  <dcterms:created xsi:type="dcterms:W3CDTF">2003-05-04T11:00:32Z</dcterms:created>
  <dcterms:modified xsi:type="dcterms:W3CDTF">2022-09-29T13:29:58Z</dcterms:modified>
</cp:coreProperties>
</file>