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38"/>
  </p:notesMasterIdLst>
  <p:sldIdLst>
    <p:sldId id="256" r:id="rId2"/>
    <p:sldId id="560" r:id="rId3"/>
    <p:sldId id="509" r:id="rId4"/>
    <p:sldId id="510" r:id="rId5"/>
    <p:sldId id="511" r:id="rId6"/>
    <p:sldId id="512" r:id="rId7"/>
    <p:sldId id="527" r:id="rId8"/>
    <p:sldId id="528" r:id="rId9"/>
    <p:sldId id="529" r:id="rId10"/>
    <p:sldId id="53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2" r:id="rId22"/>
    <p:sldId id="543" r:id="rId23"/>
    <p:sldId id="544" r:id="rId24"/>
    <p:sldId id="545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  <p:sldId id="556" r:id="rId36"/>
    <p:sldId id="559" r:id="rId3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 autoAdjust="0"/>
    <p:restoredTop sz="94660"/>
  </p:normalViewPr>
  <p:slideViewPr>
    <p:cSldViewPr>
      <p:cViewPr varScale="1">
        <p:scale>
          <a:sx n="89" d="100"/>
          <a:sy n="89" d="100"/>
        </p:scale>
        <p:origin x="5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52A011-2079-4FB3-9557-628A65568C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303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DEF97D-597F-47B0-9B5B-CC9877049CF9}" type="slidenum">
              <a:rPr lang="en-US" altLang="zh-CN" sz="1300" smtClean="0">
                <a:solidFill>
                  <a:schemeClr val="tx1"/>
                </a:solidFill>
              </a:rPr>
              <a:pPr/>
              <a:t>12</a:t>
            </a:fld>
            <a:endParaRPr lang="en-US" altLang="zh-CN" sz="130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9090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雅典神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1347191"/>
            <a:ext cx="3473450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9" y="1324822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905876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7" y="1125543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B1C9DD-ADA2-4240-924D-E78FD54F8FB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426140907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92" y="8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9" y="8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9EF485-3E92-43A3-A2F6-FECEBF92434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493746143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7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27507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9" y="1125543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4" y="1125543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62CF0B-FE02-4361-A391-E51885817BD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2257061137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6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>
              <a:defRPr/>
            </a:pPr>
            <a:r>
              <a:rPr lang="en-US" altLang="zh-CN" sz="1051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7" y="1125543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388398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4" y="260358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D6519-DC5A-4F64-9B37-F6C43FB223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91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1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</p:spTree>
    <p:extLst>
      <p:ext uri="{BB962C8B-B14F-4D97-AF65-F5344CB8AC3E}">
        <p14:creationId xmlns:p14="http://schemas.microsoft.com/office/powerpoint/2010/main" val="1530909658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7" y="1125543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28692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891" indent="0">
              <a:buNone/>
              <a:defRPr sz="1351"/>
            </a:lvl2pPr>
            <a:lvl3pPr marL="685783" indent="0">
              <a:buNone/>
              <a:defRPr sz="1200"/>
            </a:lvl3pPr>
            <a:lvl4pPr marL="1028674" indent="0">
              <a:buNone/>
              <a:defRPr sz="1051"/>
            </a:lvl4pPr>
            <a:lvl5pPr marL="1371566" indent="0">
              <a:buNone/>
              <a:defRPr sz="1051"/>
            </a:lvl5pPr>
            <a:lvl6pPr marL="1714457" indent="0">
              <a:buNone/>
              <a:defRPr sz="1051"/>
            </a:lvl6pPr>
            <a:lvl7pPr marL="2057349" indent="0">
              <a:buNone/>
              <a:defRPr sz="1051"/>
            </a:lvl7pPr>
            <a:lvl8pPr marL="2400240" indent="0">
              <a:buNone/>
              <a:defRPr sz="1051"/>
            </a:lvl8pPr>
            <a:lvl9pPr marL="2743131" indent="0">
              <a:buNone/>
              <a:defRPr sz="10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90D29B-1D25-42BA-B1EE-55E2D26BCB3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916029782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9" y="1125543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4" y="1125543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0F40AC-882D-4BCF-870A-4B1CC1BAC51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4284742588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9BBA2A-5159-436F-ADC3-2105109D486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3579185660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32817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B6F7C1-5AA9-4A3C-A1F0-F67A25ED3C4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061349826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9D7F0E-1BED-4E83-B309-638401F6884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402367239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C24C49-DE5D-4EFC-B722-BF1A994C40F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993337285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DCF0E3C-3FDF-4332-A0D9-4F6137A09BED}" type="slidenum">
              <a:rPr lang="en-US" altLang="zh-CN" sz="105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051" dirty="0" smtClean="0">
              <a:solidFill>
                <a:srgbClr val="000000"/>
              </a:solidFill>
            </a:endParaRPr>
          </a:p>
        </p:txBody>
      </p:sp>
      <p:pic>
        <p:nvPicPr>
          <p:cNvPr id="2052" name="Picture 7" descr="雅典神庙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6" y="165100"/>
            <a:ext cx="98901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1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4" y="6248400"/>
            <a:ext cx="13319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图片 1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283325"/>
            <a:ext cx="1443038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43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44" r:id="rId12"/>
    <p:sldLayoutId id="2147484264" r:id="rId13"/>
    <p:sldLayoutId id="2147484265" r:id="rId14"/>
    <p:sldLayoutId id="2147484266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891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674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68" indent="-257168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29" indent="-171446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>
          <a:solidFill>
            <a:schemeClr val="tx1"/>
          </a:solidFill>
          <a:latin typeface="+mn-lt"/>
          <a:ea typeface="+mn-ea"/>
        </a:defRPr>
      </a:lvl3pPr>
      <a:lvl4pPr marL="1200121" indent="-171446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12" indent="-17144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04" indent="-17144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578" indent="-17144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55576" y="1484787"/>
            <a:ext cx="4175943" cy="21034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4800" dirty="0"/>
              <a:t>Ch3-- </a:t>
            </a:r>
            <a:br>
              <a:rPr lang="en-US" altLang="zh-CN" sz="4800" dirty="0"/>
            </a:br>
            <a:r>
              <a:rPr lang="en-US" altLang="zh-CN" sz="4800" dirty="0"/>
              <a:t>ILP &amp; its exploration</a:t>
            </a:r>
          </a:p>
        </p:txBody>
      </p:sp>
      <p:sp>
        <p:nvSpPr>
          <p:cNvPr id="2662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827584" y="4336569"/>
            <a:ext cx="4248472" cy="1368425"/>
          </a:xfrm>
        </p:spPr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Ch3-0  Extending 5-stage pipeline to support</a:t>
            </a:r>
            <a:r>
              <a:rPr lang="en-US" altLang="zh-CN" dirty="0"/>
              <a:t> </a:t>
            </a:r>
            <a:r>
              <a:rPr lang="en-US" altLang="zh-CN" dirty="0" smtClean="0"/>
              <a:t>multicycle operations </a:t>
            </a: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/>
              <a:t>App  C5-C6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7510" y="6453337"/>
            <a:ext cx="2289175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CC8C1-C4A2-412D-B334-98680B5E990B}" type="datetime1">
              <a:rPr lang="zh-CN" altLang="en-US" sz="1400">
                <a:solidFill>
                  <a:schemeClr val="tx1"/>
                </a:solidFill>
              </a:rPr>
              <a:pPr/>
              <a:t>2021/10/25</a:t>
            </a:fld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5" y="0"/>
            <a:ext cx="6183585" cy="990600"/>
          </a:xfrm>
        </p:spPr>
        <p:txBody>
          <a:bodyPr/>
          <a:lstStyle/>
          <a:p>
            <a:r>
              <a:rPr lang="en-US" altLang="zh-CN" sz="3200" dirty="0"/>
              <a:t>Structural Hazards for the FP register write port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94" y="1643063"/>
          <a:ext cx="8358195" cy="4429124"/>
        </p:xfrm>
        <a:graphic>
          <a:graphicData uri="http://schemas.openxmlformats.org/drawingml/2006/table">
            <a:tbl>
              <a:tblPr/>
              <a:tblGrid>
                <a:gridCol w="2041805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</a:tblGrid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MUL.D F0,F4, F6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ADD.D F2, F4, F6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LD.D  F8, 0(R2)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-71437"/>
            <a:ext cx="8097541" cy="1143001"/>
          </a:xfrm>
        </p:spPr>
        <p:txBody>
          <a:bodyPr/>
          <a:lstStyle/>
          <a:p>
            <a:r>
              <a:rPr lang="en-US" altLang="zh-CN" sz="3600" dirty="0"/>
              <a:t>How to solve the write port </a:t>
            </a:r>
            <a:r>
              <a:rPr lang="en-US" altLang="zh-CN" sz="3600" dirty="0" smtClean="0"/>
              <a:t>conflict </a:t>
            </a:r>
            <a:r>
              <a:rPr lang="en-US" altLang="zh-CN" sz="3600" dirty="0"/>
              <a:t>?</a:t>
            </a:r>
          </a:p>
        </p:txBody>
      </p:sp>
      <p:sp>
        <p:nvSpPr>
          <p:cNvPr id="131075" name="Text Box 3"/>
          <p:cNvSpPr>
            <a:spLocks noGrp="1" noChangeArrowheads="1"/>
          </p:cNvSpPr>
          <p:nvPr>
            <p:ph idx="1"/>
          </p:nvPr>
        </p:nvSpPr>
        <p:spPr bwMode="auto">
          <a:xfrm>
            <a:off x="214319" y="1143000"/>
            <a:ext cx="8929687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mtClean="0"/>
              <a:t>Increase the number of write ports</a:t>
            </a:r>
          </a:p>
          <a:p>
            <a:pPr lvl="1">
              <a:spcBef>
                <a:spcPct val="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Unattractive</a:t>
            </a:r>
            <a:r>
              <a:rPr lang="en-US" altLang="zh-CN" sz="2000"/>
              <a:t> at all !</a:t>
            </a:r>
          </a:p>
          <a:p>
            <a:pPr lvl="1">
              <a:spcBef>
                <a:spcPct val="0"/>
              </a:spcBef>
            </a:pPr>
            <a:r>
              <a:rPr lang="en-US" altLang="zh-CN" sz="2000"/>
              <a:t>No worthy since steady state usage is close to 1.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Detect and insert stalls by serializing the writes 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Track the use of the write port</a:t>
            </a:r>
            <a:r>
              <a:rPr lang="en-US" altLang="zh-CN" sz="2000" b="1">
                <a:solidFill>
                  <a:srgbClr val="0000FF"/>
                </a:solidFill>
              </a:rPr>
              <a:t> in the ID stage and to stall an instruction before it issues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Additional Hardware: </a:t>
            </a:r>
            <a:r>
              <a:rPr lang="en-US" altLang="zh-CN" b="1" smtClean="0">
                <a:solidFill>
                  <a:srgbClr val="FF0000"/>
                </a:solidFill>
              </a:rPr>
              <a:t>a shift register+ write conflict logic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The shift register tracks when already-issued instructions will use the register file, and right shift 1 bit each clock.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The stalls might </a:t>
            </a:r>
            <a:r>
              <a:rPr lang="en-US" altLang="zh-CN" sz="2000" b="1" i="1">
                <a:solidFill>
                  <a:srgbClr val="FF0000"/>
                </a:solidFill>
              </a:rPr>
              <a:t>aggravate</a:t>
            </a:r>
            <a:r>
              <a:rPr lang="en-US" altLang="zh-CN" smtClean="0"/>
              <a:t> the data hazards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All interlock detection and stall insertion occurs in ID stage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>
                <a:solidFill>
                  <a:srgbClr val="0000FF"/>
                </a:solidFill>
              </a:rPr>
              <a:t>To stall a conflicting instruction when it tries to enter the MEM or WB stage.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Easy to detect the conflict at this point 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smtClean="0"/>
              <a:t>Complicates pipeline control since stalls can now occur in two places.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Types of data hazards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143000"/>
            <a:ext cx="86868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Consider two instructions, A and B. A occurs before B.</a:t>
            </a: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RAW( Read after write)  true dependence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Instruction A writes Rx</a:t>
            </a:r>
            <a:r>
              <a:rPr lang="zh-CN" altLang="en-US" sz="1800"/>
              <a:t>，</a:t>
            </a:r>
            <a:r>
              <a:rPr lang="en-US" altLang="zh-CN" sz="1800"/>
              <a:t>instruction B reads Rx</a:t>
            </a:r>
            <a:endParaRPr lang="en-US" altLang="zh-CN" sz="16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WAW(Write after write) output dependence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Instruction A writes Rx</a:t>
            </a:r>
            <a:r>
              <a:rPr lang="zh-CN" altLang="en-US" sz="1800"/>
              <a:t>，</a:t>
            </a:r>
            <a:r>
              <a:rPr lang="en-US" altLang="zh-CN" sz="1800"/>
              <a:t>instruction B writes Rx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WAR( Write after read) anti-denpendence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Instruction A reads Rx</a:t>
            </a:r>
            <a:r>
              <a:rPr lang="zh-CN" altLang="en-US" sz="1800"/>
              <a:t>，</a:t>
            </a:r>
            <a:r>
              <a:rPr lang="en-US" altLang="zh-CN" sz="1800"/>
              <a:t>instruction B writes  Rx</a:t>
            </a:r>
            <a:endParaRPr lang="en-US" altLang="zh-CN" sz="180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</a:rPr>
              <a:t>Hazards are named according to the ordering </a:t>
            </a:r>
            <a:r>
              <a:rPr lang="en-US" altLang="zh-CN" sz="2000" b="1">
                <a:solidFill>
                  <a:srgbClr val="000000"/>
                </a:solidFill>
              </a:rPr>
              <a:t>that </a:t>
            </a:r>
            <a:r>
              <a:rPr lang="en-US" altLang="zh-CN" sz="2000" b="1">
                <a:solidFill>
                  <a:srgbClr val="FF0000"/>
                </a:solidFill>
              </a:rPr>
              <a:t>MUST</a:t>
            </a:r>
            <a:r>
              <a:rPr lang="en-US" altLang="zh-CN" sz="2000" b="1">
                <a:solidFill>
                  <a:srgbClr val="000000"/>
                </a:solidFill>
              </a:rPr>
              <a:t> be preserved by the pipeline</a:t>
            </a:r>
          </a:p>
        </p:txBody>
      </p:sp>
      <p:pic>
        <p:nvPicPr>
          <p:cNvPr id="132100" name="Picture 4" descr="chap3_3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239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RAW dependence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000000"/>
                </a:solidFill>
              </a:rPr>
              <a:t>B tries to read a register before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 has written it and gets the old value. </a:t>
            </a:r>
            <a:endParaRPr lang="en-US" altLang="zh-CN" smtClean="0"/>
          </a:p>
          <a:p>
            <a:r>
              <a:rPr lang="en-US" altLang="zh-CN" smtClean="0">
                <a:solidFill>
                  <a:srgbClr val="000000"/>
                </a:solidFill>
              </a:rPr>
              <a:t>This is common, and forwarding helps to solve it.</a:t>
            </a:r>
            <a:r>
              <a:rPr lang="en-US" altLang="zh-CN" smtClean="0"/>
              <a:t> 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1143002" y="3048000"/>
            <a:ext cx="6448425" cy="914400"/>
            <a:chOff x="720" y="1920"/>
            <a:chExt cx="4062" cy="576"/>
          </a:xfrm>
        </p:grpSpPr>
        <p:sp>
          <p:nvSpPr>
            <p:cNvPr id="134158" name="Oval 5"/>
            <p:cNvSpPr>
              <a:spLocks noChangeArrowheads="1"/>
            </p:cNvSpPr>
            <p:nvPr/>
          </p:nvSpPr>
          <p:spPr bwMode="auto">
            <a:xfrm>
              <a:off x="912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Times New Roman" panose="02020603050405020304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4159" name="Line 6"/>
            <p:cNvSpPr>
              <a:spLocks noChangeShapeType="1"/>
            </p:cNvSpPr>
            <p:nvPr/>
          </p:nvSpPr>
          <p:spPr bwMode="auto">
            <a:xfrm>
              <a:off x="128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60" name="Oval 7"/>
            <p:cNvSpPr>
              <a:spLocks noChangeArrowheads="1"/>
            </p:cNvSpPr>
            <p:nvPr/>
          </p:nvSpPr>
          <p:spPr bwMode="auto">
            <a:xfrm>
              <a:off x="1774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Times New Roman" panose="02020603050405020304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4161" name="Oval 8"/>
            <p:cNvSpPr>
              <a:spLocks noChangeArrowheads="1"/>
            </p:cNvSpPr>
            <p:nvPr/>
          </p:nvSpPr>
          <p:spPr bwMode="auto">
            <a:xfrm>
              <a:off x="2352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Times New Roman" panose="02020603050405020304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2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4162" name="Line 9"/>
            <p:cNvSpPr>
              <a:spLocks noChangeShapeType="1"/>
            </p:cNvSpPr>
            <p:nvPr/>
          </p:nvSpPr>
          <p:spPr bwMode="auto">
            <a:xfrm>
              <a:off x="272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63" name="Oval 10"/>
            <p:cNvSpPr>
              <a:spLocks noChangeArrowheads="1"/>
            </p:cNvSpPr>
            <p:nvPr/>
          </p:nvSpPr>
          <p:spPr bwMode="auto">
            <a:xfrm>
              <a:off x="3214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Times New Roman" panose="02020603050405020304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2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4164" name="Line 11"/>
            <p:cNvSpPr>
              <a:spLocks noChangeShapeType="1"/>
            </p:cNvSpPr>
            <p:nvPr/>
          </p:nvSpPr>
          <p:spPr bwMode="auto">
            <a:xfrm>
              <a:off x="720" y="2064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5" name="Text Box 12"/>
            <p:cNvSpPr txBox="1">
              <a:spLocks noChangeArrowheads="1"/>
            </p:cNvSpPr>
            <p:nvPr/>
          </p:nvSpPr>
          <p:spPr bwMode="auto">
            <a:xfrm>
              <a:off x="3886" y="1920"/>
              <a:ext cx="4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mic Sans MS" panose="030F0702030302020204" pitchFamily="66" charset="0"/>
                </a:rPr>
                <a:t>Time</a:t>
              </a:r>
            </a:p>
          </p:txBody>
        </p:sp>
        <p:sp>
          <p:nvSpPr>
            <p:cNvPr id="134166" name="Text Box 13"/>
            <p:cNvSpPr txBox="1">
              <a:spLocks noChangeArrowheads="1"/>
            </p:cNvSpPr>
            <p:nvPr/>
          </p:nvSpPr>
          <p:spPr bwMode="auto">
            <a:xfrm>
              <a:off x="3885" y="2160"/>
              <a:ext cx="8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Comic Sans MS" panose="030F0702030302020204" pitchFamily="66" charset="0"/>
                </a:rPr>
                <a:t>No hazard</a:t>
              </a:r>
            </a:p>
          </p:txBody>
        </p:sp>
      </p:grpSp>
      <p:grpSp>
        <p:nvGrpSpPr>
          <p:cNvPr id="134149" name="Group 14"/>
          <p:cNvGrpSpPr>
            <a:grpSpLocks/>
          </p:cNvGrpSpPr>
          <p:nvPr/>
        </p:nvGrpSpPr>
        <p:grpSpPr bwMode="auto">
          <a:xfrm>
            <a:off x="1447800" y="4495800"/>
            <a:ext cx="1905000" cy="609600"/>
            <a:chOff x="912" y="2832"/>
            <a:chExt cx="1200" cy="384"/>
          </a:xfrm>
        </p:grpSpPr>
        <p:sp>
          <p:nvSpPr>
            <p:cNvPr id="134155" name="Oval 15"/>
            <p:cNvSpPr>
              <a:spLocks noChangeArrowheads="1"/>
            </p:cNvSpPr>
            <p:nvPr/>
          </p:nvSpPr>
          <p:spPr bwMode="auto">
            <a:xfrm>
              <a:off x="912" y="283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Times New Roman" panose="02020603050405020304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4156" name="Line 16"/>
            <p:cNvSpPr>
              <a:spLocks noChangeShapeType="1"/>
            </p:cNvSpPr>
            <p:nvPr/>
          </p:nvSpPr>
          <p:spPr bwMode="auto">
            <a:xfrm>
              <a:off x="1281" y="302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7" name="Oval 17"/>
            <p:cNvSpPr>
              <a:spLocks noChangeArrowheads="1"/>
            </p:cNvSpPr>
            <p:nvPr/>
          </p:nvSpPr>
          <p:spPr bwMode="auto">
            <a:xfrm>
              <a:off x="1774" y="283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Times New Roman" panose="02020603050405020304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200" b="1">
                  <a:latin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134150" name="Group 18"/>
          <p:cNvGrpSpPr>
            <a:grpSpLocks/>
          </p:cNvGrpSpPr>
          <p:nvPr/>
        </p:nvGrpSpPr>
        <p:grpSpPr bwMode="auto">
          <a:xfrm>
            <a:off x="2514600" y="4876800"/>
            <a:ext cx="1905000" cy="609600"/>
            <a:chOff x="1536" y="3216"/>
            <a:chExt cx="1200" cy="384"/>
          </a:xfrm>
        </p:grpSpPr>
        <p:sp>
          <p:nvSpPr>
            <p:cNvPr id="134152" name="Oval 19"/>
            <p:cNvSpPr>
              <a:spLocks noChangeArrowheads="1"/>
            </p:cNvSpPr>
            <p:nvPr/>
          </p:nvSpPr>
          <p:spPr bwMode="auto">
            <a:xfrm>
              <a:off x="1536" y="3216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Times New Roman" panose="02020603050405020304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200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4153" name="Line 20"/>
            <p:cNvSpPr>
              <a:spLocks noChangeShapeType="1"/>
            </p:cNvSpPr>
            <p:nvPr/>
          </p:nvSpPr>
          <p:spPr bwMode="auto">
            <a:xfrm>
              <a:off x="1905" y="3408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4" name="Oval 21"/>
            <p:cNvSpPr>
              <a:spLocks noChangeArrowheads="1"/>
            </p:cNvSpPr>
            <p:nvPr/>
          </p:nvSpPr>
          <p:spPr bwMode="auto">
            <a:xfrm>
              <a:off x="2398" y="3216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Times New Roman" panose="02020603050405020304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200" b="1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34151" name="Text Box 22"/>
          <p:cNvSpPr txBox="1">
            <a:spLocks noChangeArrowheads="1"/>
          </p:cNvSpPr>
          <p:nvPr/>
        </p:nvSpPr>
        <p:spPr bwMode="auto">
          <a:xfrm>
            <a:off x="4936632" y="4648204"/>
            <a:ext cx="3517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FF0000"/>
                </a:solidFill>
                <a:latin typeface="Comic Sans MS" panose="030F0702030302020204" pitchFamily="66" charset="0"/>
              </a:rPr>
              <a:t>If D(A)=S(B), hazard occur.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WAW dependence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285875"/>
            <a:ext cx="88392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B tries to write an operand before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 has written it. 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After instruction B has executed, the value of the register should be B's result, but A's result is stored instead.</a:t>
            </a:r>
            <a:r>
              <a:rPr lang="en-US" altLang="zh-CN" sz="2800" i="1">
                <a:solidFill>
                  <a:srgbClr val="000000"/>
                </a:solidFill>
                <a:latin typeface="Palatino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This can only happen with pipelines that write values in more than one stage, or in variable-length pipelines (i.e. FP pipelines)</a:t>
            </a:r>
            <a:r>
              <a:rPr lang="en-US" altLang="zh-CN" sz="2800" i="1">
                <a:solidFill>
                  <a:srgbClr val="000000"/>
                </a:solidFill>
                <a:latin typeface="Palatino"/>
              </a:rPr>
              <a:t>. </a:t>
            </a: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grpSp>
        <p:nvGrpSpPr>
          <p:cNvPr id="135172" name="Group 24"/>
          <p:cNvGrpSpPr>
            <a:grpSpLocks/>
          </p:cNvGrpSpPr>
          <p:nvPr/>
        </p:nvGrpSpPr>
        <p:grpSpPr bwMode="auto">
          <a:xfrm>
            <a:off x="1187453" y="3500439"/>
            <a:ext cx="7243764" cy="2362200"/>
            <a:chOff x="720" y="2496"/>
            <a:chExt cx="4563" cy="1488"/>
          </a:xfrm>
        </p:grpSpPr>
        <p:grpSp>
          <p:nvGrpSpPr>
            <p:cNvPr id="135173" name="Group 4"/>
            <p:cNvGrpSpPr>
              <a:grpSpLocks/>
            </p:cNvGrpSpPr>
            <p:nvPr/>
          </p:nvGrpSpPr>
          <p:grpSpPr bwMode="auto">
            <a:xfrm>
              <a:off x="720" y="2496"/>
              <a:ext cx="4062" cy="576"/>
              <a:chOff x="720" y="2208"/>
              <a:chExt cx="4062" cy="576"/>
            </a:xfrm>
          </p:grpSpPr>
          <p:grpSp>
            <p:nvGrpSpPr>
              <p:cNvPr id="135182" name="Group 5"/>
              <p:cNvGrpSpPr>
                <a:grpSpLocks/>
              </p:cNvGrpSpPr>
              <p:nvPr/>
            </p:nvGrpSpPr>
            <p:grpSpPr bwMode="auto">
              <a:xfrm>
                <a:off x="912" y="2400"/>
                <a:ext cx="1200" cy="384"/>
                <a:chOff x="912" y="2400"/>
                <a:chExt cx="1200" cy="384"/>
              </a:xfrm>
            </p:grpSpPr>
            <p:sp>
              <p:nvSpPr>
                <p:cNvPr id="135190" name="Oval 6"/>
                <p:cNvSpPr>
                  <a:spLocks noChangeArrowheads="1"/>
                </p:cNvSpPr>
                <p:nvPr/>
              </p:nvSpPr>
              <p:spPr bwMode="auto">
                <a:xfrm>
                  <a:off x="912" y="2400"/>
                  <a:ext cx="338" cy="384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5191" name="Line 7"/>
                <p:cNvSpPr>
                  <a:spLocks noChangeShapeType="1"/>
                </p:cNvSpPr>
                <p:nvPr/>
              </p:nvSpPr>
              <p:spPr bwMode="auto">
                <a:xfrm>
                  <a:off x="128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92" name="Oval 8"/>
                <p:cNvSpPr>
                  <a:spLocks noChangeArrowheads="1"/>
                </p:cNvSpPr>
                <p:nvPr/>
              </p:nvSpPr>
              <p:spPr bwMode="auto">
                <a:xfrm>
                  <a:off x="177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grpSp>
            <p:nvGrpSpPr>
              <p:cNvPr id="135183" name="Group 9"/>
              <p:cNvGrpSpPr>
                <a:grpSpLocks/>
              </p:cNvGrpSpPr>
              <p:nvPr/>
            </p:nvGrpSpPr>
            <p:grpSpPr bwMode="auto">
              <a:xfrm>
                <a:off x="2352" y="2400"/>
                <a:ext cx="1200" cy="384"/>
                <a:chOff x="2352" y="2400"/>
                <a:chExt cx="1200" cy="384"/>
              </a:xfrm>
            </p:grpSpPr>
            <p:sp>
              <p:nvSpPr>
                <p:cNvPr id="135187" name="Oval 10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5188" name="Line 11"/>
                <p:cNvSpPr>
                  <a:spLocks noChangeShapeType="1"/>
                </p:cNvSpPr>
                <p:nvPr/>
              </p:nvSpPr>
              <p:spPr bwMode="auto">
                <a:xfrm>
                  <a:off x="272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89" name="Oval 12"/>
                <p:cNvSpPr>
                  <a:spLocks noChangeArrowheads="1"/>
                </p:cNvSpPr>
                <p:nvPr/>
              </p:nvSpPr>
              <p:spPr bwMode="auto">
                <a:xfrm>
                  <a:off x="321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35184" name="Line 13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5" name="Text Box 14"/>
              <p:cNvSpPr txBox="1">
                <a:spLocks noChangeArrowheads="1"/>
              </p:cNvSpPr>
              <p:nvPr/>
            </p:nvSpPr>
            <p:spPr bwMode="auto">
              <a:xfrm>
                <a:off x="3886" y="2208"/>
                <a:ext cx="4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Time</a:t>
                </a:r>
              </a:p>
            </p:txBody>
          </p:sp>
          <p:sp>
            <p:nvSpPr>
              <p:cNvPr id="135186" name="Text Box 15"/>
              <p:cNvSpPr txBox="1">
                <a:spLocks noChangeArrowheads="1"/>
              </p:cNvSpPr>
              <p:nvPr/>
            </p:nvSpPr>
            <p:spPr bwMode="auto">
              <a:xfrm>
                <a:off x="3885" y="2448"/>
                <a:ext cx="8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No hazard</a:t>
                </a:r>
              </a:p>
            </p:txBody>
          </p:sp>
        </p:grpSp>
        <p:grpSp>
          <p:nvGrpSpPr>
            <p:cNvPr id="135174" name="Group 16"/>
            <p:cNvGrpSpPr>
              <a:grpSpLocks/>
            </p:cNvGrpSpPr>
            <p:nvPr/>
          </p:nvGrpSpPr>
          <p:grpSpPr bwMode="auto">
            <a:xfrm>
              <a:off x="912" y="3312"/>
              <a:ext cx="1680" cy="672"/>
              <a:chOff x="912" y="3024"/>
              <a:chExt cx="1680" cy="672"/>
            </a:xfrm>
          </p:grpSpPr>
          <p:sp>
            <p:nvSpPr>
              <p:cNvPr id="135176" name="Oval 17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338" cy="3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200" b="1">
                    <a:latin typeface="Times New Roman" panose="02020603050405020304" pitchFamily="18" charset="0"/>
                  </a:rPr>
                  <a:t>S(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35177" name="Line 18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100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78" name="Oval 19"/>
              <p:cNvSpPr>
                <a:spLocks noChangeArrowheads="1"/>
              </p:cNvSpPr>
              <p:nvPr/>
            </p:nvSpPr>
            <p:spPr bwMode="auto">
              <a:xfrm>
                <a:off x="2254" y="3024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200" b="1">
                    <a:latin typeface="Times New Roman" panose="02020603050405020304" pitchFamily="18" charset="0"/>
                  </a:rPr>
                  <a:t>D(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35179" name="Oval 20"/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200" b="1">
                    <a:latin typeface="Times New Roman" panose="02020603050405020304" pitchFamily="18" charset="0"/>
                  </a:rPr>
                  <a:t>S(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35180" name="Line 21"/>
              <p:cNvSpPr>
                <a:spLocks noChangeShapeType="1"/>
              </p:cNvSpPr>
              <p:nvPr/>
            </p:nvSpPr>
            <p:spPr bwMode="auto">
              <a:xfrm>
                <a:off x="1728" y="3504"/>
                <a:ext cx="43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81" name="Oval 22"/>
              <p:cNvSpPr>
                <a:spLocks noChangeArrowheads="1"/>
              </p:cNvSpPr>
              <p:nvPr/>
            </p:nvSpPr>
            <p:spPr bwMode="auto">
              <a:xfrm>
                <a:off x="2158" y="3312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200" b="1">
                    <a:latin typeface="Times New Roman" panose="02020603050405020304" pitchFamily="18" charset="0"/>
                  </a:rPr>
                  <a:t>D(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135175" name="Text Box 23"/>
            <p:cNvSpPr txBox="1">
              <a:spLocks noChangeArrowheads="1"/>
            </p:cNvSpPr>
            <p:nvPr/>
          </p:nvSpPr>
          <p:spPr bwMode="auto">
            <a:xfrm>
              <a:off x="3063" y="3552"/>
              <a:ext cx="22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>
                  <a:solidFill>
                    <a:srgbClr val="FF0000"/>
                  </a:solidFill>
                  <a:latin typeface="Comic Sans MS" panose="030F0702030302020204" pitchFamily="66" charset="0"/>
                </a:rPr>
                <a:t>If D(A)=D(B), hazard occur.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WAR dependence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94" y="1268418"/>
            <a:ext cx="8302625" cy="232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B tries to write a register before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0000"/>
                </a:solidFill>
              </a:rPr>
              <a:t>A has read it.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In this case, A uses the new (incorrect) value.</a:t>
            </a:r>
            <a:r>
              <a:rPr lang="en-US" altLang="zh-CN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This type of hazard is rare because most pipelines read values early and write results late. 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However, it might happen for a CPU that had complex addressing modes. i.e. autoincrement.</a:t>
            </a:r>
            <a:endParaRPr lang="en-US" altLang="zh-CN" smtClean="0"/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grpSp>
        <p:nvGrpSpPr>
          <p:cNvPr id="136196" name="Group 26"/>
          <p:cNvGrpSpPr>
            <a:grpSpLocks/>
          </p:cNvGrpSpPr>
          <p:nvPr/>
        </p:nvGrpSpPr>
        <p:grpSpPr bwMode="auto">
          <a:xfrm>
            <a:off x="1214442" y="3571875"/>
            <a:ext cx="7237413" cy="2286000"/>
            <a:chOff x="720" y="2496"/>
            <a:chExt cx="4559" cy="1440"/>
          </a:xfrm>
        </p:grpSpPr>
        <p:grpSp>
          <p:nvGrpSpPr>
            <p:cNvPr id="136197" name="Group 4"/>
            <p:cNvGrpSpPr>
              <a:grpSpLocks/>
            </p:cNvGrpSpPr>
            <p:nvPr/>
          </p:nvGrpSpPr>
          <p:grpSpPr bwMode="auto">
            <a:xfrm>
              <a:off x="720" y="2496"/>
              <a:ext cx="4062" cy="576"/>
              <a:chOff x="720" y="2496"/>
              <a:chExt cx="4062" cy="576"/>
            </a:xfrm>
          </p:grpSpPr>
          <p:grpSp>
            <p:nvGrpSpPr>
              <p:cNvPr id="136208" name="Group 5"/>
              <p:cNvGrpSpPr>
                <a:grpSpLocks/>
              </p:cNvGrpSpPr>
              <p:nvPr/>
            </p:nvGrpSpPr>
            <p:grpSpPr bwMode="auto">
              <a:xfrm>
                <a:off x="912" y="2688"/>
                <a:ext cx="1200" cy="384"/>
                <a:chOff x="912" y="2688"/>
                <a:chExt cx="1200" cy="384"/>
              </a:xfrm>
            </p:grpSpPr>
            <p:sp>
              <p:nvSpPr>
                <p:cNvPr id="136216" name="Oval 6"/>
                <p:cNvSpPr>
                  <a:spLocks noChangeArrowheads="1"/>
                </p:cNvSpPr>
                <p:nvPr/>
              </p:nvSpPr>
              <p:spPr bwMode="auto">
                <a:xfrm>
                  <a:off x="912" y="2688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6217" name="Line 7"/>
                <p:cNvSpPr>
                  <a:spLocks noChangeShapeType="1"/>
                </p:cNvSpPr>
                <p:nvPr/>
              </p:nvSpPr>
              <p:spPr bwMode="auto">
                <a:xfrm>
                  <a:off x="1281" y="2880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18" name="Oval 8"/>
                <p:cNvSpPr>
                  <a:spLocks noChangeArrowheads="1"/>
                </p:cNvSpPr>
                <p:nvPr/>
              </p:nvSpPr>
              <p:spPr bwMode="auto">
                <a:xfrm>
                  <a:off x="1774" y="2688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grpSp>
            <p:nvGrpSpPr>
              <p:cNvPr id="136209" name="Group 9"/>
              <p:cNvGrpSpPr>
                <a:grpSpLocks/>
              </p:cNvGrpSpPr>
              <p:nvPr/>
            </p:nvGrpSpPr>
            <p:grpSpPr bwMode="auto">
              <a:xfrm>
                <a:off x="2352" y="2688"/>
                <a:ext cx="1200" cy="384"/>
                <a:chOff x="2352" y="2400"/>
                <a:chExt cx="1200" cy="384"/>
              </a:xfrm>
            </p:grpSpPr>
            <p:sp>
              <p:nvSpPr>
                <p:cNvPr id="136213" name="Oval 10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6214" name="Line 11"/>
                <p:cNvSpPr>
                  <a:spLocks noChangeShapeType="1"/>
                </p:cNvSpPr>
                <p:nvPr/>
              </p:nvSpPr>
              <p:spPr bwMode="auto">
                <a:xfrm>
                  <a:off x="272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15" name="Oval 12"/>
                <p:cNvSpPr>
                  <a:spLocks noChangeArrowheads="1"/>
                </p:cNvSpPr>
                <p:nvPr/>
              </p:nvSpPr>
              <p:spPr bwMode="auto">
                <a:xfrm>
                  <a:off x="321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36210" name="Line 13"/>
              <p:cNvSpPr>
                <a:spLocks noChangeShapeType="1"/>
              </p:cNvSpPr>
              <p:nvPr/>
            </p:nvSpPr>
            <p:spPr bwMode="auto">
              <a:xfrm>
                <a:off x="720" y="2640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1" name="Text Box 14"/>
              <p:cNvSpPr txBox="1">
                <a:spLocks noChangeArrowheads="1"/>
              </p:cNvSpPr>
              <p:nvPr/>
            </p:nvSpPr>
            <p:spPr bwMode="auto">
              <a:xfrm>
                <a:off x="3886" y="2496"/>
                <a:ext cx="4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Time</a:t>
                </a:r>
              </a:p>
            </p:txBody>
          </p:sp>
          <p:sp>
            <p:nvSpPr>
              <p:cNvPr id="136212" name="Text Box 15"/>
              <p:cNvSpPr txBox="1">
                <a:spLocks noChangeArrowheads="1"/>
              </p:cNvSpPr>
              <p:nvPr/>
            </p:nvSpPr>
            <p:spPr bwMode="auto">
              <a:xfrm>
                <a:off x="3885" y="2736"/>
                <a:ext cx="8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No hazard</a:t>
                </a:r>
              </a:p>
            </p:txBody>
          </p:sp>
        </p:grpSp>
        <p:grpSp>
          <p:nvGrpSpPr>
            <p:cNvPr id="136198" name="Group 16"/>
            <p:cNvGrpSpPr>
              <a:grpSpLocks/>
            </p:cNvGrpSpPr>
            <p:nvPr/>
          </p:nvGrpSpPr>
          <p:grpSpPr bwMode="auto">
            <a:xfrm>
              <a:off x="816" y="3264"/>
              <a:ext cx="4463" cy="672"/>
              <a:chOff x="816" y="3216"/>
              <a:chExt cx="4463" cy="672"/>
            </a:xfrm>
          </p:grpSpPr>
          <p:grpSp>
            <p:nvGrpSpPr>
              <p:cNvPr id="136199" name="Group 17"/>
              <p:cNvGrpSpPr>
                <a:grpSpLocks/>
              </p:cNvGrpSpPr>
              <p:nvPr/>
            </p:nvGrpSpPr>
            <p:grpSpPr bwMode="auto">
              <a:xfrm>
                <a:off x="816" y="3504"/>
                <a:ext cx="1104" cy="384"/>
                <a:chOff x="1392" y="3600"/>
                <a:chExt cx="1104" cy="384"/>
              </a:xfrm>
            </p:grpSpPr>
            <p:sp>
              <p:nvSpPr>
                <p:cNvPr id="136205" name="Oval 18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6206" name="Line 19"/>
                <p:cNvSpPr>
                  <a:spLocks noChangeShapeType="1"/>
                </p:cNvSpPr>
                <p:nvPr/>
              </p:nvSpPr>
              <p:spPr bwMode="auto">
                <a:xfrm>
                  <a:off x="1728" y="3792"/>
                  <a:ext cx="43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07" name="Oval 20"/>
                <p:cNvSpPr>
                  <a:spLocks noChangeArrowheads="1"/>
                </p:cNvSpPr>
                <p:nvPr/>
              </p:nvSpPr>
              <p:spPr bwMode="auto">
                <a:xfrm>
                  <a:off x="2158" y="36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36200" name="Text Box 21"/>
              <p:cNvSpPr txBox="1">
                <a:spLocks noChangeArrowheads="1"/>
              </p:cNvSpPr>
              <p:nvPr/>
            </p:nvSpPr>
            <p:spPr bwMode="auto">
              <a:xfrm>
                <a:off x="3063" y="3552"/>
                <a:ext cx="22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If S(A)=D(B), hazard occur.</a:t>
                </a:r>
              </a:p>
            </p:txBody>
          </p:sp>
          <p:grpSp>
            <p:nvGrpSpPr>
              <p:cNvPr id="136201" name="Group 22"/>
              <p:cNvGrpSpPr>
                <a:grpSpLocks/>
              </p:cNvGrpSpPr>
              <p:nvPr/>
            </p:nvGrpSpPr>
            <p:grpSpPr bwMode="auto">
              <a:xfrm>
                <a:off x="1728" y="3216"/>
                <a:ext cx="1200" cy="384"/>
                <a:chOff x="912" y="2688"/>
                <a:chExt cx="1200" cy="384"/>
              </a:xfrm>
            </p:grpSpPr>
            <p:sp>
              <p:nvSpPr>
                <p:cNvPr id="136202" name="Oval 23"/>
                <p:cNvSpPr>
                  <a:spLocks noChangeArrowheads="1"/>
                </p:cNvSpPr>
                <p:nvPr/>
              </p:nvSpPr>
              <p:spPr bwMode="auto">
                <a:xfrm>
                  <a:off x="912" y="2688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6203" name="Line 24"/>
                <p:cNvSpPr>
                  <a:spLocks noChangeShapeType="1"/>
                </p:cNvSpPr>
                <p:nvPr/>
              </p:nvSpPr>
              <p:spPr bwMode="auto">
                <a:xfrm>
                  <a:off x="1281" y="2880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04" name="Oval 25"/>
                <p:cNvSpPr>
                  <a:spLocks noChangeArrowheads="1"/>
                </p:cNvSpPr>
                <p:nvPr/>
              </p:nvSpPr>
              <p:spPr bwMode="auto">
                <a:xfrm>
                  <a:off x="1774" y="2688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88640"/>
            <a:ext cx="7993063" cy="766763"/>
          </a:xfrm>
        </p:spPr>
        <p:txBody>
          <a:bodyPr/>
          <a:lstStyle/>
          <a:p>
            <a:r>
              <a:rPr lang="en-US" altLang="zh-CN" dirty="0" smtClean="0"/>
              <a:t>Stalls arising from RAW hazards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6921"/>
              </p:ext>
            </p:extLst>
          </p:nvPr>
        </p:nvGraphicFramePr>
        <p:xfrm>
          <a:off x="107502" y="1772816"/>
          <a:ext cx="9036500" cy="3429001"/>
        </p:xfrm>
        <a:graphic>
          <a:graphicData uri="http://schemas.openxmlformats.org/drawingml/2006/table">
            <a:tbl>
              <a:tblPr/>
              <a:tblGrid>
                <a:gridCol w="1770162"/>
                <a:gridCol w="383741"/>
                <a:gridCol w="396120"/>
                <a:gridCol w="412624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528161"/>
              </a:tblGrid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Instruction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4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5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8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9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10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12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13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14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15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16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92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LD.D </a:t>
                      </a:r>
                      <a:r>
                        <a:rPr lang="en-US" sz="1600" b="1" i="0" u="none" strike="noStrike">
                          <a:solidFill>
                            <a:srgbClr val="3333FF"/>
                          </a:solidFill>
                          <a:latin typeface="Arial Unicode MS"/>
                        </a:rPr>
                        <a:t>F4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0(R2)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MUL.D 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F0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</a:t>
                      </a:r>
                      <a:r>
                        <a:rPr lang="en-US" sz="1600" b="1" i="0" u="none" strike="noStrike">
                          <a:solidFill>
                            <a:srgbClr val="3333FF"/>
                          </a:solidFill>
                          <a:latin typeface="Arial Unicode MS"/>
                        </a:rPr>
                        <a:t>F4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F6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 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M1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M2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M3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M4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M5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M6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M7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ADD.D </a:t>
                      </a:r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latin typeface="Arial Unicode MS"/>
                        </a:rPr>
                        <a:t>F2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F0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F8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 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A1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A2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A3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A4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SD.D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B050"/>
                          </a:solidFill>
                          <a:latin typeface="Arial Unicode MS"/>
                        </a:rPr>
                        <a:t>F2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, 0(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)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WAW hazards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2876" y="1643068"/>
          <a:ext cx="8929691" cy="4244295"/>
        </p:xfrm>
        <a:graphic>
          <a:graphicData uri="http://schemas.openxmlformats.org/drawingml/2006/table">
            <a:tbl>
              <a:tblPr/>
              <a:tblGrid>
                <a:gridCol w="1997429"/>
                <a:gridCol w="450400"/>
                <a:gridCol w="528732"/>
                <a:gridCol w="528732"/>
                <a:gridCol w="528732"/>
                <a:gridCol w="607063"/>
                <a:gridCol w="587479"/>
                <a:gridCol w="528732"/>
                <a:gridCol w="528732"/>
                <a:gridCol w="528732"/>
                <a:gridCol w="528732"/>
                <a:gridCol w="528732"/>
                <a:gridCol w="528732"/>
                <a:gridCol w="528732"/>
              </a:tblGrid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MUL.D </a:t>
                      </a:r>
                      <a:r>
                        <a:rPr lang="en-US" sz="1900" b="1" i="0" u="none" strike="noStrike">
                          <a:solidFill>
                            <a:srgbClr val="3333FF"/>
                          </a:solidFill>
                          <a:latin typeface="Arial Unicode MS"/>
                        </a:rPr>
                        <a:t>F0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F4, F6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ADD.D </a:t>
                      </a:r>
                      <a:r>
                        <a:rPr lang="en-US" sz="1900" b="1" i="0" u="none" strike="noStrike">
                          <a:solidFill>
                            <a:srgbClr val="00B050"/>
                          </a:solidFill>
                          <a:latin typeface="Arial Unicode MS"/>
                        </a:rPr>
                        <a:t>F2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F4, F6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LD.D </a:t>
                      </a:r>
                      <a:r>
                        <a:rPr lang="en-US" sz="1900" b="1" i="0" u="none" strike="noStrike">
                          <a:solidFill>
                            <a:srgbClr val="00B050"/>
                          </a:solidFill>
                          <a:latin typeface="Arial Unicode MS"/>
                        </a:rPr>
                        <a:t>F8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, 0(R2)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stall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2880" y="4229893"/>
            <a:ext cx="17491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</a:rPr>
              <a:t>LD.D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F2</a:t>
            </a:r>
            <a:r>
              <a:rPr lang="en-US" altLang="zh-CN" sz="1800" dirty="0">
                <a:solidFill>
                  <a:schemeClr val="tx1"/>
                </a:solidFill>
              </a:rPr>
              <a:t>, 0(</a:t>
            </a:r>
            <a:r>
              <a:rPr lang="en-US" altLang="zh-CN" sz="1800" dirty="0" err="1">
                <a:solidFill>
                  <a:schemeClr val="tx1"/>
                </a:solidFill>
              </a:rPr>
              <a:t>R2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357939" y="3643317"/>
            <a:ext cx="1643063" cy="1000125"/>
            <a:chOff x="6357950" y="3643314"/>
            <a:chExt cx="1643074" cy="1000132"/>
          </a:xfrm>
        </p:grpSpPr>
        <p:sp>
          <p:nvSpPr>
            <p:cNvPr id="138382" name="椭圆 5"/>
            <p:cNvSpPr>
              <a:spLocks noChangeArrowheads="1"/>
            </p:cNvSpPr>
            <p:nvPr/>
          </p:nvSpPr>
          <p:spPr bwMode="auto">
            <a:xfrm>
              <a:off x="7429520" y="3643314"/>
              <a:ext cx="571504" cy="500066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8383" name="椭圆 6"/>
            <p:cNvSpPr>
              <a:spLocks noChangeArrowheads="1"/>
            </p:cNvSpPr>
            <p:nvPr/>
          </p:nvSpPr>
          <p:spPr bwMode="auto">
            <a:xfrm>
              <a:off x="6357950" y="4143380"/>
              <a:ext cx="571504" cy="500066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171700" y="1766893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Solving the WAW hazard 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smtClean="0">
                <a:solidFill>
                  <a:srgbClr val="0000FF"/>
                </a:solidFill>
              </a:rPr>
              <a:t>Stall an instruction </a:t>
            </a:r>
            <a:r>
              <a:rPr lang="en-US" altLang="zh-CN" smtClean="0"/>
              <a:t>that would "pass" another until after the earlier instruction reaches the MEM phase. </a:t>
            </a:r>
          </a:p>
          <a:p>
            <a:r>
              <a:rPr lang="en-US" altLang="zh-CN" b="1" smtClean="0">
                <a:solidFill>
                  <a:srgbClr val="0000FF"/>
                </a:solidFill>
              </a:rPr>
              <a:t>Cancel the WB phase of the earlier instruction</a:t>
            </a:r>
          </a:p>
          <a:p>
            <a:r>
              <a:rPr lang="en-US" altLang="zh-CN" smtClean="0"/>
              <a:t>Both of these can be done in ID, i.e. when LD is about to issue. </a:t>
            </a:r>
          </a:p>
          <a:p>
            <a:r>
              <a:rPr lang="en-US" altLang="zh-CN" smtClean="0"/>
              <a:t>Since pure WAW hazards are not common, either method works. </a:t>
            </a:r>
          </a:p>
          <a:p>
            <a:r>
              <a:rPr lang="en-US" altLang="zh-CN" smtClean="0"/>
              <a:t>Pick the one that simplest to implement.</a:t>
            </a:r>
            <a:r>
              <a:rPr lang="en-US" altLang="zh-CN" sz="2800"/>
              <a:t> </a:t>
            </a:r>
          </a:p>
          <a:p>
            <a:r>
              <a:rPr lang="en-US" altLang="zh-CN" smtClean="0"/>
              <a:t>The simplest solution for the MIPS pipeline is to hold the instruction in ID if it writes the same register as an instruction already issued.</a:t>
            </a:r>
            <a:r>
              <a:rPr lang="en-US" altLang="zh-CN" sz="2800"/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282" y="116633"/>
            <a:ext cx="7993063" cy="766763"/>
          </a:xfrm>
        </p:spPr>
        <p:txBody>
          <a:bodyPr/>
          <a:lstStyle/>
          <a:p>
            <a:r>
              <a:rPr lang="en-US" altLang="zh-CN" dirty="0" smtClean="0"/>
              <a:t>What other hazards  are possible ?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Hazards among FP instructions. </a:t>
            </a:r>
          </a:p>
          <a:p>
            <a:r>
              <a:rPr lang="en-US" altLang="zh-CN" smtClean="0"/>
              <a:t>Hazards between an FP instruction and an integer instruction. </a:t>
            </a:r>
          </a:p>
          <a:p>
            <a:pPr lvl="1"/>
            <a:r>
              <a:rPr lang="en-US" altLang="zh-CN" smtClean="0"/>
              <a:t>Since two register files exist, only FP loads and stores and FP register moves to integer registers involve hazards.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Pipelined CPU supporting RISC V 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992888" cy="5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50742"/>
      </p:ext>
    </p:extLst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Checks are required in ID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2800"/>
              <a:t>Check for </a:t>
            </a:r>
            <a:r>
              <a:rPr lang="en-US" altLang="zh-CN" sz="2800">
                <a:solidFill>
                  <a:srgbClr val="FF0000"/>
                </a:solidFill>
              </a:rPr>
              <a:t>structural hazards</a:t>
            </a:r>
            <a:r>
              <a:rPr lang="en-US" altLang="zh-CN" sz="2800"/>
              <a:t> . 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The divide unit  and Register write port. 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Check for </a:t>
            </a:r>
            <a:r>
              <a:rPr lang="en-US" altLang="zh-CN" sz="2800">
                <a:solidFill>
                  <a:srgbClr val="FF0000"/>
                </a:solidFill>
              </a:rPr>
              <a:t>RAW hazards</a:t>
            </a:r>
            <a:r>
              <a:rPr lang="en-US" altLang="zh-CN" sz="28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The CPU simply stalls the instruction at ID stage until: 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Its </a:t>
            </a:r>
            <a:r>
              <a:rPr lang="en-US" altLang="zh-CN" sz="2000">
                <a:solidFill>
                  <a:srgbClr val="0000FF"/>
                </a:solidFill>
              </a:rPr>
              <a:t>source registers are no longer listed as destinations</a:t>
            </a:r>
            <a:r>
              <a:rPr lang="en-US" altLang="zh-CN" sz="2000"/>
              <a:t> in any of the execution pipeline registers (registers between stages of M and A) OR 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Its </a:t>
            </a:r>
            <a:r>
              <a:rPr lang="en-US" altLang="zh-CN" sz="2000">
                <a:solidFill>
                  <a:srgbClr val="0000FF"/>
                </a:solidFill>
              </a:rPr>
              <a:t>source registers are no longer listed as the destination of a load</a:t>
            </a:r>
            <a:r>
              <a:rPr lang="en-US" altLang="zh-CN" sz="2000"/>
              <a:t> in the EX/MEM register.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Check for </a:t>
            </a:r>
            <a:r>
              <a:rPr lang="en-US" altLang="zh-CN" sz="2800">
                <a:solidFill>
                  <a:srgbClr val="FF0000"/>
                </a:solidFill>
              </a:rPr>
              <a:t>WAW hazards</a:t>
            </a:r>
            <a:r>
              <a:rPr lang="en-US" altLang="zh-CN" sz="280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Check instructions in A1, ..., A4, Divide, or M1, ...,M7 for the same destination register (check pipeline registers.) 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Stall instruction in ID if necessary</a:t>
            </a:r>
            <a:r>
              <a:rPr lang="en-US" altLang="zh-CN" sz="2000"/>
              <a:t>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4" y="116637"/>
            <a:ext cx="7993063" cy="766763"/>
          </a:xfrm>
        </p:spPr>
        <p:txBody>
          <a:bodyPr/>
          <a:lstStyle/>
          <a:p>
            <a:r>
              <a:rPr lang="en-US" altLang="zh-CN" dirty="0" smtClean="0"/>
              <a:t>Performance of FP pipeline</a:t>
            </a:r>
          </a:p>
        </p:txBody>
      </p:sp>
      <p:graphicFrame>
        <p:nvGraphicFramePr>
          <p:cNvPr id="142339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395294" y="1706564"/>
          <a:ext cx="8302625" cy="400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8" name="Chart" r:id="rId3" imgW="8153334" imgH="3762283" progId="MSGraph.Chart.8">
                  <p:embed followColorScheme="full"/>
                </p:oleObj>
              </mc:Choice>
              <mc:Fallback>
                <p:oleObj name="Chart" r:id="rId3" imgW="8153334" imgH="3762283" progId="MSGraph.Chart.8">
                  <p:embed followColorScheme="full"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94" y="1706564"/>
                        <a:ext cx="8302625" cy="4006851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6" y="116637"/>
            <a:ext cx="7366273" cy="766763"/>
          </a:xfrm>
        </p:spPr>
        <p:txBody>
          <a:bodyPr/>
          <a:lstStyle/>
          <a:p>
            <a:r>
              <a:rPr lang="en-US" altLang="zh-CN" dirty="0" smtClean="0"/>
              <a:t>Performance of FP pipeline</a:t>
            </a:r>
          </a:p>
        </p:txBody>
      </p:sp>
      <p:graphicFrame>
        <p:nvGraphicFramePr>
          <p:cNvPr id="1433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95294" y="1655768"/>
          <a:ext cx="830262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2" name="Chart" r:id="rId3" imgW="8163045" imgH="3810210" progId="MSGraph.Chart.8">
                  <p:embed followColorScheme="full"/>
                </p:oleObj>
              </mc:Choice>
              <mc:Fallback>
                <p:oleObj name="Chart" r:id="rId3" imgW="8163045" imgH="3810210" progId="MSGraph.Chart.8">
                  <p:embed followColorScheme="full"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94" y="1655768"/>
                        <a:ext cx="8302625" cy="405447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MIPS R4000 pipeline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IF</a:t>
            </a:r>
            <a:r>
              <a:rPr lang="zh-CN" altLang="en-US" smtClean="0"/>
              <a:t>－</a:t>
            </a:r>
            <a:r>
              <a:rPr lang="en-US" altLang="zh-CN" sz="2000" b="1"/>
              <a:t>First half of instruction fetch. PC selection occurs. Cache access is initiated</a:t>
            </a:r>
            <a:r>
              <a:rPr lang="en-US" altLang="zh-CN" sz="2000"/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IS</a:t>
            </a:r>
            <a:r>
              <a:rPr lang="zh-CN" altLang="en-US" smtClean="0"/>
              <a:t>－</a:t>
            </a:r>
            <a:r>
              <a:rPr lang="en-US" altLang="zh-CN" sz="2000" b="1"/>
              <a:t>Second half of instruction fetch.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 </a:t>
            </a:r>
            <a:r>
              <a:rPr lang="zh-CN" altLang="en-US" sz="2000" b="1"/>
              <a:t>－</a:t>
            </a:r>
            <a:r>
              <a:rPr lang="en-US" altLang="zh-CN" sz="1800" b="1"/>
              <a:t>This allows the cache access to take two cycles.</a:t>
            </a:r>
            <a:r>
              <a:rPr lang="en-US" altLang="zh-CN" sz="18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RF</a:t>
            </a:r>
            <a:r>
              <a:rPr lang="zh-CN" altLang="en-US" smtClean="0"/>
              <a:t>－</a:t>
            </a:r>
            <a:r>
              <a:rPr lang="en-US" altLang="zh-CN" sz="2000" b="1"/>
              <a:t>Decode and register fetch, hazard checking, I-cache hit detection.</a:t>
            </a:r>
            <a:r>
              <a:rPr lang="en-US" altLang="zh-CN" sz="20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EX</a:t>
            </a:r>
            <a:r>
              <a:rPr lang="zh-CN" altLang="en-US" smtClean="0"/>
              <a:t>－</a:t>
            </a:r>
            <a:r>
              <a:rPr lang="en-US" altLang="zh-CN" sz="2000" b="1"/>
              <a:t>Execution: address calculation, ALU Ops, branch target calculation and condition evaluation</a:t>
            </a:r>
            <a:r>
              <a:rPr lang="en-US" altLang="zh-CN" sz="2000"/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DF/DS/TC</a:t>
            </a:r>
            <a:r>
              <a:rPr lang="en-US" altLang="zh-CN" smtClean="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－ </a:t>
            </a:r>
            <a:r>
              <a:rPr lang="en-US" altLang="zh-CN" sz="2000" b="1"/>
              <a:t>Data fetched from cache in the first two cycles.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/>
              <a:t>－ </a:t>
            </a:r>
            <a:r>
              <a:rPr lang="en-US" altLang="zh-CN" sz="2000" b="1"/>
              <a:t>The third cycle involves checking a tag check to determine if the cache access was a hit.</a:t>
            </a:r>
            <a:r>
              <a:rPr lang="en-US" altLang="zh-CN" sz="200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</a:rPr>
              <a:t>WB</a:t>
            </a:r>
            <a:r>
              <a:rPr lang="zh-CN" altLang="en-US" smtClean="0"/>
              <a:t>－</a:t>
            </a:r>
            <a:r>
              <a:rPr lang="en-US" altLang="zh-CN" sz="2000" b="1"/>
              <a:t>Write back result for loads and R-R operations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Possible stalls and delays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Load delay: two cycles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 sz="3200"/>
              <a:t>The delay might seem to be three cycles, since the tag isn't checked until the end of the TC cycle. </a:t>
            </a:r>
          </a:p>
          <a:p>
            <a:pPr lvl="1"/>
            <a:r>
              <a:rPr lang="en-US" altLang="zh-CN" sz="3200"/>
              <a:t>However, if TC indicates a miss, the data must be fetched from main memory and the pipeline is backed up to get the real value.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Load stalls – 2 stalls</a:t>
            </a:r>
          </a:p>
        </p:txBody>
      </p:sp>
      <p:graphicFrame>
        <p:nvGraphicFramePr>
          <p:cNvPr id="146435" name="Object 1024"/>
          <p:cNvGraphicFramePr>
            <a:graphicFrameLocks noChangeAspect="1"/>
          </p:cNvGraphicFramePr>
          <p:nvPr/>
        </p:nvGraphicFramePr>
        <p:xfrm>
          <a:off x="611194" y="1268413"/>
          <a:ext cx="8218487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4" name="图片" r:id="rId3" imgW="4924425" imgH="2876550" progId="Word.Picture.8">
                  <p:embed/>
                </p:oleObj>
              </mc:Choice>
              <mc:Fallback>
                <p:oleObj name="图片" r:id="rId3" imgW="4924425" imgH="287655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94" y="1268413"/>
                        <a:ext cx="8218487" cy="4800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Example</a:t>
            </a:r>
            <a:r>
              <a:rPr lang="zh-CN" altLang="en-US" smtClean="0"/>
              <a:t>：</a:t>
            </a:r>
            <a:r>
              <a:rPr lang="en-US" altLang="zh-CN" smtClean="0"/>
              <a:t>load stalls</a:t>
            </a:r>
          </a:p>
        </p:txBody>
      </p:sp>
      <p:graphicFrame>
        <p:nvGraphicFramePr>
          <p:cNvPr id="147459" name="Object 1024"/>
          <p:cNvGraphicFramePr>
            <a:graphicFrameLocks noChangeAspect="1"/>
          </p:cNvGraphicFramePr>
          <p:nvPr/>
        </p:nvGraphicFramePr>
        <p:xfrm>
          <a:off x="609605" y="1600200"/>
          <a:ext cx="8061325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8" name="文档" r:id="rId3" imgW="8058150" imgH="3333750" progId="Word.Document.8">
                  <p:embed/>
                </p:oleObj>
              </mc:Choice>
              <mc:Fallback>
                <p:oleObj name="文档" r:id="rId3" imgW="8058150" imgH="333375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5" y="1600200"/>
                        <a:ext cx="8061325" cy="33162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Branch delay: 3 cycles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solidFill>
                  <a:srgbClr val="0000FF"/>
                </a:solidFill>
              </a:rPr>
              <a:t>Branch delay: three cycles (including one branch delay slot)</a:t>
            </a:r>
          </a:p>
          <a:p>
            <a:pPr lvl="1"/>
            <a:r>
              <a:rPr lang="en-US" altLang="zh-CN" sz="2400"/>
              <a:t>The branch is resolved during EX, giving a 3 cycle delay. </a:t>
            </a:r>
          </a:p>
          <a:p>
            <a:pPr lvl="1"/>
            <a:r>
              <a:rPr lang="en-US" altLang="zh-CN" sz="2400"/>
              <a:t>The first cycle may be a regular branch delay slot (instruction always executed) or a branch-likely slot (instruction cancelled if branch not taken). </a:t>
            </a:r>
          </a:p>
          <a:p>
            <a:pPr lvl="1"/>
            <a:r>
              <a:rPr lang="en-US" altLang="zh-CN" sz="2400"/>
              <a:t>MIPS uses a predict-not-taken method presumably because it requires the least hardware.</a:t>
            </a:r>
            <a:r>
              <a:rPr lang="en-US" altLang="zh-CN" sz="3200"/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Branch Delays</a:t>
            </a:r>
            <a:r>
              <a:rPr lang="zh-CN" altLang="en-US" smtClean="0"/>
              <a:t>： </a:t>
            </a:r>
            <a:r>
              <a:rPr lang="en-US" altLang="zh-CN" smtClean="0"/>
              <a:t>3 stalls</a:t>
            </a:r>
          </a:p>
        </p:txBody>
      </p:sp>
      <p:graphicFrame>
        <p:nvGraphicFramePr>
          <p:cNvPr id="149507" name="Object 1024"/>
          <p:cNvGraphicFramePr>
            <a:graphicFrameLocks noChangeAspect="1"/>
          </p:cNvGraphicFramePr>
          <p:nvPr/>
        </p:nvGraphicFramePr>
        <p:xfrm>
          <a:off x="395288" y="1125539"/>
          <a:ext cx="8458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6" name="图片" r:id="rId3" imgW="4943475" imgH="3171825" progId="Word.Picture.8">
                  <p:embed/>
                </p:oleObj>
              </mc:Choice>
              <mc:Fallback>
                <p:oleObj name="图片" r:id="rId3" imgW="4943475" imgH="3171825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9"/>
                        <a:ext cx="8458200" cy="48768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Pipeline status for branch latency</a:t>
            </a:r>
          </a:p>
        </p:txBody>
      </p:sp>
      <p:graphicFrame>
        <p:nvGraphicFramePr>
          <p:cNvPr id="150531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880483"/>
              </p:ext>
            </p:extLst>
          </p:nvPr>
        </p:nvGraphicFramePr>
        <p:xfrm>
          <a:off x="683568" y="1124744"/>
          <a:ext cx="7560069" cy="466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1" name="文档" r:id="rId3" imgW="8086725" imgH="4991100" progId="Word.Document.8">
                  <p:embed/>
                </p:oleObj>
              </mc:Choice>
              <mc:Fallback>
                <p:oleObj name="文档" r:id="rId3" imgW="8086725" imgH="49911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7560069" cy="4662842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TextBox 3"/>
          <p:cNvSpPr txBox="1">
            <a:spLocks noChangeArrowheads="1"/>
          </p:cNvSpPr>
          <p:nvPr/>
        </p:nvSpPr>
        <p:spPr bwMode="auto">
          <a:xfrm>
            <a:off x="274073" y="5931253"/>
            <a:ext cx="79433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Predict-NOT-taken  + Delayed Branch</a:t>
            </a:r>
            <a:endParaRPr lang="zh-CN" altLang="en-US" sz="36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7" y="142876"/>
            <a:ext cx="6884243" cy="908051"/>
          </a:xfrm>
        </p:spPr>
        <p:txBody>
          <a:bodyPr/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Extending the MIPS pipeline to handle </a:t>
            </a:r>
            <a:r>
              <a:rPr lang="en-US" altLang="zh-CN" sz="2800" dirty="0" err="1">
                <a:cs typeface="Times New Roman" panose="02020603050405020304" pitchFamily="18" charset="0"/>
              </a:rPr>
              <a:t>MultiCycle</a:t>
            </a:r>
            <a:r>
              <a:rPr lang="en-US" altLang="zh-CN" sz="2800" dirty="0">
                <a:cs typeface="Times New Roman" panose="02020603050405020304" pitchFamily="18" charset="0"/>
              </a:rPr>
              <a:t> Operations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5171" y="1340768"/>
            <a:ext cx="8893175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/>
              <a:t>Alternative resolutions to handle floating-point operations ( or complex operations) </a:t>
            </a:r>
          </a:p>
          <a:p>
            <a:pPr lvl="1"/>
            <a:r>
              <a:rPr lang="en-US" altLang="zh-CN" dirty="0" smtClean="0"/>
              <a:t>Complete operation in 1 or 2 clock cycles,</a:t>
            </a:r>
          </a:p>
          <a:p>
            <a:pPr lvl="2"/>
            <a:r>
              <a:rPr lang="en-US" altLang="zh-CN" dirty="0" smtClean="0"/>
              <a:t>Which means using a slow clock, </a:t>
            </a:r>
          </a:p>
          <a:p>
            <a:pPr lvl="2"/>
            <a:r>
              <a:rPr lang="en-US" altLang="zh-CN" dirty="0" smtClean="0"/>
              <a:t>or/and  using enormous amounts of logic in FP units.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</a:rPr>
              <a:t>Allow for a longer latency for operations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EX</a:t>
            </a:r>
            <a:r>
              <a:rPr lang="en-US" altLang="zh-CN" dirty="0" smtClean="0"/>
              <a:t> cycle may be repeated as many times as needed to complete the operation</a:t>
            </a:r>
          </a:p>
          <a:p>
            <a:pPr lvl="2"/>
            <a:r>
              <a:rPr lang="en-US" altLang="zh-CN" dirty="0" smtClean="0"/>
              <a:t>There may be multiple FP units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The FP 8-stage operational pipeline</a:t>
            </a:r>
          </a:p>
        </p:txBody>
      </p:sp>
      <p:graphicFrame>
        <p:nvGraphicFramePr>
          <p:cNvPr id="151555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366843"/>
          <a:ext cx="70104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4" name="文档" r:id="rId3" imgW="7010400" imgH="4314825" progId="Word.Document.8">
                  <p:embed/>
                </p:oleObj>
              </mc:Choice>
              <mc:Fallback>
                <p:oleObj name="文档" r:id="rId3" imgW="7010400" imgH="431482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66843"/>
                        <a:ext cx="7010400" cy="43148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Latency and initiation intervals</a:t>
            </a:r>
          </a:p>
        </p:txBody>
      </p:sp>
      <p:graphicFrame>
        <p:nvGraphicFramePr>
          <p:cNvPr id="152579" name="Object 1024"/>
          <p:cNvGraphicFramePr>
            <a:graphicFrameLocks noChangeAspect="1"/>
          </p:cNvGraphicFramePr>
          <p:nvPr/>
        </p:nvGraphicFramePr>
        <p:xfrm>
          <a:off x="539755" y="1268414"/>
          <a:ext cx="8120063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8" name="文档" r:id="rId3" imgW="8477250" imgH="4552950" progId="Word.Document.8">
                  <p:embed/>
                </p:oleObj>
              </mc:Choice>
              <mc:Fallback>
                <p:oleObj name="文档" r:id="rId3" imgW="8477250" imgH="455295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5" y="1268414"/>
                        <a:ext cx="8120063" cy="43561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99190" dir="238833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Structural hazards-1</a:t>
            </a:r>
          </a:p>
        </p:txBody>
      </p:sp>
      <p:graphicFrame>
        <p:nvGraphicFramePr>
          <p:cNvPr id="153603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595319" y="1179514"/>
          <a:ext cx="795337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2" name="文档" r:id="rId3" imgW="7953375" imgH="4686300" progId="Word.Document.8">
                  <p:embed/>
                </p:oleObj>
              </mc:Choice>
              <mc:Fallback>
                <p:oleObj name="文档" r:id="rId3" imgW="7953375" imgH="4686300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9" y="1179514"/>
                        <a:ext cx="7953375" cy="46863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Structural hazards-2</a:t>
            </a:r>
          </a:p>
        </p:txBody>
      </p:sp>
      <p:graphicFrame>
        <p:nvGraphicFramePr>
          <p:cNvPr id="154627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561976" y="2233618"/>
          <a:ext cx="8020051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6" name="文档" r:id="rId3" imgW="8020050" imgH="2581275" progId="Word.Document.8">
                  <p:embed/>
                </p:oleObj>
              </mc:Choice>
              <mc:Fallback>
                <p:oleObj name="文档" r:id="rId3" imgW="8020050" imgH="258127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6" y="2233618"/>
                        <a:ext cx="8020051" cy="258127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Structural hazards-3</a:t>
            </a:r>
          </a:p>
        </p:txBody>
      </p:sp>
      <p:graphicFrame>
        <p:nvGraphicFramePr>
          <p:cNvPr id="155651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674694" y="1125543"/>
          <a:ext cx="7794625" cy="479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0" name="文档" r:id="rId3" imgW="8343900" imgH="5133975" progId="Word.Document.8">
                  <p:embed/>
                </p:oleObj>
              </mc:Choice>
              <mc:Fallback>
                <p:oleObj name="文档" r:id="rId3" imgW="8343900" imgH="513397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94" y="1125543"/>
                        <a:ext cx="7794625" cy="4795837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Structural hazards-4</a:t>
            </a:r>
          </a:p>
        </p:txBody>
      </p:sp>
      <p:graphicFrame>
        <p:nvGraphicFramePr>
          <p:cNvPr id="156675" name="Object 0"/>
          <p:cNvGraphicFramePr>
            <a:graphicFrameLocks noGrp="1" noChangeAspect="1"/>
          </p:cNvGraphicFramePr>
          <p:nvPr>
            <p:ph idx="1"/>
          </p:nvPr>
        </p:nvGraphicFramePr>
        <p:xfrm>
          <a:off x="396876" y="1795469"/>
          <a:ext cx="8299451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4" name="文档" r:id="rId3" imgW="8096250" imgH="2647950" progId="Word.Document.8">
                  <p:embed/>
                </p:oleObj>
              </mc:Choice>
              <mc:Fallback>
                <p:oleObj name="文档" r:id="rId3" imgW="8096250" imgH="2647950" progId="Word.Document.8">
                  <p:embed/>
                  <p:pic>
                    <p:nvPicPr>
                      <p:cNvPr id="0" name="Object 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6" y="1795469"/>
                        <a:ext cx="8299451" cy="27146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2" y="5"/>
            <a:ext cx="8885239" cy="981075"/>
          </a:xfrm>
        </p:spPr>
        <p:txBody>
          <a:bodyPr/>
          <a:lstStyle/>
          <a:p>
            <a:r>
              <a:rPr lang="en-US" altLang="zh-CN" smtClean="0"/>
              <a:t>Performance loss measurements</a:t>
            </a:r>
          </a:p>
        </p:txBody>
      </p:sp>
      <p:graphicFrame>
        <p:nvGraphicFramePr>
          <p:cNvPr id="1576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57219" y="1214443"/>
          <a:ext cx="802957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8" name="Chart" r:id="rId3" imgW="8029620" imgH="4619507" progId="MSGraph.Chart.8">
                  <p:embed followColorScheme="full"/>
                </p:oleObj>
              </mc:Choice>
              <mc:Fallback>
                <p:oleObj name="Chart" r:id="rId3" imgW="8029620" imgH="4619507" progId="MSGraph.Chart.8">
                  <p:embed followColorScheme="full"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9" y="1214443"/>
                        <a:ext cx="8029575" cy="46196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5-stage pipeline with FP units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5" y="61913"/>
            <a:ext cx="7310587" cy="812800"/>
          </a:xfrm>
        </p:spPr>
        <p:txBody>
          <a:bodyPr/>
          <a:lstStyle/>
          <a:p>
            <a:r>
              <a:rPr lang="en-US" altLang="zh-CN" sz="3600" dirty="0"/>
              <a:t>Pipelining some of the FP units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Two terminologies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Latency</a:t>
            </a:r>
            <a:r>
              <a:rPr lang="en-US" altLang="zh-CN" dirty="0" smtClean="0"/>
              <a:t>----the number of intervening cycles between an instruction that produces a result and an instruction that uses the result.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Initiation interval</a:t>
            </a:r>
            <a:r>
              <a:rPr lang="en-US" altLang="zh-CN" dirty="0" smtClean="0"/>
              <a:t>----the number of cycles that must elapse between </a:t>
            </a:r>
            <a:r>
              <a:rPr lang="en-US" altLang="zh-CN" dirty="0" smtClean="0">
                <a:solidFill>
                  <a:srgbClr val="000000"/>
                </a:solidFill>
              </a:rPr>
              <a:t>instructions issue to the same unit.</a:t>
            </a:r>
            <a:r>
              <a:rPr lang="en-US" altLang="zh-CN" dirty="0" smtClean="0"/>
              <a:t> </a:t>
            </a:r>
          </a:p>
          <a:p>
            <a:pPr lvl="2"/>
            <a:r>
              <a:rPr lang="en-US" altLang="zh-CN" dirty="0" smtClean="0"/>
              <a:t>For full pipelined units, initiation interval is 1</a:t>
            </a:r>
          </a:p>
          <a:p>
            <a:pPr lvl="2"/>
            <a:r>
              <a:rPr lang="en-US" altLang="zh-CN" dirty="0" smtClean="0"/>
              <a:t>For </a:t>
            </a:r>
            <a:r>
              <a:rPr lang="en-US" altLang="zh-CN" dirty="0" err="1" smtClean="0"/>
              <a:t>unpipelined</a:t>
            </a:r>
            <a:r>
              <a:rPr lang="en-US" altLang="zh-CN" dirty="0" smtClean="0"/>
              <a:t> units, initiation interval is always the latency plus 1.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Latencies and initiation intervals for functional units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graphicFrame>
        <p:nvGraphicFramePr>
          <p:cNvPr id="125956" name="Object 1024"/>
          <p:cNvGraphicFramePr>
            <a:graphicFrameLocks noChangeAspect="1"/>
          </p:cNvGraphicFramePr>
          <p:nvPr/>
        </p:nvGraphicFramePr>
        <p:xfrm>
          <a:off x="611189" y="1196975"/>
          <a:ext cx="8172451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5" name="文档" r:id="rId3" imgW="7255764" imgH="4546092" progId="Word.Document.8">
                  <p:embed/>
                </p:oleObj>
              </mc:Choice>
              <mc:Fallback>
                <p:oleObj name="文档" r:id="rId3" imgW="7255764" imgH="4546092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9" y="1196975"/>
                        <a:ext cx="8172451" cy="47625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Pipeline supports multiple outstanding FP operations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171700" y="1704981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26980" name="组合 235"/>
          <p:cNvGrpSpPr>
            <a:grpSpLocks/>
          </p:cNvGrpSpPr>
          <p:nvPr/>
        </p:nvGrpSpPr>
        <p:grpSpPr bwMode="auto">
          <a:xfrm>
            <a:off x="214318" y="1571626"/>
            <a:ext cx="8643937" cy="4573588"/>
            <a:chOff x="428596" y="1071546"/>
            <a:chExt cx="8215370" cy="4572826"/>
          </a:xfrm>
        </p:grpSpPr>
        <p:cxnSp>
          <p:nvCxnSpPr>
            <p:cNvPr id="126981" name="直接连接符 236"/>
            <p:cNvCxnSpPr>
              <a:cxnSpLocks noChangeShapeType="1"/>
              <a:endCxn id="262" idx="3"/>
            </p:cNvCxnSpPr>
            <p:nvPr/>
          </p:nvCxnSpPr>
          <p:spPr bwMode="auto">
            <a:xfrm rot="10800000" flipH="1">
              <a:off x="428596" y="3429000"/>
              <a:ext cx="1357322" cy="1588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6982" name="组合 108"/>
            <p:cNvGrpSpPr>
              <a:grpSpLocks/>
            </p:cNvGrpSpPr>
            <p:nvPr/>
          </p:nvGrpSpPr>
          <p:grpSpPr bwMode="auto">
            <a:xfrm>
              <a:off x="428596" y="1071546"/>
              <a:ext cx="8215370" cy="4572826"/>
              <a:chOff x="428596" y="1071546"/>
              <a:chExt cx="8215370" cy="4572826"/>
            </a:xfrm>
          </p:grpSpPr>
          <p:cxnSp>
            <p:nvCxnSpPr>
              <p:cNvPr id="126984" name="直接连接符 239"/>
              <p:cNvCxnSpPr>
                <a:cxnSpLocks noChangeShapeType="1"/>
                <a:stCxn id="270" idx="1"/>
                <a:endCxn id="273" idx="3"/>
              </p:cNvCxnSpPr>
              <p:nvPr/>
            </p:nvCxnSpPr>
            <p:spPr bwMode="auto">
              <a:xfrm rot="10800000" flipH="1">
                <a:off x="3500430" y="4051940"/>
                <a:ext cx="2643206" cy="1588"/>
              </a:xfrm>
              <a:prstGeom prst="line">
                <a:avLst/>
              </a:prstGeom>
              <a:noFill/>
              <a:ln w="9525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26985" name="组合 83"/>
              <p:cNvGrpSpPr>
                <a:grpSpLocks/>
              </p:cNvGrpSpPr>
              <p:nvPr/>
            </p:nvGrpSpPr>
            <p:grpSpPr bwMode="auto">
              <a:xfrm>
                <a:off x="428596" y="1071546"/>
                <a:ext cx="8215370" cy="4572826"/>
                <a:chOff x="428596" y="1071546"/>
                <a:chExt cx="8215370" cy="4572826"/>
              </a:xfrm>
            </p:grpSpPr>
            <p:cxnSp>
              <p:nvCxnSpPr>
                <p:cNvPr id="127004" name="直接连接符 259"/>
                <p:cNvCxnSpPr>
                  <a:cxnSpLocks noChangeShapeType="1"/>
                  <a:stCxn id="263" idx="3"/>
                  <a:endCxn id="269" idx="1"/>
                </p:cNvCxnSpPr>
                <p:nvPr/>
              </p:nvCxnSpPr>
              <p:spPr bwMode="auto">
                <a:xfrm>
                  <a:off x="3000364" y="2714620"/>
                  <a:ext cx="385765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1" name="矩形 3"/>
                <p:cNvSpPr/>
                <p:nvPr/>
              </p:nvSpPr>
              <p:spPr>
                <a:xfrm>
                  <a:off x="428596" y="2928612"/>
                  <a:ext cx="571832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IF</a:t>
                  </a:r>
                  <a:endParaRPr lang="zh-CN" altLang="en-US" sz="2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1214676" y="2928612"/>
                  <a:ext cx="571833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ID</a:t>
                  </a:r>
                  <a:endParaRPr lang="zh-CN" altLang="en-US" sz="2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00166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M1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4" name="矩形 6"/>
                <p:cNvSpPr/>
                <p:nvPr/>
              </p:nvSpPr>
              <p:spPr>
                <a:xfrm>
                  <a:off x="3215334" y="2285782"/>
                  <a:ext cx="499411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M2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3928993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M3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659248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M4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5398556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M5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6143899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M6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6857557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M7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3500496" y="3623821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A1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4214154" y="3623821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A2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4929321" y="3623821"/>
                  <a:ext cx="499411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A3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5642980" y="3623821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A4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8072134" y="2785760"/>
                  <a:ext cx="571832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>
                      <a:solidFill>
                        <a:sysClr val="windowText" lastClr="000000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WB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3928993" y="1071546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EX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357818" y="1173129"/>
                  <a:ext cx="713659" cy="642831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MEM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127021" name="直接箭头连接符 276"/>
                <p:cNvCxnSpPr>
                  <a:cxnSpLocks noChangeShapeType="1"/>
                  <a:endCxn id="275" idx="1"/>
                </p:cNvCxnSpPr>
                <p:nvPr/>
              </p:nvCxnSpPr>
              <p:spPr bwMode="auto">
                <a:xfrm>
                  <a:off x="2500298" y="1500174"/>
                  <a:ext cx="142876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2" name="直接连接符 27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285852" y="2000240"/>
                  <a:ext cx="1714512" cy="714380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3" name="直接箭头连接符 278"/>
                <p:cNvCxnSpPr>
                  <a:cxnSpLocks noChangeShapeType="1"/>
                  <a:stCxn id="275" idx="3"/>
                  <a:endCxn id="276" idx="1"/>
                </p:cNvCxnSpPr>
                <p:nvPr/>
              </p:nvCxnSpPr>
              <p:spPr bwMode="auto">
                <a:xfrm flipV="1">
                  <a:off x="4429124" y="1494935"/>
                  <a:ext cx="928694" cy="523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4" name="直接连接符 279"/>
                <p:cNvCxnSpPr>
                  <a:cxnSpLocks noChangeShapeType="1"/>
                  <a:stCxn id="276" idx="3"/>
                </p:cNvCxnSpPr>
                <p:nvPr/>
              </p:nvCxnSpPr>
              <p:spPr bwMode="auto">
                <a:xfrm>
                  <a:off x="6072198" y="1494935"/>
                  <a:ext cx="1285884" cy="5239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5" name="直接箭头连接符 28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929454" y="1928802"/>
                  <a:ext cx="1571636" cy="71438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6" name="直接箭头连接符 281"/>
                <p:cNvCxnSpPr>
                  <a:cxnSpLocks noChangeShapeType="1"/>
                  <a:stCxn id="262" idx="3"/>
                  <a:endCxn id="263" idx="1"/>
                </p:cNvCxnSpPr>
                <p:nvPr/>
              </p:nvCxnSpPr>
              <p:spPr bwMode="auto">
                <a:xfrm flipV="1">
                  <a:off x="1785918" y="2714620"/>
                  <a:ext cx="714380" cy="71438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7" name="直接箭头连接符 282"/>
                <p:cNvCxnSpPr>
                  <a:cxnSpLocks noChangeShapeType="1"/>
                  <a:stCxn id="269" idx="3"/>
                  <a:endCxn id="274" idx="1"/>
                </p:cNvCxnSpPr>
                <p:nvPr/>
              </p:nvCxnSpPr>
              <p:spPr bwMode="auto">
                <a:xfrm>
                  <a:off x="7358082" y="2714620"/>
                  <a:ext cx="714380" cy="57150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8" name="直接箭头连接符 283"/>
                <p:cNvCxnSpPr>
                  <a:cxnSpLocks noChangeShapeType="1"/>
                  <a:endCxn id="270" idx="1"/>
                </p:cNvCxnSpPr>
                <p:nvPr/>
              </p:nvCxnSpPr>
              <p:spPr bwMode="auto">
                <a:xfrm>
                  <a:off x="1785918" y="3551874"/>
                  <a:ext cx="1714512" cy="5000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9" name="直接连接符 28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64049" y="1750207"/>
                  <a:ext cx="500066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0" name="直接连接符 285"/>
                <p:cNvCxnSpPr>
                  <a:cxnSpLocks noChangeShapeType="1"/>
                </p:cNvCxnSpPr>
                <p:nvPr/>
              </p:nvCxnSpPr>
              <p:spPr bwMode="auto">
                <a:xfrm>
                  <a:off x="4714876" y="2000240"/>
                  <a:ext cx="1857388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1" name="直接箭头连接符 28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22231" y="1750207"/>
                  <a:ext cx="500066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2" name="直接箭头连接符 287"/>
                <p:cNvCxnSpPr>
                  <a:cxnSpLocks noChangeShapeType="1"/>
                  <a:stCxn id="273" idx="3"/>
                </p:cNvCxnSpPr>
                <p:nvPr/>
              </p:nvCxnSpPr>
              <p:spPr bwMode="auto">
                <a:xfrm flipV="1">
                  <a:off x="6143636" y="3429000"/>
                  <a:ext cx="1928826" cy="6229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9" name="矩形 288"/>
                <p:cNvSpPr/>
                <p:nvPr/>
              </p:nvSpPr>
              <p:spPr>
                <a:xfrm>
                  <a:off x="2429254" y="4999954"/>
                  <a:ext cx="5143470" cy="642830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DIV</a:t>
                  </a:r>
                  <a:endParaRPr lang="zh-CN" altLang="en-US" sz="1800" b="1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127034" name="直接连接符 28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21703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5" name="直接连接符 29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35223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6" name="直接连接符 29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750331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7" name="直接连接符 29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63851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8" name="直接连接符 2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178959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9" name="直接连接符 2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392479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0" name="直接连接符 2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07587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1" name="直接连接符 29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21107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2" name="直接连接符 29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37009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3" name="直接连接符 29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250529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4" name="直接连接符 29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65637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5" name="直接连接符 30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79157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6" name="直接连接符 30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894265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7" name="直接连接符 30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07785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8" name="直接连接符 30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22893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9" name="直接连接符 30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536413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0" name="直接连接符 30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50726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1" name="直接连接符 30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964246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2" name="直接连接符 30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179354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3" name="直接连接符 30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392874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4" name="直接连接符 30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607982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5" name="直接连接符 31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821502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6" name="直接连接符 31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036610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7" name="直接箭头连接符 312"/>
                <p:cNvCxnSpPr>
                  <a:cxnSpLocks noChangeShapeType="1"/>
                  <a:endCxn id="289" idx="1"/>
                </p:cNvCxnSpPr>
                <p:nvPr/>
              </p:nvCxnSpPr>
              <p:spPr bwMode="auto">
                <a:xfrm rot="16200000" flipH="1">
                  <a:off x="1303712" y="4196958"/>
                  <a:ext cx="1607355" cy="64294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8" name="直接箭头连接符 313"/>
                <p:cNvCxnSpPr>
                  <a:cxnSpLocks noChangeShapeType="1"/>
                  <a:stCxn id="289" idx="3"/>
                </p:cNvCxnSpPr>
                <p:nvPr/>
              </p:nvCxnSpPr>
              <p:spPr bwMode="auto">
                <a:xfrm flipV="1">
                  <a:off x="7572396" y="3571876"/>
                  <a:ext cx="500066" cy="175023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26986" name="直接连接符 241"/>
              <p:cNvCxnSpPr>
                <a:cxnSpLocks noChangeShapeType="1"/>
              </p:cNvCxnSpPr>
              <p:nvPr/>
            </p:nvCxnSpPr>
            <p:spPr bwMode="auto">
              <a:xfrm rot="5400000">
                <a:off x="1678761" y="25360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87" name="直接连接符 242"/>
              <p:cNvCxnSpPr>
                <a:cxnSpLocks noChangeShapeType="1"/>
              </p:cNvCxnSpPr>
              <p:nvPr/>
            </p:nvCxnSpPr>
            <p:spPr bwMode="auto">
              <a:xfrm rot="5400000">
                <a:off x="1831161" y="303529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88" name="直接连接符 243"/>
              <p:cNvCxnSpPr>
                <a:cxnSpLocks noChangeShapeType="1"/>
              </p:cNvCxnSpPr>
              <p:nvPr/>
            </p:nvCxnSpPr>
            <p:spPr bwMode="auto">
              <a:xfrm rot="5400000">
                <a:off x="1679555" y="367823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89" name="直接连接符 244"/>
              <p:cNvCxnSpPr>
                <a:cxnSpLocks noChangeShapeType="1"/>
              </p:cNvCxnSpPr>
              <p:nvPr/>
            </p:nvCxnSpPr>
            <p:spPr bwMode="auto">
              <a:xfrm rot="5400000">
                <a:off x="1750993" y="467837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0" name="直接连接符 245"/>
              <p:cNvCxnSpPr>
                <a:cxnSpLocks noChangeShapeType="1"/>
              </p:cNvCxnSpPr>
              <p:nvPr/>
            </p:nvCxnSpPr>
            <p:spPr bwMode="auto">
              <a:xfrm rot="5400000">
                <a:off x="271016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1" name="直接连接符 246"/>
              <p:cNvCxnSpPr>
                <a:cxnSpLocks noChangeShapeType="1"/>
              </p:cNvCxnSpPr>
              <p:nvPr/>
            </p:nvCxnSpPr>
            <p:spPr bwMode="auto">
              <a:xfrm rot="5400000">
                <a:off x="343978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2" name="直接连接符 247"/>
              <p:cNvCxnSpPr>
                <a:cxnSpLocks noChangeShapeType="1"/>
              </p:cNvCxnSpPr>
              <p:nvPr/>
            </p:nvCxnSpPr>
            <p:spPr bwMode="auto">
              <a:xfrm rot="5400000">
                <a:off x="414781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3" name="直接连接符 248"/>
              <p:cNvCxnSpPr>
                <a:cxnSpLocks noChangeShapeType="1"/>
              </p:cNvCxnSpPr>
              <p:nvPr/>
            </p:nvCxnSpPr>
            <p:spPr bwMode="auto">
              <a:xfrm rot="5400000">
                <a:off x="489267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4" name="直接连接符 249"/>
              <p:cNvCxnSpPr>
                <a:cxnSpLocks noChangeShapeType="1"/>
              </p:cNvCxnSpPr>
              <p:nvPr/>
            </p:nvCxnSpPr>
            <p:spPr bwMode="auto">
              <a:xfrm rot="5400000">
                <a:off x="4608513" y="153509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5" name="直接连接符 250"/>
              <p:cNvCxnSpPr>
                <a:cxnSpLocks noChangeShapeType="1"/>
              </p:cNvCxnSpPr>
              <p:nvPr/>
            </p:nvCxnSpPr>
            <p:spPr bwMode="auto">
              <a:xfrm rot="5400000">
                <a:off x="5622297" y="267810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6" name="直接连接符 251"/>
              <p:cNvCxnSpPr>
                <a:cxnSpLocks noChangeShapeType="1"/>
              </p:cNvCxnSpPr>
              <p:nvPr/>
            </p:nvCxnSpPr>
            <p:spPr bwMode="auto">
              <a:xfrm rot="5400000">
                <a:off x="6362395" y="267810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7" name="直接连接符 252"/>
              <p:cNvCxnSpPr>
                <a:cxnSpLocks noChangeShapeType="1"/>
              </p:cNvCxnSpPr>
              <p:nvPr/>
            </p:nvCxnSpPr>
            <p:spPr bwMode="auto">
              <a:xfrm rot="5400000">
                <a:off x="7180281" y="191324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8" name="直接连接符 253"/>
              <p:cNvCxnSpPr>
                <a:cxnSpLocks noChangeShapeType="1"/>
              </p:cNvCxnSpPr>
              <p:nvPr/>
            </p:nvCxnSpPr>
            <p:spPr bwMode="auto">
              <a:xfrm rot="5400000">
                <a:off x="369505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9" name="直接连接符 254"/>
              <p:cNvCxnSpPr>
                <a:cxnSpLocks noChangeShapeType="1"/>
              </p:cNvCxnSpPr>
              <p:nvPr/>
            </p:nvCxnSpPr>
            <p:spPr bwMode="auto">
              <a:xfrm rot="5400000">
                <a:off x="440308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00" name="直接连接符 255"/>
              <p:cNvCxnSpPr>
                <a:cxnSpLocks noChangeShapeType="1"/>
              </p:cNvCxnSpPr>
              <p:nvPr/>
            </p:nvCxnSpPr>
            <p:spPr bwMode="auto">
              <a:xfrm rot="5400000">
                <a:off x="514794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01" name="直接连接符 256"/>
              <p:cNvCxnSpPr>
                <a:cxnSpLocks noChangeShapeType="1"/>
              </p:cNvCxnSpPr>
              <p:nvPr/>
            </p:nvCxnSpPr>
            <p:spPr bwMode="auto">
              <a:xfrm rot="5400000">
                <a:off x="7321569" y="289242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02" name="直接连接符 257"/>
              <p:cNvCxnSpPr>
                <a:cxnSpLocks noChangeShapeType="1"/>
              </p:cNvCxnSpPr>
              <p:nvPr/>
            </p:nvCxnSpPr>
            <p:spPr bwMode="auto">
              <a:xfrm rot="5400000">
                <a:off x="7180281" y="360680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03" name="直接连接符 258"/>
              <p:cNvCxnSpPr>
                <a:cxnSpLocks noChangeShapeType="1"/>
              </p:cNvCxnSpPr>
              <p:nvPr/>
            </p:nvCxnSpPr>
            <p:spPr bwMode="auto">
              <a:xfrm rot="5400000">
                <a:off x="7394595" y="467837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6983" name="直接连接符 238"/>
            <p:cNvCxnSpPr>
              <a:cxnSpLocks noChangeShapeType="1"/>
            </p:cNvCxnSpPr>
            <p:nvPr/>
          </p:nvCxnSpPr>
          <p:spPr bwMode="auto">
            <a:xfrm rot="5400000">
              <a:off x="718793" y="3463925"/>
              <a:ext cx="785818" cy="1588"/>
            </a:xfrm>
            <a:prstGeom prst="line">
              <a:avLst/>
            </a:prstGeom>
            <a:noFill/>
            <a:ln w="57150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Specifications 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8630" y="1143005"/>
            <a:ext cx="8302625" cy="488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000"/>
              <a:t>Memory bandwidth:  </a:t>
            </a:r>
            <a:r>
              <a:rPr lang="en-US" altLang="zh-CN" sz="2000" b="1"/>
              <a:t>double words/one cycle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New pipeline latches are required: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M1/M2, M2/M3, M3/M4, M4/M5, M5/M6, M6/M7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A1/A2, A2/A3, A3/A4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New connection registers are required: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ID/EX, ID/M1, ID/A1, ID/DIV</a:t>
            </a:r>
          </a:p>
          <a:p>
            <a:pPr lvl="1">
              <a:lnSpc>
                <a:spcPct val="90000"/>
              </a:lnSpc>
            </a:pPr>
            <a:r>
              <a:rPr lang="en-US" altLang="zh-CN" sz="1800"/>
              <a:t>EX/MEM, M7/MEM, A4/MEM, DIV/MEM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Because the divider unit is </a:t>
            </a:r>
            <a:r>
              <a:rPr lang="en-US" altLang="zh-CN" sz="2000">
                <a:solidFill>
                  <a:srgbClr val="0000FF"/>
                </a:solidFill>
              </a:rPr>
              <a:t>unpipelined,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FF"/>
                </a:solidFill>
              </a:rPr>
              <a:t>structural hazards</a:t>
            </a:r>
            <a:r>
              <a:rPr lang="en-US" altLang="zh-CN" sz="2000" b="1"/>
              <a:t> </a:t>
            </a:r>
            <a:r>
              <a:rPr lang="en-US" altLang="zh-CN" sz="2000"/>
              <a:t>can occur.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Because the instructions have varying running times, the number of </a:t>
            </a:r>
            <a:r>
              <a:rPr lang="en-US" altLang="zh-CN" sz="2000">
                <a:solidFill>
                  <a:srgbClr val="0000FF"/>
                </a:solidFill>
              </a:rPr>
              <a:t>register writes</a:t>
            </a:r>
            <a:r>
              <a:rPr lang="en-US" altLang="zh-CN" sz="2000"/>
              <a:t> required in a cycle can be larger than 1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New data hazards: </a:t>
            </a:r>
            <a:r>
              <a:rPr lang="en-US" altLang="zh-CN" sz="2000" b="1">
                <a:solidFill>
                  <a:srgbClr val="FF0000"/>
                </a:solidFill>
              </a:rPr>
              <a:t>WAW</a:t>
            </a:r>
            <a:r>
              <a:rPr lang="en-US" altLang="zh-CN" sz="2000"/>
              <a:t> is possible due to disorder WBs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Due to longer latency of operations, </a:t>
            </a:r>
            <a:r>
              <a:rPr lang="en-US" altLang="zh-CN" sz="2000" b="1">
                <a:solidFill>
                  <a:srgbClr val="0000FF"/>
                </a:solidFill>
              </a:rPr>
              <a:t>stalls for RAW hazards will be more frequent.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Problems with </a:t>
            </a:r>
            <a:r>
              <a:rPr lang="en-US" altLang="zh-CN" sz="2000" b="1">
                <a:solidFill>
                  <a:srgbClr val="0000FF"/>
                </a:solidFill>
              </a:rPr>
              <a:t>exceptions</a:t>
            </a:r>
            <a:r>
              <a:rPr lang="en-US" altLang="zh-CN" sz="2000"/>
              <a:t> resulting from disorder completion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94" y="5"/>
            <a:ext cx="7964487" cy="1071563"/>
          </a:xfrm>
        </p:spPr>
        <p:txBody>
          <a:bodyPr/>
          <a:lstStyle/>
          <a:p>
            <a:r>
              <a:rPr lang="en-US" altLang="zh-CN" sz="3600"/>
              <a:t>Issuing in order and </a:t>
            </a:r>
            <a:br>
              <a:rPr lang="en-US" altLang="zh-CN" sz="3600"/>
            </a:br>
            <a:r>
              <a:rPr lang="en-US" altLang="zh-CN" sz="3600"/>
              <a:t>completion </a:t>
            </a:r>
            <a:r>
              <a:rPr lang="en-US" altLang="zh-CN" sz="3600">
                <a:solidFill>
                  <a:srgbClr val="FF0000"/>
                </a:solidFill>
              </a:rPr>
              <a:t>out of order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7190" y="2000251"/>
          <a:ext cx="8786815" cy="4071936"/>
        </p:xfrm>
        <a:graphic>
          <a:graphicData uri="http://schemas.openxmlformats.org/drawingml/2006/table">
            <a:tbl>
              <a:tblPr/>
              <a:tblGrid>
                <a:gridCol w="1597603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</a:tblGrid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MUL.D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ADD.D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A4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MUL.D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M7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LD.D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SD.D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EX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 Unicode MS"/>
                        </a:rPr>
                        <a:t>WB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2009arch</Template>
  <TotalTime>1043</TotalTime>
  <Words>1619</Words>
  <Application>Microsoft Office PowerPoint</Application>
  <PresentationFormat>全屏显示(4:3)</PresentationFormat>
  <Paragraphs>537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36</vt:i4>
      </vt:variant>
    </vt:vector>
  </HeadingPairs>
  <TitlesOfParts>
    <vt:vector size="53" baseType="lpstr">
      <vt:lpstr>Arial Unicode MS</vt:lpstr>
      <vt:lpstr>Palatino</vt:lpstr>
      <vt:lpstr>华文行楷</vt:lpstr>
      <vt:lpstr>楷体_GB2312</vt:lpstr>
      <vt:lpstr>宋体</vt:lpstr>
      <vt:lpstr>Arial</vt:lpstr>
      <vt:lpstr>Arial Narrow</vt:lpstr>
      <vt:lpstr>Calibri</vt:lpstr>
      <vt:lpstr>Comic Sans MS</vt:lpstr>
      <vt:lpstr>Tahoma</vt:lpstr>
      <vt:lpstr>Times New Roman</vt:lpstr>
      <vt:lpstr>Wingdings</vt:lpstr>
      <vt:lpstr>Wingdings 2</vt:lpstr>
      <vt:lpstr>SpringFestivalGreeting</vt:lpstr>
      <vt:lpstr>文档</vt:lpstr>
      <vt:lpstr>Chart</vt:lpstr>
      <vt:lpstr>图片</vt:lpstr>
      <vt:lpstr>Ch3--  ILP &amp; its exploration</vt:lpstr>
      <vt:lpstr>Pipelined CPU supporting RISC V </vt:lpstr>
      <vt:lpstr>Extending the MIPS pipeline to handle MultiCycle Operations</vt:lpstr>
      <vt:lpstr>5-stage pipeline with FP units</vt:lpstr>
      <vt:lpstr>Pipelining some of the FP units</vt:lpstr>
      <vt:lpstr>Latencies and initiation intervals for functional units</vt:lpstr>
      <vt:lpstr>Pipeline supports multiple outstanding FP operations</vt:lpstr>
      <vt:lpstr>Specifications  </vt:lpstr>
      <vt:lpstr>Issuing in order and  completion out of order</vt:lpstr>
      <vt:lpstr>Structural Hazards for the FP register write port</vt:lpstr>
      <vt:lpstr>How to solve the write port conflict ?</vt:lpstr>
      <vt:lpstr>Types of data hazards </vt:lpstr>
      <vt:lpstr>RAW dependence</vt:lpstr>
      <vt:lpstr>WAW dependence</vt:lpstr>
      <vt:lpstr>WAR dependence</vt:lpstr>
      <vt:lpstr>Stalls arising from RAW hazards</vt:lpstr>
      <vt:lpstr>The WAW hazards</vt:lpstr>
      <vt:lpstr>Solving the WAW hazard </vt:lpstr>
      <vt:lpstr>What other hazards  are possible ? </vt:lpstr>
      <vt:lpstr>Checks are required in ID</vt:lpstr>
      <vt:lpstr>Performance of FP pipeline</vt:lpstr>
      <vt:lpstr>Performance of FP pipeline</vt:lpstr>
      <vt:lpstr>The MIPS R4000 pipeline</vt:lpstr>
      <vt:lpstr>Possible stalls and delays</vt:lpstr>
      <vt:lpstr>Load stalls – 2 stalls</vt:lpstr>
      <vt:lpstr>Example：load stalls</vt:lpstr>
      <vt:lpstr>Branch delay: 3 cycles</vt:lpstr>
      <vt:lpstr>Branch Delays： 3 stalls</vt:lpstr>
      <vt:lpstr>Pipeline status for branch latency</vt:lpstr>
      <vt:lpstr>The FP 8-stage operational pipeline</vt:lpstr>
      <vt:lpstr>Latency and initiation intervals</vt:lpstr>
      <vt:lpstr>Structural hazards-1</vt:lpstr>
      <vt:lpstr>Structural hazards-2</vt:lpstr>
      <vt:lpstr>Structural hazards-3</vt:lpstr>
      <vt:lpstr>Structural hazards-4</vt:lpstr>
      <vt:lpstr>Performance loss measurements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jiangxh</dc:creator>
  <cp:lastModifiedBy>jiangxh</cp:lastModifiedBy>
  <cp:revision>35</cp:revision>
  <dcterms:created xsi:type="dcterms:W3CDTF">2007-09-13T03:30:25Z</dcterms:created>
  <dcterms:modified xsi:type="dcterms:W3CDTF">2021-10-25T04:08:54Z</dcterms:modified>
</cp:coreProperties>
</file>