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65"/>
  </p:notesMasterIdLst>
  <p:handoutMasterIdLst>
    <p:handoutMasterId r:id="rId66"/>
  </p:handoutMasterIdLst>
  <p:sldIdLst>
    <p:sldId id="352" r:id="rId2"/>
    <p:sldId id="261" r:id="rId3"/>
    <p:sldId id="259" r:id="rId4"/>
    <p:sldId id="527" r:id="rId5"/>
    <p:sldId id="337" r:id="rId6"/>
    <p:sldId id="260" r:id="rId7"/>
    <p:sldId id="262" r:id="rId8"/>
    <p:sldId id="528" r:id="rId9"/>
    <p:sldId id="263" r:id="rId10"/>
    <p:sldId id="264" r:id="rId11"/>
    <p:sldId id="266" r:id="rId12"/>
    <p:sldId id="267" r:id="rId13"/>
    <p:sldId id="529" r:id="rId14"/>
    <p:sldId id="268" r:id="rId15"/>
    <p:sldId id="269" r:id="rId16"/>
    <p:sldId id="270" r:id="rId17"/>
    <p:sldId id="530" r:id="rId18"/>
    <p:sldId id="271" r:id="rId19"/>
    <p:sldId id="273" r:id="rId20"/>
    <p:sldId id="398" r:id="rId21"/>
    <p:sldId id="393" r:id="rId22"/>
    <p:sldId id="430" r:id="rId23"/>
    <p:sldId id="394" r:id="rId24"/>
    <p:sldId id="395" r:id="rId25"/>
    <p:sldId id="396" r:id="rId26"/>
    <p:sldId id="531" r:id="rId27"/>
    <p:sldId id="402" r:id="rId28"/>
    <p:sldId id="274" r:id="rId29"/>
    <p:sldId id="275" r:id="rId30"/>
    <p:sldId id="276" r:id="rId31"/>
    <p:sldId id="277" r:id="rId32"/>
    <p:sldId id="278" r:id="rId33"/>
    <p:sldId id="525" r:id="rId34"/>
    <p:sldId id="279" r:id="rId35"/>
    <p:sldId id="524" r:id="rId36"/>
    <p:sldId id="280" r:id="rId37"/>
    <p:sldId id="281" r:id="rId38"/>
    <p:sldId id="282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28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532" r:id="rId59"/>
    <p:sldId id="534" r:id="rId60"/>
    <p:sldId id="535" r:id="rId61"/>
    <p:sldId id="284" r:id="rId62"/>
    <p:sldId id="285" r:id="rId63"/>
    <p:sldId id="431" r:id="rId6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5" autoAdjust="0"/>
    <p:restoredTop sz="94636" autoAdjust="0"/>
  </p:normalViewPr>
  <p:slideViewPr>
    <p:cSldViewPr>
      <p:cViewPr varScale="1">
        <p:scale>
          <a:sx n="64" d="100"/>
          <a:sy n="64" d="100"/>
        </p:scale>
        <p:origin x="9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790146-0518-498E-9E88-1E33553776C9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81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78367-EC45-4616-91FC-BA489EE4C933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970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A5C8B-AA58-41E6-9C80-9509AA60798D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6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EBD037-75C1-407B-8C8F-1DDBBFA1CC58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65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2DB53-4F76-4EA4-9F47-0B2B70B8737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4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3397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C515F-8D05-45E6-B388-442174B79EFC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165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59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73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811CB-EE89-4410-B482-75858CEE31A6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69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22 September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0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1341440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 smtClean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3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___4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___5.xls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___6.xls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___7.xls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Excel_97-2003____8.xls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Excel_97-2003____9.xls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___10.xls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___11.xls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___12.xls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___13.xls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Microsoft_Word_97_-_2003___14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Excel_97-2003____16.xls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Excel_97-2003____17.xls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oleObject" Target="../embeddings/Microsoft_Excel_97-2003____18.xls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Excel_97-2003____19.xls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Excel_97-2003____20.xls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Excel_97-2003____21.xls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Excel_97-2003____22.xls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Excel_97-2003____23.xls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1.doc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 smtClean="0"/>
              <a:t>Ch3-- </a:t>
            </a:r>
            <a:br>
              <a:rPr lang="en-US" altLang="zh-CN" sz="4800" b="0" kern="0" dirty="0" smtClean="0"/>
            </a:br>
            <a:r>
              <a:rPr lang="en-US" altLang="zh-CN" sz="4800" b="0" kern="0" dirty="0" smtClean="0"/>
              <a:t>ILP &amp; its exploration</a:t>
            </a:r>
            <a:endParaRPr lang="en-US" altLang="zh-CN" sz="4800" b="0" kern="0" dirty="0"/>
          </a:p>
        </p:txBody>
      </p:sp>
      <p:sp>
        <p:nvSpPr>
          <p:cNvPr id="2" name="矩形 1"/>
          <p:cNvSpPr/>
          <p:nvPr/>
        </p:nvSpPr>
        <p:spPr>
          <a:xfrm>
            <a:off x="755576" y="3284984"/>
            <a:ext cx="4572000" cy="33055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Ch3-1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Instruction Level Parallelism</a:t>
            </a:r>
            <a:endParaRPr lang="en-US" altLang="zh-CN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Basic Compiler Techniques  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for Exposing ILP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/>
              <a:t>Dynamic scheduling--Scoreboard 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3.1, 3.2, App C7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True Data Dependence and Hazards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981075"/>
            <a:ext cx="8763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True Data 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 </a:t>
            </a:r>
            <a:r>
              <a:rPr lang="en-US" altLang="en-US" sz="2400" smtClean="0">
                <a:latin typeface="Comic Sans MS" pitchFamily="66" charset="0"/>
              </a:rPr>
              <a:t>is </a:t>
            </a:r>
            <a:r>
              <a:rPr lang="en-US" altLang="en-US" sz="2400" smtClean="0">
                <a:solidFill>
                  <a:srgbClr val="FF0000"/>
                </a:solidFill>
                <a:latin typeface="Comic Sans MS" pitchFamily="66" charset="0"/>
              </a:rPr>
              <a:t>data dependent</a:t>
            </a:r>
            <a:r>
              <a:rPr lang="en-US" altLang="en-US" sz="2400" smtClean="0">
                <a:latin typeface="Comic Sans MS" pitchFamily="66" charset="0"/>
              </a:rPr>
              <a:t>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r>
              <a:rPr lang="en-US" altLang="en-US" sz="2400" smtClean="0">
                <a:latin typeface="Comic Sans MS" pitchFamily="66" charset="0"/>
              </a:rPr>
              <a:t> 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tries to read operand before Instr</a:t>
            </a:r>
            <a:r>
              <a:rPr lang="en-US" altLang="en-US" sz="2400" baseline="-25000" smtClean="0">
                <a:latin typeface="Comic Sans MS" pitchFamily="66" charset="0"/>
              </a:rPr>
              <a:t>I </a:t>
            </a:r>
            <a:r>
              <a:rPr lang="en-US" altLang="en-US" sz="2400" smtClean="0">
                <a:latin typeface="Comic Sans MS" pitchFamily="66" charset="0"/>
              </a:rPr>
              <a:t>writes it</a:t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/>
            </a:r>
            <a:br>
              <a:rPr lang="en-US" altLang="en-US" sz="2400" smtClean="0">
                <a:latin typeface="Comic Sans MS" pitchFamily="66" charset="0"/>
              </a:rPr>
            </a:br>
            <a:r>
              <a:rPr lang="en-US" altLang="en-US" sz="2400" smtClean="0">
                <a:latin typeface="Comic Sans MS" pitchFamily="66" charset="0"/>
              </a:rPr>
              <a:t>		</a:t>
            </a:r>
            <a:br>
              <a:rPr lang="en-US" altLang="en-US" sz="2400" smtClean="0">
                <a:latin typeface="Comic Sans MS" pitchFamily="66" charset="0"/>
              </a:rPr>
            </a:br>
            <a:endParaRPr lang="en-US" altLang="en-US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Comic Sans MS" pitchFamily="66" charset="0"/>
              </a:rPr>
              <a:t>or Instr</a:t>
            </a:r>
            <a:r>
              <a:rPr lang="en-US" altLang="en-US" sz="2400" baseline="-25000" smtClean="0">
                <a:latin typeface="Comic Sans MS" pitchFamily="66" charset="0"/>
              </a:rPr>
              <a:t>J</a:t>
            </a:r>
            <a:r>
              <a:rPr lang="en-US" altLang="en-US" sz="2400" smtClean="0">
                <a:latin typeface="Comic Sans MS" pitchFamily="66" charset="0"/>
              </a:rPr>
              <a:t> is data dependent on Instr</a:t>
            </a:r>
            <a:r>
              <a:rPr lang="en-US" altLang="en-US" sz="2400" baseline="-25000" smtClean="0">
                <a:latin typeface="Comic Sans MS" pitchFamily="66" charset="0"/>
              </a:rPr>
              <a:t>K</a:t>
            </a:r>
            <a:r>
              <a:rPr lang="en-US" altLang="en-US" sz="2400" smtClean="0">
                <a:latin typeface="Comic Sans MS" pitchFamily="66" charset="0"/>
              </a:rPr>
              <a:t> which is dependent on Instr</a:t>
            </a:r>
            <a:r>
              <a:rPr lang="en-US" altLang="en-US" sz="2400" baseline="-25000" smtClean="0">
                <a:latin typeface="Comic Sans MS" pitchFamily="66" charset="0"/>
              </a:rPr>
              <a:t>I</a:t>
            </a:r>
            <a:endParaRPr lang="en-US" altLang="en-US" sz="24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Caused by a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True Dependence</a:t>
            </a:r>
            <a:r>
              <a:rPr lang="en-US" altLang="en-US" sz="2800" smtClean="0">
                <a:latin typeface="Comic Sans MS" pitchFamily="66" charset="0"/>
              </a:rPr>
              <a:t>” (compiler term)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true</a:t>
            </a:r>
            <a:r>
              <a:rPr lang="en-US" altLang="en-US" sz="2800" smtClean="0">
                <a:latin typeface="Comic Sans MS" pitchFamily="66" charset="0"/>
              </a:rPr>
              <a:t> dependence caused a hazard in the pipeline,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Read After Write (RAW) hazard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35150" y="2276475"/>
            <a:ext cx="3886200" cy="819150"/>
            <a:chOff x="1152" y="1584"/>
            <a:chExt cx="2448" cy="516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add 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sub r4,</a:t>
              </a:r>
              <a:r>
                <a:rPr lang="en-US" altLang="en-US">
                  <a:solidFill>
                    <a:srgbClr val="FF0000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</a:t>
              </a:r>
            </a:p>
          </p:txBody>
        </p:sp>
        <p:sp>
          <p:nvSpPr>
            <p:cNvPr id="103430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885112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1:Anti-dependence</a:t>
            </a: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196975"/>
            <a:ext cx="8839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 dependence:</a:t>
            </a:r>
            <a:r>
              <a:rPr lang="en-US" altLang="en-US" sz="2800" smtClean="0">
                <a:solidFill>
                  <a:schemeClr val="hlink"/>
                </a:solidFill>
                <a:latin typeface="Comic Sans MS" pitchFamily="66" charset="0"/>
              </a:rPr>
              <a:t> </a:t>
            </a:r>
            <a:r>
              <a:rPr lang="en-US" altLang="en-US" sz="2800" smtClean="0">
                <a:latin typeface="Comic Sans MS" pitchFamily="66" charset="0"/>
              </a:rPr>
              <a:t>when 2 instructions use same register or memory location, called a 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en-US" altLang="en-US" sz="2800" smtClean="0">
                <a:latin typeface="Comic Sans MS" pitchFamily="66" charset="0"/>
              </a:rPr>
              <a:t>, but no flow of data between the instructions associated with that name;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Instr</a:t>
            </a:r>
            <a:r>
              <a:rPr lang="en-US" altLang="en-US" sz="2800" baseline="-25000" smtClean="0">
                <a:latin typeface="Comic Sans MS" pitchFamily="66" charset="0"/>
              </a:rPr>
              <a:t>J</a:t>
            </a:r>
            <a:r>
              <a:rPr lang="en-US" altLang="en-US" sz="2800" smtClean="0">
                <a:latin typeface="Comic Sans MS" pitchFamily="66" charset="0"/>
              </a:rPr>
              <a:t> writes operand </a:t>
            </a:r>
            <a:r>
              <a:rPr lang="en-US" altLang="en-US" sz="2800" i="1" u="sng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smtClean="0">
                <a:latin typeface="Comic Sans MS" pitchFamily="66" charset="0"/>
              </a:rPr>
              <a:t> Instr</a:t>
            </a:r>
            <a:r>
              <a:rPr lang="en-US" altLang="en-US" sz="2800" baseline="-25000" smtClean="0">
                <a:latin typeface="Comic Sans MS" pitchFamily="66" charset="0"/>
              </a:rPr>
              <a:t>I </a:t>
            </a:r>
            <a:r>
              <a:rPr lang="en-US" altLang="en-US" sz="2800" smtClean="0">
                <a:latin typeface="Comic Sans MS" pitchFamily="66" charset="0"/>
              </a:rPr>
              <a:t>reads it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/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called an “</a:t>
            </a:r>
            <a:r>
              <a:rPr lang="en-US" altLang="en-US" sz="2800" smtClean="0">
                <a:solidFill>
                  <a:srgbClr val="FF0000"/>
                </a:solidFill>
                <a:latin typeface="Comic Sans MS" pitchFamily="66" charset="0"/>
              </a:rPr>
              <a:t>anti-dependence</a:t>
            </a:r>
            <a:r>
              <a:rPr lang="en-US" altLang="en-US" sz="2800" smtClean="0">
                <a:latin typeface="Comic Sans MS" pitchFamily="66" charset="0"/>
              </a:rPr>
              <a:t>” by compiler writers.</a:t>
            </a:r>
            <a:br>
              <a:rPr lang="en-US" altLang="en-US" sz="2800" smtClean="0">
                <a:latin typeface="Comic Sans MS" pitchFamily="66" charset="0"/>
              </a:rPr>
            </a:br>
            <a:r>
              <a:rPr lang="en-US" altLang="en-US" sz="2800" smtClean="0">
                <a:latin typeface="Comic Sans MS" pitchFamily="66" charset="0"/>
              </a:rPr>
              <a:t>This results from reuse of the name “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r1</a:t>
            </a:r>
            <a:r>
              <a:rPr lang="en-US" altLang="en-US" sz="280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Write After Read (WAR) hazard</a:t>
            </a: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2195513" y="3284538"/>
            <a:ext cx="3810000" cy="1184275"/>
            <a:chOff x="1392" y="2256"/>
            <a:chExt cx="2400" cy="746"/>
          </a:xfrm>
        </p:grpSpPr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I: sub r4,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>
                  <a:solidFill>
                    <a:srgbClr val="0000FF"/>
                  </a:solidFill>
                  <a:latin typeface="Courier New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 New" pitchFamily="49" charset="0"/>
                </a:rPr>
                <a:t>K: mul r6,r1,r7</a:t>
              </a:r>
            </a:p>
          </p:txBody>
        </p:sp>
        <p:sp>
          <p:nvSpPr>
            <p:cNvPr id="105478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83534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Name Dependence 2: Output dependence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J</a:t>
            </a:r>
            <a:r>
              <a:rPr lang="en-US" altLang="en-US" sz="2800" dirty="0" smtClean="0">
                <a:latin typeface="Comic Sans MS" pitchFamily="66" charset="0"/>
              </a:rPr>
              <a:t> writes operand </a:t>
            </a:r>
            <a:r>
              <a:rPr lang="en-US" altLang="en-US" sz="2800" i="1" u="sng" dirty="0" smtClean="0">
                <a:solidFill>
                  <a:srgbClr val="FF0000"/>
                </a:solidFill>
                <a:latin typeface="Comic Sans MS" pitchFamily="66" charset="0"/>
              </a:rPr>
              <a:t>before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err="1" smtClean="0">
                <a:latin typeface="Comic Sans MS" pitchFamily="66" charset="0"/>
              </a:rPr>
              <a:t>Instr</a:t>
            </a:r>
            <a:r>
              <a:rPr lang="en-US" altLang="en-US" sz="2800" baseline="-25000" dirty="0" err="1" smtClean="0">
                <a:latin typeface="Comic Sans MS" pitchFamily="66" charset="0"/>
              </a:rPr>
              <a:t>I</a:t>
            </a:r>
            <a:r>
              <a:rPr lang="en-US" altLang="en-US" sz="2800" baseline="-250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latin typeface="Comic Sans MS" pitchFamily="66" charset="0"/>
              </a:rPr>
              <a:t>writes it.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/>
            </a:r>
            <a:br>
              <a:rPr lang="en-US" altLang="en-US" sz="2800" dirty="0" smtClean="0">
                <a:latin typeface="Comic Sans MS" pitchFamily="66" charset="0"/>
              </a:rPr>
            </a:br>
            <a:endParaRPr lang="en-US" alt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Called an “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output dependence</a:t>
            </a:r>
            <a:r>
              <a:rPr lang="en-US" altLang="en-US" sz="2800" dirty="0" smtClean="0">
                <a:latin typeface="Comic Sans MS" pitchFamily="66" charset="0"/>
              </a:rPr>
              <a:t>” by compiler writers</a:t>
            </a:r>
            <a:br>
              <a:rPr lang="en-US" altLang="en-US" sz="2800" dirty="0" smtClean="0">
                <a:latin typeface="Comic Sans MS" pitchFamily="66" charset="0"/>
              </a:rPr>
            </a:br>
            <a:r>
              <a:rPr lang="en-US" altLang="en-US" sz="2800" dirty="0" smtClean="0">
                <a:latin typeface="Comic Sans MS" pitchFamily="66" charset="0"/>
              </a:rPr>
              <a:t>This also results from the reuse of name “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r1</a:t>
            </a:r>
            <a:r>
              <a:rPr lang="en-US" altLang="en-US" sz="2800" dirty="0" smtClean="0">
                <a:latin typeface="Comic Sans MS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If anti-dependence caused a hazard in the pipeline, called a 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Write After Write (WAW) hazard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743200" y="2057400"/>
            <a:ext cx="3352800" cy="1184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I: sub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J: add </a:t>
            </a:r>
            <a:r>
              <a:rPr lang="en-US" altLang="en-US">
                <a:solidFill>
                  <a:srgbClr val="0000FF"/>
                </a:solidFill>
                <a:latin typeface="Courier New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K: mul r6,r1,r7</a:t>
            </a:r>
          </a:p>
        </p:txBody>
      </p:sp>
      <p:sp>
        <p:nvSpPr>
          <p:cNvPr id="106501" name="Arc 5"/>
          <p:cNvSpPr>
            <a:spLocks/>
          </p:cNvSpPr>
          <p:nvPr/>
        </p:nvSpPr>
        <p:spPr bwMode="auto">
          <a:xfrm flipH="1" flipV="1">
            <a:off x="2286000" y="2209800"/>
            <a:ext cx="468313" cy="457200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instructions </a:t>
            </a:r>
            <a:r>
              <a:rPr lang="en-US" sz="2800" dirty="0" smtClean="0">
                <a:solidFill>
                  <a:srgbClr val="FF0000"/>
                </a:solidFill>
              </a:rPr>
              <a:t>use the same name </a:t>
            </a:r>
            <a:r>
              <a:rPr lang="en-US" sz="2800" dirty="0" smtClean="0"/>
              <a:t>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 true data dependence, 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Initial ordering (</a:t>
            </a:r>
            <a:r>
              <a:rPr lang="en-US" sz="2000" dirty="0" err="1" smtClean="0"/>
              <a:t>i</a:t>
            </a:r>
            <a:r>
              <a:rPr lang="en-US" sz="2000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Output dependence: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905293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162800" cy="836613"/>
          </a:xfrm>
        </p:spPr>
        <p:txBody>
          <a:bodyPr/>
          <a:lstStyle/>
          <a:p>
            <a:pPr eaLnBrk="1" hangingPunct="1"/>
            <a:r>
              <a:rPr lang="en-US" altLang="en-US" smtClean="0"/>
              <a:t>ILP and Data Hazards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908050"/>
            <a:ext cx="8208912" cy="549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must preserve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order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b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order instructions would execute in if executed sequentially 1 at a time as determined by original source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goal: exploit parallelism by preserving program order </a:t>
            </a:r>
            <a:r>
              <a:rPr lang="en-US" altLang="en-US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where it affects the outcome of the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Instructions involved in a name dependence can execute simultaneously </a:t>
            </a:r>
            <a:r>
              <a:rPr lang="en-US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name used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 instructions </a:t>
            </a:r>
            <a:r>
              <a:rPr lang="en-US" altLang="en-US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changed</a:t>
            </a:r>
            <a:r>
              <a:rPr lang="en-US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so instructions do not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Register renaming</a:t>
            </a: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resolves name dependence for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Either by </a:t>
            </a:r>
            <a:r>
              <a:rPr lang="en-US" altLang="en-US" sz="2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</a:t>
            </a:r>
            <a:r>
              <a:rPr lang="en-US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by </a:t>
            </a:r>
            <a:r>
              <a:rPr lang="en-US" altLang="en-US" sz="200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58113" cy="1052513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Dependencies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83820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Every instruction is </a:t>
            </a:r>
            <a:r>
              <a:rPr lang="en-US" altLang="en-US" sz="2800" smtClean="0">
                <a:solidFill>
                  <a:srgbClr val="0000FF"/>
                </a:solidFill>
                <a:latin typeface="Comic Sans MS" pitchFamily="66" charset="0"/>
              </a:rPr>
              <a:t>control dependent</a:t>
            </a:r>
            <a:r>
              <a:rPr lang="en-US" altLang="en-US" sz="2800" smtClean="0">
                <a:latin typeface="Comic Sans MS" pitchFamily="66" charset="0"/>
              </a:rPr>
              <a:t> on some set of branches, and, in general, these control dependencies must be preserved to preserve program order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p1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S1;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if p2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	S2;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mic Sans MS" pitchFamily="66" charset="0"/>
              </a:rPr>
              <a:t>}</a:t>
            </a:r>
            <a:endParaRPr lang="en-US" altLang="en-US" sz="180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 smtClean="0">
                <a:latin typeface="Comic Sans MS" pitchFamily="66" charset="0"/>
              </a:rPr>
              <a:t>S1 is control dependent on p1, and S2 is control dependent on p2 but not on p1.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900988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Dependence Ignored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50495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Comic Sans MS" pitchFamily="66" charset="0"/>
              </a:rPr>
              <a:t>Control dependence need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altLang="en-US" sz="2800" dirty="0" smtClean="0">
                <a:latin typeface="Comic Sans MS" pitchFamily="66" charset="0"/>
              </a:rPr>
              <a:t> be preserved</a:t>
            </a:r>
          </a:p>
          <a:p>
            <a:pPr lvl="1" eaLnBrk="1" hangingPunct="1"/>
            <a:r>
              <a:rPr lang="en-US" altLang="en-US" sz="2800" dirty="0" smtClean="0">
                <a:latin typeface="Comic Sans MS" pitchFamily="66" charset="0"/>
              </a:rPr>
              <a:t>willing to execute instructions that should not have been executed, thereby violating the control dependences,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if</a:t>
            </a:r>
            <a:r>
              <a:rPr lang="en-US" altLang="en-US" sz="2800" dirty="0" smtClean="0">
                <a:latin typeface="Comic Sans MS" pitchFamily="66" charset="0"/>
              </a:rPr>
              <a:t> can do so without affecting correctness of the program </a:t>
            </a:r>
          </a:p>
          <a:p>
            <a:pPr eaLnBrk="1" hangingPunct="1"/>
            <a:endParaRPr lang="en-US" altLang="en-US" sz="2800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800" dirty="0" smtClean="0">
                <a:latin typeface="Comic Sans MS" pitchFamily="66" charset="0"/>
              </a:rPr>
              <a:t>Instead, 2 properties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 critical to program correctness are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exception behavior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altLang="en-US" sz="2800" dirty="0" smtClean="0">
                <a:latin typeface="Comic Sans MS" pitchFamily="66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mic Sans MS" pitchFamily="66" charset="0"/>
              </a:rPr>
              <a:t>data flow</a:t>
            </a:r>
            <a:endParaRPr lang="en-US" alt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1125538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or instruction </a:t>
            </a:r>
            <a:r>
              <a:rPr lang="en-US" sz="2800" dirty="0" smtClean="0"/>
              <a:t>dependent </a:t>
            </a:r>
            <a:r>
              <a:rPr lang="en-US" sz="2800" smtClean="0"/>
              <a:t>on add and sub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smtClean="0"/>
              <a:t>Assume x4 </a:t>
            </a:r>
            <a:r>
              <a:rPr lang="en-US" sz="2800" dirty="0" smtClean="0"/>
              <a:t>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Possible to </a:t>
            </a:r>
            <a:r>
              <a:rPr lang="en-US" sz="2400" smtClean="0"/>
              <a:t>move sub before </a:t>
            </a:r>
            <a:r>
              <a:rPr lang="en-US" sz="2400" dirty="0" smtClean="0"/>
              <a:t>the branch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x1,x2,x3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	beq x4,x0,L</a:t>
            </a: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sub x1,x1,x6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or x7,x1,x8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 smtClean="0">
                <a:solidFill>
                  <a:srgbClr val="003399"/>
                </a:solidFill>
                <a:latin typeface="+mn-lt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add x1,x2,x3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beq x12,x0,skip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sub x4,x5,x6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x5,x4,x9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or</a:t>
            </a:r>
            <a:r>
              <a:rPr kumimoji="0" lang="en-US" sz="2000" b="0" i="0" u="none" strike="noStrike" kern="0" cap="none" spc="0" normalizeH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x7,x8,x9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19858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90805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Exception Behavior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8590" y="1052736"/>
            <a:ext cx="8514208" cy="48968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Preserving exception behavior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latin typeface="Comic Sans MS" pitchFamily="66" charset="0"/>
              </a:rPr>
              <a:t>    =&gt; any changes in instruction execution order must not change how exceptions are raised in program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latin typeface="Comic Sans MS" pitchFamily="66" charset="0"/>
              </a:rPr>
              <a:t>    (=&gt; no new exceptions)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latin typeface="Comic Sans MS" pitchFamily="66" charset="0"/>
              </a:rPr>
              <a:t>Example: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DADDU	R2,R3,R4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BEQZ		R2,L1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		LW		R1,0(R2)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L1:        ……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mic Sans MS" pitchFamily="66" charset="0"/>
              </a:rPr>
              <a:t>Problem with moving LW before BEQZ?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0900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A short summary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196752"/>
            <a:ext cx="8964613" cy="457517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>
                <a:latin typeface="Comic Sans MS" pitchFamily="66" charset="0"/>
              </a:rPr>
              <a:t>ILP</a:t>
            </a:r>
            <a:endParaRPr lang="en-US" altLang="zh-CN" sz="2800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  <a:endParaRPr lang="en-US" altLang="zh-CN" sz="24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Reduce stalls from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Structural hazards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Data hazards </a:t>
            </a:r>
          </a:p>
          <a:p>
            <a:pPr lvl="1" eaLnBrk="1" hangingPunct="1"/>
            <a:r>
              <a:rPr lang="en-US" altLang="zh-CN" sz="2400" dirty="0" smtClean="0">
                <a:latin typeface="Comic Sans MS" pitchFamily="66" charset="0"/>
              </a:rPr>
              <a:t>Control hazards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To keep the program correctness, we should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Data flow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  <a:latin typeface="Comic Sans MS" pitchFamily="66" charset="0"/>
              </a:rPr>
              <a:t>Preserving exception behavior</a:t>
            </a:r>
            <a:endParaRPr lang="en-US" altLang="zh-CN" sz="2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What is Instruction-Level Parallelism ?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024" y="1052736"/>
            <a:ext cx="8784976" cy="489654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Instruction-level parallelism</a:t>
            </a:r>
          </a:p>
          <a:p>
            <a:pPr lvl="1" eaLnBrk="1" hangingPunct="1"/>
            <a:r>
              <a:rPr lang="en-US" altLang="zh-CN" sz="3200" dirty="0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The potential overlap among instructions</a:t>
            </a:r>
          </a:p>
          <a:p>
            <a:pPr eaLnBrk="1" hangingPunct="1"/>
            <a:endParaRPr lang="en-US" alt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rgbClr val="0000FF"/>
                </a:solidFill>
                <a:latin typeface="Comic Sans MS" pitchFamily="66" charset="0"/>
              </a:rPr>
              <a:t>Basic Block ILP is quite small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FF0000"/>
                </a:solidFill>
                <a:latin typeface="Comic Sans MS" pitchFamily="66" charset="0"/>
              </a:rPr>
              <a:t>Basic Block</a:t>
            </a:r>
            <a:r>
              <a:rPr lang="en-US" altLang="en-US" sz="2400" dirty="0" smtClean="0">
                <a:latin typeface="Comic Sans MS" pitchFamily="66" charset="0"/>
              </a:rPr>
              <a:t>: a straight-line code sequence with no branches in except to the entry and no branches out except at the exit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average dynamic branch frequency 15% to 25% </a:t>
            </a:r>
            <a:br>
              <a:rPr lang="en-US" altLang="en-US" sz="2400" dirty="0" smtClean="0">
                <a:latin typeface="Comic Sans MS" pitchFamily="66" charset="0"/>
              </a:rPr>
            </a:br>
            <a:r>
              <a:rPr lang="en-US" altLang="en-US" sz="2400" dirty="0" smtClean="0">
                <a:latin typeface="Comic Sans MS" pitchFamily="66" charset="0"/>
              </a:rPr>
              <a:t>=&gt; </a:t>
            </a:r>
            <a:r>
              <a:rPr lang="en-US" altLang="zh-CN" sz="2400" dirty="0">
                <a:latin typeface="Comic Sans MS" pitchFamily="66" charset="0"/>
              </a:rPr>
              <a:t>4</a:t>
            </a:r>
            <a:r>
              <a:rPr lang="en-US" altLang="en-US" sz="2400" dirty="0" smtClean="0">
                <a:latin typeface="Comic Sans MS" pitchFamily="66" charset="0"/>
              </a:rPr>
              <a:t> to </a:t>
            </a:r>
            <a:r>
              <a:rPr lang="en-US" altLang="zh-CN" sz="2400" dirty="0" smtClean="0">
                <a:latin typeface="Comic Sans MS" pitchFamily="66" charset="0"/>
              </a:rPr>
              <a:t>7</a:t>
            </a:r>
            <a:r>
              <a:rPr lang="en-US" altLang="en-US" sz="2400" dirty="0" smtClean="0">
                <a:latin typeface="Comic Sans MS" pitchFamily="66" charset="0"/>
              </a:rPr>
              <a:t> instructions execute between a pair of branches</a:t>
            </a:r>
          </a:p>
          <a:p>
            <a:pPr lvl="1" eaLnBrk="1" hangingPunct="1"/>
            <a:r>
              <a:rPr lang="en-US" altLang="en-US" sz="2400" dirty="0" smtClean="0">
                <a:latin typeface="Comic Sans MS" pitchFamily="66" charset="0"/>
              </a:rPr>
              <a:t>Plus instructions in BB likely to depend on each other</a:t>
            </a:r>
            <a:endParaRPr lang="en-US" altLang="zh-CN" sz="3200" dirty="0" smtClean="0">
              <a:solidFill>
                <a:srgbClr val="FF0000"/>
              </a:solidFill>
              <a:latin typeface="Comic Sans MS" pitchFamily="66" charset="0"/>
              <a:ea typeface="Palatino"/>
              <a:cs typeface="Palatino"/>
            </a:endParaRPr>
          </a:p>
          <a:p>
            <a:pPr lvl="1" eaLnBrk="1" hangingPunct="1"/>
            <a:endParaRPr lang="en-US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4" y="2"/>
            <a:ext cx="7992614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Lecture for ILP: Software approaches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258" y="1124744"/>
            <a:ext cx="8642350" cy="4795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Static Branch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Static multiple Issue: 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Advanced </a:t>
            </a:r>
            <a:r>
              <a:rPr lang="en-US" altLang="zh-CN" sz="2800" dirty="0" err="1" smtClean="0">
                <a:solidFill>
                  <a:srgbClr val="FF0000"/>
                </a:solidFill>
                <a:latin typeface="Comic Sans MS" pitchFamily="66" charset="0"/>
              </a:rPr>
              <a:t>Compilor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 Support</a:t>
            </a:r>
            <a:r>
              <a:rPr lang="en-US" altLang="zh-CN" sz="2800" dirty="0" smtClean="0">
                <a:latin typeface="Comic Sans MS" pitchFamily="66" charset="0"/>
              </a:rPr>
              <a:t>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omic Sans MS" pitchFamily="66" charset="0"/>
              </a:rPr>
              <a:t>Hardware Support</a:t>
            </a:r>
            <a:r>
              <a:rPr lang="en-US" altLang="zh-CN" sz="2800" dirty="0" smtClean="0">
                <a:latin typeface="Comic Sans MS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latin typeface="Comic Sans MS" pitchFamily="66" charset="0"/>
              </a:rPr>
              <a:t>Compiler speculation with hardware support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1663" y="3969"/>
            <a:ext cx="7924800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 smtClean="0"/>
              <a:t>FP Loop: Where are the Hazards?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 smtClean="0">
                <a:latin typeface="Comic Sans MS" pitchFamily="66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 smtClean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 smtClean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i="1">
                  <a:solidFill>
                    <a:schemeClr val="tx1"/>
                  </a:solidFill>
                </a:rPr>
                <a:t>Instruction	Instruction	Execution	Latency </a:t>
              </a:r>
              <a:br>
                <a:rPr lang="en-US" altLang="zh-CN" sz="1800" i="1">
                  <a:solidFill>
                    <a:schemeClr val="tx1"/>
                  </a:solidFill>
                </a:rPr>
              </a:br>
              <a:r>
                <a:rPr lang="en-US" altLang="zh-CN" sz="1800" i="1">
                  <a:solidFill>
                    <a:schemeClr val="tx1"/>
                  </a:solidFill>
                </a:rPr>
                <a:t>producing result	using result 	in cycles	in cycles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Another FP ALU op	   4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FP ALU op	Store double	   3	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FP ALU op	   1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Load double	Store double	   1		   0</a:t>
              </a:r>
              <a:endParaRPr lang="en-US" altLang="zh-CN" sz="1800">
                <a:solidFill>
                  <a:schemeClr val="tx1"/>
                </a:solidFill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</a:rPr>
                <a:t>Integer op	Integer op	   1		   0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/>
                <a:t>  </a:t>
              </a:r>
              <a:r>
                <a:rPr lang="en-US" altLang="zh-CN">
                  <a:solidFill>
                    <a:srgbClr val="FF0000"/>
                  </a:solidFill>
                </a:rPr>
                <a:t>Where are the stalls?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Specification for the latency</a:t>
            </a:r>
            <a:endParaRPr lang="zh-CN" altLang="en-US" smtClean="0"/>
          </a:p>
        </p:txBody>
      </p:sp>
      <p:sp>
        <p:nvSpPr>
          <p:cNvPr id="115715" name="内容占位符 6"/>
          <p:cNvSpPr>
            <a:spLocks noGrp="1"/>
          </p:cNvSpPr>
          <p:nvPr>
            <p:ph idx="1"/>
          </p:nvPr>
        </p:nvSpPr>
        <p:spPr>
          <a:xfrm>
            <a:off x="592956" y="1340768"/>
            <a:ext cx="8529587" cy="4575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ALU  F1, -,- :   IF  ID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WB  </a:t>
            </a:r>
          </a:p>
          <a:p>
            <a:pPr eaLnBrk="1" hangingPunct="1"/>
            <a:r>
              <a:rPr lang="en-US" altLang="zh-CN" dirty="0" smtClean="0"/>
              <a:t>ALU  -, F1,-:         IF    ID   s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WB</a:t>
            </a:r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en-US" altLang="zh-CN" dirty="0" smtClean="0"/>
              <a:t>ALU:   IF  ID   FD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   WB</a:t>
            </a:r>
          </a:p>
          <a:p>
            <a:pPr eaLnBrk="1" hangingPunct="1"/>
            <a:r>
              <a:rPr lang="en-US" altLang="zh-CN" dirty="0" smtClean="0"/>
              <a:t>SW:          IF    ID   s    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     EX    DM    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LW  F1, - :      IF  ID   EX  DM   WB</a:t>
            </a:r>
          </a:p>
          <a:p>
            <a:pPr eaLnBrk="1" hangingPunct="1"/>
            <a:r>
              <a:rPr lang="en-US" altLang="zh-CN" dirty="0" smtClean="0"/>
              <a:t>SW: F1, 8(R1):     IF    ID   EX   DM  WB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                MEM/WB.LDMR --</a:t>
            </a:r>
            <a:r>
              <a:rPr lang="en-US" altLang="zh-CN" dirty="0" smtClean="0">
                <a:sym typeface="Wingdings" pitchFamily="2" charset="2"/>
              </a:rPr>
              <a:t>DM</a:t>
            </a: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ym typeface="Wingdings" pitchFamily="2" charset="2"/>
              </a:rPr>
              <a:t>input port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cxnSp>
        <p:nvCxnSpPr>
          <p:cNvPr id="115716" name="直接箭头连接符 8"/>
          <p:cNvCxnSpPr>
            <a:cxnSpLocks noChangeShapeType="1"/>
          </p:cNvCxnSpPr>
          <p:nvPr/>
        </p:nvCxnSpPr>
        <p:spPr bwMode="auto">
          <a:xfrm rot="16200000" flipH="1">
            <a:off x="4786312" y="4148509"/>
            <a:ext cx="500062" cy="3571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Reducing stalls from scheduling in BB and delayed branch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28600" y="1600200"/>
            <a:ext cx="419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SD   0(R1),  F4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SUBI R1, R1, #8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</a:rPr>
              <a:t>   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  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X 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F   s  s   D 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              F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</a:t>
            </a:r>
            <a:r>
              <a:rPr kumimoji="1" lang="en-US" altLang="zh-CN">
                <a:solidFill>
                  <a:srgbClr val="0000FF"/>
                </a:solidFill>
                <a:latin typeface="宋体" pitchFamily="2" charset="-122"/>
              </a:rPr>
              <a:t>10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      F F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5240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SUBI R1, R1,#8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</a:rPr>
              <a:t>      </a:t>
            </a:r>
            <a:r>
              <a:rPr kumimoji="1" lang="en-US" altLang="zh-CN">
                <a:solidFill>
                  <a:srgbClr val="FF0000"/>
                </a:solidFill>
              </a:rPr>
              <a:t>SD   +8(R1),  F4</a:t>
            </a:r>
            <a:endParaRPr kumimoji="1" lang="en-US" altLang="zh-CN" b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F  D X M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F DA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 Narrow" pitchFamily="34" charset="0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kumimoji="1" lang="en-US" altLang="zh-CN" b="0">
                <a:solidFill>
                  <a:srgbClr val="0066FF"/>
                </a:solidFill>
                <a:latin typeface="Arial Narrow" pitchFamily="34" charset="0"/>
              </a:rPr>
              <a:t>F D s 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en-US" altLang="zh-CN" b="0">
                <a:solidFill>
                  <a:srgbClr val="0000FF"/>
                </a:solidFill>
                <a:latin typeface="Arial Narrow" pitchFamily="34" charset="0"/>
              </a:rPr>
              <a:t>6  CC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 F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kumimoji="1" lang="en-US" altLang="zh-CN" b="0">
                <a:solidFill>
                  <a:srgbClr val="FF0066"/>
                </a:solidFill>
                <a:latin typeface="Arial Narrow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 Narrow" pitchFamily="34" charset="0"/>
              </a:rPr>
              <a:t>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11674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6750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116743" name="Group 11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16746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7" name="Line 13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8" name="Line 14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13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4" name="Line 15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6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152400"/>
            <a:ext cx="6600825" cy="8286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Unroll Loop Four Times (straightforward way)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91250" y="1473200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 smtClean="0">
                <a:solidFill>
                  <a:schemeClr val="hlink"/>
                </a:solidFill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Rewrite loop to minimize stalls?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	ADDD	F4,F0,F2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	SD	0(R1),F4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	LD	F6,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	ADDD	F8,F6,F2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(R1),F8 	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	LD	F10,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	ADDD	F12,F10,F2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  <a:endParaRPr lang="en-US" altLang="zh-CN" sz="180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	LD	F14,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-24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	ADDD 	F16,F14,F2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	SUBI	R1,R1,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#32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>	;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alter to 4*8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+8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	BNEZ	R1,LOOP</a:t>
            </a:r>
            <a:endParaRPr lang="en-US" altLang="zh-CN" sz="1400">
              <a:solidFill>
                <a:schemeClr val="tx1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    NOP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>
                <a:solidFill>
                  <a:srgbClr val="FF0000"/>
                </a:solidFill>
              </a:rPr>
              <a:t>  14 + 3 x (1+2) +1 +1 +1= 26 clock cycles, or 6.5 per iteration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>
                <a:solidFill>
                  <a:srgbClr val="FF0000"/>
                </a:solidFill>
              </a:rPr>
              <a:t>   Assumes R1 is multiple of 4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91000" y="1295400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2 cycles stall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429125" y="3786188"/>
            <a:ext cx="14255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</a:t>
            </a:r>
          </a:p>
        </p:txBody>
      </p:sp>
      <p:sp>
        <p:nvSpPr>
          <p:cNvPr id="117770" name="Line 7"/>
          <p:cNvSpPr>
            <a:spLocks noChangeShapeType="1"/>
          </p:cNvSpPr>
          <p:nvPr/>
        </p:nvSpPr>
        <p:spPr bwMode="auto">
          <a:xfrm flipH="1">
            <a:off x="3590925" y="4014788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357688" y="4143375"/>
            <a:ext cx="3786187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stall(waiting for F16</a:t>
            </a:r>
          </a:p>
        </p:txBody>
      </p:sp>
      <p:sp>
        <p:nvSpPr>
          <p:cNvPr id="117772" name="Line 7"/>
          <p:cNvSpPr>
            <a:spLocks noChangeShapeType="1"/>
          </p:cNvSpPr>
          <p:nvPr/>
        </p:nvSpPr>
        <p:spPr bwMode="auto">
          <a:xfrm flipH="1">
            <a:off x="3519488" y="4357688"/>
            <a:ext cx="981075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5"/>
          <p:cNvSpPr txBox="1">
            <a:spLocks noChangeArrowheads="1"/>
          </p:cNvSpPr>
          <p:nvPr/>
        </p:nvSpPr>
        <p:spPr bwMode="auto">
          <a:xfrm>
            <a:off x="4000500" y="5000625"/>
            <a:ext cx="2339975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1 cycle control  stall</a:t>
            </a:r>
          </a:p>
        </p:txBody>
      </p:sp>
      <p:sp>
        <p:nvSpPr>
          <p:cNvPr id="117774" name="Line 7"/>
          <p:cNvSpPr>
            <a:spLocks noChangeShapeType="1"/>
          </p:cNvSpPr>
          <p:nvPr/>
        </p:nvSpPr>
        <p:spPr bwMode="auto">
          <a:xfrm flipH="1">
            <a:off x="3162300" y="5229225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0"/>
            <a:ext cx="7481714" cy="9255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dirty="0" smtClean="0"/>
              <a:t>Unrolled Loop That Minimizes Stalls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3638" y="1181100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Comic Sans MS" pitchFamily="66" charset="0"/>
              </a:rPr>
              <a:t>When is it safe for compiler to do such changes?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39750" y="1052513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 Loop:	LD	F0,0(R1)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2	LD	F6,-8(R1)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3	LD	F10,-16(R1)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4	LD	F14,-24(R1)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5	ADDD	F4,F0,F2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6	ADDD	F8,F6,F2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7	ADDD	F12,F10,F2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8	ADDD	F16,F14,F2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9	SD	0(R1),F4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10	SD	-8(R1),F8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11	SUBI	R1,R1,#32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12	SD	</a:t>
            </a:r>
            <a:r>
              <a:rPr lang="en-US" altLang="zh-CN" sz="1800">
                <a:solidFill>
                  <a:srgbClr val="0000FF"/>
                </a:solidFill>
                <a:latin typeface="Courier New" pitchFamily="49" charset="0"/>
              </a:rPr>
              <a:t>+16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13	BNEZ	R1,LOOP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14	SD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altLang="zh-CN" sz="1800">
                <a:solidFill>
                  <a:schemeClr val="tx1"/>
                </a:solidFill>
                <a:latin typeface="Courier New" pitchFamily="49" charset="0"/>
              </a:rPr>
              <a:t>(R1),F16	</a:t>
            </a:r>
            <a:r>
              <a:rPr lang="en-US" altLang="zh-CN" sz="1800">
                <a:solidFill>
                  <a:srgbClr val="FF0000"/>
                </a:solidFill>
                <a:latin typeface="Courier New" pitchFamily="49" charset="0"/>
              </a:rPr>
              <a:t>; 8-32 = -24</a:t>
            </a:r>
            <a: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14 clock cycles, or 3.5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/>
          </p:nvPr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6" name="Document" r:id="rId4" imgW="8170682" imgH="5418045" progId="Word.Document.8">
                  <p:embed/>
                </p:oleObj>
              </mc:Choice>
              <mc:Fallback>
                <p:oleObj name="Document" r:id="rId4" imgW="8170682" imgH="5418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solidFill>
                  <a:srgbClr val="0FEFEA"/>
                </a:solidFill>
              </a:rPr>
              <a:t>Ch</a:t>
            </a:r>
            <a:r>
              <a:rPr lang="en-US" altLang="zh-CN" sz="2000" dirty="0" err="1" smtClean="0">
                <a:solidFill>
                  <a:srgbClr val="0FEFEA"/>
                </a:solidFill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 smtClean="0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12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Dynamic Scheduling ?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39334" y="981077"/>
            <a:ext cx="8642350" cy="35988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Example1 :</a:t>
            </a:r>
          </a:p>
          <a:p>
            <a:pPr lvl="1" eaLnBrk="1" hangingPunct="1"/>
            <a:r>
              <a:rPr lang="en-US" altLang="zh-CN" sz="2000" dirty="0" smtClean="0">
                <a:latin typeface="Comic Sans MS" pitchFamily="66" charset="0"/>
              </a:rPr>
              <a:t>DIVD	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,F2,F4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latin typeface="Comic Sans MS" pitchFamily="66" charset="0"/>
              </a:rPr>
              <a:t>ADDD	F10,</a:t>
            </a: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2000" dirty="0" smtClean="0">
                <a:latin typeface="Comic Sans MS" pitchFamily="66" charset="0"/>
              </a:rPr>
              <a:t>,F8</a:t>
            </a:r>
            <a:br>
              <a:rPr lang="en-US" altLang="zh-CN" sz="2000" dirty="0" smtClean="0">
                <a:latin typeface="Comic Sans MS" pitchFamily="66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Comic Sans MS" pitchFamily="66" charset="0"/>
              </a:rPr>
              <a:t>SUBD	F12,F8,F14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Example2:  Structure Hazard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DIVD	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F2</a:t>
            </a:r>
            <a:r>
              <a:rPr lang="en-US" altLang="zh-CN" sz="1800" dirty="0" smtClean="0">
                <a:latin typeface="Comic Sans MS" pitchFamily="66" charset="0"/>
              </a:rPr>
              <a:t>,F2,F4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	F10,</a:t>
            </a: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F0</a:t>
            </a:r>
            <a:r>
              <a:rPr lang="en-US" altLang="zh-CN" sz="1800" dirty="0" smtClean="0">
                <a:latin typeface="Comic Sans MS" pitchFamily="66" charset="0"/>
              </a:rPr>
              <a:t>,F8               ; FP </a:t>
            </a:r>
            <a:r>
              <a:rPr lang="en-US" altLang="zh-CN" sz="1800" dirty="0" err="1" smtClean="0">
                <a:latin typeface="Comic Sans MS" pitchFamily="66" charset="0"/>
              </a:rPr>
              <a:t>ADDer</a:t>
            </a:r>
            <a:r>
              <a:rPr lang="en-US" altLang="zh-CN" sz="1800" dirty="0" smtClean="0">
                <a:latin typeface="Comic Sans MS" pitchFamily="66" charset="0"/>
              </a:rPr>
              <a:t> </a:t>
            </a:r>
            <a:r>
              <a:rPr lang="en-US" altLang="zh-CN" sz="1800" dirty="0" err="1" smtClean="0">
                <a:latin typeface="Comic Sans MS" pitchFamily="66" charset="0"/>
              </a:rPr>
              <a:t>unpipelined</a:t>
            </a: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latin typeface="Comic Sans MS" pitchFamily="66" charset="0"/>
              </a:rPr>
              <a:t>ADDD       F12, F0,F4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mic Sans MS" pitchFamily="66" charset="0"/>
              </a:rPr>
              <a:t>MULD       F16, F14, F4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 smtClean="0">
              <a:latin typeface="Comic Sans MS" pitchFamily="66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39334" y="5013176"/>
            <a:ext cx="8460432" cy="7545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Problem:   instruction </a:t>
            </a:r>
            <a:r>
              <a:rPr lang="en-US" altLang="zh-CN" dirty="0" smtClean="0"/>
              <a:t>(SUBD, MULD) stalled       </a:t>
            </a:r>
          </a:p>
          <a:p>
            <a:pPr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due </a:t>
            </a:r>
            <a:r>
              <a:rPr lang="en-US" altLang="zh-CN" dirty="0"/>
              <a:t>to </a:t>
            </a:r>
            <a:r>
              <a:rPr lang="en-US" altLang="zh-CN" dirty="0" err="1">
                <a:solidFill>
                  <a:srgbClr val="FF0000"/>
                </a:solidFill>
              </a:rPr>
              <a:t>irrelevent</a:t>
            </a:r>
            <a:r>
              <a:rPr lang="en-US" altLang="zh-CN" dirty="0"/>
              <a:t> </a:t>
            </a:r>
            <a:r>
              <a:rPr lang="en-US" altLang="zh-CN" dirty="0" smtClean="0"/>
              <a:t>forward </a:t>
            </a:r>
            <a:r>
              <a:rPr lang="en-US" altLang="zh-CN" dirty="0"/>
              <a:t>instructions.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smtClean="0"/>
              <a:t>HW Schemes: Dynamic scheduling</a:t>
            </a:r>
            <a:r>
              <a:rPr lang="en-US" altLang="zh-CN" sz="4000" smtClean="0"/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08720"/>
            <a:ext cx="8748712" cy="5328592"/>
          </a:xfrm>
        </p:spPr>
        <p:txBody>
          <a:bodyPr lIns="90487" tIns="44450" rIns="90487" bIns="44450"/>
          <a:lstStyle/>
          <a:p>
            <a:r>
              <a:rPr lang="en-US" altLang="zh-CN" dirty="0" smtClean="0">
                <a:latin typeface="Comic Sans MS" pitchFamily="66" charset="0"/>
              </a:rPr>
              <a:t>Key idea: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Allow instructions behind stall to proceed. </a:t>
            </a:r>
            <a:r>
              <a:rPr lang="en-US" altLang="zh-CN" dirty="0"/>
              <a:t>Rearrange order of instructions to reduce stalls while maintaining data flow</a:t>
            </a:r>
          </a:p>
          <a:p>
            <a:pPr eaLnBrk="1" hangingPunct="1"/>
            <a:endParaRPr lang="en-US" altLang="zh-CN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dirty="0" smtClean="0">
                <a:latin typeface="Comic Sans MS" pitchFamily="66" charset="0"/>
              </a:rPr>
              <a:t>Enables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out-of-order execution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br>
              <a:rPr lang="en-US" altLang="zh-CN" dirty="0" smtClean="0">
                <a:latin typeface="Comic Sans MS" pitchFamily="66" charset="0"/>
              </a:rPr>
            </a:br>
            <a:r>
              <a:rPr lang="en-US" altLang="zh-CN" dirty="0" smtClean="0">
                <a:latin typeface="Comic Sans MS" pitchFamily="66" charset="0"/>
              </a:rPr>
              <a:t>and allows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out-of-order completion</a:t>
            </a:r>
          </a:p>
          <a:p>
            <a:pPr algn="just" eaLnBrk="1" hangingPunct="1"/>
            <a:endParaRPr lang="en-US" altLang="zh-CN" dirty="0" smtClean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 smtClean="0">
                <a:latin typeface="Comic Sans MS" pitchFamily="66" charset="0"/>
              </a:rPr>
              <a:t>Will distinguish when an instruction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begins execution</a:t>
            </a:r>
            <a:r>
              <a:rPr lang="en-US" altLang="zh-CN" dirty="0" smtClean="0">
                <a:latin typeface="Comic Sans MS" pitchFamily="66" charset="0"/>
              </a:rPr>
              <a:t> and when it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completes execution</a:t>
            </a:r>
            <a:r>
              <a:rPr lang="en-US" altLang="zh-CN" dirty="0" smtClean="0">
                <a:latin typeface="Comic Sans MS" pitchFamily="66" charset="0"/>
              </a:rPr>
              <a:t>; between 2 times, the instruction is </a:t>
            </a:r>
            <a:r>
              <a:rPr lang="en-US" altLang="zh-CN" i="1" dirty="0" smtClean="0">
                <a:solidFill>
                  <a:srgbClr val="0000FF"/>
                </a:solidFill>
                <a:latin typeface="Comic Sans MS" pitchFamily="66" charset="0"/>
              </a:rPr>
              <a:t>in execution</a:t>
            </a:r>
            <a:endParaRPr lang="en-US" altLang="zh-CN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just" eaLnBrk="1" hangingPunct="1"/>
            <a:endParaRPr lang="en-US" altLang="zh-CN" dirty="0" smtClean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 smtClean="0">
                <a:latin typeface="Comic Sans MS" pitchFamily="66" charset="0"/>
              </a:rPr>
              <a:t>In a dynamically scheduled pipeline, all instructions pass through issue stage in order (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in-order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 issue</a:t>
            </a:r>
            <a:r>
              <a:rPr lang="en-US" altLang="zh-CN" dirty="0" smtClean="0"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100" smtClean="0"/>
              <a:t>Adv. Of   Dynamic Scheduling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6" y="1125540"/>
            <a:ext cx="8642350" cy="47958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Handles cases when dependences unknown at compile time </a:t>
            </a:r>
          </a:p>
          <a:p>
            <a:pPr lvl="1" eaLnBrk="1" hangingPunct="1"/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(e.g., because they may involve a memory reference)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 </a:t>
            </a:r>
            <a:r>
              <a:rPr lang="en-US" altLang="zh-CN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simplifies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the compiler,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 doesn’t need to have knowledge of microarchitecture</a:t>
            </a:r>
          </a:p>
          <a:p>
            <a:pPr eaLnBrk="1" hangingPunct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Allows code that compiled for one pipeline to run efficiently on a different pipeline </a:t>
            </a:r>
          </a:p>
          <a:p>
            <a:pPr eaLnBrk="1" hangingPunct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Hardware speculation, a technique with significant performance advantages, that builds on dynamic scheduling</a:t>
            </a:r>
          </a:p>
          <a:p>
            <a:pPr eaLnBrk="1" hangingPunct="1"/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Recall from Pipelining Review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7"/>
            <a:ext cx="8305800" cy="5237161"/>
          </a:xfrm>
        </p:spPr>
        <p:txBody>
          <a:bodyPr/>
          <a:lstStyle/>
          <a:p>
            <a:r>
              <a:rPr lang="en-US" altLang="zh-CN" sz="2800" dirty="0"/>
              <a:t>When exploiting instruction-level parallelism, goal </a:t>
            </a:r>
            <a:r>
              <a:rPr lang="en-US" altLang="zh-CN" sz="2800" dirty="0" smtClean="0"/>
              <a:t>  is </a:t>
            </a:r>
            <a:r>
              <a:rPr lang="en-US" altLang="zh-CN" sz="2800" dirty="0"/>
              <a:t>to </a:t>
            </a:r>
            <a:r>
              <a:rPr lang="en-US" altLang="zh-CN" sz="2800" dirty="0">
                <a:solidFill>
                  <a:srgbClr val="FF0000"/>
                </a:solidFill>
              </a:rPr>
              <a:t>maximize CPI</a:t>
            </a:r>
          </a:p>
          <a:p>
            <a:pPr eaLnBrk="1" hangingPunct="1"/>
            <a:r>
              <a:rPr lang="en-US" altLang="en-US" dirty="0" smtClean="0">
                <a:solidFill>
                  <a:srgbClr val="0000FF"/>
                </a:solidFill>
                <a:latin typeface="Comic Sans MS" pitchFamily="66" charset="0"/>
              </a:rPr>
              <a:t>Pipeline CPI = Ideal pipeline CPI + Structural Stalls + Data Hazard Stalls + Control Stalls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Ideal pipeline CPI</a:t>
            </a:r>
            <a:r>
              <a:rPr lang="en-US" altLang="en-US" sz="2400" dirty="0" smtClean="0">
                <a:latin typeface="Comic Sans MS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Structural hazards</a:t>
            </a:r>
            <a:r>
              <a:rPr lang="en-US" altLang="en-US" sz="2400" dirty="0" smtClean="0">
                <a:latin typeface="Comic Sans MS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Data hazards</a:t>
            </a:r>
            <a:r>
              <a:rPr lang="en-US" altLang="en-US" sz="2400" dirty="0" smtClean="0">
                <a:latin typeface="Comic Sans MS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dirty="0" smtClean="0">
                <a:solidFill>
                  <a:srgbClr val="FF0000"/>
                </a:solidFill>
                <a:latin typeface="Comic Sans MS" pitchFamily="66" charset="0"/>
              </a:rPr>
              <a:t>Control hazards</a:t>
            </a:r>
            <a:r>
              <a:rPr lang="en-US" altLang="en-US" sz="2400" dirty="0" smtClean="0">
                <a:latin typeface="Comic Sans MS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81075"/>
          </a:xfrm>
        </p:spPr>
        <p:txBody>
          <a:bodyPr/>
          <a:lstStyle/>
          <a:p>
            <a:pPr eaLnBrk="1" hangingPunct="1"/>
            <a:r>
              <a:rPr lang="en-US" altLang="zh-CN" sz="4900" smtClean="0"/>
              <a:t>Dynamic Scheduling Step 1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566150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Simple pipeline had 1 stage to check both structural and data hazards:  Instruction Decode (ID), also called Instruction Issue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 smtClean="0">
                <a:latin typeface="Comic Sans MS" pitchFamily="66" charset="0"/>
              </a:rPr>
              <a:t>Split the ID pipe stage of simple 5-stage pipeline into 2 stages: </a:t>
            </a:r>
          </a:p>
          <a:p>
            <a:pPr algn="just" eaLnBrk="1" hangingPunct="1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Issue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Decode instructions, check for structural hazards </a:t>
            </a:r>
          </a:p>
          <a:p>
            <a:pPr algn="just"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 dirty="0" smtClean="0">
                <a:solidFill>
                  <a:srgbClr val="FF0000"/>
                </a:solidFill>
                <a:latin typeface="Comic Sans MS" pitchFamily="66" charset="0"/>
              </a:rPr>
              <a:t>Read operands</a:t>
            </a:r>
            <a:r>
              <a:rPr lang="en-US" altLang="zh-CN" sz="2800" i="1" dirty="0" smtClean="0">
                <a:latin typeface="Comic Sans MS" pitchFamily="66" charset="0"/>
              </a:rPr>
              <a:t>—</a:t>
            </a:r>
            <a:r>
              <a:rPr lang="en-US" altLang="zh-CN" sz="2800" dirty="0" smtClean="0">
                <a:latin typeface="Comic Sans MS" pitchFamily="66" charset="0"/>
              </a:rPr>
              <a:t>Wait until no data hazards, then read operands</a:t>
            </a:r>
            <a:r>
              <a:rPr lang="en-US" altLang="zh-CN" sz="2800" b="1" dirty="0" smtClean="0">
                <a:latin typeface="Comic Sans MS" pitchFamily="66" charset="0"/>
              </a:rPr>
              <a:t> </a:t>
            </a:r>
            <a:endParaRPr lang="en-US" altLang="zh-CN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9697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Dynamic Scheduling with a Scoreboard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Scoreboarding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Named after CDC6600 scoreboard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Allowing instructions to </a:t>
            </a: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</a:rPr>
              <a:t>execute out of order</a:t>
            </a:r>
            <a:r>
              <a:rPr lang="en-US" altLang="zh-CN" sz="2800" smtClean="0">
                <a:latin typeface="Comic Sans MS" pitchFamily="66" charset="0"/>
              </a:rPr>
              <a:t> when there are </a:t>
            </a:r>
            <a:r>
              <a:rPr lang="en-US" altLang="zh-CN" sz="2800" u="sng" smtClean="0">
                <a:solidFill>
                  <a:srgbClr val="0000FF"/>
                </a:solidFill>
                <a:latin typeface="Comic Sans MS" pitchFamily="66" charset="0"/>
              </a:rPr>
              <a:t>sufficient resources </a:t>
            </a:r>
            <a:r>
              <a:rPr lang="en-US" altLang="zh-CN" sz="2800" smtClean="0">
                <a:latin typeface="Comic Sans MS" pitchFamily="66" charset="0"/>
              </a:rPr>
              <a:t>and no data dependences.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In-order issue</a:t>
            </a:r>
          </a:p>
          <a:p>
            <a:pPr lvl="1" eaLnBrk="1" hangingPunct="1"/>
            <a:r>
              <a:rPr lang="en-US" altLang="zh-CN" sz="2800" smtClean="0">
                <a:solidFill>
                  <a:srgbClr val="FF0000"/>
                </a:solidFill>
                <a:latin typeface="Comic Sans MS" pitchFamily="66" charset="0"/>
              </a:rPr>
              <a:t>Out-of order completion</a:t>
            </a:r>
          </a:p>
          <a:p>
            <a:pPr lvl="1" eaLnBrk="1" hangingPunct="1"/>
            <a:r>
              <a:rPr lang="en-US" altLang="zh-CN" sz="2800" smtClean="0">
                <a:latin typeface="Comic Sans MS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88640"/>
            <a:ext cx="7993063" cy="76676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Basic structure of a pipelined processor with a scoreboard</a:t>
            </a:r>
          </a:p>
        </p:txBody>
      </p:sp>
      <p:pic>
        <p:nvPicPr>
          <p:cNvPr id="124931" name="Picture 3" descr="chap4_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29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057" y="74116"/>
            <a:ext cx="7135391" cy="766763"/>
          </a:xfrm>
        </p:spPr>
        <p:txBody>
          <a:bodyPr/>
          <a:lstStyle/>
          <a:p>
            <a:r>
              <a:rPr lang="en-US" altLang="zh-CN" dirty="0" smtClean="0"/>
              <a:t>CDC6600 –First Supercomputer</a:t>
            </a:r>
            <a:br>
              <a:rPr lang="en-US" altLang="zh-CN" dirty="0" smtClean="0"/>
            </a:br>
            <a:r>
              <a:rPr lang="en-US" altLang="zh-CN" sz="2400" dirty="0" smtClean="0"/>
              <a:t>top1 1964-1969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9" y="2300547"/>
            <a:ext cx="7047608" cy="45574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89" y="81570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3227"/>
      </p:ext>
    </p:extLst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5594" y="116632"/>
            <a:ext cx="7788406" cy="766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pipeline stages with scoreboard 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The Five stages: IF, ID, EX, MEM, WB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IF: the same for all instructions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ID: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split into two stages</a:t>
            </a:r>
            <a:r>
              <a:rPr lang="en-US" altLang="zh-CN" sz="2800" dirty="0" smtClean="0">
                <a:latin typeface="Comic Sans MS" pitchFamily="66" charset="0"/>
              </a:rPr>
              <a:t>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issue and read operands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EX: no change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MEM: </a:t>
            </a: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omitted </a:t>
            </a:r>
            <a:r>
              <a:rPr lang="en-US" altLang="zh-CN" sz="2800" dirty="0" smtClean="0">
                <a:latin typeface="Comic Sans MS" pitchFamily="66" charset="0"/>
              </a:rPr>
              <a:t>for only concentrating on the FP operations </a:t>
            </a:r>
          </a:p>
          <a:p>
            <a:pPr lvl="1" eaLnBrk="1" hangingPunct="1"/>
            <a:r>
              <a:rPr lang="en-US" altLang="zh-CN" sz="2800" dirty="0" smtClean="0">
                <a:latin typeface="Comic Sans MS" pitchFamily="66" charset="0"/>
              </a:rPr>
              <a:t>WB: no change</a:t>
            </a:r>
          </a:p>
          <a:p>
            <a:pPr eaLnBrk="1" hangingPunct="1"/>
            <a:r>
              <a:rPr lang="en-US" altLang="zh-CN" sz="2800" dirty="0" smtClean="0">
                <a:latin typeface="Comic Sans MS" pitchFamily="66" charset="0"/>
              </a:rPr>
              <a:t>So, the stages are: IF, IS, RO, EX,WB.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3286125"/>
            <a:ext cx="6143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Another way to </a:t>
            </a:r>
            <a:r>
              <a:rPr lang="en-US" altLang="zh-CN" dirty="0" err="1"/>
              <a:t>lookat</a:t>
            </a:r>
            <a:r>
              <a:rPr lang="en-US" altLang="zh-CN" dirty="0"/>
              <a:t> missing MEM ?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Pipeline supports multiple outstanding FP operations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36" name="组合 235"/>
          <p:cNvGrpSpPr/>
          <p:nvPr/>
        </p:nvGrpSpPr>
        <p:grpSpPr>
          <a:xfrm>
            <a:off x="214282" y="1571612"/>
            <a:ext cx="8643966" cy="4572826"/>
            <a:chOff x="428596" y="1071546"/>
            <a:chExt cx="8215370" cy="4572826"/>
          </a:xfrm>
        </p:grpSpPr>
        <p:cxnSp>
          <p:nvCxnSpPr>
            <p:cNvPr id="237" name="直接连接符 236"/>
            <p:cNvCxnSpPr>
              <a:endCxn id="262" idx="3"/>
            </p:cNvCxnSpPr>
            <p:nvPr/>
          </p:nvCxnSpPr>
          <p:spPr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238" name="组合 108"/>
            <p:cNvGrpSpPr/>
            <p:nvPr/>
          </p:nvGrpSpPr>
          <p:grpSpPr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240" name="直接连接符 239"/>
              <p:cNvCxnSpPr>
                <a:stCxn id="270" idx="1"/>
                <a:endCxn id="273" idx="3"/>
              </p:cNvCxnSpPr>
              <p:nvPr/>
            </p:nvCxnSpPr>
            <p:spPr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41" name="组合 83"/>
              <p:cNvGrpSpPr/>
              <p:nvPr/>
            </p:nvGrpSpPr>
            <p:grpSpPr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260" name="直接连接符 259"/>
                <p:cNvCxnSpPr>
                  <a:stCxn id="263" idx="3"/>
                  <a:endCxn id="269" idx="1"/>
                </p:cNvCxnSpPr>
                <p:nvPr/>
              </p:nvCxnSpPr>
              <p:spPr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IF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414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ID</a:t>
                  </a:r>
                  <a:endPara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29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4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905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8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77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M5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63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M6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801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M7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3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A1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81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A2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19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A3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357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A4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462" y="2786058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9058" y="1071546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EX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464"/>
                  <a:ext cx="714380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MEM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77" name="直接箭头连接符 276"/>
                <p:cNvCxnSpPr>
                  <a:endCxn id="275" idx="1"/>
                </p:cNvCxnSpPr>
                <p:nvPr/>
              </p:nvCxnSpPr>
              <p:spPr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79" name="直接箭头连接符 278"/>
                <p:cNvCxnSpPr>
                  <a:stCxn id="275" idx="3"/>
                  <a:endCxn id="276" idx="1"/>
                </p:cNvCxnSpPr>
                <p:nvPr/>
              </p:nvCxnSpPr>
              <p:spPr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3"/>
                </p:cNvCxnSpPr>
                <p:nvPr/>
              </p:nvCxnSpPr>
              <p:spPr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1" name="直接箭头连接符 280"/>
                <p:cNvCxnSpPr/>
                <p:nvPr/>
              </p:nvCxnSpPr>
              <p:spPr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2" name="直接箭头连接符 281"/>
                <p:cNvCxnSpPr>
                  <a:stCxn id="262" idx="3"/>
                  <a:endCxn id="263" idx="1"/>
                </p:cNvCxnSpPr>
                <p:nvPr/>
              </p:nvCxnSpPr>
              <p:spPr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3" name="直接箭头连接符 282"/>
                <p:cNvCxnSpPr>
                  <a:stCxn id="269" idx="3"/>
                  <a:endCxn id="274" idx="1"/>
                </p:cNvCxnSpPr>
                <p:nvPr/>
              </p:nvCxnSpPr>
              <p:spPr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4" name="直接箭头连接符 283"/>
                <p:cNvCxnSpPr>
                  <a:endCxn id="270" idx="1"/>
                </p:cNvCxnSpPr>
                <p:nvPr/>
              </p:nvCxnSpPr>
              <p:spPr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7" name="直接箭头连接符 286"/>
                <p:cNvCxnSpPr/>
                <p:nvPr/>
              </p:nvCxnSpPr>
              <p:spPr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8" name="直接箭头连接符 287"/>
                <p:cNvCxnSpPr>
                  <a:stCxn id="273" idx="3"/>
                </p:cNvCxnSpPr>
                <p:nvPr/>
              </p:nvCxnSpPr>
              <p:spPr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8860" y="5000636"/>
                  <a:ext cx="5143536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DIV</a:t>
                  </a:r>
                  <a:endPara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90" name="直接连接符 289"/>
                <p:cNvCxnSpPr/>
                <p:nvPr/>
              </p:nvCxnSpPr>
              <p:spPr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2" name="直接连接符 291"/>
                <p:cNvCxnSpPr/>
                <p:nvPr/>
              </p:nvCxnSpPr>
              <p:spPr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9" name="直接连接符 298"/>
                <p:cNvCxnSpPr/>
                <p:nvPr/>
              </p:nvCxnSpPr>
              <p:spPr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/>
                <p:nvPr/>
              </p:nvCxnSpPr>
              <p:spPr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3" name="直接箭头连接符 312"/>
                <p:cNvCxnSpPr>
                  <a:endCxn id="289" idx="1"/>
                </p:cNvCxnSpPr>
                <p:nvPr/>
              </p:nvCxnSpPr>
              <p:spPr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314" name="直接箭头连接符 313"/>
                <p:cNvCxnSpPr>
                  <a:stCxn id="289" idx="3"/>
                </p:cNvCxnSpPr>
                <p:nvPr/>
              </p:nvCxnSpPr>
              <p:spPr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</p:grpSp>
          <p:cxnSp>
            <p:nvCxnSpPr>
              <p:cNvPr id="242" name="直接连接符 241"/>
              <p:cNvCxnSpPr/>
              <p:nvPr/>
            </p:nvCxnSpPr>
            <p:spPr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直接连接符 246"/>
              <p:cNvCxnSpPr/>
              <p:nvPr/>
            </p:nvCxnSpPr>
            <p:spPr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直接连接符 247"/>
              <p:cNvCxnSpPr/>
              <p:nvPr/>
            </p:nvCxnSpPr>
            <p:spPr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直接连接符 249"/>
              <p:cNvCxnSpPr/>
              <p:nvPr/>
            </p:nvCxnSpPr>
            <p:spPr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直接连接符 250"/>
              <p:cNvCxnSpPr/>
              <p:nvPr/>
            </p:nvCxnSpPr>
            <p:spPr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直接连接符 251"/>
              <p:cNvCxnSpPr/>
              <p:nvPr/>
            </p:nvCxnSpPr>
            <p:spPr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直接连接符 252"/>
              <p:cNvCxnSpPr/>
              <p:nvPr/>
            </p:nvCxnSpPr>
            <p:spPr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直接连接符 253"/>
              <p:cNvCxnSpPr/>
              <p:nvPr/>
            </p:nvCxnSpPr>
            <p:spPr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5" name="直接连接符 254"/>
              <p:cNvCxnSpPr/>
              <p:nvPr/>
            </p:nvCxnSpPr>
            <p:spPr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39" name="直接连接符 238"/>
            <p:cNvCxnSpPr/>
            <p:nvPr/>
          </p:nvCxnSpPr>
          <p:spPr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499519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956550" cy="8572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Scoreboard Pipeline stage description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000125"/>
            <a:ext cx="88582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latin typeface="Comic Sans MS" pitchFamily="66" charset="0"/>
              </a:rPr>
              <a:t>Issue:</a:t>
            </a:r>
            <a:r>
              <a:rPr lang="en-US" altLang="zh-CN" sz="2400" smtClean="0">
                <a:latin typeface="Comic Sans MS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same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destination register.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Avoid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strutural</a:t>
            </a:r>
            <a:r>
              <a:rPr lang="en-US" altLang="zh-CN" sz="2000" smtClean="0">
                <a:latin typeface="Comic Sans MS" pitchFamily="66" charset="0"/>
              </a:rPr>
              <a:t> hazard and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WAW</a:t>
            </a:r>
            <a:r>
              <a:rPr lang="en-US" altLang="zh-CN" sz="2000" smtClean="0">
                <a:latin typeface="Comic Sans MS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Read Operands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(RO)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both 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 smtClean="0">
                <a:latin typeface="Comic Sans MS" pitchFamily="66" charset="0"/>
              </a:rPr>
              <a:t> 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 smtClean="0">
                <a:solidFill>
                  <a:srgbClr val="CC00FF"/>
                </a:solidFill>
                <a:latin typeface="Comic Sans MS" pitchFamily="66" charset="0"/>
              </a:rPr>
              <a:t>RAW</a:t>
            </a:r>
            <a:r>
              <a:rPr lang="en-US" altLang="zh-CN" sz="200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smtClean="0">
                <a:latin typeface="Comic Sans MS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 smtClean="0">
                <a:latin typeface="Comic Sans MS" pitchFamily="66" charset="0"/>
                <a:ea typeface="Palatino"/>
                <a:cs typeface="Palatino"/>
              </a:rPr>
              <a:t>dynamically</a:t>
            </a:r>
            <a:r>
              <a:rPr lang="en-US" altLang="zh-CN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000" i="1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scoreboard algorithm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196752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Scoreboard-takes full responsibility 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Comic Sans MS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CC00FF"/>
                </a:solidFill>
                <a:latin typeface="Comic Sans MS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Functional unit status: 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buzy,op,Fi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</a:rPr>
              <a:t>, 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Fj,Fk,Qj,Qk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</a:rPr>
              <a:t> ,</a:t>
            </a:r>
            <a:r>
              <a:rPr lang="en-US" altLang="zh-CN" sz="2400" dirty="0" err="1" smtClean="0">
                <a:solidFill>
                  <a:srgbClr val="CC00FF"/>
                </a:solidFill>
                <a:latin typeface="Comic Sans MS" pitchFamily="66" charset="0"/>
              </a:rPr>
              <a:t>Rj,Rk</a:t>
            </a:r>
            <a:endParaRPr lang="en-US" altLang="zh-CN" sz="2400" dirty="0" smtClean="0">
              <a:solidFill>
                <a:srgbClr val="CC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Comic Sans MS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CC00FF"/>
                </a:solidFill>
                <a:latin typeface="Comic Sans MS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Example: Instruction status</a:t>
            </a:r>
          </a:p>
        </p:txBody>
      </p:sp>
      <p:sp>
        <p:nvSpPr>
          <p:cNvPr id="205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F6, 34(R2)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LD         F2, 45(R3)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MULTD F0, F2, F4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SUBD   F8, F6,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DIVD     F10, F0, F6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>
                <a:latin typeface="Comic Sans MS" pitchFamily="66" charset="0"/>
              </a:rPr>
              <a:t>ADDD   F6, F8, F2</a:t>
            </a:r>
            <a:endParaRPr lang="en-US" altLang="zh-CN" smtClean="0">
              <a:latin typeface="Comic Sans MS" pitchFamily="66" charset="0"/>
            </a:endParaRPr>
          </a:p>
          <a:p>
            <a:pPr eaLnBrk="1" hangingPunct="1"/>
            <a:endParaRPr lang="en-US" altLang="zh-CN" smtClean="0">
              <a:latin typeface="Comic Sans MS" pitchFamily="66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13225" y="1501775"/>
          <a:ext cx="44735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4" imgW="4733880" imgH="5554172" progId="Word.Document.8">
                  <p:embed/>
                </p:oleObj>
              </mc:Choice>
              <mc:Fallback>
                <p:oleObj name="Document" r:id="rId4" imgW="4733880" imgH="5554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01775"/>
                        <a:ext cx="44735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/>
              <a:t>Scoreboard 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78700" y="1014897"/>
            <a:ext cx="9411613" cy="5843103"/>
            <a:chOff x="125" y="600"/>
            <a:chExt cx="5682" cy="5133"/>
          </a:xfrm>
        </p:grpSpPr>
        <p:graphicFrame>
          <p:nvGraphicFramePr>
            <p:cNvPr id="3074" name="Object 4"/>
            <p:cNvGraphicFramePr>
              <a:graphicFrameLocks/>
            </p:cNvGraphicFramePr>
            <p:nvPr/>
          </p:nvGraphicFramePr>
          <p:xfrm>
            <a:off x="131" y="600"/>
            <a:ext cx="5676" cy="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Worksheet" r:id="rId4" imgW="9782251" imgH="6610502" progId="Excel.Sheet.8">
                    <p:embed/>
                  </p:oleObj>
                </mc:Choice>
                <mc:Fallback>
                  <p:oleObj name="Worksheet" r:id="rId4" imgW="9782251" imgH="66105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0"/>
                          <a:ext cx="5676" cy="5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125" y="335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exploit ILP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there are two main approaches: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Hardware-based </a:t>
            </a:r>
            <a:r>
              <a:rPr lang="en-US" altLang="zh-CN" sz="2800" dirty="0"/>
              <a:t>dynamic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Not used as extensively in PMP processors</a:t>
            </a:r>
          </a:p>
          <a:p>
            <a:pPr lvl="1">
              <a:lnSpc>
                <a:spcPct val="90000"/>
              </a:lnSpc>
            </a:pP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en-US" altLang="zh-CN" sz="2800" dirty="0" smtClean="0"/>
              <a:t>Compiler-based </a:t>
            </a:r>
            <a:r>
              <a:rPr lang="en-US" altLang="zh-CN" sz="2800" dirty="0"/>
              <a:t>static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/>
              <a:t>Not as successful outside of scientific applications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482662"/>
      </p:ext>
    </p:extLst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76200"/>
            <a:ext cx="7300912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 Cycle 1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-68203" y="1017457"/>
            <a:ext cx="9402703" cy="6212020"/>
            <a:chOff x="131" y="602"/>
            <a:chExt cx="5662" cy="5452"/>
          </a:xfrm>
        </p:grpSpPr>
        <p:graphicFrame>
          <p:nvGraphicFramePr>
            <p:cNvPr id="4098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Worksheet" r:id="rId4" imgW="9782251" imgH="6486449" progId="Excel.Sheet.8">
                    <p:embed/>
                  </p:oleObj>
                </mc:Choice>
                <mc:Fallback>
                  <p:oleObj name="Worksheet" r:id="rId4" imgW="9782251" imgH="64864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31" y="354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2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5122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3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6146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131" y="360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4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7170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57" y="353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5 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-68203" y="982260"/>
            <a:ext cx="9402703" cy="5875740"/>
            <a:chOff x="131" y="608"/>
            <a:chExt cx="5662" cy="5966"/>
          </a:xfrm>
        </p:grpSpPr>
        <p:graphicFrame>
          <p:nvGraphicFramePr>
            <p:cNvPr id="8194" name="Object 4"/>
            <p:cNvGraphicFramePr>
              <a:graphicFrameLocks/>
            </p:cNvGraphicFramePr>
            <p:nvPr/>
          </p:nvGraphicFramePr>
          <p:xfrm>
            <a:off x="131" y="608"/>
            <a:ext cx="5662" cy="5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Worksheet" r:id="rId4" imgW="9782251" imgH="6553200" progId="Excel.Sheet.8">
                    <p:embed/>
                  </p:oleObj>
                </mc:Choice>
                <mc:Fallback>
                  <p:oleObj name="Worksheet" r:id="rId4" imgW="9782251" imgH="65532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8"/>
                          <a:ext cx="5662" cy="5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172" y="3897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6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-71005" y="984358"/>
            <a:ext cx="9405505" cy="5873642"/>
            <a:chOff x="129" y="606"/>
            <a:chExt cx="5650" cy="5874"/>
          </a:xfrm>
        </p:grpSpPr>
        <p:graphicFrame>
          <p:nvGraphicFramePr>
            <p:cNvPr id="9218" name="Object 4"/>
            <p:cNvGraphicFramePr>
              <a:graphicFrameLocks/>
            </p:cNvGraphicFramePr>
            <p:nvPr/>
          </p:nvGraphicFramePr>
          <p:xfrm>
            <a:off x="131" y="606"/>
            <a:ext cx="5648" cy="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6"/>
                          <a:ext cx="5648" cy="5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29" y="3915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7 </a:t>
            </a:r>
          </a:p>
        </p:txBody>
      </p:sp>
      <p:graphicFrame>
        <p:nvGraphicFramePr>
          <p:cNvPr id="10242" name="Object 4"/>
          <p:cNvGraphicFramePr>
            <a:graphicFrameLocks/>
          </p:cNvGraphicFramePr>
          <p:nvPr/>
        </p:nvGraphicFramePr>
        <p:xfrm>
          <a:off x="-68866" y="1148321"/>
          <a:ext cx="9574816" cy="570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Worksheet" r:id="rId4" imgW="9782251" imgH="6505651" progId="Excel.Sheet.8">
                  <p:embed/>
                </p:oleObj>
              </mc:Choice>
              <mc:Fallback>
                <p:oleObj name="Worksheet" r:id="rId4" imgW="9782251" imgH="65056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866" y="1148321"/>
                        <a:ext cx="9574816" cy="570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8 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-438" y="1052513"/>
            <a:ext cx="9282551" cy="6210300"/>
            <a:chOff x="132" y="48"/>
            <a:chExt cx="5729" cy="7747"/>
          </a:xfrm>
        </p:grpSpPr>
        <p:graphicFrame>
          <p:nvGraphicFramePr>
            <p:cNvPr id="11266" name="Object 4"/>
            <p:cNvGraphicFramePr>
              <a:graphicFrameLocks/>
            </p:cNvGraphicFramePr>
            <p:nvPr/>
          </p:nvGraphicFramePr>
          <p:xfrm>
            <a:off x="174" y="48"/>
            <a:ext cx="5687" cy="7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Worksheet" r:id="rId4" imgW="9782251" imgH="6515100" progId="Excel.Sheet.8">
                    <p:embed/>
                  </p:oleObj>
                </mc:Choice>
                <mc:Fallback>
                  <p:oleObj name="Worksheet" r:id="rId4" imgW="9782251" imgH="65151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48"/>
                          <a:ext cx="5687" cy="7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32" y="436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9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-68730" y="936669"/>
            <a:ext cx="9212730" cy="5921331"/>
            <a:chOff x="133" y="598"/>
            <a:chExt cx="5646" cy="6979"/>
          </a:xfrm>
        </p:grpSpPr>
        <p:graphicFrame>
          <p:nvGraphicFramePr>
            <p:cNvPr id="12290" name="Object 4"/>
            <p:cNvGraphicFramePr>
              <a:graphicFrameLocks/>
            </p:cNvGraphicFramePr>
            <p:nvPr/>
          </p:nvGraphicFramePr>
          <p:xfrm>
            <a:off x="133" y="598"/>
            <a:ext cx="5646" cy="6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Worksheet" r:id="rId4" imgW="9782251" imgH="6524549" progId="Excel.Sheet.8">
                    <p:embed/>
                  </p:oleObj>
                </mc:Choice>
                <mc:Fallback>
                  <p:oleObj name="Worksheet" r:id="rId4" imgW="9782251" imgH="65245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6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33" y="4469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668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Example: Function unit status </a:t>
            </a:r>
            <a:br>
              <a:rPr lang="en-US" altLang="zh-CN" sz="3600" smtClean="0"/>
            </a:br>
            <a:r>
              <a:rPr lang="en-US" altLang="zh-CN" sz="3600" smtClean="0"/>
              <a:t>and Register status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3400" y="1524000"/>
          <a:ext cx="82597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文档" r:id="rId4" imgW="8179560" imgH="2769840" progId="Word.Document.8">
                  <p:embed/>
                </p:oleObj>
              </mc:Choice>
              <mc:Fallback>
                <p:oleObj name="文档" r:id="rId4" imgW="8179560" imgH="2769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597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33400" y="4648200"/>
          <a:ext cx="8077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文档" r:id="rId7" imgW="7632720" imgH="1258560" progId="Word.Document.8">
                  <p:embed/>
                </p:oleObj>
              </mc:Choice>
              <mc:Fallback>
                <p:oleObj name="文档" r:id="rId7" imgW="7632720" imgH="1258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Chapter 3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2265" y="936625"/>
            <a:ext cx="8893175" cy="5543822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Overcoming Data Hazards with Dynamic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Reducing Branch Costs with Dynamic Branch Prediction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Hardware-based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Exploiting ILP with Multiple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Issue &amp;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 Static Scheduling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Exploiting ILP with Dynamic 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scheduling, Multiple issue, &amp;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Advanced Techniques for instruction Delivery and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Multithreading: exploiting TLP improve uniprocessor throughput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10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-85047" y="935478"/>
            <a:ext cx="9229047" cy="5922522"/>
            <a:chOff x="123" y="598"/>
            <a:chExt cx="5656" cy="7018"/>
          </a:xfrm>
        </p:grpSpPr>
        <p:graphicFrame>
          <p:nvGraphicFramePr>
            <p:cNvPr id="14338" name="Object 4"/>
            <p:cNvGraphicFramePr>
              <a:graphicFrameLocks/>
            </p:cNvGraphicFramePr>
            <p:nvPr/>
          </p:nvGraphicFramePr>
          <p:xfrm>
            <a:off x="133" y="598"/>
            <a:ext cx="5646" cy="7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7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23" y="4491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11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-137263" y="919692"/>
            <a:ext cx="9281263" cy="5938306"/>
            <a:chOff x="91" y="594"/>
            <a:chExt cx="5688" cy="7462"/>
          </a:xfrm>
        </p:grpSpPr>
        <p:graphicFrame>
          <p:nvGraphicFramePr>
            <p:cNvPr id="15362" name="Object 4"/>
            <p:cNvGraphicFramePr>
              <a:graphicFrameLocks/>
            </p:cNvGraphicFramePr>
            <p:nvPr/>
          </p:nvGraphicFramePr>
          <p:xfrm>
            <a:off x="133" y="594"/>
            <a:ext cx="5646" cy="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4"/>
                          <a:ext cx="5646" cy="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91" y="4742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12 </a:t>
            </a:r>
          </a:p>
        </p:txBody>
      </p:sp>
      <p:graphicFrame>
        <p:nvGraphicFramePr>
          <p:cNvPr id="16386" name="Object 4"/>
          <p:cNvGraphicFramePr>
            <a:graphicFrameLocks/>
          </p:cNvGraphicFramePr>
          <p:nvPr/>
        </p:nvGraphicFramePr>
        <p:xfrm>
          <a:off x="-68730" y="914143"/>
          <a:ext cx="9212730" cy="629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Worksheet" r:id="rId4" imgW="9782251" imgH="6658051" progId="Excel.Sheet.8">
                  <p:embed/>
                </p:oleObj>
              </mc:Choice>
              <mc:Fallback>
                <p:oleObj name="Worksheet" r:id="rId4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14143"/>
                        <a:ext cx="9212730" cy="6297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15 </a:t>
            </a:r>
          </a:p>
        </p:txBody>
      </p:sp>
      <p:graphicFrame>
        <p:nvGraphicFramePr>
          <p:cNvPr id="17410" name="Object 4"/>
          <p:cNvGraphicFramePr>
            <a:graphicFrameLocks/>
          </p:cNvGraphicFramePr>
          <p:nvPr/>
        </p:nvGraphicFramePr>
        <p:xfrm>
          <a:off x="-68730" y="903259"/>
          <a:ext cx="9212730" cy="595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Worksheet" r:id="rId4" imgW="9782251" imgH="6658051" progId="Excel.Sheet.8">
                  <p:embed/>
                </p:oleObj>
              </mc:Choice>
              <mc:Fallback>
                <p:oleObj name="Worksheet" r:id="rId4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03259"/>
                        <a:ext cx="9212730" cy="595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16 </a:t>
            </a:r>
          </a:p>
        </p:txBody>
      </p:sp>
      <p:graphicFrame>
        <p:nvGraphicFramePr>
          <p:cNvPr id="18434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17 </a:t>
            </a:r>
          </a:p>
        </p:txBody>
      </p:sp>
      <p:graphicFrame>
        <p:nvGraphicFramePr>
          <p:cNvPr id="19458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18 </a:t>
            </a:r>
          </a:p>
        </p:txBody>
      </p:sp>
      <p:graphicFrame>
        <p:nvGraphicFramePr>
          <p:cNvPr id="20482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/>
              <a:t>Scoreboard  Cycle 19 </a:t>
            </a:r>
          </a:p>
        </p:txBody>
      </p:sp>
      <p:graphicFrame>
        <p:nvGraphicFramePr>
          <p:cNvPr id="21506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87468"/>
            <a:ext cx="8281987" cy="707886"/>
          </a:xfrm>
        </p:spPr>
        <p:txBody>
          <a:bodyPr/>
          <a:lstStyle/>
          <a:p>
            <a:r>
              <a:rPr lang="en-US" altLang="zh-CN" dirty="0" smtClean="0"/>
              <a:t>Examples: </a:t>
            </a:r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95354"/>
            <a:ext cx="8642350" cy="576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completion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Example 1:</a:t>
            </a: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 err="1"/>
              <a:t>fdiv.d</a:t>
            </a:r>
            <a:r>
              <a:rPr lang="en-US" dirty="0"/>
              <a:t> f0,f2,f4</a:t>
            </a:r>
          </a:p>
          <a:p>
            <a:pPr marL="400050" lvl="1" indent="0">
              <a:buNone/>
            </a:pPr>
            <a:r>
              <a:rPr lang="en-US" dirty="0" err="1"/>
              <a:t>fadd.d</a:t>
            </a:r>
            <a:r>
              <a:rPr lang="en-US" dirty="0"/>
              <a:t> f10,f0,f8</a:t>
            </a:r>
          </a:p>
          <a:p>
            <a:pPr marL="400050" lvl="1" indent="0">
              <a:buNone/>
            </a:pPr>
            <a:r>
              <a:rPr lang="en-US" dirty="0" err="1"/>
              <a:t>fsub.d</a:t>
            </a:r>
            <a:r>
              <a:rPr lang="en-US" dirty="0"/>
              <a:t> </a:t>
            </a:r>
            <a:r>
              <a:rPr lang="en-US" dirty="0" smtClean="0"/>
              <a:t>f12,f8,f14</a:t>
            </a:r>
          </a:p>
          <a:p>
            <a:pPr marL="741363" lvl="1" indent="-284163"/>
            <a:r>
              <a:rPr lang="en-US" dirty="0" err="1"/>
              <a:t>fsub.d</a:t>
            </a:r>
            <a:r>
              <a:rPr lang="en-US" dirty="0"/>
              <a:t> is not dependent, issue before </a:t>
            </a:r>
            <a:r>
              <a:rPr lang="en-US" dirty="0" err="1"/>
              <a:t>fadd.d</a:t>
            </a:r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Example 2:</a:t>
            </a:r>
          </a:p>
          <a:p>
            <a:pPr marL="457200" lvl="1" indent="0">
              <a:buNone/>
            </a:pPr>
            <a:r>
              <a:rPr lang="en-US" altLang="zh-CN" dirty="0" err="1"/>
              <a:t>fdiv.d</a:t>
            </a:r>
            <a:r>
              <a:rPr lang="en-US" altLang="zh-CN" dirty="0"/>
              <a:t> f0,f2,f4</a:t>
            </a:r>
          </a:p>
          <a:p>
            <a:pPr marL="457200" lvl="1" indent="0">
              <a:buNone/>
            </a:pPr>
            <a:r>
              <a:rPr lang="en-US" altLang="zh-CN" dirty="0" err="1"/>
              <a:t>fmul.d</a:t>
            </a:r>
            <a:r>
              <a:rPr lang="en-US" altLang="zh-CN" dirty="0"/>
              <a:t> f6,f0,f8</a:t>
            </a:r>
          </a:p>
          <a:p>
            <a:pPr marL="457200" lvl="1" indent="0">
              <a:buNone/>
            </a:pPr>
            <a:r>
              <a:rPr lang="en-US" altLang="zh-CN" dirty="0" err="1"/>
              <a:t>fadd.d</a:t>
            </a:r>
            <a:r>
              <a:rPr lang="en-US" altLang="zh-CN" dirty="0"/>
              <a:t> f0,f10,f14</a:t>
            </a:r>
          </a:p>
          <a:p>
            <a:pPr marL="741363" lvl="1" indent="-284163"/>
            <a:r>
              <a:rPr lang="en-US" altLang="zh-CN" dirty="0" err="1" smtClean="0"/>
              <a:t>fadd.d</a:t>
            </a:r>
            <a:r>
              <a:rPr lang="en-US" altLang="zh-CN" dirty="0" smtClean="0"/>
              <a:t> </a:t>
            </a:r>
            <a:r>
              <a:rPr lang="en-US" altLang="zh-CN" dirty="0"/>
              <a:t>is not dependent, but the </a:t>
            </a:r>
            <a:r>
              <a:rPr lang="en-US" altLang="zh-CN" dirty="0" err="1"/>
              <a:t>antidependence</a:t>
            </a:r>
            <a:r>
              <a:rPr lang="en-US" altLang="zh-CN" dirty="0"/>
              <a:t> makes it impossible to issue earlier without register renaming</a:t>
            </a:r>
          </a:p>
          <a:p>
            <a:pPr marL="6858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9442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48782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3: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fdiv.d</a:t>
            </a:r>
            <a:r>
              <a:rPr lang="en-US" sz="2400" dirty="0" smtClean="0"/>
              <a:t> f0,f2,f4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fadd.d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,f0,f8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fsd</a:t>
            </a:r>
            <a:r>
              <a:rPr lang="en-US" sz="2400" dirty="0" smtClean="0"/>
              <a:t> f6,0(x1)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fsub.d</a:t>
            </a:r>
            <a:r>
              <a:rPr lang="en-US" sz="2400" dirty="0" smtClean="0"/>
              <a:t> f8,f10,f14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fmul.d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,f10,f8</a:t>
            </a:r>
          </a:p>
          <a:p>
            <a:pPr>
              <a:buNone/>
            </a:pPr>
            <a:endParaRPr lang="en-US" sz="24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987824" y="2667000"/>
            <a:ext cx="4248471" cy="1343025"/>
            <a:chOff x="2987824" y="2667000"/>
            <a:chExt cx="4248471" cy="1343025"/>
          </a:xfrm>
        </p:grpSpPr>
        <p:sp>
          <p:nvSpPr>
            <p:cNvPr id="6" name="Freeform 5"/>
            <p:cNvSpPr/>
            <p:nvPr/>
          </p:nvSpPr>
          <p:spPr bwMode="auto">
            <a:xfrm>
              <a:off x="3445024" y="2667000"/>
              <a:ext cx="890588" cy="857250"/>
            </a:xfrm>
            <a:custGeom>
              <a:avLst/>
              <a:gdLst>
                <a:gd name="connsiteX0" fmla="*/ 0 w 890588"/>
                <a:gd name="connsiteY0" fmla="*/ 0 h 857250"/>
                <a:gd name="connsiteX1" fmla="*/ 828675 w 890588"/>
                <a:gd name="connsiteY1" fmla="*/ 333375 h 857250"/>
                <a:gd name="connsiteX2" fmla="*/ 371475 w 890588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588" h="857250">
                  <a:moveTo>
                    <a:pt x="0" y="0"/>
                  </a:moveTo>
                  <a:cubicBezTo>
                    <a:pt x="383381" y="95250"/>
                    <a:pt x="766763" y="190500"/>
                    <a:pt x="828675" y="333375"/>
                  </a:cubicBezTo>
                  <a:cubicBezTo>
                    <a:pt x="890588" y="476250"/>
                    <a:pt x="631031" y="666750"/>
                    <a:pt x="371475" y="8572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8458" y="2780928"/>
              <a:ext cx="236976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3399"/>
                  </a:solidFill>
                  <a:latin typeface="+mn-lt"/>
                </a:rPr>
                <a:t>antidependence</a:t>
              </a:r>
              <a:endParaRPr lang="en-US" sz="2000" dirty="0" smtClean="0">
                <a:solidFill>
                  <a:srgbClr val="003399"/>
                </a:solidFill>
                <a:latin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987824" y="3162300"/>
              <a:ext cx="1965325" cy="847725"/>
            </a:xfrm>
            <a:custGeom>
              <a:avLst/>
              <a:gdLst>
                <a:gd name="connsiteX0" fmla="*/ 0 w 1965325"/>
                <a:gd name="connsiteY0" fmla="*/ 0 h 847725"/>
                <a:gd name="connsiteX1" fmla="*/ 1847850 w 1965325"/>
                <a:gd name="connsiteY1" fmla="*/ 342900 h 847725"/>
                <a:gd name="connsiteX2" fmla="*/ 704850 w 1965325"/>
                <a:gd name="connsiteY2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325" h="847725">
                  <a:moveTo>
                    <a:pt x="0" y="0"/>
                  </a:moveTo>
                  <a:cubicBezTo>
                    <a:pt x="865187" y="100806"/>
                    <a:pt x="1730375" y="201613"/>
                    <a:pt x="1847850" y="342900"/>
                  </a:cubicBezTo>
                  <a:cubicBezTo>
                    <a:pt x="1965325" y="484187"/>
                    <a:pt x="1335087" y="665956"/>
                    <a:pt x="704850" y="8477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522" y="3356992"/>
              <a:ext cx="24417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003399"/>
                  </a:solidFill>
                  <a:latin typeface="+mn-lt"/>
                </a:rPr>
                <a:t>antidependence</a:t>
              </a:r>
              <a:endParaRPr lang="en-US" sz="2000" dirty="0" smtClean="0">
                <a:solidFill>
                  <a:srgbClr val="00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7726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21395"/>
              </p:ext>
            </p:extLst>
          </p:nvPr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4" imgW="8170682" imgH="5418045" progId="Word.Document.8">
                  <p:embed/>
                </p:oleObj>
              </mc:Choice>
              <mc:Fallback>
                <p:oleObj name="Document" r:id="rId4" imgW="8170682" imgH="54180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 smtClean="0">
                <a:solidFill>
                  <a:srgbClr val="0FEFEA"/>
                </a:solidFill>
              </a:rPr>
              <a:t>Ch</a:t>
            </a:r>
            <a:r>
              <a:rPr lang="en-US" altLang="zh-CN" sz="2000" dirty="0" err="1" smtClean="0">
                <a:solidFill>
                  <a:srgbClr val="0FEFEA"/>
                </a:solidFill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 smtClean="0">
                <a:solidFill>
                  <a:srgbClr val="0000FF"/>
                </a:solidFill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09677"/>
            <a:ext cx="7417519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 3: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fdiv.d</a:t>
            </a:r>
            <a:r>
              <a:rPr lang="en-US" sz="2400" dirty="0"/>
              <a:t> f0,f2,f4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fadd.d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,f0,f8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fsd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,0(x1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fsub.d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/>
              <a:t>,f10,f14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fmul.d</a:t>
            </a:r>
            <a:r>
              <a:rPr lang="en-US" sz="2400" dirty="0"/>
              <a:t> f6,</a:t>
            </a:r>
            <a:r>
              <a:rPr lang="en-US" sz="2400" dirty="0" smtClean="0"/>
              <a:t>f10,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Now only RAW hazards remain, which can be strictly ordered</a:t>
            </a:r>
          </a:p>
        </p:txBody>
      </p:sp>
    </p:spTree>
    <p:extLst>
      <p:ext uri="{BB962C8B-B14F-4D97-AF65-F5344CB8AC3E}">
        <p14:creationId xmlns:p14="http://schemas.microsoft.com/office/powerpoint/2010/main" val="31964976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Limitations of Scoreboard-1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If we can't find independent instructions to execute, scoreboard (or any dynamic scheduling scheme for that matter) helps very little.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Size of the "issued" queue</a:t>
            </a:r>
            <a:r>
              <a:rPr lang="en-US" altLang="zh-CN" sz="28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far ahead the CPU can look for instructions to execute in parallel.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It's called the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smtClean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For now, we assume that a </a:t>
            </a: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window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 can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mic Sans MS" pitchFamily="66" charset="0"/>
                <a:ea typeface="Palatino"/>
                <a:cs typeface="Palatino"/>
              </a:rPr>
              <a:t>not</a:t>
            </a:r>
            <a:r>
              <a:rPr lang="en-US" altLang="zh-CN" sz="2400" smtClean="0">
                <a:latin typeface="Comic Sans MS" pitchFamily="66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span a branch.</a:t>
            </a:r>
            <a:r>
              <a:rPr lang="en-US" altLang="zh-CN" sz="2400" smtClean="0">
                <a:latin typeface="Comic Sans MS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In other words, the window includes instructions only within basic blocks.</a:t>
            </a:r>
            <a:endParaRPr lang="en-US" altLang="zh-CN" sz="240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7668344" cy="8397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Limitations of Scoreboard-2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89743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Number, types, and speed of the functional units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This determines how often a structural hazard results in stall.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800" dirty="0" smtClean="0">
                <a:solidFill>
                  <a:srgbClr val="0000FF"/>
                </a:solidFill>
                <a:latin typeface="Comic Sans MS" pitchFamily="66" charset="0"/>
                <a:ea typeface="Palatino"/>
                <a:cs typeface="Palatino"/>
              </a:rPr>
              <a:t>The presence of anti-dependences and output dependences</a:t>
            </a:r>
            <a:r>
              <a:rPr lang="en-US" altLang="zh-CN" sz="28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limit the scoreboard more than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hazards, </a:t>
            </a:r>
            <a:r>
              <a:rPr lang="en-US" altLang="zh-CN" sz="2400" dirty="0" smtClean="0">
                <a:solidFill>
                  <a:srgbClr val="CC00FF"/>
                </a:solidFill>
                <a:latin typeface="Comic Sans MS" pitchFamily="66" charset="0"/>
                <a:ea typeface="Palatino"/>
                <a:cs typeface="Palatino"/>
              </a:rPr>
              <a:t>lead to WAR and WAW stalls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. 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 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RAW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are problems for any technique.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But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WAR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WAW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mic Sans MS" pitchFamily="66" charset="0"/>
                <a:ea typeface="Palatino"/>
                <a:cs typeface="Palatino"/>
              </a:rPr>
              <a:t>hazards can be solved in ways other than scoreboards.</a:t>
            </a:r>
            <a:endParaRPr lang="en-US" altLang="zh-CN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Scoreboard vs. Tomasulo</a:t>
            </a:r>
            <a:endParaRPr lang="zh-CN" altLang="en-US" smtClean="0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 multiplier, etc. </a:t>
            </a:r>
            <a:r>
              <a:rPr lang="en-US" altLang="zh-CN" dirty="0" err="1" smtClean="0"/>
              <a:t>Funcs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 smtClean="0"/>
              <a:t>IF</a:t>
            </a:r>
            <a:r>
              <a:rPr lang="en-US" altLang="zh-CN" dirty="0" smtClean="0"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Scoreboare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Wingdings" pitchFamily="2" charset="2"/>
              </a:rPr>
              <a:t>centralized </a:t>
            </a:r>
            <a:r>
              <a:rPr lang="en-US" altLang="zh-CN" dirty="0" smtClean="0">
                <a:sym typeface="Wingdings" pitchFamily="2" charset="2"/>
              </a:rPr>
              <a:t>control</a:t>
            </a: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Stall when WAW, WAR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 smtClean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Fewer </a:t>
            </a:r>
            <a:r>
              <a:rPr lang="en-US" altLang="zh-CN" dirty="0" err="1" smtClean="0">
                <a:sym typeface="Wingdings" pitchFamily="2" charset="2"/>
              </a:rPr>
              <a:t>Func</a:t>
            </a:r>
            <a:r>
              <a:rPr lang="en-US" altLang="zh-CN" dirty="0" smtClean="0">
                <a:sym typeface="Wingdings" pitchFamily="2" charset="2"/>
              </a:rPr>
              <a:t>, </a:t>
            </a:r>
            <a:r>
              <a:rPr lang="en-US" altLang="zh-CN" dirty="0" err="1" smtClean="0">
                <a:sym typeface="Wingdings" pitchFamily="2" charset="2"/>
              </a:rPr>
              <a:t>unpipelined</a:t>
            </a:r>
            <a:r>
              <a:rPr lang="en-US" altLang="zh-CN" dirty="0" smtClean="0"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Reg.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RenameNo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ym typeface="Wingdings" pitchFamily="2" charset="2"/>
              </a:rPr>
              <a:t>RAW detection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decentralized</a:t>
            </a:r>
            <a:r>
              <a:rPr lang="en-US" altLang="zh-CN" dirty="0" smtClean="0"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CDB forwarding path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810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Instruction-Level Parallelism (ILP)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268760"/>
            <a:ext cx="8534400" cy="4876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 smtClean="0">
                <a:latin typeface="Comic Sans MS" pitchFamily="66" charset="0"/>
              </a:rPr>
              <a:t>To obtain substantial performance enhancements, we must exploit ILP across multiple basic blocks</a:t>
            </a:r>
          </a:p>
          <a:p>
            <a:pPr marL="285750" indent="-285750" eaLnBrk="1" hangingPunct="1"/>
            <a:endParaRPr lang="en-US" altLang="en-US" sz="2800" dirty="0" smtClean="0">
              <a:latin typeface="Comic Sans MS" pitchFamily="66" charset="0"/>
            </a:endParaRPr>
          </a:p>
          <a:p>
            <a:pPr marL="285750" indent="-285750" eaLnBrk="1" hangingPunct="1"/>
            <a:r>
              <a:rPr lang="en-US" altLang="en-US" sz="2800" dirty="0" smtClean="0">
                <a:latin typeface="Comic Sans MS" pitchFamily="66" charset="0"/>
              </a:rPr>
              <a:t>Simplest: </a:t>
            </a:r>
            <a:r>
              <a:rPr lang="en-US" altLang="en-US" sz="2800" u="sng" dirty="0" smtClean="0">
                <a:solidFill>
                  <a:srgbClr val="FF0000"/>
                </a:solidFill>
                <a:latin typeface="Comic Sans MS" pitchFamily="66" charset="0"/>
              </a:rPr>
              <a:t>loop-level parallelism</a:t>
            </a:r>
            <a:r>
              <a:rPr lang="en-US" altLang="en-US" sz="2800" dirty="0" smtClean="0">
                <a:latin typeface="Comic Sans MS" pitchFamily="66" charset="0"/>
              </a:rPr>
              <a:t> to exploit parallelism among iterations of a loop</a:t>
            </a:r>
          </a:p>
          <a:p>
            <a:pPr marL="685800" lvl="1" indent="-228600" eaLnBrk="1" hangingPunct="1"/>
            <a:r>
              <a:rPr lang="en-US" altLang="en-US" sz="2400" dirty="0" smtClean="0">
                <a:latin typeface="Comic Sans MS" pitchFamily="66" charset="0"/>
              </a:rPr>
              <a:t>Vector</a:t>
            </a:r>
            <a:r>
              <a:rPr lang="zh-CN" altLang="en-US" sz="2400" dirty="0">
                <a:latin typeface="Comic Sans MS" pitchFamily="66" charset="0"/>
              </a:rPr>
              <a:t> </a:t>
            </a:r>
            <a:r>
              <a:rPr lang="en-US" altLang="zh-CN" sz="2400" dirty="0" smtClean="0">
                <a:latin typeface="Comic Sans MS" pitchFamily="66" charset="0"/>
              </a:rPr>
              <a:t>&amp;</a:t>
            </a:r>
            <a:r>
              <a:rPr lang="en-US" altLang="en-US" sz="2400" dirty="0" smtClean="0">
                <a:latin typeface="Comic Sans MS" pitchFamily="66" charset="0"/>
              </a:rPr>
              <a:t> GPU is one way</a:t>
            </a:r>
          </a:p>
          <a:p>
            <a:pPr marL="685800" lvl="1" indent="-228600" eaLnBrk="1" hangingPunct="1"/>
            <a:r>
              <a:rPr lang="en-US" altLang="en-US" sz="2400" dirty="0" smtClean="0">
                <a:latin typeface="Comic Sans MS" pitchFamily="66" charset="0"/>
              </a:rPr>
              <a:t>If not vector, then either dynamic via branch prediction or static via loop unrolling by compiler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&amp; hazard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124744"/>
            <a:ext cx="842563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Dependencies are a </a:t>
            </a:r>
            <a:r>
              <a:rPr lang="en-US" dirty="0" smtClean="0">
                <a:solidFill>
                  <a:srgbClr val="FF0000"/>
                </a:solidFill>
              </a:rPr>
              <a:t>property of programs,</a:t>
            </a:r>
            <a:r>
              <a:rPr lang="en-US" dirty="0" smtClean="0"/>
              <a:t> </a:t>
            </a:r>
            <a:r>
              <a:rPr lang="en-US" altLang="en-US" dirty="0" smtClean="0"/>
              <a:t>presence </a:t>
            </a:r>
            <a:r>
              <a:rPr lang="en-US" altLang="en-US" dirty="0"/>
              <a:t>of dependence indicates potential for a hazard,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Pipeline organization determines if dependence is detected and if it causes a stall, </a:t>
            </a:r>
            <a:r>
              <a:rPr lang="en-US" altLang="en-US" dirty="0"/>
              <a:t>actual hazard and length of any stall is a </a:t>
            </a:r>
            <a:r>
              <a:rPr lang="en-US" altLang="en-US" dirty="0">
                <a:solidFill>
                  <a:srgbClr val="FF0000"/>
                </a:solidFill>
              </a:rPr>
              <a:t>property of the pipeline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Possibility of a hazard  ( </a:t>
            </a:r>
            <a:r>
              <a:rPr lang="en-US" sz="2000" dirty="0" smtClean="0">
                <a:solidFill>
                  <a:srgbClr val="0000FF"/>
                </a:solidFill>
              </a:rPr>
              <a:t>register &amp; memory location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Dependencies that flow through memory locations are difficult to detect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415050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0000"/>
                </a:solidFill>
              </a:rPr>
              <a:t>Recall: Types of data hazards 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90805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Consider two instructions, A and B. A occurs before B.</a:t>
            </a: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reads Rx</a:t>
            </a:r>
            <a:endParaRPr lang="en-US" altLang="zh-CN" sz="18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writes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Comic Sans MS" pitchFamily="66" charset="0"/>
              </a:rPr>
              <a:t>WAR( Write after read) anti-denpendence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Comic Sans MS" pitchFamily="66" charset="0"/>
              </a:rPr>
              <a:t>Instruction A reads Rx</a:t>
            </a:r>
            <a:r>
              <a:rPr lang="zh-CN" altLang="en-US" sz="2000" smtClean="0">
                <a:latin typeface="Comic Sans MS" pitchFamily="66" charset="0"/>
              </a:rPr>
              <a:t>，</a:t>
            </a:r>
            <a:r>
              <a:rPr lang="en-US" altLang="zh-CN" sz="2000" smtClean="0">
                <a:latin typeface="Comic Sans MS" pitchFamily="66" charset="0"/>
              </a:rPr>
              <a:t>instruction B writes  Rx</a:t>
            </a:r>
            <a:endParaRPr lang="en-US" altLang="zh-CN" sz="2000" smtClean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Hazards are named according to the ordering that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MUST</a:t>
            </a:r>
            <a:r>
              <a:rPr lang="en-US" altLang="zh-CN" sz="2400" smtClean="0">
                <a:solidFill>
                  <a:srgbClr val="000000"/>
                </a:solidFill>
                <a:latin typeface="Comic Sans MS" pitchFamily="66" charset="0"/>
              </a:rPr>
              <a:t> be preserved by the pipeline</a:t>
            </a:r>
            <a:endParaRPr lang="en-US" altLang="en-US" sz="2400" smtClean="0">
              <a:latin typeface="Comic Sans MS" pitchFamily="66" charset="0"/>
            </a:endParaRPr>
          </a:p>
        </p:txBody>
      </p:sp>
      <p:pic>
        <p:nvPicPr>
          <p:cNvPr id="102404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2846</TotalTime>
  <Words>2241</Words>
  <Application>Microsoft Office PowerPoint</Application>
  <PresentationFormat>全屏显示(4:3)</PresentationFormat>
  <Paragraphs>499</Paragraphs>
  <Slides>63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 Unicode MS</vt:lpstr>
      <vt:lpstr>Courier</vt:lpstr>
      <vt:lpstr>Palatino</vt:lpstr>
      <vt:lpstr>华文行楷</vt:lpstr>
      <vt:lpstr>楷体_GB2312</vt:lpstr>
      <vt:lpstr>宋体</vt:lpstr>
      <vt:lpstr>Arial</vt:lpstr>
      <vt:lpstr>Arial Black</vt:lpstr>
      <vt:lpstr>Arial Narrow</vt:lpstr>
      <vt:lpstr>Calibri</vt:lpstr>
      <vt:lpstr>Comic Sans MS</vt:lpstr>
      <vt:lpstr>Courier New</vt:lpstr>
      <vt:lpstr>Times New Roman</vt:lpstr>
      <vt:lpstr>Wingdings</vt:lpstr>
      <vt:lpstr>Wingdings 2</vt:lpstr>
      <vt:lpstr>SpringFestivalGreeting</vt:lpstr>
      <vt:lpstr>Document</vt:lpstr>
      <vt:lpstr>Worksheet</vt:lpstr>
      <vt:lpstr>文档</vt:lpstr>
      <vt:lpstr>PowerPoint 演示文稿</vt:lpstr>
      <vt:lpstr>What is Instruction-Level Parallelism ?</vt:lpstr>
      <vt:lpstr>Recall from Pipelining Review</vt:lpstr>
      <vt:lpstr>How to exploit ILP？</vt:lpstr>
      <vt:lpstr>Chapter 3</vt:lpstr>
      <vt:lpstr>Ideas to Reduce Stalls</vt:lpstr>
      <vt:lpstr>Instruction-Level Parallelism (ILP)</vt:lpstr>
      <vt:lpstr>Data Dependence &amp; hazard</vt:lpstr>
      <vt:lpstr>Recall: Types of data hazards </vt:lpstr>
      <vt:lpstr>True Data Dependence and Hazards</vt:lpstr>
      <vt:lpstr>Name Dependence 1:Anti-dependence</vt:lpstr>
      <vt:lpstr>Name Dependence 2: Output dependence</vt:lpstr>
      <vt:lpstr>Name Dependence</vt:lpstr>
      <vt:lpstr>ILP and Data Hazards</vt:lpstr>
      <vt:lpstr>Control Dependencies</vt:lpstr>
      <vt:lpstr>Control Dependence Ignored</vt:lpstr>
      <vt:lpstr>Examples</vt:lpstr>
      <vt:lpstr>Exception Behavior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 top1 1964-1969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Scoreboard Example</vt:lpstr>
      <vt:lpstr>Scoreboard   Cycle 1</vt:lpstr>
      <vt:lpstr>Scoreboard  Cycle 2</vt:lpstr>
      <vt:lpstr>Scoreboard  Cycle 3</vt:lpstr>
      <vt:lpstr>Scoreboard  Cycle 4</vt:lpstr>
      <vt:lpstr>Scoreboard  Cycle 5 </vt:lpstr>
      <vt:lpstr>Scoreboard  Cycle 6 </vt:lpstr>
      <vt:lpstr>Scoreboard  Cycle 7 </vt:lpstr>
      <vt:lpstr>Scoreboard  Cycle 8 </vt:lpstr>
      <vt:lpstr>Scoreboard  Cycle 9 </vt:lpstr>
      <vt:lpstr>Example: Function unit status  and Register status</vt:lpstr>
      <vt:lpstr>Scoreboard  Cycle 10 </vt:lpstr>
      <vt:lpstr>Scoreboard  Cycle 11 </vt:lpstr>
      <vt:lpstr>Scoreboard  Cycle 12 </vt:lpstr>
      <vt:lpstr>Scoreboard  Cycle 15 </vt:lpstr>
      <vt:lpstr>Scoreboard  Cycle 16 </vt:lpstr>
      <vt:lpstr>Scoreboard  Cycle 17 </vt:lpstr>
      <vt:lpstr>Scoreboard  Cycle 18 </vt:lpstr>
      <vt:lpstr>Scoreboard  Cycle 19 </vt:lpstr>
      <vt:lpstr>Examples: Dynamic Scheduling</vt:lpstr>
      <vt:lpstr>Register Renaming</vt:lpstr>
      <vt:lpstr>Register Renaming</vt:lpstr>
      <vt:lpstr>Limitations of Scoreboard-1</vt:lpstr>
      <vt:lpstr>Limitations of Scoreboard-2</vt:lpstr>
      <vt:lpstr>Scoreboard vs. Tomasulo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jiangxh</cp:lastModifiedBy>
  <cp:revision>63</cp:revision>
  <dcterms:created xsi:type="dcterms:W3CDTF">2003-04-27T12:29:29Z</dcterms:created>
  <dcterms:modified xsi:type="dcterms:W3CDTF">2022-09-22T08:48:49Z</dcterms:modified>
</cp:coreProperties>
</file>