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notesMasterIdLst>
    <p:notesMasterId r:id="rId93"/>
  </p:notesMasterIdLst>
  <p:handoutMasterIdLst>
    <p:handoutMasterId r:id="rId94"/>
  </p:handoutMasterIdLst>
  <p:sldIdLst>
    <p:sldId id="352" r:id="rId2"/>
    <p:sldId id="431" r:id="rId3"/>
    <p:sldId id="286" r:id="rId4"/>
    <p:sldId id="287" r:id="rId5"/>
    <p:sldId id="288" r:id="rId6"/>
    <p:sldId id="289" r:id="rId7"/>
    <p:sldId id="290" r:id="rId8"/>
    <p:sldId id="291" r:id="rId9"/>
    <p:sldId id="433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401" r:id="rId28"/>
    <p:sldId id="310" r:id="rId29"/>
    <p:sldId id="311" r:id="rId30"/>
    <p:sldId id="312" r:id="rId31"/>
    <p:sldId id="315" r:id="rId32"/>
    <p:sldId id="313" r:id="rId33"/>
    <p:sldId id="314" r:id="rId34"/>
    <p:sldId id="406" r:id="rId35"/>
    <p:sldId id="407" r:id="rId36"/>
    <p:sldId id="408" r:id="rId37"/>
    <p:sldId id="409" r:id="rId38"/>
    <p:sldId id="410" r:id="rId39"/>
    <p:sldId id="411" r:id="rId40"/>
    <p:sldId id="412" r:id="rId41"/>
    <p:sldId id="413" r:id="rId42"/>
    <p:sldId id="414" r:id="rId43"/>
    <p:sldId id="415" r:id="rId44"/>
    <p:sldId id="416" r:id="rId45"/>
    <p:sldId id="417" r:id="rId46"/>
    <p:sldId id="418" r:id="rId47"/>
    <p:sldId id="419" r:id="rId48"/>
    <p:sldId id="420" r:id="rId49"/>
    <p:sldId id="421" r:id="rId50"/>
    <p:sldId id="422" r:id="rId51"/>
    <p:sldId id="423" r:id="rId52"/>
    <p:sldId id="424" r:id="rId53"/>
    <p:sldId id="425" r:id="rId54"/>
    <p:sldId id="429" r:id="rId55"/>
    <p:sldId id="316" r:id="rId56"/>
    <p:sldId id="432" r:id="rId57"/>
    <p:sldId id="404" r:id="rId58"/>
    <p:sldId id="405" r:id="rId59"/>
    <p:sldId id="353" r:id="rId60"/>
    <p:sldId id="354" r:id="rId61"/>
    <p:sldId id="385" r:id="rId62"/>
    <p:sldId id="386" r:id="rId63"/>
    <p:sldId id="387" r:id="rId64"/>
    <p:sldId id="388" r:id="rId65"/>
    <p:sldId id="389" r:id="rId66"/>
    <p:sldId id="390" r:id="rId67"/>
    <p:sldId id="391" r:id="rId68"/>
    <p:sldId id="392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363" r:id="rId78"/>
    <p:sldId id="364" r:id="rId79"/>
    <p:sldId id="452" r:id="rId80"/>
    <p:sldId id="365" r:id="rId81"/>
    <p:sldId id="366" r:id="rId82"/>
    <p:sldId id="367" r:id="rId83"/>
    <p:sldId id="368" r:id="rId84"/>
    <p:sldId id="369" r:id="rId85"/>
    <p:sldId id="370" r:id="rId86"/>
    <p:sldId id="371" r:id="rId87"/>
    <p:sldId id="372" r:id="rId88"/>
    <p:sldId id="373" r:id="rId89"/>
    <p:sldId id="374" r:id="rId90"/>
    <p:sldId id="375" r:id="rId91"/>
    <p:sldId id="384" r:id="rId92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lnSpc>
        <a:spcPct val="85000"/>
      </a:lnSpc>
      <a:spcBef>
        <a:spcPct val="10000"/>
      </a:spcBef>
      <a:spcAft>
        <a:spcPct val="0"/>
      </a:spcAft>
      <a:buChar char="•"/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85000"/>
      </a:lnSpc>
      <a:spcBef>
        <a:spcPct val="10000"/>
      </a:spcBef>
      <a:spcAft>
        <a:spcPct val="0"/>
      </a:spcAft>
      <a:buChar char="•"/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85000"/>
      </a:lnSpc>
      <a:spcBef>
        <a:spcPct val="10000"/>
      </a:spcBef>
      <a:spcAft>
        <a:spcPct val="0"/>
      </a:spcAft>
      <a:buChar char="•"/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85000"/>
      </a:lnSpc>
      <a:spcBef>
        <a:spcPct val="10000"/>
      </a:spcBef>
      <a:spcAft>
        <a:spcPct val="0"/>
      </a:spcAft>
      <a:buChar char="•"/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85000"/>
      </a:lnSpc>
      <a:spcBef>
        <a:spcPct val="10000"/>
      </a:spcBef>
      <a:spcAft>
        <a:spcPct val="0"/>
      </a:spcAft>
      <a:buChar char="•"/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F9"/>
    <a:srgbClr val="F6F1EC"/>
    <a:srgbClr val="000000"/>
    <a:srgbClr val="0000FF"/>
    <a:srgbClr val="BFDBF1"/>
    <a:srgbClr val="FF0000"/>
    <a:srgbClr val="FF7C80"/>
    <a:srgbClr val="00FF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5" autoAdjust="0"/>
    <p:restoredTop sz="94636" autoAdjust="0"/>
  </p:normalViewPr>
  <p:slideViewPr>
    <p:cSldViewPr>
      <p:cViewPr varScale="1">
        <p:scale>
          <a:sx n="87" d="100"/>
          <a:sy n="87" d="100"/>
        </p:scale>
        <p:origin x="738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3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3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9072935-96B0-4FD5-8E75-F946E821F0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8798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2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B5E3E8A-3CFD-4E2D-A34B-386CB61473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6530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BC594C-BFF9-4B5B-BE91-58BE2D920B84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166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</p:spPr>
        <p:txBody>
          <a:bodyPr lIns="98000" tIns="48141" rIns="98000" bIns="48141"/>
          <a:lstStyle/>
          <a:p>
            <a:pPr eaLnBrk="1" hangingPunct="1"/>
            <a:r>
              <a:rPr lang="en-US" altLang="zh-CN" smtClean="0"/>
              <a:t>Resolve RAW memory conflict? (address in memory buffers)</a:t>
            </a:r>
          </a:p>
          <a:p>
            <a:pPr eaLnBrk="1" hangingPunct="1"/>
            <a:r>
              <a:rPr lang="en-US" altLang="zh-CN" smtClean="0"/>
              <a:t>Integer unit executes in parallel</a:t>
            </a:r>
          </a:p>
        </p:txBody>
      </p:sp>
      <p:sp>
        <p:nvSpPr>
          <p:cNvPr id="16691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420323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1C30E7-8641-4AF4-9E4C-CC5D19C0C8C4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167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</p:spPr>
        <p:txBody>
          <a:bodyPr lIns="98000" tIns="48141" rIns="98000" bIns="48141"/>
          <a:lstStyle/>
          <a:p>
            <a:pPr eaLnBrk="1" hangingPunct="1"/>
            <a:r>
              <a:rPr lang="en-US" altLang="zh-CN" smtClean="0"/>
              <a:t>What you might have thought</a:t>
            </a:r>
          </a:p>
          <a:p>
            <a:pPr eaLnBrk="1" hangingPunct="1"/>
            <a:r>
              <a:rPr lang="en-US" altLang="zh-CN" smtClean="0"/>
              <a:t>1. 4 stages of instruction executino</a:t>
            </a:r>
          </a:p>
          <a:p>
            <a:pPr eaLnBrk="1" hangingPunct="1"/>
            <a:r>
              <a:rPr lang="en-US" altLang="zh-CN" smtClean="0"/>
              <a:t>2.Status of FU:  Normal things to keep track of (RAW &amp; structura for busyl):</a:t>
            </a:r>
          </a:p>
          <a:p>
            <a:pPr eaLnBrk="1" hangingPunct="1"/>
            <a:r>
              <a:rPr lang="en-US" altLang="zh-CN" smtClean="0"/>
              <a:t>Fi from instruction format of the mahine (Fi is dest)</a:t>
            </a:r>
          </a:p>
          <a:p>
            <a:pPr eaLnBrk="1" hangingPunct="1"/>
            <a:r>
              <a:rPr lang="en-US" altLang="zh-CN" smtClean="0"/>
              <a:t>Add unit can Add or Sub</a:t>
            </a:r>
          </a:p>
          <a:p>
            <a:pPr eaLnBrk="1" hangingPunct="1"/>
            <a:r>
              <a:rPr lang="en-US" altLang="zh-CN" smtClean="0"/>
              <a:t>Rj, Rk - status of registers (Yes means ready)</a:t>
            </a:r>
          </a:p>
          <a:p>
            <a:pPr eaLnBrk="1" hangingPunct="1"/>
            <a:r>
              <a:rPr lang="en-US" altLang="zh-CN" smtClean="0"/>
              <a:t>Qj,Qk - If a no in Rj, Rk, means waiting for a FU to write result; Qj, Qk means wihch FU waiting for it</a:t>
            </a:r>
          </a:p>
          <a:p>
            <a:pPr eaLnBrk="1" hangingPunct="1"/>
            <a:r>
              <a:rPr lang="en-US" altLang="zh-CN" smtClean="0"/>
              <a:t>3.Status of register result (WAW &amp;WAR)s:</a:t>
            </a:r>
          </a:p>
          <a:p>
            <a:pPr eaLnBrk="1" hangingPunct="1"/>
            <a:r>
              <a:rPr lang="en-US" altLang="zh-CN" smtClean="0"/>
              <a:t>which FU is going to write into registers</a:t>
            </a:r>
          </a:p>
          <a:p>
            <a:pPr eaLnBrk="1" hangingPunct="1"/>
            <a:r>
              <a:rPr lang="en-US" altLang="zh-CN" smtClean="0"/>
              <a:t>Scoreboard on 6600 = size of FU</a:t>
            </a:r>
          </a:p>
          <a:p>
            <a:pPr eaLnBrk="1" hangingPunct="1"/>
            <a:r>
              <a:rPr lang="en-US" altLang="zh-CN" smtClean="0"/>
              <a:t>6.7, 6.8, 6.9, 6.12, 6.13, 6.16, 6.17</a:t>
            </a:r>
          </a:p>
          <a:p>
            <a:pPr eaLnBrk="1" hangingPunct="1"/>
            <a:r>
              <a:rPr lang="en-US" altLang="zh-CN" smtClean="0"/>
              <a:t>FU latencies: Add 2, Mult 10, Div 40 clocks</a:t>
            </a:r>
          </a:p>
        </p:txBody>
      </p:sp>
      <p:sp>
        <p:nvSpPr>
          <p:cNvPr id="16794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242007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1B42C4-1AA6-444C-9E42-FB1523BFC528}" type="slidenum">
              <a:rPr lang="en-US" altLang="zh-CN" smtClean="0"/>
              <a:pPr/>
              <a:t>63</a:t>
            </a:fld>
            <a:endParaRPr lang="en-US" altLang="zh-CN" smtClean="0"/>
          </a:p>
        </p:txBody>
      </p:sp>
      <p:sp>
        <p:nvSpPr>
          <p:cNvPr id="16896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007" tIns="48144" rIns="98007" bIns="48144"/>
          <a:lstStyle/>
          <a:p>
            <a:pPr eaLnBrk="1" hangingPunct="1"/>
            <a:r>
              <a:rPr lang="en-US" altLang="zh-CN" smtClean="0"/>
              <a:t>Resolve RAW memory conflict? (address in memory buffers)</a:t>
            </a:r>
          </a:p>
          <a:p>
            <a:pPr eaLnBrk="1" hangingPunct="1"/>
            <a:r>
              <a:rPr lang="en-US" altLang="zh-CN" smtClean="0"/>
              <a:t>Integer unit executes in parallel</a:t>
            </a:r>
          </a:p>
        </p:txBody>
      </p:sp>
      <p:sp>
        <p:nvSpPr>
          <p:cNvPr id="16896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702742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5DD3CE-67EC-4863-85EA-24E2009509D9}" type="slidenum">
              <a:rPr lang="en-US" altLang="zh-CN" smtClean="0"/>
              <a:pPr/>
              <a:t>64</a:t>
            </a:fld>
            <a:endParaRPr lang="en-US" altLang="zh-CN" smtClean="0"/>
          </a:p>
        </p:txBody>
      </p:sp>
      <p:sp>
        <p:nvSpPr>
          <p:cNvPr id="16998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007" tIns="48144" rIns="98007" bIns="48144"/>
          <a:lstStyle/>
          <a:p>
            <a:pPr eaLnBrk="1" hangingPunct="1"/>
            <a:r>
              <a:rPr lang="en-US" altLang="zh-CN" smtClean="0"/>
              <a:t>Resolve RAW memory conflict? (address in memory buffers)</a:t>
            </a:r>
          </a:p>
          <a:p>
            <a:pPr eaLnBrk="1" hangingPunct="1"/>
            <a:r>
              <a:rPr lang="en-US" altLang="zh-CN" smtClean="0"/>
              <a:t>Integer unit executes in parallel</a:t>
            </a:r>
          </a:p>
        </p:txBody>
      </p:sp>
      <p:sp>
        <p:nvSpPr>
          <p:cNvPr id="16998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61163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9826AA-6EB5-45F8-A0F2-4AD7F587AC00}" type="slidenum">
              <a:rPr lang="en-US" altLang="zh-CN" smtClean="0"/>
              <a:pPr/>
              <a:t>65</a:t>
            </a:fld>
            <a:endParaRPr lang="en-US" altLang="zh-CN" smtClean="0"/>
          </a:p>
        </p:txBody>
      </p:sp>
      <p:sp>
        <p:nvSpPr>
          <p:cNvPr id="17101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007" tIns="48144" rIns="98007" bIns="48144"/>
          <a:lstStyle/>
          <a:p>
            <a:pPr eaLnBrk="1" hangingPunct="1"/>
            <a:r>
              <a:rPr lang="en-US" altLang="zh-CN" smtClean="0"/>
              <a:t>Resolve RAW memory conflict? (address in memory buffers)</a:t>
            </a:r>
          </a:p>
          <a:p>
            <a:pPr eaLnBrk="1" hangingPunct="1"/>
            <a:r>
              <a:rPr lang="en-US" altLang="zh-CN" smtClean="0"/>
              <a:t>Integer unit executes in parallel</a:t>
            </a:r>
          </a:p>
        </p:txBody>
      </p:sp>
      <p:sp>
        <p:nvSpPr>
          <p:cNvPr id="17101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092015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CEE9B5-B9A2-4D59-963E-846BBDE1D08F}" type="slidenum">
              <a:rPr lang="en-US" altLang="zh-CN" smtClean="0"/>
              <a:pPr/>
              <a:t>66</a:t>
            </a:fld>
            <a:endParaRPr lang="en-US" altLang="zh-CN" smtClean="0"/>
          </a:p>
        </p:txBody>
      </p:sp>
      <p:sp>
        <p:nvSpPr>
          <p:cNvPr id="17203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007" tIns="48144" rIns="98007" bIns="48144"/>
          <a:lstStyle/>
          <a:p>
            <a:pPr eaLnBrk="1" hangingPunct="1"/>
            <a:r>
              <a:rPr lang="en-US" altLang="zh-CN" smtClean="0"/>
              <a:t>Resolve RAW memory conflict? (address in memory buffers)</a:t>
            </a:r>
          </a:p>
          <a:p>
            <a:pPr eaLnBrk="1" hangingPunct="1"/>
            <a:r>
              <a:rPr lang="en-US" altLang="zh-CN" smtClean="0"/>
              <a:t>Integer unit executes in parallel</a:t>
            </a:r>
          </a:p>
        </p:txBody>
      </p:sp>
      <p:sp>
        <p:nvSpPr>
          <p:cNvPr id="17203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444880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049A52-AF60-4904-9C42-A6372C089858}" type="slidenum">
              <a:rPr lang="en-US" altLang="zh-CN" smtClean="0"/>
              <a:pPr/>
              <a:t>67</a:t>
            </a:fld>
            <a:endParaRPr lang="en-US" altLang="zh-CN" smtClean="0"/>
          </a:p>
        </p:txBody>
      </p:sp>
      <p:sp>
        <p:nvSpPr>
          <p:cNvPr id="17305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007" tIns="48144" rIns="98007" bIns="48144"/>
          <a:lstStyle/>
          <a:p>
            <a:pPr eaLnBrk="1" hangingPunct="1"/>
            <a:r>
              <a:rPr lang="en-US" altLang="zh-CN" smtClean="0"/>
              <a:t>Resolve RAW memory conflict? (address in memory buffers)</a:t>
            </a:r>
          </a:p>
          <a:p>
            <a:pPr eaLnBrk="1" hangingPunct="1"/>
            <a:r>
              <a:rPr lang="en-US" altLang="zh-CN" smtClean="0"/>
              <a:t>Integer unit executes in parallel</a:t>
            </a:r>
          </a:p>
        </p:txBody>
      </p:sp>
      <p:sp>
        <p:nvSpPr>
          <p:cNvPr id="1730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453896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3B8F7C-077A-433E-B42B-1DCE44C5744F}" type="slidenum">
              <a:rPr lang="en-US" altLang="zh-CN" smtClean="0"/>
              <a:pPr/>
              <a:t>68</a:t>
            </a:fld>
            <a:endParaRPr lang="en-US" altLang="zh-CN" smtClean="0"/>
          </a:p>
        </p:txBody>
      </p:sp>
      <p:sp>
        <p:nvSpPr>
          <p:cNvPr id="17408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007" tIns="48144" rIns="98007" bIns="48144"/>
          <a:lstStyle/>
          <a:p>
            <a:pPr eaLnBrk="1" hangingPunct="1"/>
            <a:r>
              <a:rPr lang="en-US" altLang="zh-CN" smtClean="0"/>
              <a:t>Resolve RAW memory conflict? (address in memory buffers)</a:t>
            </a:r>
          </a:p>
          <a:p>
            <a:pPr eaLnBrk="1" hangingPunct="1"/>
            <a:r>
              <a:rPr lang="en-US" altLang="zh-CN" smtClean="0"/>
              <a:t>Integer unit executes in parallel</a:t>
            </a:r>
          </a:p>
        </p:txBody>
      </p:sp>
      <p:sp>
        <p:nvSpPr>
          <p:cNvPr id="17408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534567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雅典神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9" y="1341440"/>
            <a:ext cx="3473450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898526" y="1324816"/>
            <a:ext cx="3673475" cy="2016125"/>
          </a:xfrm>
          <a:noFill/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165894" name="Rectangle 6"/>
          <p:cNvSpPr>
            <a:spLocks noGrp="1" noRot="1" noChangeArrowheads="1"/>
          </p:cNvSpPr>
          <p:nvPr>
            <p:ph type="subTitle" idx="1"/>
          </p:nvPr>
        </p:nvSpPr>
        <p:spPr>
          <a:xfrm>
            <a:off x="747713" y="3943350"/>
            <a:ext cx="4752975" cy="2089150"/>
          </a:xfrm>
          <a:prstGeom prst="rect">
            <a:avLst/>
          </a:prstGeom>
        </p:spPr>
        <p:txBody>
          <a:bodyPr/>
          <a:lstStyle>
            <a:lvl1pPr marL="0" indent="0">
              <a:defRPr sz="195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3771404"/>
      </p:ext>
    </p:extLst>
  </p:cSld>
  <p:clrMapOvr>
    <a:masterClrMapping/>
  </p:clrMapOvr>
  <p:transition spd="slow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1C67A-7639-44AC-B4F2-C6689198A3A8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896864"/>
      </p:ext>
    </p:extLst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9" y="2"/>
            <a:ext cx="2160587" cy="5921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2"/>
            <a:ext cx="6329363" cy="592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8122A-52FF-45E4-81A8-2AF460BA9121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7286995"/>
      </p:ext>
    </p:extLst>
  </p:cSld>
  <p:clrMapOvr>
    <a:masterClrMapping/>
  </p:clrMapOvr>
  <p:transition spd="slow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6" y="1125538"/>
            <a:ext cx="8642350" cy="498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300242"/>
      </p:ext>
    </p:extLst>
  </p:cSld>
  <p:clrMapOvr>
    <a:masterClrMapping/>
  </p:clrMapOvr>
  <p:transition spd="slow">
    <p:pull dir="ru"/>
  </p:transition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6" y="1125540"/>
            <a:ext cx="4244975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125540"/>
            <a:ext cx="4244975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A260B-8CD5-46FC-B046-E472157DF26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3190004"/>
      </p:ext>
    </p:extLst>
  </p:cSld>
  <p:clrMapOvr>
    <a:masterClrMapping/>
  </p:clrMapOvr>
  <p:transition spd="slow">
    <p:pull dir="ru"/>
  </p:transition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643064" y="6400800"/>
            <a:ext cx="3500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l">
              <a:defRPr sz="1400" dirty="0" err="1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rgbClr val="E40000"/>
                </a:solidFill>
              </a:rPr>
              <a:t>Fall_Ad Computer Architecture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723945"/>
      </p:ext>
    </p:extLst>
  </p:cSld>
  <p:clrMapOvr>
    <a:masterClrMapping/>
  </p:clrMapOvr>
  <p:transition spd="slow">
    <p:pull dir="ru"/>
  </p:transition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1" y="260352"/>
            <a:ext cx="7993063" cy="7667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" y="1557338"/>
            <a:ext cx="89646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9F650-ED45-4644-A220-A6A08A940950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2"/>
          </p:nvPr>
        </p:nvSpPr>
        <p:spPr>
          <a:xfrm>
            <a:off x="1500189" y="6400800"/>
            <a:ext cx="3500437" cy="457200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2013Fall_Ad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02334665"/>
      </p:ext>
    </p:extLst>
  </p:cSld>
  <p:clrMapOvr>
    <a:masterClrMapping/>
  </p:clrMapOvr>
  <p:transition/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805400"/>
      </p:ext>
    </p:extLst>
  </p:cSld>
  <p:clrMapOvr>
    <a:masterClrMapping/>
  </p:clrMapOvr>
  <p:transition spd="slow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43753-49F9-45B6-A28C-3650716A0880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7826939"/>
      </p:ext>
    </p:extLst>
  </p:cSld>
  <p:clrMapOvr>
    <a:masterClrMapping/>
  </p:clrMapOvr>
  <p:transition spd="slow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6" y="1125540"/>
            <a:ext cx="4244975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125540"/>
            <a:ext cx="4244975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D66DB-5676-4EB0-AB0B-B69E0E0CEC67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3764465"/>
      </p:ext>
    </p:extLst>
  </p:cSld>
  <p:clrMapOvr>
    <a:masterClrMapping/>
  </p:clrMapOvr>
  <p:transition spd="slow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ACC92-1576-42AF-BFA3-4382E2CA1BA2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3935607"/>
      </p:ext>
    </p:extLst>
  </p:cSld>
  <p:clrMapOvr>
    <a:masterClrMapping/>
  </p:clrMapOvr>
  <p:transition spd="slow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132523"/>
      </p:ext>
    </p:extLst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3FEF6-01BA-437B-B9B5-C3DECFC31758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4439917"/>
      </p:ext>
    </p:extLst>
  </p:cSld>
  <p:clrMapOvr>
    <a:masterClrMapping/>
  </p:clrMapOvr>
  <p:transition spd="slow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E8823-357F-4BFA-99AE-3CF62789BD99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9076901"/>
      </p:ext>
    </p:extLst>
  </p:cSld>
  <p:clrMapOvr>
    <a:masterClrMapping/>
  </p:clrMapOvr>
  <p:transition spd="slow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5310F-EB06-48ED-869E-2362517C6E4A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5979014"/>
      </p:ext>
    </p:extLst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331914" y="2"/>
            <a:ext cx="7561262" cy="981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2641600" y="6524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FFF4EA94-0EC2-49B3-88FF-867E2558455A}" type="slidenum">
              <a:rPr lang="en-US" altLang="zh-CN" sz="1050" smtClean="0">
                <a:solidFill>
                  <a:srgbClr val="000000"/>
                </a:solidFill>
              </a:rPr>
              <a:pPr algn="r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050" dirty="0" smtClean="0">
              <a:solidFill>
                <a:srgbClr val="000000"/>
              </a:solidFill>
            </a:endParaRPr>
          </a:p>
        </p:txBody>
      </p:sp>
      <p:pic>
        <p:nvPicPr>
          <p:cNvPr id="1028" name="Picture 7" descr="雅典神庙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6" y="165100"/>
            <a:ext cx="98901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1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1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28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</p:sldLayoutIdLst>
  <p:transition spd="slow">
    <p:pull dir="ru"/>
  </p:transition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6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7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8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9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10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1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1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1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1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1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16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17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18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19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20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2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7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2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8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2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2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0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2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26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2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27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3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28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4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29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5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30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6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3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7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3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8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3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9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3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40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3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4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36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2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37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3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38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4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39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5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40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6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4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7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4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8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4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49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4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50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4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51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46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52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47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53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48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5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49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55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50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56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5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57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5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58.e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5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59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5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60.e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5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61.e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56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62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57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63.e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58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6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59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65.emf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 bwMode="auto">
          <a:xfrm>
            <a:off x="755576" y="908720"/>
            <a:ext cx="4175943" cy="210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en-US" altLang="zh-CN" sz="4800" b="0" kern="0" dirty="0" smtClean="0"/>
              <a:t>Ch3-- </a:t>
            </a:r>
            <a:br>
              <a:rPr lang="en-US" altLang="zh-CN" sz="4800" b="0" kern="0" dirty="0" smtClean="0"/>
            </a:br>
            <a:r>
              <a:rPr lang="en-US" altLang="zh-CN" sz="4800" b="0" kern="0" dirty="0" smtClean="0"/>
              <a:t>ILP &amp; its exploration</a:t>
            </a:r>
            <a:endParaRPr lang="en-US" altLang="zh-CN" sz="4800" b="0" kern="0" dirty="0"/>
          </a:p>
        </p:txBody>
      </p:sp>
      <p:sp>
        <p:nvSpPr>
          <p:cNvPr id="2" name="矩形 1"/>
          <p:cNvSpPr/>
          <p:nvPr/>
        </p:nvSpPr>
        <p:spPr>
          <a:xfrm>
            <a:off x="755576" y="3501008"/>
            <a:ext cx="4572000" cy="26037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None/>
              <a:defRPr/>
            </a:pPr>
            <a:r>
              <a:rPr lang="en-US" altLang="zh-CN" dirty="0" smtClean="0"/>
              <a:t>Ch3-2  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dirty="0" smtClean="0"/>
              <a:t>Dynamic scheduling 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--</a:t>
            </a:r>
            <a:r>
              <a:rPr lang="en-US" altLang="zh-CN" dirty="0" err="1" smtClean="0"/>
              <a:t>Tomasulo</a:t>
            </a:r>
            <a:r>
              <a:rPr lang="en-US" altLang="zh-CN" dirty="0" smtClean="0"/>
              <a:t> Algorithm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dirty="0" smtClean="0"/>
              <a:t>Scoreboard + Register Renaming</a:t>
            </a:r>
            <a:endParaRPr lang="en-US" altLang="zh-CN" dirty="0"/>
          </a:p>
          <a:p>
            <a:pPr>
              <a:lnSpc>
                <a:spcPct val="90000"/>
              </a:lnSpc>
              <a:buNone/>
              <a:defRPr/>
            </a:pPr>
            <a:endParaRPr lang="en-US" altLang="zh-CN" dirty="0"/>
          </a:p>
          <a:p>
            <a:pPr>
              <a:lnSpc>
                <a:spcPct val="90000"/>
              </a:lnSpc>
              <a:buNone/>
              <a:defRPr/>
            </a:pPr>
            <a:r>
              <a:rPr lang="en-US" altLang="zh-CN" dirty="0" smtClean="0"/>
              <a:t>3.4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3.5</a:t>
            </a:r>
            <a:endParaRPr lang="en-US" altLang="zh-CN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76200"/>
            <a:ext cx="6897687" cy="8318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Example</a:t>
            </a:r>
          </a:p>
        </p:txBody>
      </p:sp>
      <p:grpSp>
        <p:nvGrpSpPr>
          <p:cNvPr id="22532" name="Group 3"/>
          <p:cNvGrpSpPr>
            <a:grpSpLocks/>
          </p:cNvGrpSpPr>
          <p:nvPr/>
        </p:nvGrpSpPr>
        <p:grpSpPr bwMode="auto">
          <a:xfrm>
            <a:off x="0" y="1295400"/>
            <a:ext cx="8986838" cy="5132388"/>
            <a:chOff x="0" y="336"/>
            <a:chExt cx="5661" cy="3547"/>
          </a:xfrm>
        </p:grpSpPr>
        <p:graphicFrame>
          <p:nvGraphicFramePr>
            <p:cNvPr id="22530" name="Object 4"/>
            <p:cNvGraphicFramePr>
              <a:graphicFrameLocks/>
            </p:cNvGraphicFramePr>
            <p:nvPr/>
          </p:nvGraphicFramePr>
          <p:xfrm>
            <a:off x="134" y="600"/>
            <a:ext cx="5527" cy="3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7" name="Worksheet" r:id="rId3" imgW="9666000" imgH="6607440" progId="Excel.Sheet.8">
                    <p:embed/>
                  </p:oleObj>
                </mc:Choice>
                <mc:Fallback>
                  <p:oleObj name="Worksheet" r:id="rId3" imgW="9666000" imgH="6607440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" y="600"/>
                          <a:ext cx="5527" cy="3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33" name="Group 5"/>
            <p:cNvGrpSpPr>
              <a:grpSpLocks/>
            </p:cNvGrpSpPr>
            <p:nvPr/>
          </p:nvGrpSpPr>
          <p:grpSpPr bwMode="auto">
            <a:xfrm>
              <a:off x="405" y="3390"/>
              <a:ext cx="944" cy="493"/>
              <a:chOff x="405" y="3390"/>
              <a:chExt cx="944" cy="493"/>
            </a:xfrm>
          </p:grpSpPr>
          <p:sp>
            <p:nvSpPr>
              <p:cNvPr id="22546" name="Text Box 6"/>
              <p:cNvSpPr txBox="1">
                <a:spLocks noChangeArrowheads="1"/>
              </p:cNvSpPr>
              <p:nvPr/>
            </p:nvSpPr>
            <p:spPr bwMode="auto">
              <a:xfrm>
                <a:off x="405" y="3440"/>
                <a:ext cx="944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Clock cycle </a:t>
                </a:r>
                <a:br>
                  <a:rPr lang="en-US" altLang="zh-CN" sz="1800">
                    <a:solidFill>
                      <a:srgbClr val="0000FF"/>
                    </a:solidFill>
                  </a:rPr>
                </a:br>
                <a:r>
                  <a:rPr lang="en-US" altLang="zh-CN" sz="1800">
                    <a:solidFill>
                      <a:srgbClr val="0000FF"/>
                    </a:solidFill>
                  </a:rPr>
                  <a:t>counter</a:t>
                </a:r>
              </a:p>
            </p:txBody>
          </p:sp>
          <p:sp>
            <p:nvSpPr>
              <p:cNvPr id="22547" name="Line 7"/>
              <p:cNvSpPr>
                <a:spLocks noChangeShapeType="1"/>
              </p:cNvSpPr>
              <p:nvPr/>
            </p:nvSpPr>
            <p:spPr bwMode="auto">
              <a:xfrm flipV="1">
                <a:off x="405" y="3390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2534" name="Group 8"/>
            <p:cNvGrpSpPr>
              <a:grpSpLocks/>
            </p:cNvGrpSpPr>
            <p:nvPr/>
          </p:nvGrpSpPr>
          <p:grpSpPr bwMode="auto">
            <a:xfrm>
              <a:off x="192" y="2160"/>
              <a:ext cx="768" cy="587"/>
              <a:chOff x="192" y="2160"/>
              <a:chExt cx="768" cy="587"/>
            </a:xfrm>
          </p:grpSpPr>
          <p:sp>
            <p:nvSpPr>
              <p:cNvPr id="22544" name="Text Box 9"/>
              <p:cNvSpPr txBox="1">
                <a:spLocks noChangeArrowheads="1"/>
              </p:cNvSpPr>
              <p:nvPr/>
            </p:nvSpPr>
            <p:spPr bwMode="auto">
              <a:xfrm>
                <a:off x="192" y="2304"/>
                <a:ext cx="739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FU count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down</a:t>
                </a:r>
              </a:p>
            </p:txBody>
          </p:sp>
          <p:sp>
            <p:nvSpPr>
              <p:cNvPr id="22545" name="Line 10"/>
              <p:cNvSpPr>
                <a:spLocks noChangeShapeType="1"/>
              </p:cNvSpPr>
              <p:nvPr/>
            </p:nvSpPr>
            <p:spPr bwMode="auto">
              <a:xfrm flipV="1">
                <a:off x="816" y="2160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2535" name="Group 11"/>
            <p:cNvGrpSpPr>
              <a:grpSpLocks/>
            </p:cNvGrpSpPr>
            <p:nvPr/>
          </p:nvGrpSpPr>
          <p:grpSpPr bwMode="auto">
            <a:xfrm>
              <a:off x="0" y="336"/>
              <a:ext cx="1427" cy="672"/>
              <a:chOff x="0" y="336"/>
              <a:chExt cx="1427" cy="672"/>
            </a:xfrm>
          </p:grpSpPr>
          <p:sp>
            <p:nvSpPr>
              <p:cNvPr id="22542" name="Text Box 12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1427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Instruction stream</a:t>
                </a:r>
              </a:p>
            </p:txBody>
          </p:sp>
          <p:sp>
            <p:nvSpPr>
              <p:cNvPr id="22543" name="Line 13"/>
              <p:cNvSpPr>
                <a:spLocks noChangeShapeType="1"/>
              </p:cNvSpPr>
              <p:nvPr/>
            </p:nvSpPr>
            <p:spPr bwMode="auto">
              <a:xfrm>
                <a:off x="96" y="576"/>
                <a:ext cx="240" cy="43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2536" name="Group 14"/>
            <p:cNvGrpSpPr>
              <a:grpSpLocks/>
            </p:cNvGrpSpPr>
            <p:nvPr/>
          </p:nvGrpSpPr>
          <p:grpSpPr bwMode="auto">
            <a:xfrm>
              <a:off x="4080" y="1344"/>
              <a:ext cx="1192" cy="445"/>
              <a:chOff x="4080" y="1344"/>
              <a:chExt cx="1192" cy="445"/>
            </a:xfrm>
          </p:grpSpPr>
          <p:sp>
            <p:nvSpPr>
              <p:cNvPr id="22540" name="Line 15"/>
              <p:cNvSpPr>
                <a:spLocks noChangeShapeType="1"/>
              </p:cNvSpPr>
              <p:nvPr/>
            </p:nvSpPr>
            <p:spPr bwMode="auto">
              <a:xfrm flipH="1" flipV="1">
                <a:off x="4416" y="134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541" name="Text Box 16"/>
              <p:cNvSpPr txBox="1">
                <a:spLocks noChangeArrowheads="1"/>
              </p:cNvSpPr>
              <p:nvPr/>
            </p:nvSpPr>
            <p:spPr bwMode="auto">
              <a:xfrm>
                <a:off x="4080" y="1535"/>
                <a:ext cx="1192" cy="2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3 Load/Buffers</a:t>
                </a:r>
              </a:p>
            </p:txBody>
          </p:sp>
        </p:grpSp>
        <p:grpSp>
          <p:nvGrpSpPr>
            <p:cNvPr id="22537" name="Group 17"/>
            <p:cNvGrpSpPr>
              <a:grpSpLocks/>
            </p:cNvGrpSpPr>
            <p:nvPr/>
          </p:nvGrpSpPr>
          <p:grpSpPr bwMode="auto">
            <a:xfrm>
              <a:off x="3984" y="2353"/>
              <a:ext cx="1535" cy="443"/>
              <a:chOff x="3984" y="2353"/>
              <a:chExt cx="1535" cy="443"/>
            </a:xfrm>
          </p:grpSpPr>
          <p:sp>
            <p:nvSpPr>
              <p:cNvPr id="22538" name="Text Box 18"/>
              <p:cNvSpPr txBox="1">
                <a:spLocks noChangeArrowheads="1"/>
              </p:cNvSpPr>
              <p:nvPr/>
            </p:nvSpPr>
            <p:spPr bwMode="auto">
              <a:xfrm>
                <a:off x="4224" y="2353"/>
                <a:ext cx="1295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3 FP Adder R.S.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2 FP Mult R.S.</a:t>
                </a:r>
              </a:p>
            </p:txBody>
          </p:sp>
          <p:sp>
            <p:nvSpPr>
              <p:cNvPr id="22539" name="Line 19"/>
              <p:cNvSpPr>
                <a:spLocks noChangeShapeType="1"/>
              </p:cNvSpPr>
              <p:nvPr/>
            </p:nvSpPr>
            <p:spPr bwMode="auto">
              <a:xfrm flipH="1">
                <a:off x="3984" y="2544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11430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Tomasulo Example Cycle 1</a:t>
            </a:r>
          </a:p>
        </p:txBody>
      </p:sp>
      <p:graphicFrame>
        <p:nvGraphicFramePr>
          <p:cNvPr id="23554" name="Object 4"/>
          <p:cNvGraphicFramePr>
            <a:graphicFrameLocks/>
          </p:cNvGraphicFramePr>
          <p:nvPr/>
        </p:nvGraphicFramePr>
        <p:xfrm>
          <a:off x="339725" y="954088"/>
          <a:ext cx="8480425" cy="549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954088"/>
                        <a:ext cx="8480425" cy="549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AutoShape 5"/>
          <p:cNvSpPr>
            <a:spLocks noChangeArrowheads="1"/>
          </p:cNvSpPr>
          <p:nvPr/>
        </p:nvSpPr>
        <p:spPr bwMode="auto">
          <a:xfrm>
            <a:off x="3276600" y="1557338"/>
            <a:ext cx="533400" cy="358775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AutoShape 6"/>
          <p:cNvSpPr>
            <a:spLocks noChangeArrowheads="1"/>
          </p:cNvSpPr>
          <p:nvPr/>
        </p:nvSpPr>
        <p:spPr bwMode="auto">
          <a:xfrm>
            <a:off x="6227763" y="1557338"/>
            <a:ext cx="1676400" cy="314325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AutoShape 7"/>
          <p:cNvSpPr>
            <a:spLocks noChangeArrowheads="1"/>
          </p:cNvSpPr>
          <p:nvPr/>
        </p:nvSpPr>
        <p:spPr bwMode="auto">
          <a:xfrm>
            <a:off x="4932363" y="5661025"/>
            <a:ext cx="762000" cy="385763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162800" cy="11430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Example Cycle 2</a:t>
            </a:r>
          </a:p>
        </p:txBody>
      </p:sp>
      <p:graphicFrame>
        <p:nvGraphicFramePr>
          <p:cNvPr id="24578" name="Object 4"/>
          <p:cNvGraphicFramePr>
            <a:graphicFrameLocks/>
          </p:cNvGraphicFramePr>
          <p:nvPr/>
        </p:nvGraphicFramePr>
        <p:xfrm>
          <a:off x="323850" y="981075"/>
          <a:ext cx="8528050" cy="54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981075"/>
                        <a:ext cx="8528050" cy="547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AutoShape 5"/>
          <p:cNvSpPr>
            <a:spLocks noChangeArrowheads="1"/>
          </p:cNvSpPr>
          <p:nvPr/>
        </p:nvSpPr>
        <p:spPr bwMode="auto">
          <a:xfrm>
            <a:off x="3132138" y="1844675"/>
            <a:ext cx="517525" cy="27305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6156325" y="1844675"/>
            <a:ext cx="1622425" cy="20478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" name="AutoShape 7"/>
          <p:cNvSpPr>
            <a:spLocks noChangeArrowheads="1"/>
          </p:cNvSpPr>
          <p:nvPr/>
        </p:nvSpPr>
        <p:spPr bwMode="auto">
          <a:xfrm>
            <a:off x="3635375" y="5661025"/>
            <a:ext cx="738188" cy="409575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684213" y="6403975"/>
            <a:ext cx="6411912" cy="454025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u="sng">
                <a:solidFill>
                  <a:srgbClr val="0000FF"/>
                </a:solidFill>
              </a:rPr>
              <a:t>Note: Can have multiple loads outstanding</a:t>
            </a:r>
            <a:endParaRPr lang="en-US" altLang="zh-CN" b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nimBg="1"/>
      <p:bldP spid="45062" grpId="0" animBg="1"/>
      <p:bldP spid="450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60413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Tomasulo Example Cycle 3</a:t>
            </a:r>
          </a:p>
        </p:txBody>
      </p:sp>
      <p:graphicFrame>
        <p:nvGraphicFramePr>
          <p:cNvPr id="25602" name="Object 4"/>
          <p:cNvGraphicFramePr>
            <a:graphicFrameLocks/>
          </p:cNvGraphicFramePr>
          <p:nvPr/>
        </p:nvGraphicFramePr>
        <p:xfrm>
          <a:off x="395288" y="765175"/>
          <a:ext cx="7813675" cy="523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765175"/>
                        <a:ext cx="7813675" cy="523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2484438" y="4076700"/>
            <a:ext cx="3516312" cy="290513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6" name="AutoShape 6"/>
          <p:cNvSpPr>
            <a:spLocks noChangeArrowheads="1"/>
          </p:cNvSpPr>
          <p:nvPr/>
        </p:nvSpPr>
        <p:spPr bwMode="auto">
          <a:xfrm>
            <a:off x="2843213" y="5229225"/>
            <a:ext cx="674687" cy="36353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684213" y="5907088"/>
            <a:ext cx="7500937" cy="950912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>
                <a:solidFill>
                  <a:srgbClr val="0000FF"/>
                </a:solidFill>
              </a:rPr>
              <a:t>Note: registers names are removed (“renamed”) in Reservation Stations; MULT issued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>
                <a:solidFill>
                  <a:srgbClr val="0000FF"/>
                </a:solidFill>
              </a:rPr>
              <a:t>Load1 completing; what is waiting for Load1?</a:t>
            </a:r>
            <a:r>
              <a:rPr lang="en-US" altLang="zh-CN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46088" name="AutoShape 8"/>
          <p:cNvSpPr>
            <a:spLocks noChangeArrowheads="1"/>
          </p:cNvSpPr>
          <p:nvPr/>
        </p:nvSpPr>
        <p:spPr bwMode="auto">
          <a:xfrm>
            <a:off x="4140200" y="1341438"/>
            <a:ext cx="473075" cy="2413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9" name="AutoShape 9"/>
          <p:cNvSpPr>
            <a:spLocks noChangeArrowheads="1"/>
          </p:cNvSpPr>
          <p:nvPr/>
        </p:nvSpPr>
        <p:spPr bwMode="auto">
          <a:xfrm>
            <a:off x="2916238" y="1844675"/>
            <a:ext cx="473075" cy="2413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animBg="1"/>
      <p:bldP spid="46086" grpId="0" animBg="1"/>
      <p:bldP spid="46088" grpId="0" animBg="1"/>
      <p:bldP spid="460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8318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Tomasulo Example Cycle 4</a:t>
            </a:r>
          </a:p>
        </p:txBody>
      </p:sp>
      <p:graphicFrame>
        <p:nvGraphicFramePr>
          <p:cNvPr id="26626" name="Object 4"/>
          <p:cNvGraphicFramePr>
            <a:graphicFrameLocks/>
          </p:cNvGraphicFramePr>
          <p:nvPr/>
        </p:nvGraphicFramePr>
        <p:xfrm>
          <a:off x="365125" y="979488"/>
          <a:ext cx="8383588" cy="518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979488"/>
                        <a:ext cx="8383588" cy="5186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538163" y="5819775"/>
            <a:ext cx="8420100" cy="3810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solidFill>
                  <a:srgbClr val="0000FF"/>
                </a:solidFill>
              </a:rPr>
              <a:t>Load2 completing; what is waiting for Load2?</a:t>
            </a:r>
            <a:r>
              <a:rPr lang="en-US" altLang="zh-CN"/>
              <a:t> </a:t>
            </a:r>
          </a:p>
        </p:txBody>
      </p:sp>
      <p:sp>
        <p:nvSpPr>
          <p:cNvPr id="47110" name="AutoShape 6"/>
          <p:cNvSpPr>
            <a:spLocks noChangeArrowheads="1"/>
          </p:cNvSpPr>
          <p:nvPr/>
        </p:nvSpPr>
        <p:spPr bwMode="auto">
          <a:xfrm>
            <a:off x="4356100" y="1773238"/>
            <a:ext cx="533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1" name="AutoShape 7"/>
          <p:cNvSpPr>
            <a:spLocks noChangeArrowheads="1"/>
          </p:cNvSpPr>
          <p:nvPr/>
        </p:nvSpPr>
        <p:spPr bwMode="auto">
          <a:xfrm>
            <a:off x="5003800" y="1484313"/>
            <a:ext cx="533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FEFEA"/>
              </a:solidFill>
            </a:endParaRPr>
          </a:p>
        </p:txBody>
      </p:sp>
      <p:sp>
        <p:nvSpPr>
          <p:cNvPr id="47112" name="AutoShape 8"/>
          <p:cNvSpPr>
            <a:spLocks noChangeArrowheads="1"/>
          </p:cNvSpPr>
          <p:nvPr/>
        </p:nvSpPr>
        <p:spPr bwMode="auto">
          <a:xfrm>
            <a:off x="3132138" y="2205038"/>
            <a:ext cx="533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3" name="AutoShape 9"/>
          <p:cNvSpPr>
            <a:spLocks noChangeArrowheads="1"/>
          </p:cNvSpPr>
          <p:nvPr/>
        </p:nvSpPr>
        <p:spPr bwMode="auto">
          <a:xfrm>
            <a:off x="2555875" y="3573463"/>
            <a:ext cx="3962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4" name="AutoShape 10"/>
          <p:cNvSpPr>
            <a:spLocks noChangeArrowheads="1"/>
          </p:cNvSpPr>
          <p:nvPr/>
        </p:nvSpPr>
        <p:spPr bwMode="auto">
          <a:xfrm>
            <a:off x="5580063" y="5445125"/>
            <a:ext cx="533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FEFEA"/>
              </a:solidFill>
            </a:endParaRPr>
          </a:p>
        </p:txBody>
      </p:sp>
      <p:sp>
        <p:nvSpPr>
          <p:cNvPr id="47115" name="AutoShape 11"/>
          <p:cNvSpPr>
            <a:spLocks noChangeArrowheads="1"/>
          </p:cNvSpPr>
          <p:nvPr/>
        </p:nvSpPr>
        <p:spPr bwMode="auto">
          <a:xfrm>
            <a:off x="4859338" y="5445125"/>
            <a:ext cx="677862" cy="288925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FEFEA"/>
              </a:solidFill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animBg="1"/>
      <p:bldP spid="47111" grpId="0" animBg="1"/>
      <p:bldP spid="47112" grpId="0" animBg="1"/>
      <p:bldP spid="47113" grpId="0" animBg="1"/>
      <p:bldP spid="47114" grpId="0" animBg="1"/>
      <p:bldP spid="471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76200"/>
            <a:ext cx="6897687" cy="90487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Tomasulo Example Cycle 5</a:t>
            </a:r>
          </a:p>
        </p:txBody>
      </p:sp>
      <p:graphicFrame>
        <p:nvGraphicFramePr>
          <p:cNvPr id="27650" name="Object 4"/>
          <p:cNvGraphicFramePr>
            <a:graphicFrameLocks/>
          </p:cNvGraphicFramePr>
          <p:nvPr/>
        </p:nvGraphicFramePr>
        <p:xfrm>
          <a:off x="365125" y="1058863"/>
          <a:ext cx="8528050" cy="517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058863"/>
                        <a:ext cx="8528050" cy="517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461963" y="5815013"/>
            <a:ext cx="84963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solidFill>
                  <a:srgbClr val="0000FF"/>
                </a:solidFill>
              </a:rPr>
              <a:t>Timer starts down for Add1, Mult1</a:t>
            </a:r>
          </a:p>
        </p:txBody>
      </p:sp>
      <p:sp>
        <p:nvSpPr>
          <p:cNvPr id="27653" name="AutoShape 6"/>
          <p:cNvSpPr>
            <a:spLocks noChangeArrowheads="1"/>
          </p:cNvSpPr>
          <p:nvPr/>
        </p:nvSpPr>
        <p:spPr bwMode="auto">
          <a:xfrm>
            <a:off x="1547813" y="3644900"/>
            <a:ext cx="503237" cy="12192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5" name="AutoShape 7"/>
          <p:cNvSpPr>
            <a:spLocks noChangeArrowheads="1"/>
          </p:cNvSpPr>
          <p:nvPr/>
        </p:nvSpPr>
        <p:spPr bwMode="auto">
          <a:xfrm>
            <a:off x="4356100" y="3644900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6" name="AutoShape 8"/>
          <p:cNvSpPr>
            <a:spLocks noChangeArrowheads="1"/>
          </p:cNvSpPr>
          <p:nvPr/>
        </p:nvSpPr>
        <p:spPr bwMode="auto">
          <a:xfrm>
            <a:off x="3779838" y="4365625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7" name="AutoShape 9"/>
          <p:cNvSpPr>
            <a:spLocks noChangeArrowheads="1"/>
          </p:cNvSpPr>
          <p:nvPr/>
        </p:nvSpPr>
        <p:spPr bwMode="auto">
          <a:xfrm>
            <a:off x="3708400" y="5516563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8" name="AutoShape 10"/>
          <p:cNvSpPr>
            <a:spLocks noChangeArrowheads="1"/>
          </p:cNvSpPr>
          <p:nvPr/>
        </p:nvSpPr>
        <p:spPr bwMode="auto">
          <a:xfrm>
            <a:off x="4932363" y="1844675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9" name="AutoShape 11"/>
          <p:cNvSpPr>
            <a:spLocks noChangeArrowheads="1"/>
          </p:cNvSpPr>
          <p:nvPr/>
        </p:nvSpPr>
        <p:spPr bwMode="auto">
          <a:xfrm>
            <a:off x="3059113" y="2565400"/>
            <a:ext cx="685800" cy="28733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0" name="AutoShape 12"/>
          <p:cNvSpPr>
            <a:spLocks noChangeArrowheads="1"/>
          </p:cNvSpPr>
          <p:nvPr/>
        </p:nvSpPr>
        <p:spPr bwMode="auto">
          <a:xfrm>
            <a:off x="3059113" y="4581525"/>
            <a:ext cx="2952750" cy="287338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48141" name="AutoShape 13"/>
          <p:cNvSpPr>
            <a:spLocks noChangeArrowheads="1"/>
          </p:cNvSpPr>
          <p:nvPr/>
        </p:nvSpPr>
        <p:spPr bwMode="auto">
          <a:xfrm>
            <a:off x="6227763" y="5516563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 animBg="1"/>
      <p:bldP spid="48136" grpId="0" animBg="1"/>
      <p:bldP spid="48137" grpId="0" animBg="1"/>
      <p:bldP spid="48138" grpId="0" animBg="1"/>
      <p:bldP spid="48139" grpId="0" animBg="1"/>
      <p:bldP spid="48140" grpId="0" animBg="1"/>
      <p:bldP spid="481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6826250" cy="908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Tomasulo Example Cycle 6</a:t>
            </a:r>
          </a:p>
        </p:txBody>
      </p:sp>
      <p:graphicFrame>
        <p:nvGraphicFramePr>
          <p:cNvPr id="28674" name="Object 4"/>
          <p:cNvGraphicFramePr>
            <a:graphicFrameLocks/>
          </p:cNvGraphicFramePr>
          <p:nvPr/>
        </p:nvGraphicFramePr>
        <p:xfrm>
          <a:off x="365125" y="1123950"/>
          <a:ext cx="8310563" cy="504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123950"/>
                        <a:ext cx="8310563" cy="504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446088" y="5849938"/>
            <a:ext cx="8496300" cy="3048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solidFill>
                  <a:srgbClr val="0000FF"/>
                </a:solidFill>
              </a:rPr>
              <a:t>Issue ADDD here despite name dependency on F6? </a:t>
            </a:r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3059113" y="2781300"/>
            <a:ext cx="533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9" name="AutoShape 7"/>
          <p:cNvSpPr>
            <a:spLocks noChangeArrowheads="1"/>
          </p:cNvSpPr>
          <p:nvPr/>
        </p:nvSpPr>
        <p:spPr bwMode="auto">
          <a:xfrm>
            <a:off x="2555875" y="3860800"/>
            <a:ext cx="3962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0" name="AutoShape 8"/>
          <p:cNvSpPr>
            <a:spLocks noChangeArrowheads="1"/>
          </p:cNvSpPr>
          <p:nvPr/>
        </p:nvSpPr>
        <p:spPr bwMode="auto">
          <a:xfrm>
            <a:off x="3708400" y="2133600"/>
            <a:ext cx="533400" cy="431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1" name="AutoShape 9"/>
          <p:cNvSpPr>
            <a:spLocks noChangeArrowheads="1"/>
          </p:cNvSpPr>
          <p:nvPr/>
        </p:nvSpPr>
        <p:spPr bwMode="auto">
          <a:xfrm>
            <a:off x="1476375" y="3644900"/>
            <a:ext cx="533400" cy="936625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2" name="AutoShape 10"/>
          <p:cNvSpPr>
            <a:spLocks noChangeArrowheads="1"/>
          </p:cNvSpPr>
          <p:nvPr/>
        </p:nvSpPr>
        <p:spPr bwMode="auto">
          <a:xfrm>
            <a:off x="4932363" y="5445125"/>
            <a:ext cx="533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animBg="1"/>
      <p:bldP spid="49159" grpId="0" animBg="1"/>
      <p:bldP spid="49160" grpId="0" animBg="1"/>
      <p:bldP spid="49161" grpId="0" animBg="1"/>
      <p:bldP spid="491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76200"/>
            <a:ext cx="6897687" cy="90487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Tomasulo Example Cycle 7</a:t>
            </a:r>
          </a:p>
        </p:txBody>
      </p:sp>
      <p:graphicFrame>
        <p:nvGraphicFramePr>
          <p:cNvPr id="29698" name="Object 4"/>
          <p:cNvGraphicFramePr>
            <a:graphicFrameLocks/>
          </p:cNvGraphicFramePr>
          <p:nvPr/>
        </p:nvGraphicFramePr>
        <p:xfrm>
          <a:off x="365125" y="1058863"/>
          <a:ext cx="8778875" cy="517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058863"/>
                        <a:ext cx="8778875" cy="517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AutoShape 7"/>
          <p:cNvSpPr>
            <a:spLocks noChangeArrowheads="1"/>
          </p:cNvSpPr>
          <p:nvPr/>
        </p:nvSpPr>
        <p:spPr bwMode="auto">
          <a:xfrm>
            <a:off x="1763713" y="3716338"/>
            <a:ext cx="287337" cy="1008062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76200"/>
            <a:ext cx="6897687" cy="90487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Tomasulo Example Cycle 8</a:t>
            </a:r>
          </a:p>
        </p:txBody>
      </p:sp>
      <p:graphicFrame>
        <p:nvGraphicFramePr>
          <p:cNvPr id="30722" name="Object 4"/>
          <p:cNvGraphicFramePr>
            <a:graphicFrameLocks/>
          </p:cNvGraphicFramePr>
          <p:nvPr/>
        </p:nvGraphicFramePr>
        <p:xfrm>
          <a:off x="365125" y="1201738"/>
          <a:ext cx="8778875" cy="496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201738"/>
                        <a:ext cx="8778875" cy="496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AutoShape 5"/>
          <p:cNvSpPr>
            <a:spLocks noChangeArrowheads="1"/>
          </p:cNvSpPr>
          <p:nvPr/>
        </p:nvSpPr>
        <p:spPr bwMode="auto">
          <a:xfrm>
            <a:off x="4356100" y="2420938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auto">
          <a:xfrm>
            <a:off x="5795963" y="5502275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179388" y="5949950"/>
            <a:ext cx="8496300" cy="3810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solidFill>
                  <a:srgbClr val="0000FF"/>
                </a:solidFill>
              </a:rPr>
              <a:t>Add1 (SUBD) completing; what is waiting for it?</a:t>
            </a:r>
            <a:r>
              <a:rPr lang="en-US" altLang="zh-CN"/>
              <a:t> </a:t>
            </a:r>
          </a:p>
        </p:txBody>
      </p:sp>
      <p:sp>
        <p:nvSpPr>
          <p:cNvPr id="51208" name="AutoShape 8"/>
          <p:cNvSpPr>
            <a:spLocks noChangeArrowheads="1"/>
          </p:cNvSpPr>
          <p:nvPr/>
        </p:nvSpPr>
        <p:spPr bwMode="auto">
          <a:xfrm>
            <a:off x="5148263" y="3860800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/>
      <p:bldP spid="51206" grpId="0" animBg="1"/>
      <p:bldP spid="51207" grpId="0" animBg="1" autoUpdateAnimBg="0"/>
      <p:bldP spid="51208" grpId="0" animBg="1"/>
      <p:bldP spid="5120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76200"/>
            <a:ext cx="6897687" cy="8318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Tomasulo Example Cycle 9</a:t>
            </a:r>
          </a:p>
        </p:txBody>
      </p:sp>
      <p:graphicFrame>
        <p:nvGraphicFramePr>
          <p:cNvPr id="31746" name="Object 3"/>
          <p:cNvGraphicFramePr>
            <a:graphicFrameLocks/>
          </p:cNvGraphicFramePr>
          <p:nvPr/>
        </p:nvGraphicFramePr>
        <p:xfrm>
          <a:off x="365125" y="1123950"/>
          <a:ext cx="8528050" cy="51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123950"/>
                        <a:ext cx="8528050" cy="518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AutoShape 4"/>
          <p:cNvSpPr>
            <a:spLocks noChangeArrowheads="1"/>
          </p:cNvSpPr>
          <p:nvPr/>
        </p:nvSpPr>
        <p:spPr bwMode="auto">
          <a:xfrm>
            <a:off x="5148263" y="2349500"/>
            <a:ext cx="431800" cy="287338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52229" name="AutoShape 5"/>
          <p:cNvSpPr>
            <a:spLocks noChangeArrowheads="1"/>
          </p:cNvSpPr>
          <p:nvPr/>
        </p:nvSpPr>
        <p:spPr bwMode="auto">
          <a:xfrm>
            <a:off x="5651500" y="5589588"/>
            <a:ext cx="649288" cy="360362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52230" name="AutoShape 6"/>
          <p:cNvSpPr>
            <a:spLocks noChangeArrowheads="1"/>
          </p:cNvSpPr>
          <p:nvPr/>
        </p:nvSpPr>
        <p:spPr bwMode="auto">
          <a:xfrm>
            <a:off x="3779838" y="3933825"/>
            <a:ext cx="647700" cy="358775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nimBg="1"/>
      <p:bldP spid="52229" grpId="0" animBg="1"/>
      <p:bldP spid="522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Scoreboard vs. </a:t>
            </a:r>
            <a:r>
              <a:rPr lang="en-US" altLang="zh-CN" sz="3600" dirty="0" err="1" smtClean="0"/>
              <a:t>Tomasulo</a:t>
            </a:r>
            <a:endParaRPr lang="zh-CN" altLang="en-US" sz="3600" dirty="0" smtClean="0"/>
          </a:p>
        </p:txBody>
      </p:sp>
      <p:sp>
        <p:nvSpPr>
          <p:cNvPr id="131075" name="内容占位符 4"/>
          <p:cNvSpPr>
            <a:spLocks noGrp="1"/>
          </p:cNvSpPr>
          <p:nvPr>
            <p:ph sz="half" idx="1"/>
          </p:nvPr>
        </p:nvSpPr>
        <p:spPr>
          <a:xfrm>
            <a:off x="395536" y="1590711"/>
            <a:ext cx="5072063" cy="4575175"/>
          </a:xfrm>
        </p:spPr>
        <p:txBody>
          <a:bodyPr/>
          <a:lstStyle/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Multiple  multiplier, etc. </a:t>
            </a:r>
            <a:r>
              <a:rPr lang="en-US" altLang="zh-CN" dirty="0" err="1" smtClean="0"/>
              <a:t>Funcs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Issue in order, Complete OOO</a:t>
            </a:r>
          </a:p>
          <a:p>
            <a:pPr lvl="1"/>
            <a:r>
              <a:rPr lang="en-US" altLang="zh-CN" dirty="0" smtClean="0"/>
              <a:t>IF</a:t>
            </a:r>
            <a:r>
              <a:rPr lang="en-US" altLang="zh-CN" dirty="0" smtClean="0">
                <a:sym typeface="Wingdings" pitchFamily="2" charset="2"/>
              </a:rPr>
              <a:t> Issue, Ro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4 stages pipeline</a:t>
            </a:r>
          </a:p>
          <a:p>
            <a:pPr lvl="1"/>
            <a:r>
              <a:rPr lang="en-US" altLang="zh-CN" dirty="0" err="1" smtClean="0">
                <a:sym typeface="Wingdings" pitchFamily="2" charset="2"/>
              </a:rPr>
              <a:t>Scoreboare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sym typeface="Wingdings" pitchFamily="2" charset="2"/>
              </a:rPr>
              <a:t>centralized </a:t>
            </a:r>
            <a:r>
              <a:rPr lang="en-US" altLang="zh-CN" dirty="0" smtClean="0">
                <a:sym typeface="Wingdings" pitchFamily="2" charset="2"/>
              </a:rPr>
              <a:t>control</a:t>
            </a:r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Stall when WAW, WAR</a:t>
            </a:r>
            <a:endParaRPr lang="zh-CN" altLang="en-US" dirty="0" smtClean="0">
              <a:solidFill>
                <a:srgbClr val="0000FF"/>
              </a:solidFill>
            </a:endParaRPr>
          </a:p>
        </p:txBody>
      </p:sp>
      <p:sp>
        <p:nvSpPr>
          <p:cNvPr id="131076" name="内容占位符 5"/>
          <p:cNvSpPr>
            <a:spLocks noGrp="1"/>
          </p:cNvSpPr>
          <p:nvPr>
            <p:ph sz="half" idx="2"/>
          </p:nvPr>
        </p:nvSpPr>
        <p:spPr>
          <a:xfrm>
            <a:off x="4557713" y="1557338"/>
            <a:ext cx="4872037" cy="4575175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endParaRPr lang="en-US" altLang="zh-CN" dirty="0" smtClean="0">
              <a:sym typeface="Wingdings" pitchFamily="2" charset="2"/>
            </a:endParaRP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 smtClean="0">
                <a:sym typeface="Wingdings" pitchFamily="2" charset="2"/>
              </a:rPr>
              <a:t>Fewer </a:t>
            </a:r>
            <a:r>
              <a:rPr lang="en-US" altLang="zh-CN" dirty="0" err="1" smtClean="0">
                <a:sym typeface="Wingdings" pitchFamily="2" charset="2"/>
              </a:rPr>
              <a:t>Func</a:t>
            </a:r>
            <a:r>
              <a:rPr lang="en-US" altLang="zh-CN" dirty="0" smtClean="0">
                <a:sym typeface="Wingdings" pitchFamily="2" charset="2"/>
              </a:rPr>
              <a:t>, </a:t>
            </a:r>
            <a:r>
              <a:rPr lang="en-US" altLang="zh-CN" dirty="0" err="1" smtClean="0">
                <a:sym typeface="Wingdings" pitchFamily="2" charset="2"/>
              </a:rPr>
              <a:t>unpipelined</a:t>
            </a:r>
            <a:r>
              <a:rPr lang="en-US" altLang="zh-CN" dirty="0" smtClean="0">
                <a:sym typeface="Wingdings" pitchFamily="2" charset="2"/>
              </a:rPr>
              <a:t>  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Issue in order, Complete OOO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 smtClean="0">
                <a:sym typeface="Wingdings" pitchFamily="2" charset="2"/>
              </a:rPr>
              <a:t>FP op. queue, Reservation station, LD/ST buffer, CDB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Reg. </a:t>
            </a:r>
            <a:r>
              <a:rPr lang="en-US" altLang="zh-CN" dirty="0" err="1" smtClean="0">
                <a:solidFill>
                  <a:srgbClr val="FF0000"/>
                </a:solidFill>
                <a:sym typeface="Wingdings" pitchFamily="2" charset="2"/>
              </a:rPr>
              <a:t>RenameNo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 WAW, WAR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 smtClean="0">
                <a:sym typeface="Wingdings" pitchFamily="2" charset="2"/>
              </a:rPr>
              <a:t>Reduce structural hazard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 smtClean="0">
                <a:sym typeface="Wingdings" pitchFamily="2" charset="2"/>
              </a:rPr>
              <a:t>RAW detection 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decentralized</a:t>
            </a:r>
            <a:r>
              <a:rPr lang="en-US" altLang="zh-CN" dirty="0" smtClean="0">
                <a:sym typeface="Wingdings" pitchFamily="2" charset="2"/>
              </a:rPr>
              <a:t>—reservation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CDB forwarding path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76200"/>
            <a:ext cx="7561262" cy="90487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Example Cycle 10</a:t>
            </a:r>
          </a:p>
        </p:txBody>
      </p:sp>
      <p:graphicFrame>
        <p:nvGraphicFramePr>
          <p:cNvPr id="32770" name="Object 4"/>
          <p:cNvGraphicFramePr>
            <a:graphicFrameLocks/>
          </p:cNvGraphicFramePr>
          <p:nvPr/>
        </p:nvGraphicFramePr>
        <p:xfrm>
          <a:off x="365125" y="1123950"/>
          <a:ext cx="8599488" cy="511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123950"/>
                        <a:ext cx="8599488" cy="511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AutoShape 6"/>
          <p:cNvSpPr>
            <a:spLocks noChangeArrowheads="1"/>
          </p:cNvSpPr>
          <p:nvPr/>
        </p:nvSpPr>
        <p:spPr bwMode="auto">
          <a:xfrm>
            <a:off x="5148263" y="2349500"/>
            <a:ext cx="431800" cy="287338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53255" name="AutoShape 7"/>
          <p:cNvSpPr>
            <a:spLocks noChangeArrowheads="1"/>
          </p:cNvSpPr>
          <p:nvPr/>
        </p:nvSpPr>
        <p:spPr bwMode="auto">
          <a:xfrm>
            <a:off x="3924300" y="2781300"/>
            <a:ext cx="431800" cy="287338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53256" name="AutoShape 8"/>
          <p:cNvSpPr>
            <a:spLocks noChangeArrowheads="1"/>
          </p:cNvSpPr>
          <p:nvPr/>
        </p:nvSpPr>
        <p:spPr bwMode="auto">
          <a:xfrm>
            <a:off x="1619250" y="3933825"/>
            <a:ext cx="431800" cy="287338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animBg="1"/>
      <p:bldP spid="53255" grpId="0" animBg="1"/>
      <p:bldP spid="5325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7740650" cy="976313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Example Cycle 11</a:t>
            </a:r>
          </a:p>
        </p:txBody>
      </p:sp>
      <p:graphicFrame>
        <p:nvGraphicFramePr>
          <p:cNvPr id="33794" name="Object 4"/>
          <p:cNvGraphicFramePr>
            <a:graphicFrameLocks/>
          </p:cNvGraphicFramePr>
          <p:nvPr/>
        </p:nvGraphicFramePr>
        <p:xfrm>
          <a:off x="339725" y="954088"/>
          <a:ext cx="8624888" cy="535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954088"/>
                        <a:ext cx="8624888" cy="535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AutoShape 8"/>
          <p:cNvSpPr>
            <a:spLocks noChangeArrowheads="1"/>
          </p:cNvSpPr>
          <p:nvPr/>
        </p:nvSpPr>
        <p:spPr bwMode="auto">
          <a:xfrm>
            <a:off x="1619250" y="3860800"/>
            <a:ext cx="360363" cy="288925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7489825" cy="8318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Example Cycle 12</a:t>
            </a:r>
          </a:p>
        </p:txBody>
      </p:sp>
      <p:graphicFrame>
        <p:nvGraphicFramePr>
          <p:cNvPr id="34818" name="Object 3"/>
          <p:cNvGraphicFramePr>
            <a:graphicFrameLocks/>
          </p:cNvGraphicFramePr>
          <p:nvPr/>
        </p:nvGraphicFramePr>
        <p:xfrm>
          <a:off x="339725" y="908050"/>
          <a:ext cx="8804275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908050"/>
                        <a:ext cx="8804275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250825" y="5805488"/>
            <a:ext cx="8496300" cy="3810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solidFill>
                  <a:srgbClr val="0000FF"/>
                </a:solidFill>
              </a:rPr>
              <a:t>Add2 (ADDD) completing; what is waiting for it? </a:t>
            </a:r>
          </a:p>
        </p:txBody>
      </p:sp>
      <p:sp>
        <p:nvSpPr>
          <p:cNvPr id="55301" name="AutoShape 5"/>
          <p:cNvSpPr>
            <a:spLocks noChangeArrowheads="1"/>
          </p:cNvSpPr>
          <p:nvPr/>
        </p:nvSpPr>
        <p:spPr bwMode="auto">
          <a:xfrm>
            <a:off x="4716463" y="2636838"/>
            <a:ext cx="360362" cy="287337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55303" name="AutoShape 7"/>
          <p:cNvSpPr>
            <a:spLocks noChangeArrowheads="1"/>
          </p:cNvSpPr>
          <p:nvPr/>
        </p:nvSpPr>
        <p:spPr bwMode="auto">
          <a:xfrm>
            <a:off x="5148263" y="5445125"/>
            <a:ext cx="647700" cy="288925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nimBg="1" autoUpdateAnimBg="0"/>
      <p:bldP spid="55301" grpId="0" animBg="1"/>
      <p:bldP spid="5530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76200"/>
            <a:ext cx="7561262" cy="760413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Example Cycle 13</a:t>
            </a:r>
          </a:p>
        </p:txBody>
      </p:sp>
      <p:graphicFrame>
        <p:nvGraphicFramePr>
          <p:cNvPr id="35842" name="Object 3"/>
          <p:cNvGraphicFramePr>
            <a:graphicFrameLocks/>
          </p:cNvGraphicFramePr>
          <p:nvPr/>
        </p:nvGraphicFramePr>
        <p:xfrm>
          <a:off x="365125" y="1058863"/>
          <a:ext cx="8778875" cy="503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9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058863"/>
                        <a:ext cx="8778875" cy="503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250825" y="5805488"/>
            <a:ext cx="8496300" cy="3810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solidFill>
                  <a:srgbClr val="0000FF"/>
                </a:solidFill>
              </a:rPr>
              <a:t>All simple operation are end here. </a:t>
            </a:r>
          </a:p>
        </p:txBody>
      </p:sp>
      <p:sp>
        <p:nvSpPr>
          <p:cNvPr id="56325" name="AutoShape 5"/>
          <p:cNvSpPr>
            <a:spLocks noChangeArrowheads="1"/>
          </p:cNvSpPr>
          <p:nvPr/>
        </p:nvSpPr>
        <p:spPr bwMode="auto">
          <a:xfrm>
            <a:off x="5292725" y="2708275"/>
            <a:ext cx="360363" cy="287338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nimBg="1" autoUpdateAnimBg="0"/>
      <p:bldP spid="563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Example Cycle 14</a:t>
            </a:r>
          </a:p>
        </p:txBody>
      </p:sp>
      <p:graphicFrame>
        <p:nvGraphicFramePr>
          <p:cNvPr id="36866" name="Object 4"/>
          <p:cNvGraphicFramePr>
            <a:graphicFrameLocks noGrp="1"/>
          </p:cNvGraphicFramePr>
          <p:nvPr>
            <p:ph idx="1"/>
          </p:nvPr>
        </p:nvGraphicFramePr>
        <p:xfrm>
          <a:off x="711200" y="1143000"/>
          <a:ext cx="7721600" cy="528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1143000"/>
                        <a:ext cx="7721600" cy="528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AutoShape 6"/>
          <p:cNvSpPr>
            <a:spLocks noChangeArrowheads="1"/>
          </p:cNvSpPr>
          <p:nvPr/>
        </p:nvSpPr>
        <p:spPr bwMode="auto">
          <a:xfrm>
            <a:off x="1928813" y="4786313"/>
            <a:ext cx="500062" cy="287337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7345363" cy="8318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Example Cycle 15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323850" y="5805488"/>
            <a:ext cx="8496300" cy="5207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solidFill>
                  <a:srgbClr val="0000FF"/>
                </a:solidFill>
              </a:rPr>
              <a:t>Mult1 (MULTD) completing; what is waiting for it?</a:t>
            </a:r>
            <a:r>
              <a:rPr lang="en-US" altLang="zh-CN"/>
              <a:t> </a:t>
            </a:r>
          </a:p>
        </p:txBody>
      </p:sp>
      <p:graphicFrame>
        <p:nvGraphicFramePr>
          <p:cNvPr id="37890" name="Object 5"/>
          <p:cNvGraphicFramePr>
            <a:graphicFrameLocks/>
          </p:cNvGraphicFramePr>
          <p:nvPr/>
        </p:nvGraphicFramePr>
        <p:xfrm>
          <a:off x="395288" y="908050"/>
          <a:ext cx="8497887" cy="532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908050"/>
                        <a:ext cx="8497887" cy="532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AutoShape 6"/>
          <p:cNvSpPr>
            <a:spLocks noChangeArrowheads="1"/>
          </p:cNvSpPr>
          <p:nvPr/>
        </p:nvSpPr>
        <p:spPr bwMode="auto">
          <a:xfrm>
            <a:off x="1692275" y="4221163"/>
            <a:ext cx="360363" cy="287337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58377" name="AutoShape 9"/>
          <p:cNvSpPr>
            <a:spLocks noChangeArrowheads="1"/>
          </p:cNvSpPr>
          <p:nvPr/>
        </p:nvSpPr>
        <p:spPr bwMode="auto">
          <a:xfrm>
            <a:off x="4500563" y="1989138"/>
            <a:ext cx="360362" cy="287337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58380" name="AutoShape 12"/>
          <p:cNvSpPr>
            <a:spLocks noChangeArrowheads="1"/>
          </p:cNvSpPr>
          <p:nvPr/>
        </p:nvSpPr>
        <p:spPr bwMode="auto">
          <a:xfrm>
            <a:off x="5076825" y="4508500"/>
            <a:ext cx="574675" cy="288925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58381" name="AutoShape 13"/>
          <p:cNvSpPr>
            <a:spLocks noChangeArrowheads="1"/>
          </p:cNvSpPr>
          <p:nvPr/>
        </p:nvSpPr>
        <p:spPr bwMode="auto">
          <a:xfrm>
            <a:off x="3132138" y="5516563"/>
            <a:ext cx="647700" cy="288925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 autoUpdateAnimBg="0"/>
      <p:bldP spid="58374" grpId="0" animBg="1"/>
      <p:bldP spid="58377" grpId="0" animBg="1"/>
      <p:bldP spid="58380" grpId="0" animBg="1"/>
      <p:bldP spid="5838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76200"/>
            <a:ext cx="7488237" cy="760413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Example Cycle 16</a:t>
            </a:r>
          </a:p>
        </p:txBody>
      </p:sp>
      <p:graphicFrame>
        <p:nvGraphicFramePr>
          <p:cNvPr id="38914" name="Object 4"/>
          <p:cNvGraphicFramePr>
            <a:graphicFrameLocks/>
          </p:cNvGraphicFramePr>
          <p:nvPr/>
        </p:nvGraphicFramePr>
        <p:xfrm>
          <a:off x="339725" y="954088"/>
          <a:ext cx="8624888" cy="528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1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954088"/>
                        <a:ext cx="8624888" cy="528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AutoShape 5"/>
          <p:cNvSpPr>
            <a:spLocks noChangeArrowheads="1"/>
          </p:cNvSpPr>
          <p:nvPr/>
        </p:nvSpPr>
        <p:spPr bwMode="auto">
          <a:xfrm>
            <a:off x="3132138" y="5516563"/>
            <a:ext cx="671512" cy="27305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8" name="AutoShape 6"/>
          <p:cNvSpPr>
            <a:spLocks noChangeArrowheads="1"/>
          </p:cNvSpPr>
          <p:nvPr/>
        </p:nvSpPr>
        <p:spPr bwMode="auto">
          <a:xfrm>
            <a:off x="3779838" y="4508500"/>
            <a:ext cx="671512" cy="27305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179388" y="5876925"/>
            <a:ext cx="8323262" cy="341313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solidFill>
                  <a:srgbClr val="0000FF"/>
                </a:solidFill>
              </a:rPr>
              <a:t>Just waiting for Mult2 (DIVD) to complete</a:t>
            </a:r>
          </a:p>
        </p:txBody>
      </p:sp>
      <p:sp>
        <p:nvSpPr>
          <p:cNvPr id="59400" name="AutoShape 8"/>
          <p:cNvSpPr>
            <a:spLocks noChangeArrowheads="1"/>
          </p:cNvSpPr>
          <p:nvPr/>
        </p:nvSpPr>
        <p:spPr bwMode="auto">
          <a:xfrm>
            <a:off x="5003800" y="1989138"/>
            <a:ext cx="671513" cy="27305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 animBg="1"/>
      <p:bldP spid="59398" grpId="0" animBg="1"/>
      <p:bldP spid="5940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Tomasulo Example Cycle 17</a:t>
            </a:r>
          </a:p>
        </p:txBody>
      </p:sp>
      <p:graphicFrame>
        <p:nvGraphicFramePr>
          <p:cNvPr id="39938" name="Object 4"/>
          <p:cNvGraphicFramePr>
            <a:graphicFrameLocks noGrp="1"/>
          </p:cNvGraphicFramePr>
          <p:nvPr>
            <p:ph idx="1"/>
          </p:nvPr>
        </p:nvGraphicFramePr>
        <p:xfrm>
          <a:off x="530225" y="1214438"/>
          <a:ext cx="751205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1214438"/>
                        <a:ext cx="7512050" cy="5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AutoShape 6"/>
          <p:cNvSpPr>
            <a:spLocks noChangeArrowheads="1"/>
          </p:cNvSpPr>
          <p:nvPr/>
        </p:nvSpPr>
        <p:spPr bwMode="auto">
          <a:xfrm>
            <a:off x="3571875" y="2643188"/>
            <a:ext cx="360363" cy="2873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39941" name="AutoShape 7"/>
          <p:cNvSpPr>
            <a:spLocks noChangeArrowheads="1"/>
          </p:cNvSpPr>
          <p:nvPr/>
        </p:nvSpPr>
        <p:spPr bwMode="auto">
          <a:xfrm>
            <a:off x="1785938" y="4714875"/>
            <a:ext cx="3603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Example Cycle 55</a:t>
            </a:r>
          </a:p>
        </p:txBody>
      </p:sp>
      <p:graphicFrame>
        <p:nvGraphicFramePr>
          <p:cNvPr id="40962" name="Object 4"/>
          <p:cNvGraphicFramePr>
            <a:graphicFrameLocks noGrp="1"/>
          </p:cNvGraphicFramePr>
          <p:nvPr>
            <p:ph idx="1"/>
          </p:nvPr>
        </p:nvGraphicFramePr>
        <p:xfrm>
          <a:off x="503238" y="1082675"/>
          <a:ext cx="7391400" cy="506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1082675"/>
                        <a:ext cx="7391400" cy="506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AutoShape 6"/>
          <p:cNvSpPr>
            <a:spLocks noChangeArrowheads="1"/>
          </p:cNvSpPr>
          <p:nvPr/>
        </p:nvSpPr>
        <p:spPr bwMode="auto">
          <a:xfrm>
            <a:off x="1835150" y="4508500"/>
            <a:ext cx="3603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Example Cycle 56</a:t>
            </a:r>
          </a:p>
        </p:txBody>
      </p:sp>
      <p:graphicFrame>
        <p:nvGraphicFramePr>
          <p:cNvPr id="41986" name="Object 6"/>
          <p:cNvGraphicFramePr>
            <a:graphicFrameLocks noGrp="1"/>
          </p:cNvGraphicFramePr>
          <p:nvPr>
            <p:ph idx="1"/>
          </p:nvPr>
        </p:nvGraphicFramePr>
        <p:xfrm>
          <a:off x="787400" y="836613"/>
          <a:ext cx="7783513" cy="532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836613"/>
                        <a:ext cx="7783513" cy="532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323850" y="5876925"/>
            <a:ext cx="8496300" cy="3810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solidFill>
                  <a:srgbClr val="0000FF"/>
                </a:solidFill>
              </a:rPr>
              <a:t>Mult2 (DIVD) is completing; what is waiting for it? </a:t>
            </a:r>
          </a:p>
        </p:txBody>
      </p:sp>
      <p:sp>
        <p:nvSpPr>
          <p:cNvPr id="62472" name="AutoShape 8"/>
          <p:cNvSpPr>
            <a:spLocks noChangeArrowheads="1"/>
          </p:cNvSpPr>
          <p:nvPr/>
        </p:nvSpPr>
        <p:spPr bwMode="auto">
          <a:xfrm>
            <a:off x="1835150" y="4508500"/>
            <a:ext cx="3603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2473" name="AutoShape 9"/>
          <p:cNvSpPr>
            <a:spLocks noChangeArrowheads="1"/>
          </p:cNvSpPr>
          <p:nvPr/>
        </p:nvSpPr>
        <p:spPr bwMode="auto">
          <a:xfrm>
            <a:off x="4572000" y="2349500"/>
            <a:ext cx="3603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2474" name="AutoShape 10"/>
          <p:cNvSpPr>
            <a:spLocks noChangeArrowheads="1"/>
          </p:cNvSpPr>
          <p:nvPr/>
        </p:nvSpPr>
        <p:spPr bwMode="auto">
          <a:xfrm>
            <a:off x="6227763" y="5373688"/>
            <a:ext cx="576262" cy="3603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animBg="1"/>
      <p:bldP spid="62472" grpId="0" animBg="1"/>
      <p:bldP spid="62473" grpId="0" animBg="1"/>
      <p:bldP spid="6247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7740650" cy="12954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Dynamic Scheduling with </a:t>
            </a:r>
            <a:br>
              <a:rPr lang="en-US" altLang="zh-CN" sz="4000" smtClean="0"/>
            </a:br>
            <a:r>
              <a:rPr lang="en-US" altLang="zh-CN" sz="4000" smtClean="0"/>
              <a:t>Tomasulo’s Algorithm</a:t>
            </a:r>
          </a:p>
        </p:txBody>
      </p:sp>
      <p:sp>
        <p:nvSpPr>
          <p:cNvPr id="1320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09550" y="1524000"/>
            <a:ext cx="8934450" cy="48768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latin typeface="Comic Sans MS" pitchFamily="66" charset="0"/>
              </a:rPr>
              <a:t>For IBM 360/91 (before caches!)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latin typeface="Comic Sans MS" pitchFamily="66" charset="0"/>
              </a:rPr>
              <a:t>Goal: </a:t>
            </a: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High Performance without special compilers</a:t>
            </a:r>
            <a:endParaRPr lang="en-US" altLang="zh-CN" smtClean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latin typeface="Comic Sans MS" pitchFamily="66" charset="0"/>
              </a:rPr>
              <a:t>Small number of floating point registers (4 in 360) prevented interesting compiler scheduling of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This led Tomasulo to try to figure out how to get more effective registers — </a:t>
            </a:r>
            <a:r>
              <a:rPr lang="en-US" altLang="zh-CN" sz="2400" smtClean="0">
                <a:solidFill>
                  <a:srgbClr val="FF0000"/>
                </a:solidFill>
                <a:latin typeface="Comic Sans MS" pitchFamily="66" charset="0"/>
              </a:rPr>
              <a:t>renaming in hardware!</a:t>
            </a:r>
            <a:r>
              <a:rPr lang="en-US" altLang="zh-CN" sz="2400" smtClean="0">
                <a:solidFill>
                  <a:schemeClr val="hlink"/>
                </a:solidFill>
                <a:latin typeface="Comic Sans MS" pitchFamily="66" charset="0"/>
              </a:rPr>
              <a:t> </a:t>
            </a:r>
            <a:endParaRPr lang="en-US" altLang="zh-CN" sz="24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latin typeface="Comic Sans MS" pitchFamily="66" charset="0"/>
              </a:rPr>
              <a:t>Why Study 1966 Computer?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latin typeface="Comic Sans MS" pitchFamily="66" charset="0"/>
              </a:rPr>
              <a:t>The descendants of this have flourished!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Alpha 21264, HP 8000, MIPS 10000, Pentium III, PowerPC 604, …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Example Cycle 57</a:t>
            </a:r>
          </a:p>
        </p:txBody>
      </p:sp>
      <p:graphicFrame>
        <p:nvGraphicFramePr>
          <p:cNvPr id="43010" name="Object 150"/>
          <p:cNvGraphicFramePr>
            <a:graphicFrameLocks noGrp="1"/>
          </p:cNvGraphicFramePr>
          <p:nvPr>
            <p:ph idx="1"/>
          </p:nvPr>
        </p:nvGraphicFramePr>
        <p:xfrm>
          <a:off x="590550" y="836613"/>
          <a:ext cx="7888288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7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15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836613"/>
                        <a:ext cx="7888288" cy="540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323850" y="5805488"/>
            <a:ext cx="8610600" cy="6096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b="0">
                <a:solidFill>
                  <a:srgbClr val="0000FF"/>
                </a:solidFill>
              </a:rPr>
              <a:t>Once again: In-order issue, out-of-order execution and out-of-order completion.</a:t>
            </a:r>
          </a:p>
        </p:txBody>
      </p:sp>
      <p:sp>
        <p:nvSpPr>
          <p:cNvPr id="43013" name="AutoShape 6"/>
          <p:cNvSpPr>
            <a:spLocks noChangeArrowheads="1"/>
          </p:cNvSpPr>
          <p:nvPr/>
        </p:nvSpPr>
        <p:spPr bwMode="auto">
          <a:xfrm>
            <a:off x="3132138" y="1412875"/>
            <a:ext cx="457200" cy="16764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4" name="AutoShape 7"/>
          <p:cNvSpPr>
            <a:spLocks noChangeArrowheads="1"/>
          </p:cNvSpPr>
          <p:nvPr/>
        </p:nvSpPr>
        <p:spPr bwMode="auto">
          <a:xfrm>
            <a:off x="3779838" y="1412875"/>
            <a:ext cx="457200" cy="16764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5" name="AutoShape 9"/>
          <p:cNvSpPr>
            <a:spLocks noChangeArrowheads="1"/>
          </p:cNvSpPr>
          <p:nvPr/>
        </p:nvSpPr>
        <p:spPr bwMode="auto">
          <a:xfrm>
            <a:off x="5003800" y="1412875"/>
            <a:ext cx="457200" cy="16764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28688" y="0"/>
            <a:ext cx="7993062" cy="1241425"/>
          </a:xfrm>
        </p:spPr>
        <p:txBody>
          <a:bodyPr/>
          <a:lstStyle/>
          <a:p>
            <a:pPr eaLnBrk="1" hangingPunct="1"/>
            <a:r>
              <a:rPr lang="en-US" altLang="zh-CN" sz="4000" dirty="0" err="1" smtClean="0"/>
              <a:t>Tomasulo’s</a:t>
            </a:r>
            <a:r>
              <a:rPr lang="en-US" altLang="zh-CN" sz="4000" dirty="0" smtClean="0"/>
              <a:t> scheme offers </a:t>
            </a:r>
            <a:br>
              <a:rPr lang="en-US" altLang="zh-CN" sz="4000" dirty="0" smtClean="0"/>
            </a:br>
            <a:r>
              <a:rPr lang="en-US" altLang="zh-CN" sz="4000" b="1" dirty="0">
                <a:solidFill>
                  <a:srgbClr val="FF0000"/>
                </a:solidFill>
              </a:rPr>
              <a:t>3</a:t>
            </a:r>
            <a:r>
              <a:rPr lang="en-US" altLang="zh-CN" sz="4000" dirty="0" smtClean="0"/>
              <a:t> major advantages</a:t>
            </a:r>
          </a:p>
        </p:txBody>
      </p:sp>
      <p:sp>
        <p:nvSpPr>
          <p:cNvPr id="1413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57188" y="1428750"/>
            <a:ext cx="8534400" cy="4800600"/>
          </a:xfrm>
        </p:spPr>
        <p:txBody>
          <a:bodyPr/>
          <a:lstStyle/>
          <a:p>
            <a:pPr marL="457200" indent="-457200" algn="just" eaLnBrk="1" hangingPunct="1">
              <a:lnSpc>
                <a:spcPct val="90000"/>
              </a:lnSpc>
            </a:pPr>
            <a:r>
              <a:rPr lang="en-US" altLang="zh-CN" sz="2800" b="1" smtClean="0">
                <a:solidFill>
                  <a:srgbClr val="0000FF"/>
                </a:solidFill>
                <a:latin typeface="Comic Sans MS" pitchFamily="66" charset="0"/>
              </a:rPr>
              <a:t>The distribution of the hazard detection logic</a:t>
            </a:r>
          </a:p>
          <a:p>
            <a:pPr marL="800100" lvl="1" indent="-342900" algn="just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distributed reservation stations and the CDB</a:t>
            </a:r>
          </a:p>
          <a:p>
            <a:pPr marL="800100" lvl="1" indent="-342900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If multiple instructions waiting on single result, &amp; each instruction has other operand, then instructions can be released simultaneously by broadcast on CDB </a:t>
            </a:r>
          </a:p>
          <a:p>
            <a:pPr marL="800100" lvl="1" indent="-342900" algn="just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If a centralized register file were used, the units would have to read their results from the registers when register buses are available.</a:t>
            </a:r>
          </a:p>
          <a:p>
            <a:pPr marL="457200" indent="-457200" algn="just" eaLnBrk="1" hangingPunct="1">
              <a:lnSpc>
                <a:spcPct val="90000"/>
              </a:lnSpc>
            </a:pPr>
            <a:r>
              <a:rPr lang="en-US" altLang="zh-CN" sz="2800" b="1" smtClean="0">
                <a:solidFill>
                  <a:srgbClr val="0000FF"/>
                </a:solidFill>
                <a:latin typeface="Comic Sans MS" pitchFamily="66" charset="0"/>
              </a:rPr>
              <a:t>The elimination of stalls for WAW and WAR hazards</a:t>
            </a:r>
            <a:endParaRPr lang="en-US" altLang="zh-CN" sz="2800" smtClean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Drawbacks</a:t>
            </a:r>
          </a:p>
        </p:txBody>
      </p:sp>
      <p:sp>
        <p:nvSpPr>
          <p:cNvPr id="1392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1052513"/>
            <a:ext cx="8610600" cy="4953000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 dirty="0" smtClean="0">
                <a:latin typeface="Comic Sans MS" pitchFamily="66" charset="0"/>
              </a:rPr>
              <a:t>Complexity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 dirty="0" smtClean="0">
                <a:latin typeface="Comic Sans MS" pitchFamily="66" charset="0"/>
              </a:rPr>
              <a:t>delays of 360/91, MIPS 10000, Alpha 21264, </a:t>
            </a:r>
            <a:br>
              <a:rPr lang="en-US" altLang="zh-CN" sz="2400" dirty="0" smtClean="0">
                <a:latin typeface="Comic Sans MS" pitchFamily="66" charset="0"/>
              </a:rPr>
            </a:br>
            <a:r>
              <a:rPr lang="en-US" altLang="zh-CN" sz="2400" dirty="0" smtClean="0">
                <a:latin typeface="Comic Sans MS" pitchFamily="66" charset="0"/>
              </a:rPr>
              <a:t>IBM PPC 620 in CA:AQA 2/e, but not in silicon!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 dirty="0" smtClean="0">
                <a:latin typeface="Comic Sans MS" pitchFamily="66" charset="0"/>
              </a:rPr>
              <a:t>Many associative stores (CDB) at high speed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 dirty="0" smtClean="0">
                <a:latin typeface="Comic Sans MS" pitchFamily="66" charset="0"/>
              </a:rPr>
              <a:t>Performance limited by Common Data Bus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 dirty="0" smtClean="0">
                <a:latin typeface="Comic Sans MS" pitchFamily="66" charset="0"/>
              </a:rPr>
              <a:t>Each CDB must go to multiple functional units </a:t>
            </a:r>
            <a:br>
              <a:rPr lang="en-US" altLang="zh-CN" sz="2400" dirty="0" smtClean="0">
                <a:latin typeface="Comic Sans MS" pitchFamily="66" charset="0"/>
              </a:rPr>
            </a:br>
            <a:r>
              <a:rPr lang="en-US" altLang="zh-CN" sz="2400" dirty="0" smtClean="0">
                <a:latin typeface="Comic Sans MS" pitchFamily="66" charset="0"/>
                <a:sym typeface="Symbol" pitchFamily="18" charset="2"/>
              </a:rPr>
              <a:t>high capacitance, high wiring density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 dirty="0" smtClean="0">
                <a:latin typeface="Comic Sans MS" pitchFamily="66" charset="0"/>
                <a:sym typeface="Symbol" pitchFamily="18" charset="2"/>
              </a:rPr>
              <a:t>Number of functional units that can complete per cycle limited to one!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omic Sans MS" pitchFamily="66" charset="0"/>
              </a:rPr>
              <a:t>Multiple CDBs </a:t>
            </a:r>
            <a:r>
              <a:rPr lang="en-US" altLang="zh-CN" sz="2000" dirty="0" smtClean="0">
                <a:latin typeface="Comic Sans MS" pitchFamily="66" charset="0"/>
                <a:sym typeface="Symbol" pitchFamily="18" charset="2"/>
              </a:rPr>
              <a:t></a:t>
            </a:r>
            <a:r>
              <a:rPr lang="en-US" altLang="zh-CN" sz="2000" dirty="0" smtClean="0">
                <a:latin typeface="Comic Sans MS" pitchFamily="66" charset="0"/>
              </a:rPr>
              <a:t> more FU logic for parallel </a:t>
            </a:r>
            <a:r>
              <a:rPr lang="en-US" altLang="zh-CN" sz="2000" dirty="0" err="1" smtClean="0">
                <a:latin typeface="Comic Sans MS" pitchFamily="66" charset="0"/>
              </a:rPr>
              <a:t>assoc</a:t>
            </a:r>
            <a:r>
              <a:rPr lang="en-US" altLang="zh-CN" sz="2000" dirty="0" smtClean="0">
                <a:latin typeface="Comic Sans MS" pitchFamily="66" charset="0"/>
              </a:rPr>
              <a:t> stores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 dirty="0" smtClean="0">
                <a:solidFill>
                  <a:srgbClr val="0000FF"/>
                </a:solidFill>
                <a:latin typeface="Comic Sans MS" pitchFamily="66" charset="0"/>
              </a:rPr>
              <a:t>Non-precise interrupts</a:t>
            </a:r>
            <a:r>
              <a:rPr lang="en-US" altLang="zh-CN" sz="2800" dirty="0" smtClean="0">
                <a:latin typeface="Comic Sans MS" pitchFamily="66" charset="0"/>
              </a:rPr>
              <a:t>!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 dirty="0" smtClean="0">
                <a:latin typeface="Comic Sans MS" pitchFamily="66" charset="0"/>
              </a:rPr>
              <a:t>We will address this later</a:t>
            </a:r>
            <a:endParaRPr lang="en-US" altLang="zh-CN" sz="2400" dirty="0" smtClean="0">
              <a:latin typeface="Comic Sans MS" pitchFamily="66" charset="0"/>
              <a:sym typeface="Symbol" pitchFamily="18" charset="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488237" cy="1125538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Why can Tomasulo overlap iterations of loops?</a:t>
            </a:r>
          </a:p>
        </p:txBody>
      </p:sp>
      <p:sp>
        <p:nvSpPr>
          <p:cNvPr id="1402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1196975"/>
            <a:ext cx="8229600" cy="5105400"/>
          </a:xfrm>
        </p:spPr>
        <p:txBody>
          <a:bodyPr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 smtClean="0">
                <a:latin typeface="Comic Sans MS" pitchFamily="66" charset="0"/>
              </a:rPr>
              <a:t>Register renaming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Multiple iterations use different physical destinations for registers (dynamic loop unrolling).</a:t>
            </a:r>
          </a:p>
          <a:p>
            <a:pPr marL="685800" lvl="1" indent="-228600" eaLnBrk="1" hangingPunct="1">
              <a:lnSpc>
                <a:spcPct val="90000"/>
              </a:lnSpc>
            </a:pPr>
            <a:endParaRPr lang="en-US" altLang="zh-CN" sz="2400" smtClean="0">
              <a:latin typeface="Comic Sans MS" pitchFamily="66" charset="0"/>
            </a:endParaRP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 smtClean="0">
                <a:latin typeface="Comic Sans MS" pitchFamily="66" charset="0"/>
              </a:rPr>
              <a:t>Reservation stations 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Permit instruction issue to advance past integer control flow operations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Also buffer old values of registers - totally avoiding the WAR stall that we saw in the scoreboard.</a:t>
            </a:r>
          </a:p>
          <a:p>
            <a:pPr marL="685800" lvl="1" indent="-228600" eaLnBrk="1" hangingPunct="1">
              <a:lnSpc>
                <a:spcPct val="90000"/>
              </a:lnSpc>
            </a:pPr>
            <a:endParaRPr lang="en-US" altLang="zh-CN" sz="2400" smtClean="0">
              <a:latin typeface="Comic Sans MS" pitchFamily="66" charset="0"/>
            </a:endParaRP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 smtClean="0">
                <a:latin typeface="Comic Sans MS" pitchFamily="66" charset="0"/>
              </a:rPr>
              <a:t>Other perspective: Tomasulo building data flow dependency graph on the fly.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err="1" smtClean="0">
                <a:solidFill>
                  <a:srgbClr val="9900CC"/>
                </a:solidFill>
              </a:rPr>
              <a:t>Tomasulo</a:t>
            </a:r>
            <a:r>
              <a:rPr lang="en-US" altLang="zh-CN" sz="3200" dirty="0" smtClean="0">
                <a:solidFill>
                  <a:srgbClr val="9900CC"/>
                </a:solidFill>
              </a:rPr>
              <a:t> overlap iterations of loops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FF0000"/>
                </a:solidFill>
                <a:latin typeface="Comic Sans MS" pitchFamily="66" charset="0"/>
              </a:rPr>
              <a:t>Register renaming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chemeClr val="tx2"/>
                </a:solidFill>
                <a:latin typeface="Comic Sans MS" pitchFamily="66" charset="0"/>
              </a:rPr>
              <a:t>Multiple iterations use </a:t>
            </a:r>
            <a:r>
              <a:rPr lang="en-US" altLang="zh-CN" sz="2000" smtClean="0">
                <a:solidFill>
                  <a:srgbClr val="0000FF"/>
                </a:solidFill>
                <a:latin typeface="Comic Sans MS" pitchFamily="66" charset="0"/>
              </a:rPr>
              <a:t>different physical destinations</a:t>
            </a:r>
            <a:r>
              <a:rPr lang="en-US" altLang="zh-CN" sz="2000" smtClean="0">
                <a:solidFill>
                  <a:schemeClr val="tx2"/>
                </a:solidFill>
                <a:latin typeface="Comic Sans MS" pitchFamily="66" charset="0"/>
              </a:rPr>
              <a:t> for registers (</a:t>
            </a:r>
            <a:r>
              <a:rPr lang="en-US" altLang="zh-CN" sz="2000" smtClean="0">
                <a:solidFill>
                  <a:srgbClr val="0000FF"/>
                </a:solidFill>
                <a:latin typeface="Comic Sans MS" pitchFamily="66" charset="0"/>
              </a:rPr>
              <a:t>dynamic loop unrolling</a:t>
            </a:r>
            <a:r>
              <a:rPr lang="en-US" altLang="zh-CN" sz="2000" smtClean="0">
                <a:solidFill>
                  <a:schemeClr val="tx2"/>
                </a:solidFill>
                <a:latin typeface="Comic Sans MS" pitchFamily="66" charset="0"/>
              </a:rPr>
              <a:t>).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000" smtClean="0">
              <a:solidFill>
                <a:schemeClr val="tx2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FF0000"/>
                </a:solidFill>
                <a:latin typeface="Comic Sans MS" pitchFamily="66" charset="0"/>
              </a:rPr>
              <a:t>Reservation stations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chemeClr val="tx2"/>
                </a:solidFill>
                <a:latin typeface="Comic Sans MS" pitchFamily="66" charset="0"/>
              </a:rPr>
              <a:t>Permit instruction issue to advance past integer control flow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chemeClr val="tx2"/>
                </a:solidFill>
                <a:latin typeface="Comic Sans MS" pitchFamily="66" charset="0"/>
              </a:rPr>
              <a:t>Also buffer old values of registers - totally avoiding the </a:t>
            </a:r>
            <a:r>
              <a:rPr lang="en-US" altLang="zh-CN" sz="2000" smtClean="0">
                <a:solidFill>
                  <a:srgbClr val="0000FF"/>
                </a:solidFill>
                <a:latin typeface="Comic Sans MS" pitchFamily="66" charset="0"/>
              </a:rPr>
              <a:t>WAR</a:t>
            </a:r>
            <a:r>
              <a:rPr lang="en-US" altLang="zh-CN" sz="2000" smtClean="0">
                <a:solidFill>
                  <a:schemeClr val="tx2"/>
                </a:solidFill>
                <a:latin typeface="Comic Sans MS" pitchFamily="66" charset="0"/>
              </a:rPr>
              <a:t> stall that we saw in the scoreboard</a:t>
            </a:r>
            <a:r>
              <a:rPr lang="en-US" altLang="zh-CN" sz="2400" smtClean="0">
                <a:solidFill>
                  <a:schemeClr val="tx2"/>
                </a:solidFill>
                <a:latin typeface="Comic Sans MS" pitchFamily="66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smtClean="0">
              <a:solidFill>
                <a:schemeClr val="tx2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chemeClr val="tx2"/>
                </a:solidFill>
                <a:latin typeface="Comic Sans MS" pitchFamily="66" charset="0"/>
              </a:rPr>
              <a:t>Other perspective: Tomasulo building data flow dependency graph on the fly.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93DDEC55-81DD-48FC-8679-8E380DCA7812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34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116632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 smtClean="0"/>
              <a:t>Loop Example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031EB7F7-C8A9-4CD8-B8C9-7462985F9F95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35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381000" y="1370013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" name="Worksheet" r:id="rId3" imgW="8877960" imgH="5820840" progId="Excel.Sheet.8">
                  <p:embed/>
                </p:oleObj>
              </mc:Choice>
              <mc:Fallback>
                <p:oleObj name="Worksheet" r:id="rId3" imgW="887796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0013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13222"/>
            <a:ext cx="7162800" cy="896144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 err="1" smtClean="0"/>
              <a:t>Tomasulo</a:t>
            </a:r>
            <a:r>
              <a:rPr lang="en-US" altLang="zh-CN" dirty="0" smtClean="0"/>
              <a:t> Loop Example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534400" cy="50292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latin typeface="Comic Sans MS" pitchFamily="66" charset="0"/>
              </a:rPr>
              <a:t>Loop:	LD		F0	0	R1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latin typeface="Comic Sans MS" pitchFamily="66" charset="0"/>
              </a:rPr>
              <a:t> 		MULTD	F4	F0	F2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latin typeface="Comic Sans MS" pitchFamily="66" charset="0"/>
              </a:rPr>
              <a:t> 		SD		F4	0	R1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latin typeface="Comic Sans MS" pitchFamily="66" charset="0"/>
              </a:rPr>
              <a:t> 		SUBI		R1	R1	#8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latin typeface="Comic Sans MS" pitchFamily="66" charset="0"/>
              </a:rPr>
              <a:t> 		BNEZ		R1	Loop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latin typeface="Comic Sans MS" pitchFamily="66" charset="0"/>
              </a:rPr>
              <a:t>Assume Multiply takes 4 clocks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latin typeface="Comic Sans MS" pitchFamily="66" charset="0"/>
              </a:rPr>
              <a:t>Assume first load takes 8 clocks (cache miss), second load takes 1 clock (hit)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latin typeface="Comic Sans MS" pitchFamily="66" charset="0"/>
              </a:rPr>
              <a:t>To be clear, will show clocks for SUBI, BNEZ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latin typeface="Comic Sans MS" pitchFamily="66" charset="0"/>
              </a:rPr>
              <a:t>Reality: integer instructions ahead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FE2C86C6-8342-4D0A-B2E0-467AF872E861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36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116632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 smtClean="0"/>
              <a:t>Loop Example Cycle 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FCE42B70-240A-4A7D-8388-BDAFAD81AC46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37</a:t>
            </a:fld>
            <a:endParaRPr lang="en-US" altLang="zh-CN" b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381000" y="13716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6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107156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 smtClean="0"/>
              <a:t>Loop Example Cycle 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75A75845-B02F-4D31-A9D5-1BE9EC731FCE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38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304800" y="12954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0" name="Worksheet" r:id="rId3" imgW="8924849" imgH="5848502" progId="Excel.Sheet.8">
                  <p:embed/>
                </p:oleObj>
              </mc:Choice>
              <mc:Fallback>
                <p:oleObj name="Worksheet" r:id="rId3" imgW="8924849" imgH="5848502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954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1310789" y="209781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 smtClean="0"/>
              <a:t>Loop Example Cycle 3</a:t>
            </a:r>
          </a:p>
        </p:txBody>
      </p:sp>
      <p:sp>
        <p:nvSpPr>
          <p:cNvPr id="480260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6019800"/>
            <a:ext cx="8032750" cy="4445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FF"/>
                </a:solidFill>
              </a:rPr>
              <a:t>Implicit renaming sets up “DataFlow” graph</a:t>
            </a: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D3225E7E-5A20-4861-9CE9-A1916C185CC9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39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381000" y="1371600"/>
          <a:ext cx="8013700" cy="470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4" name="Worksheet" r:id="rId3" imgW="8924849" imgH="5848502" progId="Excel.Sheet.8">
                  <p:embed/>
                </p:oleObj>
              </mc:Choice>
              <mc:Fallback>
                <p:oleObj name="Worksheet" r:id="rId3" imgW="8924849" imgH="5848502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8013700" cy="470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00" y="2133600"/>
            <a:ext cx="3657600" cy="2514600"/>
            <a:chOff x="2208" y="1056"/>
            <a:chExt cx="2640" cy="1776"/>
          </a:xfrm>
        </p:grpSpPr>
        <p:sp>
          <p:nvSpPr>
            <p:cNvPr id="47111" name="Line 6"/>
            <p:cNvSpPr>
              <a:spLocks noChangeShapeType="1"/>
            </p:cNvSpPr>
            <p:nvPr/>
          </p:nvSpPr>
          <p:spPr bwMode="auto">
            <a:xfrm flipH="1">
              <a:off x="2208" y="1056"/>
              <a:ext cx="1824" cy="1776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2" name="Line 7"/>
            <p:cNvSpPr>
              <a:spLocks noChangeShapeType="1"/>
            </p:cNvSpPr>
            <p:nvPr/>
          </p:nvSpPr>
          <p:spPr bwMode="auto">
            <a:xfrm flipV="1">
              <a:off x="2256" y="1536"/>
              <a:ext cx="2592" cy="1296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0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0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0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753350" cy="836613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Algorithm</a:t>
            </a:r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55600" y="1125538"/>
            <a:ext cx="8788400" cy="4800600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Control &amp; buffers </a:t>
            </a:r>
            <a:r>
              <a:rPr lang="en-US" altLang="zh-CN" sz="2400" u="sng" smtClean="0">
                <a:solidFill>
                  <a:srgbClr val="FF0000"/>
                </a:solidFill>
                <a:latin typeface="Comic Sans MS" pitchFamily="66" charset="0"/>
              </a:rPr>
              <a:t>distributed</a:t>
            </a:r>
            <a:r>
              <a:rPr lang="en-US" altLang="zh-CN" sz="2400" smtClean="0">
                <a:latin typeface="Comic Sans MS" pitchFamily="66" charset="0"/>
              </a:rPr>
              <a:t> with Function Units (FU)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FU buffers called “</a:t>
            </a:r>
            <a:r>
              <a:rPr lang="en-US" altLang="zh-CN" sz="2400" u="sng" smtClean="0">
                <a:solidFill>
                  <a:srgbClr val="FF0000"/>
                </a:solidFill>
                <a:latin typeface="Comic Sans MS" pitchFamily="66" charset="0"/>
              </a:rPr>
              <a:t>reservation stations</a:t>
            </a:r>
            <a:r>
              <a:rPr lang="en-US" altLang="zh-CN" sz="2400" smtClean="0">
                <a:latin typeface="Comic Sans MS" pitchFamily="66" charset="0"/>
              </a:rPr>
              <a:t>”; have pending operands</a:t>
            </a:r>
            <a:endParaRPr lang="en-US" altLang="zh-CN" sz="2000" smtClean="0">
              <a:latin typeface="Comic Sans MS" pitchFamily="66" charset="0"/>
            </a:endParaRP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Registers in instructions replaced by values or pointers to reservation stations(RS); called  </a:t>
            </a:r>
            <a:r>
              <a:rPr lang="en-US" altLang="zh-CN" sz="2400" u="sng" smtClean="0">
                <a:solidFill>
                  <a:srgbClr val="FF0000"/>
                </a:solidFill>
                <a:latin typeface="Comic Sans MS" pitchFamily="66" charset="0"/>
              </a:rPr>
              <a:t>register</a:t>
            </a:r>
            <a:r>
              <a:rPr lang="en-US" altLang="zh-CN" sz="240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altLang="zh-CN" sz="2400" u="sng" smtClean="0">
                <a:solidFill>
                  <a:srgbClr val="FF0000"/>
                </a:solidFill>
                <a:latin typeface="Comic Sans MS" pitchFamily="66" charset="0"/>
              </a:rPr>
              <a:t>renaming</a:t>
            </a:r>
            <a:r>
              <a:rPr lang="en-US" altLang="zh-CN" sz="2400" smtClean="0">
                <a:solidFill>
                  <a:schemeClr val="hlink"/>
                </a:solidFill>
                <a:latin typeface="Comic Sans MS" pitchFamily="66" charset="0"/>
              </a:rPr>
              <a:t> </a:t>
            </a:r>
            <a:r>
              <a:rPr lang="en-US" altLang="zh-CN" sz="2400" smtClean="0">
                <a:latin typeface="Comic Sans MS" pitchFamily="66" charset="0"/>
              </a:rPr>
              <a:t>; 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avoids WAR, WAW hazards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More reservation stations than registers, so can do optimizations compilers can’t</a:t>
            </a:r>
            <a:endParaRPr lang="en-US" altLang="zh-CN" sz="2000" smtClean="0">
              <a:latin typeface="Comic Sans MS" pitchFamily="66" charset="0"/>
            </a:endParaRP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Results to FU from RS, </a:t>
            </a:r>
            <a:r>
              <a:rPr lang="en-US" altLang="zh-CN" sz="2400" u="sng" smtClean="0">
                <a:solidFill>
                  <a:srgbClr val="0000FF"/>
                </a:solidFill>
                <a:latin typeface="Comic Sans MS" pitchFamily="66" charset="0"/>
              </a:rPr>
              <a:t>not through registers</a:t>
            </a:r>
            <a:r>
              <a:rPr lang="en-US" altLang="zh-CN" sz="2400" smtClean="0">
                <a:latin typeface="Comic Sans MS" pitchFamily="66" charset="0"/>
              </a:rPr>
              <a:t>, </a:t>
            </a:r>
            <a:r>
              <a:rPr lang="en-US" altLang="zh-CN" sz="2400" smtClean="0">
                <a:solidFill>
                  <a:srgbClr val="FF0000"/>
                </a:solidFill>
                <a:latin typeface="Comic Sans MS" pitchFamily="66" charset="0"/>
              </a:rPr>
              <a:t>over</a:t>
            </a:r>
            <a:r>
              <a:rPr lang="en-US" altLang="zh-CN" sz="2400" smtClean="0">
                <a:latin typeface="Comic Sans MS" pitchFamily="66" charset="0"/>
              </a:rPr>
              <a:t> </a:t>
            </a:r>
            <a:r>
              <a:rPr lang="en-US" altLang="zh-CN" sz="2400" u="sng" smtClean="0">
                <a:solidFill>
                  <a:srgbClr val="FF0000"/>
                </a:solidFill>
                <a:latin typeface="Comic Sans MS" pitchFamily="66" charset="0"/>
              </a:rPr>
              <a:t>Common Data Bus</a:t>
            </a:r>
            <a:r>
              <a:rPr lang="en-US" altLang="zh-CN" sz="2400" u="sng" smtClean="0">
                <a:solidFill>
                  <a:schemeClr val="hlink"/>
                </a:solidFill>
                <a:latin typeface="Comic Sans MS" pitchFamily="66" charset="0"/>
              </a:rPr>
              <a:t> </a:t>
            </a:r>
            <a:r>
              <a:rPr lang="en-US" altLang="zh-CN" sz="2400" smtClean="0">
                <a:latin typeface="Comic Sans MS" pitchFamily="66" charset="0"/>
              </a:rPr>
              <a:t>that broadcasts results to all FUs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Load and Stores treated as FUs with RSs as well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Integer instructions can go past branches, allowing </a:t>
            </a:r>
            <a:br>
              <a:rPr lang="en-US" altLang="zh-CN" sz="2400" smtClean="0">
                <a:latin typeface="Comic Sans MS" pitchFamily="66" charset="0"/>
              </a:rPr>
            </a:br>
            <a:r>
              <a:rPr lang="en-US" altLang="zh-CN" sz="2400" smtClean="0">
                <a:latin typeface="Comic Sans MS" pitchFamily="66" charset="0"/>
              </a:rPr>
              <a:t>FP ops beyond basic block in FP queue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1341319" y="188640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 smtClean="0"/>
              <a:t>Loop Example Cycle 4</a:t>
            </a:r>
          </a:p>
        </p:txBody>
      </p:sp>
      <p:sp>
        <p:nvSpPr>
          <p:cNvPr id="481284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6211888"/>
            <a:ext cx="8032750" cy="4445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FF"/>
                </a:solidFill>
              </a:rPr>
              <a:t>Dispatching SUBI Instruction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DD612996-96B3-4274-981C-795EBB457C6C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40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381000" y="1371600"/>
          <a:ext cx="8013700" cy="470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8" name="Worksheet" r:id="rId3" imgW="8924849" imgH="5848502" progId="Excel.Sheet.8">
                  <p:embed/>
                </p:oleObj>
              </mc:Choice>
              <mc:Fallback>
                <p:oleObj name="Worksheet" r:id="rId3" imgW="8924849" imgH="5848502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8013700" cy="470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4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319804" y="217488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 smtClean="0"/>
              <a:t>Loop Example Cycle 5</a:t>
            </a:r>
          </a:p>
        </p:txBody>
      </p:sp>
      <p:sp>
        <p:nvSpPr>
          <p:cNvPr id="482308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6019800"/>
            <a:ext cx="8032750" cy="4445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FF"/>
                </a:solidFill>
              </a:rPr>
              <a:t>And, BNEZ instruction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2C0A320C-1DED-42A8-A402-70900C8232BE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41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381000" y="1295400"/>
          <a:ext cx="8013700" cy="462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2" name="Worksheet" r:id="rId3" imgW="8924849" imgH="5848502" progId="Excel.Sheet.8">
                  <p:embed/>
                </p:oleObj>
              </mc:Choice>
              <mc:Fallback>
                <p:oleObj name="Worksheet" r:id="rId3" imgW="8924849" imgH="5848502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8013700" cy="462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2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2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8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313" y="235744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 smtClean="0"/>
              <a:t>Loop Example Cycle 6</a:t>
            </a:r>
          </a:p>
        </p:txBody>
      </p:sp>
      <p:sp>
        <p:nvSpPr>
          <p:cNvPr id="483332" name="Rectangle 4"/>
          <p:cNvSpPr>
            <a:spLocks noGrp="1" noChangeArrowheads="1"/>
          </p:cNvSpPr>
          <p:nvPr>
            <p:ph idx="1"/>
          </p:nvPr>
        </p:nvSpPr>
        <p:spPr>
          <a:xfrm>
            <a:off x="1365" y="6117725"/>
            <a:ext cx="7405687" cy="4445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0000FF"/>
                </a:solidFill>
              </a:rPr>
              <a:t>Notice that F0 never sees Load from location 80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B0E88A1E-80BD-4419-8553-E3DE68571A3B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42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604610"/>
              </p:ext>
            </p:extLst>
          </p:nvPr>
        </p:nvGraphicFramePr>
        <p:xfrm>
          <a:off x="395536" y="1181688"/>
          <a:ext cx="80137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6" name="Worksheet" r:id="rId3" imgW="8924849" imgH="5848502" progId="Excel.Sheet.8">
                  <p:embed/>
                </p:oleObj>
              </mc:Choice>
              <mc:Fallback>
                <p:oleObj name="Worksheet" r:id="rId3" imgW="8924849" imgH="5848502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181688"/>
                        <a:ext cx="80137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3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3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2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156369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 smtClean="0"/>
              <a:t>Loop Example Cycle 7</a:t>
            </a:r>
          </a:p>
        </p:txBody>
      </p:sp>
      <p:sp>
        <p:nvSpPr>
          <p:cNvPr id="48435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5638800"/>
            <a:ext cx="8229600" cy="685800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Register file completely detached from computation</a:t>
            </a:r>
          </a:p>
          <a:p>
            <a:pPr marL="285750" indent="-285750" eaLnBrk="1" hangingPunct="1">
              <a:lnSpc>
                <a:spcPct val="70000"/>
              </a:lnSpc>
            </a:pPr>
            <a:r>
              <a:rPr lang="en-US" altLang="zh-CN" sz="2400" smtClean="0">
                <a:solidFill>
                  <a:srgbClr val="FF0000"/>
                </a:solidFill>
                <a:latin typeface="Comic Sans MS" pitchFamily="66" charset="0"/>
              </a:rPr>
              <a:t>First and Second iteration completely overlapped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676400EF-5874-4315-BE9A-D10520250D54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43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381000" y="1371600"/>
          <a:ext cx="80137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0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80137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4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4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4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4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6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107156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 smtClean="0"/>
              <a:t>Loop Example Cycle 8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632737A0-B427-4FF0-80B5-EC5EFB187F4A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44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304800" y="12954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4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954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1327150" y="172488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 smtClean="0"/>
              <a:t>Loop Example Cycle 9</a:t>
            </a:r>
          </a:p>
        </p:txBody>
      </p:sp>
      <p:sp>
        <p:nvSpPr>
          <p:cNvPr id="486404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5791200"/>
            <a:ext cx="8032750" cy="444500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7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Load1 completing: who is waiting?</a:t>
            </a:r>
          </a:p>
          <a:p>
            <a:pPr marL="285750" indent="-285750" eaLnBrk="1" hangingPunct="1">
              <a:lnSpc>
                <a:spcPct val="7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Note: Dispatching SUBI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136699B7-53B2-442E-85AD-E5E30B9BF3B3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45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381000" y="1295400"/>
          <a:ext cx="80137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8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801370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6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6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6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6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4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187047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 smtClean="0"/>
              <a:t>Loop Example Cycle 10</a:t>
            </a:r>
          </a:p>
        </p:txBody>
      </p:sp>
      <p:sp>
        <p:nvSpPr>
          <p:cNvPr id="487428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5867400"/>
            <a:ext cx="8001000" cy="685800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7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Load2 completing: who is waiting?</a:t>
            </a:r>
          </a:p>
          <a:p>
            <a:pPr marL="285750" indent="-285750" eaLnBrk="1" hangingPunct="1">
              <a:lnSpc>
                <a:spcPct val="7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Note: Dispatching BNEZ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6919D46F-A503-4469-9BA8-A7E32E351ECB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46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381000" y="1295400"/>
          <a:ext cx="80137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2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8013700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7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7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7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7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8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115094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 smtClean="0"/>
              <a:t>Loop Example Cycle 11</a:t>
            </a:r>
          </a:p>
        </p:txBody>
      </p:sp>
      <p:sp>
        <p:nvSpPr>
          <p:cNvPr id="488452" name="Rectangle 4"/>
          <p:cNvSpPr>
            <a:spLocks noGrp="1" noChangeArrowheads="1"/>
          </p:cNvSpPr>
          <p:nvPr>
            <p:ph idx="1"/>
          </p:nvPr>
        </p:nvSpPr>
        <p:spPr>
          <a:xfrm>
            <a:off x="500063" y="5857875"/>
            <a:ext cx="8032750" cy="4445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70000"/>
              </a:lnSpc>
            </a:pPr>
            <a:r>
              <a:rPr lang="en-US" altLang="zh-CN" smtClean="0">
                <a:solidFill>
                  <a:srgbClr val="0000FF"/>
                </a:solidFill>
              </a:rPr>
              <a:t>Next load in sequence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738938" y="6443663"/>
            <a:ext cx="2405062" cy="557212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B279EB2B-2AC1-455D-A5E3-470EF08F4E4E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47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428625" y="1214438"/>
          <a:ext cx="8013700" cy="454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6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214438"/>
                        <a:ext cx="8013700" cy="454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2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162357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 smtClean="0"/>
              <a:t>Loop Example Cycle 12</a:t>
            </a:r>
          </a:p>
        </p:txBody>
      </p:sp>
      <p:sp>
        <p:nvSpPr>
          <p:cNvPr id="489476" name="Rectangle 4"/>
          <p:cNvSpPr>
            <a:spLocks noGrp="1" noChangeArrowheads="1"/>
          </p:cNvSpPr>
          <p:nvPr>
            <p:ph idx="1"/>
          </p:nvPr>
        </p:nvSpPr>
        <p:spPr>
          <a:xfrm>
            <a:off x="1111250" y="6072188"/>
            <a:ext cx="8032750" cy="50165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7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Why not issue third multiply?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537325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7DD45051-A327-4972-B282-3A3605E346E2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48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381000" y="1295400"/>
          <a:ext cx="8013700" cy="462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0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8013700" cy="462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6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1311512" y="166211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 smtClean="0"/>
              <a:t>Loop Example Cycle 13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80200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1C540CFA-B2AC-4E22-B0C2-128096AC9199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49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457200" y="1371600"/>
          <a:ext cx="80137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4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80137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7129463" cy="836613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Organization</a:t>
            </a:r>
          </a:p>
        </p:txBody>
      </p:sp>
      <p:grpSp>
        <p:nvGrpSpPr>
          <p:cNvPr id="134147" name="Group 3"/>
          <p:cNvGrpSpPr>
            <a:grpSpLocks/>
          </p:cNvGrpSpPr>
          <p:nvPr/>
        </p:nvGrpSpPr>
        <p:grpSpPr bwMode="auto">
          <a:xfrm>
            <a:off x="0" y="692150"/>
            <a:ext cx="8943975" cy="5661025"/>
            <a:chOff x="0" y="576"/>
            <a:chExt cx="5634" cy="3566"/>
          </a:xfrm>
        </p:grpSpPr>
        <p:grpSp>
          <p:nvGrpSpPr>
            <p:cNvPr id="134148" name="Group 4"/>
            <p:cNvGrpSpPr>
              <a:grpSpLocks/>
            </p:cNvGrpSpPr>
            <p:nvPr/>
          </p:nvGrpSpPr>
          <p:grpSpPr bwMode="auto">
            <a:xfrm>
              <a:off x="0" y="958"/>
              <a:ext cx="5634" cy="3184"/>
              <a:chOff x="54" y="722"/>
              <a:chExt cx="5634" cy="3415"/>
            </a:xfrm>
          </p:grpSpPr>
          <p:grpSp>
            <p:nvGrpSpPr>
              <p:cNvPr id="134151" name="Group 5"/>
              <p:cNvGrpSpPr>
                <a:grpSpLocks/>
              </p:cNvGrpSpPr>
              <p:nvPr/>
            </p:nvGrpSpPr>
            <p:grpSpPr bwMode="auto">
              <a:xfrm>
                <a:off x="457" y="1402"/>
                <a:ext cx="576" cy="768"/>
                <a:chOff x="1872" y="1584"/>
                <a:chExt cx="576" cy="864"/>
              </a:xfrm>
            </p:grpSpPr>
            <p:sp>
              <p:nvSpPr>
                <p:cNvPr id="36870" name="Rectangle 6"/>
                <p:cNvSpPr>
                  <a:spLocks noChangeArrowheads="1"/>
                </p:cNvSpPr>
                <p:nvPr/>
              </p:nvSpPr>
              <p:spPr bwMode="auto">
                <a:xfrm>
                  <a:off x="1872" y="1584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71" name="Rectangle 7"/>
                <p:cNvSpPr>
                  <a:spLocks noChangeArrowheads="1"/>
                </p:cNvSpPr>
                <p:nvPr/>
              </p:nvSpPr>
              <p:spPr bwMode="auto">
                <a:xfrm>
                  <a:off x="1872" y="1728"/>
                  <a:ext cx="576" cy="1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72" name="Rectangle 8"/>
                <p:cNvSpPr>
                  <a:spLocks noChangeArrowheads="1"/>
                </p:cNvSpPr>
                <p:nvPr/>
              </p:nvSpPr>
              <p:spPr bwMode="auto">
                <a:xfrm>
                  <a:off x="1872" y="1872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73" name="Rectangle 9"/>
                <p:cNvSpPr>
                  <a:spLocks noChangeArrowheads="1"/>
                </p:cNvSpPr>
                <p:nvPr/>
              </p:nvSpPr>
              <p:spPr bwMode="auto">
                <a:xfrm>
                  <a:off x="1872" y="2016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74" name="Rectangle 10"/>
                <p:cNvSpPr>
                  <a:spLocks noChangeArrowheads="1"/>
                </p:cNvSpPr>
                <p:nvPr/>
              </p:nvSpPr>
              <p:spPr bwMode="auto">
                <a:xfrm>
                  <a:off x="1872" y="2160"/>
                  <a:ext cx="576" cy="1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75" name="Rectangle 11"/>
                <p:cNvSpPr>
                  <a:spLocks noChangeArrowheads="1"/>
                </p:cNvSpPr>
                <p:nvPr/>
              </p:nvSpPr>
              <p:spPr bwMode="auto">
                <a:xfrm>
                  <a:off x="1872" y="2304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34152" name="Line 12"/>
              <p:cNvSpPr>
                <a:spLocks noChangeShapeType="1"/>
              </p:cNvSpPr>
              <p:nvPr/>
            </p:nvSpPr>
            <p:spPr bwMode="auto">
              <a:xfrm>
                <a:off x="697" y="1018"/>
                <a:ext cx="0" cy="38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4153" name="Group 13"/>
              <p:cNvGrpSpPr>
                <a:grpSpLocks/>
              </p:cNvGrpSpPr>
              <p:nvPr/>
            </p:nvGrpSpPr>
            <p:grpSpPr bwMode="auto">
              <a:xfrm>
                <a:off x="2104" y="785"/>
                <a:ext cx="576" cy="768"/>
                <a:chOff x="1872" y="1584"/>
                <a:chExt cx="576" cy="864"/>
              </a:xfrm>
            </p:grpSpPr>
            <p:sp>
              <p:nvSpPr>
                <p:cNvPr id="36878" name="Rectangle 14"/>
                <p:cNvSpPr>
                  <a:spLocks noChangeArrowheads="1"/>
                </p:cNvSpPr>
                <p:nvPr/>
              </p:nvSpPr>
              <p:spPr bwMode="auto">
                <a:xfrm>
                  <a:off x="1872" y="1584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79" name="Rectangle 15"/>
                <p:cNvSpPr>
                  <a:spLocks noChangeArrowheads="1"/>
                </p:cNvSpPr>
                <p:nvPr/>
              </p:nvSpPr>
              <p:spPr bwMode="auto">
                <a:xfrm>
                  <a:off x="1872" y="1728"/>
                  <a:ext cx="576" cy="1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80" name="Rectangle 16"/>
                <p:cNvSpPr>
                  <a:spLocks noChangeArrowheads="1"/>
                </p:cNvSpPr>
                <p:nvPr/>
              </p:nvSpPr>
              <p:spPr bwMode="auto">
                <a:xfrm>
                  <a:off x="1872" y="1873"/>
                  <a:ext cx="576" cy="14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81" name="Rectangle 17"/>
                <p:cNvSpPr>
                  <a:spLocks noChangeArrowheads="1"/>
                </p:cNvSpPr>
                <p:nvPr/>
              </p:nvSpPr>
              <p:spPr bwMode="auto">
                <a:xfrm>
                  <a:off x="1872" y="2016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82" name="Rectangle 18"/>
                <p:cNvSpPr>
                  <a:spLocks noChangeArrowheads="1"/>
                </p:cNvSpPr>
                <p:nvPr/>
              </p:nvSpPr>
              <p:spPr bwMode="auto">
                <a:xfrm>
                  <a:off x="1872" y="2160"/>
                  <a:ext cx="576" cy="1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83" name="Rectangle 19"/>
                <p:cNvSpPr>
                  <a:spLocks noChangeArrowheads="1"/>
                </p:cNvSpPr>
                <p:nvPr/>
              </p:nvSpPr>
              <p:spPr bwMode="auto">
                <a:xfrm>
                  <a:off x="1872" y="2305"/>
                  <a:ext cx="576" cy="14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34154" name="Group 20"/>
              <p:cNvGrpSpPr>
                <a:grpSpLocks/>
              </p:cNvGrpSpPr>
              <p:nvPr/>
            </p:nvGrpSpPr>
            <p:grpSpPr bwMode="auto">
              <a:xfrm>
                <a:off x="3256" y="929"/>
                <a:ext cx="1392" cy="512"/>
                <a:chOff x="3456" y="1200"/>
                <a:chExt cx="1392" cy="512"/>
              </a:xfrm>
            </p:grpSpPr>
            <p:sp>
              <p:nvSpPr>
                <p:cNvPr id="36885" name="Rectangle 21"/>
                <p:cNvSpPr>
                  <a:spLocks noChangeArrowheads="1"/>
                </p:cNvSpPr>
                <p:nvPr/>
              </p:nvSpPr>
              <p:spPr bwMode="auto">
                <a:xfrm>
                  <a:off x="3456" y="1200"/>
                  <a:ext cx="1392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86" name="Rectangle 22"/>
                <p:cNvSpPr>
                  <a:spLocks noChangeArrowheads="1"/>
                </p:cNvSpPr>
                <p:nvPr/>
              </p:nvSpPr>
              <p:spPr bwMode="auto">
                <a:xfrm>
                  <a:off x="3456" y="1328"/>
                  <a:ext cx="1392" cy="129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87" name="Rectangle 23"/>
                <p:cNvSpPr>
                  <a:spLocks noChangeArrowheads="1"/>
                </p:cNvSpPr>
                <p:nvPr/>
              </p:nvSpPr>
              <p:spPr bwMode="auto">
                <a:xfrm>
                  <a:off x="3456" y="1456"/>
                  <a:ext cx="1392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88" name="Rectangle 24"/>
                <p:cNvSpPr>
                  <a:spLocks noChangeArrowheads="1"/>
                </p:cNvSpPr>
                <p:nvPr/>
              </p:nvSpPr>
              <p:spPr bwMode="auto">
                <a:xfrm>
                  <a:off x="3456" y="1584"/>
                  <a:ext cx="1392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34155" name="Group 25"/>
              <p:cNvGrpSpPr>
                <a:grpSpLocks/>
              </p:cNvGrpSpPr>
              <p:nvPr/>
            </p:nvGrpSpPr>
            <p:grpSpPr bwMode="auto">
              <a:xfrm>
                <a:off x="4777" y="2122"/>
                <a:ext cx="576" cy="384"/>
                <a:chOff x="3888" y="2064"/>
                <a:chExt cx="576" cy="384"/>
              </a:xfrm>
            </p:grpSpPr>
            <p:sp>
              <p:nvSpPr>
                <p:cNvPr id="36890" name="Rectangle 26"/>
                <p:cNvSpPr>
                  <a:spLocks noChangeArrowheads="1"/>
                </p:cNvSpPr>
                <p:nvPr/>
              </p:nvSpPr>
              <p:spPr bwMode="auto">
                <a:xfrm>
                  <a:off x="3888" y="2064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91" name="Rectangle 27"/>
                <p:cNvSpPr>
                  <a:spLocks noChangeArrowheads="1"/>
                </p:cNvSpPr>
                <p:nvPr/>
              </p:nvSpPr>
              <p:spPr bwMode="auto">
                <a:xfrm>
                  <a:off x="3888" y="2189"/>
                  <a:ext cx="576" cy="131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92" name="Rectangle 28"/>
                <p:cNvSpPr>
                  <a:spLocks noChangeArrowheads="1"/>
                </p:cNvSpPr>
                <p:nvPr/>
              </p:nvSpPr>
              <p:spPr bwMode="auto">
                <a:xfrm>
                  <a:off x="3888" y="2320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34156" name="Group 29"/>
              <p:cNvGrpSpPr>
                <a:grpSpLocks/>
              </p:cNvGrpSpPr>
              <p:nvPr/>
            </p:nvGrpSpPr>
            <p:grpSpPr bwMode="auto">
              <a:xfrm>
                <a:off x="1057" y="2465"/>
                <a:ext cx="1392" cy="384"/>
                <a:chOff x="1536" y="2736"/>
                <a:chExt cx="1392" cy="384"/>
              </a:xfrm>
            </p:grpSpPr>
            <p:sp>
              <p:nvSpPr>
                <p:cNvPr id="36894" name="Rectangle 30"/>
                <p:cNvSpPr>
                  <a:spLocks noChangeArrowheads="1"/>
                </p:cNvSpPr>
                <p:nvPr/>
              </p:nvSpPr>
              <p:spPr bwMode="auto">
                <a:xfrm>
                  <a:off x="1536" y="2736"/>
                  <a:ext cx="1392" cy="128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95" name="Rectangle 31"/>
                <p:cNvSpPr>
                  <a:spLocks noChangeArrowheads="1"/>
                </p:cNvSpPr>
                <p:nvPr/>
              </p:nvSpPr>
              <p:spPr bwMode="auto">
                <a:xfrm>
                  <a:off x="1536" y="2864"/>
                  <a:ext cx="1392" cy="131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96" name="Rectangle 32"/>
                <p:cNvSpPr>
                  <a:spLocks noChangeArrowheads="1"/>
                </p:cNvSpPr>
                <p:nvPr/>
              </p:nvSpPr>
              <p:spPr bwMode="auto">
                <a:xfrm>
                  <a:off x="1536" y="2992"/>
                  <a:ext cx="1392" cy="128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34157" name="Rectangle 33"/>
              <p:cNvSpPr>
                <a:spLocks noChangeArrowheads="1"/>
              </p:cNvSpPr>
              <p:nvPr/>
            </p:nvSpPr>
            <p:spPr bwMode="auto">
              <a:xfrm>
                <a:off x="1249" y="2465"/>
                <a:ext cx="480" cy="3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8" name="Rectangle 34"/>
              <p:cNvSpPr>
                <a:spLocks noChangeArrowheads="1"/>
              </p:cNvSpPr>
              <p:nvPr/>
            </p:nvSpPr>
            <p:spPr bwMode="auto">
              <a:xfrm>
                <a:off x="1417" y="3185"/>
                <a:ext cx="672" cy="19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FP adders</a:t>
                </a:r>
              </a:p>
            </p:txBody>
          </p:sp>
          <p:sp>
            <p:nvSpPr>
              <p:cNvPr id="134159" name="Text Box 35"/>
              <p:cNvSpPr txBox="1">
                <a:spLocks noChangeArrowheads="1"/>
              </p:cNvSpPr>
              <p:nvPr/>
            </p:nvSpPr>
            <p:spPr bwMode="auto">
              <a:xfrm>
                <a:off x="690" y="2404"/>
                <a:ext cx="398" cy="479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Add1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Add2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Add3</a:t>
                </a:r>
              </a:p>
            </p:txBody>
          </p:sp>
          <p:grpSp>
            <p:nvGrpSpPr>
              <p:cNvPr id="134160" name="Group 36"/>
              <p:cNvGrpSpPr>
                <a:grpSpLocks/>
              </p:cNvGrpSpPr>
              <p:nvPr/>
            </p:nvGrpSpPr>
            <p:grpSpPr bwMode="auto">
              <a:xfrm>
                <a:off x="3064" y="2561"/>
                <a:ext cx="1392" cy="240"/>
                <a:chOff x="3312" y="2688"/>
                <a:chExt cx="1392" cy="256"/>
              </a:xfrm>
            </p:grpSpPr>
            <p:sp>
              <p:nvSpPr>
                <p:cNvPr id="36901" name="Rectangle 37"/>
                <p:cNvSpPr>
                  <a:spLocks noChangeArrowheads="1"/>
                </p:cNvSpPr>
                <p:nvPr/>
              </p:nvSpPr>
              <p:spPr bwMode="auto">
                <a:xfrm>
                  <a:off x="3312" y="2688"/>
                  <a:ext cx="1392" cy="128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902" name="Rectangle 38"/>
                <p:cNvSpPr>
                  <a:spLocks noChangeArrowheads="1"/>
                </p:cNvSpPr>
                <p:nvPr/>
              </p:nvSpPr>
              <p:spPr bwMode="auto">
                <a:xfrm>
                  <a:off x="3312" y="2817"/>
                  <a:ext cx="1392" cy="1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34161" name="Rectangle 39"/>
              <p:cNvSpPr>
                <a:spLocks noChangeArrowheads="1"/>
              </p:cNvSpPr>
              <p:nvPr/>
            </p:nvSpPr>
            <p:spPr bwMode="auto">
              <a:xfrm>
                <a:off x="3256" y="2561"/>
                <a:ext cx="48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4" name="Rectangle 40"/>
              <p:cNvSpPr>
                <a:spLocks noChangeArrowheads="1"/>
              </p:cNvSpPr>
              <p:nvPr/>
            </p:nvSpPr>
            <p:spPr bwMode="auto">
              <a:xfrm>
                <a:off x="3352" y="3185"/>
                <a:ext cx="912" cy="19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FP multipliers</a:t>
                </a:r>
              </a:p>
            </p:txBody>
          </p:sp>
          <p:sp>
            <p:nvSpPr>
              <p:cNvPr id="134163" name="Text Box 41"/>
              <p:cNvSpPr txBox="1">
                <a:spLocks noChangeArrowheads="1"/>
              </p:cNvSpPr>
              <p:nvPr/>
            </p:nvSpPr>
            <p:spPr bwMode="auto">
              <a:xfrm>
                <a:off x="2665" y="2544"/>
                <a:ext cx="425" cy="32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Mult1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Mult2</a:t>
                </a:r>
              </a:p>
            </p:txBody>
          </p:sp>
          <p:sp>
            <p:nvSpPr>
              <p:cNvPr id="134164" name="Line 42"/>
              <p:cNvSpPr>
                <a:spLocks noChangeShapeType="1"/>
              </p:cNvSpPr>
              <p:nvPr/>
            </p:nvSpPr>
            <p:spPr bwMode="auto">
              <a:xfrm>
                <a:off x="1528" y="2849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5" name="Line 43"/>
              <p:cNvSpPr>
                <a:spLocks noChangeShapeType="1"/>
              </p:cNvSpPr>
              <p:nvPr/>
            </p:nvSpPr>
            <p:spPr bwMode="auto">
              <a:xfrm>
                <a:off x="1960" y="2849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6" name="Line 44"/>
              <p:cNvSpPr>
                <a:spLocks noChangeShapeType="1"/>
              </p:cNvSpPr>
              <p:nvPr/>
            </p:nvSpPr>
            <p:spPr bwMode="auto">
              <a:xfrm>
                <a:off x="3496" y="2801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7" name="Line 45"/>
              <p:cNvSpPr>
                <a:spLocks noChangeShapeType="1"/>
              </p:cNvSpPr>
              <p:nvPr/>
            </p:nvSpPr>
            <p:spPr bwMode="auto">
              <a:xfrm>
                <a:off x="4072" y="2801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8" name="Freeform 46"/>
              <p:cNvSpPr>
                <a:spLocks/>
              </p:cNvSpPr>
              <p:nvPr/>
            </p:nvSpPr>
            <p:spPr bwMode="auto">
              <a:xfrm>
                <a:off x="1144" y="1553"/>
                <a:ext cx="1248" cy="912"/>
              </a:xfrm>
              <a:custGeom>
                <a:avLst/>
                <a:gdLst>
                  <a:gd name="T0" fmla="*/ 1248 w 1248"/>
                  <a:gd name="T1" fmla="*/ 0 h 912"/>
                  <a:gd name="T2" fmla="*/ 1248 w 1248"/>
                  <a:gd name="T3" fmla="*/ 672 h 912"/>
                  <a:gd name="T4" fmla="*/ 0 w 1248"/>
                  <a:gd name="T5" fmla="*/ 672 h 912"/>
                  <a:gd name="T6" fmla="*/ 0 w 1248"/>
                  <a:gd name="T7" fmla="*/ 912 h 9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48"/>
                  <a:gd name="T13" fmla="*/ 0 h 912"/>
                  <a:gd name="T14" fmla="*/ 1248 w 1248"/>
                  <a:gd name="T15" fmla="*/ 912 h 9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48" h="912">
                    <a:moveTo>
                      <a:pt x="1248" y="0"/>
                    </a:moveTo>
                    <a:lnTo>
                      <a:pt x="1248" y="672"/>
                    </a:lnTo>
                    <a:lnTo>
                      <a:pt x="0" y="672"/>
                    </a:lnTo>
                    <a:lnTo>
                      <a:pt x="0" y="912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9" name="Freeform 47"/>
              <p:cNvSpPr>
                <a:spLocks/>
              </p:cNvSpPr>
              <p:nvPr/>
            </p:nvSpPr>
            <p:spPr bwMode="auto">
              <a:xfrm>
                <a:off x="2392" y="2225"/>
                <a:ext cx="768" cy="336"/>
              </a:xfrm>
              <a:custGeom>
                <a:avLst/>
                <a:gdLst>
                  <a:gd name="T0" fmla="*/ 0 w 768"/>
                  <a:gd name="T1" fmla="*/ 0 h 336"/>
                  <a:gd name="T2" fmla="*/ 768 w 768"/>
                  <a:gd name="T3" fmla="*/ 0 h 336"/>
                  <a:gd name="T4" fmla="*/ 768 w 768"/>
                  <a:gd name="T5" fmla="*/ 336 h 336"/>
                  <a:gd name="T6" fmla="*/ 0 60000 65536"/>
                  <a:gd name="T7" fmla="*/ 0 60000 65536"/>
                  <a:gd name="T8" fmla="*/ 0 60000 65536"/>
                  <a:gd name="T9" fmla="*/ 0 w 768"/>
                  <a:gd name="T10" fmla="*/ 0 h 336"/>
                  <a:gd name="T11" fmla="*/ 768 w 768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8" h="336">
                    <a:moveTo>
                      <a:pt x="0" y="0"/>
                    </a:moveTo>
                    <a:lnTo>
                      <a:pt x="768" y="0"/>
                    </a:lnTo>
                    <a:lnTo>
                      <a:pt x="768" y="33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0" name="Freeform 48"/>
              <p:cNvSpPr>
                <a:spLocks/>
              </p:cNvSpPr>
              <p:nvPr/>
            </p:nvSpPr>
            <p:spPr bwMode="auto">
              <a:xfrm>
                <a:off x="1480" y="1457"/>
                <a:ext cx="1968" cy="1008"/>
              </a:xfrm>
              <a:custGeom>
                <a:avLst/>
                <a:gdLst>
                  <a:gd name="T0" fmla="*/ 1968 w 1968"/>
                  <a:gd name="T1" fmla="*/ 0 h 1008"/>
                  <a:gd name="T2" fmla="*/ 1968 w 1968"/>
                  <a:gd name="T3" fmla="*/ 528 h 1008"/>
                  <a:gd name="T4" fmla="*/ 0 w 1968"/>
                  <a:gd name="T5" fmla="*/ 528 h 1008"/>
                  <a:gd name="T6" fmla="*/ 0 w 1968"/>
                  <a:gd name="T7" fmla="*/ 1008 h 10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68"/>
                  <a:gd name="T13" fmla="*/ 0 h 1008"/>
                  <a:gd name="T14" fmla="*/ 1968 w 1968"/>
                  <a:gd name="T15" fmla="*/ 1008 h 10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68" h="1008">
                    <a:moveTo>
                      <a:pt x="1968" y="0"/>
                    </a:moveTo>
                    <a:lnTo>
                      <a:pt x="1968" y="528"/>
                    </a:lnTo>
                    <a:lnTo>
                      <a:pt x="0" y="528"/>
                    </a:lnTo>
                    <a:lnTo>
                      <a:pt x="0" y="100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1" name="Line 49"/>
              <p:cNvSpPr>
                <a:spLocks noChangeShapeType="1"/>
              </p:cNvSpPr>
              <p:nvPr/>
            </p:nvSpPr>
            <p:spPr bwMode="auto">
              <a:xfrm>
                <a:off x="3448" y="1985"/>
                <a:ext cx="1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2" name="Line 50"/>
              <p:cNvSpPr>
                <a:spLocks noChangeShapeType="1"/>
              </p:cNvSpPr>
              <p:nvPr/>
            </p:nvSpPr>
            <p:spPr bwMode="auto">
              <a:xfrm>
                <a:off x="3976" y="1457"/>
                <a:ext cx="0" cy="1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3" name="Freeform 51"/>
              <p:cNvSpPr>
                <a:spLocks/>
              </p:cNvSpPr>
              <p:nvPr/>
            </p:nvSpPr>
            <p:spPr bwMode="auto">
              <a:xfrm>
                <a:off x="2064" y="2064"/>
                <a:ext cx="1920" cy="384"/>
              </a:xfrm>
              <a:custGeom>
                <a:avLst/>
                <a:gdLst>
                  <a:gd name="T0" fmla="*/ 1920 w 1920"/>
                  <a:gd name="T1" fmla="*/ 0 h 384"/>
                  <a:gd name="T2" fmla="*/ 0 w 1920"/>
                  <a:gd name="T3" fmla="*/ 0 h 384"/>
                  <a:gd name="T4" fmla="*/ 0 w 1920"/>
                  <a:gd name="T5" fmla="*/ 384 h 384"/>
                  <a:gd name="T6" fmla="*/ 0 60000 65536"/>
                  <a:gd name="T7" fmla="*/ 0 60000 65536"/>
                  <a:gd name="T8" fmla="*/ 0 60000 65536"/>
                  <a:gd name="T9" fmla="*/ 0 w 1920"/>
                  <a:gd name="T10" fmla="*/ 0 h 384"/>
                  <a:gd name="T11" fmla="*/ 1920 w 1920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0" h="384">
                    <a:moveTo>
                      <a:pt x="1920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4" name="Freeform 52"/>
              <p:cNvSpPr>
                <a:spLocks/>
              </p:cNvSpPr>
              <p:nvPr/>
            </p:nvSpPr>
            <p:spPr bwMode="auto">
              <a:xfrm>
                <a:off x="3961" y="1786"/>
                <a:ext cx="1104" cy="336"/>
              </a:xfrm>
              <a:custGeom>
                <a:avLst/>
                <a:gdLst>
                  <a:gd name="T0" fmla="*/ 0 w 1008"/>
                  <a:gd name="T1" fmla="*/ 0 h 144"/>
                  <a:gd name="T2" fmla="*/ 2285 w 1008"/>
                  <a:gd name="T3" fmla="*/ 0 h 144"/>
                  <a:gd name="T4" fmla="*/ 2285 w 1008"/>
                  <a:gd name="T5" fmla="*/ 295209 h 144"/>
                  <a:gd name="T6" fmla="*/ 0 60000 65536"/>
                  <a:gd name="T7" fmla="*/ 0 60000 65536"/>
                  <a:gd name="T8" fmla="*/ 0 60000 65536"/>
                  <a:gd name="T9" fmla="*/ 0 w 1008"/>
                  <a:gd name="T10" fmla="*/ 0 h 144"/>
                  <a:gd name="T11" fmla="*/ 1008 w 1008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8" h="144">
                    <a:moveTo>
                      <a:pt x="0" y="0"/>
                    </a:moveTo>
                    <a:lnTo>
                      <a:pt x="1008" y="0"/>
                    </a:lnTo>
                    <a:lnTo>
                      <a:pt x="1008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5" name="Line 53"/>
              <p:cNvSpPr>
                <a:spLocks noChangeShapeType="1"/>
              </p:cNvSpPr>
              <p:nvPr/>
            </p:nvSpPr>
            <p:spPr bwMode="auto">
              <a:xfrm>
                <a:off x="5065" y="2506"/>
                <a:ext cx="0" cy="38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6" name="Text Box 54"/>
              <p:cNvSpPr txBox="1">
                <a:spLocks noChangeArrowheads="1"/>
              </p:cNvSpPr>
              <p:nvPr/>
            </p:nvSpPr>
            <p:spPr bwMode="auto">
              <a:xfrm>
                <a:off x="219" y="770"/>
                <a:ext cx="842" cy="24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From Mem</a:t>
                </a:r>
              </a:p>
            </p:txBody>
          </p:sp>
          <p:sp>
            <p:nvSpPr>
              <p:cNvPr id="134177" name="Text Box 55"/>
              <p:cNvSpPr txBox="1">
                <a:spLocks noChangeArrowheads="1"/>
              </p:cNvSpPr>
              <p:nvPr/>
            </p:nvSpPr>
            <p:spPr bwMode="auto">
              <a:xfrm>
                <a:off x="3420" y="722"/>
                <a:ext cx="989" cy="24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FP Registers</a:t>
                </a:r>
              </a:p>
            </p:txBody>
          </p:sp>
          <p:sp>
            <p:nvSpPr>
              <p:cNvPr id="134178" name="Text Box 56"/>
              <p:cNvSpPr txBox="1">
                <a:spLocks noChangeArrowheads="1"/>
              </p:cNvSpPr>
              <p:nvPr/>
            </p:nvSpPr>
            <p:spPr bwMode="auto">
              <a:xfrm>
                <a:off x="2346" y="2851"/>
                <a:ext cx="980" cy="4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Reservation 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Stations</a:t>
                </a:r>
              </a:p>
            </p:txBody>
          </p:sp>
          <p:sp>
            <p:nvSpPr>
              <p:cNvPr id="134179" name="Line 57"/>
              <p:cNvSpPr>
                <a:spLocks noChangeShapeType="1"/>
              </p:cNvSpPr>
              <p:nvPr/>
            </p:nvSpPr>
            <p:spPr bwMode="auto">
              <a:xfrm flipV="1">
                <a:off x="2233" y="2842"/>
                <a:ext cx="0" cy="76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4180" name="Group 58"/>
              <p:cNvGrpSpPr>
                <a:grpSpLocks/>
              </p:cNvGrpSpPr>
              <p:nvPr/>
            </p:nvGrpSpPr>
            <p:grpSpPr bwMode="auto">
              <a:xfrm>
                <a:off x="453" y="1162"/>
                <a:ext cx="5235" cy="2640"/>
                <a:chOff x="453" y="1162"/>
                <a:chExt cx="5235" cy="2640"/>
              </a:xfrm>
            </p:grpSpPr>
            <p:sp>
              <p:nvSpPr>
                <p:cNvPr id="134187" name="Line 59"/>
                <p:cNvSpPr>
                  <a:spLocks noChangeShapeType="1"/>
                </p:cNvSpPr>
                <p:nvPr/>
              </p:nvSpPr>
              <p:spPr bwMode="auto">
                <a:xfrm>
                  <a:off x="453" y="3802"/>
                  <a:ext cx="5235" cy="0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188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5353" y="2314"/>
                  <a:ext cx="240" cy="0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189" name="Freeform 61"/>
                <p:cNvSpPr>
                  <a:spLocks/>
                </p:cNvSpPr>
                <p:nvPr/>
              </p:nvSpPr>
              <p:spPr bwMode="auto">
                <a:xfrm>
                  <a:off x="4633" y="1162"/>
                  <a:ext cx="960" cy="2640"/>
                </a:xfrm>
                <a:custGeom>
                  <a:avLst/>
                  <a:gdLst>
                    <a:gd name="T0" fmla="*/ 960 w 960"/>
                    <a:gd name="T1" fmla="*/ 4830 h 2448"/>
                    <a:gd name="T2" fmla="*/ 960 w 960"/>
                    <a:gd name="T3" fmla="*/ 0 h 2448"/>
                    <a:gd name="T4" fmla="*/ 0 w 960"/>
                    <a:gd name="T5" fmla="*/ 0 h 2448"/>
                    <a:gd name="T6" fmla="*/ 0 60000 65536"/>
                    <a:gd name="T7" fmla="*/ 0 60000 65536"/>
                    <a:gd name="T8" fmla="*/ 0 60000 65536"/>
                    <a:gd name="T9" fmla="*/ 0 w 960"/>
                    <a:gd name="T10" fmla="*/ 0 h 2448"/>
                    <a:gd name="T11" fmla="*/ 960 w 960"/>
                    <a:gd name="T12" fmla="*/ 2448 h 24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0" h="2448">
                      <a:moveTo>
                        <a:pt x="960" y="2448"/>
                      </a:moveTo>
                      <a:lnTo>
                        <a:pt x="96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715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190" name="Line 62"/>
                <p:cNvSpPr>
                  <a:spLocks noChangeShapeType="1"/>
                </p:cNvSpPr>
                <p:nvPr/>
              </p:nvSpPr>
              <p:spPr bwMode="auto">
                <a:xfrm>
                  <a:off x="697" y="2170"/>
                  <a:ext cx="0" cy="1632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191" name="Line 63"/>
                <p:cNvSpPr>
                  <a:spLocks noChangeShapeType="1"/>
                </p:cNvSpPr>
                <p:nvPr/>
              </p:nvSpPr>
              <p:spPr bwMode="auto">
                <a:xfrm>
                  <a:off x="3817" y="3370"/>
                  <a:ext cx="0" cy="432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192" name="Line 64"/>
                <p:cNvSpPr>
                  <a:spLocks noChangeShapeType="1"/>
                </p:cNvSpPr>
                <p:nvPr/>
              </p:nvSpPr>
              <p:spPr bwMode="auto">
                <a:xfrm>
                  <a:off x="1753" y="3370"/>
                  <a:ext cx="0" cy="432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193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2233" y="2842"/>
                  <a:ext cx="0" cy="960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194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4345" y="2794"/>
                  <a:ext cx="0" cy="1008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4181" name="Text Box 67"/>
              <p:cNvSpPr txBox="1">
                <a:spLocks noChangeArrowheads="1"/>
              </p:cNvSpPr>
              <p:nvPr/>
            </p:nvSpPr>
            <p:spPr bwMode="auto">
              <a:xfrm>
                <a:off x="1861" y="3889"/>
                <a:ext cx="1800" cy="24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Common Data Bus (CDB)</a:t>
                </a:r>
              </a:p>
            </p:txBody>
          </p:sp>
          <p:sp>
            <p:nvSpPr>
              <p:cNvPr id="134182" name="Text Box 68"/>
              <p:cNvSpPr txBox="1">
                <a:spLocks noChangeArrowheads="1"/>
              </p:cNvSpPr>
              <p:nvPr/>
            </p:nvSpPr>
            <p:spPr bwMode="auto">
              <a:xfrm>
                <a:off x="4706" y="2882"/>
                <a:ext cx="674" cy="24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To Mem</a:t>
                </a:r>
              </a:p>
            </p:txBody>
          </p:sp>
          <p:sp>
            <p:nvSpPr>
              <p:cNvPr id="134183" name="Text Box 69"/>
              <p:cNvSpPr txBox="1">
                <a:spLocks noChangeArrowheads="1"/>
              </p:cNvSpPr>
              <p:nvPr/>
            </p:nvSpPr>
            <p:spPr bwMode="auto">
              <a:xfrm>
                <a:off x="1513" y="764"/>
                <a:ext cx="554" cy="4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FP Op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Queue</a:t>
                </a:r>
              </a:p>
            </p:txBody>
          </p:sp>
          <p:sp>
            <p:nvSpPr>
              <p:cNvPr id="134184" name="Text Box 70"/>
              <p:cNvSpPr txBox="1">
                <a:spLocks noChangeArrowheads="1"/>
              </p:cNvSpPr>
              <p:nvPr/>
            </p:nvSpPr>
            <p:spPr bwMode="auto">
              <a:xfrm>
                <a:off x="841" y="1106"/>
                <a:ext cx="1030" cy="24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Load Buffers</a:t>
                </a:r>
              </a:p>
            </p:txBody>
          </p:sp>
          <p:sp>
            <p:nvSpPr>
              <p:cNvPr id="134185" name="Text Box 71"/>
              <p:cNvSpPr txBox="1">
                <a:spLocks noChangeArrowheads="1"/>
              </p:cNvSpPr>
              <p:nvPr/>
            </p:nvSpPr>
            <p:spPr bwMode="auto">
              <a:xfrm>
                <a:off x="4153" y="1866"/>
                <a:ext cx="648" cy="43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Store 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Buffers</a:t>
                </a:r>
              </a:p>
            </p:txBody>
          </p:sp>
          <p:sp>
            <p:nvSpPr>
              <p:cNvPr id="134186" name="Text Box 72"/>
              <p:cNvSpPr txBox="1">
                <a:spLocks noChangeArrowheads="1"/>
              </p:cNvSpPr>
              <p:nvPr/>
            </p:nvSpPr>
            <p:spPr bwMode="auto">
              <a:xfrm>
                <a:off x="54" y="1363"/>
                <a:ext cx="433" cy="84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Load1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Load2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Load3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Load4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Load5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Load6</a:t>
                </a:r>
              </a:p>
            </p:txBody>
          </p:sp>
        </p:grpSp>
        <p:sp>
          <p:nvSpPr>
            <p:cNvPr id="134149" name="Text Box 73"/>
            <p:cNvSpPr txBox="1">
              <a:spLocks noChangeArrowheads="1"/>
            </p:cNvSpPr>
            <p:nvPr/>
          </p:nvSpPr>
          <p:spPr bwMode="auto">
            <a:xfrm>
              <a:off x="1488" y="576"/>
              <a:ext cx="15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From Intruction unit</a:t>
              </a:r>
            </a:p>
          </p:txBody>
        </p:sp>
        <p:sp>
          <p:nvSpPr>
            <p:cNvPr id="134150" name="Line 74"/>
            <p:cNvSpPr>
              <a:spLocks noChangeShapeType="1"/>
            </p:cNvSpPr>
            <p:nvPr/>
          </p:nvSpPr>
          <p:spPr bwMode="auto">
            <a:xfrm>
              <a:off x="2304" y="768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138113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 smtClean="0"/>
              <a:t>Loop Example Cycle 14</a:t>
            </a:r>
          </a:p>
        </p:txBody>
      </p:sp>
      <p:sp>
        <p:nvSpPr>
          <p:cNvPr id="491524" name="Rectangle 4"/>
          <p:cNvSpPr>
            <a:spLocks noGrp="1" noChangeArrowheads="1"/>
          </p:cNvSpPr>
          <p:nvPr>
            <p:ph idx="1"/>
          </p:nvPr>
        </p:nvSpPr>
        <p:spPr>
          <a:xfrm>
            <a:off x="441325" y="6127750"/>
            <a:ext cx="8032750" cy="4445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7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Mult1 completing.  Who is waiting?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537325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9554A605-DE66-4326-AE22-FBCF981A0B7C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50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381000" y="1371600"/>
          <a:ext cx="8013700" cy="454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8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8013700" cy="454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4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687" y="116632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 smtClean="0"/>
              <a:t>Loop Example Cycle 15</a:t>
            </a:r>
          </a:p>
        </p:txBody>
      </p:sp>
      <p:sp>
        <p:nvSpPr>
          <p:cNvPr id="492548" name="Rectangle 4"/>
          <p:cNvSpPr>
            <a:spLocks noGrp="1" noChangeArrowheads="1"/>
          </p:cNvSpPr>
          <p:nvPr>
            <p:ph idx="1"/>
          </p:nvPr>
        </p:nvSpPr>
        <p:spPr>
          <a:xfrm>
            <a:off x="441325" y="6127750"/>
            <a:ext cx="8032750" cy="4445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7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Mult2 completing.  Who is waiting?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E8F9056A-3BBE-43A6-9D75-5ED7D6C78A6F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51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381000" y="1371600"/>
          <a:ext cx="8013700" cy="454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2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8013700" cy="454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8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134144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 smtClean="0"/>
              <a:t>Loop Example Cycle 16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43688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FF420056-CCE0-4C1B-A3B3-B3EE31975D0A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52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381000" y="12954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6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532436" y="2429333"/>
            <a:ext cx="294545" cy="301621"/>
          </a:xfrm>
          <a:prstGeom prst="rect">
            <a:avLst/>
          </a:prstGeom>
          <a:solidFill>
            <a:srgbClr val="F6F1EC"/>
          </a:solidFill>
        </p:spPr>
        <p:txBody>
          <a:bodyPr wrap="square" lIns="36000" rIns="36000" rtlCol="0">
            <a:spAutoFit/>
          </a:bodyPr>
          <a:lstStyle/>
          <a:p>
            <a:pPr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1308100" y="134144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 smtClean="0"/>
              <a:t>Loop Example Cycle 17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43688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0ED0D3E4-EFA5-44AA-AA12-32FC790AA3C5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53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457200" y="12954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0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615461" y="2420888"/>
            <a:ext cx="294545" cy="301621"/>
          </a:xfrm>
          <a:prstGeom prst="rect">
            <a:avLst/>
          </a:prstGeom>
          <a:solidFill>
            <a:srgbClr val="F6F1EC"/>
          </a:solidFill>
        </p:spPr>
        <p:txBody>
          <a:bodyPr wrap="square" lIns="36000" rIns="36000" rtlCol="0">
            <a:spAutoFit/>
          </a:bodyPr>
          <a:lstStyle/>
          <a:p>
            <a:pPr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13472" y="3201959"/>
            <a:ext cx="294545" cy="252000"/>
          </a:xfrm>
          <a:prstGeom prst="rect">
            <a:avLst/>
          </a:prstGeom>
          <a:solidFill>
            <a:srgbClr val="F6F1EC"/>
          </a:solidFill>
        </p:spPr>
        <p:txBody>
          <a:bodyPr wrap="square" lIns="36000" rIns="36000" rtlCol="0">
            <a:spAutoFit/>
          </a:bodyPr>
          <a:lstStyle/>
          <a:p>
            <a:pPr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-99392"/>
            <a:ext cx="8529638" cy="108012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Summary of </a:t>
            </a:r>
            <a:r>
              <a:rPr lang="en-US" altLang="zh-CN" dirty="0" err="1" smtClean="0"/>
              <a:t>Tomasulo</a:t>
            </a:r>
            <a:r>
              <a:rPr lang="en-US" altLang="zh-CN" dirty="0" smtClean="0"/>
              <a:t> Algorithm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00188"/>
            <a:ext cx="8659813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Comic Sans MS" pitchFamily="66" charset="0"/>
              </a:rPr>
              <a:t>Reservations stations: </a:t>
            </a:r>
            <a:r>
              <a:rPr lang="en-US" altLang="en-US" sz="2400" i="1" smtClean="0">
                <a:solidFill>
                  <a:srgbClr val="FF0000"/>
                </a:solidFill>
                <a:latin typeface="Comic Sans MS" pitchFamily="66" charset="0"/>
              </a:rPr>
              <a:t>implicit register renaming</a:t>
            </a:r>
            <a:r>
              <a:rPr lang="en-US" altLang="en-US" sz="2400" smtClean="0">
                <a:latin typeface="Comic Sans MS" pitchFamily="66" charset="0"/>
              </a:rPr>
              <a:t> to larger set of registers + </a:t>
            </a:r>
            <a:r>
              <a:rPr lang="en-US" altLang="en-US" sz="2400" smtClean="0">
                <a:solidFill>
                  <a:srgbClr val="FF0000"/>
                </a:solidFill>
                <a:latin typeface="Comic Sans MS" pitchFamily="66" charset="0"/>
              </a:rPr>
              <a:t>buffering source operands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rgbClr val="0000FF"/>
                </a:solidFill>
                <a:latin typeface="Comic Sans MS" pitchFamily="66" charset="0"/>
              </a:rPr>
              <a:t>Prevents registers as bottleneck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rgbClr val="0000FF"/>
                </a:solidFill>
                <a:latin typeface="Comic Sans MS" pitchFamily="66" charset="0"/>
              </a:rPr>
              <a:t>Avoids WAR, WAW hazards of Scoreboard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rgbClr val="0000FF"/>
                </a:solidFill>
                <a:latin typeface="Comic Sans MS" pitchFamily="66" charset="0"/>
              </a:rPr>
              <a:t>Allows loop unrolling in HW</a:t>
            </a:r>
            <a:endParaRPr lang="en-US" altLang="en-US" sz="1800" smtClean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Comic Sans MS" pitchFamily="66" charset="0"/>
              </a:rPr>
              <a:t>Not limited to basic blocks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latin typeface="Comic Sans MS" pitchFamily="66" charset="0"/>
              </a:rPr>
              <a:t>(integer units gets ahead, beyond branches)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Comic Sans MS" pitchFamily="66" charset="0"/>
              </a:rPr>
              <a:t>Lasting Contributions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rgbClr val="0000FF"/>
                </a:solidFill>
                <a:latin typeface="Comic Sans MS" pitchFamily="66" charset="0"/>
              </a:rPr>
              <a:t>Dynamic scheduling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rgbClr val="FF0000"/>
                </a:solidFill>
                <a:latin typeface="Comic Sans MS" pitchFamily="66" charset="0"/>
              </a:rPr>
              <a:t>Register renaming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rgbClr val="0000FF"/>
                </a:solidFill>
                <a:latin typeface="Comic Sans MS" pitchFamily="66" charset="0"/>
              </a:rPr>
              <a:t>Load/store disambiguation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Comic Sans MS" pitchFamily="66" charset="0"/>
              </a:rPr>
              <a:t>360/91 descendants are Pentium III; PowerPC 604; MIPS R10000; HP-PA 8000; Alpha 21264</a:t>
            </a:r>
            <a:endParaRPr lang="en-US" altLang="zh-CN" sz="2400" smtClean="0">
              <a:latin typeface="Comic Sans MS" pitchFamily="66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578F199D-4B31-4870-8E68-DF5F086E3B7D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54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What about Precise Interrupts?</a:t>
            </a:r>
          </a:p>
        </p:txBody>
      </p:sp>
      <p:sp>
        <p:nvSpPr>
          <p:cNvPr id="14541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latin typeface="Comic Sans MS" pitchFamily="66" charset="0"/>
              </a:rPr>
              <a:t>Tomasulo had:</a:t>
            </a:r>
            <a:br>
              <a:rPr lang="en-US" altLang="zh-CN" sz="2800" smtClean="0">
                <a:latin typeface="Comic Sans MS" pitchFamily="66" charset="0"/>
              </a:rPr>
            </a:br>
            <a:r>
              <a:rPr lang="en-US" altLang="zh-CN" sz="2800" smtClean="0">
                <a:latin typeface="Comic Sans MS" pitchFamily="66" charset="0"/>
              </a:rPr>
              <a:t/>
            </a:r>
            <a:br>
              <a:rPr lang="en-US" altLang="zh-CN" sz="2800" smtClean="0">
                <a:latin typeface="Comic Sans MS" pitchFamily="66" charset="0"/>
              </a:rPr>
            </a:b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In-order issue, out-of-order execution, and out-of-order completion</a:t>
            </a:r>
          </a:p>
          <a:p>
            <a:pPr eaLnBrk="1" hangingPunct="1"/>
            <a:endParaRPr lang="en-US" altLang="zh-CN" sz="2800" smtClean="0">
              <a:solidFill>
                <a:schemeClr val="hlink"/>
              </a:solidFill>
              <a:latin typeface="Comic Sans MS" pitchFamily="66" charset="0"/>
            </a:endParaRPr>
          </a:p>
          <a:p>
            <a:pPr eaLnBrk="1" hangingPunct="1"/>
            <a:r>
              <a:rPr lang="en-US" altLang="zh-CN" sz="2800" smtClean="0">
                <a:latin typeface="Comic Sans MS" pitchFamily="66" charset="0"/>
              </a:rPr>
              <a:t>Need to “fix” the out-of-order completion aspect so that we can find precise breakpoint in instruction stream.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>
                <a:latin typeface="Comic Sans MS" pitchFamily="66" charset="0"/>
              </a:rPr>
              <a:t>  </a:t>
            </a:r>
            <a:r>
              <a:rPr lang="en-US" altLang="zh-CN" sz="2800" smtClean="0">
                <a:latin typeface="Comic Sans MS" pitchFamily="66" charset="0"/>
                <a:sym typeface="Wingdings" pitchFamily="2" charset="2"/>
              </a:rPr>
              <a:t> </a:t>
            </a:r>
            <a:r>
              <a:rPr lang="en-US" altLang="zh-CN" sz="280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Speculation</a:t>
            </a:r>
            <a:r>
              <a:rPr lang="zh-CN" altLang="en-US" sz="280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，</a:t>
            </a:r>
            <a:r>
              <a:rPr lang="en-US" altLang="zh-CN" sz="280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Reorder buffer</a:t>
            </a:r>
            <a:r>
              <a:rPr lang="en-US" altLang="zh-CN" sz="280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altLang="zh-CN" sz="280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! (later )</a:t>
            </a:r>
            <a:endParaRPr lang="en-US" altLang="zh-CN" sz="2800" smtClean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Scoreboard vs. Tomasulo</a:t>
            </a:r>
            <a:endParaRPr lang="zh-CN" altLang="en-US" smtClean="0"/>
          </a:p>
        </p:txBody>
      </p:sp>
      <p:sp>
        <p:nvSpPr>
          <p:cNvPr id="146435" name="内容占位符 4"/>
          <p:cNvSpPr>
            <a:spLocks noGrp="1"/>
          </p:cNvSpPr>
          <p:nvPr>
            <p:ph sz="half" idx="1"/>
          </p:nvPr>
        </p:nvSpPr>
        <p:spPr>
          <a:xfrm>
            <a:off x="457200" y="1628800"/>
            <a:ext cx="5072063" cy="4575175"/>
          </a:xfrm>
        </p:spPr>
        <p:txBody>
          <a:bodyPr/>
          <a:lstStyle/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Multiple  multiplier, etc. </a:t>
            </a:r>
            <a:r>
              <a:rPr lang="en-US" altLang="zh-CN" dirty="0" err="1" smtClean="0"/>
              <a:t>Funcs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Issue in order, Complete OOO</a:t>
            </a:r>
          </a:p>
          <a:p>
            <a:pPr lvl="1"/>
            <a:r>
              <a:rPr lang="en-US" altLang="zh-CN" dirty="0" smtClean="0"/>
              <a:t>IF</a:t>
            </a:r>
            <a:r>
              <a:rPr lang="en-US" altLang="zh-CN" dirty="0" smtClean="0">
                <a:sym typeface="Wingdings" pitchFamily="2" charset="2"/>
              </a:rPr>
              <a:t> Issue, Ro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4 stages pipeline</a:t>
            </a:r>
          </a:p>
          <a:p>
            <a:pPr lvl="1"/>
            <a:r>
              <a:rPr lang="en-US" altLang="zh-CN" dirty="0" err="1" smtClean="0">
                <a:sym typeface="Wingdings" pitchFamily="2" charset="2"/>
              </a:rPr>
              <a:t>Scoreboare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sym typeface="Wingdings" pitchFamily="2" charset="2"/>
              </a:rPr>
              <a:t>centralized </a:t>
            </a:r>
            <a:r>
              <a:rPr lang="en-US" altLang="zh-CN" dirty="0" smtClean="0">
                <a:sym typeface="Wingdings" pitchFamily="2" charset="2"/>
              </a:rPr>
              <a:t>control</a:t>
            </a:r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Stall when WAW, WAR</a:t>
            </a:r>
            <a:endParaRPr lang="zh-CN" altLang="en-US" dirty="0" smtClean="0">
              <a:solidFill>
                <a:srgbClr val="0000FF"/>
              </a:solidFill>
            </a:endParaRPr>
          </a:p>
        </p:txBody>
      </p:sp>
      <p:sp>
        <p:nvSpPr>
          <p:cNvPr id="146436" name="内容占位符 5"/>
          <p:cNvSpPr>
            <a:spLocks noGrp="1"/>
          </p:cNvSpPr>
          <p:nvPr>
            <p:ph sz="half" idx="2"/>
          </p:nvPr>
        </p:nvSpPr>
        <p:spPr>
          <a:xfrm>
            <a:off x="4557713" y="1557338"/>
            <a:ext cx="4872037" cy="5300662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smtClean="0">
                <a:sym typeface="Wingdings" pitchFamily="2" charset="2"/>
              </a:rPr>
              <a:t>特点</a:t>
            </a:r>
            <a:endParaRPr lang="en-US" altLang="zh-CN" smtClean="0">
              <a:sym typeface="Wingdings" pitchFamily="2" charset="2"/>
            </a:endParaRPr>
          </a:p>
          <a:p>
            <a:pPr marL="742950" lvl="2" indent="-342900">
              <a:buSzPct val="60000"/>
            </a:pPr>
            <a:r>
              <a:rPr lang="en-US" altLang="zh-CN" smtClean="0">
                <a:sym typeface="Wingdings" pitchFamily="2" charset="2"/>
              </a:rPr>
              <a:t>Fewer Func, unpipelined  </a:t>
            </a:r>
          </a:p>
          <a:p>
            <a:pPr marL="742950" lvl="2" indent="-342900">
              <a:buSzPct val="60000"/>
            </a:pPr>
            <a:r>
              <a:rPr lang="en-US" altLang="zh-CN" smtClean="0">
                <a:solidFill>
                  <a:srgbClr val="FF0000"/>
                </a:solidFill>
                <a:sym typeface="Wingdings" pitchFamily="2" charset="2"/>
              </a:rPr>
              <a:t>Issue in order, Complete OOO</a:t>
            </a:r>
          </a:p>
          <a:p>
            <a:pPr marL="742950" lvl="2" indent="-342900">
              <a:buSzPct val="60000"/>
            </a:pPr>
            <a:r>
              <a:rPr lang="en-US" altLang="zh-CN" smtClean="0">
                <a:sym typeface="Wingdings" pitchFamily="2" charset="2"/>
              </a:rPr>
              <a:t>FP op. queue, Reservation station, LD/ST buffer, CDB</a:t>
            </a:r>
          </a:p>
          <a:p>
            <a:pPr marL="742950" lvl="2" indent="-342900">
              <a:buSzPct val="60000"/>
            </a:pPr>
            <a:r>
              <a:rPr lang="en-US" altLang="zh-CN" smtClean="0">
                <a:solidFill>
                  <a:srgbClr val="FF0000"/>
                </a:solidFill>
                <a:sym typeface="Wingdings" pitchFamily="2" charset="2"/>
              </a:rPr>
              <a:t>3 </a:t>
            </a:r>
            <a:r>
              <a:rPr lang="en-US" altLang="zh-CN" smtClean="0">
                <a:sym typeface="Wingdings" pitchFamily="2" charset="2"/>
              </a:rPr>
              <a:t>stages pipeline</a:t>
            </a:r>
          </a:p>
          <a:p>
            <a:pPr marL="742950" lvl="2" indent="-342900">
              <a:buSzPct val="60000"/>
            </a:pPr>
            <a:r>
              <a:rPr lang="en-US" altLang="zh-CN" smtClean="0">
                <a:solidFill>
                  <a:srgbClr val="FF0000"/>
                </a:solidFill>
                <a:sym typeface="Wingdings" pitchFamily="2" charset="2"/>
              </a:rPr>
              <a:t>Reg. RenameNo WAW, WAR</a:t>
            </a:r>
          </a:p>
          <a:p>
            <a:pPr marL="742950" lvl="2" indent="-342900">
              <a:buSzPct val="60000"/>
            </a:pPr>
            <a:r>
              <a:rPr lang="en-US" altLang="zh-CN" smtClean="0">
                <a:sym typeface="Wingdings" pitchFamily="2" charset="2"/>
              </a:rPr>
              <a:t>Reduce structural hazard</a:t>
            </a:r>
          </a:p>
          <a:p>
            <a:pPr marL="742950" lvl="2" indent="-342900">
              <a:buSzPct val="60000"/>
            </a:pPr>
            <a:r>
              <a:rPr lang="en-US" altLang="zh-CN" smtClean="0">
                <a:sym typeface="Wingdings" pitchFamily="2" charset="2"/>
              </a:rPr>
              <a:t>RAW detection </a:t>
            </a:r>
            <a:r>
              <a:rPr lang="en-US" altLang="zh-CN" smtClean="0">
                <a:solidFill>
                  <a:srgbClr val="FF0000"/>
                </a:solidFill>
                <a:sym typeface="Wingdings" pitchFamily="2" charset="2"/>
              </a:rPr>
              <a:t>decentralized</a:t>
            </a:r>
            <a:r>
              <a:rPr lang="en-US" altLang="zh-CN" smtClean="0">
                <a:sym typeface="Wingdings" pitchFamily="2" charset="2"/>
              </a:rPr>
              <a:t>—reservation</a:t>
            </a:r>
          </a:p>
          <a:p>
            <a:pPr marL="742950" lvl="2" indent="-342900">
              <a:buSzPct val="60000"/>
            </a:pPr>
            <a:r>
              <a:rPr lang="en-US" altLang="zh-CN" smtClean="0">
                <a:solidFill>
                  <a:srgbClr val="FF0000"/>
                </a:solidFill>
                <a:sym typeface="Wingdings" pitchFamily="2" charset="2"/>
              </a:rPr>
              <a:t>CDB forwarding path</a:t>
            </a:r>
          </a:p>
        </p:txBody>
      </p:sp>
      <p:sp>
        <p:nvSpPr>
          <p:cNvPr id="146437" name="爆炸形 2 5"/>
          <p:cNvSpPr>
            <a:spLocks noChangeArrowheads="1"/>
          </p:cNvSpPr>
          <p:nvPr/>
        </p:nvSpPr>
        <p:spPr bwMode="auto">
          <a:xfrm>
            <a:off x="1428750" y="5429250"/>
            <a:ext cx="7429500" cy="928688"/>
          </a:xfrm>
          <a:prstGeom prst="irregularSeal2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6438" name="TextBox 8"/>
          <p:cNvSpPr txBox="1">
            <a:spLocks noChangeArrowheads="1"/>
          </p:cNvSpPr>
          <p:nvPr/>
        </p:nvSpPr>
        <p:spPr bwMode="auto">
          <a:xfrm>
            <a:off x="357188" y="5786438"/>
            <a:ext cx="8572500" cy="5857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/>
              <a:t>Can Scoreboard avoid WAW, WAR with Reg. Rename?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7450" y="0"/>
            <a:ext cx="7956550" cy="908050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Scoreboard Pipeline stage description</a:t>
            </a:r>
          </a:p>
        </p:txBody>
      </p:sp>
      <p:sp>
        <p:nvSpPr>
          <p:cNvPr id="1474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981075"/>
            <a:ext cx="8642350" cy="5473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b="1" smtClean="0">
                <a:latin typeface="Comic Sans MS" pitchFamily="66" charset="0"/>
              </a:rPr>
              <a:t>Issue:</a:t>
            </a:r>
            <a:r>
              <a:rPr lang="en-US" altLang="zh-CN" sz="2400" smtClean="0">
                <a:latin typeface="Comic Sans MS" pitchFamily="66" charset="0"/>
              </a:rPr>
              <a:t> a instruction is issued when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The functional unit is available and</a:t>
            </a:r>
            <a:r>
              <a:rPr lang="en-US" altLang="zh-CN" sz="200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No other active instruction has the </a:t>
            </a:r>
            <a:r>
              <a:rPr lang="en-US" altLang="zh-CN" sz="2000" b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same</a:t>
            </a:r>
            <a:r>
              <a:rPr lang="en-US" altLang="zh-CN" sz="200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destination register.</a:t>
            </a:r>
            <a:endParaRPr lang="en-US" altLang="zh-CN" sz="2000" smtClean="0">
              <a:solidFill>
                <a:srgbClr val="0000FF"/>
              </a:solidFill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itchFamily="66" charset="0"/>
              </a:rPr>
              <a:t>Avoid </a:t>
            </a:r>
            <a:r>
              <a:rPr lang="en-US" altLang="zh-CN" sz="2000" b="1" smtClean="0">
                <a:solidFill>
                  <a:srgbClr val="CC00FF"/>
                </a:solidFill>
                <a:latin typeface="Comic Sans MS" pitchFamily="66" charset="0"/>
              </a:rPr>
              <a:t>strutural</a:t>
            </a:r>
            <a:r>
              <a:rPr lang="en-US" altLang="zh-CN" sz="2000" smtClean="0">
                <a:latin typeface="Comic Sans MS" pitchFamily="66" charset="0"/>
              </a:rPr>
              <a:t> hazard and </a:t>
            </a:r>
            <a:r>
              <a:rPr lang="en-US" altLang="zh-CN" sz="2000" b="1" smtClean="0">
                <a:solidFill>
                  <a:srgbClr val="CC00FF"/>
                </a:solidFill>
                <a:latin typeface="Comic Sans MS" pitchFamily="66" charset="0"/>
              </a:rPr>
              <a:t>WAW</a:t>
            </a:r>
            <a:r>
              <a:rPr lang="en-US" altLang="zh-CN" sz="2000" smtClean="0">
                <a:latin typeface="Comic Sans MS" pitchFamily="66" charset="0"/>
              </a:rPr>
              <a:t> hazard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Read Operands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 (RD)</a:t>
            </a:r>
            <a:r>
              <a:rPr lang="en-US" altLang="zh-CN" sz="2400" smtClean="0">
                <a:latin typeface="Comic Sans MS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The read operation is delayed until </a:t>
            </a:r>
            <a:r>
              <a:rPr lang="en-US" altLang="zh-CN" sz="2000" i="1" smtClean="0">
                <a:solidFill>
                  <a:srgbClr val="FF0000"/>
                </a:solidFill>
                <a:latin typeface="Comic Sans MS" pitchFamily="66" charset="0"/>
                <a:ea typeface="Palatino"/>
                <a:cs typeface="Palatino"/>
              </a:rPr>
              <a:t>both </a:t>
            </a: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the operands are available.</a:t>
            </a:r>
            <a:r>
              <a:rPr lang="en-US" altLang="zh-CN" sz="2000" smtClean="0">
                <a:latin typeface="Comic Sans MS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This means that no previously issued but ncompleted</a:t>
            </a:r>
            <a:r>
              <a:rPr lang="en-US" altLang="zh-CN" sz="2000" smtClean="0">
                <a:latin typeface="Comic Sans MS" pitchFamily="66" charset="0"/>
              </a:rPr>
              <a:t> </a:t>
            </a:r>
            <a:r>
              <a:rPr lang="en-US" altLang="zh-CN" sz="2000" i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instruction has the operand as its destination.</a:t>
            </a:r>
            <a:r>
              <a:rPr lang="en-US" altLang="zh-CN" sz="2000" smtClean="0">
                <a:latin typeface="Comic Sans MS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This resolves </a:t>
            </a:r>
            <a:r>
              <a:rPr lang="en-US" altLang="zh-CN" sz="2000" b="1" smtClean="0">
                <a:solidFill>
                  <a:srgbClr val="CC00FF"/>
                </a:solidFill>
                <a:latin typeface="Comic Sans MS" pitchFamily="66" charset="0"/>
              </a:rPr>
              <a:t>RAW</a:t>
            </a:r>
            <a:r>
              <a:rPr lang="en-US" altLang="zh-CN" sz="200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zh-CN" sz="2000" smtClean="0">
                <a:latin typeface="Comic Sans MS" pitchFamily="66" charset="0"/>
                <a:ea typeface="Palatino"/>
                <a:cs typeface="Palatino"/>
              </a:rPr>
              <a:t>hazards </a:t>
            </a:r>
            <a:r>
              <a:rPr lang="en-US" altLang="zh-CN" sz="2000" b="1" smtClean="0">
                <a:latin typeface="Comic Sans MS" pitchFamily="66" charset="0"/>
                <a:ea typeface="Palatino"/>
                <a:cs typeface="Palatino"/>
              </a:rPr>
              <a:t>dynamically</a:t>
            </a:r>
            <a:r>
              <a:rPr lang="en-US" altLang="zh-CN" sz="2000" smtClean="0">
                <a:latin typeface="Comic Sans MS" pitchFamily="66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Execution (EX)</a:t>
            </a:r>
            <a:r>
              <a:rPr lang="en-US" altLang="zh-CN" sz="2400" i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Notify the scoreboard when completed so the functional unit can be reused</a:t>
            </a:r>
            <a:r>
              <a:rPr lang="en-US" altLang="zh-CN" sz="2000" i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Write result (WB)</a:t>
            </a:r>
            <a:r>
              <a:rPr lang="en-US" altLang="zh-CN" sz="2400" i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The scoreboard checks for </a:t>
            </a:r>
            <a:r>
              <a:rPr lang="en-US" altLang="zh-CN" sz="2000" b="1" i="1" smtClean="0">
                <a:solidFill>
                  <a:srgbClr val="CC00FF"/>
                </a:solidFill>
                <a:latin typeface="Comic Sans MS" pitchFamily="66" charset="0"/>
                <a:ea typeface="Palatino"/>
                <a:cs typeface="Palatino"/>
              </a:rPr>
              <a:t>WAR</a:t>
            </a: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 hazards and stalls the completing instruction if necessary.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71563" y="0"/>
            <a:ext cx="8072437" cy="936625"/>
          </a:xfrm>
        </p:spPr>
        <p:txBody>
          <a:bodyPr/>
          <a:lstStyle/>
          <a:p>
            <a:pPr eaLnBrk="1" hangingPunct="1"/>
            <a:r>
              <a:rPr lang="en-US" altLang="zh-CN" smtClean="0"/>
              <a:t>The scoreboard algorithm</a:t>
            </a:r>
          </a:p>
        </p:txBody>
      </p:sp>
      <p:sp>
        <p:nvSpPr>
          <p:cNvPr id="1484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14313" y="1500188"/>
            <a:ext cx="8621712" cy="4683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Scoreboard-takes </a:t>
            </a:r>
            <a:r>
              <a:rPr lang="en-US" altLang="zh-CN" sz="2800" smtClean="0">
                <a:solidFill>
                  <a:srgbClr val="FF0000"/>
                </a:solidFill>
                <a:latin typeface="Comic Sans MS" pitchFamily="66" charset="0"/>
              </a:rPr>
              <a:t>full responsibility </a:t>
            </a: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for instruction issue and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itchFamily="66" charset="0"/>
              </a:rPr>
              <a:t>Create the dependence records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itchFamily="66" charset="0"/>
              </a:rPr>
              <a:t>Decide when to fetch the operand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itchFamily="66" charset="0"/>
              </a:rPr>
              <a:t>Decide when to enter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itchFamily="66" charset="0"/>
              </a:rPr>
              <a:t>Decide when the result can be written into the register file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Three data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Instruction status: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CC00FF"/>
                </a:solidFill>
                <a:latin typeface="Comic Sans MS" pitchFamily="66" charset="0"/>
              </a:rPr>
              <a:t>which of the four steps the instruction is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Functional unit status: </a:t>
            </a:r>
            <a:r>
              <a:rPr lang="en-US" altLang="zh-CN" sz="2400" smtClean="0">
                <a:solidFill>
                  <a:srgbClr val="CC00FF"/>
                </a:solidFill>
                <a:latin typeface="Comic Sans MS" pitchFamily="66" charset="0"/>
              </a:rPr>
              <a:t>buzy,op,Fi, Fj,Fk,Qj,Qk ,Rj,Rk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Register result status: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CC00FF"/>
                </a:solidFill>
                <a:latin typeface="Comic Sans MS" pitchFamily="66" charset="0"/>
              </a:rPr>
              <a:t>which functional unit will write that register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260350"/>
            <a:ext cx="6954837" cy="6096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Explicit</a:t>
            </a:r>
            <a:r>
              <a:rPr lang="en-US" altLang="zh-CN" smtClean="0"/>
              <a:t> Register Renaming</a:t>
            </a:r>
          </a:p>
        </p:txBody>
      </p:sp>
      <p:sp>
        <p:nvSpPr>
          <p:cNvPr id="1495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03323" y="1052736"/>
            <a:ext cx="9212015" cy="4953000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Comic Sans MS" pitchFamily="66" charset="0"/>
              </a:rPr>
              <a:t>Make use of a </a:t>
            </a:r>
            <a:r>
              <a:rPr lang="en-US" altLang="zh-CN" sz="2400" i="1" dirty="0" smtClean="0">
                <a:latin typeface="Comic Sans MS" pitchFamily="66" charset="0"/>
              </a:rPr>
              <a:t>physical </a:t>
            </a:r>
            <a:r>
              <a:rPr lang="en-US" altLang="zh-CN" sz="2400" dirty="0" smtClean="0">
                <a:latin typeface="Comic Sans MS" pitchFamily="66" charset="0"/>
              </a:rPr>
              <a:t>register file that is larger than number of registers specified by ISA</a:t>
            </a:r>
          </a:p>
          <a:p>
            <a:pPr eaLnBrk="1" hangingPunct="1"/>
            <a:r>
              <a:rPr lang="en-US" altLang="zh-CN" sz="2400" dirty="0" smtClean="0">
                <a:latin typeface="Comic Sans MS" pitchFamily="66" charset="0"/>
              </a:rPr>
              <a:t>Key insight: </a:t>
            </a:r>
            <a:r>
              <a:rPr lang="en-US" altLang="zh-CN" sz="2400" dirty="0" smtClean="0">
                <a:solidFill>
                  <a:srgbClr val="0000FF"/>
                </a:solidFill>
                <a:latin typeface="Comic Sans MS" pitchFamily="66" charset="0"/>
              </a:rPr>
              <a:t>Allocate a new physical destination register for every instruction that writes</a:t>
            </a:r>
          </a:p>
          <a:p>
            <a:pPr lvl="1" eaLnBrk="1" hangingPunct="1"/>
            <a:r>
              <a:rPr lang="en-US" altLang="zh-CN" sz="2000" dirty="0" smtClean="0">
                <a:latin typeface="Comic Sans MS" pitchFamily="66" charset="0"/>
              </a:rPr>
              <a:t>Very similar to a compiler transformation called </a:t>
            </a:r>
            <a:r>
              <a:rPr lang="en-US" altLang="zh-CN" sz="2000" dirty="0" smtClean="0">
                <a:solidFill>
                  <a:srgbClr val="0000FF"/>
                </a:solidFill>
                <a:latin typeface="Comic Sans MS" pitchFamily="66" charset="0"/>
              </a:rPr>
              <a:t>Static Single Assignment (SSA) </a:t>
            </a:r>
            <a:r>
              <a:rPr lang="en-US" altLang="zh-CN" sz="2000" dirty="0" smtClean="0">
                <a:latin typeface="Comic Sans MS" pitchFamily="66" charset="0"/>
              </a:rPr>
              <a:t>form — but in hardware!</a:t>
            </a:r>
          </a:p>
          <a:p>
            <a:pPr lvl="1" eaLnBrk="1" hangingPunct="1"/>
            <a:r>
              <a:rPr lang="en-US" altLang="zh-CN" sz="2000" dirty="0" smtClean="0">
                <a:latin typeface="Comic Sans MS" pitchFamily="66" charset="0"/>
              </a:rPr>
              <a:t>Removes all chance of WAR or WAW hazards</a:t>
            </a:r>
          </a:p>
          <a:p>
            <a:pPr lvl="1" eaLnBrk="1" hangingPunct="1"/>
            <a:r>
              <a:rPr lang="en-US" altLang="zh-CN" sz="2000" dirty="0" smtClean="0">
                <a:latin typeface="Comic Sans MS" pitchFamily="66" charset="0"/>
              </a:rPr>
              <a:t>Like </a:t>
            </a:r>
            <a:r>
              <a:rPr lang="en-US" altLang="zh-CN" sz="2000" dirty="0" err="1" smtClean="0">
                <a:latin typeface="Comic Sans MS" pitchFamily="66" charset="0"/>
              </a:rPr>
              <a:t>Tomasulo</a:t>
            </a:r>
            <a:r>
              <a:rPr lang="en-US" altLang="zh-CN" sz="2000" dirty="0" smtClean="0">
                <a:latin typeface="Comic Sans MS" pitchFamily="66" charset="0"/>
              </a:rPr>
              <a:t>, good for allowing full out-of-order completion</a:t>
            </a:r>
          </a:p>
          <a:p>
            <a:pPr lvl="1" eaLnBrk="1" hangingPunct="1"/>
            <a:r>
              <a:rPr lang="en-US" altLang="zh-CN" sz="2000" dirty="0" smtClean="0">
                <a:latin typeface="Comic Sans MS" pitchFamily="66" charset="0"/>
              </a:rPr>
              <a:t>Like hardware-based dynamic compilation?</a:t>
            </a:r>
          </a:p>
          <a:p>
            <a:pPr eaLnBrk="1" hangingPunct="1"/>
            <a:r>
              <a:rPr lang="en-US" altLang="zh-CN" sz="2400" dirty="0" smtClean="0">
                <a:latin typeface="Comic Sans MS" pitchFamily="66" charset="0"/>
              </a:rPr>
              <a:t>Mechanism?  Keep a </a:t>
            </a:r>
            <a:r>
              <a:rPr lang="en-US" altLang="zh-CN" sz="2400" dirty="0" smtClean="0">
                <a:solidFill>
                  <a:srgbClr val="FF0000"/>
                </a:solidFill>
                <a:latin typeface="Comic Sans MS" pitchFamily="66" charset="0"/>
              </a:rPr>
              <a:t>translation table</a:t>
            </a:r>
            <a:r>
              <a:rPr lang="en-US" altLang="zh-CN" sz="2400" dirty="0" smtClean="0">
                <a:latin typeface="Comic Sans MS" pitchFamily="66" charset="0"/>
              </a:rPr>
              <a:t>:</a:t>
            </a:r>
          </a:p>
          <a:p>
            <a:pPr lvl="1" eaLnBrk="1" hangingPunct="1"/>
            <a:r>
              <a:rPr lang="en-US" altLang="zh-CN" sz="2000" dirty="0" smtClean="0">
                <a:latin typeface="Comic Sans MS" pitchFamily="66" charset="0"/>
              </a:rPr>
              <a:t>ISA register </a:t>
            </a:r>
            <a:r>
              <a:rPr lang="en-US" altLang="zh-CN" sz="2000" dirty="0" smtClean="0">
                <a:latin typeface="Comic Sans MS" pitchFamily="66" charset="0"/>
                <a:sym typeface="Symbol" pitchFamily="18" charset="2"/>
              </a:rPr>
              <a:t></a:t>
            </a:r>
            <a:r>
              <a:rPr lang="en-US" altLang="zh-CN" sz="2000" dirty="0" smtClean="0">
                <a:latin typeface="Comic Sans MS" pitchFamily="66" charset="0"/>
              </a:rPr>
              <a:t> physical register mapping</a:t>
            </a:r>
          </a:p>
          <a:p>
            <a:pPr lvl="1" eaLnBrk="1" hangingPunct="1"/>
            <a:r>
              <a:rPr lang="en-US" altLang="zh-CN" sz="2000" dirty="0" smtClean="0">
                <a:latin typeface="Comic Sans MS" pitchFamily="66" charset="0"/>
              </a:rPr>
              <a:t>When register written, replace entry with new register from </a:t>
            </a:r>
            <a:r>
              <a:rPr lang="en-US" altLang="zh-CN" sz="2000" dirty="0" err="1" smtClean="0">
                <a:latin typeface="Comic Sans MS" pitchFamily="66" charset="0"/>
              </a:rPr>
              <a:t>freelist</a:t>
            </a:r>
            <a:r>
              <a:rPr lang="en-US" altLang="zh-CN" sz="2000" dirty="0" smtClean="0">
                <a:latin typeface="Comic Sans MS" pitchFamily="66" charset="0"/>
              </a:rPr>
              <a:t>.</a:t>
            </a:r>
          </a:p>
          <a:p>
            <a:pPr lvl="1" eaLnBrk="1" hangingPunct="1"/>
            <a:r>
              <a:rPr lang="en-US" altLang="zh-CN" sz="2000" dirty="0" smtClean="0">
                <a:latin typeface="Comic Sans MS" pitchFamily="66" charset="0"/>
              </a:rPr>
              <a:t>Physical register becomes free when not used by any active instructions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7450" y="0"/>
            <a:ext cx="7956550" cy="6921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600" smtClean="0"/>
              <a:t>Reservation Station Components</a:t>
            </a:r>
          </a:p>
        </p:txBody>
      </p:sp>
      <p:sp>
        <p:nvSpPr>
          <p:cNvPr id="1351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981075"/>
            <a:ext cx="8534400" cy="51054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  <a:latin typeface="Comic Sans MS" pitchFamily="66" charset="0"/>
              </a:rPr>
              <a:t>Reservation station: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Op:</a:t>
            </a:r>
            <a:r>
              <a:rPr lang="en-US" altLang="zh-CN" sz="2400" smtClean="0">
                <a:solidFill>
                  <a:schemeClr val="accent1"/>
                </a:solidFill>
                <a:latin typeface="Comic Sans MS" pitchFamily="66" charset="0"/>
              </a:rPr>
              <a:t>	</a:t>
            </a:r>
            <a:r>
              <a:rPr lang="en-US" altLang="zh-CN" sz="2400" smtClean="0">
                <a:latin typeface="Comic Sans MS" pitchFamily="66" charset="0"/>
              </a:rPr>
              <a:t>Operation to perform in the unit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Vj, Vk:</a:t>
            </a:r>
            <a:r>
              <a:rPr lang="en-US" altLang="zh-CN" sz="2400" smtClean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Value</a:t>
            </a:r>
            <a:r>
              <a:rPr lang="en-US" altLang="zh-CN" sz="2400" smtClean="0">
                <a:latin typeface="Comic Sans MS" pitchFamily="66" charset="0"/>
              </a:rPr>
              <a:t> of Source operands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itchFamily="66" charset="0"/>
              </a:rPr>
              <a:t>Store buffers has V field, result to be stored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Qj, Qk:</a:t>
            </a:r>
            <a:r>
              <a:rPr lang="en-US" altLang="zh-CN" sz="2400" smtClean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n-US" altLang="zh-CN" sz="2400" smtClean="0">
                <a:latin typeface="Comic Sans MS" pitchFamily="66" charset="0"/>
              </a:rPr>
              <a:t>Reservation stations producing source registers (value to be written)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Note: Qj,Qk=0 =&gt; ready</a:t>
            </a:r>
            <a:endParaRPr lang="en-US" altLang="zh-CN" sz="2000" smtClean="0"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itchFamily="66" charset="0"/>
              </a:rPr>
              <a:t>Store buffers only have Qi for RS producing result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A: </a:t>
            </a:r>
            <a:r>
              <a:rPr lang="en-US" altLang="zh-CN" sz="2400" smtClean="0">
                <a:latin typeface="Comic Sans MS" pitchFamily="66" charset="0"/>
              </a:rPr>
              <a:t>hold info. for memory address calculation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Busy:</a:t>
            </a:r>
            <a:r>
              <a:rPr lang="en-US" altLang="zh-CN" sz="2400" smtClean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n-US" altLang="zh-CN" sz="2400" smtClean="0">
                <a:latin typeface="Comic Sans MS" pitchFamily="66" charset="0"/>
              </a:rPr>
              <a:t>Indicates reservation station or FU is busy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  <a:latin typeface="Comic Sans MS" pitchFamily="66" charset="0"/>
              </a:rPr>
              <a:t>Register result status</a:t>
            </a:r>
            <a:r>
              <a:rPr lang="en-US" altLang="zh-CN" sz="2400" smtClean="0">
                <a:latin typeface="Comic Sans MS" pitchFamily="66" charset="0"/>
              </a:rPr>
              <a:t>—Indicates which functional unit will write each register, if one exists. Blank when no pending instructions that will write that register.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42988" y="0"/>
            <a:ext cx="8101012" cy="1125538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Advantages of Explicit Renaming</a:t>
            </a:r>
          </a:p>
        </p:txBody>
      </p:sp>
      <p:sp>
        <p:nvSpPr>
          <p:cNvPr id="150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571625"/>
            <a:ext cx="9144000" cy="4202113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Comic Sans MS" pitchFamily="66" charset="0"/>
              </a:rPr>
              <a:t>Decouples </a:t>
            </a:r>
            <a:r>
              <a:rPr lang="en-US" altLang="zh-CN" sz="2800" i="1" smtClean="0">
                <a:solidFill>
                  <a:srgbClr val="FF0000"/>
                </a:solidFill>
                <a:latin typeface="Comic Sans MS" pitchFamily="66" charset="0"/>
              </a:rPr>
              <a:t>renaming</a:t>
            </a:r>
            <a:r>
              <a:rPr lang="en-US" altLang="zh-CN" sz="2800" i="1" smtClean="0">
                <a:solidFill>
                  <a:schemeClr val="hlink"/>
                </a:solidFill>
                <a:latin typeface="Comic Sans MS" pitchFamily="66" charset="0"/>
              </a:rPr>
              <a:t> </a:t>
            </a:r>
            <a:r>
              <a:rPr lang="en-US" altLang="zh-CN" sz="2800" smtClean="0">
                <a:latin typeface="Comic Sans MS" pitchFamily="66" charset="0"/>
              </a:rPr>
              <a:t>from </a:t>
            </a:r>
            <a:r>
              <a:rPr lang="en-US" altLang="zh-CN" sz="2800" i="1" smtClean="0">
                <a:solidFill>
                  <a:srgbClr val="FF0000"/>
                </a:solidFill>
                <a:latin typeface="Comic Sans MS" pitchFamily="66" charset="0"/>
              </a:rPr>
              <a:t>scheduling:</a:t>
            </a:r>
            <a:endParaRPr lang="en-US" altLang="zh-CN" sz="2800" smtClean="0">
              <a:solidFill>
                <a:srgbClr val="FF0000"/>
              </a:solidFill>
              <a:latin typeface="Comic Sans MS" pitchFamily="66" charset="0"/>
            </a:endParaRPr>
          </a:p>
          <a:p>
            <a:pPr lvl="1" eaLnBrk="1" hangingPunct="1"/>
            <a:r>
              <a:rPr lang="en-US" altLang="zh-CN" sz="2400" smtClean="0">
                <a:latin typeface="Comic Sans MS" pitchFamily="66" charset="0"/>
              </a:rPr>
              <a:t>Pipeline can be exactly like “standard” MIPS pipeline (perhaps with multiple operations issued per cycle)</a:t>
            </a:r>
          </a:p>
          <a:p>
            <a:pPr lvl="1" eaLnBrk="1" hangingPunct="1"/>
            <a:r>
              <a:rPr lang="en-US" altLang="zh-CN" sz="2400" smtClean="0">
                <a:latin typeface="Comic Sans MS" pitchFamily="66" charset="0"/>
              </a:rPr>
              <a:t>Or, pipeline could be Tomasulo-like or a scoreboard, etc.</a:t>
            </a:r>
          </a:p>
          <a:p>
            <a:pPr lvl="1" eaLnBrk="1" hangingPunct="1"/>
            <a:r>
              <a:rPr lang="en-US" altLang="zh-CN" sz="2400" smtClean="0">
                <a:latin typeface="Comic Sans MS" pitchFamily="66" charset="0"/>
              </a:rPr>
              <a:t>Standard forwarding or bypassing could be used</a:t>
            </a:r>
          </a:p>
          <a:p>
            <a:pPr eaLnBrk="1" hangingPunct="1"/>
            <a:r>
              <a:rPr lang="en-US" altLang="zh-CN" sz="2800" smtClean="0">
                <a:latin typeface="Comic Sans MS" pitchFamily="66" charset="0"/>
              </a:rPr>
              <a:t>Allows data to be fetched from single register file</a:t>
            </a:r>
          </a:p>
          <a:p>
            <a:pPr lvl="1" eaLnBrk="1" hangingPunct="1"/>
            <a:r>
              <a:rPr lang="en-US" altLang="zh-CN" sz="2400" smtClean="0">
                <a:latin typeface="Comic Sans MS" pitchFamily="66" charset="0"/>
              </a:rPr>
              <a:t>No need to bypass values from </a:t>
            </a: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reservation station</a:t>
            </a:r>
            <a:r>
              <a:rPr lang="en-US" altLang="zh-CN" sz="2400" smtClean="0">
                <a:latin typeface="Comic Sans MS" pitchFamily="66" charset="0"/>
              </a:rPr>
              <a:t> or </a:t>
            </a: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reorder buffer </a:t>
            </a:r>
          </a:p>
          <a:p>
            <a:pPr lvl="1" eaLnBrk="1" hangingPunct="1"/>
            <a:r>
              <a:rPr lang="en-US" altLang="zh-CN" sz="2400" smtClean="0">
                <a:latin typeface="Comic Sans MS" pitchFamily="66" charset="0"/>
              </a:rPr>
              <a:t>This can be important for balancing pipeline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Adv. Explicit Renaming (cont.)</a:t>
            </a:r>
          </a:p>
        </p:txBody>
      </p:sp>
      <p:sp>
        <p:nvSpPr>
          <p:cNvPr id="15155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latin typeface="Comic Sans MS" pitchFamily="66" charset="0"/>
              </a:rPr>
              <a:t>Many processors use a variant of this technique:</a:t>
            </a:r>
          </a:p>
          <a:p>
            <a:pPr lvl="1" eaLnBrk="1" hangingPunct="1"/>
            <a:r>
              <a:rPr lang="en-US" altLang="zh-CN" sz="2400" smtClean="0">
                <a:latin typeface="Comic Sans MS" pitchFamily="66" charset="0"/>
              </a:rPr>
              <a:t>R10000, Alpha 21264, HP PA8000</a:t>
            </a:r>
          </a:p>
          <a:p>
            <a:pPr eaLnBrk="1" hangingPunct="1"/>
            <a:endParaRPr lang="en-US" altLang="zh-CN" sz="2800" smtClean="0">
              <a:latin typeface="Comic Sans MS" pitchFamily="66" charset="0"/>
            </a:endParaRPr>
          </a:p>
          <a:p>
            <a:pPr eaLnBrk="1" hangingPunct="1"/>
            <a:r>
              <a:rPr lang="en-US" altLang="zh-CN" sz="2800" smtClean="0">
                <a:latin typeface="Comic Sans MS" pitchFamily="66" charset="0"/>
              </a:rPr>
              <a:t>Another way to get </a:t>
            </a: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precise interrupt points</a:t>
            </a:r>
            <a:r>
              <a:rPr lang="en-US" altLang="zh-CN" sz="2800" smtClean="0">
                <a:latin typeface="Comic Sans MS" pitchFamily="66" charset="0"/>
              </a:rPr>
              <a:t>:</a:t>
            </a:r>
          </a:p>
          <a:p>
            <a:pPr lvl="1" eaLnBrk="1" hangingPunct="1"/>
            <a:r>
              <a:rPr lang="en-US" altLang="zh-CN" sz="2400" smtClean="0">
                <a:latin typeface="Comic Sans MS" pitchFamily="66" charset="0"/>
              </a:rPr>
              <a:t>All that needs to be “undone” for precise break point</a:t>
            </a:r>
            <a:br>
              <a:rPr lang="en-US" altLang="zh-CN" sz="2400" smtClean="0">
                <a:latin typeface="Comic Sans MS" pitchFamily="66" charset="0"/>
              </a:rPr>
            </a:br>
            <a:r>
              <a:rPr lang="en-US" altLang="zh-CN" sz="2400" smtClean="0">
                <a:latin typeface="Comic Sans MS" pitchFamily="66" charset="0"/>
              </a:rPr>
              <a:t>is to undo the table mappings</a:t>
            </a:r>
          </a:p>
          <a:p>
            <a:pPr lvl="1" eaLnBrk="1" hangingPunct="1"/>
            <a:r>
              <a:rPr lang="en-US" altLang="zh-CN" sz="2400" smtClean="0">
                <a:latin typeface="Comic Sans MS" pitchFamily="66" charset="0"/>
              </a:rPr>
              <a:t>Provides an interesting mix between reorder buffer and </a:t>
            </a: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future file</a:t>
            </a:r>
          </a:p>
          <a:p>
            <a:pPr lvl="2" eaLnBrk="1" hangingPunct="1"/>
            <a:r>
              <a:rPr lang="en-US" altLang="zh-CN" sz="2000" smtClean="0">
                <a:latin typeface="Comic Sans MS" pitchFamily="66" charset="0"/>
              </a:rPr>
              <a:t>Results are written immediately back to register file</a:t>
            </a:r>
          </a:p>
          <a:p>
            <a:pPr lvl="2" eaLnBrk="1" hangingPunct="1"/>
            <a:r>
              <a:rPr lang="en-US" altLang="zh-CN" sz="2000" smtClean="0">
                <a:latin typeface="Comic Sans MS" pitchFamily="66" charset="0"/>
              </a:rPr>
              <a:t>Registers </a:t>
            </a:r>
            <a:r>
              <a:rPr lang="en-US" altLang="zh-CN" sz="2000" i="1" smtClean="0">
                <a:latin typeface="Comic Sans MS" pitchFamily="66" charset="0"/>
              </a:rPr>
              <a:t>names </a:t>
            </a:r>
            <a:r>
              <a:rPr lang="en-US" altLang="zh-CN" sz="2000" smtClean="0">
                <a:latin typeface="Comic Sans MS" pitchFamily="66" charset="0"/>
              </a:rPr>
              <a:t>are “freed” in program order (by ROB)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4" name="爆炸形 1 3"/>
          <p:cNvSpPr>
            <a:spLocks noChangeArrowheads="1"/>
          </p:cNvSpPr>
          <p:nvPr/>
        </p:nvSpPr>
        <p:spPr bwMode="auto">
          <a:xfrm>
            <a:off x="3679258" y="116632"/>
            <a:ext cx="5500688" cy="1071563"/>
          </a:xfrm>
          <a:prstGeom prst="irregularSeal1">
            <a:avLst/>
          </a:prstGeom>
          <a:solidFill>
            <a:srgbClr val="FFFF00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Tahoma" pitchFamily="34" charset="0"/>
              </a:rPr>
              <a:t>What’s Future File ?</a:t>
            </a:r>
            <a:endParaRPr lang="zh-CN" altLang="en-US" sz="1800">
              <a:solidFill>
                <a:srgbClr val="FF0000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7524750" cy="836613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Explicit Renaming Support Includes:</a:t>
            </a:r>
          </a:p>
        </p:txBody>
      </p:sp>
      <p:sp>
        <p:nvSpPr>
          <p:cNvPr id="1525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384300"/>
            <a:ext cx="8893175" cy="4759325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latin typeface="Comic Sans MS" pitchFamily="66" charset="0"/>
              </a:rPr>
              <a:t>Rapid access to a table of translations</a:t>
            </a:r>
          </a:p>
          <a:p>
            <a:pPr eaLnBrk="1" hangingPunct="1"/>
            <a:r>
              <a:rPr lang="en-US" altLang="zh-CN" sz="2400" smtClean="0">
                <a:latin typeface="Comic Sans MS" pitchFamily="66" charset="0"/>
              </a:rPr>
              <a:t>A physical register file that has more registers than specified by the ISA</a:t>
            </a:r>
          </a:p>
          <a:p>
            <a:pPr eaLnBrk="1" hangingPunct="1"/>
            <a:r>
              <a:rPr lang="en-US" altLang="zh-CN" sz="2400" smtClean="0">
                <a:latin typeface="Comic Sans MS" pitchFamily="66" charset="0"/>
              </a:rPr>
              <a:t>Ability to figure out which physical registers are free.</a:t>
            </a:r>
          </a:p>
          <a:p>
            <a:pPr lvl="1" eaLnBrk="1" hangingPunct="1"/>
            <a:r>
              <a:rPr lang="en-US" altLang="zh-CN" sz="2000" smtClean="0">
                <a:latin typeface="Comic Sans MS" pitchFamily="66" charset="0"/>
              </a:rPr>
              <a:t>No free registers </a:t>
            </a:r>
            <a:r>
              <a:rPr lang="en-US" altLang="zh-CN" sz="2000" smtClean="0">
                <a:latin typeface="Comic Sans MS" pitchFamily="66" charset="0"/>
                <a:sym typeface="Symbol" pitchFamily="18" charset="2"/>
              </a:rPr>
              <a:t></a:t>
            </a:r>
            <a:r>
              <a:rPr lang="en-US" altLang="zh-CN" sz="2000" smtClean="0">
                <a:latin typeface="Comic Sans MS" pitchFamily="66" charset="0"/>
              </a:rPr>
              <a:t> stall on issue</a:t>
            </a:r>
          </a:p>
          <a:p>
            <a:pPr eaLnBrk="1" hangingPunct="1"/>
            <a:r>
              <a:rPr lang="en-US" altLang="zh-CN" sz="2400" smtClean="0">
                <a:latin typeface="Comic Sans MS" pitchFamily="66" charset="0"/>
              </a:rPr>
              <a:t>Thus, register renaming doesn’t require reservation stations.  However:</a:t>
            </a:r>
          </a:p>
          <a:p>
            <a:pPr lvl="1" eaLnBrk="1" hangingPunct="1"/>
            <a:r>
              <a:rPr lang="en-US" altLang="zh-CN" sz="2000" smtClean="0">
                <a:latin typeface="Comic Sans MS" pitchFamily="66" charset="0"/>
              </a:rPr>
              <a:t>Many modern architectures use </a:t>
            </a:r>
            <a:r>
              <a:rPr lang="en-US" altLang="zh-CN" sz="2000" smtClean="0">
                <a:solidFill>
                  <a:srgbClr val="0000FF"/>
                </a:solidFill>
                <a:latin typeface="Comic Sans MS" pitchFamily="66" charset="0"/>
              </a:rPr>
              <a:t>explicit register renaming + Tomasulo-like reservation stations</a:t>
            </a:r>
            <a:r>
              <a:rPr lang="en-US" altLang="zh-CN" sz="2000" smtClean="0">
                <a:latin typeface="Comic Sans MS" pitchFamily="66" charset="0"/>
              </a:rPr>
              <a:t> to control execution. </a:t>
            </a:r>
          </a:p>
          <a:p>
            <a:pPr eaLnBrk="1" hangingPunct="1"/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Two Questions:</a:t>
            </a:r>
          </a:p>
          <a:p>
            <a:pPr lvl="1" eaLnBrk="1" hangingPunct="1"/>
            <a:r>
              <a:rPr lang="en-US" altLang="zh-CN" sz="2000" smtClean="0">
                <a:solidFill>
                  <a:srgbClr val="0000FF"/>
                </a:solidFill>
                <a:latin typeface="Comic Sans MS" pitchFamily="66" charset="0"/>
              </a:rPr>
              <a:t>How do we manage the “free list”?</a:t>
            </a:r>
          </a:p>
          <a:p>
            <a:pPr lvl="1" eaLnBrk="1" hangingPunct="1"/>
            <a:r>
              <a:rPr lang="en-US" altLang="zh-CN" sz="2000" smtClean="0">
                <a:solidFill>
                  <a:srgbClr val="0000FF"/>
                </a:solidFill>
                <a:latin typeface="Comic Sans MS" pitchFamily="66" charset="0"/>
              </a:rPr>
              <a:t>How does Explicit Register Renaming mix with Precise Interupts?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228600"/>
            <a:ext cx="7065962" cy="7620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Explicit register renaming:</a:t>
            </a:r>
            <a:br>
              <a:rPr lang="en-US" altLang="zh-CN" smtClean="0"/>
            </a:br>
            <a:r>
              <a:rPr lang="en-US" altLang="zh-CN" sz="3200" smtClean="0">
                <a:solidFill>
                  <a:schemeClr val="tx1"/>
                </a:solidFill>
              </a:rPr>
              <a:t>(R1000 Style)</a:t>
            </a:r>
            <a:endParaRPr lang="en-US" altLang="zh-CN" sz="3200" smtClean="0"/>
          </a:p>
        </p:txBody>
      </p:sp>
      <p:sp>
        <p:nvSpPr>
          <p:cNvPr id="153603" name="Rectangle 67"/>
          <p:cNvSpPr>
            <a:spLocks noGrp="1" noChangeArrowheads="1"/>
          </p:cNvSpPr>
          <p:nvPr>
            <p:ph idx="1"/>
          </p:nvPr>
        </p:nvSpPr>
        <p:spPr>
          <a:xfrm>
            <a:off x="0" y="4868863"/>
            <a:ext cx="8763000" cy="1676400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zh-CN" sz="2800" smtClean="0"/>
              <a:t>Physical register file larger than ISA register file</a:t>
            </a:r>
          </a:p>
          <a:p>
            <a:pPr eaLnBrk="1" hangingPunct="1"/>
            <a:r>
              <a:rPr lang="en-US" altLang="zh-CN" sz="2800" smtClean="0"/>
              <a:t>On issue, each instruction that modifies a register is allocated new physical register from freelist</a:t>
            </a:r>
          </a:p>
        </p:txBody>
      </p:sp>
      <p:grpSp>
        <p:nvGrpSpPr>
          <p:cNvPr id="153604" name="Group 3"/>
          <p:cNvGrpSpPr>
            <a:grpSpLocks/>
          </p:cNvGrpSpPr>
          <p:nvPr/>
        </p:nvGrpSpPr>
        <p:grpSpPr bwMode="auto">
          <a:xfrm>
            <a:off x="4267200" y="1981200"/>
            <a:ext cx="4475163" cy="2514600"/>
            <a:chOff x="2661" y="1824"/>
            <a:chExt cx="2819" cy="1584"/>
          </a:xfrm>
        </p:grpSpPr>
        <p:sp>
          <p:nvSpPr>
            <p:cNvPr id="271364" name="Rectangle 4"/>
            <p:cNvSpPr>
              <a:spLocks noChangeArrowheads="1"/>
            </p:cNvSpPr>
            <p:nvPr/>
          </p:nvSpPr>
          <p:spPr bwMode="auto">
            <a:xfrm>
              <a:off x="2661" y="206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65" name="Rectangle 5"/>
            <p:cNvSpPr>
              <a:spLocks noChangeArrowheads="1"/>
            </p:cNvSpPr>
            <p:nvPr/>
          </p:nvSpPr>
          <p:spPr bwMode="auto">
            <a:xfrm>
              <a:off x="2661" y="225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66" name="Rectangle 6"/>
            <p:cNvSpPr>
              <a:spLocks noChangeArrowheads="1"/>
            </p:cNvSpPr>
            <p:nvPr/>
          </p:nvSpPr>
          <p:spPr bwMode="auto">
            <a:xfrm>
              <a:off x="2661" y="2448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67" name="Rectangle 7"/>
            <p:cNvSpPr>
              <a:spLocks noChangeArrowheads="1"/>
            </p:cNvSpPr>
            <p:nvPr/>
          </p:nvSpPr>
          <p:spPr bwMode="auto">
            <a:xfrm>
              <a:off x="2661" y="2640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68" name="Rectangle 8"/>
            <p:cNvSpPr>
              <a:spLocks noChangeArrowheads="1"/>
            </p:cNvSpPr>
            <p:nvPr/>
          </p:nvSpPr>
          <p:spPr bwMode="auto">
            <a:xfrm>
              <a:off x="2661" y="283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69" name="Rectangle 9"/>
            <p:cNvSpPr>
              <a:spLocks noChangeArrowheads="1"/>
            </p:cNvSpPr>
            <p:nvPr/>
          </p:nvSpPr>
          <p:spPr bwMode="auto">
            <a:xfrm>
              <a:off x="2661" y="302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0" name="Rectangle 10"/>
            <p:cNvSpPr>
              <a:spLocks noChangeArrowheads="1"/>
            </p:cNvSpPr>
            <p:nvPr/>
          </p:nvSpPr>
          <p:spPr bwMode="auto">
            <a:xfrm>
              <a:off x="2661" y="321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1" name="Rectangle 11"/>
            <p:cNvSpPr>
              <a:spLocks noChangeArrowheads="1"/>
            </p:cNvSpPr>
            <p:nvPr/>
          </p:nvSpPr>
          <p:spPr bwMode="auto">
            <a:xfrm>
              <a:off x="2901" y="2064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2" name="Rectangle 12"/>
            <p:cNvSpPr>
              <a:spLocks noChangeArrowheads="1"/>
            </p:cNvSpPr>
            <p:nvPr/>
          </p:nvSpPr>
          <p:spPr bwMode="auto">
            <a:xfrm>
              <a:off x="2901" y="2256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3" name="Rectangle 13"/>
            <p:cNvSpPr>
              <a:spLocks noChangeArrowheads="1"/>
            </p:cNvSpPr>
            <p:nvPr/>
          </p:nvSpPr>
          <p:spPr bwMode="auto">
            <a:xfrm>
              <a:off x="2901" y="2448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4" name="Rectangle 14"/>
            <p:cNvSpPr>
              <a:spLocks noChangeArrowheads="1"/>
            </p:cNvSpPr>
            <p:nvPr/>
          </p:nvSpPr>
          <p:spPr bwMode="auto">
            <a:xfrm>
              <a:off x="2901" y="2640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5" name="Rectangle 15"/>
            <p:cNvSpPr>
              <a:spLocks noChangeArrowheads="1"/>
            </p:cNvSpPr>
            <p:nvPr/>
          </p:nvSpPr>
          <p:spPr bwMode="auto">
            <a:xfrm>
              <a:off x="2901" y="2832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6" name="Rectangle 16"/>
            <p:cNvSpPr>
              <a:spLocks noChangeArrowheads="1"/>
            </p:cNvSpPr>
            <p:nvPr/>
          </p:nvSpPr>
          <p:spPr bwMode="auto">
            <a:xfrm>
              <a:off x="2901" y="3024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7" name="Rectangle 17"/>
            <p:cNvSpPr>
              <a:spLocks noChangeArrowheads="1"/>
            </p:cNvSpPr>
            <p:nvPr/>
          </p:nvSpPr>
          <p:spPr bwMode="auto">
            <a:xfrm>
              <a:off x="2901" y="3216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8" name="Rectangle 18"/>
            <p:cNvSpPr>
              <a:spLocks noChangeArrowheads="1"/>
            </p:cNvSpPr>
            <p:nvPr/>
          </p:nvSpPr>
          <p:spPr bwMode="auto">
            <a:xfrm>
              <a:off x="3189" y="2064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9" name="Rectangle 19"/>
            <p:cNvSpPr>
              <a:spLocks noChangeArrowheads="1"/>
            </p:cNvSpPr>
            <p:nvPr/>
          </p:nvSpPr>
          <p:spPr bwMode="auto">
            <a:xfrm>
              <a:off x="3189" y="225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0" name="Rectangle 20"/>
            <p:cNvSpPr>
              <a:spLocks noChangeArrowheads="1"/>
            </p:cNvSpPr>
            <p:nvPr/>
          </p:nvSpPr>
          <p:spPr bwMode="auto">
            <a:xfrm>
              <a:off x="4533" y="206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1" name="Rectangle 21"/>
            <p:cNvSpPr>
              <a:spLocks noChangeArrowheads="1"/>
            </p:cNvSpPr>
            <p:nvPr/>
          </p:nvSpPr>
          <p:spPr bwMode="auto">
            <a:xfrm>
              <a:off x="4533" y="225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2" name="Rectangle 22"/>
            <p:cNvSpPr>
              <a:spLocks noChangeArrowheads="1"/>
            </p:cNvSpPr>
            <p:nvPr/>
          </p:nvSpPr>
          <p:spPr bwMode="auto">
            <a:xfrm>
              <a:off x="3189" y="2448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3" name="Rectangle 23"/>
            <p:cNvSpPr>
              <a:spLocks noChangeArrowheads="1"/>
            </p:cNvSpPr>
            <p:nvPr/>
          </p:nvSpPr>
          <p:spPr bwMode="auto">
            <a:xfrm>
              <a:off x="4533" y="2448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4" name="Rectangle 24"/>
            <p:cNvSpPr>
              <a:spLocks noChangeArrowheads="1"/>
            </p:cNvSpPr>
            <p:nvPr/>
          </p:nvSpPr>
          <p:spPr bwMode="auto">
            <a:xfrm>
              <a:off x="3189" y="2640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5" name="Rectangle 25"/>
            <p:cNvSpPr>
              <a:spLocks noChangeArrowheads="1"/>
            </p:cNvSpPr>
            <p:nvPr/>
          </p:nvSpPr>
          <p:spPr bwMode="auto">
            <a:xfrm>
              <a:off x="4533" y="2640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6" name="Rectangle 26"/>
            <p:cNvSpPr>
              <a:spLocks noChangeArrowheads="1"/>
            </p:cNvSpPr>
            <p:nvPr/>
          </p:nvSpPr>
          <p:spPr bwMode="auto">
            <a:xfrm>
              <a:off x="3189" y="2832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7" name="Rectangle 27"/>
            <p:cNvSpPr>
              <a:spLocks noChangeArrowheads="1"/>
            </p:cNvSpPr>
            <p:nvPr/>
          </p:nvSpPr>
          <p:spPr bwMode="auto">
            <a:xfrm>
              <a:off x="3189" y="3024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8" name="Rectangle 28"/>
            <p:cNvSpPr>
              <a:spLocks noChangeArrowheads="1"/>
            </p:cNvSpPr>
            <p:nvPr/>
          </p:nvSpPr>
          <p:spPr bwMode="auto">
            <a:xfrm>
              <a:off x="3189" y="321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9" name="Rectangle 29"/>
            <p:cNvSpPr>
              <a:spLocks noChangeArrowheads="1"/>
            </p:cNvSpPr>
            <p:nvPr/>
          </p:nvSpPr>
          <p:spPr bwMode="auto">
            <a:xfrm>
              <a:off x="4533" y="283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90" name="Rectangle 30"/>
            <p:cNvSpPr>
              <a:spLocks noChangeArrowheads="1"/>
            </p:cNvSpPr>
            <p:nvPr/>
          </p:nvSpPr>
          <p:spPr bwMode="auto">
            <a:xfrm>
              <a:off x="4533" y="302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91" name="Rectangle 31"/>
            <p:cNvSpPr>
              <a:spLocks noChangeArrowheads="1"/>
            </p:cNvSpPr>
            <p:nvPr/>
          </p:nvSpPr>
          <p:spPr bwMode="auto">
            <a:xfrm>
              <a:off x="4533" y="321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153663" name="Text Box 32"/>
            <p:cNvSpPr txBox="1">
              <a:spLocks noChangeArrowheads="1"/>
            </p:cNvSpPr>
            <p:nvPr/>
          </p:nvSpPr>
          <p:spPr bwMode="auto">
            <a:xfrm>
              <a:off x="4437" y="1824"/>
              <a:ext cx="533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Done?</a:t>
              </a:r>
            </a:p>
          </p:txBody>
        </p:sp>
        <p:grpSp>
          <p:nvGrpSpPr>
            <p:cNvPr id="153664" name="Group 33"/>
            <p:cNvGrpSpPr>
              <a:grpSpLocks/>
            </p:cNvGrpSpPr>
            <p:nvPr/>
          </p:nvGrpSpPr>
          <p:grpSpPr bwMode="auto">
            <a:xfrm>
              <a:off x="4848" y="2112"/>
              <a:ext cx="632" cy="1287"/>
              <a:chOff x="5128" y="1248"/>
              <a:chExt cx="632" cy="1287"/>
            </a:xfrm>
          </p:grpSpPr>
          <p:sp>
            <p:nvSpPr>
              <p:cNvPr id="153665" name="AutoShape 34"/>
              <p:cNvSpPr>
                <a:spLocks noChangeArrowheads="1"/>
              </p:cNvSpPr>
              <p:nvPr/>
            </p:nvSpPr>
            <p:spPr bwMode="auto">
              <a:xfrm flipV="1">
                <a:off x="5300" y="1536"/>
                <a:ext cx="288" cy="720"/>
              </a:xfrm>
              <a:prstGeom prst="upArrow">
                <a:avLst>
                  <a:gd name="adj1" fmla="val 50000"/>
                  <a:gd name="adj2" fmla="val 62500"/>
                </a:avLst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66" name="Text Box 35"/>
              <p:cNvSpPr txBox="1">
                <a:spLocks noChangeArrowheads="1"/>
              </p:cNvSpPr>
              <p:nvPr/>
            </p:nvSpPr>
            <p:spPr bwMode="auto">
              <a:xfrm>
                <a:off x="5157" y="2304"/>
                <a:ext cx="57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Oldest</a:t>
                </a:r>
              </a:p>
            </p:txBody>
          </p:sp>
          <p:sp>
            <p:nvSpPr>
              <p:cNvPr id="153667" name="Text Box 36"/>
              <p:cNvSpPr txBox="1">
                <a:spLocks noChangeArrowheads="1"/>
              </p:cNvSpPr>
              <p:nvPr/>
            </p:nvSpPr>
            <p:spPr bwMode="auto">
              <a:xfrm>
                <a:off x="5128" y="1248"/>
                <a:ext cx="632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Newest</a:t>
                </a:r>
              </a:p>
            </p:txBody>
          </p:sp>
        </p:grpSp>
      </p:grpSp>
      <p:grpSp>
        <p:nvGrpSpPr>
          <p:cNvPr id="153605" name="Group 37"/>
          <p:cNvGrpSpPr>
            <a:grpSpLocks/>
          </p:cNvGrpSpPr>
          <p:nvPr/>
        </p:nvGrpSpPr>
        <p:grpSpPr bwMode="auto">
          <a:xfrm>
            <a:off x="381000" y="1371600"/>
            <a:ext cx="7467600" cy="533400"/>
            <a:chOff x="288" y="816"/>
            <a:chExt cx="4128" cy="288"/>
          </a:xfrm>
        </p:grpSpPr>
        <p:sp>
          <p:nvSpPr>
            <p:cNvPr id="271398" name="Rectangle 38"/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P0</a:t>
              </a:r>
            </a:p>
          </p:txBody>
        </p:sp>
        <p:sp>
          <p:nvSpPr>
            <p:cNvPr id="271399" name="Rectangle 39"/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</a:t>
              </a:r>
            </a:p>
          </p:txBody>
        </p:sp>
        <p:sp>
          <p:nvSpPr>
            <p:cNvPr id="271400" name="Rectangle 40"/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</a:t>
              </a:r>
            </a:p>
          </p:txBody>
        </p:sp>
        <p:sp>
          <p:nvSpPr>
            <p:cNvPr id="271401" name="Rectangle 41"/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F6</a:t>
              </a:r>
            </a:p>
          </p:txBody>
        </p:sp>
        <p:sp>
          <p:nvSpPr>
            <p:cNvPr id="271402" name="Rectangle 42"/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F8</a:t>
              </a:r>
            </a:p>
          </p:txBody>
        </p:sp>
        <p:sp>
          <p:nvSpPr>
            <p:cNvPr id="271403" name="Rectangle 43"/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P10</a:t>
              </a:r>
            </a:p>
          </p:txBody>
        </p:sp>
        <p:sp>
          <p:nvSpPr>
            <p:cNvPr id="271404" name="Rectangle 44"/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P12</a:t>
              </a:r>
            </a:p>
          </p:txBody>
        </p:sp>
        <p:sp>
          <p:nvSpPr>
            <p:cNvPr id="271405" name="Rectangle 45"/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P14</a:t>
              </a:r>
            </a:p>
          </p:txBody>
        </p:sp>
        <p:sp>
          <p:nvSpPr>
            <p:cNvPr id="271406" name="Rectangle 46"/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P16</a:t>
              </a:r>
            </a:p>
          </p:txBody>
        </p:sp>
        <p:sp>
          <p:nvSpPr>
            <p:cNvPr id="271407" name="Rectangle 47"/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P18</a:t>
              </a:r>
            </a:p>
          </p:txBody>
        </p:sp>
        <p:sp>
          <p:nvSpPr>
            <p:cNvPr id="271408" name="Rectangle 48"/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P20</a:t>
              </a:r>
            </a:p>
          </p:txBody>
        </p:sp>
        <p:sp>
          <p:nvSpPr>
            <p:cNvPr id="271409" name="Rectangle 49"/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P22</a:t>
              </a:r>
            </a:p>
          </p:txBody>
        </p:sp>
        <p:sp>
          <p:nvSpPr>
            <p:cNvPr id="271410" name="Rectangle 50"/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P24</a:t>
              </a:r>
            </a:p>
          </p:txBody>
        </p:sp>
        <p:sp>
          <p:nvSpPr>
            <p:cNvPr id="271411" name="Rectangle 51"/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p26</a:t>
              </a:r>
            </a:p>
          </p:txBody>
        </p:sp>
        <p:sp>
          <p:nvSpPr>
            <p:cNvPr id="271412" name="Rectangle 52"/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P28</a:t>
              </a:r>
            </a:p>
          </p:txBody>
        </p:sp>
        <p:sp>
          <p:nvSpPr>
            <p:cNvPr id="271413" name="Rectangle 53"/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P30</a:t>
              </a:r>
            </a:p>
          </p:txBody>
        </p:sp>
      </p:grpSp>
      <p:grpSp>
        <p:nvGrpSpPr>
          <p:cNvPr id="153606" name="Group 54"/>
          <p:cNvGrpSpPr>
            <a:grpSpLocks/>
          </p:cNvGrpSpPr>
          <p:nvPr/>
        </p:nvGrpSpPr>
        <p:grpSpPr bwMode="auto">
          <a:xfrm>
            <a:off x="457200" y="3124200"/>
            <a:ext cx="3276600" cy="638175"/>
            <a:chOff x="336" y="3102"/>
            <a:chExt cx="2064" cy="402"/>
          </a:xfrm>
        </p:grpSpPr>
        <p:grpSp>
          <p:nvGrpSpPr>
            <p:cNvPr id="153611" name="Group 55"/>
            <p:cNvGrpSpPr>
              <a:grpSpLocks/>
            </p:cNvGrpSpPr>
            <p:nvPr/>
          </p:nvGrpSpPr>
          <p:grpSpPr bwMode="auto">
            <a:xfrm>
              <a:off x="336" y="3216"/>
              <a:ext cx="1152" cy="288"/>
              <a:chOff x="912" y="3168"/>
              <a:chExt cx="960" cy="192"/>
            </a:xfrm>
          </p:grpSpPr>
          <p:sp>
            <p:nvSpPr>
              <p:cNvPr id="271416" name="Rectangle 56"/>
              <p:cNvSpPr>
                <a:spLocks noChangeArrowheads="1"/>
              </p:cNvSpPr>
              <p:nvPr/>
            </p:nvSpPr>
            <p:spPr bwMode="auto">
              <a:xfrm>
                <a:off x="91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P32</a:t>
                </a:r>
              </a:p>
            </p:txBody>
          </p:sp>
          <p:sp>
            <p:nvSpPr>
              <p:cNvPr id="271417" name="Rectangle 57"/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P34</a:t>
                </a:r>
              </a:p>
            </p:txBody>
          </p:sp>
          <p:sp>
            <p:nvSpPr>
              <p:cNvPr id="271418" name="Rectangle 58"/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P36</a:t>
                </a:r>
              </a:p>
            </p:txBody>
          </p:sp>
          <p:sp>
            <p:nvSpPr>
              <p:cNvPr id="271419" name="Rectangle 59"/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P38</a:t>
                </a:r>
              </a:p>
            </p:txBody>
          </p:sp>
        </p:grpSp>
        <p:sp>
          <p:nvSpPr>
            <p:cNvPr id="153612" name="Text Box 60"/>
            <p:cNvSpPr txBox="1">
              <a:spLocks noChangeArrowheads="1"/>
            </p:cNvSpPr>
            <p:nvPr/>
          </p:nvSpPr>
          <p:spPr bwMode="auto">
            <a:xfrm>
              <a:off x="1480" y="3102"/>
              <a:ext cx="37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sym typeface="Symbol" pitchFamily="18" charset="2"/>
                </a:rPr>
                <a:t></a:t>
              </a:r>
              <a:endParaRPr lang="en-US" altLang="zh-CN" sz="3200">
                <a:solidFill>
                  <a:schemeClr val="tx1"/>
                </a:solidFill>
              </a:endParaRPr>
            </a:p>
          </p:txBody>
        </p:sp>
        <p:sp>
          <p:nvSpPr>
            <p:cNvPr id="271421" name="Rectangle 61"/>
            <p:cNvSpPr>
              <a:spLocks noChangeArrowheads="1"/>
            </p:cNvSpPr>
            <p:nvPr/>
          </p:nvSpPr>
          <p:spPr bwMode="auto">
            <a:xfrm>
              <a:off x="1824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P60</a:t>
              </a:r>
            </a:p>
          </p:txBody>
        </p:sp>
        <p:sp>
          <p:nvSpPr>
            <p:cNvPr id="271422" name="Rectangle 62"/>
            <p:cNvSpPr>
              <a:spLocks noChangeArrowheads="1"/>
            </p:cNvSpPr>
            <p:nvPr/>
          </p:nvSpPr>
          <p:spPr bwMode="auto">
            <a:xfrm>
              <a:off x="2112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P62</a:t>
              </a:r>
            </a:p>
          </p:txBody>
        </p:sp>
      </p:grpSp>
      <p:sp>
        <p:nvSpPr>
          <p:cNvPr id="153607" name="Freeform 63"/>
          <p:cNvSpPr>
            <a:spLocks/>
          </p:cNvSpPr>
          <p:nvPr/>
        </p:nvSpPr>
        <p:spPr bwMode="auto">
          <a:xfrm>
            <a:off x="3378200" y="3810000"/>
            <a:ext cx="1417638" cy="1008063"/>
          </a:xfrm>
          <a:custGeom>
            <a:avLst/>
            <a:gdLst>
              <a:gd name="T0" fmla="*/ 2147483647 w 893"/>
              <a:gd name="T1" fmla="*/ 2147483647 h 635"/>
              <a:gd name="T2" fmla="*/ 2147483647 w 893"/>
              <a:gd name="T3" fmla="*/ 2147483647 h 635"/>
              <a:gd name="T4" fmla="*/ 2147483647 w 893"/>
              <a:gd name="T5" fmla="*/ 2147483647 h 635"/>
              <a:gd name="T6" fmla="*/ 2147483647 w 893"/>
              <a:gd name="T7" fmla="*/ 0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893"/>
              <a:gd name="T13" fmla="*/ 0 h 635"/>
              <a:gd name="T14" fmla="*/ 893 w 893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3" h="635">
                <a:moveTo>
                  <a:pt x="893" y="444"/>
                </a:moveTo>
                <a:cubicBezTo>
                  <a:pt x="858" y="470"/>
                  <a:pt x="826" y="585"/>
                  <a:pt x="696" y="600"/>
                </a:cubicBezTo>
                <a:cubicBezTo>
                  <a:pt x="566" y="615"/>
                  <a:pt x="227" y="635"/>
                  <a:pt x="114" y="535"/>
                </a:cubicBezTo>
                <a:cubicBezTo>
                  <a:pt x="1" y="435"/>
                  <a:pt x="0" y="223"/>
                  <a:pt x="17" y="0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08" name="Freeform 64"/>
          <p:cNvSpPr>
            <a:spLocks/>
          </p:cNvSpPr>
          <p:nvPr/>
        </p:nvSpPr>
        <p:spPr bwMode="auto">
          <a:xfrm>
            <a:off x="609600" y="2463800"/>
            <a:ext cx="3581400" cy="812800"/>
          </a:xfrm>
          <a:custGeom>
            <a:avLst/>
            <a:gdLst>
              <a:gd name="T0" fmla="*/ 0 w 2256"/>
              <a:gd name="T1" fmla="*/ 2147483647 h 512"/>
              <a:gd name="T2" fmla="*/ 2147483647 w 2256"/>
              <a:gd name="T3" fmla="*/ 2147483647 h 512"/>
              <a:gd name="T4" fmla="*/ 2147483647 w 2256"/>
              <a:gd name="T5" fmla="*/ 2147483647 h 512"/>
              <a:gd name="T6" fmla="*/ 0 60000 65536"/>
              <a:gd name="T7" fmla="*/ 0 60000 65536"/>
              <a:gd name="T8" fmla="*/ 0 60000 65536"/>
              <a:gd name="T9" fmla="*/ 0 w 2256"/>
              <a:gd name="T10" fmla="*/ 0 h 512"/>
              <a:gd name="T11" fmla="*/ 2256 w 225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512">
                <a:moveTo>
                  <a:pt x="0" y="512"/>
                </a:moveTo>
                <a:cubicBezTo>
                  <a:pt x="172" y="336"/>
                  <a:pt x="344" y="160"/>
                  <a:pt x="720" y="80"/>
                </a:cubicBezTo>
                <a:cubicBezTo>
                  <a:pt x="1096" y="0"/>
                  <a:pt x="1676" y="16"/>
                  <a:pt x="2256" y="32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09" name="Text Box 65"/>
          <p:cNvSpPr txBox="1">
            <a:spLocks noChangeArrowheads="1"/>
          </p:cNvSpPr>
          <p:nvPr/>
        </p:nvSpPr>
        <p:spPr bwMode="auto">
          <a:xfrm>
            <a:off x="365125" y="2027238"/>
            <a:ext cx="227806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Current Map Table</a:t>
            </a:r>
          </a:p>
        </p:txBody>
      </p:sp>
      <p:sp>
        <p:nvSpPr>
          <p:cNvPr id="153610" name="Text Box 66"/>
          <p:cNvSpPr txBox="1">
            <a:spLocks noChangeArrowheads="1"/>
          </p:cNvSpPr>
          <p:nvPr/>
        </p:nvSpPr>
        <p:spPr bwMode="auto">
          <a:xfrm>
            <a:off x="381000" y="3962400"/>
            <a:ext cx="1033463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Freelist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6992937" cy="9906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Explicit register renaming:</a:t>
            </a:r>
            <a:br>
              <a:rPr lang="en-US" altLang="zh-CN" smtClean="0"/>
            </a:br>
            <a:r>
              <a:rPr lang="en-US" altLang="zh-CN" sz="3200" smtClean="0">
                <a:solidFill>
                  <a:schemeClr val="tx1"/>
                </a:solidFill>
              </a:rPr>
              <a:t>(R1000 Style)</a:t>
            </a:r>
            <a:endParaRPr lang="en-US" altLang="zh-CN" smtClean="0"/>
          </a:p>
        </p:txBody>
      </p:sp>
      <p:sp>
        <p:nvSpPr>
          <p:cNvPr id="154627" name="Rectangle 66"/>
          <p:cNvSpPr>
            <a:spLocks noGrp="1" noChangeArrowheads="1"/>
          </p:cNvSpPr>
          <p:nvPr>
            <p:ph idx="1"/>
          </p:nvPr>
        </p:nvSpPr>
        <p:spPr>
          <a:xfrm>
            <a:off x="165100" y="4937125"/>
            <a:ext cx="8763000" cy="1676400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zh-CN" sz="2800" smtClean="0"/>
              <a:t>Note that physical register P0 is “dead” (or not “live”) past the point of this load.</a:t>
            </a:r>
            <a:r>
              <a:rPr lang="en-US" altLang="zh-CN" smtClean="0"/>
              <a:t>  </a:t>
            </a:r>
          </a:p>
          <a:p>
            <a:pPr lvl="1" eaLnBrk="1" hangingPunct="1"/>
            <a:r>
              <a:rPr lang="en-US" altLang="zh-CN" sz="2800" b="1" smtClean="0">
                <a:solidFill>
                  <a:srgbClr val="0000FF"/>
                </a:solidFill>
              </a:rPr>
              <a:t>When we go to commit the load, we free up  </a:t>
            </a:r>
          </a:p>
        </p:txBody>
      </p:sp>
      <p:sp>
        <p:nvSpPr>
          <p:cNvPr id="273411" name="Rectangle 3"/>
          <p:cNvSpPr>
            <a:spLocks noChangeArrowheads="1"/>
          </p:cNvSpPr>
          <p:nvPr/>
        </p:nvSpPr>
        <p:spPr bwMode="auto">
          <a:xfrm>
            <a:off x="4267200" y="2362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4267200" y="2667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4267200" y="29718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4267200" y="3276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15" name="Rectangle 7"/>
          <p:cNvSpPr>
            <a:spLocks noChangeArrowheads="1"/>
          </p:cNvSpPr>
          <p:nvPr/>
        </p:nvSpPr>
        <p:spPr bwMode="auto">
          <a:xfrm>
            <a:off x="4267200" y="3581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16" name="Rectangle 8"/>
          <p:cNvSpPr>
            <a:spLocks noChangeArrowheads="1"/>
          </p:cNvSpPr>
          <p:nvPr/>
        </p:nvSpPr>
        <p:spPr bwMode="auto">
          <a:xfrm>
            <a:off x="4267200" y="3886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17" name="Rectangle 9"/>
          <p:cNvSpPr>
            <a:spLocks noChangeArrowheads="1"/>
          </p:cNvSpPr>
          <p:nvPr/>
        </p:nvSpPr>
        <p:spPr bwMode="auto">
          <a:xfrm>
            <a:off x="4267200" y="4191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F0</a:t>
            </a:r>
          </a:p>
        </p:txBody>
      </p:sp>
      <p:sp>
        <p:nvSpPr>
          <p:cNvPr id="273418" name="Rectangle 10"/>
          <p:cNvSpPr>
            <a:spLocks noChangeArrowheads="1"/>
          </p:cNvSpPr>
          <p:nvPr/>
        </p:nvSpPr>
        <p:spPr bwMode="auto">
          <a:xfrm>
            <a:off x="4648200" y="23622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19" name="Rectangle 11"/>
          <p:cNvSpPr>
            <a:spLocks noChangeArrowheads="1"/>
          </p:cNvSpPr>
          <p:nvPr/>
        </p:nvSpPr>
        <p:spPr bwMode="auto">
          <a:xfrm>
            <a:off x="4648200" y="26670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20" name="Rectangle 12"/>
          <p:cNvSpPr>
            <a:spLocks noChangeArrowheads="1"/>
          </p:cNvSpPr>
          <p:nvPr/>
        </p:nvSpPr>
        <p:spPr bwMode="auto">
          <a:xfrm>
            <a:off x="4648200" y="29718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21" name="Rectangle 13"/>
          <p:cNvSpPr>
            <a:spLocks noChangeArrowheads="1"/>
          </p:cNvSpPr>
          <p:nvPr/>
        </p:nvSpPr>
        <p:spPr bwMode="auto">
          <a:xfrm>
            <a:off x="4648200" y="32766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22" name="Rectangle 14"/>
          <p:cNvSpPr>
            <a:spLocks noChangeArrowheads="1"/>
          </p:cNvSpPr>
          <p:nvPr/>
        </p:nvSpPr>
        <p:spPr bwMode="auto">
          <a:xfrm>
            <a:off x="4648200" y="35814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23" name="Rectangle 15"/>
          <p:cNvSpPr>
            <a:spLocks noChangeArrowheads="1"/>
          </p:cNvSpPr>
          <p:nvPr/>
        </p:nvSpPr>
        <p:spPr bwMode="auto">
          <a:xfrm>
            <a:off x="4648200" y="38862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24" name="Rectangle 16"/>
          <p:cNvSpPr>
            <a:spLocks noChangeArrowheads="1"/>
          </p:cNvSpPr>
          <p:nvPr/>
        </p:nvSpPr>
        <p:spPr bwMode="auto">
          <a:xfrm>
            <a:off x="4648200" y="41910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P0</a:t>
            </a:r>
          </a:p>
        </p:txBody>
      </p:sp>
      <p:sp>
        <p:nvSpPr>
          <p:cNvPr id="273425" name="Rectangle 17"/>
          <p:cNvSpPr>
            <a:spLocks noChangeArrowheads="1"/>
          </p:cNvSpPr>
          <p:nvPr/>
        </p:nvSpPr>
        <p:spPr bwMode="auto">
          <a:xfrm>
            <a:off x="5105400" y="23622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26" name="Rectangle 18"/>
          <p:cNvSpPr>
            <a:spLocks noChangeArrowheads="1"/>
          </p:cNvSpPr>
          <p:nvPr/>
        </p:nvSpPr>
        <p:spPr bwMode="auto">
          <a:xfrm>
            <a:off x="5105400" y="26670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27" name="Rectangle 19"/>
          <p:cNvSpPr>
            <a:spLocks noChangeArrowheads="1"/>
          </p:cNvSpPr>
          <p:nvPr/>
        </p:nvSpPr>
        <p:spPr bwMode="auto">
          <a:xfrm>
            <a:off x="7239000" y="2362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28" name="Rectangle 20"/>
          <p:cNvSpPr>
            <a:spLocks noChangeArrowheads="1"/>
          </p:cNvSpPr>
          <p:nvPr/>
        </p:nvSpPr>
        <p:spPr bwMode="auto">
          <a:xfrm>
            <a:off x="7239000" y="2667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29" name="Rectangle 21"/>
          <p:cNvSpPr>
            <a:spLocks noChangeArrowheads="1"/>
          </p:cNvSpPr>
          <p:nvPr/>
        </p:nvSpPr>
        <p:spPr bwMode="auto">
          <a:xfrm>
            <a:off x="5105400" y="29718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30" name="Rectangle 22"/>
          <p:cNvSpPr>
            <a:spLocks noChangeArrowheads="1"/>
          </p:cNvSpPr>
          <p:nvPr/>
        </p:nvSpPr>
        <p:spPr bwMode="auto">
          <a:xfrm>
            <a:off x="7239000" y="29718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31" name="Rectangle 23"/>
          <p:cNvSpPr>
            <a:spLocks noChangeArrowheads="1"/>
          </p:cNvSpPr>
          <p:nvPr/>
        </p:nvSpPr>
        <p:spPr bwMode="auto">
          <a:xfrm>
            <a:off x="5105400" y="32766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32" name="Rectangle 24"/>
          <p:cNvSpPr>
            <a:spLocks noChangeArrowheads="1"/>
          </p:cNvSpPr>
          <p:nvPr/>
        </p:nvSpPr>
        <p:spPr bwMode="auto">
          <a:xfrm>
            <a:off x="7239000" y="3276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33" name="Rectangle 25"/>
          <p:cNvSpPr>
            <a:spLocks noChangeArrowheads="1"/>
          </p:cNvSpPr>
          <p:nvPr/>
        </p:nvSpPr>
        <p:spPr bwMode="auto">
          <a:xfrm>
            <a:off x="5105400" y="35814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34" name="Rectangle 26"/>
          <p:cNvSpPr>
            <a:spLocks noChangeArrowheads="1"/>
          </p:cNvSpPr>
          <p:nvPr/>
        </p:nvSpPr>
        <p:spPr bwMode="auto">
          <a:xfrm>
            <a:off x="5105400" y="38862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35" name="Rectangle 27"/>
          <p:cNvSpPr>
            <a:spLocks noChangeArrowheads="1"/>
          </p:cNvSpPr>
          <p:nvPr/>
        </p:nvSpPr>
        <p:spPr bwMode="auto">
          <a:xfrm>
            <a:off x="5105400" y="41910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LD P32,10(R2)</a:t>
            </a:r>
          </a:p>
        </p:txBody>
      </p:sp>
      <p:sp>
        <p:nvSpPr>
          <p:cNvPr id="273436" name="Rectangle 28"/>
          <p:cNvSpPr>
            <a:spLocks noChangeArrowheads="1"/>
          </p:cNvSpPr>
          <p:nvPr/>
        </p:nvSpPr>
        <p:spPr bwMode="auto">
          <a:xfrm>
            <a:off x="7239000" y="3581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37" name="Rectangle 29"/>
          <p:cNvSpPr>
            <a:spLocks noChangeArrowheads="1"/>
          </p:cNvSpPr>
          <p:nvPr/>
        </p:nvSpPr>
        <p:spPr bwMode="auto">
          <a:xfrm>
            <a:off x="7239000" y="3886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38" name="Rectangle 30"/>
          <p:cNvSpPr>
            <a:spLocks noChangeArrowheads="1"/>
          </p:cNvSpPr>
          <p:nvPr/>
        </p:nvSpPr>
        <p:spPr bwMode="auto">
          <a:xfrm>
            <a:off x="7239000" y="4191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N</a:t>
            </a:r>
          </a:p>
        </p:txBody>
      </p:sp>
      <p:sp>
        <p:nvSpPr>
          <p:cNvPr id="154656" name="Text Box 31"/>
          <p:cNvSpPr txBox="1">
            <a:spLocks noChangeArrowheads="1"/>
          </p:cNvSpPr>
          <p:nvPr/>
        </p:nvSpPr>
        <p:spPr bwMode="auto">
          <a:xfrm>
            <a:off x="7086600" y="1981200"/>
            <a:ext cx="846138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Done?</a:t>
            </a:r>
          </a:p>
        </p:txBody>
      </p:sp>
      <p:grpSp>
        <p:nvGrpSpPr>
          <p:cNvPr id="154657" name="Group 32"/>
          <p:cNvGrpSpPr>
            <a:grpSpLocks/>
          </p:cNvGrpSpPr>
          <p:nvPr/>
        </p:nvGrpSpPr>
        <p:grpSpPr bwMode="auto">
          <a:xfrm>
            <a:off x="7739063" y="2438400"/>
            <a:ext cx="1003300" cy="2043113"/>
            <a:chOff x="5128" y="1248"/>
            <a:chExt cx="632" cy="1287"/>
          </a:xfrm>
        </p:grpSpPr>
        <p:sp>
          <p:nvSpPr>
            <p:cNvPr id="154688" name="AutoShape 33"/>
            <p:cNvSpPr>
              <a:spLocks noChangeArrowheads="1"/>
            </p:cNvSpPr>
            <p:nvPr/>
          </p:nvSpPr>
          <p:spPr bwMode="auto">
            <a:xfrm flipV="1">
              <a:off x="5300" y="1536"/>
              <a:ext cx="288" cy="720"/>
            </a:xfrm>
            <a:prstGeom prst="upArrow">
              <a:avLst>
                <a:gd name="adj1" fmla="val 50000"/>
                <a:gd name="adj2" fmla="val 62500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89" name="Text Box 34"/>
            <p:cNvSpPr txBox="1">
              <a:spLocks noChangeArrowheads="1"/>
            </p:cNvSpPr>
            <p:nvPr/>
          </p:nvSpPr>
          <p:spPr bwMode="auto">
            <a:xfrm>
              <a:off x="5157" y="2304"/>
              <a:ext cx="57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Oldest</a:t>
              </a:r>
            </a:p>
          </p:txBody>
        </p:sp>
        <p:sp>
          <p:nvSpPr>
            <p:cNvPr id="154690" name="Text Box 35"/>
            <p:cNvSpPr txBox="1">
              <a:spLocks noChangeArrowheads="1"/>
            </p:cNvSpPr>
            <p:nvPr/>
          </p:nvSpPr>
          <p:spPr bwMode="auto">
            <a:xfrm>
              <a:off x="5128" y="1248"/>
              <a:ext cx="632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Newest</a:t>
              </a:r>
            </a:p>
          </p:txBody>
        </p:sp>
      </p:grpSp>
      <p:grpSp>
        <p:nvGrpSpPr>
          <p:cNvPr id="154658" name="Group 36"/>
          <p:cNvGrpSpPr>
            <a:grpSpLocks/>
          </p:cNvGrpSpPr>
          <p:nvPr/>
        </p:nvGrpSpPr>
        <p:grpSpPr bwMode="auto">
          <a:xfrm>
            <a:off x="381000" y="1371600"/>
            <a:ext cx="7467600" cy="533400"/>
            <a:chOff x="288" y="816"/>
            <a:chExt cx="4128" cy="288"/>
          </a:xfrm>
        </p:grpSpPr>
        <p:sp>
          <p:nvSpPr>
            <p:cNvPr id="273445" name="Rectangle 37"/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P32</a:t>
              </a:r>
            </a:p>
          </p:txBody>
        </p:sp>
        <p:sp>
          <p:nvSpPr>
            <p:cNvPr id="273446" name="Rectangle 38"/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</a:t>
              </a:r>
            </a:p>
          </p:txBody>
        </p:sp>
        <p:sp>
          <p:nvSpPr>
            <p:cNvPr id="273447" name="Rectangle 39"/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</a:t>
              </a:r>
            </a:p>
          </p:txBody>
        </p:sp>
        <p:sp>
          <p:nvSpPr>
            <p:cNvPr id="273448" name="Rectangle 40"/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F6</a:t>
              </a:r>
            </a:p>
          </p:txBody>
        </p:sp>
        <p:sp>
          <p:nvSpPr>
            <p:cNvPr id="273449" name="Rectangle 41"/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F8</a:t>
              </a:r>
            </a:p>
          </p:txBody>
        </p:sp>
        <p:sp>
          <p:nvSpPr>
            <p:cNvPr id="273450" name="Rectangle 42"/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P10</a:t>
              </a:r>
            </a:p>
          </p:txBody>
        </p:sp>
        <p:sp>
          <p:nvSpPr>
            <p:cNvPr id="273451" name="Rectangle 43"/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P12</a:t>
              </a:r>
            </a:p>
          </p:txBody>
        </p:sp>
        <p:sp>
          <p:nvSpPr>
            <p:cNvPr id="273452" name="Rectangle 44"/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P14</a:t>
              </a:r>
            </a:p>
          </p:txBody>
        </p:sp>
        <p:sp>
          <p:nvSpPr>
            <p:cNvPr id="273453" name="Rectangle 45"/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P16</a:t>
              </a:r>
            </a:p>
          </p:txBody>
        </p:sp>
        <p:sp>
          <p:nvSpPr>
            <p:cNvPr id="273454" name="Rectangle 46"/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P18</a:t>
              </a:r>
            </a:p>
          </p:txBody>
        </p:sp>
        <p:sp>
          <p:nvSpPr>
            <p:cNvPr id="273455" name="Rectangle 47"/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P20</a:t>
              </a:r>
            </a:p>
          </p:txBody>
        </p:sp>
        <p:sp>
          <p:nvSpPr>
            <p:cNvPr id="273456" name="Rectangle 48"/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P22</a:t>
              </a:r>
            </a:p>
          </p:txBody>
        </p:sp>
        <p:sp>
          <p:nvSpPr>
            <p:cNvPr id="273457" name="Rectangle 49"/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P24</a:t>
              </a:r>
            </a:p>
          </p:txBody>
        </p:sp>
        <p:sp>
          <p:nvSpPr>
            <p:cNvPr id="273458" name="Rectangle 50"/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p26</a:t>
              </a:r>
            </a:p>
          </p:txBody>
        </p:sp>
        <p:sp>
          <p:nvSpPr>
            <p:cNvPr id="273459" name="Rectangle 51"/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P28</a:t>
              </a:r>
            </a:p>
          </p:txBody>
        </p:sp>
        <p:sp>
          <p:nvSpPr>
            <p:cNvPr id="273460" name="Rectangle 52"/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P30</a:t>
              </a:r>
            </a:p>
          </p:txBody>
        </p:sp>
      </p:grpSp>
      <p:grpSp>
        <p:nvGrpSpPr>
          <p:cNvPr id="154659" name="Group 53"/>
          <p:cNvGrpSpPr>
            <a:grpSpLocks/>
          </p:cNvGrpSpPr>
          <p:nvPr/>
        </p:nvGrpSpPr>
        <p:grpSpPr bwMode="auto">
          <a:xfrm>
            <a:off x="457200" y="3124200"/>
            <a:ext cx="3276600" cy="638175"/>
            <a:chOff x="336" y="3102"/>
            <a:chExt cx="2064" cy="402"/>
          </a:xfrm>
        </p:grpSpPr>
        <p:grpSp>
          <p:nvGrpSpPr>
            <p:cNvPr id="154664" name="Group 54"/>
            <p:cNvGrpSpPr>
              <a:grpSpLocks/>
            </p:cNvGrpSpPr>
            <p:nvPr/>
          </p:nvGrpSpPr>
          <p:grpSpPr bwMode="auto">
            <a:xfrm>
              <a:off x="336" y="3216"/>
              <a:ext cx="1152" cy="288"/>
              <a:chOff x="912" y="3168"/>
              <a:chExt cx="960" cy="192"/>
            </a:xfrm>
          </p:grpSpPr>
          <p:sp>
            <p:nvSpPr>
              <p:cNvPr id="273463" name="Rectangle 55"/>
              <p:cNvSpPr>
                <a:spLocks noChangeArrowheads="1"/>
              </p:cNvSpPr>
              <p:nvPr/>
            </p:nvSpPr>
            <p:spPr bwMode="auto">
              <a:xfrm>
                <a:off x="91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P34</a:t>
                </a:r>
              </a:p>
            </p:txBody>
          </p:sp>
          <p:sp>
            <p:nvSpPr>
              <p:cNvPr id="273464" name="Rectangle 56"/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P36</a:t>
                </a:r>
              </a:p>
            </p:txBody>
          </p:sp>
          <p:sp>
            <p:nvSpPr>
              <p:cNvPr id="273465" name="Rectangle 57"/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P38</a:t>
                </a:r>
              </a:p>
            </p:txBody>
          </p:sp>
          <p:sp>
            <p:nvSpPr>
              <p:cNvPr id="273466" name="Rectangle 58"/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P40</a:t>
                </a:r>
              </a:p>
            </p:txBody>
          </p:sp>
        </p:grpSp>
        <p:sp>
          <p:nvSpPr>
            <p:cNvPr id="154665" name="Text Box 59"/>
            <p:cNvSpPr txBox="1">
              <a:spLocks noChangeArrowheads="1"/>
            </p:cNvSpPr>
            <p:nvPr/>
          </p:nvSpPr>
          <p:spPr bwMode="auto">
            <a:xfrm>
              <a:off x="1480" y="3102"/>
              <a:ext cx="37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sym typeface="Symbol" pitchFamily="18" charset="2"/>
                </a:rPr>
                <a:t></a:t>
              </a:r>
              <a:endParaRPr lang="en-US" altLang="zh-CN" sz="3200">
                <a:solidFill>
                  <a:schemeClr val="tx1"/>
                </a:solidFill>
              </a:endParaRPr>
            </a:p>
          </p:txBody>
        </p:sp>
        <p:sp>
          <p:nvSpPr>
            <p:cNvPr id="273468" name="Rectangle 60"/>
            <p:cNvSpPr>
              <a:spLocks noChangeArrowheads="1"/>
            </p:cNvSpPr>
            <p:nvPr/>
          </p:nvSpPr>
          <p:spPr bwMode="auto">
            <a:xfrm>
              <a:off x="1824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P60</a:t>
              </a:r>
            </a:p>
          </p:txBody>
        </p:sp>
        <p:sp>
          <p:nvSpPr>
            <p:cNvPr id="273469" name="Rectangle 61"/>
            <p:cNvSpPr>
              <a:spLocks noChangeArrowheads="1"/>
            </p:cNvSpPr>
            <p:nvPr/>
          </p:nvSpPr>
          <p:spPr bwMode="auto">
            <a:xfrm>
              <a:off x="2112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P62</a:t>
              </a:r>
            </a:p>
          </p:txBody>
        </p:sp>
      </p:grpSp>
      <p:sp>
        <p:nvSpPr>
          <p:cNvPr id="154660" name="Freeform 62"/>
          <p:cNvSpPr>
            <a:spLocks/>
          </p:cNvSpPr>
          <p:nvPr/>
        </p:nvSpPr>
        <p:spPr bwMode="auto">
          <a:xfrm>
            <a:off x="3378200" y="3810000"/>
            <a:ext cx="1417638" cy="1008063"/>
          </a:xfrm>
          <a:custGeom>
            <a:avLst/>
            <a:gdLst>
              <a:gd name="T0" fmla="*/ 2147483647 w 893"/>
              <a:gd name="T1" fmla="*/ 2147483647 h 635"/>
              <a:gd name="T2" fmla="*/ 2147483647 w 893"/>
              <a:gd name="T3" fmla="*/ 2147483647 h 635"/>
              <a:gd name="T4" fmla="*/ 2147483647 w 893"/>
              <a:gd name="T5" fmla="*/ 2147483647 h 635"/>
              <a:gd name="T6" fmla="*/ 2147483647 w 893"/>
              <a:gd name="T7" fmla="*/ 0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893"/>
              <a:gd name="T13" fmla="*/ 0 h 635"/>
              <a:gd name="T14" fmla="*/ 893 w 893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3" h="635">
                <a:moveTo>
                  <a:pt x="893" y="444"/>
                </a:moveTo>
                <a:cubicBezTo>
                  <a:pt x="858" y="470"/>
                  <a:pt x="826" y="585"/>
                  <a:pt x="696" y="600"/>
                </a:cubicBezTo>
                <a:cubicBezTo>
                  <a:pt x="566" y="615"/>
                  <a:pt x="227" y="635"/>
                  <a:pt x="114" y="535"/>
                </a:cubicBezTo>
                <a:cubicBezTo>
                  <a:pt x="1" y="435"/>
                  <a:pt x="0" y="223"/>
                  <a:pt x="17" y="0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1" name="Freeform 63"/>
          <p:cNvSpPr>
            <a:spLocks/>
          </p:cNvSpPr>
          <p:nvPr/>
        </p:nvSpPr>
        <p:spPr bwMode="auto">
          <a:xfrm>
            <a:off x="609600" y="2463800"/>
            <a:ext cx="3581400" cy="812800"/>
          </a:xfrm>
          <a:custGeom>
            <a:avLst/>
            <a:gdLst>
              <a:gd name="T0" fmla="*/ 0 w 2256"/>
              <a:gd name="T1" fmla="*/ 2147483647 h 512"/>
              <a:gd name="T2" fmla="*/ 2147483647 w 2256"/>
              <a:gd name="T3" fmla="*/ 2147483647 h 512"/>
              <a:gd name="T4" fmla="*/ 2147483647 w 2256"/>
              <a:gd name="T5" fmla="*/ 2147483647 h 512"/>
              <a:gd name="T6" fmla="*/ 0 60000 65536"/>
              <a:gd name="T7" fmla="*/ 0 60000 65536"/>
              <a:gd name="T8" fmla="*/ 0 60000 65536"/>
              <a:gd name="T9" fmla="*/ 0 w 2256"/>
              <a:gd name="T10" fmla="*/ 0 h 512"/>
              <a:gd name="T11" fmla="*/ 2256 w 225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512">
                <a:moveTo>
                  <a:pt x="0" y="512"/>
                </a:moveTo>
                <a:cubicBezTo>
                  <a:pt x="172" y="336"/>
                  <a:pt x="344" y="160"/>
                  <a:pt x="720" y="80"/>
                </a:cubicBezTo>
                <a:cubicBezTo>
                  <a:pt x="1096" y="0"/>
                  <a:pt x="1676" y="16"/>
                  <a:pt x="2256" y="32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2" name="Text Box 64"/>
          <p:cNvSpPr txBox="1">
            <a:spLocks noChangeArrowheads="1"/>
          </p:cNvSpPr>
          <p:nvPr/>
        </p:nvSpPr>
        <p:spPr bwMode="auto">
          <a:xfrm>
            <a:off x="365125" y="2027238"/>
            <a:ext cx="227806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Current Map Table</a:t>
            </a:r>
          </a:p>
        </p:txBody>
      </p:sp>
      <p:sp>
        <p:nvSpPr>
          <p:cNvPr id="154663" name="Text Box 65"/>
          <p:cNvSpPr txBox="1">
            <a:spLocks noChangeArrowheads="1"/>
          </p:cNvSpPr>
          <p:nvPr/>
        </p:nvSpPr>
        <p:spPr bwMode="auto">
          <a:xfrm>
            <a:off x="381000" y="3962400"/>
            <a:ext cx="1033463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Freelist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228600"/>
            <a:ext cx="6921500" cy="7620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Explicit register renaming:</a:t>
            </a:r>
            <a:br>
              <a:rPr lang="en-US" altLang="zh-CN" smtClean="0"/>
            </a:br>
            <a:r>
              <a:rPr lang="en-US" altLang="zh-CN" sz="3200" smtClean="0">
                <a:solidFill>
                  <a:schemeClr val="tx1"/>
                </a:solidFill>
              </a:rPr>
              <a:t>(R1000 Style)</a:t>
            </a:r>
            <a:endParaRPr lang="en-US" altLang="zh-CN" smtClean="0"/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4267200" y="2362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4267200" y="2667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61" name="Rectangle 5"/>
          <p:cNvSpPr>
            <a:spLocks noChangeArrowheads="1"/>
          </p:cNvSpPr>
          <p:nvPr/>
        </p:nvSpPr>
        <p:spPr bwMode="auto">
          <a:xfrm>
            <a:off x="4267200" y="29718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62" name="Rectangle 6"/>
          <p:cNvSpPr>
            <a:spLocks noChangeArrowheads="1"/>
          </p:cNvSpPr>
          <p:nvPr/>
        </p:nvSpPr>
        <p:spPr bwMode="auto">
          <a:xfrm>
            <a:off x="4267200" y="3276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4267200" y="3581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64" name="Rectangle 8"/>
          <p:cNvSpPr>
            <a:spLocks noChangeArrowheads="1"/>
          </p:cNvSpPr>
          <p:nvPr/>
        </p:nvSpPr>
        <p:spPr bwMode="auto">
          <a:xfrm>
            <a:off x="4267200" y="3886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F10</a:t>
            </a:r>
          </a:p>
        </p:txBody>
      </p:sp>
      <p:sp>
        <p:nvSpPr>
          <p:cNvPr id="275465" name="Rectangle 9"/>
          <p:cNvSpPr>
            <a:spLocks noChangeArrowheads="1"/>
          </p:cNvSpPr>
          <p:nvPr/>
        </p:nvSpPr>
        <p:spPr bwMode="auto">
          <a:xfrm>
            <a:off x="4267200" y="4191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F0</a:t>
            </a:r>
          </a:p>
        </p:txBody>
      </p:sp>
      <p:sp>
        <p:nvSpPr>
          <p:cNvPr id="275466" name="Rectangle 10"/>
          <p:cNvSpPr>
            <a:spLocks noChangeArrowheads="1"/>
          </p:cNvSpPr>
          <p:nvPr/>
        </p:nvSpPr>
        <p:spPr bwMode="auto">
          <a:xfrm>
            <a:off x="4648200" y="23622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67" name="Rectangle 11"/>
          <p:cNvSpPr>
            <a:spLocks noChangeArrowheads="1"/>
          </p:cNvSpPr>
          <p:nvPr/>
        </p:nvSpPr>
        <p:spPr bwMode="auto">
          <a:xfrm>
            <a:off x="4648200" y="26670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68" name="Rectangle 12"/>
          <p:cNvSpPr>
            <a:spLocks noChangeArrowheads="1"/>
          </p:cNvSpPr>
          <p:nvPr/>
        </p:nvSpPr>
        <p:spPr bwMode="auto">
          <a:xfrm>
            <a:off x="4648200" y="29718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69" name="Rectangle 13"/>
          <p:cNvSpPr>
            <a:spLocks noChangeArrowheads="1"/>
          </p:cNvSpPr>
          <p:nvPr/>
        </p:nvSpPr>
        <p:spPr bwMode="auto">
          <a:xfrm>
            <a:off x="4648200" y="32766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70" name="Rectangle 14"/>
          <p:cNvSpPr>
            <a:spLocks noChangeArrowheads="1"/>
          </p:cNvSpPr>
          <p:nvPr/>
        </p:nvSpPr>
        <p:spPr bwMode="auto">
          <a:xfrm>
            <a:off x="4648200" y="35814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71" name="Rectangle 15"/>
          <p:cNvSpPr>
            <a:spLocks noChangeArrowheads="1"/>
          </p:cNvSpPr>
          <p:nvPr/>
        </p:nvSpPr>
        <p:spPr bwMode="auto">
          <a:xfrm>
            <a:off x="4648200" y="38862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P10</a:t>
            </a:r>
          </a:p>
        </p:txBody>
      </p:sp>
      <p:sp>
        <p:nvSpPr>
          <p:cNvPr id="275472" name="Rectangle 16"/>
          <p:cNvSpPr>
            <a:spLocks noChangeArrowheads="1"/>
          </p:cNvSpPr>
          <p:nvPr/>
        </p:nvSpPr>
        <p:spPr bwMode="auto">
          <a:xfrm>
            <a:off x="4648200" y="41910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P0</a:t>
            </a:r>
          </a:p>
        </p:txBody>
      </p:sp>
      <p:sp>
        <p:nvSpPr>
          <p:cNvPr id="275473" name="Rectangle 17"/>
          <p:cNvSpPr>
            <a:spLocks noChangeArrowheads="1"/>
          </p:cNvSpPr>
          <p:nvPr/>
        </p:nvSpPr>
        <p:spPr bwMode="auto">
          <a:xfrm>
            <a:off x="5105400" y="23622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74" name="Rectangle 18"/>
          <p:cNvSpPr>
            <a:spLocks noChangeArrowheads="1"/>
          </p:cNvSpPr>
          <p:nvPr/>
        </p:nvSpPr>
        <p:spPr bwMode="auto">
          <a:xfrm>
            <a:off x="5105400" y="26670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75" name="Rectangle 19"/>
          <p:cNvSpPr>
            <a:spLocks noChangeArrowheads="1"/>
          </p:cNvSpPr>
          <p:nvPr/>
        </p:nvSpPr>
        <p:spPr bwMode="auto">
          <a:xfrm>
            <a:off x="7239000" y="2362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76" name="Rectangle 20"/>
          <p:cNvSpPr>
            <a:spLocks noChangeArrowheads="1"/>
          </p:cNvSpPr>
          <p:nvPr/>
        </p:nvSpPr>
        <p:spPr bwMode="auto">
          <a:xfrm>
            <a:off x="7239000" y="2667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77" name="Rectangle 21"/>
          <p:cNvSpPr>
            <a:spLocks noChangeArrowheads="1"/>
          </p:cNvSpPr>
          <p:nvPr/>
        </p:nvSpPr>
        <p:spPr bwMode="auto">
          <a:xfrm>
            <a:off x="5105400" y="29718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78" name="Rectangle 22"/>
          <p:cNvSpPr>
            <a:spLocks noChangeArrowheads="1"/>
          </p:cNvSpPr>
          <p:nvPr/>
        </p:nvSpPr>
        <p:spPr bwMode="auto">
          <a:xfrm>
            <a:off x="7239000" y="29718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79" name="Rectangle 23"/>
          <p:cNvSpPr>
            <a:spLocks noChangeArrowheads="1"/>
          </p:cNvSpPr>
          <p:nvPr/>
        </p:nvSpPr>
        <p:spPr bwMode="auto">
          <a:xfrm>
            <a:off x="5105400" y="32766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80" name="Rectangle 24"/>
          <p:cNvSpPr>
            <a:spLocks noChangeArrowheads="1"/>
          </p:cNvSpPr>
          <p:nvPr/>
        </p:nvSpPr>
        <p:spPr bwMode="auto">
          <a:xfrm>
            <a:off x="7239000" y="3276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81" name="Rectangle 25"/>
          <p:cNvSpPr>
            <a:spLocks noChangeArrowheads="1"/>
          </p:cNvSpPr>
          <p:nvPr/>
        </p:nvSpPr>
        <p:spPr bwMode="auto">
          <a:xfrm>
            <a:off x="5105400" y="35814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82" name="Rectangle 26"/>
          <p:cNvSpPr>
            <a:spLocks noChangeArrowheads="1"/>
          </p:cNvSpPr>
          <p:nvPr/>
        </p:nvSpPr>
        <p:spPr bwMode="auto">
          <a:xfrm>
            <a:off x="5105400" y="38862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ADDD P34,P4,P32</a:t>
            </a:r>
          </a:p>
        </p:txBody>
      </p:sp>
      <p:sp>
        <p:nvSpPr>
          <p:cNvPr id="275483" name="Rectangle 27"/>
          <p:cNvSpPr>
            <a:spLocks noChangeArrowheads="1"/>
          </p:cNvSpPr>
          <p:nvPr/>
        </p:nvSpPr>
        <p:spPr bwMode="auto">
          <a:xfrm>
            <a:off x="5105400" y="41910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LD P32,10(R2)</a:t>
            </a:r>
          </a:p>
        </p:txBody>
      </p:sp>
      <p:sp>
        <p:nvSpPr>
          <p:cNvPr id="275484" name="Rectangle 28"/>
          <p:cNvSpPr>
            <a:spLocks noChangeArrowheads="1"/>
          </p:cNvSpPr>
          <p:nvPr/>
        </p:nvSpPr>
        <p:spPr bwMode="auto">
          <a:xfrm>
            <a:off x="7239000" y="3581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85" name="Rectangle 29"/>
          <p:cNvSpPr>
            <a:spLocks noChangeArrowheads="1"/>
          </p:cNvSpPr>
          <p:nvPr/>
        </p:nvSpPr>
        <p:spPr bwMode="auto">
          <a:xfrm>
            <a:off x="7239000" y="3886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N</a:t>
            </a:r>
          </a:p>
        </p:txBody>
      </p:sp>
      <p:sp>
        <p:nvSpPr>
          <p:cNvPr id="275486" name="Rectangle 30"/>
          <p:cNvSpPr>
            <a:spLocks noChangeArrowheads="1"/>
          </p:cNvSpPr>
          <p:nvPr/>
        </p:nvSpPr>
        <p:spPr bwMode="auto">
          <a:xfrm>
            <a:off x="7239000" y="4191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N</a:t>
            </a:r>
          </a:p>
        </p:txBody>
      </p:sp>
      <p:sp>
        <p:nvSpPr>
          <p:cNvPr id="155679" name="Text Box 31"/>
          <p:cNvSpPr txBox="1">
            <a:spLocks noChangeArrowheads="1"/>
          </p:cNvSpPr>
          <p:nvPr/>
        </p:nvSpPr>
        <p:spPr bwMode="auto">
          <a:xfrm>
            <a:off x="7086600" y="1981200"/>
            <a:ext cx="846138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Done?</a:t>
            </a:r>
          </a:p>
        </p:txBody>
      </p:sp>
      <p:grpSp>
        <p:nvGrpSpPr>
          <p:cNvPr id="155680" name="Group 32"/>
          <p:cNvGrpSpPr>
            <a:grpSpLocks/>
          </p:cNvGrpSpPr>
          <p:nvPr/>
        </p:nvGrpSpPr>
        <p:grpSpPr bwMode="auto">
          <a:xfrm>
            <a:off x="7739063" y="2438400"/>
            <a:ext cx="1003300" cy="2043113"/>
            <a:chOff x="5128" y="1248"/>
            <a:chExt cx="632" cy="1287"/>
          </a:xfrm>
        </p:grpSpPr>
        <p:sp>
          <p:nvSpPr>
            <p:cNvPr id="155711" name="AutoShape 33"/>
            <p:cNvSpPr>
              <a:spLocks noChangeArrowheads="1"/>
            </p:cNvSpPr>
            <p:nvPr/>
          </p:nvSpPr>
          <p:spPr bwMode="auto">
            <a:xfrm flipV="1">
              <a:off x="5300" y="1536"/>
              <a:ext cx="288" cy="720"/>
            </a:xfrm>
            <a:prstGeom prst="upArrow">
              <a:avLst>
                <a:gd name="adj1" fmla="val 50000"/>
                <a:gd name="adj2" fmla="val 62500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712" name="Text Box 34"/>
            <p:cNvSpPr txBox="1">
              <a:spLocks noChangeArrowheads="1"/>
            </p:cNvSpPr>
            <p:nvPr/>
          </p:nvSpPr>
          <p:spPr bwMode="auto">
            <a:xfrm>
              <a:off x="5157" y="2304"/>
              <a:ext cx="57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Oldest</a:t>
              </a:r>
            </a:p>
          </p:txBody>
        </p:sp>
        <p:sp>
          <p:nvSpPr>
            <p:cNvPr id="155713" name="Text Box 35"/>
            <p:cNvSpPr txBox="1">
              <a:spLocks noChangeArrowheads="1"/>
            </p:cNvSpPr>
            <p:nvPr/>
          </p:nvSpPr>
          <p:spPr bwMode="auto">
            <a:xfrm>
              <a:off x="5128" y="1248"/>
              <a:ext cx="632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Newest</a:t>
              </a:r>
            </a:p>
          </p:txBody>
        </p:sp>
      </p:grpSp>
      <p:grpSp>
        <p:nvGrpSpPr>
          <p:cNvPr id="155681" name="Group 36"/>
          <p:cNvGrpSpPr>
            <a:grpSpLocks/>
          </p:cNvGrpSpPr>
          <p:nvPr/>
        </p:nvGrpSpPr>
        <p:grpSpPr bwMode="auto">
          <a:xfrm>
            <a:off x="381000" y="1371600"/>
            <a:ext cx="7467600" cy="533400"/>
            <a:chOff x="288" y="816"/>
            <a:chExt cx="4128" cy="288"/>
          </a:xfrm>
        </p:grpSpPr>
        <p:sp>
          <p:nvSpPr>
            <p:cNvPr id="275493" name="Rectangle 37"/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P32</a:t>
              </a:r>
            </a:p>
          </p:txBody>
        </p:sp>
        <p:sp>
          <p:nvSpPr>
            <p:cNvPr id="275494" name="Rectangle 38"/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</a:t>
              </a:r>
            </a:p>
          </p:txBody>
        </p:sp>
        <p:sp>
          <p:nvSpPr>
            <p:cNvPr id="275495" name="Rectangle 39"/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</a:t>
              </a:r>
            </a:p>
          </p:txBody>
        </p:sp>
        <p:sp>
          <p:nvSpPr>
            <p:cNvPr id="275496" name="Rectangle 40"/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F6</a:t>
              </a:r>
            </a:p>
          </p:txBody>
        </p:sp>
        <p:sp>
          <p:nvSpPr>
            <p:cNvPr id="275497" name="Rectangle 41"/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F8</a:t>
              </a:r>
            </a:p>
          </p:txBody>
        </p:sp>
        <p:sp>
          <p:nvSpPr>
            <p:cNvPr id="275498" name="Rectangle 42"/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P34</a:t>
              </a:r>
            </a:p>
          </p:txBody>
        </p:sp>
        <p:sp>
          <p:nvSpPr>
            <p:cNvPr id="275499" name="Rectangle 43"/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P12</a:t>
              </a:r>
            </a:p>
          </p:txBody>
        </p:sp>
        <p:sp>
          <p:nvSpPr>
            <p:cNvPr id="275500" name="Rectangle 44"/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P14</a:t>
              </a:r>
            </a:p>
          </p:txBody>
        </p:sp>
        <p:sp>
          <p:nvSpPr>
            <p:cNvPr id="275501" name="Rectangle 45"/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P16</a:t>
              </a:r>
            </a:p>
          </p:txBody>
        </p:sp>
        <p:sp>
          <p:nvSpPr>
            <p:cNvPr id="275502" name="Rectangle 46"/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P18</a:t>
              </a:r>
            </a:p>
          </p:txBody>
        </p:sp>
        <p:sp>
          <p:nvSpPr>
            <p:cNvPr id="275503" name="Rectangle 47"/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P20</a:t>
              </a:r>
            </a:p>
          </p:txBody>
        </p:sp>
        <p:sp>
          <p:nvSpPr>
            <p:cNvPr id="275504" name="Rectangle 48"/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P22</a:t>
              </a:r>
            </a:p>
          </p:txBody>
        </p:sp>
        <p:sp>
          <p:nvSpPr>
            <p:cNvPr id="275505" name="Rectangle 49"/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P24</a:t>
              </a:r>
            </a:p>
          </p:txBody>
        </p:sp>
        <p:sp>
          <p:nvSpPr>
            <p:cNvPr id="275506" name="Rectangle 50"/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p26</a:t>
              </a:r>
            </a:p>
          </p:txBody>
        </p:sp>
        <p:sp>
          <p:nvSpPr>
            <p:cNvPr id="275507" name="Rectangle 51"/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P28</a:t>
              </a:r>
            </a:p>
          </p:txBody>
        </p:sp>
        <p:sp>
          <p:nvSpPr>
            <p:cNvPr id="275508" name="Rectangle 52"/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P30</a:t>
              </a:r>
            </a:p>
          </p:txBody>
        </p:sp>
      </p:grpSp>
      <p:grpSp>
        <p:nvGrpSpPr>
          <p:cNvPr id="155682" name="Group 53"/>
          <p:cNvGrpSpPr>
            <a:grpSpLocks/>
          </p:cNvGrpSpPr>
          <p:nvPr/>
        </p:nvGrpSpPr>
        <p:grpSpPr bwMode="auto">
          <a:xfrm>
            <a:off x="457200" y="3124200"/>
            <a:ext cx="3276600" cy="638175"/>
            <a:chOff x="336" y="3102"/>
            <a:chExt cx="2064" cy="402"/>
          </a:xfrm>
        </p:grpSpPr>
        <p:grpSp>
          <p:nvGrpSpPr>
            <p:cNvPr id="155687" name="Group 54"/>
            <p:cNvGrpSpPr>
              <a:grpSpLocks/>
            </p:cNvGrpSpPr>
            <p:nvPr/>
          </p:nvGrpSpPr>
          <p:grpSpPr bwMode="auto">
            <a:xfrm>
              <a:off x="336" y="3216"/>
              <a:ext cx="1152" cy="288"/>
              <a:chOff x="912" y="3168"/>
              <a:chExt cx="960" cy="192"/>
            </a:xfrm>
          </p:grpSpPr>
          <p:sp>
            <p:nvSpPr>
              <p:cNvPr id="275511" name="Rectangle 55"/>
              <p:cNvSpPr>
                <a:spLocks noChangeArrowheads="1"/>
              </p:cNvSpPr>
              <p:nvPr/>
            </p:nvSpPr>
            <p:spPr bwMode="auto">
              <a:xfrm>
                <a:off x="91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P36</a:t>
                </a:r>
              </a:p>
            </p:txBody>
          </p:sp>
          <p:sp>
            <p:nvSpPr>
              <p:cNvPr id="275512" name="Rectangle 56"/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P38</a:t>
                </a:r>
              </a:p>
            </p:txBody>
          </p:sp>
          <p:sp>
            <p:nvSpPr>
              <p:cNvPr id="275513" name="Rectangle 57"/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P40</a:t>
                </a:r>
              </a:p>
            </p:txBody>
          </p:sp>
          <p:sp>
            <p:nvSpPr>
              <p:cNvPr id="275514" name="Rectangle 58"/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P42</a:t>
                </a:r>
              </a:p>
            </p:txBody>
          </p:sp>
        </p:grpSp>
        <p:sp>
          <p:nvSpPr>
            <p:cNvPr id="155688" name="Text Box 59"/>
            <p:cNvSpPr txBox="1">
              <a:spLocks noChangeArrowheads="1"/>
            </p:cNvSpPr>
            <p:nvPr/>
          </p:nvSpPr>
          <p:spPr bwMode="auto">
            <a:xfrm>
              <a:off x="1480" y="3102"/>
              <a:ext cx="37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sym typeface="Symbol" pitchFamily="18" charset="2"/>
                </a:rPr>
                <a:t></a:t>
              </a:r>
              <a:endParaRPr lang="en-US" altLang="zh-CN" sz="3200">
                <a:solidFill>
                  <a:schemeClr val="tx1"/>
                </a:solidFill>
              </a:endParaRPr>
            </a:p>
          </p:txBody>
        </p:sp>
        <p:sp>
          <p:nvSpPr>
            <p:cNvPr id="275516" name="Rectangle 60"/>
            <p:cNvSpPr>
              <a:spLocks noChangeArrowheads="1"/>
            </p:cNvSpPr>
            <p:nvPr/>
          </p:nvSpPr>
          <p:spPr bwMode="auto">
            <a:xfrm>
              <a:off x="1824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P60</a:t>
              </a:r>
            </a:p>
          </p:txBody>
        </p:sp>
        <p:sp>
          <p:nvSpPr>
            <p:cNvPr id="275517" name="Rectangle 61"/>
            <p:cNvSpPr>
              <a:spLocks noChangeArrowheads="1"/>
            </p:cNvSpPr>
            <p:nvPr/>
          </p:nvSpPr>
          <p:spPr bwMode="auto">
            <a:xfrm>
              <a:off x="2112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P62</a:t>
              </a:r>
            </a:p>
          </p:txBody>
        </p:sp>
      </p:grpSp>
      <p:sp>
        <p:nvSpPr>
          <p:cNvPr id="155683" name="Freeform 62"/>
          <p:cNvSpPr>
            <a:spLocks/>
          </p:cNvSpPr>
          <p:nvPr/>
        </p:nvSpPr>
        <p:spPr bwMode="auto">
          <a:xfrm>
            <a:off x="3378200" y="3810000"/>
            <a:ext cx="1417638" cy="1008063"/>
          </a:xfrm>
          <a:custGeom>
            <a:avLst/>
            <a:gdLst>
              <a:gd name="T0" fmla="*/ 2147483647 w 893"/>
              <a:gd name="T1" fmla="*/ 2147483647 h 635"/>
              <a:gd name="T2" fmla="*/ 2147483647 w 893"/>
              <a:gd name="T3" fmla="*/ 2147483647 h 635"/>
              <a:gd name="T4" fmla="*/ 2147483647 w 893"/>
              <a:gd name="T5" fmla="*/ 2147483647 h 635"/>
              <a:gd name="T6" fmla="*/ 2147483647 w 893"/>
              <a:gd name="T7" fmla="*/ 0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893"/>
              <a:gd name="T13" fmla="*/ 0 h 635"/>
              <a:gd name="T14" fmla="*/ 893 w 893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3" h="635">
                <a:moveTo>
                  <a:pt x="893" y="444"/>
                </a:moveTo>
                <a:cubicBezTo>
                  <a:pt x="858" y="470"/>
                  <a:pt x="826" y="585"/>
                  <a:pt x="696" y="600"/>
                </a:cubicBezTo>
                <a:cubicBezTo>
                  <a:pt x="566" y="615"/>
                  <a:pt x="227" y="635"/>
                  <a:pt x="114" y="535"/>
                </a:cubicBezTo>
                <a:cubicBezTo>
                  <a:pt x="1" y="435"/>
                  <a:pt x="0" y="223"/>
                  <a:pt x="17" y="0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84" name="Freeform 63"/>
          <p:cNvSpPr>
            <a:spLocks/>
          </p:cNvSpPr>
          <p:nvPr/>
        </p:nvSpPr>
        <p:spPr bwMode="auto">
          <a:xfrm>
            <a:off x="609600" y="2463800"/>
            <a:ext cx="3581400" cy="812800"/>
          </a:xfrm>
          <a:custGeom>
            <a:avLst/>
            <a:gdLst>
              <a:gd name="T0" fmla="*/ 0 w 2256"/>
              <a:gd name="T1" fmla="*/ 2147483647 h 512"/>
              <a:gd name="T2" fmla="*/ 2147483647 w 2256"/>
              <a:gd name="T3" fmla="*/ 2147483647 h 512"/>
              <a:gd name="T4" fmla="*/ 2147483647 w 2256"/>
              <a:gd name="T5" fmla="*/ 2147483647 h 512"/>
              <a:gd name="T6" fmla="*/ 0 60000 65536"/>
              <a:gd name="T7" fmla="*/ 0 60000 65536"/>
              <a:gd name="T8" fmla="*/ 0 60000 65536"/>
              <a:gd name="T9" fmla="*/ 0 w 2256"/>
              <a:gd name="T10" fmla="*/ 0 h 512"/>
              <a:gd name="T11" fmla="*/ 2256 w 225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512">
                <a:moveTo>
                  <a:pt x="0" y="512"/>
                </a:moveTo>
                <a:cubicBezTo>
                  <a:pt x="172" y="336"/>
                  <a:pt x="344" y="160"/>
                  <a:pt x="720" y="80"/>
                </a:cubicBezTo>
                <a:cubicBezTo>
                  <a:pt x="1096" y="0"/>
                  <a:pt x="1676" y="16"/>
                  <a:pt x="2256" y="32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85" name="Text Box 64"/>
          <p:cNvSpPr txBox="1">
            <a:spLocks noChangeArrowheads="1"/>
          </p:cNvSpPr>
          <p:nvPr/>
        </p:nvSpPr>
        <p:spPr bwMode="auto">
          <a:xfrm>
            <a:off x="365125" y="2027238"/>
            <a:ext cx="227806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Current Map Table</a:t>
            </a:r>
          </a:p>
        </p:txBody>
      </p:sp>
      <p:sp>
        <p:nvSpPr>
          <p:cNvPr id="155686" name="Text Box 65"/>
          <p:cNvSpPr txBox="1">
            <a:spLocks noChangeArrowheads="1"/>
          </p:cNvSpPr>
          <p:nvPr/>
        </p:nvSpPr>
        <p:spPr bwMode="auto">
          <a:xfrm>
            <a:off x="381000" y="3962400"/>
            <a:ext cx="1033463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Freelist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0"/>
            <a:ext cx="7065962" cy="9906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Explicit register renaming:</a:t>
            </a:r>
            <a:br>
              <a:rPr lang="en-US" altLang="zh-CN" smtClean="0"/>
            </a:br>
            <a:r>
              <a:rPr lang="en-US" altLang="zh-CN" sz="3200" smtClean="0">
                <a:solidFill>
                  <a:schemeClr val="tx1"/>
                </a:solidFill>
              </a:rPr>
              <a:t>(R1000 Style)</a:t>
            </a:r>
            <a:endParaRPr lang="en-US" altLang="zh-CN" smtClean="0"/>
          </a:p>
        </p:txBody>
      </p:sp>
      <p:grpSp>
        <p:nvGrpSpPr>
          <p:cNvPr id="156675" name="Group 3"/>
          <p:cNvGrpSpPr>
            <a:grpSpLocks/>
          </p:cNvGrpSpPr>
          <p:nvPr/>
        </p:nvGrpSpPr>
        <p:grpSpPr bwMode="auto">
          <a:xfrm>
            <a:off x="4267200" y="1981200"/>
            <a:ext cx="4475163" cy="2514600"/>
            <a:chOff x="2661" y="1824"/>
            <a:chExt cx="2819" cy="1584"/>
          </a:xfrm>
        </p:grpSpPr>
        <p:sp>
          <p:nvSpPr>
            <p:cNvPr id="277508" name="Rectangle 4"/>
            <p:cNvSpPr>
              <a:spLocks noChangeArrowheads="1"/>
            </p:cNvSpPr>
            <p:nvPr/>
          </p:nvSpPr>
          <p:spPr bwMode="auto">
            <a:xfrm>
              <a:off x="2661" y="206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--</a:t>
              </a:r>
            </a:p>
          </p:txBody>
        </p:sp>
        <p:sp>
          <p:nvSpPr>
            <p:cNvPr id="277509" name="Rectangle 5"/>
            <p:cNvSpPr>
              <a:spLocks noChangeArrowheads="1"/>
            </p:cNvSpPr>
            <p:nvPr/>
          </p:nvSpPr>
          <p:spPr bwMode="auto">
            <a:xfrm>
              <a:off x="2661" y="225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10" name="Rectangle 6"/>
            <p:cNvSpPr>
              <a:spLocks noChangeArrowheads="1"/>
            </p:cNvSpPr>
            <p:nvPr/>
          </p:nvSpPr>
          <p:spPr bwMode="auto">
            <a:xfrm>
              <a:off x="2661" y="2448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11" name="Rectangle 7"/>
            <p:cNvSpPr>
              <a:spLocks noChangeArrowheads="1"/>
            </p:cNvSpPr>
            <p:nvPr/>
          </p:nvSpPr>
          <p:spPr bwMode="auto">
            <a:xfrm>
              <a:off x="2661" y="2640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--</a:t>
              </a:r>
            </a:p>
          </p:txBody>
        </p:sp>
        <p:sp>
          <p:nvSpPr>
            <p:cNvPr id="277512" name="Rectangle 8"/>
            <p:cNvSpPr>
              <a:spLocks noChangeArrowheads="1"/>
            </p:cNvSpPr>
            <p:nvPr/>
          </p:nvSpPr>
          <p:spPr bwMode="auto">
            <a:xfrm>
              <a:off x="2661" y="283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F2</a:t>
              </a:r>
            </a:p>
          </p:txBody>
        </p:sp>
        <p:sp>
          <p:nvSpPr>
            <p:cNvPr id="277513" name="Rectangle 9"/>
            <p:cNvSpPr>
              <a:spLocks noChangeArrowheads="1"/>
            </p:cNvSpPr>
            <p:nvPr/>
          </p:nvSpPr>
          <p:spPr bwMode="auto">
            <a:xfrm>
              <a:off x="2661" y="302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F10</a:t>
              </a:r>
            </a:p>
          </p:txBody>
        </p:sp>
        <p:sp>
          <p:nvSpPr>
            <p:cNvPr id="277514" name="Rectangle 10"/>
            <p:cNvSpPr>
              <a:spLocks noChangeArrowheads="1"/>
            </p:cNvSpPr>
            <p:nvPr/>
          </p:nvSpPr>
          <p:spPr bwMode="auto">
            <a:xfrm>
              <a:off x="2661" y="321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F0</a:t>
              </a:r>
            </a:p>
          </p:txBody>
        </p:sp>
        <p:sp>
          <p:nvSpPr>
            <p:cNvPr id="277515" name="Rectangle 11"/>
            <p:cNvSpPr>
              <a:spLocks noChangeArrowheads="1"/>
            </p:cNvSpPr>
            <p:nvPr/>
          </p:nvSpPr>
          <p:spPr bwMode="auto">
            <a:xfrm>
              <a:off x="2901" y="2064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16" name="Rectangle 12"/>
            <p:cNvSpPr>
              <a:spLocks noChangeArrowheads="1"/>
            </p:cNvSpPr>
            <p:nvPr/>
          </p:nvSpPr>
          <p:spPr bwMode="auto">
            <a:xfrm>
              <a:off x="2901" y="2256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17" name="Rectangle 13"/>
            <p:cNvSpPr>
              <a:spLocks noChangeArrowheads="1"/>
            </p:cNvSpPr>
            <p:nvPr/>
          </p:nvSpPr>
          <p:spPr bwMode="auto">
            <a:xfrm>
              <a:off x="2901" y="2448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18" name="Rectangle 14"/>
            <p:cNvSpPr>
              <a:spLocks noChangeArrowheads="1"/>
            </p:cNvSpPr>
            <p:nvPr/>
          </p:nvSpPr>
          <p:spPr bwMode="auto">
            <a:xfrm>
              <a:off x="2901" y="2640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19" name="Rectangle 15"/>
            <p:cNvSpPr>
              <a:spLocks noChangeArrowheads="1"/>
            </p:cNvSpPr>
            <p:nvPr/>
          </p:nvSpPr>
          <p:spPr bwMode="auto">
            <a:xfrm>
              <a:off x="2901" y="2832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</a:t>
              </a:r>
            </a:p>
          </p:txBody>
        </p:sp>
        <p:sp>
          <p:nvSpPr>
            <p:cNvPr id="277520" name="Rectangle 16"/>
            <p:cNvSpPr>
              <a:spLocks noChangeArrowheads="1"/>
            </p:cNvSpPr>
            <p:nvPr/>
          </p:nvSpPr>
          <p:spPr bwMode="auto">
            <a:xfrm>
              <a:off x="2901" y="3024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P10</a:t>
              </a:r>
            </a:p>
          </p:txBody>
        </p:sp>
        <p:sp>
          <p:nvSpPr>
            <p:cNvPr id="277521" name="Rectangle 17"/>
            <p:cNvSpPr>
              <a:spLocks noChangeArrowheads="1"/>
            </p:cNvSpPr>
            <p:nvPr/>
          </p:nvSpPr>
          <p:spPr bwMode="auto">
            <a:xfrm>
              <a:off x="2901" y="3216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P0</a:t>
              </a:r>
            </a:p>
          </p:txBody>
        </p:sp>
        <p:sp>
          <p:nvSpPr>
            <p:cNvPr id="277522" name="Rectangle 18"/>
            <p:cNvSpPr>
              <a:spLocks noChangeArrowheads="1"/>
            </p:cNvSpPr>
            <p:nvPr/>
          </p:nvSpPr>
          <p:spPr bwMode="auto">
            <a:xfrm>
              <a:off x="3189" y="2064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23" name="Rectangle 19"/>
            <p:cNvSpPr>
              <a:spLocks noChangeArrowheads="1"/>
            </p:cNvSpPr>
            <p:nvPr/>
          </p:nvSpPr>
          <p:spPr bwMode="auto">
            <a:xfrm>
              <a:off x="3189" y="225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24" name="Rectangle 20"/>
            <p:cNvSpPr>
              <a:spLocks noChangeArrowheads="1"/>
            </p:cNvSpPr>
            <p:nvPr/>
          </p:nvSpPr>
          <p:spPr bwMode="auto">
            <a:xfrm>
              <a:off x="4533" y="206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25" name="Rectangle 21"/>
            <p:cNvSpPr>
              <a:spLocks noChangeArrowheads="1"/>
            </p:cNvSpPr>
            <p:nvPr/>
          </p:nvSpPr>
          <p:spPr bwMode="auto">
            <a:xfrm>
              <a:off x="4533" y="225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26" name="Rectangle 22"/>
            <p:cNvSpPr>
              <a:spLocks noChangeArrowheads="1"/>
            </p:cNvSpPr>
            <p:nvPr/>
          </p:nvSpPr>
          <p:spPr bwMode="auto">
            <a:xfrm>
              <a:off x="3189" y="2448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27" name="Rectangle 23"/>
            <p:cNvSpPr>
              <a:spLocks noChangeArrowheads="1"/>
            </p:cNvSpPr>
            <p:nvPr/>
          </p:nvSpPr>
          <p:spPr bwMode="auto">
            <a:xfrm>
              <a:off x="4533" y="2448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28" name="Rectangle 24"/>
            <p:cNvSpPr>
              <a:spLocks noChangeArrowheads="1"/>
            </p:cNvSpPr>
            <p:nvPr/>
          </p:nvSpPr>
          <p:spPr bwMode="auto">
            <a:xfrm>
              <a:off x="3189" y="2640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BNE P36,&lt;…&gt;</a:t>
              </a:r>
            </a:p>
          </p:txBody>
        </p:sp>
        <p:sp>
          <p:nvSpPr>
            <p:cNvPr id="277529" name="Rectangle 25"/>
            <p:cNvSpPr>
              <a:spLocks noChangeArrowheads="1"/>
            </p:cNvSpPr>
            <p:nvPr/>
          </p:nvSpPr>
          <p:spPr bwMode="auto">
            <a:xfrm>
              <a:off x="4533" y="2640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N</a:t>
              </a:r>
            </a:p>
          </p:txBody>
        </p:sp>
        <p:sp>
          <p:nvSpPr>
            <p:cNvPr id="277530" name="Rectangle 26"/>
            <p:cNvSpPr>
              <a:spLocks noChangeArrowheads="1"/>
            </p:cNvSpPr>
            <p:nvPr/>
          </p:nvSpPr>
          <p:spPr bwMode="auto">
            <a:xfrm>
              <a:off x="3189" y="2832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DIVD P36,P34,P6</a:t>
              </a:r>
            </a:p>
          </p:txBody>
        </p:sp>
        <p:sp>
          <p:nvSpPr>
            <p:cNvPr id="277531" name="Rectangle 27"/>
            <p:cNvSpPr>
              <a:spLocks noChangeArrowheads="1"/>
            </p:cNvSpPr>
            <p:nvPr/>
          </p:nvSpPr>
          <p:spPr bwMode="auto">
            <a:xfrm>
              <a:off x="3189" y="3024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ADDD P34,P4,P32</a:t>
              </a:r>
            </a:p>
          </p:txBody>
        </p:sp>
        <p:sp>
          <p:nvSpPr>
            <p:cNvPr id="277532" name="Rectangle 28"/>
            <p:cNvSpPr>
              <a:spLocks noChangeArrowheads="1"/>
            </p:cNvSpPr>
            <p:nvPr/>
          </p:nvSpPr>
          <p:spPr bwMode="auto">
            <a:xfrm>
              <a:off x="3189" y="321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LD P32,10(R2)</a:t>
              </a:r>
            </a:p>
          </p:txBody>
        </p:sp>
        <p:sp>
          <p:nvSpPr>
            <p:cNvPr id="277533" name="Rectangle 29"/>
            <p:cNvSpPr>
              <a:spLocks noChangeArrowheads="1"/>
            </p:cNvSpPr>
            <p:nvPr/>
          </p:nvSpPr>
          <p:spPr bwMode="auto">
            <a:xfrm>
              <a:off x="4533" y="283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N</a:t>
              </a:r>
            </a:p>
          </p:txBody>
        </p:sp>
        <p:sp>
          <p:nvSpPr>
            <p:cNvPr id="277534" name="Rectangle 30"/>
            <p:cNvSpPr>
              <a:spLocks noChangeArrowheads="1"/>
            </p:cNvSpPr>
            <p:nvPr/>
          </p:nvSpPr>
          <p:spPr bwMode="auto">
            <a:xfrm>
              <a:off x="4533" y="302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N</a:t>
              </a:r>
            </a:p>
          </p:txBody>
        </p:sp>
        <p:sp>
          <p:nvSpPr>
            <p:cNvPr id="277535" name="Rectangle 31"/>
            <p:cNvSpPr>
              <a:spLocks noChangeArrowheads="1"/>
            </p:cNvSpPr>
            <p:nvPr/>
          </p:nvSpPr>
          <p:spPr bwMode="auto">
            <a:xfrm>
              <a:off x="4533" y="321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N</a:t>
              </a:r>
            </a:p>
          </p:txBody>
        </p:sp>
        <p:sp>
          <p:nvSpPr>
            <p:cNvPr id="156762" name="Text Box 32"/>
            <p:cNvSpPr txBox="1">
              <a:spLocks noChangeArrowheads="1"/>
            </p:cNvSpPr>
            <p:nvPr/>
          </p:nvSpPr>
          <p:spPr bwMode="auto">
            <a:xfrm>
              <a:off x="4437" y="1824"/>
              <a:ext cx="533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Done?</a:t>
              </a:r>
            </a:p>
          </p:txBody>
        </p:sp>
        <p:grpSp>
          <p:nvGrpSpPr>
            <p:cNvPr id="156763" name="Group 33"/>
            <p:cNvGrpSpPr>
              <a:grpSpLocks/>
            </p:cNvGrpSpPr>
            <p:nvPr/>
          </p:nvGrpSpPr>
          <p:grpSpPr bwMode="auto">
            <a:xfrm>
              <a:off x="4848" y="2112"/>
              <a:ext cx="632" cy="1287"/>
              <a:chOff x="5128" y="1248"/>
              <a:chExt cx="632" cy="1287"/>
            </a:xfrm>
          </p:grpSpPr>
          <p:sp>
            <p:nvSpPr>
              <p:cNvPr id="156764" name="AutoShape 34"/>
              <p:cNvSpPr>
                <a:spLocks noChangeArrowheads="1"/>
              </p:cNvSpPr>
              <p:nvPr/>
            </p:nvSpPr>
            <p:spPr bwMode="auto">
              <a:xfrm flipV="1">
                <a:off x="5300" y="1536"/>
                <a:ext cx="288" cy="720"/>
              </a:xfrm>
              <a:prstGeom prst="upArrow">
                <a:avLst>
                  <a:gd name="adj1" fmla="val 50000"/>
                  <a:gd name="adj2" fmla="val 62500"/>
                </a:avLst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765" name="Text Box 35"/>
              <p:cNvSpPr txBox="1">
                <a:spLocks noChangeArrowheads="1"/>
              </p:cNvSpPr>
              <p:nvPr/>
            </p:nvSpPr>
            <p:spPr bwMode="auto">
              <a:xfrm>
                <a:off x="5157" y="2304"/>
                <a:ext cx="57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Oldest</a:t>
                </a:r>
              </a:p>
            </p:txBody>
          </p:sp>
          <p:sp>
            <p:nvSpPr>
              <p:cNvPr id="156766" name="Text Box 36"/>
              <p:cNvSpPr txBox="1">
                <a:spLocks noChangeArrowheads="1"/>
              </p:cNvSpPr>
              <p:nvPr/>
            </p:nvSpPr>
            <p:spPr bwMode="auto">
              <a:xfrm>
                <a:off x="5128" y="1248"/>
                <a:ext cx="632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Newest</a:t>
                </a:r>
              </a:p>
            </p:txBody>
          </p:sp>
        </p:grpSp>
      </p:grpSp>
      <p:grpSp>
        <p:nvGrpSpPr>
          <p:cNvPr id="156676" name="Group 37"/>
          <p:cNvGrpSpPr>
            <a:grpSpLocks/>
          </p:cNvGrpSpPr>
          <p:nvPr/>
        </p:nvGrpSpPr>
        <p:grpSpPr bwMode="auto">
          <a:xfrm>
            <a:off x="381000" y="1371600"/>
            <a:ext cx="7467600" cy="533400"/>
            <a:chOff x="288" y="816"/>
            <a:chExt cx="4128" cy="288"/>
          </a:xfrm>
        </p:grpSpPr>
        <p:sp>
          <p:nvSpPr>
            <p:cNvPr id="277542" name="Rectangle 38"/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P32</a:t>
              </a:r>
            </a:p>
          </p:txBody>
        </p:sp>
        <p:sp>
          <p:nvSpPr>
            <p:cNvPr id="277543" name="Rectangle 39"/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P36</a:t>
              </a:r>
            </a:p>
          </p:txBody>
        </p:sp>
        <p:sp>
          <p:nvSpPr>
            <p:cNvPr id="277544" name="Rectangle 40"/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</a:t>
              </a:r>
            </a:p>
          </p:txBody>
        </p:sp>
        <p:sp>
          <p:nvSpPr>
            <p:cNvPr id="277545" name="Rectangle 41"/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F6</a:t>
              </a:r>
            </a:p>
          </p:txBody>
        </p:sp>
        <p:sp>
          <p:nvSpPr>
            <p:cNvPr id="277546" name="Rectangle 42"/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F8</a:t>
              </a:r>
            </a:p>
          </p:txBody>
        </p:sp>
        <p:sp>
          <p:nvSpPr>
            <p:cNvPr id="277547" name="Rectangle 43"/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P34</a:t>
              </a:r>
            </a:p>
          </p:txBody>
        </p:sp>
        <p:sp>
          <p:nvSpPr>
            <p:cNvPr id="277548" name="Rectangle 44"/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P12</a:t>
              </a:r>
            </a:p>
          </p:txBody>
        </p:sp>
        <p:sp>
          <p:nvSpPr>
            <p:cNvPr id="277549" name="Rectangle 45"/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P14</a:t>
              </a:r>
            </a:p>
          </p:txBody>
        </p:sp>
        <p:sp>
          <p:nvSpPr>
            <p:cNvPr id="277550" name="Rectangle 46"/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P16</a:t>
              </a:r>
            </a:p>
          </p:txBody>
        </p:sp>
        <p:sp>
          <p:nvSpPr>
            <p:cNvPr id="277551" name="Rectangle 47"/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P18</a:t>
              </a:r>
            </a:p>
          </p:txBody>
        </p:sp>
        <p:sp>
          <p:nvSpPr>
            <p:cNvPr id="277552" name="Rectangle 48"/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P20</a:t>
              </a:r>
            </a:p>
          </p:txBody>
        </p:sp>
        <p:sp>
          <p:nvSpPr>
            <p:cNvPr id="277553" name="Rectangle 49"/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P22</a:t>
              </a:r>
            </a:p>
          </p:txBody>
        </p:sp>
        <p:sp>
          <p:nvSpPr>
            <p:cNvPr id="277554" name="Rectangle 50"/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P24</a:t>
              </a:r>
            </a:p>
          </p:txBody>
        </p:sp>
        <p:sp>
          <p:nvSpPr>
            <p:cNvPr id="277555" name="Rectangle 51"/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p26</a:t>
              </a:r>
            </a:p>
          </p:txBody>
        </p:sp>
        <p:sp>
          <p:nvSpPr>
            <p:cNvPr id="277556" name="Rectangle 52"/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P28</a:t>
              </a:r>
            </a:p>
          </p:txBody>
        </p:sp>
        <p:sp>
          <p:nvSpPr>
            <p:cNvPr id="277557" name="Rectangle 53"/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P30</a:t>
              </a:r>
            </a:p>
          </p:txBody>
        </p:sp>
      </p:grpSp>
      <p:grpSp>
        <p:nvGrpSpPr>
          <p:cNvPr id="156677" name="Group 54"/>
          <p:cNvGrpSpPr>
            <a:grpSpLocks/>
          </p:cNvGrpSpPr>
          <p:nvPr/>
        </p:nvGrpSpPr>
        <p:grpSpPr bwMode="auto">
          <a:xfrm>
            <a:off x="457200" y="3124200"/>
            <a:ext cx="3276600" cy="638175"/>
            <a:chOff x="336" y="3102"/>
            <a:chExt cx="2064" cy="402"/>
          </a:xfrm>
        </p:grpSpPr>
        <p:grpSp>
          <p:nvGrpSpPr>
            <p:cNvPr id="156710" name="Group 55"/>
            <p:cNvGrpSpPr>
              <a:grpSpLocks/>
            </p:cNvGrpSpPr>
            <p:nvPr/>
          </p:nvGrpSpPr>
          <p:grpSpPr bwMode="auto">
            <a:xfrm>
              <a:off x="336" y="3216"/>
              <a:ext cx="1152" cy="288"/>
              <a:chOff x="912" y="3168"/>
              <a:chExt cx="960" cy="192"/>
            </a:xfrm>
          </p:grpSpPr>
          <p:sp>
            <p:nvSpPr>
              <p:cNvPr id="277560" name="Rectangle 56"/>
              <p:cNvSpPr>
                <a:spLocks noChangeArrowheads="1"/>
              </p:cNvSpPr>
              <p:nvPr/>
            </p:nvSpPr>
            <p:spPr bwMode="auto">
              <a:xfrm>
                <a:off x="91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P38</a:t>
                </a:r>
              </a:p>
            </p:txBody>
          </p:sp>
          <p:sp>
            <p:nvSpPr>
              <p:cNvPr id="277561" name="Rectangle 57"/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P40</a:t>
                </a:r>
              </a:p>
            </p:txBody>
          </p:sp>
          <p:sp>
            <p:nvSpPr>
              <p:cNvPr id="277562" name="Rectangle 58"/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P44</a:t>
                </a:r>
              </a:p>
            </p:txBody>
          </p:sp>
          <p:sp>
            <p:nvSpPr>
              <p:cNvPr id="277563" name="Rectangle 59"/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P48</a:t>
                </a:r>
              </a:p>
            </p:txBody>
          </p:sp>
        </p:grpSp>
        <p:sp>
          <p:nvSpPr>
            <p:cNvPr id="156711" name="Text Box 60"/>
            <p:cNvSpPr txBox="1">
              <a:spLocks noChangeArrowheads="1"/>
            </p:cNvSpPr>
            <p:nvPr/>
          </p:nvSpPr>
          <p:spPr bwMode="auto">
            <a:xfrm>
              <a:off x="1480" y="3102"/>
              <a:ext cx="37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sym typeface="Symbol" pitchFamily="18" charset="2"/>
                </a:rPr>
                <a:t></a:t>
              </a:r>
              <a:endParaRPr lang="en-US" altLang="zh-CN" sz="3200">
                <a:solidFill>
                  <a:schemeClr val="tx1"/>
                </a:solidFill>
              </a:endParaRPr>
            </a:p>
          </p:txBody>
        </p:sp>
        <p:sp>
          <p:nvSpPr>
            <p:cNvPr id="277565" name="Rectangle 61"/>
            <p:cNvSpPr>
              <a:spLocks noChangeArrowheads="1"/>
            </p:cNvSpPr>
            <p:nvPr/>
          </p:nvSpPr>
          <p:spPr bwMode="auto">
            <a:xfrm>
              <a:off x="1824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P60</a:t>
              </a:r>
            </a:p>
          </p:txBody>
        </p:sp>
        <p:sp>
          <p:nvSpPr>
            <p:cNvPr id="277566" name="Rectangle 62"/>
            <p:cNvSpPr>
              <a:spLocks noChangeArrowheads="1"/>
            </p:cNvSpPr>
            <p:nvPr/>
          </p:nvSpPr>
          <p:spPr bwMode="auto">
            <a:xfrm>
              <a:off x="2112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P62</a:t>
              </a:r>
            </a:p>
          </p:txBody>
        </p:sp>
      </p:grpSp>
      <p:sp>
        <p:nvSpPr>
          <p:cNvPr id="156678" name="Freeform 63"/>
          <p:cNvSpPr>
            <a:spLocks/>
          </p:cNvSpPr>
          <p:nvPr/>
        </p:nvSpPr>
        <p:spPr bwMode="auto">
          <a:xfrm>
            <a:off x="3378200" y="3810000"/>
            <a:ext cx="1417638" cy="1008063"/>
          </a:xfrm>
          <a:custGeom>
            <a:avLst/>
            <a:gdLst>
              <a:gd name="T0" fmla="*/ 2147483647 w 893"/>
              <a:gd name="T1" fmla="*/ 2147483647 h 635"/>
              <a:gd name="T2" fmla="*/ 2147483647 w 893"/>
              <a:gd name="T3" fmla="*/ 2147483647 h 635"/>
              <a:gd name="T4" fmla="*/ 2147483647 w 893"/>
              <a:gd name="T5" fmla="*/ 2147483647 h 635"/>
              <a:gd name="T6" fmla="*/ 2147483647 w 893"/>
              <a:gd name="T7" fmla="*/ 0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893"/>
              <a:gd name="T13" fmla="*/ 0 h 635"/>
              <a:gd name="T14" fmla="*/ 893 w 893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3" h="635">
                <a:moveTo>
                  <a:pt x="893" y="444"/>
                </a:moveTo>
                <a:cubicBezTo>
                  <a:pt x="858" y="470"/>
                  <a:pt x="826" y="585"/>
                  <a:pt x="696" y="600"/>
                </a:cubicBezTo>
                <a:cubicBezTo>
                  <a:pt x="566" y="615"/>
                  <a:pt x="227" y="635"/>
                  <a:pt x="114" y="535"/>
                </a:cubicBezTo>
                <a:cubicBezTo>
                  <a:pt x="1" y="435"/>
                  <a:pt x="0" y="223"/>
                  <a:pt x="17" y="0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79" name="Freeform 64"/>
          <p:cNvSpPr>
            <a:spLocks/>
          </p:cNvSpPr>
          <p:nvPr/>
        </p:nvSpPr>
        <p:spPr bwMode="auto">
          <a:xfrm>
            <a:off x="609600" y="2463800"/>
            <a:ext cx="3581400" cy="812800"/>
          </a:xfrm>
          <a:custGeom>
            <a:avLst/>
            <a:gdLst>
              <a:gd name="T0" fmla="*/ 0 w 2256"/>
              <a:gd name="T1" fmla="*/ 2147483647 h 512"/>
              <a:gd name="T2" fmla="*/ 2147483647 w 2256"/>
              <a:gd name="T3" fmla="*/ 2147483647 h 512"/>
              <a:gd name="T4" fmla="*/ 2147483647 w 2256"/>
              <a:gd name="T5" fmla="*/ 2147483647 h 512"/>
              <a:gd name="T6" fmla="*/ 0 60000 65536"/>
              <a:gd name="T7" fmla="*/ 0 60000 65536"/>
              <a:gd name="T8" fmla="*/ 0 60000 65536"/>
              <a:gd name="T9" fmla="*/ 0 w 2256"/>
              <a:gd name="T10" fmla="*/ 0 h 512"/>
              <a:gd name="T11" fmla="*/ 2256 w 225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512">
                <a:moveTo>
                  <a:pt x="0" y="512"/>
                </a:moveTo>
                <a:cubicBezTo>
                  <a:pt x="172" y="336"/>
                  <a:pt x="344" y="160"/>
                  <a:pt x="720" y="80"/>
                </a:cubicBezTo>
                <a:cubicBezTo>
                  <a:pt x="1096" y="0"/>
                  <a:pt x="1676" y="16"/>
                  <a:pt x="2256" y="32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80" name="Text Box 65"/>
          <p:cNvSpPr txBox="1">
            <a:spLocks noChangeArrowheads="1"/>
          </p:cNvSpPr>
          <p:nvPr/>
        </p:nvSpPr>
        <p:spPr bwMode="auto">
          <a:xfrm>
            <a:off x="365125" y="2027238"/>
            <a:ext cx="227806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Current Map Table</a:t>
            </a:r>
          </a:p>
        </p:txBody>
      </p:sp>
      <p:sp>
        <p:nvSpPr>
          <p:cNvPr id="156681" name="Text Box 66"/>
          <p:cNvSpPr txBox="1">
            <a:spLocks noChangeArrowheads="1"/>
          </p:cNvSpPr>
          <p:nvPr/>
        </p:nvSpPr>
        <p:spPr bwMode="auto">
          <a:xfrm>
            <a:off x="381000" y="3962400"/>
            <a:ext cx="1033463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Freelist</a:t>
            </a:r>
          </a:p>
        </p:txBody>
      </p:sp>
      <p:grpSp>
        <p:nvGrpSpPr>
          <p:cNvPr id="156682" name="Group 67"/>
          <p:cNvGrpSpPr>
            <a:grpSpLocks/>
          </p:cNvGrpSpPr>
          <p:nvPr/>
        </p:nvGrpSpPr>
        <p:grpSpPr bwMode="auto">
          <a:xfrm>
            <a:off x="468313" y="5084763"/>
            <a:ext cx="7467600" cy="533400"/>
            <a:chOff x="288" y="816"/>
            <a:chExt cx="4128" cy="288"/>
          </a:xfrm>
        </p:grpSpPr>
        <p:sp>
          <p:nvSpPr>
            <p:cNvPr id="277572" name="Rectangle 68"/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P32</a:t>
              </a:r>
            </a:p>
          </p:txBody>
        </p:sp>
        <p:sp>
          <p:nvSpPr>
            <p:cNvPr id="277573" name="Rectangle 69"/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P36</a:t>
              </a:r>
            </a:p>
          </p:txBody>
        </p:sp>
        <p:sp>
          <p:nvSpPr>
            <p:cNvPr id="277574" name="Rectangle 70"/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</a:t>
              </a:r>
            </a:p>
          </p:txBody>
        </p:sp>
        <p:sp>
          <p:nvSpPr>
            <p:cNvPr id="277575" name="Rectangle 71"/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F6</a:t>
              </a:r>
            </a:p>
          </p:txBody>
        </p:sp>
        <p:sp>
          <p:nvSpPr>
            <p:cNvPr id="277576" name="Rectangle 72"/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F8</a:t>
              </a:r>
            </a:p>
          </p:txBody>
        </p:sp>
        <p:sp>
          <p:nvSpPr>
            <p:cNvPr id="277577" name="Rectangle 73"/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P34</a:t>
              </a:r>
            </a:p>
          </p:txBody>
        </p:sp>
        <p:sp>
          <p:nvSpPr>
            <p:cNvPr id="277578" name="Rectangle 74"/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P12</a:t>
              </a:r>
            </a:p>
          </p:txBody>
        </p:sp>
        <p:sp>
          <p:nvSpPr>
            <p:cNvPr id="277579" name="Rectangle 75"/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P14</a:t>
              </a:r>
            </a:p>
          </p:txBody>
        </p:sp>
        <p:sp>
          <p:nvSpPr>
            <p:cNvPr id="277580" name="Rectangle 76"/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P16</a:t>
              </a:r>
            </a:p>
          </p:txBody>
        </p:sp>
        <p:sp>
          <p:nvSpPr>
            <p:cNvPr id="277581" name="Rectangle 77"/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P18</a:t>
              </a:r>
            </a:p>
          </p:txBody>
        </p:sp>
        <p:sp>
          <p:nvSpPr>
            <p:cNvPr id="277582" name="Rectangle 78"/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P20</a:t>
              </a:r>
            </a:p>
          </p:txBody>
        </p:sp>
        <p:sp>
          <p:nvSpPr>
            <p:cNvPr id="277583" name="Rectangle 79"/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P22</a:t>
              </a:r>
            </a:p>
          </p:txBody>
        </p:sp>
        <p:sp>
          <p:nvSpPr>
            <p:cNvPr id="277584" name="Rectangle 80"/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P24</a:t>
              </a:r>
            </a:p>
          </p:txBody>
        </p:sp>
        <p:sp>
          <p:nvSpPr>
            <p:cNvPr id="277585" name="Rectangle 81"/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p26</a:t>
              </a:r>
            </a:p>
          </p:txBody>
        </p:sp>
        <p:sp>
          <p:nvSpPr>
            <p:cNvPr id="277586" name="Rectangle 82"/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P28</a:t>
              </a:r>
            </a:p>
          </p:txBody>
        </p:sp>
        <p:sp>
          <p:nvSpPr>
            <p:cNvPr id="277587" name="Rectangle 83"/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P30</a:t>
              </a:r>
            </a:p>
          </p:txBody>
        </p:sp>
      </p:grpSp>
      <p:grpSp>
        <p:nvGrpSpPr>
          <p:cNvPr id="156683" name="Group 84"/>
          <p:cNvGrpSpPr>
            <a:grpSpLocks/>
          </p:cNvGrpSpPr>
          <p:nvPr/>
        </p:nvGrpSpPr>
        <p:grpSpPr bwMode="auto">
          <a:xfrm>
            <a:off x="468313" y="5875338"/>
            <a:ext cx="1828800" cy="457200"/>
            <a:chOff x="912" y="3168"/>
            <a:chExt cx="960" cy="192"/>
          </a:xfrm>
        </p:grpSpPr>
        <p:sp>
          <p:nvSpPr>
            <p:cNvPr id="277589" name="Rectangle 85"/>
            <p:cNvSpPr>
              <a:spLocks noChangeArrowheads="1"/>
            </p:cNvSpPr>
            <p:nvPr/>
          </p:nvSpPr>
          <p:spPr bwMode="auto">
            <a:xfrm>
              <a:off x="91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P38</a:t>
              </a:r>
            </a:p>
          </p:txBody>
        </p:sp>
        <p:sp>
          <p:nvSpPr>
            <p:cNvPr id="277590" name="Rectangle 86"/>
            <p:cNvSpPr>
              <a:spLocks noChangeArrowheads="1"/>
            </p:cNvSpPr>
            <p:nvPr/>
          </p:nvSpPr>
          <p:spPr bwMode="auto">
            <a:xfrm>
              <a:off x="115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P40</a:t>
              </a:r>
            </a:p>
          </p:txBody>
        </p:sp>
        <p:sp>
          <p:nvSpPr>
            <p:cNvPr id="277591" name="Rectangle 87"/>
            <p:cNvSpPr>
              <a:spLocks noChangeArrowheads="1"/>
            </p:cNvSpPr>
            <p:nvPr/>
          </p:nvSpPr>
          <p:spPr bwMode="auto">
            <a:xfrm>
              <a:off x="139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P44</a:t>
              </a:r>
            </a:p>
          </p:txBody>
        </p:sp>
        <p:sp>
          <p:nvSpPr>
            <p:cNvPr id="277592" name="Rectangle 88"/>
            <p:cNvSpPr>
              <a:spLocks noChangeArrowheads="1"/>
            </p:cNvSpPr>
            <p:nvPr/>
          </p:nvSpPr>
          <p:spPr bwMode="auto">
            <a:xfrm>
              <a:off x="163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P48</a:t>
              </a:r>
            </a:p>
          </p:txBody>
        </p:sp>
      </p:grpSp>
      <p:sp>
        <p:nvSpPr>
          <p:cNvPr id="156684" name="Text Box 89"/>
          <p:cNvSpPr txBox="1">
            <a:spLocks noChangeArrowheads="1"/>
          </p:cNvSpPr>
          <p:nvPr/>
        </p:nvSpPr>
        <p:spPr bwMode="auto">
          <a:xfrm>
            <a:off x="2284413" y="5694363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tx1"/>
                </a:solidFill>
                <a:sym typeface="Symbol" pitchFamily="18" charset="2"/>
              </a:rPr>
              <a:t></a:t>
            </a: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277594" name="Rectangle 90"/>
          <p:cNvSpPr>
            <a:spLocks noChangeArrowheads="1"/>
          </p:cNvSpPr>
          <p:nvPr/>
        </p:nvSpPr>
        <p:spPr bwMode="auto">
          <a:xfrm>
            <a:off x="2830513" y="5875338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P60</a:t>
            </a:r>
          </a:p>
        </p:txBody>
      </p:sp>
      <p:sp>
        <p:nvSpPr>
          <p:cNvPr id="277595" name="Rectangle 91"/>
          <p:cNvSpPr>
            <a:spLocks noChangeArrowheads="1"/>
          </p:cNvSpPr>
          <p:nvPr/>
        </p:nvSpPr>
        <p:spPr bwMode="auto">
          <a:xfrm>
            <a:off x="3287713" y="5875338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P62</a:t>
            </a:r>
          </a:p>
        </p:txBody>
      </p:sp>
      <p:sp>
        <p:nvSpPr>
          <p:cNvPr id="156687" name="AutoShape 92"/>
          <p:cNvSpPr>
            <a:spLocks noChangeArrowheads="1"/>
          </p:cNvSpPr>
          <p:nvPr/>
        </p:nvSpPr>
        <p:spPr bwMode="auto">
          <a:xfrm>
            <a:off x="315913" y="4932363"/>
            <a:ext cx="7840662" cy="15335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88" name="Text Box 93"/>
          <p:cNvSpPr txBox="1">
            <a:spLocks noChangeArrowheads="1"/>
          </p:cNvSpPr>
          <p:nvPr/>
        </p:nvSpPr>
        <p:spPr bwMode="auto">
          <a:xfrm>
            <a:off x="4105275" y="5832475"/>
            <a:ext cx="3892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</a:rPr>
              <a:t>Checkpoint at BNE instruction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56689" name="Line 94"/>
          <p:cNvSpPr>
            <a:spLocks noChangeShapeType="1"/>
          </p:cNvSpPr>
          <p:nvPr/>
        </p:nvSpPr>
        <p:spPr bwMode="auto">
          <a:xfrm flipH="1">
            <a:off x="5486400" y="3505200"/>
            <a:ext cx="228600" cy="1676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188913"/>
            <a:ext cx="7562850" cy="7620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Explicit register renaming:</a:t>
            </a:r>
            <a:br>
              <a:rPr lang="en-US" altLang="zh-CN" smtClean="0"/>
            </a:br>
            <a:r>
              <a:rPr lang="en-US" altLang="zh-CN" sz="3200" smtClean="0">
                <a:solidFill>
                  <a:schemeClr val="tx1"/>
                </a:solidFill>
              </a:rPr>
              <a:t>(R1000 Style)</a:t>
            </a:r>
            <a:endParaRPr lang="en-US" altLang="zh-CN" smtClean="0"/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4267200" y="2362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--</a:t>
            </a:r>
          </a:p>
        </p:txBody>
      </p:sp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4267200" y="2667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F0</a:t>
            </a:r>
          </a:p>
        </p:txBody>
      </p:sp>
      <p:sp>
        <p:nvSpPr>
          <p:cNvPr id="279557" name="Rectangle 5"/>
          <p:cNvSpPr>
            <a:spLocks noChangeArrowheads="1"/>
          </p:cNvSpPr>
          <p:nvPr/>
        </p:nvSpPr>
        <p:spPr bwMode="auto">
          <a:xfrm>
            <a:off x="4267200" y="29718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F4</a:t>
            </a:r>
          </a:p>
        </p:txBody>
      </p:sp>
      <p:sp>
        <p:nvSpPr>
          <p:cNvPr id="279558" name="Rectangle 6"/>
          <p:cNvSpPr>
            <a:spLocks noChangeArrowheads="1"/>
          </p:cNvSpPr>
          <p:nvPr/>
        </p:nvSpPr>
        <p:spPr bwMode="auto">
          <a:xfrm>
            <a:off x="4267200" y="3276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--</a:t>
            </a:r>
          </a:p>
        </p:txBody>
      </p:sp>
      <p:sp>
        <p:nvSpPr>
          <p:cNvPr id="279559" name="Rectangle 7"/>
          <p:cNvSpPr>
            <a:spLocks noChangeArrowheads="1"/>
          </p:cNvSpPr>
          <p:nvPr/>
        </p:nvSpPr>
        <p:spPr bwMode="auto">
          <a:xfrm>
            <a:off x="4267200" y="3581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F2</a:t>
            </a:r>
          </a:p>
        </p:txBody>
      </p:sp>
      <p:sp>
        <p:nvSpPr>
          <p:cNvPr id="279560" name="Rectangle 8"/>
          <p:cNvSpPr>
            <a:spLocks noChangeArrowheads="1"/>
          </p:cNvSpPr>
          <p:nvPr/>
        </p:nvSpPr>
        <p:spPr bwMode="auto">
          <a:xfrm>
            <a:off x="4267200" y="3886200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F10</a:t>
            </a:r>
          </a:p>
        </p:txBody>
      </p:sp>
      <p:sp>
        <p:nvSpPr>
          <p:cNvPr id="279561" name="Rectangle 9"/>
          <p:cNvSpPr>
            <a:spLocks noChangeArrowheads="1"/>
          </p:cNvSpPr>
          <p:nvPr/>
        </p:nvSpPr>
        <p:spPr bwMode="auto">
          <a:xfrm>
            <a:off x="4267200" y="4191000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F0</a:t>
            </a:r>
          </a:p>
        </p:txBody>
      </p:sp>
      <p:sp>
        <p:nvSpPr>
          <p:cNvPr id="279562" name="Rectangle 10"/>
          <p:cNvSpPr>
            <a:spLocks noChangeArrowheads="1"/>
          </p:cNvSpPr>
          <p:nvPr/>
        </p:nvSpPr>
        <p:spPr bwMode="auto">
          <a:xfrm>
            <a:off x="4648200" y="23622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9563" name="Rectangle 11"/>
          <p:cNvSpPr>
            <a:spLocks noChangeArrowheads="1"/>
          </p:cNvSpPr>
          <p:nvPr/>
        </p:nvSpPr>
        <p:spPr bwMode="auto">
          <a:xfrm>
            <a:off x="4648200" y="26670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P32</a:t>
            </a:r>
          </a:p>
        </p:txBody>
      </p:sp>
      <p:sp>
        <p:nvSpPr>
          <p:cNvPr id="279564" name="Rectangle 12"/>
          <p:cNvSpPr>
            <a:spLocks noChangeArrowheads="1"/>
          </p:cNvSpPr>
          <p:nvPr/>
        </p:nvSpPr>
        <p:spPr bwMode="auto">
          <a:xfrm>
            <a:off x="4648200" y="29718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P4</a:t>
            </a:r>
          </a:p>
        </p:txBody>
      </p:sp>
      <p:sp>
        <p:nvSpPr>
          <p:cNvPr id="279565" name="Rectangle 13"/>
          <p:cNvSpPr>
            <a:spLocks noChangeArrowheads="1"/>
          </p:cNvSpPr>
          <p:nvPr/>
        </p:nvSpPr>
        <p:spPr bwMode="auto">
          <a:xfrm>
            <a:off x="4648200" y="32766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9566" name="Rectangle 14"/>
          <p:cNvSpPr>
            <a:spLocks noChangeArrowheads="1"/>
          </p:cNvSpPr>
          <p:nvPr/>
        </p:nvSpPr>
        <p:spPr bwMode="auto">
          <a:xfrm>
            <a:off x="4648200" y="35814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P2</a:t>
            </a:r>
          </a:p>
        </p:txBody>
      </p:sp>
      <p:sp>
        <p:nvSpPr>
          <p:cNvPr id="279567" name="Rectangle 15"/>
          <p:cNvSpPr>
            <a:spLocks noChangeArrowheads="1"/>
          </p:cNvSpPr>
          <p:nvPr/>
        </p:nvSpPr>
        <p:spPr bwMode="auto">
          <a:xfrm>
            <a:off x="4648200" y="3886200"/>
            <a:ext cx="4572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P10</a:t>
            </a:r>
          </a:p>
        </p:txBody>
      </p:sp>
      <p:sp>
        <p:nvSpPr>
          <p:cNvPr id="279568" name="Rectangle 16"/>
          <p:cNvSpPr>
            <a:spLocks noChangeArrowheads="1"/>
          </p:cNvSpPr>
          <p:nvPr/>
        </p:nvSpPr>
        <p:spPr bwMode="auto">
          <a:xfrm>
            <a:off x="4648200" y="4191000"/>
            <a:ext cx="4572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P0</a:t>
            </a:r>
          </a:p>
        </p:txBody>
      </p:sp>
      <p:sp>
        <p:nvSpPr>
          <p:cNvPr id="279569" name="Rectangle 17"/>
          <p:cNvSpPr>
            <a:spLocks noChangeArrowheads="1"/>
          </p:cNvSpPr>
          <p:nvPr/>
        </p:nvSpPr>
        <p:spPr bwMode="auto">
          <a:xfrm>
            <a:off x="5105400" y="23622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ST 0(R3),P40</a:t>
            </a:r>
          </a:p>
        </p:txBody>
      </p:sp>
      <p:sp>
        <p:nvSpPr>
          <p:cNvPr id="279570" name="Rectangle 18"/>
          <p:cNvSpPr>
            <a:spLocks noChangeArrowheads="1"/>
          </p:cNvSpPr>
          <p:nvPr/>
        </p:nvSpPr>
        <p:spPr bwMode="auto">
          <a:xfrm>
            <a:off x="5105400" y="26670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ADDD P40,P38,P6</a:t>
            </a:r>
          </a:p>
        </p:txBody>
      </p:sp>
      <p:sp>
        <p:nvSpPr>
          <p:cNvPr id="279571" name="Rectangle 19"/>
          <p:cNvSpPr>
            <a:spLocks noChangeArrowheads="1"/>
          </p:cNvSpPr>
          <p:nvPr/>
        </p:nvSpPr>
        <p:spPr bwMode="auto">
          <a:xfrm>
            <a:off x="7239000" y="2362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Y</a:t>
            </a:r>
          </a:p>
        </p:txBody>
      </p:sp>
      <p:sp>
        <p:nvSpPr>
          <p:cNvPr id="279572" name="Rectangle 20"/>
          <p:cNvSpPr>
            <a:spLocks noChangeArrowheads="1"/>
          </p:cNvSpPr>
          <p:nvPr/>
        </p:nvSpPr>
        <p:spPr bwMode="auto">
          <a:xfrm>
            <a:off x="7239000" y="2667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Y</a:t>
            </a:r>
          </a:p>
        </p:txBody>
      </p:sp>
      <p:sp>
        <p:nvSpPr>
          <p:cNvPr id="279573" name="Rectangle 21"/>
          <p:cNvSpPr>
            <a:spLocks noChangeArrowheads="1"/>
          </p:cNvSpPr>
          <p:nvPr/>
        </p:nvSpPr>
        <p:spPr bwMode="auto">
          <a:xfrm>
            <a:off x="5105400" y="29718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LD P38,0(R3)</a:t>
            </a:r>
          </a:p>
        </p:txBody>
      </p:sp>
      <p:sp>
        <p:nvSpPr>
          <p:cNvPr id="279574" name="Rectangle 22"/>
          <p:cNvSpPr>
            <a:spLocks noChangeArrowheads="1"/>
          </p:cNvSpPr>
          <p:nvPr/>
        </p:nvSpPr>
        <p:spPr bwMode="auto">
          <a:xfrm>
            <a:off x="7239000" y="29718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Y</a:t>
            </a:r>
          </a:p>
        </p:txBody>
      </p:sp>
      <p:sp>
        <p:nvSpPr>
          <p:cNvPr id="279575" name="Rectangle 23"/>
          <p:cNvSpPr>
            <a:spLocks noChangeArrowheads="1"/>
          </p:cNvSpPr>
          <p:nvPr/>
        </p:nvSpPr>
        <p:spPr bwMode="auto">
          <a:xfrm>
            <a:off x="5105400" y="32766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BNE P36,&lt;…&gt;</a:t>
            </a:r>
          </a:p>
        </p:txBody>
      </p:sp>
      <p:sp>
        <p:nvSpPr>
          <p:cNvPr id="279576" name="Rectangle 24"/>
          <p:cNvSpPr>
            <a:spLocks noChangeArrowheads="1"/>
          </p:cNvSpPr>
          <p:nvPr/>
        </p:nvSpPr>
        <p:spPr bwMode="auto">
          <a:xfrm>
            <a:off x="7239000" y="3276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N</a:t>
            </a:r>
          </a:p>
        </p:txBody>
      </p:sp>
      <p:sp>
        <p:nvSpPr>
          <p:cNvPr id="279577" name="Rectangle 25"/>
          <p:cNvSpPr>
            <a:spLocks noChangeArrowheads="1"/>
          </p:cNvSpPr>
          <p:nvPr/>
        </p:nvSpPr>
        <p:spPr bwMode="auto">
          <a:xfrm>
            <a:off x="5105400" y="35814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DIVD P36,P34,P6</a:t>
            </a:r>
          </a:p>
        </p:txBody>
      </p:sp>
      <p:sp>
        <p:nvSpPr>
          <p:cNvPr id="279578" name="Rectangle 26"/>
          <p:cNvSpPr>
            <a:spLocks noChangeArrowheads="1"/>
          </p:cNvSpPr>
          <p:nvPr/>
        </p:nvSpPr>
        <p:spPr bwMode="auto">
          <a:xfrm>
            <a:off x="5105400" y="3886200"/>
            <a:ext cx="21336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ADDD P34,P4,P32</a:t>
            </a:r>
          </a:p>
        </p:txBody>
      </p:sp>
      <p:sp>
        <p:nvSpPr>
          <p:cNvPr id="279579" name="Rectangle 27"/>
          <p:cNvSpPr>
            <a:spLocks noChangeArrowheads="1"/>
          </p:cNvSpPr>
          <p:nvPr/>
        </p:nvSpPr>
        <p:spPr bwMode="auto">
          <a:xfrm>
            <a:off x="5105400" y="4191000"/>
            <a:ext cx="21336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LD P32,10(R2)</a:t>
            </a:r>
          </a:p>
        </p:txBody>
      </p:sp>
      <p:sp>
        <p:nvSpPr>
          <p:cNvPr id="279580" name="Rectangle 28"/>
          <p:cNvSpPr>
            <a:spLocks noChangeArrowheads="1"/>
          </p:cNvSpPr>
          <p:nvPr/>
        </p:nvSpPr>
        <p:spPr bwMode="auto">
          <a:xfrm>
            <a:off x="7239000" y="3581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N</a:t>
            </a:r>
          </a:p>
        </p:txBody>
      </p:sp>
      <p:sp>
        <p:nvSpPr>
          <p:cNvPr id="279581" name="Rectangle 29"/>
          <p:cNvSpPr>
            <a:spLocks noChangeArrowheads="1"/>
          </p:cNvSpPr>
          <p:nvPr/>
        </p:nvSpPr>
        <p:spPr bwMode="auto">
          <a:xfrm>
            <a:off x="7239000" y="3886200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y</a:t>
            </a:r>
          </a:p>
        </p:txBody>
      </p:sp>
      <p:sp>
        <p:nvSpPr>
          <p:cNvPr id="279582" name="Rectangle 30"/>
          <p:cNvSpPr>
            <a:spLocks noChangeArrowheads="1"/>
          </p:cNvSpPr>
          <p:nvPr/>
        </p:nvSpPr>
        <p:spPr bwMode="auto">
          <a:xfrm>
            <a:off x="7239000" y="4191000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y</a:t>
            </a:r>
          </a:p>
        </p:txBody>
      </p:sp>
      <p:sp>
        <p:nvSpPr>
          <p:cNvPr id="157727" name="Text Box 31"/>
          <p:cNvSpPr txBox="1">
            <a:spLocks noChangeArrowheads="1"/>
          </p:cNvSpPr>
          <p:nvPr/>
        </p:nvSpPr>
        <p:spPr bwMode="auto">
          <a:xfrm>
            <a:off x="7086600" y="1981200"/>
            <a:ext cx="846138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Done?</a:t>
            </a:r>
          </a:p>
        </p:txBody>
      </p:sp>
      <p:grpSp>
        <p:nvGrpSpPr>
          <p:cNvPr id="157728" name="Group 32"/>
          <p:cNvGrpSpPr>
            <a:grpSpLocks/>
          </p:cNvGrpSpPr>
          <p:nvPr/>
        </p:nvGrpSpPr>
        <p:grpSpPr bwMode="auto">
          <a:xfrm>
            <a:off x="7739063" y="2438400"/>
            <a:ext cx="1003300" cy="2043113"/>
            <a:chOff x="5128" y="1248"/>
            <a:chExt cx="632" cy="1287"/>
          </a:xfrm>
        </p:grpSpPr>
        <p:sp>
          <p:nvSpPr>
            <p:cNvPr id="157786" name="AutoShape 33"/>
            <p:cNvSpPr>
              <a:spLocks noChangeArrowheads="1"/>
            </p:cNvSpPr>
            <p:nvPr/>
          </p:nvSpPr>
          <p:spPr bwMode="auto">
            <a:xfrm flipV="1">
              <a:off x="5300" y="1536"/>
              <a:ext cx="288" cy="720"/>
            </a:xfrm>
            <a:prstGeom prst="upArrow">
              <a:avLst>
                <a:gd name="adj1" fmla="val 50000"/>
                <a:gd name="adj2" fmla="val 62500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87" name="Text Box 34"/>
            <p:cNvSpPr txBox="1">
              <a:spLocks noChangeArrowheads="1"/>
            </p:cNvSpPr>
            <p:nvPr/>
          </p:nvSpPr>
          <p:spPr bwMode="auto">
            <a:xfrm>
              <a:off x="5157" y="2304"/>
              <a:ext cx="57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Oldest</a:t>
              </a:r>
            </a:p>
          </p:txBody>
        </p:sp>
        <p:sp>
          <p:nvSpPr>
            <p:cNvPr id="157788" name="Text Box 35"/>
            <p:cNvSpPr txBox="1">
              <a:spLocks noChangeArrowheads="1"/>
            </p:cNvSpPr>
            <p:nvPr/>
          </p:nvSpPr>
          <p:spPr bwMode="auto">
            <a:xfrm>
              <a:off x="5128" y="1248"/>
              <a:ext cx="632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Newest</a:t>
              </a:r>
            </a:p>
          </p:txBody>
        </p:sp>
      </p:grpSp>
      <p:grpSp>
        <p:nvGrpSpPr>
          <p:cNvPr id="157729" name="Group 36"/>
          <p:cNvGrpSpPr>
            <a:grpSpLocks/>
          </p:cNvGrpSpPr>
          <p:nvPr/>
        </p:nvGrpSpPr>
        <p:grpSpPr bwMode="auto">
          <a:xfrm>
            <a:off x="381000" y="1371600"/>
            <a:ext cx="7467600" cy="533400"/>
            <a:chOff x="288" y="816"/>
            <a:chExt cx="4128" cy="288"/>
          </a:xfrm>
        </p:grpSpPr>
        <p:sp>
          <p:nvSpPr>
            <p:cNvPr id="279589" name="Rectangle 37"/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P40</a:t>
              </a:r>
            </a:p>
          </p:txBody>
        </p:sp>
        <p:sp>
          <p:nvSpPr>
            <p:cNvPr id="279590" name="Rectangle 38"/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P36</a:t>
              </a:r>
            </a:p>
          </p:txBody>
        </p:sp>
        <p:sp>
          <p:nvSpPr>
            <p:cNvPr id="279591" name="Rectangle 39"/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P38</a:t>
              </a:r>
            </a:p>
          </p:txBody>
        </p:sp>
        <p:sp>
          <p:nvSpPr>
            <p:cNvPr id="279592" name="Rectangle 40"/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F6</a:t>
              </a:r>
            </a:p>
          </p:txBody>
        </p:sp>
        <p:sp>
          <p:nvSpPr>
            <p:cNvPr id="279593" name="Rectangle 41"/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F8</a:t>
              </a:r>
            </a:p>
          </p:txBody>
        </p:sp>
        <p:sp>
          <p:nvSpPr>
            <p:cNvPr id="279594" name="Rectangle 42"/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P34</a:t>
              </a:r>
            </a:p>
          </p:txBody>
        </p:sp>
        <p:sp>
          <p:nvSpPr>
            <p:cNvPr id="279595" name="Rectangle 43"/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P12</a:t>
              </a:r>
            </a:p>
          </p:txBody>
        </p:sp>
        <p:sp>
          <p:nvSpPr>
            <p:cNvPr id="279596" name="Rectangle 44"/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P14</a:t>
              </a:r>
            </a:p>
          </p:txBody>
        </p:sp>
        <p:sp>
          <p:nvSpPr>
            <p:cNvPr id="279597" name="Rectangle 45"/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P16</a:t>
              </a:r>
            </a:p>
          </p:txBody>
        </p:sp>
        <p:sp>
          <p:nvSpPr>
            <p:cNvPr id="279598" name="Rectangle 46"/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P18</a:t>
              </a:r>
            </a:p>
          </p:txBody>
        </p:sp>
        <p:sp>
          <p:nvSpPr>
            <p:cNvPr id="279599" name="Rectangle 47"/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P20</a:t>
              </a:r>
            </a:p>
          </p:txBody>
        </p:sp>
        <p:sp>
          <p:nvSpPr>
            <p:cNvPr id="279600" name="Rectangle 48"/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P22</a:t>
              </a:r>
            </a:p>
          </p:txBody>
        </p:sp>
        <p:sp>
          <p:nvSpPr>
            <p:cNvPr id="279601" name="Rectangle 49"/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P24</a:t>
              </a:r>
            </a:p>
          </p:txBody>
        </p:sp>
        <p:sp>
          <p:nvSpPr>
            <p:cNvPr id="279602" name="Rectangle 50"/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p26</a:t>
              </a:r>
            </a:p>
          </p:txBody>
        </p:sp>
        <p:sp>
          <p:nvSpPr>
            <p:cNvPr id="279603" name="Rectangle 51"/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P28</a:t>
              </a:r>
            </a:p>
          </p:txBody>
        </p:sp>
        <p:sp>
          <p:nvSpPr>
            <p:cNvPr id="279604" name="Rectangle 52"/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P30</a:t>
              </a:r>
            </a:p>
          </p:txBody>
        </p:sp>
      </p:grpSp>
      <p:grpSp>
        <p:nvGrpSpPr>
          <p:cNvPr id="157730" name="Group 53"/>
          <p:cNvGrpSpPr>
            <a:grpSpLocks/>
          </p:cNvGrpSpPr>
          <p:nvPr/>
        </p:nvGrpSpPr>
        <p:grpSpPr bwMode="auto">
          <a:xfrm>
            <a:off x="457200" y="3124200"/>
            <a:ext cx="3276600" cy="638175"/>
            <a:chOff x="336" y="3102"/>
            <a:chExt cx="2064" cy="402"/>
          </a:xfrm>
        </p:grpSpPr>
        <p:grpSp>
          <p:nvGrpSpPr>
            <p:cNvPr id="157762" name="Group 54"/>
            <p:cNvGrpSpPr>
              <a:grpSpLocks/>
            </p:cNvGrpSpPr>
            <p:nvPr/>
          </p:nvGrpSpPr>
          <p:grpSpPr bwMode="auto">
            <a:xfrm>
              <a:off x="336" y="3216"/>
              <a:ext cx="1152" cy="288"/>
              <a:chOff x="912" y="3168"/>
              <a:chExt cx="960" cy="192"/>
            </a:xfrm>
          </p:grpSpPr>
          <p:sp>
            <p:nvSpPr>
              <p:cNvPr id="279607" name="Rectangle 55"/>
              <p:cNvSpPr>
                <a:spLocks noChangeArrowheads="1"/>
              </p:cNvSpPr>
              <p:nvPr/>
            </p:nvSpPr>
            <p:spPr bwMode="auto">
              <a:xfrm>
                <a:off x="91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P42</a:t>
                </a:r>
              </a:p>
            </p:txBody>
          </p:sp>
          <p:sp>
            <p:nvSpPr>
              <p:cNvPr id="279608" name="Rectangle 56"/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P44</a:t>
                </a:r>
              </a:p>
            </p:txBody>
          </p:sp>
          <p:sp>
            <p:nvSpPr>
              <p:cNvPr id="279609" name="Rectangle 57"/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P48</a:t>
                </a:r>
              </a:p>
            </p:txBody>
          </p:sp>
          <p:sp>
            <p:nvSpPr>
              <p:cNvPr id="279610" name="Rectangle 58"/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P50</a:t>
                </a:r>
              </a:p>
            </p:txBody>
          </p:sp>
        </p:grpSp>
        <p:sp>
          <p:nvSpPr>
            <p:cNvPr id="157763" name="Text Box 59"/>
            <p:cNvSpPr txBox="1">
              <a:spLocks noChangeArrowheads="1"/>
            </p:cNvSpPr>
            <p:nvPr/>
          </p:nvSpPr>
          <p:spPr bwMode="auto">
            <a:xfrm>
              <a:off x="1480" y="3102"/>
              <a:ext cx="37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sym typeface="Symbol" pitchFamily="18" charset="2"/>
                </a:rPr>
                <a:t></a:t>
              </a:r>
              <a:endParaRPr lang="en-US" altLang="zh-CN" sz="3200">
                <a:solidFill>
                  <a:schemeClr val="tx1"/>
                </a:solidFill>
              </a:endParaRPr>
            </a:p>
          </p:txBody>
        </p:sp>
        <p:sp>
          <p:nvSpPr>
            <p:cNvPr id="279612" name="Rectangle 60"/>
            <p:cNvSpPr>
              <a:spLocks noChangeArrowheads="1"/>
            </p:cNvSpPr>
            <p:nvPr/>
          </p:nvSpPr>
          <p:spPr bwMode="auto">
            <a:xfrm>
              <a:off x="1824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P0</a:t>
              </a:r>
            </a:p>
          </p:txBody>
        </p:sp>
        <p:sp>
          <p:nvSpPr>
            <p:cNvPr id="279613" name="Rectangle 61"/>
            <p:cNvSpPr>
              <a:spLocks noChangeArrowheads="1"/>
            </p:cNvSpPr>
            <p:nvPr/>
          </p:nvSpPr>
          <p:spPr bwMode="auto">
            <a:xfrm>
              <a:off x="2112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P10</a:t>
              </a:r>
            </a:p>
          </p:txBody>
        </p:sp>
      </p:grpSp>
      <p:sp>
        <p:nvSpPr>
          <p:cNvPr id="157731" name="Freeform 62"/>
          <p:cNvSpPr>
            <a:spLocks/>
          </p:cNvSpPr>
          <p:nvPr/>
        </p:nvSpPr>
        <p:spPr bwMode="auto">
          <a:xfrm rot="-269409">
            <a:off x="3429000" y="3657600"/>
            <a:ext cx="1371600" cy="457200"/>
          </a:xfrm>
          <a:custGeom>
            <a:avLst/>
            <a:gdLst>
              <a:gd name="T0" fmla="*/ 2147483647 w 893"/>
              <a:gd name="T1" fmla="*/ 2147483647 h 635"/>
              <a:gd name="T2" fmla="*/ 2147483647 w 893"/>
              <a:gd name="T3" fmla="*/ 2147483647 h 635"/>
              <a:gd name="T4" fmla="*/ 2147483647 w 893"/>
              <a:gd name="T5" fmla="*/ 2147483647 h 635"/>
              <a:gd name="T6" fmla="*/ 2147483647 w 893"/>
              <a:gd name="T7" fmla="*/ 0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893"/>
              <a:gd name="T13" fmla="*/ 0 h 635"/>
              <a:gd name="T14" fmla="*/ 893 w 893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3" h="635">
                <a:moveTo>
                  <a:pt x="893" y="444"/>
                </a:moveTo>
                <a:cubicBezTo>
                  <a:pt x="858" y="470"/>
                  <a:pt x="826" y="585"/>
                  <a:pt x="696" y="600"/>
                </a:cubicBezTo>
                <a:cubicBezTo>
                  <a:pt x="566" y="615"/>
                  <a:pt x="227" y="635"/>
                  <a:pt x="114" y="535"/>
                </a:cubicBezTo>
                <a:cubicBezTo>
                  <a:pt x="1" y="435"/>
                  <a:pt x="0" y="223"/>
                  <a:pt x="17" y="0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32" name="Freeform 63"/>
          <p:cNvSpPr>
            <a:spLocks/>
          </p:cNvSpPr>
          <p:nvPr/>
        </p:nvSpPr>
        <p:spPr bwMode="auto">
          <a:xfrm>
            <a:off x="609600" y="2463800"/>
            <a:ext cx="3581400" cy="812800"/>
          </a:xfrm>
          <a:custGeom>
            <a:avLst/>
            <a:gdLst>
              <a:gd name="T0" fmla="*/ 0 w 2256"/>
              <a:gd name="T1" fmla="*/ 2147483647 h 512"/>
              <a:gd name="T2" fmla="*/ 2147483647 w 2256"/>
              <a:gd name="T3" fmla="*/ 2147483647 h 512"/>
              <a:gd name="T4" fmla="*/ 2147483647 w 2256"/>
              <a:gd name="T5" fmla="*/ 2147483647 h 512"/>
              <a:gd name="T6" fmla="*/ 0 60000 65536"/>
              <a:gd name="T7" fmla="*/ 0 60000 65536"/>
              <a:gd name="T8" fmla="*/ 0 60000 65536"/>
              <a:gd name="T9" fmla="*/ 0 w 2256"/>
              <a:gd name="T10" fmla="*/ 0 h 512"/>
              <a:gd name="T11" fmla="*/ 2256 w 225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512">
                <a:moveTo>
                  <a:pt x="0" y="512"/>
                </a:moveTo>
                <a:cubicBezTo>
                  <a:pt x="172" y="336"/>
                  <a:pt x="344" y="160"/>
                  <a:pt x="720" y="80"/>
                </a:cubicBezTo>
                <a:cubicBezTo>
                  <a:pt x="1096" y="0"/>
                  <a:pt x="1676" y="16"/>
                  <a:pt x="2256" y="32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33" name="Text Box 64"/>
          <p:cNvSpPr txBox="1">
            <a:spLocks noChangeArrowheads="1"/>
          </p:cNvSpPr>
          <p:nvPr/>
        </p:nvSpPr>
        <p:spPr bwMode="auto">
          <a:xfrm>
            <a:off x="365125" y="2027238"/>
            <a:ext cx="227806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Current Map Table</a:t>
            </a:r>
          </a:p>
        </p:txBody>
      </p:sp>
      <p:sp>
        <p:nvSpPr>
          <p:cNvPr id="157734" name="Text Box 65"/>
          <p:cNvSpPr txBox="1">
            <a:spLocks noChangeArrowheads="1"/>
          </p:cNvSpPr>
          <p:nvPr/>
        </p:nvSpPr>
        <p:spPr bwMode="auto">
          <a:xfrm>
            <a:off x="381000" y="3962400"/>
            <a:ext cx="1033463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Freelist</a:t>
            </a:r>
          </a:p>
        </p:txBody>
      </p:sp>
      <p:grpSp>
        <p:nvGrpSpPr>
          <p:cNvPr id="157735" name="Group 66"/>
          <p:cNvGrpSpPr>
            <a:grpSpLocks/>
          </p:cNvGrpSpPr>
          <p:nvPr/>
        </p:nvGrpSpPr>
        <p:grpSpPr bwMode="auto">
          <a:xfrm>
            <a:off x="476250" y="5094288"/>
            <a:ext cx="7467600" cy="533400"/>
            <a:chOff x="288" y="816"/>
            <a:chExt cx="4128" cy="288"/>
          </a:xfrm>
        </p:grpSpPr>
        <p:sp>
          <p:nvSpPr>
            <p:cNvPr id="279619" name="Rectangle 67"/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P32</a:t>
              </a:r>
            </a:p>
          </p:txBody>
        </p:sp>
        <p:sp>
          <p:nvSpPr>
            <p:cNvPr id="279620" name="Rectangle 68"/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P36</a:t>
              </a:r>
            </a:p>
          </p:txBody>
        </p:sp>
        <p:sp>
          <p:nvSpPr>
            <p:cNvPr id="279621" name="Rectangle 69"/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</a:t>
              </a:r>
            </a:p>
          </p:txBody>
        </p:sp>
        <p:sp>
          <p:nvSpPr>
            <p:cNvPr id="279622" name="Rectangle 70"/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F6</a:t>
              </a:r>
            </a:p>
          </p:txBody>
        </p:sp>
        <p:sp>
          <p:nvSpPr>
            <p:cNvPr id="279623" name="Rectangle 71"/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F8</a:t>
              </a:r>
            </a:p>
          </p:txBody>
        </p:sp>
        <p:sp>
          <p:nvSpPr>
            <p:cNvPr id="279624" name="Rectangle 72"/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P34</a:t>
              </a:r>
            </a:p>
          </p:txBody>
        </p:sp>
        <p:sp>
          <p:nvSpPr>
            <p:cNvPr id="279625" name="Rectangle 73"/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P12</a:t>
              </a:r>
            </a:p>
          </p:txBody>
        </p:sp>
        <p:sp>
          <p:nvSpPr>
            <p:cNvPr id="279626" name="Rectangle 74"/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P14</a:t>
              </a:r>
            </a:p>
          </p:txBody>
        </p:sp>
        <p:sp>
          <p:nvSpPr>
            <p:cNvPr id="279627" name="Rectangle 75"/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P16</a:t>
              </a:r>
            </a:p>
          </p:txBody>
        </p:sp>
        <p:sp>
          <p:nvSpPr>
            <p:cNvPr id="279628" name="Rectangle 76"/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P18</a:t>
              </a:r>
            </a:p>
          </p:txBody>
        </p:sp>
        <p:sp>
          <p:nvSpPr>
            <p:cNvPr id="279629" name="Rectangle 77"/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P20</a:t>
              </a:r>
            </a:p>
          </p:txBody>
        </p:sp>
        <p:sp>
          <p:nvSpPr>
            <p:cNvPr id="279630" name="Rectangle 78"/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P22</a:t>
              </a:r>
            </a:p>
          </p:txBody>
        </p:sp>
        <p:sp>
          <p:nvSpPr>
            <p:cNvPr id="279631" name="Rectangle 79"/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P24</a:t>
              </a:r>
            </a:p>
          </p:txBody>
        </p:sp>
        <p:sp>
          <p:nvSpPr>
            <p:cNvPr id="279632" name="Rectangle 80"/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p26</a:t>
              </a:r>
            </a:p>
          </p:txBody>
        </p:sp>
        <p:sp>
          <p:nvSpPr>
            <p:cNvPr id="279633" name="Rectangle 81"/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P28</a:t>
              </a:r>
            </a:p>
          </p:txBody>
        </p:sp>
        <p:sp>
          <p:nvSpPr>
            <p:cNvPr id="279634" name="Rectangle 82"/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P30</a:t>
              </a:r>
            </a:p>
          </p:txBody>
        </p:sp>
      </p:grpSp>
      <p:grpSp>
        <p:nvGrpSpPr>
          <p:cNvPr id="157736" name="Group 83"/>
          <p:cNvGrpSpPr>
            <a:grpSpLocks/>
          </p:cNvGrpSpPr>
          <p:nvPr/>
        </p:nvGrpSpPr>
        <p:grpSpPr bwMode="auto">
          <a:xfrm>
            <a:off x="476250" y="5884863"/>
            <a:ext cx="1828800" cy="457200"/>
            <a:chOff x="912" y="3168"/>
            <a:chExt cx="960" cy="192"/>
          </a:xfrm>
        </p:grpSpPr>
        <p:sp>
          <p:nvSpPr>
            <p:cNvPr id="279636" name="Rectangle 84"/>
            <p:cNvSpPr>
              <a:spLocks noChangeArrowheads="1"/>
            </p:cNvSpPr>
            <p:nvPr/>
          </p:nvSpPr>
          <p:spPr bwMode="auto">
            <a:xfrm>
              <a:off x="91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P38</a:t>
              </a:r>
            </a:p>
          </p:txBody>
        </p:sp>
        <p:sp>
          <p:nvSpPr>
            <p:cNvPr id="279637" name="Rectangle 85"/>
            <p:cNvSpPr>
              <a:spLocks noChangeArrowheads="1"/>
            </p:cNvSpPr>
            <p:nvPr/>
          </p:nvSpPr>
          <p:spPr bwMode="auto">
            <a:xfrm>
              <a:off x="115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P40</a:t>
              </a:r>
            </a:p>
          </p:txBody>
        </p:sp>
        <p:sp>
          <p:nvSpPr>
            <p:cNvPr id="279638" name="Rectangle 86"/>
            <p:cNvSpPr>
              <a:spLocks noChangeArrowheads="1"/>
            </p:cNvSpPr>
            <p:nvPr/>
          </p:nvSpPr>
          <p:spPr bwMode="auto">
            <a:xfrm>
              <a:off x="139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P44</a:t>
              </a:r>
            </a:p>
          </p:txBody>
        </p:sp>
        <p:sp>
          <p:nvSpPr>
            <p:cNvPr id="279639" name="Rectangle 87"/>
            <p:cNvSpPr>
              <a:spLocks noChangeArrowheads="1"/>
            </p:cNvSpPr>
            <p:nvPr/>
          </p:nvSpPr>
          <p:spPr bwMode="auto">
            <a:xfrm>
              <a:off x="163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P48</a:t>
              </a:r>
            </a:p>
          </p:txBody>
        </p:sp>
      </p:grpSp>
      <p:sp>
        <p:nvSpPr>
          <p:cNvPr id="157737" name="Text Box 88"/>
          <p:cNvSpPr txBox="1">
            <a:spLocks noChangeArrowheads="1"/>
          </p:cNvSpPr>
          <p:nvPr/>
        </p:nvSpPr>
        <p:spPr bwMode="auto">
          <a:xfrm>
            <a:off x="2292350" y="57038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tx1"/>
                </a:solidFill>
                <a:sym typeface="Symbol" pitchFamily="18" charset="2"/>
              </a:rPr>
              <a:t></a:t>
            </a: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279641" name="Rectangle 89"/>
          <p:cNvSpPr>
            <a:spLocks noChangeArrowheads="1"/>
          </p:cNvSpPr>
          <p:nvPr/>
        </p:nvSpPr>
        <p:spPr bwMode="auto">
          <a:xfrm>
            <a:off x="2838450" y="5884863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P60</a:t>
            </a:r>
          </a:p>
        </p:txBody>
      </p:sp>
      <p:sp>
        <p:nvSpPr>
          <p:cNvPr id="279642" name="Rectangle 90"/>
          <p:cNvSpPr>
            <a:spLocks noChangeArrowheads="1"/>
          </p:cNvSpPr>
          <p:nvPr/>
        </p:nvSpPr>
        <p:spPr bwMode="auto">
          <a:xfrm>
            <a:off x="3295650" y="5884863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P62</a:t>
            </a:r>
          </a:p>
        </p:txBody>
      </p:sp>
      <p:sp>
        <p:nvSpPr>
          <p:cNvPr id="157740" name="AutoShape 91"/>
          <p:cNvSpPr>
            <a:spLocks noChangeArrowheads="1"/>
          </p:cNvSpPr>
          <p:nvPr/>
        </p:nvSpPr>
        <p:spPr bwMode="auto">
          <a:xfrm>
            <a:off x="323850" y="4941888"/>
            <a:ext cx="7840663" cy="15335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41" name="Text Box 92"/>
          <p:cNvSpPr txBox="1">
            <a:spLocks noChangeArrowheads="1"/>
          </p:cNvSpPr>
          <p:nvPr/>
        </p:nvSpPr>
        <p:spPr bwMode="auto">
          <a:xfrm>
            <a:off x="4111625" y="5842000"/>
            <a:ext cx="3892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</a:rPr>
              <a:t>Checkpoint at BNE instruction</a:t>
            </a:r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53223" y="228600"/>
            <a:ext cx="6971627" cy="7620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 smtClean="0"/>
              <a:t>Explicit register renaming:</a:t>
            </a:r>
            <a:br>
              <a:rPr lang="en-US" altLang="zh-CN" dirty="0" smtClean="0"/>
            </a:br>
            <a:r>
              <a:rPr lang="en-US" altLang="zh-CN" sz="3200" dirty="0" smtClean="0">
                <a:solidFill>
                  <a:schemeClr val="tx1"/>
                </a:solidFill>
              </a:rPr>
              <a:t>(R1000 Style)</a:t>
            </a:r>
            <a:endParaRPr lang="en-US" altLang="zh-CN" dirty="0" smtClean="0"/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4267200" y="2362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4267200" y="2667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4267200" y="29718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06" name="Rectangle 6"/>
          <p:cNvSpPr>
            <a:spLocks noChangeArrowheads="1"/>
          </p:cNvSpPr>
          <p:nvPr/>
        </p:nvSpPr>
        <p:spPr bwMode="auto">
          <a:xfrm>
            <a:off x="4267200" y="3276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07" name="Rectangle 7"/>
          <p:cNvSpPr>
            <a:spLocks noChangeArrowheads="1"/>
          </p:cNvSpPr>
          <p:nvPr/>
        </p:nvSpPr>
        <p:spPr bwMode="auto">
          <a:xfrm>
            <a:off x="4267200" y="3581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F2</a:t>
            </a:r>
          </a:p>
        </p:txBody>
      </p:sp>
      <p:sp>
        <p:nvSpPr>
          <p:cNvPr id="281608" name="Rectangle 8"/>
          <p:cNvSpPr>
            <a:spLocks noChangeArrowheads="1"/>
          </p:cNvSpPr>
          <p:nvPr/>
        </p:nvSpPr>
        <p:spPr bwMode="auto">
          <a:xfrm>
            <a:off x="4267200" y="3886200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F10</a:t>
            </a:r>
          </a:p>
        </p:txBody>
      </p:sp>
      <p:sp>
        <p:nvSpPr>
          <p:cNvPr id="281609" name="Rectangle 9"/>
          <p:cNvSpPr>
            <a:spLocks noChangeArrowheads="1"/>
          </p:cNvSpPr>
          <p:nvPr/>
        </p:nvSpPr>
        <p:spPr bwMode="auto">
          <a:xfrm>
            <a:off x="4267200" y="4191000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F0</a:t>
            </a:r>
          </a:p>
        </p:txBody>
      </p:sp>
      <p:sp>
        <p:nvSpPr>
          <p:cNvPr id="281610" name="Rectangle 10"/>
          <p:cNvSpPr>
            <a:spLocks noChangeArrowheads="1"/>
          </p:cNvSpPr>
          <p:nvPr/>
        </p:nvSpPr>
        <p:spPr bwMode="auto">
          <a:xfrm>
            <a:off x="4648200" y="23622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11" name="Rectangle 11"/>
          <p:cNvSpPr>
            <a:spLocks noChangeArrowheads="1"/>
          </p:cNvSpPr>
          <p:nvPr/>
        </p:nvSpPr>
        <p:spPr bwMode="auto">
          <a:xfrm>
            <a:off x="4648200" y="26670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12" name="Rectangle 12"/>
          <p:cNvSpPr>
            <a:spLocks noChangeArrowheads="1"/>
          </p:cNvSpPr>
          <p:nvPr/>
        </p:nvSpPr>
        <p:spPr bwMode="auto">
          <a:xfrm>
            <a:off x="4648200" y="29718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13" name="Rectangle 13"/>
          <p:cNvSpPr>
            <a:spLocks noChangeArrowheads="1"/>
          </p:cNvSpPr>
          <p:nvPr/>
        </p:nvSpPr>
        <p:spPr bwMode="auto">
          <a:xfrm>
            <a:off x="4648200" y="32766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14" name="Rectangle 14"/>
          <p:cNvSpPr>
            <a:spLocks noChangeArrowheads="1"/>
          </p:cNvSpPr>
          <p:nvPr/>
        </p:nvSpPr>
        <p:spPr bwMode="auto">
          <a:xfrm>
            <a:off x="4648200" y="35814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P2</a:t>
            </a:r>
          </a:p>
        </p:txBody>
      </p:sp>
      <p:sp>
        <p:nvSpPr>
          <p:cNvPr id="281615" name="Rectangle 15"/>
          <p:cNvSpPr>
            <a:spLocks noChangeArrowheads="1"/>
          </p:cNvSpPr>
          <p:nvPr/>
        </p:nvSpPr>
        <p:spPr bwMode="auto">
          <a:xfrm>
            <a:off x="4648200" y="3886200"/>
            <a:ext cx="4572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P10</a:t>
            </a:r>
          </a:p>
        </p:txBody>
      </p:sp>
      <p:sp>
        <p:nvSpPr>
          <p:cNvPr id="281616" name="Rectangle 16"/>
          <p:cNvSpPr>
            <a:spLocks noChangeArrowheads="1"/>
          </p:cNvSpPr>
          <p:nvPr/>
        </p:nvSpPr>
        <p:spPr bwMode="auto">
          <a:xfrm>
            <a:off x="4648200" y="4191000"/>
            <a:ext cx="4572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P0</a:t>
            </a:r>
          </a:p>
        </p:txBody>
      </p:sp>
      <p:sp>
        <p:nvSpPr>
          <p:cNvPr id="281617" name="Rectangle 17"/>
          <p:cNvSpPr>
            <a:spLocks noChangeArrowheads="1"/>
          </p:cNvSpPr>
          <p:nvPr/>
        </p:nvSpPr>
        <p:spPr bwMode="auto">
          <a:xfrm>
            <a:off x="5105400" y="23622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18" name="Rectangle 18"/>
          <p:cNvSpPr>
            <a:spLocks noChangeArrowheads="1"/>
          </p:cNvSpPr>
          <p:nvPr/>
        </p:nvSpPr>
        <p:spPr bwMode="auto">
          <a:xfrm>
            <a:off x="5105400" y="26670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19" name="Rectangle 19"/>
          <p:cNvSpPr>
            <a:spLocks noChangeArrowheads="1"/>
          </p:cNvSpPr>
          <p:nvPr/>
        </p:nvSpPr>
        <p:spPr bwMode="auto">
          <a:xfrm>
            <a:off x="7239000" y="2362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20" name="Rectangle 20"/>
          <p:cNvSpPr>
            <a:spLocks noChangeArrowheads="1"/>
          </p:cNvSpPr>
          <p:nvPr/>
        </p:nvSpPr>
        <p:spPr bwMode="auto">
          <a:xfrm>
            <a:off x="7239000" y="2667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21" name="Rectangle 21"/>
          <p:cNvSpPr>
            <a:spLocks noChangeArrowheads="1"/>
          </p:cNvSpPr>
          <p:nvPr/>
        </p:nvSpPr>
        <p:spPr bwMode="auto">
          <a:xfrm>
            <a:off x="5105400" y="29718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22" name="Rectangle 22"/>
          <p:cNvSpPr>
            <a:spLocks noChangeArrowheads="1"/>
          </p:cNvSpPr>
          <p:nvPr/>
        </p:nvSpPr>
        <p:spPr bwMode="auto">
          <a:xfrm>
            <a:off x="7239000" y="29718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23" name="Rectangle 23"/>
          <p:cNvSpPr>
            <a:spLocks noChangeArrowheads="1"/>
          </p:cNvSpPr>
          <p:nvPr/>
        </p:nvSpPr>
        <p:spPr bwMode="auto">
          <a:xfrm>
            <a:off x="5105400" y="32766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24" name="Rectangle 24"/>
          <p:cNvSpPr>
            <a:spLocks noChangeArrowheads="1"/>
          </p:cNvSpPr>
          <p:nvPr/>
        </p:nvSpPr>
        <p:spPr bwMode="auto">
          <a:xfrm>
            <a:off x="7239000" y="3276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25" name="Rectangle 25"/>
          <p:cNvSpPr>
            <a:spLocks noChangeArrowheads="1"/>
          </p:cNvSpPr>
          <p:nvPr/>
        </p:nvSpPr>
        <p:spPr bwMode="auto">
          <a:xfrm>
            <a:off x="5105400" y="35814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DIVD P36,P34,P6</a:t>
            </a:r>
          </a:p>
        </p:txBody>
      </p:sp>
      <p:sp>
        <p:nvSpPr>
          <p:cNvPr id="281626" name="Rectangle 26"/>
          <p:cNvSpPr>
            <a:spLocks noChangeArrowheads="1"/>
          </p:cNvSpPr>
          <p:nvPr/>
        </p:nvSpPr>
        <p:spPr bwMode="auto">
          <a:xfrm>
            <a:off x="5105400" y="3886200"/>
            <a:ext cx="21336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ADDD P34,P4,P32</a:t>
            </a:r>
          </a:p>
        </p:txBody>
      </p:sp>
      <p:sp>
        <p:nvSpPr>
          <p:cNvPr id="281627" name="Rectangle 27"/>
          <p:cNvSpPr>
            <a:spLocks noChangeArrowheads="1"/>
          </p:cNvSpPr>
          <p:nvPr/>
        </p:nvSpPr>
        <p:spPr bwMode="auto">
          <a:xfrm>
            <a:off x="5105400" y="4191000"/>
            <a:ext cx="21336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LD P32,10(R2)</a:t>
            </a:r>
          </a:p>
        </p:txBody>
      </p:sp>
      <p:sp>
        <p:nvSpPr>
          <p:cNvPr id="281628" name="Rectangle 28"/>
          <p:cNvSpPr>
            <a:spLocks noChangeArrowheads="1"/>
          </p:cNvSpPr>
          <p:nvPr/>
        </p:nvSpPr>
        <p:spPr bwMode="auto">
          <a:xfrm>
            <a:off x="7239000" y="3581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N</a:t>
            </a:r>
          </a:p>
        </p:txBody>
      </p:sp>
      <p:sp>
        <p:nvSpPr>
          <p:cNvPr id="281629" name="Rectangle 29"/>
          <p:cNvSpPr>
            <a:spLocks noChangeArrowheads="1"/>
          </p:cNvSpPr>
          <p:nvPr/>
        </p:nvSpPr>
        <p:spPr bwMode="auto">
          <a:xfrm>
            <a:off x="7239000" y="3886200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y</a:t>
            </a:r>
          </a:p>
        </p:txBody>
      </p:sp>
      <p:sp>
        <p:nvSpPr>
          <p:cNvPr id="281630" name="Rectangle 30"/>
          <p:cNvSpPr>
            <a:spLocks noChangeArrowheads="1"/>
          </p:cNvSpPr>
          <p:nvPr/>
        </p:nvSpPr>
        <p:spPr bwMode="auto">
          <a:xfrm>
            <a:off x="7239000" y="4191000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y</a:t>
            </a:r>
          </a:p>
        </p:txBody>
      </p:sp>
      <p:sp>
        <p:nvSpPr>
          <p:cNvPr id="158751" name="Text Box 31"/>
          <p:cNvSpPr txBox="1">
            <a:spLocks noChangeArrowheads="1"/>
          </p:cNvSpPr>
          <p:nvPr/>
        </p:nvSpPr>
        <p:spPr bwMode="auto">
          <a:xfrm>
            <a:off x="7086600" y="1981200"/>
            <a:ext cx="846138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Done?</a:t>
            </a:r>
          </a:p>
        </p:txBody>
      </p:sp>
      <p:grpSp>
        <p:nvGrpSpPr>
          <p:cNvPr id="158752" name="Group 32"/>
          <p:cNvGrpSpPr>
            <a:grpSpLocks/>
          </p:cNvGrpSpPr>
          <p:nvPr/>
        </p:nvGrpSpPr>
        <p:grpSpPr bwMode="auto">
          <a:xfrm>
            <a:off x="7739063" y="2438400"/>
            <a:ext cx="1003300" cy="2043113"/>
            <a:chOff x="5128" y="1248"/>
            <a:chExt cx="632" cy="1287"/>
          </a:xfrm>
        </p:grpSpPr>
        <p:sp>
          <p:nvSpPr>
            <p:cNvPr id="158812" name="AutoShape 33"/>
            <p:cNvSpPr>
              <a:spLocks noChangeArrowheads="1"/>
            </p:cNvSpPr>
            <p:nvPr/>
          </p:nvSpPr>
          <p:spPr bwMode="auto">
            <a:xfrm flipV="1">
              <a:off x="5300" y="1536"/>
              <a:ext cx="288" cy="720"/>
            </a:xfrm>
            <a:prstGeom prst="upArrow">
              <a:avLst>
                <a:gd name="adj1" fmla="val 50000"/>
                <a:gd name="adj2" fmla="val 62500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813" name="Text Box 34"/>
            <p:cNvSpPr txBox="1">
              <a:spLocks noChangeArrowheads="1"/>
            </p:cNvSpPr>
            <p:nvPr/>
          </p:nvSpPr>
          <p:spPr bwMode="auto">
            <a:xfrm>
              <a:off x="5157" y="2304"/>
              <a:ext cx="57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Oldest</a:t>
              </a:r>
            </a:p>
          </p:txBody>
        </p:sp>
        <p:sp>
          <p:nvSpPr>
            <p:cNvPr id="158814" name="Text Box 35"/>
            <p:cNvSpPr txBox="1">
              <a:spLocks noChangeArrowheads="1"/>
            </p:cNvSpPr>
            <p:nvPr/>
          </p:nvSpPr>
          <p:spPr bwMode="auto">
            <a:xfrm>
              <a:off x="5128" y="1248"/>
              <a:ext cx="632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Newest</a:t>
              </a:r>
            </a:p>
          </p:txBody>
        </p:sp>
      </p:grpSp>
      <p:sp>
        <p:nvSpPr>
          <p:cNvPr id="158753" name="Freeform 36"/>
          <p:cNvSpPr>
            <a:spLocks/>
          </p:cNvSpPr>
          <p:nvPr/>
        </p:nvSpPr>
        <p:spPr bwMode="auto">
          <a:xfrm>
            <a:off x="609600" y="2463800"/>
            <a:ext cx="3581400" cy="812800"/>
          </a:xfrm>
          <a:custGeom>
            <a:avLst/>
            <a:gdLst>
              <a:gd name="T0" fmla="*/ 0 w 2256"/>
              <a:gd name="T1" fmla="*/ 2147483647 h 512"/>
              <a:gd name="T2" fmla="*/ 2147483647 w 2256"/>
              <a:gd name="T3" fmla="*/ 2147483647 h 512"/>
              <a:gd name="T4" fmla="*/ 2147483647 w 2256"/>
              <a:gd name="T5" fmla="*/ 2147483647 h 512"/>
              <a:gd name="T6" fmla="*/ 0 60000 65536"/>
              <a:gd name="T7" fmla="*/ 0 60000 65536"/>
              <a:gd name="T8" fmla="*/ 0 60000 65536"/>
              <a:gd name="T9" fmla="*/ 0 w 2256"/>
              <a:gd name="T10" fmla="*/ 0 h 512"/>
              <a:gd name="T11" fmla="*/ 2256 w 225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512">
                <a:moveTo>
                  <a:pt x="0" y="512"/>
                </a:moveTo>
                <a:cubicBezTo>
                  <a:pt x="172" y="336"/>
                  <a:pt x="344" y="160"/>
                  <a:pt x="720" y="80"/>
                </a:cubicBezTo>
                <a:cubicBezTo>
                  <a:pt x="1096" y="0"/>
                  <a:pt x="1676" y="16"/>
                  <a:pt x="2256" y="32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54" name="Text Box 37"/>
          <p:cNvSpPr txBox="1">
            <a:spLocks noChangeArrowheads="1"/>
          </p:cNvSpPr>
          <p:nvPr/>
        </p:nvSpPr>
        <p:spPr bwMode="auto">
          <a:xfrm>
            <a:off x="365125" y="2027238"/>
            <a:ext cx="227806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Current Map Table</a:t>
            </a:r>
          </a:p>
        </p:txBody>
      </p:sp>
      <p:sp>
        <p:nvSpPr>
          <p:cNvPr id="158755" name="Text Box 38"/>
          <p:cNvSpPr txBox="1">
            <a:spLocks noChangeArrowheads="1"/>
          </p:cNvSpPr>
          <p:nvPr/>
        </p:nvSpPr>
        <p:spPr bwMode="auto">
          <a:xfrm>
            <a:off x="381000" y="3962400"/>
            <a:ext cx="1033463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Freelist</a:t>
            </a:r>
          </a:p>
        </p:txBody>
      </p:sp>
      <p:grpSp>
        <p:nvGrpSpPr>
          <p:cNvPr id="158756" name="Group 39"/>
          <p:cNvGrpSpPr>
            <a:grpSpLocks/>
          </p:cNvGrpSpPr>
          <p:nvPr/>
        </p:nvGrpSpPr>
        <p:grpSpPr bwMode="auto">
          <a:xfrm>
            <a:off x="457200" y="5334000"/>
            <a:ext cx="7467600" cy="533400"/>
            <a:chOff x="288" y="816"/>
            <a:chExt cx="4128" cy="288"/>
          </a:xfrm>
        </p:grpSpPr>
        <p:sp>
          <p:nvSpPr>
            <p:cNvPr id="281640" name="Rectangle 40"/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P32</a:t>
              </a:r>
            </a:p>
          </p:txBody>
        </p:sp>
        <p:sp>
          <p:nvSpPr>
            <p:cNvPr id="281641" name="Rectangle 41"/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P36</a:t>
              </a:r>
            </a:p>
          </p:txBody>
        </p:sp>
        <p:sp>
          <p:nvSpPr>
            <p:cNvPr id="281642" name="Rectangle 42"/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</a:t>
              </a:r>
            </a:p>
          </p:txBody>
        </p:sp>
        <p:sp>
          <p:nvSpPr>
            <p:cNvPr id="281643" name="Rectangle 43"/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F6</a:t>
              </a:r>
            </a:p>
          </p:txBody>
        </p:sp>
        <p:sp>
          <p:nvSpPr>
            <p:cNvPr id="281644" name="Rectangle 44"/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F8</a:t>
              </a:r>
            </a:p>
          </p:txBody>
        </p:sp>
        <p:sp>
          <p:nvSpPr>
            <p:cNvPr id="281645" name="Rectangle 45"/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P34</a:t>
              </a:r>
            </a:p>
          </p:txBody>
        </p:sp>
        <p:sp>
          <p:nvSpPr>
            <p:cNvPr id="281646" name="Rectangle 46"/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P12</a:t>
              </a:r>
            </a:p>
          </p:txBody>
        </p:sp>
        <p:sp>
          <p:nvSpPr>
            <p:cNvPr id="281647" name="Rectangle 47"/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P14</a:t>
              </a:r>
            </a:p>
          </p:txBody>
        </p:sp>
        <p:sp>
          <p:nvSpPr>
            <p:cNvPr id="281648" name="Rectangle 48"/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P16</a:t>
              </a:r>
            </a:p>
          </p:txBody>
        </p:sp>
        <p:sp>
          <p:nvSpPr>
            <p:cNvPr id="281649" name="Rectangle 49"/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P18</a:t>
              </a:r>
            </a:p>
          </p:txBody>
        </p:sp>
        <p:sp>
          <p:nvSpPr>
            <p:cNvPr id="281650" name="Rectangle 50"/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P20</a:t>
              </a:r>
            </a:p>
          </p:txBody>
        </p:sp>
        <p:sp>
          <p:nvSpPr>
            <p:cNvPr id="281651" name="Rectangle 51"/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P22</a:t>
              </a:r>
            </a:p>
          </p:txBody>
        </p:sp>
        <p:sp>
          <p:nvSpPr>
            <p:cNvPr id="281652" name="Rectangle 52"/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P24</a:t>
              </a:r>
            </a:p>
          </p:txBody>
        </p:sp>
        <p:sp>
          <p:nvSpPr>
            <p:cNvPr id="281653" name="Rectangle 53"/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p26</a:t>
              </a:r>
            </a:p>
          </p:txBody>
        </p:sp>
        <p:sp>
          <p:nvSpPr>
            <p:cNvPr id="281654" name="Rectangle 54"/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P28</a:t>
              </a:r>
            </a:p>
          </p:txBody>
        </p:sp>
        <p:sp>
          <p:nvSpPr>
            <p:cNvPr id="281655" name="Rectangle 55"/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P30</a:t>
              </a:r>
            </a:p>
          </p:txBody>
        </p:sp>
      </p:grpSp>
      <p:grpSp>
        <p:nvGrpSpPr>
          <p:cNvPr id="158757" name="Group 56"/>
          <p:cNvGrpSpPr>
            <a:grpSpLocks/>
          </p:cNvGrpSpPr>
          <p:nvPr/>
        </p:nvGrpSpPr>
        <p:grpSpPr bwMode="auto">
          <a:xfrm>
            <a:off x="457200" y="6124575"/>
            <a:ext cx="1828800" cy="457200"/>
            <a:chOff x="912" y="3168"/>
            <a:chExt cx="960" cy="192"/>
          </a:xfrm>
        </p:grpSpPr>
        <p:sp>
          <p:nvSpPr>
            <p:cNvPr id="281657" name="Rectangle 57"/>
            <p:cNvSpPr>
              <a:spLocks noChangeArrowheads="1"/>
            </p:cNvSpPr>
            <p:nvPr/>
          </p:nvSpPr>
          <p:spPr bwMode="auto">
            <a:xfrm>
              <a:off x="91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P38</a:t>
              </a:r>
            </a:p>
          </p:txBody>
        </p:sp>
        <p:sp>
          <p:nvSpPr>
            <p:cNvPr id="281658" name="Rectangle 58"/>
            <p:cNvSpPr>
              <a:spLocks noChangeArrowheads="1"/>
            </p:cNvSpPr>
            <p:nvPr/>
          </p:nvSpPr>
          <p:spPr bwMode="auto">
            <a:xfrm>
              <a:off x="115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P40</a:t>
              </a:r>
            </a:p>
          </p:txBody>
        </p:sp>
        <p:sp>
          <p:nvSpPr>
            <p:cNvPr id="281659" name="Rectangle 59"/>
            <p:cNvSpPr>
              <a:spLocks noChangeArrowheads="1"/>
            </p:cNvSpPr>
            <p:nvPr/>
          </p:nvSpPr>
          <p:spPr bwMode="auto">
            <a:xfrm>
              <a:off x="139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P44</a:t>
              </a:r>
            </a:p>
          </p:txBody>
        </p:sp>
        <p:sp>
          <p:nvSpPr>
            <p:cNvPr id="281660" name="Rectangle 60"/>
            <p:cNvSpPr>
              <a:spLocks noChangeArrowheads="1"/>
            </p:cNvSpPr>
            <p:nvPr/>
          </p:nvSpPr>
          <p:spPr bwMode="auto">
            <a:xfrm>
              <a:off x="163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P48</a:t>
              </a:r>
            </a:p>
          </p:txBody>
        </p:sp>
      </p:grpSp>
      <p:sp>
        <p:nvSpPr>
          <p:cNvPr id="158758" name="Text Box 61"/>
          <p:cNvSpPr txBox="1">
            <a:spLocks noChangeArrowheads="1"/>
          </p:cNvSpPr>
          <p:nvPr/>
        </p:nvSpPr>
        <p:spPr bwMode="auto">
          <a:xfrm>
            <a:off x="2273300" y="5943600"/>
            <a:ext cx="5905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tx1"/>
                </a:solidFill>
                <a:sym typeface="Symbol" pitchFamily="18" charset="2"/>
              </a:rPr>
              <a:t></a:t>
            </a: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281662" name="Rectangle 62"/>
          <p:cNvSpPr>
            <a:spLocks noChangeArrowheads="1"/>
          </p:cNvSpPr>
          <p:nvPr/>
        </p:nvSpPr>
        <p:spPr bwMode="auto">
          <a:xfrm>
            <a:off x="2819400" y="6124575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P60</a:t>
            </a:r>
          </a:p>
        </p:txBody>
      </p:sp>
      <p:sp>
        <p:nvSpPr>
          <p:cNvPr id="281663" name="Rectangle 63"/>
          <p:cNvSpPr>
            <a:spLocks noChangeArrowheads="1"/>
          </p:cNvSpPr>
          <p:nvPr/>
        </p:nvSpPr>
        <p:spPr bwMode="auto">
          <a:xfrm>
            <a:off x="3276600" y="6124575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P62</a:t>
            </a:r>
          </a:p>
        </p:txBody>
      </p:sp>
      <p:sp>
        <p:nvSpPr>
          <p:cNvPr id="158761" name="AutoShape 64"/>
          <p:cNvSpPr>
            <a:spLocks noChangeArrowheads="1"/>
          </p:cNvSpPr>
          <p:nvPr/>
        </p:nvSpPr>
        <p:spPr bwMode="auto">
          <a:xfrm>
            <a:off x="304800" y="5181600"/>
            <a:ext cx="7840663" cy="15335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62" name="Text Box 65"/>
          <p:cNvSpPr txBox="1">
            <a:spLocks noChangeArrowheads="1"/>
          </p:cNvSpPr>
          <p:nvPr/>
        </p:nvSpPr>
        <p:spPr bwMode="auto">
          <a:xfrm>
            <a:off x="4092575" y="6081713"/>
            <a:ext cx="3892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</a:rPr>
              <a:t>Checkpoint at BNE instruction</a:t>
            </a:r>
            <a:endParaRPr lang="en-US" altLang="zh-CN" sz="1800">
              <a:solidFill>
                <a:schemeClr val="tx1"/>
              </a:solidFill>
            </a:endParaRPr>
          </a:p>
        </p:txBody>
      </p:sp>
      <p:grpSp>
        <p:nvGrpSpPr>
          <p:cNvPr id="158763" name="Group 66"/>
          <p:cNvGrpSpPr>
            <a:grpSpLocks/>
          </p:cNvGrpSpPr>
          <p:nvPr/>
        </p:nvGrpSpPr>
        <p:grpSpPr bwMode="auto">
          <a:xfrm>
            <a:off x="381000" y="1371600"/>
            <a:ext cx="7467600" cy="533400"/>
            <a:chOff x="288" y="816"/>
            <a:chExt cx="4128" cy="288"/>
          </a:xfrm>
        </p:grpSpPr>
        <p:sp>
          <p:nvSpPr>
            <p:cNvPr id="281667" name="Rectangle 67"/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P32</a:t>
              </a:r>
            </a:p>
          </p:txBody>
        </p:sp>
        <p:sp>
          <p:nvSpPr>
            <p:cNvPr id="281668" name="Rectangle 68"/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P36</a:t>
              </a:r>
            </a:p>
          </p:txBody>
        </p:sp>
        <p:sp>
          <p:nvSpPr>
            <p:cNvPr id="281669" name="Rectangle 69"/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</a:t>
              </a:r>
            </a:p>
          </p:txBody>
        </p:sp>
        <p:sp>
          <p:nvSpPr>
            <p:cNvPr id="281670" name="Rectangle 70"/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F6</a:t>
              </a:r>
            </a:p>
          </p:txBody>
        </p:sp>
        <p:sp>
          <p:nvSpPr>
            <p:cNvPr id="281671" name="Rectangle 71"/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F8</a:t>
              </a:r>
            </a:p>
          </p:txBody>
        </p:sp>
        <p:sp>
          <p:nvSpPr>
            <p:cNvPr id="281672" name="Rectangle 72"/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P34</a:t>
              </a:r>
            </a:p>
          </p:txBody>
        </p:sp>
        <p:sp>
          <p:nvSpPr>
            <p:cNvPr id="281673" name="Rectangle 73"/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P12</a:t>
              </a:r>
            </a:p>
          </p:txBody>
        </p:sp>
        <p:sp>
          <p:nvSpPr>
            <p:cNvPr id="281674" name="Rectangle 74"/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P14</a:t>
              </a:r>
            </a:p>
          </p:txBody>
        </p:sp>
        <p:sp>
          <p:nvSpPr>
            <p:cNvPr id="281675" name="Rectangle 75"/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P16</a:t>
              </a:r>
            </a:p>
          </p:txBody>
        </p:sp>
        <p:sp>
          <p:nvSpPr>
            <p:cNvPr id="281676" name="Rectangle 76"/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P18</a:t>
              </a:r>
            </a:p>
          </p:txBody>
        </p:sp>
        <p:sp>
          <p:nvSpPr>
            <p:cNvPr id="281677" name="Rectangle 77"/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P20</a:t>
              </a:r>
            </a:p>
          </p:txBody>
        </p:sp>
        <p:sp>
          <p:nvSpPr>
            <p:cNvPr id="281678" name="Rectangle 78"/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P22</a:t>
              </a:r>
            </a:p>
          </p:txBody>
        </p:sp>
        <p:sp>
          <p:nvSpPr>
            <p:cNvPr id="281679" name="Rectangle 79"/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P24</a:t>
              </a:r>
            </a:p>
          </p:txBody>
        </p:sp>
        <p:sp>
          <p:nvSpPr>
            <p:cNvPr id="281680" name="Rectangle 80"/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p26</a:t>
              </a:r>
            </a:p>
          </p:txBody>
        </p:sp>
        <p:sp>
          <p:nvSpPr>
            <p:cNvPr id="281681" name="Rectangle 81"/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P28</a:t>
              </a:r>
            </a:p>
          </p:txBody>
        </p:sp>
        <p:sp>
          <p:nvSpPr>
            <p:cNvPr id="281682" name="Rectangle 82"/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P30</a:t>
              </a:r>
            </a:p>
          </p:txBody>
        </p:sp>
      </p:grpSp>
      <p:grpSp>
        <p:nvGrpSpPr>
          <p:cNvPr id="158764" name="Group 83"/>
          <p:cNvGrpSpPr>
            <a:grpSpLocks/>
          </p:cNvGrpSpPr>
          <p:nvPr/>
        </p:nvGrpSpPr>
        <p:grpSpPr bwMode="auto">
          <a:xfrm>
            <a:off x="457200" y="3124200"/>
            <a:ext cx="3276600" cy="638175"/>
            <a:chOff x="336" y="3102"/>
            <a:chExt cx="2064" cy="402"/>
          </a:xfrm>
        </p:grpSpPr>
        <p:grpSp>
          <p:nvGrpSpPr>
            <p:cNvPr id="158768" name="Group 84"/>
            <p:cNvGrpSpPr>
              <a:grpSpLocks/>
            </p:cNvGrpSpPr>
            <p:nvPr/>
          </p:nvGrpSpPr>
          <p:grpSpPr bwMode="auto">
            <a:xfrm>
              <a:off x="336" y="3216"/>
              <a:ext cx="1152" cy="288"/>
              <a:chOff x="912" y="3168"/>
              <a:chExt cx="960" cy="192"/>
            </a:xfrm>
          </p:grpSpPr>
          <p:sp>
            <p:nvSpPr>
              <p:cNvPr id="281685" name="Rectangle 85"/>
              <p:cNvSpPr>
                <a:spLocks noChangeArrowheads="1"/>
              </p:cNvSpPr>
              <p:nvPr/>
            </p:nvSpPr>
            <p:spPr bwMode="auto">
              <a:xfrm>
                <a:off x="91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P38</a:t>
                </a:r>
              </a:p>
            </p:txBody>
          </p:sp>
          <p:sp>
            <p:nvSpPr>
              <p:cNvPr id="281686" name="Rectangle 86"/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P40</a:t>
                </a:r>
              </a:p>
            </p:txBody>
          </p:sp>
          <p:sp>
            <p:nvSpPr>
              <p:cNvPr id="281687" name="Rectangle 87"/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P44</a:t>
                </a:r>
              </a:p>
            </p:txBody>
          </p:sp>
          <p:sp>
            <p:nvSpPr>
              <p:cNvPr id="281688" name="Rectangle 88"/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P48</a:t>
                </a:r>
              </a:p>
            </p:txBody>
          </p:sp>
        </p:grpSp>
        <p:sp>
          <p:nvSpPr>
            <p:cNvPr id="158769" name="Text Box 89"/>
            <p:cNvSpPr txBox="1">
              <a:spLocks noChangeArrowheads="1"/>
            </p:cNvSpPr>
            <p:nvPr/>
          </p:nvSpPr>
          <p:spPr bwMode="auto">
            <a:xfrm>
              <a:off x="1480" y="3102"/>
              <a:ext cx="37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sym typeface="Symbol" pitchFamily="18" charset="2"/>
                </a:rPr>
                <a:t></a:t>
              </a:r>
              <a:endParaRPr lang="en-US" altLang="zh-CN" sz="3200">
                <a:solidFill>
                  <a:schemeClr val="tx1"/>
                </a:solidFill>
              </a:endParaRPr>
            </a:p>
          </p:txBody>
        </p:sp>
        <p:sp>
          <p:nvSpPr>
            <p:cNvPr id="281690" name="Rectangle 90"/>
            <p:cNvSpPr>
              <a:spLocks noChangeArrowheads="1"/>
            </p:cNvSpPr>
            <p:nvPr/>
          </p:nvSpPr>
          <p:spPr bwMode="auto">
            <a:xfrm>
              <a:off x="1824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P60</a:t>
              </a:r>
            </a:p>
          </p:txBody>
        </p:sp>
        <p:sp>
          <p:nvSpPr>
            <p:cNvPr id="281691" name="Rectangle 91"/>
            <p:cNvSpPr>
              <a:spLocks noChangeArrowheads="1"/>
            </p:cNvSpPr>
            <p:nvPr/>
          </p:nvSpPr>
          <p:spPr bwMode="auto">
            <a:xfrm>
              <a:off x="2112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P62</a:t>
              </a:r>
            </a:p>
          </p:txBody>
        </p:sp>
      </p:grpSp>
      <p:sp>
        <p:nvSpPr>
          <p:cNvPr id="158765" name="Freeform 92"/>
          <p:cNvSpPr>
            <a:spLocks/>
          </p:cNvSpPr>
          <p:nvPr/>
        </p:nvSpPr>
        <p:spPr bwMode="auto">
          <a:xfrm rot="-269409">
            <a:off x="3429000" y="3657600"/>
            <a:ext cx="1371600" cy="457200"/>
          </a:xfrm>
          <a:custGeom>
            <a:avLst/>
            <a:gdLst>
              <a:gd name="T0" fmla="*/ 2147483647 w 893"/>
              <a:gd name="T1" fmla="*/ 2147483647 h 635"/>
              <a:gd name="T2" fmla="*/ 2147483647 w 893"/>
              <a:gd name="T3" fmla="*/ 2147483647 h 635"/>
              <a:gd name="T4" fmla="*/ 2147483647 w 893"/>
              <a:gd name="T5" fmla="*/ 2147483647 h 635"/>
              <a:gd name="T6" fmla="*/ 2147483647 w 893"/>
              <a:gd name="T7" fmla="*/ 0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893"/>
              <a:gd name="T13" fmla="*/ 0 h 635"/>
              <a:gd name="T14" fmla="*/ 893 w 893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3" h="635">
                <a:moveTo>
                  <a:pt x="893" y="444"/>
                </a:moveTo>
                <a:cubicBezTo>
                  <a:pt x="858" y="470"/>
                  <a:pt x="826" y="585"/>
                  <a:pt x="696" y="600"/>
                </a:cubicBezTo>
                <a:cubicBezTo>
                  <a:pt x="566" y="615"/>
                  <a:pt x="227" y="635"/>
                  <a:pt x="114" y="535"/>
                </a:cubicBezTo>
                <a:cubicBezTo>
                  <a:pt x="1" y="435"/>
                  <a:pt x="0" y="223"/>
                  <a:pt x="17" y="0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66" name="AutoShape 93"/>
          <p:cNvSpPr>
            <a:spLocks noChangeArrowheads="1"/>
          </p:cNvSpPr>
          <p:nvPr/>
        </p:nvSpPr>
        <p:spPr bwMode="auto">
          <a:xfrm rot="-1717296">
            <a:off x="1981200" y="2514600"/>
            <a:ext cx="1371600" cy="2971800"/>
          </a:xfrm>
          <a:prstGeom prst="upArrow">
            <a:avLst>
              <a:gd name="adj1" fmla="val 50000"/>
              <a:gd name="adj2" fmla="val 54167"/>
            </a:avLst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58767" name="Text Box 94"/>
          <p:cNvSpPr txBox="1">
            <a:spLocks noChangeArrowheads="1"/>
          </p:cNvSpPr>
          <p:nvPr/>
        </p:nvSpPr>
        <p:spPr bwMode="auto">
          <a:xfrm>
            <a:off x="0" y="4572000"/>
            <a:ext cx="903922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Speculation error fixed by restoring map table and freelist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8064500" cy="1196975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Can we use explicit register renaming with scoreboard?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920875" y="5360988"/>
            <a:ext cx="1066800" cy="838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Rename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Table</a:t>
            </a:r>
          </a:p>
        </p:txBody>
      </p:sp>
      <p:grpSp>
        <p:nvGrpSpPr>
          <p:cNvPr id="159748" name="Group 4"/>
          <p:cNvGrpSpPr>
            <a:grpSpLocks/>
          </p:cNvGrpSpPr>
          <p:nvPr/>
        </p:nvGrpSpPr>
        <p:grpSpPr bwMode="auto">
          <a:xfrm>
            <a:off x="2195513" y="1628775"/>
            <a:ext cx="5457825" cy="3886200"/>
            <a:chOff x="0" y="749"/>
            <a:chExt cx="5655" cy="3331"/>
          </a:xfrm>
        </p:grpSpPr>
        <p:sp>
          <p:nvSpPr>
            <p:cNvPr id="159750" name="Freeform 5"/>
            <p:cNvSpPr>
              <a:spLocks/>
            </p:cNvSpPr>
            <p:nvPr/>
          </p:nvSpPr>
          <p:spPr bwMode="auto">
            <a:xfrm>
              <a:off x="4032" y="1344"/>
              <a:ext cx="288" cy="2400"/>
            </a:xfrm>
            <a:custGeom>
              <a:avLst/>
              <a:gdLst>
                <a:gd name="T0" fmla="*/ 0 w 240"/>
                <a:gd name="T1" fmla="*/ 2400 h 2400"/>
                <a:gd name="T2" fmla="*/ 1241 w 240"/>
                <a:gd name="T3" fmla="*/ 2400 h 2400"/>
                <a:gd name="T4" fmla="*/ 1241 w 240"/>
                <a:gd name="T5" fmla="*/ 0 h 2400"/>
                <a:gd name="T6" fmla="*/ 0 60000 65536"/>
                <a:gd name="T7" fmla="*/ 0 60000 65536"/>
                <a:gd name="T8" fmla="*/ 0 60000 65536"/>
                <a:gd name="T9" fmla="*/ 0 w 240"/>
                <a:gd name="T10" fmla="*/ 0 h 2400"/>
                <a:gd name="T11" fmla="*/ 240 w 240"/>
                <a:gd name="T12" fmla="*/ 2400 h 24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2400">
                  <a:moveTo>
                    <a:pt x="0" y="2400"/>
                  </a:moveTo>
                  <a:lnTo>
                    <a:pt x="240" y="2400"/>
                  </a:lnTo>
                  <a:lnTo>
                    <a:pt x="240" y="0"/>
                  </a:lnTo>
                </a:path>
              </a:pathLst>
            </a:custGeom>
            <a:noFill/>
            <a:ln w="762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51" name="Text Box 6"/>
            <p:cNvSpPr txBox="1">
              <a:spLocks noChangeArrowheads="1"/>
            </p:cNvSpPr>
            <p:nvPr/>
          </p:nvSpPr>
          <p:spPr bwMode="auto">
            <a:xfrm rot="-5400000">
              <a:off x="4050" y="1799"/>
              <a:ext cx="2511" cy="53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</a:rPr>
                <a:t>Functional Units</a:t>
              </a:r>
            </a:p>
          </p:txBody>
        </p:sp>
        <p:sp>
          <p:nvSpPr>
            <p:cNvPr id="159752" name="Text Box 7"/>
            <p:cNvSpPr txBox="1">
              <a:spLocks noChangeArrowheads="1"/>
            </p:cNvSpPr>
            <p:nvPr/>
          </p:nvSpPr>
          <p:spPr bwMode="auto">
            <a:xfrm rot="-5400000">
              <a:off x="-496" y="1797"/>
              <a:ext cx="1529" cy="53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</a:rPr>
                <a:t>Registers</a:t>
              </a:r>
            </a:p>
          </p:txBody>
        </p:sp>
        <p:grpSp>
          <p:nvGrpSpPr>
            <p:cNvPr id="159753" name="Group 8"/>
            <p:cNvGrpSpPr>
              <a:grpSpLocks/>
            </p:cNvGrpSpPr>
            <p:nvPr/>
          </p:nvGrpSpPr>
          <p:grpSpPr bwMode="auto">
            <a:xfrm>
              <a:off x="582" y="749"/>
              <a:ext cx="4416" cy="2640"/>
              <a:chOff x="582" y="749"/>
              <a:chExt cx="4416" cy="2640"/>
            </a:xfrm>
          </p:grpSpPr>
          <p:grpSp>
            <p:nvGrpSpPr>
              <p:cNvPr id="159758" name="Group 9"/>
              <p:cNvGrpSpPr>
                <a:grpSpLocks/>
              </p:cNvGrpSpPr>
              <p:nvPr/>
            </p:nvGrpSpPr>
            <p:grpSpPr bwMode="auto">
              <a:xfrm>
                <a:off x="582" y="749"/>
                <a:ext cx="864" cy="660"/>
                <a:chOff x="768" y="816"/>
                <a:chExt cx="576" cy="256"/>
              </a:xfrm>
            </p:grpSpPr>
            <p:sp>
              <p:nvSpPr>
                <p:cNvPr id="232458" name="Rectangle 10"/>
                <p:cNvSpPr>
                  <a:spLocks noChangeArrowheads="1"/>
                </p:cNvSpPr>
                <p:nvPr/>
              </p:nvSpPr>
              <p:spPr bwMode="auto">
                <a:xfrm>
                  <a:off x="768" y="816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2459" name="Rectangle 11"/>
                <p:cNvSpPr>
                  <a:spLocks noChangeArrowheads="1"/>
                </p:cNvSpPr>
                <p:nvPr/>
              </p:nvSpPr>
              <p:spPr bwMode="auto">
                <a:xfrm>
                  <a:off x="768" y="944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59759" name="Group 12"/>
              <p:cNvGrpSpPr>
                <a:grpSpLocks/>
              </p:cNvGrpSpPr>
              <p:nvPr/>
            </p:nvGrpSpPr>
            <p:grpSpPr bwMode="auto">
              <a:xfrm>
                <a:off x="582" y="1409"/>
                <a:ext cx="864" cy="660"/>
                <a:chOff x="768" y="816"/>
                <a:chExt cx="576" cy="256"/>
              </a:xfrm>
            </p:grpSpPr>
            <p:sp>
              <p:nvSpPr>
                <p:cNvPr id="232461" name="Rectangle 13"/>
                <p:cNvSpPr>
                  <a:spLocks noChangeArrowheads="1"/>
                </p:cNvSpPr>
                <p:nvPr/>
              </p:nvSpPr>
              <p:spPr bwMode="auto">
                <a:xfrm>
                  <a:off x="768" y="816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2462" name="Rectangle 14"/>
                <p:cNvSpPr>
                  <a:spLocks noChangeArrowheads="1"/>
                </p:cNvSpPr>
                <p:nvPr/>
              </p:nvSpPr>
              <p:spPr bwMode="auto">
                <a:xfrm>
                  <a:off x="768" y="944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59760" name="Group 15"/>
              <p:cNvGrpSpPr>
                <a:grpSpLocks/>
              </p:cNvGrpSpPr>
              <p:nvPr/>
            </p:nvGrpSpPr>
            <p:grpSpPr bwMode="auto">
              <a:xfrm>
                <a:off x="582" y="2069"/>
                <a:ext cx="864" cy="660"/>
                <a:chOff x="768" y="816"/>
                <a:chExt cx="576" cy="256"/>
              </a:xfrm>
            </p:grpSpPr>
            <p:sp>
              <p:nvSpPr>
                <p:cNvPr id="232464" name="Rectangle 16"/>
                <p:cNvSpPr>
                  <a:spLocks noChangeArrowheads="1"/>
                </p:cNvSpPr>
                <p:nvPr/>
              </p:nvSpPr>
              <p:spPr bwMode="auto">
                <a:xfrm>
                  <a:off x="768" y="816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2465" name="Rectangle 17"/>
                <p:cNvSpPr>
                  <a:spLocks noChangeArrowheads="1"/>
                </p:cNvSpPr>
                <p:nvPr/>
              </p:nvSpPr>
              <p:spPr bwMode="auto">
                <a:xfrm>
                  <a:off x="768" y="944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59761" name="Group 18"/>
              <p:cNvGrpSpPr>
                <a:grpSpLocks/>
              </p:cNvGrpSpPr>
              <p:nvPr/>
            </p:nvGrpSpPr>
            <p:grpSpPr bwMode="auto">
              <a:xfrm>
                <a:off x="582" y="2729"/>
                <a:ext cx="864" cy="660"/>
                <a:chOff x="768" y="816"/>
                <a:chExt cx="576" cy="256"/>
              </a:xfrm>
            </p:grpSpPr>
            <p:sp>
              <p:nvSpPr>
                <p:cNvPr id="232467" name="Rectangle 19"/>
                <p:cNvSpPr>
                  <a:spLocks noChangeArrowheads="1"/>
                </p:cNvSpPr>
                <p:nvPr/>
              </p:nvSpPr>
              <p:spPr bwMode="auto">
                <a:xfrm>
                  <a:off x="768" y="816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2468" name="Rectangle 20"/>
                <p:cNvSpPr>
                  <a:spLocks noChangeArrowheads="1"/>
                </p:cNvSpPr>
                <p:nvPr/>
              </p:nvSpPr>
              <p:spPr bwMode="auto">
                <a:xfrm>
                  <a:off x="768" y="944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32469" name="Rectangle 21"/>
              <p:cNvSpPr>
                <a:spLocks noChangeArrowheads="1"/>
              </p:cNvSpPr>
              <p:nvPr/>
            </p:nvSpPr>
            <p:spPr bwMode="auto">
              <a:xfrm>
                <a:off x="3908" y="893"/>
                <a:ext cx="816" cy="21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</a:rPr>
                  <a:t>FP Mult</a:t>
                </a:r>
              </a:p>
            </p:txBody>
          </p:sp>
          <p:sp>
            <p:nvSpPr>
              <p:cNvPr id="232470" name="Rectangle 22"/>
              <p:cNvSpPr>
                <a:spLocks noChangeArrowheads="1"/>
              </p:cNvSpPr>
              <p:nvPr/>
            </p:nvSpPr>
            <p:spPr bwMode="auto">
              <a:xfrm>
                <a:off x="3908" y="1110"/>
                <a:ext cx="816" cy="21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</a:rPr>
                  <a:t>FP Mult</a:t>
                </a:r>
              </a:p>
            </p:txBody>
          </p:sp>
          <p:sp>
            <p:nvSpPr>
              <p:cNvPr id="232471" name="Rectangle 23"/>
              <p:cNvSpPr>
                <a:spLocks noChangeArrowheads="1"/>
              </p:cNvSpPr>
              <p:nvPr/>
            </p:nvSpPr>
            <p:spPr bwMode="auto">
              <a:xfrm>
                <a:off x="3908" y="1708"/>
                <a:ext cx="816" cy="21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</a:rPr>
                  <a:t>FP Divide</a:t>
                </a:r>
              </a:p>
            </p:txBody>
          </p:sp>
          <p:sp>
            <p:nvSpPr>
              <p:cNvPr id="232472" name="Rectangle 24"/>
              <p:cNvSpPr>
                <a:spLocks noChangeArrowheads="1"/>
              </p:cNvSpPr>
              <p:nvPr/>
            </p:nvSpPr>
            <p:spPr bwMode="auto">
              <a:xfrm>
                <a:off x="3908" y="2236"/>
                <a:ext cx="816" cy="21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</a:rPr>
                  <a:t>FP Add</a:t>
                </a:r>
              </a:p>
            </p:txBody>
          </p:sp>
          <p:sp>
            <p:nvSpPr>
              <p:cNvPr id="232473" name="Rectangle 25"/>
              <p:cNvSpPr>
                <a:spLocks noChangeArrowheads="1"/>
              </p:cNvSpPr>
              <p:nvPr/>
            </p:nvSpPr>
            <p:spPr bwMode="auto">
              <a:xfrm>
                <a:off x="3908" y="2861"/>
                <a:ext cx="816" cy="21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</a:rPr>
                  <a:t>Integer</a:t>
                </a:r>
              </a:p>
            </p:txBody>
          </p:sp>
          <p:sp>
            <p:nvSpPr>
              <p:cNvPr id="159767" name="Line 26"/>
              <p:cNvSpPr>
                <a:spLocks noChangeShapeType="1"/>
              </p:cNvSpPr>
              <p:nvPr/>
            </p:nvSpPr>
            <p:spPr bwMode="auto">
              <a:xfrm>
                <a:off x="1514" y="931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68" name="Line 27"/>
              <p:cNvSpPr>
                <a:spLocks noChangeShapeType="1"/>
              </p:cNvSpPr>
              <p:nvPr/>
            </p:nvSpPr>
            <p:spPr bwMode="auto">
              <a:xfrm>
                <a:off x="1514" y="1037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69" name="Line 28"/>
              <p:cNvSpPr>
                <a:spLocks noChangeShapeType="1"/>
              </p:cNvSpPr>
              <p:nvPr/>
            </p:nvSpPr>
            <p:spPr bwMode="auto">
              <a:xfrm>
                <a:off x="1514" y="1757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0" name="Line 29"/>
              <p:cNvSpPr>
                <a:spLocks noChangeShapeType="1"/>
              </p:cNvSpPr>
              <p:nvPr/>
            </p:nvSpPr>
            <p:spPr bwMode="auto">
              <a:xfrm>
                <a:off x="1514" y="1863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1" name="Line 30"/>
              <p:cNvSpPr>
                <a:spLocks noChangeShapeType="1"/>
              </p:cNvSpPr>
              <p:nvPr/>
            </p:nvSpPr>
            <p:spPr bwMode="auto">
              <a:xfrm>
                <a:off x="1515" y="2295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2" name="Line 31"/>
              <p:cNvSpPr>
                <a:spLocks noChangeShapeType="1"/>
              </p:cNvSpPr>
              <p:nvPr/>
            </p:nvSpPr>
            <p:spPr bwMode="auto">
              <a:xfrm>
                <a:off x="1515" y="2401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3" name="Line 32"/>
              <p:cNvSpPr>
                <a:spLocks noChangeShapeType="1"/>
              </p:cNvSpPr>
              <p:nvPr/>
            </p:nvSpPr>
            <p:spPr bwMode="auto">
              <a:xfrm>
                <a:off x="1514" y="2895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4" name="Line 33"/>
              <p:cNvSpPr>
                <a:spLocks noChangeShapeType="1"/>
              </p:cNvSpPr>
              <p:nvPr/>
            </p:nvSpPr>
            <p:spPr bwMode="auto">
              <a:xfrm>
                <a:off x="1514" y="3001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5" name="Freeform 34"/>
              <p:cNvSpPr>
                <a:spLocks/>
              </p:cNvSpPr>
              <p:nvPr/>
            </p:nvSpPr>
            <p:spPr bwMode="auto">
              <a:xfrm>
                <a:off x="3654" y="941"/>
                <a:ext cx="240" cy="223"/>
              </a:xfrm>
              <a:custGeom>
                <a:avLst/>
                <a:gdLst>
                  <a:gd name="T0" fmla="*/ 0 w 240"/>
                  <a:gd name="T1" fmla="*/ 0 h 240"/>
                  <a:gd name="T2" fmla="*/ 0 w 240"/>
                  <a:gd name="T3" fmla="*/ 123 h 240"/>
                  <a:gd name="T4" fmla="*/ 240 w 240"/>
                  <a:gd name="T5" fmla="*/ 123 h 240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240"/>
                  <a:gd name="T11" fmla="*/ 240 w 240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240">
                    <a:moveTo>
                      <a:pt x="0" y="0"/>
                    </a:moveTo>
                    <a:lnTo>
                      <a:pt x="0" y="240"/>
                    </a:lnTo>
                    <a:lnTo>
                      <a:pt x="240" y="24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6" name="Freeform 35"/>
              <p:cNvSpPr>
                <a:spLocks/>
              </p:cNvSpPr>
              <p:nvPr/>
            </p:nvSpPr>
            <p:spPr bwMode="auto">
              <a:xfrm>
                <a:off x="3572" y="1054"/>
                <a:ext cx="322" cy="203"/>
              </a:xfrm>
              <a:custGeom>
                <a:avLst/>
                <a:gdLst>
                  <a:gd name="T0" fmla="*/ 0 w 240"/>
                  <a:gd name="T1" fmla="*/ 0 h 240"/>
                  <a:gd name="T2" fmla="*/ 0 w 240"/>
                  <a:gd name="T3" fmla="*/ 53 h 240"/>
                  <a:gd name="T4" fmla="*/ 3384 w 240"/>
                  <a:gd name="T5" fmla="*/ 53 h 240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240"/>
                  <a:gd name="T11" fmla="*/ 240 w 240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240">
                    <a:moveTo>
                      <a:pt x="0" y="0"/>
                    </a:moveTo>
                    <a:lnTo>
                      <a:pt x="0" y="240"/>
                    </a:lnTo>
                    <a:lnTo>
                      <a:pt x="240" y="24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7" name="Freeform 36"/>
              <p:cNvSpPr>
                <a:spLocks/>
              </p:cNvSpPr>
              <p:nvPr/>
            </p:nvSpPr>
            <p:spPr bwMode="auto">
              <a:xfrm>
                <a:off x="1494" y="1181"/>
                <a:ext cx="3504" cy="240"/>
              </a:xfrm>
              <a:custGeom>
                <a:avLst/>
                <a:gdLst>
                  <a:gd name="T0" fmla="*/ 3216 w 3504"/>
                  <a:gd name="T1" fmla="*/ 0 h 240"/>
                  <a:gd name="T2" fmla="*/ 3504 w 3504"/>
                  <a:gd name="T3" fmla="*/ 0 h 240"/>
                  <a:gd name="T4" fmla="*/ 3504 w 3504"/>
                  <a:gd name="T5" fmla="*/ 240 h 240"/>
                  <a:gd name="T6" fmla="*/ 0 w 350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04"/>
                  <a:gd name="T13" fmla="*/ 0 h 240"/>
                  <a:gd name="T14" fmla="*/ 3504 w 350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04" h="240">
                    <a:moveTo>
                      <a:pt x="3216" y="0"/>
                    </a:moveTo>
                    <a:lnTo>
                      <a:pt x="3504" y="0"/>
                    </a:lnTo>
                    <a:lnTo>
                      <a:pt x="3504" y="240"/>
                    </a:lnTo>
                    <a:lnTo>
                      <a:pt x="0" y="240"/>
                    </a:lnTo>
                  </a:path>
                </a:pathLst>
              </a:custGeom>
              <a:no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8" name="Freeform 37"/>
              <p:cNvSpPr>
                <a:spLocks/>
              </p:cNvSpPr>
              <p:nvPr/>
            </p:nvSpPr>
            <p:spPr bwMode="auto">
              <a:xfrm>
                <a:off x="1494" y="1805"/>
                <a:ext cx="3504" cy="240"/>
              </a:xfrm>
              <a:custGeom>
                <a:avLst/>
                <a:gdLst>
                  <a:gd name="T0" fmla="*/ 3216 w 3504"/>
                  <a:gd name="T1" fmla="*/ 0 h 240"/>
                  <a:gd name="T2" fmla="*/ 3504 w 3504"/>
                  <a:gd name="T3" fmla="*/ 0 h 240"/>
                  <a:gd name="T4" fmla="*/ 3504 w 3504"/>
                  <a:gd name="T5" fmla="*/ 240 h 240"/>
                  <a:gd name="T6" fmla="*/ 0 w 350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04"/>
                  <a:gd name="T13" fmla="*/ 0 h 240"/>
                  <a:gd name="T14" fmla="*/ 3504 w 350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04" h="240">
                    <a:moveTo>
                      <a:pt x="3216" y="0"/>
                    </a:moveTo>
                    <a:lnTo>
                      <a:pt x="3504" y="0"/>
                    </a:lnTo>
                    <a:lnTo>
                      <a:pt x="3504" y="240"/>
                    </a:lnTo>
                    <a:lnTo>
                      <a:pt x="0" y="240"/>
                    </a:lnTo>
                  </a:path>
                </a:pathLst>
              </a:custGeom>
              <a:no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9" name="Freeform 38"/>
              <p:cNvSpPr>
                <a:spLocks/>
              </p:cNvSpPr>
              <p:nvPr/>
            </p:nvSpPr>
            <p:spPr bwMode="auto">
              <a:xfrm>
                <a:off x="1494" y="2957"/>
                <a:ext cx="3504" cy="240"/>
              </a:xfrm>
              <a:custGeom>
                <a:avLst/>
                <a:gdLst>
                  <a:gd name="T0" fmla="*/ 3216 w 3504"/>
                  <a:gd name="T1" fmla="*/ 0 h 240"/>
                  <a:gd name="T2" fmla="*/ 3504 w 3504"/>
                  <a:gd name="T3" fmla="*/ 0 h 240"/>
                  <a:gd name="T4" fmla="*/ 3504 w 3504"/>
                  <a:gd name="T5" fmla="*/ 240 h 240"/>
                  <a:gd name="T6" fmla="*/ 0 w 350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04"/>
                  <a:gd name="T13" fmla="*/ 0 h 240"/>
                  <a:gd name="T14" fmla="*/ 3504 w 350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04" h="240">
                    <a:moveTo>
                      <a:pt x="3216" y="0"/>
                    </a:moveTo>
                    <a:lnTo>
                      <a:pt x="3504" y="0"/>
                    </a:lnTo>
                    <a:lnTo>
                      <a:pt x="3504" y="240"/>
                    </a:lnTo>
                    <a:lnTo>
                      <a:pt x="0" y="240"/>
                    </a:lnTo>
                  </a:path>
                </a:pathLst>
              </a:custGeom>
              <a:no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80" name="Freeform 39"/>
              <p:cNvSpPr>
                <a:spLocks/>
              </p:cNvSpPr>
              <p:nvPr/>
            </p:nvSpPr>
            <p:spPr bwMode="auto">
              <a:xfrm>
                <a:off x="1494" y="2333"/>
                <a:ext cx="3504" cy="240"/>
              </a:xfrm>
              <a:custGeom>
                <a:avLst/>
                <a:gdLst>
                  <a:gd name="T0" fmla="*/ 3216 w 3504"/>
                  <a:gd name="T1" fmla="*/ 0 h 240"/>
                  <a:gd name="T2" fmla="*/ 3504 w 3504"/>
                  <a:gd name="T3" fmla="*/ 0 h 240"/>
                  <a:gd name="T4" fmla="*/ 3504 w 3504"/>
                  <a:gd name="T5" fmla="*/ 240 h 240"/>
                  <a:gd name="T6" fmla="*/ 0 w 350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04"/>
                  <a:gd name="T13" fmla="*/ 0 h 240"/>
                  <a:gd name="T14" fmla="*/ 3504 w 350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04" h="240">
                    <a:moveTo>
                      <a:pt x="3216" y="0"/>
                    </a:moveTo>
                    <a:lnTo>
                      <a:pt x="3504" y="0"/>
                    </a:lnTo>
                    <a:lnTo>
                      <a:pt x="3504" y="240"/>
                    </a:lnTo>
                    <a:lnTo>
                      <a:pt x="0" y="240"/>
                    </a:lnTo>
                  </a:path>
                </a:pathLst>
              </a:custGeom>
              <a:no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81" name="Freeform 40"/>
              <p:cNvSpPr>
                <a:spLocks/>
              </p:cNvSpPr>
              <p:nvPr/>
            </p:nvSpPr>
            <p:spPr bwMode="auto">
              <a:xfrm>
                <a:off x="4710" y="989"/>
                <a:ext cx="288" cy="192"/>
              </a:xfrm>
              <a:custGeom>
                <a:avLst/>
                <a:gdLst>
                  <a:gd name="T0" fmla="*/ 0 w 288"/>
                  <a:gd name="T1" fmla="*/ 0 h 192"/>
                  <a:gd name="T2" fmla="*/ 288 w 288"/>
                  <a:gd name="T3" fmla="*/ 0 h 192"/>
                  <a:gd name="T4" fmla="*/ 288 w 288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92"/>
                  <a:gd name="T11" fmla="*/ 288 w 288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92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92"/>
                    </a:lnTo>
                  </a:path>
                </a:pathLst>
              </a:custGeom>
              <a:noFill/>
              <a:ln w="5715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9754" name="Line 41"/>
            <p:cNvSpPr>
              <a:spLocks noChangeShapeType="1"/>
            </p:cNvSpPr>
            <p:nvPr/>
          </p:nvSpPr>
          <p:spPr bwMode="auto">
            <a:xfrm>
              <a:off x="4662" y="3101"/>
              <a:ext cx="378" cy="4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55" name="Text Box 42"/>
            <p:cNvSpPr txBox="1">
              <a:spLocks noChangeArrowheads="1"/>
            </p:cNvSpPr>
            <p:nvPr/>
          </p:nvSpPr>
          <p:spPr bwMode="auto">
            <a:xfrm>
              <a:off x="4472" y="3507"/>
              <a:ext cx="1183" cy="34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232491" name="Rectangle 43"/>
            <p:cNvSpPr>
              <a:spLocks noChangeArrowheads="1"/>
            </p:cNvSpPr>
            <p:nvPr/>
          </p:nvSpPr>
          <p:spPr bwMode="auto">
            <a:xfrm>
              <a:off x="1824" y="3408"/>
              <a:ext cx="2207" cy="6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>
                  <a:solidFill>
                    <a:schemeClr val="tx1"/>
                  </a:solidFill>
                </a:rPr>
                <a:t>SCOREBOARD</a:t>
              </a:r>
            </a:p>
          </p:txBody>
        </p:sp>
        <p:sp>
          <p:nvSpPr>
            <p:cNvPr id="159757" name="Freeform 44"/>
            <p:cNvSpPr>
              <a:spLocks/>
            </p:cNvSpPr>
            <p:nvPr/>
          </p:nvSpPr>
          <p:spPr bwMode="auto">
            <a:xfrm>
              <a:off x="1056" y="3408"/>
              <a:ext cx="768" cy="336"/>
            </a:xfrm>
            <a:custGeom>
              <a:avLst/>
              <a:gdLst>
                <a:gd name="T0" fmla="*/ 473 w 816"/>
                <a:gd name="T1" fmla="*/ 336 h 336"/>
                <a:gd name="T2" fmla="*/ 0 w 816"/>
                <a:gd name="T3" fmla="*/ 336 h 336"/>
                <a:gd name="T4" fmla="*/ 0 w 816"/>
                <a:gd name="T5" fmla="*/ 0 h 336"/>
                <a:gd name="T6" fmla="*/ 0 60000 65536"/>
                <a:gd name="T7" fmla="*/ 0 60000 65536"/>
                <a:gd name="T8" fmla="*/ 0 60000 65536"/>
                <a:gd name="T9" fmla="*/ 0 w 816"/>
                <a:gd name="T10" fmla="*/ 0 h 336"/>
                <a:gd name="T11" fmla="*/ 816 w 816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336">
                  <a:moveTo>
                    <a:pt x="816" y="336"/>
                  </a:moveTo>
                  <a:lnTo>
                    <a:pt x="0" y="336"/>
                  </a:ln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9749" name="Freeform 45"/>
          <p:cNvSpPr>
            <a:spLocks/>
          </p:cNvSpPr>
          <p:nvPr/>
        </p:nvSpPr>
        <p:spPr bwMode="auto">
          <a:xfrm>
            <a:off x="2987675" y="5589588"/>
            <a:ext cx="1676400" cy="228600"/>
          </a:xfrm>
          <a:custGeom>
            <a:avLst/>
            <a:gdLst>
              <a:gd name="T0" fmla="*/ 2147483647 w 1008"/>
              <a:gd name="T1" fmla="*/ 0 h 144"/>
              <a:gd name="T2" fmla="*/ 2147483647 w 1008"/>
              <a:gd name="T3" fmla="*/ 2147483647 h 144"/>
              <a:gd name="T4" fmla="*/ 0 w 1008"/>
              <a:gd name="T5" fmla="*/ 2147483647 h 144"/>
              <a:gd name="T6" fmla="*/ 0 60000 65536"/>
              <a:gd name="T7" fmla="*/ 0 60000 65536"/>
              <a:gd name="T8" fmla="*/ 0 60000 65536"/>
              <a:gd name="T9" fmla="*/ 0 w 1008"/>
              <a:gd name="T10" fmla="*/ 0 h 144"/>
              <a:gd name="T11" fmla="*/ 1008 w 100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144">
                <a:moveTo>
                  <a:pt x="1008" y="0"/>
                </a:moveTo>
                <a:lnTo>
                  <a:pt x="1008" y="144"/>
                </a:lnTo>
                <a:lnTo>
                  <a:pt x="0" y="14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0"/>
            <a:ext cx="7885112" cy="6921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600" smtClean="0"/>
              <a:t>Three Stages of Tomasulo Algorithm</a:t>
            </a: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84213" y="1125538"/>
            <a:ext cx="8261350" cy="4787900"/>
          </a:xfrm>
        </p:spPr>
        <p:txBody>
          <a:bodyPr lIns="90487" tIns="44450" rIns="90487" bIns="44450"/>
          <a:lstStyle/>
          <a:p>
            <a:pPr marL="285750" indent="-285750" eaLnBrk="1" hangingPunct="1"/>
            <a:r>
              <a:rPr lang="en-US" altLang="zh-CN" sz="2800" smtClean="0">
                <a:solidFill>
                  <a:srgbClr val="FF0000"/>
                </a:solidFill>
                <a:latin typeface="Comic Sans MS" pitchFamily="66" charset="0"/>
              </a:rPr>
              <a:t>Issue</a:t>
            </a:r>
            <a:r>
              <a:rPr lang="en-US" altLang="zh-CN" sz="2800" smtClean="0">
                <a:latin typeface="Comic Sans MS" pitchFamily="66" charset="0"/>
              </a:rPr>
              <a:t>—get instruction from FP Op Queue</a:t>
            </a:r>
          </a:p>
          <a:p>
            <a:pPr marL="685800" lvl="1" indent="-228600" eaLnBrk="1" hangingPunct="1">
              <a:buFont typeface="Wingdings" pitchFamily="2" charset="2"/>
              <a:buNone/>
            </a:pPr>
            <a:r>
              <a:rPr lang="en-US" altLang="zh-CN" sz="2400" smtClean="0">
                <a:latin typeface="Comic Sans MS" pitchFamily="66" charset="0"/>
              </a:rPr>
              <a:t> 	If reservation station free (no structural hazard), </a:t>
            </a:r>
            <a:br>
              <a:rPr lang="en-US" altLang="zh-CN" sz="2400" smtClean="0">
                <a:latin typeface="Comic Sans MS" pitchFamily="66" charset="0"/>
              </a:rPr>
            </a:br>
            <a:r>
              <a:rPr lang="en-US" altLang="zh-CN" sz="2400" smtClean="0">
                <a:latin typeface="Comic Sans MS" pitchFamily="66" charset="0"/>
              </a:rPr>
              <a:t>control issues instr &amp; sends operands (renames registers).</a:t>
            </a:r>
          </a:p>
          <a:p>
            <a:pPr marL="285750" indent="-285750" eaLnBrk="1" hangingPunct="1"/>
            <a:r>
              <a:rPr lang="en-US" altLang="zh-CN" sz="2800" smtClean="0">
                <a:solidFill>
                  <a:srgbClr val="FF0000"/>
                </a:solidFill>
                <a:latin typeface="Comic Sans MS" pitchFamily="66" charset="0"/>
              </a:rPr>
              <a:t>Execute</a:t>
            </a:r>
            <a:r>
              <a:rPr lang="en-US" altLang="zh-CN" sz="2800" smtClean="0">
                <a:latin typeface="Comic Sans MS" pitchFamily="66" charset="0"/>
              </a:rPr>
              <a:t>—operate on operands (EX)</a:t>
            </a:r>
          </a:p>
          <a:p>
            <a:pPr marL="685800" lvl="1" indent="-228600" eaLnBrk="1" hangingPunct="1">
              <a:buFont typeface="Wingdings" pitchFamily="2" charset="2"/>
              <a:buNone/>
            </a:pPr>
            <a:r>
              <a:rPr lang="en-US" altLang="zh-CN" sz="2400" smtClean="0">
                <a:latin typeface="Comic Sans MS" pitchFamily="66" charset="0"/>
              </a:rPr>
              <a:t> 	When both operands ready then execute;</a:t>
            </a:r>
            <a:br>
              <a:rPr lang="en-US" altLang="zh-CN" sz="2400" smtClean="0">
                <a:latin typeface="Comic Sans MS" pitchFamily="66" charset="0"/>
              </a:rPr>
            </a:br>
            <a:r>
              <a:rPr lang="en-US" altLang="zh-CN" sz="2400" smtClean="0">
                <a:latin typeface="Comic Sans MS" pitchFamily="66" charset="0"/>
              </a:rPr>
              <a:t> if not ready, watch Common Data Bus for result</a:t>
            </a:r>
          </a:p>
          <a:p>
            <a:pPr marL="285750" indent="-285750" eaLnBrk="1" hangingPunct="1"/>
            <a:r>
              <a:rPr lang="en-US" altLang="zh-CN" sz="2800" smtClean="0">
                <a:solidFill>
                  <a:srgbClr val="FF0000"/>
                </a:solidFill>
                <a:latin typeface="Comic Sans MS" pitchFamily="66" charset="0"/>
              </a:rPr>
              <a:t>Write result</a:t>
            </a:r>
            <a:r>
              <a:rPr lang="en-US" altLang="zh-CN" sz="2800" smtClean="0">
                <a:latin typeface="Comic Sans MS" pitchFamily="66" charset="0"/>
              </a:rPr>
              <a:t>—finish execution (WB)</a:t>
            </a:r>
          </a:p>
          <a:p>
            <a:pPr marL="685800" lvl="1" indent="-228600" eaLnBrk="1" hangingPunct="1">
              <a:buFont typeface="Wingdings" pitchFamily="2" charset="2"/>
              <a:buNone/>
            </a:pPr>
            <a:r>
              <a:rPr lang="en-US" altLang="zh-CN" sz="2400" smtClean="0">
                <a:latin typeface="Comic Sans MS" pitchFamily="66" charset="0"/>
              </a:rPr>
              <a:t> 	Write on Common Data Bus to all awaiting units; </a:t>
            </a:r>
            <a:br>
              <a:rPr lang="en-US" altLang="zh-CN" sz="2400" smtClean="0">
                <a:latin typeface="Comic Sans MS" pitchFamily="66" charset="0"/>
              </a:rPr>
            </a:br>
            <a:r>
              <a:rPr lang="en-US" altLang="zh-CN" sz="2400" smtClean="0">
                <a:latin typeface="Comic Sans MS" pitchFamily="66" charset="0"/>
              </a:rPr>
              <a:t>mark reservation station available</a:t>
            </a:r>
          </a:p>
          <a:p>
            <a:pPr marL="285750" indent="-285750" eaLnBrk="1" hangingPunct="1"/>
            <a:endParaRPr lang="en-US" altLang="zh-CN" sz="2800" smtClean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812087" cy="98107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Four Stages of Scoreboard Control With Explicit Renaming</a:t>
            </a:r>
          </a:p>
        </p:txBody>
      </p:sp>
      <p:sp>
        <p:nvSpPr>
          <p:cNvPr id="1607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14313" y="1052513"/>
            <a:ext cx="8686800" cy="5184775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Issue</a:t>
            </a:r>
            <a:r>
              <a:rPr lang="en-US" altLang="zh-CN" sz="2400" smtClean="0">
                <a:latin typeface="Comic Sans MS" pitchFamily="66" charset="0"/>
              </a:rPr>
              <a:t>—decode instructions &amp; check for structural hazards </a:t>
            </a: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&amp; allocate new physical register for result</a:t>
            </a:r>
          </a:p>
          <a:p>
            <a:pPr lvl="1" eaLnBrk="1" hangingPunct="1"/>
            <a:r>
              <a:rPr lang="en-US" altLang="zh-CN" sz="2000" smtClean="0">
                <a:latin typeface="Comic Sans MS" pitchFamily="66" charset="0"/>
              </a:rPr>
              <a:t>Instructions issued in program order (for hazard checking)</a:t>
            </a:r>
          </a:p>
          <a:p>
            <a:pPr lvl="1" eaLnBrk="1" hangingPunct="1"/>
            <a:r>
              <a:rPr lang="en-US" altLang="zh-CN" sz="2000" smtClean="0">
                <a:solidFill>
                  <a:srgbClr val="00FF00"/>
                </a:solidFill>
                <a:latin typeface="Comic Sans MS" pitchFamily="66" charset="0"/>
              </a:rPr>
              <a:t>Don’t issue if no free physical registers</a:t>
            </a:r>
          </a:p>
          <a:p>
            <a:pPr lvl="1" eaLnBrk="1" hangingPunct="1"/>
            <a:r>
              <a:rPr lang="en-US" altLang="zh-CN" sz="2000" smtClean="0">
                <a:latin typeface="Comic Sans MS" pitchFamily="66" charset="0"/>
              </a:rPr>
              <a:t>Don’t issue if </a:t>
            </a:r>
            <a:r>
              <a:rPr lang="en-US" altLang="zh-CN" sz="2000" smtClean="0">
                <a:solidFill>
                  <a:schemeClr val="hlink"/>
                </a:solidFill>
                <a:latin typeface="Comic Sans MS" pitchFamily="66" charset="0"/>
              </a:rPr>
              <a:t>structural hazard</a:t>
            </a:r>
            <a:endParaRPr lang="en-US" altLang="zh-CN" sz="2000" smtClean="0">
              <a:latin typeface="Comic Sans MS" pitchFamily="66" charset="0"/>
            </a:endParaRPr>
          </a:p>
          <a:p>
            <a:pPr eaLnBrk="1" hangingPunct="1"/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Read operands—</a:t>
            </a:r>
            <a:r>
              <a:rPr lang="en-US" altLang="zh-CN" sz="2400" smtClean="0">
                <a:latin typeface="Comic Sans MS" pitchFamily="66" charset="0"/>
              </a:rPr>
              <a:t>wait until no hazards, read operands </a:t>
            </a:r>
          </a:p>
          <a:p>
            <a:pPr lvl="1" eaLnBrk="1" hangingPunct="1"/>
            <a:r>
              <a:rPr lang="en-US" altLang="zh-CN" sz="2000" smtClean="0">
                <a:latin typeface="Comic Sans MS" pitchFamily="66" charset="0"/>
              </a:rPr>
              <a:t> All real dependencies (RAW hazards) resolved in this stage, since we wait for instructions to write back data.</a:t>
            </a:r>
          </a:p>
          <a:p>
            <a:pPr eaLnBrk="1" hangingPunct="1"/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Execution</a:t>
            </a:r>
            <a:r>
              <a:rPr lang="en-US" altLang="zh-CN" sz="2400" smtClean="0">
                <a:latin typeface="Comic Sans MS" pitchFamily="66" charset="0"/>
              </a:rPr>
              <a:t>—operate on operands</a:t>
            </a:r>
          </a:p>
          <a:p>
            <a:pPr lvl="1" eaLnBrk="1" hangingPunct="1"/>
            <a:r>
              <a:rPr lang="en-US" altLang="zh-CN" sz="2000" smtClean="0">
                <a:latin typeface="Comic Sans MS" pitchFamily="66" charset="0"/>
              </a:rPr>
              <a:t>The functional unit begins execution upon receiving operands. When the result is ready, it notifies the scoreboard</a:t>
            </a:r>
          </a:p>
          <a:p>
            <a:pPr eaLnBrk="1" hangingPunct="1"/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Write result—</a:t>
            </a:r>
            <a:r>
              <a:rPr lang="en-US" altLang="zh-CN" sz="2400" smtClean="0">
                <a:latin typeface="Comic Sans MS" pitchFamily="66" charset="0"/>
              </a:rPr>
              <a:t>finish execution</a:t>
            </a:r>
          </a:p>
          <a:p>
            <a:pPr eaLnBrk="1" hangingPunct="1"/>
            <a:r>
              <a:rPr lang="en-US" altLang="zh-CN" sz="2400" smtClean="0">
                <a:latin typeface="Comic Sans MS" pitchFamily="66" charset="0"/>
              </a:rPr>
              <a:t>Note: No checks for WAR or WAW hazards!</a:t>
            </a:r>
            <a:endParaRPr lang="en-US" altLang="zh-CN" sz="1800" smtClean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0"/>
            <a:ext cx="7656512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600" smtClean="0"/>
              <a:t>Scoreboard With Explicit Renaming</a:t>
            </a:r>
          </a:p>
        </p:txBody>
      </p:sp>
      <p:graphicFrame>
        <p:nvGraphicFramePr>
          <p:cNvPr id="65538" name="Object 3"/>
          <p:cNvGraphicFramePr>
            <a:graphicFrameLocks/>
          </p:cNvGraphicFramePr>
          <p:nvPr/>
        </p:nvGraphicFramePr>
        <p:xfrm>
          <a:off x="381000" y="762000"/>
          <a:ext cx="8096250" cy="520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5" name="Worksheet" r:id="rId3" imgW="8944200" imgH="6332760" progId="Excel.Sheet.8">
                  <p:embed/>
                </p:oleObj>
              </mc:Choice>
              <mc:Fallback>
                <p:oleObj name="Worksheet" r:id="rId3" imgW="8944200" imgH="633276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762000"/>
                        <a:ext cx="8096250" cy="520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304800" y="5943600"/>
            <a:ext cx="8496300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/>
              <a:t>Initialized Rename Table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0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1</a:t>
            </a:r>
          </a:p>
        </p:txBody>
      </p:sp>
      <p:graphicFrame>
        <p:nvGraphicFramePr>
          <p:cNvPr id="66562" name="Object 3"/>
          <p:cNvGraphicFramePr>
            <a:graphicFrameLocks/>
          </p:cNvGraphicFramePr>
          <p:nvPr/>
        </p:nvGraphicFramePr>
        <p:xfrm>
          <a:off x="379413" y="757238"/>
          <a:ext cx="8202612" cy="587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9" name="工作表" r:id="rId3" imgW="8972702" imgH="6362700" progId="Excel.Sheet.8">
                  <p:embed/>
                </p:oleObj>
              </mc:Choice>
              <mc:Fallback>
                <p:oleObj name="工作表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202612" cy="587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4" name="Rectangle 4"/>
          <p:cNvSpPr>
            <a:spLocks noChangeArrowheads="1"/>
          </p:cNvSpPr>
          <p:nvPr/>
        </p:nvSpPr>
        <p:spPr bwMode="auto">
          <a:xfrm>
            <a:off x="179388" y="0"/>
            <a:ext cx="8496300" cy="86518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/>
              <a:t>Each instruction allocates free register </a:t>
            </a:r>
          </a:p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/>
              <a:t>Similar to single-assignment compiler transformation</a:t>
            </a:r>
          </a:p>
        </p:txBody>
      </p:sp>
      <p:sp>
        <p:nvSpPr>
          <p:cNvPr id="66565" name="AutoShape 5"/>
          <p:cNvSpPr>
            <a:spLocks noChangeArrowheads="1"/>
          </p:cNvSpPr>
          <p:nvPr/>
        </p:nvSpPr>
        <p:spPr bwMode="auto">
          <a:xfrm>
            <a:off x="4787900" y="6021388"/>
            <a:ext cx="576263" cy="360362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3366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6" name="AutoShape 6"/>
          <p:cNvSpPr>
            <a:spLocks noChangeArrowheads="1"/>
          </p:cNvSpPr>
          <p:nvPr/>
        </p:nvSpPr>
        <p:spPr bwMode="auto">
          <a:xfrm>
            <a:off x="4211638" y="3789363"/>
            <a:ext cx="576262" cy="360362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3366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2</a:t>
            </a:r>
          </a:p>
        </p:txBody>
      </p:sp>
      <p:graphicFrame>
        <p:nvGraphicFramePr>
          <p:cNvPr id="67586" name="Object 3"/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3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4140200" y="3716338"/>
            <a:ext cx="5762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7589" name="AutoShape 5"/>
          <p:cNvSpPr>
            <a:spLocks noChangeArrowheads="1"/>
          </p:cNvSpPr>
          <p:nvPr/>
        </p:nvSpPr>
        <p:spPr bwMode="auto">
          <a:xfrm>
            <a:off x="3571875" y="5857875"/>
            <a:ext cx="5762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3</a:t>
            </a:r>
          </a:p>
        </p:txBody>
      </p:sp>
      <p:graphicFrame>
        <p:nvGraphicFramePr>
          <p:cNvPr id="68610" name="Object 3"/>
          <p:cNvGraphicFramePr>
            <a:graphicFrameLocks/>
          </p:cNvGraphicFramePr>
          <p:nvPr/>
        </p:nvGraphicFramePr>
        <p:xfrm>
          <a:off x="392113" y="769938"/>
          <a:ext cx="8202612" cy="568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7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769938"/>
                        <a:ext cx="8202612" cy="568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AutoShape 4"/>
          <p:cNvSpPr>
            <a:spLocks noChangeArrowheads="1"/>
          </p:cNvSpPr>
          <p:nvPr/>
        </p:nvSpPr>
        <p:spPr bwMode="auto">
          <a:xfrm>
            <a:off x="4211638" y="4292600"/>
            <a:ext cx="5762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8613" name="AutoShape 5"/>
          <p:cNvSpPr>
            <a:spLocks noChangeArrowheads="1"/>
          </p:cNvSpPr>
          <p:nvPr/>
        </p:nvSpPr>
        <p:spPr bwMode="auto">
          <a:xfrm>
            <a:off x="4859338" y="4292600"/>
            <a:ext cx="5762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8614" name="AutoShape 6"/>
          <p:cNvSpPr>
            <a:spLocks noChangeArrowheads="1"/>
          </p:cNvSpPr>
          <p:nvPr/>
        </p:nvSpPr>
        <p:spPr bwMode="auto">
          <a:xfrm>
            <a:off x="2987675" y="5876925"/>
            <a:ext cx="5762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4</a:t>
            </a:r>
          </a:p>
        </p:txBody>
      </p:sp>
      <p:graphicFrame>
        <p:nvGraphicFramePr>
          <p:cNvPr id="69634" name="Object 3"/>
          <p:cNvGraphicFramePr>
            <a:graphicFrameLocks/>
          </p:cNvGraphicFramePr>
          <p:nvPr/>
        </p:nvGraphicFramePr>
        <p:xfrm>
          <a:off x="469900" y="836613"/>
          <a:ext cx="7864475" cy="560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1" name="工作表" r:id="rId3" imgW="8972702" imgH="6362700" progId="Excel.Sheet.8">
                  <p:embed/>
                </p:oleObj>
              </mc:Choice>
              <mc:Fallback>
                <p:oleObj name="工作表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836613"/>
                        <a:ext cx="7864475" cy="560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AutoShape 4"/>
          <p:cNvSpPr>
            <a:spLocks noChangeArrowheads="1"/>
          </p:cNvSpPr>
          <p:nvPr/>
        </p:nvSpPr>
        <p:spPr bwMode="auto">
          <a:xfrm>
            <a:off x="4787900" y="4581525"/>
            <a:ext cx="5762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9637" name="AutoShape 5"/>
          <p:cNvSpPr>
            <a:spLocks noChangeArrowheads="1"/>
          </p:cNvSpPr>
          <p:nvPr/>
        </p:nvSpPr>
        <p:spPr bwMode="auto">
          <a:xfrm>
            <a:off x="5364163" y="4581525"/>
            <a:ext cx="5762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9638" name="AutoShape 6"/>
          <p:cNvSpPr>
            <a:spLocks noChangeArrowheads="1"/>
          </p:cNvSpPr>
          <p:nvPr/>
        </p:nvSpPr>
        <p:spPr bwMode="auto">
          <a:xfrm>
            <a:off x="5364163" y="5949950"/>
            <a:ext cx="5762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9639" name="AutoShape 7"/>
          <p:cNvSpPr>
            <a:spLocks noChangeArrowheads="1"/>
          </p:cNvSpPr>
          <p:nvPr/>
        </p:nvSpPr>
        <p:spPr bwMode="auto">
          <a:xfrm>
            <a:off x="4140200" y="4581525"/>
            <a:ext cx="5762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250825" y="0"/>
            <a:ext cx="8483600" cy="858838"/>
          </a:xfrm>
          <a:prstGeom prst="rect">
            <a:avLst/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/>
              <a:t>Next step Int1 will write result, where need</a:t>
            </a:r>
          </a:p>
          <a:p>
            <a:pPr marL="285750" indent="-285750">
              <a:buFontTx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/>
              <a:t> the value?</a:t>
            </a:r>
          </a:p>
        </p:txBody>
      </p:sp>
      <p:sp>
        <p:nvSpPr>
          <p:cNvPr id="69641" name="Oval 9"/>
          <p:cNvSpPr>
            <a:spLocks noChangeArrowheads="1"/>
          </p:cNvSpPr>
          <p:nvPr/>
        </p:nvSpPr>
        <p:spPr bwMode="auto">
          <a:xfrm>
            <a:off x="6011863" y="4581525"/>
            <a:ext cx="431800" cy="360363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9642" name="Oval 10"/>
          <p:cNvSpPr>
            <a:spLocks noChangeArrowheads="1"/>
          </p:cNvSpPr>
          <p:nvPr/>
        </p:nvSpPr>
        <p:spPr bwMode="auto">
          <a:xfrm>
            <a:off x="4787900" y="5876925"/>
            <a:ext cx="431800" cy="360363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5</a:t>
            </a:r>
          </a:p>
        </p:txBody>
      </p:sp>
      <p:graphicFrame>
        <p:nvGraphicFramePr>
          <p:cNvPr id="70658" name="Object 3"/>
          <p:cNvGraphicFramePr>
            <a:graphicFrameLocks/>
          </p:cNvGraphicFramePr>
          <p:nvPr/>
        </p:nvGraphicFramePr>
        <p:xfrm>
          <a:off x="379413" y="757238"/>
          <a:ext cx="8202612" cy="587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5" name="工作表" r:id="rId3" imgW="8972702" imgH="6362700" progId="Excel.Sheet.8">
                  <p:embed/>
                </p:oleObj>
              </mc:Choice>
              <mc:Fallback>
                <p:oleObj name="工作表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202612" cy="587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0" name="AutoShape 4"/>
          <p:cNvSpPr>
            <a:spLocks noChangeArrowheads="1"/>
          </p:cNvSpPr>
          <p:nvPr/>
        </p:nvSpPr>
        <p:spPr bwMode="auto">
          <a:xfrm>
            <a:off x="4859338" y="4941888"/>
            <a:ext cx="5762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239622" name="AutoShape 6"/>
          <p:cNvSpPr>
            <a:spLocks noChangeArrowheads="1"/>
          </p:cNvSpPr>
          <p:nvPr/>
        </p:nvSpPr>
        <p:spPr bwMode="auto">
          <a:xfrm>
            <a:off x="4211638" y="4941888"/>
            <a:ext cx="5762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239623" name="AutoShape 7"/>
          <p:cNvSpPr>
            <a:spLocks noChangeArrowheads="1"/>
          </p:cNvSpPr>
          <p:nvPr/>
        </p:nvSpPr>
        <p:spPr bwMode="auto">
          <a:xfrm>
            <a:off x="6084888" y="6021388"/>
            <a:ext cx="5762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239624" name="Text Box 8"/>
          <p:cNvSpPr txBox="1">
            <a:spLocks noChangeArrowheads="1"/>
          </p:cNvSpPr>
          <p:nvPr/>
        </p:nvSpPr>
        <p:spPr bwMode="auto">
          <a:xfrm>
            <a:off x="250825" y="0"/>
            <a:ext cx="8483600" cy="858838"/>
          </a:xfrm>
          <a:prstGeom prst="rect">
            <a:avLst/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/>
              <a:t>Next step Int2 will write result, where need</a:t>
            </a:r>
          </a:p>
          <a:p>
            <a:pPr marL="285750" indent="-285750">
              <a:buFontTx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/>
              <a:t> the value?</a:t>
            </a:r>
          </a:p>
        </p:txBody>
      </p:sp>
      <p:sp>
        <p:nvSpPr>
          <p:cNvPr id="239625" name="Oval 9"/>
          <p:cNvSpPr>
            <a:spLocks noChangeArrowheads="1"/>
          </p:cNvSpPr>
          <p:nvPr/>
        </p:nvSpPr>
        <p:spPr bwMode="auto">
          <a:xfrm>
            <a:off x="5508625" y="4652963"/>
            <a:ext cx="431800" cy="360362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239626" name="Oval 10"/>
          <p:cNvSpPr>
            <a:spLocks noChangeArrowheads="1"/>
          </p:cNvSpPr>
          <p:nvPr/>
        </p:nvSpPr>
        <p:spPr bwMode="auto">
          <a:xfrm>
            <a:off x="4859338" y="4365625"/>
            <a:ext cx="431800" cy="360363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239627" name="Oval 11"/>
          <p:cNvSpPr>
            <a:spLocks noChangeArrowheads="1"/>
          </p:cNvSpPr>
          <p:nvPr/>
        </p:nvSpPr>
        <p:spPr bwMode="auto">
          <a:xfrm>
            <a:off x="3635375" y="6021388"/>
            <a:ext cx="431800" cy="360362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239628" name="Oval 12"/>
          <p:cNvSpPr>
            <a:spLocks noChangeArrowheads="1"/>
          </p:cNvSpPr>
          <p:nvPr/>
        </p:nvSpPr>
        <p:spPr bwMode="auto">
          <a:xfrm>
            <a:off x="4932363" y="1628775"/>
            <a:ext cx="431800" cy="360363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239629" name="AutoShape 13"/>
          <p:cNvSpPr>
            <a:spLocks noChangeArrowheads="1"/>
          </p:cNvSpPr>
          <p:nvPr/>
        </p:nvSpPr>
        <p:spPr bwMode="auto">
          <a:xfrm>
            <a:off x="2987675" y="2492375"/>
            <a:ext cx="5762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0" grpId="0" animBg="1"/>
      <p:bldP spid="239622" grpId="0" animBg="1"/>
      <p:bldP spid="239623" grpId="0" animBg="1"/>
      <p:bldP spid="239624" grpId="0" animBg="1"/>
      <p:bldP spid="239625" grpId="0" animBg="1"/>
      <p:bldP spid="239626" grpId="0" animBg="1"/>
      <p:bldP spid="239627" grpId="0" animBg="1"/>
      <p:bldP spid="239628" grpId="0" animBg="1"/>
      <p:bldP spid="23962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6</a:t>
            </a:r>
          </a:p>
        </p:txBody>
      </p:sp>
      <p:graphicFrame>
        <p:nvGraphicFramePr>
          <p:cNvPr id="71682" name="Object 3"/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9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50" name="Oval 10"/>
          <p:cNvSpPr>
            <a:spLocks noChangeArrowheads="1"/>
          </p:cNvSpPr>
          <p:nvPr/>
        </p:nvSpPr>
        <p:spPr bwMode="auto">
          <a:xfrm>
            <a:off x="7429500" y="4214813"/>
            <a:ext cx="1071563" cy="649287"/>
          </a:xfrm>
          <a:prstGeom prst="ellipse">
            <a:avLst/>
          </a:prstGeom>
          <a:noFill/>
          <a:ln w="28575" algn="ctr">
            <a:solidFill>
              <a:srgbClr val="00FF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240652" name="Text Box 12"/>
          <p:cNvSpPr txBox="1">
            <a:spLocks noChangeArrowheads="1"/>
          </p:cNvSpPr>
          <p:nvPr/>
        </p:nvSpPr>
        <p:spPr bwMode="auto">
          <a:xfrm>
            <a:off x="250825" y="0"/>
            <a:ext cx="8483600" cy="815975"/>
          </a:xfrm>
          <a:prstGeom prst="rect">
            <a:avLst/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/>
              <a:t>Why ADDD not issue ? Structure hazard ! Adder is occupied by with SUBD.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50" grpId="0" animBg="1"/>
      <p:bldP spid="240652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7</a:t>
            </a:r>
          </a:p>
        </p:txBody>
      </p:sp>
      <p:graphicFrame>
        <p:nvGraphicFramePr>
          <p:cNvPr id="72706" name="Object 3"/>
          <p:cNvGraphicFramePr>
            <a:graphicFrameLocks/>
          </p:cNvGraphicFramePr>
          <p:nvPr/>
        </p:nvGraphicFramePr>
        <p:xfrm>
          <a:off x="379413" y="758825"/>
          <a:ext cx="8143875" cy="590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3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8825"/>
                        <a:ext cx="8143875" cy="590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68" name="Oval 4"/>
          <p:cNvSpPr>
            <a:spLocks noChangeArrowheads="1"/>
          </p:cNvSpPr>
          <p:nvPr/>
        </p:nvSpPr>
        <p:spPr bwMode="auto">
          <a:xfrm>
            <a:off x="3714750" y="1928813"/>
            <a:ext cx="287338" cy="649287"/>
          </a:xfrm>
          <a:prstGeom prst="ellipse">
            <a:avLst/>
          </a:prstGeom>
          <a:noFill/>
          <a:ln w="28575" algn="ctr">
            <a:solidFill>
              <a:srgbClr val="00FF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241669" name="Oval 5"/>
          <p:cNvSpPr>
            <a:spLocks noChangeArrowheads="1"/>
          </p:cNvSpPr>
          <p:nvPr/>
        </p:nvSpPr>
        <p:spPr bwMode="auto">
          <a:xfrm>
            <a:off x="7429500" y="4357688"/>
            <a:ext cx="1000125" cy="649287"/>
          </a:xfrm>
          <a:prstGeom prst="ellipse">
            <a:avLst/>
          </a:prstGeom>
          <a:noFill/>
          <a:ln w="28575" algn="ctr">
            <a:solidFill>
              <a:srgbClr val="00FF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8" grpId="0" animBg="1"/>
      <p:bldP spid="24166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8</a:t>
            </a:r>
          </a:p>
        </p:txBody>
      </p:sp>
      <p:graphicFrame>
        <p:nvGraphicFramePr>
          <p:cNvPr id="73730" name="Object 3"/>
          <p:cNvGraphicFramePr>
            <a:graphicFrameLocks/>
          </p:cNvGraphicFramePr>
          <p:nvPr/>
        </p:nvGraphicFramePr>
        <p:xfrm>
          <a:off x="214313" y="714375"/>
          <a:ext cx="8929687" cy="578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7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714375"/>
                        <a:ext cx="8929687" cy="578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0" y="-228600"/>
            <a:ext cx="8483600" cy="457200"/>
          </a:xfrm>
          <a:prstGeom prst="rect">
            <a:avLst/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/>
              <a:t>Next step Adder will complete execution</a:t>
            </a:r>
          </a:p>
        </p:txBody>
      </p:sp>
      <p:sp>
        <p:nvSpPr>
          <p:cNvPr id="73733" name="Oval 5"/>
          <p:cNvSpPr>
            <a:spLocks noChangeArrowheads="1"/>
          </p:cNvSpPr>
          <p:nvPr/>
        </p:nvSpPr>
        <p:spPr bwMode="auto">
          <a:xfrm>
            <a:off x="1857375" y="4286250"/>
            <a:ext cx="287338" cy="590550"/>
          </a:xfrm>
          <a:prstGeom prst="ellipse">
            <a:avLst/>
          </a:prstGeom>
          <a:noFill/>
          <a:ln w="28575" algn="ctr">
            <a:solidFill>
              <a:srgbClr val="00FF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73734" name="Oval 5"/>
          <p:cNvSpPr>
            <a:spLocks noChangeArrowheads="1"/>
          </p:cNvSpPr>
          <p:nvPr/>
        </p:nvSpPr>
        <p:spPr bwMode="auto">
          <a:xfrm>
            <a:off x="4572000" y="1857375"/>
            <a:ext cx="285750" cy="571500"/>
          </a:xfrm>
          <a:prstGeom prst="ellipse">
            <a:avLst/>
          </a:prstGeom>
          <a:noFill/>
          <a:ln w="28575" algn="ctr">
            <a:solidFill>
              <a:srgbClr val="00FF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buFontTx/>
              <a:buNone/>
            </a:pPr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16013" y="0"/>
            <a:ext cx="7829550" cy="908050"/>
          </a:xfrm>
        </p:spPr>
        <p:txBody>
          <a:bodyPr/>
          <a:lstStyle/>
          <a:p>
            <a:pPr eaLnBrk="1" hangingPunct="1"/>
            <a:r>
              <a:rPr lang="en-US" altLang="zh-CN" smtClean="0"/>
              <a:t>Data path</a:t>
            </a:r>
          </a:p>
        </p:txBody>
      </p:sp>
      <p:sp>
        <p:nvSpPr>
          <p:cNvPr id="1372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125538"/>
            <a:ext cx="8621713" cy="4683125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Comic Sans MS" pitchFamily="66" charset="0"/>
              </a:rPr>
              <a:t>Normal data bus: data + destination (“go to” bus)</a:t>
            </a:r>
          </a:p>
          <a:p>
            <a:pPr eaLnBrk="1" hangingPunct="1"/>
            <a:r>
              <a:rPr lang="en-US" altLang="zh-CN" sz="2800" u="sng" smtClean="0">
                <a:solidFill>
                  <a:srgbClr val="FF0000"/>
                </a:solidFill>
                <a:latin typeface="Comic Sans MS" pitchFamily="66" charset="0"/>
              </a:rPr>
              <a:t>Common data bus</a:t>
            </a:r>
            <a:r>
              <a:rPr lang="en-US" altLang="zh-CN" sz="2800" smtClean="0">
                <a:latin typeface="Comic Sans MS" pitchFamily="66" charset="0"/>
              </a:rPr>
              <a:t>: data + </a:t>
            </a:r>
            <a:r>
              <a:rPr lang="en-US" altLang="zh-CN" sz="2800" u="sng" smtClean="0">
                <a:solidFill>
                  <a:srgbClr val="FF0000"/>
                </a:solidFill>
                <a:latin typeface="Comic Sans MS" pitchFamily="66" charset="0"/>
              </a:rPr>
              <a:t>source</a:t>
            </a:r>
            <a:r>
              <a:rPr lang="en-US" altLang="zh-CN" sz="2800" smtClean="0">
                <a:latin typeface="Comic Sans MS" pitchFamily="66" charset="0"/>
              </a:rPr>
              <a:t>  (“</a:t>
            </a:r>
            <a:r>
              <a:rPr lang="en-US" altLang="zh-CN" sz="2800" u="sng" smtClean="0">
                <a:solidFill>
                  <a:srgbClr val="FF0000"/>
                </a:solidFill>
                <a:latin typeface="Comic Sans MS" pitchFamily="66" charset="0"/>
              </a:rPr>
              <a:t>come from</a:t>
            </a:r>
            <a:r>
              <a:rPr lang="en-US" altLang="zh-CN" sz="2800" smtClean="0">
                <a:latin typeface="Comic Sans MS" pitchFamily="66" charset="0"/>
              </a:rPr>
              <a:t>” bus)</a:t>
            </a:r>
          </a:p>
          <a:p>
            <a:pPr lvl="1" eaLnBrk="1" hangingPunct="1"/>
            <a:r>
              <a:rPr lang="en-US" altLang="zh-CN" sz="2400" smtClean="0">
                <a:latin typeface="Comic Sans MS" pitchFamily="66" charset="0"/>
              </a:rPr>
              <a:t>64 bits of data + 4 bits of Functional Unit  </a:t>
            </a:r>
            <a:r>
              <a:rPr lang="en-US" altLang="zh-CN" sz="2400" u="sng" smtClean="0">
                <a:solidFill>
                  <a:srgbClr val="FF0000"/>
                </a:solidFill>
                <a:latin typeface="Comic Sans MS" pitchFamily="66" charset="0"/>
              </a:rPr>
              <a:t>source</a:t>
            </a:r>
            <a:r>
              <a:rPr lang="en-US" altLang="zh-CN" sz="2400" smtClean="0">
                <a:latin typeface="Comic Sans MS" pitchFamily="66" charset="0"/>
              </a:rPr>
              <a:t> address</a:t>
            </a:r>
          </a:p>
          <a:p>
            <a:pPr lvl="1" eaLnBrk="1" hangingPunct="1"/>
            <a:r>
              <a:rPr lang="en-US" altLang="zh-CN" sz="2400" smtClean="0">
                <a:latin typeface="Comic Sans MS" pitchFamily="66" charset="0"/>
              </a:rPr>
              <a:t>Write if matches expected Functional Unit (produces result)</a:t>
            </a:r>
          </a:p>
          <a:p>
            <a:pPr lvl="1" eaLnBrk="1" hangingPunct="1"/>
            <a:r>
              <a:rPr lang="en-US" altLang="zh-CN" sz="2400" smtClean="0">
                <a:latin typeface="Comic Sans MS" pitchFamily="66" charset="0"/>
              </a:rPr>
              <a:t>Does the broadcast</a:t>
            </a:r>
          </a:p>
          <a:p>
            <a:pPr eaLnBrk="1" hangingPunct="1"/>
            <a:r>
              <a:rPr lang="en-US" altLang="zh-CN" sz="2800" smtClean="0">
                <a:latin typeface="Comic Sans MS" pitchFamily="66" charset="0"/>
              </a:rPr>
              <a:t>Example speed: </a:t>
            </a:r>
            <a:br>
              <a:rPr lang="en-US" altLang="zh-CN" sz="2800" smtClean="0">
                <a:latin typeface="Comic Sans MS" pitchFamily="66" charset="0"/>
              </a:rPr>
            </a:br>
            <a:r>
              <a:rPr lang="en-US" altLang="zh-CN" sz="2800" smtClean="0">
                <a:latin typeface="Comic Sans MS" pitchFamily="66" charset="0"/>
              </a:rPr>
              <a:t>   3 clocks for Fl .pt. +,-; 10 for * ; 40 clks for /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9</a:t>
            </a:r>
          </a:p>
        </p:txBody>
      </p:sp>
      <p:graphicFrame>
        <p:nvGraphicFramePr>
          <p:cNvPr id="74754" name="Object 3"/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1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0" y="785813"/>
            <a:ext cx="8483600" cy="815975"/>
          </a:xfrm>
          <a:prstGeom prst="rect">
            <a:avLst/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/>
              <a:t>Next step Adder will write result, where need  the value?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57375" y="2143125"/>
            <a:ext cx="4176713" cy="4103688"/>
            <a:chOff x="1156" y="1344"/>
            <a:chExt cx="2631" cy="2585"/>
          </a:xfrm>
        </p:grpSpPr>
        <p:sp>
          <p:nvSpPr>
            <p:cNvPr id="74758" name="Oval 5"/>
            <p:cNvSpPr>
              <a:spLocks noChangeArrowheads="1"/>
            </p:cNvSpPr>
            <p:nvPr/>
          </p:nvSpPr>
          <p:spPr bwMode="auto">
            <a:xfrm>
              <a:off x="1156" y="2840"/>
              <a:ext cx="181" cy="226"/>
            </a:xfrm>
            <a:prstGeom prst="ellipse">
              <a:avLst/>
            </a:prstGeom>
            <a:noFill/>
            <a:ln w="28575" algn="ctr">
              <a:solidFill>
                <a:srgbClr val="00FFFF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zh-CN" altLang="en-US"/>
            </a:p>
          </p:txBody>
        </p:sp>
        <p:sp>
          <p:nvSpPr>
            <p:cNvPr id="74759" name="Oval 7"/>
            <p:cNvSpPr>
              <a:spLocks noChangeArrowheads="1"/>
            </p:cNvSpPr>
            <p:nvPr/>
          </p:nvSpPr>
          <p:spPr bwMode="auto">
            <a:xfrm>
              <a:off x="3424" y="3702"/>
              <a:ext cx="363" cy="227"/>
            </a:xfrm>
            <a:prstGeom prst="ellipse">
              <a:avLst/>
            </a:prstGeom>
            <a:noFill/>
            <a:ln w="28575" algn="ctr">
              <a:solidFill>
                <a:srgbClr val="00FF00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zh-CN" altLang="en-US"/>
            </a:p>
          </p:txBody>
        </p:sp>
        <p:sp>
          <p:nvSpPr>
            <p:cNvPr id="74760" name="Oval 9"/>
            <p:cNvSpPr>
              <a:spLocks noChangeArrowheads="1"/>
            </p:cNvSpPr>
            <p:nvPr/>
          </p:nvSpPr>
          <p:spPr bwMode="auto">
            <a:xfrm>
              <a:off x="3107" y="1344"/>
              <a:ext cx="227" cy="227"/>
            </a:xfrm>
            <a:prstGeom prst="ellipse">
              <a:avLst/>
            </a:prstGeom>
            <a:noFill/>
            <a:ln w="28575" algn="ctr">
              <a:solidFill>
                <a:srgbClr val="00FF00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10</a:t>
            </a:r>
          </a:p>
        </p:txBody>
      </p:sp>
      <p:graphicFrame>
        <p:nvGraphicFramePr>
          <p:cNvPr id="75778" name="Object 3"/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5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-285750" y="-101600"/>
            <a:ext cx="7821613" cy="815975"/>
          </a:xfrm>
          <a:prstGeom prst="rect">
            <a:avLst/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/>
              <a:t>Adder is cleared, so ADDD can be issued next cycle.</a:t>
            </a:r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2555875" y="549275"/>
            <a:ext cx="576263" cy="2303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 lIns="90487" tIns="44450" rIns="90487" bIns="44450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11</a:t>
            </a:r>
          </a:p>
        </p:txBody>
      </p:sp>
      <p:graphicFrame>
        <p:nvGraphicFramePr>
          <p:cNvPr id="76802" name="Object 3"/>
          <p:cNvGraphicFramePr>
            <a:graphicFrameLocks/>
          </p:cNvGraphicFramePr>
          <p:nvPr/>
        </p:nvGraphicFramePr>
        <p:xfrm>
          <a:off x="357188" y="714375"/>
          <a:ext cx="8143875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9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714375"/>
                        <a:ext cx="8143875" cy="571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745038" y="3933825"/>
            <a:ext cx="3186112" cy="1108075"/>
            <a:chOff x="2989" y="2478"/>
            <a:chExt cx="2007" cy="698"/>
          </a:xfrm>
        </p:grpSpPr>
        <p:sp>
          <p:nvSpPr>
            <p:cNvPr id="76816" name="AutoShape 6"/>
            <p:cNvSpPr>
              <a:spLocks noChangeArrowheads="1"/>
            </p:cNvSpPr>
            <p:nvPr/>
          </p:nvSpPr>
          <p:spPr bwMode="auto">
            <a:xfrm>
              <a:off x="3421" y="3021"/>
              <a:ext cx="336" cy="15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7" name="Freeform 7"/>
            <p:cNvSpPr>
              <a:spLocks/>
            </p:cNvSpPr>
            <p:nvPr/>
          </p:nvSpPr>
          <p:spPr bwMode="auto">
            <a:xfrm>
              <a:off x="2989" y="2550"/>
              <a:ext cx="662" cy="472"/>
            </a:xfrm>
            <a:custGeom>
              <a:avLst/>
              <a:gdLst>
                <a:gd name="T0" fmla="*/ 0 w 624"/>
                <a:gd name="T1" fmla="*/ 979 h 408"/>
                <a:gd name="T2" fmla="*/ 734 w 624"/>
                <a:gd name="T3" fmla="*/ 90 h 408"/>
                <a:gd name="T4" fmla="*/ 1061 w 624"/>
                <a:gd name="T5" fmla="*/ 1517 h 408"/>
                <a:gd name="T6" fmla="*/ 0 60000 65536"/>
                <a:gd name="T7" fmla="*/ 0 60000 65536"/>
                <a:gd name="T8" fmla="*/ 0 60000 65536"/>
                <a:gd name="T9" fmla="*/ 0 w 624"/>
                <a:gd name="T10" fmla="*/ 0 h 408"/>
                <a:gd name="T11" fmla="*/ 624 w 624"/>
                <a:gd name="T12" fmla="*/ 408 h 4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408">
                  <a:moveTo>
                    <a:pt x="0" y="264"/>
                  </a:moveTo>
                  <a:cubicBezTo>
                    <a:pt x="164" y="132"/>
                    <a:pt x="328" y="0"/>
                    <a:pt x="432" y="24"/>
                  </a:cubicBezTo>
                  <a:cubicBezTo>
                    <a:pt x="536" y="48"/>
                    <a:pt x="580" y="228"/>
                    <a:pt x="624" y="408"/>
                  </a:cubicBezTo>
                </a:path>
              </a:pathLst>
            </a:custGeom>
            <a:noFill/>
            <a:ln w="5715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8" name="Text Box 8"/>
            <p:cNvSpPr txBox="1">
              <a:spLocks noChangeArrowheads="1"/>
            </p:cNvSpPr>
            <p:nvPr/>
          </p:nvSpPr>
          <p:spPr bwMode="auto">
            <a:xfrm>
              <a:off x="3565" y="2478"/>
              <a:ext cx="1431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</a:rPr>
                <a:t>WAR Hazard gone!</a:t>
              </a:r>
            </a:p>
          </p:txBody>
        </p:sp>
      </p:grpSp>
      <p:sp>
        <p:nvSpPr>
          <p:cNvPr id="244745" name="Rectangle 9"/>
          <p:cNvSpPr>
            <a:spLocks noChangeArrowheads="1"/>
          </p:cNvSpPr>
          <p:nvPr/>
        </p:nvSpPr>
        <p:spPr bwMode="auto">
          <a:xfrm>
            <a:off x="-269875" y="20638"/>
            <a:ext cx="6985000" cy="765175"/>
          </a:xfrm>
          <a:prstGeom prst="rect">
            <a:avLst/>
          </a:prstGeom>
          <a:solidFill>
            <a:srgbClr val="FFCC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>
                <a:solidFill>
                  <a:srgbClr val="0000FF"/>
                </a:solidFill>
              </a:rPr>
              <a:t>Notice that P32 not listed in Rename Table</a:t>
            </a:r>
          </a:p>
          <a:p>
            <a:pPr marL="685800" lvl="1" indent="-228600">
              <a:buFontTx/>
              <a:buChar char="–"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>
                <a:solidFill>
                  <a:srgbClr val="0000FF"/>
                </a:solidFill>
              </a:rPr>
              <a:t>Still live.  Must not be reallocated by accident</a:t>
            </a:r>
            <a:r>
              <a:rPr lang="en-US" altLang="zh-CN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916238" y="2708275"/>
            <a:ext cx="2447925" cy="3457575"/>
            <a:chOff x="1837" y="1706"/>
            <a:chExt cx="1542" cy="2178"/>
          </a:xfrm>
        </p:grpSpPr>
        <p:sp>
          <p:nvSpPr>
            <p:cNvPr id="76813" name="AutoShape 5"/>
            <p:cNvSpPr>
              <a:spLocks noChangeArrowheads="1"/>
            </p:cNvSpPr>
            <p:nvPr/>
          </p:nvSpPr>
          <p:spPr bwMode="auto">
            <a:xfrm>
              <a:off x="2653" y="2850"/>
              <a:ext cx="336" cy="1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4" name="AutoShape 10"/>
            <p:cNvSpPr>
              <a:spLocks noChangeArrowheads="1"/>
            </p:cNvSpPr>
            <p:nvPr/>
          </p:nvSpPr>
          <p:spPr bwMode="auto">
            <a:xfrm>
              <a:off x="1837" y="1706"/>
              <a:ext cx="363" cy="182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zh-CN" altLang="en-US"/>
            </a:p>
          </p:txBody>
        </p:sp>
        <p:sp>
          <p:nvSpPr>
            <p:cNvPr id="76815" name="AutoShape 11"/>
            <p:cNvSpPr>
              <a:spLocks noChangeArrowheads="1"/>
            </p:cNvSpPr>
            <p:nvPr/>
          </p:nvSpPr>
          <p:spPr bwMode="auto">
            <a:xfrm>
              <a:off x="3016" y="3702"/>
              <a:ext cx="363" cy="182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zh-CN" alt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619250" y="2420938"/>
            <a:ext cx="4897438" cy="757237"/>
            <a:chOff x="1020" y="1525"/>
            <a:chExt cx="3085" cy="477"/>
          </a:xfrm>
        </p:grpSpPr>
        <p:sp>
          <p:nvSpPr>
            <p:cNvPr id="76808" name="Oval 12"/>
            <p:cNvSpPr>
              <a:spLocks noChangeArrowheads="1"/>
            </p:cNvSpPr>
            <p:nvPr/>
          </p:nvSpPr>
          <p:spPr bwMode="auto">
            <a:xfrm>
              <a:off x="1565" y="1525"/>
              <a:ext cx="181" cy="181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zh-CN" altLang="en-US"/>
            </a:p>
          </p:txBody>
        </p:sp>
        <p:sp>
          <p:nvSpPr>
            <p:cNvPr id="76809" name="Oval 13"/>
            <p:cNvSpPr>
              <a:spLocks noChangeArrowheads="1"/>
            </p:cNvSpPr>
            <p:nvPr/>
          </p:nvSpPr>
          <p:spPr bwMode="auto">
            <a:xfrm>
              <a:off x="1020" y="1706"/>
              <a:ext cx="181" cy="181"/>
            </a:xfrm>
            <a:prstGeom prst="ellipse">
              <a:avLst/>
            </a:prstGeom>
            <a:noFill/>
            <a:ln w="25400" algn="ctr">
              <a:solidFill>
                <a:srgbClr val="FF9900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zh-CN" altLang="en-US"/>
            </a:p>
          </p:txBody>
        </p:sp>
        <p:sp>
          <p:nvSpPr>
            <p:cNvPr id="76810" name="Line 14"/>
            <p:cNvSpPr>
              <a:spLocks noChangeShapeType="1"/>
            </p:cNvSpPr>
            <p:nvPr/>
          </p:nvSpPr>
          <p:spPr bwMode="auto">
            <a:xfrm flipH="1" flipV="1">
              <a:off x="1791" y="1616"/>
              <a:ext cx="862" cy="9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lIns="90487" tIns="44450" rIns="90487" bIns="44450"/>
            <a:lstStyle/>
            <a:p>
              <a:endParaRPr lang="zh-CN" altLang="en-US"/>
            </a:p>
          </p:txBody>
        </p:sp>
        <p:sp>
          <p:nvSpPr>
            <p:cNvPr id="76811" name="Text Box 15"/>
            <p:cNvSpPr txBox="1">
              <a:spLocks noChangeArrowheads="1"/>
            </p:cNvSpPr>
            <p:nvPr/>
          </p:nvSpPr>
          <p:spPr bwMode="auto">
            <a:xfrm>
              <a:off x="2381" y="1616"/>
              <a:ext cx="1724" cy="21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marL="285750" indent="-285750">
                <a:buFontTx/>
                <a:buNone/>
                <a:tabLst>
                  <a:tab pos="914400" algn="l"/>
                  <a:tab pos="1657350" algn="l"/>
                  <a:tab pos="3028950" algn="l"/>
                </a:tabLst>
              </a:pPr>
              <a:r>
                <a:rPr lang="en-US" altLang="zh-CN" sz="2000"/>
                <a:t>    WAR dependence</a:t>
              </a:r>
            </a:p>
          </p:txBody>
        </p:sp>
        <p:sp>
          <p:nvSpPr>
            <p:cNvPr id="76812" name="Freeform 17"/>
            <p:cNvSpPr>
              <a:spLocks/>
            </p:cNvSpPr>
            <p:nvPr/>
          </p:nvSpPr>
          <p:spPr bwMode="auto">
            <a:xfrm>
              <a:off x="1202" y="1706"/>
              <a:ext cx="1406" cy="296"/>
            </a:xfrm>
            <a:custGeom>
              <a:avLst/>
              <a:gdLst>
                <a:gd name="T0" fmla="*/ 1406 w 1406"/>
                <a:gd name="T1" fmla="*/ 0 h 296"/>
                <a:gd name="T2" fmla="*/ 725 w 1406"/>
                <a:gd name="T3" fmla="*/ 273 h 296"/>
                <a:gd name="T4" fmla="*/ 0 w 1406"/>
                <a:gd name="T5" fmla="*/ 136 h 296"/>
                <a:gd name="T6" fmla="*/ 0 60000 65536"/>
                <a:gd name="T7" fmla="*/ 0 60000 65536"/>
                <a:gd name="T8" fmla="*/ 0 60000 65536"/>
                <a:gd name="T9" fmla="*/ 0 w 1406"/>
                <a:gd name="T10" fmla="*/ 0 h 296"/>
                <a:gd name="T11" fmla="*/ 1406 w 1406"/>
                <a:gd name="T12" fmla="*/ 296 h 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6" h="296">
                  <a:moveTo>
                    <a:pt x="1406" y="0"/>
                  </a:moveTo>
                  <a:cubicBezTo>
                    <a:pt x="1182" y="125"/>
                    <a:pt x="959" y="250"/>
                    <a:pt x="725" y="273"/>
                  </a:cubicBezTo>
                  <a:cubicBezTo>
                    <a:pt x="491" y="296"/>
                    <a:pt x="245" y="216"/>
                    <a:pt x="0" y="136"/>
                  </a:cubicBezTo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lIns="90487" tIns="44450" rIns="90487" bIns="44450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5" grpId="0" animBg="1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12</a:t>
            </a:r>
          </a:p>
        </p:txBody>
      </p:sp>
      <p:graphicFrame>
        <p:nvGraphicFramePr>
          <p:cNvPr id="77826" name="Object 3"/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3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Oval 4"/>
          <p:cNvSpPr>
            <a:spLocks noChangeArrowheads="1"/>
          </p:cNvSpPr>
          <p:nvPr/>
        </p:nvSpPr>
        <p:spPr bwMode="auto">
          <a:xfrm>
            <a:off x="3635375" y="2636838"/>
            <a:ext cx="358775" cy="360362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77829" name="Oval 5"/>
          <p:cNvSpPr>
            <a:spLocks noChangeArrowheads="1"/>
          </p:cNvSpPr>
          <p:nvPr/>
        </p:nvSpPr>
        <p:spPr bwMode="auto">
          <a:xfrm>
            <a:off x="1763713" y="4508500"/>
            <a:ext cx="358775" cy="360363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13</a:t>
            </a:r>
          </a:p>
        </p:txBody>
      </p:sp>
      <p:graphicFrame>
        <p:nvGraphicFramePr>
          <p:cNvPr id="78850" name="Object 3"/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7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Oval 4"/>
          <p:cNvSpPr>
            <a:spLocks noChangeArrowheads="1"/>
          </p:cNvSpPr>
          <p:nvPr/>
        </p:nvSpPr>
        <p:spPr bwMode="auto">
          <a:xfrm>
            <a:off x="4284663" y="2636838"/>
            <a:ext cx="358775" cy="360362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78853" name="Oval 5"/>
          <p:cNvSpPr>
            <a:spLocks noChangeArrowheads="1"/>
          </p:cNvSpPr>
          <p:nvPr/>
        </p:nvSpPr>
        <p:spPr bwMode="auto">
          <a:xfrm>
            <a:off x="1763713" y="4508500"/>
            <a:ext cx="358775" cy="360363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14</a:t>
            </a:r>
          </a:p>
        </p:txBody>
      </p:sp>
      <p:graphicFrame>
        <p:nvGraphicFramePr>
          <p:cNvPr id="79874" name="Object 3"/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1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4932363" y="2636838"/>
            <a:ext cx="360362" cy="360362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4859338" y="5876925"/>
            <a:ext cx="504825" cy="288925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>
            <a:off x="4256088" y="4465638"/>
            <a:ext cx="431800" cy="360362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15</a:t>
            </a:r>
          </a:p>
        </p:txBody>
      </p:sp>
      <p:graphicFrame>
        <p:nvGraphicFramePr>
          <p:cNvPr id="80898" name="Object 3"/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5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16</a:t>
            </a:r>
          </a:p>
        </p:txBody>
      </p:sp>
      <p:graphicFrame>
        <p:nvGraphicFramePr>
          <p:cNvPr id="81922" name="Object 3"/>
          <p:cNvGraphicFramePr>
            <a:graphicFrameLocks/>
          </p:cNvGraphicFramePr>
          <p:nvPr/>
        </p:nvGraphicFramePr>
        <p:xfrm>
          <a:off x="379413" y="757238"/>
          <a:ext cx="8202612" cy="587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9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202612" cy="587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17</a:t>
            </a:r>
          </a:p>
        </p:txBody>
      </p:sp>
      <p:graphicFrame>
        <p:nvGraphicFramePr>
          <p:cNvPr id="82946" name="Object 3"/>
          <p:cNvGraphicFramePr>
            <a:graphicFrameLocks/>
          </p:cNvGraphicFramePr>
          <p:nvPr/>
        </p:nvGraphicFramePr>
        <p:xfrm>
          <a:off x="379413" y="758825"/>
          <a:ext cx="8143875" cy="567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3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8825"/>
                        <a:ext cx="8143875" cy="567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8" name="Oval 4"/>
          <p:cNvSpPr>
            <a:spLocks noChangeArrowheads="1"/>
          </p:cNvSpPr>
          <p:nvPr/>
        </p:nvSpPr>
        <p:spPr bwMode="auto">
          <a:xfrm>
            <a:off x="4929188" y="1928813"/>
            <a:ext cx="358775" cy="288925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82949" name="Oval 5"/>
          <p:cNvSpPr>
            <a:spLocks noChangeArrowheads="1"/>
          </p:cNvSpPr>
          <p:nvPr/>
        </p:nvSpPr>
        <p:spPr bwMode="auto">
          <a:xfrm>
            <a:off x="4284663" y="4221163"/>
            <a:ext cx="358775" cy="288925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82950" name="Oval 6"/>
          <p:cNvSpPr>
            <a:spLocks noChangeArrowheads="1"/>
          </p:cNvSpPr>
          <p:nvPr/>
        </p:nvSpPr>
        <p:spPr bwMode="auto">
          <a:xfrm>
            <a:off x="4859338" y="4797425"/>
            <a:ext cx="433387" cy="288925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82951" name="Oval 7"/>
          <p:cNvSpPr>
            <a:spLocks noChangeArrowheads="1"/>
          </p:cNvSpPr>
          <p:nvPr/>
        </p:nvSpPr>
        <p:spPr bwMode="auto">
          <a:xfrm>
            <a:off x="2987675" y="5876925"/>
            <a:ext cx="504825" cy="288925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18</a:t>
            </a:r>
          </a:p>
        </p:txBody>
      </p:sp>
      <p:graphicFrame>
        <p:nvGraphicFramePr>
          <p:cNvPr id="83970" name="Object 3"/>
          <p:cNvGraphicFramePr>
            <a:graphicFrameLocks/>
          </p:cNvGraphicFramePr>
          <p:nvPr/>
        </p:nvGraphicFramePr>
        <p:xfrm>
          <a:off x="379413" y="758825"/>
          <a:ext cx="8143875" cy="590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7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8825"/>
                        <a:ext cx="8143875" cy="590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38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1382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3500" y="0"/>
            <a:ext cx="9207500" cy="68103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19</a:t>
            </a:r>
          </a:p>
        </p:txBody>
      </p:sp>
      <p:graphicFrame>
        <p:nvGraphicFramePr>
          <p:cNvPr id="84994" name="Object 3"/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1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6" name="Oval 5"/>
          <p:cNvSpPr>
            <a:spLocks noChangeArrowheads="1"/>
          </p:cNvSpPr>
          <p:nvPr/>
        </p:nvSpPr>
        <p:spPr bwMode="auto">
          <a:xfrm>
            <a:off x="3714750" y="2428875"/>
            <a:ext cx="354013" cy="282575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84997" name="Oval 6"/>
          <p:cNvSpPr>
            <a:spLocks noChangeArrowheads="1"/>
          </p:cNvSpPr>
          <p:nvPr/>
        </p:nvSpPr>
        <p:spPr bwMode="auto">
          <a:xfrm>
            <a:off x="1763713" y="4797425"/>
            <a:ext cx="360362" cy="288925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75656" y="116632"/>
            <a:ext cx="6281737" cy="67945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dirty="0" smtClean="0"/>
              <a:t>Summary #2 </a:t>
            </a:r>
          </a:p>
        </p:txBody>
      </p:sp>
      <p:sp>
        <p:nvSpPr>
          <p:cNvPr id="1617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52425" y="1643063"/>
            <a:ext cx="8791575" cy="451485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 sz="2800" dirty="0" smtClean="0"/>
              <a:t>Explicit Renaming: </a:t>
            </a:r>
            <a:r>
              <a:rPr lang="en-US" altLang="zh-CN" sz="2800" dirty="0" smtClean="0">
                <a:solidFill>
                  <a:srgbClr val="0000FF"/>
                </a:solidFill>
              </a:rPr>
              <a:t>more physical registers</a:t>
            </a:r>
            <a:r>
              <a:rPr lang="en-US" altLang="zh-CN" sz="2800" dirty="0" smtClean="0"/>
              <a:t> than needed by ISA.  </a:t>
            </a:r>
          </a:p>
          <a:p>
            <a:pPr lvl="1" eaLnBrk="1" hangingPunct="1"/>
            <a:r>
              <a:rPr lang="en-US" altLang="zh-CN" sz="2800" dirty="0" smtClean="0"/>
              <a:t>Separates </a:t>
            </a:r>
            <a:r>
              <a:rPr lang="en-US" altLang="zh-CN" sz="2800" i="1" dirty="0" smtClean="0"/>
              <a:t>renaming </a:t>
            </a:r>
            <a:r>
              <a:rPr lang="en-US" altLang="zh-CN" sz="2800" dirty="0" smtClean="0"/>
              <a:t>from </a:t>
            </a:r>
            <a:r>
              <a:rPr lang="en-US" altLang="zh-CN" sz="2800" i="1" dirty="0" smtClean="0"/>
              <a:t>scheduling </a:t>
            </a:r>
          </a:p>
          <a:p>
            <a:pPr lvl="2" eaLnBrk="1" hangingPunct="1"/>
            <a:r>
              <a:rPr lang="en-US" altLang="zh-CN" sz="2800" dirty="0" smtClean="0"/>
              <a:t>Opens up lots of options for resolving RAW hazards</a:t>
            </a:r>
          </a:p>
          <a:p>
            <a:pPr lvl="1" eaLnBrk="1" hangingPunct="1"/>
            <a:r>
              <a:rPr lang="en-US" altLang="zh-CN" sz="2800" dirty="0" smtClean="0">
                <a:solidFill>
                  <a:srgbClr val="0000FF"/>
                </a:solidFill>
              </a:rPr>
              <a:t>Rename table:</a:t>
            </a:r>
            <a:r>
              <a:rPr lang="en-US" altLang="zh-CN" sz="2800" dirty="0" smtClean="0"/>
              <a:t> tracks current association between architectural registers and physical registers</a:t>
            </a:r>
          </a:p>
          <a:p>
            <a:pPr lvl="1" eaLnBrk="1" hangingPunct="1"/>
            <a:r>
              <a:rPr lang="en-US" altLang="zh-CN" sz="2800" dirty="0" smtClean="0"/>
              <a:t>Potentially complicated rename table management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ingFestivalGreeting">
  <a:themeElements>
    <a:clrScheme name="SpringFestivalGreeting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SpringFestivalGreeting">
      <a:majorFont>
        <a:latin typeface="Arial"/>
        <a:ea typeface="华文行楷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pringFestivalGreeting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ingFestivalGreeting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1Arch_13_Ch4_DLP_VectorSiMDGPU.pptx" id="{5BFAC3FA-7D07-49C9-83B9-2AE6C0BE68BF}" vid="{0DFCA78E-39BE-421F-8371-AC2A67A87118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2021Arch</Template>
  <TotalTime>2900</TotalTime>
  <Words>2741</Words>
  <Application>Microsoft Office PowerPoint</Application>
  <PresentationFormat>全屏显示(4:3)</PresentationFormat>
  <Paragraphs>749</Paragraphs>
  <Slides>91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91</vt:i4>
      </vt:variant>
    </vt:vector>
  </HeadingPairs>
  <TitlesOfParts>
    <vt:vector size="106" baseType="lpstr">
      <vt:lpstr>Palatino</vt:lpstr>
      <vt:lpstr>华文行楷</vt:lpstr>
      <vt:lpstr>楷体_GB2312</vt:lpstr>
      <vt:lpstr>宋体</vt:lpstr>
      <vt:lpstr>Arial</vt:lpstr>
      <vt:lpstr>Comic Sans MS</vt:lpstr>
      <vt:lpstr>Courier New</vt:lpstr>
      <vt:lpstr>Symbol</vt:lpstr>
      <vt:lpstr>Tahoma</vt:lpstr>
      <vt:lpstr>Times New Roman</vt:lpstr>
      <vt:lpstr>Wingdings</vt:lpstr>
      <vt:lpstr>Wingdings 2</vt:lpstr>
      <vt:lpstr>SpringFestivalGreeting</vt:lpstr>
      <vt:lpstr>Worksheet</vt:lpstr>
      <vt:lpstr>工作表</vt:lpstr>
      <vt:lpstr>PowerPoint 演示文稿</vt:lpstr>
      <vt:lpstr>Scoreboard vs. Tomasulo</vt:lpstr>
      <vt:lpstr>Dynamic Scheduling with  Tomasulo’s Algorithm</vt:lpstr>
      <vt:lpstr>Tomasulo Algorithm</vt:lpstr>
      <vt:lpstr>Tomasulo Organization</vt:lpstr>
      <vt:lpstr>Reservation Station Components</vt:lpstr>
      <vt:lpstr>Three Stages of Tomasulo Algorithm</vt:lpstr>
      <vt:lpstr>Data path</vt:lpstr>
      <vt:lpstr>PowerPoint 演示文稿</vt:lpstr>
      <vt:lpstr>Tomasulo Example</vt:lpstr>
      <vt:lpstr>Tomasulo Example Cycle 1</vt:lpstr>
      <vt:lpstr>Tomasulo Example Cycle 2</vt:lpstr>
      <vt:lpstr>Tomasulo Example Cycle 3</vt:lpstr>
      <vt:lpstr>Tomasulo Example Cycle 4</vt:lpstr>
      <vt:lpstr>Tomasulo Example Cycle 5</vt:lpstr>
      <vt:lpstr>Tomasulo Example Cycle 6</vt:lpstr>
      <vt:lpstr>Tomasulo Example Cycle 7</vt:lpstr>
      <vt:lpstr>Tomasulo Example Cycle 8</vt:lpstr>
      <vt:lpstr>Tomasulo Example Cycle 9</vt:lpstr>
      <vt:lpstr>Tomasulo Example Cycle 10</vt:lpstr>
      <vt:lpstr>Tomasulo Example Cycle 11</vt:lpstr>
      <vt:lpstr>Tomasulo Example Cycle 12</vt:lpstr>
      <vt:lpstr>Tomasulo Example Cycle 13</vt:lpstr>
      <vt:lpstr>Tomasulo Example Cycle 14</vt:lpstr>
      <vt:lpstr>Tomasulo Example Cycle 15</vt:lpstr>
      <vt:lpstr>Tomasulo Example Cycle 16</vt:lpstr>
      <vt:lpstr>Tomasulo Example Cycle 17</vt:lpstr>
      <vt:lpstr>Tomasulo Example Cycle 55</vt:lpstr>
      <vt:lpstr>Tomasulo Example Cycle 56</vt:lpstr>
      <vt:lpstr>Tomasulo Example Cycle 57</vt:lpstr>
      <vt:lpstr>Tomasulo’s scheme offers  3 major advantages</vt:lpstr>
      <vt:lpstr>Tomasulo Drawbacks</vt:lpstr>
      <vt:lpstr>Why can Tomasulo overlap iterations of loops?</vt:lpstr>
      <vt:lpstr>Tomasulo overlap iterations of loops</vt:lpstr>
      <vt:lpstr>Loop Example</vt:lpstr>
      <vt:lpstr>Tomasulo Loop Example</vt:lpstr>
      <vt:lpstr>Loop Example Cycle 1</vt:lpstr>
      <vt:lpstr>Loop Example Cycle 2</vt:lpstr>
      <vt:lpstr>Loop Example Cycle 3</vt:lpstr>
      <vt:lpstr>Loop Example Cycle 4</vt:lpstr>
      <vt:lpstr>Loop Example Cycle 5</vt:lpstr>
      <vt:lpstr>Loop Example Cycle 6</vt:lpstr>
      <vt:lpstr>Loop Example Cycle 7</vt:lpstr>
      <vt:lpstr>Loop Example Cycle 8</vt:lpstr>
      <vt:lpstr>Loop Example Cycle 9</vt:lpstr>
      <vt:lpstr>Loop Example Cycle 10</vt:lpstr>
      <vt:lpstr>Loop Example Cycle 11</vt:lpstr>
      <vt:lpstr>Loop Example Cycle 12</vt:lpstr>
      <vt:lpstr>Loop Example Cycle 13</vt:lpstr>
      <vt:lpstr>Loop Example Cycle 14</vt:lpstr>
      <vt:lpstr>Loop Example Cycle 15</vt:lpstr>
      <vt:lpstr>Loop Example Cycle 16</vt:lpstr>
      <vt:lpstr>Loop Example Cycle 17</vt:lpstr>
      <vt:lpstr>Summary of Tomasulo Algorithm</vt:lpstr>
      <vt:lpstr>What about Precise Interrupts?</vt:lpstr>
      <vt:lpstr>Scoreboard vs. Tomasulo</vt:lpstr>
      <vt:lpstr>Scoreboard Pipeline stage description</vt:lpstr>
      <vt:lpstr>The scoreboard algorithm</vt:lpstr>
      <vt:lpstr>Explicit Register Renaming</vt:lpstr>
      <vt:lpstr>Advantages of Explicit Renaming</vt:lpstr>
      <vt:lpstr>Adv. Explicit Renaming (cont.)</vt:lpstr>
      <vt:lpstr>Explicit Renaming Support Includes:</vt:lpstr>
      <vt:lpstr>Explicit register renaming: (R1000 Style)</vt:lpstr>
      <vt:lpstr>Explicit register renaming: (R1000 Style)</vt:lpstr>
      <vt:lpstr>Explicit register renaming: (R1000 Style)</vt:lpstr>
      <vt:lpstr>Explicit register renaming: (R1000 Style)</vt:lpstr>
      <vt:lpstr>Explicit register renaming: (R1000 Style)</vt:lpstr>
      <vt:lpstr>Explicit register renaming: (R1000 Style)</vt:lpstr>
      <vt:lpstr>Can we use explicit register renaming with scoreboard?</vt:lpstr>
      <vt:lpstr>Four Stages of Scoreboard Control With Explicit Renaming</vt:lpstr>
      <vt:lpstr>Scoreboard With Explicit Renaming</vt:lpstr>
      <vt:lpstr>Renamed Scoreboard 1</vt:lpstr>
      <vt:lpstr>Renamed Scoreboard 2</vt:lpstr>
      <vt:lpstr>Renamed Scoreboard 3</vt:lpstr>
      <vt:lpstr>Renamed Scoreboard 4</vt:lpstr>
      <vt:lpstr>Renamed Scoreboard 5</vt:lpstr>
      <vt:lpstr>Renamed Scoreboard 6</vt:lpstr>
      <vt:lpstr>Renamed Scoreboard 7</vt:lpstr>
      <vt:lpstr>Renamed Scoreboard 8</vt:lpstr>
      <vt:lpstr>Renamed Scoreboard 9</vt:lpstr>
      <vt:lpstr>Renamed Scoreboard 10</vt:lpstr>
      <vt:lpstr>Renamed Scoreboard 11</vt:lpstr>
      <vt:lpstr>Renamed Scoreboard 12</vt:lpstr>
      <vt:lpstr>Renamed Scoreboard 13</vt:lpstr>
      <vt:lpstr>Renamed Scoreboard 14</vt:lpstr>
      <vt:lpstr>Renamed Scoreboard 15</vt:lpstr>
      <vt:lpstr>Renamed Scoreboard 16</vt:lpstr>
      <vt:lpstr>Renamed Scoreboard 17</vt:lpstr>
      <vt:lpstr>Renamed Scoreboard 18</vt:lpstr>
      <vt:lpstr>Renamed Scoreboard 19</vt:lpstr>
      <vt:lpstr>Summary #2 </vt:lpstr>
    </vt:vector>
  </TitlesOfParts>
  <Company>ZJU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for Instruction-level Parallelism</dc:title>
  <dc:creator>Jiangxh</dc:creator>
  <cp:lastModifiedBy>jiangxh</cp:lastModifiedBy>
  <cp:revision>65</cp:revision>
  <dcterms:created xsi:type="dcterms:W3CDTF">2003-04-27T12:29:29Z</dcterms:created>
  <dcterms:modified xsi:type="dcterms:W3CDTF">2022-01-03T07:46:17Z</dcterms:modified>
</cp:coreProperties>
</file>