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tiff" ContentType="image/tif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 id="2147483734" r:id="rId2"/>
  </p:sldMasterIdLst>
  <p:notesMasterIdLst>
    <p:notesMasterId r:id="rId24"/>
  </p:notesMasterIdLst>
  <p:handoutMasterIdLst>
    <p:handoutMasterId r:id="rId25"/>
  </p:handoutMasterIdLst>
  <p:sldIdLst>
    <p:sldId id="588" r:id="rId3"/>
    <p:sldId id="587" r:id="rId4"/>
    <p:sldId id="616" r:id="rId5"/>
    <p:sldId id="617" r:id="rId6"/>
    <p:sldId id="608" r:id="rId7"/>
    <p:sldId id="606" r:id="rId8"/>
    <p:sldId id="590" r:id="rId9"/>
    <p:sldId id="594" r:id="rId10"/>
    <p:sldId id="592" r:id="rId11"/>
    <p:sldId id="591" r:id="rId12"/>
    <p:sldId id="618" r:id="rId13"/>
    <p:sldId id="593" r:id="rId14"/>
    <p:sldId id="613" r:id="rId15"/>
    <p:sldId id="596" r:id="rId16"/>
    <p:sldId id="621" r:id="rId17"/>
    <p:sldId id="610" r:id="rId18"/>
    <p:sldId id="611" r:id="rId19"/>
    <p:sldId id="619" r:id="rId20"/>
    <p:sldId id="604" r:id="rId21"/>
    <p:sldId id="612" r:id="rId22"/>
    <p:sldId id="605" r:id="rId23"/>
  </p:sldIdLst>
  <p:sldSz cx="12192000" cy="6858000"/>
  <p:notesSz cx="7104063" cy="10234613"/>
  <p:defaultTextStyle>
    <a:defPPr>
      <a:defRPr lang="zh-CN"/>
    </a:defPPr>
    <a:lvl1pPr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1pPr>
    <a:lvl2pPr marL="457200"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2pPr>
    <a:lvl3pPr marL="914400"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3pPr>
    <a:lvl4pPr marL="1371600"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4pPr>
    <a:lvl5pPr marL="1828800"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5pPr>
    <a:lvl6pPr marL="2286000" algn="l" defTabSz="914400" rtl="0" eaLnBrk="1" latinLnBrk="0" hangingPunct="1">
      <a:defRPr kumimoji="1" sz="2000" b="1" kern="1200">
        <a:solidFill>
          <a:srgbClr val="FF3300"/>
        </a:solidFill>
        <a:latin typeface="Arial" charset="0"/>
        <a:ea typeface="宋体" charset="-122"/>
        <a:cs typeface="+mn-cs"/>
      </a:defRPr>
    </a:lvl6pPr>
    <a:lvl7pPr marL="2743200" algn="l" defTabSz="914400" rtl="0" eaLnBrk="1" latinLnBrk="0" hangingPunct="1">
      <a:defRPr kumimoji="1" sz="2000" b="1" kern="1200">
        <a:solidFill>
          <a:srgbClr val="FF3300"/>
        </a:solidFill>
        <a:latin typeface="Arial" charset="0"/>
        <a:ea typeface="宋体" charset="-122"/>
        <a:cs typeface="+mn-cs"/>
      </a:defRPr>
    </a:lvl7pPr>
    <a:lvl8pPr marL="3200400" algn="l" defTabSz="914400" rtl="0" eaLnBrk="1" latinLnBrk="0" hangingPunct="1">
      <a:defRPr kumimoji="1" sz="2000" b="1" kern="1200">
        <a:solidFill>
          <a:srgbClr val="FF3300"/>
        </a:solidFill>
        <a:latin typeface="Arial" charset="0"/>
        <a:ea typeface="宋体" charset="-122"/>
        <a:cs typeface="+mn-cs"/>
      </a:defRPr>
    </a:lvl8pPr>
    <a:lvl9pPr marL="3657600" algn="l" defTabSz="914400" rtl="0" eaLnBrk="1" latinLnBrk="0" hangingPunct="1">
      <a:defRPr kumimoji="1" sz="2000" b="1" kern="1200">
        <a:solidFill>
          <a:srgbClr val="FF3300"/>
        </a:solidFill>
        <a:latin typeface="Arial"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3" userDrawn="1">
          <p15:clr>
            <a:srgbClr val="A4A3A4"/>
          </p15:clr>
        </p15:guide>
        <p15:guide id="2" pos="223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D6E1F1"/>
    <a:srgbClr val="C8C8C8"/>
    <a:srgbClr val="5B9BD5"/>
    <a:srgbClr val="A5A5A5"/>
    <a:srgbClr val="990033"/>
    <a:srgbClr val="002060"/>
    <a:srgbClr val="CD626C"/>
    <a:srgbClr val="A37080"/>
    <a:srgbClr val="C54F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autoAdjust="0"/>
  </p:normalViewPr>
  <p:slideViewPr>
    <p:cSldViewPr>
      <p:cViewPr varScale="1">
        <p:scale>
          <a:sx n="88" d="100"/>
          <a:sy n="88" d="100"/>
        </p:scale>
        <p:origin x="336" y="48"/>
      </p:cViewPr>
      <p:guideLst>
        <p:guide orient="horz" pos="2160"/>
        <p:guide pos="384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74" y="804"/>
      </p:cViewPr>
      <p:guideLst>
        <p:guide orient="horz" pos="3223"/>
        <p:guide pos="223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1" y="1"/>
            <a:ext cx="3078639" cy="511175"/>
          </a:xfrm>
          <a:prstGeom prst="rect">
            <a:avLst/>
          </a:prstGeom>
          <a:noFill/>
          <a:ln w="12700" cap="sq">
            <a:noFill/>
            <a:miter lim="800000"/>
            <a:headEnd type="none" w="sm" len="sm"/>
            <a:tailEnd type="none" w="sm" len="sm"/>
          </a:ln>
          <a:effectLst/>
        </p:spPr>
        <p:txBody>
          <a:bodyPr vert="horz" wrap="square" lIns="99048" tIns="49524" rIns="99048" bIns="49524" numCol="1" anchor="t" anchorCtr="0" compatLnSpc="1">
            <a:prstTxWarp prst="textNoShape">
              <a:avLst/>
            </a:prstTxWarp>
          </a:bodyPr>
          <a:lstStyle>
            <a:lvl1pPr defTabSz="990600">
              <a:spcBef>
                <a:spcPct val="0"/>
              </a:spcBef>
              <a:buClrTx/>
              <a:buSzTx/>
              <a:buFontTx/>
              <a:buNone/>
              <a:defRPr sz="1300" b="0">
                <a:solidFill>
                  <a:schemeClr val="tx1"/>
                </a:solidFill>
                <a:latin typeface="Times New Roman" pitchFamily="18" charset="0"/>
              </a:defRPr>
            </a:lvl1pPr>
          </a:lstStyle>
          <a:p>
            <a:endParaRPr lang="en-US" altLang="zh-CN"/>
          </a:p>
        </p:txBody>
      </p:sp>
      <p:sp>
        <p:nvSpPr>
          <p:cNvPr id="69635" name="Rectangle 3"/>
          <p:cNvSpPr>
            <a:spLocks noGrp="1" noChangeArrowheads="1"/>
          </p:cNvSpPr>
          <p:nvPr>
            <p:ph type="dt" sz="quarter" idx="1"/>
          </p:nvPr>
        </p:nvSpPr>
        <p:spPr bwMode="auto">
          <a:xfrm>
            <a:off x="4025424" y="1"/>
            <a:ext cx="3078639" cy="511175"/>
          </a:xfrm>
          <a:prstGeom prst="rect">
            <a:avLst/>
          </a:prstGeom>
          <a:noFill/>
          <a:ln w="12700" cap="sq">
            <a:noFill/>
            <a:miter lim="800000"/>
            <a:headEnd type="none" w="sm" len="sm"/>
            <a:tailEnd type="none" w="sm" len="sm"/>
          </a:ln>
          <a:effectLst/>
        </p:spPr>
        <p:txBody>
          <a:bodyPr vert="horz" wrap="square" lIns="99048" tIns="49524" rIns="99048" bIns="49524" numCol="1" anchor="t" anchorCtr="0" compatLnSpc="1">
            <a:prstTxWarp prst="textNoShape">
              <a:avLst/>
            </a:prstTxWarp>
          </a:bodyPr>
          <a:lstStyle>
            <a:lvl1pPr algn="r" defTabSz="990600">
              <a:spcBef>
                <a:spcPct val="0"/>
              </a:spcBef>
              <a:buClrTx/>
              <a:buSzTx/>
              <a:buFontTx/>
              <a:buNone/>
              <a:defRPr sz="1300" b="0">
                <a:solidFill>
                  <a:schemeClr val="tx1"/>
                </a:solidFill>
                <a:latin typeface="Times New Roman" pitchFamily="18" charset="0"/>
              </a:defRPr>
            </a:lvl1pPr>
          </a:lstStyle>
          <a:p>
            <a:endParaRPr lang="en-US" altLang="zh-CN"/>
          </a:p>
        </p:txBody>
      </p:sp>
      <p:sp>
        <p:nvSpPr>
          <p:cNvPr id="69636" name="Rectangle 4"/>
          <p:cNvSpPr>
            <a:spLocks noGrp="1" noChangeArrowheads="1"/>
          </p:cNvSpPr>
          <p:nvPr>
            <p:ph type="ftr" sz="quarter" idx="2"/>
          </p:nvPr>
        </p:nvSpPr>
        <p:spPr bwMode="auto">
          <a:xfrm>
            <a:off x="1" y="9723439"/>
            <a:ext cx="3078639" cy="511175"/>
          </a:xfrm>
          <a:prstGeom prst="rect">
            <a:avLst/>
          </a:prstGeom>
          <a:noFill/>
          <a:ln w="12700" cap="sq">
            <a:noFill/>
            <a:miter lim="800000"/>
            <a:headEnd type="none" w="sm" len="sm"/>
            <a:tailEnd type="none" w="sm" len="sm"/>
          </a:ln>
          <a:effectLst/>
        </p:spPr>
        <p:txBody>
          <a:bodyPr vert="horz" wrap="square" lIns="99048" tIns="49524" rIns="99048" bIns="49524" numCol="1" anchor="b" anchorCtr="0" compatLnSpc="1">
            <a:prstTxWarp prst="textNoShape">
              <a:avLst/>
            </a:prstTxWarp>
          </a:bodyPr>
          <a:lstStyle>
            <a:lvl1pPr defTabSz="990600">
              <a:spcBef>
                <a:spcPct val="0"/>
              </a:spcBef>
              <a:buClrTx/>
              <a:buSzTx/>
              <a:buFontTx/>
              <a:buNone/>
              <a:defRPr sz="1300" b="0">
                <a:solidFill>
                  <a:schemeClr val="tx1"/>
                </a:solidFill>
                <a:latin typeface="Times New Roman" pitchFamily="18" charset="0"/>
              </a:defRPr>
            </a:lvl1pPr>
          </a:lstStyle>
          <a:p>
            <a:endParaRPr lang="en-US" altLang="zh-CN"/>
          </a:p>
        </p:txBody>
      </p:sp>
      <p:sp>
        <p:nvSpPr>
          <p:cNvPr id="69637" name="Rectangle 5"/>
          <p:cNvSpPr>
            <a:spLocks noGrp="1" noChangeArrowheads="1"/>
          </p:cNvSpPr>
          <p:nvPr>
            <p:ph type="sldNum" sz="quarter" idx="3"/>
          </p:nvPr>
        </p:nvSpPr>
        <p:spPr bwMode="auto">
          <a:xfrm>
            <a:off x="4025424" y="9723439"/>
            <a:ext cx="3078639" cy="511175"/>
          </a:xfrm>
          <a:prstGeom prst="rect">
            <a:avLst/>
          </a:prstGeom>
          <a:noFill/>
          <a:ln w="12700" cap="sq">
            <a:noFill/>
            <a:miter lim="800000"/>
            <a:headEnd type="none" w="sm" len="sm"/>
            <a:tailEnd type="none" w="sm" len="sm"/>
          </a:ln>
          <a:effectLst/>
        </p:spPr>
        <p:txBody>
          <a:bodyPr vert="horz" wrap="square" lIns="99048" tIns="49524" rIns="99048" bIns="49524" numCol="1" anchor="b" anchorCtr="0" compatLnSpc="1">
            <a:prstTxWarp prst="textNoShape">
              <a:avLst/>
            </a:prstTxWarp>
          </a:bodyPr>
          <a:lstStyle>
            <a:lvl1pPr algn="r" defTabSz="990600">
              <a:spcBef>
                <a:spcPct val="0"/>
              </a:spcBef>
              <a:buClrTx/>
              <a:buSzTx/>
              <a:buFontTx/>
              <a:buNone/>
              <a:defRPr sz="1300" b="0">
                <a:solidFill>
                  <a:schemeClr val="tx1"/>
                </a:solidFill>
                <a:latin typeface="Times New Roman" pitchFamily="18" charset="0"/>
              </a:defRPr>
            </a:lvl1pPr>
          </a:lstStyle>
          <a:p>
            <a:fld id="{A343E0AA-BD6C-4CC5-A6FF-6FA241D26371}" type="slidenum">
              <a:rPr lang="en-US" altLang="zh-CN"/>
              <a:pPr/>
              <a:t>‹#›</a:t>
            </a:fld>
            <a:endParaRPr lang="en-US" altLang="zh-CN"/>
          </a:p>
        </p:txBody>
      </p:sp>
    </p:spTree>
    <p:extLst>
      <p:ext uri="{BB962C8B-B14F-4D97-AF65-F5344CB8AC3E}">
        <p14:creationId xmlns:p14="http://schemas.microsoft.com/office/powerpoint/2010/main" val="3879057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0034" name="Rectangle 2"/>
          <p:cNvSpPr>
            <a:spLocks noGrp="1" noChangeArrowheads="1"/>
          </p:cNvSpPr>
          <p:nvPr>
            <p:ph type="hdr" sz="quarter"/>
          </p:nvPr>
        </p:nvSpPr>
        <p:spPr bwMode="auto">
          <a:xfrm>
            <a:off x="1" y="1"/>
            <a:ext cx="3078639"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spcBef>
                <a:spcPct val="0"/>
              </a:spcBef>
              <a:buClrTx/>
              <a:buSzTx/>
              <a:buFontTx/>
              <a:buNone/>
              <a:defRPr sz="1300" b="0">
                <a:solidFill>
                  <a:schemeClr val="tx1"/>
                </a:solidFill>
                <a:latin typeface="Times New Roman" pitchFamily="18" charset="0"/>
              </a:defRPr>
            </a:lvl1pPr>
          </a:lstStyle>
          <a:p>
            <a:endParaRPr lang="en-US" altLang="zh-CN"/>
          </a:p>
        </p:txBody>
      </p:sp>
      <p:sp>
        <p:nvSpPr>
          <p:cNvPr id="300035" name="Rectangle 3"/>
          <p:cNvSpPr>
            <a:spLocks noGrp="1" noChangeArrowheads="1"/>
          </p:cNvSpPr>
          <p:nvPr>
            <p:ph type="dt" idx="1"/>
          </p:nvPr>
        </p:nvSpPr>
        <p:spPr bwMode="auto">
          <a:xfrm>
            <a:off x="4023836" y="1"/>
            <a:ext cx="3078639"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spcBef>
                <a:spcPct val="0"/>
              </a:spcBef>
              <a:buClrTx/>
              <a:buSzTx/>
              <a:buFontTx/>
              <a:buNone/>
              <a:defRPr sz="1300" b="0">
                <a:solidFill>
                  <a:schemeClr val="tx1"/>
                </a:solidFill>
                <a:latin typeface="Times New Roman" pitchFamily="18" charset="0"/>
              </a:defRPr>
            </a:lvl1pPr>
          </a:lstStyle>
          <a:p>
            <a:endParaRPr lang="en-US" altLang="zh-CN"/>
          </a:p>
        </p:txBody>
      </p:sp>
      <p:sp>
        <p:nvSpPr>
          <p:cNvPr id="300036" name="Rectangle 4"/>
          <p:cNvSpPr>
            <a:spLocks noGrp="1" noRot="1" noChangeAspect="1" noChangeArrowheads="1" noTextEdit="1"/>
          </p:cNvSpPr>
          <p:nvPr>
            <p:ph type="sldImg" idx="2"/>
          </p:nvPr>
        </p:nvSpPr>
        <p:spPr bwMode="auto">
          <a:xfrm>
            <a:off x="142875" y="768350"/>
            <a:ext cx="6818313" cy="3836988"/>
          </a:xfrm>
          <a:prstGeom prst="rect">
            <a:avLst/>
          </a:prstGeom>
          <a:noFill/>
          <a:ln w="9525">
            <a:solidFill>
              <a:srgbClr val="000000"/>
            </a:solidFill>
            <a:miter lim="800000"/>
            <a:headEnd/>
            <a:tailEnd/>
          </a:ln>
          <a:effectLst/>
        </p:spPr>
      </p:sp>
      <p:sp>
        <p:nvSpPr>
          <p:cNvPr id="300037" name="Rectangle 5"/>
          <p:cNvSpPr>
            <a:spLocks noGrp="1" noChangeArrowheads="1"/>
          </p:cNvSpPr>
          <p:nvPr>
            <p:ph type="body" sz="quarter" idx="3"/>
          </p:nvPr>
        </p:nvSpPr>
        <p:spPr bwMode="auto">
          <a:xfrm>
            <a:off x="710090" y="4860925"/>
            <a:ext cx="5683886"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0038" name="Rectangle 6"/>
          <p:cNvSpPr>
            <a:spLocks noGrp="1" noChangeArrowheads="1"/>
          </p:cNvSpPr>
          <p:nvPr>
            <p:ph type="ftr" sz="quarter" idx="4"/>
          </p:nvPr>
        </p:nvSpPr>
        <p:spPr bwMode="auto">
          <a:xfrm>
            <a:off x="1" y="9721851"/>
            <a:ext cx="3078639"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spcBef>
                <a:spcPct val="0"/>
              </a:spcBef>
              <a:buClrTx/>
              <a:buSzTx/>
              <a:buFontTx/>
              <a:buNone/>
              <a:defRPr sz="1300" b="0">
                <a:solidFill>
                  <a:schemeClr val="tx1"/>
                </a:solidFill>
                <a:latin typeface="Times New Roman" pitchFamily="18" charset="0"/>
              </a:defRPr>
            </a:lvl1pPr>
          </a:lstStyle>
          <a:p>
            <a:endParaRPr lang="en-US" altLang="zh-CN"/>
          </a:p>
        </p:txBody>
      </p:sp>
      <p:sp>
        <p:nvSpPr>
          <p:cNvPr id="300039" name="Rectangle 7"/>
          <p:cNvSpPr>
            <a:spLocks noGrp="1" noChangeArrowheads="1"/>
          </p:cNvSpPr>
          <p:nvPr>
            <p:ph type="sldNum" sz="quarter" idx="5"/>
          </p:nvPr>
        </p:nvSpPr>
        <p:spPr bwMode="auto">
          <a:xfrm>
            <a:off x="4023836" y="9721851"/>
            <a:ext cx="3078639"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spcBef>
                <a:spcPct val="0"/>
              </a:spcBef>
              <a:buClrTx/>
              <a:buSzTx/>
              <a:buFontTx/>
              <a:buNone/>
              <a:defRPr sz="1300" b="0">
                <a:solidFill>
                  <a:schemeClr val="tx1"/>
                </a:solidFill>
                <a:latin typeface="Times New Roman" pitchFamily="18" charset="0"/>
              </a:defRPr>
            </a:lvl1pPr>
          </a:lstStyle>
          <a:p>
            <a:fld id="{D15F7148-CDBE-4425-B0DF-6276C2456E21}" type="slidenum">
              <a:rPr lang="en-US" altLang="zh-CN"/>
              <a:pPr/>
              <a:t>‹#›</a:t>
            </a:fld>
            <a:endParaRPr lang="en-US" altLang="zh-CN"/>
          </a:p>
        </p:txBody>
      </p:sp>
    </p:spTree>
    <p:extLst>
      <p:ext uri="{BB962C8B-B14F-4D97-AF65-F5344CB8AC3E}">
        <p14:creationId xmlns:p14="http://schemas.microsoft.com/office/powerpoint/2010/main" val="925129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n.wikipedia.org/wiki/RISC"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en.wikipedia.org/wiki/MIPS_Technologies"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en.wikipedia.org/wiki/PowerPC" TargetMode="External"/><Relationship Id="rId3" Type="http://schemas.openxmlformats.org/officeDocument/2006/relationships/hyperlink" Target="http://en.wikipedia.org/wiki/DEC_Alpha" TargetMode="External"/><Relationship Id="rId7" Type="http://schemas.openxmlformats.org/officeDocument/2006/relationships/hyperlink" Target="http://en.wikipedia.org/wiki/Power_Architecture" TargetMode="External"/><Relationship Id="rId12" Type="http://schemas.openxmlformats.org/officeDocument/2006/relationships/hyperlink" Target="http://en.wikipedia.org/wiki/Input/output"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en.wikipedia.org/wiki/PA-RISC" TargetMode="External"/><Relationship Id="rId11" Type="http://schemas.openxmlformats.org/officeDocument/2006/relationships/hyperlink" Target="http://en.wikipedia.org/wiki/Data_reliability" TargetMode="External"/><Relationship Id="rId5" Type="http://schemas.openxmlformats.org/officeDocument/2006/relationships/hyperlink" Target="http://en.wikipedia.org/wiki/MIPS_architecture" TargetMode="External"/><Relationship Id="rId10" Type="http://schemas.openxmlformats.org/officeDocument/2006/relationships/hyperlink" Target="http://en.wikipedia.org/wiki/SPARC" TargetMode="External"/><Relationship Id="rId4" Type="http://schemas.openxmlformats.org/officeDocument/2006/relationships/hyperlink" Target="http://en.wikipedia.org/wiki/ARM_architecture" TargetMode="External"/><Relationship Id="rId9" Type="http://schemas.openxmlformats.org/officeDocument/2006/relationships/hyperlink" Target="http://en.wikipedia.org/wiki/SuperH"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F757D-5357-4865-8AA0-7A3118F682B5}" type="slidenum">
              <a:rPr lang="en-US" altLang="zh-CN"/>
              <a:pPr/>
              <a:t>1</a:t>
            </a:fld>
            <a:endParaRPr lang="en-US" altLang="zh-CN"/>
          </a:p>
        </p:txBody>
      </p:sp>
      <p:sp>
        <p:nvSpPr>
          <p:cNvPr id="647170" name="Rectangle 2"/>
          <p:cNvSpPr>
            <a:spLocks noGrp="1" noRot="1" noChangeAspect="1" noChangeArrowheads="1" noTextEdit="1"/>
          </p:cNvSpPr>
          <p:nvPr>
            <p:ph type="sldImg"/>
          </p:nvPr>
        </p:nvSpPr>
        <p:spPr>
          <a:xfrm>
            <a:off x="142875" y="768350"/>
            <a:ext cx="6818313" cy="3836988"/>
          </a:xfrm>
          <a:ln/>
        </p:spPr>
      </p:sp>
      <p:sp>
        <p:nvSpPr>
          <p:cNvPr id="6471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36903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531599-2C49-44B2-A528-6345ADD434EC}" type="slidenum">
              <a:rPr lang="en-US" altLang="zh-CN"/>
              <a:pPr/>
              <a:t>2</a:t>
            </a:fld>
            <a:endParaRPr lang="en-US" altLang="zh-CN"/>
          </a:p>
        </p:txBody>
      </p:sp>
      <p:sp>
        <p:nvSpPr>
          <p:cNvPr id="662530" name="Rectangle 2"/>
          <p:cNvSpPr>
            <a:spLocks noGrp="1" noRot="1" noChangeAspect="1" noChangeArrowheads="1" noTextEdit="1"/>
          </p:cNvSpPr>
          <p:nvPr>
            <p:ph type="sldImg"/>
          </p:nvPr>
        </p:nvSpPr>
        <p:spPr>
          <a:xfrm>
            <a:off x="142875" y="768350"/>
            <a:ext cx="6818313" cy="3836988"/>
          </a:xfrm>
          <a:ln/>
        </p:spPr>
      </p:sp>
      <p:sp>
        <p:nvSpPr>
          <p:cNvPr id="6625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57921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F14EF3-31A2-4348-90EF-8A5CC65F3C32}" type="slidenum">
              <a:rPr lang="en-US" altLang="zh-CN"/>
              <a:pPr/>
              <a:t>6</a:t>
            </a:fld>
            <a:endParaRPr lang="en-US" altLang="zh-CN"/>
          </a:p>
        </p:txBody>
      </p:sp>
      <p:sp>
        <p:nvSpPr>
          <p:cNvPr id="708610" name="Rectangle 2"/>
          <p:cNvSpPr>
            <a:spLocks noGrp="1" noRot="1" noChangeAspect="1" noChangeArrowheads="1" noTextEdit="1"/>
          </p:cNvSpPr>
          <p:nvPr>
            <p:ph type="sldImg"/>
          </p:nvPr>
        </p:nvSpPr>
        <p:spPr>
          <a:xfrm>
            <a:off x="142875" y="768350"/>
            <a:ext cx="6818313" cy="3836988"/>
          </a:xfrm>
          <a:ln/>
        </p:spPr>
      </p:sp>
      <p:sp>
        <p:nvSpPr>
          <p:cNvPr id="708611" name="Rectangle 3"/>
          <p:cNvSpPr>
            <a:spLocks noGrp="1" noChangeArrowheads="1"/>
          </p:cNvSpPr>
          <p:nvPr>
            <p:ph type="body" idx="1"/>
          </p:nvPr>
        </p:nvSpPr>
        <p:spPr/>
        <p:txBody>
          <a:bodyPr/>
          <a:lstStyle/>
          <a:p>
            <a:r>
              <a:rPr lang="de-DE" altLang="zh-CN" sz="1600"/>
              <a:t>This course is opended for both the sinor undergraduate students and MD graduate students. </a:t>
            </a:r>
          </a:p>
          <a:p>
            <a:r>
              <a:rPr lang="de-DE" altLang="zh-CN" sz="1600"/>
              <a:t>The objective of this course is  to </a:t>
            </a:r>
            <a:r>
              <a:rPr lang="en-US" altLang="zh-CN" sz="1600"/>
              <a:t>introduce the fundamental techniques on which high-performance computing is based, and to develop the foundations for analyzing the benefits of design options in computer architecture.</a:t>
            </a:r>
            <a:r>
              <a:rPr lang="de-DE" altLang="zh-CN" sz="1600"/>
              <a:t> </a:t>
            </a:r>
          </a:p>
          <a:p>
            <a:endParaRPr lang="de-DE" altLang="zh-CN" sz="1600"/>
          </a:p>
        </p:txBody>
      </p:sp>
    </p:spTree>
    <p:extLst>
      <p:ext uri="{BB962C8B-B14F-4D97-AF65-F5344CB8AC3E}">
        <p14:creationId xmlns:p14="http://schemas.microsoft.com/office/powerpoint/2010/main" val="3648608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9B30F4-598E-4BB0-966A-C8D550B7CF7D}" type="slidenum">
              <a:rPr lang="en-US" altLang="zh-CN"/>
              <a:pPr/>
              <a:t>7</a:t>
            </a:fld>
            <a:endParaRPr lang="en-US" altLang="zh-CN"/>
          </a:p>
        </p:txBody>
      </p:sp>
      <p:sp>
        <p:nvSpPr>
          <p:cNvPr id="683010" name="Rectangle 2"/>
          <p:cNvSpPr>
            <a:spLocks noGrp="1" noRot="1" noChangeAspect="1" noChangeArrowheads="1" noTextEdit="1"/>
          </p:cNvSpPr>
          <p:nvPr>
            <p:ph type="sldImg"/>
          </p:nvPr>
        </p:nvSpPr>
        <p:spPr>
          <a:xfrm>
            <a:off x="142875" y="768350"/>
            <a:ext cx="6818313" cy="3836988"/>
          </a:xfrm>
          <a:ln/>
        </p:spPr>
      </p:sp>
      <p:sp>
        <p:nvSpPr>
          <p:cNvPr id="6830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53875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952006-AB9B-47AB-BCA2-330E4CD682AF}" type="slidenum">
              <a:rPr lang="en-US" altLang="zh-CN"/>
              <a:pPr/>
              <a:t>8</a:t>
            </a:fld>
            <a:endParaRPr lang="en-US" altLang="zh-CN"/>
          </a:p>
        </p:txBody>
      </p:sp>
      <p:sp>
        <p:nvSpPr>
          <p:cNvPr id="705538" name="Rectangle 2"/>
          <p:cNvSpPr>
            <a:spLocks noGrp="1" noRot="1" noChangeAspect="1" noChangeArrowheads="1" noTextEdit="1"/>
          </p:cNvSpPr>
          <p:nvPr>
            <p:ph type="sldImg"/>
          </p:nvPr>
        </p:nvSpPr>
        <p:spPr>
          <a:xfrm>
            <a:off x="142875" y="768350"/>
            <a:ext cx="6818313" cy="3836988"/>
          </a:xfrm>
          <a:ln/>
        </p:spPr>
      </p:sp>
      <p:sp>
        <p:nvSpPr>
          <p:cNvPr id="705539" name="Rectangle 3"/>
          <p:cNvSpPr>
            <a:spLocks noGrp="1" noChangeArrowheads="1"/>
          </p:cNvSpPr>
          <p:nvPr>
            <p:ph type="body" idx="1"/>
          </p:nvPr>
        </p:nvSpPr>
        <p:spPr/>
        <p:txBody>
          <a:bodyPr/>
          <a:lstStyle/>
          <a:p>
            <a:r>
              <a:rPr lang="en-US" altLang="zh-CN" sz="1600" b="1"/>
              <a:t>MIPS</a:t>
            </a:r>
            <a:r>
              <a:rPr lang="en-US" altLang="zh-CN" sz="1600"/>
              <a:t> (originally an acronym for </a:t>
            </a:r>
            <a:r>
              <a:rPr lang="en-US" altLang="zh-CN" sz="1600" b="1"/>
              <a:t>Microprocessor without Interlocked Pipeline Stages</a:t>
            </a:r>
            <a:r>
              <a:rPr lang="en-US" altLang="zh-CN" sz="1600"/>
              <a:t>) is a </a:t>
            </a:r>
            <a:r>
              <a:rPr lang="en-US" altLang="zh-CN" sz="1600">
                <a:hlinkClick r:id="rId3" tooltip="RISC"/>
              </a:rPr>
              <a:t>RISC</a:t>
            </a:r>
            <a:r>
              <a:rPr lang="en-US" altLang="zh-CN" sz="1600"/>
              <a:t> microprocessor architecture developed by </a:t>
            </a:r>
            <a:r>
              <a:rPr lang="en-US" altLang="zh-CN" sz="1600">
                <a:hlinkClick r:id="rId4" tooltip="MIPS Technologies"/>
              </a:rPr>
              <a:t>MIPS Technologies</a:t>
            </a:r>
            <a:r>
              <a:rPr lang="en-US" altLang="zh-CN" sz="1600"/>
              <a:t>. </a:t>
            </a:r>
          </a:p>
          <a:p>
            <a:endParaRPr lang="en-US" altLang="zh-CN" sz="1600"/>
          </a:p>
          <a:p>
            <a:r>
              <a:rPr lang="en-US" altLang="zh-CN" sz="1600"/>
              <a:t>In 1990</a:t>
            </a:r>
            <a:r>
              <a:rPr lang="en-US" altLang="zh-CN" sz="1600">
                <a:latin typeface="Arial"/>
              </a:rPr>
              <a:t>’</a:t>
            </a:r>
            <a:r>
              <a:rPr lang="en-US" altLang="zh-CN" sz="1600"/>
              <a:t>s it</a:t>
            </a:r>
            <a:r>
              <a:rPr lang="en-US" altLang="zh-CN" sz="1600">
                <a:latin typeface="Arial"/>
              </a:rPr>
              <a:t>’</a:t>
            </a:r>
            <a:r>
              <a:rPr lang="en-US" altLang="zh-CN" sz="1600"/>
              <a:t>s estimated that one of the three RISC chip were based on MIPS.</a:t>
            </a:r>
          </a:p>
          <a:p>
            <a:endParaRPr lang="en-US" altLang="zh-CN" sz="1600"/>
          </a:p>
          <a:p>
            <a:r>
              <a:rPr lang="en-US" altLang="zh-CN" sz="1600"/>
              <a:t>MIPS CPU architecture greatly influenced later </a:t>
            </a:r>
            <a:r>
              <a:rPr lang="en-US" altLang="zh-CN" sz="1600">
                <a:hlinkClick r:id="rId3" tooltip="RISC"/>
              </a:rPr>
              <a:t>RISC</a:t>
            </a:r>
            <a:r>
              <a:rPr lang="en-US" altLang="zh-CN" sz="1600"/>
              <a:t> architectures. DEC alpha is one instrance.</a:t>
            </a:r>
          </a:p>
        </p:txBody>
      </p:sp>
    </p:spTree>
    <p:extLst>
      <p:ext uri="{BB962C8B-B14F-4D97-AF65-F5344CB8AC3E}">
        <p14:creationId xmlns:p14="http://schemas.microsoft.com/office/powerpoint/2010/main" val="3256299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2FDC44-D3ED-4946-AEFA-02E5B3AFDD99}" type="slidenum">
              <a:rPr lang="en-US" altLang="zh-CN"/>
              <a:pPr/>
              <a:t>9</a:t>
            </a:fld>
            <a:endParaRPr lang="en-US" altLang="zh-CN"/>
          </a:p>
        </p:txBody>
      </p:sp>
      <p:sp>
        <p:nvSpPr>
          <p:cNvPr id="687106" name="Rectangle 2"/>
          <p:cNvSpPr>
            <a:spLocks noGrp="1" noRot="1" noChangeAspect="1" noChangeArrowheads="1" noTextEdit="1"/>
          </p:cNvSpPr>
          <p:nvPr>
            <p:ph type="sldImg"/>
          </p:nvPr>
        </p:nvSpPr>
        <p:spPr>
          <a:xfrm>
            <a:off x="142875" y="768350"/>
            <a:ext cx="6818313" cy="3836988"/>
          </a:xfrm>
          <a:ln/>
        </p:spPr>
      </p:sp>
      <p:sp>
        <p:nvSpPr>
          <p:cNvPr id="687107" name="Rectangle 3"/>
          <p:cNvSpPr>
            <a:spLocks noGrp="1" noChangeArrowheads="1"/>
          </p:cNvSpPr>
          <p:nvPr>
            <p:ph type="body" idx="1"/>
          </p:nvPr>
        </p:nvSpPr>
        <p:spPr/>
        <p:txBody>
          <a:bodyPr/>
          <a:lstStyle/>
          <a:p>
            <a:pPr>
              <a:lnSpc>
                <a:spcPct val="90000"/>
              </a:lnSpc>
            </a:pPr>
            <a:r>
              <a:rPr lang="en-US" altLang="zh-CN" sz="1400"/>
              <a:t>RISC:  Reduced Instruction Set Computer</a:t>
            </a:r>
          </a:p>
          <a:p>
            <a:pPr>
              <a:lnSpc>
                <a:spcPct val="90000"/>
              </a:lnSpc>
            </a:pPr>
            <a:r>
              <a:rPr lang="en-US" altLang="zh-CN" sz="1000"/>
              <a:t>emphasizing the insight that simplified instructions which "do less" may still provide for higher performance </a:t>
            </a:r>
            <a:r>
              <a:rPr lang="en-US" altLang="zh-CN" sz="1000" i="1"/>
              <a:t>if</a:t>
            </a:r>
            <a:r>
              <a:rPr lang="en-US" altLang="zh-CN" sz="1000"/>
              <a:t> this simplicity can be utilized to make instructions execute very quickly. </a:t>
            </a:r>
          </a:p>
          <a:p>
            <a:pPr>
              <a:lnSpc>
                <a:spcPct val="90000"/>
              </a:lnSpc>
            </a:pPr>
            <a:r>
              <a:rPr lang="en-US" altLang="zh-CN" sz="1400"/>
              <a:t>RISC families</a:t>
            </a:r>
            <a:r>
              <a:rPr lang="en-US" altLang="zh-CN" sz="1000"/>
              <a:t> include </a:t>
            </a:r>
            <a:r>
              <a:rPr lang="en-US" altLang="zh-CN" sz="1000">
                <a:hlinkClick r:id="rId3" tooltip="DEC Alpha"/>
              </a:rPr>
              <a:t>DEC Alpha</a:t>
            </a:r>
            <a:r>
              <a:rPr lang="en-US" altLang="zh-CN" sz="1000"/>
              <a:t>, </a:t>
            </a:r>
            <a:r>
              <a:rPr lang="en-US" altLang="zh-CN" sz="1000">
                <a:hlinkClick r:id="rId4" tooltip="ARM architecture"/>
              </a:rPr>
              <a:t>ARM</a:t>
            </a:r>
            <a:r>
              <a:rPr lang="en-US" altLang="zh-CN" sz="1000"/>
              <a:t>, </a:t>
            </a:r>
            <a:r>
              <a:rPr lang="en-US" altLang="zh-CN" sz="1000" u="sng"/>
              <a:t>M</a:t>
            </a:r>
            <a:r>
              <a:rPr lang="en-US" altLang="zh-CN" sz="1000" u="sng">
                <a:hlinkClick r:id="rId5" tooltip="MIPS architecture"/>
              </a:rPr>
              <a:t>IPS</a:t>
            </a:r>
            <a:r>
              <a:rPr lang="en-US" altLang="zh-CN" sz="1000"/>
              <a:t>, </a:t>
            </a:r>
            <a:r>
              <a:rPr lang="en-US" altLang="zh-CN" sz="1000">
                <a:hlinkClick r:id="rId6" tooltip="PA-RISC"/>
              </a:rPr>
              <a:t>PA-RISC</a:t>
            </a:r>
            <a:r>
              <a:rPr lang="en-US" altLang="zh-CN" sz="1000"/>
              <a:t>, </a:t>
            </a:r>
            <a:r>
              <a:rPr lang="en-US" altLang="zh-CN" sz="1000">
                <a:hlinkClick r:id="rId7" tooltip="Power Architecture"/>
              </a:rPr>
              <a:t>Power Architecture</a:t>
            </a:r>
            <a:r>
              <a:rPr lang="en-US" altLang="zh-CN" sz="1000"/>
              <a:t> (including </a:t>
            </a:r>
            <a:r>
              <a:rPr lang="en-US" altLang="zh-CN" sz="1000">
                <a:hlinkClick r:id="rId8" tooltip="PowerPC"/>
              </a:rPr>
              <a:t>PowerPC</a:t>
            </a:r>
            <a:r>
              <a:rPr lang="en-US" altLang="zh-CN" sz="1000"/>
              <a:t>), </a:t>
            </a:r>
            <a:r>
              <a:rPr lang="en-US" altLang="zh-CN" sz="1000">
                <a:hlinkClick r:id="rId9" tooltip="SuperH"/>
              </a:rPr>
              <a:t>SuperH</a:t>
            </a:r>
            <a:r>
              <a:rPr lang="en-US" altLang="zh-CN" sz="1000"/>
              <a:t>, and </a:t>
            </a:r>
            <a:r>
              <a:rPr lang="en-US" altLang="zh-CN" sz="1000">
                <a:hlinkClick r:id="rId10" tooltip="SPARC"/>
              </a:rPr>
              <a:t>SPARC</a:t>
            </a:r>
            <a:r>
              <a:rPr lang="en-US" altLang="zh-CN" sz="1000"/>
              <a:t>. </a:t>
            </a:r>
            <a:endParaRPr lang="en-US" altLang="zh-CN" sz="1400"/>
          </a:p>
          <a:p>
            <a:pPr>
              <a:lnSpc>
                <a:spcPct val="90000"/>
              </a:lnSpc>
            </a:pPr>
            <a:endParaRPr lang="en-US" altLang="zh-CN" sz="1400"/>
          </a:p>
          <a:p>
            <a:pPr>
              <a:lnSpc>
                <a:spcPct val="90000"/>
              </a:lnSpc>
            </a:pPr>
            <a:r>
              <a:rPr lang="en-US" altLang="zh-CN" sz="1400"/>
              <a:t>SPARC:  Scalable Processor Architecture,  RISC microa-rchitecture Instruction Set Arcthitecture designed by SUN microsystem in 1985. </a:t>
            </a:r>
          </a:p>
          <a:p>
            <a:pPr>
              <a:lnSpc>
                <a:spcPct val="90000"/>
              </a:lnSpc>
            </a:pPr>
            <a:endParaRPr lang="en-US" altLang="zh-CN" sz="1400"/>
          </a:p>
          <a:p>
            <a:pPr>
              <a:lnSpc>
                <a:spcPct val="90000"/>
              </a:lnSpc>
            </a:pPr>
            <a:r>
              <a:rPr lang="en-US" altLang="zh-CN" sz="1400"/>
              <a:t>RAID:  Redundant Array of Independent Disks.     Inexpensive.</a:t>
            </a:r>
          </a:p>
          <a:p>
            <a:pPr>
              <a:lnSpc>
                <a:spcPct val="90000"/>
              </a:lnSpc>
            </a:pPr>
            <a:r>
              <a:rPr lang="en-US" altLang="zh-CN" sz="1000"/>
              <a:t>                  A Case for Redundant Arrays of Inexpensive Disks, 1988, two key design goals: increased </a:t>
            </a:r>
            <a:r>
              <a:rPr lang="en-US" altLang="zh-CN" sz="1000">
                <a:hlinkClick r:id="rId11" tooltip="Data reliability"/>
              </a:rPr>
              <a:t>data reliability</a:t>
            </a:r>
            <a:r>
              <a:rPr lang="en-US" altLang="zh-CN" sz="1000"/>
              <a:t> and increased </a:t>
            </a:r>
            <a:r>
              <a:rPr lang="en-US" altLang="zh-CN" sz="1000">
                <a:hlinkClick r:id="rId12" tooltip="Input/output"/>
              </a:rPr>
              <a:t>input/output</a:t>
            </a:r>
            <a:r>
              <a:rPr lang="en-US" altLang="zh-CN" sz="1000"/>
              <a:t> performance.</a:t>
            </a:r>
            <a:endParaRPr lang="en-US" altLang="zh-CN" sz="1400"/>
          </a:p>
          <a:p>
            <a:pPr>
              <a:lnSpc>
                <a:spcPct val="90000"/>
              </a:lnSpc>
            </a:pPr>
            <a:endParaRPr lang="en-US" altLang="zh-CN" sz="1400"/>
          </a:p>
          <a:p>
            <a:pPr>
              <a:lnSpc>
                <a:spcPct val="90000"/>
              </a:lnSpc>
            </a:pPr>
            <a:r>
              <a:rPr lang="en-US" altLang="zh-CN" sz="1400"/>
              <a:t>NOW: Network of Workstation.  </a:t>
            </a:r>
          </a:p>
          <a:p>
            <a:pPr>
              <a:lnSpc>
                <a:spcPct val="90000"/>
              </a:lnSpc>
            </a:pPr>
            <a:endParaRPr lang="en-US" altLang="zh-CN" sz="1400"/>
          </a:p>
          <a:p>
            <a:pPr>
              <a:lnSpc>
                <a:spcPct val="90000"/>
              </a:lnSpc>
            </a:pPr>
            <a:r>
              <a:rPr lang="en-US" altLang="zh-CN" sz="1400"/>
              <a:t>The RAMP Gold project is a new effort to produce fully parameterized manycore emulations using FPGAs to help accelerate hardware and software research</a:t>
            </a:r>
            <a:br>
              <a:rPr lang="en-US" altLang="zh-CN" sz="1400"/>
            </a:br>
            <a:endParaRPr lang="en-US" altLang="zh-CN" sz="1400"/>
          </a:p>
          <a:p>
            <a:pPr>
              <a:lnSpc>
                <a:spcPct val="90000"/>
              </a:lnSpc>
            </a:pPr>
            <a:r>
              <a:rPr lang="en-US" altLang="zh-CN" sz="1400"/>
              <a:t>ISCA:  International Symposium on Computer Architecture.</a:t>
            </a:r>
            <a:r>
              <a:rPr lang="en-US" altLang="zh-CN" sz="1000"/>
              <a:t>                                                                                </a:t>
            </a:r>
          </a:p>
        </p:txBody>
      </p:sp>
    </p:spTree>
    <p:extLst>
      <p:ext uri="{BB962C8B-B14F-4D97-AF65-F5344CB8AC3E}">
        <p14:creationId xmlns:p14="http://schemas.microsoft.com/office/powerpoint/2010/main" val="2304790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07C072-D6D4-4C08-BEF5-9D2BEAF778EE}" type="slidenum">
              <a:rPr lang="en-US" altLang="zh-CN"/>
              <a:pPr/>
              <a:t>10</a:t>
            </a:fld>
            <a:endParaRPr lang="en-US" altLang="zh-CN"/>
          </a:p>
        </p:txBody>
      </p:sp>
      <p:sp>
        <p:nvSpPr>
          <p:cNvPr id="685058" name="Rectangle 2"/>
          <p:cNvSpPr>
            <a:spLocks noGrp="1" noRot="1" noChangeAspect="1" noChangeArrowheads="1" noTextEdit="1"/>
          </p:cNvSpPr>
          <p:nvPr>
            <p:ph type="sldImg"/>
          </p:nvPr>
        </p:nvSpPr>
        <p:spPr>
          <a:xfrm>
            <a:off x="142875" y="768350"/>
            <a:ext cx="6818313" cy="3836988"/>
          </a:xfrm>
          <a:ln/>
        </p:spPr>
      </p:sp>
      <p:sp>
        <p:nvSpPr>
          <p:cNvPr id="685059" name="Rectangle 3"/>
          <p:cNvSpPr>
            <a:spLocks noGrp="1" noChangeArrowheads="1"/>
          </p:cNvSpPr>
          <p:nvPr>
            <p:ph type="body" idx="1"/>
          </p:nvPr>
        </p:nvSpPr>
        <p:spPr/>
        <p:txBody>
          <a:bodyPr/>
          <a:lstStyle/>
          <a:p>
            <a:r>
              <a:rPr lang="en-US" altLang="zh-CN"/>
              <a:t>Most significant change is </a:t>
            </a:r>
          </a:p>
          <a:p>
            <a:r>
              <a:rPr lang="en-US" altLang="zh-CN"/>
              <a:t>Due to computer technology evolvement, the first three editions focused primarily  on Instruction level Parallelism,  But the 4th edition have a equal focus on Thread level parallelism.  And Data-level parallelim.</a:t>
            </a:r>
          </a:p>
          <a:p>
            <a:endParaRPr lang="en-US" altLang="zh-CN"/>
          </a:p>
          <a:p>
            <a:r>
              <a:rPr lang="en-US" altLang="zh-CN"/>
              <a:t>Put more emphasis on Dependability and topics of power, because power becomes the dominant factor in determine how much circus can be placed on a chip.</a:t>
            </a:r>
          </a:p>
          <a:p>
            <a:endParaRPr lang="en-US" altLang="zh-CN"/>
          </a:p>
          <a:p>
            <a:r>
              <a:rPr lang="en-US" altLang="zh-CN"/>
              <a:t>Because the book size of 3rd edition is already large enough. The 4th edition would become unacceptable if the book size are too large. Some contents and materials are moved to companion CD.</a:t>
            </a:r>
          </a:p>
          <a:p>
            <a:endParaRPr lang="en-US" altLang="zh-CN"/>
          </a:p>
          <a:p>
            <a:endParaRPr lang="en-US" altLang="zh-CN"/>
          </a:p>
        </p:txBody>
      </p:sp>
    </p:spTree>
    <p:extLst>
      <p:ext uri="{BB962C8B-B14F-4D97-AF65-F5344CB8AC3E}">
        <p14:creationId xmlns:p14="http://schemas.microsoft.com/office/powerpoint/2010/main" val="3173878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D3D7AD-1FBE-49A9-81F2-998AC5226A8C}" type="slidenum">
              <a:rPr lang="en-US" altLang="zh-CN"/>
              <a:pPr/>
              <a:t>12</a:t>
            </a:fld>
            <a:endParaRPr lang="en-US" altLang="zh-CN"/>
          </a:p>
        </p:txBody>
      </p:sp>
      <p:sp>
        <p:nvSpPr>
          <p:cNvPr id="704514" name="Rectangle 2"/>
          <p:cNvSpPr>
            <a:spLocks noGrp="1" noRot="1" noChangeAspect="1" noChangeArrowheads="1" noTextEdit="1"/>
          </p:cNvSpPr>
          <p:nvPr>
            <p:ph type="sldImg"/>
          </p:nvPr>
        </p:nvSpPr>
        <p:spPr>
          <a:xfrm>
            <a:off x="142875" y="768350"/>
            <a:ext cx="6818313" cy="3836988"/>
          </a:xfrm>
          <a:ln/>
        </p:spPr>
      </p:sp>
      <p:sp>
        <p:nvSpPr>
          <p:cNvPr id="704515" name="Rectangle 3"/>
          <p:cNvSpPr>
            <a:spLocks noGrp="1" noChangeArrowheads="1"/>
          </p:cNvSpPr>
          <p:nvPr>
            <p:ph type="body" idx="1"/>
          </p:nvPr>
        </p:nvSpPr>
        <p:spPr/>
        <p:txBody>
          <a:bodyPr/>
          <a:lstStyle/>
          <a:p>
            <a:r>
              <a:rPr lang="en-US" altLang="zh-CN" sz="1600"/>
              <a:t>This is the picture taken when he received the Eckert-Mauchly Award on ISCA</a:t>
            </a:r>
            <a:r>
              <a:rPr lang="en-US" altLang="zh-CN" sz="1600">
                <a:latin typeface="Arial"/>
              </a:rPr>
              <a:t>’</a:t>
            </a:r>
            <a:r>
              <a:rPr lang="en-US" altLang="zh-CN" sz="1600"/>
              <a:t>2008.</a:t>
            </a:r>
          </a:p>
        </p:txBody>
      </p:sp>
    </p:spTree>
    <p:extLst>
      <p:ext uri="{BB962C8B-B14F-4D97-AF65-F5344CB8AC3E}">
        <p14:creationId xmlns:p14="http://schemas.microsoft.com/office/powerpoint/2010/main" val="2932987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45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01340280-D9A9-4C54-ADBB-0D479B74D92A}" type="slidenum">
              <a:rPr lang="zh-CN" altLang="en-US" sz="1200" smtClean="0"/>
              <a:pPr/>
              <a:t>15</a:t>
            </a:fld>
            <a:endParaRPr lang="zh-CN" altLang="en-US" sz="1200" smtClean="0"/>
          </a:p>
        </p:txBody>
      </p:sp>
    </p:spTree>
    <p:extLst>
      <p:ext uri="{BB962C8B-B14F-4D97-AF65-F5344CB8AC3E}">
        <p14:creationId xmlns:p14="http://schemas.microsoft.com/office/powerpoint/2010/main" val="10448809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2.xml"/><Relationship Id="rId5" Type="http://schemas.openxmlformats.org/officeDocument/2006/relationships/image" Target="../media/image3.jpeg"/><Relationship Id="rId4" Type="http://schemas.openxmlformats.org/officeDocument/2006/relationships/image" Target="../media/image8.jpe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7298228"/>
          </a:xfrm>
          <a:prstGeom prst="rect">
            <a:avLst/>
          </a:prstGeom>
        </p:spPr>
      </p:pic>
      <p:sp>
        <p:nvSpPr>
          <p:cNvPr id="2" name="日期占位符 1"/>
          <p:cNvSpPr>
            <a:spLocks noGrp="1"/>
          </p:cNvSpPr>
          <p:nvPr>
            <p:ph type="dt" sz="half" idx="10"/>
          </p:nvPr>
        </p:nvSpPr>
        <p:spPr/>
        <p:txBody>
          <a:bodyPr/>
          <a:lstStyle/>
          <a:p>
            <a:fld id="{94BB72AE-43FA-42C8-8A43-2950AFF4390C}" type="datetimeFigureOut">
              <a:rPr lang="zh-CN" altLang="en-US" smtClean="0"/>
              <a:t>2023/9/19</a:t>
            </a:fld>
            <a:endParaRPr lang="zh-CN" altLang="en-US"/>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26D0F3C2-81C4-4D75-82BA-5890EE25D58F}" type="slidenum">
              <a:rPr lang="zh-CN" altLang="en-US" smtClean="0"/>
              <a:t>‹#›</a:t>
            </a:fld>
            <a:endParaRPr lang="zh-CN" altLang="en-US"/>
          </a:p>
        </p:txBody>
      </p:sp>
    </p:spTree>
    <p:extLst>
      <p:ext uri="{BB962C8B-B14F-4D97-AF65-F5344CB8AC3E}">
        <p14:creationId xmlns:p14="http://schemas.microsoft.com/office/powerpoint/2010/main" val="2772846373"/>
      </p:ext>
    </p:extLst>
  </p:cSld>
  <p:clrMapOvr>
    <a:masterClrMapping/>
  </p:clrMapOvr>
  <p:timing>
    <p:tnLst>
      <p:par>
        <p:cTn id="1" dur="indefinite" restart="never" nodeType="tmRoot"/>
      </p:par>
    </p:tnLst>
  </p:timing>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1219200"/>
            <a:ext cx="3932237" cy="838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88DEFFD-42F8-4A95-B70A-FF94A7064F2A}" type="datetimeFigureOut">
              <a:rPr lang="zh-CN" altLang="en-US" smtClean="0"/>
              <a:t>2023/9/19</a:t>
            </a:fld>
            <a:endParaRPr lang="zh-CN" altLang="en-US"/>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5D5AE774-6095-44AF-A5F0-8C419E083BCC}" type="slidenum">
              <a:rPr lang="zh-CN" altLang="en-US" smtClean="0"/>
              <a:t>‹#›</a:t>
            </a:fld>
            <a:endParaRPr lang="zh-CN" altLang="en-US"/>
          </a:p>
        </p:txBody>
      </p:sp>
      <p:sp>
        <p:nvSpPr>
          <p:cNvPr id="8" name="标题 1"/>
          <p:cNvSpPr txBox="1">
            <a:spLocks/>
          </p:cNvSpPr>
          <p:nvPr/>
        </p:nvSpPr>
        <p:spPr>
          <a:xfrm>
            <a:off x="1528001" y="0"/>
            <a:ext cx="10515600" cy="918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FFFFFF"/>
                </a:solidFill>
                <a:latin typeface="黑体" panose="02010609060101010101" pitchFamily="49" charset="-122"/>
                <a:ea typeface="黑体" panose="02010609060101010101" pitchFamily="49" charset="-122"/>
                <a:cs typeface="+mj-cs"/>
              </a:defRPr>
            </a:lvl1pPr>
          </a:lstStyle>
          <a:p>
            <a:r>
              <a:rPr lang="zh-CN" altLang="en-US" smtClean="0"/>
              <a:t>单击此处编辑母版标题样式</a:t>
            </a:r>
            <a:endParaRPr lang="zh-CN" altLang="en-US"/>
          </a:p>
        </p:txBody>
      </p:sp>
    </p:spTree>
    <p:extLst>
      <p:ext uri="{BB962C8B-B14F-4D97-AF65-F5344CB8AC3E}">
        <p14:creationId xmlns:p14="http://schemas.microsoft.com/office/powerpoint/2010/main" val="2333274124"/>
      </p:ext>
    </p:extLst>
  </p:cSld>
  <p:clrMapOvr>
    <a:masterClrMapping/>
  </p:clrMapOvr>
  <p:transition>
    <p:random/>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88DEFFD-42F8-4A95-B70A-FF94A7064F2A}" type="datetimeFigureOut">
              <a:rPr lang="zh-CN" altLang="en-US" smtClean="0"/>
              <a:t>2023/9/19</a:t>
            </a:fld>
            <a:endParaRPr lang="zh-CN" altLang="en-US"/>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5D5AE774-6095-44AF-A5F0-8C419E083BCC}" type="slidenum">
              <a:rPr lang="zh-CN" altLang="en-US" smtClean="0"/>
              <a:t>‹#›</a:t>
            </a:fld>
            <a:endParaRPr lang="zh-CN" altLang="en-US"/>
          </a:p>
        </p:txBody>
      </p:sp>
      <p:sp>
        <p:nvSpPr>
          <p:cNvPr id="8" name="标题 1"/>
          <p:cNvSpPr>
            <a:spLocks noGrp="1"/>
          </p:cNvSpPr>
          <p:nvPr>
            <p:ph type="title"/>
          </p:nvPr>
        </p:nvSpPr>
        <p:spPr>
          <a:xfrm>
            <a:off x="1528001" y="0"/>
            <a:ext cx="10515600" cy="918148"/>
          </a:xfr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714160656"/>
      </p:ext>
    </p:extLst>
  </p:cSld>
  <p:clrMapOvr>
    <a:masterClrMapping/>
  </p:clrMapOvr>
  <p:transition>
    <p:random/>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676400" y="16157"/>
            <a:ext cx="10515600" cy="918148"/>
          </a:xfr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88DEFFD-42F8-4A95-B70A-FF94A7064F2A}" type="datetimeFigureOut">
              <a:rPr lang="zh-CN" altLang="en-US" smtClean="0"/>
              <a:t>2023/9/19</a:t>
            </a:fld>
            <a:endParaRPr lang="zh-CN" altLang="en-US"/>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5D5AE774-6095-44AF-A5F0-8C419E083BCC}" type="slidenum">
              <a:rPr lang="zh-CN" altLang="en-US" smtClean="0"/>
              <a:t>‹#›</a:t>
            </a:fld>
            <a:endParaRPr lang="zh-CN" altLang="en-US"/>
          </a:p>
        </p:txBody>
      </p:sp>
    </p:spTree>
    <p:extLst>
      <p:ext uri="{BB962C8B-B14F-4D97-AF65-F5344CB8AC3E}">
        <p14:creationId xmlns:p14="http://schemas.microsoft.com/office/powerpoint/2010/main" val="2865875045"/>
      </p:ext>
    </p:extLst>
  </p:cSld>
  <p:clrMapOvr>
    <a:masterClrMapping/>
  </p:clrMapOvr>
  <p:transition>
    <p:random/>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88DEFFD-42F8-4A95-B70A-FF94A7064F2A}" type="datetimeFigureOut">
              <a:rPr lang="zh-CN" altLang="en-US" smtClean="0"/>
              <a:t>2023/9/19</a:t>
            </a:fld>
            <a:endParaRPr lang="zh-CN" altLang="en-US"/>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5D5AE774-6095-44AF-A5F0-8C419E083BCC}" type="slidenum">
              <a:rPr lang="zh-CN" altLang="en-US" smtClean="0"/>
              <a:t>‹#›</a:t>
            </a:fld>
            <a:endParaRPr lang="zh-CN" altLang="en-US"/>
          </a:p>
        </p:txBody>
      </p:sp>
    </p:spTree>
    <p:extLst>
      <p:ext uri="{BB962C8B-B14F-4D97-AF65-F5344CB8AC3E}">
        <p14:creationId xmlns:p14="http://schemas.microsoft.com/office/powerpoint/2010/main" val="2951897994"/>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雅典神庙"/>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5651" y="1341439"/>
            <a:ext cx="4631267" cy="388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67284" y="6248400"/>
            <a:ext cx="1775883"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38833" y="6283325"/>
            <a:ext cx="1924051"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0" name="Rectangle 2"/>
          <p:cNvSpPr>
            <a:spLocks noGrp="1" noRot="1" noChangeArrowheads="1"/>
          </p:cNvSpPr>
          <p:nvPr>
            <p:ph type="ctrTitle"/>
          </p:nvPr>
        </p:nvSpPr>
        <p:spPr>
          <a:xfrm>
            <a:off x="1198034" y="1324815"/>
            <a:ext cx="4897967" cy="2016125"/>
          </a:xfrm>
          <a:noFill/>
        </p:spPr>
        <p:txBody>
          <a:bodyPr/>
          <a:lstStyle>
            <a:lvl1pPr>
              <a:defRPr>
                <a:latin typeface="Comic Sans MS" pitchFamily="66" charset="0"/>
              </a:defRPr>
            </a:lvl1pPr>
          </a:lstStyle>
          <a:p>
            <a:r>
              <a:rPr lang="zh-CN" altLang="en-US" smtClean="0"/>
              <a:t>单击此处编辑母版标题样式</a:t>
            </a:r>
            <a:endParaRPr lang="en-US" altLang="zh-CN"/>
          </a:p>
        </p:txBody>
      </p:sp>
      <p:sp>
        <p:nvSpPr>
          <p:cNvPr id="165894" name="Rectangle 6"/>
          <p:cNvSpPr>
            <a:spLocks noGrp="1" noRot="1" noChangeArrowheads="1"/>
          </p:cNvSpPr>
          <p:nvPr>
            <p:ph type="subTitle" idx="1"/>
          </p:nvPr>
        </p:nvSpPr>
        <p:spPr>
          <a:xfrm>
            <a:off x="996950" y="3943350"/>
            <a:ext cx="6337300" cy="2089150"/>
          </a:xfrm>
          <a:prstGeom prst="rect">
            <a:avLst/>
          </a:prstGeom>
        </p:spPr>
        <p:txBody>
          <a:bodyPr/>
          <a:lstStyle>
            <a:lvl1pPr marL="0" indent="0">
              <a:defRPr sz="2600">
                <a:solidFill>
                  <a:srgbClr val="0000FF"/>
                </a:solidFill>
                <a:latin typeface="Times New Roman" pitchFamily="18" charset="0"/>
                <a:ea typeface="楷体_GB2312" pitchFamily="49" charset="-122"/>
              </a:defRPr>
            </a:lvl1pPr>
          </a:lstStyle>
          <a:p>
            <a:r>
              <a:rPr lang="zh-CN" altLang="en-US" smtClean="0"/>
              <a:t>单击此处编辑母版副标题样式</a:t>
            </a:r>
            <a:endParaRPr lang="en-US" altLang="zh-CN" dirty="0"/>
          </a:p>
        </p:txBody>
      </p:sp>
      <p:pic>
        <p:nvPicPr>
          <p:cNvPr id="7" name="图片 6" descr="浙大大门.jpg"/>
          <p:cNvPicPr>
            <a:picLocks noChangeAspect="1"/>
          </p:cNvPicPr>
          <p:nvPr userDrawn="1"/>
        </p:nvPicPr>
        <p:blipFill>
          <a:blip r:embed="rId5"/>
          <a:stretch>
            <a:fillRect/>
          </a:stretch>
        </p:blipFill>
        <p:spPr>
          <a:xfrm>
            <a:off x="2762227" y="2714620"/>
            <a:ext cx="6286544" cy="3000396"/>
          </a:xfrm>
          <a:prstGeom prst="rect">
            <a:avLst/>
          </a:prstGeom>
        </p:spPr>
      </p:pic>
    </p:spTree>
    <p:extLst>
      <p:ext uri="{BB962C8B-B14F-4D97-AF65-F5344CB8AC3E}">
        <p14:creationId xmlns:p14="http://schemas.microsoft.com/office/powerpoint/2010/main" val="2651720241"/>
      </p:ext>
    </p:extLst>
  </p:cSld>
  <p:clrMapOvr>
    <a:masterClrMapping/>
  </p:clrMapOvr>
  <p:transition spd="slow">
    <p:pull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67284" y="6248400"/>
            <a:ext cx="1775883"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38833" y="6283325"/>
            <a:ext cx="1924051"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334434" y="1125539"/>
            <a:ext cx="11523133" cy="4795837"/>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Rectangle 12"/>
          <p:cNvSpPr>
            <a:spLocks noChangeArrowheads="1"/>
          </p:cNvSpPr>
          <p:nvPr userDrawn="1"/>
        </p:nvSpPr>
        <p:spPr bwMode="auto">
          <a:xfrm>
            <a:off x="11334788" y="6429396"/>
            <a:ext cx="857213" cy="357166"/>
          </a:xfrm>
          <a:prstGeom prst="rect">
            <a:avLst/>
          </a:prstGeom>
          <a:noFill/>
          <a:ln w="9525">
            <a:noFill/>
            <a:miter lim="800000"/>
            <a:headEnd/>
            <a:tailEnd/>
          </a:ln>
        </p:spPr>
        <p:txBody>
          <a:bodyPr/>
          <a:lstStyle/>
          <a:p>
            <a:pPr algn="l" rtl="0" fontAlgn="base">
              <a:spcBef>
                <a:spcPct val="50000"/>
              </a:spcBef>
              <a:spcAft>
                <a:spcPct val="0"/>
              </a:spcAft>
              <a:buClrTx/>
              <a:buSzTx/>
              <a:buFontTx/>
              <a:buNone/>
              <a:defRPr/>
            </a:pPr>
            <a:r>
              <a:rPr kumimoji="0" lang="en-US" altLang="zh-CN" sz="1400" b="0" kern="1200" dirty="0" smtClean="0">
                <a:solidFill>
                  <a:srgbClr val="000000"/>
                </a:solidFill>
                <a:latin typeface="Arial" charset="0"/>
                <a:ea typeface="宋体" charset="-122"/>
                <a:cs typeface="+mn-cs"/>
              </a:rPr>
              <a:t>1.</a:t>
            </a:r>
            <a:fld id="{F4D3351F-5747-48E9-B250-8388BD0AD643}" type="slidenum">
              <a:rPr kumimoji="0" lang="en-US" altLang="zh-CN" sz="1400" b="0" kern="1200" smtClean="0">
                <a:solidFill>
                  <a:srgbClr val="000000"/>
                </a:solidFill>
                <a:latin typeface="Arial" charset="0"/>
                <a:ea typeface="宋体" charset="-122"/>
                <a:cs typeface="+mn-cs"/>
              </a:rPr>
              <a:pPr algn="l" rtl="0" fontAlgn="base">
                <a:spcBef>
                  <a:spcPct val="50000"/>
                </a:spcBef>
                <a:spcAft>
                  <a:spcPct val="0"/>
                </a:spcAft>
                <a:buClrTx/>
                <a:buSzTx/>
                <a:buFontTx/>
                <a:buNone/>
                <a:defRPr/>
              </a:pPr>
              <a:t>‹#›</a:t>
            </a:fld>
            <a:endParaRPr kumimoji="0" lang="en-US" altLang="zh-CN" sz="1400" b="0" kern="1200" dirty="0">
              <a:solidFill>
                <a:srgbClr val="000000"/>
              </a:solidFill>
              <a:latin typeface="Arial" charset="0"/>
              <a:ea typeface="宋体" charset="-122"/>
              <a:cs typeface="+mn-cs"/>
            </a:endParaRPr>
          </a:p>
        </p:txBody>
      </p:sp>
      <p:sp>
        <p:nvSpPr>
          <p:cNvPr id="7" name="日期占位符 2"/>
          <p:cNvSpPr txBox="1">
            <a:spLocks/>
          </p:cNvSpPr>
          <p:nvPr userDrawn="1"/>
        </p:nvSpPr>
        <p:spPr>
          <a:xfrm>
            <a:off x="815081" y="6356350"/>
            <a:ext cx="2743200" cy="365125"/>
          </a:xfrm>
          <a:prstGeom prst="rect">
            <a:avLst/>
          </a:prstGeom>
        </p:spPr>
        <p:txBody>
          <a:bodyPr vert="horz" lIns="91440" tIns="45720" rIns="91440" bIns="45720" rtlCol="0" anchor="ctr"/>
          <a:lstStyle>
            <a:defPPr>
              <a:defRPr lang="zh-CN"/>
            </a:defPPr>
            <a:lvl1pPr algn="l" rtl="0" fontAlgn="base">
              <a:spcBef>
                <a:spcPct val="20000"/>
              </a:spcBef>
              <a:spcAft>
                <a:spcPct val="0"/>
              </a:spcAft>
              <a:buClr>
                <a:schemeClr val="accent1"/>
              </a:buClr>
              <a:buSzPct val="80000"/>
              <a:buFont typeface="Wingdings" pitchFamily="2" charset="2"/>
              <a:defRPr kumimoji="1" sz="1200" b="1" kern="1200">
                <a:solidFill>
                  <a:schemeClr val="tx1">
                    <a:tint val="75000"/>
                  </a:schemeClr>
                </a:solidFill>
                <a:latin typeface="Arial" charset="0"/>
                <a:ea typeface="宋体" charset="-122"/>
                <a:cs typeface="+mn-cs"/>
              </a:defRPr>
            </a:lvl1pPr>
            <a:lvl2pPr marL="457200"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2pPr>
            <a:lvl3pPr marL="914400"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3pPr>
            <a:lvl4pPr marL="1371600"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4pPr>
            <a:lvl5pPr marL="1828800"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5pPr>
            <a:lvl6pPr marL="2286000" algn="l" defTabSz="914400" rtl="0" eaLnBrk="1" latinLnBrk="0" hangingPunct="1">
              <a:defRPr kumimoji="1" sz="2000" b="1" kern="1200">
                <a:solidFill>
                  <a:srgbClr val="FF3300"/>
                </a:solidFill>
                <a:latin typeface="Arial" charset="0"/>
                <a:ea typeface="宋体" charset="-122"/>
                <a:cs typeface="+mn-cs"/>
              </a:defRPr>
            </a:lvl6pPr>
            <a:lvl7pPr marL="2743200" algn="l" defTabSz="914400" rtl="0" eaLnBrk="1" latinLnBrk="0" hangingPunct="1">
              <a:defRPr kumimoji="1" sz="2000" b="1" kern="1200">
                <a:solidFill>
                  <a:srgbClr val="FF3300"/>
                </a:solidFill>
                <a:latin typeface="Arial" charset="0"/>
                <a:ea typeface="宋体" charset="-122"/>
                <a:cs typeface="+mn-cs"/>
              </a:defRPr>
            </a:lvl7pPr>
            <a:lvl8pPr marL="3200400" algn="l" defTabSz="914400" rtl="0" eaLnBrk="1" latinLnBrk="0" hangingPunct="1">
              <a:defRPr kumimoji="1" sz="2000" b="1" kern="1200">
                <a:solidFill>
                  <a:srgbClr val="FF3300"/>
                </a:solidFill>
                <a:latin typeface="Arial" charset="0"/>
                <a:ea typeface="宋体" charset="-122"/>
                <a:cs typeface="+mn-cs"/>
              </a:defRPr>
            </a:lvl8pPr>
            <a:lvl9pPr marL="3657600" algn="l" defTabSz="914400" rtl="0" eaLnBrk="1" latinLnBrk="0" hangingPunct="1">
              <a:defRPr kumimoji="1" sz="2000" b="1" kern="1200">
                <a:solidFill>
                  <a:srgbClr val="FF3300"/>
                </a:solidFill>
                <a:latin typeface="Arial" charset="0"/>
                <a:ea typeface="宋体" charset="-122"/>
                <a:cs typeface="+mn-cs"/>
              </a:defRPr>
            </a:lvl9pPr>
          </a:lstStyle>
          <a:p>
            <a:fld id="{B88DEFFD-42F8-4A95-B70A-FF94A7064F2A}" type="datetimeFigureOut">
              <a:rPr lang="zh-CN" altLang="en-US" smtClean="0"/>
              <a:pPr/>
              <a:t>2023/9/19</a:t>
            </a:fld>
            <a:endParaRPr lang="zh-CN" altLang="en-US" dirty="0"/>
          </a:p>
        </p:txBody>
      </p:sp>
    </p:spTree>
    <p:extLst>
      <p:ext uri="{BB962C8B-B14F-4D97-AF65-F5344CB8AC3E}">
        <p14:creationId xmlns:p14="http://schemas.microsoft.com/office/powerpoint/2010/main" val="1837674741"/>
      </p:ext>
    </p:extLst>
  </p:cSld>
  <p:clrMapOvr>
    <a:masterClrMapping/>
  </p:clrMapOvr>
  <p:transition spd="slow">
    <p:pull dir="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4"/>
          <p:cNvSpPr>
            <a:spLocks noGrp="1"/>
          </p:cNvSpPr>
          <p:nvPr>
            <p:ph type="ftr" sz="quarter" idx="10"/>
          </p:nvPr>
        </p:nvSpPr>
        <p:spPr>
          <a:xfrm>
            <a:off x="4161367" y="6245225"/>
            <a:ext cx="3860800" cy="476250"/>
          </a:xfrm>
          <a:prstGeom prst="rect">
            <a:avLst/>
          </a:prstGeom>
        </p:spPr>
        <p:txBody>
          <a:bodyPr/>
          <a:lstStyle>
            <a:lvl1pPr>
              <a:defRPr/>
            </a:lvl1pPr>
          </a:lstStyle>
          <a:p>
            <a:r>
              <a:rPr lang="en-US" altLang="zh-CN" smtClean="0"/>
              <a:t>ZJU_Computer Architecture</a:t>
            </a:r>
            <a:endParaRPr lang="en-US" altLang="zh-CN" dirty="0" smtClean="0"/>
          </a:p>
        </p:txBody>
      </p:sp>
      <p:sp>
        <p:nvSpPr>
          <p:cNvPr id="5" name="灯片编号占位符 5"/>
          <p:cNvSpPr>
            <a:spLocks noGrp="1"/>
          </p:cNvSpPr>
          <p:nvPr>
            <p:ph type="sldNum" sz="quarter" idx="11"/>
          </p:nvPr>
        </p:nvSpPr>
        <p:spPr>
          <a:xfrm>
            <a:off x="5327651" y="6453188"/>
            <a:ext cx="2540000" cy="404812"/>
          </a:xfrm>
          <a:prstGeom prst="rect">
            <a:avLst/>
          </a:prstGeom>
        </p:spPr>
        <p:txBody>
          <a:bodyPr/>
          <a:lstStyle>
            <a:lvl1pPr>
              <a:defRPr/>
            </a:lvl1pPr>
          </a:lstStyle>
          <a:p>
            <a:fld id="{5D5AE774-6095-44AF-A5F0-8C419E083BCC}" type="slidenum">
              <a:rPr lang="zh-CN" altLang="en-US" smtClean="0"/>
              <a:t>‹#›</a:t>
            </a:fld>
            <a:endParaRPr lang="zh-CN" altLang="en-US"/>
          </a:p>
        </p:txBody>
      </p:sp>
    </p:spTree>
    <p:extLst>
      <p:ext uri="{BB962C8B-B14F-4D97-AF65-F5344CB8AC3E}">
        <p14:creationId xmlns:p14="http://schemas.microsoft.com/office/powerpoint/2010/main" val="2113488313"/>
      </p:ext>
    </p:extLst>
  </p:cSld>
  <p:clrMapOvr>
    <a:masterClrMapping/>
  </p:clrMapOvr>
  <p:transition spd="slow">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34434" y="1125539"/>
            <a:ext cx="5659967" cy="4795837"/>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1" y="1125539"/>
            <a:ext cx="5659967" cy="4795837"/>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5"/>
          <p:cNvSpPr>
            <a:spLocks noGrp="1"/>
          </p:cNvSpPr>
          <p:nvPr>
            <p:ph type="ftr" sz="quarter" idx="10"/>
          </p:nvPr>
        </p:nvSpPr>
        <p:spPr>
          <a:xfrm>
            <a:off x="4161367" y="6245225"/>
            <a:ext cx="3860800" cy="476250"/>
          </a:xfrm>
          <a:prstGeom prst="rect">
            <a:avLst/>
          </a:prstGeom>
        </p:spPr>
        <p:txBody>
          <a:bodyPr/>
          <a:lstStyle>
            <a:lvl1pPr>
              <a:defRPr/>
            </a:lvl1pPr>
          </a:lstStyle>
          <a:p>
            <a:endParaRPr lang="en-US" altLang="zh-CN"/>
          </a:p>
        </p:txBody>
      </p:sp>
      <p:sp>
        <p:nvSpPr>
          <p:cNvPr id="6" name="灯片编号占位符 6"/>
          <p:cNvSpPr>
            <a:spLocks noGrp="1"/>
          </p:cNvSpPr>
          <p:nvPr>
            <p:ph type="sldNum" sz="quarter" idx="11"/>
          </p:nvPr>
        </p:nvSpPr>
        <p:spPr>
          <a:xfrm>
            <a:off x="5327651" y="6453188"/>
            <a:ext cx="2540000" cy="404812"/>
          </a:xfrm>
          <a:prstGeom prst="rect">
            <a:avLst/>
          </a:prstGeom>
        </p:spPr>
        <p:txBody>
          <a:bodyPr/>
          <a:lstStyle>
            <a:lvl1pPr>
              <a:defRPr/>
            </a:lvl1pPr>
          </a:lstStyle>
          <a:p>
            <a:fld id="{5D5AE774-6095-44AF-A5F0-8C419E083BCC}" type="slidenum">
              <a:rPr lang="zh-CN" altLang="en-US" smtClean="0"/>
              <a:t>‹#›</a:t>
            </a:fld>
            <a:endParaRPr lang="zh-CN" altLang="en-US"/>
          </a:p>
        </p:txBody>
      </p:sp>
    </p:spTree>
    <p:extLst>
      <p:ext uri="{BB962C8B-B14F-4D97-AF65-F5344CB8AC3E}">
        <p14:creationId xmlns:p14="http://schemas.microsoft.com/office/powerpoint/2010/main" val="3718491229"/>
      </p:ext>
    </p:extLst>
  </p:cSld>
  <p:clrMapOvr>
    <a:masterClrMapping/>
  </p:clrMapOvr>
  <p:transition spd="slow">
    <p:pull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7"/>
          <p:cNvSpPr>
            <a:spLocks noGrp="1"/>
          </p:cNvSpPr>
          <p:nvPr>
            <p:ph type="ftr" sz="quarter" idx="10"/>
          </p:nvPr>
        </p:nvSpPr>
        <p:spPr>
          <a:xfrm>
            <a:off x="4161367" y="6245225"/>
            <a:ext cx="3860800" cy="476250"/>
          </a:xfrm>
          <a:prstGeom prst="rect">
            <a:avLst/>
          </a:prstGeom>
        </p:spPr>
        <p:txBody>
          <a:bodyPr/>
          <a:lstStyle>
            <a:lvl1pPr>
              <a:defRPr/>
            </a:lvl1pPr>
          </a:lstStyle>
          <a:p>
            <a:endParaRPr lang="en-US" altLang="zh-CN"/>
          </a:p>
        </p:txBody>
      </p:sp>
      <p:sp>
        <p:nvSpPr>
          <p:cNvPr id="8" name="灯片编号占位符 8"/>
          <p:cNvSpPr>
            <a:spLocks noGrp="1"/>
          </p:cNvSpPr>
          <p:nvPr>
            <p:ph type="sldNum" sz="quarter" idx="11"/>
          </p:nvPr>
        </p:nvSpPr>
        <p:spPr>
          <a:xfrm>
            <a:off x="5327651" y="6453188"/>
            <a:ext cx="2540000" cy="404812"/>
          </a:xfrm>
          <a:prstGeom prst="rect">
            <a:avLst/>
          </a:prstGeom>
        </p:spPr>
        <p:txBody>
          <a:bodyPr/>
          <a:lstStyle>
            <a:lvl1pPr>
              <a:defRPr/>
            </a:lvl1pPr>
          </a:lstStyle>
          <a:p>
            <a:fld id="{15612344-7435-4AF2-8483-D2827B26ADBD}" type="slidenum">
              <a:rPr lang="en-US" altLang="zh-CN" smtClean="0"/>
              <a:pPr/>
              <a:t>‹#›</a:t>
            </a:fld>
            <a:r>
              <a:rPr lang="en-US" altLang="zh-CN" smtClean="0"/>
              <a:t>/21</a:t>
            </a:r>
            <a:endParaRPr lang="en-US" altLang="zh-CN"/>
          </a:p>
        </p:txBody>
      </p:sp>
    </p:spTree>
    <p:extLst>
      <p:ext uri="{BB962C8B-B14F-4D97-AF65-F5344CB8AC3E}">
        <p14:creationId xmlns:p14="http://schemas.microsoft.com/office/powerpoint/2010/main" val="693864374"/>
      </p:ext>
    </p:extLst>
  </p:cSld>
  <p:clrMapOvr>
    <a:masterClrMapping/>
  </p:clrMapOvr>
  <p:transition spd="slow">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17855773"/>
      </p:ext>
    </p:extLst>
  </p:cSld>
  <p:clrMapOvr>
    <a:masterClrMapping/>
  </p:clrMapOvr>
  <p:transition spd="slow">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88DEFFD-42F8-4A95-B70A-FF94A7064F2A}" type="datetimeFigureOut">
              <a:rPr lang="zh-CN" altLang="en-US" smtClean="0"/>
              <a:t>2023/9/19</a:t>
            </a:fld>
            <a:endParaRPr lang="zh-CN" altLang="en-US"/>
          </a:p>
        </p:txBody>
      </p:sp>
      <p:sp>
        <p:nvSpPr>
          <p:cNvPr id="5" name="页脚占位符 4"/>
          <p:cNvSpPr>
            <a:spLocks noGrp="1"/>
          </p:cNvSpPr>
          <p:nvPr>
            <p:ph type="ftr" sz="quarter" idx="11"/>
          </p:nvPr>
        </p:nvSpPr>
        <p:spPr/>
        <p:txBody>
          <a:bodyPr/>
          <a:lstStyle/>
          <a:p>
            <a:r>
              <a:rPr lang="en-US" altLang="zh-CN" dirty="0" err="1" smtClean="0"/>
              <a:t>ZJU_Computer</a:t>
            </a:r>
            <a:r>
              <a:rPr lang="en-US" altLang="zh-CN" dirty="0" smtClean="0"/>
              <a:t> Architecture</a:t>
            </a:r>
            <a:endParaRPr lang="en-US" altLang="zh-CN" dirty="0"/>
          </a:p>
        </p:txBody>
      </p:sp>
      <p:sp>
        <p:nvSpPr>
          <p:cNvPr id="6" name="灯片编号占位符 5"/>
          <p:cNvSpPr>
            <a:spLocks noGrp="1"/>
          </p:cNvSpPr>
          <p:nvPr>
            <p:ph type="sldNum" sz="quarter" idx="12"/>
          </p:nvPr>
        </p:nvSpPr>
        <p:spPr/>
        <p:txBody>
          <a:bodyPr/>
          <a:lstStyle/>
          <a:p>
            <a:r>
              <a:rPr lang="en-US" altLang="zh-CN" dirty="0" smtClean="0"/>
              <a:t>1.</a:t>
            </a:r>
            <a:fld id="{5D5AE774-6095-44AF-A5F0-8C419E083BCC}" type="slidenum">
              <a:rPr lang="zh-CN" altLang="en-US" smtClean="0"/>
              <a:pPr/>
              <a:t>‹#›</a:t>
            </a:fld>
            <a:endParaRPr lang="zh-CN" altLang="en-US" dirty="0"/>
          </a:p>
        </p:txBody>
      </p:sp>
      <p:sp>
        <p:nvSpPr>
          <p:cNvPr id="7" name="标题 1"/>
          <p:cNvSpPr txBox="1">
            <a:spLocks/>
          </p:cNvSpPr>
          <p:nvPr/>
        </p:nvSpPr>
        <p:spPr>
          <a:xfrm>
            <a:off x="1129416" y="16803"/>
            <a:ext cx="10515600" cy="918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FFFFFF"/>
                </a:solidFill>
                <a:latin typeface="黑体" panose="02010609060101010101" pitchFamily="49" charset="-122"/>
                <a:ea typeface="黑体" panose="02010609060101010101" pitchFamily="49" charset="-122"/>
                <a:cs typeface="+mj-cs"/>
              </a:defRPr>
            </a:lvl1pPr>
          </a:lstStyle>
          <a:p>
            <a:r>
              <a:rPr lang="zh-CN" altLang="en-US" dirty="0" smtClean="0"/>
              <a:t>  </a:t>
            </a:r>
            <a:r>
              <a:rPr lang="zh-CN" altLang="en-US" dirty="0" smtClean="0">
                <a:latin typeface="Comic Sans MS" panose="030F0702030302020204" pitchFamily="66" charset="0"/>
              </a:rPr>
              <a:t>单击此处编辑母版标题样式</a:t>
            </a:r>
            <a:endParaRPr lang="zh-CN" altLang="en-US" dirty="0">
              <a:latin typeface="Comic Sans MS" panose="030F0702030302020204" pitchFamily="66" charset="0"/>
            </a:endParaRPr>
          </a:p>
        </p:txBody>
      </p:sp>
      <p:pic>
        <p:nvPicPr>
          <p:cNvPr id="9" name="图片 8" descr="浙大大门.jpg"/>
          <p:cNvPicPr>
            <a:picLocks noChangeAspect="1"/>
          </p:cNvPicPr>
          <p:nvPr userDrawn="1"/>
        </p:nvPicPr>
        <p:blipFill>
          <a:blip r:embed="rId2"/>
          <a:stretch>
            <a:fillRect/>
          </a:stretch>
        </p:blipFill>
        <p:spPr>
          <a:xfrm>
            <a:off x="2762227" y="2714620"/>
            <a:ext cx="6286544" cy="3000396"/>
          </a:xfrm>
          <a:prstGeom prst="rect">
            <a:avLst/>
          </a:prstGeom>
        </p:spPr>
      </p:pic>
    </p:spTree>
    <p:extLst>
      <p:ext uri="{BB962C8B-B14F-4D97-AF65-F5344CB8AC3E}">
        <p14:creationId xmlns:p14="http://schemas.microsoft.com/office/powerpoint/2010/main" val="3377813548"/>
      </p:ext>
    </p:extLst>
  </p:cSld>
  <p:clrMapOvr>
    <a:masterClrMapping/>
  </p:clrMapOvr>
  <p:transition>
    <p:random/>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2"/>
          <p:cNvSpPr>
            <a:spLocks noGrp="1"/>
          </p:cNvSpPr>
          <p:nvPr>
            <p:ph type="ftr" sz="quarter" idx="10"/>
          </p:nvPr>
        </p:nvSpPr>
        <p:spPr>
          <a:xfrm>
            <a:off x="4161367" y="6245225"/>
            <a:ext cx="3860800" cy="476250"/>
          </a:xfrm>
          <a:prstGeom prst="rect">
            <a:avLst/>
          </a:prstGeom>
        </p:spPr>
        <p:txBody>
          <a:bodyPr/>
          <a:lstStyle>
            <a:lvl1pPr>
              <a:defRPr/>
            </a:lvl1pPr>
          </a:lstStyle>
          <a:p>
            <a:r>
              <a:rPr lang="en-US" altLang="zh-CN" b="0" smtClean="0">
                <a:solidFill>
                  <a:schemeClr val="tx1"/>
                </a:solidFill>
              </a:rPr>
              <a:t>ZJU_Computer Architecture</a:t>
            </a:r>
            <a:endParaRPr lang="en-US" altLang="zh-CN" b="0" dirty="0" smtClean="0">
              <a:solidFill>
                <a:schemeClr val="tx1"/>
              </a:solidFill>
            </a:endParaRPr>
          </a:p>
        </p:txBody>
      </p:sp>
      <p:sp>
        <p:nvSpPr>
          <p:cNvPr id="3" name="灯片编号占位符 3"/>
          <p:cNvSpPr>
            <a:spLocks noGrp="1"/>
          </p:cNvSpPr>
          <p:nvPr>
            <p:ph type="sldNum" sz="quarter" idx="11"/>
          </p:nvPr>
        </p:nvSpPr>
        <p:spPr>
          <a:xfrm>
            <a:off x="5327651" y="6453188"/>
            <a:ext cx="2540000" cy="404812"/>
          </a:xfrm>
          <a:prstGeom prst="rect">
            <a:avLst/>
          </a:prstGeom>
        </p:spPr>
        <p:txBody>
          <a:bodyPr/>
          <a:lstStyle>
            <a:lvl1pPr>
              <a:defRPr/>
            </a:lvl1pPr>
          </a:lstStyle>
          <a:p>
            <a:r>
              <a:rPr lang="en-US" altLang="zh-CN" smtClean="0"/>
              <a:t>1.</a:t>
            </a:r>
            <a:fld id="{5D5AE774-6095-44AF-A5F0-8C419E083BCC}" type="slidenum">
              <a:rPr lang="zh-CN" altLang="en-US" smtClean="0"/>
              <a:pPr/>
              <a:t>‹#›</a:t>
            </a:fld>
            <a:endParaRPr lang="zh-CN" altLang="en-US" dirty="0"/>
          </a:p>
        </p:txBody>
      </p:sp>
    </p:spTree>
    <p:extLst>
      <p:ext uri="{BB962C8B-B14F-4D97-AF65-F5344CB8AC3E}">
        <p14:creationId xmlns:p14="http://schemas.microsoft.com/office/powerpoint/2010/main" val="3832885889"/>
      </p:ext>
    </p:extLst>
  </p:cSld>
  <p:clrMapOvr>
    <a:masterClrMapping/>
  </p:clrMapOvr>
  <p:transition spd="slow">
    <p:pull dir="ru"/>
  </p:transition>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5"/>
          <p:cNvSpPr>
            <a:spLocks noGrp="1"/>
          </p:cNvSpPr>
          <p:nvPr>
            <p:ph type="ftr" sz="quarter" idx="10"/>
          </p:nvPr>
        </p:nvSpPr>
        <p:spPr>
          <a:xfrm>
            <a:off x="4161367" y="6245225"/>
            <a:ext cx="3860800" cy="476250"/>
          </a:xfrm>
          <a:prstGeom prst="rect">
            <a:avLst/>
          </a:prstGeom>
        </p:spPr>
        <p:txBody>
          <a:bodyPr/>
          <a:lstStyle>
            <a:lvl1pPr>
              <a:defRPr/>
            </a:lvl1pPr>
          </a:lstStyle>
          <a:p>
            <a:endParaRPr lang="en-US" altLang="zh-CN"/>
          </a:p>
        </p:txBody>
      </p:sp>
      <p:sp>
        <p:nvSpPr>
          <p:cNvPr id="6" name="灯片编号占位符 6"/>
          <p:cNvSpPr>
            <a:spLocks noGrp="1"/>
          </p:cNvSpPr>
          <p:nvPr>
            <p:ph type="sldNum" sz="quarter" idx="11"/>
          </p:nvPr>
        </p:nvSpPr>
        <p:spPr>
          <a:xfrm>
            <a:off x="5327651" y="6453188"/>
            <a:ext cx="2540000" cy="404812"/>
          </a:xfrm>
          <a:prstGeom prst="rect">
            <a:avLst/>
          </a:prstGeom>
        </p:spPr>
        <p:txBody>
          <a:bodyPr/>
          <a:lstStyle>
            <a:lvl1pPr>
              <a:defRPr/>
            </a:lvl1pPr>
          </a:lstStyle>
          <a:p>
            <a:fld id="{5D5AE774-6095-44AF-A5F0-8C419E083BCC}" type="slidenum">
              <a:rPr lang="zh-CN" altLang="en-US" smtClean="0"/>
              <a:t>‹#›</a:t>
            </a:fld>
            <a:endParaRPr lang="zh-CN" altLang="en-US"/>
          </a:p>
        </p:txBody>
      </p:sp>
    </p:spTree>
    <p:extLst>
      <p:ext uri="{BB962C8B-B14F-4D97-AF65-F5344CB8AC3E}">
        <p14:creationId xmlns:p14="http://schemas.microsoft.com/office/powerpoint/2010/main" val="3163028533"/>
      </p:ext>
    </p:extLst>
  </p:cSld>
  <p:clrMapOvr>
    <a:masterClrMapping/>
  </p:clrMapOvr>
  <p:transition spd="slow">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5"/>
          <p:cNvSpPr>
            <a:spLocks noGrp="1"/>
          </p:cNvSpPr>
          <p:nvPr>
            <p:ph type="ftr" sz="quarter" idx="10"/>
          </p:nvPr>
        </p:nvSpPr>
        <p:spPr>
          <a:xfrm>
            <a:off x="4161367" y="6245225"/>
            <a:ext cx="3860800" cy="476250"/>
          </a:xfrm>
          <a:prstGeom prst="rect">
            <a:avLst/>
          </a:prstGeom>
        </p:spPr>
        <p:txBody>
          <a:bodyPr/>
          <a:lstStyle>
            <a:lvl1pPr>
              <a:defRPr/>
            </a:lvl1pPr>
          </a:lstStyle>
          <a:p>
            <a:endParaRPr lang="en-US" altLang="zh-CN"/>
          </a:p>
        </p:txBody>
      </p:sp>
      <p:sp>
        <p:nvSpPr>
          <p:cNvPr id="6" name="灯片编号占位符 6"/>
          <p:cNvSpPr>
            <a:spLocks noGrp="1"/>
          </p:cNvSpPr>
          <p:nvPr>
            <p:ph type="sldNum" sz="quarter" idx="11"/>
          </p:nvPr>
        </p:nvSpPr>
        <p:spPr>
          <a:xfrm>
            <a:off x="5327651" y="6453188"/>
            <a:ext cx="2540000" cy="404812"/>
          </a:xfrm>
          <a:prstGeom prst="rect">
            <a:avLst/>
          </a:prstGeom>
        </p:spPr>
        <p:txBody>
          <a:bodyPr/>
          <a:lstStyle>
            <a:lvl1pPr>
              <a:defRPr/>
            </a:lvl1pPr>
          </a:lstStyle>
          <a:p>
            <a:fld id="{5D5AE774-6095-44AF-A5F0-8C419E083BCC}" type="slidenum">
              <a:rPr lang="zh-CN" altLang="en-US" smtClean="0"/>
              <a:t>‹#›</a:t>
            </a:fld>
            <a:endParaRPr lang="zh-CN" altLang="en-US"/>
          </a:p>
        </p:txBody>
      </p:sp>
    </p:spTree>
    <p:extLst>
      <p:ext uri="{BB962C8B-B14F-4D97-AF65-F5344CB8AC3E}">
        <p14:creationId xmlns:p14="http://schemas.microsoft.com/office/powerpoint/2010/main" val="2014545736"/>
      </p:ext>
    </p:extLst>
  </p:cSld>
  <p:clrMapOvr>
    <a:masterClrMapping/>
  </p:clrMapOvr>
  <p:transition spd="slow">
    <p:pull dir="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34434" y="1125539"/>
            <a:ext cx="11523133" cy="4795837"/>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4"/>
          <p:cNvSpPr>
            <a:spLocks noGrp="1"/>
          </p:cNvSpPr>
          <p:nvPr>
            <p:ph type="ftr" sz="quarter" idx="10"/>
          </p:nvPr>
        </p:nvSpPr>
        <p:spPr>
          <a:xfrm>
            <a:off x="4161367" y="6245225"/>
            <a:ext cx="3860800" cy="476250"/>
          </a:xfrm>
          <a:prstGeom prst="rect">
            <a:avLst/>
          </a:prstGeom>
        </p:spPr>
        <p:txBody>
          <a:bodyPr/>
          <a:lstStyle>
            <a:lvl1pPr>
              <a:defRPr/>
            </a:lvl1pPr>
          </a:lstStyle>
          <a:p>
            <a:endParaRPr lang="en-US" altLang="zh-CN"/>
          </a:p>
        </p:txBody>
      </p:sp>
      <p:sp>
        <p:nvSpPr>
          <p:cNvPr id="5" name="灯片编号占位符 5"/>
          <p:cNvSpPr>
            <a:spLocks noGrp="1"/>
          </p:cNvSpPr>
          <p:nvPr>
            <p:ph type="sldNum" sz="quarter" idx="11"/>
          </p:nvPr>
        </p:nvSpPr>
        <p:spPr>
          <a:xfrm>
            <a:off x="5327651" y="6453188"/>
            <a:ext cx="2540000" cy="404812"/>
          </a:xfrm>
          <a:prstGeom prst="rect">
            <a:avLst/>
          </a:prstGeom>
        </p:spPr>
        <p:txBody>
          <a:bodyPr/>
          <a:lstStyle>
            <a:lvl1pPr>
              <a:defRPr/>
            </a:lvl1pPr>
          </a:lstStyle>
          <a:p>
            <a:fld id="{5D5AE774-6095-44AF-A5F0-8C419E083BCC}" type="slidenum">
              <a:rPr lang="zh-CN" altLang="en-US" smtClean="0"/>
              <a:t>‹#›</a:t>
            </a:fld>
            <a:endParaRPr lang="zh-CN" altLang="en-US"/>
          </a:p>
        </p:txBody>
      </p:sp>
    </p:spTree>
    <p:extLst>
      <p:ext uri="{BB962C8B-B14F-4D97-AF65-F5344CB8AC3E}">
        <p14:creationId xmlns:p14="http://schemas.microsoft.com/office/powerpoint/2010/main" val="2046390363"/>
      </p:ext>
    </p:extLst>
  </p:cSld>
  <p:clrMapOvr>
    <a:masterClrMapping/>
  </p:clrMapOvr>
  <p:transition spd="slow">
    <p:pull dir="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76785" y="1"/>
            <a:ext cx="2880783" cy="59213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34434" y="1"/>
            <a:ext cx="8439151" cy="59213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4"/>
          <p:cNvSpPr>
            <a:spLocks noGrp="1"/>
          </p:cNvSpPr>
          <p:nvPr>
            <p:ph type="ftr" sz="quarter" idx="10"/>
          </p:nvPr>
        </p:nvSpPr>
        <p:spPr>
          <a:xfrm>
            <a:off x="4161367" y="6245225"/>
            <a:ext cx="3860800" cy="476250"/>
          </a:xfrm>
          <a:prstGeom prst="rect">
            <a:avLst/>
          </a:prstGeom>
        </p:spPr>
        <p:txBody>
          <a:bodyPr/>
          <a:lstStyle>
            <a:lvl1pPr>
              <a:defRPr/>
            </a:lvl1pPr>
          </a:lstStyle>
          <a:p>
            <a:r>
              <a:rPr lang="en-US" altLang="zh-CN" b="0" smtClean="0">
                <a:solidFill>
                  <a:schemeClr val="tx1"/>
                </a:solidFill>
              </a:rPr>
              <a:t>ZJU_Computer Architecture</a:t>
            </a:r>
            <a:endParaRPr lang="en-US" altLang="zh-CN" b="0" dirty="0" smtClean="0">
              <a:solidFill>
                <a:schemeClr val="tx1"/>
              </a:solidFill>
            </a:endParaRPr>
          </a:p>
        </p:txBody>
      </p:sp>
      <p:sp>
        <p:nvSpPr>
          <p:cNvPr id="5" name="灯片编号占位符 5"/>
          <p:cNvSpPr>
            <a:spLocks noGrp="1"/>
          </p:cNvSpPr>
          <p:nvPr>
            <p:ph type="sldNum" sz="quarter" idx="11"/>
          </p:nvPr>
        </p:nvSpPr>
        <p:spPr>
          <a:xfrm>
            <a:off x="5327651" y="6453188"/>
            <a:ext cx="2540000" cy="404812"/>
          </a:xfrm>
          <a:prstGeom prst="rect">
            <a:avLst/>
          </a:prstGeom>
        </p:spPr>
        <p:txBody>
          <a:bodyPr/>
          <a:lstStyle>
            <a:lvl1pPr>
              <a:defRPr/>
            </a:lvl1pPr>
          </a:lstStyle>
          <a:p>
            <a:r>
              <a:rPr lang="en-US" altLang="zh-CN" smtClean="0"/>
              <a:t>1.</a:t>
            </a:r>
            <a:fld id="{5D5AE774-6095-44AF-A5F0-8C419E083BCC}" type="slidenum">
              <a:rPr lang="zh-CN" altLang="en-US" smtClean="0"/>
              <a:pPr/>
              <a:t>‹#›</a:t>
            </a:fld>
            <a:endParaRPr lang="zh-CN" altLang="en-US" dirty="0"/>
          </a:p>
        </p:txBody>
      </p:sp>
    </p:spTree>
    <p:extLst>
      <p:ext uri="{BB962C8B-B14F-4D97-AF65-F5344CB8AC3E}">
        <p14:creationId xmlns:p14="http://schemas.microsoft.com/office/powerpoint/2010/main" val="4074911959"/>
      </p:ext>
    </p:extLst>
  </p:cSld>
  <p:clrMapOvr>
    <a:masterClrMapping/>
  </p:clrMapOvr>
  <p:transition spd="slow">
    <p:pull dir="ru"/>
  </p:transition>
  <p:hf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775884" y="1"/>
            <a:ext cx="10081683" cy="9810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34434" y="1125538"/>
            <a:ext cx="11523133" cy="4983162"/>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1910442349"/>
      </p:ext>
    </p:extLst>
  </p:cSld>
  <p:clrMapOvr>
    <a:masterClrMapping/>
  </p:clrMapOvr>
  <p:transition spd="slow">
    <p:pull dir="ru"/>
  </p:transition>
  <p:hf hdr="0" ftr="0"/>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75884" y="1"/>
            <a:ext cx="10081683" cy="9810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34434" y="1125539"/>
            <a:ext cx="5659967" cy="4795837"/>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1" y="1125539"/>
            <a:ext cx="5659967" cy="4795837"/>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5"/>
          <p:cNvSpPr>
            <a:spLocks noGrp="1"/>
          </p:cNvSpPr>
          <p:nvPr>
            <p:ph type="ftr" sz="quarter" idx="10"/>
          </p:nvPr>
        </p:nvSpPr>
        <p:spPr>
          <a:xfrm>
            <a:off x="4161367" y="6245225"/>
            <a:ext cx="3860800" cy="476250"/>
          </a:xfrm>
          <a:prstGeom prst="rect">
            <a:avLst/>
          </a:prstGeom>
        </p:spPr>
        <p:txBody>
          <a:bodyPr/>
          <a:lstStyle>
            <a:lvl1pPr>
              <a:defRPr/>
            </a:lvl1pPr>
          </a:lstStyle>
          <a:p>
            <a:r>
              <a:rPr lang="en-US" altLang="zh-CN" b="0" smtClean="0">
                <a:solidFill>
                  <a:schemeClr val="tx1"/>
                </a:solidFill>
              </a:rPr>
              <a:t>ZJU_Computer Architecture</a:t>
            </a:r>
            <a:endParaRPr lang="en-US" altLang="zh-CN" b="0" dirty="0" smtClean="0">
              <a:solidFill>
                <a:schemeClr val="tx1"/>
              </a:solidFill>
            </a:endParaRPr>
          </a:p>
        </p:txBody>
      </p:sp>
      <p:sp>
        <p:nvSpPr>
          <p:cNvPr id="6" name="灯片编号占位符 6"/>
          <p:cNvSpPr>
            <a:spLocks noGrp="1"/>
          </p:cNvSpPr>
          <p:nvPr>
            <p:ph type="sldNum" sz="quarter" idx="11"/>
          </p:nvPr>
        </p:nvSpPr>
        <p:spPr>
          <a:xfrm>
            <a:off x="5327651" y="6453188"/>
            <a:ext cx="2540000" cy="404812"/>
          </a:xfrm>
          <a:prstGeom prst="rect">
            <a:avLst/>
          </a:prstGeom>
        </p:spPr>
        <p:txBody>
          <a:bodyPr/>
          <a:lstStyle>
            <a:lvl1pPr>
              <a:defRPr/>
            </a:lvl1pPr>
          </a:lstStyle>
          <a:p>
            <a:r>
              <a:rPr lang="en-US" altLang="zh-CN" smtClean="0"/>
              <a:t>1.</a:t>
            </a:r>
            <a:fld id="{5D5AE774-6095-44AF-A5F0-8C419E083BCC}" type="slidenum">
              <a:rPr lang="zh-CN" altLang="en-US" smtClean="0"/>
              <a:pPr/>
              <a:t>‹#›</a:t>
            </a:fld>
            <a:endParaRPr lang="zh-CN" altLang="en-US" dirty="0"/>
          </a:p>
        </p:txBody>
      </p:sp>
    </p:spTree>
    <p:extLst>
      <p:ext uri="{BB962C8B-B14F-4D97-AF65-F5344CB8AC3E}">
        <p14:creationId xmlns:p14="http://schemas.microsoft.com/office/powerpoint/2010/main" val="2277253108"/>
      </p:ext>
    </p:extLst>
  </p:cSld>
  <p:clrMapOvr>
    <a:masterClrMapping/>
  </p:clrMapOvr>
  <p:transition spd="slow">
    <p:pull dir="ru"/>
  </p:transition>
  <p:hf hdr="0" ftr="0"/>
</p:sldLayout>
</file>

<file path=ppt/slideLayouts/slideLayout27.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4" name="Rectangle 5"/>
          <p:cNvSpPr txBox="1">
            <a:spLocks noChangeArrowheads="1"/>
          </p:cNvSpPr>
          <p:nvPr/>
        </p:nvSpPr>
        <p:spPr bwMode="auto">
          <a:xfrm>
            <a:off x="2190752" y="6400800"/>
            <a:ext cx="4667249" cy="457200"/>
          </a:xfrm>
          <a:prstGeom prst="rect">
            <a:avLst/>
          </a:prstGeom>
          <a:noFill/>
          <a:ln w="9525">
            <a:noFill/>
            <a:miter lim="800000"/>
            <a:headEnd/>
            <a:tailEnd/>
          </a:ln>
          <a:effectLst/>
        </p:spPr>
        <p:txBody>
          <a:bodyPr anchor="b"/>
          <a:lstStyle>
            <a:lvl1pPr algn="l">
              <a:defRPr sz="1400" dirty="0" err="1" smtClean="0"/>
            </a:lvl1pPr>
          </a:lstStyle>
          <a:p>
            <a:pPr fontAlgn="base">
              <a:spcBef>
                <a:spcPct val="0"/>
              </a:spcBef>
              <a:spcAft>
                <a:spcPct val="0"/>
              </a:spcAft>
              <a:defRPr/>
            </a:pPr>
            <a:r>
              <a:rPr lang="en-US" altLang="zh-CN" sz="1400">
                <a:solidFill>
                  <a:srgbClr val="E40000"/>
                </a:solidFill>
              </a:rPr>
              <a:t>Fall_Ad Computer Architecture</a:t>
            </a:r>
          </a:p>
        </p:txBody>
      </p:sp>
      <p:sp>
        <p:nvSpPr>
          <p:cNvPr id="2" name="标题 1"/>
          <p:cNvSpPr>
            <a:spLocks noGrp="1"/>
          </p:cNvSpPr>
          <p:nvPr>
            <p:ph type="title"/>
          </p:nvPr>
        </p:nvSpPr>
        <p:spPr>
          <a:xfrm>
            <a:off x="1775884" y="1"/>
            <a:ext cx="10081683" cy="98107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334434" y="1125539"/>
            <a:ext cx="11523133" cy="4795837"/>
          </a:xfrm>
          <a:prstGeom prst="rect">
            <a:avLst/>
          </a:prstGeom>
        </p:spPr>
        <p:txBody>
          <a:bodyPr/>
          <a:lstStyle/>
          <a:p>
            <a:pPr lvl="0"/>
            <a:r>
              <a:rPr lang="zh-CN" altLang="en-US" noProof="0" smtClean="0"/>
              <a:t>单击图标添加图表</a:t>
            </a:r>
          </a:p>
        </p:txBody>
      </p:sp>
      <p:sp>
        <p:nvSpPr>
          <p:cNvPr id="5" name="Rectangle 5"/>
          <p:cNvSpPr>
            <a:spLocks noGrp="1" noChangeArrowheads="1"/>
          </p:cNvSpPr>
          <p:nvPr>
            <p:ph type="ftr" sz="quarter" idx="10"/>
          </p:nvPr>
        </p:nvSpPr>
        <p:spPr>
          <a:xfrm>
            <a:off x="4876800" y="6243638"/>
            <a:ext cx="3860800" cy="457200"/>
          </a:xfrm>
          <a:prstGeom prst="rect">
            <a:avLst/>
          </a:prstGeom>
        </p:spPr>
        <p:txBody>
          <a:bodyPr/>
          <a:lstStyle>
            <a:lvl1pPr>
              <a:defRPr/>
            </a:lvl1pPr>
          </a:lstStyle>
          <a:p>
            <a:r>
              <a:rPr lang="en-US" altLang="zh-CN" b="0" smtClean="0">
                <a:solidFill>
                  <a:schemeClr val="tx1"/>
                </a:solidFill>
              </a:rPr>
              <a:t>ZJU_Computer Architecture</a:t>
            </a:r>
            <a:endParaRPr lang="en-US" altLang="zh-CN" b="0" dirty="0" smtClean="0">
              <a:solidFill>
                <a:schemeClr val="tx1"/>
              </a:solidFill>
            </a:endParaRPr>
          </a:p>
        </p:txBody>
      </p:sp>
    </p:spTree>
    <p:extLst>
      <p:ext uri="{BB962C8B-B14F-4D97-AF65-F5344CB8AC3E}">
        <p14:creationId xmlns:p14="http://schemas.microsoft.com/office/powerpoint/2010/main" val="2767025789"/>
      </p:ext>
    </p:extLst>
  </p:cSld>
  <p:clrMapOvr>
    <a:masterClrMapping/>
  </p:clrMapOvr>
  <p:transition spd="slow">
    <p:pull dir="ru"/>
  </p:transition>
  <p:hf hdr="0" ftr="0"/>
</p:sldLayout>
</file>

<file path=ppt/slideLayouts/slideLayout2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295401" y="260351"/>
            <a:ext cx="10657417" cy="7667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 y="1557338"/>
            <a:ext cx="11952817" cy="4575175"/>
          </a:xfrm>
          <a:prstGeom prst="rect">
            <a:avLst/>
          </a:prstGeom>
        </p:spPr>
        <p:txBody>
          <a:bodyPr/>
          <a:lstStyle/>
          <a:p>
            <a:pPr lvl="0"/>
            <a:r>
              <a:rPr lang="zh-CN" altLang="en-US" noProof="0" smtClean="0"/>
              <a:t>单击图标添加表格</a:t>
            </a:r>
          </a:p>
        </p:txBody>
      </p:sp>
      <p:sp>
        <p:nvSpPr>
          <p:cNvPr id="4" name="页脚占位符 4"/>
          <p:cNvSpPr>
            <a:spLocks noGrp="1"/>
          </p:cNvSpPr>
          <p:nvPr>
            <p:ph type="ftr" sz="quarter" idx="10"/>
          </p:nvPr>
        </p:nvSpPr>
        <p:spPr>
          <a:xfrm>
            <a:off x="4876800" y="6243638"/>
            <a:ext cx="3860800" cy="457200"/>
          </a:xfrm>
          <a:prstGeom prst="rect">
            <a:avLst/>
          </a:prstGeom>
        </p:spPr>
        <p:txBody>
          <a:bodyPr/>
          <a:lstStyle>
            <a:lvl1pPr>
              <a:defRPr/>
            </a:lvl1pPr>
          </a:lstStyle>
          <a:p>
            <a:r>
              <a:rPr lang="en-US" altLang="zh-CN" b="0" smtClean="0">
                <a:solidFill>
                  <a:schemeClr val="tx1"/>
                </a:solidFill>
              </a:rPr>
              <a:t>ZJU_Computer Architecture</a:t>
            </a:r>
            <a:endParaRPr lang="en-US" altLang="zh-CN" b="0" dirty="0" smtClean="0">
              <a:solidFill>
                <a:schemeClr val="tx1"/>
              </a:solidFill>
            </a:endParaRPr>
          </a:p>
        </p:txBody>
      </p:sp>
      <p:sp>
        <p:nvSpPr>
          <p:cNvPr id="5" name="灯片编号占位符 5"/>
          <p:cNvSpPr>
            <a:spLocks noGrp="1"/>
          </p:cNvSpPr>
          <p:nvPr>
            <p:ph type="sldNum" sz="quarter" idx="11"/>
          </p:nvPr>
        </p:nvSpPr>
        <p:spPr>
          <a:xfrm>
            <a:off x="9389533" y="6243638"/>
            <a:ext cx="2540000" cy="457200"/>
          </a:xfrm>
          <a:prstGeom prst="rect">
            <a:avLst/>
          </a:prstGeom>
        </p:spPr>
        <p:txBody>
          <a:bodyPr/>
          <a:lstStyle>
            <a:lvl1pPr>
              <a:defRPr/>
            </a:lvl1pPr>
          </a:lstStyle>
          <a:p>
            <a:r>
              <a:rPr lang="en-US" altLang="zh-CN" smtClean="0"/>
              <a:t>1.</a:t>
            </a:r>
            <a:fld id="{5D5AE774-6095-44AF-A5F0-8C419E083BCC}" type="slidenum">
              <a:rPr lang="zh-CN" altLang="en-US" smtClean="0"/>
              <a:pPr/>
              <a:t>‹#›</a:t>
            </a:fld>
            <a:endParaRPr lang="zh-CN" altLang="en-US" dirty="0"/>
          </a:p>
        </p:txBody>
      </p:sp>
      <p:sp>
        <p:nvSpPr>
          <p:cNvPr id="6" name="Rectangle 5"/>
          <p:cNvSpPr>
            <a:spLocks noGrp="1" noChangeArrowheads="1"/>
          </p:cNvSpPr>
          <p:nvPr>
            <p:ph type="dt" sz="half" idx="12"/>
          </p:nvPr>
        </p:nvSpPr>
        <p:spPr>
          <a:xfrm>
            <a:off x="2000252" y="6400800"/>
            <a:ext cx="4667249" cy="457200"/>
          </a:xfrm>
          <a:prstGeom prst="rect">
            <a:avLst/>
          </a:prstGeom>
        </p:spPr>
        <p:txBody>
          <a:bodyPr/>
          <a:lstStyle>
            <a:lvl1pPr algn="l">
              <a:defRPr sz="1400">
                <a:solidFill>
                  <a:schemeClr val="tx1"/>
                </a:solidFill>
                <a:latin typeface="Arial" charset="0"/>
              </a:defRPr>
            </a:lvl1pPr>
          </a:lstStyle>
          <a:p>
            <a:fld id="{B88DEFFD-42F8-4A95-B70A-FF94A7064F2A}" type="datetimeFigureOut">
              <a:rPr lang="zh-CN" altLang="en-US" smtClean="0"/>
              <a:t>2023/9/19</a:t>
            </a:fld>
            <a:endParaRPr lang="zh-CN" altLang="en-US" dirty="0"/>
          </a:p>
        </p:txBody>
      </p:sp>
    </p:spTree>
    <p:extLst>
      <p:ext uri="{BB962C8B-B14F-4D97-AF65-F5344CB8AC3E}">
        <p14:creationId xmlns:p14="http://schemas.microsoft.com/office/powerpoint/2010/main" val="3308617028"/>
      </p:ext>
    </p:extLst>
  </p:cSld>
  <p:clrMapOvr>
    <a:masterClrMapping/>
  </p:clrMapOvr>
  <p:transition/>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B88DEFFD-42F8-4A95-B70A-FF94A7064F2A}" type="datetimeFigureOut">
              <a:rPr lang="zh-CN" altLang="en-US" smtClean="0"/>
              <a:t>2023/9/19</a:t>
            </a:fld>
            <a:endParaRPr lang="zh-CN" altLang="en-US"/>
          </a:p>
        </p:txBody>
      </p:sp>
      <p:sp>
        <p:nvSpPr>
          <p:cNvPr id="4" name="页脚占位符 3"/>
          <p:cNvSpPr>
            <a:spLocks noGrp="1"/>
          </p:cNvSpPr>
          <p:nvPr>
            <p:ph type="ftr" sz="quarter" idx="11"/>
          </p:nvPr>
        </p:nvSpPr>
        <p:spPr>
          <a:xfrm>
            <a:off x="4127972" y="6356349"/>
            <a:ext cx="4114800" cy="365125"/>
          </a:xfrm>
        </p:spPr>
        <p:txBody>
          <a:bodyPr/>
          <a:lstStyle/>
          <a:p>
            <a:r>
              <a:rPr lang="en-US" altLang="zh-CN" dirty="0" err="1" smtClean="0"/>
              <a:t>ZJU_Computer</a:t>
            </a:r>
            <a:r>
              <a:rPr lang="en-US" altLang="zh-CN" dirty="0" smtClean="0"/>
              <a:t> Architecture</a:t>
            </a:r>
          </a:p>
        </p:txBody>
      </p:sp>
      <p:sp>
        <p:nvSpPr>
          <p:cNvPr id="5" name="灯片编号占位符 4"/>
          <p:cNvSpPr>
            <a:spLocks noGrp="1"/>
          </p:cNvSpPr>
          <p:nvPr>
            <p:ph type="sldNum" sz="quarter" idx="12"/>
          </p:nvPr>
        </p:nvSpPr>
        <p:spPr/>
        <p:txBody>
          <a:bodyPr/>
          <a:lstStyle/>
          <a:p>
            <a:fld id="{5D5AE774-6095-44AF-A5F0-8C419E083BCC}" type="slidenum">
              <a:rPr lang="zh-CN" altLang="en-US" smtClean="0"/>
              <a:t>‹#›</a:t>
            </a:fld>
            <a:endParaRPr lang="zh-CN" altLang="en-US"/>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6650" y="1700808"/>
            <a:ext cx="10697444" cy="3528392"/>
          </a:xfrm>
          <a:prstGeom prst="rect">
            <a:avLst/>
          </a:prstGeom>
        </p:spPr>
      </p:pic>
      <p:sp>
        <p:nvSpPr>
          <p:cNvPr id="7" name="Rectangle 2"/>
          <p:cNvSpPr txBox="1">
            <a:spLocks noChangeArrowheads="1"/>
          </p:cNvSpPr>
          <p:nvPr userDrawn="1"/>
        </p:nvSpPr>
        <p:spPr>
          <a:xfrm>
            <a:off x="1847528" y="1351381"/>
            <a:ext cx="8675688" cy="9361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FFFFFF"/>
                </a:solidFill>
                <a:latin typeface="黑体" panose="02010609060101010101" pitchFamily="49" charset="-122"/>
                <a:ea typeface="黑体" panose="02010609060101010101" pitchFamily="49" charset="-122"/>
                <a:cs typeface="+mj-cs"/>
              </a:defRPr>
            </a:lvl1pPr>
          </a:lstStyle>
          <a:p>
            <a:pPr fontAlgn="auto">
              <a:spcAft>
                <a:spcPts val="0"/>
              </a:spcAft>
              <a:buClrTx/>
              <a:buSzTx/>
              <a:buFontTx/>
            </a:pPr>
            <a:endParaRPr kumimoji="0" lang="en-US" altLang="zh-CN" sz="3600" dirty="0">
              <a:solidFill>
                <a:srgbClr val="FF0000"/>
              </a:solidFill>
            </a:endParaRPr>
          </a:p>
        </p:txBody>
      </p:sp>
    </p:spTree>
    <p:extLst>
      <p:ext uri="{BB962C8B-B14F-4D97-AF65-F5344CB8AC3E}">
        <p14:creationId xmlns:p14="http://schemas.microsoft.com/office/powerpoint/2010/main" val="254781877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nodePh="1">
                                  <p:stCondLst>
                                    <p:cond delay="0"/>
                                  </p:stCondLst>
                                  <p:endCondLst>
                                    <p:cond evt="begin" delay="0">
                                      <p:tn val="5"/>
                                    </p:cond>
                                  </p:endCondLst>
                                  <p:childTnLst>
                                    <p:set>
                                      <p:cBhvr>
                                        <p:cTn id="6" dur="0"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ppt_x</p:attrName>
                                        </p:attrNameLst>
                                      </p:cBhvr>
                                      <p:tavLst>
                                        <p:tav tm="0">
                                          <p:val>
                                            <p:strVal val="#ppt_x-.2"/>
                                          </p:val>
                                        </p:tav>
                                        <p:tav tm="100000">
                                          <p:val>
                                            <p:strVal val="#ppt_x"/>
                                          </p:val>
                                        </p:tav>
                                      </p:tavLst>
                                    </p:anim>
                                    <p:anim calcmode="lin" valueType="num">
                                      <p:cBhvr>
                                        <p:cTn id="8"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305262" y="0"/>
            <a:ext cx="10515600" cy="918148"/>
          </a:xfrm>
        </p:spPr>
        <p:txBody>
          <a:bodyPr/>
          <a:lstStyle>
            <a:lvl1pPr>
              <a:defRPr>
                <a:latin typeface="Comic Sans MS" panose="030F0702030302020204" pitchFamily="66" charset="0"/>
              </a:defRPr>
            </a:lvl1pPr>
          </a:lstStyle>
          <a:p>
            <a:r>
              <a:rPr lang="zh-CN" altLang="en-US" dirty="0" smtClean="0"/>
              <a:t>  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页脚占位符 4"/>
          <p:cNvSpPr>
            <a:spLocks noGrp="1"/>
          </p:cNvSpPr>
          <p:nvPr>
            <p:ph type="ftr" sz="quarter" idx="11"/>
          </p:nvPr>
        </p:nvSpPr>
        <p:spPr/>
        <p:txBody>
          <a:bodyPr/>
          <a:lstStyle/>
          <a:p>
            <a:r>
              <a:rPr lang="en-US" altLang="zh-CN" dirty="0" err="1" smtClean="0"/>
              <a:t>ZJU_Computer</a:t>
            </a:r>
            <a:r>
              <a:rPr lang="en-US" altLang="zh-CN" dirty="0" smtClean="0"/>
              <a:t> Architecture</a:t>
            </a:r>
          </a:p>
        </p:txBody>
      </p:sp>
      <p:sp>
        <p:nvSpPr>
          <p:cNvPr id="6" name="灯片编号占位符 5"/>
          <p:cNvSpPr>
            <a:spLocks noGrp="1"/>
          </p:cNvSpPr>
          <p:nvPr>
            <p:ph type="sldNum" sz="quarter" idx="12"/>
          </p:nvPr>
        </p:nvSpPr>
        <p:spPr/>
        <p:txBody>
          <a:bodyPr/>
          <a:lstStyle/>
          <a:p>
            <a:fld id="{5D5AE774-6095-44AF-A5F0-8C419E083BCC}" type="slidenum">
              <a:rPr lang="zh-CN" altLang="en-US" smtClean="0"/>
              <a:t>‹#›</a:t>
            </a:fld>
            <a:endParaRPr lang="zh-CN" altLang="en-US"/>
          </a:p>
        </p:txBody>
      </p:sp>
      <p:sp>
        <p:nvSpPr>
          <p:cNvPr id="7" name="Rectangle 12"/>
          <p:cNvSpPr>
            <a:spLocks noChangeArrowheads="1"/>
          </p:cNvSpPr>
          <p:nvPr userDrawn="1"/>
        </p:nvSpPr>
        <p:spPr bwMode="auto">
          <a:xfrm>
            <a:off x="11334788" y="6429396"/>
            <a:ext cx="857213" cy="357166"/>
          </a:xfrm>
          <a:prstGeom prst="rect">
            <a:avLst/>
          </a:prstGeom>
          <a:noFill/>
          <a:ln w="9525">
            <a:noFill/>
            <a:miter lim="800000"/>
            <a:headEnd/>
            <a:tailEnd/>
          </a:ln>
        </p:spPr>
        <p:txBody>
          <a:bodyPr/>
          <a:lstStyle/>
          <a:p>
            <a:pPr algn="l" rtl="0" fontAlgn="base">
              <a:spcBef>
                <a:spcPct val="50000"/>
              </a:spcBef>
              <a:spcAft>
                <a:spcPct val="0"/>
              </a:spcAft>
              <a:buClrTx/>
              <a:buSzTx/>
              <a:buFontTx/>
              <a:buNone/>
              <a:defRPr/>
            </a:pPr>
            <a:r>
              <a:rPr kumimoji="0" lang="en-US" altLang="zh-CN" sz="1400" b="0" kern="1200" dirty="0" smtClean="0">
                <a:solidFill>
                  <a:srgbClr val="000000"/>
                </a:solidFill>
                <a:latin typeface="Arial" charset="0"/>
                <a:ea typeface="宋体" charset="-122"/>
                <a:cs typeface="+mn-cs"/>
              </a:rPr>
              <a:t>1.</a:t>
            </a:r>
            <a:fld id="{F4D3351F-5747-48E9-B250-8388BD0AD643}" type="slidenum">
              <a:rPr kumimoji="0" lang="en-US" altLang="zh-CN" sz="1400" b="0" kern="1200" smtClean="0">
                <a:solidFill>
                  <a:srgbClr val="000000"/>
                </a:solidFill>
                <a:latin typeface="Arial" charset="0"/>
                <a:ea typeface="宋体" charset="-122"/>
                <a:cs typeface="+mn-cs"/>
              </a:rPr>
              <a:pPr algn="l" rtl="0" fontAlgn="base">
                <a:spcBef>
                  <a:spcPct val="50000"/>
                </a:spcBef>
                <a:spcAft>
                  <a:spcPct val="0"/>
                </a:spcAft>
                <a:buClrTx/>
                <a:buSzTx/>
                <a:buFontTx/>
                <a:buNone/>
                <a:defRPr/>
              </a:pPr>
              <a:t>‹#›</a:t>
            </a:fld>
            <a:endParaRPr kumimoji="0" lang="en-US" altLang="zh-CN" sz="1400" b="0" kern="1200" dirty="0">
              <a:solidFill>
                <a:srgbClr val="000000"/>
              </a:solidFill>
              <a:latin typeface="Arial" charset="0"/>
              <a:ea typeface="宋体" charset="-122"/>
              <a:cs typeface="+mn-cs"/>
            </a:endParaRPr>
          </a:p>
        </p:txBody>
      </p:sp>
      <p:sp>
        <p:nvSpPr>
          <p:cNvPr id="8" name="日期占位符 2"/>
          <p:cNvSpPr txBox="1">
            <a:spLocks/>
          </p:cNvSpPr>
          <p:nvPr userDrawn="1"/>
        </p:nvSpPr>
        <p:spPr>
          <a:xfrm>
            <a:off x="815081" y="6356350"/>
            <a:ext cx="2743200" cy="365125"/>
          </a:xfrm>
          <a:prstGeom prst="rect">
            <a:avLst/>
          </a:prstGeom>
        </p:spPr>
        <p:txBody>
          <a:bodyPr vert="horz" lIns="91440" tIns="45720" rIns="91440" bIns="45720" rtlCol="0" anchor="ctr"/>
          <a:lstStyle>
            <a:defPPr>
              <a:defRPr lang="zh-CN"/>
            </a:defPPr>
            <a:lvl1pPr algn="l" rtl="0" fontAlgn="base">
              <a:spcBef>
                <a:spcPct val="20000"/>
              </a:spcBef>
              <a:spcAft>
                <a:spcPct val="0"/>
              </a:spcAft>
              <a:buClr>
                <a:schemeClr val="accent1"/>
              </a:buClr>
              <a:buSzPct val="80000"/>
              <a:buFont typeface="Wingdings" pitchFamily="2" charset="2"/>
              <a:defRPr kumimoji="1" sz="1200" b="1" kern="1200">
                <a:solidFill>
                  <a:schemeClr val="tx1">
                    <a:tint val="75000"/>
                  </a:schemeClr>
                </a:solidFill>
                <a:latin typeface="Arial" charset="0"/>
                <a:ea typeface="宋体" charset="-122"/>
                <a:cs typeface="+mn-cs"/>
              </a:defRPr>
            </a:lvl1pPr>
            <a:lvl2pPr marL="457200"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2pPr>
            <a:lvl3pPr marL="914400"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3pPr>
            <a:lvl4pPr marL="1371600"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4pPr>
            <a:lvl5pPr marL="1828800"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5pPr>
            <a:lvl6pPr marL="2286000" algn="l" defTabSz="914400" rtl="0" eaLnBrk="1" latinLnBrk="0" hangingPunct="1">
              <a:defRPr kumimoji="1" sz="2000" b="1" kern="1200">
                <a:solidFill>
                  <a:srgbClr val="FF3300"/>
                </a:solidFill>
                <a:latin typeface="Arial" charset="0"/>
                <a:ea typeface="宋体" charset="-122"/>
                <a:cs typeface="+mn-cs"/>
              </a:defRPr>
            </a:lvl6pPr>
            <a:lvl7pPr marL="2743200" algn="l" defTabSz="914400" rtl="0" eaLnBrk="1" latinLnBrk="0" hangingPunct="1">
              <a:defRPr kumimoji="1" sz="2000" b="1" kern="1200">
                <a:solidFill>
                  <a:srgbClr val="FF3300"/>
                </a:solidFill>
                <a:latin typeface="Arial" charset="0"/>
                <a:ea typeface="宋体" charset="-122"/>
                <a:cs typeface="+mn-cs"/>
              </a:defRPr>
            </a:lvl7pPr>
            <a:lvl8pPr marL="3200400" algn="l" defTabSz="914400" rtl="0" eaLnBrk="1" latinLnBrk="0" hangingPunct="1">
              <a:defRPr kumimoji="1" sz="2000" b="1" kern="1200">
                <a:solidFill>
                  <a:srgbClr val="FF3300"/>
                </a:solidFill>
                <a:latin typeface="Arial" charset="0"/>
                <a:ea typeface="宋体" charset="-122"/>
                <a:cs typeface="+mn-cs"/>
              </a:defRPr>
            </a:lvl8pPr>
            <a:lvl9pPr marL="3657600" algn="l" defTabSz="914400" rtl="0" eaLnBrk="1" latinLnBrk="0" hangingPunct="1">
              <a:defRPr kumimoji="1" sz="2000" b="1" kern="1200">
                <a:solidFill>
                  <a:srgbClr val="FF3300"/>
                </a:solidFill>
                <a:latin typeface="Arial" charset="0"/>
                <a:ea typeface="宋体" charset="-122"/>
                <a:cs typeface="+mn-cs"/>
              </a:defRPr>
            </a:lvl9pPr>
          </a:lstStyle>
          <a:p>
            <a:fld id="{B88DEFFD-42F8-4A95-B70A-FF94A7064F2A}" type="datetimeFigureOut">
              <a:rPr lang="zh-CN" altLang="en-US" smtClean="0"/>
              <a:pPr/>
              <a:t>2023/9/19</a:t>
            </a:fld>
            <a:endParaRPr lang="zh-CN" altLang="en-US" dirty="0"/>
          </a:p>
        </p:txBody>
      </p:sp>
    </p:spTree>
    <p:extLst>
      <p:ext uri="{BB962C8B-B14F-4D97-AF65-F5344CB8AC3E}">
        <p14:creationId xmlns:p14="http://schemas.microsoft.com/office/powerpoint/2010/main" val="1285153645"/>
      </p:ext>
    </p:extLst>
  </p:cSld>
  <p:clrMapOvr>
    <a:masterClrMapping/>
  </p:clrMapOvr>
  <p:transition>
    <p:random/>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88DEFFD-42F8-4A95-B70A-FF94A7064F2A}" type="datetimeFigureOut">
              <a:rPr lang="zh-CN" altLang="en-US" smtClean="0"/>
              <a:t>2023/9/19</a:t>
            </a:fld>
            <a:endParaRPr lang="zh-CN" altLang="en-US"/>
          </a:p>
        </p:txBody>
      </p:sp>
      <p:sp>
        <p:nvSpPr>
          <p:cNvPr id="5" name="页脚占位符 4"/>
          <p:cNvSpPr>
            <a:spLocks noGrp="1"/>
          </p:cNvSpPr>
          <p:nvPr>
            <p:ph type="ftr" sz="quarter" idx="11"/>
          </p:nvPr>
        </p:nvSpPr>
        <p:spPr/>
        <p:txBody>
          <a:bodyPr/>
          <a:lstStyle/>
          <a:p>
            <a:r>
              <a:rPr lang="en-US" altLang="zh-CN" dirty="0" err="1" smtClean="0"/>
              <a:t>ZJU_Computer</a:t>
            </a:r>
            <a:r>
              <a:rPr lang="en-US" altLang="zh-CN" dirty="0" smtClean="0"/>
              <a:t> Architecture</a:t>
            </a:r>
          </a:p>
        </p:txBody>
      </p:sp>
      <p:sp>
        <p:nvSpPr>
          <p:cNvPr id="6" name="灯片编号占位符 5"/>
          <p:cNvSpPr>
            <a:spLocks noGrp="1"/>
          </p:cNvSpPr>
          <p:nvPr>
            <p:ph type="sldNum" sz="quarter" idx="12"/>
          </p:nvPr>
        </p:nvSpPr>
        <p:spPr/>
        <p:txBody>
          <a:bodyPr/>
          <a:lstStyle/>
          <a:p>
            <a:fld id="{5D5AE774-6095-44AF-A5F0-8C419E083BCC}" type="slidenum">
              <a:rPr lang="zh-CN" altLang="en-US" smtClean="0"/>
              <a:t>‹#›</a:t>
            </a:fld>
            <a:endParaRPr lang="zh-CN" altLang="en-US"/>
          </a:p>
        </p:txBody>
      </p:sp>
      <p:sp>
        <p:nvSpPr>
          <p:cNvPr id="7" name="标题占位符 1"/>
          <p:cNvSpPr txBox="1">
            <a:spLocks/>
          </p:cNvSpPr>
          <p:nvPr/>
        </p:nvSpPr>
        <p:spPr>
          <a:xfrm>
            <a:off x="1336430" y="16803"/>
            <a:ext cx="10308585" cy="918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FFFFFF"/>
                </a:solidFill>
                <a:latin typeface="黑体" panose="02010609060101010101" pitchFamily="49" charset="-122"/>
                <a:ea typeface="黑体" panose="02010609060101010101" pitchFamily="49" charset="-122"/>
                <a:cs typeface="+mj-cs"/>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4217567554"/>
      </p:ext>
    </p:extLst>
  </p:cSld>
  <p:clrMapOvr>
    <a:masterClrMapping/>
  </p:clrMapOvr>
  <p:transition>
    <p:random/>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371600" y="16803"/>
            <a:ext cx="10273416" cy="918148"/>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88DEFFD-42F8-4A95-B70A-FF94A7064F2A}" type="datetimeFigureOut">
              <a:rPr lang="zh-CN" altLang="en-US" smtClean="0"/>
              <a:t>2023/9/19</a:t>
            </a:fld>
            <a:endParaRPr lang="zh-CN" altLang="en-US"/>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5D5AE774-6095-44AF-A5F0-8C419E083BCC}" type="slidenum">
              <a:rPr lang="zh-CN" altLang="en-US" smtClean="0"/>
              <a:t>‹#›</a:t>
            </a:fld>
            <a:endParaRPr lang="zh-CN" altLang="en-US"/>
          </a:p>
        </p:txBody>
      </p:sp>
    </p:spTree>
    <p:extLst>
      <p:ext uri="{BB962C8B-B14F-4D97-AF65-F5344CB8AC3E}">
        <p14:creationId xmlns:p14="http://schemas.microsoft.com/office/powerpoint/2010/main" val="2542963817"/>
      </p:ext>
    </p:extLst>
  </p:cSld>
  <p:clrMapOvr>
    <a:masterClrMapping/>
  </p:clrMapOvr>
  <p:transition>
    <p:rand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355603" y="0"/>
            <a:ext cx="10515600" cy="937846"/>
          </a:xfrm>
        </p:spPr>
        <p:txBody>
          <a:body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88DEFFD-42F8-4A95-B70A-FF94A7064F2A}" type="datetimeFigureOut">
              <a:rPr lang="zh-CN" altLang="en-US" smtClean="0"/>
              <a:t>2023/9/19</a:t>
            </a:fld>
            <a:endParaRPr lang="zh-CN" altLang="en-US"/>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15612344-7435-4AF2-8483-D2827B26ADBD}" type="slidenum">
              <a:rPr lang="en-US" altLang="zh-CN" smtClean="0"/>
              <a:pPr/>
              <a:t>‹#›</a:t>
            </a:fld>
            <a:r>
              <a:rPr lang="en-US" altLang="zh-CN" smtClean="0"/>
              <a:t>/21</a:t>
            </a:r>
            <a:endParaRPr lang="en-US" altLang="zh-CN"/>
          </a:p>
        </p:txBody>
      </p:sp>
    </p:spTree>
    <p:extLst>
      <p:ext uri="{BB962C8B-B14F-4D97-AF65-F5344CB8AC3E}">
        <p14:creationId xmlns:p14="http://schemas.microsoft.com/office/powerpoint/2010/main" val="592678421"/>
      </p:ext>
    </p:extLst>
  </p:cSld>
  <p:clrMapOvr>
    <a:masterClrMapping/>
  </p:clrMapOvr>
  <p:transition>
    <p:rand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528001" y="0"/>
            <a:ext cx="10515600" cy="918148"/>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88DEFFD-42F8-4A95-B70A-FF94A7064F2A}" type="datetimeFigureOut">
              <a:rPr lang="zh-CN" altLang="en-US" smtClean="0"/>
              <a:t>2023/9/19</a:t>
            </a:fld>
            <a:endParaRPr lang="zh-CN" altLang="en-US"/>
          </a:p>
        </p:txBody>
      </p:sp>
      <p:sp>
        <p:nvSpPr>
          <p:cNvPr id="4" name="页脚占位符 3"/>
          <p:cNvSpPr>
            <a:spLocks noGrp="1"/>
          </p:cNvSpPr>
          <p:nvPr>
            <p:ph type="ftr" sz="quarter" idx="11"/>
          </p:nvPr>
        </p:nvSpPr>
        <p:spPr/>
        <p:txBody>
          <a:bodyPr/>
          <a:lstStyle/>
          <a:p>
            <a:r>
              <a:rPr lang="en-US" altLang="zh-CN" dirty="0" err="1" smtClean="0"/>
              <a:t>ZJU_Computer</a:t>
            </a:r>
            <a:r>
              <a:rPr lang="en-US" altLang="zh-CN" dirty="0" smtClean="0"/>
              <a:t> Architecture</a:t>
            </a:r>
          </a:p>
        </p:txBody>
      </p:sp>
      <p:sp>
        <p:nvSpPr>
          <p:cNvPr id="5" name="灯片编号占位符 4"/>
          <p:cNvSpPr>
            <a:spLocks noGrp="1"/>
          </p:cNvSpPr>
          <p:nvPr>
            <p:ph type="sldNum" sz="quarter" idx="12"/>
          </p:nvPr>
        </p:nvSpPr>
        <p:spPr/>
        <p:txBody>
          <a:bodyPr/>
          <a:lstStyle/>
          <a:p>
            <a:fld id="{5D5AE774-6095-44AF-A5F0-8C419E083BCC}" type="slidenum">
              <a:rPr lang="zh-CN" altLang="en-US" smtClean="0"/>
              <a:t>‹#›</a:t>
            </a:fld>
            <a:endParaRPr lang="zh-CN" altLang="en-US"/>
          </a:p>
        </p:txBody>
      </p:sp>
    </p:spTree>
    <p:extLst>
      <p:ext uri="{BB962C8B-B14F-4D97-AF65-F5344CB8AC3E}">
        <p14:creationId xmlns:p14="http://schemas.microsoft.com/office/powerpoint/2010/main" val="558267454"/>
      </p:ext>
    </p:extLst>
  </p:cSld>
  <p:clrMapOvr>
    <a:masterClrMapping/>
  </p:clrMapOvr>
  <p:transition>
    <p:random/>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88DEFFD-42F8-4A95-B70A-FF94A7064F2A}" type="datetimeFigureOut">
              <a:rPr lang="zh-CN" altLang="en-US" smtClean="0"/>
              <a:t>2023/9/19</a:t>
            </a:fld>
            <a:endParaRPr lang="zh-CN" altLang="en-US"/>
          </a:p>
        </p:txBody>
      </p:sp>
      <p:sp>
        <p:nvSpPr>
          <p:cNvPr id="3" name="页脚占位符 2"/>
          <p:cNvSpPr>
            <a:spLocks noGrp="1"/>
          </p:cNvSpPr>
          <p:nvPr>
            <p:ph type="ftr" sz="quarter" idx="11"/>
          </p:nvPr>
        </p:nvSpPr>
        <p:spPr/>
        <p:txBody>
          <a:bodyPr/>
          <a:lstStyle/>
          <a:p>
            <a:r>
              <a:rPr lang="en-US" altLang="zh-CN" dirty="0" err="1" smtClean="0"/>
              <a:t>ZJU_Computer</a:t>
            </a:r>
            <a:r>
              <a:rPr lang="en-US" altLang="zh-CN" dirty="0" smtClean="0"/>
              <a:t> Architecture</a:t>
            </a:r>
          </a:p>
        </p:txBody>
      </p:sp>
      <p:sp>
        <p:nvSpPr>
          <p:cNvPr id="4" name="灯片编号占位符 3"/>
          <p:cNvSpPr>
            <a:spLocks noGrp="1"/>
          </p:cNvSpPr>
          <p:nvPr>
            <p:ph type="sldNum" sz="quarter" idx="12"/>
          </p:nvPr>
        </p:nvSpPr>
        <p:spPr/>
        <p:txBody>
          <a:bodyPr/>
          <a:lstStyle/>
          <a:p>
            <a:fld id="{5D5AE774-6095-44AF-A5F0-8C419E083BCC}" type="slidenum">
              <a:rPr lang="zh-CN" altLang="en-US" smtClean="0"/>
              <a:t>‹#›</a:t>
            </a:fld>
            <a:endParaRPr lang="zh-CN" altLang="en-US"/>
          </a:p>
        </p:txBody>
      </p:sp>
      <p:sp>
        <p:nvSpPr>
          <p:cNvPr id="5" name="标题 1"/>
          <p:cNvSpPr>
            <a:spLocks noGrp="1"/>
          </p:cNvSpPr>
          <p:nvPr>
            <p:ph type="title"/>
          </p:nvPr>
        </p:nvSpPr>
        <p:spPr>
          <a:xfrm>
            <a:off x="1528001" y="0"/>
            <a:ext cx="10515600" cy="918148"/>
          </a:xfr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044192465"/>
      </p:ext>
    </p:extLst>
  </p:cSld>
  <p:clrMapOvr>
    <a:masterClrMapping/>
  </p:clrMapOvr>
  <p:timing>
    <p:tnLst>
      <p:par>
        <p:cTn id="1" dur="indefinite" restart="never" nodeType="tmRoot"/>
      </p:par>
    </p:tnLst>
  </p:timing>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6.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5.png"/><Relationship Id="rId2" Type="http://schemas.openxmlformats.org/officeDocument/2006/relationships/slideLayout" Target="../slideLayouts/slideLayout15.xml"/><Relationship Id="rId16" Type="http://schemas.openxmlformats.org/officeDocument/2006/relationships/theme" Target="../theme/theme2.xml"/><Relationship Id="rId20" Type="http://schemas.openxmlformats.org/officeDocument/2006/relationships/image" Target="../media/image8.jpe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image" Target="../media/image7.png"/><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矩形 7"/>
          <p:cNvSpPr/>
          <p:nvPr/>
        </p:nvSpPr>
        <p:spPr>
          <a:xfrm rot="16200000">
            <a:off x="6178415" y="-5048568"/>
            <a:ext cx="954000" cy="11052000"/>
          </a:xfrm>
          <a:prstGeom prst="rect">
            <a:avLst/>
          </a:prstGeom>
          <a:gradFill flip="none" rotWithShape="1">
            <a:gsLst>
              <a:gs pos="0">
                <a:srgbClr val="28284E"/>
              </a:gs>
              <a:gs pos="85000">
                <a:srgbClr val="317CC1"/>
              </a:gs>
              <a:gs pos="100000">
                <a:schemeClr val="accent1">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1402907" y="-9841"/>
            <a:ext cx="10515600" cy="918148"/>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113692"/>
            <a:ext cx="10515600" cy="5063271"/>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DEFFD-42F8-4A95-B70A-FF94A7064F2A}" type="datetimeFigureOut">
              <a:rPr lang="zh-CN" altLang="en-US" smtClean="0"/>
              <a:t>2023/9/19</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b="0" dirty="0" err="1" smtClean="0">
                <a:solidFill>
                  <a:schemeClr val="tx1"/>
                </a:solidFill>
              </a:rPr>
              <a:t>ZJU_Computer</a:t>
            </a:r>
            <a:r>
              <a:rPr lang="en-US" altLang="zh-CN" b="0" dirty="0" smtClean="0">
                <a:solidFill>
                  <a:schemeClr val="tx1"/>
                </a:solidFill>
              </a:rPr>
              <a:t> Architecture</a:t>
            </a: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zh-CN" dirty="0" smtClean="0"/>
              <a:t>1.</a:t>
            </a:r>
            <a:fld id="{5D5AE774-6095-44AF-A5F0-8C419E083BCC}" type="slidenum">
              <a:rPr lang="zh-CN" altLang="en-US" smtClean="0"/>
              <a:pPr/>
              <a:t>‹#›</a:t>
            </a:fld>
            <a:endParaRPr lang="zh-CN" altLang="en-US" dirty="0"/>
          </a:p>
        </p:txBody>
      </p:sp>
      <p:pic>
        <p:nvPicPr>
          <p:cNvPr id="7" name="图片 6"/>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0" y="0"/>
            <a:ext cx="1152430" cy="954000"/>
          </a:xfrm>
          <a:prstGeom prst="rect">
            <a:avLst/>
          </a:prstGeom>
        </p:spPr>
      </p:pic>
      <p:sp>
        <p:nvSpPr>
          <p:cNvPr id="9" name="Rectangle 5"/>
          <p:cNvSpPr txBox="1">
            <a:spLocks noChangeArrowheads="1"/>
          </p:cNvSpPr>
          <p:nvPr userDrawn="1"/>
        </p:nvSpPr>
        <p:spPr>
          <a:xfrm>
            <a:off x="4038600" y="5625263"/>
            <a:ext cx="4762533" cy="404812"/>
          </a:xfrm>
          <a:prstGeom prst="rect">
            <a:avLst/>
          </a:prstGeom>
        </p:spPr>
        <p: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defRPr/>
            </a:pPr>
            <a:endParaRPr kumimoji="1" lang="en-US" altLang="zh-CN" sz="1800" b="0" i="0" u="none" strike="noStrike" kern="1200" cap="none" spc="0" normalizeH="0" baseline="0" noProof="0" dirty="0" smtClean="0">
              <a:ln>
                <a:noFill/>
              </a:ln>
              <a:solidFill>
                <a:schemeClr val="tx1"/>
              </a:solidFill>
              <a:effectLst/>
              <a:uLnTx/>
              <a:uFillTx/>
              <a:latin typeface="Arial" charset="0"/>
              <a:ea typeface="宋体" charset="-122"/>
              <a:cs typeface="+mn-cs"/>
            </a:endParaRPr>
          </a:p>
        </p:txBody>
      </p:sp>
    </p:spTree>
    <p:extLst>
      <p:ext uri="{BB962C8B-B14F-4D97-AF65-F5344CB8AC3E}">
        <p14:creationId xmlns:p14="http://schemas.microsoft.com/office/powerpoint/2010/main" val="167517055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33"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Lst>
  <p:transition>
    <p:random/>
  </p:transition>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b="1" kern="1200">
          <a:solidFill>
            <a:srgbClr val="FFFFFF"/>
          </a:solidFill>
          <a:latin typeface="Comic Sans MS" panose="030F0702030302020204" pitchFamily="66" charset="0"/>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1775884" y="1"/>
            <a:ext cx="10081683" cy="981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64870" name="Rectangle 6"/>
          <p:cNvSpPr>
            <a:spLocks noChangeArrowheads="1"/>
          </p:cNvSpPr>
          <p:nvPr/>
        </p:nvSpPr>
        <p:spPr bwMode="auto">
          <a:xfrm>
            <a:off x="3522133" y="6524625"/>
            <a:ext cx="2540000" cy="457200"/>
          </a:xfrm>
          <a:prstGeom prst="rect">
            <a:avLst/>
          </a:prstGeom>
          <a:noFill/>
          <a:ln w="9525">
            <a:noFill/>
            <a:miter lim="800000"/>
            <a:headEnd/>
            <a:tailEnd/>
          </a:ln>
        </p:spPr>
        <p:txBody>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r" eaLnBrk="1" fontAlgn="base" hangingPunct="1">
              <a:spcBef>
                <a:spcPct val="50000"/>
              </a:spcBef>
              <a:spcAft>
                <a:spcPct val="0"/>
              </a:spcAft>
              <a:defRPr/>
            </a:pPr>
            <a:fld id="{FFF4EA94-0EC2-49B3-88FF-867E2558455A}" type="slidenum">
              <a:rPr lang="en-US" altLang="zh-CN" sz="1400" smtClean="0">
                <a:solidFill>
                  <a:srgbClr val="000000"/>
                </a:solidFill>
              </a:rPr>
              <a:pPr algn="r" eaLnBrk="1" fontAlgn="base" hangingPunct="1">
                <a:spcBef>
                  <a:spcPct val="50000"/>
                </a:spcBef>
                <a:spcAft>
                  <a:spcPct val="0"/>
                </a:spcAft>
                <a:defRPr/>
              </a:pPr>
              <a:t>‹#›</a:t>
            </a:fld>
            <a:endParaRPr lang="en-US" altLang="zh-CN" sz="1400" dirty="0" smtClean="0">
              <a:solidFill>
                <a:srgbClr val="000000"/>
              </a:solidFill>
            </a:endParaRPr>
          </a:p>
        </p:txBody>
      </p:sp>
      <p:pic>
        <p:nvPicPr>
          <p:cNvPr id="1028" name="Picture 7" descr="雅典神庙"/>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2834" y="165100"/>
            <a:ext cx="1318684"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图片 14"/>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9167284" y="6248400"/>
            <a:ext cx="1775883"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图片 15"/>
          <p:cNvPicPr>
            <a:picLocks noChangeAspect="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0138833" y="6283325"/>
            <a:ext cx="1924051"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txBox="1">
            <a:spLocks noChangeArrowheads="1"/>
          </p:cNvSpPr>
          <p:nvPr userDrawn="1"/>
        </p:nvSpPr>
        <p:spPr>
          <a:xfrm>
            <a:off x="4038600" y="5625263"/>
            <a:ext cx="4762533" cy="404812"/>
          </a:xfrm>
          <a:prstGeom prst="rect">
            <a:avLst/>
          </a:prstGeom>
        </p:spPr>
        <p: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defRPr/>
            </a:pPr>
            <a:endParaRPr kumimoji="1" lang="en-US" altLang="zh-CN" sz="1800" b="0" i="0" u="none" strike="noStrike" kern="1200" cap="none" spc="0" normalizeH="0" baseline="0" noProof="0" dirty="0" smtClean="0">
              <a:ln>
                <a:noFill/>
              </a:ln>
              <a:solidFill>
                <a:schemeClr val="tx1"/>
              </a:solidFill>
              <a:effectLst/>
              <a:uLnTx/>
              <a:uFillTx/>
              <a:latin typeface="Arial" charset="0"/>
              <a:ea typeface="宋体" charset="-122"/>
              <a:cs typeface="+mn-cs"/>
            </a:endParaRPr>
          </a:p>
        </p:txBody>
      </p:sp>
    </p:spTree>
    <p:extLst>
      <p:ext uri="{BB962C8B-B14F-4D97-AF65-F5344CB8AC3E}">
        <p14:creationId xmlns:p14="http://schemas.microsoft.com/office/powerpoint/2010/main" val="756719074"/>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Lst>
  <p:transition spd="slow">
    <p:pull dir="ru"/>
  </p:transition>
  <p:timing>
    <p:tnLst>
      <p:par>
        <p:cTn id="1" dur="indefinite" restart="never" nodeType="tmRoot"/>
      </p:par>
    </p:tnLst>
  </p:timing>
  <p:hf hdr="0" ftr="0"/>
  <p:txStyles>
    <p:titleStyle>
      <a:lvl1pPr algn="l" rtl="0" eaLnBrk="1" fontAlgn="base" hangingPunct="1">
        <a:spcBef>
          <a:spcPct val="0"/>
        </a:spcBef>
        <a:spcAft>
          <a:spcPct val="0"/>
        </a:spcAft>
        <a:defRPr sz="4400">
          <a:solidFill>
            <a:srgbClr val="FF3300"/>
          </a:solidFill>
          <a:latin typeface="+mj-lt"/>
          <a:ea typeface="+mj-ea"/>
          <a:cs typeface="+mj-cs"/>
        </a:defRPr>
      </a:lvl1pPr>
      <a:lvl2pPr algn="l" rtl="0" eaLnBrk="1" fontAlgn="base" hangingPunct="1">
        <a:spcBef>
          <a:spcPct val="0"/>
        </a:spcBef>
        <a:spcAft>
          <a:spcPct val="0"/>
        </a:spcAft>
        <a:defRPr sz="4400">
          <a:solidFill>
            <a:srgbClr val="FF3300"/>
          </a:solidFill>
          <a:latin typeface="Arial" pitchFamily="34" charset="0"/>
          <a:ea typeface="华文行楷" pitchFamily="2" charset="-122"/>
        </a:defRPr>
      </a:lvl2pPr>
      <a:lvl3pPr algn="l" rtl="0" eaLnBrk="1" fontAlgn="base" hangingPunct="1">
        <a:spcBef>
          <a:spcPct val="0"/>
        </a:spcBef>
        <a:spcAft>
          <a:spcPct val="0"/>
        </a:spcAft>
        <a:defRPr sz="4400">
          <a:solidFill>
            <a:srgbClr val="FF3300"/>
          </a:solidFill>
          <a:latin typeface="Arial" pitchFamily="34" charset="0"/>
          <a:ea typeface="华文行楷" pitchFamily="2" charset="-122"/>
        </a:defRPr>
      </a:lvl3pPr>
      <a:lvl4pPr algn="l" rtl="0" eaLnBrk="1" fontAlgn="base" hangingPunct="1">
        <a:spcBef>
          <a:spcPct val="0"/>
        </a:spcBef>
        <a:spcAft>
          <a:spcPct val="0"/>
        </a:spcAft>
        <a:defRPr sz="4400">
          <a:solidFill>
            <a:srgbClr val="FF3300"/>
          </a:solidFill>
          <a:latin typeface="Arial" pitchFamily="34" charset="0"/>
          <a:ea typeface="华文行楷" pitchFamily="2" charset="-122"/>
        </a:defRPr>
      </a:lvl4pPr>
      <a:lvl5pPr algn="l" rtl="0" eaLnBrk="1" fontAlgn="base" hangingPunct="1">
        <a:spcBef>
          <a:spcPct val="0"/>
        </a:spcBef>
        <a:spcAft>
          <a:spcPct val="0"/>
        </a:spcAft>
        <a:defRPr sz="4400">
          <a:solidFill>
            <a:srgbClr val="FF3300"/>
          </a:solidFill>
          <a:latin typeface="Arial" pitchFamily="34" charset="0"/>
          <a:ea typeface="华文行楷" pitchFamily="2" charset="-122"/>
        </a:defRPr>
      </a:lvl5pPr>
      <a:lvl6pPr marL="457200" algn="l" rtl="0" eaLnBrk="1" fontAlgn="base" hangingPunct="1">
        <a:spcBef>
          <a:spcPct val="0"/>
        </a:spcBef>
        <a:spcAft>
          <a:spcPct val="0"/>
        </a:spcAft>
        <a:defRPr sz="4400">
          <a:solidFill>
            <a:srgbClr val="FF3300"/>
          </a:solidFill>
          <a:latin typeface="Arial" pitchFamily="34" charset="0"/>
          <a:ea typeface="华文行楷" pitchFamily="2" charset="-122"/>
        </a:defRPr>
      </a:lvl6pPr>
      <a:lvl7pPr marL="914400" algn="l" rtl="0" eaLnBrk="1" fontAlgn="base" hangingPunct="1">
        <a:spcBef>
          <a:spcPct val="0"/>
        </a:spcBef>
        <a:spcAft>
          <a:spcPct val="0"/>
        </a:spcAft>
        <a:defRPr sz="4400">
          <a:solidFill>
            <a:srgbClr val="FF3300"/>
          </a:solidFill>
          <a:latin typeface="Arial" pitchFamily="34" charset="0"/>
          <a:ea typeface="华文行楷" pitchFamily="2" charset="-122"/>
        </a:defRPr>
      </a:lvl7pPr>
      <a:lvl8pPr marL="1371600" algn="l" rtl="0" eaLnBrk="1" fontAlgn="base" hangingPunct="1">
        <a:spcBef>
          <a:spcPct val="0"/>
        </a:spcBef>
        <a:spcAft>
          <a:spcPct val="0"/>
        </a:spcAft>
        <a:defRPr sz="4400">
          <a:solidFill>
            <a:srgbClr val="FF3300"/>
          </a:solidFill>
          <a:latin typeface="Arial" pitchFamily="34" charset="0"/>
          <a:ea typeface="华文行楷" pitchFamily="2" charset="-122"/>
        </a:defRPr>
      </a:lvl8pPr>
      <a:lvl9pPr marL="1828800" algn="l" rtl="0" eaLnBrk="1" fontAlgn="base" hangingPunct="1">
        <a:spcBef>
          <a:spcPct val="0"/>
        </a:spcBef>
        <a:spcAft>
          <a:spcPct val="0"/>
        </a:spcAft>
        <a:defRPr sz="4400">
          <a:solidFill>
            <a:srgbClr val="FF3300"/>
          </a:solidFill>
          <a:latin typeface="Arial" pitchFamily="34" charset="0"/>
          <a:ea typeface="华文行楷" pitchFamily="2" charset="-122"/>
        </a:defRPr>
      </a:lvl9pPr>
    </p:titleStyle>
    <p:bodyStyle>
      <a:lvl1pPr marL="342900" indent="-342900" algn="l" rtl="0" eaLnBrk="1" fontAlgn="base" hangingPunct="1">
        <a:spcBef>
          <a:spcPct val="20000"/>
        </a:spcBef>
        <a:spcAft>
          <a:spcPct val="0"/>
        </a:spcAft>
        <a:buClr>
          <a:schemeClr val="tx2"/>
        </a:buClr>
        <a:buFont typeface="Wingdings" panose="05000000000000000000" pitchFamily="2" charset="2"/>
        <a:buChar char="q"/>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1" fontAlgn="base" hangingPunct="1">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1" fontAlgn="base" hangingPunct="1">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1" fontAlgn="base" hangingPunct="1">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6.jpeg"/><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hyperlink" Target="mailto:jiangxh@cs.zju.edu.cn" TargetMode="External"/><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hyperlink" Target="http://mypage.zju.edu.cn/jiangxh"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7.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hyperlink" Target="http://www.sun.com/microelectronics/sparc/SPARCfacts.html" TargetMode="External"/><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文本框 1"/>
          <p:cNvSpPr txBox="1"/>
          <p:nvPr/>
        </p:nvSpPr>
        <p:spPr>
          <a:xfrm>
            <a:off x="1991545" y="1268760"/>
            <a:ext cx="8136904" cy="1446550"/>
          </a:xfrm>
          <a:prstGeom prst="rect">
            <a:avLst/>
          </a:prstGeom>
          <a:noFill/>
        </p:spPr>
        <p:txBody>
          <a:bodyPr wrap="square" rtlCol="0">
            <a:spAutoFit/>
          </a:bodyPr>
          <a:lstStyle/>
          <a:p>
            <a:r>
              <a:rPr lang="en-US" altLang="zh-CN" sz="4000" dirty="0" smtClean="0">
                <a:solidFill>
                  <a:srgbClr val="990033"/>
                </a:solidFill>
              </a:rPr>
              <a:t>Computer Architecture </a:t>
            </a:r>
          </a:p>
          <a:p>
            <a:r>
              <a:rPr lang="en-US" altLang="zh-CN" sz="4000" dirty="0">
                <a:solidFill>
                  <a:srgbClr val="990033"/>
                </a:solidFill>
              </a:rPr>
              <a:t> </a:t>
            </a:r>
            <a:r>
              <a:rPr lang="en-US" altLang="zh-CN" sz="4000" dirty="0" smtClean="0">
                <a:solidFill>
                  <a:srgbClr val="990033"/>
                </a:solidFill>
              </a:rPr>
              <a:t>       ----A Quantitative Approach</a:t>
            </a:r>
            <a:endParaRPr lang="zh-CN" altLang="en-US" dirty="0">
              <a:solidFill>
                <a:srgbClr val="990033"/>
              </a:solidFill>
            </a:endParaRPr>
          </a:p>
        </p:txBody>
      </p:sp>
      <p:sp>
        <p:nvSpPr>
          <p:cNvPr id="3" name="文本框 2"/>
          <p:cNvSpPr txBox="1"/>
          <p:nvPr/>
        </p:nvSpPr>
        <p:spPr>
          <a:xfrm>
            <a:off x="2999656" y="3933056"/>
            <a:ext cx="6553012" cy="1348061"/>
          </a:xfrm>
          <a:prstGeom prst="rect">
            <a:avLst/>
          </a:prstGeom>
          <a:noFill/>
        </p:spPr>
        <p:txBody>
          <a:bodyPr wrap="none" rtlCol="0">
            <a:spAutoFit/>
          </a:bodyPr>
          <a:lstStyle/>
          <a:p>
            <a:r>
              <a:rPr lang="en-US" altLang="zh-CN" sz="2400" dirty="0" smtClean="0">
                <a:solidFill>
                  <a:srgbClr val="A37080"/>
                </a:solidFill>
              </a:rPr>
              <a:t>College of Computer Science &amp; Technology</a:t>
            </a:r>
          </a:p>
          <a:p>
            <a:r>
              <a:rPr lang="en-US" altLang="zh-CN" sz="2400" dirty="0">
                <a:solidFill>
                  <a:srgbClr val="A37080"/>
                </a:solidFill>
              </a:rPr>
              <a:t> </a:t>
            </a:r>
            <a:r>
              <a:rPr lang="en-US" altLang="zh-CN" sz="2400" dirty="0" smtClean="0">
                <a:solidFill>
                  <a:srgbClr val="A37080"/>
                </a:solidFill>
              </a:rPr>
              <a:t>                     Jiang, </a:t>
            </a:r>
            <a:r>
              <a:rPr lang="en-US" altLang="zh-CN" sz="2400" dirty="0" err="1" smtClean="0">
                <a:solidFill>
                  <a:srgbClr val="A37080"/>
                </a:solidFill>
              </a:rPr>
              <a:t>Xiaohong</a:t>
            </a:r>
            <a:r>
              <a:rPr lang="en-US" altLang="zh-CN" sz="2400" dirty="0" smtClean="0">
                <a:solidFill>
                  <a:srgbClr val="A37080"/>
                </a:solidFill>
              </a:rPr>
              <a:t> </a:t>
            </a:r>
          </a:p>
          <a:p>
            <a:pPr algn="ctr"/>
            <a:r>
              <a:rPr lang="en-US" altLang="zh-CN" sz="2400" dirty="0" smtClean="0">
                <a:solidFill>
                  <a:srgbClr val="A37080"/>
                </a:solidFill>
              </a:rPr>
              <a:t>2023.fall</a:t>
            </a:r>
            <a:endParaRPr lang="en-US" altLang="zh-CN" sz="2400" dirty="0" smtClean="0">
              <a:solidFill>
                <a:srgbClr val="A37080"/>
              </a:solidFill>
            </a:endParaRP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p:txBody>
          <a:bodyPr/>
          <a:lstStyle/>
          <a:p>
            <a:r>
              <a:rPr lang="en-US" altLang="zh-CN" dirty="0"/>
              <a:t>Text </a:t>
            </a:r>
            <a:r>
              <a:rPr lang="en-US" altLang="zh-CN" dirty="0" smtClean="0"/>
              <a:t>book evolution</a:t>
            </a:r>
            <a:endParaRPr lang="en-US" altLang="zh-CN" dirty="0"/>
          </a:p>
        </p:txBody>
      </p:sp>
      <p:grpSp>
        <p:nvGrpSpPr>
          <p:cNvPr id="27" name="组合 26"/>
          <p:cNvGrpSpPr/>
          <p:nvPr/>
        </p:nvGrpSpPr>
        <p:grpSpPr>
          <a:xfrm>
            <a:off x="623392" y="1340768"/>
            <a:ext cx="10801200" cy="5287617"/>
            <a:chOff x="1113153" y="1250455"/>
            <a:chExt cx="10522256" cy="5287617"/>
          </a:xfrm>
        </p:grpSpPr>
        <p:sp>
          <p:nvSpPr>
            <p:cNvPr id="28" name="文本框 27"/>
            <p:cNvSpPr txBox="1"/>
            <p:nvPr/>
          </p:nvSpPr>
          <p:spPr>
            <a:xfrm>
              <a:off x="1113153" y="1250455"/>
              <a:ext cx="3204000" cy="369332"/>
            </a:xfrm>
            <a:prstGeom prst="rect">
              <a:avLst/>
            </a:prstGeom>
            <a:solidFill>
              <a:srgbClr val="A5A5A5"/>
            </a:solidFill>
            <a:ln w="12700" cap="flat" cmpd="sng" algn="ctr">
              <a:solidFill>
                <a:srgbClr val="5B9BD5">
                  <a:shade val="50000"/>
                </a:srgbClr>
              </a:solid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kern="0" dirty="0" smtClean="0">
                  <a:solidFill>
                    <a:prstClr val="white"/>
                  </a:solidFill>
                  <a:latin typeface="等线" panose="020F0502020204030204"/>
                </a:rPr>
                <a:t>1-3</a:t>
              </a:r>
              <a:r>
                <a:rPr kumimoji="0" lang="en-US" altLang="zh-CN" sz="1800" b="0" i="0" u="none" strike="noStrike" kern="0" cap="none" spc="0" normalizeH="0" baseline="0" noProof="0" dirty="0" smtClean="0">
                  <a:ln>
                    <a:noFill/>
                  </a:ln>
                  <a:solidFill>
                    <a:prstClr val="white"/>
                  </a:solidFill>
                  <a:effectLst/>
                  <a:uLnTx/>
                  <a:uFillTx/>
                  <a:latin typeface="等线" panose="020F0502020204030204"/>
                  <a:cs typeface="+mn-cs"/>
                </a:rPr>
                <a:t>  edition</a:t>
              </a:r>
              <a:endParaRPr kumimoji="0" lang="zh-CN" altLang="en-US" sz="1800" b="0" i="0" u="none" strike="noStrike" kern="0" cap="none" spc="0" normalizeH="0" baseline="0" noProof="0" dirty="0" smtClean="0">
                <a:ln>
                  <a:noFill/>
                </a:ln>
                <a:solidFill>
                  <a:prstClr val="white"/>
                </a:solidFill>
                <a:effectLst/>
                <a:uLnTx/>
                <a:uFillTx/>
                <a:latin typeface="等线" panose="020F0502020204030204"/>
                <a:cs typeface="+mn-cs"/>
              </a:endParaRPr>
            </a:p>
          </p:txBody>
        </p:sp>
        <p:grpSp>
          <p:nvGrpSpPr>
            <p:cNvPr id="29" name="组合 28"/>
            <p:cNvGrpSpPr/>
            <p:nvPr/>
          </p:nvGrpSpPr>
          <p:grpSpPr>
            <a:xfrm>
              <a:off x="1113182" y="1865167"/>
              <a:ext cx="3203971" cy="4672905"/>
              <a:chOff x="16550" y="1009629"/>
              <a:chExt cx="3203971" cy="4672905"/>
            </a:xfrm>
          </p:grpSpPr>
          <p:sp>
            <p:nvSpPr>
              <p:cNvPr id="38" name="矩形 37"/>
              <p:cNvSpPr/>
              <p:nvPr/>
            </p:nvSpPr>
            <p:spPr>
              <a:xfrm>
                <a:off x="16550" y="1009630"/>
                <a:ext cx="3203971" cy="4561724"/>
              </a:xfrm>
              <a:prstGeom prst="rect">
                <a:avLst/>
              </a:prstGeom>
              <a:solidFill>
                <a:srgbClr val="C8C8C8"/>
              </a:solidFill>
              <a:ln w="12700" cap="flat" cmpd="sng" algn="ctr">
                <a:solidFill>
                  <a:srgbClr val="5B9BD5">
                    <a:alpha val="90000"/>
                    <a:tint val="40000"/>
                    <a:hueOff val="0"/>
                    <a:satOff val="0"/>
                    <a:lumOff val="0"/>
                    <a:alphaOff val="0"/>
                  </a:srgbClr>
                </a:solidFill>
                <a:prstDash val="solid"/>
                <a:miter lim="800000"/>
              </a:ln>
              <a:effectLst/>
            </p:spPr>
          </p:sp>
          <p:sp>
            <p:nvSpPr>
              <p:cNvPr id="39" name="矩形 38"/>
              <p:cNvSpPr/>
              <p:nvPr/>
            </p:nvSpPr>
            <p:spPr>
              <a:xfrm>
                <a:off x="16550" y="1009629"/>
                <a:ext cx="3203971" cy="4672905"/>
              </a:xfrm>
              <a:prstGeom prst="rect">
                <a:avLst/>
              </a:prstGeom>
              <a:noFill/>
              <a:ln>
                <a:noFill/>
              </a:ln>
              <a:effectLst/>
            </p:spPr>
            <p:txBody>
              <a:bodyPr spcFirstLastPara="0" vert="horz" wrap="square" lIns="106680" tIns="106680" rIns="142240" bIns="160020" numCol="1" spcCol="1270" anchor="t" anchorCtr="0">
                <a:noAutofit/>
              </a:bodyPr>
              <a:lstStyle/>
              <a:p>
                <a:pPr marL="228600" marR="0" lvl="1" indent="-228600" defTabSz="889000" eaLnBrk="1" fontAlgn="auto" latinLnBrk="0" hangingPunct="1">
                  <a:lnSpc>
                    <a:spcPct val="90000"/>
                  </a:lnSpc>
                  <a:spcBef>
                    <a:spcPct val="0"/>
                  </a:spcBef>
                  <a:spcAft>
                    <a:spcPct val="15000"/>
                  </a:spcAft>
                  <a:buClrTx/>
                  <a:buSzTx/>
                  <a:buFontTx/>
                  <a:buChar char="••"/>
                  <a:tabLst/>
                  <a:defRPr/>
                </a:pPr>
                <a:r>
                  <a:rPr kumimoji="0" lang="en-US" altLang="zh-CN" sz="1800" b="0" i="0" u="none" strike="noStrike" kern="0" cap="none" spc="0" normalizeH="0" baseline="0" noProof="0" dirty="0" smtClean="0">
                    <a:ln>
                      <a:noFill/>
                    </a:ln>
                    <a:solidFill>
                      <a:prstClr val="black">
                        <a:hueOff val="0"/>
                        <a:satOff val="0"/>
                        <a:lumOff val="0"/>
                        <a:alphaOff val="0"/>
                      </a:prstClr>
                    </a:solidFill>
                    <a:effectLst/>
                    <a:uLnTx/>
                    <a:uFillTx/>
                    <a:latin typeface="等线" panose="020F0502020204030204"/>
                    <a:cs typeface="+mn-cs"/>
                  </a:rPr>
                  <a:t>MIPS</a:t>
                </a:r>
              </a:p>
              <a:p>
                <a:pPr marL="228600" marR="0" lvl="1" indent="-228600" defTabSz="889000" eaLnBrk="1" fontAlgn="auto" latinLnBrk="0" hangingPunct="1">
                  <a:lnSpc>
                    <a:spcPct val="90000"/>
                  </a:lnSpc>
                  <a:spcBef>
                    <a:spcPct val="0"/>
                  </a:spcBef>
                  <a:spcAft>
                    <a:spcPct val="15000"/>
                  </a:spcAft>
                  <a:buClrTx/>
                  <a:buSzTx/>
                  <a:buFontTx/>
                  <a:buChar char="••"/>
                  <a:tabLst/>
                  <a:defRPr/>
                </a:pPr>
                <a:endParaRPr kumimoji="0" lang="en-US" altLang="zh-CN" sz="1800" b="0" i="0" u="none" strike="noStrike" kern="0" cap="none" spc="0" normalizeH="0" baseline="0" noProof="0" dirty="0" smtClean="0">
                  <a:ln>
                    <a:noFill/>
                  </a:ln>
                  <a:solidFill>
                    <a:prstClr val="black">
                      <a:hueOff val="0"/>
                      <a:satOff val="0"/>
                      <a:lumOff val="0"/>
                      <a:alphaOff val="0"/>
                    </a:prstClr>
                  </a:solidFill>
                  <a:effectLst/>
                  <a:uLnTx/>
                  <a:uFillTx/>
                  <a:latin typeface="等线" panose="020F0502020204030204"/>
                  <a:cs typeface="+mn-cs"/>
                </a:endParaRPr>
              </a:p>
              <a:p>
                <a:pPr marL="228600" marR="0" lvl="1" indent="-228600" defTabSz="889000" eaLnBrk="1" fontAlgn="auto" latinLnBrk="0" hangingPunct="1">
                  <a:lnSpc>
                    <a:spcPct val="90000"/>
                  </a:lnSpc>
                  <a:spcBef>
                    <a:spcPct val="0"/>
                  </a:spcBef>
                  <a:spcAft>
                    <a:spcPct val="15000"/>
                  </a:spcAft>
                  <a:buClrTx/>
                  <a:buSzTx/>
                  <a:buFontTx/>
                  <a:buChar char="••"/>
                  <a:tabLst/>
                  <a:defRPr/>
                </a:pPr>
                <a:r>
                  <a:rPr kumimoji="0" lang="en-US" altLang="zh-CN" sz="1800" b="0" i="0" u="none" strike="noStrike" kern="0" cap="none" spc="0" normalizeH="0" baseline="0" noProof="0" dirty="0" smtClean="0">
                    <a:ln>
                      <a:noFill/>
                    </a:ln>
                    <a:solidFill>
                      <a:prstClr val="black">
                        <a:hueOff val="0"/>
                        <a:satOff val="0"/>
                        <a:lumOff val="0"/>
                        <a:alphaOff val="0"/>
                      </a:prstClr>
                    </a:solidFill>
                    <a:effectLst/>
                    <a:uLnTx/>
                    <a:uFillTx/>
                    <a:latin typeface="等线" panose="020F0502020204030204"/>
                    <a:cs typeface="+mn-cs"/>
                  </a:rPr>
                  <a:t>ILP  </a:t>
                </a:r>
                <a:r>
                  <a:rPr kumimoji="0" lang="zh-CN" altLang="en-US" sz="1800" b="0" i="0" u="none" strike="noStrike" kern="0" cap="none" spc="0" normalizeH="0" baseline="0" noProof="0" dirty="0" smtClean="0">
                    <a:ln>
                      <a:noFill/>
                    </a:ln>
                    <a:solidFill>
                      <a:prstClr val="black">
                        <a:hueOff val="0"/>
                        <a:satOff val="0"/>
                        <a:lumOff val="0"/>
                        <a:alphaOff val="0"/>
                      </a:prstClr>
                    </a:solidFill>
                    <a:effectLst/>
                    <a:uLnTx/>
                    <a:uFillTx/>
                    <a:latin typeface="等线" panose="020F0502020204030204"/>
                    <a:cs typeface="+mn-cs"/>
                  </a:rPr>
                  <a:t>（</a:t>
                </a:r>
                <a:r>
                  <a:rPr kumimoji="0" lang="en-US" altLang="zh-CN" sz="1800" b="0" i="0" u="none" strike="noStrike" kern="0" cap="none" spc="0" normalizeH="0" baseline="0" noProof="0" dirty="0" smtClean="0">
                    <a:ln>
                      <a:noFill/>
                    </a:ln>
                    <a:solidFill>
                      <a:prstClr val="black">
                        <a:hueOff val="0"/>
                        <a:satOff val="0"/>
                        <a:lumOff val="0"/>
                        <a:alphaOff val="0"/>
                      </a:prstClr>
                    </a:solidFill>
                    <a:effectLst/>
                    <a:uLnTx/>
                    <a:uFillTx/>
                    <a:latin typeface="等线" panose="020F0502020204030204"/>
                    <a:cs typeface="+mn-cs"/>
                  </a:rPr>
                  <a:t>Instruction Level Parallelism</a:t>
                </a:r>
                <a:r>
                  <a:rPr kumimoji="0" lang="zh-CN" altLang="en-US" sz="1800" b="0" i="0" u="none" strike="noStrike" kern="0" cap="none" spc="0" normalizeH="0" baseline="0" noProof="0" dirty="0" smtClean="0">
                    <a:ln>
                      <a:noFill/>
                    </a:ln>
                    <a:solidFill>
                      <a:prstClr val="black">
                        <a:hueOff val="0"/>
                        <a:satOff val="0"/>
                        <a:lumOff val="0"/>
                        <a:alphaOff val="0"/>
                      </a:prstClr>
                    </a:solidFill>
                    <a:effectLst/>
                    <a:uLnTx/>
                    <a:uFillTx/>
                    <a:latin typeface="等线" panose="020F0502020204030204"/>
                    <a:cs typeface="+mn-cs"/>
                  </a:rPr>
                  <a:t>）</a:t>
                </a:r>
                <a:endParaRPr kumimoji="0" lang="en-US" altLang="zh-CN" sz="1800" b="0" i="0" u="none" strike="noStrike" kern="0" cap="none" spc="0" normalizeH="0" baseline="0" noProof="0" dirty="0" smtClean="0">
                  <a:ln>
                    <a:noFill/>
                  </a:ln>
                  <a:solidFill>
                    <a:prstClr val="black">
                      <a:hueOff val="0"/>
                      <a:satOff val="0"/>
                      <a:lumOff val="0"/>
                      <a:alphaOff val="0"/>
                    </a:prstClr>
                  </a:solidFill>
                  <a:effectLst/>
                  <a:uLnTx/>
                  <a:uFillTx/>
                  <a:latin typeface="等线" panose="020F0502020204030204"/>
                  <a:cs typeface="+mn-cs"/>
                </a:endParaRPr>
              </a:p>
              <a:p>
                <a:pPr marL="228600" marR="0" lvl="1" indent="-228600" defTabSz="889000" eaLnBrk="1" fontAlgn="auto" latinLnBrk="0" hangingPunct="1">
                  <a:lnSpc>
                    <a:spcPct val="90000"/>
                  </a:lnSpc>
                  <a:spcBef>
                    <a:spcPct val="0"/>
                  </a:spcBef>
                  <a:spcAft>
                    <a:spcPct val="15000"/>
                  </a:spcAft>
                  <a:buClrTx/>
                  <a:buSzTx/>
                  <a:buFontTx/>
                  <a:buChar char="••"/>
                  <a:tabLst/>
                  <a:defRPr/>
                </a:pPr>
                <a:endParaRPr kumimoji="0" lang="en-US" altLang="zh-CN" sz="1800" b="0" kern="0" dirty="0">
                  <a:solidFill>
                    <a:prstClr val="black">
                      <a:hueOff val="0"/>
                      <a:satOff val="0"/>
                      <a:lumOff val="0"/>
                      <a:alphaOff val="0"/>
                    </a:prstClr>
                  </a:solidFill>
                  <a:latin typeface="等线" panose="020F0502020204030204"/>
                </a:endParaRPr>
              </a:p>
              <a:p>
                <a:pPr marL="228600" marR="0" lvl="1" indent="-228600" defTabSz="889000" eaLnBrk="1" fontAlgn="auto" latinLnBrk="0" hangingPunct="1">
                  <a:lnSpc>
                    <a:spcPct val="90000"/>
                  </a:lnSpc>
                  <a:spcBef>
                    <a:spcPct val="0"/>
                  </a:spcBef>
                  <a:spcAft>
                    <a:spcPct val="15000"/>
                  </a:spcAft>
                  <a:buClrTx/>
                  <a:buSzTx/>
                  <a:buFontTx/>
                  <a:buChar char="••"/>
                  <a:tabLst/>
                  <a:defRPr/>
                </a:pPr>
                <a:endParaRPr kumimoji="0" lang="en-US" altLang="zh-CN" sz="1800" b="0" i="0" u="none" strike="noStrike" kern="0" cap="none" spc="0" normalizeH="0" baseline="0" noProof="0" dirty="0" smtClean="0">
                  <a:ln>
                    <a:noFill/>
                  </a:ln>
                  <a:solidFill>
                    <a:prstClr val="black">
                      <a:hueOff val="0"/>
                      <a:satOff val="0"/>
                      <a:lumOff val="0"/>
                      <a:alphaOff val="0"/>
                    </a:prstClr>
                  </a:solidFill>
                  <a:effectLst/>
                  <a:uLnTx/>
                  <a:uFillTx/>
                  <a:latin typeface="等线" panose="020F0502020204030204"/>
                  <a:cs typeface="+mn-cs"/>
                </a:endParaRPr>
              </a:p>
              <a:p>
                <a:pPr marL="228600" marR="0" lvl="1" indent="-228600" defTabSz="889000" eaLnBrk="1" fontAlgn="auto" latinLnBrk="0" hangingPunct="1">
                  <a:lnSpc>
                    <a:spcPct val="90000"/>
                  </a:lnSpc>
                  <a:spcBef>
                    <a:spcPct val="0"/>
                  </a:spcBef>
                  <a:spcAft>
                    <a:spcPct val="15000"/>
                  </a:spcAft>
                  <a:buClrTx/>
                  <a:buSzTx/>
                  <a:buFontTx/>
                  <a:buChar char="••"/>
                  <a:tabLst/>
                  <a:defRPr/>
                </a:pPr>
                <a:endParaRPr kumimoji="0" lang="en-US" altLang="zh-CN" sz="1800" b="0" kern="0" dirty="0">
                  <a:solidFill>
                    <a:prstClr val="black">
                      <a:hueOff val="0"/>
                      <a:satOff val="0"/>
                      <a:lumOff val="0"/>
                      <a:alphaOff val="0"/>
                    </a:prstClr>
                  </a:solidFill>
                  <a:latin typeface="等线" panose="020F0502020204030204"/>
                </a:endParaRPr>
              </a:p>
              <a:p>
                <a:pPr marL="228600" marR="0" lvl="1" indent="-228600" defTabSz="889000" eaLnBrk="1" fontAlgn="auto" latinLnBrk="0" hangingPunct="1">
                  <a:lnSpc>
                    <a:spcPct val="90000"/>
                  </a:lnSpc>
                  <a:spcBef>
                    <a:spcPct val="0"/>
                  </a:spcBef>
                  <a:spcAft>
                    <a:spcPct val="15000"/>
                  </a:spcAft>
                  <a:buClrTx/>
                  <a:buSzTx/>
                  <a:buFontTx/>
                  <a:buChar char="••"/>
                  <a:tabLst/>
                  <a:defRPr/>
                </a:pPr>
                <a:r>
                  <a:rPr kumimoji="0" lang="en-US" altLang="zh-CN" sz="1800" b="0" i="0" u="none" strike="noStrike" kern="0" cap="none" spc="0" normalizeH="0" baseline="0" noProof="0" dirty="0" smtClean="0">
                    <a:ln>
                      <a:noFill/>
                    </a:ln>
                    <a:solidFill>
                      <a:prstClr val="black">
                        <a:hueOff val="0"/>
                        <a:satOff val="0"/>
                        <a:lumOff val="0"/>
                        <a:alphaOff val="0"/>
                      </a:prstClr>
                    </a:solidFill>
                    <a:effectLst/>
                    <a:uLnTx/>
                    <a:uFillTx/>
                    <a:latin typeface="等线" panose="020F0502020204030204"/>
                    <a:cs typeface="+mn-cs"/>
                  </a:rPr>
                  <a:t>Cost / Performance </a:t>
                </a:r>
              </a:p>
              <a:p>
                <a:pPr marL="228600" marR="0" lvl="1" indent="-228600" defTabSz="889000" eaLnBrk="1" fontAlgn="auto" latinLnBrk="0" hangingPunct="1">
                  <a:lnSpc>
                    <a:spcPct val="90000"/>
                  </a:lnSpc>
                  <a:spcBef>
                    <a:spcPct val="0"/>
                  </a:spcBef>
                  <a:spcAft>
                    <a:spcPct val="15000"/>
                  </a:spcAft>
                  <a:buClrTx/>
                  <a:buSzTx/>
                  <a:buFontTx/>
                  <a:buChar char="••"/>
                  <a:tabLst/>
                  <a:defRPr/>
                </a:pPr>
                <a:endParaRPr kumimoji="0" lang="en-US" altLang="zh-CN" sz="1800" b="0" kern="0" dirty="0">
                  <a:solidFill>
                    <a:prstClr val="black">
                      <a:hueOff val="0"/>
                      <a:satOff val="0"/>
                      <a:lumOff val="0"/>
                      <a:alphaOff val="0"/>
                    </a:prstClr>
                  </a:solidFill>
                  <a:latin typeface="等线" panose="020F0502020204030204"/>
                </a:endParaRPr>
              </a:p>
              <a:p>
                <a:pPr marL="228600" marR="0" lvl="1" indent="-228600" defTabSz="889000" eaLnBrk="1" fontAlgn="auto" latinLnBrk="0" hangingPunct="1">
                  <a:lnSpc>
                    <a:spcPct val="90000"/>
                  </a:lnSpc>
                  <a:spcBef>
                    <a:spcPct val="0"/>
                  </a:spcBef>
                  <a:spcAft>
                    <a:spcPct val="15000"/>
                  </a:spcAft>
                  <a:buClrTx/>
                  <a:buSzTx/>
                  <a:buFontTx/>
                  <a:buChar char="••"/>
                  <a:tabLst/>
                  <a:defRPr/>
                </a:pPr>
                <a:endParaRPr kumimoji="0" lang="en-US" altLang="zh-CN" sz="1800" b="0" i="0" u="none" strike="noStrike" kern="0" cap="none" spc="0" normalizeH="0" baseline="0" noProof="0" dirty="0" smtClean="0">
                  <a:ln>
                    <a:noFill/>
                  </a:ln>
                  <a:solidFill>
                    <a:prstClr val="black">
                      <a:hueOff val="0"/>
                      <a:satOff val="0"/>
                      <a:lumOff val="0"/>
                      <a:alphaOff val="0"/>
                    </a:prstClr>
                  </a:solidFill>
                  <a:effectLst/>
                  <a:uLnTx/>
                  <a:uFillTx/>
                  <a:latin typeface="等线" panose="020F0502020204030204"/>
                  <a:cs typeface="+mn-cs"/>
                </a:endParaRPr>
              </a:p>
              <a:p>
                <a:pPr marL="228600" marR="0" lvl="1" indent="-228600" defTabSz="889000" eaLnBrk="1" fontAlgn="auto" latinLnBrk="0" hangingPunct="1">
                  <a:lnSpc>
                    <a:spcPct val="90000"/>
                  </a:lnSpc>
                  <a:spcBef>
                    <a:spcPct val="0"/>
                  </a:spcBef>
                  <a:spcAft>
                    <a:spcPct val="15000"/>
                  </a:spcAft>
                  <a:buClrTx/>
                  <a:buSzTx/>
                  <a:buFontTx/>
                  <a:buChar char="••"/>
                  <a:tabLst/>
                  <a:defRPr/>
                </a:pPr>
                <a:endParaRPr kumimoji="0" lang="en-US" altLang="zh-CN" sz="1800" b="0" kern="0" dirty="0">
                  <a:solidFill>
                    <a:prstClr val="black">
                      <a:hueOff val="0"/>
                      <a:satOff val="0"/>
                      <a:lumOff val="0"/>
                      <a:alphaOff val="0"/>
                    </a:prstClr>
                  </a:solidFill>
                  <a:latin typeface="等线" panose="020F0502020204030204"/>
                </a:endParaRPr>
              </a:p>
              <a:p>
                <a:pPr marL="228600" marR="0" lvl="1" indent="-228600" defTabSz="889000" eaLnBrk="1" fontAlgn="auto" latinLnBrk="0" hangingPunct="1">
                  <a:lnSpc>
                    <a:spcPct val="90000"/>
                  </a:lnSpc>
                  <a:spcBef>
                    <a:spcPct val="0"/>
                  </a:spcBef>
                  <a:spcAft>
                    <a:spcPct val="15000"/>
                  </a:spcAft>
                  <a:buClrTx/>
                  <a:buSzTx/>
                  <a:buFontTx/>
                  <a:buChar char="••"/>
                  <a:tabLst/>
                  <a:defRPr/>
                </a:pPr>
                <a:r>
                  <a:rPr kumimoji="0" lang="en-US" altLang="zh-CN" sz="1800" b="0" i="0" u="none" strike="noStrike" kern="0" cap="none" spc="0" normalizeH="0" baseline="0" noProof="0" dirty="0" smtClean="0">
                    <a:ln>
                      <a:noFill/>
                    </a:ln>
                    <a:solidFill>
                      <a:prstClr val="black">
                        <a:hueOff val="0"/>
                        <a:satOff val="0"/>
                        <a:lumOff val="0"/>
                        <a:alphaOff val="0"/>
                      </a:prstClr>
                    </a:solidFill>
                    <a:effectLst/>
                    <a:uLnTx/>
                    <a:uFillTx/>
                    <a:latin typeface="等线" panose="020F0502020204030204"/>
                    <a:cs typeface="+mn-cs"/>
                  </a:rPr>
                  <a:t>PC</a:t>
                </a:r>
              </a:p>
              <a:p>
                <a:pPr marL="228600" marR="0" lvl="1" indent="-228600" defTabSz="889000" eaLnBrk="1" fontAlgn="auto" latinLnBrk="0" hangingPunct="1">
                  <a:lnSpc>
                    <a:spcPct val="90000"/>
                  </a:lnSpc>
                  <a:spcBef>
                    <a:spcPct val="0"/>
                  </a:spcBef>
                  <a:spcAft>
                    <a:spcPct val="15000"/>
                  </a:spcAft>
                  <a:buClrTx/>
                  <a:buSzTx/>
                  <a:buFontTx/>
                  <a:buChar char="••"/>
                  <a:tabLst/>
                  <a:defRPr/>
                </a:pPr>
                <a:endParaRPr kumimoji="0" lang="zh-CN" altLang="en-US" sz="1800" b="0" i="0" u="none" strike="noStrike" kern="0" cap="none" spc="0" normalizeH="0" baseline="0" noProof="0" dirty="0" smtClean="0">
                  <a:ln>
                    <a:noFill/>
                  </a:ln>
                  <a:solidFill>
                    <a:prstClr val="black">
                      <a:hueOff val="0"/>
                      <a:satOff val="0"/>
                      <a:lumOff val="0"/>
                      <a:alphaOff val="0"/>
                    </a:prstClr>
                  </a:solidFill>
                  <a:effectLst/>
                  <a:uLnTx/>
                  <a:uFillTx/>
                  <a:latin typeface="等线" panose="020F0502020204030204"/>
                  <a:cs typeface="+mn-cs"/>
                </a:endParaRPr>
              </a:p>
            </p:txBody>
          </p:sp>
        </p:grpSp>
        <p:sp>
          <p:nvSpPr>
            <p:cNvPr id="30" name="文本框 29"/>
            <p:cNvSpPr txBox="1"/>
            <p:nvPr/>
          </p:nvSpPr>
          <p:spPr>
            <a:xfrm>
              <a:off x="4552119" y="1250455"/>
              <a:ext cx="3491981" cy="369332"/>
            </a:xfrm>
            <a:prstGeom prst="rect">
              <a:avLst/>
            </a:prstGeom>
            <a:solidFill>
              <a:srgbClr val="70AD47"/>
            </a:solidFill>
            <a:ln w="12700" cap="flat" cmpd="sng" algn="ctr">
              <a:solidFill>
                <a:srgbClr val="70AD47">
                  <a:shade val="50000"/>
                </a:srgbClr>
              </a:solid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kern="0" dirty="0" smtClean="0">
                  <a:solidFill>
                    <a:prstClr val="white"/>
                  </a:solidFill>
                  <a:latin typeface="等线" panose="020F0502020204030204"/>
                </a:rPr>
                <a:t>4-5th </a:t>
              </a:r>
              <a:r>
                <a:rPr kumimoji="0" lang="en-US" altLang="zh-CN" sz="1800" b="0" kern="0" dirty="0" err="1" smtClean="0">
                  <a:solidFill>
                    <a:prstClr val="white"/>
                  </a:solidFill>
                  <a:latin typeface="等线" panose="020F0502020204030204"/>
                </a:rPr>
                <a:t>edtion</a:t>
              </a:r>
              <a:endParaRPr kumimoji="0" lang="zh-CN" altLang="en-US" sz="1800" b="0" i="0" u="none" strike="noStrike" kern="0" cap="none" spc="0" normalizeH="0" baseline="0" noProof="0" dirty="0" smtClean="0">
                <a:ln>
                  <a:noFill/>
                </a:ln>
                <a:solidFill>
                  <a:prstClr val="white"/>
                </a:solidFill>
                <a:effectLst/>
                <a:uLnTx/>
                <a:uFillTx/>
                <a:latin typeface="等线" panose="020F0502020204030204"/>
                <a:cs typeface="+mn-cs"/>
              </a:endParaRPr>
            </a:p>
          </p:txBody>
        </p:sp>
        <p:grpSp>
          <p:nvGrpSpPr>
            <p:cNvPr id="31" name="组合 30"/>
            <p:cNvGrpSpPr/>
            <p:nvPr/>
          </p:nvGrpSpPr>
          <p:grpSpPr>
            <a:xfrm>
              <a:off x="4552121" y="1865167"/>
              <a:ext cx="3491949" cy="4583478"/>
              <a:chOff x="16550" y="1009629"/>
              <a:chExt cx="3203971" cy="4672905"/>
            </a:xfrm>
          </p:grpSpPr>
          <p:sp>
            <p:nvSpPr>
              <p:cNvPr id="36" name="矩形 35"/>
              <p:cNvSpPr/>
              <p:nvPr/>
            </p:nvSpPr>
            <p:spPr>
              <a:xfrm>
                <a:off x="16550" y="1009630"/>
                <a:ext cx="3203971" cy="4561724"/>
              </a:xfrm>
              <a:prstGeom prst="rect">
                <a:avLst/>
              </a:prstGeom>
              <a:solidFill>
                <a:srgbClr val="5B9BD5">
                  <a:alpha val="90000"/>
                  <a:tint val="40000"/>
                  <a:hueOff val="0"/>
                  <a:satOff val="0"/>
                  <a:lumOff val="0"/>
                  <a:alphaOff val="0"/>
                </a:srgbClr>
              </a:solidFill>
              <a:ln w="12700" cap="flat" cmpd="sng" algn="ctr">
                <a:solidFill>
                  <a:srgbClr val="5B9BD5">
                    <a:alpha val="90000"/>
                    <a:tint val="40000"/>
                    <a:hueOff val="0"/>
                    <a:satOff val="0"/>
                    <a:lumOff val="0"/>
                    <a:alphaOff val="0"/>
                  </a:srgbClr>
                </a:solidFill>
                <a:prstDash val="solid"/>
                <a:miter lim="800000"/>
              </a:ln>
              <a:effectLst/>
            </p:spPr>
          </p:sp>
          <p:sp>
            <p:nvSpPr>
              <p:cNvPr id="37" name="矩形 36"/>
              <p:cNvSpPr/>
              <p:nvPr/>
            </p:nvSpPr>
            <p:spPr>
              <a:xfrm>
                <a:off x="16550" y="1009629"/>
                <a:ext cx="3203971" cy="4672905"/>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spcFirstLastPara="0" vert="horz" wrap="square" lIns="106680" tIns="106680" rIns="142240" bIns="160020" numCol="1" spcCol="1270" anchor="t" anchorCtr="0">
                <a:noAutofit/>
              </a:bodyPr>
              <a:lstStyle/>
              <a:p>
                <a:pPr marL="228600" marR="0" lvl="1" indent="-228600" defTabSz="889000" eaLnBrk="1" fontAlgn="auto" latinLnBrk="0" hangingPunct="1">
                  <a:lnSpc>
                    <a:spcPct val="90000"/>
                  </a:lnSpc>
                  <a:spcBef>
                    <a:spcPct val="0"/>
                  </a:spcBef>
                  <a:spcAft>
                    <a:spcPct val="15000"/>
                  </a:spcAft>
                  <a:buClrTx/>
                  <a:buSzTx/>
                  <a:buFontTx/>
                  <a:buChar char="••"/>
                  <a:tabLst/>
                  <a:defRPr/>
                </a:pPr>
                <a:r>
                  <a:rPr kumimoji="0" lang="en-US" altLang="zh-CN" sz="1800" b="0" i="0" u="none" strike="noStrike" kern="0" cap="none" spc="0" normalizeH="0" baseline="0" noProof="0" dirty="0" smtClean="0">
                    <a:ln>
                      <a:noFill/>
                    </a:ln>
                    <a:solidFill>
                      <a:prstClr val="black"/>
                    </a:solidFill>
                    <a:effectLst/>
                    <a:uLnTx/>
                    <a:uFillTx/>
                    <a:latin typeface="等线" panose="020F0502020204030204"/>
                    <a:cs typeface="+mn-cs"/>
                  </a:rPr>
                  <a:t>MIPS  /  ARM</a:t>
                </a:r>
              </a:p>
              <a:p>
                <a:pPr marL="228600" marR="0" lvl="1" indent="-228600" defTabSz="889000" eaLnBrk="1" fontAlgn="auto" latinLnBrk="0" hangingPunct="1">
                  <a:lnSpc>
                    <a:spcPct val="90000"/>
                  </a:lnSpc>
                  <a:spcBef>
                    <a:spcPct val="0"/>
                  </a:spcBef>
                  <a:spcAft>
                    <a:spcPct val="15000"/>
                  </a:spcAft>
                  <a:buClrTx/>
                  <a:buSzTx/>
                  <a:buFontTx/>
                  <a:buChar char="••"/>
                  <a:tabLst/>
                  <a:defRPr/>
                </a:pPr>
                <a:endParaRPr kumimoji="0" lang="en-US" altLang="zh-CN" sz="1800" b="0" i="0" u="none" strike="noStrike" kern="0" cap="none" spc="0" normalizeH="0" baseline="0" noProof="0" dirty="0" smtClean="0">
                  <a:ln>
                    <a:noFill/>
                  </a:ln>
                  <a:solidFill>
                    <a:prstClr val="black"/>
                  </a:solidFill>
                  <a:effectLst/>
                  <a:uLnTx/>
                  <a:uFillTx/>
                  <a:latin typeface="等线" panose="020F0502020204030204"/>
                  <a:cs typeface="+mn-cs"/>
                </a:endParaRPr>
              </a:p>
              <a:p>
                <a:pPr marL="228600" lvl="1" indent="-228600" defTabSz="889000" fontAlgn="auto">
                  <a:lnSpc>
                    <a:spcPct val="90000"/>
                  </a:lnSpc>
                  <a:spcBef>
                    <a:spcPct val="0"/>
                  </a:spcBef>
                  <a:spcAft>
                    <a:spcPct val="15000"/>
                  </a:spcAft>
                  <a:buClrTx/>
                  <a:buSzTx/>
                  <a:buFontTx/>
                  <a:buChar char="••"/>
                  <a:defRPr/>
                </a:pPr>
                <a:r>
                  <a:rPr kumimoji="0" lang="en-US" altLang="zh-CN" sz="1800" b="0" i="0" u="none" strike="noStrike" kern="0" cap="none" spc="0" normalizeH="0" baseline="0" noProof="0" dirty="0" smtClean="0">
                    <a:ln>
                      <a:noFill/>
                    </a:ln>
                    <a:solidFill>
                      <a:prstClr val="black"/>
                    </a:solidFill>
                    <a:effectLst/>
                    <a:uLnTx/>
                    <a:uFillTx/>
                    <a:latin typeface="等线" panose="020F0502020204030204"/>
                    <a:cs typeface="+mn-cs"/>
                  </a:rPr>
                  <a:t>ILP </a:t>
                </a:r>
                <a:r>
                  <a:rPr kumimoji="0" lang="zh-CN" altLang="en-US" sz="1800" b="0" kern="0" dirty="0">
                    <a:solidFill>
                      <a:prstClr val="black">
                        <a:hueOff val="0"/>
                        <a:satOff val="0"/>
                        <a:lumOff val="0"/>
                        <a:alphaOff val="0"/>
                      </a:prstClr>
                    </a:solidFill>
                    <a:latin typeface="等线" panose="020F0502020204030204"/>
                  </a:rPr>
                  <a:t>（</a:t>
                </a:r>
                <a:r>
                  <a:rPr kumimoji="0" lang="en-US" altLang="zh-CN" sz="1800" b="0" kern="0" dirty="0">
                    <a:solidFill>
                      <a:prstClr val="black">
                        <a:hueOff val="0"/>
                        <a:satOff val="0"/>
                        <a:lumOff val="0"/>
                        <a:alphaOff val="0"/>
                      </a:prstClr>
                    </a:solidFill>
                    <a:latin typeface="等线" panose="020F0502020204030204"/>
                  </a:rPr>
                  <a:t>Instruction Level Parallelism</a:t>
                </a:r>
                <a:r>
                  <a:rPr kumimoji="0" lang="zh-CN" altLang="en-US" sz="1800" b="0" kern="0" dirty="0">
                    <a:solidFill>
                      <a:prstClr val="black">
                        <a:hueOff val="0"/>
                        <a:satOff val="0"/>
                        <a:lumOff val="0"/>
                        <a:alphaOff val="0"/>
                      </a:prstClr>
                    </a:solidFill>
                    <a:latin typeface="等线" panose="020F0502020204030204"/>
                  </a:rPr>
                  <a:t>）</a:t>
                </a:r>
              </a:p>
              <a:p>
                <a:pPr marL="0" lvl="1" defTabSz="889000" fontAlgn="auto">
                  <a:lnSpc>
                    <a:spcPct val="90000"/>
                  </a:lnSpc>
                  <a:spcBef>
                    <a:spcPct val="0"/>
                  </a:spcBef>
                  <a:spcAft>
                    <a:spcPct val="15000"/>
                  </a:spcAft>
                  <a:buClrTx/>
                  <a:buSzTx/>
                  <a:defRPr/>
                </a:pPr>
                <a:r>
                  <a:rPr kumimoji="0" lang="en-US" altLang="zh-CN" sz="1800" b="0" i="0" u="none" strike="noStrike" kern="0" cap="none" spc="0" normalizeH="0" noProof="0" dirty="0" smtClean="0">
                    <a:ln>
                      <a:noFill/>
                    </a:ln>
                    <a:solidFill>
                      <a:srgbClr val="3333FF"/>
                    </a:solidFill>
                    <a:effectLst/>
                    <a:uLnTx/>
                    <a:uFillTx/>
                    <a:latin typeface="等线" panose="020F0502020204030204"/>
                    <a:cs typeface="+mn-cs"/>
                  </a:rPr>
                  <a:t>    DLP  </a:t>
                </a:r>
                <a:r>
                  <a:rPr kumimoji="0" lang="en-US" altLang="zh-CN" sz="1800" b="0" kern="0" dirty="0" smtClean="0">
                    <a:solidFill>
                      <a:srgbClr val="3333FF"/>
                    </a:solidFill>
                    <a:latin typeface="等线" panose="020F0502020204030204"/>
                  </a:rPr>
                  <a:t>(Data Level </a:t>
                </a:r>
                <a:r>
                  <a:rPr kumimoji="0" lang="en-US" altLang="zh-CN" sz="1800" b="0" kern="0" dirty="0">
                    <a:solidFill>
                      <a:srgbClr val="3333FF"/>
                    </a:solidFill>
                    <a:latin typeface="等线" panose="020F0502020204030204"/>
                  </a:rPr>
                  <a:t>Parallelism</a:t>
                </a:r>
                <a:r>
                  <a:rPr kumimoji="0" lang="zh-CN" altLang="en-US" sz="1800" b="0" kern="0" dirty="0">
                    <a:solidFill>
                      <a:srgbClr val="3333FF"/>
                    </a:solidFill>
                    <a:latin typeface="等线" panose="020F0502020204030204"/>
                  </a:rPr>
                  <a:t>）</a:t>
                </a:r>
              </a:p>
              <a:p>
                <a:pPr marL="0" lvl="1" defTabSz="889000" fontAlgn="auto">
                  <a:lnSpc>
                    <a:spcPct val="90000"/>
                  </a:lnSpc>
                  <a:spcBef>
                    <a:spcPct val="0"/>
                  </a:spcBef>
                  <a:spcAft>
                    <a:spcPct val="15000"/>
                  </a:spcAft>
                  <a:buClrTx/>
                  <a:buSzTx/>
                  <a:defRPr/>
                </a:pPr>
                <a:r>
                  <a:rPr kumimoji="0" lang="en-US" altLang="zh-CN" sz="1800" b="0" i="0" u="none" strike="noStrike" kern="0" cap="none" spc="0" normalizeH="0" noProof="0" dirty="0" smtClean="0">
                    <a:ln>
                      <a:noFill/>
                    </a:ln>
                    <a:solidFill>
                      <a:srgbClr val="3333FF"/>
                    </a:solidFill>
                    <a:effectLst/>
                    <a:uLnTx/>
                    <a:uFillTx/>
                    <a:latin typeface="等线" panose="020F0502020204030204"/>
                    <a:cs typeface="+mn-cs"/>
                  </a:rPr>
                  <a:t>    TLP</a:t>
                </a:r>
                <a:r>
                  <a:rPr kumimoji="0" lang="zh-CN" altLang="en-US" sz="1800" b="0" kern="0" dirty="0" smtClean="0">
                    <a:solidFill>
                      <a:srgbClr val="3333FF"/>
                    </a:solidFill>
                    <a:latin typeface="等线" panose="020F0502020204030204"/>
                  </a:rPr>
                  <a:t>（</a:t>
                </a:r>
                <a:r>
                  <a:rPr kumimoji="0" lang="en-US" altLang="zh-CN" sz="1800" b="0" kern="0" dirty="0" smtClean="0">
                    <a:solidFill>
                      <a:srgbClr val="3333FF"/>
                    </a:solidFill>
                    <a:latin typeface="等线" panose="020F0502020204030204"/>
                  </a:rPr>
                  <a:t>Thread Level Parallelism</a:t>
                </a:r>
                <a:r>
                  <a:rPr kumimoji="0" lang="zh-CN" altLang="en-US" sz="1800" b="0" kern="0" dirty="0" smtClean="0">
                    <a:solidFill>
                      <a:srgbClr val="3333FF"/>
                    </a:solidFill>
                    <a:latin typeface="等线" panose="020F0502020204030204"/>
                  </a:rPr>
                  <a:t>）</a:t>
                </a:r>
                <a:endParaRPr kumimoji="0" lang="en-US" altLang="zh-CN" sz="1800" b="0" kern="0" dirty="0" smtClean="0">
                  <a:solidFill>
                    <a:srgbClr val="3333FF"/>
                  </a:solidFill>
                  <a:latin typeface="等线" panose="020F0502020204030204"/>
                </a:endParaRPr>
              </a:p>
              <a:p>
                <a:pPr marL="0" lvl="1" defTabSz="889000" fontAlgn="auto">
                  <a:lnSpc>
                    <a:spcPct val="90000"/>
                  </a:lnSpc>
                  <a:spcBef>
                    <a:spcPct val="0"/>
                  </a:spcBef>
                  <a:spcAft>
                    <a:spcPct val="15000"/>
                  </a:spcAft>
                  <a:buClrTx/>
                  <a:buSzTx/>
                  <a:defRPr/>
                </a:pPr>
                <a:endParaRPr kumimoji="0" lang="en-US" altLang="zh-CN" sz="1800" b="0" kern="0" dirty="0">
                  <a:solidFill>
                    <a:srgbClr val="3333FF"/>
                  </a:solidFill>
                  <a:latin typeface="等线" panose="020F0502020204030204"/>
                </a:endParaRPr>
              </a:p>
              <a:p>
                <a:pPr marL="0" lvl="1" defTabSz="889000" fontAlgn="auto">
                  <a:lnSpc>
                    <a:spcPct val="90000"/>
                  </a:lnSpc>
                  <a:spcBef>
                    <a:spcPct val="0"/>
                  </a:spcBef>
                  <a:spcAft>
                    <a:spcPct val="15000"/>
                  </a:spcAft>
                  <a:buClrTx/>
                  <a:buSzTx/>
                  <a:defRPr/>
                </a:pPr>
                <a:r>
                  <a:rPr kumimoji="0" lang="en-US" altLang="zh-CN" sz="1800" b="0" kern="0" dirty="0" smtClean="0">
                    <a:solidFill>
                      <a:prstClr val="black"/>
                    </a:solidFill>
                    <a:latin typeface="宋体" panose="02010600030101010101" pitchFamily="2" charset="-122"/>
                    <a:ea typeface="宋体" panose="02010600030101010101" pitchFamily="2" charset="-122"/>
                  </a:rPr>
                  <a:t>• </a:t>
                </a:r>
                <a:r>
                  <a:rPr kumimoji="0" lang="en-US" altLang="zh-CN" sz="1800" b="0" kern="0" dirty="0" smtClean="0">
                    <a:solidFill>
                      <a:prstClr val="black"/>
                    </a:solidFill>
                    <a:latin typeface="等线" panose="020F0502020204030204"/>
                  </a:rPr>
                  <a:t> </a:t>
                </a:r>
                <a:r>
                  <a:rPr kumimoji="0" lang="en-US" altLang="zh-CN" sz="1800" b="0" kern="0" dirty="0">
                    <a:solidFill>
                      <a:prstClr val="black"/>
                    </a:solidFill>
                    <a:latin typeface="等线" panose="020F0502020204030204"/>
                  </a:rPr>
                  <a:t>Cost / Performance </a:t>
                </a:r>
                <a:endParaRPr kumimoji="0" lang="en-US" altLang="zh-CN" sz="1800" b="0" kern="0" dirty="0" smtClean="0">
                  <a:solidFill>
                    <a:prstClr val="black"/>
                  </a:solidFill>
                  <a:latin typeface="等线" panose="020F0502020204030204"/>
                </a:endParaRPr>
              </a:p>
              <a:p>
                <a:pPr marL="0" lvl="1" defTabSz="889000" fontAlgn="auto">
                  <a:lnSpc>
                    <a:spcPct val="90000"/>
                  </a:lnSpc>
                  <a:spcBef>
                    <a:spcPct val="0"/>
                  </a:spcBef>
                  <a:spcAft>
                    <a:spcPct val="15000"/>
                  </a:spcAft>
                  <a:buClrTx/>
                  <a:buSzTx/>
                  <a:defRPr/>
                </a:pPr>
                <a:r>
                  <a:rPr kumimoji="0" lang="en-US" altLang="zh-CN" sz="1800" b="0" kern="0" dirty="0">
                    <a:solidFill>
                      <a:srgbClr val="3333FF"/>
                    </a:solidFill>
                    <a:latin typeface="等线" panose="020F0502020204030204"/>
                  </a:rPr>
                  <a:t> </a:t>
                </a:r>
                <a:r>
                  <a:rPr kumimoji="0" lang="en-US" altLang="zh-CN" sz="1800" b="0" kern="0" dirty="0" smtClean="0">
                    <a:solidFill>
                      <a:srgbClr val="3333FF"/>
                    </a:solidFill>
                    <a:latin typeface="等线" panose="020F0502020204030204"/>
                  </a:rPr>
                  <a:t>     dependability </a:t>
                </a:r>
                <a:r>
                  <a:rPr kumimoji="0" lang="en-US" altLang="zh-CN" sz="1800" b="0" kern="0" dirty="0" smtClean="0">
                    <a:solidFill>
                      <a:prstClr val="black"/>
                    </a:solidFill>
                    <a:latin typeface="等线" panose="020F0502020204030204"/>
                  </a:rPr>
                  <a:t>/ power </a:t>
                </a:r>
              </a:p>
              <a:p>
                <a:pPr marL="0" lvl="1" defTabSz="889000" fontAlgn="auto">
                  <a:lnSpc>
                    <a:spcPct val="90000"/>
                  </a:lnSpc>
                  <a:spcBef>
                    <a:spcPct val="0"/>
                  </a:spcBef>
                  <a:spcAft>
                    <a:spcPct val="15000"/>
                  </a:spcAft>
                  <a:buClrTx/>
                  <a:buSzTx/>
                  <a:defRPr/>
                </a:pPr>
                <a:endParaRPr kumimoji="0" lang="en-US" altLang="zh-CN" sz="1800" b="0" kern="0" dirty="0">
                  <a:solidFill>
                    <a:prstClr val="black"/>
                  </a:solidFill>
                  <a:latin typeface="等线" panose="020F0502020204030204"/>
                </a:endParaRPr>
              </a:p>
              <a:p>
                <a:pPr marL="0" lvl="1" defTabSz="889000" fontAlgn="auto">
                  <a:lnSpc>
                    <a:spcPct val="90000"/>
                  </a:lnSpc>
                  <a:spcBef>
                    <a:spcPct val="0"/>
                  </a:spcBef>
                  <a:spcAft>
                    <a:spcPct val="15000"/>
                  </a:spcAft>
                  <a:buClrTx/>
                  <a:buSzTx/>
                  <a:defRPr/>
                </a:pPr>
                <a:endParaRPr kumimoji="0" lang="en-US" altLang="zh-CN" sz="1800" b="0" kern="0" dirty="0" smtClean="0">
                  <a:solidFill>
                    <a:prstClr val="black"/>
                  </a:solidFill>
                  <a:latin typeface="宋体" panose="02010600030101010101" pitchFamily="2" charset="-122"/>
                  <a:ea typeface="宋体" panose="02010600030101010101" pitchFamily="2" charset="-122"/>
                </a:endParaRPr>
              </a:p>
              <a:p>
                <a:pPr marL="0" lvl="1" defTabSz="889000" fontAlgn="auto">
                  <a:lnSpc>
                    <a:spcPct val="90000"/>
                  </a:lnSpc>
                  <a:spcBef>
                    <a:spcPct val="0"/>
                  </a:spcBef>
                  <a:spcAft>
                    <a:spcPct val="15000"/>
                  </a:spcAft>
                  <a:buClrTx/>
                  <a:buSzTx/>
                  <a:defRPr/>
                </a:pPr>
                <a:r>
                  <a:rPr kumimoji="0" lang="en-US" altLang="zh-CN" sz="1800" b="0" kern="0" dirty="0" smtClean="0">
                    <a:solidFill>
                      <a:prstClr val="black"/>
                    </a:solidFill>
                    <a:latin typeface="宋体" panose="02010600030101010101" pitchFamily="2" charset="-122"/>
                    <a:ea typeface="宋体" panose="02010600030101010101" pitchFamily="2" charset="-122"/>
                  </a:rPr>
                  <a:t>• </a:t>
                </a:r>
                <a:r>
                  <a:rPr kumimoji="0" lang="en-US" altLang="zh-CN" sz="1800" b="0" kern="0" dirty="0" smtClean="0">
                    <a:solidFill>
                      <a:prstClr val="black">
                        <a:hueOff val="0"/>
                        <a:satOff val="0"/>
                        <a:lumOff val="0"/>
                        <a:alphaOff val="0"/>
                      </a:prstClr>
                    </a:solidFill>
                    <a:latin typeface="等线" panose="020F0502020204030204"/>
                  </a:rPr>
                  <a:t>PC</a:t>
                </a:r>
              </a:p>
              <a:p>
                <a:pPr marL="0" lvl="1" defTabSz="889000" fontAlgn="auto">
                  <a:lnSpc>
                    <a:spcPct val="90000"/>
                  </a:lnSpc>
                  <a:spcBef>
                    <a:spcPct val="0"/>
                  </a:spcBef>
                  <a:spcAft>
                    <a:spcPct val="15000"/>
                  </a:spcAft>
                  <a:buClrTx/>
                  <a:buSzTx/>
                  <a:defRPr/>
                </a:pPr>
                <a:r>
                  <a:rPr kumimoji="0" lang="en-US" altLang="zh-CN" sz="1800" b="0" kern="0" dirty="0">
                    <a:solidFill>
                      <a:prstClr val="black">
                        <a:hueOff val="0"/>
                        <a:satOff val="0"/>
                        <a:lumOff val="0"/>
                        <a:alphaOff val="0"/>
                      </a:prstClr>
                    </a:solidFill>
                    <a:latin typeface="等线" panose="020F0502020204030204"/>
                  </a:rPr>
                  <a:t> </a:t>
                </a:r>
                <a:r>
                  <a:rPr kumimoji="0" lang="en-US" altLang="zh-CN" sz="1800" b="0" kern="0" dirty="0" smtClean="0">
                    <a:solidFill>
                      <a:prstClr val="black">
                        <a:hueOff val="0"/>
                        <a:satOff val="0"/>
                        <a:lumOff val="0"/>
                        <a:alphaOff val="0"/>
                      </a:prstClr>
                    </a:solidFill>
                    <a:latin typeface="等线" panose="020F0502020204030204"/>
                  </a:rPr>
                  <a:t>    </a:t>
                </a:r>
                <a:r>
                  <a:rPr kumimoji="0" lang="en-US" altLang="zh-CN" sz="1800" b="0" kern="0" dirty="0" smtClean="0">
                    <a:solidFill>
                      <a:srgbClr val="3333FF"/>
                    </a:solidFill>
                    <a:latin typeface="等线" panose="020F0502020204030204"/>
                  </a:rPr>
                  <a:t>embedded system</a:t>
                </a:r>
              </a:p>
              <a:p>
                <a:pPr marL="0" lvl="1" defTabSz="889000" fontAlgn="auto">
                  <a:lnSpc>
                    <a:spcPct val="90000"/>
                  </a:lnSpc>
                  <a:spcBef>
                    <a:spcPct val="0"/>
                  </a:spcBef>
                  <a:spcAft>
                    <a:spcPct val="15000"/>
                  </a:spcAft>
                  <a:buClrTx/>
                  <a:buSzTx/>
                  <a:defRPr/>
                </a:pPr>
                <a:r>
                  <a:rPr kumimoji="0" lang="en-US" altLang="zh-CN" sz="1800" b="0" kern="0" dirty="0">
                    <a:solidFill>
                      <a:srgbClr val="3333FF"/>
                    </a:solidFill>
                    <a:latin typeface="等线" panose="020F0502020204030204"/>
                  </a:rPr>
                  <a:t> </a:t>
                </a:r>
                <a:r>
                  <a:rPr kumimoji="0" lang="en-US" altLang="zh-CN" sz="1800" b="0" kern="0" dirty="0" smtClean="0">
                    <a:solidFill>
                      <a:srgbClr val="3333FF"/>
                    </a:solidFill>
                    <a:latin typeface="等线" panose="020F0502020204030204"/>
                  </a:rPr>
                  <a:t>    Server</a:t>
                </a:r>
                <a:endParaRPr kumimoji="0" lang="en-US" altLang="zh-CN" sz="1800" b="0" kern="0" dirty="0">
                  <a:solidFill>
                    <a:srgbClr val="3333FF"/>
                  </a:solidFill>
                  <a:latin typeface="等线" panose="020F0502020204030204"/>
                </a:endParaRPr>
              </a:p>
              <a:p>
                <a:pPr marL="0" lvl="1" defTabSz="889000" fontAlgn="auto">
                  <a:lnSpc>
                    <a:spcPct val="90000"/>
                  </a:lnSpc>
                  <a:spcBef>
                    <a:spcPct val="0"/>
                  </a:spcBef>
                  <a:spcAft>
                    <a:spcPct val="15000"/>
                  </a:spcAft>
                  <a:buClrTx/>
                  <a:buSzTx/>
                  <a:defRPr/>
                </a:pPr>
                <a:r>
                  <a:rPr kumimoji="0" lang="en-US" altLang="zh-CN" sz="1800" b="0" kern="0" dirty="0" smtClean="0">
                    <a:solidFill>
                      <a:prstClr val="black"/>
                    </a:solidFill>
                    <a:latin typeface="等线" panose="020F0502020204030204"/>
                  </a:rPr>
                  <a:t>     </a:t>
                </a:r>
                <a:endParaRPr kumimoji="0" lang="zh-CN" altLang="en-US" sz="1800" b="0" kern="0" dirty="0">
                  <a:solidFill>
                    <a:prstClr val="black"/>
                  </a:solidFill>
                  <a:latin typeface="等线" panose="020F0502020204030204"/>
                </a:endParaRPr>
              </a:p>
            </p:txBody>
          </p:sp>
        </p:grpSp>
        <p:sp>
          <p:nvSpPr>
            <p:cNvPr id="32" name="文本框 31"/>
            <p:cNvSpPr txBox="1"/>
            <p:nvPr/>
          </p:nvSpPr>
          <p:spPr>
            <a:xfrm>
              <a:off x="8279009" y="1250455"/>
              <a:ext cx="3356400" cy="369332"/>
            </a:xfrm>
            <a:prstGeom prst="rect">
              <a:avLst/>
            </a:prstGeom>
            <a:solidFill>
              <a:srgbClr val="5B9BD5"/>
            </a:solidFill>
            <a:ln w="12700" cap="flat" cmpd="sng" algn="ctr">
              <a:solidFill>
                <a:srgbClr val="A5A5A5">
                  <a:shade val="50000"/>
                </a:srgbClr>
              </a:solid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prstClr val="white"/>
                  </a:solidFill>
                  <a:effectLst/>
                  <a:uLnTx/>
                  <a:uFillTx/>
                  <a:latin typeface="等线" panose="020F0502020204030204"/>
                  <a:cs typeface="+mn-cs"/>
                </a:rPr>
                <a:t>6th </a:t>
              </a:r>
              <a:r>
                <a:rPr kumimoji="0" lang="en-US" altLang="zh-CN" sz="1800" b="0" i="0" u="none" strike="noStrike" kern="0" cap="none" spc="0" normalizeH="0" baseline="0" noProof="0" dirty="0" err="1" smtClean="0">
                  <a:ln>
                    <a:noFill/>
                  </a:ln>
                  <a:solidFill>
                    <a:prstClr val="white"/>
                  </a:solidFill>
                  <a:effectLst/>
                  <a:uLnTx/>
                  <a:uFillTx/>
                  <a:latin typeface="等线" panose="020F0502020204030204"/>
                  <a:cs typeface="+mn-cs"/>
                </a:rPr>
                <a:t>edtion</a:t>
              </a:r>
              <a:endParaRPr kumimoji="0" lang="zh-CN" altLang="en-US" sz="1800" b="0" i="0" u="none" strike="noStrike" kern="0" cap="none" spc="0" normalizeH="0" baseline="0" noProof="0" dirty="0" smtClean="0">
                <a:ln>
                  <a:noFill/>
                </a:ln>
                <a:solidFill>
                  <a:prstClr val="white"/>
                </a:solidFill>
                <a:effectLst/>
                <a:uLnTx/>
                <a:uFillTx/>
                <a:latin typeface="等线" panose="020F0502020204030204"/>
                <a:cs typeface="+mn-cs"/>
              </a:endParaRPr>
            </a:p>
          </p:txBody>
        </p:sp>
        <p:grpSp>
          <p:nvGrpSpPr>
            <p:cNvPr id="33" name="组合 32"/>
            <p:cNvGrpSpPr/>
            <p:nvPr/>
          </p:nvGrpSpPr>
          <p:grpSpPr>
            <a:xfrm>
              <a:off x="8279040" y="1865167"/>
              <a:ext cx="3356369" cy="4583478"/>
              <a:chOff x="16550" y="1009629"/>
              <a:chExt cx="3203971" cy="4672905"/>
            </a:xfrm>
          </p:grpSpPr>
          <p:sp>
            <p:nvSpPr>
              <p:cNvPr id="34" name="矩形 33"/>
              <p:cNvSpPr/>
              <p:nvPr/>
            </p:nvSpPr>
            <p:spPr>
              <a:xfrm>
                <a:off x="16550" y="1009630"/>
                <a:ext cx="3203971" cy="4561724"/>
              </a:xfrm>
              <a:prstGeom prst="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sp>
          <p:sp>
            <p:nvSpPr>
              <p:cNvPr id="35" name="矩形 34"/>
              <p:cNvSpPr/>
              <p:nvPr/>
            </p:nvSpPr>
            <p:spPr>
              <a:xfrm>
                <a:off x="16550" y="1009629"/>
                <a:ext cx="3203971" cy="4672905"/>
              </a:xfrm>
              <a:prstGeom prst="rect">
                <a:avLst/>
              </a:prstGeom>
              <a:solidFill>
                <a:srgbClr val="D6E1F1"/>
              </a:solidFill>
              <a:ln w="6350" cap="flat" cmpd="sng" algn="ctr">
                <a:solidFill>
                  <a:srgbClr val="A5A5A5"/>
                </a:solidFill>
                <a:prstDash val="solid"/>
                <a:miter lim="800000"/>
              </a:ln>
              <a:effectLst/>
            </p:spPr>
            <p:txBody>
              <a:bodyPr spcFirstLastPara="0" vert="horz" wrap="square" lIns="106680" tIns="106680" rIns="142240" bIns="160020" numCol="1" spcCol="1270" anchor="t" anchorCtr="0">
                <a:noAutofit/>
              </a:bodyPr>
              <a:lstStyle/>
              <a:p>
                <a:pPr marL="0" marR="0" lvl="1" indent="0" defTabSz="889000" eaLnBrk="1" fontAlgn="auto" latinLnBrk="0" hangingPunct="1">
                  <a:lnSpc>
                    <a:spcPct val="90000"/>
                  </a:lnSpc>
                  <a:spcBef>
                    <a:spcPct val="0"/>
                  </a:spcBef>
                  <a:spcAft>
                    <a:spcPct val="15000"/>
                  </a:spcAft>
                  <a:buClrTx/>
                  <a:buSzTx/>
                  <a:buFontTx/>
                  <a:buNone/>
                  <a:tabLst/>
                  <a:defRPr/>
                </a:pPr>
                <a:r>
                  <a:rPr kumimoji="0" lang="en-US" altLang="zh-CN" sz="1800" b="0" kern="0" dirty="0">
                    <a:solidFill>
                      <a:srgbClr val="FF0000"/>
                    </a:solidFill>
                    <a:latin typeface="等线" panose="020F0502020204030204"/>
                  </a:rPr>
                  <a:t> </a:t>
                </a:r>
                <a:r>
                  <a:rPr kumimoji="0" lang="en-US" altLang="zh-CN" sz="1800" b="0" kern="0" dirty="0">
                    <a:solidFill>
                      <a:srgbClr val="FF0000"/>
                    </a:solidFill>
                    <a:latin typeface="宋体" panose="02010600030101010101" pitchFamily="2" charset="-122"/>
                    <a:ea typeface="宋体" panose="02010600030101010101" pitchFamily="2" charset="-122"/>
                  </a:rPr>
                  <a:t>• </a:t>
                </a:r>
                <a:r>
                  <a:rPr kumimoji="0" lang="en-US" altLang="zh-CN" sz="1800" b="0" i="0" u="none" strike="noStrike" kern="0" cap="none" spc="0" normalizeH="0" baseline="0" noProof="0" dirty="0" smtClean="0">
                    <a:ln>
                      <a:noFill/>
                    </a:ln>
                    <a:solidFill>
                      <a:srgbClr val="FF0000"/>
                    </a:solidFill>
                    <a:effectLst/>
                    <a:uLnTx/>
                    <a:uFillTx/>
                    <a:latin typeface="等线" panose="020F0502020204030204"/>
                    <a:cs typeface="+mn-cs"/>
                  </a:rPr>
                  <a:t>RISC V</a:t>
                </a:r>
              </a:p>
              <a:p>
                <a:pPr marL="0" marR="0" lvl="1" indent="0" defTabSz="889000" eaLnBrk="1" fontAlgn="auto" latinLnBrk="0" hangingPunct="1">
                  <a:lnSpc>
                    <a:spcPct val="90000"/>
                  </a:lnSpc>
                  <a:spcBef>
                    <a:spcPct val="0"/>
                  </a:spcBef>
                  <a:spcAft>
                    <a:spcPct val="15000"/>
                  </a:spcAft>
                  <a:buClrTx/>
                  <a:buSzTx/>
                  <a:buFontTx/>
                  <a:buNone/>
                  <a:tabLst/>
                  <a:defRPr/>
                </a:pPr>
                <a:endParaRPr kumimoji="0" lang="en-US" altLang="zh-CN" sz="1800" b="0" kern="0" dirty="0">
                  <a:solidFill>
                    <a:srgbClr val="FF0000"/>
                  </a:solidFill>
                  <a:latin typeface="等线" panose="020F0502020204030204"/>
                </a:endParaRPr>
              </a:p>
              <a:p>
                <a:pPr marL="0" lvl="1" defTabSz="889000" fontAlgn="auto">
                  <a:lnSpc>
                    <a:spcPct val="90000"/>
                  </a:lnSpc>
                  <a:spcBef>
                    <a:spcPct val="0"/>
                  </a:spcBef>
                  <a:spcAft>
                    <a:spcPct val="15000"/>
                  </a:spcAft>
                  <a:buClrTx/>
                  <a:buSzTx/>
                  <a:defRPr/>
                </a:pPr>
                <a:r>
                  <a:rPr kumimoji="0" lang="en-US" altLang="zh-CN" sz="1800" b="0" kern="0" dirty="0">
                    <a:solidFill>
                      <a:prstClr val="black"/>
                    </a:solidFill>
                    <a:latin typeface="等线" panose="020F0502020204030204"/>
                  </a:rPr>
                  <a:t> </a:t>
                </a:r>
                <a:r>
                  <a:rPr kumimoji="0" lang="en-US" altLang="zh-CN" sz="1800" b="0" kern="0" dirty="0">
                    <a:solidFill>
                      <a:prstClr val="black"/>
                    </a:solidFill>
                    <a:latin typeface="宋体" panose="02010600030101010101" pitchFamily="2" charset="-122"/>
                    <a:ea typeface="宋体" panose="02010600030101010101" pitchFamily="2" charset="-122"/>
                  </a:rPr>
                  <a:t>• </a:t>
                </a:r>
                <a:r>
                  <a:rPr kumimoji="0" lang="en-US" altLang="zh-CN" sz="1800" b="0" kern="0" dirty="0" smtClean="0">
                    <a:solidFill>
                      <a:prstClr val="black"/>
                    </a:solidFill>
                    <a:latin typeface="等线" panose="020F0502020204030204"/>
                  </a:rPr>
                  <a:t>ILP </a:t>
                </a:r>
                <a:r>
                  <a:rPr kumimoji="0" lang="zh-CN" altLang="en-US" sz="1800" b="0" kern="0" dirty="0">
                    <a:solidFill>
                      <a:prstClr val="black">
                        <a:hueOff val="0"/>
                        <a:satOff val="0"/>
                        <a:lumOff val="0"/>
                        <a:alphaOff val="0"/>
                      </a:prstClr>
                    </a:solidFill>
                    <a:latin typeface="等线" panose="020F0502020204030204"/>
                  </a:rPr>
                  <a:t>（</a:t>
                </a:r>
                <a:r>
                  <a:rPr kumimoji="0" lang="en-US" altLang="zh-CN" sz="1800" b="0" kern="0" dirty="0">
                    <a:solidFill>
                      <a:prstClr val="black">
                        <a:hueOff val="0"/>
                        <a:satOff val="0"/>
                        <a:lumOff val="0"/>
                        <a:alphaOff val="0"/>
                      </a:prstClr>
                    </a:solidFill>
                    <a:latin typeface="等线" panose="020F0502020204030204"/>
                  </a:rPr>
                  <a:t>Instruction Level Parallelism</a:t>
                </a:r>
                <a:r>
                  <a:rPr kumimoji="0" lang="zh-CN" altLang="en-US" sz="1800" b="0" kern="0" dirty="0">
                    <a:solidFill>
                      <a:prstClr val="black">
                        <a:hueOff val="0"/>
                        <a:satOff val="0"/>
                        <a:lumOff val="0"/>
                        <a:alphaOff val="0"/>
                      </a:prstClr>
                    </a:solidFill>
                    <a:latin typeface="等线" panose="020F0502020204030204"/>
                  </a:rPr>
                  <a:t>）</a:t>
                </a:r>
              </a:p>
              <a:p>
                <a:pPr marL="0" lvl="1" defTabSz="889000" fontAlgn="auto">
                  <a:lnSpc>
                    <a:spcPct val="90000"/>
                  </a:lnSpc>
                  <a:spcBef>
                    <a:spcPct val="0"/>
                  </a:spcBef>
                  <a:spcAft>
                    <a:spcPct val="15000"/>
                  </a:spcAft>
                  <a:buClrTx/>
                  <a:buSzTx/>
                  <a:defRPr/>
                </a:pPr>
                <a:r>
                  <a:rPr kumimoji="0" lang="en-US" altLang="zh-CN" sz="1800" b="0" kern="0" dirty="0">
                    <a:solidFill>
                      <a:srgbClr val="3333FF"/>
                    </a:solidFill>
                    <a:latin typeface="等线" panose="020F0502020204030204"/>
                  </a:rPr>
                  <a:t>    DLP  (Data Level Parallelism</a:t>
                </a:r>
                <a:r>
                  <a:rPr kumimoji="0" lang="zh-CN" altLang="en-US" sz="1800" b="0" kern="0" dirty="0">
                    <a:solidFill>
                      <a:srgbClr val="3333FF"/>
                    </a:solidFill>
                    <a:latin typeface="等线" panose="020F0502020204030204"/>
                  </a:rPr>
                  <a:t>）</a:t>
                </a:r>
              </a:p>
              <a:p>
                <a:pPr marL="0" lvl="1" defTabSz="889000" fontAlgn="auto">
                  <a:lnSpc>
                    <a:spcPct val="90000"/>
                  </a:lnSpc>
                  <a:spcBef>
                    <a:spcPct val="0"/>
                  </a:spcBef>
                  <a:spcAft>
                    <a:spcPct val="15000"/>
                  </a:spcAft>
                  <a:buClrTx/>
                  <a:buSzTx/>
                  <a:defRPr/>
                </a:pPr>
                <a:r>
                  <a:rPr kumimoji="0" lang="en-US" altLang="zh-CN" sz="1800" b="0" kern="0" dirty="0">
                    <a:solidFill>
                      <a:srgbClr val="3333FF"/>
                    </a:solidFill>
                    <a:latin typeface="等线" panose="020F0502020204030204"/>
                  </a:rPr>
                  <a:t>    TLP</a:t>
                </a:r>
                <a:r>
                  <a:rPr kumimoji="0" lang="zh-CN" altLang="en-US" sz="1800" b="0" kern="0" dirty="0">
                    <a:solidFill>
                      <a:srgbClr val="3333FF"/>
                    </a:solidFill>
                    <a:latin typeface="等线" panose="020F0502020204030204"/>
                  </a:rPr>
                  <a:t>（</a:t>
                </a:r>
                <a:r>
                  <a:rPr kumimoji="0" lang="en-US" altLang="zh-CN" sz="1800" b="0" kern="0" dirty="0">
                    <a:solidFill>
                      <a:srgbClr val="3333FF"/>
                    </a:solidFill>
                    <a:latin typeface="等线" panose="020F0502020204030204"/>
                  </a:rPr>
                  <a:t>Thread Level Parallelism</a:t>
                </a:r>
                <a:r>
                  <a:rPr kumimoji="0" lang="zh-CN" altLang="en-US" sz="1800" b="0" kern="0" dirty="0" smtClean="0">
                    <a:solidFill>
                      <a:srgbClr val="3333FF"/>
                    </a:solidFill>
                    <a:latin typeface="等线" panose="020F0502020204030204"/>
                  </a:rPr>
                  <a:t>）</a:t>
                </a:r>
                <a:endParaRPr kumimoji="0" lang="en-US" altLang="zh-CN" sz="1800" b="0" kern="0" dirty="0" smtClean="0">
                  <a:solidFill>
                    <a:srgbClr val="3333FF"/>
                  </a:solidFill>
                  <a:latin typeface="等线" panose="020F0502020204030204"/>
                </a:endParaRPr>
              </a:p>
              <a:p>
                <a:pPr marL="0" lvl="1" defTabSz="889000" fontAlgn="auto">
                  <a:lnSpc>
                    <a:spcPct val="90000"/>
                  </a:lnSpc>
                  <a:spcBef>
                    <a:spcPct val="0"/>
                  </a:spcBef>
                  <a:spcAft>
                    <a:spcPct val="15000"/>
                  </a:spcAft>
                  <a:buClrTx/>
                  <a:buSzTx/>
                  <a:defRPr/>
                </a:pPr>
                <a:r>
                  <a:rPr kumimoji="0" lang="en-US" altLang="zh-CN" sz="1800" b="0" kern="0" dirty="0">
                    <a:solidFill>
                      <a:srgbClr val="3333FF"/>
                    </a:solidFill>
                    <a:latin typeface="等线" panose="020F0502020204030204"/>
                  </a:rPr>
                  <a:t> </a:t>
                </a:r>
                <a:r>
                  <a:rPr kumimoji="0" lang="en-US" altLang="zh-CN" sz="1800" b="0" kern="0" dirty="0" smtClean="0">
                    <a:solidFill>
                      <a:srgbClr val="3333FF"/>
                    </a:solidFill>
                    <a:latin typeface="等线" panose="020F0502020204030204"/>
                  </a:rPr>
                  <a:t>   </a:t>
                </a:r>
                <a:r>
                  <a:rPr kumimoji="0" lang="en-US" altLang="zh-CN" sz="1800" b="0" kern="0" dirty="0" smtClean="0">
                    <a:solidFill>
                      <a:srgbClr val="FF0000"/>
                    </a:solidFill>
                    <a:latin typeface="等线" panose="020F0502020204030204"/>
                  </a:rPr>
                  <a:t>RLP</a:t>
                </a:r>
                <a:r>
                  <a:rPr kumimoji="0" lang="zh-CN" altLang="en-US" sz="1800" b="0" kern="0" dirty="0" smtClean="0">
                    <a:solidFill>
                      <a:srgbClr val="FF0000"/>
                    </a:solidFill>
                    <a:latin typeface="等线" panose="020F0502020204030204"/>
                  </a:rPr>
                  <a:t>（</a:t>
                </a:r>
                <a:r>
                  <a:rPr kumimoji="0" lang="en-US" altLang="zh-CN" sz="1800" b="0" kern="0" dirty="0" smtClean="0">
                    <a:solidFill>
                      <a:srgbClr val="FF0000"/>
                    </a:solidFill>
                    <a:latin typeface="等线" panose="020F0502020204030204"/>
                  </a:rPr>
                  <a:t>Request Level </a:t>
                </a:r>
                <a:r>
                  <a:rPr kumimoji="0" lang="en-US" altLang="zh-CN" sz="1800" b="0" kern="0" dirty="0">
                    <a:solidFill>
                      <a:srgbClr val="FF0000"/>
                    </a:solidFill>
                    <a:latin typeface="等线" panose="020F0502020204030204"/>
                  </a:rPr>
                  <a:t>Parallelism</a:t>
                </a:r>
                <a:r>
                  <a:rPr kumimoji="0" lang="zh-CN" altLang="en-US" sz="1800" b="0" kern="0" dirty="0">
                    <a:solidFill>
                      <a:srgbClr val="FF0000"/>
                    </a:solidFill>
                    <a:latin typeface="等线" panose="020F0502020204030204"/>
                  </a:rPr>
                  <a:t>）</a:t>
                </a:r>
                <a:endParaRPr kumimoji="0" lang="en-US" altLang="zh-CN" sz="1800" b="0" kern="0" dirty="0">
                  <a:solidFill>
                    <a:srgbClr val="FF0000"/>
                  </a:solidFill>
                  <a:latin typeface="等线" panose="020F0502020204030204"/>
                </a:endParaRPr>
              </a:p>
              <a:p>
                <a:pPr marL="0" lvl="1" defTabSz="889000" fontAlgn="auto">
                  <a:lnSpc>
                    <a:spcPct val="90000"/>
                  </a:lnSpc>
                  <a:spcBef>
                    <a:spcPct val="0"/>
                  </a:spcBef>
                  <a:spcAft>
                    <a:spcPct val="15000"/>
                  </a:spcAft>
                  <a:buClrTx/>
                  <a:buSzTx/>
                  <a:defRPr/>
                </a:pPr>
                <a:endParaRPr kumimoji="0" lang="en-US" altLang="zh-CN" sz="1800" b="0" kern="0" dirty="0" smtClean="0">
                  <a:solidFill>
                    <a:prstClr val="black"/>
                  </a:solidFill>
                  <a:latin typeface="等线" panose="020F0502020204030204"/>
                </a:endParaRPr>
              </a:p>
              <a:p>
                <a:pPr marL="0" lvl="1" defTabSz="889000" fontAlgn="auto">
                  <a:lnSpc>
                    <a:spcPct val="90000"/>
                  </a:lnSpc>
                  <a:spcBef>
                    <a:spcPct val="0"/>
                  </a:spcBef>
                  <a:spcAft>
                    <a:spcPct val="15000"/>
                  </a:spcAft>
                  <a:buClrTx/>
                  <a:buSzTx/>
                  <a:defRPr/>
                </a:pPr>
                <a:r>
                  <a:rPr kumimoji="0" lang="en-US" altLang="zh-CN" sz="1800" b="0" kern="0" dirty="0" smtClean="0">
                    <a:solidFill>
                      <a:prstClr val="black"/>
                    </a:solidFill>
                    <a:latin typeface="等线" panose="020F0502020204030204"/>
                  </a:rPr>
                  <a:t> </a:t>
                </a:r>
                <a:r>
                  <a:rPr kumimoji="0" lang="en-US" altLang="zh-CN" sz="1800" b="0" kern="0" dirty="0">
                    <a:solidFill>
                      <a:prstClr val="black"/>
                    </a:solidFill>
                    <a:latin typeface="宋体" panose="02010600030101010101" pitchFamily="2" charset="-122"/>
                    <a:ea typeface="宋体" panose="02010600030101010101" pitchFamily="2" charset="-122"/>
                  </a:rPr>
                  <a:t>• </a:t>
                </a:r>
                <a:r>
                  <a:rPr kumimoji="0" lang="en-US" altLang="zh-CN" sz="1800" b="0" kern="0" dirty="0" smtClean="0">
                    <a:solidFill>
                      <a:prstClr val="black"/>
                    </a:solidFill>
                    <a:latin typeface="宋体" panose="02010600030101010101" pitchFamily="2" charset="-122"/>
                    <a:ea typeface="宋体" panose="02010600030101010101" pitchFamily="2" charset="-122"/>
                  </a:rPr>
                  <a:t>dependability</a:t>
                </a:r>
              </a:p>
              <a:p>
                <a:pPr marL="0" lvl="1" defTabSz="889000" fontAlgn="auto">
                  <a:lnSpc>
                    <a:spcPct val="90000"/>
                  </a:lnSpc>
                  <a:spcBef>
                    <a:spcPct val="0"/>
                  </a:spcBef>
                  <a:spcAft>
                    <a:spcPct val="15000"/>
                  </a:spcAft>
                  <a:buClrTx/>
                  <a:buSzTx/>
                  <a:defRPr/>
                </a:pPr>
                <a:r>
                  <a:rPr kumimoji="0" lang="en-US" altLang="zh-CN" sz="1800" b="0" kern="0" dirty="0" smtClean="0">
                    <a:solidFill>
                      <a:srgbClr val="FF0000"/>
                    </a:solidFill>
                    <a:latin typeface="等线" panose="020F0502020204030204"/>
                  </a:rPr>
                  <a:t>     Cost </a:t>
                </a:r>
                <a:r>
                  <a:rPr kumimoji="0" lang="en-US" altLang="zh-CN" sz="1800" b="0" kern="0" dirty="0">
                    <a:solidFill>
                      <a:srgbClr val="FF0000"/>
                    </a:solidFill>
                    <a:latin typeface="等线" panose="020F0502020204030204"/>
                  </a:rPr>
                  <a:t>/ </a:t>
                </a:r>
                <a:r>
                  <a:rPr kumimoji="0" lang="en-US" altLang="zh-CN" sz="1800" b="0" kern="0" dirty="0" smtClean="0">
                    <a:solidFill>
                      <a:srgbClr val="FF0000"/>
                    </a:solidFill>
                    <a:latin typeface="等线" panose="020F0502020204030204"/>
                  </a:rPr>
                  <a:t>Performance/power </a:t>
                </a:r>
                <a:endParaRPr kumimoji="0" lang="en-US" altLang="zh-CN" sz="1800" b="0" kern="0" dirty="0">
                  <a:solidFill>
                    <a:srgbClr val="FF0000"/>
                  </a:solidFill>
                  <a:latin typeface="等线" panose="020F0502020204030204"/>
                </a:endParaRPr>
              </a:p>
              <a:p>
                <a:pPr marL="0" lvl="1" defTabSz="889000" fontAlgn="auto">
                  <a:lnSpc>
                    <a:spcPct val="90000"/>
                  </a:lnSpc>
                  <a:spcBef>
                    <a:spcPct val="0"/>
                  </a:spcBef>
                  <a:spcAft>
                    <a:spcPct val="15000"/>
                  </a:spcAft>
                  <a:buClrTx/>
                  <a:buSzTx/>
                  <a:defRPr/>
                </a:pPr>
                <a:r>
                  <a:rPr kumimoji="0" lang="en-US" altLang="zh-CN" sz="1800" b="0" kern="0" dirty="0">
                    <a:solidFill>
                      <a:prstClr val="black"/>
                    </a:solidFill>
                    <a:latin typeface="等线" panose="020F0502020204030204"/>
                  </a:rPr>
                  <a:t>     </a:t>
                </a:r>
                <a:endParaRPr kumimoji="0" lang="zh-CN" altLang="en-US" sz="1800" b="0" kern="0" dirty="0">
                  <a:solidFill>
                    <a:prstClr val="black"/>
                  </a:solidFill>
                  <a:latin typeface="等线" panose="020F0502020204030204"/>
                </a:endParaRPr>
              </a:p>
              <a:p>
                <a:pPr marL="0" lvl="1" defTabSz="889000" fontAlgn="auto">
                  <a:lnSpc>
                    <a:spcPct val="90000"/>
                  </a:lnSpc>
                  <a:spcBef>
                    <a:spcPct val="0"/>
                  </a:spcBef>
                  <a:spcAft>
                    <a:spcPct val="15000"/>
                  </a:spcAft>
                  <a:buClrTx/>
                  <a:buSzTx/>
                  <a:defRPr/>
                </a:pPr>
                <a:r>
                  <a:rPr kumimoji="0" lang="en-US" altLang="zh-CN" sz="1800" b="0" kern="0" dirty="0">
                    <a:solidFill>
                      <a:prstClr val="black"/>
                    </a:solidFill>
                    <a:latin typeface="宋体" panose="02010600030101010101" pitchFamily="2" charset="-122"/>
                    <a:ea typeface="宋体" panose="02010600030101010101" pitchFamily="2" charset="-122"/>
                  </a:rPr>
                  <a:t>• </a:t>
                </a:r>
                <a:r>
                  <a:rPr kumimoji="0" lang="en-US" altLang="zh-CN" sz="1800" b="0" kern="0" dirty="0">
                    <a:solidFill>
                      <a:prstClr val="black">
                        <a:hueOff val="0"/>
                        <a:satOff val="0"/>
                        <a:lumOff val="0"/>
                        <a:alphaOff val="0"/>
                      </a:prstClr>
                    </a:solidFill>
                    <a:latin typeface="等线" panose="020F0502020204030204"/>
                  </a:rPr>
                  <a:t>PC</a:t>
                </a:r>
              </a:p>
              <a:p>
                <a:pPr marL="0" lvl="1" defTabSz="889000" fontAlgn="auto">
                  <a:lnSpc>
                    <a:spcPct val="90000"/>
                  </a:lnSpc>
                  <a:spcBef>
                    <a:spcPct val="0"/>
                  </a:spcBef>
                  <a:spcAft>
                    <a:spcPct val="15000"/>
                  </a:spcAft>
                  <a:buClrTx/>
                  <a:buSzTx/>
                  <a:defRPr/>
                </a:pPr>
                <a:r>
                  <a:rPr kumimoji="0" lang="en-US" altLang="zh-CN" sz="1800" b="0" kern="0" dirty="0">
                    <a:solidFill>
                      <a:prstClr val="black">
                        <a:hueOff val="0"/>
                        <a:satOff val="0"/>
                        <a:lumOff val="0"/>
                        <a:alphaOff val="0"/>
                      </a:prstClr>
                    </a:solidFill>
                    <a:latin typeface="等线" panose="020F0502020204030204"/>
                  </a:rPr>
                  <a:t>     </a:t>
                </a:r>
                <a:r>
                  <a:rPr kumimoji="0" lang="en-US" altLang="zh-CN" sz="1800" b="0" kern="0" dirty="0" smtClean="0">
                    <a:solidFill>
                      <a:prstClr val="black">
                        <a:hueOff val="0"/>
                        <a:satOff val="0"/>
                        <a:lumOff val="0"/>
                        <a:alphaOff val="0"/>
                      </a:prstClr>
                    </a:solidFill>
                    <a:latin typeface="等线" panose="020F0502020204030204"/>
                  </a:rPr>
                  <a:t>Personal mobile device</a:t>
                </a:r>
              </a:p>
              <a:p>
                <a:pPr marL="0" lvl="1" defTabSz="889000" fontAlgn="auto">
                  <a:lnSpc>
                    <a:spcPct val="90000"/>
                  </a:lnSpc>
                  <a:spcBef>
                    <a:spcPct val="0"/>
                  </a:spcBef>
                  <a:spcAft>
                    <a:spcPct val="15000"/>
                  </a:spcAft>
                  <a:buClrTx/>
                  <a:buSzTx/>
                  <a:defRPr/>
                </a:pPr>
                <a:r>
                  <a:rPr kumimoji="0" lang="en-US" altLang="zh-CN" sz="1800" b="0" kern="0" dirty="0" smtClean="0">
                    <a:solidFill>
                      <a:prstClr val="black">
                        <a:hueOff val="0"/>
                        <a:satOff val="0"/>
                        <a:lumOff val="0"/>
                        <a:alphaOff val="0"/>
                      </a:prstClr>
                    </a:solidFill>
                    <a:latin typeface="等线" panose="020F0502020204030204"/>
                  </a:rPr>
                  <a:t>     </a:t>
                </a:r>
                <a:r>
                  <a:rPr kumimoji="0" lang="en-US" altLang="zh-CN" sz="1800" b="0" kern="0" dirty="0" smtClean="0">
                    <a:solidFill>
                      <a:srgbClr val="FF0000"/>
                    </a:solidFill>
                    <a:latin typeface="等线" panose="020F0502020204030204"/>
                  </a:rPr>
                  <a:t>warehouse-scale computers</a:t>
                </a:r>
              </a:p>
              <a:p>
                <a:pPr marL="0" lvl="1" defTabSz="889000" fontAlgn="auto">
                  <a:lnSpc>
                    <a:spcPct val="90000"/>
                  </a:lnSpc>
                  <a:spcBef>
                    <a:spcPct val="0"/>
                  </a:spcBef>
                  <a:spcAft>
                    <a:spcPct val="15000"/>
                  </a:spcAft>
                  <a:buClrTx/>
                  <a:buSzTx/>
                  <a:defRPr/>
                </a:pPr>
                <a:r>
                  <a:rPr kumimoji="0" lang="en-US" altLang="zh-CN" sz="1800" b="0" kern="0" dirty="0">
                    <a:solidFill>
                      <a:srgbClr val="FF0000"/>
                    </a:solidFill>
                    <a:latin typeface="等线" panose="020F0502020204030204"/>
                  </a:rPr>
                  <a:t> </a:t>
                </a:r>
                <a:r>
                  <a:rPr kumimoji="0" lang="en-US" altLang="zh-CN" sz="1800" b="0" kern="0" dirty="0" smtClean="0">
                    <a:solidFill>
                      <a:srgbClr val="FF0000"/>
                    </a:solidFill>
                    <a:latin typeface="等线" panose="020F0502020204030204"/>
                  </a:rPr>
                  <a:t>    domain-specific architecture</a:t>
                </a:r>
                <a:endParaRPr kumimoji="0" lang="en-US" altLang="zh-CN" sz="1800" b="0" kern="0" dirty="0">
                  <a:solidFill>
                    <a:srgbClr val="FF0000"/>
                  </a:solidFill>
                  <a:latin typeface="等线" panose="020F0502020204030204"/>
                </a:endParaRPr>
              </a:p>
              <a:p>
                <a:pPr marL="0" lvl="1" defTabSz="889000" fontAlgn="auto">
                  <a:lnSpc>
                    <a:spcPct val="90000"/>
                  </a:lnSpc>
                  <a:spcBef>
                    <a:spcPct val="0"/>
                  </a:spcBef>
                  <a:spcAft>
                    <a:spcPct val="15000"/>
                  </a:spcAft>
                  <a:buClrTx/>
                  <a:buSzTx/>
                  <a:defRPr/>
                </a:pPr>
                <a:r>
                  <a:rPr kumimoji="0" lang="en-US" altLang="zh-CN" sz="1800" b="0" kern="0" dirty="0" smtClean="0">
                    <a:solidFill>
                      <a:srgbClr val="3333FF"/>
                    </a:solidFill>
                    <a:latin typeface="等线" panose="020F0502020204030204"/>
                  </a:rPr>
                  <a:t>            </a:t>
                </a:r>
                <a:endParaRPr kumimoji="0" lang="zh-CN" altLang="en-US" sz="1800" b="0" kern="0" dirty="0">
                  <a:solidFill>
                    <a:srgbClr val="3333FF"/>
                  </a:solidFill>
                  <a:latin typeface="等线" panose="020F0502020204030204"/>
                </a:endParaRPr>
              </a:p>
            </p:txBody>
          </p:sp>
        </p:grpSp>
      </p:grpSp>
    </p:spTree>
  </p:cSld>
  <p:clrMapOvr>
    <a:masterClrMapping/>
  </p:clrMapOvr>
  <p:transition spd="slow">
    <p:pull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75884" y="1"/>
            <a:ext cx="10081683" cy="764703"/>
          </a:xfrm>
        </p:spPr>
        <p:txBody>
          <a:bodyPr/>
          <a:lstStyle/>
          <a:p>
            <a:r>
              <a:rPr lang="en-US" altLang="zh-CN" dirty="0" smtClean="0"/>
              <a:t>Updated Course Contents  </a:t>
            </a:r>
            <a:endParaRPr lang="zh-CN" altLang="en-US" dirty="0"/>
          </a:p>
        </p:txBody>
      </p:sp>
      <p:graphicFrame>
        <p:nvGraphicFramePr>
          <p:cNvPr id="4" name="内容占位符 3"/>
          <p:cNvGraphicFramePr>
            <a:graphicFrameLocks/>
          </p:cNvGraphicFramePr>
          <p:nvPr>
            <p:extLst>
              <p:ext uri="{D42A27DB-BD31-4B8C-83A1-F6EECF244321}">
                <p14:modId xmlns:p14="http://schemas.microsoft.com/office/powerpoint/2010/main" val="1001913540"/>
              </p:ext>
            </p:extLst>
          </p:nvPr>
        </p:nvGraphicFramePr>
        <p:xfrm>
          <a:off x="479377" y="1484784"/>
          <a:ext cx="5112568" cy="4752772"/>
        </p:xfrm>
        <a:graphic>
          <a:graphicData uri="http://schemas.openxmlformats.org/drawingml/2006/table">
            <a:tbl>
              <a:tblPr firstRow="1" bandRow="1">
                <a:tableStyleId>{93296810-A885-4BE3-A3E7-6D5BEEA58F35}</a:tableStyleId>
              </a:tblPr>
              <a:tblGrid>
                <a:gridCol w="3742582">
                  <a:extLst>
                    <a:ext uri="{9D8B030D-6E8A-4147-A177-3AD203B41FA5}">
                      <a16:colId xmlns:a16="http://schemas.microsoft.com/office/drawing/2014/main" xmlns="" val="3981592324"/>
                    </a:ext>
                  </a:extLst>
                </a:gridCol>
                <a:gridCol w="1369986">
                  <a:extLst>
                    <a:ext uri="{9D8B030D-6E8A-4147-A177-3AD203B41FA5}">
                      <a16:colId xmlns:a16="http://schemas.microsoft.com/office/drawing/2014/main" xmlns="" val="1973307381"/>
                    </a:ext>
                  </a:extLst>
                </a:gridCol>
              </a:tblGrid>
              <a:tr h="474452">
                <a:tc>
                  <a:txBody>
                    <a:bodyPr/>
                    <a:lstStyle/>
                    <a:p>
                      <a:pPr algn="ctr"/>
                      <a:r>
                        <a:rPr lang="en-US" altLang="zh-CN" dirty="0" smtClean="0"/>
                        <a:t>Contents in  2020</a:t>
                      </a:r>
                      <a:endParaRPr lang="zh-CN" altLang="en-US" dirty="0"/>
                    </a:p>
                  </a:txBody>
                  <a:tcPr anchor="ctr"/>
                </a:tc>
                <a:tc>
                  <a:txBody>
                    <a:bodyPr/>
                    <a:lstStyle/>
                    <a:p>
                      <a:pPr algn="ctr"/>
                      <a:r>
                        <a:rPr lang="zh-CN" altLang="en-US" dirty="0" smtClean="0"/>
                        <a:t>备注</a:t>
                      </a:r>
                      <a:endParaRPr lang="zh-CN" altLang="en-US" dirty="0"/>
                    </a:p>
                  </a:txBody>
                  <a:tcPr anchor="ctr"/>
                </a:tc>
                <a:extLst>
                  <a:ext uri="{0D108BD9-81ED-4DB2-BD59-A6C34878D82A}">
                    <a16:rowId xmlns:a16="http://schemas.microsoft.com/office/drawing/2014/main" xmlns="" val="3957073982"/>
                  </a:ext>
                </a:extLst>
              </a:tr>
              <a:tr h="603468">
                <a:tc>
                  <a:txBody>
                    <a:bodyPr/>
                    <a:lstStyle/>
                    <a:p>
                      <a:r>
                        <a:rPr lang="en-US" altLang="zh-CN" dirty="0" smtClean="0"/>
                        <a:t>Ch1  Fundamentals of computer design</a:t>
                      </a:r>
                    </a:p>
                  </a:txBody>
                  <a:tcPr anchor="ctr"/>
                </a:tc>
                <a:tc>
                  <a:txBody>
                    <a:bodyPr/>
                    <a:lstStyle/>
                    <a:p>
                      <a:endParaRPr lang="zh-CN" altLang="en-US" dirty="0"/>
                    </a:p>
                  </a:txBody>
                  <a:tcPr anchor="ctr"/>
                </a:tc>
                <a:extLst>
                  <a:ext uri="{0D108BD9-81ED-4DB2-BD59-A6C34878D82A}">
                    <a16:rowId xmlns:a16="http://schemas.microsoft.com/office/drawing/2014/main" xmlns="" val="3476277977"/>
                  </a:ext>
                </a:extLst>
              </a:tr>
              <a:tr h="603468">
                <a:tc>
                  <a:txBody>
                    <a:bodyPr/>
                    <a:lstStyle/>
                    <a:p>
                      <a:r>
                        <a:rPr lang="en-US" altLang="zh-CN" dirty="0" err="1" smtClean="0"/>
                        <a:t>AppA</a:t>
                      </a:r>
                      <a:r>
                        <a:rPr lang="en-US" altLang="zh-CN" dirty="0" smtClean="0"/>
                        <a:t>  Instruction Set Principles</a:t>
                      </a:r>
                    </a:p>
                  </a:txBody>
                  <a:tcPr anchor="ctr"/>
                </a:tc>
                <a:tc>
                  <a:txBody>
                    <a:bodyPr/>
                    <a:lstStyle/>
                    <a:p>
                      <a:r>
                        <a:rPr lang="en-US" altLang="zh-CN" dirty="0" smtClean="0"/>
                        <a:t>MIPS</a:t>
                      </a:r>
                      <a:endParaRPr lang="zh-CN" altLang="en-US" dirty="0"/>
                    </a:p>
                  </a:txBody>
                  <a:tcPr anchor="ctr"/>
                </a:tc>
                <a:extLst>
                  <a:ext uri="{0D108BD9-81ED-4DB2-BD59-A6C34878D82A}">
                    <a16:rowId xmlns:a16="http://schemas.microsoft.com/office/drawing/2014/main" xmlns="" val="154379698"/>
                  </a:ext>
                </a:extLst>
              </a:tr>
              <a:tr h="630085">
                <a:tc>
                  <a:txBody>
                    <a:bodyPr/>
                    <a:lstStyle/>
                    <a:p>
                      <a:r>
                        <a:rPr lang="en-US" altLang="zh-CN" dirty="0" err="1" smtClean="0"/>
                        <a:t>AppC</a:t>
                      </a:r>
                      <a:r>
                        <a:rPr lang="en-US" altLang="zh-CN" baseline="0" dirty="0" smtClean="0"/>
                        <a:t> </a:t>
                      </a:r>
                      <a:r>
                        <a:rPr lang="en-US" altLang="zh-CN" dirty="0" smtClean="0"/>
                        <a:t> Pipelining: Basic and Intermediate Concepts</a:t>
                      </a:r>
                    </a:p>
                  </a:txBody>
                  <a:tcPr anchor="ctr"/>
                </a:tc>
                <a:tc>
                  <a:txBody>
                    <a:bodyPr/>
                    <a:lstStyle/>
                    <a:p>
                      <a:r>
                        <a:rPr lang="en-US" altLang="zh-CN" dirty="0" smtClean="0"/>
                        <a:t>Pipeline CPU </a:t>
                      </a:r>
                      <a:endParaRPr lang="zh-CN" altLang="en-US" dirty="0"/>
                    </a:p>
                  </a:txBody>
                  <a:tcPr anchor="ctr"/>
                </a:tc>
                <a:extLst>
                  <a:ext uri="{0D108BD9-81ED-4DB2-BD59-A6C34878D82A}">
                    <a16:rowId xmlns:a16="http://schemas.microsoft.com/office/drawing/2014/main" xmlns="" val="3529051968"/>
                  </a:ext>
                </a:extLst>
              </a:tr>
              <a:tr h="603468">
                <a:tc>
                  <a:txBody>
                    <a:bodyPr/>
                    <a:lstStyle/>
                    <a:p>
                      <a:r>
                        <a:rPr lang="en-US" altLang="zh-CN" dirty="0" err="1" smtClean="0"/>
                        <a:t>AppB</a:t>
                      </a:r>
                      <a:r>
                        <a:rPr lang="en-US" altLang="zh-CN" baseline="0" dirty="0" smtClean="0"/>
                        <a:t> </a:t>
                      </a:r>
                      <a:r>
                        <a:rPr lang="en-US" altLang="zh-CN" dirty="0" smtClean="0"/>
                        <a:t> Review of Memory Hierarchy</a:t>
                      </a:r>
                    </a:p>
                  </a:txBody>
                  <a:tcPr anchor="ctr"/>
                </a:tc>
                <a:tc>
                  <a:txBody>
                    <a:bodyPr/>
                    <a:lstStyle/>
                    <a:p>
                      <a:endParaRPr lang="zh-CN" altLang="en-US" dirty="0"/>
                    </a:p>
                  </a:txBody>
                  <a:tcPr anchor="ctr"/>
                </a:tc>
                <a:extLst>
                  <a:ext uri="{0D108BD9-81ED-4DB2-BD59-A6C34878D82A}">
                    <a16:rowId xmlns:a16="http://schemas.microsoft.com/office/drawing/2014/main" xmlns="" val="4099250067"/>
                  </a:ext>
                </a:extLst>
              </a:tr>
              <a:tr h="630085">
                <a:tc>
                  <a:txBody>
                    <a:bodyPr/>
                    <a:lstStyle/>
                    <a:p>
                      <a:r>
                        <a:rPr lang="en-US" altLang="zh-CN" dirty="0" smtClean="0"/>
                        <a:t>Ch2 Memory Hierarchy Design</a:t>
                      </a:r>
                    </a:p>
                  </a:txBody>
                  <a:tcPr anchor="ctr"/>
                </a:tc>
                <a:tc>
                  <a:txBody>
                    <a:bodyPr/>
                    <a:lstStyle/>
                    <a:p>
                      <a:r>
                        <a:rPr lang="en-US" altLang="zh-CN" dirty="0" smtClean="0"/>
                        <a:t>Improve cache perf.</a:t>
                      </a:r>
                      <a:endParaRPr lang="zh-CN" altLang="en-US" dirty="0"/>
                    </a:p>
                  </a:txBody>
                  <a:tcPr anchor="ctr"/>
                </a:tc>
                <a:extLst>
                  <a:ext uri="{0D108BD9-81ED-4DB2-BD59-A6C34878D82A}">
                    <a16:rowId xmlns:a16="http://schemas.microsoft.com/office/drawing/2014/main" xmlns="" val="4111967877"/>
                  </a:ext>
                </a:extLst>
              </a:tr>
              <a:tr h="474452">
                <a:tc>
                  <a:txBody>
                    <a:bodyPr/>
                    <a:lstStyle/>
                    <a:p>
                      <a:r>
                        <a:rPr lang="en-US" altLang="zh-CN" dirty="0" err="1" smtClean="0"/>
                        <a:t>AppD</a:t>
                      </a:r>
                      <a:r>
                        <a:rPr lang="en-US" altLang="zh-CN" baseline="0" dirty="0" smtClean="0"/>
                        <a:t> </a:t>
                      </a:r>
                      <a:r>
                        <a:rPr lang="en-US" altLang="zh-CN" dirty="0" smtClean="0"/>
                        <a:t> Storage Systems</a:t>
                      </a:r>
                    </a:p>
                  </a:txBody>
                  <a:tcPr anchor="ctr"/>
                </a:tc>
                <a:tc>
                  <a:txBody>
                    <a:bodyPr/>
                    <a:lstStyle/>
                    <a:p>
                      <a:endParaRPr lang="zh-CN" altLang="en-US" dirty="0"/>
                    </a:p>
                  </a:txBody>
                  <a:tcPr anchor="ctr"/>
                </a:tc>
                <a:extLst>
                  <a:ext uri="{0D108BD9-81ED-4DB2-BD59-A6C34878D82A}">
                    <a16:rowId xmlns:a16="http://schemas.microsoft.com/office/drawing/2014/main" xmlns="" val="3126289458"/>
                  </a:ext>
                </a:extLst>
              </a:tr>
              <a:tr h="6034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AppI</a:t>
                      </a:r>
                      <a:r>
                        <a:rPr lang="en-US" altLang="zh-CN" dirty="0" smtClean="0"/>
                        <a:t>   Basic concepts of Multiprocessor</a:t>
                      </a:r>
                    </a:p>
                  </a:txBody>
                  <a:tcPr anchor="ctr"/>
                </a:tc>
                <a:tc>
                  <a:txBody>
                    <a:bodyPr/>
                    <a:lstStyle/>
                    <a:p>
                      <a:endParaRPr lang="zh-CN" altLang="en-US" dirty="0"/>
                    </a:p>
                  </a:txBody>
                  <a:tcPr anchor="ctr"/>
                </a:tc>
                <a:extLst>
                  <a:ext uri="{0D108BD9-81ED-4DB2-BD59-A6C34878D82A}">
                    <a16:rowId xmlns:a16="http://schemas.microsoft.com/office/drawing/2014/main" xmlns="" val="3947391449"/>
                  </a:ext>
                </a:extLst>
              </a:tr>
            </a:tbl>
          </a:graphicData>
        </a:graphic>
      </p:graphicFrame>
      <p:sp>
        <p:nvSpPr>
          <p:cNvPr id="5" name="文本框 4"/>
          <p:cNvSpPr txBox="1"/>
          <p:nvPr/>
        </p:nvSpPr>
        <p:spPr>
          <a:xfrm>
            <a:off x="551384" y="981076"/>
            <a:ext cx="2767104" cy="400110"/>
          </a:xfrm>
          <a:prstGeom prst="rect">
            <a:avLst/>
          </a:prstGeom>
          <a:noFill/>
        </p:spPr>
        <p:txBody>
          <a:bodyPr wrap="none" rtlCol="0">
            <a:spAutoFit/>
          </a:bodyPr>
          <a:lstStyle/>
          <a:p>
            <a:r>
              <a:rPr lang="zh-CN" altLang="en-US" dirty="0" smtClean="0">
                <a:solidFill>
                  <a:schemeClr val="tx1"/>
                </a:solidFill>
              </a:rPr>
              <a:t>教材：</a:t>
            </a:r>
            <a:r>
              <a:rPr lang="en-US" altLang="zh-CN" dirty="0" smtClean="0">
                <a:solidFill>
                  <a:schemeClr val="tx1"/>
                </a:solidFill>
              </a:rPr>
              <a:t>  5</a:t>
            </a:r>
            <a:r>
              <a:rPr lang="en-US" altLang="zh-CN" baseline="30000" dirty="0" smtClean="0">
                <a:solidFill>
                  <a:schemeClr val="tx1"/>
                </a:solidFill>
              </a:rPr>
              <a:t>th</a:t>
            </a:r>
            <a:r>
              <a:rPr lang="en-US" altLang="zh-CN" dirty="0" smtClean="0">
                <a:solidFill>
                  <a:schemeClr val="tx1"/>
                </a:solidFill>
              </a:rPr>
              <a:t>  Edition     </a:t>
            </a:r>
            <a:endParaRPr lang="zh-CN" altLang="en-US" dirty="0">
              <a:solidFill>
                <a:schemeClr val="tx1"/>
              </a:solidFill>
            </a:endParaRPr>
          </a:p>
        </p:txBody>
      </p:sp>
      <p:sp>
        <p:nvSpPr>
          <p:cNvPr id="7" name="文本框 6"/>
          <p:cNvSpPr txBox="1"/>
          <p:nvPr/>
        </p:nvSpPr>
        <p:spPr>
          <a:xfrm>
            <a:off x="6266649" y="672835"/>
            <a:ext cx="3260829" cy="400110"/>
          </a:xfrm>
          <a:prstGeom prst="rect">
            <a:avLst/>
          </a:prstGeom>
          <a:noFill/>
        </p:spPr>
        <p:txBody>
          <a:bodyPr wrap="none" rtlCol="0">
            <a:spAutoFit/>
          </a:bodyPr>
          <a:lstStyle/>
          <a:p>
            <a:r>
              <a:rPr lang="zh-CN" altLang="en-US" dirty="0" smtClean="0">
                <a:solidFill>
                  <a:schemeClr val="tx1"/>
                </a:solidFill>
              </a:rPr>
              <a:t>教材：</a:t>
            </a:r>
            <a:r>
              <a:rPr lang="en-US" altLang="zh-CN" dirty="0" smtClean="0">
                <a:solidFill>
                  <a:schemeClr val="tx1"/>
                </a:solidFill>
              </a:rPr>
              <a:t>    6</a:t>
            </a:r>
            <a:r>
              <a:rPr lang="en-US" altLang="zh-CN" baseline="30000" dirty="0" smtClean="0">
                <a:solidFill>
                  <a:schemeClr val="tx1"/>
                </a:solidFill>
              </a:rPr>
              <a:t>th</a:t>
            </a:r>
            <a:r>
              <a:rPr lang="en-US" altLang="zh-CN" dirty="0" smtClean="0">
                <a:solidFill>
                  <a:schemeClr val="tx1"/>
                </a:solidFill>
              </a:rPr>
              <a:t>  Edition         </a:t>
            </a:r>
            <a:endParaRPr lang="zh-CN" altLang="en-US" dirty="0">
              <a:solidFill>
                <a:schemeClr val="tx1"/>
              </a:solidFill>
            </a:endParaRPr>
          </a:p>
        </p:txBody>
      </p:sp>
      <p:graphicFrame>
        <p:nvGraphicFramePr>
          <p:cNvPr id="9" name="内容占位符 3"/>
          <p:cNvGraphicFramePr>
            <a:graphicFrameLocks/>
          </p:cNvGraphicFramePr>
          <p:nvPr>
            <p:extLst>
              <p:ext uri="{D42A27DB-BD31-4B8C-83A1-F6EECF244321}">
                <p14:modId xmlns:p14="http://schemas.microsoft.com/office/powerpoint/2010/main" val="4187771134"/>
              </p:ext>
            </p:extLst>
          </p:nvPr>
        </p:nvGraphicFramePr>
        <p:xfrm>
          <a:off x="6302743" y="1043580"/>
          <a:ext cx="5567542" cy="5777972"/>
        </p:xfrm>
        <a:graphic>
          <a:graphicData uri="http://schemas.openxmlformats.org/drawingml/2006/table">
            <a:tbl>
              <a:tblPr firstRow="1" bandRow="1"/>
              <a:tblGrid>
                <a:gridCol w="3177633">
                  <a:extLst>
                    <a:ext uri="{9D8B030D-6E8A-4147-A177-3AD203B41FA5}">
                      <a16:colId xmlns:a16="http://schemas.microsoft.com/office/drawing/2014/main" xmlns="" val="3981592324"/>
                    </a:ext>
                  </a:extLst>
                </a:gridCol>
                <a:gridCol w="2389909">
                  <a:extLst>
                    <a:ext uri="{9D8B030D-6E8A-4147-A177-3AD203B41FA5}">
                      <a16:colId xmlns:a16="http://schemas.microsoft.com/office/drawing/2014/main" xmlns="" val="1973307381"/>
                    </a:ext>
                  </a:extLst>
                </a:gridCol>
              </a:tblGrid>
              <a:tr h="474452">
                <a:tc>
                  <a:txBody>
                    <a:bodyPr/>
                    <a:lstStyle>
                      <a:lvl1pPr marL="0" algn="l" defTabSz="914400" rtl="0" eaLnBrk="1" latinLnBrk="0" hangingPunct="1">
                        <a:defRPr sz="1800" b="1" kern="1200">
                          <a:solidFill>
                            <a:schemeClr val="lt1"/>
                          </a:solidFill>
                          <a:latin typeface="等线" panose="020F0502020204030204"/>
                        </a:defRPr>
                      </a:lvl1pPr>
                      <a:lvl2pPr marL="457200" algn="l" defTabSz="914400" rtl="0" eaLnBrk="1" latinLnBrk="0" hangingPunct="1">
                        <a:defRPr sz="1800" b="1" kern="1200">
                          <a:solidFill>
                            <a:schemeClr val="lt1"/>
                          </a:solidFill>
                          <a:latin typeface="等线" panose="020F0502020204030204"/>
                        </a:defRPr>
                      </a:lvl2pPr>
                      <a:lvl3pPr marL="914400" algn="l" defTabSz="914400" rtl="0" eaLnBrk="1" latinLnBrk="0" hangingPunct="1">
                        <a:defRPr sz="1800" b="1" kern="1200">
                          <a:solidFill>
                            <a:schemeClr val="lt1"/>
                          </a:solidFill>
                          <a:latin typeface="等线" panose="020F0502020204030204"/>
                        </a:defRPr>
                      </a:lvl3pPr>
                      <a:lvl4pPr marL="1371600" algn="l" defTabSz="914400" rtl="0" eaLnBrk="1" latinLnBrk="0" hangingPunct="1">
                        <a:defRPr sz="1800" b="1" kern="1200">
                          <a:solidFill>
                            <a:schemeClr val="lt1"/>
                          </a:solidFill>
                          <a:latin typeface="等线" panose="020F0502020204030204"/>
                        </a:defRPr>
                      </a:lvl4pPr>
                      <a:lvl5pPr marL="1828800" algn="l" defTabSz="914400" rtl="0" eaLnBrk="1" latinLnBrk="0" hangingPunct="1">
                        <a:defRPr sz="1800" b="1" kern="1200">
                          <a:solidFill>
                            <a:schemeClr val="lt1"/>
                          </a:solidFill>
                          <a:latin typeface="等线" panose="020F0502020204030204"/>
                        </a:defRPr>
                      </a:lvl5pPr>
                      <a:lvl6pPr marL="2286000" algn="l" defTabSz="914400" rtl="0" eaLnBrk="1" latinLnBrk="0" hangingPunct="1">
                        <a:defRPr sz="1800" b="1" kern="1200">
                          <a:solidFill>
                            <a:schemeClr val="lt1"/>
                          </a:solidFill>
                          <a:latin typeface="等线" panose="020F0502020204030204"/>
                        </a:defRPr>
                      </a:lvl6pPr>
                      <a:lvl7pPr marL="2743200" algn="l" defTabSz="914400" rtl="0" eaLnBrk="1" latinLnBrk="0" hangingPunct="1">
                        <a:defRPr sz="1800" b="1" kern="1200">
                          <a:solidFill>
                            <a:schemeClr val="lt1"/>
                          </a:solidFill>
                          <a:latin typeface="等线" panose="020F0502020204030204"/>
                        </a:defRPr>
                      </a:lvl7pPr>
                      <a:lvl8pPr marL="3200400" algn="l" defTabSz="914400" rtl="0" eaLnBrk="1" latinLnBrk="0" hangingPunct="1">
                        <a:defRPr sz="1800" b="1" kern="1200">
                          <a:solidFill>
                            <a:schemeClr val="lt1"/>
                          </a:solidFill>
                          <a:latin typeface="等线" panose="020F0502020204030204"/>
                        </a:defRPr>
                      </a:lvl8pPr>
                      <a:lvl9pPr marL="3657600" algn="l" defTabSz="914400" rtl="0" eaLnBrk="1" latinLnBrk="0" hangingPunct="1">
                        <a:defRPr sz="1800" b="1" kern="1200">
                          <a:solidFill>
                            <a:schemeClr val="lt1"/>
                          </a:solidFill>
                          <a:latin typeface="等线" panose="020F0502020204030204"/>
                        </a:defRPr>
                      </a:lvl9pPr>
                    </a:lstStyle>
                    <a:p>
                      <a:pPr algn="ctr"/>
                      <a:r>
                        <a:rPr lang="en-US" altLang="zh-CN" dirty="0" smtClean="0"/>
                        <a:t>Contents in 2021</a:t>
                      </a:r>
                      <a:endParaRPr lang="zh-CN" altLang="en-US"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0AD47"/>
                    </a:solidFill>
                  </a:tcPr>
                </a:tc>
                <a:tc>
                  <a:txBody>
                    <a:bodyPr/>
                    <a:lstStyle>
                      <a:lvl1pPr marL="0" algn="l" defTabSz="914400" rtl="0" eaLnBrk="1" latinLnBrk="0" hangingPunct="1">
                        <a:defRPr sz="1800" b="1" kern="1200">
                          <a:solidFill>
                            <a:schemeClr val="lt1"/>
                          </a:solidFill>
                          <a:latin typeface="等线" panose="020F0502020204030204"/>
                        </a:defRPr>
                      </a:lvl1pPr>
                      <a:lvl2pPr marL="457200" algn="l" defTabSz="914400" rtl="0" eaLnBrk="1" latinLnBrk="0" hangingPunct="1">
                        <a:defRPr sz="1800" b="1" kern="1200">
                          <a:solidFill>
                            <a:schemeClr val="lt1"/>
                          </a:solidFill>
                          <a:latin typeface="等线" panose="020F0502020204030204"/>
                        </a:defRPr>
                      </a:lvl2pPr>
                      <a:lvl3pPr marL="914400" algn="l" defTabSz="914400" rtl="0" eaLnBrk="1" latinLnBrk="0" hangingPunct="1">
                        <a:defRPr sz="1800" b="1" kern="1200">
                          <a:solidFill>
                            <a:schemeClr val="lt1"/>
                          </a:solidFill>
                          <a:latin typeface="等线" panose="020F0502020204030204"/>
                        </a:defRPr>
                      </a:lvl3pPr>
                      <a:lvl4pPr marL="1371600" algn="l" defTabSz="914400" rtl="0" eaLnBrk="1" latinLnBrk="0" hangingPunct="1">
                        <a:defRPr sz="1800" b="1" kern="1200">
                          <a:solidFill>
                            <a:schemeClr val="lt1"/>
                          </a:solidFill>
                          <a:latin typeface="等线" panose="020F0502020204030204"/>
                        </a:defRPr>
                      </a:lvl4pPr>
                      <a:lvl5pPr marL="1828800" algn="l" defTabSz="914400" rtl="0" eaLnBrk="1" latinLnBrk="0" hangingPunct="1">
                        <a:defRPr sz="1800" b="1" kern="1200">
                          <a:solidFill>
                            <a:schemeClr val="lt1"/>
                          </a:solidFill>
                          <a:latin typeface="等线" panose="020F0502020204030204"/>
                        </a:defRPr>
                      </a:lvl5pPr>
                      <a:lvl6pPr marL="2286000" algn="l" defTabSz="914400" rtl="0" eaLnBrk="1" latinLnBrk="0" hangingPunct="1">
                        <a:defRPr sz="1800" b="1" kern="1200">
                          <a:solidFill>
                            <a:schemeClr val="lt1"/>
                          </a:solidFill>
                          <a:latin typeface="等线" panose="020F0502020204030204"/>
                        </a:defRPr>
                      </a:lvl6pPr>
                      <a:lvl7pPr marL="2743200" algn="l" defTabSz="914400" rtl="0" eaLnBrk="1" latinLnBrk="0" hangingPunct="1">
                        <a:defRPr sz="1800" b="1" kern="1200">
                          <a:solidFill>
                            <a:schemeClr val="lt1"/>
                          </a:solidFill>
                          <a:latin typeface="等线" panose="020F0502020204030204"/>
                        </a:defRPr>
                      </a:lvl7pPr>
                      <a:lvl8pPr marL="3200400" algn="l" defTabSz="914400" rtl="0" eaLnBrk="1" latinLnBrk="0" hangingPunct="1">
                        <a:defRPr sz="1800" b="1" kern="1200">
                          <a:solidFill>
                            <a:schemeClr val="lt1"/>
                          </a:solidFill>
                          <a:latin typeface="等线" panose="020F0502020204030204"/>
                        </a:defRPr>
                      </a:lvl8pPr>
                      <a:lvl9pPr marL="3657600" algn="l" defTabSz="914400" rtl="0" eaLnBrk="1" latinLnBrk="0" hangingPunct="1">
                        <a:defRPr sz="1800" b="1" kern="1200">
                          <a:solidFill>
                            <a:schemeClr val="lt1"/>
                          </a:solidFill>
                          <a:latin typeface="等线" panose="020F0502020204030204"/>
                        </a:defRPr>
                      </a:lvl9pPr>
                    </a:lstStyle>
                    <a:p>
                      <a:pPr algn="ctr"/>
                      <a:r>
                        <a:rPr lang="zh-CN" altLang="en-US" dirty="0" smtClean="0"/>
                        <a:t>备注</a:t>
                      </a:r>
                      <a:endParaRPr lang="zh-CN" altLang="en-US"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0AD47"/>
                    </a:solidFill>
                  </a:tcPr>
                </a:tc>
                <a:extLst>
                  <a:ext uri="{0D108BD9-81ED-4DB2-BD59-A6C34878D82A}">
                    <a16:rowId xmlns:a16="http://schemas.microsoft.com/office/drawing/2014/main" xmlns="" val="3957073982"/>
                  </a:ext>
                </a:extLst>
              </a:tr>
              <a:tr h="603468">
                <a:tc>
                  <a:txBody>
                    <a:bodyPr/>
                    <a:lstStyle>
                      <a:lvl1pPr marL="0" algn="l" defTabSz="914400" rtl="0" eaLnBrk="1" latinLnBrk="0" hangingPunct="1">
                        <a:defRPr sz="1800" kern="1200">
                          <a:solidFill>
                            <a:schemeClr val="dk1"/>
                          </a:solidFill>
                          <a:latin typeface="等线" panose="020F0502020204030204"/>
                        </a:defRPr>
                      </a:lvl1pPr>
                      <a:lvl2pPr marL="457200" algn="l" defTabSz="914400" rtl="0" eaLnBrk="1" latinLnBrk="0" hangingPunct="1">
                        <a:defRPr sz="1800" kern="1200">
                          <a:solidFill>
                            <a:schemeClr val="dk1"/>
                          </a:solidFill>
                          <a:latin typeface="等线" panose="020F0502020204030204"/>
                        </a:defRPr>
                      </a:lvl2pPr>
                      <a:lvl3pPr marL="914400" algn="l" defTabSz="914400" rtl="0" eaLnBrk="1" latinLnBrk="0" hangingPunct="1">
                        <a:defRPr sz="1800" kern="1200">
                          <a:solidFill>
                            <a:schemeClr val="dk1"/>
                          </a:solidFill>
                          <a:latin typeface="等线" panose="020F0502020204030204"/>
                        </a:defRPr>
                      </a:lvl3pPr>
                      <a:lvl4pPr marL="1371600" algn="l" defTabSz="914400" rtl="0" eaLnBrk="1" latinLnBrk="0" hangingPunct="1">
                        <a:defRPr sz="1800" kern="1200">
                          <a:solidFill>
                            <a:schemeClr val="dk1"/>
                          </a:solidFill>
                          <a:latin typeface="等线" panose="020F0502020204030204"/>
                        </a:defRPr>
                      </a:lvl4pPr>
                      <a:lvl5pPr marL="1828800" algn="l" defTabSz="914400" rtl="0" eaLnBrk="1" latinLnBrk="0" hangingPunct="1">
                        <a:defRPr sz="1800" kern="1200">
                          <a:solidFill>
                            <a:schemeClr val="dk1"/>
                          </a:solidFill>
                          <a:latin typeface="等线" panose="020F0502020204030204"/>
                        </a:defRPr>
                      </a:lvl5pPr>
                      <a:lvl6pPr marL="2286000" algn="l" defTabSz="914400" rtl="0" eaLnBrk="1" latinLnBrk="0" hangingPunct="1">
                        <a:defRPr sz="1800" kern="1200">
                          <a:solidFill>
                            <a:schemeClr val="dk1"/>
                          </a:solidFill>
                          <a:latin typeface="等线" panose="020F0502020204030204"/>
                        </a:defRPr>
                      </a:lvl6pPr>
                      <a:lvl7pPr marL="2743200" algn="l" defTabSz="914400" rtl="0" eaLnBrk="1" latinLnBrk="0" hangingPunct="1">
                        <a:defRPr sz="1800" kern="1200">
                          <a:solidFill>
                            <a:schemeClr val="dk1"/>
                          </a:solidFill>
                          <a:latin typeface="等线" panose="020F0502020204030204"/>
                        </a:defRPr>
                      </a:lvl7pPr>
                      <a:lvl8pPr marL="3200400" algn="l" defTabSz="914400" rtl="0" eaLnBrk="1" latinLnBrk="0" hangingPunct="1">
                        <a:defRPr sz="1800" kern="1200">
                          <a:solidFill>
                            <a:schemeClr val="dk1"/>
                          </a:solidFill>
                          <a:latin typeface="等线" panose="020F0502020204030204"/>
                        </a:defRPr>
                      </a:lvl8pPr>
                      <a:lvl9pPr marL="3657600" algn="l" defTabSz="914400" rtl="0" eaLnBrk="1" latinLnBrk="0" hangingPunct="1">
                        <a:defRPr sz="1800" kern="1200">
                          <a:solidFill>
                            <a:schemeClr val="dk1"/>
                          </a:solidFill>
                          <a:latin typeface="等线" panose="020F0502020204030204"/>
                        </a:defRPr>
                      </a:lvl9pPr>
                    </a:lstStyle>
                    <a:p>
                      <a:r>
                        <a:rPr lang="en-US" altLang="zh-CN" dirty="0" smtClean="0"/>
                        <a:t>Ch1 Fundamentals of computer design</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40000"/>
                      </a:srgbClr>
                    </a:solidFill>
                  </a:tcPr>
                </a:tc>
                <a:tc>
                  <a:txBody>
                    <a:bodyPr/>
                    <a:lstStyle>
                      <a:lvl1pPr marL="0" algn="l" defTabSz="914400" rtl="0" eaLnBrk="1" latinLnBrk="0" hangingPunct="1">
                        <a:defRPr sz="1800" kern="1200">
                          <a:solidFill>
                            <a:schemeClr val="dk1"/>
                          </a:solidFill>
                          <a:latin typeface="等线" panose="020F0502020204030204"/>
                        </a:defRPr>
                      </a:lvl1pPr>
                      <a:lvl2pPr marL="457200" algn="l" defTabSz="914400" rtl="0" eaLnBrk="1" latinLnBrk="0" hangingPunct="1">
                        <a:defRPr sz="1800" kern="1200">
                          <a:solidFill>
                            <a:schemeClr val="dk1"/>
                          </a:solidFill>
                          <a:latin typeface="等线" panose="020F0502020204030204"/>
                        </a:defRPr>
                      </a:lvl2pPr>
                      <a:lvl3pPr marL="914400" algn="l" defTabSz="914400" rtl="0" eaLnBrk="1" latinLnBrk="0" hangingPunct="1">
                        <a:defRPr sz="1800" kern="1200">
                          <a:solidFill>
                            <a:schemeClr val="dk1"/>
                          </a:solidFill>
                          <a:latin typeface="等线" panose="020F0502020204030204"/>
                        </a:defRPr>
                      </a:lvl3pPr>
                      <a:lvl4pPr marL="1371600" algn="l" defTabSz="914400" rtl="0" eaLnBrk="1" latinLnBrk="0" hangingPunct="1">
                        <a:defRPr sz="1800" kern="1200">
                          <a:solidFill>
                            <a:schemeClr val="dk1"/>
                          </a:solidFill>
                          <a:latin typeface="等线" panose="020F0502020204030204"/>
                        </a:defRPr>
                      </a:lvl4pPr>
                      <a:lvl5pPr marL="1828800" algn="l" defTabSz="914400" rtl="0" eaLnBrk="1" latinLnBrk="0" hangingPunct="1">
                        <a:defRPr sz="1800" kern="1200">
                          <a:solidFill>
                            <a:schemeClr val="dk1"/>
                          </a:solidFill>
                          <a:latin typeface="等线" panose="020F0502020204030204"/>
                        </a:defRPr>
                      </a:lvl5pPr>
                      <a:lvl6pPr marL="2286000" algn="l" defTabSz="914400" rtl="0" eaLnBrk="1" latinLnBrk="0" hangingPunct="1">
                        <a:defRPr sz="1800" kern="1200">
                          <a:solidFill>
                            <a:schemeClr val="dk1"/>
                          </a:solidFill>
                          <a:latin typeface="等线" panose="020F0502020204030204"/>
                        </a:defRPr>
                      </a:lvl6pPr>
                      <a:lvl7pPr marL="2743200" algn="l" defTabSz="914400" rtl="0" eaLnBrk="1" latinLnBrk="0" hangingPunct="1">
                        <a:defRPr sz="1800" kern="1200">
                          <a:solidFill>
                            <a:schemeClr val="dk1"/>
                          </a:solidFill>
                          <a:latin typeface="等线" panose="020F0502020204030204"/>
                        </a:defRPr>
                      </a:lvl7pPr>
                      <a:lvl8pPr marL="3200400" algn="l" defTabSz="914400" rtl="0" eaLnBrk="1" latinLnBrk="0" hangingPunct="1">
                        <a:defRPr sz="1800" kern="1200">
                          <a:solidFill>
                            <a:schemeClr val="dk1"/>
                          </a:solidFill>
                          <a:latin typeface="等线" panose="020F0502020204030204"/>
                        </a:defRPr>
                      </a:lvl8pPr>
                      <a:lvl9pPr marL="3657600" algn="l" defTabSz="914400" rtl="0" eaLnBrk="1" latinLnBrk="0" hangingPunct="1">
                        <a:defRPr sz="1800" kern="1200">
                          <a:solidFill>
                            <a:schemeClr val="dk1"/>
                          </a:solidFill>
                          <a:latin typeface="等线" panose="020F0502020204030204"/>
                        </a:defRPr>
                      </a:lvl9pPr>
                    </a:lstStyle>
                    <a:p>
                      <a:r>
                        <a:rPr lang="en-US" altLang="zh-CN" dirty="0" smtClean="0"/>
                        <a:t>1.1 ~ 1.13</a:t>
                      </a:r>
                      <a:endParaRPr lang="zh-CN" altLang="en-US"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40000"/>
                      </a:srgbClr>
                    </a:solidFill>
                  </a:tcPr>
                </a:tc>
                <a:extLst>
                  <a:ext uri="{0D108BD9-81ED-4DB2-BD59-A6C34878D82A}">
                    <a16:rowId xmlns:a16="http://schemas.microsoft.com/office/drawing/2014/main" xmlns="" val="3476277977"/>
                  </a:ext>
                </a:extLst>
              </a:tr>
              <a:tr h="339328">
                <a:tc>
                  <a:txBody>
                    <a:bodyPr/>
                    <a:lstStyle>
                      <a:lvl1pPr marL="0" algn="l" defTabSz="914400" rtl="0" eaLnBrk="1" latinLnBrk="0" hangingPunct="1">
                        <a:defRPr sz="1800" kern="1200">
                          <a:solidFill>
                            <a:schemeClr val="dk1"/>
                          </a:solidFill>
                          <a:latin typeface="等线" panose="020F0502020204030204"/>
                        </a:defRPr>
                      </a:lvl1pPr>
                      <a:lvl2pPr marL="457200" algn="l" defTabSz="914400" rtl="0" eaLnBrk="1" latinLnBrk="0" hangingPunct="1">
                        <a:defRPr sz="1800" kern="1200">
                          <a:solidFill>
                            <a:schemeClr val="dk1"/>
                          </a:solidFill>
                          <a:latin typeface="等线" panose="020F0502020204030204"/>
                        </a:defRPr>
                      </a:lvl2pPr>
                      <a:lvl3pPr marL="914400" algn="l" defTabSz="914400" rtl="0" eaLnBrk="1" latinLnBrk="0" hangingPunct="1">
                        <a:defRPr sz="1800" kern="1200">
                          <a:solidFill>
                            <a:schemeClr val="dk1"/>
                          </a:solidFill>
                          <a:latin typeface="等线" panose="020F0502020204030204"/>
                        </a:defRPr>
                      </a:lvl3pPr>
                      <a:lvl4pPr marL="1371600" algn="l" defTabSz="914400" rtl="0" eaLnBrk="1" latinLnBrk="0" hangingPunct="1">
                        <a:defRPr sz="1800" kern="1200">
                          <a:solidFill>
                            <a:schemeClr val="dk1"/>
                          </a:solidFill>
                          <a:latin typeface="等线" panose="020F0502020204030204"/>
                        </a:defRPr>
                      </a:lvl4pPr>
                      <a:lvl5pPr marL="1828800" algn="l" defTabSz="914400" rtl="0" eaLnBrk="1" latinLnBrk="0" hangingPunct="1">
                        <a:defRPr sz="1800" kern="1200">
                          <a:solidFill>
                            <a:schemeClr val="dk1"/>
                          </a:solidFill>
                          <a:latin typeface="等线" panose="020F0502020204030204"/>
                        </a:defRPr>
                      </a:lvl5pPr>
                      <a:lvl6pPr marL="2286000" algn="l" defTabSz="914400" rtl="0" eaLnBrk="1" latinLnBrk="0" hangingPunct="1">
                        <a:defRPr sz="1800" kern="1200">
                          <a:solidFill>
                            <a:schemeClr val="dk1"/>
                          </a:solidFill>
                          <a:latin typeface="等线" panose="020F0502020204030204"/>
                        </a:defRPr>
                      </a:lvl6pPr>
                      <a:lvl7pPr marL="2743200" algn="l" defTabSz="914400" rtl="0" eaLnBrk="1" latinLnBrk="0" hangingPunct="1">
                        <a:defRPr sz="1800" kern="1200">
                          <a:solidFill>
                            <a:schemeClr val="dk1"/>
                          </a:solidFill>
                          <a:latin typeface="等线" panose="020F0502020204030204"/>
                        </a:defRPr>
                      </a:lvl7pPr>
                      <a:lvl8pPr marL="3200400" algn="l" defTabSz="914400" rtl="0" eaLnBrk="1" latinLnBrk="0" hangingPunct="1">
                        <a:defRPr sz="1800" kern="1200">
                          <a:solidFill>
                            <a:schemeClr val="dk1"/>
                          </a:solidFill>
                          <a:latin typeface="等线" panose="020F0502020204030204"/>
                        </a:defRPr>
                      </a:lvl8pPr>
                      <a:lvl9pPr marL="3657600" algn="l" defTabSz="914400" rtl="0" eaLnBrk="1" latinLnBrk="0" hangingPunct="1">
                        <a:defRPr sz="1800" kern="1200">
                          <a:solidFill>
                            <a:schemeClr val="dk1"/>
                          </a:solidFill>
                          <a:latin typeface="等线" panose="020F0502020204030204"/>
                        </a:defRPr>
                      </a:lvl9pPr>
                    </a:lstStyle>
                    <a:p>
                      <a:r>
                        <a:rPr lang="en-US" altLang="zh-CN" dirty="0" smtClean="0"/>
                        <a:t>Ch2 Memory Hierarchy Design</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20000"/>
                      </a:srgbClr>
                    </a:solidFill>
                  </a:tcPr>
                </a:tc>
                <a:tc>
                  <a:txBody>
                    <a:bodyPr/>
                    <a:lstStyle>
                      <a:lvl1pPr marL="0" algn="l" defTabSz="914400" rtl="0" eaLnBrk="1" latinLnBrk="0" hangingPunct="1">
                        <a:defRPr sz="1800" kern="1200">
                          <a:solidFill>
                            <a:schemeClr val="dk1"/>
                          </a:solidFill>
                          <a:latin typeface="等线" panose="020F0502020204030204"/>
                        </a:defRPr>
                      </a:lvl1pPr>
                      <a:lvl2pPr marL="457200" algn="l" defTabSz="914400" rtl="0" eaLnBrk="1" latinLnBrk="0" hangingPunct="1">
                        <a:defRPr sz="1800" kern="1200">
                          <a:solidFill>
                            <a:schemeClr val="dk1"/>
                          </a:solidFill>
                          <a:latin typeface="等线" panose="020F0502020204030204"/>
                        </a:defRPr>
                      </a:lvl2pPr>
                      <a:lvl3pPr marL="914400" algn="l" defTabSz="914400" rtl="0" eaLnBrk="1" latinLnBrk="0" hangingPunct="1">
                        <a:defRPr sz="1800" kern="1200">
                          <a:solidFill>
                            <a:schemeClr val="dk1"/>
                          </a:solidFill>
                          <a:latin typeface="等线" panose="020F0502020204030204"/>
                        </a:defRPr>
                      </a:lvl3pPr>
                      <a:lvl4pPr marL="1371600" algn="l" defTabSz="914400" rtl="0" eaLnBrk="1" latinLnBrk="0" hangingPunct="1">
                        <a:defRPr sz="1800" kern="1200">
                          <a:solidFill>
                            <a:schemeClr val="dk1"/>
                          </a:solidFill>
                          <a:latin typeface="等线" panose="020F0502020204030204"/>
                        </a:defRPr>
                      </a:lvl4pPr>
                      <a:lvl5pPr marL="1828800" algn="l" defTabSz="914400" rtl="0" eaLnBrk="1" latinLnBrk="0" hangingPunct="1">
                        <a:defRPr sz="1800" kern="1200">
                          <a:solidFill>
                            <a:schemeClr val="dk1"/>
                          </a:solidFill>
                          <a:latin typeface="等线" panose="020F0502020204030204"/>
                        </a:defRPr>
                      </a:lvl5pPr>
                      <a:lvl6pPr marL="2286000" algn="l" defTabSz="914400" rtl="0" eaLnBrk="1" latinLnBrk="0" hangingPunct="1">
                        <a:defRPr sz="1800" kern="1200">
                          <a:solidFill>
                            <a:schemeClr val="dk1"/>
                          </a:solidFill>
                          <a:latin typeface="等线" panose="020F0502020204030204"/>
                        </a:defRPr>
                      </a:lvl6pPr>
                      <a:lvl7pPr marL="2743200" algn="l" defTabSz="914400" rtl="0" eaLnBrk="1" latinLnBrk="0" hangingPunct="1">
                        <a:defRPr sz="1800" kern="1200">
                          <a:solidFill>
                            <a:schemeClr val="dk1"/>
                          </a:solidFill>
                          <a:latin typeface="等线" panose="020F0502020204030204"/>
                        </a:defRPr>
                      </a:lvl7pPr>
                      <a:lvl8pPr marL="3200400" algn="l" defTabSz="914400" rtl="0" eaLnBrk="1" latinLnBrk="0" hangingPunct="1">
                        <a:defRPr sz="1800" kern="1200">
                          <a:solidFill>
                            <a:schemeClr val="dk1"/>
                          </a:solidFill>
                          <a:latin typeface="等线" panose="020F0502020204030204"/>
                        </a:defRPr>
                      </a:lvl8pPr>
                      <a:lvl9pPr marL="3657600" algn="l" defTabSz="914400" rtl="0" eaLnBrk="1" latinLnBrk="0" hangingPunct="1">
                        <a:defRPr sz="1800" kern="1200">
                          <a:solidFill>
                            <a:schemeClr val="dk1"/>
                          </a:solidFill>
                          <a:latin typeface="等线" panose="020F0502020204030204"/>
                        </a:defRPr>
                      </a:lvl9pPr>
                    </a:lstStyle>
                    <a:p>
                      <a:r>
                        <a:rPr lang="en-US" altLang="zh-CN" dirty="0" smtClean="0"/>
                        <a:t>2.1 ~ 2.9,  app B3 </a:t>
                      </a:r>
                      <a:endParaRPr lang="zh-CN" altLang="en-US"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20000"/>
                      </a:srgbClr>
                    </a:solidFill>
                  </a:tcPr>
                </a:tc>
                <a:extLst>
                  <a:ext uri="{0D108BD9-81ED-4DB2-BD59-A6C34878D82A}">
                    <a16:rowId xmlns:a16="http://schemas.microsoft.com/office/drawing/2014/main" xmlns="" val="154379698"/>
                  </a:ext>
                </a:extLst>
              </a:tr>
              <a:tr h="630085">
                <a:tc>
                  <a:txBody>
                    <a:bodyPr/>
                    <a:lstStyle>
                      <a:lvl1pPr marL="0" algn="l" defTabSz="914400" rtl="0" eaLnBrk="1" latinLnBrk="0" hangingPunct="1">
                        <a:defRPr sz="1800" kern="1200">
                          <a:solidFill>
                            <a:schemeClr val="dk1"/>
                          </a:solidFill>
                          <a:latin typeface="等线" panose="020F0502020204030204"/>
                        </a:defRPr>
                      </a:lvl1pPr>
                      <a:lvl2pPr marL="457200" algn="l" defTabSz="914400" rtl="0" eaLnBrk="1" latinLnBrk="0" hangingPunct="1">
                        <a:defRPr sz="1800" kern="1200">
                          <a:solidFill>
                            <a:schemeClr val="dk1"/>
                          </a:solidFill>
                          <a:latin typeface="等线" panose="020F0502020204030204"/>
                        </a:defRPr>
                      </a:lvl2pPr>
                      <a:lvl3pPr marL="914400" algn="l" defTabSz="914400" rtl="0" eaLnBrk="1" latinLnBrk="0" hangingPunct="1">
                        <a:defRPr sz="1800" kern="1200">
                          <a:solidFill>
                            <a:schemeClr val="dk1"/>
                          </a:solidFill>
                          <a:latin typeface="等线" panose="020F0502020204030204"/>
                        </a:defRPr>
                      </a:lvl3pPr>
                      <a:lvl4pPr marL="1371600" algn="l" defTabSz="914400" rtl="0" eaLnBrk="1" latinLnBrk="0" hangingPunct="1">
                        <a:defRPr sz="1800" kern="1200">
                          <a:solidFill>
                            <a:schemeClr val="dk1"/>
                          </a:solidFill>
                          <a:latin typeface="等线" panose="020F0502020204030204"/>
                        </a:defRPr>
                      </a:lvl4pPr>
                      <a:lvl5pPr marL="1828800" algn="l" defTabSz="914400" rtl="0" eaLnBrk="1" latinLnBrk="0" hangingPunct="1">
                        <a:defRPr sz="1800" kern="1200">
                          <a:solidFill>
                            <a:schemeClr val="dk1"/>
                          </a:solidFill>
                          <a:latin typeface="等线" panose="020F0502020204030204"/>
                        </a:defRPr>
                      </a:lvl5pPr>
                      <a:lvl6pPr marL="2286000" algn="l" defTabSz="914400" rtl="0" eaLnBrk="1" latinLnBrk="0" hangingPunct="1">
                        <a:defRPr sz="1800" kern="1200">
                          <a:solidFill>
                            <a:schemeClr val="dk1"/>
                          </a:solidFill>
                          <a:latin typeface="等线" panose="020F0502020204030204"/>
                        </a:defRPr>
                      </a:lvl6pPr>
                      <a:lvl7pPr marL="2743200" algn="l" defTabSz="914400" rtl="0" eaLnBrk="1" latinLnBrk="0" hangingPunct="1">
                        <a:defRPr sz="1800" kern="1200">
                          <a:solidFill>
                            <a:schemeClr val="dk1"/>
                          </a:solidFill>
                          <a:latin typeface="等线" panose="020F0502020204030204"/>
                        </a:defRPr>
                      </a:lvl7pPr>
                      <a:lvl8pPr marL="3200400" algn="l" defTabSz="914400" rtl="0" eaLnBrk="1" latinLnBrk="0" hangingPunct="1">
                        <a:defRPr sz="1800" kern="1200">
                          <a:solidFill>
                            <a:schemeClr val="dk1"/>
                          </a:solidFill>
                          <a:latin typeface="等线" panose="020F0502020204030204"/>
                        </a:defRPr>
                      </a:lvl8pPr>
                      <a:lvl9pPr marL="3657600" algn="l" defTabSz="914400" rtl="0" eaLnBrk="1" latinLnBrk="0" hangingPunct="1">
                        <a:defRPr sz="1800" kern="1200">
                          <a:solidFill>
                            <a:schemeClr val="dk1"/>
                          </a:solidFill>
                          <a:latin typeface="等线" panose="020F0502020204030204"/>
                        </a:defRPr>
                      </a:lvl9pPr>
                    </a:lstStyle>
                    <a:p>
                      <a:r>
                        <a:rPr lang="en-US" altLang="zh-CN" baseline="0" dirty="0" smtClean="0"/>
                        <a:t>Ch3 ILP and its </a:t>
                      </a:r>
                      <a:r>
                        <a:rPr lang="en-US" altLang="zh-CN" baseline="0" dirty="0" err="1" smtClean="0"/>
                        <a:t>expoloitation</a:t>
                      </a:r>
                      <a:endParaRPr lang="en-US" altLang="zh-CN"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40000"/>
                      </a:srgbClr>
                    </a:solidFill>
                  </a:tcPr>
                </a:tc>
                <a:tc>
                  <a:txBody>
                    <a:bodyPr/>
                    <a:lstStyle>
                      <a:lvl1pPr marL="0" algn="l" defTabSz="914400" rtl="0" eaLnBrk="1" latinLnBrk="0" hangingPunct="1">
                        <a:defRPr sz="1800" kern="1200">
                          <a:solidFill>
                            <a:schemeClr val="dk1"/>
                          </a:solidFill>
                          <a:latin typeface="等线" panose="020F0502020204030204"/>
                        </a:defRPr>
                      </a:lvl1pPr>
                      <a:lvl2pPr marL="457200" algn="l" defTabSz="914400" rtl="0" eaLnBrk="1" latinLnBrk="0" hangingPunct="1">
                        <a:defRPr sz="1800" kern="1200">
                          <a:solidFill>
                            <a:schemeClr val="dk1"/>
                          </a:solidFill>
                          <a:latin typeface="等线" panose="020F0502020204030204"/>
                        </a:defRPr>
                      </a:lvl2pPr>
                      <a:lvl3pPr marL="914400" algn="l" defTabSz="914400" rtl="0" eaLnBrk="1" latinLnBrk="0" hangingPunct="1">
                        <a:defRPr sz="1800" kern="1200">
                          <a:solidFill>
                            <a:schemeClr val="dk1"/>
                          </a:solidFill>
                          <a:latin typeface="等线" panose="020F0502020204030204"/>
                        </a:defRPr>
                      </a:lvl3pPr>
                      <a:lvl4pPr marL="1371600" algn="l" defTabSz="914400" rtl="0" eaLnBrk="1" latinLnBrk="0" hangingPunct="1">
                        <a:defRPr sz="1800" kern="1200">
                          <a:solidFill>
                            <a:schemeClr val="dk1"/>
                          </a:solidFill>
                          <a:latin typeface="等线" panose="020F0502020204030204"/>
                        </a:defRPr>
                      </a:lvl4pPr>
                      <a:lvl5pPr marL="1828800" algn="l" defTabSz="914400" rtl="0" eaLnBrk="1" latinLnBrk="0" hangingPunct="1">
                        <a:defRPr sz="1800" kern="1200">
                          <a:solidFill>
                            <a:schemeClr val="dk1"/>
                          </a:solidFill>
                          <a:latin typeface="等线" panose="020F0502020204030204"/>
                        </a:defRPr>
                      </a:lvl5pPr>
                      <a:lvl6pPr marL="2286000" algn="l" defTabSz="914400" rtl="0" eaLnBrk="1" latinLnBrk="0" hangingPunct="1">
                        <a:defRPr sz="1800" kern="1200">
                          <a:solidFill>
                            <a:schemeClr val="dk1"/>
                          </a:solidFill>
                          <a:latin typeface="等线" panose="020F0502020204030204"/>
                        </a:defRPr>
                      </a:lvl6pPr>
                      <a:lvl7pPr marL="2743200" algn="l" defTabSz="914400" rtl="0" eaLnBrk="1" latinLnBrk="0" hangingPunct="1">
                        <a:defRPr sz="1800" kern="1200">
                          <a:solidFill>
                            <a:schemeClr val="dk1"/>
                          </a:solidFill>
                          <a:latin typeface="等线" panose="020F0502020204030204"/>
                        </a:defRPr>
                      </a:lvl7pPr>
                      <a:lvl8pPr marL="3200400" algn="l" defTabSz="914400" rtl="0" eaLnBrk="1" latinLnBrk="0" hangingPunct="1">
                        <a:defRPr sz="1800" kern="1200">
                          <a:solidFill>
                            <a:schemeClr val="dk1"/>
                          </a:solidFill>
                          <a:latin typeface="等线" panose="020F0502020204030204"/>
                        </a:defRPr>
                      </a:lvl8pPr>
                      <a:lvl9pPr marL="3657600" algn="l" defTabSz="914400" rtl="0" eaLnBrk="1" latinLnBrk="0" hangingPunct="1">
                        <a:defRPr sz="1800" kern="1200">
                          <a:solidFill>
                            <a:schemeClr val="dk1"/>
                          </a:solidFill>
                          <a:latin typeface="等线" panose="020F0502020204030204"/>
                        </a:defRPr>
                      </a:lvl9pPr>
                    </a:lstStyle>
                    <a:p>
                      <a:r>
                        <a:rPr lang="en-US" altLang="zh-CN" dirty="0" smtClean="0">
                          <a:solidFill>
                            <a:srgbClr val="FF0000"/>
                          </a:solidFill>
                        </a:rPr>
                        <a:t>App C2-C6 ,</a:t>
                      </a:r>
                      <a:r>
                        <a:rPr lang="en-US" altLang="zh-CN" baseline="0" dirty="0" smtClean="0">
                          <a:solidFill>
                            <a:srgbClr val="FF0000"/>
                          </a:solidFill>
                        </a:rPr>
                        <a:t>  </a:t>
                      </a:r>
                      <a:r>
                        <a:rPr lang="en-US" altLang="zh-CN" dirty="0" smtClean="0">
                          <a:solidFill>
                            <a:srgbClr val="FF0000"/>
                          </a:solidFill>
                        </a:rPr>
                        <a:t>3.1 ~ 3.14</a:t>
                      </a:r>
                    </a:p>
                    <a:p>
                      <a:r>
                        <a:rPr lang="en-US" altLang="zh-CN" dirty="0" smtClean="0">
                          <a:solidFill>
                            <a:srgbClr val="FF0000"/>
                          </a:solidFill>
                        </a:rPr>
                        <a:t>Branch</a:t>
                      </a:r>
                      <a:r>
                        <a:rPr lang="en-US" altLang="zh-CN" baseline="0" dirty="0" smtClean="0">
                          <a:solidFill>
                            <a:srgbClr val="FF0000"/>
                          </a:solidFill>
                        </a:rPr>
                        <a:t> prediction</a:t>
                      </a:r>
                    </a:p>
                    <a:p>
                      <a:r>
                        <a:rPr lang="en-US" altLang="zh-CN" baseline="0" dirty="0" smtClean="0">
                          <a:solidFill>
                            <a:srgbClr val="FF0000"/>
                          </a:solidFill>
                        </a:rPr>
                        <a:t>Dynamic scheduling</a:t>
                      </a:r>
                    </a:p>
                    <a:p>
                      <a:r>
                        <a:rPr lang="en-US" altLang="zh-CN" baseline="0" dirty="0" smtClean="0">
                          <a:solidFill>
                            <a:srgbClr val="FF0000"/>
                          </a:solidFill>
                        </a:rPr>
                        <a:t>Speculation</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40000"/>
                      </a:srgbClr>
                    </a:solidFill>
                  </a:tcPr>
                </a:tc>
                <a:extLst>
                  <a:ext uri="{0D108BD9-81ED-4DB2-BD59-A6C34878D82A}">
                    <a16:rowId xmlns:a16="http://schemas.microsoft.com/office/drawing/2014/main" xmlns="" val="3529051968"/>
                  </a:ext>
                </a:extLst>
              </a:tr>
              <a:tr h="625751">
                <a:tc>
                  <a:txBody>
                    <a:bodyPr/>
                    <a:lstStyle>
                      <a:lvl1pPr marL="0" algn="l" defTabSz="914400" rtl="0" eaLnBrk="1" latinLnBrk="0" hangingPunct="1">
                        <a:defRPr sz="1800" kern="1200">
                          <a:solidFill>
                            <a:schemeClr val="dk1"/>
                          </a:solidFill>
                          <a:latin typeface="等线" panose="020F0502020204030204"/>
                        </a:defRPr>
                      </a:lvl1pPr>
                      <a:lvl2pPr marL="457200" algn="l" defTabSz="914400" rtl="0" eaLnBrk="1" latinLnBrk="0" hangingPunct="1">
                        <a:defRPr sz="1800" kern="1200">
                          <a:solidFill>
                            <a:schemeClr val="dk1"/>
                          </a:solidFill>
                          <a:latin typeface="等线" panose="020F0502020204030204"/>
                        </a:defRPr>
                      </a:lvl2pPr>
                      <a:lvl3pPr marL="914400" algn="l" defTabSz="914400" rtl="0" eaLnBrk="1" latinLnBrk="0" hangingPunct="1">
                        <a:defRPr sz="1800" kern="1200">
                          <a:solidFill>
                            <a:schemeClr val="dk1"/>
                          </a:solidFill>
                          <a:latin typeface="等线" panose="020F0502020204030204"/>
                        </a:defRPr>
                      </a:lvl3pPr>
                      <a:lvl4pPr marL="1371600" algn="l" defTabSz="914400" rtl="0" eaLnBrk="1" latinLnBrk="0" hangingPunct="1">
                        <a:defRPr sz="1800" kern="1200">
                          <a:solidFill>
                            <a:schemeClr val="dk1"/>
                          </a:solidFill>
                          <a:latin typeface="等线" panose="020F0502020204030204"/>
                        </a:defRPr>
                      </a:lvl4pPr>
                      <a:lvl5pPr marL="1828800" algn="l" defTabSz="914400" rtl="0" eaLnBrk="1" latinLnBrk="0" hangingPunct="1">
                        <a:defRPr sz="1800" kern="1200">
                          <a:solidFill>
                            <a:schemeClr val="dk1"/>
                          </a:solidFill>
                          <a:latin typeface="等线" panose="020F0502020204030204"/>
                        </a:defRPr>
                      </a:lvl5pPr>
                      <a:lvl6pPr marL="2286000" algn="l" defTabSz="914400" rtl="0" eaLnBrk="1" latinLnBrk="0" hangingPunct="1">
                        <a:defRPr sz="1800" kern="1200">
                          <a:solidFill>
                            <a:schemeClr val="dk1"/>
                          </a:solidFill>
                          <a:latin typeface="等线" panose="020F0502020204030204"/>
                        </a:defRPr>
                      </a:lvl6pPr>
                      <a:lvl7pPr marL="2743200" algn="l" defTabSz="914400" rtl="0" eaLnBrk="1" latinLnBrk="0" hangingPunct="1">
                        <a:defRPr sz="1800" kern="1200">
                          <a:solidFill>
                            <a:schemeClr val="dk1"/>
                          </a:solidFill>
                          <a:latin typeface="等线" panose="020F0502020204030204"/>
                        </a:defRPr>
                      </a:lvl7pPr>
                      <a:lvl8pPr marL="3200400" algn="l" defTabSz="914400" rtl="0" eaLnBrk="1" latinLnBrk="0" hangingPunct="1">
                        <a:defRPr sz="1800" kern="1200">
                          <a:solidFill>
                            <a:schemeClr val="dk1"/>
                          </a:solidFill>
                          <a:latin typeface="等线" panose="020F0502020204030204"/>
                        </a:defRPr>
                      </a:lvl8pPr>
                      <a:lvl9pPr marL="3657600" algn="l" defTabSz="914400" rtl="0" eaLnBrk="1" latinLnBrk="0" hangingPunct="1">
                        <a:defRPr sz="1800" kern="1200">
                          <a:solidFill>
                            <a:schemeClr val="dk1"/>
                          </a:solidFill>
                          <a:latin typeface="等线" panose="020F0502020204030204"/>
                        </a:defRPr>
                      </a:lvl9pPr>
                    </a:lstStyle>
                    <a:p>
                      <a:r>
                        <a:rPr lang="en-US" altLang="zh-CN" dirty="0" smtClean="0"/>
                        <a:t>Ch4 DLP in Vector, SIMD, GPU</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20000"/>
                      </a:srgbClr>
                    </a:solidFill>
                  </a:tcPr>
                </a:tc>
                <a:tc>
                  <a:txBody>
                    <a:bodyPr/>
                    <a:lstStyle>
                      <a:lvl1pPr marL="0" algn="l" defTabSz="914400" rtl="0" eaLnBrk="1" latinLnBrk="0" hangingPunct="1">
                        <a:defRPr sz="1800" kern="1200">
                          <a:solidFill>
                            <a:schemeClr val="dk1"/>
                          </a:solidFill>
                          <a:latin typeface="等线" panose="020F0502020204030204"/>
                        </a:defRPr>
                      </a:lvl1pPr>
                      <a:lvl2pPr marL="457200" algn="l" defTabSz="914400" rtl="0" eaLnBrk="1" latinLnBrk="0" hangingPunct="1">
                        <a:defRPr sz="1800" kern="1200">
                          <a:solidFill>
                            <a:schemeClr val="dk1"/>
                          </a:solidFill>
                          <a:latin typeface="等线" panose="020F0502020204030204"/>
                        </a:defRPr>
                      </a:lvl2pPr>
                      <a:lvl3pPr marL="914400" algn="l" defTabSz="914400" rtl="0" eaLnBrk="1" latinLnBrk="0" hangingPunct="1">
                        <a:defRPr sz="1800" kern="1200">
                          <a:solidFill>
                            <a:schemeClr val="dk1"/>
                          </a:solidFill>
                          <a:latin typeface="等线" panose="020F0502020204030204"/>
                        </a:defRPr>
                      </a:lvl3pPr>
                      <a:lvl4pPr marL="1371600" algn="l" defTabSz="914400" rtl="0" eaLnBrk="1" latinLnBrk="0" hangingPunct="1">
                        <a:defRPr sz="1800" kern="1200">
                          <a:solidFill>
                            <a:schemeClr val="dk1"/>
                          </a:solidFill>
                          <a:latin typeface="等线" panose="020F0502020204030204"/>
                        </a:defRPr>
                      </a:lvl4pPr>
                      <a:lvl5pPr marL="1828800" algn="l" defTabSz="914400" rtl="0" eaLnBrk="1" latinLnBrk="0" hangingPunct="1">
                        <a:defRPr sz="1800" kern="1200">
                          <a:solidFill>
                            <a:schemeClr val="dk1"/>
                          </a:solidFill>
                          <a:latin typeface="等线" panose="020F0502020204030204"/>
                        </a:defRPr>
                      </a:lvl5pPr>
                      <a:lvl6pPr marL="2286000" algn="l" defTabSz="914400" rtl="0" eaLnBrk="1" latinLnBrk="0" hangingPunct="1">
                        <a:defRPr sz="1800" kern="1200">
                          <a:solidFill>
                            <a:schemeClr val="dk1"/>
                          </a:solidFill>
                          <a:latin typeface="等线" panose="020F0502020204030204"/>
                        </a:defRPr>
                      </a:lvl6pPr>
                      <a:lvl7pPr marL="2743200" algn="l" defTabSz="914400" rtl="0" eaLnBrk="1" latinLnBrk="0" hangingPunct="1">
                        <a:defRPr sz="1800" kern="1200">
                          <a:solidFill>
                            <a:schemeClr val="dk1"/>
                          </a:solidFill>
                          <a:latin typeface="等线" panose="020F0502020204030204"/>
                        </a:defRPr>
                      </a:lvl7pPr>
                      <a:lvl8pPr marL="3200400" algn="l" defTabSz="914400" rtl="0" eaLnBrk="1" latinLnBrk="0" hangingPunct="1">
                        <a:defRPr sz="1800" kern="1200">
                          <a:solidFill>
                            <a:schemeClr val="dk1"/>
                          </a:solidFill>
                          <a:latin typeface="等线" panose="020F0502020204030204"/>
                        </a:defRPr>
                      </a:lvl8pPr>
                      <a:lvl9pPr marL="3657600" algn="l" defTabSz="914400" rtl="0" eaLnBrk="1" latinLnBrk="0" hangingPunct="1">
                        <a:defRPr sz="1800" kern="1200">
                          <a:solidFill>
                            <a:schemeClr val="dk1"/>
                          </a:solidFill>
                          <a:latin typeface="等线" panose="020F0502020204030204"/>
                        </a:defRPr>
                      </a:lvl9pPr>
                    </a:lstStyle>
                    <a:p>
                      <a:r>
                        <a:rPr lang="en-US" altLang="zh-CN" dirty="0" smtClean="0">
                          <a:solidFill>
                            <a:srgbClr val="FF0000"/>
                          </a:solidFill>
                        </a:rPr>
                        <a:t>4.1~ 4.9</a:t>
                      </a:r>
                    </a:p>
                    <a:p>
                      <a:r>
                        <a:rPr lang="en-US" altLang="zh-CN" dirty="0" smtClean="0">
                          <a:solidFill>
                            <a:srgbClr val="FF0000"/>
                          </a:solidFill>
                        </a:rPr>
                        <a:t>Vector</a:t>
                      </a:r>
                      <a:r>
                        <a:rPr lang="en-US" altLang="zh-CN" baseline="0" dirty="0" smtClean="0">
                          <a:solidFill>
                            <a:srgbClr val="FF0000"/>
                          </a:solidFill>
                        </a:rPr>
                        <a:t>. SIMD. GPU</a:t>
                      </a:r>
                      <a:endParaRPr lang="zh-CN" altLang="en-US" dirty="0">
                        <a:solidFill>
                          <a:srgbClr val="FF0000"/>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20000"/>
                      </a:srgbClr>
                    </a:solidFill>
                  </a:tcPr>
                </a:tc>
                <a:extLst>
                  <a:ext uri="{0D108BD9-81ED-4DB2-BD59-A6C34878D82A}">
                    <a16:rowId xmlns:a16="http://schemas.microsoft.com/office/drawing/2014/main" xmlns="" val="4099250067"/>
                  </a:ext>
                </a:extLst>
              </a:tr>
              <a:tr h="630085">
                <a:tc>
                  <a:txBody>
                    <a:bodyPr/>
                    <a:lstStyle>
                      <a:lvl1pPr marL="0" algn="l" defTabSz="914400" rtl="0" eaLnBrk="1" latinLnBrk="0" hangingPunct="1">
                        <a:defRPr sz="1800" kern="1200">
                          <a:solidFill>
                            <a:schemeClr val="dk1"/>
                          </a:solidFill>
                          <a:latin typeface="等线" panose="020F0502020204030204"/>
                        </a:defRPr>
                      </a:lvl1pPr>
                      <a:lvl2pPr marL="457200" algn="l" defTabSz="914400" rtl="0" eaLnBrk="1" latinLnBrk="0" hangingPunct="1">
                        <a:defRPr sz="1800" kern="1200">
                          <a:solidFill>
                            <a:schemeClr val="dk1"/>
                          </a:solidFill>
                          <a:latin typeface="等线" panose="020F0502020204030204"/>
                        </a:defRPr>
                      </a:lvl2pPr>
                      <a:lvl3pPr marL="914400" algn="l" defTabSz="914400" rtl="0" eaLnBrk="1" latinLnBrk="0" hangingPunct="1">
                        <a:defRPr sz="1800" kern="1200">
                          <a:solidFill>
                            <a:schemeClr val="dk1"/>
                          </a:solidFill>
                          <a:latin typeface="等线" panose="020F0502020204030204"/>
                        </a:defRPr>
                      </a:lvl3pPr>
                      <a:lvl4pPr marL="1371600" algn="l" defTabSz="914400" rtl="0" eaLnBrk="1" latinLnBrk="0" hangingPunct="1">
                        <a:defRPr sz="1800" kern="1200">
                          <a:solidFill>
                            <a:schemeClr val="dk1"/>
                          </a:solidFill>
                          <a:latin typeface="等线" panose="020F0502020204030204"/>
                        </a:defRPr>
                      </a:lvl4pPr>
                      <a:lvl5pPr marL="1828800" algn="l" defTabSz="914400" rtl="0" eaLnBrk="1" latinLnBrk="0" hangingPunct="1">
                        <a:defRPr sz="1800" kern="1200">
                          <a:solidFill>
                            <a:schemeClr val="dk1"/>
                          </a:solidFill>
                          <a:latin typeface="等线" panose="020F0502020204030204"/>
                        </a:defRPr>
                      </a:lvl5pPr>
                      <a:lvl6pPr marL="2286000" algn="l" defTabSz="914400" rtl="0" eaLnBrk="1" latinLnBrk="0" hangingPunct="1">
                        <a:defRPr sz="1800" kern="1200">
                          <a:solidFill>
                            <a:schemeClr val="dk1"/>
                          </a:solidFill>
                          <a:latin typeface="等线" panose="020F0502020204030204"/>
                        </a:defRPr>
                      </a:lvl6pPr>
                      <a:lvl7pPr marL="2743200" algn="l" defTabSz="914400" rtl="0" eaLnBrk="1" latinLnBrk="0" hangingPunct="1">
                        <a:defRPr sz="1800" kern="1200">
                          <a:solidFill>
                            <a:schemeClr val="dk1"/>
                          </a:solidFill>
                          <a:latin typeface="等线" panose="020F0502020204030204"/>
                        </a:defRPr>
                      </a:lvl7pPr>
                      <a:lvl8pPr marL="3200400" algn="l" defTabSz="914400" rtl="0" eaLnBrk="1" latinLnBrk="0" hangingPunct="1">
                        <a:defRPr sz="1800" kern="1200">
                          <a:solidFill>
                            <a:schemeClr val="dk1"/>
                          </a:solidFill>
                          <a:latin typeface="等线" panose="020F0502020204030204"/>
                        </a:defRPr>
                      </a:lvl8pPr>
                      <a:lvl9pPr marL="3657600" algn="l" defTabSz="914400" rtl="0" eaLnBrk="1" latinLnBrk="0" hangingPunct="1">
                        <a:defRPr sz="1800" kern="1200">
                          <a:solidFill>
                            <a:schemeClr val="dk1"/>
                          </a:solidFill>
                          <a:latin typeface="等线" panose="020F0502020204030204"/>
                        </a:defRPr>
                      </a:lvl9pPr>
                    </a:lstStyle>
                    <a:p>
                      <a:r>
                        <a:rPr lang="en-US" altLang="zh-CN" dirty="0" smtClean="0"/>
                        <a:t>Ch5 Thread Level Parallelism</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40000"/>
                      </a:srgbClr>
                    </a:solidFill>
                  </a:tcPr>
                </a:tc>
                <a:tc>
                  <a:txBody>
                    <a:bodyPr/>
                    <a:lstStyle>
                      <a:lvl1pPr marL="0" algn="l" defTabSz="914400" rtl="0" eaLnBrk="1" latinLnBrk="0" hangingPunct="1">
                        <a:defRPr sz="1800" kern="1200">
                          <a:solidFill>
                            <a:schemeClr val="dk1"/>
                          </a:solidFill>
                          <a:latin typeface="等线" panose="020F0502020204030204"/>
                        </a:defRPr>
                      </a:lvl1pPr>
                      <a:lvl2pPr marL="457200" algn="l" defTabSz="914400" rtl="0" eaLnBrk="1" latinLnBrk="0" hangingPunct="1">
                        <a:defRPr sz="1800" kern="1200">
                          <a:solidFill>
                            <a:schemeClr val="dk1"/>
                          </a:solidFill>
                          <a:latin typeface="等线" panose="020F0502020204030204"/>
                        </a:defRPr>
                      </a:lvl2pPr>
                      <a:lvl3pPr marL="914400" algn="l" defTabSz="914400" rtl="0" eaLnBrk="1" latinLnBrk="0" hangingPunct="1">
                        <a:defRPr sz="1800" kern="1200">
                          <a:solidFill>
                            <a:schemeClr val="dk1"/>
                          </a:solidFill>
                          <a:latin typeface="等线" panose="020F0502020204030204"/>
                        </a:defRPr>
                      </a:lvl3pPr>
                      <a:lvl4pPr marL="1371600" algn="l" defTabSz="914400" rtl="0" eaLnBrk="1" latinLnBrk="0" hangingPunct="1">
                        <a:defRPr sz="1800" kern="1200">
                          <a:solidFill>
                            <a:schemeClr val="dk1"/>
                          </a:solidFill>
                          <a:latin typeface="等线" panose="020F0502020204030204"/>
                        </a:defRPr>
                      </a:lvl4pPr>
                      <a:lvl5pPr marL="1828800" algn="l" defTabSz="914400" rtl="0" eaLnBrk="1" latinLnBrk="0" hangingPunct="1">
                        <a:defRPr sz="1800" kern="1200">
                          <a:solidFill>
                            <a:schemeClr val="dk1"/>
                          </a:solidFill>
                          <a:latin typeface="等线" panose="020F0502020204030204"/>
                        </a:defRPr>
                      </a:lvl5pPr>
                      <a:lvl6pPr marL="2286000" algn="l" defTabSz="914400" rtl="0" eaLnBrk="1" latinLnBrk="0" hangingPunct="1">
                        <a:defRPr sz="1800" kern="1200">
                          <a:solidFill>
                            <a:schemeClr val="dk1"/>
                          </a:solidFill>
                          <a:latin typeface="等线" panose="020F0502020204030204"/>
                        </a:defRPr>
                      </a:lvl6pPr>
                      <a:lvl7pPr marL="2743200" algn="l" defTabSz="914400" rtl="0" eaLnBrk="1" latinLnBrk="0" hangingPunct="1">
                        <a:defRPr sz="1800" kern="1200">
                          <a:solidFill>
                            <a:schemeClr val="dk1"/>
                          </a:solidFill>
                          <a:latin typeface="等线" panose="020F0502020204030204"/>
                        </a:defRPr>
                      </a:lvl7pPr>
                      <a:lvl8pPr marL="3200400" algn="l" defTabSz="914400" rtl="0" eaLnBrk="1" latinLnBrk="0" hangingPunct="1">
                        <a:defRPr sz="1800" kern="1200">
                          <a:solidFill>
                            <a:schemeClr val="dk1"/>
                          </a:solidFill>
                          <a:latin typeface="等线" panose="020F0502020204030204"/>
                        </a:defRPr>
                      </a:lvl8pPr>
                      <a:lvl9pPr marL="3657600" algn="l" defTabSz="914400" rtl="0" eaLnBrk="1" latinLnBrk="0" hangingPunct="1">
                        <a:defRPr sz="1800" kern="1200">
                          <a:solidFill>
                            <a:schemeClr val="dk1"/>
                          </a:solidFill>
                          <a:latin typeface="等线" panose="020F0502020204030204"/>
                        </a:defRPr>
                      </a:lvl9pPr>
                    </a:lstStyle>
                    <a:p>
                      <a:r>
                        <a:rPr lang="en-US" altLang="zh-CN" dirty="0" smtClean="0">
                          <a:solidFill>
                            <a:srgbClr val="FF0000"/>
                          </a:solidFill>
                        </a:rPr>
                        <a:t>5.1~ 5.11</a:t>
                      </a:r>
                    </a:p>
                    <a:p>
                      <a:r>
                        <a:rPr lang="en-US" altLang="zh-CN" dirty="0" smtClean="0">
                          <a:solidFill>
                            <a:srgbClr val="FF0000"/>
                          </a:solidFill>
                        </a:rPr>
                        <a:t>Multiprocessor</a:t>
                      </a:r>
                    </a:p>
                    <a:p>
                      <a:r>
                        <a:rPr lang="en-US" altLang="zh-CN" dirty="0" smtClean="0">
                          <a:solidFill>
                            <a:srgbClr val="FF0000"/>
                          </a:solidFill>
                        </a:rPr>
                        <a:t>Cache coherence</a:t>
                      </a:r>
                    </a:p>
                    <a:p>
                      <a:r>
                        <a:rPr lang="en-US" altLang="zh-CN" dirty="0" smtClean="0">
                          <a:solidFill>
                            <a:srgbClr val="FF0000"/>
                          </a:solidFill>
                        </a:rPr>
                        <a:t>Synchronization</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40000"/>
                      </a:srgbClr>
                    </a:solidFill>
                  </a:tcPr>
                </a:tc>
                <a:extLst>
                  <a:ext uri="{0D108BD9-81ED-4DB2-BD59-A6C34878D82A}">
                    <a16:rowId xmlns:a16="http://schemas.microsoft.com/office/drawing/2014/main" xmlns="" val="4111967877"/>
                  </a:ext>
                </a:extLst>
              </a:tr>
              <a:tr h="474452">
                <a:tc>
                  <a:txBody>
                    <a:bodyPr/>
                    <a:lstStyle>
                      <a:lvl1pPr marL="0" algn="l" defTabSz="914400" rtl="0" eaLnBrk="1" latinLnBrk="0" hangingPunct="1">
                        <a:defRPr sz="1800" kern="1200">
                          <a:solidFill>
                            <a:schemeClr val="dk1"/>
                          </a:solidFill>
                          <a:latin typeface="等线" panose="020F0502020204030204"/>
                        </a:defRPr>
                      </a:lvl1pPr>
                      <a:lvl2pPr marL="457200" algn="l" defTabSz="914400" rtl="0" eaLnBrk="1" latinLnBrk="0" hangingPunct="1">
                        <a:defRPr sz="1800" kern="1200">
                          <a:solidFill>
                            <a:schemeClr val="dk1"/>
                          </a:solidFill>
                          <a:latin typeface="等线" panose="020F0502020204030204"/>
                        </a:defRPr>
                      </a:lvl2pPr>
                      <a:lvl3pPr marL="914400" algn="l" defTabSz="914400" rtl="0" eaLnBrk="1" latinLnBrk="0" hangingPunct="1">
                        <a:defRPr sz="1800" kern="1200">
                          <a:solidFill>
                            <a:schemeClr val="dk1"/>
                          </a:solidFill>
                          <a:latin typeface="等线" panose="020F0502020204030204"/>
                        </a:defRPr>
                      </a:lvl3pPr>
                      <a:lvl4pPr marL="1371600" algn="l" defTabSz="914400" rtl="0" eaLnBrk="1" latinLnBrk="0" hangingPunct="1">
                        <a:defRPr sz="1800" kern="1200">
                          <a:solidFill>
                            <a:schemeClr val="dk1"/>
                          </a:solidFill>
                          <a:latin typeface="等线" panose="020F0502020204030204"/>
                        </a:defRPr>
                      </a:lvl4pPr>
                      <a:lvl5pPr marL="1828800" algn="l" defTabSz="914400" rtl="0" eaLnBrk="1" latinLnBrk="0" hangingPunct="1">
                        <a:defRPr sz="1800" kern="1200">
                          <a:solidFill>
                            <a:schemeClr val="dk1"/>
                          </a:solidFill>
                          <a:latin typeface="等线" panose="020F0502020204030204"/>
                        </a:defRPr>
                      </a:lvl5pPr>
                      <a:lvl6pPr marL="2286000" algn="l" defTabSz="914400" rtl="0" eaLnBrk="1" latinLnBrk="0" hangingPunct="1">
                        <a:defRPr sz="1800" kern="1200">
                          <a:solidFill>
                            <a:schemeClr val="dk1"/>
                          </a:solidFill>
                          <a:latin typeface="等线" panose="020F0502020204030204"/>
                        </a:defRPr>
                      </a:lvl6pPr>
                      <a:lvl7pPr marL="2743200" algn="l" defTabSz="914400" rtl="0" eaLnBrk="1" latinLnBrk="0" hangingPunct="1">
                        <a:defRPr sz="1800" kern="1200">
                          <a:solidFill>
                            <a:schemeClr val="dk1"/>
                          </a:solidFill>
                          <a:latin typeface="等线" panose="020F0502020204030204"/>
                        </a:defRPr>
                      </a:lvl7pPr>
                      <a:lvl8pPr marL="3200400" algn="l" defTabSz="914400" rtl="0" eaLnBrk="1" latinLnBrk="0" hangingPunct="1">
                        <a:defRPr sz="1800" kern="1200">
                          <a:solidFill>
                            <a:schemeClr val="dk1"/>
                          </a:solidFill>
                          <a:latin typeface="等线" panose="020F0502020204030204"/>
                        </a:defRPr>
                      </a:lvl8pPr>
                      <a:lvl9pPr marL="3657600" algn="l" defTabSz="914400" rtl="0" eaLnBrk="1" latinLnBrk="0" hangingPunct="1">
                        <a:defRPr sz="1800" kern="1200">
                          <a:solidFill>
                            <a:schemeClr val="dk1"/>
                          </a:solidFill>
                          <a:latin typeface="等线" panose="020F0502020204030204"/>
                        </a:defRPr>
                      </a:lvl9pPr>
                    </a:lstStyle>
                    <a:p>
                      <a:r>
                        <a:rPr lang="en-US" altLang="zh-CN" dirty="0" smtClean="0"/>
                        <a:t>Ch6 Warehouse-scale computer to explore  RLP &amp; DLP</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20000"/>
                      </a:srgbClr>
                    </a:solidFill>
                  </a:tcPr>
                </a:tc>
                <a:tc>
                  <a:txBody>
                    <a:bodyPr/>
                    <a:lstStyle>
                      <a:lvl1pPr marL="0" algn="l" defTabSz="914400" rtl="0" eaLnBrk="1" latinLnBrk="0" hangingPunct="1">
                        <a:defRPr sz="1800" kern="1200">
                          <a:solidFill>
                            <a:schemeClr val="dk1"/>
                          </a:solidFill>
                          <a:latin typeface="等线" panose="020F0502020204030204"/>
                        </a:defRPr>
                      </a:lvl1pPr>
                      <a:lvl2pPr marL="457200" algn="l" defTabSz="914400" rtl="0" eaLnBrk="1" latinLnBrk="0" hangingPunct="1">
                        <a:defRPr sz="1800" kern="1200">
                          <a:solidFill>
                            <a:schemeClr val="dk1"/>
                          </a:solidFill>
                          <a:latin typeface="等线" panose="020F0502020204030204"/>
                        </a:defRPr>
                      </a:lvl2pPr>
                      <a:lvl3pPr marL="914400" algn="l" defTabSz="914400" rtl="0" eaLnBrk="1" latinLnBrk="0" hangingPunct="1">
                        <a:defRPr sz="1800" kern="1200">
                          <a:solidFill>
                            <a:schemeClr val="dk1"/>
                          </a:solidFill>
                          <a:latin typeface="等线" panose="020F0502020204030204"/>
                        </a:defRPr>
                      </a:lvl3pPr>
                      <a:lvl4pPr marL="1371600" algn="l" defTabSz="914400" rtl="0" eaLnBrk="1" latinLnBrk="0" hangingPunct="1">
                        <a:defRPr sz="1800" kern="1200">
                          <a:solidFill>
                            <a:schemeClr val="dk1"/>
                          </a:solidFill>
                          <a:latin typeface="等线" panose="020F0502020204030204"/>
                        </a:defRPr>
                      </a:lvl4pPr>
                      <a:lvl5pPr marL="1828800" algn="l" defTabSz="914400" rtl="0" eaLnBrk="1" latinLnBrk="0" hangingPunct="1">
                        <a:defRPr sz="1800" kern="1200">
                          <a:solidFill>
                            <a:schemeClr val="dk1"/>
                          </a:solidFill>
                          <a:latin typeface="等线" panose="020F0502020204030204"/>
                        </a:defRPr>
                      </a:lvl5pPr>
                      <a:lvl6pPr marL="2286000" algn="l" defTabSz="914400" rtl="0" eaLnBrk="1" latinLnBrk="0" hangingPunct="1">
                        <a:defRPr sz="1800" kern="1200">
                          <a:solidFill>
                            <a:schemeClr val="dk1"/>
                          </a:solidFill>
                          <a:latin typeface="等线" panose="020F0502020204030204"/>
                        </a:defRPr>
                      </a:lvl6pPr>
                      <a:lvl7pPr marL="2743200" algn="l" defTabSz="914400" rtl="0" eaLnBrk="1" latinLnBrk="0" hangingPunct="1">
                        <a:defRPr sz="1800" kern="1200">
                          <a:solidFill>
                            <a:schemeClr val="dk1"/>
                          </a:solidFill>
                          <a:latin typeface="等线" panose="020F0502020204030204"/>
                        </a:defRPr>
                      </a:lvl7pPr>
                      <a:lvl8pPr marL="3200400" algn="l" defTabSz="914400" rtl="0" eaLnBrk="1" latinLnBrk="0" hangingPunct="1">
                        <a:defRPr sz="1800" kern="1200">
                          <a:solidFill>
                            <a:schemeClr val="dk1"/>
                          </a:solidFill>
                          <a:latin typeface="等线" panose="020F0502020204030204"/>
                        </a:defRPr>
                      </a:lvl8pPr>
                      <a:lvl9pPr marL="3657600" algn="l" defTabSz="914400" rtl="0" eaLnBrk="1" latinLnBrk="0" hangingPunct="1">
                        <a:defRPr sz="1800" kern="1200">
                          <a:solidFill>
                            <a:schemeClr val="dk1"/>
                          </a:solidFill>
                          <a:latin typeface="等线" panose="020F0502020204030204"/>
                        </a:defRPr>
                      </a:lvl9pPr>
                    </a:lstStyle>
                    <a:p>
                      <a:r>
                        <a:rPr lang="zh-CN" altLang="en-US" dirty="0" smtClean="0"/>
                        <a:t>选讲</a:t>
                      </a:r>
                      <a:endParaRPr lang="zh-CN" altLang="en-US"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20000"/>
                      </a:srgbClr>
                    </a:solidFill>
                  </a:tcPr>
                </a:tc>
                <a:extLst>
                  <a:ext uri="{0D108BD9-81ED-4DB2-BD59-A6C34878D82A}">
                    <a16:rowId xmlns:a16="http://schemas.microsoft.com/office/drawing/2014/main" xmlns="" val="3126289458"/>
                  </a:ext>
                </a:extLst>
              </a:tr>
              <a:tr h="603468">
                <a:tc>
                  <a:txBody>
                    <a:bodyPr/>
                    <a:lstStyle>
                      <a:lvl1pPr marL="0" algn="l" defTabSz="914400" rtl="0" eaLnBrk="1" latinLnBrk="0" hangingPunct="1">
                        <a:defRPr sz="1800" kern="1200">
                          <a:solidFill>
                            <a:schemeClr val="dk1"/>
                          </a:solidFill>
                          <a:latin typeface="等线" panose="020F0502020204030204"/>
                        </a:defRPr>
                      </a:lvl1pPr>
                      <a:lvl2pPr marL="457200" algn="l" defTabSz="914400" rtl="0" eaLnBrk="1" latinLnBrk="0" hangingPunct="1">
                        <a:defRPr sz="1800" kern="1200">
                          <a:solidFill>
                            <a:schemeClr val="dk1"/>
                          </a:solidFill>
                          <a:latin typeface="等线" panose="020F0502020204030204"/>
                        </a:defRPr>
                      </a:lvl2pPr>
                      <a:lvl3pPr marL="914400" algn="l" defTabSz="914400" rtl="0" eaLnBrk="1" latinLnBrk="0" hangingPunct="1">
                        <a:defRPr sz="1800" kern="1200">
                          <a:solidFill>
                            <a:schemeClr val="dk1"/>
                          </a:solidFill>
                          <a:latin typeface="等线" panose="020F0502020204030204"/>
                        </a:defRPr>
                      </a:lvl3pPr>
                      <a:lvl4pPr marL="1371600" algn="l" defTabSz="914400" rtl="0" eaLnBrk="1" latinLnBrk="0" hangingPunct="1">
                        <a:defRPr sz="1800" kern="1200">
                          <a:solidFill>
                            <a:schemeClr val="dk1"/>
                          </a:solidFill>
                          <a:latin typeface="等线" panose="020F0502020204030204"/>
                        </a:defRPr>
                      </a:lvl4pPr>
                      <a:lvl5pPr marL="1828800" algn="l" defTabSz="914400" rtl="0" eaLnBrk="1" latinLnBrk="0" hangingPunct="1">
                        <a:defRPr sz="1800" kern="1200">
                          <a:solidFill>
                            <a:schemeClr val="dk1"/>
                          </a:solidFill>
                          <a:latin typeface="等线" panose="020F0502020204030204"/>
                        </a:defRPr>
                      </a:lvl5pPr>
                      <a:lvl6pPr marL="2286000" algn="l" defTabSz="914400" rtl="0" eaLnBrk="1" latinLnBrk="0" hangingPunct="1">
                        <a:defRPr sz="1800" kern="1200">
                          <a:solidFill>
                            <a:schemeClr val="dk1"/>
                          </a:solidFill>
                          <a:latin typeface="等线" panose="020F0502020204030204"/>
                        </a:defRPr>
                      </a:lvl6pPr>
                      <a:lvl7pPr marL="2743200" algn="l" defTabSz="914400" rtl="0" eaLnBrk="1" latinLnBrk="0" hangingPunct="1">
                        <a:defRPr sz="1800" kern="1200">
                          <a:solidFill>
                            <a:schemeClr val="dk1"/>
                          </a:solidFill>
                          <a:latin typeface="等线" panose="020F0502020204030204"/>
                        </a:defRPr>
                      </a:lvl7pPr>
                      <a:lvl8pPr marL="3200400" algn="l" defTabSz="914400" rtl="0" eaLnBrk="1" latinLnBrk="0" hangingPunct="1">
                        <a:defRPr sz="1800" kern="1200">
                          <a:solidFill>
                            <a:schemeClr val="dk1"/>
                          </a:solidFill>
                          <a:latin typeface="等线" panose="020F0502020204030204"/>
                        </a:defRPr>
                      </a:lvl8pPr>
                      <a:lvl9pPr marL="3657600" algn="l" defTabSz="914400" rtl="0" eaLnBrk="1" latinLnBrk="0" hangingPunct="1">
                        <a:defRPr sz="1800" kern="1200">
                          <a:solidFill>
                            <a:schemeClr val="dk1"/>
                          </a:solidFill>
                          <a:latin typeface="等线"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Ch7</a:t>
                      </a:r>
                      <a:r>
                        <a:rPr lang="en-US" altLang="zh-CN" baseline="0" dirty="0" smtClean="0"/>
                        <a:t> Domain-specific Architecture</a:t>
                      </a:r>
                      <a:endParaRPr lang="en-US" altLang="zh-CN"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40000"/>
                      </a:srgbClr>
                    </a:solidFill>
                  </a:tcPr>
                </a:tc>
                <a:tc>
                  <a:txBody>
                    <a:bodyPr/>
                    <a:lstStyle>
                      <a:lvl1pPr marL="0" algn="l" defTabSz="914400" rtl="0" eaLnBrk="1" latinLnBrk="0" hangingPunct="1">
                        <a:defRPr sz="1800" kern="1200">
                          <a:solidFill>
                            <a:schemeClr val="dk1"/>
                          </a:solidFill>
                          <a:latin typeface="等线" panose="020F0502020204030204"/>
                        </a:defRPr>
                      </a:lvl1pPr>
                      <a:lvl2pPr marL="457200" algn="l" defTabSz="914400" rtl="0" eaLnBrk="1" latinLnBrk="0" hangingPunct="1">
                        <a:defRPr sz="1800" kern="1200">
                          <a:solidFill>
                            <a:schemeClr val="dk1"/>
                          </a:solidFill>
                          <a:latin typeface="等线" panose="020F0502020204030204"/>
                        </a:defRPr>
                      </a:lvl2pPr>
                      <a:lvl3pPr marL="914400" algn="l" defTabSz="914400" rtl="0" eaLnBrk="1" latinLnBrk="0" hangingPunct="1">
                        <a:defRPr sz="1800" kern="1200">
                          <a:solidFill>
                            <a:schemeClr val="dk1"/>
                          </a:solidFill>
                          <a:latin typeface="等线" panose="020F0502020204030204"/>
                        </a:defRPr>
                      </a:lvl3pPr>
                      <a:lvl4pPr marL="1371600" algn="l" defTabSz="914400" rtl="0" eaLnBrk="1" latinLnBrk="0" hangingPunct="1">
                        <a:defRPr sz="1800" kern="1200">
                          <a:solidFill>
                            <a:schemeClr val="dk1"/>
                          </a:solidFill>
                          <a:latin typeface="等线" panose="020F0502020204030204"/>
                        </a:defRPr>
                      </a:lvl4pPr>
                      <a:lvl5pPr marL="1828800" algn="l" defTabSz="914400" rtl="0" eaLnBrk="1" latinLnBrk="0" hangingPunct="1">
                        <a:defRPr sz="1800" kern="1200">
                          <a:solidFill>
                            <a:schemeClr val="dk1"/>
                          </a:solidFill>
                          <a:latin typeface="等线" panose="020F0502020204030204"/>
                        </a:defRPr>
                      </a:lvl5pPr>
                      <a:lvl6pPr marL="2286000" algn="l" defTabSz="914400" rtl="0" eaLnBrk="1" latinLnBrk="0" hangingPunct="1">
                        <a:defRPr sz="1800" kern="1200">
                          <a:solidFill>
                            <a:schemeClr val="dk1"/>
                          </a:solidFill>
                          <a:latin typeface="等线" panose="020F0502020204030204"/>
                        </a:defRPr>
                      </a:lvl6pPr>
                      <a:lvl7pPr marL="2743200" algn="l" defTabSz="914400" rtl="0" eaLnBrk="1" latinLnBrk="0" hangingPunct="1">
                        <a:defRPr sz="1800" kern="1200">
                          <a:solidFill>
                            <a:schemeClr val="dk1"/>
                          </a:solidFill>
                          <a:latin typeface="等线" panose="020F0502020204030204"/>
                        </a:defRPr>
                      </a:lvl7pPr>
                      <a:lvl8pPr marL="3200400" algn="l" defTabSz="914400" rtl="0" eaLnBrk="1" latinLnBrk="0" hangingPunct="1">
                        <a:defRPr sz="1800" kern="1200">
                          <a:solidFill>
                            <a:schemeClr val="dk1"/>
                          </a:solidFill>
                          <a:latin typeface="等线" panose="020F0502020204030204"/>
                        </a:defRPr>
                      </a:lvl8pPr>
                      <a:lvl9pPr marL="3657600" algn="l" defTabSz="914400" rtl="0" eaLnBrk="1" latinLnBrk="0" hangingPunct="1">
                        <a:defRPr sz="1800" kern="1200">
                          <a:solidFill>
                            <a:schemeClr val="dk1"/>
                          </a:solidFill>
                          <a:latin typeface="等线" panose="020F0502020204030204"/>
                        </a:defRPr>
                      </a:lvl9pPr>
                    </a:lstStyle>
                    <a:p>
                      <a:r>
                        <a:rPr lang="zh-CN" altLang="en-US" dirty="0" smtClean="0"/>
                        <a:t>选讲</a:t>
                      </a:r>
                      <a:endParaRPr lang="zh-CN" altLang="en-US"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40000"/>
                      </a:srgbClr>
                    </a:solidFill>
                  </a:tcPr>
                </a:tc>
                <a:extLst>
                  <a:ext uri="{0D108BD9-81ED-4DB2-BD59-A6C34878D82A}">
                    <a16:rowId xmlns:a16="http://schemas.microsoft.com/office/drawing/2014/main" xmlns="" val="3947391449"/>
                  </a:ext>
                </a:extLst>
              </a:tr>
            </a:tbl>
          </a:graphicData>
        </a:graphic>
      </p:graphicFrame>
    </p:spTree>
    <p:extLst>
      <p:ext uri="{BB962C8B-B14F-4D97-AF65-F5344CB8AC3E}">
        <p14:creationId xmlns:p14="http://schemas.microsoft.com/office/powerpoint/2010/main" val="304816122"/>
      </p:ext>
    </p:extLst>
  </p:cSld>
  <p:clrMapOvr>
    <a:masterClrMapping/>
  </p:clrMapOvr>
  <p:transition spd="slow">
    <p:pull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p:txBody>
          <a:bodyPr>
            <a:normAutofit/>
          </a:bodyPr>
          <a:lstStyle/>
          <a:p>
            <a:r>
              <a:rPr lang="en-US" altLang="zh-CN" dirty="0" smtClean="0"/>
              <a:t>2018 interview</a:t>
            </a:r>
            <a:endParaRPr lang="zh-CN" altLang="zh-CN"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440" y="1056282"/>
            <a:ext cx="3528392" cy="2290247"/>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399" y="3484663"/>
            <a:ext cx="4536504" cy="2558872"/>
          </a:xfrm>
          <a:prstGeom prst="rect">
            <a:avLst/>
          </a:prstGeom>
        </p:spPr>
      </p:pic>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04353" y="3346529"/>
            <a:ext cx="1762418" cy="2660254"/>
          </a:xfrm>
          <a:prstGeom prst="rect">
            <a:avLst/>
          </a:prstGeom>
        </p:spPr>
      </p:pic>
      <p:sp>
        <p:nvSpPr>
          <p:cNvPr id="7" name="矩形 6"/>
          <p:cNvSpPr/>
          <p:nvPr/>
        </p:nvSpPr>
        <p:spPr>
          <a:xfrm>
            <a:off x="7260221" y="3820573"/>
            <a:ext cx="4536504" cy="1631216"/>
          </a:xfrm>
          <a:prstGeom prst="rect">
            <a:avLst/>
          </a:prstGeom>
        </p:spPr>
        <p:txBody>
          <a:bodyPr wrap="square">
            <a:spAutoFit/>
          </a:bodyPr>
          <a:lstStyle/>
          <a:p>
            <a:r>
              <a:rPr lang="en-US" altLang="zh-CN" b="0" dirty="0">
                <a:solidFill>
                  <a:srgbClr val="444444"/>
                </a:solidFill>
                <a:latin typeface="Raleway"/>
              </a:rPr>
              <a:t> This book is essential reading for those tasked with leading any complex enterprise in the academic, not-for-profit, or for-profit sector.</a:t>
            </a:r>
            <a:endParaRPr lang="zh-CN" altLang="en-US" dirty="0"/>
          </a:p>
        </p:txBody>
      </p:sp>
      <p:sp>
        <p:nvSpPr>
          <p:cNvPr id="10" name="矩形 9"/>
          <p:cNvSpPr/>
          <p:nvPr/>
        </p:nvSpPr>
        <p:spPr>
          <a:xfrm>
            <a:off x="5519936" y="1306061"/>
            <a:ext cx="6120680" cy="1938992"/>
          </a:xfrm>
          <a:prstGeom prst="rect">
            <a:avLst/>
          </a:prstGeom>
        </p:spPr>
        <p:txBody>
          <a:bodyPr wrap="square">
            <a:spAutoFit/>
          </a:bodyPr>
          <a:lstStyle/>
          <a:p>
            <a:r>
              <a:rPr lang="en-US" altLang="zh-CN" b="0" dirty="0">
                <a:solidFill>
                  <a:srgbClr val="444444"/>
                </a:solidFill>
                <a:latin typeface="Raleway"/>
              </a:rPr>
              <a:t> </a:t>
            </a:r>
            <a:r>
              <a:rPr lang="en-US" altLang="zh-CN" sz="2400" dirty="0" smtClean="0">
                <a:solidFill>
                  <a:srgbClr val="3333FF"/>
                </a:solidFill>
                <a:latin typeface="Raleway"/>
              </a:rPr>
              <a:t>For pioneering a systematic, quantitative approach to the design and evaluation of computer architecture with enduring impact on the microprocessor industry. </a:t>
            </a:r>
            <a:endParaRPr lang="zh-CN" altLang="en-US" sz="2400" dirty="0">
              <a:solidFill>
                <a:srgbClr val="3333FF"/>
              </a:solidFill>
            </a:endParaRPr>
          </a:p>
        </p:txBody>
      </p:sp>
      <p:sp>
        <p:nvSpPr>
          <p:cNvPr id="4" name="矩形 3"/>
          <p:cNvSpPr/>
          <p:nvPr/>
        </p:nvSpPr>
        <p:spPr>
          <a:xfrm>
            <a:off x="479376" y="6043535"/>
            <a:ext cx="10453474" cy="400110"/>
          </a:xfrm>
          <a:prstGeom prst="rect">
            <a:avLst/>
          </a:prstGeom>
        </p:spPr>
        <p:txBody>
          <a:bodyPr wrap="square">
            <a:spAutoFit/>
          </a:bodyPr>
          <a:lstStyle/>
          <a:p>
            <a:r>
              <a:rPr lang="zh-CN" altLang="en-US" dirty="0"/>
              <a:t>https://baijiahao.baidu.com/s?id=1607140815624945357&amp;wfr=spider&amp;for=pc</a:t>
            </a:r>
          </a:p>
        </p:txBody>
      </p:sp>
    </p:spTree>
  </p:cSld>
  <p:clrMapOvr>
    <a:masterClrMapping/>
  </p:clrMapOvr>
  <p:transition spd="slow">
    <p:pull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a:xfrm>
            <a:off x="1703512" y="0"/>
            <a:ext cx="10117350" cy="918148"/>
          </a:xfrm>
        </p:spPr>
        <p:txBody>
          <a:bodyPr/>
          <a:lstStyle/>
          <a:p>
            <a:pPr eaLnBrk="1" hangingPunct="1"/>
            <a:r>
              <a:rPr lang="en-US" altLang="zh-CN" dirty="0" smtClean="0"/>
              <a:t>How ?</a:t>
            </a:r>
          </a:p>
        </p:txBody>
      </p:sp>
      <p:sp>
        <p:nvSpPr>
          <p:cNvPr id="50179" name="Rectangle 3"/>
          <p:cNvSpPr>
            <a:spLocks noGrp="1" noRot="1" noChangeArrowheads="1"/>
          </p:cNvSpPr>
          <p:nvPr>
            <p:ph idx="1"/>
          </p:nvPr>
        </p:nvSpPr>
        <p:spPr>
          <a:xfrm>
            <a:off x="1703512" y="1484784"/>
            <a:ext cx="9145016" cy="4602162"/>
          </a:xfrm>
        </p:spPr>
        <p:txBody>
          <a:bodyPr/>
          <a:lstStyle/>
          <a:p>
            <a:pPr eaLnBrk="1" hangingPunct="1">
              <a:lnSpc>
                <a:spcPct val="80000"/>
              </a:lnSpc>
            </a:pPr>
            <a:r>
              <a:rPr lang="en-US" altLang="zh-CN" dirty="0" smtClean="0"/>
              <a:t>Concepts, Ideas and Principles</a:t>
            </a:r>
          </a:p>
          <a:p>
            <a:pPr eaLnBrk="1" hangingPunct="1">
              <a:lnSpc>
                <a:spcPct val="80000"/>
              </a:lnSpc>
            </a:pPr>
            <a:r>
              <a:rPr lang="en-US" altLang="zh-CN" dirty="0" smtClean="0"/>
              <a:t>Quantitative approaches</a:t>
            </a:r>
          </a:p>
          <a:p>
            <a:pPr eaLnBrk="1" hangingPunct="1">
              <a:lnSpc>
                <a:spcPct val="80000"/>
              </a:lnSpc>
            </a:pPr>
            <a:r>
              <a:rPr lang="en-US" altLang="zh-CN" dirty="0" smtClean="0"/>
              <a:t>Hit the problem and right way to solve problem</a:t>
            </a:r>
          </a:p>
          <a:p>
            <a:pPr eaLnBrk="1" hangingPunct="1">
              <a:lnSpc>
                <a:spcPct val="80000"/>
              </a:lnSpc>
            </a:pPr>
            <a:endParaRPr lang="en-US" altLang="zh-CN" dirty="0" smtClean="0"/>
          </a:p>
          <a:p>
            <a:pPr eaLnBrk="1" hangingPunct="1">
              <a:lnSpc>
                <a:spcPct val="80000"/>
              </a:lnSpc>
              <a:buFont typeface="Wingdings" pitchFamily="2" charset="2"/>
              <a:buNone/>
            </a:pPr>
            <a:endParaRPr lang="en-US" altLang="zh-CN" sz="2800" dirty="0"/>
          </a:p>
          <a:p>
            <a:pPr eaLnBrk="1" hangingPunct="1">
              <a:lnSpc>
                <a:spcPct val="80000"/>
              </a:lnSpc>
            </a:pPr>
            <a:r>
              <a:rPr lang="en-US" altLang="zh-CN" sz="2800" b="1" i="1" dirty="0">
                <a:solidFill>
                  <a:srgbClr val="0000FF"/>
                </a:solidFill>
              </a:rPr>
              <a:t>As a man sows, so he shall reap.</a:t>
            </a:r>
            <a:r>
              <a:rPr lang="en-US" altLang="zh-CN" sz="2800" b="1" i="1" dirty="0"/>
              <a:t> </a:t>
            </a:r>
          </a:p>
          <a:p>
            <a:pPr eaLnBrk="1" hangingPunct="1">
              <a:lnSpc>
                <a:spcPct val="80000"/>
              </a:lnSpc>
              <a:buFont typeface="Wingdings" pitchFamily="2" charset="2"/>
              <a:buNone/>
            </a:pPr>
            <a:r>
              <a:rPr lang="en-US" altLang="zh-CN" sz="2800" b="1" i="1" dirty="0"/>
              <a:t>    </a:t>
            </a:r>
            <a:r>
              <a:rPr lang="zh-CN" altLang="en-US" sz="2800" b="1" i="1" dirty="0"/>
              <a:t>一分耕耘一分收获</a:t>
            </a:r>
            <a:r>
              <a:rPr lang="zh-CN" altLang="en-US" dirty="0" smtClean="0"/>
              <a:t> </a:t>
            </a:r>
            <a:endParaRPr lang="zh-CN" altLang="en-US" sz="2000" b="1" i="1" dirty="0"/>
          </a:p>
        </p:txBody>
      </p:sp>
    </p:spTree>
  </p:cSld>
  <p:clrMapOvr>
    <a:masterClrMapping/>
  </p:clrMapOvr>
  <p:transition spd="slow">
    <p:pull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p:txBody>
          <a:bodyPr/>
          <a:lstStyle/>
          <a:p>
            <a:r>
              <a:rPr lang="en-US" altLang="zh-CN" dirty="0"/>
              <a:t>Grading Policy:</a:t>
            </a:r>
          </a:p>
        </p:txBody>
      </p:sp>
      <p:sp>
        <p:nvSpPr>
          <p:cNvPr id="691203" name="Rectangle 3"/>
          <p:cNvSpPr>
            <a:spLocks noGrp="1" noChangeArrowheads="1"/>
          </p:cNvSpPr>
          <p:nvPr>
            <p:ph idx="1"/>
          </p:nvPr>
        </p:nvSpPr>
        <p:spPr>
          <a:xfrm>
            <a:off x="983432" y="1179110"/>
            <a:ext cx="10047322" cy="5040313"/>
          </a:xfrm>
        </p:spPr>
        <p:txBody>
          <a:bodyPr/>
          <a:lstStyle/>
          <a:p>
            <a:pPr lvl="1"/>
            <a:r>
              <a:rPr lang="en-US" altLang="zh-CN" sz="2800" dirty="0" smtClean="0"/>
              <a:t>16-20%:   written homework  </a:t>
            </a:r>
          </a:p>
          <a:p>
            <a:pPr lvl="1"/>
            <a:r>
              <a:rPr lang="en-US" altLang="zh-CN" sz="2800" dirty="0" smtClean="0"/>
              <a:t>8-12%:   pop quiz          2-3 times</a:t>
            </a:r>
          </a:p>
          <a:p>
            <a:pPr lvl="1"/>
            <a:r>
              <a:rPr lang="en-US" altLang="zh-CN" sz="2800" dirty="0" smtClean="0"/>
              <a:t>32%:   Lab assignments</a:t>
            </a:r>
          </a:p>
          <a:p>
            <a:pPr lvl="1"/>
            <a:r>
              <a:rPr lang="en-US" altLang="zh-CN" sz="2800" dirty="0" smtClean="0">
                <a:solidFill>
                  <a:srgbClr val="FF3300"/>
                </a:solidFill>
              </a:rPr>
              <a:t>5-10%:   </a:t>
            </a:r>
            <a:r>
              <a:rPr lang="en-US" altLang="zh-CN" sz="2800" dirty="0">
                <a:solidFill>
                  <a:srgbClr val="0033CC"/>
                </a:solidFill>
              </a:rPr>
              <a:t>Bonus</a:t>
            </a:r>
          </a:p>
          <a:p>
            <a:pPr lvl="1"/>
            <a:r>
              <a:rPr lang="en-US" altLang="zh-CN" sz="2800" dirty="0" smtClean="0"/>
              <a:t>lab grade = report (50%) + check(50%) </a:t>
            </a:r>
            <a:endParaRPr lang="en-US" altLang="zh-CN" sz="2800" dirty="0"/>
          </a:p>
          <a:p>
            <a:pPr lvl="1"/>
            <a:endParaRPr lang="en-US" altLang="zh-CN" sz="2800" dirty="0" smtClean="0"/>
          </a:p>
          <a:p>
            <a:pPr lvl="1"/>
            <a:r>
              <a:rPr lang="en-US" altLang="zh-CN" sz="2800" dirty="0" smtClean="0"/>
              <a:t>40</a:t>
            </a:r>
            <a:r>
              <a:rPr lang="en-US" altLang="zh-CN" sz="2800" dirty="0"/>
              <a:t>%: </a:t>
            </a:r>
            <a:r>
              <a:rPr lang="en-US" altLang="zh-CN" sz="2800" dirty="0" smtClean="0"/>
              <a:t>  Final exam </a:t>
            </a:r>
          </a:p>
          <a:p>
            <a:pPr lvl="2"/>
            <a:r>
              <a:rPr lang="en-US" altLang="zh-CN" sz="2400" dirty="0" smtClean="0"/>
              <a:t> (close-book test with one A4 memo)</a:t>
            </a:r>
          </a:p>
          <a:p>
            <a:pPr lvl="2"/>
            <a:endParaRPr lang="en-US" altLang="zh-CN" dirty="0" smtClean="0"/>
          </a:p>
          <a:p>
            <a:pPr lvl="1"/>
            <a:r>
              <a:rPr lang="en-US" altLang="zh-CN" sz="2400" dirty="0" smtClean="0"/>
              <a:t>Final </a:t>
            </a:r>
            <a:r>
              <a:rPr lang="en-US" altLang="zh-CN" sz="2400" dirty="0"/>
              <a:t>grade = 40%(Final </a:t>
            </a:r>
            <a:r>
              <a:rPr lang="en-US" altLang="zh-CN" sz="2400" dirty="0" smtClean="0"/>
              <a:t>exam</a:t>
            </a:r>
            <a:r>
              <a:rPr lang="zh-CN" altLang="en-US" dirty="0" smtClean="0"/>
              <a:t>）</a:t>
            </a:r>
            <a:r>
              <a:rPr lang="en-US" altLang="zh-CN" sz="2400" dirty="0" smtClean="0"/>
              <a:t>+ </a:t>
            </a:r>
            <a:r>
              <a:rPr lang="en-US" altLang="zh-CN" sz="2400" dirty="0"/>
              <a:t>60</a:t>
            </a:r>
            <a:r>
              <a:rPr lang="en-US" altLang="zh-CN" sz="2400" dirty="0" smtClean="0"/>
              <a:t>% (</a:t>
            </a:r>
            <a:r>
              <a:rPr lang="en-US" altLang="zh-CN" sz="2400" dirty="0"/>
              <a:t>other &lt;=100)</a:t>
            </a:r>
          </a:p>
        </p:txBody>
      </p:sp>
      <p:sp>
        <p:nvSpPr>
          <p:cNvPr id="2" name="右大括号 1"/>
          <p:cNvSpPr/>
          <p:nvPr/>
        </p:nvSpPr>
        <p:spPr bwMode="auto">
          <a:xfrm>
            <a:off x="8613296" y="1196978"/>
            <a:ext cx="360040" cy="2088229"/>
          </a:xfrm>
          <a:prstGeom prst="rightBrace">
            <a:avLst/>
          </a:prstGeom>
          <a:noFill/>
          <a:ln w="9525" cap="flat" cmpd="sng" algn="ctr">
            <a:solidFill>
              <a:srgbClr val="0033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p>
        </p:txBody>
      </p:sp>
      <p:sp>
        <p:nvSpPr>
          <p:cNvPr id="3" name="文本框 2"/>
          <p:cNvSpPr txBox="1"/>
          <p:nvPr/>
        </p:nvSpPr>
        <p:spPr>
          <a:xfrm>
            <a:off x="9048328" y="1988840"/>
            <a:ext cx="2408512" cy="892552"/>
          </a:xfrm>
          <a:prstGeom prst="rect">
            <a:avLst/>
          </a:prstGeom>
          <a:noFill/>
        </p:spPr>
        <p:txBody>
          <a:bodyPr wrap="square" rtlCol="0">
            <a:spAutoFit/>
          </a:bodyPr>
          <a:lstStyle/>
          <a:p>
            <a:r>
              <a:rPr lang="en-US" altLang="zh-CN" sz="2800" dirty="0"/>
              <a:t>60% ( &lt;=60 )</a:t>
            </a:r>
          </a:p>
          <a:p>
            <a:endParaRPr lang="zh-CN" altLang="en-US" dirty="0"/>
          </a:p>
        </p:txBody>
      </p:sp>
      <p:sp>
        <p:nvSpPr>
          <p:cNvPr id="6" name="右大括号 5"/>
          <p:cNvSpPr/>
          <p:nvPr/>
        </p:nvSpPr>
        <p:spPr bwMode="auto">
          <a:xfrm>
            <a:off x="7104112" y="1179110"/>
            <a:ext cx="288032" cy="1008457"/>
          </a:xfrm>
          <a:prstGeom prst="rightBrace">
            <a:avLst/>
          </a:prstGeom>
          <a:noFill/>
          <a:ln w="9525" cap="flat" cmpd="sng" algn="ctr">
            <a:solidFill>
              <a:srgbClr val="0033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p>
        </p:txBody>
      </p:sp>
      <p:sp>
        <p:nvSpPr>
          <p:cNvPr id="4" name="文本框 3"/>
          <p:cNvSpPr txBox="1"/>
          <p:nvPr/>
        </p:nvSpPr>
        <p:spPr>
          <a:xfrm>
            <a:off x="7392144" y="1483283"/>
            <a:ext cx="697627" cy="400110"/>
          </a:xfrm>
          <a:prstGeom prst="rect">
            <a:avLst/>
          </a:prstGeom>
          <a:noFill/>
        </p:spPr>
        <p:txBody>
          <a:bodyPr wrap="none" rtlCol="0">
            <a:spAutoFit/>
          </a:bodyPr>
          <a:lstStyle/>
          <a:p>
            <a:r>
              <a:rPr lang="en-US" altLang="zh-CN" dirty="0" smtClean="0"/>
              <a:t>28%</a:t>
            </a:r>
            <a:endParaRPr lang="zh-CN" altLang="en-US" dirty="0"/>
          </a:p>
        </p:txBody>
      </p:sp>
    </p:spTree>
  </p:cSld>
  <p:clrMapOvr>
    <a:masterClrMapping/>
  </p:clrMapOvr>
  <p:transition spd="slow">
    <p:pull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smtClean="0"/>
              <a:t>Lectures  vs.  Labs</a:t>
            </a:r>
            <a:endParaRPr lang="zh-CN" altLang="en-US" smtClean="0"/>
          </a:p>
        </p:txBody>
      </p:sp>
      <p:graphicFrame>
        <p:nvGraphicFramePr>
          <p:cNvPr id="4" name="内容占位符 3"/>
          <p:cNvGraphicFramePr>
            <a:graphicFrameLocks noGrp="1"/>
          </p:cNvGraphicFramePr>
          <p:nvPr>
            <p:ph idx="1"/>
            <p:extLst>
              <p:ext uri="{D42A27DB-BD31-4B8C-83A1-F6EECF244321}">
                <p14:modId xmlns:p14="http://schemas.microsoft.com/office/powerpoint/2010/main" val="1435986649"/>
              </p:ext>
            </p:extLst>
          </p:nvPr>
        </p:nvGraphicFramePr>
        <p:xfrm>
          <a:off x="695399" y="995477"/>
          <a:ext cx="10801201" cy="5204172"/>
        </p:xfrm>
        <a:graphic>
          <a:graphicData uri="http://schemas.openxmlformats.org/drawingml/2006/table">
            <a:tbl>
              <a:tblPr/>
              <a:tblGrid>
                <a:gridCol w="648073"/>
                <a:gridCol w="3949736"/>
                <a:gridCol w="5619543"/>
                <a:gridCol w="583849"/>
              </a:tblGrid>
              <a:tr h="355125">
                <a:tc>
                  <a:txBody>
                    <a:bodyPr/>
                    <a:lstStyle/>
                    <a:p>
                      <a:pPr algn="l" fontAlgn="ctr"/>
                      <a:r>
                        <a:rPr lang="en-US" altLang="zh-CN" sz="1800" b="1" i="0" u="none" strike="noStrike" dirty="0" smtClean="0">
                          <a:solidFill>
                            <a:srgbClr val="000000"/>
                          </a:solidFill>
                          <a:latin typeface="宋体"/>
                        </a:rPr>
                        <a:t>Week</a:t>
                      </a:r>
                      <a:endParaRPr lang="zh-CN" altLang="en-US" sz="1800" b="1" i="0" u="none" strike="noStrike" dirty="0">
                        <a:solidFill>
                          <a:srgbClr val="000000"/>
                        </a:solidFill>
                        <a:latin typeface="宋体"/>
                      </a:endParaRP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800" b="1" i="0" u="none" strike="noStrike" dirty="0" smtClean="0">
                          <a:solidFill>
                            <a:srgbClr val="000000"/>
                          </a:solidFill>
                          <a:latin typeface="宋体"/>
                        </a:rPr>
                        <a:t>Theory(lectures)</a:t>
                      </a:r>
                      <a:endParaRPr lang="zh-CN" altLang="en-US" sz="1800" b="1" i="0" u="none" strike="noStrike" dirty="0">
                        <a:solidFill>
                          <a:srgbClr val="000000"/>
                        </a:solidFill>
                        <a:latin typeface="宋体"/>
                      </a:endParaRP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800" b="1" i="0" u="none" strike="noStrike" baseline="0" dirty="0" smtClean="0">
                          <a:solidFill>
                            <a:srgbClr val="000000"/>
                          </a:solidFill>
                          <a:latin typeface="宋体"/>
                        </a:rPr>
                        <a:t> </a:t>
                      </a:r>
                      <a:r>
                        <a:rPr lang="en-US" altLang="zh-CN" sz="1800" b="1" i="0" u="none" strike="noStrike" baseline="0" dirty="0" smtClean="0">
                          <a:solidFill>
                            <a:srgbClr val="000000"/>
                          </a:solidFill>
                          <a:latin typeface="宋体"/>
                        </a:rPr>
                        <a:t>Labs</a:t>
                      </a:r>
                      <a:r>
                        <a:rPr lang="zh-CN" altLang="en-US" sz="1800" b="1" i="0" u="none" strike="noStrike" dirty="0" smtClean="0">
                          <a:solidFill>
                            <a:srgbClr val="000000"/>
                          </a:solidFill>
                          <a:latin typeface="宋体"/>
                        </a:rPr>
                        <a:t> </a:t>
                      </a:r>
                      <a:endParaRPr lang="zh-CN" altLang="en-US" sz="1800" b="1" i="0" u="none" strike="noStrike" dirty="0">
                        <a:solidFill>
                          <a:srgbClr val="000000"/>
                        </a:solidFill>
                        <a:latin typeface="宋体"/>
                      </a:endParaRP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1" i="0" u="none" strike="noStrike" dirty="0" smtClean="0">
                          <a:solidFill>
                            <a:srgbClr val="000000"/>
                          </a:solidFill>
                          <a:latin typeface="宋体"/>
                        </a:rPr>
                        <a:t>%</a:t>
                      </a:r>
                      <a:endParaRPr lang="zh-CN" altLang="en-US" sz="1800" b="1" i="0" u="none" strike="noStrike" dirty="0">
                        <a:solidFill>
                          <a:srgbClr val="000000"/>
                        </a:solidFill>
                        <a:latin typeface="宋体"/>
                      </a:endParaRP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3841">
                <a:tc>
                  <a:txBody>
                    <a:bodyPr/>
                    <a:lstStyle/>
                    <a:p>
                      <a:pPr algn="l" fontAlgn="ctr"/>
                      <a:r>
                        <a:rPr lang="en-US" altLang="zh-CN" sz="1800" b="1" i="0" u="none" strike="noStrike">
                          <a:solidFill>
                            <a:srgbClr val="000000"/>
                          </a:solidFill>
                          <a:latin typeface="宋体"/>
                        </a:rPr>
                        <a:t>1</a:t>
                      </a: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800" kern="1200" dirty="0" smtClean="0">
                          <a:solidFill>
                            <a:schemeClr val="tx1"/>
                          </a:solidFill>
                          <a:latin typeface="+mn-lt"/>
                          <a:ea typeface="+mn-ea"/>
                          <a:cs typeface="+mn-cs"/>
                        </a:rPr>
                        <a:t>Ch0: Course Introduction. </a:t>
                      </a:r>
                      <a:endParaRPr lang="en-US" sz="1800" kern="1200" dirty="0">
                        <a:solidFill>
                          <a:schemeClr val="tx1"/>
                        </a:solidFill>
                        <a:latin typeface="+mn-lt"/>
                        <a:ea typeface="+mn-ea"/>
                        <a:cs typeface="+mn-cs"/>
                      </a:endParaRP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800" kern="1200" dirty="0" smtClean="0">
                          <a:solidFill>
                            <a:schemeClr val="tx1"/>
                          </a:solidFill>
                          <a:latin typeface="+mn-lt"/>
                          <a:ea typeface="+mn-ea"/>
                          <a:cs typeface="+mn-cs"/>
                        </a:rPr>
                        <a:t>Lab1: Enhance CPU with forwarding and predict-NT    </a:t>
                      </a:r>
                      <a:endParaRPr lang="zh-CN" altLang="en-US" sz="1800" kern="1200" dirty="0" smtClean="0">
                        <a:solidFill>
                          <a:schemeClr val="tx1"/>
                        </a:solidFill>
                        <a:latin typeface="+mn-lt"/>
                        <a:ea typeface="+mn-ea"/>
                        <a:cs typeface="+mn-cs"/>
                      </a:endParaRP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1" i="0" u="none" strike="noStrike" dirty="0" smtClean="0">
                          <a:solidFill>
                            <a:srgbClr val="000000"/>
                          </a:solidFill>
                          <a:latin typeface="宋体"/>
                        </a:rPr>
                        <a:t>6</a:t>
                      </a:r>
                      <a:endParaRPr lang="en-US" altLang="zh-CN" sz="1800" b="1" i="0" u="none" strike="noStrike" dirty="0">
                        <a:solidFill>
                          <a:srgbClr val="000000"/>
                        </a:solidFill>
                        <a:latin typeface="宋体"/>
                      </a:endParaRP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3841">
                <a:tc>
                  <a:txBody>
                    <a:bodyPr/>
                    <a:lstStyle/>
                    <a:p>
                      <a:pPr algn="l" fontAlgn="ctr"/>
                      <a:r>
                        <a:rPr lang="en-US" altLang="zh-CN" sz="1800" b="1" i="0" u="none" strike="noStrike">
                          <a:solidFill>
                            <a:srgbClr val="000000"/>
                          </a:solidFill>
                          <a:latin typeface="宋体"/>
                        </a:rPr>
                        <a:t>2</a:t>
                      </a: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Ch1-1: </a:t>
                      </a:r>
                      <a:r>
                        <a:rPr lang="en-US" altLang="zh-CN" sz="1800" kern="1200" dirty="0" smtClean="0">
                          <a:solidFill>
                            <a:schemeClr val="tx1"/>
                          </a:solidFill>
                          <a:latin typeface="+mn-lt"/>
                          <a:ea typeface="+mn-ea"/>
                          <a:cs typeface="+mn-cs"/>
                        </a:rPr>
                        <a:t>CA design </a:t>
                      </a:r>
                      <a:r>
                        <a:rPr lang="en-US" sz="1800" kern="1200" dirty="0" smtClean="0">
                          <a:solidFill>
                            <a:schemeClr val="tx1"/>
                          </a:solidFill>
                          <a:latin typeface="+mn-lt"/>
                          <a:ea typeface="+mn-ea"/>
                          <a:cs typeface="+mn-cs"/>
                        </a:rPr>
                        <a:t>Lifecycle</a:t>
                      </a:r>
                      <a:endParaRPr lang="en-US" sz="1800" kern="1200" dirty="0">
                        <a:solidFill>
                          <a:schemeClr val="tx1"/>
                        </a:solidFill>
                        <a:latin typeface="+mn-lt"/>
                        <a:ea typeface="+mn-ea"/>
                        <a:cs typeface="+mn-cs"/>
                      </a:endParaRP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zh-CN" altLang="en-US" sz="1800" kern="1200" dirty="0">
                        <a:solidFill>
                          <a:schemeClr val="tx1"/>
                        </a:solidFill>
                        <a:latin typeface="+mn-lt"/>
                        <a:ea typeface="+mn-ea"/>
                        <a:cs typeface="+mn-cs"/>
                      </a:endParaRP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altLang="zh-CN" sz="1800" b="1" i="0" u="none" strike="noStrike" dirty="0">
                        <a:solidFill>
                          <a:schemeClr val="tx1"/>
                        </a:solidFill>
                        <a:latin typeface="宋体"/>
                      </a:endParaRP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3841">
                <a:tc>
                  <a:txBody>
                    <a:bodyPr/>
                    <a:lstStyle/>
                    <a:p>
                      <a:pPr algn="l" fontAlgn="ctr"/>
                      <a:r>
                        <a:rPr lang="en-US" altLang="zh-CN" sz="1800" b="1" i="0" u="none" strike="noStrike">
                          <a:solidFill>
                            <a:srgbClr val="000000"/>
                          </a:solidFill>
                          <a:latin typeface="宋体"/>
                        </a:rPr>
                        <a:t>3</a:t>
                      </a: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Ch1-2: trends of CA engineering </a:t>
                      </a:r>
                      <a:endParaRPr lang="en-US" sz="1800" kern="1200" dirty="0">
                        <a:solidFill>
                          <a:schemeClr val="tx1"/>
                        </a:solidFill>
                        <a:latin typeface="+mn-lt"/>
                        <a:ea typeface="+mn-ea"/>
                        <a:cs typeface="+mn-cs"/>
                      </a:endParaRP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en-US" sz="1800" kern="1200" dirty="0">
                        <a:solidFill>
                          <a:schemeClr val="tx1"/>
                        </a:solidFill>
                        <a:latin typeface="+mn-lt"/>
                        <a:ea typeface="+mn-ea"/>
                        <a:cs typeface="+mn-cs"/>
                      </a:endParaRP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altLang="zh-CN" sz="1800" b="1" i="0" u="none" strike="noStrike" dirty="0">
                        <a:solidFill>
                          <a:srgbClr val="000000"/>
                        </a:solidFill>
                        <a:latin typeface="宋体"/>
                      </a:endParaRP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3841">
                <a:tc>
                  <a:txBody>
                    <a:bodyPr/>
                    <a:lstStyle/>
                    <a:p>
                      <a:pPr algn="l" fontAlgn="ctr"/>
                      <a:r>
                        <a:rPr lang="en-US" altLang="zh-CN" sz="1800" b="1" i="0" u="none" strike="noStrike">
                          <a:solidFill>
                            <a:srgbClr val="000000"/>
                          </a:solidFill>
                          <a:latin typeface="宋体"/>
                        </a:rPr>
                        <a:t>4</a:t>
                      </a: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Ch2-1: cache optimization</a:t>
                      </a:r>
                      <a:endParaRPr lang="en-US" sz="1800" kern="1200" dirty="0">
                        <a:solidFill>
                          <a:schemeClr val="tx1"/>
                        </a:solidFill>
                        <a:latin typeface="+mn-lt"/>
                        <a:ea typeface="+mn-ea"/>
                        <a:cs typeface="+mn-cs"/>
                      </a:endParaRP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800" kern="1200" dirty="0" smtClean="0">
                          <a:solidFill>
                            <a:schemeClr val="tx1"/>
                          </a:solidFill>
                          <a:latin typeface="+mn-lt"/>
                          <a:ea typeface="+mn-ea"/>
                          <a:cs typeface="+mn-cs"/>
                        </a:rPr>
                        <a:t>Lab2:  Adding exception to CPU in Lab1</a:t>
                      </a: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1" i="0" u="none" strike="noStrike" dirty="0" smtClean="0">
                          <a:solidFill>
                            <a:srgbClr val="000000"/>
                          </a:solidFill>
                          <a:latin typeface="宋体"/>
                        </a:rPr>
                        <a:t>4</a:t>
                      </a:r>
                      <a:endParaRPr lang="en-US" altLang="zh-CN" sz="1800" b="1" i="0" u="none" strike="noStrike" dirty="0">
                        <a:solidFill>
                          <a:srgbClr val="000000"/>
                        </a:solidFill>
                        <a:latin typeface="宋体"/>
                      </a:endParaRP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3841">
                <a:tc>
                  <a:txBody>
                    <a:bodyPr/>
                    <a:lstStyle/>
                    <a:p>
                      <a:pPr algn="l" fontAlgn="ctr"/>
                      <a:r>
                        <a:rPr lang="en-US" altLang="zh-CN" sz="1800" b="1" i="0" u="none" strike="noStrike">
                          <a:solidFill>
                            <a:srgbClr val="000000"/>
                          </a:solidFill>
                          <a:latin typeface="宋体"/>
                        </a:rPr>
                        <a:t>5</a:t>
                      </a: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Ch2-2: VM and VA </a:t>
                      </a:r>
                      <a:endParaRPr lang="en-US" sz="1800" kern="1200" dirty="0">
                        <a:solidFill>
                          <a:schemeClr val="tx1"/>
                        </a:solidFill>
                        <a:latin typeface="+mn-lt"/>
                        <a:ea typeface="+mn-ea"/>
                        <a:cs typeface="+mn-cs"/>
                      </a:endParaRP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en-US" altLang="zh-CN" sz="1800" kern="1200" dirty="0" smtClean="0">
                        <a:solidFill>
                          <a:schemeClr val="tx1"/>
                        </a:solidFill>
                        <a:latin typeface="+mn-lt"/>
                        <a:ea typeface="+mn-ea"/>
                        <a:cs typeface="+mn-cs"/>
                      </a:endParaRP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zh-CN" altLang="en-US" sz="1800" b="1" i="0" u="none" strike="noStrike" dirty="0">
                        <a:solidFill>
                          <a:srgbClr val="000000"/>
                        </a:solidFill>
                        <a:latin typeface="宋体"/>
                      </a:endParaRP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884">
                <a:tc>
                  <a:txBody>
                    <a:bodyPr/>
                    <a:lstStyle/>
                    <a:p>
                      <a:pPr algn="l" fontAlgn="ctr"/>
                      <a:r>
                        <a:rPr lang="en-US" altLang="zh-CN" sz="1800" b="1" i="0" u="none" strike="noStrike">
                          <a:solidFill>
                            <a:srgbClr val="000000"/>
                          </a:solidFill>
                          <a:latin typeface="宋体"/>
                        </a:rPr>
                        <a:t>6</a:t>
                      </a: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Ch3-0: </a:t>
                      </a:r>
                      <a:r>
                        <a:rPr lang="en-US" altLang="zh-CN" sz="1800" kern="1200" dirty="0" smtClean="0">
                          <a:solidFill>
                            <a:schemeClr val="tx1"/>
                          </a:solidFill>
                          <a:latin typeface="+mn-lt"/>
                          <a:ea typeface="+mn-ea"/>
                          <a:cs typeface="+mn-cs"/>
                        </a:rPr>
                        <a:t>ILP--</a:t>
                      </a:r>
                      <a:r>
                        <a:rPr lang="en-US" sz="1800" kern="1200" dirty="0" smtClean="0">
                          <a:solidFill>
                            <a:schemeClr val="tx1"/>
                          </a:solidFill>
                          <a:latin typeface="+mn-lt"/>
                          <a:ea typeface="+mn-ea"/>
                          <a:cs typeface="+mn-cs"/>
                        </a:rPr>
                        <a:t>supporting multicycle OP</a:t>
                      </a:r>
                      <a:endParaRPr lang="en-US" sz="1800" kern="1200" dirty="0">
                        <a:solidFill>
                          <a:schemeClr val="tx1"/>
                        </a:solidFill>
                        <a:latin typeface="+mn-lt"/>
                        <a:ea typeface="+mn-ea"/>
                        <a:cs typeface="+mn-cs"/>
                      </a:endParaRP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800" kern="1200" dirty="0" smtClean="0">
                          <a:solidFill>
                            <a:schemeClr val="tx1"/>
                          </a:solidFill>
                          <a:latin typeface="+mn-lt"/>
                          <a:ea typeface="+mn-ea"/>
                          <a:cs typeface="+mn-cs"/>
                        </a:rPr>
                        <a:t>Lab3:  implement a 2-way set associative cache </a:t>
                      </a: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r>
                        <a:rPr lang="en-US" altLang="zh-CN" sz="1800" dirty="0" smtClean="0"/>
                        <a:t>    3</a:t>
                      </a:r>
                      <a:endParaRPr lang="zh-CN" altLang="en-US" sz="1800" dirty="0"/>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3841">
                <a:tc>
                  <a:txBody>
                    <a:bodyPr/>
                    <a:lstStyle/>
                    <a:p>
                      <a:pPr algn="l" fontAlgn="ctr"/>
                      <a:r>
                        <a:rPr lang="en-US" altLang="zh-CN" sz="1800" b="1" i="0" u="none" strike="noStrike" dirty="0">
                          <a:solidFill>
                            <a:srgbClr val="000000"/>
                          </a:solidFill>
                          <a:latin typeface="宋体"/>
                        </a:rPr>
                        <a:t>7</a:t>
                      </a: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800" kern="1200" dirty="0" smtClean="0">
                          <a:solidFill>
                            <a:schemeClr val="tx1"/>
                          </a:solidFill>
                          <a:latin typeface="+mn-lt"/>
                          <a:ea typeface="+mn-ea"/>
                          <a:cs typeface="+mn-cs"/>
                        </a:rPr>
                        <a:t>Ch3-1:  scoreboard</a:t>
                      </a:r>
                      <a:endParaRPr lang="zh-CN" altLang="en-US" sz="1800" kern="1200" dirty="0">
                        <a:solidFill>
                          <a:schemeClr val="tx1"/>
                        </a:solidFill>
                        <a:latin typeface="+mn-lt"/>
                        <a:ea typeface="+mn-ea"/>
                        <a:cs typeface="+mn-cs"/>
                      </a:endParaRP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zh-CN" altLang="en-US" sz="1800" kern="1200" dirty="0">
                        <a:solidFill>
                          <a:schemeClr val="tx1"/>
                        </a:solidFill>
                        <a:latin typeface="+mn-lt"/>
                        <a:ea typeface="+mn-ea"/>
                        <a:cs typeface="+mn-cs"/>
                      </a:endParaRP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endParaRPr lang="zh-CN" altLang="en-US" sz="1800" dirty="0"/>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7082">
                <a:tc>
                  <a:txBody>
                    <a:bodyPr/>
                    <a:lstStyle/>
                    <a:p>
                      <a:pPr algn="l" fontAlgn="ctr"/>
                      <a:r>
                        <a:rPr lang="en-US" altLang="zh-CN" sz="1800" b="1" i="0" u="none" strike="noStrike">
                          <a:solidFill>
                            <a:srgbClr val="000000"/>
                          </a:solidFill>
                          <a:latin typeface="宋体"/>
                        </a:rPr>
                        <a:t>8</a:t>
                      </a: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800" kern="1200" dirty="0" smtClean="0">
                          <a:solidFill>
                            <a:schemeClr val="tx1"/>
                          </a:solidFill>
                          <a:latin typeface="+mn-lt"/>
                          <a:ea typeface="+mn-ea"/>
                          <a:cs typeface="+mn-cs"/>
                        </a:rPr>
                        <a:t>Ch3-2: </a:t>
                      </a:r>
                      <a:r>
                        <a:rPr lang="en-US" altLang="zh-CN" sz="1800" kern="1200" dirty="0" err="1" smtClean="0">
                          <a:solidFill>
                            <a:schemeClr val="tx1"/>
                          </a:solidFill>
                          <a:latin typeface="+mn-lt"/>
                          <a:ea typeface="+mn-ea"/>
                          <a:cs typeface="+mn-cs"/>
                        </a:rPr>
                        <a:t>Tomasulo</a:t>
                      </a:r>
                      <a:r>
                        <a:rPr lang="en-US" altLang="zh-CN" sz="1800" kern="1200" dirty="0" smtClean="0">
                          <a:solidFill>
                            <a:schemeClr val="tx1"/>
                          </a:solidFill>
                          <a:latin typeface="+mn-lt"/>
                          <a:ea typeface="+mn-ea"/>
                          <a:cs typeface="+mn-cs"/>
                        </a:rPr>
                        <a:t> </a:t>
                      </a: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800" kern="1200" dirty="0" smtClean="0">
                          <a:solidFill>
                            <a:schemeClr val="tx1"/>
                          </a:solidFill>
                          <a:latin typeface="+mn-lt"/>
                          <a:ea typeface="+mn-ea"/>
                          <a:cs typeface="+mn-cs"/>
                        </a:rPr>
                        <a:t>Lab4: adding cache to CPU of Lab2 </a:t>
                      </a: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1" i="0" u="none" strike="noStrike" dirty="0" smtClean="0">
                          <a:solidFill>
                            <a:srgbClr val="000000"/>
                          </a:solidFill>
                          <a:latin typeface="宋体"/>
                        </a:rPr>
                        <a:t>4</a:t>
                      </a:r>
                      <a:endParaRPr lang="zh-CN" altLang="en-US" sz="1800" b="1" i="0" u="none" strike="noStrike" dirty="0">
                        <a:solidFill>
                          <a:srgbClr val="000000"/>
                        </a:solidFill>
                        <a:latin typeface="宋体"/>
                      </a:endParaRP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3841">
                <a:tc>
                  <a:txBody>
                    <a:bodyPr/>
                    <a:lstStyle/>
                    <a:p>
                      <a:pPr algn="l" fontAlgn="ctr"/>
                      <a:r>
                        <a:rPr lang="en-US" altLang="zh-CN" sz="1800" b="1" i="0" u="none" strike="noStrike" dirty="0">
                          <a:solidFill>
                            <a:srgbClr val="000000"/>
                          </a:solidFill>
                          <a:latin typeface="宋体"/>
                        </a:rPr>
                        <a:t>9</a:t>
                      </a: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800" kern="1200" dirty="0" smtClean="0">
                          <a:solidFill>
                            <a:schemeClr val="tx1"/>
                          </a:solidFill>
                          <a:latin typeface="+mn-lt"/>
                          <a:ea typeface="+mn-ea"/>
                          <a:cs typeface="+mn-cs"/>
                        </a:rPr>
                        <a:t>Ch3-3: hardware-based speculation</a:t>
                      </a:r>
                      <a:endParaRPr lang="zh-CN" altLang="en-US" sz="1800" kern="1200" dirty="0">
                        <a:solidFill>
                          <a:schemeClr val="tx1"/>
                        </a:solidFill>
                        <a:latin typeface="+mn-lt"/>
                        <a:ea typeface="+mn-ea"/>
                        <a:cs typeface="+mn-cs"/>
                      </a:endParaRP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en-US" altLang="zh-CN" sz="1800" kern="1200" dirty="0" smtClean="0">
                        <a:solidFill>
                          <a:schemeClr val="tx1"/>
                        </a:solidFill>
                        <a:latin typeface="+mn-lt"/>
                        <a:ea typeface="+mn-ea"/>
                        <a:cs typeface="+mn-cs"/>
                      </a:endParaRP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altLang="zh-CN" sz="1800" b="1" i="0" u="none" strike="noStrike" dirty="0">
                        <a:solidFill>
                          <a:srgbClr val="0070C0"/>
                        </a:solidFill>
                        <a:latin typeface="宋体"/>
                      </a:endParaRP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3841">
                <a:tc>
                  <a:txBody>
                    <a:bodyPr/>
                    <a:lstStyle/>
                    <a:p>
                      <a:pPr algn="l" fontAlgn="ctr"/>
                      <a:r>
                        <a:rPr lang="en-US" altLang="zh-CN" sz="1800" b="1" i="0" u="none" strike="noStrike" dirty="0">
                          <a:solidFill>
                            <a:srgbClr val="000000"/>
                          </a:solidFill>
                          <a:latin typeface="宋体"/>
                        </a:rPr>
                        <a:t>10</a:t>
                      </a: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Ch3</a:t>
                      </a:r>
                      <a:r>
                        <a:rPr lang="en-US" altLang="zh-CN" sz="1800" kern="1200" dirty="0" smtClean="0">
                          <a:solidFill>
                            <a:schemeClr val="tx1"/>
                          </a:solidFill>
                          <a:latin typeface="+mn-lt"/>
                          <a:ea typeface="+mn-ea"/>
                          <a:cs typeface="+mn-cs"/>
                        </a:rPr>
                        <a:t>-4:</a:t>
                      </a:r>
                      <a:r>
                        <a:rPr lang="en-US" sz="1800" kern="1200" dirty="0" smtClean="0">
                          <a:solidFill>
                            <a:schemeClr val="tx1"/>
                          </a:solidFill>
                          <a:latin typeface="+mn-lt"/>
                          <a:ea typeface="+mn-ea"/>
                          <a:cs typeface="+mn-cs"/>
                        </a:rPr>
                        <a:t> multi</a:t>
                      </a:r>
                      <a:r>
                        <a:rPr lang="en-US" altLang="zh-CN" sz="1800" kern="1200" dirty="0" smtClean="0">
                          <a:solidFill>
                            <a:schemeClr val="tx1"/>
                          </a:solidFill>
                          <a:latin typeface="+mn-lt"/>
                          <a:ea typeface="+mn-ea"/>
                          <a:cs typeface="+mn-cs"/>
                        </a:rPr>
                        <a:t>ple issue processor</a:t>
                      </a:r>
                      <a:endParaRPr lang="en-US" sz="1800" kern="1200" dirty="0">
                        <a:solidFill>
                          <a:schemeClr val="tx1"/>
                        </a:solidFill>
                        <a:latin typeface="+mn-lt"/>
                        <a:ea typeface="+mn-ea"/>
                        <a:cs typeface="+mn-cs"/>
                      </a:endParaRP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800" kern="1200" dirty="0" smtClean="0">
                          <a:solidFill>
                            <a:schemeClr val="tx1"/>
                          </a:solidFill>
                          <a:latin typeface="+mn-lt"/>
                          <a:ea typeface="+mn-ea"/>
                          <a:cs typeface="+mn-cs"/>
                        </a:rPr>
                        <a:t>Lab5</a:t>
                      </a:r>
                      <a:r>
                        <a:rPr lang="zh-CN" altLang="en-US" sz="1800" kern="1200" dirty="0" smtClean="0">
                          <a:solidFill>
                            <a:schemeClr val="tx1"/>
                          </a:solidFill>
                          <a:latin typeface="+mn-lt"/>
                          <a:ea typeface="+mn-ea"/>
                          <a:cs typeface="+mn-cs"/>
                        </a:rPr>
                        <a:t>：</a:t>
                      </a:r>
                      <a:r>
                        <a:rPr lang="en-US" altLang="zh-CN" sz="1800" kern="1200" dirty="0" smtClean="0">
                          <a:solidFill>
                            <a:schemeClr val="tx1"/>
                          </a:solidFill>
                          <a:latin typeface="+mn-lt"/>
                          <a:ea typeface="+mn-ea"/>
                          <a:cs typeface="+mn-cs"/>
                        </a:rPr>
                        <a:t>expending CPU to support multicycle OP</a:t>
                      </a:r>
                      <a:endParaRPr lang="en-US" altLang="zh-CN" sz="1800" kern="1200" dirty="0">
                        <a:solidFill>
                          <a:schemeClr val="tx1"/>
                        </a:solidFill>
                        <a:latin typeface="+mn-lt"/>
                        <a:ea typeface="+mn-ea"/>
                        <a:cs typeface="+mn-cs"/>
                      </a:endParaRP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1" i="0" u="none" strike="noStrike" baseline="0" dirty="0" smtClean="0">
                          <a:solidFill>
                            <a:srgbClr val="000000"/>
                          </a:solidFill>
                          <a:latin typeface="宋体"/>
                        </a:rPr>
                        <a:t>7</a:t>
                      </a:r>
                      <a:endParaRPr lang="zh-CN" altLang="en-US" sz="1800" b="1" i="0" u="none" strike="noStrike" baseline="30000" dirty="0">
                        <a:solidFill>
                          <a:srgbClr val="3333FF"/>
                        </a:solidFill>
                        <a:latin typeface="宋体"/>
                      </a:endParaRP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3841">
                <a:tc>
                  <a:txBody>
                    <a:bodyPr/>
                    <a:lstStyle/>
                    <a:p>
                      <a:pPr algn="l" fontAlgn="ctr"/>
                      <a:r>
                        <a:rPr lang="en-US" altLang="zh-CN" sz="1800" b="1" i="0" u="none" strike="noStrike" dirty="0">
                          <a:solidFill>
                            <a:srgbClr val="000000"/>
                          </a:solidFill>
                          <a:latin typeface="宋体"/>
                        </a:rPr>
                        <a:t>11</a:t>
                      </a: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Ch4</a:t>
                      </a:r>
                      <a:r>
                        <a:rPr lang="en-US" altLang="zh-CN" sz="1800" kern="1200" dirty="0" smtClean="0">
                          <a:solidFill>
                            <a:schemeClr val="tx1"/>
                          </a:solidFill>
                          <a:latin typeface="+mn-lt"/>
                          <a:ea typeface="+mn-ea"/>
                          <a:cs typeface="+mn-cs"/>
                        </a:rPr>
                        <a:t>-1:</a:t>
                      </a:r>
                      <a:r>
                        <a:rPr lang="en-US" sz="1800" kern="1200" dirty="0" smtClean="0">
                          <a:solidFill>
                            <a:schemeClr val="tx1"/>
                          </a:solidFill>
                          <a:latin typeface="+mn-lt"/>
                          <a:ea typeface="+mn-ea"/>
                          <a:cs typeface="+mn-cs"/>
                        </a:rPr>
                        <a:t> </a:t>
                      </a:r>
                      <a:r>
                        <a:rPr lang="en-US" altLang="zh-CN" sz="1800" kern="1200" dirty="0" smtClean="0">
                          <a:solidFill>
                            <a:schemeClr val="tx1"/>
                          </a:solidFill>
                          <a:latin typeface="+mn-lt"/>
                          <a:ea typeface="+mn-ea"/>
                          <a:cs typeface="+mn-cs"/>
                        </a:rPr>
                        <a:t>DLP—vector processor</a:t>
                      </a:r>
                      <a:endParaRPr lang="en-US" sz="1800" kern="1200" dirty="0">
                        <a:solidFill>
                          <a:schemeClr val="tx1"/>
                        </a:solidFill>
                        <a:latin typeface="+mn-lt"/>
                        <a:ea typeface="+mn-ea"/>
                        <a:cs typeface="+mn-cs"/>
                      </a:endParaRP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en-US" sz="1800" kern="1200" dirty="0">
                        <a:solidFill>
                          <a:schemeClr val="tx1"/>
                        </a:solidFill>
                        <a:latin typeface="+mn-lt"/>
                        <a:ea typeface="+mn-ea"/>
                        <a:cs typeface="+mn-cs"/>
                      </a:endParaRP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altLang="en-US" sz="1800" b="1" i="0" u="none" strike="noStrike" dirty="0">
                        <a:solidFill>
                          <a:srgbClr val="000000"/>
                        </a:solidFill>
                        <a:latin typeface="宋体"/>
                      </a:endParaRP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3841">
                <a:tc>
                  <a:txBody>
                    <a:bodyPr/>
                    <a:lstStyle/>
                    <a:p>
                      <a:pPr algn="l" fontAlgn="ctr"/>
                      <a:r>
                        <a:rPr lang="en-US" altLang="zh-CN" sz="1800" b="1" i="0" u="none" strike="noStrike" dirty="0">
                          <a:solidFill>
                            <a:srgbClr val="000000"/>
                          </a:solidFill>
                          <a:latin typeface="宋体"/>
                        </a:rPr>
                        <a:t>12</a:t>
                      </a: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800" kern="1200" dirty="0" smtClean="0">
                          <a:solidFill>
                            <a:schemeClr val="tx1"/>
                          </a:solidFill>
                          <a:latin typeface="+mn-lt"/>
                          <a:ea typeface="+mn-ea"/>
                          <a:cs typeface="+mn-cs"/>
                        </a:rPr>
                        <a:t>Ch4-2:</a:t>
                      </a:r>
                      <a:r>
                        <a:rPr lang="en-US" sz="1800" kern="1200" dirty="0" smtClean="0">
                          <a:solidFill>
                            <a:schemeClr val="tx1"/>
                          </a:solidFill>
                          <a:latin typeface="+mn-lt"/>
                          <a:ea typeface="+mn-ea"/>
                          <a:cs typeface="+mn-cs"/>
                        </a:rPr>
                        <a:t> </a:t>
                      </a:r>
                      <a:r>
                        <a:rPr lang="en-US" altLang="zh-CN" sz="1800" kern="1200" dirty="0" smtClean="0">
                          <a:solidFill>
                            <a:schemeClr val="tx1"/>
                          </a:solidFill>
                          <a:latin typeface="+mn-lt"/>
                          <a:ea typeface="+mn-ea"/>
                          <a:cs typeface="+mn-cs"/>
                        </a:rPr>
                        <a:t>SIMP</a:t>
                      </a:r>
                      <a:r>
                        <a:rPr lang="zh-CN" altLang="en-US" sz="1800" kern="1200" dirty="0" smtClean="0">
                          <a:solidFill>
                            <a:schemeClr val="tx1"/>
                          </a:solidFill>
                          <a:latin typeface="+mn-lt"/>
                          <a:ea typeface="+mn-ea"/>
                          <a:cs typeface="+mn-cs"/>
                        </a:rPr>
                        <a:t>，</a:t>
                      </a:r>
                      <a:r>
                        <a:rPr lang="en-US" altLang="zh-CN" sz="1800" kern="1200" dirty="0" smtClean="0">
                          <a:solidFill>
                            <a:schemeClr val="tx1"/>
                          </a:solidFill>
                          <a:latin typeface="+mn-lt"/>
                          <a:ea typeface="+mn-ea"/>
                          <a:cs typeface="+mn-cs"/>
                        </a:rPr>
                        <a:t>GPU</a:t>
                      </a:r>
                      <a:endParaRPr lang="en-US" sz="1800" kern="1200" dirty="0">
                        <a:solidFill>
                          <a:schemeClr val="tx1"/>
                        </a:solidFill>
                        <a:latin typeface="+mn-lt"/>
                        <a:ea typeface="+mn-ea"/>
                        <a:cs typeface="+mn-cs"/>
                      </a:endParaRP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en-US" altLang="zh-CN" sz="1800" kern="1200" dirty="0" smtClean="0">
                        <a:solidFill>
                          <a:schemeClr val="tx1"/>
                        </a:solidFill>
                        <a:latin typeface="+mn-lt"/>
                        <a:ea typeface="+mn-ea"/>
                        <a:cs typeface="+mn-cs"/>
                      </a:endParaRP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altLang="zh-CN" sz="1800" b="1" i="0" u="none" strike="noStrike" dirty="0">
                        <a:solidFill>
                          <a:srgbClr val="0070C0"/>
                        </a:solidFill>
                        <a:latin typeface="宋体"/>
                      </a:endParaRP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3841">
                <a:tc>
                  <a:txBody>
                    <a:bodyPr/>
                    <a:lstStyle/>
                    <a:p>
                      <a:pPr algn="l" fontAlgn="ctr"/>
                      <a:r>
                        <a:rPr lang="en-US" altLang="zh-CN" sz="1800" b="1" i="0" u="none" strike="noStrike" dirty="0">
                          <a:solidFill>
                            <a:srgbClr val="000000"/>
                          </a:solidFill>
                          <a:latin typeface="宋体"/>
                        </a:rPr>
                        <a:t>13</a:t>
                      </a: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800" kern="1200" dirty="0" smtClean="0">
                          <a:solidFill>
                            <a:schemeClr val="tx1"/>
                          </a:solidFill>
                          <a:latin typeface="+mn-lt"/>
                          <a:ea typeface="+mn-ea"/>
                          <a:cs typeface="+mn-cs"/>
                        </a:rPr>
                        <a:t>Ch5-1:</a:t>
                      </a:r>
                      <a:r>
                        <a:rPr lang="en-US" sz="1800" kern="1200" dirty="0" smtClean="0">
                          <a:solidFill>
                            <a:schemeClr val="tx1"/>
                          </a:solidFill>
                          <a:latin typeface="+mn-lt"/>
                          <a:ea typeface="+mn-ea"/>
                          <a:cs typeface="+mn-cs"/>
                        </a:rPr>
                        <a:t> TLP-multiprocessor</a:t>
                      </a:r>
                      <a:endParaRPr lang="en-US" sz="1800" kern="1200" dirty="0">
                        <a:solidFill>
                          <a:schemeClr val="tx1"/>
                        </a:solidFill>
                        <a:latin typeface="+mn-lt"/>
                        <a:ea typeface="+mn-ea"/>
                        <a:cs typeface="+mn-cs"/>
                      </a:endParaRP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800" kern="1200" dirty="0" smtClean="0">
                          <a:solidFill>
                            <a:schemeClr val="tx1"/>
                          </a:solidFill>
                          <a:latin typeface="+mn-lt"/>
                          <a:ea typeface="+mn-ea"/>
                          <a:cs typeface="+mn-cs"/>
                        </a:rPr>
                        <a:t>Lab6</a:t>
                      </a:r>
                      <a:r>
                        <a:rPr lang="zh-CN" altLang="en-US" sz="1800" kern="1200" dirty="0" smtClean="0">
                          <a:solidFill>
                            <a:schemeClr val="tx1"/>
                          </a:solidFill>
                          <a:latin typeface="+mn-lt"/>
                          <a:ea typeface="+mn-ea"/>
                          <a:cs typeface="+mn-cs"/>
                        </a:rPr>
                        <a:t>：</a:t>
                      </a:r>
                      <a:r>
                        <a:rPr lang="en-US" altLang="zh-CN" sz="1800" kern="1200" dirty="0" smtClean="0">
                          <a:solidFill>
                            <a:schemeClr val="tx1"/>
                          </a:solidFill>
                          <a:latin typeface="+mn-lt"/>
                          <a:ea typeface="+mn-ea"/>
                          <a:cs typeface="+mn-cs"/>
                        </a:rPr>
                        <a:t>implement dynamic scheduling:  scoreboard/</a:t>
                      </a:r>
                      <a:r>
                        <a:rPr lang="en-US" altLang="zh-CN" sz="1800" kern="1200" dirty="0" err="1" smtClean="0">
                          <a:solidFill>
                            <a:schemeClr val="tx1"/>
                          </a:solidFill>
                          <a:latin typeface="+mn-lt"/>
                          <a:ea typeface="+mn-ea"/>
                          <a:cs typeface="+mn-cs"/>
                        </a:rPr>
                        <a:t>Tomasulo</a:t>
                      </a:r>
                      <a:r>
                        <a:rPr lang="en-US" altLang="zh-CN" sz="1800" kern="1200" dirty="0" smtClean="0">
                          <a:solidFill>
                            <a:schemeClr val="tx1"/>
                          </a:solidFill>
                          <a:latin typeface="+mn-lt"/>
                          <a:ea typeface="+mn-ea"/>
                          <a:cs typeface="+mn-cs"/>
                        </a:rPr>
                        <a:t> </a:t>
                      </a: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1" i="0" u="none" strike="noStrike" dirty="0" smtClean="0">
                          <a:solidFill>
                            <a:srgbClr val="000000"/>
                          </a:solidFill>
                          <a:latin typeface="宋体"/>
                        </a:rPr>
                        <a:t>8</a:t>
                      </a:r>
                      <a:endParaRPr lang="zh-CN" altLang="en-US" sz="1800" b="1" i="0" u="none" strike="noStrike" dirty="0">
                        <a:solidFill>
                          <a:srgbClr val="000000"/>
                        </a:solidFill>
                        <a:latin typeface="宋体"/>
                      </a:endParaRP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3841">
                <a:tc>
                  <a:txBody>
                    <a:bodyPr/>
                    <a:lstStyle/>
                    <a:p>
                      <a:pPr algn="l" fontAlgn="ctr"/>
                      <a:r>
                        <a:rPr lang="en-US" altLang="zh-CN" sz="1800" b="1" i="0" u="none" strike="noStrike" dirty="0">
                          <a:solidFill>
                            <a:srgbClr val="000000"/>
                          </a:solidFill>
                          <a:latin typeface="宋体"/>
                        </a:rPr>
                        <a:t>14</a:t>
                      </a: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800" kern="1200" dirty="0" smtClean="0">
                          <a:solidFill>
                            <a:schemeClr val="tx1"/>
                          </a:solidFill>
                          <a:latin typeface="+mn-lt"/>
                          <a:ea typeface="+mn-ea"/>
                          <a:cs typeface="+mn-cs"/>
                        </a:rPr>
                        <a:t>Ch5-2:</a:t>
                      </a:r>
                      <a:r>
                        <a:rPr lang="en-US" sz="1800" kern="1200" dirty="0" smtClean="0">
                          <a:solidFill>
                            <a:schemeClr val="tx1"/>
                          </a:solidFill>
                          <a:latin typeface="+mn-lt"/>
                          <a:ea typeface="+mn-ea"/>
                          <a:cs typeface="+mn-cs"/>
                        </a:rPr>
                        <a:t> cache coherence</a:t>
                      </a:r>
                      <a:endParaRPr lang="en-US" sz="1800" kern="1200" dirty="0">
                        <a:solidFill>
                          <a:schemeClr val="tx1"/>
                        </a:solidFill>
                        <a:latin typeface="+mn-lt"/>
                        <a:ea typeface="+mn-ea"/>
                        <a:cs typeface="+mn-cs"/>
                      </a:endParaRP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zh-CN" altLang="en-US" sz="1800" kern="1200" dirty="0">
                        <a:solidFill>
                          <a:schemeClr val="tx1"/>
                        </a:solidFill>
                        <a:latin typeface="+mn-lt"/>
                        <a:ea typeface="+mn-ea"/>
                        <a:cs typeface="+mn-cs"/>
                      </a:endParaRP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zh-CN" altLang="en-US" dirty="0"/>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3841">
                <a:tc>
                  <a:txBody>
                    <a:bodyPr/>
                    <a:lstStyle/>
                    <a:p>
                      <a:pPr algn="l" fontAlgn="ctr"/>
                      <a:r>
                        <a:rPr lang="en-US" altLang="zh-CN" sz="1800" b="1" i="0" u="none" strike="noStrike" dirty="0">
                          <a:solidFill>
                            <a:srgbClr val="000000"/>
                          </a:solidFill>
                          <a:latin typeface="宋体"/>
                        </a:rPr>
                        <a:t>15</a:t>
                      </a: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800" kern="1200" dirty="0" smtClean="0">
                          <a:solidFill>
                            <a:schemeClr val="tx1"/>
                          </a:solidFill>
                          <a:latin typeface="+mn-lt"/>
                          <a:ea typeface="+mn-ea"/>
                          <a:cs typeface="+mn-cs"/>
                        </a:rPr>
                        <a:t>Ch5-3:</a:t>
                      </a:r>
                      <a:r>
                        <a:rPr lang="en-US" sz="1800" kern="1200" dirty="0" smtClean="0">
                          <a:solidFill>
                            <a:schemeClr val="tx1"/>
                          </a:solidFill>
                          <a:latin typeface="+mn-lt"/>
                          <a:ea typeface="+mn-ea"/>
                          <a:cs typeface="+mn-cs"/>
                        </a:rPr>
                        <a:t> </a:t>
                      </a:r>
                      <a:r>
                        <a:rPr lang="en-US" altLang="zh-CN" sz="1800" kern="1200" dirty="0" smtClean="0">
                          <a:solidFill>
                            <a:schemeClr val="tx1"/>
                          </a:solidFill>
                          <a:latin typeface="+mn-lt"/>
                          <a:ea typeface="+mn-ea"/>
                          <a:cs typeface="+mn-cs"/>
                        </a:rPr>
                        <a:t>synchronization</a:t>
                      </a:r>
                      <a:endParaRPr lang="en-US" sz="1800" kern="1200" dirty="0">
                        <a:solidFill>
                          <a:schemeClr val="tx1"/>
                        </a:solidFill>
                        <a:latin typeface="+mn-lt"/>
                        <a:ea typeface="+mn-ea"/>
                        <a:cs typeface="+mn-cs"/>
                      </a:endParaRP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zh-CN" altLang="en-US" sz="1800" kern="1200" dirty="0">
                        <a:solidFill>
                          <a:schemeClr val="tx1"/>
                        </a:solidFill>
                        <a:latin typeface="+mn-lt"/>
                        <a:ea typeface="+mn-ea"/>
                        <a:cs typeface="+mn-cs"/>
                      </a:endParaRP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altLang="en-US" sz="1800" b="1" i="0" u="none" strike="noStrike" dirty="0">
                        <a:solidFill>
                          <a:srgbClr val="000000"/>
                        </a:solidFill>
                        <a:latin typeface="宋体"/>
                      </a:endParaRP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3841">
                <a:tc>
                  <a:txBody>
                    <a:bodyPr/>
                    <a:lstStyle/>
                    <a:p>
                      <a:pPr algn="l" fontAlgn="ctr"/>
                      <a:r>
                        <a:rPr lang="en-US" altLang="zh-CN" sz="1800" b="1" i="0" u="none" strike="noStrike" dirty="0">
                          <a:solidFill>
                            <a:srgbClr val="000000"/>
                          </a:solidFill>
                          <a:latin typeface="宋体"/>
                        </a:rPr>
                        <a:t>16</a:t>
                      </a: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800" kern="1200" dirty="0">
                          <a:solidFill>
                            <a:schemeClr val="tx1"/>
                          </a:solidFill>
                          <a:latin typeface="+mn-lt"/>
                          <a:ea typeface="+mn-ea"/>
                          <a:cs typeface="+mn-cs"/>
                        </a:rPr>
                        <a:t>Review</a:t>
                      </a: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800" kern="1200" dirty="0" smtClean="0">
                          <a:solidFill>
                            <a:schemeClr val="tx1"/>
                          </a:solidFill>
                          <a:latin typeface="+mn-lt"/>
                          <a:ea typeface="+mn-ea"/>
                          <a:cs typeface="+mn-cs"/>
                        </a:rPr>
                        <a:t> </a:t>
                      </a:r>
                      <a:endParaRPr lang="zh-CN" altLang="en-US" sz="1800" kern="1200" dirty="0">
                        <a:solidFill>
                          <a:schemeClr val="tx1"/>
                        </a:solidFill>
                        <a:latin typeface="+mn-lt"/>
                        <a:ea typeface="+mn-ea"/>
                        <a:cs typeface="+mn-cs"/>
                      </a:endParaRP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altLang="zh-CN" sz="1800" b="1" i="0" u="none" strike="noStrike" dirty="0">
                        <a:solidFill>
                          <a:srgbClr val="0070C0"/>
                        </a:solidFill>
                        <a:latin typeface="宋体"/>
                      </a:endParaRPr>
                    </a:p>
                  </a:txBody>
                  <a:tcPr marL="9525" marR="9525"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 name="椭圆 1"/>
          <p:cNvSpPr/>
          <p:nvPr/>
        </p:nvSpPr>
        <p:spPr bwMode="auto">
          <a:xfrm>
            <a:off x="7248128" y="404664"/>
            <a:ext cx="216024" cy="144016"/>
          </a:xfrm>
          <a:prstGeom prst="ellipse">
            <a:avLst/>
          </a:prstGeom>
          <a:noFill/>
          <a:ln w="952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4400" b="0" i="0" u="none" strike="noStrike" cap="none" normalizeH="0" baseline="0" smtClean="0">
              <a:ln>
                <a:noFill/>
              </a:ln>
              <a:solidFill>
                <a:schemeClr val="tx2"/>
              </a:solidFill>
              <a:effectLst/>
              <a:latin typeface="Arial" pitchFamily="34" charset="0"/>
              <a:ea typeface="宋体" pitchFamily="2" charset="-122"/>
            </a:endParaRPr>
          </a:p>
        </p:txBody>
      </p:sp>
      <p:sp>
        <p:nvSpPr>
          <p:cNvPr id="3" name="矩形 2"/>
          <p:cNvSpPr/>
          <p:nvPr/>
        </p:nvSpPr>
        <p:spPr bwMode="auto">
          <a:xfrm>
            <a:off x="7032104" y="404664"/>
            <a:ext cx="216024" cy="216024"/>
          </a:xfrm>
          <a:prstGeom prst="rect">
            <a:avLst/>
          </a:prstGeom>
          <a:noFill/>
          <a:ln w="952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4400" b="0" i="0" u="none" strike="noStrike" cap="none" normalizeH="0" baseline="0" smtClean="0">
              <a:ln>
                <a:noFill/>
              </a:ln>
              <a:solidFill>
                <a:schemeClr val="tx2"/>
              </a:solidFill>
              <a:effectLst/>
              <a:latin typeface="Arial" pitchFamily="34" charset="0"/>
              <a:ea typeface="宋体" pitchFamily="2" charset="-122"/>
            </a:endParaRPr>
          </a:p>
        </p:txBody>
      </p:sp>
      <p:sp>
        <p:nvSpPr>
          <p:cNvPr id="5" name="矩形 4"/>
          <p:cNvSpPr/>
          <p:nvPr/>
        </p:nvSpPr>
        <p:spPr bwMode="auto">
          <a:xfrm>
            <a:off x="191344" y="1196752"/>
            <a:ext cx="216024" cy="360040"/>
          </a:xfrm>
          <a:prstGeom prst="rect">
            <a:avLst/>
          </a:prstGeom>
          <a:noFill/>
          <a:ln w="952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4400" b="0" i="0" u="none" strike="noStrike" cap="none" normalizeH="0" baseline="0" smtClean="0">
              <a:ln>
                <a:noFill/>
              </a:ln>
              <a:solidFill>
                <a:schemeClr val="tx2"/>
              </a:solidFill>
              <a:effectLst/>
              <a:latin typeface="Arial" pitchFamily="34" charset="0"/>
              <a:ea typeface="宋体" pitchFamily="2" charset="-122"/>
            </a:endParaRPr>
          </a:p>
        </p:txBody>
      </p:sp>
      <p:sp>
        <p:nvSpPr>
          <p:cNvPr id="6" name="矩形 5"/>
          <p:cNvSpPr/>
          <p:nvPr/>
        </p:nvSpPr>
        <p:spPr bwMode="auto">
          <a:xfrm>
            <a:off x="11928648" y="1268760"/>
            <a:ext cx="263352" cy="432048"/>
          </a:xfrm>
          <a:prstGeom prst="rect">
            <a:avLst/>
          </a:prstGeom>
          <a:noFill/>
          <a:ln w="952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4400" b="0" i="0" u="none" strike="noStrike" cap="none" normalizeH="0" baseline="0" smtClean="0">
              <a:ln>
                <a:noFill/>
              </a:ln>
              <a:solidFill>
                <a:schemeClr val="tx2"/>
              </a:solidFill>
              <a:effectLst/>
              <a:latin typeface="Arial" pitchFamily="34" charset="0"/>
              <a:ea typeface="宋体" pitchFamily="2" charset="-122"/>
            </a:endParaRPr>
          </a:p>
        </p:txBody>
      </p:sp>
    </p:spTree>
    <p:extLst>
      <p:ext uri="{BB962C8B-B14F-4D97-AF65-F5344CB8AC3E}">
        <p14:creationId xmlns:p14="http://schemas.microsoft.com/office/powerpoint/2010/main" val="278243684"/>
      </p:ext>
    </p:extLst>
  </p:cSld>
  <p:clrMapOvr>
    <a:masterClrMapping/>
  </p:clrMapOvr>
  <p:transition spd="slow">
    <p:pull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Homeworks</a:t>
            </a:r>
            <a:r>
              <a:rPr lang="en-US" altLang="zh-CN" dirty="0" smtClean="0"/>
              <a:t> (16-20%)</a:t>
            </a:r>
            <a:endParaRPr lang="zh-CN" altLang="en-US" dirty="0"/>
          </a:p>
        </p:txBody>
      </p:sp>
      <p:sp>
        <p:nvSpPr>
          <p:cNvPr id="3" name="内容占位符 2"/>
          <p:cNvSpPr>
            <a:spLocks noGrp="1"/>
          </p:cNvSpPr>
          <p:nvPr>
            <p:ph idx="1"/>
          </p:nvPr>
        </p:nvSpPr>
        <p:spPr>
          <a:xfrm>
            <a:off x="1305262" y="1113692"/>
            <a:ext cx="10048538" cy="5063271"/>
          </a:xfrm>
        </p:spPr>
        <p:txBody>
          <a:bodyPr>
            <a:normAutofit/>
          </a:bodyPr>
          <a:lstStyle/>
          <a:p>
            <a:pPr lvl="0"/>
            <a:r>
              <a:rPr lang="en-US" sz="3200" dirty="0"/>
              <a:t>Total </a:t>
            </a:r>
            <a:r>
              <a:rPr lang="en-US" sz="3200" dirty="0" smtClean="0"/>
              <a:t>4</a:t>
            </a:r>
            <a:r>
              <a:rPr lang="en-US" altLang="zh-CN" sz="3200" dirty="0" smtClean="0"/>
              <a:t>-5</a:t>
            </a:r>
            <a:r>
              <a:rPr lang="en-US" sz="3200" dirty="0" smtClean="0"/>
              <a:t> </a:t>
            </a:r>
            <a:r>
              <a:rPr lang="en-US" sz="3200" dirty="0"/>
              <a:t>times,  once per chapter</a:t>
            </a:r>
            <a:endParaRPr lang="zh-CN" altLang="en-US" sz="3200" dirty="0"/>
          </a:p>
          <a:p>
            <a:pPr lvl="0"/>
            <a:r>
              <a:rPr lang="en-US" sz="3200" dirty="0"/>
              <a:t>Submission deadline will be normally one week after assigned, and will be announced on </a:t>
            </a:r>
            <a:r>
              <a:rPr lang="en-US" sz="3200" b="1" dirty="0"/>
              <a:t>course website</a:t>
            </a:r>
            <a:r>
              <a:rPr lang="en-US" sz="3200" dirty="0"/>
              <a:t>.</a:t>
            </a:r>
            <a:endParaRPr lang="zh-CN" altLang="en-US" sz="3200" dirty="0"/>
          </a:p>
          <a:p>
            <a:pPr lvl="0"/>
            <a:r>
              <a:rPr lang="en-US" sz="3200" dirty="0"/>
              <a:t>For doing homework, discussion is greatly encouraged, but every student is required to </a:t>
            </a:r>
            <a:r>
              <a:rPr lang="en-US" sz="3200" b="1" dirty="0"/>
              <a:t>Do and Submit</a:t>
            </a:r>
            <a:r>
              <a:rPr lang="en-US" sz="3200" dirty="0"/>
              <a:t> the homework </a:t>
            </a:r>
            <a:r>
              <a:rPr lang="en-US" sz="3200" dirty="0">
                <a:solidFill>
                  <a:srgbClr val="3333FF"/>
                </a:solidFill>
              </a:rPr>
              <a:t>individually</a:t>
            </a:r>
            <a:r>
              <a:rPr lang="en-US" sz="3200" dirty="0"/>
              <a:t> on time.</a:t>
            </a:r>
          </a:p>
          <a:p>
            <a:pPr lvl="0"/>
            <a:r>
              <a:rPr lang="en-US" sz="3200" dirty="0"/>
              <a:t>Submission Naming rule</a:t>
            </a:r>
          </a:p>
          <a:p>
            <a:pPr lvl="1"/>
            <a:r>
              <a:rPr lang="en-US" sz="2800" dirty="0" err="1">
                <a:solidFill>
                  <a:srgbClr val="0033CC"/>
                </a:solidFill>
              </a:rPr>
              <a:t>StID_name_hw1.doc</a:t>
            </a:r>
            <a:r>
              <a:rPr lang="en-US" sz="2800" dirty="0"/>
              <a:t> </a:t>
            </a:r>
            <a:endParaRPr lang="zh-CN" altLang="en-US" sz="2800" dirty="0"/>
          </a:p>
        </p:txBody>
      </p:sp>
    </p:spTree>
  </p:cSld>
  <p:clrMapOvr>
    <a:masterClrMapping/>
  </p:clrMapOvr>
  <p:transition spd="slow">
    <p:pull dir="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Lab assignments</a:t>
            </a:r>
            <a:endParaRPr lang="zh-CN" altLang="en-US" dirty="0"/>
          </a:p>
        </p:txBody>
      </p:sp>
      <p:sp>
        <p:nvSpPr>
          <p:cNvPr id="3" name="内容占位符 2"/>
          <p:cNvSpPr>
            <a:spLocks noGrp="1"/>
          </p:cNvSpPr>
          <p:nvPr>
            <p:ph idx="1"/>
          </p:nvPr>
        </p:nvSpPr>
        <p:spPr>
          <a:xfrm>
            <a:off x="839415" y="981076"/>
            <a:ext cx="11018151" cy="5733256"/>
          </a:xfrm>
        </p:spPr>
        <p:txBody>
          <a:bodyPr/>
          <a:lstStyle/>
          <a:p>
            <a:pPr lvl="1">
              <a:buFont typeface="Wingdings" panose="05000000000000000000" pitchFamily="2" charset="2"/>
              <a:buChar char="u"/>
            </a:pPr>
            <a:r>
              <a:rPr lang="en-US" altLang="zh-CN" dirty="0" smtClean="0"/>
              <a:t>Lab1----Implement </a:t>
            </a:r>
            <a:r>
              <a:rPr lang="en-US" altLang="zh-CN" dirty="0"/>
              <a:t>pipelined CPU with </a:t>
            </a:r>
            <a:r>
              <a:rPr lang="en-US" altLang="zh-CN" dirty="0">
                <a:solidFill>
                  <a:srgbClr val="3333FF"/>
                </a:solidFill>
              </a:rPr>
              <a:t>forwarding paths and prediction-not-taken</a:t>
            </a:r>
            <a:r>
              <a:rPr lang="en-US" altLang="zh-CN" dirty="0"/>
              <a:t>  supporting RISC V 32i instructions. </a:t>
            </a:r>
          </a:p>
          <a:p>
            <a:pPr lvl="1">
              <a:buFont typeface="Wingdings" panose="05000000000000000000" pitchFamily="2" charset="2"/>
              <a:buChar char="u"/>
            </a:pPr>
            <a:r>
              <a:rPr lang="en-US" altLang="zh-CN" dirty="0" smtClean="0"/>
              <a:t>Lab2----Implement </a:t>
            </a:r>
            <a:r>
              <a:rPr lang="en-US" altLang="zh-CN" dirty="0">
                <a:solidFill>
                  <a:srgbClr val="3333FF"/>
                </a:solidFill>
              </a:rPr>
              <a:t>Interruption and Exception </a:t>
            </a:r>
            <a:r>
              <a:rPr lang="en-US" altLang="zh-CN" dirty="0"/>
              <a:t>on </a:t>
            </a:r>
            <a:r>
              <a:rPr lang="en-US" altLang="zh-CN" dirty="0" smtClean="0"/>
              <a:t>CPU of Lab </a:t>
            </a:r>
            <a:r>
              <a:rPr lang="en-US" altLang="zh-CN" dirty="0"/>
              <a:t>1</a:t>
            </a:r>
            <a:r>
              <a:rPr lang="en-US" altLang="zh-CN" dirty="0" smtClean="0"/>
              <a:t>).</a:t>
            </a:r>
            <a:endParaRPr lang="en-US" altLang="zh-CN" dirty="0"/>
          </a:p>
          <a:p>
            <a:pPr lvl="1">
              <a:buFont typeface="Wingdings" panose="05000000000000000000" pitchFamily="2" charset="2"/>
              <a:buChar char="u"/>
            </a:pPr>
            <a:r>
              <a:rPr lang="en-US" altLang="zh-CN" dirty="0" smtClean="0"/>
              <a:t>Lab3----Implement </a:t>
            </a:r>
            <a:r>
              <a:rPr lang="en-US" altLang="zh-CN" dirty="0"/>
              <a:t>a 2-way associative </a:t>
            </a:r>
            <a:r>
              <a:rPr lang="en-US" altLang="zh-CN" dirty="0" smtClean="0">
                <a:solidFill>
                  <a:srgbClr val="3333FF"/>
                </a:solidFill>
              </a:rPr>
              <a:t>cache</a:t>
            </a:r>
            <a:endParaRPr lang="en-US" altLang="zh-CN" dirty="0">
              <a:solidFill>
                <a:srgbClr val="3333FF"/>
              </a:solidFill>
            </a:endParaRPr>
          </a:p>
          <a:p>
            <a:pPr lvl="1">
              <a:buFont typeface="Wingdings" panose="05000000000000000000" pitchFamily="2" charset="2"/>
              <a:buChar char="u"/>
            </a:pPr>
            <a:r>
              <a:rPr lang="en-US" altLang="zh-CN" dirty="0" smtClean="0"/>
              <a:t>Lab4----Adding </a:t>
            </a:r>
            <a:r>
              <a:rPr lang="en-US" altLang="zh-CN" dirty="0"/>
              <a:t>the cache into the pipelined CPU in Lab 2</a:t>
            </a:r>
            <a:r>
              <a:rPr lang="en-US" altLang="zh-CN" dirty="0" smtClean="0"/>
              <a:t>).</a:t>
            </a:r>
            <a:endParaRPr lang="en-US" altLang="zh-CN" dirty="0"/>
          </a:p>
          <a:p>
            <a:pPr lvl="1">
              <a:buFont typeface="Wingdings" panose="05000000000000000000" pitchFamily="2" charset="2"/>
              <a:buChar char="u"/>
            </a:pPr>
            <a:r>
              <a:rPr lang="en-US" altLang="zh-CN" dirty="0" smtClean="0"/>
              <a:t>Lab5----Expend </a:t>
            </a:r>
            <a:r>
              <a:rPr lang="en-US" altLang="zh-CN" dirty="0"/>
              <a:t>the pipelined CPU to </a:t>
            </a:r>
            <a:r>
              <a:rPr lang="en-US" altLang="zh-CN" dirty="0">
                <a:solidFill>
                  <a:srgbClr val="3333FF"/>
                </a:solidFill>
              </a:rPr>
              <a:t>support multi-cycle operations</a:t>
            </a:r>
            <a:r>
              <a:rPr lang="en-US" altLang="zh-CN" dirty="0"/>
              <a:t>: integer multiplier, integer divider / remainder operation, issue in order and complete out of order, detecting pipeline hazards ( WAW, </a:t>
            </a:r>
            <a:r>
              <a:rPr lang="en-US" altLang="zh-CN" dirty="0" smtClean="0"/>
              <a:t>RAW)</a:t>
            </a:r>
            <a:endParaRPr lang="en-US" altLang="zh-CN" dirty="0"/>
          </a:p>
          <a:p>
            <a:pPr lvl="1">
              <a:buFont typeface="Wingdings" panose="05000000000000000000" pitchFamily="2" charset="2"/>
              <a:buChar char="u"/>
            </a:pPr>
            <a:r>
              <a:rPr lang="en-US" altLang="zh-CN" dirty="0" smtClean="0"/>
              <a:t>Lab6----Implement </a:t>
            </a:r>
            <a:r>
              <a:rPr lang="en-US" altLang="zh-CN" dirty="0"/>
              <a:t>the </a:t>
            </a:r>
            <a:r>
              <a:rPr lang="en-US" altLang="zh-CN" dirty="0">
                <a:solidFill>
                  <a:srgbClr val="3333FF"/>
                </a:solidFill>
              </a:rPr>
              <a:t>Dynamic Scheduling </a:t>
            </a:r>
            <a:r>
              <a:rPr lang="en-US" altLang="zh-CN" dirty="0"/>
              <a:t>(Scoreboard or </a:t>
            </a:r>
            <a:r>
              <a:rPr lang="en-US" altLang="zh-CN" dirty="0" err="1"/>
              <a:t>Tomasulo</a:t>
            </a:r>
            <a:r>
              <a:rPr lang="en-US" altLang="zh-CN" dirty="0"/>
              <a:t>), implement a dynamic scheduling pipelined CPU</a:t>
            </a:r>
            <a:r>
              <a:rPr lang="en-US" altLang="zh-CN" dirty="0" smtClean="0"/>
              <a:t>.</a:t>
            </a:r>
            <a:endParaRPr lang="en-US" altLang="zh-CN" sz="3200" dirty="0" smtClean="0"/>
          </a:p>
          <a:p>
            <a:pPr marL="457200" lvl="1" indent="0">
              <a:spcBef>
                <a:spcPts val="300"/>
              </a:spcBef>
              <a:buNone/>
            </a:pPr>
            <a:endParaRPr lang="zh-CN" altLang="en-US" sz="3200" dirty="0"/>
          </a:p>
        </p:txBody>
      </p:sp>
    </p:spTree>
  </p:cSld>
  <p:clrMapOvr>
    <a:masterClrMapping/>
  </p:clrMapOvr>
  <p:transition spd="slow">
    <p:pull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Labs ( 32%)</a:t>
            </a:r>
            <a:endParaRPr lang="zh-CN" altLang="en-US" dirty="0"/>
          </a:p>
        </p:txBody>
      </p:sp>
      <p:sp>
        <p:nvSpPr>
          <p:cNvPr id="3" name="内容占位符 2"/>
          <p:cNvSpPr>
            <a:spLocks noGrp="1"/>
          </p:cNvSpPr>
          <p:nvPr>
            <p:ph idx="1"/>
          </p:nvPr>
        </p:nvSpPr>
        <p:spPr>
          <a:xfrm>
            <a:off x="1127448" y="836712"/>
            <a:ext cx="10513167" cy="4921145"/>
          </a:xfrm>
        </p:spPr>
        <p:txBody>
          <a:bodyPr/>
          <a:lstStyle/>
          <a:p>
            <a:pPr>
              <a:spcBef>
                <a:spcPts val="300"/>
              </a:spcBef>
            </a:pPr>
            <a:r>
              <a:rPr lang="en-US" altLang="zh-CN" sz="2800" dirty="0" smtClean="0"/>
              <a:t>Grading  </a:t>
            </a:r>
            <a:r>
              <a:rPr lang="en-US" altLang="zh-CN" sz="2800" dirty="0" smtClean="0"/>
              <a:t>(report </a:t>
            </a:r>
            <a:r>
              <a:rPr lang="en-US" altLang="zh-CN" sz="2800" dirty="0" smtClean="0"/>
              <a:t>50</a:t>
            </a:r>
            <a:r>
              <a:rPr lang="en-US" altLang="zh-CN" sz="2800" dirty="0" smtClean="0"/>
              <a:t>% </a:t>
            </a:r>
            <a:r>
              <a:rPr lang="en-US" altLang="zh-CN" sz="2800" dirty="0" smtClean="0"/>
              <a:t>+ check </a:t>
            </a:r>
            <a:r>
              <a:rPr lang="en-US" altLang="zh-CN" sz="2800" dirty="0" smtClean="0"/>
              <a:t>50</a:t>
            </a:r>
            <a:r>
              <a:rPr lang="en-US" altLang="zh-CN" sz="2800" dirty="0" smtClean="0"/>
              <a:t>%)/per lab</a:t>
            </a:r>
            <a:endParaRPr lang="en-US" altLang="zh-CN" sz="2800" dirty="0"/>
          </a:p>
          <a:p>
            <a:pPr lvl="1">
              <a:spcBef>
                <a:spcPts val="300"/>
              </a:spcBef>
            </a:pPr>
            <a:r>
              <a:rPr lang="en-US" altLang="zh-CN" sz="2400" dirty="0" smtClean="0"/>
              <a:t>Lab1     3 weeks,     6</a:t>
            </a:r>
            <a:r>
              <a:rPr lang="en-US" altLang="zh-CN" sz="2400" dirty="0" smtClean="0"/>
              <a:t>%               personally</a:t>
            </a:r>
            <a:endParaRPr lang="en-US" altLang="zh-CN" sz="2400" dirty="0" smtClean="0"/>
          </a:p>
          <a:p>
            <a:pPr lvl="1">
              <a:spcBef>
                <a:spcPts val="300"/>
              </a:spcBef>
            </a:pPr>
            <a:r>
              <a:rPr lang="en-US" altLang="zh-CN" sz="2400" dirty="0" smtClean="0"/>
              <a:t>Lab2     2 weeks,     4</a:t>
            </a:r>
            <a:r>
              <a:rPr lang="en-US" altLang="zh-CN" sz="2400" dirty="0"/>
              <a:t>% </a:t>
            </a:r>
            <a:r>
              <a:rPr lang="en-US" altLang="zh-CN" sz="2400" dirty="0" smtClean="0"/>
              <a:t>              personally</a:t>
            </a:r>
            <a:endParaRPr lang="en-US" altLang="zh-CN" sz="2400" dirty="0" smtClean="0"/>
          </a:p>
          <a:p>
            <a:pPr lvl="1">
              <a:spcBef>
                <a:spcPts val="300"/>
              </a:spcBef>
            </a:pPr>
            <a:r>
              <a:rPr lang="en-US" altLang="zh-CN" sz="2400" dirty="0" smtClean="0"/>
              <a:t>Lab3     1 weeks,     3</a:t>
            </a:r>
            <a:r>
              <a:rPr lang="en-US" altLang="zh-CN" sz="2400" dirty="0"/>
              <a:t>% </a:t>
            </a:r>
            <a:r>
              <a:rPr lang="en-US" altLang="zh-CN" sz="2400" dirty="0" smtClean="0"/>
              <a:t>              personally</a:t>
            </a:r>
            <a:endParaRPr lang="en-US" altLang="zh-CN" sz="2400" dirty="0" smtClean="0"/>
          </a:p>
          <a:p>
            <a:pPr lvl="1">
              <a:spcBef>
                <a:spcPts val="300"/>
              </a:spcBef>
            </a:pPr>
            <a:r>
              <a:rPr lang="en-US" altLang="zh-CN" sz="2400" dirty="0" smtClean="0"/>
              <a:t>Lab4     2 weeks,     4% </a:t>
            </a:r>
            <a:r>
              <a:rPr lang="en-US" altLang="zh-CN" sz="2400" dirty="0"/>
              <a:t> </a:t>
            </a:r>
            <a:r>
              <a:rPr lang="en-US" altLang="zh-CN" sz="2400" dirty="0" smtClean="0"/>
              <a:t>             personally</a:t>
            </a:r>
            <a:endParaRPr lang="en-US" altLang="zh-CN" sz="2400" dirty="0" smtClean="0"/>
          </a:p>
          <a:p>
            <a:pPr lvl="1">
              <a:spcBef>
                <a:spcPts val="300"/>
              </a:spcBef>
            </a:pPr>
            <a:r>
              <a:rPr lang="en-US" altLang="zh-CN" sz="2400" dirty="0" smtClean="0"/>
              <a:t>Lab5     3 weeks,     7</a:t>
            </a:r>
            <a:r>
              <a:rPr lang="en-US" altLang="zh-CN" sz="2400" dirty="0" smtClean="0"/>
              <a:t>%               in group of 2 members</a:t>
            </a:r>
            <a:endParaRPr lang="en-US" altLang="zh-CN" sz="2400" dirty="0" smtClean="0"/>
          </a:p>
          <a:p>
            <a:pPr lvl="1">
              <a:spcBef>
                <a:spcPts val="300"/>
              </a:spcBef>
            </a:pPr>
            <a:r>
              <a:rPr lang="en-US" altLang="zh-CN" sz="2400" dirty="0" smtClean="0"/>
              <a:t>Lab6     4 weeks,     8</a:t>
            </a:r>
            <a:r>
              <a:rPr lang="en-US" altLang="zh-CN" sz="2400" dirty="0"/>
              <a:t>% </a:t>
            </a:r>
            <a:r>
              <a:rPr lang="en-US" altLang="zh-CN" sz="2400" dirty="0" smtClean="0"/>
              <a:t>              in </a:t>
            </a:r>
            <a:r>
              <a:rPr lang="en-US" altLang="zh-CN" sz="2400" dirty="0"/>
              <a:t>group of 2 </a:t>
            </a:r>
            <a:r>
              <a:rPr lang="en-US" altLang="zh-CN" sz="2400" dirty="0" smtClean="0"/>
              <a:t>members</a:t>
            </a:r>
          </a:p>
          <a:p>
            <a:pPr>
              <a:spcBef>
                <a:spcPts val="1800"/>
              </a:spcBef>
            </a:pPr>
            <a:r>
              <a:rPr lang="en-US" altLang="zh-CN" sz="2800" dirty="0" smtClean="0">
                <a:solidFill>
                  <a:srgbClr val="FF0000"/>
                </a:solidFill>
              </a:rPr>
              <a:t>Top 2</a:t>
            </a:r>
            <a:r>
              <a:rPr lang="en-US" altLang="zh-CN" sz="2800" dirty="0" smtClean="0"/>
              <a:t> labs of best performance(fastest, lower cost)  will get </a:t>
            </a:r>
            <a:r>
              <a:rPr lang="en-US" altLang="zh-CN" sz="2800" dirty="0" smtClean="0">
                <a:solidFill>
                  <a:srgbClr val="3333FF"/>
                </a:solidFill>
              </a:rPr>
              <a:t>5%</a:t>
            </a:r>
            <a:r>
              <a:rPr lang="en-US" altLang="zh-CN" sz="2800" dirty="0" smtClean="0"/>
              <a:t> </a:t>
            </a:r>
            <a:r>
              <a:rPr lang="en-US" altLang="zh-CN" sz="2800" dirty="0" smtClean="0">
                <a:solidFill>
                  <a:srgbClr val="3333FF"/>
                </a:solidFill>
              </a:rPr>
              <a:t>bonus</a:t>
            </a:r>
            <a:r>
              <a:rPr lang="en-US" altLang="zh-CN" sz="2800" dirty="0" smtClean="0"/>
              <a:t> </a:t>
            </a:r>
          </a:p>
          <a:p>
            <a:pPr>
              <a:spcBef>
                <a:spcPts val="1800"/>
              </a:spcBef>
            </a:pPr>
            <a:r>
              <a:rPr lang="en-US" altLang="zh-CN" sz="2800" dirty="0" smtClean="0"/>
              <a:t>Each </a:t>
            </a:r>
            <a:r>
              <a:rPr lang="en-US" altLang="zh-CN" sz="2800" dirty="0"/>
              <a:t>lab have </a:t>
            </a:r>
            <a:r>
              <a:rPr lang="en-US" altLang="zh-CN" sz="2800" dirty="0" smtClean="0">
                <a:solidFill>
                  <a:srgbClr val="FF0000"/>
                </a:solidFill>
              </a:rPr>
              <a:t>up to 2 times</a:t>
            </a:r>
            <a:r>
              <a:rPr lang="en-US" altLang="zh-CN" sz="2800" dirty="0" smtClean="0"/>
              <a:t> </a:t>
            </a:r>
            <a:r>
              <a:rPr lang="en-US" altLang="zh-CN" sz="2800" dirty="0"/>
              <a:t>to be checked. </a:t>
            </a:r>
            <a:r>
              <a:rPr lang="en-US" altLang="zh-CN" sz="2800" dirty="0">
                <a:solidFill>
                  <a:srgbClr val="3333FF"/>
                </a:solidFill>
              </a:rPr>
              <a:t>The 2nd check will have score &lt;= 90.</a:t>
            </a:r>
          </a:p>
          <a:p>
            <a:pPr marL="342900" lvl="1" indent="-342900">
              <a:spcBef>
                <a:spcPts val="300"/>
              </a:spcBef>
              <a:buFont typeface="Wingdings" panose="05000000000000000000" pitchFamily="2" charset="2"/>
              <a:buChar char="q"/>
            </a:pPr>
            <a:endParaRPr lang="en-US" altLang="zh-CN" sz="3200" dirty="0">
              <a:cs typeface="+mn-cs"/>
            </a:endParaRPr>
          </a:p>
          <a:p>
            <a:endParaRPr lang="zh-CN" altLang="en-US" dirty="0"/>
          </a:p>
        </p:txBody>
      </p:sp>
    </p:spTree>
    <p:extLst>
      <p:ext uri="{BB962C8B-B14F-4D97-AF65-F5344CB8AC3E}">
        <p14:creationId xmlns:p14="http://schemas.microsoft.com/office/powerpoint/2010/main" val="3699443470"/>
      </p:ext>
    </p:extLst>
  </p:cSld>
  <p:clrMapOvr>
    <a:masterClrMapping/>
  </p:clrMapOvr>
  <p:transition spd="slow">
    <p:pull dir="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ChangeArrowheads="1"/>
          </p:cNvSpPr>
          <p:nvPr>
            <p:ph type="title"/>
          </p:nvPr>
        </p:nvSpPr>
        <p:spPr/>
        <p:txBody>
          <a:bodyPr/>
          <a:lstStyle/>
          <a:p>
            <a:r>
              <a:rPr lang="en-US" altLang="zh-CN" b="0" dirty="0" smtClean="0"/>
              <a:t>Submission </a:t>
            </a:r>
            <a:r>
              <a:rPr lang="en-US" altLang="zh-CN" b="0" dirty="0"/>
              <a:t>Policy:</a:t>
            </a:r>
            <a:endParaRPr lang="en-US" altLang="zh-CN" dirty="0"/>
          </a:p>
        </p:txBody>
      </p:sp>
      <p:sp>
        <p:nvSpPr>
          <p:cNvPr id="702467" name="Rectangle 3"/>
          <p:cNvSpPr>
            <a:spLocks noGrp="1" noChangeArrowheads="1"/>
          </p:cNvSpPr>
          <p:nvPr>
            <p:ph idx="1"/>
          </p:nvPr>
        </p:nvSpPr>
        <p:spPr>
          <a:xfrm>
            <a:off x="1343472" y="1124744"/>
            <a:ext cx="9649072" cy="5072098"/>
          </a:xfrm>
          <a:noFill/>
          <a:ln/>
        </p:spPr>
        <p:txBody>
          <a:bodyPr>
            <a:normAutofit fontScale="92500" lnSpcReduction="10000"/>
          </a:bodyPr>
          <a:lstStyle/>
          <a:p>
            <a:pPr marL="342900" lvl="1" indent="-342900">
              <a:buSzPct val="80000"/>
              <a:buFont typeface="Wingdings" panose="05000000000000000000" pitchFamily="2" charset="2"/>
              <a:buChar char="q"/>
            </a:pPr>
            <a:r>
              <a:rPr lang="en-US" altLang="zh-CN" sz="3200" dirty="0">
                <a:cs typeface="+mn-cs"/>
              </a:rPr>
              <a:t>All the </a:t>
            </a:r>
            <a:r>
              <a:rPr lang="en-US" altLang="zh-CN" sz="3200" dirty="0" err="1">
                <a:cs typeface="+mn-cs"/>
              </a:rPr>
              <a:t>homeworks</a:t>
            </a:r>
            <a:r>
              <a:rPr lang="en-US" altLang="zh-CN" sz="3200" dirty="0">
                <a:cs typeface="+mn-cs"/>
              </a:rPr>
              <a:t> (individually) and lab reports (in group) are required to be submitted to the course website on time. </a:t>
            </a:r>
            <a:endParaRPr lang="en-US" altLang="zh-CN" sz="3200" dirty="0" smtClean="0">
              <a:cs typeface="+mn-cs"/>
            </a:endParaRPr>
          </a:p>
          <a:p>
            <a:pPr marL="342900" lvl="1" indent="-342900">
              <a:buSzPct val="80000"/>
              <a:buFont typeface="Wingdings" panose="05000000000000000000" pitchFamily="2" charset="2"/>
              <a:buChar char="q"/>
            </a:pPr>
            <a:r>
              <a:rPr lang="en-US" altLang="zh-CN" sz="3200" dirty="0" smtClean="0">
                <a:cs typeface="+mn-cs"/>
              </a:rPr>
              <a:t>Lab report and lab code are required to submit separately using different links under different deadline.</a:t>
            </a:r>
            <a:endParaRPr lang="en-US" altLang="zh-CN" sz="2800" dirty="0" smtClean="0"/>
          </a:p>
          <a:p>
            <a:r>
              <a:rPr lang="en-US" altLang="zh-CN" sz="3200" dirty="0">
                <a:solidFill>
                  <a:srgbClr val="0033CC"/>
                </a:solidFill>
              </a:rPr>
              <a:t>Submission deadline </a:t>
            </a:r>
            <a:r>
              <a:rPr lang="en-US" altLang="zh-CN" sz="3200" dirty="0"/>
              <a:t>will be announced on course website.</a:t>
            </a:r>
          </a:p>
          <a:p>
            <a:r>
              <a:rPr lang="en-US" altLang="zh-CN" sz="3200" dirty="0"/>
              <a:t>All assignments in this course should  be turned in by the specified due date. </a:t>
            </a:r>
            <a:r>
              <a:rPr lang="en-US" altLang="zh-CN" sz="3200" dirty="0">
                <a:solidFill>
                  <a:srgbClr val="FF0000"/>
                </a:solidFill>
              </a:rPr>
              <a:t>Late assignment </a:t>
            </a:r>
            <a:r>
              <a:rPr lang="en-US" altLang="zh-CN" sz="3200" dirty="0" smtClean="0">
                <a:solidFill>
                  <a:srgbClr val="FF0000"/>
                </a:solidFill>
              </a:rPr>
              <a:t> is </a:t>
            </a:r>
            <a:r>
              <a:rPr lang="en-US" altLang="zh-CN" sz="3200" b="1" dirty="0">
                <a:solidFill>
                  <a:srgbClr val="FF0000"/>
                </a:solidFill>
              </a:rPr>
              <a:t>NOT</a:t>
            </a:r>
            <a:r>
              <a:rPr lang="en-US" altLang="zh-CN" sz="3200" dirty="0">
                <a:solidFill>
                  <a:srgbClr val="FF0000"/>
                </a:solidFill>
              </a:rPr>
              <a:t> accepted.</a:t>
            </a:r>
          </a:p>
        </p:txBody>
      </p:sp>
    </p:spTree>
  </p:cSld>
  <p:clrMapOvr>
    <a:masterClrMapping/>
  </p:clrMapOvr>
  <p:transition spd="slow">
    <p:pull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4" name="Rectangle 4"/>
          <p:cNvSpPr>
            <a:spLocks noGrp="1" noChangeArrowheads="1"/>
          </p:cNvSpPr>
          <p:nvPr>
            <p:ph type="title"/>
          </p:nvPr>
        </p:nvSpPr>
        <p:spPr/>
        <p:txBody>
          <a:bodyPr/>
          <a:lstStyle/>
          <a:p>
            <a:r>
              <a:rPr lang="en-US" altLang="zh-CN" dirty="0" smtClean="0"/>
              <a:t>Instructor &amp; TA </a:t>
            </a:r>
            <a:endParaRPr lang="en-US" altLang="zh-CN" dirty="0"/>
          </a:p>
        </p:txBody>
      </p:sp>
      <p:sp>
        <p:nvSpPr>
          <p:cNvPr id="645125" name="Rectangle 5"/>
          <p:cNvSpPr>
            <a:spLocks noGrp="1" noChangeArrowheads="1"/>
          </p:cNvSpPr>
          <p:nvPr>
            <p:ph idx="1"/>
          </p:nvPr>
        </p:nvSpPr>
        <p:spPr>
          <a:xfrm>
            <a:off x="839416" y="1124744"/>
            <a:ext cx="10515600" cy="5328592"/>
          </a:xfrm>
        </p:spPr>
        <p:txBody>
          <a:bodyPr>
            <a:normAutofit/>
          </a:bodyPr>
          <a:lstStyle/>
          <a:p>
            <a:pPr>
              <a:lnSpc>
                <a:spcPct val="100000"/>
              </a:lnSpc>
            </a:pPr>
            <a:r>
              <a:rPr lang="en-US" altLang="zh-CN" dirty="0">
                <a:latin typeface="Comic Sans MS" pitchFamily="66" charset="0"/>
              </a:rPr>
              <a:t>Instructor</a:t>
            </a:r>
            <a:r>
              <a:rPr lang="zh-CN" altLang="en-US" dirty="0">
                <a:latin typeface="Comic Sans MS" pitchFamily="66" charset="0"/>
              </a:rPr>
              <a:t>： </a:t>
            </a:r>
            <a:r>
              <a:rPr lang="en-US" altLang="zh-CN" dirty="0">
                <a:solidFill>
                  <a:srgbClr val="FF3300"/>
                </a:solidFill>
                <a:latin typeface="Comic Sans MS" pitchFamily="66" charset="0"/>
              </a:rPr>
              <a:t>Jiang </a:t>
            </a:r>
            <a:r>
              <a:rPr lang="en-US" altLang="zh-CN" dirty="0" err="1">
                <a:solidFill>
                  <a:srgbClr val="FF3300"/>
                </a:solidFill>
                <a:latin typeface="Comic Sans MS" pitchFamily="66" charset="0"/>
              </a:rPr>
              <a:t>Xiaohong</a:t>
            </a:r>
            <a:endParaRPr lang="en-US" altLang="zh-CN" dirty="0">
              <a:solidFill>
                <a:srgbClr val="FF3300"/>
              </a:solidFill>
              <a:latin typeface="Comic Sans MS" pitchFamily="66" charset="0"/>
            </a:endParaRPr>
          </a:p>
          <a:p>
            <a:pPr lvl="1" eaLnBrk="1" hangingPunct="1"/>
            <a:r>
              <a:rPr lang="en-US" altLang="zh-CN" sz="2400" dirty="0"/>
              <a:t>Office :</a:t>
            </a:r>
            <a:r>
              <a:rPr lang="en-US" altLang="zh-CN" dirty="0" smtClean="0"/>
              <a:t> </a:t>
            </a:r>
            <a:r>
              <a:rPr lang="en-US" altLang="zh-CN" sz="2400" b="1" dirty="0">
                <a:solidFill>
                  <a:srgbClr val="0000FF"/>
                </a:solidFill>
              </a:rPr>
              <a:t>Room520, </a:t>
            </a:r>
            <a:r>
              <a:rPr lang="en-US" altLang="zh-CN" sz="2400" b="1" dirty="0" smtClean="0">
                <a:solidFill>
                  <a:srgbClr val="0000FF"/>
                </a:solidFill>
              </a:rPr>
              <a:t> Bld</a:t>
            </a:r>
            <a:r>
              <a:rPr lang="en-US" altLang="zh-CN" sz="2400" b="1" dirty="0">
                <a:solidFill>
                  <a:srgbClr val="0000FF"/>
                </a:solidFill>
              </a:rPr>
              <a:t>. of </a:t>
            </a:r>
            <a:r>
              <a:rPr lang="en-US" altLang="zh-CN" sz="2400" b="1" dirty="0" err="1">
                <a:solidFill>
                  <a:srgbClr val="0000FF"/>
                </a:solidFill>
              </a:rPr>
              <a:t>CaoGuangBiao</a:t>
            </a:r>
            <a:r>
              <a:rPr lang="en-US" altLang="zh-CN" sz="2000" b="1" dirty="0">
                <a:solidFill>
                  <a:srgbClr val="0000FF"/>
                </a:solidFill>
              </a:rPr>
              <a:t>,</a:t>
            </a:r>
            <a:r>
              <a:rPr lang="en-US" altLang="zh-CN" b="1" dirty="0" smtClean="0">
                <a:solidFill>
                  <a:srgbClr val="0000FF"/>
                </a:solidFill>
              </a:rPr>
              <a:t> </a:t>
            </a:r>
            <a:endParaRPr lang="en-US" altLang="zh-CN" sz="2400" b="1" dirty="0">
              <a:solidFill>
                <a:srgbClr val="0000FF"/>
              </a:solidFill>
            </a:endParaRPr>
          </a:p>
          <a:p>
            <a:pPr lvl="1" eaLnBrk="1" hangingPunct="1"/>
            <a:r>
              <a:rPr lang="en-US" altLang="zh-CN" sz="2400" dirty="0"/>
              <a:t>Mobile(short):   529114</a:t>
            </a:r>
          </a:p>
          <a:p>
            <a:pPr lvl="1" eaLnBrk="1" hangingPunct="1"/>
            <a:r>
              <a:rPr lang="en-US" altLang="zh-CN" sz="2400" dirty="0"/>
              <a:t>Email:     </a:t>
            </a:r>
            <a:r>
              <a:rPr lang="en-US" altLang="zh-CN" sz="2400" b="1" dirty="0" err="1">
                <a:solidFill>
                  <a:srgbClr val="0033CC"/>
                </a:solidFill>
                <a:hlinkClick r:id="rId3"/>
              </a:rPr>
              <a:t>jiangxh@zju.edu.cn</a:t>
            </a:r>
            <a:r>
              <a:rPr lang="en-US" altLang="zh-CN" sz="2400" dirty="0"/>
              <a:t>   </a:t>
            </a:r>
          </a:p>
          <a:p>
            <a:pPr lvl="1" eaLnBrk="1" hangingPunct="1"/>
            <a:r>
              <a:rPr lang="en-US" altLang="zh-CN" sz="2400" dirty="0"/>
              <a:t>Homepage: </a:t>
            </a:r>
          </a:p>
          <a:p>
            <a:pPr lvl="2" eaLnBrk="1" hangingPunct="1"/>
            <a:r>
              <a:rPr lang="en-US" altLang="zh-CN" b="1" dirty="0">
                <a:solidFill>
                  <a:srgbClr val="0000FF"/>
                </a:solidFill>
                <a:hlinkClick r:id="rId4"/>
              </a:rPr>
              <a:t>http://mypage.zju.edu.cn/jiangxh</a:t>
            </a:r>
            <a:endParaRPr lang="en-US" altLang="zh-CN" b="1" dirty="0">
              <a:solidFill>
                <a:srgbClr val="0000FF"/>
              </a:solidFill>
            </a:endParaRPr>
          </a:p>
          <a:p>
            <a:pPr>
              <a:lnSpc>
                <a:spcPct val="110000"/>
              </a:lnSpc>
            </a:pPr>
            <a:r>
              <a:rPr lang="en-US" altLang="zh-CN" dirty="0" smtClean="0">
                <a:latin typeface="Comic Sans MS" pitchFamily="66" charset="0"/>
              </a:rPr>
              <a:t>TA</a:t>
            </a:r>
            <a:r>
              <a:rPr lang="zh-CN" altLang="en-US" dirty="0" smtClean="0">
                <a:latin typeface="Comic Sans MS" pitchFamily="66" charset="0"/>
              </a:rPr>
              <a:t>：</a:t>
            </a:r>
            <a:r>
              <a:rPr lang="en-US" altLang="zh-CN" dirty="0" err="1" smtClean="0">
                <a:latin typeface="Comic Sans MS" pitchFamily="66" charset="0"/>
              </a:rPr>
              <a:t>Lan</a:t>
            </a:r>
            <a:r>
              <a:rPr lang="en-US" altLang="zh-CN" dirty="0" smtClean="0">
                <a:latin typeface="Comic Sans MS" pitchFamily="66" charset="0"/>
              </a:rPr>
              <a:t> </a:t>
            </a:r>
            <a:r>
              <a:rPr lang="en-US" altLang="zh-CN" dirty="0" err="1" smtClean="0">
                <a:latin typeface="Comic Sans MS" pitchFamily="66" charset="0"/>
              </a:rPr>
              <a:t>Haoxuan</a:t>
            </a:r>
            <a:r>
              <a:rPr lang="zh-CN" altLang="en-US" dirty="0" smtClean="0">
                <a:latin typeface="Comic Sans MS" pitchFamily="66" charset="0"/>
              </a:rPr>
              <a:t>（兰浩轩）</a:t>
            </a:r>
            <a:endParaRPr lang="en-US" altLang="zh-CN" dirty="0" smtClean="0">
              <a:latin typeface="Comic Sans MS" pitchFamily="66" charset="0"/>
            </a:endParaRPr>
          </a:p>
          <a:p>
            <a:pPr>
              <a:lnSpc>
                <a:spcPct val="110000"/>
              </a:lnSpc>
            </a:pPr>
            <a:r>
              <a:rPr lang="en-US" altLang="zh-CN" dirty="0" smtClean="0">
                <a:latin typeface="Comic Sans MS" pitchFamily="66" charset="0"/>
              </a:rPr>
              <a:t>Course </a:t>
            </a:r>
            <a:r>
              <a:rPr lang="en-US" altLang="zh-CN" dirty="0" smtClean="0">
                <a:latin typeface="Comic Sans MS" pitchFamily="66" charset="0"/>
              </a:rPr>
              <a:t>Website</a:t>
            </a:r>
            <a:r>
              <a:rPr lang="zh-CN" altLang="en-US" dirty="0" smtClean="0">
                <a:latin typeface="Comic Sans MS" pitchFamily="66" charset="0"/>
              </a:rPr>
              <a:t>：  </a:t>
            </a:r>
            <a:endParaRPr lang="en-US" altLang="zh-CN" dirty="0" smtClean="0">
              <a:latin typeface="Comic Sans MS" pitchFamily="66" charset="0"/>
            </a:endParaRPr>
          </a:p>
          <a:p>
            <a:pPr lvl="1">
              <a:lnSpc>
                <a:spcPct val="110000"/>
              </a:lnSpc>
            </a:pPr>
            <a:r>
              <a:rPr lang="en-US" altLang="zh-CN" dirty="0" smtClean="0">
                <a:latin typeface="Comic Sans MS" pitchFamily="66" charset="0"/>
              </a:rPr>
              <a:t>course.zju.edu.cn</a:t>
            </a:r>
          </a:p>
          <a:p>
            <a:pPr lvl="1"/>
            <a:endParaRPr lang="en-US" altLang="zh-CN" dirty="0" smtClean="0"/>
          </a:p>
        </p:txBody>
      </p:sp>
    </p:spTree>
  </p:cSld>
  <p:clrMapOvr>
    <a:masterClrMapping/>
  </p:clrMapOvr>
  <p:transition spd="slow">
    <p:pull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Honest Policy</a:t>
            </a:r>
            <a:endParaRPr lang="zh-CN" altLang="en-US" dirty="0"/>
          </a:p>
        </p:txBody>
      </p:sp>
      <p:sp>
        <p:nvSpPr>
          <p:cNvPr id="3" name="内容占位符 2"/>
          <p:cNvSpPr>
            <a:spLocks noGrp="1"/>
          </p:cNvSpPr>
          <p:nvPr>
            <p:ph idx="1"/>
          </p:nvPr>
        </p:nvSpPr>
        <p:spPr>
          <a:xfrm>
            <a:off x="1055440" y="1142984"/>
            <a:ext cx="10153128" cy="4857784"/>
          </a:xfrm>
        </p:spPr>
        <p:txBody>
          <a:bodyPr>
            <a:normAutofit/>
          </a:bodyPr>
          <a:lstStyle/>
          <a:p>
            <a:pPr lvl="1"/>
            <a:r>
              <a:rPr lang="en-US" altLang="zh-CN" sz="2800" dirty="0" smtClean="0"/>
              <a:t>Be </a:t>
            </a:r>
            <a:r>
              <a:rPr lang="en-US" altLang="zh-CN" sz="2800" dirty="0" smtClean="0">
                <a:solidFill>
                  <a:srgbClr val="FF0000"/>
                </a:solidFill>
              </a:rPr>
              <a:t>HONEST</a:t>
            </a:r>
            <a:r>
              <a:rPr lang="en-US" altLang="zh-CN" sz="2800" dirty="0" smtClean="0"/>
              <a:t>  in your work! </a:t>
            </a:r>
          </a:p>
          <a:p>
            <a:pPr lvl="1"/>
            <a:endParaRPr lang="en-US" altLang="zh-CN" sz="2800" dirty="0"/>
          </a:p>
          <a:p>
            <a:pPr lvl="1"/>
            <a:r>
              <a:rPr lang="en-US" altLang="zh-CN" sz="2800" dirty="0" smtClean="0"/>
              <a:t>Found </a:t>
            </a:r>
            <a:r>
              <a:rPr lang="en-US" altLang="zh-CN" sz="2800" dirty="0" smtClean="0">
                <a:solidFill>
                  <a:srgbClr val="FF0000"/>
                </a:solidFill>
              </a:rPr>
              <a:t>copy </a:t>
            </a:r>
            <a:r>
              <a:rPr lang="en-US" altLang="zh-CN" sz="2800" dirty="0" smtClean="0"/>
              <a:t>&amp;</a:t>
            </a:r>
            <a:r>
              <a:rPr lang="en-US" altLang="zh-CN" sz="2800" dirty="0" smtClean="0">
                <a:solidFill>
                  <a:srgbClr val="FF0000"/>
                </a:solidFill>
              </a:rPr>
              <a:t> be copied  </a:t>
            </a:r>
            <a:r>
              <a:rPr lang="en-US" altLang="zh-CN" sz="2800" dirty="0" smtClean="0"/>
              <a:t>in the homework or lab report </a:t>
            </a:r>
            <a:r>
              <a:rPr lang="zh-CN" altLang="en-US" sz="2800" dirty="0" smtClean="0"/>
              <a:t>，</a:t>
            </a:r>
            <a:r>
              <a:rPr lang="en-US" altLang="zh-CN" sz="2800" dirty="0" smtClean="0"/>
              <a:t>you get  </a:t>
            </a:r>
            <a:r>
              <a:rPr lang="en-US" altLang="zh-CN" sz="2800" dirty="0" smtClean="0">
                <a:solidFill>
                  <a:srgbClr val="FF0000"/>
                </a:solidFill>
              </a:rPr>
              <a:t>ZERO</a:t>
            </a:r>
            <a:r>
              <a:rPr lang="en-US" altLang="zh-CN" sz="2800" dirty="0" smtClean="0"/>
              <a:t> for one submission and also get </a:t>
            </a:r>
            <a:r>
              <a:rPr lang="en-US" altLang="zh-CN" sz="2800" dirty="0" smtClean="0">
                <a:solidFill>
                  <a:srgbClr val="FF0000"/>
                </a:solidFill>
              </a:rPr>
              <a:t>10</a:t>
            </a:r>
            <a:r>
              <a:rPr lang="en-US" altLang="zh-CN" sz="2800" dirty="0">
                <a:solidFill>
                  <a:srgbClr val="FF0000"/>
                </a:solidFill>
              </a:rPr>
              <a:t>% off </a:t>
            </a:r>
            <a:r>
              <a:rPr lang="en-US" altLang="zh-CN" sz="2800" dirty="0" smtClean="0">
                <a:solidFill>
                  <a:srgbClr val="FF0000"/>
                </a:solidFill>
              </a:rPr>
              <a:t> in  the final grade</a:t>
            </a:r>
            <a:r>
              <a:rPr lang="en-US" altLang="zh-CN" sz="2800" dirty="0" smtClean="0"/>
              <a:t> !</a:t>
            </a:r>
            <a:endParaRPr lang="en-US" altLang="zh-CN" sz="2800" dirty="0"/>
          </a:p>
          <a:p>
            <a:endParaRPr lang="zh-CN" altLang="en-US" sz="3200" dirty="0"/>
          </a:p>
        </p:txBody>
      </p:sp>
    </p:spTree>
  </p:cSld>
  <p:clrMapOvr>
    <a:masterClrMapping/>
  </p:clrMapOvr>
  <p:transition spd="slow">
    <p:pull dir="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p:txBody>
          <a:bodyPr/>
          <a:lstStyle/>
          <a:p>
            <a:r>
              <a:rPr lang="en-US" altLang="zh-CN"/>
              <a:t>Q&amp;A</a:t>
            </a:r>
          </a:p>
        </p:txBody>
      </p:sp>
      <p:sp>
        <p:nvSpPr>
          <p:cNvPr id="703491" name="Rectangle 3"/>
          <p:cNvSpPr>
            <a:spLocks noGrp="1" noChangeArrowheads="1"/>
          </p:cNvSpPr>
          <p:nvPr>
            <p:ph idx="1"/>
          </p:nvPr>
        </p:nvSpPr>
        <p:spPr>
          <a:xfrm>
            <a:off x="5232403" y="2349503"/>
            <a:ext cx="1584325" cy="1584325"/>
          </a:xfrm>
        </p:spPr>
        <p:txBody>
          <a:bodyPr/>
          <a:lstStyle/>
          <a:p>
            <a:pPr>
              <a:buFont typeface="Wingdings" pitchFamily="2" charset="2"/>
              <a:buNone/>
            </a:pPr>
            <a:r>
              <a:rPr lang="en-US" altLang="zh-CN" sz="8800">
                <a:solidFill>
                  <a:srgbClr val="FF0000"/>
                </a:solidFill>
              </a:rPr>
              <a:t>??</a:t>
            </a:r>
          </a:p>
        </p:txBody>
      </p:sp>
    </p:spTree>
  </p:cSld>
  <p:clrMapOvr>
    <a:masterClrMapping/>
  </p:clrMapOvr>
  <p:transition spd="slow">
    <p:pull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r>
              <a:rPr lang="en-US" altLang="zh-CN" b="1" dirty="0">
                <a:latin typeface="+mn-lt"/>
              </a:rPr>
              <a:t>Why we learn Computer </a:t>
            </a:r>
            <a:r>
              <a:rPr lang="en-US" altLang="zh-CN" b="1" dirty="0" smtClean="0">
                <a:latin typeface="+mn-lt"/>
              </a:rPr>
              <a:t>Architecture? </a:t>
            </a:r>
            <a:endParaRPr lang="zh-CN" altLang="en-US" dirty="0" smtClean="0">
              <a:solidFill>
                <a:schemeClr val="bg1"/>
              </a:solidFill>
            </a:endParaRPr>
          </a:p>
        </p:txBody>
      </p:sp>
      <p:sp>
        <p:nvSpPr>
          <p:cNvPr id="21509" name="Rectangle 22"/>
          <p:cNvSpPr>
            <a:spLocks noChangeArrowheads="1"/>
          </p:cNvSpPr>
          <p:nvPr/>
        </p:nvSpPr>
        <p:spPr bwMode="auto">
          <a:xfrm>
            <a:off x="983432" y="1015700"/>
            <a:ext cx="8424863" cy="4067190"/>
          </a:xfrm>
          <a:prstGeom prst="rect">
            <a:avLst/>
          </a:prstGeom>
          <a:noFill/>
          <a:ln w="9525">
            <a:noFill/>
            <a:miter lim="800000"/>
            <a:headEnd/>
            <a:tailEnd/>
          </a:ln>
        </p:spPr>
        <p:txBody>
          <a:bodyPr/>
          <a:lstStyle/>
          <a:p>
            <a:pPr marL="342900" indent="-342900">
              <a:buClr>
                <a:srgbClr val="99CC00"/>
              </a:buClr>
              <a:buSzPct val="90000"/>
              <a:buFont typeface="Monotype Sorts" pitchFamily="2" charset="2"/>
              <a:buChar char="n"/>
            </a:pPr>
            <a:r>
              <a:rPr kumimoji="0" lang="en-US" altLang="zh-CN" sz="2800" b="0" dirty="0">
                <a:solidFill>
                  <a:srgbClr val="003366"/>
                </a:solidFill>
                <a:latin typeface="Helvetica" pitchFamily="34" charset="0"/>
                <a:ea typeface="宋体" pitchFamily="2" charset="-122"/>
              </a:rPr>
              <a:t>Hardware Course Series </a:t>
            </a:r>
            <a:endParaRPr kumimoji="0" lang="zh-CN" altLang="en-US" sz="2800" b="0" dirty="0">
              <a:solidFill>
                <a:srgbClr val="003366"/>
              </a:solidFill>
              <a:latin typeface="Helvetica" pitchFamily="34" charset="0"/>
              <a:ea typeface="宋体" pitchFamily="2" charset="-122"/>
            </a:endParaRPr>
          </a:p>
        </p:txBody>
      </p:sp>
      <p:sp>
        <p:nvSpPr>
          <p:cNvPr id="20" name="圆角矩形 19"/>
          <p:cNvSpPr/>
          <p:nvPr/>
        </p:nvSpPr>
        <p:spPr>
          <a:xfrm>
            <a:off x="3809984" y="5429264"/>
            <a:ext cx="2214578" cy="714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buClrTx/>
              <a:buSzTx/>
              <a:buFontTx/>
              <a:buNone/>
            </a:pPr>
            <a:r>
              <a:rPr kumimoji="0" lang="zh-CN" altLang="en-US" sz="1800" b="0" dirty="0">
                <a:solidFill>
                  <a:srgbClr val="2D2D8A"/>
                </a:solidFill>
              </a:rPr>
              <a:t>电子线路</a:t>
            </a:r>
            <a:endParaRPr kumimoji="0" lang="en-US" altLang="zh-CN" sz="1800" b="0" dirty="0">
              <a:solidFill>
                <a:srgbClr val="2D2D8A"/>
              </a:solidFill>
            </a:endParaRPr>
          </a:p>
          <a:p>
            <a:pPr algn="ctr">
              <a:spcBef>
                <a:spcPct val="0"/>
              </a:spcBef>
              <a:buClrTx/>
              <a:buSzTx/>
              <a:buFontTx/>
              <a:buNone/>
            </a:pPr>
            <a:r>
              <a:rPr kumimoji="0" lang="en-US" altLang="zh-CN" sz="1800" b="0" dirty="0">
                <a:solidFill>
                  <a:srgbClr val="2D2D8A"/>
                </a:solidFill>
              </a:rPr>
              <a:t>Electronic Circuits</a:t>
            </a:r>
            <a:endParaRPr kumimoji="0" lang="zh-CN" altLang="en-US" sz="1800" b="0" dirty="0">
              <a:solidFill>
                <a:srgbClr val="2D2D8A"/>
              </a:solidFill>
            </a:endParaRPr>
          </a:p>
        </p:txBody>
      </p:sp>
      <p:sp>
        <p:nvSpPr>
          <p:cNvPr id="59" name="圆角矩形 58"/>
          <p:cNvSpPr/>
          <p:nvPr/>
        </p:nvSpPr>
        <p:spPr>
          <a:xfrm>
            <a:off x="6096000" y="5429264"/>
            <a:ext cx="2286016" cy="714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buClrTx/>
              <a:buSzTx/>
              <a:buFontTx/>
              <a:buNone/>
            </a:pPr>
            <a:r>
              <a:rPr kumimoji="0" lang="zh-CN" altLang="en-US" sz="1800" b="0" dirty="0">
                <a:solidFill>
                  <a:srgbClr val="2D2D8A"/>
                </a:solidFill>
              </a:rPr>
              <a:t>模拟线路</a:t>
            </a:r>
            <a:endParaRPr kumimoji="0" lang="en-US" altLang="zh-CN" sz="1800" b="0" dirty="0">
              <a:solidFill>
                <a:srgbClr val="2D2D8A"/>
              </a:solidFill>
            </a:endParaRPr>
          </a:p>
          <a:p>
            <a:pPr algn="ctr">
              <a:spcBef>
                <a:spcPct val="0"/>
              </a:spcBef>
              <a:buClrTx/>
              <a:buSzTx/>
              <a:buFontTx/>
              <a:buNone/>
            </a:pPr>
            <a:r>
              <a:rPr kumimoji="0" lang="en-US" altLang="zh-CN" sz="1800" b="0" dirty="0">
                <a:solidFill>
                  <a:srgbClr val="2D2D8A"/>
                </a:solidFill>
              </a:rPr>
              <a:t>Simulation </a:t>
            </a:r>
            <a:r>
              <a:rPr kumimoji="0" lang="en-US" altLang="zh-CN" sz="1800" b="0" dirty="0" err="1">
                <a:solidFill>
                  <a:srgbClr val="2D2D8A"/>
                </a:solidFill>
              </a:rPr>
              <a:t>Circuis</a:t>
            </a:r>
            <a:endParaRPr kumimoji="0" lang="zh-CN" altLang="en-US" sz="1800" b="0" dirty="0">
              <a:solidFill>
                <a:srgbClr val="2D2D8A"/>
              </a:solidFill>
            </a:endParaRPr>
          </a:p>
        </p:txBody>
      </p:sp>
      <p:sp>
        <p:nvSpPr>
          <p:cNvPr id="60" name="圆角矩形 59"/>
          <p:cNvSpPr/>
          <p:nvPr/>
        </p:nvSpPr>
        <p:spPr>
          <a:xfrm>
            <a:off x="3809984" y="4643446"/>
            <a:ext cx="4643470" cy="714380"/>
          </a:xfrm>
          <a:prstGeom prst="roundRect">
            <a:avLst/>
          </a:prstGeom>
          <a:gradFill flip="none" rotWithShape="1">
            <a:gsLst>
              <a:gs pos="0">
                <a:srgbClr val="03D4A8"/>
              </a:gs>
              <a:gs pos="25000">
                <a:srgbClr val="21D6E0"/>
              </a:gs>
              <a:gs pos="75000">
                <a:srgbClr val="0087E6"/>
              </a:gs>
              <a:gs pos="100000">
                <a:srgbClr val="005CBF"/>
              </a:gs>
            </a:gsLst>
            <a:lin ang="5400000" scaled="1"/>
            <a:tileRect/>
          </a:gradFill>
        </p:spPr>
        <p:style>
          <a:lnRef idx="1">
            <a:schemeClr val="accent1"/>
          </a:lnRef>
          <a:fillRef idx="2">
            <a:schemeClr val="accent1"/>
          </a:fillRef>
          <a:effectRef idx="1">
            <a:schemeClr val="accent1"/>
          </a:effectRef>
          <a:fontRef idx="minor">
            <a:schemeClr val="dk1"/>
          </a:fontRef>
        </p:style>
        <p:txBody>
          <a:bodyPr rtlCol="0" anchor="ctr"/>
          <a:lstStyle/>
          <a:p>
            <a:pPr algn="ctr">
              <a:spcBef>
                <a:spcPct val="0"/>
              </a:spcBef>
              <a:buClrTx/>
              <a:buSzTx/>
              <a:buFontTx/>
              <a:buNone/>
            </a:pPr>
            <a:r>
              <a:rPr kumimoji="0" lang="zh-CN" altLang="en-US" sz="1800" b="0" dirty="0">
                <a:solidFill>
                  <a:srgbClr val="000000"/>
                </a:solidFill>
              </a:rPr>
              <a:t>逻辑与计算机设计基础</a:t>
            </a:r>
            <a:endParaRPr kumimoji="0" lang="en-US" altLang="zh-CN" sz="1800" b="0" dirty="0">
              <a:solidFill>
                <a:srgbClr val="000000"/>
              </a:solidFill>
            </a:endParaRPr>
          </a:p>
          <a:p>
            <a:pPr algn="ctr">
              <a:spcBef>
                <a:spcPct val="0"/>
              </a:spcBef>
              <a:buClrTx/>
              <a:buSzTx/>
              <a:buFontTx/>
              <a:buNone/>
            </a:pPr>
            <a:r>
              <a:rPr kumimoji="0" lang="en-US" altLang="zh-CN" sz="1800" b="0" dirty="0">
                <a:solidFill>
                  <a:srgbClr val="002060"/>
                </a:solidFill>
              </a:rPr>
              <a:t>Logic and Computer Design Fundamentals</a:t>
            </a:r>
            <a:endParaRPr kumimoji="0" lang="zh-CN" altLang="en-US" sz="1800" b="0" dirty="0">
              <a:solidFill>
                <a:srgbClr val="002060"/>
              </a:solidFill>
            </a:endParaRPr>
          </a:p>
        </p:txBody>
      </p:sp>
      <p:sp>
        <p:nvSpPr>
          <p:cNvPr id="61" name="圆角矩形 60"/>
          <p:cNvSpPr/>
          <p:nvPr/>
        </p:nvSpPr>
        <p:spPr>
          <a:xfrm>
            <a:off x="4024298" y="3857628"/>
            <a:ext cx="4071966" cy="714380"/>
          </a:xfrm>
          <a:prstGeom prst="roundRect">
            <a:avLst/>
          </a:prstGeom>
          <a:gradFill flip="none" rotWithShape="1">
            <a:gsLst>
              <a:gs pos="0">
                <a:srgbClr val="20D6DE">
                  <a:shade val="30000"/>
                  <a:satMod val="115000"/>
                </a:srgbClr>
              </a:gs>
              <a:gs pos="50000">
                <a:srgbClr val="20D6DE">
                  <a:shade val="67500"/>
                  <a:satMod val="115000"/>
                </a:srgbClr>
              </a:gs>
              <a:gs pos="100000">
                <a:srgbClr val="20D6DE">
                  <a:shade val="100000"/>
                  <a:satMod val="115000"/>
                </a:srgbClr>
              </a:gs>
            </a:gsLst>
            <a:lin ang="16200000" scaled="1"/>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spcBef>
                <a:spcPct val="0"/>
              </a:spcBef>
              <a:buClrTx/>
              <a:buSzTx/>
              <a:buFontTx/>
              <a:buNone/>
            </a:pPr>
            <a:r>
              <a:rPr kumimoji="0" lang="zh-CN" altLang="en-US" sz="1800" dirty="0">
                <a:solidFill>
                  <a:srgbClr val="2D2D8A"/>
                </a:solidFill>
              </a:rPr>
              <a:t>计算机组成</a:t>
            </a:r>
            <a:endParaRPr kumimoji="0" lang="en-US" altLang="zh-CN" sz="1800" dirty="0">
              <a:solidFill>
                <a:srgbClr val="2D2D8A"/>
              </a:solidFill>
            </a:endParaRPr>
          </a:p>
          <a:p>
            <a:pPr algn="ctr">
              <a:spcBef>
                <a:spcPct val="0"/>
              </a:spcBef>
              <a:buClrTx/>
              <a:buSzTx/>
              <a:buFontTx/>
              <a:buNone/>
            </a:pPr>
            <a:r>
              <a:rPr kumimoji="0" lang="en-US" altLang="zh-CN" sz="1800" b="0" dirty="0">
                <a:solidFill>
                  <a:srgbClr val="002060"/>
                </a:solidFill>
              </a:rPr>
              <a:t>Computer Organization</a:t>
            </a:r>
            <a:endParaRPr kumimoji="0" lang="zh-CN" altLang="en-US" sz="1800" b="0" dirty="0">
              <a:solidFill>
                <a:srgbClr val="002060"/>
              </a:solidFill>
            </a:endParaRPr>
          </a:p>
        </p:txBody>
      </p:sp>
      <p:sp>
        <p:nvSpPr>
          <p:cNvPr id="62" name="圆角矩形 61"/>
          <p:cNvSpPr/>
          <p:nvPr/>
        </p:nvSpPr>
        <p:spPr>
          <a:xfrm>
            <a:off x="5095868" y="2786058"/>
            <a:ext cx="2000264" cy="1000132"/>
          </a:xfrm>
          <a:prstGeom prst="round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spcBef>
                <a:spcPct val="0"/>
              </a:spcBef>
              <a:buClrTx/>
              <a:buSzTx/>
              <a:buFontTx/>
              <a:buNone/>
            </a:pPr>
            <a:r>
              <a:rPr kumimoji="0" lang="zh-CN" altLang="en-US" sz="1800" b="0" dirty="0">
                <a:solidFill>
                  <a:srgbClr val="000000"/>
                </a:solidFill>
              </a:rPr>
              <a:t>计算机体系结构</a:t>
            </a:r>
            <a:endParaRPr kumimoji="0" lang="en-US" altLang="zh-CN" sz="1800" b="0" dirty="0">
              <a:solidFill>
                <a:srgbClr val="000000"/>
              </a:solidFill>
            </a:endParaRPr>
          </a:p>
          <a:p>
            <a:pPr algn="ctr">
              <a:spcBef>
                <a:spcPct val="0"/>
              </a:spcBef>
              <a:buClrTx/>
              <a:buSzTx/>
              <a:buFontTx/>
              <a:buNone/>
            </a:pPr>
            <a:r>
              <a:rPr kumimoji="0" lang="en-US" altLang="zh-CN" sz="1800" b="0" dirty="0">
                <a:solidFill>
                  <a:srgbClr val="002060"/>
                </a:solidFill>
              </a:rPr>
              <a:t>Computer Architecture</a:t>
            </a:r>
            <a:endParaRPr kumimoji="0" lang="zh-CN" altLang="en-US" sz="1800" b="0" dirty="0">
              <a:solidFill>
                <a:srgbClr val="002060"/>
              </a:solidFill>
            </a:endParaRPr>
          </a:p>
        </p:txBody>
      </p:sp>
      <p:sp>
        <p:nvSpPr>
          <p:cNvPr id="63" name="圆角矩形 62"/>
          <p:cNvSpPr/>
          <p:nvPr/>
        </p:nvSpPr>
        <p:spPr>
          <a:xfrm>
            <a:off x="3595670" y="2786058"/>
            <a:ext cx="1428760" cy="10001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Bef>
                <a:spcPct val="0"/>
              </a:spcBef>
              <a:buClrTx/>
              <a:buSzTx/>
              <a:buFontTx/>
              <a:buNone/>
            </a:pPr>
            <a:r>
              <a:rPr kumimoji="0" lang="zh-CN" altLang="en-US" sz="1800" b="0" dirty="0">
                <a:solidFill>
                  <a:srgbClr val="000000"/>
                </a:solidFill>
              </a:rPr>
              <a:t>接口设计</a:t>
            </a:r>
            <a:endParaRPr kumimoji="0" lang="en-US" altLang="zh-CN" sz="1800" b="0" dirty="0">
              <a:solidFill>
                <a:srgbClr val="000000"/>
              </a:solidFill>
            </a:endParaRPr>
          </a:p>
          <a:p>
            <a:pPr algn="ctr">
              <a:spcBef>
                <a:spcPct val="0"/>
              </a:spcBef>
              <a:buClrTx/>
              <a:buSzTx/>
              <a:buFontTx/>
              <a:buNone/>
            </a:pPr>
            <a:r>
              <a:rPr kumimoji="0" lang="en-US" altLang="zh-CN" sz="1800" b="0" dirty="0">
                <a:solidFill>
                  <a:srgbClr val="000000"/>
                </a:solidFill>
              </a:rPr>
              <a:t>Interface Design</a:t>
            </a:r>
            <a:endParaRPr kumimoji="0" lang="zh-CN" altLang="en-US" sz="1800" b="0" dirty="0">
              <a:solidFill>
                <a:srgbClr val="000000"/>
              </a:solidFill>
            </a:endParaRPr>
          </a:p>
        </p:txBody>
      </p:sp>
      <p:sp>
        <p:nvSpPr>
          <p:cNvPr id="64" name="圆角矩形 63"/>
          <p:cNvSpPr/>
          <p:nvPr/>
        </p:nvSpPr>
        <p:spPr>
          <a:xfrm>
            <a:off x="7167570" y="2786058"/>
            <a:ext cx="1500198" cy="10001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Bef>
                <a:spcPct val="0"/>
              </a:spcBef>
              <a:buClrTx/>
              <a:buSzTx/>
              <a:buFontTx/>
              <a:buNone/>
            </a:pPr>
            <a:r>
              <a:rPr kumimoji="0" lang="zh-CN" altLang="en-US" sz="1800" b="0" dirty="0">
                <a:solidFill>
                  <a:srgbClr val="000000"/>
                </a:solidFill>
              </a:rPr>
              <a:t>嵌入式系统</a:t>
            </a:r>
            <a:endParaRPr kumimoji="0" lang="en-US" altLang="zh-CN" sz="1800" b="0" dirty="0">
              <a:solidFill>
                <a:srgbClr val="000000"/>
              </a:solidFill>
            </a:endParaRPr>
          </a:p>
          <a:p>
            <a:pPr algn="ctr">
              <a:spcBef>
                <a:spcPct val="0"/>
              </a:spcBef>
              <a:buClrTx/>
              <a:buSzTx/>
              <a:buFontTx/>
              <a:buNone/>
            </a:pPr>
            <a:r>
              <a:rPr kumimoji="0" lang="en-US" altLang="zh-CN" sz="1800" b="0" dirty="0">
                <a:solidFill>
                  <a:srgbClr val="000000"/>
                </a:solidFill>
              </a:rPr>
              <a:t>Embedded System</a:t>
            </a:r>
            <a:endParaRPr kumimoji="0" lang="zh-CN" altLang="en-US" sz="1800" b="0" dirty="0">
              <a:solidFill>
                <a:srgbClr val="000000"/>
              </a:solidFill>
            </a:endParaRPr>
          </a:p>
        </p:txBody>
      </p:sp>
      <p:sp>
        <p:nvSpPr>
          <p:cNvPr id="65" name="圆角矩形 64"/>
          <p:cNvSpPr/>
          <p:nvPr/>
        </p:nvSpPr>
        <p:spPr>
          <a:xfrm>
            <a:off x="8739206" y="2786058"/>
            <a:ext cx="1714512" cy="92869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Bef>
                <a:spcPct val="0"/>
              </a:spcBef>
              <a:buClrTx/>
              <a:buSzTx/>
              <a:buFontTx/>
              <a:buNone/>
            </a:pPr>
            <a:r>
              <a:rPr kumimoji="0" lang="zh-CN" altLang="en-US" sz="1800" b="0" dirty="0">
                <a:solidFill>
                  <a:srgbClr val="000000"/>
                </a:solidFill>
              </a:rPr>
              <a:t>多核程序设计</a:t>
            </a:r>
            <a:endParaRPr kumimoji="0" lang="en-US" altLang="zh-CN" sz="1800" b="0" dirty="0">
              <a:solidFill>
                <a:srgbClr val="000000"/>
              </a:solidFill>
            </a:endParaRPr>
          </a:p>
          <a:p>
            <a:pPr algn="ctr">
              <a:spcBef>
                <a:spcPct val="0"/>
              </a:spcBef>
              <a:buClrTx/>
              <a:buSzTx/>
              <a:buFontTx/>
              <a:buNone/>
            </a:pPr>
            <a:r>
              <a:rPr kumimoji="0" lang="en-US" altLang="zh-CN" sz="1800" b="0" dirty="0" err="1">
                <a:solidFill>
                  <a:srgbClr val="000000"/>
                </a:solidFill>
              </a:rPr>
              <a:t>Multicore</a:t>
            </a:r>
            <a:r>
              <a:rPr kumimoji="0" lang="en-US" altLang="zh-CN" sz="1800" b="0" dirty="0">
                <a:solidFill>
                  <a:srgbClr val="000000"/>
                </a:solidFill>
              </a:rPr>
              <a:t> Programming</a:t>
            </a:r>
            <a:endParaRPr kumimoji="0" lang="zh-CN" altLang="en-US" sz="1800" b="0" dirty="0">
              <a:solidFill>
                <a:srgbClr val="000000"/>
              </a:solidFill>
            </a:endParaRPr>
          </a:p>
        </p:txBody>
      </p:sp>
      <p:sp>
        <p:nvSpPr>
          <p:cNvPr id="67" name="圆角矩形 66"/>
          <p:cNvSpPr/>
          <p:nvPr/>
        </p:nvSpPr>
        <p:spPr>
          <a:xfrm>
            <a:off x="1738282" y="2786058"/>
            <a:ext cx="1785950" cy="10001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Bef>
                <a:spcPct val="0"/>
              </a:spcBef>
              <a:buClrTx/>
              <a:buSzTx/>
              <a:buFontTx/>
              <a:buNone/>
            </a:pPr>
            <a:r>
              <a:rPr kumimoji="0" lang="zh-CN" altLang="en-US" sz="1800" b="0" dirty="0">
                <a:solidFill>
                  <a:srgbClr val="000000"/>
                </a:solidFill>
              </a:rPr>
              <a:t>存储技术基础</a:t>
            </a:r>
            <a:endParaRPr kumimoji="0" lang="en-US" altLang="zh-CN" sz="1800" b="0" dirty="0">
              <a:solidFill>
                <a:srgbClr val="000000"/>
              </a:solidFill>
            </a:endParaRPr>
          </a:p>
          <a:p>
            <a:pPr algn="ctr">
              <a:spcBef>
                <a:spcPct val="0"/>
              </a:spcBef>
              <a:buClrTx/>
              <a:buSzTx/>
              <a:buFontTx/>
              <a:buNone/>
            </a:pPr>
            <a:r>
              <a:rPr kumimoji="0" lang="en-US" altLang="zh-CN" sz="1800" b="0" dirty="0">
                <a:solidFill>
                  <a:srgbClr val="000000"/>
                </a:solidFill>
              </a:rPr>
              <a:t> </a:t>
            </a:r>
            <a:r>
              <a:rPr kumimoji="0" lang="en-US" altLang="zh-CN" sz="1600" b="0" dirty="0">
                <a:solidFill>
                  <a:srgbClr val="000000"/>
                </a:solidFill>
              </a:rPr>
              <a:t>Storage Technology </a:t>
            </a:r>
            <a:r>
              <a:rPr kumimoji="0" lang="en-US" altLang="zh-CN" sz="1600" b="0" dirty="0" err="1">
                <a:solidFill>
                  <a:srgbClr val="000000"/>
                </a:solidFill>
              </a:rPr>
              <a:t>Fundations</a:t>
            </a:r>
            <a:endParaRPr kumimoji="0" lang="zh-CN" altLang="en-US" sz="1800" b="0" dirty="0">
              <a:solidFill>
                <a:srgbClr val="000000"/>
              </a:solidFill>
            </a:endParaRPr>
          </a:p>
        </p:txBody>
      </p:sp>
      <p:sp>
        <p:nvSpPr>
          <p:cNvPr id="68" name="圆角矩形 67"/>
          <p:cNvSpPr/>
          <p:nvPr/>
        </p:nvSpPr>
        <p:spPr>
          <a:xfrm>
            <a:off x="4881554" y="1857364"/>
            <a:ext cx="2357454" cy="857256"/>
          </a:xfrm>
          <a:prstGeom prst="roundRect">
            <a:avLst/>
          </a:prstGeom>
          <a:gradFill flip="none" rotWithShape="1">
            <a:gsLst>
              <a:gs pos="0">
                <a:srgbClr val="03D4A8"/>
              </a:gs>
              <a:gs pos="25000">
                <a:srgbClr val="21D6E0"/>
              </a:gs>
              <a:gs pos="75000">
                <a:srgbClr val="0087E6"/>
              </a:gs>
              <a:gs pos="100000">
                <a:srgbClr val="005CBF"/>
              </a:gs>
            </a:gsLst>
            <a:lin ang="54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spcBef>
                <a:spcPct val="0"/>
              </a:spcBef>
              <a:buClrTx/>
              <a:buSzTx/>
              <a:buFontTx/>
              <a:buNone/>
            </a:pPr>
            <a:r>
              <a:rPr kumimoji="0" lang="zh-CN" altLang="en-US" sz="1800" b="0" dirty="0">
                <a:solidFill>
                  <a:srgbClr val="000000"/>
                </a:solidFill>
              </a:rPr>
              <a:t>高级计算机体系结构</a:t>
            </a:r>
            <a:endParaRPr kumimoji="0" lang="en-US" altLang="zh-CN" sz="1800" b="0" dirty="0">
              <a:solidFill>
                <a:srgbClr val="000000"/>
              </a:solidFill>
            </a:endParaRPr>
          </a:p>
          <a:p>
            <a:pPr algn="ctr">
              <a:spcBef>
                <a:spcPct val="0"/>
              </a:spcBef>
              <a:buClrTx/>
              <a:buSzTx/>
              <a:buFontTx/>
              <a:buNone/>
            </a:pPr>
            <a:r>
              <a:rPr kumimoji="0" lang="en-US" altLang="zh-CN" sz="1800" b="0" dirty="0">
                <a:solidFill>
                  <a:srgbClr val="000000"/>
                </a:solidFill>
              </a:rPr>
              <a:t>Advanced CA</a:t>
            </a:r>
            <a:endParaRPr kumimoji="0" lang="zh-CN" altLang="en-US" sz="1800" b="0" dirty="0">
              <a:solidFill>
                <a:srgbClr val="000000"/>
              </a:solidFill>
            </a:endParaRPr>
          </a:p>
        </p:txBody>
      </p:sp>
      <p:sp>
        <p:nvSpPr>
          <p:cNvPr id="69" name="圆角矩形 68"/>
          <p:cNvSpPr/>
          <p:nvPr/>
        </p:nvSpPr>
        <p:spPr>
          <a:xfrm>
            <a:off x="7310446" y="1857364"/>
            <a:ext cx="2000264" cy="78581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spcBef>
                <a:spcPct val="0"/>
              </a:spcBef>
              <a:buClrTx/>
              <a:buSzTx/>
              <a:buFontTx/>
              <a:buNone/>
            </a:pPr>
            <a:r>
              <a:rPr kumimoji="0" lang="zh-CN" altLang="en-US" sz="1800" b="0" dirty="0">
                <a:solidFill>
                  <a:srgbClr val="000000"/>
                </a:solidFill>
              </a:rPr>
              <a:t>分布式系统</a:t>
            </a:r>
            <a:endParaRPr kumimoji="0" lang="en-US" altLang="zh-CN" sz="1800" b="0" dirty="0">
              <a:solidFill>
                <a:srgbClr val="000000"/>
              </a:solidFill>
            </a:endParaRPr>
          </a:p>
          <a:p>
            <a:pPr algn="ctr">
              <a:spcBef>
                <a:spcPct val="0"/>
              </a:spcBef>
              <a:buClrTx/>
              <a:buSzTx/>
              <a:buFontTx/>
              <a:buNone/>
            </a:pPr>
            <a:r>
              <a:rPr kumimoji="0" lang="en-US" altLang="zh-CN" sz="1600" b="0" dirty="0">
                <a:solidFill>
                  <a:srgbClr val="000000"/>
                </a:solidFill>
              </a:rPr>
              <a:t>Distributed System</a:t>
            </a:r>
            <a:endParaRPr kumimoji="0" lang="zh-CN" altLang="en-US" sz="1600" b="0" dirty="0">
              <a:solidFill>
                <a:srgbClr val="000000"/>
              </a:solidFill>
            </a:endParaRPr>
          </a:p>
        </p:txBody>
      </p:sp>
      <p:sp>
        <p:nvSpPr>
          <p:cNvPr id="70" name="圆角矩形 69"/>
          <p:cNvSpPr/>
          <p:nvPr/>
        </p:nvSpPr>
        <p:spPr>
          <a:xfrm>
            <a:off x="2524100" y="1857364"/>
            <a:ext cx="2286016" cy="85725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spcBef>
                <a:spcPct val="0"/>
              </a:spcBef>
              <a:buClrTx/>
              <a:buSzTx/>
              <a:buFontTx/>
              <a:buNone/>
            </a:pPr>
            <a:r>
              <a:rPr kumimoji="0" lang="zh-CN" altLang="en-US" sz="1800" b="0" dirty="0">
                <a:solidFill>
                  <a:srgbClr val="000000"/>
                </a:solidFill>
              </a:rPr>
              <a:t>并行处理</a:t>
            </a:r>
            <a:endParaRPr kumimoji="0" lang="en-US" altLang="zh-CN" sz="1800" b="0" dirty="0">
              <a:solidFill>
                <a:srgbClr val="000000"/>
              </a:solidFill>
            </a:endParaRPr>
          </a:p>
          <a:p>
            <a:pPr algn="ctr">
              <a:spcBef>
                <a:spcPct val="0"/>
              </a:spcBef>
              <a:buClrTx/>
              <a:buSzTx/>
              <a:buFontTx/>
              <a:buNone/>
            </a:pPr>
            <a:r>
              <a:rPr kumimoji="0" lang="en-US" altLang="zh-CN" sz="1800" b="0" dirty="0">
                <a:solidFill>
                  <a:srgbClr val="000000"/>
                </a:solidFill>
              </a:rPr>
              <a:t>Parallel Processing</a:t>
            </a:r>
            <a:endParaRPr kumimoji="0" lang="zh-CN" altLang="en-US" sz="1800" b="0" dirty="0">
              <a:solidFill>
                <a:srgbClr val="000000"/>
              </a:solidFill>
            </a:endParaRPr>
          </a:p>
        </p:txBody>
      </p:sp>
    </p:spTree>
    <p:extLst>
      <p:ext uri="{BB962C8B-B14F-4D97-AF65-F5344CB8AC3E}">
        <p14:creationId xmlns:p14="http://schemas.microsoft.com/office/powerpoint/2010/main" val="2030237997"/>
      </p:ext>
    </p:extLst>
  </p:cSld>
  <p:clrMapOvr>
    <a:masterClrMapping/>
  </p:clrMapOvr>
  <p:transition spd="slow">
    <p:pull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Why we learn </a:t>
            </a:r>
            <a:r>
              <a:rPr lang="en-US" altLang="zh-CN" b="1" dirty="0" smtClean="0"/>
              <a:t>Computer Architecture?</a:t>
            </a:r>
            <a:endParaRPr lang="zh-CN" altLang="en-US" dirty="0"/>
          </a:p>
        </p:txBody>
      </p:sp>
      <p:sp>
        <p:nvSpPr>
          <p:cNvPr id="4" name="内容占位符 3"/>
          <p:cNvSpPr>
            <a:spLocks noGrp="1"/>
          </p:cNvSpPr>
          <p:nvPr>
            <p:ph idx="1"/>
          </p:nvPr>
        </p:nvSpPr>
        <p:spPr/>
        <p:txBody>
          <a:bodyPr/>
          <a:lstStyle/>
          <a:p>
            <a:endParaRPr lang="zh-CN" altLang="en-US" dirty="0"/>
          </a:p>
        </p:txBody>
      </p:sp>
      <p:grpSp>
        <p:nvGrpSpPr>
          <p:cNvPr id="36" name="组合 35"/>
          <p:cNvGrpSpPr/>
          <p:nvPr/>
        </p:nvGrpSpPr>
        <p:grpSpPr>
          <a:xfrm>
            <a:off x="1775523" y="1109972"/>
            <a:ext cx="8829972" cy="5168848"/>
            <a:chOff x="1571700" y="960539"/>
            <a:chExt cx="10063345" cy="5369825"/>
          </a:xfrm>
        </p:grpSpPr>
        <p:sp>
          <p:nvSpPr>
            <p:cNvPr id="37" name="Text Box 7"/>
            <p:cNvSpPr txBox="1">
              <a:spLocks noChangeArrowheads="1"/>
            </p:cNvSpPr>
            <p:nvPr/>
          </p:nvSpPr>
          <p:spPr bwMode="auto">
            <a:xfrm>
              <a:off x="1582768" y="960539"/>
              <a:ext cx="1802753" cy="788434"/>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endParaRPr kumimoji="0" lang="en-US" altLang="zh-CN" sz="1400" kern="0" dirty="0">
                <a:solidFill>
                  <a:prstClr val="black"/>
                </a:solidFill>
                <a:latin typeface="Calibri" pitchFamily="34" charset="0"/>
                <a:ea typeface="宋体" panose="02010600030101010101" pitchFamily="2" charset="-122"/>
              </a:endParaRPr>
            </a:p>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编译系统</a:t>
              </a:r>
              <a:endParaRPr kumimoji="0" lang="zh-CN" altLang="en-US" sz="3600" kern="0" dirty="0">
                <a:solidFill>
                  <a:prstClr val="black"/>
                </a:solidFill>
                <a:latin typeface="Arial" pitchFamily="34" charset="0"/>
                <a:ea typeface="宋体" panose="02010600030101010101" pitchFamily="2" charset="-122"/>
              </a:endParaRPr>
            </a:p>
          </p:txBody>
        </p:sp>
        <p:sp>
          <p:nvSpPr>
            <p:cNvPr id="38" name="Text Box 7"/>
            <p:cNvSpPr txBox="1">
              <a:spLocks noChangeArrowheads="1"/>
            </p:cNvSpPr>
            <p:nvPr/>
          </p:nvSpPr>
          <p:spPr bwMode="auto">
            <a:xfrm>
              <a:off x="3627319" y="5834500"/>
              <a:ext cx="1837976" cy="495864"/>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r>
                <a:rPr kumimoji="0" lang="en-US" altLang="zh-CN" sz="1400" kern="0" dirty="0">
                  <a:solidFill>
                    <a:prstClr val="black"/>
                  </a:solidFill>
                  <a:latin typeface="Calibri" pitchFamily="34" charset="0"/>
                  <a:ea typeface="宋体" panose="02010600030101010101" pitchFamily="2" charset="-122"/>
                </a:rPr>
                <a:t>C</a:t>
              </a:r>
              <a:r>
                <a:rPr kumimoji="0" lang="zh-CN" altLang="en-US" sz="1400" kern="0" dirty="0">
                  <a:solidFill>
                    <a:prstClr val="black"/>
                  </a:solidFill>
                  <a:latin typeface="Calibri" pitchFamily="34" charset="0"/>
                  <a:ea typeface="宋体" panose="02010600030101010101" pitchFamily="2" charset="-122"/>
                </a:rPr>
                <a:t>语言程序设计</a:t>
              </a:r>
              <a:endParaRPr kumimoji="0" lang="zh-CN" altLang="en-US" sz="3600" kern="0" dirty="0">
                <a:solidFill>
                  <a:prstClr val="black"/>
                </a:solidFill>
                <a:latin typeface="Arial" pitchFamily="34" charset="0"/>
                <a:ea typeface="宋体" panose="02010600030101010101" pitchFamily="2" charset="-122"/>
              </a:endParaRPr>
            </a:p>
          </p:txBody>
        </p:sp>
        <p:sp>
          <p:nvSpPr>
            <p:cNvPr id="39" name="Text Box 7"/>
            <p:cNvSpPr txBox="1">
              <a:spLocks noChangeArrowheads="1"/>
            </p:cNvSpPr>
            <p:nvPr/>
          </p:nvSpPr>
          <p:spPr bwMode="auto">
            <a:xfrm>
              <a:off x="6037521" y="5834500"/>
              <a:ext cx="1712843" cy="495864"/>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大学计算机基础</a:t>
              </a:r>
              <a:endParaRPr kumimoji="0" lang="zh-CN" altLang="en-US" sz="3600" kern="0" dirty="0">
                <a:solidFill>
                  <a:prstClr val="black"/>
                </a:solidFill>
                <a:latin typeface="Arial" pitchFamily="34" charset="0"/>
                <a:ea typeface="宋体" panose="02010600030101010101" pitchFamily="2" charset="-122"/>
              </a:endParaRPr>
            </a:p>
          </p:txBody>
        </p:sp>
        <p:sp>
          <p:nvSpPr>
            <p:cNvPr id="40" name="Text Box 7"/>
            <p:cNvSpPr txBox="1">
              <a:spLocks noChangeArrowheads="1"/>
            </p:cNvSpPr>
            <p:nvPr/>
          </p:nvSpPr>
          <p:spPr bwMode="auto">
            <a:xfrm>
              <a:off x="5902354" y="4288582"/>
              <a:ext cx="1848012" cy="982195"/>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endParaRPr kumimoji="0" lang="en-US" altLang="zh-CN" sz="1400" kern="0" dirty="0">
                <a:solidFill>
                  <a:prstClr val="black"/>
                </a:solidFill>
                <a:latin typeface="Calibri" pitchFamily="34" charset="0"/>
                <a:ea typeface="宋体" panose="02010600030101010101" pitchFamily="2" charset="-122"/>
              </a:endParaRPr>
            </a:p>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数字逻辑设计基础</a:t>
              </a:r>
              <a:endParaRPr kumimoji="0" lang="zh-CN" altLang="en-US" sz="1400" kern="0" dirty="0">
                <a:solidFill>
                  <a:prstClr val="black"/>
                </a:solidFill>
                <a:latin typeface="Times New Roman" pitchFamily="18" charset="0"/>
                <a:ea typeface="宋体" panose="02010600030101010101" pitchFamily="2" charset="-122"/>
              </a:endParaRPr>
            </a:p>
          </p:txBody>
        </p:sp>
        <p:cxnSp>
          <p:nvCxnSpPr>
            <p:cNvPr id="41" name="直接连接符 40"/>
            <p:cNvCxnSpPr/>
            <p:nvPr/>
          </p:nvCxnSpPr>
          <p:spPr>
            <a:xfrm flipV="1">
              <a:off x="2081087" y="5418409"/>
              <a:ext cx="7280910" cy="72375"/>
            </a:xfrm>
            <a:prstGeom prst="line">
              <a:avLst/>
            </a:prstGeom>
            <a:noFill/>
            <a:ln w="6350" cap="flat" cmpd="sng" algn="ctr">
              <a:solidFill>
                <a:sysClr val="windowText" lastClr="000000"/>
              </a:solidFill>
              <a:prstDash val="lgDash"/>
              <a:miter lim="800000"/>
            </a:ln>
            <a:effectLst/>
          </p:spPr>
        </p:cxnSp>
        <p:sp>
          <p:nvSpPr>
            <p:cNvPr id="42" name="Text Box 7"/>
            <p:cNvSpPr txBox="1">
              <a:spLocks noChangeArrowheads="1"/>
            </p:cNvSpPr>
            <p:nvPr/>
          </p:nvSpPr>
          <p:spPr bwMode="auto">
            <a:xfrm>
              <a:off x="5902354" y="3370535"/>
              <a:ext cx="1848012" cy="738790"/>
            </a:xfrm>
            <a:prstGeom prst="rect">
              <a:avLst/>
            </a:prstGeom>
            <a:solidFill>
              <a:srgbClr val="8FA4D8"/>
            </a:solidFill>
            <a:ln w="6350" cap="flat" cmpd="sng" algn="ctr">
              <a:solidFill>
                <a:srgbClr val="ED7D31"/>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endParaRPr kumimoji="0" lang="en-US" altLang="zh-CN" sz="1400" kern="0" dirty="0">
                <a:solidFill>
                  <a:prstClr val="black"/>
                </a:solidFill>
                <a:latin typeface="Calibri" pitchFamily="34" charset="0"/>
                <a:ea typeface="宋体" panose="02010600030101010101" pitchFamily="2" charset="-122"/>
              </a:endParaRPr>
            </a:p>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计算机组成</a:t>
              </a:r>
              <a:endParaRPr kumimoji="0" lang="zh-CN" altLang="en-US" sz="1400" kern="0" dirty="0">
                <a:solidFill>
                  <a:prstClr val="black"/>
                </a:solidFill>
                <a:latin typeface="Times New Roman" pitchFamily="18" charset="0"/>
                <a:ea typeface="宋体" panose="02010600030101010101" pitchFamily="2" charset="-122"/>
              </a:endParaRPr>
            </a:p>
          </p:txBody>
        </p:sp>
        <p:sp>
          <p:nvSpPr>
            <p:cNvPr id="43" name="文本框 42"/>
            <p:cNvSpPr txBox="1"/>
            <p:nvPr/>
          </p:nvSpPr>
          <p:spPr>
            <a:xfrm>
              <a:off x="10080775" y="5552639"/>
              <a:ext cx="1525836" cy="671462"/>
            </a:xfrm>
            <a:prstGeom prst="rect">
              <a:avLst/>
            </a:prstGeom>
            <a:noFill/>
          </p:spPr>
          <p:txBody>
            <a:bodyPr wrap="none" rtlCol="0">
              <a:spAutoFit/>
            </a:bodyPr>
            <a:lstStyle/>
            <a:p>
              <a:pPr fontAlgn="auto">
                <a:spcBef>
                  <a:spcPts val="0"/>
                </a:spcBef>
                <a:spcAft>
                  <a:spcPts val="0"/>
                </a:spcAft>
                <a:buClrTx/>
                <a:buSzTx/>
                <a:defRPr/>
              </a:pPr>
              <a:r>
                <a:rPr kumimoji="0" lang="zh-CN" altLang="en-US" sz="1800" b="0" kern="0" dirty="0">
                  <a:solidFill>
                    <a:prstClr val="black"/>
                  </a:solidFill>
                  <a:latin typeface="Calibri" panose="020F0502020204030204"/>
                  <a:ea typeface="宋体" pitchFamily="2" charset="-122"/>
                </a:rPr>
                <a:t>大学一年级</a:t>
              </a:r>
              <a:endParaRPr kumimoji="0" lang="en-US" altLang="zh-CN" sz="1800" b="0" kern="0" dirty="0">
                <a:solidFill>
                  <a:prstClr val="black"/>
                </a:solidFill>
                <a:latin typeface="Calibri" panose="020F0502020204030204"/>
                <a:ea typeface="宋体" pitchFamily="2" charset="-122"/>
              </a:endParaRPr>
            </a:p>
            <a:p>
              <a:pPr fontAlgn="auto">
                <a:spcBef>
                  <a:spcPts val="0"/>
                </a:spcBef>
                <a:spcAft>
                  <a:spcPts val="0"/>
                </a:spcAft>
                <a:buClrTx/>
                <a:buSzTx/>
                <a:defRPr/>
              </a:pPr>
              <a:r>
                <a:rPr kumimoji="0" lang="zh-CN" altLang="en-US" sz="1800" b="0" kern="0" dirty="0">
                  <a:solidFill>
                    <a:prstClr val="black"/>
                  </a:solidFill>
                  <a:latin typeface="Calibri" panose="020F0502020204030204"/>
                  <a:ea typeface="宋体" pitchFamily="2" charset="-122"/>
                </a:rPr>
                <a:t>  通识课程</a:t>
              </a:r>
            </a:p>
          </p:txBody>
        </p:sp>
        <p:sp>
          <p:nvSpPr>
            <p:cNvPr id="44" name="文本框 43"/>
            <p:cNvSpPr txBox="1"/>
            <p:nvPr/>
          </p:nvSpPr>
          <p:spPr>
            <a:xfrm>
              <a:off x="10080775" y="3917464"/>
              <a:ext cx="1525836" cy="383692"/>
            </a:xfrm>
            <a:prstGeom prst="rect">
              <a:avLst/>
            </a:prstGeom>
            <a:noFill/>
          </p:spPr>
          <p:txBody>
            <a:bodyPr wrap="none" rtlCol="0">
              <a:spAutoFit/>
            </a:bodyPr>
            <a:lstStyle/>
            <a:p>
              <a:pPr fontAlgn="auto">
                <a:spcBef>
                  <a:spcPts val="0"/>
                </a:spcBef>
                <a:spcAft>
                  <a:spcPts val="0"/>
                </a:spcAft>
                <a:buClrTx/>
                <a:buSzTx/>
                <a:defRPr/>
              </a:pPr>
              <a:r>
                <a:rPr kumimoji="0" lang="zh-CN" altLang="en-US" sz="1800" b="0" kern="0" dirty="0">
                  <a:solidFill>
                    <a:prstClr val="black"/>
                  </a:solidFill>
                  <a:latin typeface="Calibri" panose="020F0502020204030204"/>
                  <a:ea typeface="宋体" pitchFamily="2" charset="-122"/>
                </a:rPr>
                <a:t>大学二年级</a:t>
              </a:r>
            </a:p>
          </p:txBody>
        </p:sp>
        <p:cxnSp>
          <p:nvCxnSpPr>
            <p:cNvPr id="45" name="直接箭头连接符 44"/>
            <p:cNvCxnSpPr>
              <a:stCxn id="40" idx="0"/>
              <a:endCxn id="42" idx="2"/>
            </p:cNvCxnSpPr>
            <p:nvPr/>
          </p:nvCxnSpPr>
          <p:spPr>
            <a:xfrm flipV="1">
              <a:off x="6826360" y="4109325"/>
              <a:ext cx="0" cy="179257"/>
            </a:xfrm>
            <a:prstGeom prst="straightConnector1">
              <a:avLst/>
            </a:prstGeom>
            <a:noFill/>
            <a:ln w="38100" cap="flat" cmpd="sng" algn="ctr">
              <a:solidFill>
                <a:srgbClr val="5B9BD5"/>
              </a:solidFill>
              <a:prstDash val="solid"/>
              <a:miter lim="800000"/>
              <a:tailEnd type="triangle"/>
            </a:ln>
            <a:effectLst/>
          </p:spPr>
        </p:cxnSp>
        <p:cxnSp>
          <p:nvCxnSpPr>
            <p:cNvPr id="46" name="直接连接符 45"/>
            <p:cNvCxnSpPr/>
            <p:nvPr/>
          </p:nvCxnSpPr>
          <p:spPr>
            <a:xfrm flipV="1">
              <a:off x="2081087" y="3171722"/>
              <a:ext cx="7280910" cy="72375"/>
            </a:xfrm>
            <a:prstGeom prst="line">
              <a:avLst/>
            </a:prstGeom>
            <a:noFill/>
            <a:ln w="6350" cap="flat" cmpd="sng" algn="ctr">
              <a:solidFill>
                <a:sysClr val="windowText" lastClr="000000"/>
              </a:solidFill>
              <a:prstDash val="lgDash"/>
              <a:miter lim="800000"/>
            </a:ln>
            <a:effectLst/>
          </p:spPr>
        </p:cxnSp>
        <p:sp>
          <p:nvSpPr>
            <p:cNvPr id="47" name="Text Box 7"/>
            <p:cNvSpPr txBox="1">
              <a:spLocks noChangeArrowheads="1"/>
            </p:cNvSpPr>
            <p:nvPr/>
          </p:nvSpPr>
          <p:spPr bwMode="auto">
            <a:xfrm>
              <a:off x="3627318" y="1943222"/>
              <a:ext cx="1802753" cy="793716"/>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endParaRPr kumimoji="0" lang="en-US" altLang="zh-CN" sz="1400" kern="0" dirty="0">
                <a:solidFill>
                  <a:prstClr val="black"/>
                </a:solidFill>
                <a:latin typeface="Calibri" pitchFamily="34" charset="0"/>
                <a:ea typeface="宋体" panose="02010600030101010101" pitchFamily="2" charset="-122"/>
              </a:endParaRPr>
            </a:p>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操作系统</a:t>
              </a:r>
              <a:endParaRPr kumimoji="0" lang="zh-CN" altLang="en-US" sz="3600" kern="0" dirty="0">
                <a:solidFill>
                  <a:prstClr val="black"/>
                </a:solidFill>
                <a:latin typeface="Arial" pitchFamily="34" charset="0"/>
                <a:ea typeface="宋体" panose="02010600030101010101" pitchFamily="2" charset="-122"/>
              </a:endParaRPr>
            </a:p>
          </p:txBody>
        </p:sp>
        <p:sp>
          <p:nvSpPr>
            <p:cNvPr id="48" name="Text Box 7"/>
            <p:cNvSpPr txBox="1">
              <a:spLocks noChangeArrowheads="1"/>
            </p:cNvSpPr>
            <p:nvPr/>
          </p:nvSpPr>
          <p:spPr bwMode="auto">
            <a:xfrm>
              <a:off x="5902352" y="1958775"/>
              <a:ext cx="1848012" cy="803141"/>
            </a:xfrm>
            <a:prstGeom prst="rect">
              <a:avLst/>
            </a:prstGeom>
            <a:solidFill>
              <a:srgbClr val="FFFF00"/>
            </a:solidFill>
            <a:ln w="6350" cap="flat" cmpd="sng" algn="ctr">
              <a:solidFill>
                <a:srgbClr val="4472C4"/>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endParaRPr kumimoji="0" lang="en-US" altLang="zh-CN" sz="1400" kern="0" dirty="0">
                <a:solidFill>
                  <a:prstClr val="black"/>
                </a:solidFill>
                <a:latin typeface="Calibri" pitchFamily="34" charset="0"/>
                <a:ea typeface="宋体" panose="02010600030101010101" pitchFamily="2" charset="-122"/>
              </a:endParaRPr>
            </a:p>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计算机体系结构</a:t>
              </a:r>
              <a:endParaRPr kumimoji="0" lang="zh-CN" altLang="en-US" sz="1400" kern="0" dirty="0">
                <a:solidFill>
                  <a:prstClr val="black"/>
                </a:solidFill>
                <a:latin typeface="Times New Roman" pitchFamily="18" charset="0"/>
                <a:ea typeface="宋体" panose="02010600030101010101" pitchFamily="2" charset="-122"/>
              </a:endParaRPr>
            </a:p>
          </p:txBody>
        </p:sp>
        <p:sp>
          <p:nvSpPr>
            <p:cNvPr id="49" name="Text Box 7"/>
            <p:cNvSpPr txBox="1">
              <a:spLocks noChangeArrowheads="1"/>
            </p:cNvSpPr>
            <p:nvPr/>
          </p:nvSpPr>
          <p:spPr bwMode="auto">
            <a:xfrm>
              <a:off x="8014906" y="1974848"/>
              <a:ext cx="1848010" cy="762091"/>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endParaRPr kumimoji="0" lang="en-US" altLang="zh-CN" sz="1400" kern="0" dirty="0">
                <a:solidFill>
                  <a:prstClr val="black"/>
                </a:solidFill>
                <a:latin typeface="Calibri" pitchFamily="34" charset="0"/>
                <a:ea typeface="宋体" panose="02010600030101010101" pitchFamily="2" charset="-122"/>
              </a:endParaRPr>
            </a:p>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汇编与接口</a:t>
              </a:r>
              <a:endParaRPr kumimoji="0" lang="zh-CN" altLang="en-US" sz="1400" kern="0" dirty="0">
                <a:solidFill>
                  <a:prstClr val="black"/>
                </a:solidFill>
                <a:latin typeface="Times New Roman" pitchFamily="18" charset="0"/>
                <a:ea typeface="宋体" panose="02010600030101010101" pitchFamily="2" charset="-122"/>
              </a:endParaRPr>
            </a:p>
          </p:txBody>
        </p:sp>
        <p:sp>
          <p:nvSpPr>
            <p:cNvPr id="50" name="Text Box 7"/>
            <p:cNvSpPr txBox="1">
              <a:spLocks noChangeArrowheads="1"/>
            </p:cNvSpPr>
            <p:nvPr/>
          </p:nvSpPr>
          <p:spPr bwMode="auto">
            <a:xfrm>
              <a:off x="3627319" y="4924557"/>
              <a:ext cx="1837976" cy="346221"/>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数据结构基础</a:t>
              </a:r>
              <a:endParaRPr kumimoji="0" lang="zh-CN" altLang="zh-CN" sz="3600" kern="0" dirty="0">
                <a:solidFill>
                  <a:prstClr val="black"/>
                </a:solidFill>
                <a:latin typeface="Arial" pitchFamily="34" charset="0"/>
                <a:ea typeface="宋体" panose="02010600030101010101" pitchFamily="2" charset="-122"/>
              </a:endParaRPr>
            </a:p>
          </p:txBody>
        </p:sp>
        <p:sp>
          <p:nvSpPr>
            <p:cNvPr id="51" name="文本框 50"/>
            <p:cNvSpPr txBox="1"/>
            <p:nvPr/>
          </p:nvSpPr>
          <p:spPr>
            <a:xfrm>
              <a:off x="10109209" y="2192728"/>
              <a:ext cx="1525836" cy="383692"/>
            </a:xfrm>
            <a:prstGeom prst="rect">
              <a:avLst/>
            </a:prstGeom>
            <a:noFill/>
          </p:spPr>
          <p:txBody>
            <a:bodyPr wrap="none" rtlCol="0">
              <a:spAutoFit/>
            </a:bodyPr>
            <a:lstStyle/>
            <a:p>
              <a:pPr fontAlgn="auto">
                <a:spcBef>
                  <a:spcPts val="0"/>
                </a:spcBef>
                <a:spcAft>
                  <a:spcPts val="0"/>
                </a:spcAft>
                <a:buClrTx/>
                <a:buSzTx/>
                <a:defRPr/>
              </a:pPr>
              <a:r>
                <a:rPr kumimoji="0" lang="zh-CN" altLang="en-US" sz="1800" b="0" kern="0" dirty="0">
                  <a:solidFill>
                    <a:prstClr val="black"/>
                  </a:solidFill>
                  <a:latin typeface="Calibri" panose="020F0502020204030204"/>
                  <a:ea typeface="宋体" pitchFamily="2" charset="-122"/>
                </a:rPr>
                <a:t>大学三年级</a:t>
              </a:r>
            </a:p>
          </p:txBody>
        </p:sp>
        <p:cxnSp>
          <p:nvCxnSpPr>
            <p:cNvPr id="52" name="直接箭头连接符 51"/>
            <p:cNvCxnSpPr>
              <a:stCxn id="38" idx="0"/>
              <a:endCxn id="50" idx="2"/>
            </p:cNvCxnSpPr>
            <p:nvPr/>
          </p:nvCxnSpPr>
          <p:spPr>
            <a:xfrm flipV="1">
              <a:off x="4546307" y="5270778"/>
              <a:ext cx="0" cy="563722"/>
            </a:xfrm>
            <a:prstGeom prst="straightConnector1">
              <a:avLst/>
            </a:prstGeom>
            <a:noFill/>
            <a:ln w="38100" cap="flat" cmpd="sng" algn="ctr">
              <a:solidFill>
                <a:srgbClr val="FFC000">
                  <a:lumMod val="75000"/>
                </a:srgbClr>
              </a:solidFill>
              <a:prstDash val="solid"/>
              <a:miter lim="800000"/>
              <a:tailEnd type="triangle"/>
            </a:ln>
            <a:effectLst/>
          </p:spPr>
        </p:cxnSp>
        <p:sp>
          <p:nvSpPr>
            <p:cNvPr id="53" name="Text Box 9"/>
            <p:cNvSpPr txBox="1">
              <a:spLocks noChangeArrowheads="1"/>
            </p:cNvSpPr>
            <p:nvPr/>
          </p:nvSpPr>
          <p:spPr bwMode="auto">
            <a:xfrm>
              <a:off x="3649350" y="960539"/>
              <a:ext cx="1802753" cy="795787"/>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endParaRPr kumimoji="0" lang="en-US" altLang="zh-CN" sz="1400" kern="0" dirty="0">
                <a:solidFill>
                  <a:prstClr val="black"/>
                </a:solidFill>
                <a:latin typeface="Calibri" pitchFamily="34" charset="0"/>
                <a:ea typeface="宋体" panose="02010600030101010101" pitchFamily="2" charset="-122"/>
              </a:endParaRPr>
            </a:p>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计算机网络</a:t>
              </a:r>
              <a:endParaRPr kumimoji="0" lang="zh-CN" altLang="en-US" sz="3600" kern="0" dirty="0">
                <a:solidFill>
                  <a:prstClr val="black"/>
                </a:solidFill>
                <a:latin typeface="Arial" pitchFamily="34" charset="0"/>
                <a:ea typeface="宋体" panose="02010600030101010101" pitchFamily="2" charset="-122"/>
              </a:endParaRPr>
            </a:p>
          </p:txBody>
        </p:sp>
        <p:sp>
          <p:nvSpPr>
            <p:cNvPr id="54" name="Text Box 7"/>
            <p:cNvSpPr txBox="1">
              <a:spLocks noChangeArrowheads="1"/>
            </p:cNvSpPr>
            <p:nvPr/>
          </p:nvSpPr>
          <p:spPr bwMode="auto">
            <a:xfrm>
              <a:off x="5881778" y="961409"/>
              <a:ext cx="1848012" cy="773073"/>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嵌入式系统</a:t>
              </a:r>
              <a:endParaRPr kumimoji="0" lang="zh-CN" altLang="en-US" sz="1400" kern="0" dirty="0">
                <a:solidFill>
                  <a:prstClr val="black"/>
                </a:solidFill>
                <a:latin typeface="Times New Roman" pitchFamily="18" charset="0"/>
                <a:ea typeface="宋体" panose="02010600030101010101" pitchFamily="2" charset="-122"/>
              </a:endParaRPr>
            </a:p>
          </p:txBody>
        </p:sp>
        <p:cxnSp>
          <p:nvCxnSpPr>
            <p:cNvPr id="55" name="直接箭头连接符 54"/>
            <p:cNvCxnSpPr>
              <a:stCxn id="42" idx="0"/>
              <a:endCxn id="49" idx="2"/>
            </p:cNvCxnSpPr>
            <p:nvPr/>
          </p:nvCxnSpPr>
          <p:spPr>
            <a:xfrm flipV="1">
              <a:off x="6826360" y="2736938"/>
              <a:ext cx="2112551" cy="633597"/>
            </a:xfrm>
            <a:prstGeom prst="straightConnector1">
              <a:avLst/>
            </a:prstGeom>
            <a:noFill/>
            <a:ln w="38100" cap="flat" cmpd="sng" algn="ctr">
              <a:solidFill>
                <a:srgbClr val="5B9BD5"/>
              </a:solidFill>
              <a:prstDash val="solid"/>
              <a:miter lim="800000"/>
              <a:tailEnd type="triangle"/>
            </a:ln>
            <a:effectLst/>
          </p:spPr>
        </p:cxnSp>
        <p:cxnSp>
          <p:nvCxnSpPr>
            <p:cNvPr id="56" name="直接箭头连接符 55"/>
            <p:cNvCxnSpPr>
              <a:stCxn id="47" idx="0"/>
            </p:cNvCxnSpPr>
            <p:nvPr/>
          </p:nvCxnSpPr>
          <p:spPr>
            <a:xfrm flipH="1" flipV="1">
              <a:off x="4528693" y="1731288"/>
              <a:ext cx="2" cy="211934"/>
            </a:xfrm>
            <a:prstGeom prst="straightConnector1">
              <a:avLst/>
            </a:prstGeom>
            <a:noFill/>
            <a:ln w="38100" cap="flat" cmpd="sng" algn="ctr">
              <a:solidFill>
                <a:srgbClr val="FFC000">
                  <a:lumMod val="75000"/>
                </a:srgbClr>
              </a:solidFill>
              <a:prstDash val="solid"/>
              <a:miter lim="800000"/>
              <a:tailEnd type="triangle"/>
            </a:ln>
            <a:effectLst/>
          </p:spPr>
        </p:cxnSp>
        <p:cxnSp>
          <p:nvCxnSpPr>
            <p:cNvPr id="57" name="直接箭头连接符 56"/>
            <p:cNvCxnSpPr>
              <a:stCxn id="59" idx="0"/>
              <a:endCxn id="47" idx="2"/>
            </p:cNvCxnSpPr>
            <p:nvPr/>
          </p:nvCxnSpPr>
          <p:spPr>
            <a:xfrm flipH="1" flipV="1">
              <a:off x="4528695" y="2736939"/>
              <a:ext cx="9961" cy="1617430"/>
            </a:xfrm>
            <a:prstGeom prst="straightConnector1">
              <a:avLst/>
            </a:prstGeom>
            <a:noFill/>
            <a:ln w="38100" cap="flat" cmpd="sng" algn="ctr">
              <a:solidFill>
                <a:srgbClr val="FFC000">
                  <a:lumMod val="75000"/>
                </a:srgbClr>
              </a:solidFill>
              <a:prstDash val="solid"/>
              <a:miter lim="800000"/>
              <a:tailEnd type="triangle"/>
            </a:ln>
            <a:effectLst/>
          </p:spPr>
        </p:cxnSp>
        <p:cxnSp>
          <p:nvCxnSpPr>
            <p:cNvPr id="58" name="直接箭头连接符 57"/>
            <p:cNvCxnSpPr>
              <a:stCxn id="59" idx="0"/>
            </p:cNvCxnSpPr>
            <p:nvPr/>
          </p:nvCxnSpPr>
          <p:spPr>
            <a:xfrm flipH="1" flipV="1">
              <a:off x="2462115" y="1747283"/>
              <a:ext cx="2076541" cy="2607086"/>
            </a:xfrm>
            <a:prstGeom prst="straightConnector1">
              <a:avLst/>
            </a:prstGeom>
            <a:noFill/>
            <a:ln w="38100" cap="flat" cmpd="sng" algn="ctr">
              <a:solidFill>
                <a:srgbClr val="FFC000">
                  <a:lumMod val="75000"/>
                </a:srgbClr>
              </a:solidFill>
              <a:prstDash val="solid"/>
              <a:miter lim="800000"/>
              <a:tailEnd type="triangle"/>
            </a:ln>
            <a:effectLst/>
          </p:spPr>
        </p:cxnSp>
        <p:sp>
          <p:nvSpPr>
            <p:cNvPr id="59" name="Text Box 3"/>
            <p:cNvSpPr txBox="1">
              <a:spLocks noChangeArrowheads="1"/>
            </p:cNvSpPr>
            <p:nvPr/>
          </p:nvSpPr>
          <p:spPr bwMode="auto">
            <a:xfrm>
              <a:off x="3307664" y="4354368"/>
              <a:ext cx="2461983" cy="325250"/>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headEnd/>
              <a:tailEnd/>
            </a:ln>
            <a:effectLst/>
          </p:spPr>
          <p:txBody>
            <a:bodyPr vert="horz" wrap="square" lIns="91440" tIns="45720" rIns="91440" bIns="45720" numCol="1" anchor="t" anchorCtr="0" compatLnSpc="1">
              <a:prstTxWarp prst="textNoShape">
                <a:avLst/>
              </a:prstTxWarp>
            </a:bodyPr>
            <a:lstStyle/>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高级数据结构与算法分析</a:t>
              </a:r>
              <a:endParaRPr kumimoji="0" lang="zh-CN" altLang="en-US" sz="3600" kern="0" dirty="0">
                <a:solidFill>
                  <a:prstClr val="black"/>
                </a:solidFill>
                <a:latin typeface="Arial" pitchFamily="34" charset="0"/>
                <a:ea typeface="宋体" panose="02010600030101010101" pitchFamily="2" charset="-122"/>
              </a:endParaRPr>
            </a:p>
          </p:txBody>
        </p:sp>
        <p:sp>
          <p:nvSpPr>
            <p:cNvPr id="60" name="Text Box 7"/>
            <p:cNvSpPr txBox="1">
              <a:spLocks noChangeArrowheads="1"/>
            </p:cNvSpPr>
            <p:nvPr/>
          </p:nvSpPr>
          <p:spPr bwMode="auto">
            <a:xfrm>
              <a:off x="1571700" y="3722755"/>
              <a:ext cx="1802753" cy="346221"/>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数据库系统</a:t>
              </a:r>
              <a:endParaRPr kumimoji="0" lang="zh-CN" altLang="zh-CN" sz="3600" kern="0" dirty="0">
                <a:solidFill>
                  <a:prstClr val="black"/>
                </a:solidFill>
                <a:latin typeface="Arial" pitchFamily="34" charset="0"/>
                <a:ea typeface="宋体" panose="02010600030101010101" pitchFamily="2" charset="-122"/>
              </a:endParaRPr>
            </a:p>
          </p:txBody>
        </p:sp>
        <p:cxnSp>
          <p:nvCxnSpPr>
            <p:cNvPr id="61" name="直接箭头连接符 60"/>
            <p:cNvCxnSpPr>
              <a:stCxn id="59" idx="0"/>
              <a:endCxn id="60" idx="2"/>
            </p:cNvCxnSpPr>
            <p:nvPr/>
          </p:nvCxnSpPr>
          <p:spPr>
            <a:xfrm flipH="1" flipV="1">
              <a:off x="2473077" y="4068976"/>
              <a:ext cx="2065579" cy="285392"/>
            </a:xfrm>
            <a:prstGeom prst="straightConnector1">
              <a:avLst/>
            </a:prstGeom>
            <a:noFill/>
            <a:ln w="38100" cap="flat" cmpd="sng" algn="ctr">
              <a:solidFill>
                <a:srgbClr val="FFC000">
                  <a:lumMod val="75000"/>
                </a:srgbClr>
              </a:solidFill>
              <a:prstDash val="solid"/>
              <a:miter lim="800000"/>
              <a:tailEnd type="triangle"/>
            </a:ln>
            <a:effectLst/>
          </p:spPr>
        </p:cxnSp>
        <p:cxnSp>
          <p:nvCxnSpPr>
            <p:cNvPr id="62" name="直接箭头连接符 61"/>
            <p:cNvCxnSpPr>
              <a:stCxn id="42" idx="0"/>
            </p:cNvCxnSpPr>
            <p:nvPr/>
          </p:nvCxnSpPr>
          <p:spPr>
            <a:xfrm flipH="1" flipV="1">
              <a:off x="4566402" y="2801868"/>
              <a:ext cx="2259958" cy="568667"/>
            </a:xfrm>
            <a:prstGeom prst="straightConnector1">
              <a:avLst/>
            </a:prstGeom>
            <a:noFill/>
            <a:ln w="38100" cap="flat" cmpd="sng" algn="ctr">
              <a:solidFill>
                <a:srgbClr val="5B9BD5"/>
              </a:solidFill>
              <a:prstDash val="solid"/>
              <a:miter lim="800000"/>
              <a:tailEnd type="triangle"/>
            </a:ln>
            <a:effectLst/>
          </p:spPr>
        </p:cxnSp>
        <p:cxnSp>
          <p:nvCxnSpPr>
            <p:cNvPr id="63" name="直接箭头连接符 62"/>
            <p:cNvCxnSpPr>
              <a:stCxn id="48" idx="0"/>
              <a:endCxn id="54" idx="2"/>
            </p:cNvCxnSpPr>
            <p:nvPr/>
          </p:nvCxnSpPr>
          <p:spPr>
            <a:xfrm flipH="1" flipV="1">
              <a:off x="6805784" y="1734481"/>
              <a:ext cx="20574" cy="224294"/>
            </a:xfrm>
            <a:prstGeom prst="straightConnector1">
              <a:avLst/>
            </a:prstGeom>
            <a:noFill/>
            <a:ln w="38100" cap="flat" cmpd="sng" algn="ctr">
              <a:solidFill>
                <a:srgbClr val="5B9BD5"/>
              </a:solidFill>
              <a:prstDash val="solid"/>
              <a:miter lim="800000"/>
              <a:tailEnd type="triangle"/>
            </a:ln>
            <a:effectLst/>
          </p:spPr>
        </p:cxnSp>
        <p:cxnSp>
          <p:nvCxnSpPr>
            <p:cNvPr id="64" name="直接箭头连接符 63"/>
            <p:cNvCxnSpPr>
              <a:stCxn id="50" idx="0"/>
              <a:endCxn id="59" idx="2"/>
            </p:cNvCxnSpPr>
            <p:nvPr/>
          </p:nvCxnSpPr>
          <p:spPr>
            <a:xfrm flipH="1" flipV="1">
              <a:off x="4538656" y="4679618"/>
              <a:ext cx="7651" cy="244938"/>
            </a:xfrm>
            <a:prstGeom prst="straightConnector1">
              <a:avLst/>
            </a:prstGeom>
            <a:noFill/>
            <a:ln w="38100" cap="flat" cmpd="sng" algn="ctr">
              <a:solidFill>
                <a:srgbClr val="FFC000">
                  <a:lumMod val="75000"/>
                </a:srgbClr>
              </a:solidFill>
              <a:prstDash val="solid"/>
              <a:miter lim="800000"/>
              <a:tailEnd type="triangle"/>
            </a:ln>
            <a:effectLst/>
          </p:spPr>
        </p:cxnSp>
        <p:sp>
          <p:nvSpPr>
            <p:cNvPr id="66" name="任意多边形 65"/>
            <p:cNvSpPr/>
            <p:nvPr/>
          </p:nvSpPr>
          <p:spPr>
            <a:xfrm>
              <a:off x="2435369" y="1769958"/>
              <a:ext cx="4400598" cy="1612926"/>
            </a:xfrm>
            <a:custGeom>
              <a:avLst/>
              <a:gdLst>
                <a:gd name="connsiteX0" fmla="*/ 5200650 w 5200650"/>
                <a:gd name="connsiteY0" fmla="*/ 1588770 h 1612926"/>
                <a:gd name="connsiteX1" fmla="*/ 1017270 w 5200650"/>
                <a:gd name="connsiteY1" fmla="*/ 1394460 h 1612926"/>
                <a:gd name="connsiteX2" fmla="*/ 0 w 5200650"/>
                <a:gd name="connsiteY2" fmla="*/ 0 h 1612926"/>
              </a:gdLst>
              <a:ahLst/>
              <a:cxnLst>
                <a:cxn ang="0">
                  <a:pos x="connsiteX0" y="connsiteY0"/>
                </a:cxn>
                <a:cxn ang="0">
                  <a:pos x="connsiteX1" y="connsiteY1"/>
                </a:cxn>
                <a:cxn ang="0">
                  <a:pos x="connsiteX2" y="connsiteY2"/>
                </a:cxn>
              </a:cxnLst>
              <a:rect l="l" t="t" r="r" b="b"/>
              <a:pathLst>
                <a:path w="5200650" h="1612926">
                  <a:moveTo>
                    <a:pt x="5200650" y="1588770"/>
                  </a:moveTo>
                  <a:cubicBezTo>
                    <a:pt x="3542347" y="1624012"/>
                    <a:pt x="1884045" y="1659255"/>
                    <a:pt x="1017270" y="1394460"/>
                  </a:cubicBezTo>
                  <a:cubicBezTo>
                    <a:pt x="150495" y="1129665"/>
                    <a:pt x="75247" y="564832"/>
                    <a:pt x="0" y="0"/>
                  </a:cubicBezTo>
                </a:path>
              </a:pathLst>
            </a:custGeom>
            <a:noFill/>
            <a:ln w="28575" cap="flat" cmpd="sng" algn="ctr">
              <a:solidFill>
                <a:srgbClr val="5B9BD5"/>
              </a:solidFill>
              <a:prstDash val="solid"/>
              <a:miter lim="800000"/>
              <a:headEnd type="none" w="med" len="med"/>
              <a:tailEnd type="triangle" w="med" len="med"/>
            </a:ln>
            <a:effectLst/>
          </p:spPr>
          <p:txBody>
            <a:bodyPr rtlCol="0" anchor="ctr"/>
            <a:lstStyle/>
            <a:p>
              <a:pPr algn="ctr" fontAlgn="auto">
                <a:spcBef>
                  <a:spcPts val="0"/>
                </a:spcBef>
                <a:spcAft>
                  <a:spcPts val="0"/>
                </a:spcAft>
                <a:buClrTx/>
                <a:buSzTx/>
                <a:defRPr/>
              </a:pPr>
              <a:endParaRPr kumimoji="0" lang="zh-CN" altLang="en-US" sz="1800" b="0" kern="0">
                <a:solidFill>
                  <a:prstClr val="white"/>
                </a:solidFill>
                <a:latin typeface="Calibri" panose="020F0502020204030204"/>
                <a:ea typeface="宋体" panose="02010600030101010101" pitchFamily="2" charset="-122"/>
              </a:endParaRPr>
            </a:p>
          </p:txBody>
        </p:sp>
        <p:sp>
          <p:nvSpPr>
            <p:cNvPr id="67" name="Text Box 7"/>
            <p:cNvSpPr txBox="1">
              <a:spLocks noChangeArrowheads="1"/>
            </p:cNvSpPr>
            <p:nvPr/>
          </p:nvSpPr>
          <p:spPr bwMode="auto">
            <a:xfrm>
              <a:off x="4621856" y="5368857"/>
              <a:ext cx="2187941" cy="346221"/>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w="6350" cap="flat" cmpd="sng" algn="ctr">
              <a:solidFill>
                <a:srgbClr val="ED7D31"/>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计算机系统概论</a:t>
              </a:r>
              <a:endParaRPr kumimoji="0" lang="zh-CN" altLang="zh-CN" sz="3600" kern="0" dirty="0">
                <a:solidFill>
                  <a:prstClr val="black"/>
                </a:solidFill>
                <a:latin typeface="Arial" pitchFamily="34" charset="0"/>
                <a:ea typeface="宋体" panose="02010600030101010101" pitchFamily="2" charset="-122"/>
              </a:endParaRPr>
            </a:p>
          </p:txBody>
        </p:sp>
      </p:grpSp>
      <p:cxnSp>
        <p:nvCxnSpPr>
          <p:cNvPr id="68" name="直接箭头连接符 67"/>
          <p:cNvCxnSpPr>
            <a:endCxn id="48" idx="2"/>
          </p:cNvCxnSpPr>
          <p:nvPr/>
        </p:nvCxnSpPr>
        <p:spPr>
          <a:xfrm flipV="1">
            <a:off x="6368110" y="2843932"/>
            <a:ext cx="18052" cy="571457"/>
          </a:xfrm>
          <a:prstGeom prst="straightConnector1">
            <a:avLst/>
          </a:prstGeom>
          <a:noFill/>
          <a:ln w="38100" cap="flat" cmpd="sng" algn="ctr">
            <a:solidFill>
              <a:srgbClr val="5B9BD5"/>
            </a:solidFill>
            <a:prstDash val="solid"/>
            <a:miter lim="800000"/>
            <a:tailEnd type="triangle"/>
          </a:ln>
          <a:effectLst/>
        </p:spPr>
      </p:cxnSp>
    </p:spTree>
    <p:extLst>
      <p:ext uri="{BB962C8B-B14F-4D97-AF65-F5344CB8AC3E}">
        <p14:creationId xmlns:p14="http://schemas.microsoft.com/office/powerpoint/2010/main" val="3416219699"/>
      </p:ext>
    </p:extLst>
  </p:cSld>
  <p:clrMapOvr>
    <a:masterClrMapping/>
  </p:clrMapOvr>
  <p:transition spd="slow">
    <p:pull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t>
            </a:r>
            <a:r>
              <a:rPr lang="en-US" altLang="zh-CN" dirty="0" smtClean="0"/>
              <a:t>ifferent from Organization</a:t>
            </a:r>
            <a:endParaRPr lang="zh-CN" altLang="en-US" dirty="0"/>
          </a:p>
        </p:txBody>
      </p:sp>
      <p:graphicFrame>
        <p:nvGraphicFramePr>
          <p:cNvPr id="712706" name="Object 2"/>
          <p:cNvGraphicFramePr>
            <a:graphicFrameLocks noGrp="1" noChangeAspect="1"/>
          </p:cNvGraphicFramePr>
          <p:nvPr>
            <p:ph sz="half" idx="1"/>
            <p:extLst>
              <p:ext uri="{D42A27DB-BD31-4B8C-83A1-F6EECF244321}">
                <p14:modId xmlns:p14="http://schemas.microsoft.com/office/powerpoint/2010/main" val="1688943289"/>
              </p:ext>
            </p:extLst>
          </p:nvPr>
        </p:nvGraphicFramePr>
        <p:xfrm>
          <a:off x="5628612" y="1412776"/>
          <a:ext cx="6407265" cy="3312368"/>
        </p:xfrm>
        <a:graphic>
          <a:graphicData uri="http://schemas.openxmlformats.org/presentationml/2006/ole">
            <mc:AlternateContent xmlns:mc="http://schemas.openxmlformats.org/markup-compatibility/2006">
              <mc:Choice xmlns:v="urn:schemas-microsoft-com:vml" Requires="v">
                <p:oleObj spid="_x0000_s712767" name="VISIO" r:id="rId3" imgW="9384480" imgH="4850640" progId="Visio.Drawing.11">
                  <p:embed/>
                </p:oleObj>
              </mc:Choice>
              <mc:Fallback>
                <p:oleObj name="VISIO" r:id="rId3" imgW="9384480" imgH="485064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8612" y="1412776"/>
                        <a:ext cx="6407265" cy="3312368"/>
                      </a:xfrm>
                      <a:prstGeom prst="rect">
                        <a:avLst/>
                      </a:prstGeom>
                      <a:noFill/>
                      <a:extLst/>
                    </p:spPr>
                  </p:pic>
                </p:oleObj>
              </mc:Fallback>
            </mc:AlternateContent>
          </a:graphicData>
        </a:graphic>
      </p:graphicFrame>
      <p:sp>
        <p:nvSpPr>
          <p:cNvPr id="7" name="内容占位符 5"/>
          <p:cNvSpPr txBox="1">
            <a:spLocks/>
          </p:cNvSpPr>
          <p:nvPr/>
        </p:nvSpPr>
        <p:spPr bwMode="auto">
          <a:xfrm>
            <a:off x="911424" y="2548451"/>
            <a:ext cx="5429288" cy="5000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buFont typeface="Wingdings" pitchFamily="2" charset="2"/>
              <a:buChar char="n"/>
              <a:defRPr/>
            </a:pPr>
            <a:r>
              <a:rPr lang="en-US" sz="2800" b="0" kern="0" dirty="0">
                <a:solidFill>
                  <a:schemeClr val="tx1"/>
                </a:solidFill>
                <a:latin typeface="+mn-lt"/>
                <a:ea typeface="+mn-ea"/>
              </a:rPr>
              <a:t>Bottom up  &amp; </a:t>
            </a:r>
            <a:r>
              <a:rPr lang="en-US" sz="2800" kern="0" dirty="0">
                <a:solidFill>
                  <a:srgbClr val="0033CC"/>
                </a:solidFill>
                <a:latin typeface="+mn-lt"/>
                <a:ea typeface="+mn-ea"/>
              </a:rPr>
              <a:t>Top down </a:t>
            </a:r>
            <a:endParaRPr lang="zh-CN" altLang="en-US" sz="2800" kern="0" dirty="0">
              <a:solidFill>
                <a:srgbClr val="0033CC"/>
              </a:solidFill>
              <a:latin typeface="+mn-lt"/>
              <a:ea typeface="+mn-ea"/>
            </a:endParaRPr>
          </a:p>
        </p:txBody>
      </p:sp>
      <p:sp>
        <p:nvSpPr>
          <p:cNvPr id="8" name="内容占位符 5"/>
          <p:cNvSpPr txBox="1">
            <a:spLocks/>
          </p:cNvSpPr>
          <p:nvPr/>
        </p:nvSpPr>
        <p:spPr bwMode="auto">
          <a:xfrm>
            <a:off x="911424" y="3021841"/>
            <a:ext cx="4429156" cy="5000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buFont typeface="Wingdings" pitchFamily="2" charset="2"/>
              <a:buChar char="n"/>
              <a:defRPr/>
            </a:pPr>
            <a:r>
              <a:rPr lang="en-US" sz="2800" b="0" kern="0" dirty="0">
                <a:solidFill>
                  <a:schemeClr val="tx1"/>
                </a:solidFill>
                <a:latin typeface="+mn-lt"/>
                <a:ea typeface="+mn-ea"/>
              </a:rPr>
              <a:t>How  &amp;  </a:t>
            </a:r>
            <a:r>
              <a:rPr lang="en-US" sz="2800" kern="0" dirty="0">
                <a:solidFill>
                  <a:srgbClr val="0033CC"/>
                </a:solidFill>
                <a:latin typeface="+mn-lt"/>
                <a:ea typeface="+mn-ea"/>
              </a:rPr>
              <a:t>Why</a:t>
            </a:r>
            <a:r>
              <a:rPr lang="en-US" sz="2800" b="0" kern="0" dirty="0">
                <a:solidFill>
                  <a:schemeClr val="tx1"/>
                </a:solidFill>
                <a:latin typeface="+mn-lt"/>
                <a:ea typeface="+mn-ea"/>
              </a:rPr>
              <a:t> </a:t>
            </a:r>
            <a:endParaRPr lang="zh-CN" altLang="en-US" sz="2800" b="0" kern="0" dirty="0">
              <a:solidFill>
                <a:schemeClr val="tx1"/>
              </a:solidFill>
              <a:latin typeface="+mn-lt"/>
              <a:ea typeface="+mn-ea"/>
            </a:endParaRPr>
          </a:p>
        </p:txBody>
      </p:sp>
      <p:sp>
        <p:nvSpPr>
          <p:cNvPr id="9" name="内容占位符 5"/>
          <p:cNvSpPr txBox="1">
            <a:spLocks/>
          </p:cNvSpPr>
          <p:nvPr/>
        </p:nvSpPr>
        <p:spPr bwMode="auto">
          <a:xfrm>
            <a:off x="911424" y="2060848"/>
            <a:ext cx="5429288" cy="5000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buFont typeface="Wingdings" pitchFamily="2" charset="2"/>
              <a:buChar char="n"/>
              <a:defRPr/>
            </a:pPr>
            <a:r>
              <a:rPr lang="en-US" altLang="zh-CN" sz="2800" b="0" kern="0" dirty="0" smtClean="0">
                <a:solidFill>
                  <a:schemeClr val="tx1"/>
                </a:solidFill>
                <a:latin typeface="+mn-lt"/>
                <a:ea typeface="+mn-ea"/>
              </a:rPr>
              <a:t>Part </a:t>
            </a:r>
            <a:r>
              <a:rPr lang="en-US" sz="2800" b="0" kern="0" dirty="0" smtClean="0">
                <a:solidFill>
                  <a:schemeClr val="tx1"/>
                </a:solidFill>
                <a:latin typeface="+mn-lt"/>
                <a:ea typeface="+mn-ea"/>
              </a:rPr>
              <a:t> &amp;  </a:t>
            </a:r>
            <a:r>
              <a:rPr lang="en-US" altLang="zh-CN" sz="2800" kern="0" dirty="0" smtClean="0">
                <a:solidFill>
                  <a:srgbClr val="0033CC"/>
                </a:solidFill>
                <a:latin typeface="+mn-lt"/>
                <a:ea typeface="+mn-ea"/>
              </a:rPr>
              <a:t>Whole</a:t>
            </a:r>
            <a:r>
              <a:rPr lang="en-US" sz="2800" kern="0" dirty="0" smtClean="0">
                <a:solidFill>
                  <a:srgbClr val="0033CC"/>
                </a:solidFill>
                <a:latin typeface="+mn-lt"/>
                <a:ea typeface="+mn-ea"/>
              </a:rPr>
              <a:t> </a:t>
            </a:r>
            <a:endParaRPr lang="zh-CN" altLang="en-US" sz="2800" kern="0" dirty="0">
              <a:solidFill>
                <a:srgbClr val="0033CC"/>
              </a:solidFill>
              <a:latin typeface="+mn-lt"/>
              <a:ea typeface="+mn-ea"/>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27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p:txBody>
          <a:bodyPr/>
          <a:lstStyle/>
          <a:p>
            <a:r>
              <a:rPr lang="en-US" altLang="zh-CN"/>
              <a:t>Course Objectives</a:t>
            </a:r>
          </a:p>
        </p:txBody>
      </p:sp>
      <p:sp>
        <p:nvSpPr>
          <p:cNvPr id="707587" name="Rectangle 3"/>
          <p:cNvSpPr>
            <a:spLocks noGrp="1" noChangeArrowheads="1"/>
          </p:cNvSpPr>
          <p:nvPr>
            <p:ph idx="1"/>
          </p:nvPr>
        </p:nvSpPr>
        <p:spPr/>
        <p:txBody>
          <a:bodyPr/>
          <a:lstStyle/>
          <a:p>
            <a:r>
              <a:rPr lang="en-US" altLang="zh-CN" sz="3200" dirty="0">
                <a:solidFill>
                  <a:srgbClr val="FF3300"/>
                </a:solidFill>
              </a:rPr>
              <a:t>The objective of this course </a:t>
            </a:r>
          </a:p>
          <a:p>
            <a:pPr lvl="1"/>
            <a:r>
              <a:rPr lang="en-US" dirty="0"/>
              <a:t>systemically </a:t>
            </a:r>
            <a:r>
              <a:rPr lang="en-US" dirty="0" smtClean="0"/>
              <a:t>learn the </a:t>
            </a:r>
            <a:r>
              <a:rPr lang="en-US" dirty="0"/>
              <a:t>fundamental concepts and design </a:t>
            </a:r>
            <a:r>
              <a:rPr lang="en-US" dirty="0" smtClean="0"/>
              <a:t>approaches </a:t>
            </a:r>
            <a:r>
              <a:rPr lang="en-US" dirty="0"/>
              <a:t>of computer architecture </a:t>
            </a:r>
            <a:r>
              <a:rPr lang="en-US" dirty="0" smtClean="0"/>
              <a:t>using </a:t>
            </a:r>
            <a:r>
              <a:rPr lang="en-US" u="sng" dirty="0" smtClean="0">
                <a:solidFill>
                  <a:srgbClr val="3333FF"/>
                </a:solidFill>
              </a:rPr>
              <a:t>quantitative approaches</a:t>
            </a:r>
            <a:r>
              <a:rPr lang="en-US" dirty="0" smtClean="0"/>
              <a:t> from </a:t>
            </a:r>
            <a:r>
              <a:rPr lang="en-US" u="sng" dirty="0">
                <a:solidFill>
                  <a:srgbClr val="0033CC"/>
                </a:solidFill>
              </a:rPr>
              <a:t>the view of the whole computer system</a:t>
            </a:r>
            <a:r>
              <a:rPr lang="en-US" u="sng" dirty="0" smtClean="0">
                <a:solidFill>
                  <a:srgbClr val="0033CC"/>
                </a:solidFill>
              </a:rPr>
              <a:t>.</a:t>
            </a:r>
          </a:p>
          <a:p>
            <a:pPr lvl="1"/>
            <a:r>
              <a:rPr lang="en-US" dirty="0" smtClean="0"/>
              <a:t>Learn the ideas and approaches to </a:t>
            </a:r>
            <a:r>
              <a:rPr lang="en-US" u="sng" dirty="0" smtClean="0">
                <a:solidFill>
                  <a:srgbClr val="3333FF"/>
                </a:solidFill>
              </a:rPr>
              <a:t>improve the performance </a:t>
            </a:r>
            <a:r>
              <a:rPr lang="en-US" dirty="0" smtClean="0"/>
              <a:t>of computer system via </a:t>
            </a:r>
            <a:r>
              <a:rPr lang="en-US" u="sng" dirty="0" smtClean="0">
                <a:solidFill>
                  <a:srgbClr val="3333FF"/>
                </a:solidFill>
              </a:rPr>
              <a:t>exploring ILP, DLP, and TLP</a:t>
            </a:r>
            <a:r>
              <a:rPr lang="en-US" dirty="0" smtClean="0"/>
              <a:t>.</a:t>
            </a:r>
          </a:p>
          <a:p>
            <a:pPr lvl="1"/>
            <a:r>
              <a:rPr lang="en-US" dirty="0" smtClean="0"/>
              <a:t>Grasp the </a:t>
            </a:r>
            <a:r>
              <a:rPr lang="en-US" dirty="0"/>
              <a:t>hardware </a:t>
            </a:r>
            <a:r>
              <a:rPr lang="en-US" u="sng" dirty="0">
                <a:solidFill>
                  <a:srgbClr val="3333FF"/>
                </a:solidFill>
              </a:rPr>
              <a:t>design tools and environment</a:t>
            </a:r>
            <a:r>
              <a:rPr lang="en-US" dirty="0"/>
              <a:t>, design and implement </a:t>
            </a:r>
            <a:r>
              <a:rPr lang="en-US" dirty="0" smtClean="0"/>
              <a:t>the </a:t>
            </a:r>
            <a:r>
              <a:rPr lang="en-US" dirty="0"/>
              <a:t>hardware with Verilog language in </a:t>
            </a:r>
            <a:r>
              <a:rPr lang="en-US" dirty="0" err="1"/>
              <a:t>vivado</a:t>
            </a:r>
            <a:r>
              <a:rPr lang="en-US" dirty="0"/>
              <a:t> </a:t>
            </a:r>
            <a:r>
              <a:rPr lang="en-US" dirty="0" smtClean="0"/>
              <a:t>environment </a:t>
            </a:r>
            <a:r>
              <a:rPr lang="en-US" dirty="0"/>
              <a:t>on FPGA board.  </a:t>
            </a:r>
          </a:p>
        </p:txBody>
      </p:sp>
    </p:spTree>
  </p:cSld>
  <p:clrMapOvr>
    <a:masterClrMapping/>
  </p:clrMapOvr>
  <p:transition spd="slow">
    <p:pull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p:txBody>
          <a:bodyPr/>
          <a:lstStyle/>
          <a:p>
            <a:r>
              <a:rPr lang="en-US" altLang="zh-CN" dirty="0" smtClean="0"/>
              <a:t>Textbook</a:t>
            </a:r>
            <a:r>
              <a:rPr lang="en-US" altLang="zh-CN" dirty="0" smtClean="0">
                <a:solidFill>
                  <a:schemeClr val="tx1"/>
                </a:solidFill>
              </a:rPr>
              <a:t> </a:t>
            </a:r>
            <a:endParaRPr lang="en-US" altLang="zh-CN" dirty="0">
              <a:solidFill>
                <a:schemeClr val="tx1"/>
              </a:solidFill>
            </a:endParaRPr>
          </a:p>
        </p:txBody>
      </p:sp>
      <p:sp>
        <p:nvSpPr>
          <p:cNvPr id="681987" name="Rectangle 3"/>
          <p:cNvSpPr>
            <a:spLocks noGrp="1" noChangeArrowheads="1"/>
          </p:cNvSpPr>
          <p:nvPr>
            <p:ph idx="1"/>
          </p:nvPr>
        </p:nvSpPr>
        <p:spPr>
          <a:xfrm>
            <a:off x="1149570" y="1340768"/>
            <a:ext cx="8621713" cy="4754562"/>
          </a:xfrm>
        </p:spPr>
        <p:txBody>
          <a:bodyPr/>
          <a:lstStyle/>
          <a:p>
            <a:pPr>
              <a:buFont typeface="Wingdings" pitchFamily="2" charset="2"/>
              <a:buNone/>
            </a:pPr>
            <a:r>
              <a:rPr lang="en-US" altLang="zh-CN" sz="2400" dirty="0"/>
              <a:t> </a:t>
            </a:r>
            <a:r>
              <a:rPr lang="en-US" altLang="zh-CN" sz="2800" dirty="0"/>
              <a:t>David A. Patterson,</a:t>
            </a:r>
            <a:r>
              <a:rPr lang="en-US" altLang="zh-CN" sz="2400" dirty="0"/>
              <a:t> </a:t>
            </a:r>
            <a:r>
              <a:rPr lang="en-US" altLang="zh-CN" sz="2800" dirty="0"/>
              <a:t>John L. Hennessy, </a:t>
            </a:r>
          </a:p>
          <a:p>
            <a:pPr>
              <a:buFont typeface="Wingdings" pitchFamily="2" charset="2"/>
              <a:buNone/>
            </a:pPr>
            <a:endParaRPr lang="en-US" altLang="zh-CN" sz="2800" dirty="0" smtClean="0"/>
          </a:p>
          <a:p>
            <a:pPr>
              <a:buFont typeface="Wingdings" pitchFamily="2" charset="2"/>
              <a:buNone/>
            </a:pPr>
            <a:r>
              <a:rPr lang="en-US" altLang="zh-CN" sz="2800" dirty="0" smtClean="0"/>
              <a:t> </a:t>
            </a:r>
            <a:r>
              <a:rPr lang="en-US" altLang="zh-CN" sz="2800" dirty="0" smtClean="0">
                <a:solidFill>
                  <a:srgbClr val="0000FF"/>
                </a:solidFill>
              </a:rPr>
              <a:t>《Computer </a:t>
            </a:r>
            <a:r>
              <a:rPr lang="en-US" altLang="zh-CN" sz="2800" dirty="0">
                <a:solidFill>
                  <a:srgbClr val="0000FF"/>
                </a:solidFill>
              </a:rPr>
              <a:t>Architecture </a:t>
            </a:r>
          </a:p>
          <a:p>
            <a:pPr>
              <a:buFont typeface="Wingdings" pitchFamily="2" charset="2"/>
              <a:buNone/>
            </a:pPr>
            <a:r>
              <a:rPr lang="en-US" altLang="zh-CN" sz="2800" dirty="0">
                <a:solidFill>
                  <a:srgbClr val="0000FF"/>
                </a:solidFill>
              </a:rPr>
              <a:t>              </a:t>
            </a:r>
            <a:r>
              <a:rPr lang="en-US" altLang="zh-CN" sz="2800" dirty="0">
                <a:solidFill>
                  <a:srgbClr val="0000FF"/>
                </a:solidFill>
                <a:latin typeface="Times New Roman"/>
              </a:rPr>
              <a:t>–</a:t>
            </a:r>
            <a:r>
              <a:rPr lang="en-US" altLang="zh-CN" sz="2800" dirty="0">
                <a:solidFill>
                  <a:srgbClr val="0000FF"/>
                </a:solidFill>
              </a:rPr>
              <a:t> A Quantitative </a:t>
            </a:r>
            <a:r>
              <a:rPr lang="en-US" altLang="zh-CN" sz="2800" dirty="0" smtClean="0">
                <a:solidFill>
                  <a:srgbClr val="0000FF"/>
                </a:solidFill>
              </a:rPr>
              <a:t>Approach》</a:t>
            </a:r>
            <a:endParaRPr lang="en-US" altLang="zh-CN" sz="2800" dirty="0"/>
          </a:p>
          <a:p>
            <a:pPr marL="0" indent="0">
              <a:buNone/>
            </a:pPr>
            <a:endParaRPr lang="en-US" altLang="zh-CN" sz="2800" dirty="0" smtClean="0"/>
          </a:p>
          <a:p>
            <a:pPr marL="0" indent="0">
              <a:buNone/>
            </a:pPr>
            <a:r>
              <a:rPr lang="en-US" altLang="zh-CN" sz="2800" dirty="0" smtClean="0"/>
              <a:t>   6th </a:t>
            </a:r>
            <a:r>
              <a:rPr lang="en-US" altLang="zh-CN" sz="2800" dirty="0"/>
              <a:t>Edition. </a:t>
            </a:r>
            <a:r>
              <a:rPr lang="en-US" altLang="zh-CN" sz="2800" dirty="0" smtClean="0"/>
              <a:t>  July , 2019.</a:t>
            </a:r>
          </a:p>
          <a:p>
            <a:pPr marL="0" indent="0">
              <a:buNone/>
            </a:pPr>
            <a:r>
              <a:rPr lang="en-US" altLang="zh-CN" sz="2800" dirty="0"/>
              <a:t> </a:t>
            </a:r>
            <a:r>
              <a:rPr lang="en-US" altLang="zh-CN" sz="2800" dirty="0" smtClean="0"/>
              <a:t>  </a:t>
            </a:r>
            <a:r>
              <a:rPr lang="en-US" altLang="zh-CN" sz="2800" dirty="0"/>
              <a:t>China Machine  Press,   </a:t>
            </a:r>
            <a:endParaRPr lang="en-US" altLang="zh-CN" sz="2800" dirty="0" smtClean="0"/>
          </a:p>
          <a:p>
            <a:pPr marL="0" indent="0">
              <a:buNone/>
            </a:pPr>
            <a:r>
              <a:rPr lang="en-US" altLang="zh-CN" sz="2800" dirty="0"/>
              <a:t> </a:t>
            </a:r>
            <a:r>
              <a:rPr lang="en-US" altLang="zh-CN" sz="2800" dirty="0" smtClean="0"/>
              <a:t>  ISBN</a:t>
            </a:r>
            <a:r>
              <a:rPr lang="en-US" altLang="zh-CN" sz="2800" dirty="0"/>
              <a:t>:  978-7-111-63110-1</a:t>
            </a:r>
            <a:endParaRPr lang="en-US" altLang="zh-CN" sz="2800" dirty="0" smtClean="0"/>
          </a:p>
          <a:p>
            <a:pPr marL="0" indent="0">
              <a:buNone/>
            </a:pPr>
            <a:r>
              <a:rPr lang="en-US" altLang="zh-CN" sz="2800" dirty="0" smtClean="0"/>
              <a:t> </a:t>
            </a:r>
            <a:endParaRPr lang="en-US" altLang="zh-CN" sz="2800" dirty="0"/>
          </a:p>
          <a:p>
            <a:endParaRPr lang="en-US" altLang="zh-CN" sz="2800" dirty="0"/>
          </a:p>
          <a:p>
            <a:pPr marL="0" indent="0">
              <a:buNone/>
            </a:pPr>
            <a:endParaRPr lang="en-US" altLang="zh-CN" sz="2800" dirty="0"/>
          </a:p>
          <a:p>
            <a:endParaRPr lang="en-US" altLang="zh-CN" sz="2400" dirty="0"/>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24192" y="1196752"/>
            <a:ext cx="3234585" cy="4172016"/>
          </a:xfrm>
          <a:prstGeom prst="rect">
            <a:avLst/>
          </a:prstGeom>
        </p:spPr>
      </p:pic>
    </p:spTree>
  </p:cSld>
  <p:clrMapOvr>
    <a:masterClrMapping/>
  </p:clrMapOvr>
  <p:transition spd="slow">
    <p:pull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en-US" altLang="zh-CN" sz="4000" b="0"/>
              <a:t>John L. Hennessy </a:t>
            </a:r>
            <a:r>
              <a:rPr lang="zh-CN" altLang="en-US" sz="4000" b="0">
                <a:latin typeface="宋体" charset="-122"/>
              </a:rPr>
              <a:t>（</a:t>
            </a:r>
            <a:r>
              <a:rPr lang="en-US" altLang="zh-CN" sz="4000" b="0"/>
              <a:t>Stanford</a:t>
            </a:r>
            <a:r>
              <a:rPr lang="zh-CN" altLang="en-US" sz="4000" b="0">
                <a:latin typeface="宋体" charset="-122"/>
              </a:rPr>
              <a:t>）</a:t>
            </a:r>
          </a:p>
        </p:txBody>
      </p:sp>
      <p:sp>
        <p:nvSpPr>
          <p:cNvPr id="689155" name="Rectangle 3"/>
          <p:cNvSpPr>
            <a:spLocks noGrp="1" noChangeArrowheads="1"/>
          </p:cNvSpPr>
          <p:nvPr>
            <p:ph sz="half" idx="1"/>
          </p:nvPr>
        </p:nvSpPr>
        <p:spPr>
          <a:xfrm>
            <a:off x="3935760" y="771725"/>
            <a:ext cx="7488832" cy="5328936"/>
          </a:xfrm>
        </p:spPr>
        <p:txBody>
          <a:bodyPr>
            <a:noAutofit/>
          </a:bodyPr>
          <a:lstStyle/>
          <a:p>
            <a:pPr lvl="1"/>
            <a:r>
              <a:rPr lang="en-US" altLang="zh-CN" dirty="0" smtClean="0"/>
              <a:t>Former President </a:t>
            </a:r>
            <a:r>
              <a:rPr lang="en-US" altLang="zh-CN" dirty="0"/>
              <a:t>of Stanford University </a:t>
            </a:r>
            <a:r>
              <a:rPr lang="en-US" altLang="zh-CN" dirty="0" smtClean="0"/>
              <a:t> during 2000 – 2016 </a:t>
            </a:r>
            <a:r>
              <a:rPr lang="zh-CN" altLang="en-US" dirty="0" smtClean="0"/>
              <a:t>（</a:t>
            </a:r>
            <a:r>
              <a:rPr lang="en-US" altLang="zh-CN" dirty="0" smtClean="0"/>
              <a:t>17 billion</a:t>
            </a:r>
            <a:r>
              <a:rPr lang="zh-CN" altLang="en-US" dirty="0" smtClean="0"/>
              <a:t>）</a:t>
            </a:r>
            <a:endParaRPr lang="en-US" altLang="zh-CN" dirty="0" smtClean="0"/>
          </a:p>
          <a:p>
            <a:pPr lvl="1"/>
            <a:r>
              <a:rPr lang="en-US" altLang="zh-CN" dirty="0" smtClean="0"/>
              <a:t>Current  Alphabet Chairman</a:t>
            </a:r>
            <a:endParaRPr lang="en-US" altLang="zh-CN" b="1" dirty="0"/>
          </a:p>
          <a:p>
            <a:pPr lvl="1"/>
            <a:r>
              <a:rPr lang="en-US" altLang="zh-CN" dirty="0"/>
              <a:t>"</a:t>
            </a:r>
            <a:r>
              <a:rPr lang="en-US" altLang="zh-CN" dirty="0">
                <a:solidFill>
                  <a:srgbClr val="FF0000"/>
                </a:solidFill>
              </a:rPr>
              <a:t>Godfather</a:t>
            </a:r>
            <a:r>
              <a:rPr lang="en-US" altLang="zh-CN" dirty="0"/>
              <a:t> of Silicon Valley</a:t>
            </a:r>
            <a:r>
              <a:rPr lang="en-US" altLang="zh-CN" dirty="0" smtClean="0"/>
              <a:t>,“</a:t>
            </a:r>
          </a:p>
          <a:p>
            <a:pPr lvl="1"/>
            <a:endParaRPr lang="en-US" altLang="zh-CN" dirty="0"/>
          </a:p>
          <a:p>
            <a:pPr lvl="1">
              <a:spcAft>
                <a:spcPts val="1200"/>
              </a:spcAft>
            </a:pPr>
            <a:r>
              <a:rPr lang="en-US" altLang="zh-CN" dirty="0"/>
              <a:t>In 1981, Hennessy initiated a project at Stanford that focused on a simpler computer architecture known as RISC. During a sabbatical leave in 1984-85 he cofounded MIPS Computer Systems, now known as MIPS Technologies, which specializes in the production of </a:t>
            </a:r>
            <a:r>
              <a:rPr lang="en-US" altLang="zh-CN" dirty="0" smtClean="0"/>
              <a:t>microprocessors SPARC. </a:t>
            </a:r>
            <a:endParaRPr lang="en-US" altLang="zh-CN" dirty="0"/>
          </a:p>
          <a:p>
            <a:pPr lvl="1"/>
            <a:r>
              <a:rPr lang="en-US" altLang="zh-CN" dirty="0"/>
              <a:t>Received </a:t>
            </a:r>
            <a:r>
              <a:rPr lang="en-US" altLang="zh-CN" u="sng" dirty="0">
                <a:solidFill>
                  <a:srgbClr val="0033CC"/>
                </a:solidFill>
              </a:rPr>
              <a:t>Eckert-</a:t>
            </a:r>
            <a:r>
              <a:rPr lang="en-US" altLang="zh-CN" u="sng" dirty="0" err="1">
                <a:solidFill>
                  <a:srgbClr val="0033CC"/>
                </a:solidFill>
              </a:rPr>
              <a:t>Mauchly</a:t>
            </a:r>
            <a:r>
              <a:rPr lang="en-US" altLang="zh-CN" u="sng" dirty="0">
                <a:solidFill>
                  <a:srgbClr val="0033CC"/>
                </a:solidFill>
              </a:rPr>
              <a:t> Award</a:t>
            </a:r>
            <a:r>
              <a:rPr lang="en-US" altLang="zh-CN" dirty="0"/>
              <a:t> in 2001 </a:t>
            </a:r>
            <a:endParaRPr lang="en-US" altLang="zh-CN" dirty="0" smtClean="0"/>
          </a:p>
          <a:p>
            <a:pPr lvl="1"/>
            <a:r>
              <a:rPr lang="en-US" altLang="zh-CN" dirty="0" smtClean="0"/>
              <a:t>Received </a:t>
            </a:r>
            <a:r>
              <a:rPr lang="en-US" altLang="zh-CN" u="sng" dirty="0" smtClean="0">
                <a:solidFill>
                  <a:srgbClr val="FF0000"/>
                </a:solidFill>
              </a:rPr>
              <a:t>Turing Award</a:t>
            </a:r>
            <a:r>
              <a:rPr lang="en-US" altLang="zh-CN" u="sng" dirty="0" smtClean="0"/>
              <a:t> </a:t>
            </a:r>
            <a:r>
              <a:rPr lang="en-US" altLang="zh-CN" dirty="0" smtClean="0"/>
              <a:t>in 2017 </a:t>
            </a:r>
            <a:endParaRPr lang="en-US" altLang="zh-CN" dirty="0"/>
          </a:p>
        </p:txBody>
      </p:sp>
      <p:pic>
        <p:nvPicPr>
          <p:cNvPr id="689156" name="Picture 4" descr="hennessyphoto2003_2"/>
          <p:cNvPicPr>
            <a:picLocks noChangeAspect="1" noChangeArrowheads="1"/>
          </p:cNvPicPr>
          <p:nvPr/>
        </p:nvPicPr>
        <p:blipFill>
          <a:blip r:embed="rId3"/>
          <a:srcRect/>
          <a:stretch>
            <a:fillRect/>
          </a:stretch>
        </p:blipFill>
        <p:spPr bwMode="auto">
          <a:xfrm>
            <a:off x="1055440" y="1124307"/>
            <a:ext cx="2660650" cy="4124325"/>
          </a:xfrm>
          <a:prstGeom prst="rect">
            <a:avLst/>
          </a:prstGeom>
          <a:noFill/>
        </p:spPr>
      </p:pic>
      <p:sp>
        <p:nvSpPr>
          <p:cNvPr id="2" name="矩形 1"/>
          <p:cNvSpPr/>
          <p:nvPr/>
        </p:nvSpPr>
        <p:spPr>
          <a:xfrm>
            <a:off x="263352" y="5383387"/>
            <a:ext cx="4104456" cy="707886"/>
          </a:xfrm>
          <a:prstGeom prst="rect">
            <a:avLst/>
          </a:prstGeom>
        </p:spPr>
        <p:txBody>
          <a:bodyPr wrap="square">
            <a:spAutoFit/>
          </a:bodyPr>
          <a:lstStyle/>
          <a:p>
            <a:r>
              <a:rPr lang="zh-CN" altLang="en-US" dirty="0"/>
              <a:t>https://engineering.stanford.edu/people/john-hennessy</a:t>
            </a:r>
          </a:p>
        </p:txBody>
      </p:sp>
    </p:spTree>
  </p:cSld>
  <p:clrMapOvr>
    <a:masterClrMapping/>
  </p:clrMapOvr>
  <p:transition spd="slow">
    <p:pull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a:xfrm>
            <a:off x="1524003" y="3"/>
            <a:ext cx="8945563" cy="908717"/>
          </a:xfrm>
        </p:spPr>
        <p:txBody>
          <a:bodyPr/>
          <a:lstStyle/>
          <a:p>
            <a:r>
              <a:rPr lang="en-US" altLang="zh-CN" sz="4000" b="0" dirty="0"/>
              <a:t>David A. Patterson </a:t>
            </a:r>
            <a:r>
              <a:rPr lang="zh-CN" altLang="en-US" sz="4000" b="0" dirty="0" smtClean="0"/>
              <a:t>（ </a:t>
            </a:r>
            <a:r>
              <a:rPr lang="en-US" altLang="zh-CN" sz="4000" b="0" dirty="0" smtClean="0"/>
              <a:t>UC </a:t>
            </a:r>
            <a:r>
              <a:rPr lang="en-US" altLang="zh-CN" sz="4000" b="0" dirty="0"/>
              <a:t>Berkeley</a:t>
            </a:r>
            <a:r>
              <a:rPr lang="zh-CN" altLang="en-US" sz="4000" b="0" dirty="0">
                <a:latin typeface="宋体" charset="-122"/>
              </a:rPr>
              <a:t>）</a:t>
            </a:r>
          </a:p>
        </p:txBody>
      </p:sp>
      <p:sp>
        <p:nvSpPr>
          <p:cNvPr id="686083" name="Rectangle 3"/>
          <p:cNvSpPr>
            <a:spLocks noGrp="1" noChangeArrowheads="1"/>
          </p:cNvSpPr>
          <p:nvPr>
            <p:ph sz="half" idx="1"/>
          </p:nvPr>
        </p:nvSpPr>
        <p:spPr>
          <a:xfrm>
            <a:off x="1057152" y="1124744"/>
            <a:ext cx="5832648" cy="5445122"/>
          </a:xfrm>
          <a:noFill/>
          <a:ln/>
        </p:spPr>
        <p:txBody>
          <a:bodyPr>
            <a:normAutofit/>
          </a:bodyPr>
          <a:lstStyle/>
          <a:p>
            <a:pPr>
              <a:lnSpc>
                <a:spcPct val="90000"/>
              </a:lnSpc>
            </a:pPr>
            <a:r>
              <a:rPr lang="en-US" altLang="zh-CN" sz="2400" dirty="0" smtClean="0"/>
              <a:t>UC Berkeley </a:t>
            </a:r>
            <a:r>
              <a:rPr lang="zh-CN" altLang="en-US" sz="2400" dirty="0" smtClean="0"/>
              <a:t>（ </a:t>
            </a:r>
            <a:r>
              <a:rPr lang="en-US" altLang="zh-CN" sz="2400" dirty="0" smtClean="0"/>
              <a:t>1976 – 2016 </a:t>
            </a:r>
            <a:r>
              <a:rPr lang="zh-CN" altLang="en-US" sz="2400" dirty="0" smtClean="0"/>
              <a:t>）</a:t>
            </a:r>
            <a:endParaRPr lang="en-US" altLang="zh-CN" sz="2400" dirty="0" smtClean="0"/>
          </a:p>
          <a:p>
            <a:pPr>
              <a:lnSpc>
                <a:spcPct val="90000"/>
              </a:lnSpc>
            </a:pPr>
            <a:r>
              <a:rPr lang="en-US" altLang="zh-CN" sz="2400" dirty="0" smtClean="0"/>
              <a:t>Currently Google  TPU</a:t>
            </a:r>
          </a:p>
          <a:p>
            <a:pPr>
              <a:lnSpc>
                <a:spcPct val="90000"/>
              </a:lnSpc>
            </a:pPr>
            <a:endParaRPr lang="en-US" altLang="zh-CN" sz="2400" dirty="0"/>
          </a:p>
          <a:p>
            <a:pPr>
              <a:lnSpc>
                <a:spcPct val="90000"/>
              </a:lnSpc>
            </a:pPr>
            <a:r>
              <a:rPr lang="en-US" altLang="zh-CN" sz="2400" dirty="0" smtClean="0"/>
              <a:t>He </a:t>
            </a:r>
            <a:r>
              <a:rPr lang="en-US" altLang="zh-CN" sz="2400" dirty="0"/>
              <a:t>led the design and implementation of </a:t>
            </a:r>
            <a:r>
              <a:rPr lang="en-US" altLang="zh-CN" sz="2400" b="1" dirty="0">
                <a:solidFill>
                  <a:srgbClr val="FF0000"/>
                </a:solidFill>
              </a:rPr>
              <a:t>RISC </a:t>
            </a:r>
            <a:r>
              <a:rPr lang="en-US" altLang="zh-CN" sz="2400" dirty="0"/>
              <a:t>I (the foundation of the </a:t>
            </a:r>
            <a:r>
              <a:rPr lang="en-US" altLang="zh-CN" sz="2400" dirty="0">
                <a:hlinkClick r:id="rId3"/>
              </a:rPr>
              <a:t>SPARC</a:t>
            </a:r>
            <a:r>
              <a:rPr lang="en-US" altLang="zh-CN" sz="2400" dirty="0"/>
              <a:t> architecture ) </a:t>
            </a:r>
          </a:p>
          <a:p>
            <a:pPr>
              <a:lnSpc>
                <a:spcPct val="90000"/>
              </a:lnSpc>
            </a:pPr>
            <a:r>
              <a:rPr lang="en-US" altLang="zh-CN" sz="2400" dirty="0"/>
              <a:t>Inventor of </a:t>
            </a:r>
            <a:r>
              <a:rPr lang="en-US" altLang="zh-CN" sz="2400" b="1" dirty="0">
                <a:solidFill>
                  <a:srgbClr val="FF0000"/>
                </a:solidFill>
              </a:rPr>
              <a:t>RAID</a:t>
            </a:r>
          </a:p>
          <a:p>
            <a:pPr>
              <a:lnSpc>
                <a:spcPct val="90000"/>
              </a:lnSpc>
            </a:pPr>
            <a:r>
              <a:rPr lang="en-US" altLang="zh-CN" sz="2400" dirty="0"/>
              <a:t>involved in the Network of Workstations (NOW) project </a:t>
            </a:r>
          </a:p>
          <a:p>
            <a:pPr>
              <a:lnSpc>
                <a:spcPct val="90000"/>
              </a:lnSpc>
            </a:pPr>
            <a:r>
              <a:rPr lang="en-US" altLang="zh-CN" sz="2400" dirty="0"/>
              <a:t>Research Accelerator for Multiple Processors (RAMP)</a:t>
            </a:r>
          </a:p>
          <a:p>
            <a:pPr>
              <a:lnSpc>
                <a:spcPct val="90000"/>
              </a:lnSpc>
            </a:pPr>
            <a:r>
              <a:rPr lang="en-US" altLang="zh-CN" sz="2400" dirty="0" smtClean="0"/>
              <a:t>Received ACM </a:t>
            </a:r>
            <a:r>
              <a:rPr lang="en-US" altLang="zh-CN" sz="2400" u="sng" dirty="0">
                <a:solidFill>
                  <a:srgbClr val="0033CC"/>
                </a:solidFill>
              </a:rPr>
              <a:t>Eckert-</a:t>
            </a:r>
            <a:r>
              <a:rPr lang="en-US" altLang="zh-CN" sz="2400" u="sng" dirty="0" err="1">
                <a:solidFill>
                  <a:srgbClr val="0033CC"/>
                </a:solidFill>
              </a:rPr>
              <a:t>Mauchly</a:t>
            </a:r>
            <a:r>
              <a:rPr lang="en-US" altLang="zh-CN" sz="2400" u="sng" dirty="0">
                <a:solidFill>
                  <a:srgbClr val="0033CC"/>
                </a:solidFill>
              </a:rPr>
              <a:t> Award </a:t>
            </a:r>
            <a:r>
              <a:rPr lang="en-US" altLang="zh-CN" sz="2400" dirty="0"/>
              <a:t>in </a:t>
            </a:r>
            <a:r>
              <a:rPr lang="en-US" altLang="zh-CN" sz="2400" dirty="0" smtClean="0"/>
              <a:t>ISCA 2008</a:t>
            </a:r>
          </a:p>
          <a:p>
            <a:pPr>
              <a:lnSpc>
                <a:spcPct val="90000"/>
              </a:lnSpc>
            </a:pPr>
            <a:r>
              <a:rPr lang="en-US" altLang="zh-CN" sz="2400" dirty="0" smtClean="0"/>
              <a:t>Received</a:t>
            </a:r>
            <a:r>
              <a:rPr lang="en-US" altLang="zh-CN" sz="2400" dirty="0" smtClean="0">
                <a:solidFill>
                  <a:srgbClr val="FF0000"/>
                </a:solidFill>
              </a:rPr>
              <a:t> </a:t>
            </a:r>
            <a:r>
              <a:rPr lang="en-US" altLang="zh-CN" sz="2400" u="sng" dirty="0" smtClean="0">
                <a:solidFill>
                  <a:srgbClr val="FF0000"/>
                </a:solidFill>
              </a:rPr>
              <a:t>Turing Award </a:t>
            </a:r>
            <a:r>
              <a:rPr lang="en-US" altLang="zh-CN" sz="2400" dirty="0" smtClean="0"/>
              <a:t>in 2017</a:t>
            </a:r>
            <a:endParaRPr lang="en-US" altLang="zh-CN" sz="2400" dirty="0"/>
          </a:p>
          <a:p>
            <a:pPr>
              <a:lnSpc>
                <a:spcPct val="90000"/>
              </a:lnSpc>
            </a:pPr>
            <a:endParaRPr lang="en-US" altLang="zh-CN" sz="2400" dirty="0"/>
          </a:p>
        </p:txBody>
      </p:sp>
      <p:sp>
        <p:nvSpPr>
          <p:cNvPr id="686084" name="Rectangle 4"/>
          <p:cNvSpPr>
            <a:spLocks noGrp="1" noChangeArrowheads="1"/>
          </p:cNvSpPr>
          <p:nvPr>
            <p:ph sz="half" idx="2"/>
          </p:nvPr>
        </p:nvSpPr>
        <p:spPr>
          <a:xfrm>
            <a:off x="6961237" y="1340768"/>
            <a:ext cx="4067175" cy="4683125"/>
          </a:xfrm>
        </p:spPr>
        <p:txBody>
          <a:bodyPr>
            <a:normAutofit/>
          </a:bodyPr>
          <a:lstStyle/>
          <a:p>
            <a:pPr>
              <a:lnSpc>
                <a:spcPct val="90000"/>
              </a:lnSpc>
            </a:pPr>
            <a:endParaRPr lang="zh-CN" altLang="zh-CN" sz="2000" dirty="0"/>
          </a:p>
        </p:txBody>
      </p:sp>
      <p:pic>
        <p:nvPicPr>
          <p:cNvPr id="686085" name="Picture 5" descr="pattersonphoto1"/>
          <p:cNvPicPr>
            <a:picLocks noChangeAspect="1" noChangeArrowheads="1"/>
          </p:cNvPicPr>
          <p:nvPr/>
        </p:nvPicPr>
        <p:blipFill>
          <a:blip r:embed="rId4"/>
          <a:srcRect/>
          <a:stretch>
            <a:fillRect/>
          </a:stretch>
        </p:blipFill>
        <p:spPr bwMode="auto">
          <a:xfrm>
            <a:off x="7104112" y="1340768"/>
            <a:ext cx="3924300" cy="3521075"/>
          </a:xfrm>
          <a:prstGeom prst="rect">
            <a:avLst/>
          </a:prstGeom>
          <a:noFill/>
        </p:spPr>
      </p:pic>
      <p:sp>
        <p:nvSpPr>
          <p:cNvPr id="2" name="矩形 1"/>
          <p:cNvSpPr/>
          <p:nvPr/>
        </p:nvSpPr>
        <p:spPr>
          <a:xfrm>
            <a:off x="6672064" y="5226206"/>
            <a:ext cx="5284011" cy="400110"/>
          </a:xfrm>
          <a:prstGeom prst="rect">
            <a:avLst/>
          </a:prstGeom>
        </p:spPr>
        <p:txBody>
          <a:bodyPr wrap="none">
            <a:spAutoFit/>
          </a:bodyPr>
          <a:lstStyle/>
          <a:p>
            <a:r>
              <a:rPr lang="zh-CN" altLang="en-US" dirty="0"/>
              <a:t>https://people.eecs.berkeley.edu/~pattrsn/</a:t>
            </a:r>
          </a:p>
        </p:txBody>
      </p:sp>
    </p:spTree>
  </p:cSld>
  <p:clrMapOvr>
    <a:masterClrMapping/>
  </p:clrMapOvr>
  <p:transition spd="slow">
    <p:pull dir="ru"/>
  </p:transition>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potx" id="{7B9FF60D-E668-41AF-B571-7B8692862C8C}" vid="{E160AADC-39C2-4FCC-A19C-56A65B2A5AB4}"/>
    </a:ext>
  </a:extLst>
</a:theme>
</file>

<file path=ppt/theme/theme2.xml><?xml version="1.0" encoding="utf-8"?>
<a:theme xmlns:a="http://schemas.openxmlformats.org/drawingml/2006/main" name="SpringFestivalGreeting">
  <a:themeElements>
    <a:clrScheme name="SpringFestivalGreeting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SpringFestivalGreeting">
      <a:majorFont>
        <a:latin typeface="Arial"/>
        <a:ea typeface="华文行楷"/>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400" b="0" i="0" u="none" strike="noStrike" cap="none" normalizeH="0" baseline="0" smtClean="0">
            <a:ln>
              <a:noFill/>
            </a:ln>
            <a:solidFill>
              <a:schemeClr val="tx2"/>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400" b="0" i="0" u="none" strike="noStrike" cap="none" normalizeH="0" baseline="0" smtClean="0">
            <a:ln>
              <a:noFill/>
            </a:ln>
            <a:solidFill>
              <a:schemeClr val="tx2"/>
            </a:solidFill>
            <a:effectLst/>
            <a:latin typeface="Arial" pitchFamily="34" charset="0"/>
            <a:ea typeface="宋体" pitchFamily="2" charset="-122"/>
          </a:defRPr>
        </a:defPPr>
      </a:lstStyle>
    </a:lnDef>
  </a:objectDefaults>
  <a:extraClrSchemeLst>
    <a:extraClrScheme>
      <a:clrScheme name="SpringFestivalGreeting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SpringFestivalGreeting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SpringFestivalGreeting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SpringFestivalGreeting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SpringFestivalGreeting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SpringFestivalGreeting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SpringFestivalGreeting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SpringFestivalGreeting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1Arch_13_Ch4_DLP_VectorSiMDGPU.pptx" id="{5BFAC3FA-7D07-49C9-83B9-2AE6C0BE68BF}" vid="{0DFCA78E-39BE-421F-8371-AC2A67A87118}"/>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CMPT</Template>
  <TotalTime>6644</TotalTime>
  <Words>1740</Words>
  <Application>Microsoft Office PowerPoint</Application>
  <PresentationFormat>宽屏</PresentationFormat>
  <Paragraphs>334</Paragraphs>
  <Slides>21</Slides>
  <Notes>9</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1</vt:i4>
      </vt:variant>
      <vt:variant>
        <vt:lpstr>幻灯片标题</vt:lpstr>
      </vt:variant>
      <vt:variant>
        <vt:i4>21</vt:i4>
      </vt:variant>
    </vt:vector>
  </HeadingPairs>
  <TitlesOfParts>
    <vt:vector size="38" baseType="lpstr">
      <vt:lpstr>Monotype Sorts</vt:lpstr>
      <vt:lpstr>Raleway</vt:lpstr>
      <vt:lpstr>等线</vt:lpstr>
      <vt:lpstr>黑体</vt:lpstr>
      <vt:lpstr>华文行楷</vt:lpstr>
      <vt:lpstr>楷体_GB2312</vt:lpstr>
      <vt:lpstr>宋体</vt:lpstr>
      <vt:lpstr>Arial</vt:lpstr>
      <vt:lpstr>Calibri</vt:lpstr>
      <vt:lpstr>Comic Sans MS</vt:lpstr>
      <vt:lpstr>Helvetica</vt:lpstr>
      <vt:lpstr>Times New Roman</vt:lpstr>
      <vt:lpstr>Wingdings</vt:lpstr>
      <vt:lpstr>Wingdings 2</vt:lpstr>
      <vt:lpstr>自定义设计方案</vt:lpstr>
      <vt:lpstr>SpringFestivalGreeting</vt:lpstr>
      <vt:lpstr>VISIO</vt:lpstr>
      <vt:lpstr>PowerPoint 演示文稿</vt:lpstr>
      <vt:lpstr>Instructor &amp; TA </vt:lpstr>
      <vt:lpstr>Why we learn Computer Architecture? </vt:lpstr>
      <vt:lpstr>Why we learn Computer Architecture?</vt:lpstr>
      <vt:lpstr>Different from Organization</vt:lpstr>
      <vt:lpstr>Course Objectives</vt:lpstr>
      <vt:lpstr>Textbook </vt:lpstr>
      <vt:lpstr>John L. Hennessy （Stanford）</vt:lpstr>
      <vt:lpstr>David A. Patterson （ UC Berkeley）</vt:lpstr>
      <vt:lpstr>Text book evolution</vt:lpstr>
      <vt:lpstr>Updated Course Contents  </vt:lpstr>
      <vt:lpstr>2018 interview</vt:lpstr>
      <vt:lpstr>How ?</vt:lpstr>
      <vt:lpstr>Grading Policy:</vt:lpstr>
      <vt:lpstr>Lectures  vs.  Labs</vt:lpstr>
      <vt:lpstr>Homeworks (16-20%)</vt:lpstr>
      <vt:lpstr>Lab assignments</vt:lpstr>
      <vt:lpstr>Labs ( 32%)</vt:lpstr>
      <vt:lpstr>Submission Policy:</vt:lpstr>
      <vt:lpstr>Honest Policy</vt:lpstr>
      <vt:lpstr>Q&amp;A</vt:lpstr>
    </vt:vector>
  </TitlesOfParts>
  <Company>Zhejiang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高级计算机体系结构</dc:title>
  <dc:creator>xhjiang</dc:creator>
  <cp:lastModifiedBy>jiangxh</cp:lastModifiedBy>
  <cp:revision>254</cp:revision>
  <cp:lastPrinted>2014-02-23T15:41:08Z</cp:lastPrinted>
  <dcterms:created xsi:type="dcterms:W3CDTF">2001-07-31T09:59:45Z</dcterms:created>
  <dcterms:modified xsi:type="dcterms:W3CDTF">2023-09-18T17:05:53Z</dcterms:modified>
</cp:coreProperties>
</file>