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2"/>
  </p:notesMasterIdLst>
  <p:sldIdLst>
    <p:sldId id="256" r:id="rId4"/>
    <p:sldId id="288" r:id="rId5"/>
    <p:sldId id="259" r:id="rId6"/>
    <p:sldId id="260" r:id="rId7"/>
    <p:sldId id="263" r:id="rId8"/>
    <p:sldId id="304" r:id="rId9"/>
    <p:sldId id="305" r:id="rId10"/>
    <p:sldId id="310" r:id="rId11"/>
    <p:sldId id="311" r:id="rId12"/>
    <p:sldId id="312" r:id="rId13"/>
    <p:sldId id="313" r:id="rId14"/>
    <p:sldId id="309" r:id="rId15"/>
    <p:sldId id="289" r:id="rId16"/>
    <p:sldId id="290" r:id="rId17"/>
    <p:sldId id="294" r:id="rId18"/>
    <p:sldId id="295" r:id="rId19"/>
    <p:sldId id="303" r:id="rId20"/>
    <p:sldId id="25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04"/>
            <p14:sldId id="305"/>
            <p14:sldId id="310"/>
            <p14:sldId id="311"/>
            <p14:sldId id="312"/>
            <p14:sldId id="313"/>
            <p14:sldId id="309"/>
            <p14:sldId id="289"/>
            <p14:sldId id="290"/>
            <p14:sldId id="294"/>
            <p14:sldId id="295"/>
            <p14:sldId id="30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5142" autoAdjust="0"/>
  </p:normalViewPr>
  <p:slideViewPr>
    <p:cSldViewPr>
      <p:cViewPr varScale="1">
        <p:scale>
          <a:sx n="70" d="100"/>
          <a:sy n="70" d="100"/>
        </p:scale>
        <p:origin x="1061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91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5.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supporting </a:t>
            </a: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multi-cycle operations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(Out of Order Ver.)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2022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rgbClr val="19A1FD"/>
                </a:solidFill>
                <a:latin typeface="+mn-lt"/>
                <a:ea typeface="宋体" pitchFamily="2" charset="-122"/>
              </a:rPr>
              <a:t>Method: Reservation Register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10441160" cy="4824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Basic Method: </a:t>
            </a:r>
          </a:p>
          <a:p>
            <a:pPr lvl="1">
              <a:buFontTx/>
              <a:buChar char="•"/>
            </a:pPr>
            <a:r>
              <a:rPr lang="en-US" altLang="zh-CN" sz="3400" dirty="0">
                <a:latin typeface="+mn-lt"/>
                <a:ea typeface="宋体" charset="-122"/>
              </a:rPr>
              <a:t>Every time trying to issue a operation that using some FU unit, detect if there exists any</a:t>
            </a:r>
            <a:r>
              <a:rPr lang="en-US" altLang="zh-CN" sz="3400" dirty="0">
                <a:solidFill>
                  <a:srgbClr val="990000"/>
                </a:solidFill>
                <a:latin typeface="+mn-lt"/>
                <a:ea typeface="宋体" charset="-122"/>
              </a:rPr>
              <a:t> </a:t>
            </a:r>
            <a:r>
              <a:rPr lang="en-US" altLang="zh-CN" sz="3400" b="1" dirty="0">
                <a:solidFill>
                  <a:srgbClr val="990000"/>
                </a:solidFill>
                <a:latin typeface="+mn-lt"/>
                <a:ea typeface="宋体" charset="-122"/>
              </a:rPr>
              <a:t>hazard </a:t>
            </a:r>
            <a:r>
              <a:rPr lang="en-US" altLang="zh-CN" sz="3400" dirty="0">
                <a:latin typeface="+mn-lt"/>
                <a:ea typeface="宋体" charset="-122"/>
              </a:rPr>
              <a:t>and</a:t>
            </a:r>
            <a:r>
              <a:rPr lang="en-US" altLang="zh-CN" sz="3400" b="1" dirty="0">
                <a:latin typeface="+mn-lt"/>
                <a:ea typeface="宋体" charset="-122"/>
              </a:rPr>
              <a:t> </a:t>
            </a:r>
            <a:r>
              <a:rPr lang="en-US" altLang="zh-CN" sz="3400" b="1" dirty="0">
                <a:solidFill>
                  <a:srgbClr val="990000"/>
                </a:solidFill>
                <a:latin typeface="+mn-lt"/>
                <a:ea typeface="宋体" charset="-122"/>
              </a:rPr>
              <a:t>branch</a:t>
            </a:r>
            <a:r>
              <a:rPr lang="en-US" altLang="zh-CN" sz="3400" dirty="0">
                <a:latin typeface="+mn-lt"/>
                <a:ea typeface="宋体" charset="-122"/>
              </a:rPr>
              <a:t> </a:t>
            </a:r>
            <a:r>
              <a:rPr lang="en-US" altLang="zh-CN" sz="3400" b="1" dirty="0">
                <a:latin typeface="+mn-lt"/>
                <a:ea typeface="宋体" charset="-122"/>
              </a:rPr>
              <a:t>firstly </a:t>
            </a:r>
            <a:r>
              <a:rPr lang="en-US" altLang="zh-CN" sz="3400" dirty="0">
                <a:latin typeface="+mn-lt"/>
                <a:ea typeface="宋体" charset="-122"/>
              </a:rPr>
              <a:t>and record its information into </a:t>
            </a:r>
            <a:r>
              <a:rPr lang="en-US" altLang="zh-CN" sz="3400" b="1" dirty="0">
                <a:solidFill>
                  <a:srgbClr val="990000"/>
                </a:solidFill>
                <a:latin typeface="+mn-lt"/>
                <a:ea typeface="宋体" charset="-122"/>
              </a:rPr>
              <a:t>reservation registers </a:t>
            </a:r>
            <a:r>
              <a:rPr lang="en-US" altLang="zh-CN" sz="3400" b="1" dirty="0">
                <a:latin typeface="+mn-lt"/>
                <a:ea typeface="宋体" charset="-122"/>
              </a:rPr>
              <a:t>secondly</a:t>
            </a:r>
            <a:r>
              <a:rPr lang="en-US" altLang="zh-CN" sz="3400" dirty="0">
                <a:latin typeface="+mn-lt"/>
                <a:ea typeface="宋体" charset="-122"/>
              </a:rPr>
              <a:t>.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Hazard:</a:t>
            </a:r>
          </a:p>
          <a:p>
            <a:pPr lvl="1">
              <a:buFontTx/>
              <a:buChar char="•"/>
            </a:pPr>
            <a:r>
              <a:rPr lang="en-US" altLang="zh-CN" sz="3400" dirty="0">
                <a:latin typeface="+mn-lt"/>
                <a:ea typeface="宋体" charset="-122"/>
              </a:rPr>
              <a:t>Writing Competition</a:t>
            </a:r>
          </a:p>
          <a:p>
            <a:pPr lvl="1">
              <a:buFontTx/>
              <a:buChar char="•"/>
            </a:pPr>
            <a:r>
              <a:rPr lang="en-US" altLang="zh-CN" sz="3400" dirty="0">
                <a:latin typeface="+mn-lt"/>
                <a:ea typeface="宋体" charset="-122"/>
              </a:rPr>
              <a:t>Structure Hazard(FU unit busy)</a:t>
            </a:r>
          </a:p>
          <a:p>
            <a:pPr lvl="1">
              <a:buFontTx/>
              <a:buChar char="•"/>
            </a:pPr>
            <a:r>
              <a:rPr lang="en-US" altLang="zh-CN" sz="3400" dirty="0">
                <a:latin typeface="+mn-lt"/>
                <a:ea typeface="宋体" charset="-122"/>
              </a:rPr>
              <a:t>WAW</a:t>
            </a:r>
          </a:p>
          <a:p>
            <a:pPr lvl="1">
              <a:buFontTx/>
              <a:buChar char="•"/>
            </a:pPr>
            <a:r>
              <a:rPr lang="en-US" altLang="zh-CN" sz="3400" dirty="0">
                <a:latin typeface="+mn-lt"/>
                <a:ea typeface="宋体" charset="-122"/>
              </a:rPr>
              <a:t>RAW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b="1" dirty="0">
                <a:latin typeface="+mn-lt"/>
                <a:ea typeface="宋体" charset="-122"/>
              </a:rPr>
              <a:t>Method for solve hazard</a:t>
            </a:r>
            <a:r>
              <a:rPr lang="en-US" altLang="zh-CN" sz="3600" dirty="0">
                <a:latin typeface="+mn-lt"/>
                <a:ea typeface="宋体" charset="-122"/>
              </a:rPr>
              <a:t>:	stall (No forwarding)</a:t>
            </a:r>
            <a:endParaRPr lang="en-US" altLang="zh-CN" sz="3400" b="1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4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Thinking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Questions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10441160" cy="4824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Answer</a:t>
            </a:r>
            <a:r>
              <a:rPr lang="zh-CN" altLang="en-US" sz="3600" dirty="0">
                <a:latin typeface="+mn-lt"/>
                <a:ea typeface="宋体" charset="-122"/>
              </a:rPr>
              <a:t> </a:t>
            </a:r>
            <a:r>
              <a:rPr lang="en-US" altLang="zh-CN" sz="3600" dirty="0">
                <a:latin typeface="+mn-lt"/>
                <a:ea typeface="宋体" charset="-122"/>
              </a:rPr>
              <a:t>Following Questions in your report.</a:t>
            </a:r>
          </a:p>
          <a:p>
            <a:pPr lvl="1">
              <a:buFontTx/>
              <a:buChar char="•"/>
            </a:pPr>
            <a:r>
              <a:rPr lang="en-US" altLang="zh-CN" sz="3400" dirty="0">
                <a:latin typeface="+mn-lt"/>
                <a:ea typeface="宋体" charset="-122"/>
              </a:rPr>
              <a:t>Will there be WAR hazard? Why?</a:t>
            </a:r>
          </a:p>
          <a:p>
            <a:pPr lvl="1">
              <a:buFontTx/>
              <a:buChar char="•"/>
            </a:pPr>
            <a:r>
              <a:rPr lang="en-US" altLang="zh-CN" sz="3400" dirty="0">
                <a:latin typeface="+mn-lt"/>
                <a:ea typeface="宋体" charset="-122"/>
              </a:rPr>
              <a:t>Why the register </a:t>
            </a:r>
            <a:r>
              <a:rPr lang="en-US" altLang="zh-CN" sz="3400" i="1" dirty="0" err="1">
                <a:solidFill>
                  <a:srgbClr val="336699"/>
                </a:solidFill>
                <a:latin typeface="+mn-lt"/>
                <a:ea typeface="宋体" charset="-122"/>
              </a:rPr>
              <a:t>reg_ID_flush_next</a:t>
            </a:r>
            <a:r>
              <a:rPr lang="en-US" altLang="zh-CN" sz="3400" i="1" dirty="0">
                <a:solidFill>
                  <a:srgbClr val="336699"/>
                </a:solidFill>
                <a:latin typeface="+mn-lt"/>
                <a:ea typeface="宋体" charset="-122"/>
              </a:rPr>
              <a:t> </a:t>
            </a:r>
            <a:r>
              <a:rPr lang="en-US" altLang="zh-CN" sz="3400" dirty="0">
                <a:latin typeface="+mn-lt"/>
                <a:ea typeface="宋体" charset="-122"/>
              </a:rPr>
              <a:t>is needed in </a:t>
            </a:r>
            <a:r>
              <a:rPr lang="en-US" altLang="zh-CN" sz="3400" dirty="0" err="1">
                <a:solidFill>
                  <a:srgbClr val="336699"/>
                </a:solidFill>
                <a:latin typeface="+mn-lt"/>
                <a:ea typeface="宋体" charset="-122"/>
              </a:rPr>
              <a:t>CtrlUnit.v</a:t>
            </a:r>
            <a:r>
              <a:rPr lang="en-US" altLang="zh-CN" sz="3400" dirty="0">
                <a:latin typeface="+mn-lt"/>
                <a:ea typeface="宋体" charset="-122"/>
              </a:rPr>
              <a:t>?</a:t>
            </a:r>
          </a:p>
          <a:p>
            <a:pPr lvl="1">
              <a:buFontTx/>
              <a:buChar char="•"/>
            </a:pPr>
            <a:r>
              <a:rPr lang="en-US" altLang="zh-CN" sz="3400" dirty="0">
                <a:latin typeface="+mn-lt"/>
                <a:ea typeface="宋体" charset="-122"/>
              </a:rPr>
              <a:t>Is there any</a:t>
            </a:r>
            <a:r>
              <a:rPr lang="zh-CN" altLang="en-US" sz="3400" dirty="0">
                <a:latin typeface="+mn-lt"/>
                <a:ea typeface="宋体" charset="-122"/>
              </a:rPr>
              <a:t> </a:t>
            </a:r>
            <a:r>
              <a:rPr lang="en-US" altLang="zh-CN" sz="3400" dirty="0">
                <a:latin typeface="+mn-lt"/>
                <a:ea typeface="宋体" charset="-122"/>
              </a:rPr>
              <a:t>progress that you think can make to this lab design? (Open question for 2022)</a:t>
            </a:r>
          </a:p>
          <a:p>
            <a:pPr lvl="1">
              <a:buFontTx/>
              <a:buChar char="•"/>
            </a:pPr>
            <a:endParaRPr lang="en-US" altLang="zh-CN" sz="34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95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to Fill in</a:t>
            </a:r>
          </a:p>
        </p:txBody>
      </p:sp>
    </p:spTree>
    <p:extLst>
      <p:ext uri="{BB962C8B-B14F-4D97-AF65-F5344CB8AC3E}">
        <p14:creationId xmlns:p14="http://schemas.microsoft.com/office/powerpoint/2010/main" val="317698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60782"/>
              </p:ext>
            </p:extLst>
          </p:nvPr>
        </p:nvGraphicFramePr>
        <p:xfrm>
          <a:off x="213090" y="1287016"/>
          <a:ext cx="11765820" cy="5091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603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00717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84626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514108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333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NO.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Instruction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Addr</a:t>
                      </a:r>
                      <a:r>
                        <a:rPr lang="en-US" sz="2000" b="1" u="none" strike="noStrike" dirty="0">
                          <a:effectLst/>
                        </a:rPr>
                        <a:t>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Label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ASM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Comment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00100093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__start: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</a:rPr>
                        <a:t> x1, x0,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</a:rPr>
                        <a:t> x2, 4(x0)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</a:rPr>
                        <a:t> x4, 8(x0)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zh-CN" sz="2000" u="none" strike="noStrike" dirty="0">
                          <a:effectLst/>
                        </a:rPr>
                        <a:t>FU unit hazard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add x1, x2, x4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zh-CN" sz="2000" u="none" strike="noStrike" dirty="0">
                          <a:effectLst/>
                        </a:rPr>
                        <a:t>RAW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</a:rPr>
                        <a:t> x3, x1, 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zh-CN" sz="2000" u="none" strike="noStrike" dirty="0">
                          <a:effectLst/>
                        </a:rPr>
                        <a:t>FU unit hazard &amp;&amp; RAW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</a:rPr>
                        <a:t> x5, 12(x0)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</a:rPr>
                        <a:t> x6, 16(x0)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zh-CN" sz="2000" u="none" strike="noStrike" dirty="0">
                          <a:effectLst/>
                        </a:rPr>
                        <a:t>FU unit hazard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lw</a:t>
                      </a:r>
                      <a:r>
                        <a:rPr lang="en-US" sz="2000" u="none" strike="noStrike" dirty="0">
                          <a:effectLst/>
                        </a:rPr>
                        <a:t> x7, 20(x0)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zh-CN" sz="2000" u="none" strike="noStrike" dirty="0">
                          <a:effectLst/>
                        </a:rPr>
                        <a:t>FU unit hazard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276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sub x8,x4,x2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zh-CN" sz="2000" u="none" strike="noStrike" dirty="0">
                          <a:effectLst/>
                        </a:rPr>
                        <a:t>Reservation hazard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</a:rPr>
                        <a:t> x9,x10,-3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beq</a:t>
                      </a:r>
                      <a:r>
                        <a:rPr lang="en-US" sz="2000" u="none" strike="noStrike" dirty="0">
                          <a:effectLst/>
                        </a:rPr>
                        <a:t>  x4,x5,label0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zh-CN" sz="2000" u="none" strike="noStrike" dirty="0">
                          <a:effectLst/>
                        </a:rPr>
                        <a:t>Branch Not taken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beq</a:t>
                      </a:r>
                      <a:r>
                        <a:rPr lang="en-US" sz="2000" u="none" strike="noStrike" dirty="0">
                          <a:effectLst/>
                        </a:rPr>
                        <a:t>  x4,x4,label0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zh-CN" sz="2000" u="none" strike="noStrike" dirty="0">
                          <a:effectLst/>
                        </a:rPr>
                        <a:t>Reservation hazard, taken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</a:rPr>
                        <a:t> x20,x0,48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zh-CN" sz="2000" u="none" strike="noStrike" dirty="0">
                          <a:effectLst/>
                        </a:rPr>
                        <a:t>Reservation hazard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</a:rPr>
                        <a:t> x20,x0,52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317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addi</a:t>
                      </a:r>
                      <a:r>
                        <a:rPr lang="en-US" sz="2000" u="none" strike="noStrike" dirty="0">
                          <a:effectLst/>
                        </a:rPr>
                        <a:t> x20,x0,56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4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75874"/>
              </p:ext>
            </p:extLst>
          </p:nvPr>
        </p:nvGraphicFramePr>
        <p:xfrm>
          <a:off x="659396" y="1287016"/>
          <a:ext cx="10873208" cy="4792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3368825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03c00a13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00004537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x10,4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014005ef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x11,20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ffff0617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auipc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x12, 0xffff0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   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0223d6b3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div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x13, x7,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   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025206b3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x13, x4, x5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WAW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022687b3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x15, x13,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FU hazard &amp;&amp; RAW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00400813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x16, x0,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  WB quicklier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000008e7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x17,0(x0)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7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8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0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23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17039"/>
              </p:ext>
            </p:extLst>
          </p:nvPr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NO.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Addr</a:t>
                      </a:r>
                      <a:r>
                        <a:rPr lang="en-US" sz="2000" b="1" u="none" strike="noStrike" dirty="0">
                          <a:effectLst/>
                        </a:rPr>
                        <a:t>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Comment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66999"/>
              </p:ext>
            </p:extLst>
          </p:nvPr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NO.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Instruction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Addr</a:t>
                      </a:r>
                      <a:r>
                        <a:rPr lang="en-US" sz="2000" b="1" u="none" strike="noStrike" dirty="0">
                          <a:effectLst/>
                        </a:rPr>
                        <a:t>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Comment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54430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74512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pipelines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pipelines that support multicycle operations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out of order issuing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pipelined CPU supporting multicycle operations.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IF/ID/FU/WB</a:t>
            </a:r>
            <a:r>
              <a:rPr lang="en-US" altLang="zh-CN" sz="3200" dirty="0">
                <a:latin typeface="+mn-lt"/>
                <a:ea typeface="宋体" pitchFamily="2" charset="-122"/>
              </a:rPr>
              <a:t> stages and FU stage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 Controller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program.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Pipelines resolving Data Hazards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02" y="1484784"/>
            <a:ext cx="8177351" cy="3888432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4D2CEC9-7659-2EB3-77E2-798866E885C3}"/>
              </a:ext>
            </a:extLst>
          </p:cNvPr>
          <p:cNvSpPr txBox="1">
            <a:spLocks noChangeArrowheads="1"/>
          </p:cNvSpPr>
          <p:nvPr/>
        </p:nvSpPr>
        <p:spPr>
          <a:xfrm>
            <a:off x="1080005" y="5486400"/>
            <a:ext cx="9525744" cy="720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FU units: ALU, MEM, MUL, DIV, JUMP</a:t>
            </a:r>
          </a:p>
        </p:txBody>
      </p:sp>
    </p:spTree>
    <p:extLst>
      <p:ext uri="{BB962C8B-B14F-4D97-AF65-F5344CB8AC3E}">
        <p14:creationId xmlns:p14="http://schemas.microsoft.com/office/powerpoint/2010/main" val="36747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Methods of resolving Control hazards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Predict-not-taken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Condition and </a:t>
            </a:r>
            <a:r>
              <a:rPr lang="en-US" altLang="zh-CN" sz="3600" dirty="0" err="1">
                <a:latin typeface="+mn-lt"/>
                <a:ea typeface="宋体" charset="-122"/>
              </a:rPr>
              <a:t>Addr</a:t>
            </a:r>
            <a:r>
              <a:rPr lang="en-US" altLang="zh-CN" sz="3600" dirty="0">
                <a:latin typeface="+mn-lt"/>
                <a:ea typeface="宋体" charset="-122"/>
              </a:rPr>
              <a:t>. Calculation in 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429000"/>
            <a:ext cx="6813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 of order issue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3672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Make CPU much efficient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Motivation: Different operations take different cycles:</a:t>
            </a:r>
          </a:p>
          <a:p>
            <a:pPr lvl="1">
              <a:buFontTx/>
              <a:buChar char="•"/>
            </a:pPr>
            <a:r>
              <a:rPr lang="en-US" altLang="zh-CN" sz="3400" b="1" dirty="0">
                <a:latin typeface="+mn-lt"/>
                <a:ea typeface="宋体" charset="-122"/>
              </a:rPr>
              <a:t>ALU:		1 	cycle			1</a:t>
            </a:r>
          </a:p>
          <a:p>
            <a:pPr lvl="1">
              <a:buFontTx/>
              <a:buChar char="•"/>
            </a:pPr>
            <a:r>
              <a:rPr lang="en-US" altLang="zh-CN" sz="3400" b="1" dirty="0">
                <a:latin typeface="+mn-lt"/>
                <a:ea typeface="宋体" charset="-122"/>
              </a:rPr>
              <a:t>MEM:		2 	cycles			2</a:t>
            </a:r>
            <a:endParaRPr lang="en-US" altLang="zh-CN" sz="3600" b="1" dirty="0">
              <a:latin typeface="+mn-lt"/>
              <a:ea typeface="宋体" charset="-122"/>
            </a:endParaRPr>
          </a:p>
          <a:p>
            <a:pPr lvl="1">
              <a:buFontTx/>
              <a:buChar char="•"/>
            </a:pPr>
            <a:r>
              <a:rPr lang="en-US" altLang="zh-CN" sz="3600" b="1" dirty="0">
                <a:latin typeface="+mn-lt"/>
                <a:ea typeface="宋体" charset="-122"/>
              </a:rPr>
              <a:t>MUL:		7 	cycles		3</a:t>
            </a:r>
          </a:p>
          <a:p>
            <a:pPr lvl="1">
              <a:buFontTx/>
              <a:buChar char="•"/>
            </a:pPr>
            <a:r>
              <a:rPr lang="en-US" altLang="zh-CN" sz="3600" b="1" dirty="0">
                <a:latin typeface="+mn-lt"/>
                <a:ea typeface="宋体" charset="-122"/>
              </a:rPr>
              <a:t>DIV: 		24 	cycles		4</a:t>
            </a:r>
          </a:p>
          <a:p>
            <a:pPr lvl="1">
              <a:buFontTx/>
              <a:buChar char="•"/>
            </a:pPr>
            <a:r>
              <a:rPr lang="en-US" altLang="zh-CN" sz="3600" b="1" dirty="0">
                <a:latin typeface="+mn-lt"/>
                <a:ea typeface="宋体" charset="-122"/>
              </a:rPr>
              <a:t>JUMP:		2 	cycles		5</a:t>
            </a:r>
            <a:endParaRPr lang="en-US" altLang="zh-CN" sz="3400" b="1" dirty="0">
              <a:latin typeface="+mn-lt"/>
              <a:ea typeface="宋体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67AF0A-05A5-6D1B-7258-6EEDE7F4722B}"/>
              </a:ext>
            </a:extLst>
          </p:cNvPr>
          <p:cNvSpPr/>
          <p:nvPr/>
        </p:nvSpPr>
        <p:spPr>
          <a:xfrm>
            <a:off x="2331163" y="5244334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IF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96E8DC-3CF4-9B07-1FC1-0FD0021AAAE6}"/>
              </a:ext>
            </a:extLst>
          </p:cNvPr>
          <p:cNvSpPr/>
          <p:nvPr/>
        </p:nvSpPr>
        <p:spPr>
          <a:xfrm>
            <a:off x="3195259" y="5610945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IF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CF82FC-5FE9-B977-93F3-35301EE442CB}"/>
              </a:ext>
            </a:extLst>
          </p:cNvPr>
          <p:cNvSpPr/>
          <p:nvPr/>
        </p:nvSpPr>
        <p:spPr>
          <a:xfrm>
            <a:off x="3195259" y="5244334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ID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72B13-2DF3-4D0F-6477-082F4210D2BB}"/>
              </a:ext>
            </a:extLst>
          </p:cNvPr>
          <p:cNvSpPr/>
          <p:nvPr/>
        </p:nvSpPr>
        <p:spPr>
          <a:xfrm>
            <a:off x="4059355" y="5244334"/>
            <a:ext cx="295232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FU-MUL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72CAB1-8B4A-A936-0998-61F5FA282712}"/>
              </a:ext>
            </a:extLst>
          </p:cNvPr>
          <p:cNvSpPr/>
          <p:nvPr/>
        </p:nvSpPr>
        <p:spPr>
          <a:xfrm>
            <a:off x="7011683" y="5244334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WB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0442B1-61E3-C27B-E659-6E2845BDEB6C}"/>
              </a:ext>
            </a:extLst>
          </p:cNvPr>
          <p:cNvSpPr/>
          <p:nvPr/>
        </p:nvSpPr>
        <p:spPr>
          <a:xfrm>
            <a:off x="4059355" y="5610945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ID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916EA6-6E82-56B3-3EFE-3AC05E166AC0}"/>
              </a:ext>
            </a:extLst>
          </p:cNvPr>
          <p:cNvSpPr/>
          <p:nvPr/>
        </p:nvSpPr>
        <p:spPr>
          <a:xfrm>
            <a:off x="4923451" y="5610945"/>
            <a:ext cx="108012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FU-ALU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5A873B-0423-A9B4-5AC5-6A87AB8E8FDE}"/>
              </a:ext>
            </a:extLst>
          </p:cNvPr>
          <p:cNvSpPr/>
          <p:nvPr/>
        </p:nvSpPr>
        <p:spPr>
          <a:xfrm>
            <a:off x="6003571" y="5610945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WB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5C182C-3E8B-0D05-FCED-B937C75CF66A}"/>
              </a:ext>
            </a:extLst>
          </p:cNvPr>
          <p:cNvSpPr/>
          <p:nvPr/>
        </p:nvSpPr>
        <p:spPr>
          <a:xfrm>
            <a:off x="4059355" y="5977556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IF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9E91F0-6B7C-5800-674A-09FC2D1E9756}"/>
              </a:ext>
            </a:extLst>
          </p:cNvPr>
          <p:cNvSpPr/>
          <p:nvPr/>
        </p:nvSpPr>
        <p:spPr>
          <a:xfrm>
            <a:off x="4923451" y="5977556"/>
            <a:ext cx="2088232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ID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F0AB32-2338-7F29-8585-EB57DA7FE724}"/>
              </a:ext>
            </a:extLst>
          </p:cNvPr>
          <p:cNvSpPr/>
          <p:nvPr/>
        </p:nvSpPr>
        <p:spPr>
          <a:xfrm>
            <a:off x="7011683" y="5977556"/>
            <a:ext cx="295232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FU-MUL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369C13-ADEA-4AB6-D375-DBC889AF459F}"/>
              </a:ext>
            </a:extLst>
          </p:cNvPr>
          <p:cNvSpPr/>
          <p:nvPr/>
        </p:nvSpPr>
        <p:spPr>
          <a:xfrm>
            <a:off x="9964011" y="5977556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WB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9449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Method: Reservation Register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10513168" cy="1802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A reservation register to record the running information of  instructions issued (Why?)</a:t>
            </a:r>
          </a:p>
          <a:p>
            <a:pPr lvl="1">
              <a:buFontTx/>
              <a:buChar char="•"/>
            </a:pPr>
            <a:r>
              <a:rPr lang="en-US" altLang="zh-CN" sz="3400" dirty="0">
                <a:latin typeface="+mn-lt"/>
                <a:ea typeface="宋体" charset="-122"/>
              </a:rPr>
              <a:t>Writing Competition 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Other associated registers to record other information</a:t>
            </a:r>
            <a:endParaRPr lang="en-US" altLang="zh-CN" sz="3400" b="1" dirty="0">
              <a:latin typeface="+mn-lt"/>
              <a:ea typeface="宋体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67AF0A-05A5-6D1B-7258-6EEDE7F4722B}"/>
              </a:ext>
            </a:extLst>
          </p:cNvPr>
          <p:cNvSpPr/>
          <p:nvPr/>
        </p:nvSpPr>
        <p:spPr>
          <a:xfrm>
            <a:off x="5807968" y="3260200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0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6E3EFE-4437-C740-8354-6BFCF5723110}"/>
              </a:ext>
            </a:extLst>
          </p:cNvPr>
          <p:cNvSpPr/>
          <p:nvPr/>
        </p:nvSpPr>
        <p:spPr>
          <a:xfrm>
            <a:off x="6672064" y="3259875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2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A421D0-BD5D-C4BF-BC86-11220CD83833}"/>
              </a:ext>
            </a:extLst>
          </p:cNvPr>
          <p:cNvSpPr/>
          <p:nvPr/>
        </p:nvSpPr>
        <p:spPr>
          <a:xfrm>
            <a:off x="7536160" y="3259875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5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56E072-B309-61E9-B96C-92D5F56388C9}"/>
              </a:ext>
            </a:extLst>
          </p:cNvPr>
          <p:cNvSpPr/>
          <p:nvPr/>
        </p:nvSpPr>
        <p:spPr>
          <a:xfrm>
            <a:off x="10560496" y="3259875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0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E5C304-BB8D-BC1C-752B-B7DAD563DF32}"/>
              </a:ext>
            </a:extLst>
          </p:cNvPr>
          <p:cNvSpPr/>
          <p:nvPr/>
        </p:nvSpPr>
        <p:spPr>
          <a:xfrm>
            <a:off x="9696400" y="3259875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"/>
              </a:rPr>
              <a:t>0</a:t>
            </a:r>
            <a:endParaRPr kumimoji="1" lang="zh-CN" altLang="en-US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2368B6-CB47-A55F-174D-72261D055CD1}"/>
              </a:ext>
            </a:extLst>
          </p:cNvPr>
          <p:cNvSpPr txBox="1"/>
          <p:nvPr/>
        </p:nvSpPr>
        <p:spPr>
          <a:xfrm>
            <a:off x="8482608" y="299695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… …</a:t>
            </a:r>
            <a:endParaRPr kumimoji="1" lang="zh-CN" altLang="en-US" sz="3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F57AE6-6027-2B4C-90D2-122A8FEA63DC}"/>
              </a:ext>
            </a:extLst>
          </p:cNvPr>
          <p:cNvSpPr txBox="1"/>
          <p:nvPr/>
        </p:nvSpPr>
        <p:spPr>
          <a:xfrm>
            <a:off x="931912" y="3181618"/>
            <a:ext cx="790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reg[2:0] </a:t>
            </a:r>
            <a:r>
              <a:rPr kumimoji="1" lang="en-US" altLang="zh-CN" sz="2400" b="1" dirty="0" err="1">
                <a:solidFill>
                  <a:schemeClr val="tx2"/>
                </a:solidFill>
              </a:rPr>
              <a:t>reservation_reg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 [0:31]</a:t>
            </a:r>
          </a:p>
          <a:p>
            <a:r>
              <a:rPr kumimoji="1" lang="en-US" altLang="zh-CN" sz="2400" b="1" dirty="0">
                <a:solidFill>
                  <a:srgbClr val="00B050"/>
                </a:solidFill>
              </a:rPr>
              <a:t>			</a:t>
            </a:r>
          </a:p>
          <a:p>
            <a:r>
              <a:rPr kumimoji="1" lang="en-US" altLang="zh-CN" sz="2400" b="1" dirty="0">
                <a:solidFill>
                  <a:srgbClr val="00B050"/>
                </a:solidFill>
              </a:rPr>
              <a:t>					// shift per cycle</a:t>
            </a:r>
            <a:endParaRPr kumimoji="1"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E7A4F4-CE2E-F589-2C3E-65DE479C0951}"/>
              </a:ext>
            </a:extLst>
          </p:cNvPr>
          <p:cNvSpPr txBox="1"/>
          <p:nvPr/>
        </p:nvSpPr>
        <p:spPr>
          <a:xfrm>
            <a:off x="931912" y="4370537"/>
            <a:ext cx="10924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reg[5:0] </a:t>
            </a:r>
            <a:r>
              <a:rPr kumimoji="1" lang="en-US" altLang="zh-CN" sz="2400" b="1" dirty="0" err="1">
                <a:solidFill>
                  <a:schemeClr val="tx2"/>
                </a:solidFill>
              </a:rPr>
              <a:t>FU_status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			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// if some FU unit is in use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</a:rPr>
              <a:t>reg[4:0] </a:t>
            </a:r>
            <a:r>
              <a:rPr kumimoji="1" lang="en-US" altLang="zh-CN" sz="2400" b="1" dirty="0" err="1">
                <a:solidFill>
                  <a:schemeClr val="tx2"/>
                </a:solidFill>
              </a:rPr>
              <a:t>FU_write_to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	[5:0]		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// 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rd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 of the instruction that use some FU unit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</a:rPr>
              <a:t>reg[5:0] </a:t>
            </a:r>
            <a:r>
              <a:rPr kumimoji="1" lang="en-US" altLang="zh-CN" sz="2400" b="1" dirty="0" err="1">
                <a:solidFill>
                  <a:schemeClr val="tx2"/>
                </a:solidFill>
              </a:rPr>
              <a:t>FU_writeback_en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		</a:t>
            </a:r>
            <a:r>
              <a:rPr kumimoji="1" lang="en-US" altLang="zh-CN" b="1" dirty="0">
                <a:solidFill>
                  <a:srgbClr val="00B050"/>
                </a:solidFill>
              </a:rPr>
              <a:t>// write enable signal of the instruction that use some FU unit</a:t>
            </a:r>
            <a:endParaRPr kumimoji="1" lang="en-US" altLang="zh-CN" sz="2400" b="1" dirty="0">
              <a:solidFill>
                <a:srgbClr val="00B050"/>
              </a:solidFill>
            </a:endParaRPr>
          </a:p>
          <a:p>
            <a:endParaRPr kumimoji="1" lang="en-US" altLang="zh-CN" sz="2400" b="1" dirty="0">
              <a:solidFill>
                <a:schemeClr val="tx2"/>
              </a:solidFill>
            </a:endParaRPr>
          </a:p>
          <a:p>
            <a:r>
              <a:rPr kumimoji="1" lang="en-US" altLang="zh-CN" sz="2400" b="1" dirty="0">
                <a:solidFill>
                  <a:schemeClr val="tx2"/>
                </a:solidFill>
              </a:rPr>
              <a:t>reg[4:0] </a:t>
            </a:r>
            <a:r>
              <a:rPr kumimoji="1" lang="en-US" altLang="zh-CN" sz="2400" b="1" dirty="0" err="1">
                <a:solidFill>
                  <a:schemeClr val="tx2"/>
                </a:solidFill>
              </a:rPr>
              <a:t>FU_delay_cycles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 [5:0]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(const value)		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// the ex cycles of some FU unit</a:t>
            </a:r>
            <a:endParaRPr kumimoji="1"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9129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11502</TotalTime>
  <Words>1135</Words>
  <Application>Microsoft Office PowerPoint</Application>
  <PresentationFormat>宽屏</PresentationFormat>
  <Paragraphs>433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Pipelines resolving Data Hazards</vt:lpstr>
      <vt:lpstr>Methods of resolving Control hazards</vt:lpstr>
      <vt:lpstr>Out of order issue</vt:lpstr>
      <vt:lpstr>Method: Reservation Register</vt:lpstr>
      <vt:lpstr>Method: Reservation Register</vt:lpstr>
      <vt:lpstr>Thinking Questions</vt:lpstr>
      <vt:lpstr>Code to Fill in</vt:lpstr>
      <vt:lpstr>Instr. Mem.(1)</vt:lpstr>
      <vt:lpstr>Instr. Mem.(2)</vt:lpstr>
      <vt:lpstr>Data Mem. </vt:lpstr>
      <vt:lpstr>Test Bench 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lan ‎</cp:lastModifiedBy>
  <cp:revision>293</cp:revision>
  <cp:lastPrinted>2022-11-13T15:28:09Z</cp:lastPrinted>
  <dcterms:created xsi:type="dcterms:W3CDTF">2011-08-03T07:44:17Z</dcterms:created>
  <dcterms:modified xsi:type="dcterms:W3CDTF">2023-11-12T17:29:34Z</dcterms:modified>
</cp:coreProperties>
</file>