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audio1.bin" ContentType="audio/unknown"/>
  <Override PartName="/ppt/media/audio2.bin" ContentType="audio/unknown"/>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audio3.bin" ContentType="audio/unknown"/>
  <Override PartName="/ppt/media/audio4.bin" ContentType="audio/unknown"/>
  <Override PartName="/ppt/media/audio5.bin" ContentType="audio/unknown"/>
  <Override PartName="/ppt/media/audio6.bin" ContentType="audio/unknown"/>
  <Override PartName="/ppt/media/audio7.bin" ContentType="audio/unknown"/>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357" r:id="rId2"/>
    <p:sldId id="368" r:id="rId3"/>
    <p:sldId id="369" r:id="rId4"/>
    <p:sldId id="370" r:id="rId5"/>
    <p:sldId id="371" r:id="rId6"/>
    <p:sldId id="372" r:id="rId7"/>
    <p:sldId id="373" r:id="rId8"/>
    <p:sldId id="391" r:id="rId9"/>
    <p:sldId id="374" r:id="rId10"/>
    <p:sldId id="260" r:id="rId11"/>
    <p:sldId id="376" r:id="rId12"/>
    <p:sldId id="375" r:id="rId13"/>
    <p:sldId id="377" r:id="rId14"/>
    <p:sldId id="378" r:id="rId15"/>
    <p:sldId id="379" r:id="rId16"/>
    <p:sldId id="380" r:id="rId17"/>
    <p:sldId id="386" r:id="rId18"/>
    <p:sldId id="382" r:id="rId19"/>
    <p:sldId id="381" r:id="rId20"/>
    <p:sldId id="383" r:id="rId21"/>
    <p:sldId id="389" r:id="rId22"/>
    <p:sldId id="385" r:id="rId23"/>
    <p:sldId id="281" r:id="rId24"/>
    <p:sldId id="282" r:id="rId25"/>
    <p:sldId id="390" r:id="rId26"/>
    <p:sldId id="283" r:id="rId27"/>
    <p:sldId id="284" r:id="rId28"/>
    <p:sldId id="285" r:id="rId29"/>
    <p:sldId id="332" r:id="rId30"/>
    <p:sldId id="296" r:id="rId31"/>
    <p:sldId id="297" r:id="rId32"/>
    <p:sldId id="298" r:id="rId33"/>
    <p:sldId id="299" r:id="rId34"/>
    <p:sldId id="300" r:id="rId35"/>
    <p:sldId id="301" r:id="rId36"/>
    <p:sldId id="387" r:id="rId37"/>
    <p:sldId id="388" r:id="rId38"/>
    <p:sldId id="367" r:id="rId39"/>
    <p:sldId id="333" r:id="rId40"/>
    <p:sldId id="334" r:id="rId41"/>
    <p:sldId id="350" r:id="rId42"/>
    <p:sldId id="351" r:id="rId43"/>
    <p:sldId id="353" r:id="rId44"/>
    <p:sldId id="354" r:id="rId45"/>
    <p:sldId id="355" r:id="rId46"/>
    <p:sldId id="358" r:id="rId47"/>
    <p:sldId id="356" r:id="rId48"/>
    <p:sldId id="359" r:id="rId49"/>
    <p:sldId id="360" r:id="rId50"/>
    <p:sldId id="361" r:id="rId51"/>
    <p:sldId id="362" r:id="rId52"/>
    <p:sldId id="363" r:id="rId53"/>
    <p:sldId id="364" r:id="rId54"/>
    <p:sldId id="365" r:id="rId55"/>
    <p:sldId id="366" r:id="rId56"/>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50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74197" autoAdjust="0"/>
  </p:normalViewPr>
  <p:slideViewPr>
    <p:cSldViewPr>
      <p:cViewPr varScale="1">
        <p:scale>
          <a:sx n="60" d="100"/>
          <a:sy n="60" d="100"/>
        </p:scale>
        <p:origin x="1720" y="184"/>
      </p:cViewPr>
      <p:guideLst>
        <p:guide orient="horz" pos="3504"/>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5" Type="http://schemas.openxmlformats.org/officeDocument/2006/relationships/image" Target="../media/image34.emf"/><Relationship Id="rId4"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 Id="rId4"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5" Type="http://schemas.openxmlformats.org/officeDocument/2006/relationships/image" Target="../media/image34.emf"/><Relationship Id="rId4" Type="http://schemas.openxmlformats.org/officeDocument/2006/relationships/image" Target="../media/image3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E52EE83-EF50-804D-A9FA-DA1E531B43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Times New Roman"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8B133A76-E1E6-5C4B-9302-8AE67E78F1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atin typeface="Times New Roman" charset="0"/>
                <a:ea typeface="宋体" charset="-122"/>
              </a:defRPr>
            </a:lvl1pPr>
          </a:lstStyle>
          <a:p>
            <a:pPr>
              <a:defRPr/>
            </a:pPr>
            <a:fld id="{74180529-802E-F44E-A789-2B63E6955E66}" type="datetimeFigureOut">
              <a:rPr lang="zh-CN" altLang="en-US"/>
              <a:pPr>
                <a:defRPr/>
              </a:pPr>
              <a:t>2020/4/22</a:t>
            </a:fld>
            <a:endParaRPr lang="zh-CN" altLang="en-US"/>
          </a:p>
        </p:txBody>
      </p:sp>
      <p:sp>
        <p:nvSpPr>
          <p:cNvPr id="4" name="页脚占位符 3">
            <a:extLst>
              <a:ext uri="{FF2B5EF4-FFF2-40B4-BE49-F238E27FC236}">
                <a16:creationId xmlns:a16="http://schemas.microsoft.com/office/drawing/2014/main" id="{9326B3BF-DA73-9645-9C8C-0E88836039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Times New Roman" charset="0"/>
                <a:ea typeface="宋体" charset="-122"/>
              </a:defRPr>
            </a:lvl1pPr>
          </a:lstStyle>
          <a:p>
            <a:pPr>
              <a:defRPr/>
            </a:pPr>
            <a:endParaRPr lang="zh-CN" altLang="en-US"/>
          </a:p>
        </p:txBody>
      </p:sp>
      <p:sp>
        <p:nvSpPr>
          <p:cNvPr id="5" name="幻灯片编号占位符 4">
            <a:extLst>
              <a:ext uri="{FF2B5EF4-FFF2-40B4-BE49-F238E27FC236}">
                <a16:creationId xmlns:a16="http://schemas.microsoft.com/office/drawing/2014/main" id="{C153D560-1896-464B-AC2E-62D62C2B07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atin typeface="Times New Roman" charset="0"/>
                <a:ea typeface="宋体" charset="-122"/>
              </a:defRPr>
            </a:lvl1pPr>
          </a:lstStyle>
          <a:p>
            <a:pPr>
              <a:defRPr/>
            </a:pPr>
            <a:fld id="{B5EA4D92-CB88-3245-9ECB-0675050BFD8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5854DA91-A596-AB45-9D75-0FD88D89D55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宋体" pitchFamily="2" charset="-122"/>
              </a:defRPr>
            </a:lvl1pPr>
          </a:lstStyle>
          <a:p>
            <a:pPr>
              <a:defRPr/>
            </a:pPr>
            <a:endParaRPr lang="en-US" altLang="zh-CN"/>
          </a:p>
        </p:txBody>
      </p:sp>
      <p:sp>
        <p:nvSpPr>
          <p:cNvPr id="125955" name="Rectangle 3">
            <a:extLst>
              <a:ext uri="{FF2B5EF4-FFF2-40B4-BE49-F238E27FC236}">
                <a16:creationId xmlns:a16="http://schemas.microsoft.com/office/drawing/2014/main" id="{E8DB05D6-67B4-B440-B3DB-D7F27DEEB5AC}"/>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宋体" pitchFamily="2" charset="-122"/>
              </a:defRPr>
            </a:lvl1pPr>
          </a:lstStyle>
          <a:p>
            <a:pPr>
              <a:defRPr/>
            </a:pPr>
            <a:endParaRPr lang="en-US" altLang="zh-CN"/>
          </a:p>
        </p:txBody>
      </p:sp>
      <p:sp>
        <p:nvSpPr>
          <p:cNvPr id="13316" name="Rectangle 4">
            <a:extLst>
              <a:ext uri="{FF2B5EF4-FFF2-40B4-BE49-F238E27FC236}">
                <a16:creationId xmlns:a16="http://schemas.microsoft.com/office/drawing/2014/main" id="{243E845B-B492-DF4A-B146-065C822B6C7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7" name="Rectangle 5">
            <a:extLst>
              <a:ext uri="{FF2B5EF4-FFF2-40B4-BE49-F238E27FC236}">
                <a16:creationId xmlns:a16="http://schemas.microsoft.com/office/drawing/2014/main" id="{7CFC0C1F-967A-3E4B-95BF-0EE676CB1FF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5958" name="Rectangle 6">
            <a:extLst>
              <a:ext uri="{FF2B5EF4-FFF2-40B4-BE49-F238E27FC236}">
                <a16:creationId xmlns:a16="http://schemas.microsoft.com/office/drawing/2014/main" id="{7270E91B-D360-EE4C-9AE5-C11BAC9C4B6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宋体" pitchFamily="2" charset="-122"/>
              </a:defRPr>
            </a:lvl1pPr>
          </a:lstStyle>
          <a:p>
            <a:pPr>
              <a:defRPr/>
            </a:pPr>
            <a:endParaRPr lang="en-US" altLang="zh-CN"/>
          </a:p>
        </p:txBody>
      </p:sp>
      <p:sp>
        <p:nvSpPr>
          <p:cNvPr id="125959" name="Rectangle 7">
            <a:extLst>
              <a:ext uri="{FF2B5EF4-FFF2-40B4-BE49-F238E27FC236}">
                <a16:creationId xmlns:a16="http://schemas.microsoft.com/office/drawing/2014/main" id="{B3F104EB-AF95-8141-A43B-B2C21924E80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charset="0"/>
                <a:ea typeface="宋体" charset="-122"/>
              </a:defRPr>
            </a:lvl1pPr>
          </a:lstStyle>
          <a:p>
            <a:pPr>
              <a:defRPr/>
            </a:pPr>
            <a:fld id="{99363CD7-27B0-874E-A9AC-EF2BC0251F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NP-complete"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s://en.wikipedia.org/wiki/Subset_sum_proble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NP-complete"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en.wikipedia.org/wiki/Subset_sum_proble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a:extLst>
              <a:ext uri="{FF2B5EF4-FFF2-40B4-BE49-F238E27FC236}">
                <a16:creationId xmlns:a16="http://schemas.microsoft.com/office/drawing/2014/main" id="{0FD69693-779B-F74A-8718-74F83AAAA085}"/>
              </a:ext>
            </a:extLst>
          </p:cNvPr>
          <p:cNvSpPr>
            <a:spLocks noGrp="1" noRot="1" noChangeAspect="1" noChangeArrowheads="1" noTextEdit="1"/>
          </p:cNvSpPr>
          <p:nvPr>
            <p:ph type="sldImg"/>
          </p:nvPr>
        </p:nvSpPr>
        <p:spPr>
          <a:ln/>
        </p:spPr>
      </p:sp>
      <p:sp>
        <p:nvSpPr>
          <p:cNvPr id="68610" name="备注占位符 2">
            <a:extLst>
              <a:ext uri="{FF2B5EF4-FFF2-40B4-BE49-F238E27FC236}">
                <a16:creationId xmlns:a16="http://schemas.microsoft.com/office/drawing/2014/main" id="{18316E91-D475-BB4B-8220-25BD00B29E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b="1" dirty="0">
                <a:solidFill>
                  <a:srgbClr val="191919"/>
                </a:solidFill>
                <a:latin typeface="PingFang SC" panose="020B0400000000000000" pitchFamily="34" charset="-122"/>
              </a:rPr>
              <a:t>"</a:t>
            </a:r>
            <a:r>
              <a:rPr lang="zh-CN" altLang="en-US" b="1" dirty="0">
                <a:solidFill>
                  <a:srgbClr val="191919"/>
                </a:solidFill>
                <a:latin typeface="PingFang SC" panose="020B0400000000000000" pitchFamily="34" charset="-122"/>
              </a:rPr>
              <a:t>错综复杂</a:t>
            </a:r>
            <a:r>
              <a:rPr lang="en-US" altLang="zh-CN" b="1" dirty="0">
                <a:solidFill>
                  <a:srgbClr val="191919"/>
                </a:solidFill>
                <a:latin typeface="PingFang SC" panose="020B0400000000000000" pitchFamily="34" charset="-122"/>
              </a:rPr>
              <a:t>"</a:t>
            </a:r>
            <a:r>
              <a:rPr lang="zh-CN" altLang="en-US" b="1" dirty="0">
                <a:solidFill>
                  <a:srgbClr val="191919"/>
                </a:solidFill>
                <a:latin typeface="PingFang SC" panose="020B0400000000000000" pitchFamily="34" charset="-122"/>
              </a:rPr>
              <a:t>到底有多复杂？</a:t>
            </a:r>
          </a:p>
          <a:p>
            <a:pPr eaLnBrk="1" hangingPunct="1">
              <a:spcBef>
                <a:spcPct val="0"/>
              </a:spcBef>
            </a:pPr>
            <a:endParaRPr lang="en-US" altLang="zh-CN" dirty="0">
              <a:solidFill>
                <a:srgbClr val="191919"/>
              </a:solidFill>
              <a:latin typeface="PingFang SC" panose="020B0400000000000000" pitchFamily="34" charset="-122"/>
            </a:endParaRPr>
          </a:p>
          <a:p>
            <a:pPr eaLnBrk="1" hangingPunct="1">
              <a:spcBef>
                <a:spcPct val="0"/>
              </a:spcBef>
            </a:pPr>
            <a:r>
              <a:rPr lang="en-US" altLang="zh-CN" dirty="0">
                <a:solidFill>
                  <a:srgbClr val="191919"/>
                </a:solidFill>
                <a:latin typeface="PingFang SC" panose="020B0400000000000000" pitchFamily="34" charset="-122"/>
              </a:rPr>
              <a:t>《</a:t>
            </a:r>
            <a:r>
              <a:rPr lang="zh-CN" altLang="en-US" dirty="0">
                <a:solidFill>
                  <a:srgbClr val="191919"/>
                </a:solidFill>
                <a:latin typeface="PingFang SC" panose="020B0400000000000000" pitchFamily="34" charset="-122"/>
              </a:rPr>
              <a:t>周易</a:t>
            </a:r>
            <a:r>
              <a:rPr lang="en-US" altLang="zh-CN" dirty="0">
                <a:solidFill>
                  <a:srgbClr val="191919"/>
                </a:solidFill>
                <a:latin typeface="PingFang SC" panose="020B0400000000000000" pitchFamily="34" charset="-122"/>
              </a:rPr>
              <a:t>·</a:t>
            </a:r>
            <a:r>
              <a:rPr lang="zh-CN" altLang="en-US" dirty="0">
                <a:solidFill>
                  <a:srgbClr val="191919"/>
                </a:solidFill>
                <a:latin typeface="PingFang SC" panose="020B0400000000000000" pitchFamily="34" charset="-122"/>
              </a:rPr>
              <a:t>系辞上</a:t>
            </a:r>
            <a:r>
              <a:rPr lang="en-US" altLang="zh-CN" dirty="0">
                <a:solidFill>
                  <a:srgbClr val="191919"/>
                </a:solidFill>
                <a:latin typeface="PingFang SC" panose="020B0400000000000000" pitchFamily="34" charset="-122"/>
              </a:rPr>
              <a:t>》</a:t>
            </a:r>
            <a:r>
              <a:rPr lang="zh-CN" altLang="en-US" dirty="0">
                <a:solidFill>
                  <a:srgbClr val="191919"/>
                </a:solidFill>
                <a:latin typeface="PingFang SC" panose="020B0400000000000000" pitchFamily="34" charset="-122"/>
              </a:rPr>
              <a:t>：</a:t>
            </a:r>
            <a:endParaRPr lang="en-US" altLang="zh-CN" dirty="0">
              <a:solidFill>
                <a:srgbClr val="191919"/>
              </a:solidFill>
              <a:latin typeface="PingFang SC" panose="020B0400000000000000" pitchFamily="34" charset="-122"/>
            </a:endParaRPr>
          </a:p>
          <a:p>
            <a:pPr eaLnBrk="1" hangingPunct="1">
              <a:spcBef>
                <a:spcPct val="0"/>
              </a:spcBef>
            </a:pPr>
            <a:endParaRPr lang="en-US" altLang="zh-CN" dirty="0">
              <a:solidFill>
                <a:srgbClr val="191919"/>
              </a:solidFill>
              <a:latin typeface="PingFang SC" panose="020B0400000000000000" pitchFamily="34" charset="-122"/>
            </a:endParaRPr>
          </a:p>
          <a:p>
            <a:pPr eaLnBrk="1" hangingPunct="1">
              <a:spcBef>
                <a:spcPct val="0"/>
              </a:spcBef>
            </a:pPr>
            <a:r>
              <a:rPr lang="zh-CN" altLang="en-US" dirty="0">
                <a:solidFill>
                  <a:srgbClr val="191919"/>
                </a:solidFill>
                <a:latin typeface="PingFang SC" panose="020B0400000000000000" pitchFamily="34" charset="-122"/>
              </a:rPr>
              <a:t>“参伍以变，错综其数”。</a:t>
            </a:r>
            <a:endParaRPr lang="en-US" altLang="zh-CN" dirty="0">
              <a:solidFill>
                <a:srgbClr val="191919"/>
              </a:solidFill>
              <a:latin typeface="PingFang SC" panose="020B0400000000000000" pitchFamily="34" charset="-122"/>
            </a:endParaRPr>
          </a:p>
          <a:p>
            <a:pPr eaLnBrk="1" hangingPunct="1">
              <a:spcBef>
                <a:spcPct val="0"/>
              </a:spcBef>
            </a:pPr>
            <a:endParaRPr lang="en-US" altLang="zh-CN" dirty="0">
              <a:solidFill>
                <a:srgbClr val="191919"/>
              </a:solidFill>
              <a:latin typeface="PingFang SC" panose="020B0400000000000000" pitchFamily="34" charset="-122"/>
            </a:endParaRPr>
          </a:p>
          <a:p>
            <a:pPr eaLnBrk="1" hangingPunct="1">
              <a:spcBef>
                <a:spcPct val="0"/>
              </a:spcBef>
            </a:pPr>
            <a:r>
              <a:rPr lang="en-US" altLang="zh-CN" dirty="0"/>
              <a:t>a) Random Access Machines b) Straight Line Programs and Circuits c) Vector Machines d) Turing Machines e) Pointer Machines f) Decision Trees g) Machines That Make Random Choices </a:t>
            </a:r>
            <a:endParaRPr lang="zh-CN" altLang="en-US" dirty="0"/>
          </a:p>
          <a:p>
            <a:endParaRPr lang="zh-CN" altLang="en-US" dirty="0"/>
          </a:p>
        </p:txBody>
      </p:sp>
      <p:sp>
        <p:nvSpPr>
          <p:cNvPr id="68611" name="灯片编号占位符 3">
            <a:extLst>
              <a:ext uri="{FF2B5EF4-FFF2-40B4-BE49-F238E27FC236}">
                <a16:creationId xmlns:a16="http://schemas.microsoft.com/office/drawing/2014/main" id="{F4E587B7-5B46-A549-9C2B-D2089BD42C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9F02FF7-BC2C-1B40-BA56-001272A09B81}" type="slidenum">
              <a:rPr lang="en-US" altLang="zh-CN" sz="1200" smtClean="0"/>
              <a:pPr/>
              <a:t>2</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Answer C.</a:t>
            </a:r>
            <a:endParaRPr kumimoji="1" lang="zh-CN" altLang="en-US" dirty="0"/>
          </a:p>
        </p:txBody>
      </p:sp>
      <p:sp>
        <p:nvSpPr>
          <p:cNvPr id="4" name="灯片编号占位符 3"/>
          <p:cNvSpPr>
            <a:spLocks noGrp="1"/>
          </p:cNvSpPr>
          <p:nvPr>
            <p:ph type="sldNum" sz="quarter" idx="5"/>
          </p:nvPr>
        </p:nvSpPr>
        <p:spPr/>
        <p:txBody>
          <a:bodyPr/>
          <a:lstStyle/>
          <a:p>
            <a:pPr>
              <a:defRPr/>
            </a:pPr>
            <a:fld id="{99363CD7-27B0-874E-A9AC-EF2BC0251F02}" type="slidenum">
              <a:rPr lang="en-US" altLang="zh-CN" smtClean="0"/>
              <a:pPr>
                <a:defRPr/>
              </a:pPr>
              <a:t>21</a:t>
            </a:fld>
            <a:endParaRPr lang="en-US" altLang="zh-CN"/>
          </a:p>
        </p:txBody>
      </p:sp>
    </p:spTree>
    <p:extLst>
      <p:ext uri="{BB962C8B-B14F-4D97-AF65-F5344CB8AC3E}">
        <p14:creationId xmlns:p14="http://schemas.microsoft.com/office/powerpoint/2010/main" val="4177997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99363CD7-27B0-874E-A9AC-EF2BC0251F02}" type="slidenum">
              <a:rPr lang="en-US" altLang="zh-CN" smtClean="0"/>
              <a:pPr>
                <a:defRPr/>
              </a:pPr>
              <a:t>28</a:t>
            </a:fld>
            <a:endParaRPr lang="en-US" altLang="zh-CN"/>
          </a:p>
        </p:txBody>
      </p:sp>
    </p:spTree>
    <p:extLst>
      <p:ext uri="{BB962C8B-B14F-4D97-AF65-F5344CB8AC3E}">
        <p14:creationId xmlns:p14="http://schemas.microsoft.com/office/powerpoint/2010/main" val="3232357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9F44D9D7-6A56-1143-8E01-1C0C7F08D6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53B1A5F-C7BB-3440-98E8-350C0B168E8B}" type="slidenum">
              <a:rPr lang="en-US" altLang="zh-CN" smtClean="0"/>
              <a:pPr>
                <a:spcBef>
                  <a:spcPct val="0"/>
                </a:spcBef>
              </a:pPr>
              <a:t>45</a:t>
            </a:fld>
            <a:endParaRPr lang="en-US" altLang="zh-CN"/>
          </a:p>
        </p:txBody>
      </p:sp>
      <p:sp>
        <p:nvSpPr>
          <p:cNvPr id="55298" name="Rectangle 2">
            <a:extLst>
              <a:ext uri="{FF2B5EF4-FFF2-40B4-BE49-F238E27FC236}">
                <a16:creationId xmlns:a16="http://schemas.microsoft.com/office/drawing/2014/main" id="{F4BB5770-1CC1-B14B-A7F3-FE1E97D2060F}"/>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91107549-30D9-864A-9ABF-81BFD1CB6F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Decision problem is easier, since we only have to answer yes or no.</a:t>
            </a:r>
          </a:p>
          <a:p>
            <a:pPr eaLnBrk="1" hangingPunct="1"/>
            <a:r>
              <a:rPr lang="en-US" altLang="zh-CN"/>
              <a:t>Optimization problem can be related to a decision problem.</a:t>
            </a:r>
          </a:p>
          <a:p>
            <a:pPr eaLnBrk="1" hangingPunct="1"/>
            <a:r>
              <a:rPr lang="en-US" altLang="zh-CN"/>
              <a:t>Example: SHORTEST-PATH relates to PATH: given a directed graph G, vertices u and v, and an integer k, does a path exist from u to v consisting of at most k edges?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ED3C1235-A7A1-174D-B0E0-2C09B6C8CE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DC58855-B5AD-7747-856C-B2D0517765D0}" type="slidenum">
              <a:rPr lang="en-US" altLang="zh-CN" smtClean="0"/>
              <a:pPr>
                <a:spcBef>
                  <a:spcPct val="0"/>
                </a:spcBef>
              </a:pPr>
              <a:t>46</a:t>
            </a:fld>
            <a:endParaRPr lang="en-US" altLang="zh-CN"/>
          </a:p>
        </p:txBody>
      </p:sp>
      <p:sp>
        <p:nvSpPr>
          <p:cNvPr id="57346" name="Rectangle 2">
            <a:extLst>
              <a:ext uri="{FF2B5EF4-FFF2-40B4-BE49-F238E27FC236}">
                <a16:creationId xmlns:a16="http://schemas.microsoft.com/office/drawing/2014/main" id="{48D1AC51-071B-2F49-B88A-EDB4E160BB90}"/>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72CC1AD6-8B1C-CD43-BFF0-6C1B82D1BB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Any problem A can be reduced to HCP, then reduced to TSP.</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BA3CEBE0-CD07-DA41-9BCC-B20F12789F00}"/>
              </a:ext>
            </a:extLst>
          </p:cNvPr>
          <p:cNvSpPr>
            <a:spLocks noGrp="1" noRot="1" noChangeAspect="1" noChangeArrowheads="1" noTextEdit="1"/>
          </p:cNvSpPr>
          <p:nvPr>
            <p:ph type="sldImg"/>
          </p:nvPr>
        </p:nvSpPr>
        <p:spPr>
          <a:ln/>
        </p:spPr>
      </p:sp>
      <p:sp>
        <p:nvSpPr>
          <p:cNvPr id="64514" name="备注占位符 2">
            <a:extLst>
              <a:ext uri="{FF2B5EF4-FFF2-40B4-BE49-F238E27FC236}">
                <a16:creationId xmlns:a16="http://schemas.microsoft.com/office/drawing/2014/main" id="{42C07FE7-8780-F048-87AD-539E8DBD6AF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An example of an </a:t>
            </a:r>
            <a:r>
              <a:rPr lang="en-US" altLang="zh-CN">
                <a:hlinkClick r:id="rId3" tooltip="NP-complete"/>
              </a:rPr>
              <a:t>NP-complete</a:t>
            </a:r>
            <a:r>
              <a:rPr lang="en-US" altLang="zh-CN"/>
              <a:t> problem is the </a:t>
            </a:r>
            <a:r>
              <a:rPr lang="en-US" altLang="zh-CN">
                <a:hlinkClick r:id="rId4" tooltip="Subset sum problem"/>
              </a:rPr>
              <a:t>subset sum problem</a:t>
            </a:r>
            <a:r>
              <a:rPr lang="en-US" altLang="zh-CN"/>
              <a:t>: given a finite set of integers, is there a non-empty subset that sums to zero? To give a proof of a "yes" instance, one must specify a non-empty subset that does sum to zero, which is easy to verify. The complementary problem asks: "given a finite set of integers, does every non-empty subset have a non-zero sum?". Even if someone claims to know the answer to the complementary question for a given set, we do not know how to verify their solution efficiently. To give a proof of the "yes" instance, they may try to list every single subset and their supposedly non-zero sum. However, verifying their claim is just as inefficient as checking all possible sums in the first place. Because of this dilemma, we do not know if the subset sum problem is in co-NP. Note however that the complementary question itself is in co-NP, since the original question is in NP.</a:t>
            </a:r>
            <a:endParaRPr lang="zh-CN" altLang="en-US"/>
          </a:p>
        </p:txBody>
      </p:sp>
      <p:sp>
        <p:nvSpPr>
          <p:cNvPr id="64515" name="幻灯片编号占位符 3">
            <a:extLst>
              <a:ext uri="{FF2B5EF4-FFF2-40B4-BE49-F238E27FC236}">
                <a16:creationId xmlns:a16="http://schemas.microsoft.com/office/drawing/2014/main" id="{8609EFE2-275A-0B48-B327-B13F4EAC0C3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BE0A548-B685-7846-87CE-FE5A2E05E11E}" type="slidenum">
              <a:rPr lang="en-US" altLang="zh-CN" sz="1200" smtClean="0"/>
              <a:pPr/>
              <a:t>52</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a:extLst>
              <a:ext uri="{FF2B5EF4-FFF2-40B4-BE49-F238E27FC236}">
                <a16:creationId xmlns:a16="http://schemas.microsoft.com/office/drawing/2014/main" id="{5D07BBB7-1A42-A64F-A4C3-971EB8795B37}"/>
              </a:ext>
            </a:extLst>
          </p:cNvPr>
          <p:cNvSpPr>
            <a:spLocks noGrp="1" noRot="1" noChangeAspect="1" noChangeArrowheads="1" noTextEdit="1"/>
          </p:cNvSpPr>
          <p:nvPr>
            <p:ph type="sldImg"/>
          </p:nvPr>
        </p:nvSpPr>
        <p:spPr>
          <a:ln/>
        </p:spPr>
      </p:sp>
      <p:sp>
        <p:nvSpPr>
          <p:cNvPr id="69634" name="备注占位符 2">
            <a:extLst>
              <a:ext uri="{FF2B5EF4-FFF2-40B4-BE49-F238E27FC236}">
                <a16:creationId xmlns:a16="http://schemas.microsoft.com/office/drawing/2014/main" id="{46EC9399-4155-FD40-AB43-2A452B8EDF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Decision vs Search</a:t>
            </a:r>
          </a:p>
          <a:p>
            <a:endParaRPr lang="en-US" altLang="zh-CN"/>
          </a:p>
          <a:p>
            <a:r>
              <a:rPr lang="en-US" altLang="zh-CN"/>
              <a:t>Search, if there exists a solution, then gives that solution. </a:t>
            </a:r>
            <a:endParaRPr lang="zh-CN" altLang="en-US"/>
          </a:p>
        </p:txBody>
      </p:sp>
      <p:sp>
        <p:nvSpPr>
          <p:cNvPr id="69635" name="灯片编号占位符 3">
            <a:extLst>
              <a:ext uri="{FF2B5EF4-FFF2-40B4-BE49-F238E27FC236}">
                <a16:creationId xmlns:a16="http://schemas.microsoft.com/office/drawing/2014/main" id="{EA90B5DF-89D4-DF41-8799-0EC4BA7864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0466364-87CC-CC40-8CC7-3BF5CB03D38E}" type="slidenum">
              <a:rPr lang="en-US" altLang="zh-CN" sz="1200" smtClean="0"/>
              <a:pPr/>
              <a:t>3</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a:extLst>
              <a:ext uri="{FF2B5EF4-FFF2-40B4-BE49-F238E27FC236}">
                <a16:creationId xmlns:a16="http://schemas.microsoft.com/office/drawing/2014/main" id="{D894C937-E6B2-9A4F-9EC3-DEE78ADBB30F}"/>
              </a:ext>
            </a:extLst>
          </p:cNvPr>
          <p:cNvSpPr>
            <a:spLocks noGrp="1" noRot="1" noChangeAspect="1" noChangeArrowheads="1" noTextEdit="1"/>
          </p:cNvSpPr>
          <p:nvPr>
            <p:ph type="sldImg"/>
          </p:nvPr>
        </p:nvSpPr>
        <p:spPr>
          <a:ln/>
        </p:spPr>
      </p:sp>
      <p:sp>
        <p:nvSpPr>
          <p:cNvPr id="71682" name="备注占位符 2">
            <a:extLst>
              <a:ext uri="{FF2B5EF4-FFF2-40B4-BE49-F238E27FC236}">
                <a16:creationId xmlns:a16="http://schemas.microsoft.com/office/drawing/2014/main" id="{4B4F5261-7EC4-084F-B6DE-C53981F21C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𝐿={𝑤∣w is the encoding of an input 𝑦 to problem 𝑋, and the answer to input 𝑦 for problem 𝑋 is "Yes" }</a:t>
            </a:r>
            <a:br>
              <a:rPr lang="en-US" altLang="zh-CN"/>
            </a:br>
            <a:endParaRPr lang="zh-CN" altLang="en-US" dirty="0"/>
          </a:p>
        </p:txBody>
      </p:sp>
      <p:sp>
        <p:nvSpPr>
          <p:cNvPr id="71683" name="灯片编号占位符 3">
            <a:extLst>
              <a:ext uri="{FF2B5EF4-FFF2-40B4-BE49-F238E27FC236}">
                <a16:creationId xmlns:a16="http://schemas.microsoft.com/office/drawing/2014/main" id="{67C03278-0483-6446-8591-E19884E5EA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1E635A8-6C4C-C545-A2AE-CCAFBA899C57}" type="slidenum">
              <a:rPr lang="en-US" altLang="zh-CN" sz="1200" smtClean="0"/>
              <a:pPr/>
              <a:t>4</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a:extLst>
              <a:ext uri="{FF2B5EF4-FFF2-40B4-BE49-F238E27FC236}">
                <a16:creationId xmlns:a16="http://schemas.microsoft.com/office/drawing/2014/main" id="{5383DB35-FAA3-3245-B024-7E18B553CC96}"/>
              </a:ext>
            </a:extLst>
          </p:cNvPr>
          <p:cNvSpPr>
            <a:spLocks noGrp="1" noRot="1" noChangeAspect="1" noChangeArrowheads="1" noTextEdit="1"/>
          </p:cNvSpPr>
          <p:nvPr>
            <p:ph type="sldImg"/>
          </p:nvPr>
        </p:nvSpPr>
        <p:spPr>
          <a:ln/>
        </p:spPr>
      </p:sp>
      <p:sp>
        <p:nvSpPr>
          <p:cNvPr id="73730" name="备注占位符 2">
            <a:extLst>
              <a:ext uri="{FF2B5EF4-FFF2-40B4-BE49-F238E27FC236}">
                <a16:creationId xmlns:a16="http://schemas.microsoft.com/office/drawing/2014/main" id="{44690B91-38AD-1749-A44A-55E1F1D1CE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dirty="0"/>
              <a:t>Computational complexity: A modern approach</a:t>
            </a:r>
          </a:p>
          <a:p>
            <a:r>
              <a:rPr lang="en-US" altLang="zh-CN" dirty="0"/>
              <a:t>Author(s): Sanjeev Arora, Boaz Barak</a:t>
            </a:r>
          </a:p>
          <a:p>
            <a:r>
              <a:rPr lang="en-US" altLang="zh-CN" dirty="0"/>
              <a:t>Publisher: Cambridge University Press, Year: 2009</a:t>
            </a:r>
          </a:p>
          <a:p>
            <a:r>
              <a:rPr lang="en-US" altLang="zh-CN" dirty="0"/>
              <a:t>ISBN: 9780521424264,0521424267</a:t>
            </a:r>
          </a:p>
          <a:p>
            <a:endParaRPr lang="zh-CN" altLang="en-US" dirty="0"/>
          </a:p>
        </p:txBody>
      </p:sp>
      <p:sp>
        <p:nvSpPr>
          <p:cNvPr id="73731" name="灯片编号占位符 3">
            <a:extLst>
              <a:ext uri="{FF2B5EF4-FFF2-40B4-BE49-F238E27FC236}">
                <a16:creationId xmlns:a16="http://schemas.microsoft.com/office/drawing/2014/main" id="{EA1F24E0-4AE3-F349-8284-6A408FEBF3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365230B-703C-254E-A303-F58F528BFC21}" type="slidenum">
              <a:rPr lang="en-US" altLang="zh-CN" sz="1200" smtClean="0"/>
              <a:pPr/>
              <a:t>6</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a:extLst>
              <a:ext uri="{FF2B5EF4-FFF2-40B4-BE49-F238E27FC236}">
                <a16:creationId xmlns:a16="http://schemas.microsoft.com/office/drawing/2014/main" id="{8EA22C0B-107C-C24C-9382-777A48502816}"/>
              </a:ext>
            </a:extLst>
          </p:cNvPr>
          <p:cNvSpPr>
            <a:spLocks noGrp="1" noRot="1" noChangeAspect="1" noChangeArrowheads="1" noTextEdit="1"/>
          </p:cNvSpPr>
          <p:nvPr>
            <p:ph type="sldImg"/>
          </p:nvPr>
        </p:nvSpPr>
        <p:spPr>
          <a:ln/>
        </p:spPr>
      </p:sp>
      <p:sp>
        <p:nvSpPr>
          <p:cNvPr id="75778" name="备注占位符 2">
            <a:extLst>
              <a:ext uri="{FF2B5EF4-FFF2-40B4-BE49-F238E27FC236}">
                <a16:creationId xmlns:a16="http://schemas.microsoft.com/office/drawing/2014/main" id="{293BCEB3-27D2-3945-BEB4-8C57CEF73E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dirty="0"/>
              <a:t>Computational complexity: A modern approach</a:t>
            </a:r>
          </a:p>
          <a:p>
            <a:br>
              <a:rPr lang="en-US" altLang="zh-CN" dirty="0"/>
            </a:b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any ”reasonable” model of computation can be efficiently simulated on a standard model such as a Turing Machine or a Random Access Machine or a cellular automaton</a:t>
            </a:r>
            <a:endParaRPr lang="zh-CN" altLang="en-US" dirty="0"/>
          </a:p>
          <a:p>
            <a:endParaRPr lang="zh-CN" altLang="en-US" dirty="0"/>
          </a:p>
        </p:txBody>
      </p:sp>
      <p:sp>
        <p:nvSpPr>
          <p:cNvPr id="75779" name="灯片编号占位符 3">
            <a:extLst>
              <a:ext uri="{FF2B5EF4-FFF2-40B4-BE49-F238E27FC236}">
                <a16:creationId xmlns:a16="http://schemas.microsoft.com/office/drawing/2014/main" id="{E6A19A2C-44DF-3A4A-8B8A-00B4C5D8D0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747628D-76C0-4547-AE11-FC10BD012797}" type="slidenum">
              <a:rPr lang="en-US" altLang="zh-CN" sz="1200" smtClean="0"/>
              <a:pPr/>
              <a:t>7</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8513618E-C2CB-7F43-B946-AF1BAD01387C}"/>
              </a:ext>
            </a:extLst>
          </p:cNvPr>
          <p:cNvSpPr>
            <a:spLocks noGrp="1" noRot="1" noChangeAspect="1" noChangeArrowheads="1" noTextEdit="1"/>
          </p:cNvSpPr>
          <p:nvPr>
            <p:ph type="sldImg"/>
          </p:nvPr>
        </p:nvSpPr>
        <p:spPr>
          <a:ln/>
        </p:spPr>
      </p:sp>
      <p:sp>
        <p:nvSpPr>
          <p:cNvPr id="76802" name="备注占位符 2">
            <a:extLst>
              <a:ext uri="{FF2B5EF4-FFF2-40B4-BE49-F238E27FC236}">
                <a16:creationId xmlns:a16="http://schemas.microsoft.com/office/drawing/2014/main" id="{05E7362C-63FA-A943-8944-7871C2DB4A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We give it the magical ability to split into two copies, each with a different bit telling it what to do next. These copies can then split further into exponentially</a:t>
            </a:r>
          </a:p>
          <a:p>
            <a:r>
              <a:rPr lang="en-US" altLang="zh-CN" dirty="0"/>
              <a:t>many copies, or branches. If any of the branches accepts, then we say the</a:t>
            </a:r>
          </a:p>
          <a:p>
            <a:r>
              <a:rPr lang="en-US" altLang="zh-CN" dirty="0"/>
              <a:t>machine as a whole accepts; if none do, the machine rejects.</a:t>
            </a:r>
          </a:p>
          <a:p>
            <a:endParaRPr lang="zh-CN" altLang="en-US" dirty="0"/>
          </a:p>
        </p:txBody>
      </p:sp>
      <p:sp>
        <p:nvSpPr>
          <p:cNvPr id="76803" name="灯片编号占位符 3">
            <a:extLst>
              <a:ext uri="{FF2B5EF4-FFF2-40B4-BE49-F238E27FC236}">
                <a16:creationId xmlns:a16="http://schemas.microsoft.com/office/drawing/2014/main" id="{5BBF96EC-2484-8747-9DB8-3F474BFFFB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3D52E72-DC61-5E41-B95B-003938D65D9F}" type="slidenum">
              <a:rPr lang="en-US" altLang="zh-CN" sz="1200" smtClean="0"/>
              <a:pPr/>
              <a:t>9</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6FC99105-565E-DA46-9EF7-720D752C15F2}"/>
              </a:ext>
            </a:extLst>
          </p:cNvPr>
          <p:cNvSpPr>
            <a:spLocks noGrp="1" noRot="1" noChangeAspect="1" noChangeArrowheads="1" noTextEdit="1"/>
          </p:cNvSpPr>
          <p:nvPr>
            <p:ph type="sldImg"/>
          </p:nvPr>
        </p:nvSpPr>
        <p:spPr>
          <a:ln/>
        </p:spPr>
      </p:sp>
      <p:sp>
        <p:nvSpPr>
          <p:cNvPr id="27650" name="备注占位符 2">
            <a:extLst>
              <a:ext uri="{FF2B5EF4-FFF2-40B4-BE49-F238E27FC236}">
                <a16:creationId xmlns:a16="http://schemas.microsoft.com/office/drawing/2014/main" id="{91D7FCD5-7C9C-9D45-B96A-1A02CBCABA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An example of an </a:t>
            </a:r>
            <a:r>
              <a:rPr lang="en-US" altLang="zh-CN">
                <a:hlinkClick r:id="rId3" tooltip="NP-complete"/>
              </a:rPr>
              <a:t>NP-complete</a:t>
            </a:r>
            <a:r>
              <a:rPr lang="en-US" altLang="zh-CN"/>
              <a:t> problem is the </a:t>
            </a:r>
            <a:r>
              <a:rPr lang="en-US" altLang="zh-CN">
                <a:hlinkClick r:id="rId4" tooltip="Subset sum problem"/>
              </a:rPr>
              <a:t>subset sum problem</a:t>
            </a:r>
            <a:r>
              <a:rPr lang="en-US" altLang="zh-CN"/>
              <a:t>: given a finite set of integers, is there a non-empty subset that sums to zero? To give a proof of a "yes" instance, one must specify a non-empty subset that does sum to zero, which is easy to verify. The complementary problem asks: "given a finite set of integers, does every non-empty subset have a non-zero sum?". Even if someone claims to know the answer to the complementary question for a given set, we do not know how to verify their solution efficiently. To give a proof of the "yes" instance, they may try to list every single subset and their supposedly non-zero sum. However, verifying their claim is just as inefficient as checking all possible sums in the first place. Because of this dilemma, we do not know if the subset sum problem is in co-NP. Note however that the complementary question itself is in co-NP, since the original question is in NP.</a:t>
            </a:r>
            <a:endParaRPr lang="zh-CN" altLang="en-US"/>
          </a:p>
        </p:txBody>
      </p:sp>
      <p:sp>
        <p:nvSpPr>
          <p:cNvPr id="27651" name="幻灯片编号占位符 3">
            <a:extLst>
              <a:ext uri="{FF2B5EF4-FFF2-40B4-BE49-F238E27FC236}">
                <a16:creationId xmlns:a16="http://schemas.microsoft.com/office/drawing/2014/main" id="{4DD02C58-B6DE-094E-96C1-E93288F85D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7E176C7-5EBB-D946-BBA0-F887F7F98677}" type="slidenum">
              <a:rPr lang="en-US" altLang="zh-CN" sz="1200" smtClean="0"/>
              <a:pPr/>
              <a:t>17</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CDBF3D0A-02DF-E445-9B1A-53F5CC00DA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F810356-C18D-8440-811D-926A73130E15}" type="slidenum">
              <a:rPr lang="en-US" altLang="zh-CN" smtClean="0"/>
              <a:pPr>
                <a:spcBef>
                  <a:spcPct val="0"/>
                </a:spcBef>
              </a:pPr>
              <a:t>19</a:t>
            </a:fld>
            <a:endParaRPr lang="en-US" altLang="zh-CN"/>
          </a:p>
        </p:txBody>
      </p:sp>
      <p:sp>
        <p:nvSpPr>
          <p:cNvPr id="29698" name="Rectangle 2">
            <a:extLst>
              <a:ext uri="{FF2B5EF4-FFF2-40B4-BE49-F238E27FC236}">
                <a16:creationId xmlns:a16="http://schemas.microsoft.com/office/drawing/2014/main" id="{BBDEBDC7-4B34-A445-A784-F22892AE44A5}"/>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FB777918-E7FF-5646-83A7-A61253F412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Decision problem is easier, since we only have to answer yes or no.</a:t>
            </a:r>
          </a:p>
          <a:p>
            <a:pPr eaLnBrk="1" hangingPunct="1"/>
            <a:r>
              <a:rPr lang="en-US" altLang="zh-CN"/>
              <a:t>Optimization problem can be related to a decision problem.</a:t>
            </a:r>
          </a:p>
          <a:p>
            <a:pPr eaLnBrk="1" hangingPunct="1"/>
            <a:r>
              <a:rPr lang="en-US" altLang="zh-CN"/>
              <a:t>Example: SHORTEST-PATH relates to PATH: given a directed graph G, vertices u and v, and an integer k, does a path exist from u to v consisting of at most k edges?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a:extLst>
              <a:ext uri="{FF2B5EF4-FFF2-40B4-BE49-F238E27FC236}">
                <a16:creationId xmlns:a16="http://schemas.microsoft.com/office/drawing/2014/main" id="{20BF503B-BC0F-5D4D-A332-FF0E295A5251}"/>
              </a:ext>
            </a:extLst>
          </p:cNvPr>
          <p:cNvSpPr>
            <a:spLocks noGrp="1" noRot="1" noChangeAspect="1" noChangeArrowheads="1" noTextEdit="1"/>
          </p:cNvSpPr>
          <p:nvPr>
            <p:ph type="sldImg"/>
          </p:nvPr>
        </p:nvSpPr>
        <p:spPr>
          <a:ln/>
        </p:spPr>
      </p:sp>
      <p:sp>
        <p:nvSpPr>
          <p:cNvPr id="79874" name="备注占位符 2">
            <a:extLst>
              <a:ext uri="{FF2B5EF4-FFF2-40B4-BE49-F238E27FC236}">
                <a16:creationId xmlns:a16="http://schemas.microsoft.com/office/drawing/2014/main" id="{6D489D6E-765F-634B-9C1C-0EE8E83A79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b="1"/>
              <a:t>We call the function </a:t>
            </a:r>
            <a:r>
              <a:rPr kumimoji="0" lang="en-US" altLang="zh-CN" b="1" i="1"/>
              <a:t>f</a:t>
            </a:r>
            <a:r>
              <a:rPr kumimoji="0" lang="en-US" altLang="zh-CN" b="1"/>
              <a:t> the </a:t>
            </a:r>
            <a:r>
              <a:rPr kumimoji="0" lang="en-US" altLang="zh-CN" b="1" i="1">
                <a:solidFill>
                  <a:schemeClr val="hlink"/>
                </a:solidFill>
              </a:rPr>
              <a:t>reduction function</a:t>
            </a:r>
            <a:r>
              <a:rPr kumimoji="0" lang="en-US" altLang="zh-CN" b="1"/>
              <a:t>, and a polynomial-time algorithm </a:t>
            </a:r>
            <a:r>
              <a:rPr kumimoji="0" lang="en-US" altLang="zh-CN" b="1" i="1"/>
              <a:t>F</a:t>
            </a:r>
            <a:r>
              <a:rPr kumimoji="0" lang="en-US" altLang="zh-CN" b="1"/>
              <a:t> that computes  </a:t>
            </a:r>
            <a:r>
              <a:rPr kumimoji="0" lang="en-US" altLang="zh-CN" b="1" i="1"/>
              <a:t>f</a:t>
            </a:r>
            <a:r>
              <a:rPr kumimoji="0" lang="en-US" altLang="zh-CN" b="1"/>
              <a:t>  is called a </a:t>
            </a:r>
            <a:r>
              <a:rPr kumimoji="0" lang="en-US" altLang="zh-CN" b="1" i="1">
                <a:solidFill>
                  <a:schemeClr val="hlink"/>
                </a:solidFill>
              </a:rPr>
              <a:t>reduction algorithm</a:t>
            </a:r>
            <a:r>
              <a:rPr kumimoji="0" lang="en-US" altLang="zh-CN" b="1"/>
              <a:t>.</a:t>
            </a:r>
          </a:p>
          <a:p>
            <a:endParaRPr lang="zh-CN" altLang="en-US"/>
          </a:p>
        </p:txBody>
      </p:sp>
      <p:sp>
        <p:nvSpPr>
          <p:cNvPr id="79875" name="灯片编号占位符 3">
            <a:extLst>
              <a:ext uri="{FF2B5EF4-FFF2-40B4-BE49-F238E27FC236}">
                <a16:creationId xmlns:a16="http://schemas.microsoft.com/office/drawing/2014/main" id="{F8957DDD-D6B2-DA45-A7FB-CC52E5E06E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4D724B5-7BC6-DA4A-B03D-6B8279D660AF}" type="slidenum">
              <a:rPr lang="en-US" altLang="zh-CN" sz="1200" smtClean="0"/>
              <a:pPr/>
              <a:t>20</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3C3B0F1A-9FA6-B947-AAC1-FF5915F8FF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110A9DB-6D54-6B4D-BF80-EABEF59DFD7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5885815-A9FF-524B-8BBD-E1195CFF20C5}"/>
              </a:ext>
            </a:extLst>
          </p:cNvPr>
          <p:cNvSpPr>
            <a:spLocks noGrp="1" noChangeArrowheads="1"/>
          </p:cNvSpPr>
          <p:nvPr>
            <p:ph type="sldNum" sz="quarter" idx="12"/>
          </p:nvPr>
        </p:nvSpPr>
        <p:spPr>
          <a:ln/>
        </p:spPr>
        <p:txBody>
          <a:bodyPr/>
          <a:lstStyle>
            <a:lvl1pPr>
              <a:defRPr/>
            </a:lvl1pPr>
          </a:lstStyle>
          <a:p>
            <a:pPr>
              <a:defRPr/>
            </a:pPr>
            <a:fld id="{5843870D-27CA-5942-89A8-CCEAD7EEC35E}" type="slidenum">
              <a:rPr lang="en-US" altLang="zh-CN"/>
              <a:pPr>
                <a:defRPr/>
              </a:pPr>
              <a:t>‹#›</a:t>
            </a:fld>
            <a:endParaRPr lang="en-US" altLang="zh-CN"/>
          </a:p>
        </p:txBody>
      </p:sp>
    </p:spTree>
    <p:extLst>
      <p:ext uri="{BB962C8B-B14F-4D97-AF65-F5344CB8AC3E}">
        <p14:creationId xmlns:p14="http://schemas.microsoft.com/office/powerpoint/2010/main" val="115475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D3FB4B2-E5C1-A744-929A-C84210482A6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F9D9BA4-0450-CF42-9762-EC4016035A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95259F9-FFEA-494A-A445-8126078A23EE}"/>
              </a:ext>
            </a:extLst>
          </p:cNvPr>
          <p:cNvSpPr>
            <a:spLocks noGrp="1" noChangeArrowheads="1"/>
          </p:cNvSpPr>
          <p:nvPr>
            <p:ph type="sldNum" sz="quarter" idx="12"/>
          </p:nvPr>
        </p:nvSpPr>
        <p:spPr>
          <a:ln/>
        </p:spPr>
        <p:txBody>
          <a:bodyPr/>
          <a:lstStyle>
            <a:lvl1pPr>
              <a:defRPr/>
            </a:lvl1pPr>
          </a:lstStyle>
          <a:p>
            <a:pPr>
              <a:defRPr/>
            </a:pPr>
            <a:fld id="{5250456E-1282-8445-B574-D459ACC4606B}" type="slidenum">
              <a:rPr lang="en-US" altLang="zh-CN"/>
              <a:pPr>
                <a:defRPr/>
              </a:pPr>
              <a:t>‹#›</a:t>
            </a:fld>
            <a:endParaRPr lang="en-US" altLang="zh-CN"/>
          </a:p>
        </p:txBody>
      </p:sp>
    </p:spTree>
    <p:extLst>
      <p:ext uri="{BB962C8B-B14F-4D97-AF65-F5344CB8AC3E}">
        <p14:creationId xmlns:p14="http://schemas.microsoft.com/office/powerpoint/2010/main" val="153394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C14010F-9AA7-5F4E-AE60-D6D5533507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FF1FFEB-79DD-2E49-AC26-82B1729F45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971D338-5E52-0241-AE20-9C11F24B7CFC}"/>
              </a:ext>
            </a:extLst>
          </p:cNvPr>
          <p:cNvSpPr>
            <a:spLocks noGrp="1" noChangeArrowheads="1"/>
          </p:cNvSpPr>
          <p:nvPr>
            <p:ph type="sldNum" sz="quarter" idx="12"/>
          </p:nvPr>
        </p:nvSpPr>
        <p:spPr>
          <a:ln/>
        </p:spPr>
        <p:txBody>
          <a:bodyPr/>
          <a:lstStyle>
            <a:lvl1pPr>
              <a:defRPr/>
            </a:lvl1pPr>
          </a:lstStyle>
          <a:p>
            <a:pPr>
              <a:defRPr/>
            </a:pPr>
            <a:fld id="{3A443746-AECE-7942-BFC5-FAFC48FA501F}" type="slidenum">
              <a:rPr lang="en-US" altLang="zh-CN"/>
              <a:pPr>
                <a:defRPr/>
              </a:pPr>
              <a:t>‹#›</a:t>
            </a:fld>
            <a:endParaRPr lang="en-US" altLang="zh-CN"/>
          </a:p>
        </p:txBody>
      </p:sp>
    </p:spTree>
    <p:extLst>
      <p:ext uri="{BB962C8B-B14F-4D97-AF65-F5344CB8AC3E}">
        <p14:creationId xmlns:p14="http://schemas.microsoft.com/office/powerpoint/2010/main" val="368936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06443CF-519E-3448-B894-78A1DE9227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3DB932B-C687-2248-8E9A-DDBD23D4F7F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2CF692E-0F83-4B40-9B45-268FDABD8F28}"/>
              </a:ext>
            </a:extLst>
          </p:cNvPr>
          <p:cNvSpPr>
            <a:spLocks noGrp="1" noChangeArrowheads="1"/>
          </p:cNvSpPr>
          <p:nvPr>
            <p:ph type="sldNum" sz="quarter" idx="12"/>
          </p:nvPr>
        </p:nvSpPr>
        <p:spPr>
          <a:ln/>
        </p:spPr>
        <p:txBody>
          <a:bodyPr/>
          <a:lstStyle>
            <a:lvl1pPr>
              <a:defRPr/>
            </a:lvl1pPr>
          </a:lstStyle>
          <a:p>
            <a:pPr>
              <a:defRPr/>
            </a:pPr>
            <a:fld id="{1CFAB2F1-2EE4-D945-AC67-4E8917B7BCF4}" type="slidenum">
              <a:rPr lang="en-US" altLang="zh-CN"/>
              <a:pPr>
                <a:defRPr/>
              </a:pPr>
              <a:t>‹#›</a:t>
            </a:fld>
            <a:endParaRPr lang="en-US" altLang="zh-CN"/>
          </a:p>
        </p:txBody>
      </p:sp>
    </p:spTree>
    <p:extLst>
      <p:ext uri="{BB962C8B-B14F-4D97-AF65-F5344CB8AC3E}">
        <p14:creationId xmlns:p14="http://schemas.microsoft.com/office/powerpoint/2010/main" val="200922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613E9AA5-2661-5342-A981-E561A5BD98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E35DFF8-36ED-4B4D-AD79-E671C532FD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B6C14E4-D984-4347-9422-0EB3A14B384F}"/>
              </a:ext>
            </a:extLst>
          </p:cNvPr>
          <p:cNvSpPr>
            <a:spLocks noGrp="1" noChangeArrowheads="1"/>
          </p:cNvSpPr>
          <p:nvPr>
            <p:ph type="sldNum" sz="quarter" idx="12"/>
          </p:nvPr>
        </p:nvSpPr>
        <p:spPr>
          <a:ln/>
        </p:spPr>
        <p:txBody>
          <a:bodyPr/>
          <a:lstStyle>
            <a:lvl1pPr>
              <a:defRPr/>
            </a:lvl1pPr>
          </a:lstStyle>
          <a:p>
            <a:pPr>
              <a:defRPr/>
            </a:pPr>
            <a:fld id="{D28CA240-02F5-A643-8B2E-D3DF6944E992}" type="slidenum">
              <a:rPr lang="en-US" altLang="zh-CN"/>
              <a:pPr>
                <a:defRPr/>
              </a:pPr>
              <a:t>‹#›</a:t>
            </a:fld>
            <a:endParaRPr lang="en-US" altLang="zh-CN"/>
          </a:p>
        </p:txBody>
      </p:sp>
    </p:spTree>
    <p:extLst>
      <p:ext uri="{BB962C8B-B14F-4D97-AF65-F5344CB8AC3E}">
        <p14:creationId xmlns:p14="http://schemas.microsoft.com/office/powerpoint/2010/main" val="199952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40D456D-500F-E146-A729-F851A8B36E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6633F71-76C8-D241-A130-5D41321FB2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115970A-CBE8-0C45-9C12-32E3C187FF8B}"/>
              </a:ext>
            </a:extLst>
          </p:cNvPr>
          <p:cNvSpPr>
            <a:spLocks noGrp="1" noChangeArrowheads="1"/>
          </p:cNvSpPr>
          <p:nvPr>
            <p:ph type="sldNum" sz="quarter" idx="12"/>
          </p:nvPr>
        </p:nvSpPr>
        <p:spPr>
          <a:ln/>
        </p:spPr>
        <p:txBody>
          <a:bodyPr/>
          <a:lstStyle>
            <a:lvl1pPr>
              <a:defRPr/>
            </a:lvl1pPr>
          </a:lstStyle>
          <a:p>
            <a:pPr>
              <a:defRPr/>
            </a:pPr>
            <a:fld id="{8780F048-708E-F241-83CC-5559ACC5556C}" type="slidenum">
              <a:rPr lang="en-US" altLang="zh-CN"/>
              <a:pPr>
                <a:defRPr/>
              </a:pPr>
              <a:t>‹#›</a:t>
            </a:fld>
            <a:endParaRPr lang="en-US" altLang="zh-CN"/>
          </a:p>
        </p:txBody>
      </p:sp>
    </p:spTree>
    <p:extLst>
      <p:ext uri="{BB962C8B-B14F-4D97-AF65-F5344CB8AC3E}">
        <p14:creationId xmlns:p14="http://schemas.microsoft.com/office/powerpoint/2010/main" val="85409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F7F03CA2-DE99-FD46-B492-38D43599BB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78F05D5A-8ADA-9D41-9D47-F0D22774FD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107660BE-400E-1C42-89A2-423B86D041A8}"/>
              </a:ext>
            </a:extLst>
          </p:cNvPr>
          <p:cNvSpPr>
            <a:spLocks noGrp="1" noChangeArrowheads="1"/>
          </p:cNvSpPr>
          <p:nvPr>
            <p:ph type="sldNum" sz="quarter" idx="12"/>
          </p:nvPr>
        </p:nvSpPr>
        <p:spPr>
          <a:ln/>
        </p:spPr>
        <p:txBody>
          <a:bodyPr/>
          <a:lstStyle>
            <a:lvl1pPr>
              <a:defRPr/>
            </a:lvl1pPr>
          </a:lstStyle>
          <a:p>
            <a:pPr>
              <a:defRPr/>
            </a:pPr>
            <a:fld id="{35C40E64-03CA-6E40-B1F7-3E1E8130576A}" type="slidenum">
              <a:rPr lang="en-US" altLang="zh-CN"/>
              <a:pPr>
                <a:defRPr/>
              </a:pPr>
              <a:t>‹#›</a:t>
            </a:fld>
            <a:endParaRPr lang="en-US" altLang="zh-CN"/>
          </a:p>
        </p:txBody>
      </p:sp>
    </p:spTree>
    <p:extLst>
      <p:ext uri="{BB962C8B-B14F-4D97-AF65-F5344CB8AC3E}">
        <p14:creationId xmlns:p14="http://schemas.microsoft.com/office/powerpoint/2010/main" val="54196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793A8B9-8E93-C347-8BF5-A8AE4B2071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14857D2-BB95-3047-AE3E-33ACC6B9A8A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76327A3E-65E1-E64F-B7DC-AE97C7D49AF3}"/>
              </a:ext>
            </a:extLst>
          </p:cNvPr>
          <p:cNvSpPr>
            <a:spLocks noGrp="1" noChangeArrowheads="1"/>
          </p:cNvSpPr>
          <p:nvPr>
            <p:ph type="sldNum" sz="quarter" idx="12"/>
          </p:nvPr>
        </p:nvSpPr>
        <p:spPr>
          <a:ln/>
        </p:spPr>
        <p:txBody>
          <a:bodyPr/>
          <a:lstStyle>
            <a:lvl1pPr>
              <a:defRPr/>
            </a:lvl1pPr>
          </a:lstStyle>
          <a:p>
            <a:pPr>
              <a:defRPr/>
            </a:pPr>
            <a:fld id="{474F3B25-F48A-6442-9BDB-A862BEF089EB}" type="slidenum">
              <a:rPr lang="en-US" altLang="zh-CN"/>
              <a:pPr>
                <a:defRPr/>
              </a:pPr>
              <a:t>‹#›</a:t>
            </a:fld>
            <a:endParaRPr lang="en-US" altLang="zh-CN"/>
          </a:p>
        </p:txBody>
      </p:sp>
    </p:spTree>
    <p:extLst>
      <p:ext uri="{BB962C8B-B14F-4D97-AF65-F5344CB8AC3E}">
        <p14:creationId xmlns:p14="http://schemas.microsoft.com/office/powerpoint/2010/main" val="4271582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A22DC0B-A295-3949-9420-62E3A3FCF38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F7104D98-AA1C-B448-BB7E-2F5872489EE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D1736389-C015-C74F-9AFB-011B68912D53}"/>
              </a:ext>
            </a:extLst>
          </p:cNvPr>
          <p:cNvSpPr>
            <a:spLocks noGrp="1" noChangeArrowheads="1"/>
          </p:cNvSpPr>
          <p:nvPr>
            <p:ph type="sldNum" sz="quarter" idx="12"/>
          </p:nvPr>
        </p:nvSpPr>
        <p:spPr>
          <a:ln/>
        </p:spPr>
        <p:txBody>
          <a:bodyPr/>
          <a:lstStyle>
            <a:lvl1pPr>
              <a:defRPr/>
            </a:lvl1pPr>
          </a:lstStyle>
          <a:p>
            <a:pPr>
              <a:defRPr/>
            </a:pPr>
            <a:fld id="{0A4B1C69-F243-1246-A71B-5AE29560429E}" type="slidenum">
              <a:rPr lang="en-US" altLang="zh-CN"/>
              <a:pPr>
                <a:defRPr/>
              </a:pPr>
              <a:t>‹#›</a:t>
            </a:fld>
            <a:endParaRPr lang="en-US" altLang="zh-CN"/>
          </a:p>
        </p:txBody>
      </p:sp>
    </p:spTree>
    <p:extLst>
      <p:ext uri="{BB962C8B-B14F-4D97-AF65-F5344CB8AC3E}">
        <p14:creationId xmlns:p14="http://schemas.microsoft.com/office/powerpoint/2010/main" val="424740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1C50516-D848-AC40-B804-AF0284614D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60ACA63-7A69-4A46-B693-5129E667961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0FFCC30-1001-3248-A056-ABFE9BC6D3E8}"/>
              </a:ext>
            </a:extLst>
          </p:cNvPr>
          <p:cNvSpPr>
            <a:spLocks noGrp="1" noChangeArrowheads="1"/>
          </p:cNvSpPr>
          <p:nvPr>
            <p:ph type="sldNum" sz="quarter" idx="12"/>
          </p:nvPr>
        </p:nvSpPr>
        <p:spPr>
          <a:ln/>
        </p:spPr>
        <p:txBody>
          <a:bodyPr/>
          <a:lstStyle>
            <a:lvl1pPr>
              <a:defRPr/>
            </a:lvl1pPr>
          </a:lstStyle>
          <a:p>
            <a:pPr>
              <a:defRPr/>
            </a:pPr>
            <a:fld id="{D838C657-E7C0-3A46-B383-2390651DB185}" type="slidenum">
              <a:rPr lang="en-US" altLang="zh-CN"/>
              <a:pPr>
                <a:defRPr/>
              </a:pPr>
              <a:t>‹#›</a:t>
            </a:fld>
            <a:endParaRPr lang="en-US" altLang="zh-CN"/>
          </a:p>
        </p:txBody>
      </p:sp>
    </p:spTree>
    <p:extLst>
      <p:ext uri="{BB962C8B-B14F-4D97-AF65-F5344CB8AC3E}">
        <p14:creationId xmlns:p14="http://schemas.microsoft.com/office/powerpoint/2010/main" val="32272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B74DC32-03E2-7641-9791-73B918951FF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D9BD4D2-6239-BF4A-87B0-3CB59B03C7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5D1DA44-48CD-AB4C-AC14-7D7B8D1F35E9}"/>
              </a:ext>
            </a:extLst>
          </p:cNvPr>
          <p:cNvSpPr>
            <a:spLocks noGrp="1" noChangeArrowheads="1"/>
          </p:cNvSpPr>
          <p:nvPr>
            <p:ph type="sldNum" sz="quarter" idx="12"/>
          </p:nvPr>
        </p:nvSpPr>
        <p:spPr>
          <a:ln/>
        </p:spPr>
        <p:txBody>
          <a:bodyPr/>
          <a:lstStyle>
            <a:lvl1pPr>
              <a:defRPr/>
            </a:lvl1pPr>
          </a:lstStyle>
          <a:p>
            <a:pPr>
              <a:defRPr/>
            </a:pPr>
            <a:fld id="{3D7B50D4-1662-C049-8B10-3A170FD5BE5D}" type="slidenum">
              <a:rPr lang="en-US" altLang="zh-CN"/>
              <a:pPr>
                <a:defRPr/>
              </a:pPr>
              <a:t>‹#›</a:t>
            </a:fld>
            <a:endParaRPr lang="en-US" altLang="zh-CN"/>
          </a:p>
        </p:txBody>
      </p:sp>
    </p:spTree>
    <p:extLst>
      <p:ext uri="{BB962C8B-B14F-4D97-AF65-F5344CB8AC3E}">
        <p14:creationId xmlns:p14="http://schemas.microsoft.com/office/powerpoint/2010/main" val="299581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EA4E50A-8D9A-FB40-9C97-693703B153D8}"/>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CC6B90A1-C436-554C-AFFE-B70DA4BDDD6F}"/>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2C3B8BBB-E27C-4E4E-97C1-D9A7BE52927A}"/>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pitchFamily="18"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B56F0A79-0605-5C4D-8C52-16D2767E7659}"/>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pitchFamily="18"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46AB12FC-CBF9-994E-B7D4-7715446636EE}"/>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charset="0"/>
                <a:ea typeface="宋体" charset="-122"/>
              </a:defRPr>
            </a:lvl1pPr>
          </a:lstStyle>
          <a:p>
            <a:pPr>
              <a:defRPr/>
            </a:pPr>
            <a:fld id="{1EEA228C-7E59-0D4D-BB43-739F16E5B2D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oleObject3.bin"/><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7.xml"/><Relationship Id="rId7"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1.emf"/><Relationship Id="rId4" Type="http://schemas.openxmlformats.org/officeDocument/2006/relationships/oleObject" Target="../embeddings/oleObject4.bin"/><Relationship Id="rId9" Type="http://schemas.openxmlformats.org/officeDocument/2006/relationships/image" Target="../media/image1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notesSlide" Target="../notesSlides/notesSlide8.xml"/><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emf"/><Relationship Id="rId5" Type="http://schemas.openxmlformats.org/officeDocument/2006/relationships/oleObject" Target="../embeddings/oleObject7.bin"/><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emf"/><Relationship Id="rId5" Type="http://schemas.openxmlformats.org/officeDocument/2006/relationships/oleObject" Target="../embeddings/oleObject10.bin"/><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13.bin"/><Relationship Id="rId7" Type="http://schemas.openxmlformats.org/officeDocument/2006/relationships/oleObject" Target="../embeddings/oleObject16.bin"/><Relationship Id="rId12"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11" Type="http://schemas.openxmlformats.org/officeDocument/2006/relationships/oleObject" Target="../embeddings/oleObject18.bin"/><Relationship Id="rId5" Type="http://schemas.openxmlformats.org/officeDocument/2006/relationships/oleObject" Target="../embeddings/oleObject14.bin"/><Relationship Id="rId10" Type="http://schemas.openxmlformats.org/officeDocument/2006/relationships/image" Target="../media/image27.emf"/><Relationship Id="rId4" Type="http://schemas.openxmlformats.org/officeDocument/2006/relationships/image" Target="../media/image25.emf"/><Relationship Id="rId9"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34.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1.e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22.bin"/><Relationship Id="rId14" Type="http://schemas.openxmlformats.org/officeDocument/2006/relationships/oleObject" Target="../embeddings/oleObject25.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3.bin"/><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38.jpeg"/><Relationship Id="rId4" Type="http://schemas.openxmlformats.org/officeDocument/2006/relationships/audio" Target="../media/audio4.bin"/></Relationships>
</file>

<file path=ppt/slides/_rels/slide43.xml.rels><?xml version="1.0" encoding="UTF-8" standalone="yes"?>
<Relationships xmlns="http://schemas.openxmlformats.org/package/2006/relationships"><Relationship Id="rId3" Type="http://schemas.openxmlformats.org/officeDocument/2006/relationships/audio" Target="../media/audio5.bin"/><Relationship Id="rId7" Type="http://schemas.openxmlformats.org/officeDocument/2006/relationships/image" Target="../media/image2.jpeg"/><Relationship Id="rId2" Type="http://schemas.openxmlformats.org/officeDocument/2006/relationships/audio" Target="../media/audio4.bin"/><Relationship Id="rId1" Type="http://schemas.openxmlformats.org/officeDocument/2006/relationships/slideLayout" Target="../slideLayouts/slideLayout7.xml"/><Relationship Id="rId6" Type="http://schemas.openxmlformats.org/officeDocument/2006/relationships/audio" Target="../media/audio2.bin"/><Relationship Id="rId5" Type="http://schemas.openxmlformats.org/officeDocument/2006/relationships/audio" Target="../media/audio7.bin"/><Relationship Id="rId4" Type="http://schemas.openxmlformats.org/officeDocument/2006/relationships/audio" Target="../media/audio6.bin"/></Relationships>
</file>

<file path=ppt/slides/_rels/slide44.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audio" Target="../media/audio5.bin"/><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5.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notesSlide" Target="../notesSlides/notesSlide12.xml"/><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4.emf"/><Relationship Id="rId5" Type="http://schemas.openxmlformats.org/officeDocument/2006/relationships/oleObject" Target="../embeddings/oleObject26.bin"/><Relationship Id="rId4" Type="http://schemas.openxmlformats.org/officeDocument/2006/relationships/image" Target="../media/image16.emf"/></Relationships>
</file>

<file path=ppt/slides/_rels/slide4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0.emf"/><Relationship Id="rId5" Type="http://schemas.openxmlformats.org/officeDocument/2006/relationships/oleObject" Target="../embeddings/oleObject29.bin"/><Relationship Id="rId4" Type="http://schemas.openxmlformats.org/officeDocument/2006/relationships/image" Target="../media/image9.e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14.xml"/><Relationship Id="rId7"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31.bin"/><Relationship Id="rId5" Type="http://schemas.openxmlformats.org/officeDocument/2006/relationships/image" Target="../media/image11.emf"/><Relationship Id="rId4" Type="http://schemas.openxmlformats.org/officeDocument/2006/relationships/oleObject" Target="../embeddings/oleObject30.bin"/><Relationship Id="rId9" Type="http://schemas.openxmlformats.org/officeDocument/2006/relationships/image" Target="../media/image13.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4.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1.e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36.bin"/><Relationship Id="rId14" Type="http://schemas.openxmlformats.org/officeDocument/2006/relationships/oleObject" Target="../embeddings/oleObject39.bin"/></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3">
            <a:extLst>
              <a:ext uri="{FF2B5EF4-FFF2-40B4-BE49-F238E27FC236}">
                <a16:creationId xmlns:a16="http://schemas.microsoft.com/office/drawing/2014/main" id="{28D33D7D-B4A8-E642-B4EF-CFE6733E9C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48FDF30E-1604-8D4C-85FA-639B41B766BA}" type="slidenum">
              <a:rPr lang="en-US" altLang="zh-CN" sz="1400" smtClean="0"/>
              <a:pPr>
                <a:spcBef>
                  <a:spcPct val="0"/>
                </a:spcBef>
                <a:buFontTx/>
                <a:buNone/>
              </a:pPr>
              <a:t>1</a:t>
            </a:fld>
            <a:endParaRPr lang="en-US" altLang="zh-CN" sz="1400"/>
          </a:p>
        </p:txBody>
      </p:sp>
      <p:sp>
        <p:nvSpPr>
          <p:cNvPr id="15362" name="Text Box 2">
            <a:extLst>
              <a:ext uri="{FF2B5EF4-FFF2-40B4-BE49-F238E27FC236}">
                <a16:creationId xmlns:a16="http://schemas.microsoft.com/office/drawing/2014/main" id="{ABA2B1C9-DC23-F147-9DEA-2E8FF5EFFC43}"/>
              </a:ext>
            </a:extLst>
          </p:cNvPr>
          <p:cNvSpPr txBox="1">
            <a:spLocks noChangeArrowheads="1"/>
          </p:cNvSpPr>
          <p:nvPr/>
        </p:nvSpPr>
        <p:spPr bwMode="auto">
          <a:xfrm>
            <a:off x="755650" y="2227263"/>
            <a:ext cx="79930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4800" b="1">
                <a:solidFill>
                  <a:schemeClr val="hlink"/>
                </a:solidFill>
                <a:sym typeface="Webdings" pitchFamily="2" charset="2"/>
              </a:rPr>
              <a:t>Computational Complexity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5">
            <a:extLst>
              <a:ext uri="{FF2B5EF4-FFF2-40B4-BE49-F238E27FC236}">
                <a16:creationId xmlns:a16="http://schemas.microsoft.com/office/drawing/2014/main" id="{766AA564-37E5-C04B-9BC4-FEEF5CCDE92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9AF65DC-8F6F-5041-969F-625B79BC407D}" type="slidenum">
              <a:rPr lang="zh-CN" altLang="en-US" sz="1400" smtClean="0"/>
              <a:pPr/>
              <a:t>10</a:t>
            </a:fld>
            <a:endParaRPr lang="en-US" altLang="zh-CN" sz="1400"/>
          </a:p>
        </p:txBody>
      </p:sp>
      <p:sp>
        <p:nvSpPr>
          <p:cNvPr id="20482" name="Rectangle 2">
            <a:extLst>
              <a:ext uri="{FF2B5EF4-FFF2-40B4-BE49-F238E27FC236}">
                <a16:creationId xmlns:a16="http://schemas.microsoft.com/office/drawing/2014/main" id="{BBE4772F-DE13-9541-A1F1-088BFD8BEFAF}"/>
              </a:ext>
            </a:extLst>
          </p:cNvPr>
          <p:cNvSpPr>
            <a:spLocks noGrp="1" noChangeArrowheads="1"/>
          </p:cNvSpPr>
          <p:nvPr>
            <p:ph type="title"/>
          </p:nvPr>
        </p:nvSpPr>
        <p:spPr/>
        <p:txBody>
          <a:bodyPr/>
          <a:lstStyle/>
          <a:p>
            <a:pPr algn="l"/>
            <a:r>
              <a:rPr lang="en-US" altLang="zh-CN" sz="3600">
                <a:solidFill>
                  <a:schemeClr val="tx1"/>
                </a:solidFill>
              </a:rPr>
              <a:t>Examples</a:t>
            </a:r>
          </a:p>
        </p:txBody>
      </p:sp>
      <p:sp>
        <p:nvSpPr>
          <p:cNvPr id="20483" name="Rectangle 3">
            <a:extLst>
              <a:ext uri="{FF2B5EF4-FFF2-40B4-BE49-F238E27FC236}">
                <a16:creationId xmlns:a16="http://schemas.microsoft.com/office/drawing/2014/main" id="{DEC34874-5572-FD44-B6DE-CE788781C2F3}"/>
              </a:ext>
            </a:extLst>
          </p:cNvPr>
          <p:cNvSpPr>
            <a:spLocks noGrp="1" noChangeArrowheads="1"/>
          </p:cNvSpPr>
          <p:nvPr>
            <p:ph type="body" idx="1"/>
          </p:nvPr>
        </p:nvSpPr>
        <p:spPr>
          <a:xfrm>
            <a:off x="685800" y="1981200"/>
            <a:ext cx="8134350" cy="4114800"/>
          </a:xfrm>
        </p:spPr>
        <p:txBody>
          <a:bodyPr/>
          <a:lstStyle/>
          <a:p>
            <a:pPr>
              <a:lnSpc>
                <a:spcPct val="80000"/>
              </a:lnSpc>
            </a:pPr>
            <a:r>
              <a:rPr lang="en-US" altLang="zh-CN" sz="2400">
                <a:solidFill>
                  <a:srgbClr val="00339A"/>
                </a:solidFill>
                <a:latin typeface="ComicSansMS" panose="030F0702030302020204" pitchFamily="66" charset="0"/>
              </a:rPr>
              <a:t>COMPOSITES. </a:t>
            </a:r>
            <a:r>
              <a:rPr lang="en-US" altLang="zh-CN" sz="2400">
                <a:solidFill>
                  <a:srgbClr val="000000"/>
                </a:solidFill>
                <a:latin typeface="ComicSansMS" panose="030F0702030302020204" pitchFamily="66" charset="0"/>
              </a:rPr>
              <a:t>Given an integer s, is s composite?</a:t>
            </a:r>
          </a:p>
          <a:p>
            <a:pPr>
              <a:lnSpc>
                <a:spcPct val="80000"/>
              </a:lnSpc>
            </a:pPr>
            <a:r>
              <a:rPr lang="en-US" altLang="zh-CN" sz="2400">
                <a:solidFill>
                  <a:srgbClr val="00339A"/>
                </a:solidFill>
                <a:latin typeface="ComicSansMS" panose="030F0702030302020204" pitchFamily="66" charset="0"/>
              </a:rPr>
              <a:t>Certificate/witness. </a:t>
            </a:r>
            <a:r>
              <a:rPr lang="en-US" altLang="zh-CN" sz="2400">
                <a:solidFill>
                  <a:srgbClr val="000000"/>
                </a:solidFill>
              </a:rPr>
              <a:t>A nontrivial factor </a:t>
            </a:r>
            <a:r>
              <a:rPr lang="en-US" altLang="zh-CN" sz="2400" i="1">
                <a:solidFill>
                  <a:srgbClr val="0000FF"/>
                </a:solidFill>
              </a:rPr>
              <a:t>t</a:t>
            </a:r>
            <a:r>
              <a:rPr lang="en-US" altLang="zh-CN" sz="2400">
                <a:solidFill>
                  <a:srgbClr val="000000"/>
                </a:solidFill>
              </a:rPr>
              <a:t> of </a:t>
            </a:r>
            <a:r>
              <a:rPr lang="en-US" altLang="zh-CN" sz="2400" i="1">
                <a:solidFill>
                  <a:srgbClr val="0000FF"/>
                </a:solidFill>
              </a:rPr>
              <a:t>s</a:t>
            </a:r>
            <a:r>
              <a:rPr lang="en-US" altLang="zh-CN" sz="2400">
                <a:solidFill>
                  <a:srgbClr val="000000"/>
                </a:solidFill>
              </a:rPr>
              <a:t>. Note that such a certificate exists iff </a:t>
            </a:r>
            <a:r>
              <a:rPr lang="en-US" altLang="zh-CN" sz="2400" i="1">
                <a:solidFill>
                  <a:srgbClr val="0000FF"/>
                </a:solidFill>
              </a:rPr>
              <a:t>s</a:t>
            </a:r>
            <a:r>
              <a:rPr lang="en-US" altLang="zh-CN" sz="2400">
                <a:solidFill>
                  <a:srgbClr val="000000"/>
                </a:solidFill>
              </a:rPr>
              <a:t> is composite. Moreover </a:t>
            </a:r>
            <a:r>
              <a:rPr lang="en-US" altLang="zh-CN" sz="2400">
                <a:solidFill>
                  <a:srgbClr val="0000FF"/>
                </a:solidFill>
              </a:rPr>
              <a:t>|t| ≤ |s|.</a:t>
            </a:r>
          </a:p>
          <a:p>
            <a:pPr>
              <a:lnSpc>
                <a:spcPct val="80000"/>
              </a:lnSpc>
            </a:pPr>
            <a:endParaRPr lang="zh-CN" altLang="en-US" sz="2400"/>
          </a:p>
        </p:txBody>
      </p:sp>
      <p:sp>
        <p:nvSpPr>
          <p:cNvPr id="20484" name="矩形 1">
            <a:extLst>
              <a:ext uri="{FF2B5EF4-FFF2-40B4-BE49-F238E27FC236}">
                <a16:creationId xmlns:a16="http://schemas.microsoft.com/office/drawing/2014/main" id="{2EBD5F22-6093-8B4C-904B-9E08C3D86F70}"/>
              </a:ext>
            </a:extLst>
          </p:cNvPr>
          <p:cNvSpPr>
            <a:spLocks noChangeArrowheads="1"/>
          </p:cNvSpPr>
          <p:nvPr/>
        </p:nvSpPr>
        <p:spPr bwMode="auto">
          <a:xfrm>
            <a:off x="827088" y="3644900"/>
            <a:ext cx="76311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Char char="•"/>
            </a:pPr>
            <a:r>
              <a:rPr lang="en-US" altLang="zh-CN">
                <a:solidFill>
                  <a:srgbClr val="00339A"/>
                </a:solidFill>
                <a:latin typeface="ComicSansMS" panose="030F0702030302020204" pitchFamily="66" charset="0"/>
              </a:rPr>
              <a:t>SAT. </a:t>
            </a:r>
            <a:r>
              <a:rPr lang="en-US" altLang="zh-CN">
                <a:solidFill>
                  <a:srgbClr val="000000"/>
                </a:solidFill>
                <a:latin typeface="ComicSansMS" panose="030F0702030302020204" pitchFamily="66" charset="0"/>
              </a:rPr>
              <a:t>Given a CNF formula </a:t>
            </a:r>
            <a:r>
              <a:rPr lang="en-US" altLang="zh-CN">
                <a:solidFill>
                  <a:srgbClr val="000000"/>
                </a:solidFill>
                <a:latin typeface="Symbol" pitchFamily="2" charset="2"/>
                <a:sym typeface="Symbol" pitchFamily="2" charset="2"/>
              </a:rPr>
              <a:t></a:t>
            </a:r>
            <a:r>
              <a:rPr lang="en-US" altLang="zh-CN">
                <a:solidFill>
                  <a:srgbClr val="000000"/>
                </a:solidFill>
                <a:latin typeface="ComicSansMS" panose="030F0702030302020204" pitchFamily="66" charset="0"/>
              </a:rPr>
              <a:t>, is there a satisfying assignment?</a:t>
            </a:r>
          </a:p>
          <a:p>
            <a:pPr>
              <a:buFont typeface="Arial" panose="020B0604020202020204" pitchFamily="34" charset="0"/>
              <a:buChar char="•"/>
            </a:pPr>
            <a:r>
              <a:rPr lang="en-US" altLang="zh-CN">
                <a:solidFill>
                  <a:srgbClr val="00339A"/>
                </a:solidFill>
                <a:latin typeface="ComicSansMS" panose="030F0702030302020204" pitchFamily="66" charset="0"/>
              </a:rPr>
              <a:t>Certificate. </a:t>
            </a:r>
            <a:r>
              <a:rPr lang="en-US" altLang="zh-CN"/>
              <a:t>An assignment of truth values to the n boolean variables.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a:extLst>
              <a:ext uri="{FF2B5EF4-FFF2-40B4-BE49-F238E27FC236}">
                <a16:creationId xmlns:a16="http://schemas.microsoft.com/office/drawing/2014/main" id="{5A617409-FB5F-2144-8F68-DC9F3212F42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B54DF6F-21F5-1147-B0D1-C093B2E7272F}" type="slidenum">
              <a:rPr lang="en-US" altLang="zh-CN" sz="1400" smtClean="0"/>
              <a:pPr/>
              <a:t>11</a:t>
            </a:fld>
            <a:endParaRPr lang="en-US" altLang="zh-CN" sz="1400"/>
          </a:p>
        </p:txBody>
      </p:sp>
      <p:sp>
        <p:nvSpPr>
          <p:cNvPr id="77826" name="矩形 2">
            <a:extLst>
              <a:ext uri="{FF2B5EF4-FFF2-40B4-BE49-F238E27FC236}">
                <a16:creationId xmlns:a16="http://schemas.microsoft.com/office/drawing/2014/main" id="{4C3CC4A5-D274-AF4A-A580-3EB42C3F9C24}"/>
              </a:ext>
            </a:extLst>
          </p:cNvPr>
          <p:cNvSpPr>
            <a:spLocks noChangeArrowheads="1"/>
          </p:cNvSpPr>
          <p:nvPr/>
        </p:nvSpPr>
        <p:spPr bwMode="auto">
          <a:xfrm>
            <a:off x="828675" y="2276475"/>
            <a:ext cx="8064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cs typeface="Times New Roman" panose="02020603050405020304" pitchFamily="18" charset="0"/>
              </a:rPr>
              <a:t>A language L is </a:t>
            </a:r>
            <a:r>
              <a:rPr lang="en-US" altLang="zh-CN" b="1">
                <a:solidFill>
                  <a:srgbClr val="0432FF"/>
                </a:solidFill>
                <a:cs typeface="Times New Roman" panose="02020603050405020304" pitchFamily="18" charset="0"/>
              </a:rPr>
              <a:t>decided</a:t>
            </a:r>
            <a:r>
              <a:rPr lang="en-US" altLang="zh-CN">
                <a:cs typeface="Times New Roman" panose="02020603050405020304" pitchFamily="18" charset="0"/>
              </a:rPr>
              <a:t> by a nondeterministic machine M if, for every </a:t>
            </a:r>
            <a:r>
              <a:rPr lang="en-US" altLang="zh-CN" i="1">
                <a:solidFill>
                  <a:srgbClr val="242729"/>
                </a:solidFill>
                <a:cs typeface="Times New Roman" panose="02020603050405020304" pitchFamily="18" charset="0"/>
              </a:rPr>
              <a:t>x</a:t>
            </a:r>
            <a:r>
              <a:rPr kumimoji="0" lang="en-US" altLang="zh-CN" b="1" i="1">
                <a:cs typeface="Times New Roman" panose="02020603050405020304" pitchFamily="18" charset="0"/>
              </a:rPr>
              <a:t> ∈</a:t>
            </a:r>
            <a:r>
              <a:rPr lang="en-US" altLang="zh-CN" i="1">
                <a:solidFill>
                  <a:srgbClr val="242729"/>
                </a:solidFill>
                <a:cs typeface="Times New Roman" panose="02020603050405020304" pitchFamily="18" charset="0"/>
              </a:rPr>
              <a:t> L </a:t>
            </a:r>
            <a:r>
              <a:rPr lang="en-US" altLang="zh-CN">
                <a:cs typeface="Times New Roman" panose="02020603050405020304" pitchFamily="18" charset="0"/>
              </a:rPr>
              <a:t>, there exists a witness </a:t>
            </a:r>
            <a:r>
              <a:rPr lang="en-US" altLang="zh-CN" i="1">
                <a:cs typeface="Times New Roman" panose="02020603050405020304" pitchFamily="18" charset="0"/>
              </a:rPr>
              <a:t>w</a:t>
            </a:r>
            <a:r>
              <a:rPr lang="en-US" altLang="zh-CN">
                <a:cs typeface="Times New Roman" panose="02020603050405020304" pitchFamily="18" charset="0"/>
              </a:rPr>
              <a:t> such that </a:t>
            </a:r>
            <a:r>
              <a:rPr lang="en-US" altLang="zh-CN" i="1">
                <a:cs typeface="Times New Roman" panose="02020603050405020304" pitchFamily="18" charset="0"/>
              </a:rPr>
              <a:t>M(x,w) </a:t>
            </a:r>
            <a:r>
              <a:rPr lang="en-US" altLang="zh-CN">
                <a:cs typeface="Times New Roman" panose="02020603050405020304" pitchFamily="18" charset="0"/>
              </a:rPr>
              <a:t>accepts, and for every </a:t>
            </a:r>
            <a:r>
              <a:rPr lang="en-US" altLang="zh-CN" i="1">
                <a:cs typeface="Times New Roman" panose="02020603050405020304" pitchFamily="18" charset="0"/>
              </a:rPr>
              <a:t>x ∉ L</a:t>
            </a:r>
            <a:r>
              <a:rPr lang="en-US" altLang="zh-CN">
                <a:cs typeface="Times New Roman" panose="02020603050405020304" pitchFamily="18" charset="0"/>
              </a:rPr>
              <a:t>, there does not exist a witness w such that </a:t>
            </a:r>
            <a:r>
              <a:rPr lang="en-US" altLang="zh-CN" i="1">
                <a:cs typeface="Times New Roman" panose="02020603050405020304" pitchFamily="18" charset="0"/>
              </a:rPr>
              <a:t>M(x,w) </a:t>
            </a:r>
            <a:r>
              <a:rPr lang="en-US" altLang="zh-CN">
                <a:cs typeface="Times New Roman" panose="02020603050405020304" pitchFamily="18" charset="0"/>
              </a:rPr>
              <a:t>accepts.</a:t>
            </a:r>
          </a:p>
        </p:txBody>
      </p:sp>
      <p:sp>
        <p:nvSpPr>
          <p:cNvPr id="77827" name="矩形 4">
            <a:extLst>
              <a:ext uri="{FF2B5EF4-FFF2-40B4-BE49-F238E27FC236}">
                <a16:creationId xmlns:a16="http://schemas.microsoft.com/office/drawing/2014/main" id="{32F0E5FD-521B-D445-968E-6BE4EC2CC11D}"/>
              </a:ext>
            </a:extLst>
          </p:cNvPr>
          <p:cNvSpPr>
            <a:spLocks noChangeArrowheads="1"/>
          </p:cNvSpPr>
          <p:nvPr/>
        </p:nvSpPr>
        <p:spPr bwMode="auto">
          <a:xfrm>
            <a:off x="828675" y="333375"/>
            <a:ext cx="76295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cs typeface="Times New Roman" panose="02020603050405020304" pitchFamily="18" charset="0"/>
              </a:rPr>
              <a:t>If we have a Turing machine M that halts in an accepting state on any input </a:t>
            </a:r>
            <a:r>
              <a:rPr lang="en-US" altLang="zh-CN" i="1">
                <a:solidFill>
                  <a:srgbClr val="242729"/>
                </a:solidFill>
                <a:cs typeface="Times New Roman" panose="02020603050405020304" pitchFamily="18" charset="0"/>
              </a:rPr>
              <a:t>x</a:t>
            </a:r>
            <a:r>
              <a:rPr kumimoji="0" lang="en-US" altLang="zh-CN" b="1" i="1">
                <a:cs typeface="Times New Roman" panose="02020603050405020304" pitchFamily="18" charset="0"/>
              </a:rPr>
              <a:t> ∈</a:t>
            </a:r>
            <a:r>
              <a:rPr lang="en-US" altLang="zh-CN" i="1">
                <a:solidFill>
                  <a:srgbClr val="242729"/>
                </a:solidFill>
                <a:cs typeface="Times New Roman" panose="02020603050405020304" pitchFamily="18" charset="0"/>
              </a:rPr>
              <a:t> L  </a:t>
            </a:r>
            <a:r>
              <a:rPr lang="en-US" altLang="zh-CN">
                <a:cs typeface="Times New Roman" panose="02020603050405020304" pitchFamily="18" charset="0"/>
              </a:rPr>
              <a:t>and halts in a rejecting state on any input </a:t>
            </a:r>
            <a:r>
              <a:rPr lang="en-US" altLang="zh-CN" i="1">
                <a:cs typeface="Times New Roman" panose="02020603050405020304" pitchFamily="18" charset="0"/>
              </a:rPr>
              <a:t>x ∉ L</a:t>
            </a:r>
            <a:r>
              <a:rPr lang="en-US" altLang="zh-CN">
                <a:cs typeface="Times New Roman" panose="02020603050405020304" pitchFamily="18" charset="0"/>
              </a:rPr>
              <a:t>, we say that</a:t>
            </a:r>
          </a:p>
          <a:p>
            <a:r>
              <a:rPr lang="en-US" altLang="zh-CN">
                <a:cs typeface="Times New Roman" panose="02020603050405020304" pitchFamily="18" charset="0"/>
              </a:rPr>
              <a:t>M </a:t>
            </a:r>
            <a:r>
              <a:rPr lang="en-US" altLang="zh-CN" b="1" i="1">
                <a:solidFill>
                  <a:srgbClr val="0432FF"/>
                </a:solidFill>
                <a:cs typeface="Times New Roman" panose="02020603050405020304" pitchFamily="18" charset="0"/>
              </a:rPr>
              <a:t>decides</a:t>
            </a:r>
            <a:r>
              <a:rPr lang="en-US" altLang="zh-CN">
                <a:cs typeface="Times New Roman" panose="02020603050405020304" pitchFamily="18" charset="0"/>
              </a:rPr>
              <a:t> 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3">
            <a:extLst>
              <a:ext uri="{FF2B5EF4-FFF2-40B4-BE49-F238E27FC236}">
                <a16:creationId xmlns:a16="http://schemas.microsoft.com/office/drawing/2014/main" id="{0D03128E-B657-1F4F-BF75-51FD4B9F97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E9BAB02-F1C5-AB48-9076-A30DDB5AC705}" type="slidenum">
              <a:rPr lang="en-US" altLang="zh-CN" sz="1400" smtClean="0"/>
              <a:pPr>
                <a:spcBef>
                  <a:spcPct val="0"/>
                </a:spcBef>
                <a:buFontTx/>
                <a:buNone/>
              </a:pPr>
              <a:t>12</a:t>
            </a:fld>
            <a:endParaRPr lang="en-US" altLang="zh-CN" sz="1400"/>
          </a:p>
        </p:txBody>
      </p:sp>
      <p:sp>
        <p:nvSpPr>
          <p:cNvPr id="119816" name="Rectangle 8">
            <a:extLst>
              <a:ext uri="{FF2B5EF4-FFF2-40B4-BE49-F238E27FC236}">
                <a16:creationId xmlns:a16="http://schemas.microsoft.com/office/drawing/2014/main" id="{2FFFA8F1-265B-D247-9E46-0CD1E9482F76}"/>
              </a:ext>
            </a:extLst>
          </p:cNvPr>
          <p:cNvSpPr>
            <a:spLocks noChangeArrowheads="1"/>
          </p:cNvSpPr>
          <p:nvPr/>
        </p:nvSpPr>
        <p:spPr bwMode="auto">
          <a:xfrm>
            <a:off x="609600" y="2590800"/>
            <a:ext cx="480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latin typeface="Arial" panose="020B0604020202020204" pitchFamily="34" charset="0"/>
              </a:rPr>
              <a:t>NP</a:t>
            </a:r>
            <a:r>
              <a:rPr lang="en-US" altLang="zh-CN" sz="2000" b="1"/>
              <a:t>: </a:t>
            </a:r>
            <a:r>
              <a:rPr lang="en-US" altLang="zh-CN" sz="2000" b="1" i="1">
                <a:solidFill>
                  <a:schemeClr val="hlink"/>
                </a:solidFill>
              </a:rPr>
              <a:t>N</a:t>
            </a:r>
            <a:r>
              <a:rPr lang="en-US" altLang="zh-CN" sz="2000" b="1" i="1"/>
              <a:t>ondeterministic </a:t>
            </a:r>
            <a:r>
              <a:rPr lang="en-US" altLang="zh-CN" sz="2000" b="1" i="1">
                <a:solidFill>
                  <a:schemeClr val="hlink"/>
                </a:solidFill>
              </a:rPr>
              <a:t>p</a:t>
            </a:r>
            <a:r>
              <a:rPr lang="en-US" altLang="zh-CN" sz="2000" b="1" i="1"/>
              <a:t>olynomial-time</a:t>
            </a:r>
            <a:endParaRPr lang="en-US" altLang="zh-CN" sz="2000" b="1"/>
          </a:p>
        </p:txBody>
      </p:sp>
      <p:sp>
        <p:nvSpPr>
          <p:cNvPr id="119817" name="Rectangle 9">
            <a:extLst>
              <a:ext uri="{FF2B5EF4-FFF2-40B4-BE49-F238E27FC236}">
                <a16:creationId xmlns:a16="http://schemas.microsoft.com/office/drawing/2014/main" id="{A88A6005-F658-FC41-B5A6-D85C2E457DD3}"/>
              </a:ext>
            </a:extLst>
          </p:cNvPr>
          <p:cNvSpPr>
            <a:spLocks noChangeArrowheads="1"/>
          </p:cNvSpPr>
          <p:nvPr/>
        </p:nvSpPr>
        <p:spPr bwMode="auto">
          <a:xfrm>
            <a:off x="609600" y="3048000"/>
            <a:ext cx="784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The problem is </a:t>
            </a:r>
            <a:r>
              <a:rPr lang="en-US" altLang="zh-CN" sz="2000" b="1">
                <a:solidFill>
                  <a:schemeClr val="hlink"/>
                </a:solidFill>
                <a:latin typeface="Arial" panose="020B0604020202020204" pitchFamily="34" charset="0"/>
              </a:rPr>
              <a:t>NP</a:t>
            </a:r>
            <a:r>
              <a:rPr lang="en-US" altLang="zh-CN" sz="2000" b="1"/>
              <a:t> if we can prove any solution is true </a:t>
            </a:r>
            <a:r>
              <a:rPr lang="en-US" altLang="zh-CN" sz="2000" b="1" i="1"/>
              <a:t>in polynomial time.</a:t>
            </a:r>
          </a:p>
        </p:txBody>
      </p:sp>
      <p:sp>
        <p:nvSpPr>
          <p:cNvPr id="119818" name="Text Box 10">
            <a:extLst>
              <a:ext uri="{FF2B5EF4-FFF2-40B4-BE49-F238E27FC236}">
                <a16:creationId xmlns:a16="http://schemas.microsoft.com/office/drawing/2014/main" id="{2635C509-271E-6E4B-A96F-D3759993345F}"/>
              </a:ext>
            </a:extLst>
          </p:cNvPr>
          <p:cNvSpPr txBox="1">
            <a:spLocks noChangeArrowheads="1"/>
          </p:cNvSpPr>
          <p:nvPr/>
        </p:nvSpPr>
        <p:spPr bwMode="auto">
          <a:xfrm>
            <a:off x="457200" y="38862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〖Example〗</a:t>
            </a:r>
            <a:r>
              <a:rPr lang="en-US" altLang="zh-CN" sz="2000" b="1">
                <a:solidFill>
                  <a:schemeClr val="hlink"/>
                </a:solidFill>
                <a:sym typeface="Wingdings" pitchFamily="2" charset="2"/>
              </a:rPr>
              <a:t>Hamilton cycle problem:</a:t>
            </a:r>
            <a:r>
              <a:rPr lang="en-US" altLang="zh-CN" sz="2000" b="1">
                <a:sym typeface="Wingdings" pitchFamily="2" charset="2"/>
              </a:rPr>
              <a:t> Find a single cycle that contains every vertex – </a:t>
            </a:r>
            <a:r>
              <a:rPr lang="en-US" altLang="zh-CN" sz="2000" b="1" i="1">
                <a:solidFill>
                  <a:srgbClr val="FF0000"/>
                </a:solidFill>
                <a:sym typeface="Wingdings" pitchFamily="2" charset="2"/>
              </a:rPr>
              <a:t>does this simple circuit include all the vertices</a:t>
            </a:r>
            <a:r>
              <a:rPr lang="en-US" altLang="zh-CN" sz="2000" b="1">
                <a:solidFill>
                  <a:srgbClr val="FF0000"/>
                </a:solidFill>
                <a:sym typeface="Wingdings" pitchFamily="2" charset="2"/>
              </a:rPr>
              <a:t>?</a:t>
            </a:r>
          </a:p>
        </p:txBody>
      </p:sp>
      <p:sp>
        <p:nvSpPr>
          <p:cNvPr id="119819" name="Rectangle 11">
            <a:extLst>
              <a:ext uri="{FF2B5EF4-FFF2-40B4-BE49-F238E27FC236}">
                <a16:creationId xmlns:a16="http://schemas.microsoft.com/office/drawing/2014/main" id="{87DD8F22-B3C8-FF45-A78D-FC81614BFFAE}"/>
              </a:ext>
            </a:extLst>
          </p:cNvPr>
          <p:cNvSpPr>
            <a:spLocks noChangeArrowheads="1"/>
          </p:cNvSpPr>
          <p:nvPr/>
        </p:nvSpPr>
        <p:spPr bwMode="auto">
          <a:xfrm>
            <a:off x="7467600" y="4191000"/>
            <a:ext cx="538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latin typeface="Arial" panose="020B0604020202020204" pitchFamily="34" charset="0"/>
              </a:rPr>
              <a:t>NP</a:t>
            </a:r>
          </a:p>
        </p:txBody>
      </p:sp>
      <p:sp>
        <p:nvSpPr>
          <p:cNvPr id="119820" name="AutoShape 12" descr="再生纸">
            <a:extLst>
              <a:ext uri="{FF2B5EF4-FFF2-40B4-BE49-F238E27FC236}">
                <a16:creationId xmlns:a16="http://schemas.microsoft.com/office/drawing/2014/main" id="{CA26D392-5422-174E-936F-6FFFC63C84FD}"/>
              </a:ext>
            </a:extLst>
          </p:cNvPr>
          <p:cNvSpPr>
            <a:spLocks noChangeArrowheads="1"/>
          </p:cNvSpPr>
          <p:nvPr/>
        </p:nvSpPr>
        <p:spPr bwMode="auto">
          <a:xfrm>
            <a:off x="609600" y="4816475"/>
            <a:ext cx="7772400" cy="1371600"/>
          </a:xfrm>
          <a:prstGeom prst="roundRect">
            <a:avLst>
              <a:gd name="adj" fmla="val 16667"/>
            </a:avLst>
          </a:prstGeom>
          <a:blipFill dpi="0" rotWithShape="0">
            <a:blip r:embed="rId3"/>
            <a:srcRect/>
            <a:tile tx="0" ty="0" sx="100000" sy="100000" flip="none" algn="tl"/>
          </a:blipFill>
          <a:ln>
            <a:noFill/>
          </a:ln>
          <a:effectLst>
            <a:outerShdw blurRad="63500" dist="107763" dir="2700000" algn="ctr" rotWithShape="0">
              <a:schemeClr val="bg2">
                <a:alpha val="74997"/>
              </a:scheme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marL="765175" indent="-765175" eaLnBrk="1" hangingPunct="1">
              <a:defRPr/>
            </a:pPr>
            <a:r>
              <a:rPr lang="en-US" altLang="zh-CN" b="1">
                <a:solidFill>
                  <a:schemeClr val="hlink"/>
                </a:solidFill>
              </a:rPr>
              <a:t>Note:</a:t>
            </a:r>
            <a:r>
              <a:rPr lang="en-US" altLang="zh-CN" b="1"/>
              <a:t> </a:t>
            </a:r>
            <a:r>
              <a:rPr lang="en-US" altLang="zh-CN" sz="2000" b="1"/>
              <a:t>Not all decidable problems are in NP.  For example, consider the problem of determining whether a graph </a:t>
            </a:r>
            <a:r>
              <a:rPr lang="en-US" altLang="zh-CN" sz="2000" b="1">
                <a:solidFill>
                  <a:srgbClr val="FF0000"/>
                </a:solidFill>
              </a:rPr>
              <a:t>does not</a:t>
            </a:r>
            <a:r>
              <a:rPr lang="en-US" altLang="zh-CN" sz="2000" b="1"/>
              <a:t> have a Hamiltonian cycle.</a:t>
            </a:r>
          </a:p>
        </p:txBody>
      </p:sp>
      <p:sp>
        <p:nvSpPr>
          <p:cNvPr id="21511" name="Text Box 149">
            <a:extLst>
              <a:ext uri="{FF2B5EF4-FFF2-40B4-BE49-F238E27FC236}">
                <a16:creationId xmlns:a16="http://schemas.microsoft.com/office/drawing/2014/main" id="{1503AC30-3597-6C44-8447-5D3C5EC2E58F}"/>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
        <p:nvSpPr>
          <p:cNvPr id="21512" name="矩形 1">
            <a:extLst>
              <a:ext uri="{FF2B5EF4-FFF2-40B4-BE49-F238E27FC236}">
                <a16:creationId xmlns:a16="http://schemas.microsoft.com/office/drawing/2014/main" id="{E32F01B4-FA4F-F949-BCCC-680CBC92003D}"/>
              </a:ext>
            </a:extLst>
          </p:cNvPr>
          <p:cNvSpPr>
            <a:spLocks noChangeArrowheads="1"/>
          </p:cNvSpPr>
          <p:nvPr/>
        </p:nvSpPr>
        <p:spPr bwMode="auto">
          <a:xfrm>
            <a:off x="330200" y="863600"/>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latin typeface="Helvetica" pitchFamily="2" charset="0"/>
              </a:rPr>
              <a:t>Complexity classes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9816"/>
                                        </p:tgtEl>
                                        <p:attrNameLst>
                                          <p:attrName>style.visibility</p:attrName>
                                        </p:attrNameLst>
                                      </p:cBhvr>
                                      <p:to>
                                        <p:strVal val="visible"/>
                                      </p:to>
                                    </p:set>
                                    <p:animEffect transition="in" filter="wipe(up)">
                                      <p:cBhvr>
                                        <p:cTn id="7" dur="500"/>
                                        <p:tgtEl>
                                          <p:spTgt spid="1198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9817"/>
                                        </p:tgtEl>
                                        <p:attrNameLst>
                                          <p:attrName>style.visibility</p:attrName>
                                        </p:attrNameLst>
                                      </p:cBhvr>
                                      <p:to>
                                        <p:strVal val="visible"/>
                                      </p:to>
                                    </p:set>
                                    <p:animEffect transition="in" filter="wipe(up)">
                                      <p:cBhvr>
                                        <p:cTn id="12" dur="500"/>
                                        <p:tgtEl>
                                          <p:spTgt spid="1198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9818"/>
                                        </p:tgtEl>
                                        <p:attrNameLst>
                                          <p:attrName>style.visibility</p:attrName>
                                        </p:attrNameLst>
                                      </p:cBhvr>
                                      <p:to>
                                        <p:strVal val="visible"/>
                                      </p:to>
                                    </p:set>
                                    <p:animEffect transition="in" filter="strips(downRight)">
                                      <p:cBhvr>
                                        <p:cTn id="17" dur="500"/>
                                        <p:tgtEl>
                                          <p:spTgt spid="119818"/>
                                        </p:tgtEl>
                                      </p:cBhvr>
                                    </p:animEffect>
                                  </p:childTnLst>
                                  <p:subTnLst>
                                    <p:audio>
                                      <p:cMediaNode>
                                        <p:cTn display="0" masterRel="sameClick">
                                          <p:stCondLst>
                                            <p:cond evt="begin" delay="0">
                                              <p:tn val="15"/>
                                            </p:cond>
                                          </p:stCondLst>
                                          <p:endCondLst>
                                            <p:cond evt="onStopAudio" delay="0">
                                              <p:tgtEl>
                                                <p:sldTgt/>
                                              </p:tgtEl>
                                            </p:cond>
                                          </p:endCondLst>
                                        </p:cTn>
                                        <p:tgtEl>
                                          <p:sndTgt r:embed="rId2"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32" fill="hold" grpId="0" nodeType="clickEffect">
                                  <p:stCondLst>
                                    <p:cond delay="0"/>
                                  </p:stCondLst>
                                  <p:childTnLst>
                                    <p:set>
                                      <p:cBhvr>
                                        <p:cTn id="21" dur="1" fill="hold">
                                          <p:stCondLst>
                                            <p:cond delay="0"/>
                                          </p:stCondLst>
                                        </p:cTn>
                                        <p:tgtEl>
                                          <p:spTgt spid="119819"/>
                                        </p:tgtEl>
                                        <p:attrNameLst>
                                          <p:attrName>style.visibility</p:attrName>
                                        </p:attrNameLst>
                                      </p:cBhvr>
                                      <p:to>
                                        <p:strVal val="visible"/>
                                      </p:to>
                                    </p:set>
                                    <p:anim calcmode="lin" valueType="num">
                                      <p:cBhvr>
                                        <p:cTn id="22" dur="500" fill="hold"/>
                                        <p:tgtEl>
                                          <p:spTgt spid="119819"/>
                                        </p:tgtEl>
                                        <p:attrNameLst>
                                          <p:attrName>ppt_w</p:attrName>
                                        </p:attrNameLst>
                                      </p:cBhvr>
                                      <p:tavLst>
                                        <p:tav tm="0">
                                          <p:val>
                                            <p:strVal val="4*#ppt_w"/>
                                          </p:val>
                                        </p:tav>
                                        <p:tav tm="100000">
                                          <p:val>
                                            <p:strVal val="#ppt_w"/>
                                          </p:val>
                                        </p:tav>
                                      </p:tavLst>
                                    </p:anim>
                                    <p:anim calcmode="lin" valueType="num">
                                      <p:cBhvr>
                                        <p:cTn id="23" dur="500" fill="hold"/>
                                        <p:tgtEl>
                                          <p:spTgt spid="119819"/>
                                        </p:tgtEl>
                                        <p:attrNameLst>
                                          <p:attrName>ppt_h</p:attrName>
                                        </p:attrNameLst>
                                      </p:cBhvr>
                                      <p:tavLst>
                                        <p:tav tm="0">
                                          <p:val>
                                            <p:strVal val="4*#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19820"/>
                                        </p:tgtEl>
                                        <p:attrNameLst>
                                          <p:attrName>style.visibility</p:attrName>
                                        </p:attrNameLst>
                                      </p:cBhvr>
                                      <p:to>
                                        <p:strVal val="visible"/>
                                      </p:to>
                                    </p:set>
                                    <p:animEffect transition="in" filter="box(in)">
                                      <p:cBhvr>
                                        <p:cTn id="28" dur="500"/>
                                        <p:tgtEl>
                                          <p:spTgt spid="119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6" grpId="0" autoUpdateAnimBg="0"/>
      <p:bldP spid="119817" grpId="0" autoUpdateAnimBg="0"/>
      <p:bldP spid="119818" grpId="0" autoUpdateAnimBg="0"/>
      <p:bldP spid="119819" grpId="0" autoUpdateAnimBg="0"/>
      <p:bldP spid="11982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3">
            <a:extLst>
              <a:ext uri="{FF2B5EF4-FFF2-40B4-BE49-F238E27FC236}">
                <a16:creationId xmlns:a16="http://schemas.microsoft.com/office/drawing/2014/main" id="{D09B5841-36AB-9248-8B07-056C7EADBE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CB3F458E-8C29-5645-8183-47CB5E446BA1}" type="slidenum">
              <a:rPr lang="en-US" altLang="zh-CN" sz="1400" smtClean="0"/>
              <a:pPr>
                <a:spcBef>
                  <a:spcPct val="0"/>
                </a:spcBef>
                <a:buFontTx/>
                <a:buNone/>
              </a:pPr>
              <a:t>13</a:t>
            </a:fld>
            <a:endParaRPr lang="en-US" altLang="zh-CN" sz="1400"/>
          </a:p>
        </p:txBody>
      </p:sp>
      <p:sp>
        <p:nvSpPr>
          <p:cNvPr id="131077" name="Text Box 5">
            <a:extLst>
              <a:ext uri="{FF2B5EF4-FFF2-40B4-BE49-F238E27FC236}">
                <a16:creationId xmlns:a16="http://schemas.microsoft.com/office/drawing/2014/main" id="{4B5B5DAB-AE7F-2C48-A93E-B3D43B5E0A38}"/>
              </a:ext>
            </a:extLst>
          </p:cNvPr>
          <p:cNvSpPr txBox="1">
            <a:spLocks noChangeArrowheads="1"/>
          </p:cNvSpPr>
          <p:nvPr/>
        </p:nvSpPr>
        <p:spPr bwMode="auto">
          <a:xfrm>
            <a:off x="611188" y="476250"/>
            <a:ext cx="6192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A Formal-language Framework</a:t>
            </a:r>
          </a:p>
        </p:txBody>
      </p:sp>
      <p:sp>
        <p:nvSpPr>
          <p:cNvPr id="131078" name="Text Box 6">
            <a:extLst>
              <a:ext uri="{FF2B5EF4-FFF2-40B4-BE49-F238E27FC236}">
                <a16:creationId xmlns:a16="http://schemas.microsoft.com/office/drawing/2014/main" id="{9E948EC0-DD9F-BC45-9D1C-1486B75AC767}"/>
              </a:ext>
            </a:extLst>
          </p:cNvPr>
          <p:cNvSpPr txBox="1">
            <a:spLocks noChangeArrowheads="1"/>
          </p:cNvSpPr>
          <p:nvPr/>
        </p:nvSpPr>
        <p:spPr bwMode="auto">
          <a:xfrm>
            <a:off x="684213" y="1052513"/>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chemeClr val="hlink"/>
                </a:solidFill>
                <a:sym typeface="Wingdings" pitchFamily="2" charset="2"/>
              </a:rPr>
              <a:t> </a:t>
            </a:r>
            <a:r>
              <a:rPr lang="en-US" altLang="zh-CN" sz="2400" b="1"/>
              <a:t>Abstract Problem</a:t>
            </a:r>
          </a:p>
        </p:txBody>
      </p:sp>
      <p:sp>
        <p:nvSpPr>
          <p:cNvPr id="131079" name="Rectangle 7">
            <a:extLst>
              <a:ext uri="{FF2B5EF4-FFF2-40B4-BE49-F238E27FC236}">
                <a16:creationId xmlns:a16="http://schemas.microsoft.com/office/drawing/2014/main" id="{404F583E-5AB8-2744-9D09-63A769A227AB}"/>
              </a:ext>
            </a:extLst>
          </p:cNvPr>
          <p:cNvSpPr>
            <a:spLocks noChangeArrowheads="1"/>
          </p:cNvSpPr>
          <p:nvPr/>
        </p:nvSpPr>
        <p:spPr bwMode="auto">
          <a:xfrm>
            <a:off x="1042988" y="1557338"/>
            <a:ext cx="698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an </a:t>
            </a:r>
            <a:r>
              <a:rPr lang="en-US" altLang="zh-CN" sz="2000" b="1" i="1">
                <a:solidFill>
                  <a:schemeClr val="hlink"/>
                </a:solidFill>
              </a:rPr>
              <a:t>abstract problem Q</a:t>
            </a:r>
            <a:r>
              <a:rPr lang="en-US" altLang="zh-CN" sz="2000" b="1"/>
              <a:t> is a binary relation on a set </a:t>
            </a:r>
            <a:r>
              <a:rPr lang="en-US" altLang="zh-CN" sz="2000" b="1" i="1">
                <a:solidFill>
                  <a:srgbClr val="FF0000"/>
                </a:solidFill>
              </a:rPr>
              <a:t>I</a:t>
            </a:r>
            <a:r>
              <a:rPr lang="en-US" altLang="zh-CN" sz="2000" b="1"/>
              <a:t> of problem </a:t>
            </a:r>
            <a:r>
              <a:rPr lang="en-US" altLang="zh-CN" sz="2000" b="1" i="1">
                <a:solidFill>
                  <a:srgbClr val="FF0000"/>
                </a:solidFill>
              </a:rPr>
              <a:t>instances</a:t>
            </a:r>
            <a:r>
              <a:rPr lang="en-US" altLang="zh-CN" sz="2000" b="1" i="1"/>
              <a:t> </a:t>
            </a:r>
            <a:r>
              <a:rPr lang="en-US" altLang="zh-CN" sz="2000" b="1"/>
              <a:t>and a set </a:t>
            </a:r>
            <a:r>
              <a:rPr lang="en-US" altLang="zh-CN" sz="2000" b="1" i="1">
                <a:solidFill>
                  <a:srgbClr val="008000"/>
                </a:solidFill>
              </a:rPr>
              <a:t>S</a:t>
            </a:r>
            <a:r>
              <a:rPr lang="en-US" altLang="zh-CN" sz="2000" b="1"/>
              <a:t> of problem </a:t>
            </a:r>
            <a:r>
              <a:rPr lang="en-US" altLang="zh-CN" sz="2000" b="1" i="1">
                <a:solidFill>
                  <a:srgbClr val="008000"/>
                </a:solidFill>
              </a:rPr>
              <a:t>solutions</a:t>
            </a:r>
            <a:r>
              <a:rPr lang="en-US" altLang="zh-CN" sz="2000" b="1" i="1"/>
              <a:t>.</a:t>
            </a:r>
          </a:p>
        </p:txBody>
      </p:sp>
      <p:sp>
        <p:nvSpPr>
          <p:cNvPr id="131080" name="Text Box 8">
            <a:extLst>
              <a:ext uri="{FF2B5EF4-FFF2-40B4-BE49-F238E27FC236}">
                <a16:creationId xmlns:a16="http://schemas.microsoft.com/office/drawing/2014/main" id="{4D3EE49E-658F-DF45-A033-201F320DB341}"/>
              </a:ext>
            </a:extLst>
          </p:cNvPr>
          <p:cNvSpPr txBox="1">
            <a:spLocks noChangeArrowheads="1"/>
          </p:cNvSpPr>
          <p:nvPr/>
        </p:nvSpPr>
        <p:spPr bwMode="auto">
          <a:xfrm>
            <a:off x="755650" y="2276475"/>
            <a:ext cx="7848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latin typeface="宋体" panose="02010600030101010101" pitchFamily="2" charset="-122"/>
              </a:rPr>
              <a:t>〖</a:t>
            </a:r>
            <a:r>
              <a:rPr lang="en-US" altLang="zh-CN" sz="2000" b="1">
                <a:latin typeface="Arial" panose="020B0604020202020204" pitchFamily="34" charset="0"/>
              </a:rPr>
              <a:t>Example</a:t>
            </a:r>
            <a:r>
              <a:rPr lang="en-US" altLang="zh-CN" sz="2000" b="1">
                <a:latin typeface="宋体" panose="02010600030101010101" pitchFamily="2" charset="-122"/>
              </a:rPr>
              <a:t>〗</a:t>
            </a:r>
            <a:r>
              <a:rPr lang="en-US" altLang="zh-CN" sz="2000" b="1"/>
              <a:t>For </a:t>
            </a:r>
            <a:r>
              <a:rPr lang="en-US" altLang="zh-CN" sz="2000" b="1">
                <a:solidFill>
                  <a:schemeClr val="hlink"/>
                </a:solidFill>
                <a:sym typeface="Wingdings" pitchFamily="2" charset="2"/>
              </a:rPr>
              <a:t>SHORTEST-PATH</a:t>
            </a:r>
            <a:r>
              <a:rPr lang="en-US" altLang="zh-CN" sz="2000" b="1">
                <a:sym typeface="Wingdings" pitchFamily="2" charset="2"/>
              </a:rPr>
              <a:t> problem</a:t>
            </a:r>
          </a:p>
          <a:p>
            <a:pPr eaLnBrk="1" hangingPunct="1">
              <a:spcBef>
                <a:spcPct val="0"/>
              </a:spcBef>
              <a:buFontTx/>
              <a:buNone/>
            </a:pPr>
            <a:r>
              <a:rPr lang="en-US" altLang="zh-CN" sz="2000" b="1" i="1">
                <a:sym typeface="Wingdings" pitchFamily="2" charset="2"/>
              </a:rPr>
              <a:t>    </a:t>
            </a:r>
            <a:r>
              <a:rPr lang="en-US" altLang="zh-CN" sz="2000" b="1" i="1">
                <a:solidFill>
                  <a:srgbClr val="FF0000"/>
                </a:solidFill>
                <a:sym typeface="Wingdings" pitchFamily="2" charset="2"/>
              </a:rPr>
              <a:t>I</a:t>
            </a:r>
            <a:r>
              <a:rPr lang="en-US" altLang="zh-CN" sz="2000" b="1">
                <a:sym typeface="Wingdings" pitchFamily="2" charset="2"/>
              </a:rPr>
              <a:t> = { &lt;G, u, v&gt;: G=(V, E) is an undirected graph; u, v </a:t>
            </a:r>
            <a:r>
              <a:rPr lang="el-GR" altLang="zh-CN" sz="2000" b="1">
                <a:sym typeface="Symbol" pitchFamily="2" charset="2"/>
              </a:rPr>
              <a:t></a:t>
            </a:r>
            <a:r>
              <a:rPr lang="en-US" altLang="zh-CN" sz="2000" b="1">
                <a:sym typeface="Wingdings" pitchFamily="2" charset="2"/>
              </a:rPr>
              <a:t> V };</a:t>
            </a:r>
          </a:p>
          <a:p>
            <a:pPr eaLnBrk="1" hangingPunct="1">
              <a:spcBef>
                <a:spcPct val="0"/>
              </a:spcBef>
              <a:buFontTx/>
              <a:buNone/>
            </a:pPr>
            <a:r>
              <a:rPr lang="en-US" altLang="zh-CN" sz="2000" b="1">
                <a:sym typeface="Wingdings" pitchFamily="2" charset="2"/>
              </a:rPr>
              <a:t>   </a:t>
            </a:r>
            <a:r>
              <a:rPr lang="en-US" altLang="zh-CN" sz="2000" b="1" i="1">
                <a:solidFill>
                  <a:srgbClr val="008000"/>
                </a:solidFill>
                <a:sym typeface="Wingdings" pitchFamily="2" charset="2"/>
              </a:rPr>
              <a:t>S</a:t>
            </a:r>
            <a:r>
              <a:rPr lang="en-US" altLang="zh-CN" sz="2000" b="1">
                <a:sym typeface="Wingdings" pitchFamily="2" charset="2"/>
              </a:rPr>
              <a:t> = { &lt;u, w</a:t>
            </a:r>
            <a:r>
              <a:rPr lang="en-US" altLang="zh-CN" sz="2000" b="1" baseline="-25000">
                <a:sym typeface="Wingdings" pitchFamily="2" charset="2"/>
              </a:rPr>
              <a:t>1</a:t>
            </a:r>
            <a:r>
              <a:rPr lang="en-US" altLang="zh-CN" sz="2000" b="1">
                <a:sym typeface="Wingdings" pitchFamily="2" charset="2"/>
              </a:rPr>
              <a:t>, w</a:t>
            </a:r>
            <a:r>
              <a:rPr lang="en-US" altLang="zh-CN" sz="2000" b="1" baseline="-25000">
                <a:sym typeface="Wingdings" pitchFamily="2" charset="2"/>
              </a:rPr>
              <a:t>2</a:t>
            </a:r>
            <a:r>
              <a:rPr lang="en-US" altLang="zh-CN" sz="2000" b="1">
                <a:sym typeface="Wingdings" pitchFamily="2" charset="2"/>
              </a:rPr>
              <a:t>, …, w</a:t>
            </a:r>
            <a:r>
              <a:rPr lang="en-US" altLang="zh-CN" sz="2000" b="1" baseline="-25000">
                <a:sym typeface="Wingdings" pitchFamily="2" charset="2"/>
              </a:rPr>
              <a:t>k</a:t>
            </a:r>
            <a:r>
              <a:rPr lang="en-US" altLang="zh-CN" sz="2000" b="1">
                <a:sym typeface="Wingdings" pitchFamily="2" charset="2"/>
              </a:rPr>
              <a:t>, v&gt;: &lt;u, w</a:t>
            </a:r>
            <a:r>
              <a:rPr lang="en-US" altLang="zh-CN" sz="2000" b="1" baseline="-25000">
                <a:sym typeface="Wingdings" pitchFamily="2" charset="2"/>
              </a:rPr>
              <a:t>1</a:t>
            </a:r>
            <a:r>
              <a:rPr lang="en-US" altLang="zh-CN" sz="2000" b="1">
                <a:sym typeface="Wingdings" pitchFamily="2" charset="2"/>
              </a:rPr>
              <a:t>&gt;, …, &lt;w</a:t>
            </a:r>
            <a:r>
              <a:rPr lang="en-US" altLang="zh-CN" sz="2000" b="1" baseline="-25000">
                <a:sym typeface="Wingdings" pitchFamily="2" charset="2"/>
              </a:rPr>
              <a:t>k</a:t>
            </a:r>
            <a:r>
              <a:rPr lang="en-US" altLang="zh-CN" sz="2000" b="1">
                <a:sym typeface="Wingdings" pitchFamily="2" charset="2"/>
              </a:rPr>
              <a:t>, v&gt; </a:t>
            </a:r>
            <a:r>
              <a:rPr lang="el-GR" altLang="zh-CN" sz="2000" b="1">
                <a:sym typeface="Symbol" pitchFamily="2" charset="2"/>
              </a:rPr>
              <a:t></a:t>
            </a:r>
            <a:r>
              <a:rPr lang="en-US" altLang="zh-CN" sz="2000" b="1">
                <a:sym typeface="Symbol" pitchFamily="2" charset="2"/>
              </a:rPr>
              <a:t> E }.</a:t>
            </a:r>
          </a:p>
          <a:p>
            <a:pPr eaLnBrk="1" hangingPunct="1">
              <a:spcBef>
                <a:spcPct val="0"/>
              </a:spcBef>
              <a:buFontTx/>
              <a:buNone/>
            </a:pPr>
            <a:r>
              <a:rPr lang="en-US" altLang="zh-CN" sz="2000" b="1">
                <a:sym typeface="Symbol" pitchFamily="2" charset="2"/>
              </a:rPr>
              <a:t>   For every </a:t>
            </a:r>
            <a:r>
              <a:rPr lang="en-US" altLang="zh-CN" sz="2000" b="1" i="1">
                <a:sym typeface="Symbol" pitchFamily="2" charset="2"/>
              </a:rPr>
              <a:t>i </a:t>
            </a:r>
            <a:r>
              <a:rPr lang="el-GR" altLang="zh-CN" sz="2000" b="1">
                <a:sym typeface="Symbol" pitchFamily="2" charset="2"/>
              </a:rPr>
              <a:t></a:t>
            </a:r>
            <a:r>
              <a:rPr lang="en-US" altLang="zh-CN" sz="2000" b="1" i="1">
                <a:solidFill>
                  <a:srgbClr val="FF0000"/>
                </a:solidFill>
                <a:sym typeface="Symbol" pitchFamily="2" charset="2"/>
              </a:rPr>
              <a:t>I</a:t>
            </a:r>
            <a:r>
              <a:rPr lang="en-US" altLang="zh-CN" sz="2000" b="1">
                <a:sym typeface="Symbol" pitchFamily="2" charset="2"/>
              </a:rPr>
              <a:t>, </a:t>
            </a:r>
            <a:r>
              <a:rPr lang="en-US" altLang="zh-CN" sz="2000" b="1">
                <a:solidFill>
                  <a:schemeClr val="hlink"/>
                </a:solidFill>
                <a:sym typeface="Wingdings" pitchFamily="2" charset="2"/>
              </a:rPr>
              <a:t>SHORTEST-PATH</a:t>
            </a:r>
            <a:r>
              <a:rPr lang="en-US" altLang="zh-CN" sz="2000" b="1">
                <a:sym typeface="Wingdings" pitchFamily="2" charset="2"/>
              </a:rPr>
              <a:t>(</a:t>
            </a:r>
            <a:r>
              <a:rPr lang="en-US" altLang="zh-CN" sz="2000" b="1" i="1">
                <a:sym typeface="Wingdings" pitchFamily="2" charset="2"/>
              </a:rPr>
              <a:t>i</a:t>
            </a:r>
            <a:r>
              <a:rPr lang="en-US" altLang="zh-CN" sz="2000" b="1">
                <a:sym typeface="Wingdings" pitchFamily="2" charset="2"/>
              </a:rPr>
              <a:t>) = </a:t>
            </a:r>
            <a:r>
              <a:rPr lang="en-US" altLang="zh-CN" sz="2000" b="1" i="1">
                <a:sym typeface="Wingdings" pitchFamily="2" charset="2"/>
              </a:rPr>
              <a:t>s </a:t>
            </a:r>
            <a:r>
              <a:rPr lang="el-GR" altLang="zh-CN" sz="2000" b="1">
                <a:sym typeface="Symbol" pitchFamily="2" charset="2"/>
              </a:rPr>
              <a:t></a:t>
            </a:r>
            <a:r>
              <a:rPr lang="en-US" altLang="zh-CN" sz="2000" b="1">
                <a:sym typeface="Symbol" pitchFamily="2" charset="2"/>
              </a:rPr>
              <a:t> </a:t>
            </a:r>
            <a:r>
              <a:rPr lang="en-US" altLang="zh-CN" sz="2000" b="1" i="1">
                <a:solidFill>
                  <a:srgbClr val="008000"/>
                </a:solidFill>
                <a:sym typeface="Symbol" pitchFamily="2" charset="2"/>
              </a:rPr>
              <a:t>S</a:t>
            </a:r>
            <a:r>
              <a:rPr lang="en-US" altLang="zh-CN" sz="2000" b="1" i="1">
                <a:sym typeface="Symbol" pitchFamily="2" charset="2"/>
              </a:rPr>
              <a:t>.</a:t>
            </a:r>
            <a:endParaRPr lang="en-US" altLang="zh-CN" sz="2000" b="1">
              <a:sym typeface="Symbol" pitchFamily="2" charset="2"/>
            </a:endParaRPr>
          </a:p>
        </p:txBody>
      </p:sp>
      <p:sp>
        <p:nvSpPr>
          <p:cNvPr id="131081" name="Text Box 9">
            <a:extLst>
              <a:ext uri="{FF2B5EF4-FFF2-40B4-BE49-F238E27FC236}">
                <a16:creationId xmlns:a16="http://schemas.microsoft.com/office/drawing/2014/main" id="{2EBC2E3B-C1A0-D14F-AE6D-067F6D935464}"/>
              </a:ext>
            </a:extLst>
          </p:cNvPr>
          <p:cNvSpPr txBox="1">
            <a:spLocks noChangeArrowheads="1"/>
          </p:cNvSpPr>
          <p:nvPr/>
        </p:nvSpPr>
        <p:spPr bwMode="auto">
          <a:xfrm>
            <a:off x="755650" y="3644900"/>
            <a:ext cx="7848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For decision problem </a:t>
            </a:r>
            <a:r>
              <a:rPr lang="en-US" altLang="zh-CN" sz="2000" b="1">
                <a:solidFill>
                  <a:schemeClr val="hlink"/>
                </a:solidFill>
                <a:sym typeface="Wingdings" pitchFamily="2" charset="2"/>
              </a:rPr>
              <a:t>PATH</a:t>
            </a:r>
            <a:r>
              <a:rPr lang="en-US" altLang="zh-CN" sz="2000" b="1">
                <a:sym typeface="Wingdings" pitchFamily="2" charset="2"/>
              </a:rPr>
              <a:t>:</a:t>
            </a:r>
          </a:p>
          <a:p>
            <a:pPr eaLnBrk="1" hangingPunct="1">
              <a:spcBef>
                <a:spcPct val="0"/>
              </a:spcBef>
              <a:buFontTx/>
              <a:buNone/>
            </a:pPr>
            <a:r>
              <a:rPr lang="en-US" altLang="zh-CN" sz="2000" b="1" i="1">
                <a:sym typeface="Wingdings" pitchFamily="2" charset="2"/>
              </a:rPr>
              <a:t>    </a:t>
            </a:r>
            <a:r>
              <a:rPr lang="en-US" altLang="zh-CN" sz="2000" b="1" i="1">
                <a:solidFill>
                  <a:srgbClr val="FF0000"/>
                </a:solidFill>
                <a:sym typeface="Wingdings" pitchFamily="2" charset="2"/>
              </a:rPr>
              <a:t>I</a:t>
            </a:r>
            <a:r>
              <a:rPr lang="en-US" altLang="zh-CN" sz="2000" b="1">
                <a:sym typeface="Wingdings" pitchFamily="2" charset="2"/>
              </a:rPr>
              <a:t> = { &lt;G, u, v, k&gt;: G=(V, E) is an undirected graph; u, v </a:t>
            </a:r>
            <a:r>
              <a:rPr lang="el-GR" altLang="zh-CN" sz="2000" b="1">
                <a:sym typeface="Symbol" pitchFamily="2" charset="2"/>
              </a:rPr>
              <a:t></a:t>
            </a:r>
            <a:r>
              <a:rPr lang="en-US" altLang="zh-CN" sz="2000" b="1">
                <a:sym typeface="Wingdings" pitchFamily="2" charset="2"/>
              </a:rPr>
              <a:t> V; </a:t>
            </a:r>
          </a:p>
          <a:p>
            <a:pPr eaLnBrk="1" hangingPunct="1">
              <a:spcBef>
                <a:spcPct val="0"/>
              </a:spcBef>
              <a:buFontTx/>
              <a:buNone/>
            </a:pPr>
            <a:r>
              <a:rPr lang="en-US" altLang="zh-CN" sz="2000" b="1">
                <a:sym typeface="Wingdings" pitchFamily="2" charset="2"/>
              </a:rPr>
              <a:t>                                   k </a:t>
            </a:r>
            <a:r>
              <a:rPr lang="en-US" altLang="zh-CN" sz="2000" b="1"/>
              <a:t>≥</a:t>
            </a:r>
            <a:r>
              <a:rPr lang="en-US" altLang="zh-CN" sz="2000" b="1">
                <a:sym typeface="Wingdings" pitchFamily="2" charset="2"/>
              </a:rPr>
              <a:t> 0 is an integer };</a:t>
            </a:r>
          </a:p>
          <a:p>
            <a:pPr eaLnBrk="1" hangingPunct="1">
              <a:spcBef>
                <a:spcPct val="0"/>
              </a:spcBef>
              <a:buFontTx/>
              <a:buNone/>
            </a:pPr>
            <a:r>
              <a:rPr lang="en-US" altLang="zh-CN" sz="2000" b="1">
                <a:sym typeface="Wingdings" pitchFamily="2" charset="2"/>
              </a:rPr>
              <a:t>   </a:t>
            </a:r>
            <a:r>
              <a:rPr lang="en-US" altLang="zh-CN" sz="2000" b="1" i="1">
                <a:solidFill>
                  <a:srgbClr val="008000"/>
                </a:solidFill>
                <a:sym typeface="Wingdings" pitchFamily="2" charset="2"/>
              </a:rPr>
              <a:t>S</a:t>
            </a:r>
            <a:r>
              <a:rPr lang="en-US" altLang="zh-CN" sz="2000" b="1">
                <a:sym typeface="Wingdings" pitchFamily="2" charset="2"/>
              </a:rPr>
              <a:t> = { 0, 1</a:t>
            </a:r>
            <a:r>
              <a:rPr lang="en-US" altLang="zh-CN" sz="2000" b="1">
                <a:sym typeface="Symbol" pitchFamily="2" charset="2"/>
              </a:rPr>
              <a:t> }.</a:t>
            </a:r>
          </a:p>
          <a:p>
            <a:pPr eaLnBrk="1" hangingPunct="1">
              <a:spcBef>
                <a:spcPct val="0"/>
              </a:spcBef>
              <a:buFontTx/>
              <a:buNone/>
            </a:pPr>
            <a:r>
              <a:rPr lang="en-US" altLang="zh-CN" sz="2000" b="1">
                <a:sym typeface="Symbol" pitchFamily="2" charset="2"/>
              </a:rPr>
              <a:t>   For every </a:t>
            </a:r>
            <a:r>
              <a:rPr lang="en-US" altLang="zh-CN" sz="2000" b="1" i="1">
                <a:sym typeface="Symbol" pitchFamily="2" charset="2"/>
              </a:rPr>
              <a:t>i </a:t>
            </a:r>
            <a:r>
              <a:rPr lang="el-GR" altLang="zh-CN" sz="2000" b="1">
                <a:sym typeface="Symbol" pitchFamily="2" charset="2"/>
              </a:rPr>
              <a:t></a:t>
            </a:r>
            <a:r>
              <a:rPr lang="en-US" altLang="zh-CN" sz="2000" b="1" i="1">
                <a:solidFill>
                  <a:srgbClr val="FF0000"/>
                </a:solidFill>
                <a:sym typeface="Symbol" pitchFamily="2" charset="2"/>
              </a:rPr>
              <a:t>I</a:t>
            </a:r>
            <a:r>
              <a:rPr lang="en-US" altLang="zh-CN" sz="2000" b="1">
                <a:sym typeface="Symbol" pitchFamily="2" charset="2"/>
              </a:rPr>
              <a:t>, </a:t>
            </a:r>
            <a:r>
              <a:rPr lang="en-US" altLang="zh-CN" sz="2000" b="1">
                <a:solidFill>
                  <a:schemeClr val="hlink"/>
                </a:solidFill>
                <a:sym typeface="Wingdings" pitchFamily="2" charset="2"/>
              </a:rPr>
              <a:t>PATH</a:t>
            </a:r>
            <a:r>
              <a:rPr lang="en-US" altLang="zh-CN" sz="2000" b="1">
                <a:sym typeface="Wingdings" pitchFamily="2" charset="2"/>
              </a:rPr>
              <a:t>(</a:t>
            </a:r>
            <a:r>
              <a:rPr lang="en-US" altLang="zh-CN" sz="2000" b="1" i="1">
                <a:sym typeface="Wingdings" pitchFamily="2" charset="2"/>
              </a:rPr>
              <a:t>i</a:t>
            </a:r>
            <a:r>
              <a:rPr lang="en-US" altLang="zh-CN" sz="2000" b="1">
                <a:sym typeface="Wingdings" pitchFamily="2" charset="2"/>
              </a:rPr>
              <a:t>) = 1 or 0</a:t>
            </a:r>
            <a:r>
              <a:rPr lang="en-US" altLang="zh-CN" sz="2000" b="1" i="1">
                <a:sym typeface="Symbol" pitchFamily="2" charset="2"/>
              </a:rPr>
              <a:t>.</a:t>
            </a:r>
          </a:p>
        </p:txBody>
      </p:sp>
      <p:sp>
        <p:nvSpPr>
          <p:cNvPr id="131082" name="Text Box 10">
            <a:extLst>
              <a:ext uri="{FF2B5EF4-FFF2-40B4-BE49-F238E27FC236}">
                <a16:creationId xmlns:a16="http://schemas.microsoft.com/office/drawing/2014/main" id="{74C5C556-2E1F-7741-8C13-2660CE6912EC}"/>
              </a:ext>
            </a:extLst>
          </p:cNvPr>
          <p:cNvSpPr txBox="1">
            <a:spLocks noChangeArrowheads="1"/>
          </p:cNvSpPr>
          <p:nvPr/>
        </p:nvSpPr>
        <p:spPr bwMode="auto">
          <a:xfrm>
            <a:off x="755650" y="5373688"/>
            <a:ext cx="215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chemeClr val="hlink"/>
                </a:solidFill>
                <a:sym typeface="Wingdings" pitchFamily="2" charset="2"/>
              </a:rPr>
              <a:t> </a:t>
            </a:r>
            <a:r>
              <a:rPr lang="en-US" altLang="zh-CN" sz="2400" b="1"/>
              <a:t>Encodings</a:t>
            </a:r>
          </a:p>
        </p:txBody>
      </p:sp>
      <p:sp>
        <p:nvSpPr>
          <p:cNvPr id="131083" name="Text Box 11">
            <a:extLst>
              <a:ext uri="{FF2B5EF4-FFF2-40B4-BE49-F238E27FC236}">
                <a16:creationId xmlns:a16="http://schemas.microsoft.com/office/drawing/2014/main" id="{C66B4B72-EA85-024C-9D66-E8524C310A9B}"/>
              </a:ext>
            </a:extLst>
          </p:cNvPr>
          <p:cNvSpPr txBox="1">
            <a:spLocks noChangeArrowheads="1"/>
          </p:cNvSpPr>
          <p:nvPr/>
        </p:nvSpPr>
        <p:spPr bwMode="auto">
          <a:xfrm>
            <a:off x="1116013" y="5807075"/>
            <a:ext cx="7272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Map </a:t>
            </a:r>
            <a:r>
              <a:rPr lang="en-US" altLang="zh-CN" sz="2000" b="1" i="1">
                <a:solidFill>
                  <a:srgbClr val="FF0000"/>
                </a:solidFill>
                <a:sym typeface="Wingdings" pitchFamily="2" charset="2"/>
              </a:rPr>
              <a:t>I</a:t>
            </a:r>
            <a:r>
              <a:rPr lang="en-US" altLang="zh-CN" sz="2000" b="1">
                <a:sym typeface="Wingdings" pitchFamily="2" charset="2"/>
              </a:rPr>
              <a:t>  into a binary string { 0, 1</a:t>
            </a:r>
            <a:r>
              <a:rPr lang="en-US" altLang="zh-CN" sz="2000" b="1">
                <a:sym typeface="Symbol" pitchFamily="2" charset="2"/>
              </a:rPr>
              <a:t> }*      </a:t>
            </a:r>
            <a:r>
              <a:rPr lang="en-US" altLang="zh-CN" sz="2000" b="1" i="1">
                <a:solidFill>
                  <a:schemeClr val="hlink"/>
                </a:solidFill>
                <a:sym typeface="Symbol" pitchFamily="2" charset="2"/>
              </a:rPr>
              <a:t>Q</a:t>
            </a:r>
            <a:r>
              <a:rPr lang="en-US" altLang="zh-CN" sz="2000" b="1">
                <a:sym typeface="Symbol" pitchFamily="2" charset="2"/>
              </a:rPr>
              <a:t> is a </a:t>
            </a:r>
            <a:r>
              <a:rPr lang="en-US" altLang="zh-CN" sz="2000" b="1" i="1">
                <a:solidFill>
                  <a:schemeClr val="hlink"/>
                </a:solidFill>
                <a:sym typeface="Symbol" pitchFamily="2" charset="2"/>
              </a:rPr>
              <a:t>concrete problem</a:t>
            </a:r>
            <a:r>
              <a:rPr lang="en-US" altLang="zh-CN" sz="2000" b="1">
                <a:sym typeface="Symbol" pitchFamily="2" charset="2"/>
              </a:rPr>
              <a:t>.</a:t>
            </a:r>
            <a:endParaRPr lang="en-US" altLang="zh-CN" sz="2000" b="1" i="1">
              <a:sym typeface="Symbol" pitchFamily="2" charset="2"/>
            </a:endParaRPr>
          </a:p>
        </p:txBody>
      </p:sp>
      <p:sp>
        <p:nvSpPr>
          <p:cNvPr id="22537" name="Text Box 149">
            <a:extLst>
              <a:ext uri="{FF2B5EF4-FFF2-40B4-BE49-F238E27FC236}">
                <a16:creationId xmlns:a16="http://schemas.microsoft.com/office/drawing/2014/main" id="{610CFB94-9B0C-AA46-9C8F-FC278B6493C2}"/>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1077"/>
                                        </p:tgtEl>
                                        <p:attrNameLst>
                                          <p:attrName>style.visibility</p:attrName>
                                        </p:attrNameLst>
                                      </p:cBhvr>
                                      <p:to>
                                        <p:strVal val="visible"/>
                                      </p:to>
                                    </p:set>
                                    <p:animEffect transition="in" filter="wipe(left)">
                                      <p:cBhvr>
                                        <p:cTn id="7" dur="500"/>
                                        <p:tgtEl>
                                          <p:spTgt spid="131077"/>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78"/>
                                        </p:tgtEl>
                                        <p:attrNameLst>
                                          <p:attrName>style.visibility</p:attrName>
                                        </p:attrNameLst>
                                      </p:cBhvr>
                                      <p:to>
                                        <p:strVal val="visible"/>
                                      </p:to>
                                    </p:set>
                                    <p:animEffect transition="in" filter="wipe(left)">
                                      <p:cBhvr>
                                        <p:cTn id="12" dur="500"/>
                                        <p:tgtEl>
                                          <p:spTgt spid="131078"/>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1079"/>
                                        </p:tgtEl>
                                        <p:attrNameLst>
                                          <p:attrName>style.visibility</p:attrName>
                                        </p:attrNameLst>
                                      </p:cBhvr>
                                      <p:to>
                                        <p:strVal val="visible"/>
                                      </p:to>
                                    </p:set>
                                    <p:animEffect transition="in" filter="wipe(left)">
                                      <p:cBhvr>
                                        <p:cTn id="17" dur="500"/>
                                        <p:tgtEl>
                                          <p:spTgt spid="1310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1080"/>
                                        </p:tgtEl>
                                        <p:attrNameLst>
                                          <p:attrName>style.visibility</p:attrName>
                                        </p:attrNameLst>
                                      </p:cBhvr>
                                      <p:to>
                                        <p:strVal val="visible"/>
                                      </p:to>
                                    </p:set>
                                    <p:animEffect transition="in" filter="strips(downRight)">
                                      <p:cBhvr>
                                        <p:cTn id="22" dur="500"/>
                                        <p:tgtEl>
                                          <p:spTgt spid="131080"/>
                                        </p:tgtEl>
                                      </p:cBhvr>
                                    </p:animEffect>
                                  </p:childTnLst>
                                  <p:subTnLst>
                                    <p:audio>
                                      <p:cMediaNode>
                                        <p:cTn display="0" masterRel="sameClick">
                                          <p:stCondLst>
                                            <p:cond evt="begin" delay="0">
                                              <p:tn val="20"/>
                                            </p:cond>
                                          </p:stCondLst>
                                          <p:endCondLst>
                                            <p:cond evt="onStopAudio" delay="0">
                                              <p:tgtEl>
                                                <p:sldTgt/>
                                              </p:tgtEl>
                                            </p:cond>
                                          </p:endCondLst>
                                        </p:cTn>
                                        <p:tgtEl>
                                          <p:sndTgt r:embed="rId3" name="PROJCTO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1081"/>
                                        </p:tgtEl>
                                        <p:attrNameLst>
                                          <p:attrName>style.visibility</p:attrName>
                                        </p:attrNameLst>
                                      </p:cBhvr>
                                      <p:to>
                                        <p:strVal val="visible"/>
                                      </p:to>
                                    </p:set>
                                    <p:animEffect transition="in" filter="strips(downRight)">
                                      <p:cBhvr>
                                        <p:cTn id="27" dur="500"/>
                                        <p:tgtEl>
                                          <p:spTgt spid="131081"/>
                                        </p:tgtEl>
                                      </p:cBhvr>
                                    </p:animEffect>
                                  </p:childTnLst>
                                  <p:subTnLst>
                                    <p:audio>
                                      <p:cMediaNode>
                                        <p:cTn display="0" masterRel="sameClick">
                                          <p:stCondLst>
                                            <p:cond evt="begin" delay="0">
                                              <p:tn val="25"/>
                                            </p:cond>
                                          </p:stCondLst>
                                          <p:endCondLst>
                                            <p:cond evt="onStopAudio" delay="0">
                                              <p:tgtEl>
                                                <p:sldTgt/>
                                              </p:tgtEl>
                                            </p:cond>
                                          </p:endCondLst>
                                        </p:cTn>
                                        <p:tgtEl>
                                          <p:sndTgt r:embed="rId3" name="PROJCTOR.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1082"/>
                                        </p:tgtEl>
                                        <p:attrNameLst>
                                          <p:attrName>style.visibility</p:attrName>
                                        </p:attrNameLst>
                                      </p:cBhvr>
                                      <p:to>
                                        <p:strVal val="visible"/>
                                      </p:to>
                                    </p:set>
                                    <p:animEffect transition="in" filter="wipe(left)">
                                      <p:cBhvr>
                                        <p:cTn id="32" dur="500"/>
                                        <p:tgtEl>
                                          <p:spTgt spid="131082"/>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1083"/>
                                        </p:tgtEl>
                                        <p:attrNameLst>
                                          <p:attrName>style.visibility</p:attrName>
                                        </p:attrNameLst>
                                      </p:cBhvr>
                                      <p:to>
                                        <p:strVal val="visible"/>
                                      </p:to>
                                    </p:set>
                                    <p:animEffect transition="in" filter="strips(downRight)">
                                      <p:cBhvr>
                                        <p:cTn id="37" dur="500"/>
                                        <p:tgtEl>
                                          <p:spTgt spid="131083"/>
                                        </p:tgtEl>
                                      </p:cBhvr>
                                    </p:animEffect>
                                  </p:childTnLst>
                                  <p:subTnLst>
                                    <p:audio>
                                      <p:cMediaNode>
                                        <p:cTn display="0" masterRel="sameClick">
                                          <p:stCondLst>
                                            <p:cond evt="begin" delay="0">
                                              <p:tn val="3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utoUpdateAnimBg="0"/>
      <p:bldP spid="131079" grpId="0"/>
      <p:bldP spid="131080" grpId="0" autoUpdateAnimBg="0"/>
      <p:bldP spid="131081" grpId="0" autoUpdateAnimBg="0"/>
      <p:bldP spid="131082" grpId="0" autoUpdateAnimBg="0"/>
      <p:bldP spid="13108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3">
            <a:extLst>
              <a:ext uri="{FF2B5EF4-FFF2-40B4-BE49-F238E27FC236}">
                <a16:creationId xmlns:a16="http://schemas.microsoft.com/office/drawing/2014/main" id="{B1F2FFDB-8EC6-AC4A-AA42-10FA1C4D7C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5179027-1D73-DB47-AD21-AD614CF20102}" type="slidenum">
              <a:rPr lang="en-US" altLang="zh-CN" sz="1400" smtClean="0"/>
              <a:pPr>
                <a:spcBef>
                  <a:spcPct val="0"/>
                </a:spcBef>
                <a:buFontTx/>
                <a:buNone/>
              </a:pPr>
              <a:t>14</a:t>
            </a:fld>
            <a:endParaRPr lang="en-US" altLang="zh-CN" sz="1400"/>
          </a:p>
        </p:txBody>
      </p:sp>
      <p:sp>
        <p:nvSpPr>
          <p:cNvPr id="132102" name="Text Box 6">
            <a:extLst>
              <a:ext uri="{FF2B5EF4-FFF2-40B4-BE49-F238E27FC236}">
                <a16:creationId xmlns:a16="http://schemas.microsoft.com/office/drawing/2014/main" id="{5BE08666-1842-9940-85B4-57D6AA624BC1}"/>
              </a:ext>
            </a:extLst>
          </p:cNvPr>
          <p:cNvSpPr txBox="1">
            <a:spLocks noChangeArrowheads="1"/>
          </p:cNvSpPr>
          <p:nvPr/>
        </p:nvSpPr>
        <p:spPr bwMode="auto">
          <a:xfrm>
            <a:off x="684213" y="620713"/>
            <a:ext cx="446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chemeClr val="hlink"/>
                </a:solidFill>
                <a:sym typeface="Wingdings" pitchFamily="2" charset="2"/>
              </a:rPr>
              <a:t> </a:t>
            </a:r>
            <a:r>
              <a:rPr lang="en-US" altLang="zh-CN" sz="2400" b="1"/>
              <a:t>Formal-language Theory</a:t>
            </a:r>
          </a:p>
        </p:txBody>
      </p:sp>
      <p:sp>
        <p:nvSpPr>
          <p:cNvPr id="132103" name="Rectangle 3">
            <a:extLst>
              <a:ext uri="{FF2B5EF4-FFF2-40B4-BE49-F238E27FC236}">
                <a16:creationId xmlns:a16="http://schemas.microsoft.com/office/drawing/2014/main" id="{59B218FA-B494-044D-A695-759DF38C77AC}"/>
              </a:ext>
            </a:extLst>
          </p:cNvPr>
          <p:cNvSpPr>
            <a:spLocks noChangeArrowheads="1"/>
          </p:cNvSpPr>
          <p:nvPr/>
        </p:nvSpPr>
        <p:spPr bwMode="auto">
          <a:xfrm>
            <a:off x="827088" y="1196975"/>
            <a:ext cx="74168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a:t>An </a:t>
            </a:r>
            <a:r>
              <a:rPr kumimoji="0" lang="en-US" altLang="zh-CN" sz="2000" b="1" i="1">
                <a:solidFill>
                  <a:schemeClr val="hlink"/>
                </a:solidFill>
              </a:rPr>
              <a:t>alphabet</a:t>
            </a:r>
            <a:r>
              <a:rPr kumimoji="0" lang="en-US" altLang="zh-CN" sz="2000" b="1"/>
              <a:t> Σ is a finite set of symbols</a:t>
            </a:r>
          </a:p>
          <a:p>
            <a:pPr eaLnBrk="1" hangingPunct="1"/>
            <a:r>
              <a:rPr kumimoji="0" lang="en-US" altLang="zh-CN" sz="2000" b="1">
                <a:solidFill>
                  <a:srgbClr val="000000"/>
                </a:solidFill>
              </a:rPr>
              <a:t>A </a:t>
            </a:r>
            <a:r>
              <a:rPr kumimoji="0" lang="en-US" altLang="zh-CN" sz="2000" b="1" i="1">
                <a:solidFill>
                  <a:schemeClr val="hlink"/>
                </a:solidFill>
              </a:rPr>
              <a:t>language</a:t>
            </a:r>
            <a:r>
              <a:rPr kumimoji="0" lang="en-US" altLang="zh-CN" sz="2000" b="1">
                <a:solidFill>
                  <a:srgbClr val="000000"/>
                </a:solidFill>
              </a:rPr>
              <a:t> </a:t>
            </a:r>
            <a:r>
              <a:rPr kumimoji="0" lang="en-US" altLang="zh-CN" sz="2000" b="1" i="1"/>
              <a:t>L</a:t>
            </a:r>
            <a:r>
              <a:rPr kumimoji="0" lang="en-US" altLang="zh-CN" sz="2000" b="1">
                <a:solidFill>
                  <a:srgbClr val="000000"/>
                </a:solidFill>
              </a:rPr>
              <a:t> over </a:t>
            </a:r>
            <a:r>
              <a:rPr kumimoji="0" lang="en-US" altLang="zh-CN" sz="2000" b="1"/>
              <a:t>Σ</a:t>
            </a:r>
            <a:r>
              <a:rPr kumimoji="0" lang="en-US" altLang="zh-CN" sz="2000" b="1">
                <a:solidFill>
                  <a:srgbClr val="000000"/>
                </a:solidFill>
              </a:rPr>
              <a:t> is any set of strings made up of symbols from </a:t>
            </a:r>
            <a:r>
              <a:rPr kumimoji="0" lang="en-US" altLang="zh-CN" sz="2000" b="1"/>
              <a:t>Σ</a:t>
            </a:r>
          </a:p>
          <a:p>
            <a:pPr eaLnBrk="1" hangingPunct="1"/>
            <a:r>
              <a:rPr kumimoji="0" lang="en-US" altLang="zh-CN" sz="2000" b="1">
                <a:solidFill>
                  <a:srgbClr val="000000"/>
                </a:solidFill>
              </a:rPr>
              <a:t>Denote</a:t>
            </a:r>
            <a:r>
              <a:rPr kumimoji="0" lang="en-US" altLang="zh-CN" sz="2000" b="1" i="1"/>
              <a:t> </a:t>
            </a:r>
            <a:r>
              <a:rPr kumimoji="0" lang="en-US" altLang="zh-CN" sz="2000" b="1" i="1">
                <a:solidFill>
                  <a:schemeClr val="hlink"/>
                </a:solidFill>
              </a:rPr>
              <a:t>empty</a:t>
            </a:r>
            <a:r>
              <a:rPr kumimoji="0" lang="en-US" altLang="zh-CN" sz="2000" b="1"/>
              <a:t> </a:t>
            </a:r>
            <a:r>
              <a:rPr kumimoji="0" lang="en-US" altLang="zh-CN" sz="2000" b="1" i="1"/>
              <a:t>string</a:t>
            </a:r>
            <a:r>
              <a:rPr kumimoji="0" lang="en-US" altLang="zh-CN" sz="2000" b="1"/>
              <a:t> by </a:t>
            </a:r>
            <a:r>
              <a:rPr kumimoji="0" lang="en-US" altLang="zh-CN" sz="2000" b="1" i="1"/>
              <a:t>ε</a:t>
            </a:r>
            <a:r>
              <a:rPr kumimoji="0" lang="en-US" altLang="zh-CN" sz="2000" b="1"/>
              <a:t> </a:t>
            </a:r>
          </a:p>
          <a:p>
            <a:pPr eaLnBrk="1" hangingPunct="1"/>
            <a:r>
              <a:rPr kumimoji="0" lang="en-US" altLang="zh-CN" sz="2000" b="1">
                <a:solidFill>
                  <a:srgbClr val="000000"/>
                </a:solidFill>
              </a:rPr>
              <a:t>Denote</a:t>
            </a:r>
            <a:r>
              <a:rPr kumimoji="0" lang="en-US" altLang="zh-CN" sz="2000" b="1" i="1"/>
              <a:t> </a:t>
            </a:r>
            <a:r>
              <a:rPr kumimoji="0" lang="en-US" altLang="zh-CN" sz="2000" b="1" i="1">
                <a:solidFill>
                  <a:schemeClr val="hlink"/>
                </a:solidFill>
              </a:rPr>
              <a:t>empty</a:t>
            </a:r>
            <a:r>
              <a:rPr kumimoji="0" lang="en-US" altLang="zh-CN" sz="2000" b="1"/>
              <a:t> </a:t>
            </a:r>
            <a:r>
              <a:rPr kumimoji="0" lang="en-US" altLang="zh-CN" sz="2000" b="1" i="1"/>
              <a:t>language</a:t>
            </a:r>
            <a:r>
              <a:rPr kumimoji="0" lang="en-US" altLang="zh-CN" sz="2000" b="1"/>
              <a:t> </a:t>
            </a:r>
            <a:r>
              <a:rPr kumimoji="0" lang="en-US" altLang="zh-CN" sz="2000" b="1">
                <a:solidFill>
                  <a:srgbClr val="000000"/>
                </a:solidFill>
              </a:rPr>
              <a:t>by</a:t>
            </a:r>
            <a:r>
              <a:rPr kumimoji="0" lang="en-US" altLang="zh-CN" sz="2000" b="1"/>
              <a:t> </a:t>
            </a:r>
            <a:r>
              <a:rPr kumimoji="0" lang="en-US" altLang="zh-CN" sz="2000" b="1" i="1"/>
              <a:t>Ø</a:t>
            </a:r>
            <a:r>
              <a:rPr kumimoji="0" lang="en-US" altLang="zh-CN" sz="2000" b="1" i="1">
                <a:solidFill>
                  <a:srgbClr val="FF0000"/>
                </a:solidFill>
              </a:rPr>
              <a:t> </a:t>
            </a:r>
          </a:p>
          <a:p>
            <a:pPr eaLnBrk="1" hangingPunct="1"/>
            <a:r>
              <a:rPr kumimoji="0" lang="en-US" altLang="zh-CN" sz="2000" b="1">
                <a:solidFill>
                  <a:srgbClr val="000000"/>
                </a:solidFill>
              </a:rPr>
              <a:t>Language of all strings over </a:t>
            </a:r>
            <a:r>
              <a:rPr kumimoji="0" lang="en-US" altLang="zh-CN" sz="2000" b="1"/>
              <a:t>Σ</a:t>
            </a:r>
            <a:r>
              <a:rPr kumimoji="0" lang="en-US" altLang="zh-CN" sz="2000" b="1">
                <a:solidFill>
                  <a:srgbClr val="000000"/>
                </a:solidFill>
              </a:rPr>
              <a:t> is denoted by </a:t>
            </a:r>
            <a:r>
              <a:rPr kumimoji="0" lang="en-US" altLang="zh-CN" sz="2000" b="1"/>
              <a:t>Σ*</a:t>
            </a:r>
          </a:p>
          <a:p>
            <a:pPr eaLnBrk="1" hangingPunct="1"/>
            <a:r>
              <a:rPr kumimoji="0" lang="en-US" altLang="zh-CN" sz="2000" b="1">
                <a:solidFill>
                  <a:srgbClr val="000000"/>
                </a:solidFill>
              </a:rPr>
              <a:t>The</a:t>
            </a:r>
            <a:r>
              <a:rPr kumimoji="0" lang="en-US" altLang="zh-CN" sz="2000" b="1" i="1">
                <a:solidFill>
                  <a:schemeClr val="hlink"/>
                </a:solidFill>
              </a:rPr>
              <a:t> complement</a:t>
            </a:r>
            <a:r>
              <a:rPr kumimoji="0" lang="en-US" altLang="zh-CN" sz="2000" b="1"/>
              <a:t> of </a:t>
            </a:r>
            <a:r>
              <a:rPr kumimoji="0" lang="en-US" altLang="zh-CN" sz="2000" b="1" i="1"/>
              <a:t>L</a:t>
            </a:r>
            <a:r>
              <a:rPr kumimoji="0" lang="en-US" altLang="zh-CN" sz="2000" b="1"/>
              <a:t> is denoted</a:t>
            </a:r>
            <a:r>
              <a:rPr kumimoji="0" lang="en-US" altLang="zh-CN" sz="2000" b="1" i="1"/>
              <a:t> </a:t>
            </a:r>
            <a:r>
              <a:rPr kumimoji="0" lang="en-US" altLang="zh-CN" sz="2000" b="1"/>
              <a:t>by Σ*-</a:t>
            </a:r>
            <a:r>
              <a:rPr kumimoji="0" lang="en-US" altLang="zh-CN" sz="2000" b="1" i="1"/>
              <a:t>L </a:t>
            </a:r>
            <a:r>
              <a:rPr kumimoji="0" lang="en-US" altLang="zh-CN" sz="2000" b="1"/>
              <a:t> </a:t>
            </a:r>
          </a:p>
          <a:p>
            <a:pPr eaLnBrk="1" hangingPunct="1"/>
            <a:r>
              <a:rPr kumimoji="0" lang="en-US" altLang="zh-CN" sz="2000" b="1">
                <a:solidFill>
                  <a:srgbClr val="000000"/>
                </a:solidFill>
              </a:rPr>
              <a:t>The</a:t>
            </a:r>
            <a:r>
              <a:rPr kumimoji="0" lang="en-US" altLang="zh-CN" sz="2000" b="1" i="1">
                <a:solidFill>
                  <a:schemeClr val="hlink"/>
                </a:solidFill>
              </a:rPr>
              <a:t> concatenation</a:t>
            </a:r>
            <a:r>
              <a:rPr kumimoji="0" lang="en-US" altLang="zh-CN" sz="2000" b="1"/>
              <a:t> of two languages </a:t>
            </a:r>
            <a:r>
              <a:rPr kumimoji="0" lang="en-US" altLang="zh-CN" sz="2000" b="1" i="1"/>
              <a:t>L</a:t>
            </a:r>
            <a:r>
              <a:rPr kumimoji="0" lang="en-US" altLang="zh-CN" sz="2000" b="1" baseline="-25000"/>
              <a:t>1</a:t>
            </a:r>
            <a:r>
              <a:rPr kumimoji="0" lang="en-US" altLang="zh-CN" sz="2000" b="1"/>
              <a:t> and </a:t>
            </a:r>
            <a:r>
              <a:rPr kumimoji="0" lang="en-US" altLang="zh-CN" sz="2000" b="1" i="1"/>
              <a:t>L</a:t>
            </a:r>
            <a:r>
              <a:rPr kumimoji="0" lang="en-US" altLang="zh-CN" sz="2000" b="1" baseline="-25000"/>
              <a:t>2</a:t>
            </a:r>
            <a:r>
              <a:rPr kumimoji="0" lang="en-US" altLang="zh-CN" sz="2000" b="1"/>
              <a:t> is the language </a:t>
            </a:r>
          </a:p>
          <a:p>
            <a:pPr eaLnBrk="1" hangingPunct="1">
              <a:buFontTx/>
              <a:buNone/>
            </a:pPr>
            <a:r>
              <a:rPr kumimoji="0" lang="en-US" altLang="zh-CN" sz="2000" b="1" i="1"/>
              <a:t>    L</a:t>
            </a:r>
            <a:r>
              <a:rPr kumimoji="0" lang="en-US" altLang="zh-CN" sz="2000" b="1"/>
              <a:t> = { </a:t>
            </a:r>
            <a:r>
              <a:rPr kumimoji="0" lang="en-US" altLang="zh-CN" sz="2000" b="1" i="1"/>
              <a:t>x</a:t>
            </a:r>
            <a:r>
              <a:rPr kumimoji="0" lang="en-US" altLang="zh-CN" sz="2000" b="1" baseline="-25000"/>
              <a:t>1</a:t>
            </a:r>
            <a:r>
              <a:rPr kumimoji="0" lang="en-US" altLang="zh-CN" sz="2000" b="1" i="1"/>
              <a:t>x</a:t>
            </a:r>
            <a:r>
              <a:rPr kumimoji="0" lang="en-US" altLang="zh-CN" sz="2000" b="1" baseline="-25000"/>
              <a:t>2</a:t>
            </a:r>
            <a:r>
              <a:rPr kumimoji="0" lang="en-US" altLang="zh-CN" sz="2000" b="1"/>
              <a:t> : </a:t>
            </a:r>
            <a:r>
              <a:rPr kumimoji="0" lang="en-US" altLang="zh-CN" sz="2000" b="1" i="1"/>
              <a:t>x</a:t>
            </a:r>
            <a:r>
              <a:rPr kumimoji="0" lang="en-US" altLang="zh-CN" sz="2000" b="1" baseline="-25000"/>
              <a:t>1</a:t>
            </a:r>
            <a:r>
              <a:rPr kumimoji="0" lang="en-US" altLang="zh-CN" sz="2000" b="1"/>
              <a:t> ∈ </a:t>
            </a:r>
            <a:r>
              <a:rPr kumimoji="0" lang="en-US" altLang="zh-CN" sz="2000" b="1" i="1"/>
              <a:t>L</a:t>
            </a:r>
            <a:r>
              <a:rPr kumimoji="0" lang="en-US" altLang="zh-CN" sz="2000" b="1" baseline="-25000"/>
              <a:t>1</a:t>
            </a:r>
            <a:r>
              <a:rPr kumimoji="0" lang="en-US" altLang="zh-CN" sz="2000" b="1"/>
              <a:t> and </a:t>
            </a:r>
            <a:r>
              <a:rPr kumimoji="0" lang="en-US" altLang="zh-CN" sz="2000" b="1" i="1"/>
              <a:t>x</a:t>
            </a:r>
            <a:r>
              <a:rPr kumimoji="0" lang="en-US" altLang="zh-CN" sz="2000" b="1" baseline="-25000"/>
              <a:t>2</a:t>
            </a:r>
            <a:r>
              <a:rPr kumimoji="0" lang="en-US" altLang="zh-CN" sz="2000" b="1"/>
              <a:t> ∈ </a:t>
            </a:r>
            <a:r>
              <a:rPr kumimoji="0" lang="en-US" altLang="zh-CN" sz="2000" b="1" i="1"/>
              <a:t>L</a:t>
            </a:r>
            <a:r>
              <a:rPr kumimoji="0" lang="en-US" altLang="zh-CN" sz="2000" b="1" baseline="-25000"/>
              <a:t>2 </a:t>
            </a:r>
            <a:r>
              <a:rPr kumimoji="0" lang="en-US" altLang="zh-CN" sz="2000" b="1"/>
              <a:t>}.</a:t>
            </a:r>
          </a:p>
          <a:p>
            <a:pPr eaLnBrk="1" hangingPunct="1"/>
            <a:r>
              <a:rPr kumimoji="0" lang="en-US" altLang="zh-CN" sz="2000" b="1"/>
              <a:t>The </a:t>
            </a:r>
            <a:r>
              <a:rPr kumimoji="0" lang="en-US" altLang="zh-CN" sz="2000" b="1" i="1"/>
              <a:t>closure</a:t>
            </a:r>
            <a:r>
              <a:rPr kumimoji="0" lang="en-US" altLang="zh-CN" sz="2000" b="1"/>
              <a:t> or </a:t>
            </a:r>
            <a:r>
              <a:rPr kumimoji="0" lang="en-US" altLang="zh-CN" sz="2000" b="1" i="1"/>
              <a:t>Kleene star</a:t>
            </a:r>
            <a:r>
              <a:rPr kumimoji="0" lang="en-US" altLang="zh-CN" sz="2000" b="1"/>
              <a:t> of a language </a:t>
            </a:r>
            <a:r>
              <a:rPr kumimoji="0" lang="en-US" altLang="zh-CN" sz="2000" b="1" i="1"/>
              <a:t>L</a:t>
            </a:r>
            <a:r>
              <a:rPr kumimoji="0" lang="en-US" altLang="zh-CN" sz="2000" b="1"/>
              <a:t> is the language</a:t>
            </a:r>
            <a:endParaRPr kumimoji="0" lang="en-US" altLang="zh-CN" sz="2000" b="1" i="1"/>
          </a:p>
          <a:p>
            <a:pPr eaLnBrk="1" hangingPunct="1">
              <a:buFontTx/>
              <a:buNone/>
            </a:pPr>
            <a:r>
              <a:rPr kumimoji="0" lang="en-US" altLang="zh-CN" sz="2000" b="1" i="1">
                <a:solidFill>
                  <a:srgbClr val="0000FF"/>
                </a:solidFill>
              </a:rPr>
              <a:t>     </a:t>
            </a:r>
            <a:r>
              <a:rPr kumimoji="0" lang="en-US" altLang="zh-CN" sz="2000" b="1" i="1">
                <a:solidFill>
                  <a:schemeClr val="hlink"/>
                </a:solidFill>
              </a:rPr>
              <a:t>L</a:t>
            </a:r>
            <a:r>
              <a:rPr kumimoji="0" lang="en-US" altLang="zh-CN" sz="2000" b="1">
                <a:solidFill>
                  <a:schemeClr val="hlink"/>
                </a:solidFill>
              </a:rPr>
              <a:t>*= {</a:t>
            </a:r>
            <a:r>
              <a:rPr kumimoji="0" lang="en-US" altLang="zh-CN" sz="2000" b="1" i="1">
                <a:solidFill>
                  <a:schemeClr val="hlink"/>
                </a:solidFill>
              </a:rPr>
              <a:t>ε</a:t>
            </a:r>
            <a:r>
              <a:rPr kumimoji="0" lang="en-US" altLang="zh-CN" sz="2000" b="1">
                <a:solidFill>
                  <a:schemeClr val="hlink"/>
                </a:solidFill>
              </a:rPr>
              <a:t>} ∪ </a:t>
            </a:r>
            <a:r>
              <a:rPr kumimoji="0" lang="en-US" altLang="zh-CN" sz="2000" b="1" i="1">
                <a:solidFill>
                  <a:schemeClr val="hlink"/>
                </a:solidFill>
              </a:rPr>
              <a:t>L</a:t>
            </a:r>
            <a:r>
              <a:rPr kumimoji="0" lang="en-US" altLang="zh-CN" sz="2000" b="1">
                <a:solidFill>
                  <a:schemeClr val="hlink"/>
                </a:solidFill>
              </a:rPr>
              <a:t> ∪ </a:t>
            </a:r>
            <a:r>
              <a:rPr kumimoji="0" lang="en-US" altLang="zh-CN" sz="2000" b="1" i="1">
                <a:solidFill>
                  <a:schemeClr val="hlink"/>
                </a:solidFill>
              </a:rPr>
              <a:t>L</a:t>
            </a:r>
            <a:r>
              <a:rPr kumimoji="0" lang="en-US" altLang="zh-CN" sz="2000" b="1" baseline="30000">
                <a:solidFill>
                  <a:schemeClr val="hlink"/>
                </a:solidFill>
              </a:rPr>
              <a:t>2</a:t>
            </a:r>
            <a:r>
              <a:rPr kumimoji="0" lang="en-US" altLang="zh-CN" sz="2000" b="1">
                <a:solidFill>
                  <a:schemeClr val="hlink"/>
                </a:solidFill>
              </a:rPr>
              <a:t> ∪ </a:t>
            </a:r>
            <a:r>
              <a:rPr kumimoji="0" lang="en-US" altLang="zh-CN" sz="2000" b="1" i="1">
                <a:solidFill>
                  <a:schemeClr val="hlink"/>
                </a:solidFill>
              </a:rPr>
              <a:t>L</a:t>
            </a:r>
            <a:r>
              <a:rPr kumimoji="0" lang="en-US" altLang="zh-CN" sz="2000" b="1" baseline="30000">
                <a:solidFill>
                  <a:schemeClr val="hlink"/>
                </a:solidFill>
              </a:rPr>
              <a:t>3</a:t>
            </a:r>
            <a:r>
              <a:rPr kumimoji="0" lang="en-US" altLang="zh-CN" sz="2000" b="1">
                <a:solidFill>
                  <a:schemeClr val="hlink"/>
                </a:solidFill>
              </a:rPr>
              <a:t> ∪ ···,</a:t>
            </a:r>
          </a:p>
          <a:p>
            <a:pPr eaLnBrk="1" hangingPunct="1">
              <a:buFontTx/>
              <a:buNone/>
            </a:pPr>
            <a:r>
              <a:rPr kumimoji="0" lang="en-US" altLang="zh-CN" sz="2000" b="1"/>
              <a:t>     where </a:t>
            </a:r>
            <a:r>
              <a:rPr kumimoji="0" lang="en-US" altLang="zh-CN" sz="2000" b="1" i="1"/>
              <a:t>L</a:t>
            </a:r>
            <a:r>
              <a:rPr kumimoji="0" lang="en-US" altLang="zh-CN" sz="2000" b="1" i="1" baseline="30000"/>
              <a:t>k</a:t>
            </a:r>
            <a:r>
              <a:rPr kumimoji="0" lang="en-US" altLang="zh-CN" sz="2000" b="1"/>
              <a:t> is the language obtained by concatenating </a:t>
            </a:r>
            <a:r>
              <a:rPr kumimoji="0" lang="en-US" altLang="zh-CN" sz="2000" b="1" i="1"/>
              <a:t>L</a:t>
            </a:r>
            <a:r>
              <a:rPr kumimoji="0" lang="en-US" altLang="zh-CN" sz="2000" b="1"/>
              <a:t> to itself </a:t>
            </a:r>
            <a:r>
              <a:rPr kumimoji="0" lang="en-US" altLang="zh-CN" sz="2000" b="1" i="1"/>
              <a:t>k</a:t>
            </a:r>
            <a:r>
              <a:rPr kumimoji="0" lang="en-US" altLang="zh-CN" sz="2000" b="1"/>
              <a:t> times</a:t>
            </a:r>
            <a:endParaRPr kumimoji="0" lang="en-US" altLang="zh-CN" sz="2000" b="1" i="1">
              <a:solidFill>
                <a:srgbClr val="FF0000"/>
              </a:solidFill>
            </a:endParaRPr>
          </a:p>
        </p:txBody>
      </p:sp>
      <p:sp>
        <p:nvSpPr>
          <p:cNvPr id="132104" name="Text Box 8">
            <a:extLst>
              <a:ext uri="{FF2B5EF4-FFF2-40B4-BE49-F238E27FC236}">
                <a16:creationId xmlns:a16="http://schemas.microsoft.com/office/drawing/2014/main" id="{7C27C293-67B4-6A4E-BD0B-7BDCC84457DF}"/>
              </a:ext>
            </a:extLst>
          </p:cNvPr>
          <p:cNvSpPr txBox="1">
            <a:spLocks noChangeArrowheads="1"/>
          </p:cNvSpPr>
          <p:nvPr/>
        </p:nvSpPr>
        <p:spPr bwMode="auto">
          <a:xfrm>
            <a:off x="4716463" y="692150"/>
            <a:ext cx="287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i="1">
                <a:solidFill>
                  <a:srgbClr val="FF0000"/>
                </a:solidFill>
              </a:rPr>
              <a:t>— for decision problem</a:t>
            </a:r>
          </a:p>
        </p:txBody>
      </p:sp>
      <p:sp>
        <p:nvSpPr>
          <p:cNvPr id="132105" name="Text Box 9">
            <a:extLst>
              <a:ext uri="{FF2B5EF4-FFF2-40B4-BE49-F238E27FC236}">
                <a16:creationId xmlns:a16="http://schemas.microsoft.com/office/drawing/2014/main" id="{77BDC7A8-25C7-0E45-85BE-2C80354FA118}"/>
              </a:ext>
            </a:extLst>
          </p:cNvPr>
          <p:cNvSpPr txBox="1">
            <a:spLocks noChangeArrowheads="1"/>
          </p:cNvSpPr>
          <p:nvPr/>
        </p:nvSpPr>
        <p:spPr bwMode="auto">
          <a:xfrm>
            <a:off x="5651500" y="1160463"/>
            <a:ext cx="1009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solidFill>
                  <a:srgbClr val="FF0000"/>
                </a:solidFill>
              </a:rPr>
              <a:t>{ 0, 1 }</a:t>
            </a:r>
          </a:p>
        </p:txBody>
      </p:sp>
      <p:sp>
        <p:nvSpPr>
          <p:cNvPr id="132106" name="Rectangle 10">
            <a:extLst>
              <a:ext uri="{FF2B5EF4-FFF2-40B4-BE49-F238E27FC236}">
                <a16:creationId xmlns:a16="http://schemas.microsoft.com/office/drawing/2014/main" id="{A69C272E-5FC1-EB42-B6CC-CCB72CF69692}"/>
              </a:ext>
            </a:extLst>
          </p:cNvPr>
          <p:cNvSpPr>
            <a:spLocks noChangeArrowheads="1"/>
          </p:cNvSpPr>
          <p:nvPr/>
        </p:nvSpPr>
        <p:spPr bwMode="auto">
          <a:xfrm>
            <a:off x="5172075" y="1844675"/>
            <a:ext cx="2855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i="1">
                <a:solidFill>
                  <a:srgbClr val="FF0000"/>
                </a:solidFill>
              </a:rPr>
              <a:t>L</a:t>
            </a:r>
            <a:r>
              <a:rPr lang="en-US" altLang="zh-CN" sz="2000" b="1">
                <a:solidFill>
                  <a:srgbClr val="FF0000"/>
                </a:solidFill>
              </a:rPr>
              <a:t> = { </a:t>
            </a:r>
            <a:r>
              <a:rPr lang="en-US" altLang="zh-CN" sz="2000" b="1" i="1">
                <a:solidFill>
                  <a:srgbClr val="FF0000"/>
                </a:solidFill>
              </a:rPr>
              <a:t>x</a:t>
            </a:r>
            <a:r>
              <a:rPr lang="en-US" altLang="zh-CN" sz="2000" b="1">
                <a:solidFill>
                  <a:srgbClr val="FF0000"/>
                </a:solidFill>
              </a:rPr>
              <a:t> </a:t>
            </a:r>
            <a:r>
              <a:rPr kumimoji="0" lang="en-US" altLang="zh-CN" sz="2000" b="1">
                <a:solidFill>
                  <a:srgbClr val="FF0000"/>
                </a:solidFill>
              </a:rPr>
              <a:t>∈ Σ*: </a:t>
            </a:r>
            <a:r>
              <a:rPr kumimoji="0" lang="en-US" altLang="zh-CN" sz="2000" b="1" i="1">
                <a:solidFill>
                  <a:srgbClr val="FF0000"/>
                </a:solidFill>
              </a:rPr>
              <a:t>Q</a:t>
            </a:r>
            <a:r>
              <a:rPr kumimoji="0" lang="en-US" altLang="zh-CN" sz="2000" b="1">
                <a:solidFill>
                  <a:srgbClr val="FF0000"/>
                </a:solidFill>
              </a:rPr>
              <a:t>(</a:t>
            </a:r>
            <a:r>
              <a:rPr kumimoji="0" lang="en-US" altLang="zh-CN" sz="2000" b="1" i="1">
                <a:solidFill>
                  <a:srgbClr val="FF0000"/>
                </a:solidFill>
              </a:rPr>
              <a:t>x</a:t>
            </a:r>
            <a:r>
              <a:rPr kumimoji="0" lang="en-US" altLang="zh-CN" sz="2000" b="1">
                <a:solidFill>
                  <a:srgbClr val="FF0000"/>
                </a:solidFill>
              </a:rPr>
              <a:t>) = 1 }</a:t>
            </a:r>
          </a:p>
        </p:txBody>
      </p:sp>
      <p:sp>
        <p:nvSpPr>
          <p:cNvPr id="23559" name="Text Box 149">
            <a:extLst>
              <a:ext uri="{FF2B5EF4-FFF2-40B4-BE49-F238E27FC236}">
                <a16:creationId xmlns:a16="http://schemas.microsoft.com/office/drawing/2014/main" id="{6137172A-2E24-6648-84A6-108D364B5E6A}"/>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02"/>
                                        </p:tgtEl>
                                        <p:attrNameLst>
                                          <p:attrName>style.visibility</p:attrName>
                                        </p:attrNameLst>
                                      </p:cBhvr>
                                      <p:to>
                                        <p:strVal val="visible"/>
                                      </p:to>
                                    </p:set>
                                    <p:animEffect transition="in" filter="wipe(left)">
                                      <p:cBhvr>
                                        <p:cTn id="7" dur="500"/>
                                        <p:tgtEl>
                                          <p:spTgt spid="13210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2103"/>
                                        </p:tgtEl>
                                        <p:attrNameLst>
                                          <p:attrName>style.visibility</p:attrName>
                                        </p:attrNameLst>
                                      </p:cBhvr>
                                      <p:to>
                                        <p:strVal val="visible"/>
                                      </p:to>
                                    </p:set>
                                    <p:animEffect transition="in" filter="wipe(up)">
                                      <p:cBhvr>
                                        <p:cTn id="12" dur="500"/>
                                        <p:tgtEl>
                                          <p:spTgt spid="1321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104"/>
                                        </p:tgtEl>
                                        <p:attrNameLst>
                                          <p:attrName>style.visibility</p:attrName>
                                        </p:attrNameLst>
                                      </p:cBhvr>
                                      <p:to>
                                        <p:strVal val="visible"/>
                                      </p:to>
                                    </p:set>
                                    <p:animEffect transition="in" filter="wipe(left)">
                                      <p:cBhvr>
                                        <p:cTn id="17" dur="500"/>
                                        <p:tgtEl>
                                          <p:spTgt spid="1321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2105"/>
                                        </p:tgtEl>
                                        <p:attrNameLst>
                                          <p:attrName>style.visibility</p:attrName>
                                        </p:attrNameLst>
                                      </p:cBhvr>
                                      <p:to>
                                        <p:strVal val="visible"/>
                                      </p:to>
                                    </p:set>
                                    <p:animEffect transition="in" filter="wipe(left)">
                                      <p:cBhvr>
                                        <p:cTn id="22" dur="500"/>
                                        <p:tgtEl>
                                          <p:spTgt spid="1321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2106"/>
                                        </p:tgtEl>
                                        <p:attrNameLst>
                                          <p:attrName>style.visibility</p:attrName>
                                        </p:attrNameLst>
                                      </p:cBhvr>
                                      <p:to>
                                        <p:strVal val="visible"/>
                                      </p:to>
                                    </p:set>
                                    <p:animEffect transition="in" filter="wipe(left)">
                                      <p:cBhvr>
                                        <p:cTn id="27" dur="500"/>
                                        <p:tgtEl>
                                          <p:spTgt spid="132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2" grpId="0" autoUpdateAnimBg="0"/>
      <p:bldP spid="132103" grpId="0"/>
      <p:bldP spid="132104" grpId="0"/>
      <p:bldP spid="132105" grpId="0"/>
      <p:bldP spid="1321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3">
            <a:extLst>
              <a:ext uri="{FF2B5EF4-FFF2-40B4-BE49-F238E27FC236}">
                <a16:creationId xmlns:a16="http://schemas.microsoft.com/office/drawing/2014/main" id="{B1CDAFFC-31D1-FE4F-B8F0-B4F9466FA1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D24BB92-4C45-F44C-A175-13D31E693700}" type="slidenum">
              <a:rPr lang="en-US" altLang="zh-CN" sz="1400" smtClean="0"/>
              <a:pPr>
                <a:spcBef>
                  <a:spcPct val="0"/>
                </a:spcBef>
                <a:buFontTx/>
                <a:buNone/>
              </a:pPr>
              <a:t>15</a:t>
            </a:fld>
            <a:endParaRPr lang="en-US" altLang="zh-CN" sz="1400"/>
          </a:p>
        </p:txBody>
      </p:sp>
      <p:sp>
        <p:nvSpPr>
          <p:cNvPr id="133125" name="Rectangle 5">
            <a:extLst>
              <a:ext uri="{FF2B5EF4-FFF2-40B4-BE49-F238E27FC236}">
                <a16:creationId xmlns:a16="http://schemas.microsoft.com/office/drawing/2014/main" id="{CC395701-DB15-F749-8D4F-3C8ABB882EB1}"/>
              </a:ext>
            </a:extLst>
          </p:cNvPr>
          <p:cNvSpPr>
            <a:spLocks noChangeArrowheads="1"/>
          </p:cNvSpPr>
          <p:nvPr/>
        </p:nvSpPr>
        <p:spPr bwMode="auto">
          <a:xfrm>
            <a:off x="539750" y="758825"/>
            <a:ext cx="7920038"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176213" indent="-17621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100000"/>
              </a:spcAft>
            </a:pPr>
            <a:r>
              <a:rPr kumimoji="0" lang="en-US" altLang="zh-CN" sz="2000" b="1"/>
              <a:t>Algorithm </a:t>
            </a:r>
            <a:r>
              <a:rPr kumimoji="0" lang="en-US" altLang="zh-CN" sz="2000" b="1" i="1"/>
              <a:t>A</a:t>
            </a:r>
            <a:r>
              <a:rPr kumimoji="0" lang="en-US" altLang="zh-CN" sz="2000" b="1"/>
              <a:t> </a:t>
            </a:r>
            <a:r>
              <a:rPr kumimoji="0" lang="en-US" altLang="zh-CN" sz="2000" b="1" i="1">
                <a:solidFill>
                  <a:schemeClr val="hlink"/>
                </a:solidFill>
              </a:rPr>
              <a:t>accepts</a:t>
            </a:r>
            <a:r>
              <a:rPr kumimoji="0" lang="en-US" altLang="zh-CN" sz="2000" b="1"/>
              <a:t> a string </a:t>
            </a:r>
            <a:r>
              <a:rPr kumimoji="0" lang="en-US" altLang="zh-CN" sz="2000" b="1" i="1"/>
              <a:t>x</a:t>
            </a:r>
            <a:r>
              <a:rPr kumimoji="0" lang="en-US" altLang="zh-CN" sz="2000" b="1"/>
              <a:t> ∈ {0, 1}* if </a:t>
            </a:r>
            <a:r>
              <a:rPr kumimoji="0" lang="en-US" altLang="zh-CN" sz="2000" b="1" i="1"/>
              <a:t>A</a:t>
            </a:r>
            <a:r>
              <a:rPr kumimoji="0" lang="en-US" altLang="zh-CN" sz="2000" b="1"/>
              <a:t>(</a:t>
            </a:r>
            <a:r>
              <a:rPr kumimoji="0" lang="en-US" altLang="zh-CN" sz="2000" b="1" i="1"/>
              <a:t>x</a:t>
            </a:r>
            <a:r>
              <a:rPr kumimoji="0" lang="en-US" altLang="zh-CN" sz="2000" b="1"/>
              <a:t>) = 1</a:t>
            </a:r>
          </a:p>
          <a:p>
            <a:pPr eaLnBrk="1" hangingPunct="1">
              <a:spcBef>
                <a:spcPct val="0"/>
              </a:spcBef>
              <a:spcAft>
                <a:spcPct val="100000"/>
              </a:spcAft>
            </a:pPr>
            <a:r>
              <a:rPr kumimoji="0" lang="en-US" altLang="zh-CN" sz="2000" b="1"/>
              <a:t>Algorithm </a:t>
            </a:r>
            <a:r>
              <a:rPr kumimoji="0" lang="en-US" altLang="zh-CN" sz="2000" b="1" i="1"/>
              <a:t>A</a:t>
            </a:r>
            <a:r>
              <a:rPr kumimoji="0" lang="en-US" altLang="zh-CN" sz="2000" b="1"/>
              <a:t> </a:t>
            </a:r>
            <a:r>
              <a:rPr kumimoji="0" lang="en-US" altLang="zh-CN" sz="2000" b="1" i="1">
                <a:solidFill>
                  <a:schemeClr val="hlink"/>
                </a:solidFill>
              </a:rPr>
              <a:t>rejects</a:t>
            </a:r>
            <a:r>
              <a:rPr kumimoji="0" lang="en-US" altLang="zh-CN" sz="2000" b="1"/>
              <a:t> a string </a:t>
            </a:r>
            <a:r>
              <a:rPr kumimoji="0" lang="en-US" altLang="zh-CN" sz="2000" b="1" i="1"/>
              <a:t>x</a:t>
            </a:r>
            <a:r>
              <a:rPr kumimoji="0" lang="en-US" altLang="zh-CN" sz="2000" b="1"/>
              <a:t> if </a:t>
            </a:r>
            <a:r>
              <a:rPr kumimoji="0" lang="en-US" altLang="zh-CN" sz="2000" b="1" i="1"/>
              <a:t>A</a:t>
            </a:r>
            <a:r>
              <a:rPr kumimoji="0" lang="en-US" altLang="zh-CN" sz="2000" b="1"/>
              <a:t>(</a:t>
            </a:r>
            <a:r>
              <a:rPr kumimoji="0" lang="en-US" altLang="zh-CN" sz="2000" b="1" i="1"/>
              <a:t>x</a:t>
            </a:r>
            <a:r>
              <a:rPr kumimoji="0" lang="en-US" altLang="zh-CN" sz="2000" b="1"/>
              <a:t>) = 0</a:t>
            </a:r>
          </a:p>
          <a:p>
            <a:pPr eaLnBrk="1" hangingPunct="1">
              <a:spcBef>
                <a:spcPct val="0"/>
              </a:spcBef>
              <a:spcAft>
                <a:spcPct val="100000"/>
              </a:spcAft>
            </a:pPr>
            <a:r>
              <a:rPr kumimoji="0" lang="en-US" altLang="zh-CN" sz="2000" b="1">
                <a:solidFill>
                  <a:srgbClr val="000000"/>
                </a:solidFill>
              </a:rPr>
              <a:t>A language </a:t>
            </a:r>
            <a:r>
              <a:rPr kumimoji="0" lang="en-US" altLang="zh-CN" sz="2000" b="1" i="1">
                <a:solidFill>
                  <a:srgbClr val="000000"/>
                </a:solidFill>
              </a:rPr>
              <a:t>L</a:t>
            </a:r>
            <a:r>
              <a:rPr kumimoji="0" lang="en-US" altLang="zh-CN" sz="2000" b="1">
                <a:solidFill>
                  <a:srgbClr val="000000"/>
                </a:solidFill>
              </a:rPr>
              <a:t> is </a:t>
            </a:r>
            <a:r>
              <a:rPr kumimoji="0" lang="en-US" altLang="zh-CN" sz="2000" b="1" i="1">
                <a:solidFill>
                  <a:schemeClr val="hlink"/>
                </a:solidFill>
              </a:rPr>
              <a:t>decided</a:t>
            </a:r>
            <a:r>
              <a:rPr kumimoji="0" lang="en-US" altLang="zh-CN" sz="2000" b="1">
                <a:solidFill>
                  <a:srgbClr val="000000"/>
                </a:solidFill>
              </a:rPr>
              <a:t> by an algorithm </a:t>
            </a:r>
            <a:r>
              <a:rPr kumimoji="0" lang="en-US" altLang="zh-CN" sz="2000" b="1" i="1">
                <a:solidFill>
                  <a:srgbClr val="000000"/>
                </a:solidFill>
              </a:rPr>
              <a:t>A</a:t>
            </a:r>
            <a:r>
              <a:rPr kumimoji="0" lang="en-US" altLang="zh-CN" sz="2000" b="1">
                <a:solidFill>
                  <a:srgbClr val="000000"/>
                </a:solidFill>
              </a:rPr>
              <a:t> if every binary string </a:t>
            </a:r>
            <a:r>
              <a:rPr kumimoji="0" lang="en-US" altLang="zh-CN" sz="2000" b="1" i="1">
                <a:solidFill>
                  <a:srgbClr val="FF0000"/>
                </a:solidFill>
              </a:rPr>
              <a:t>in</a:t>
            </a:r>
            <a:r>
              <a:rPr kumimoji="0" lang="en-US" altLang="zh-CN" sz="2000" b="1">
                <a:solidFill>
                  <a:srgbClr val="FF0000"/>
                </a:solidFill>
              </a:rPr>
              <a:t> </a:t>
            </a:r>
            <a:r>
              <a:rPr kumimoji="0" lang="en-US" altLang="zh-CN" sz="2000" b="1" i="1">
                <a:solidFill>
                  <a:srgbClr val="FF0000"/>
                </a:solidFill>
              </a:rPr>
              <a:t>L</a:t>
            </a:r>
            <a:r>
              <a:rPr kumimoji="0" lang="en-US" altLang="zh-CN" sz="2000" b="1">
                <a:solidFill>
                  <a:srgbClr val="000000"/>
                </a:solidFill>
              </a:rPr>
              <a:t> is </a:t>
            </a:r>
            <a:r>
              <a:rPr kumimoji="0" lang="en-US" altLang="zh-CN" sz="2000" b="1" i="1">
                <a:solidFill>
                  <a:schemeClr val="hlink"/>
                </a:solidFill>
              </a:rPr>
              <a:t>accepted</a:t>
            </a:r>
            <a:r>
              <a:rPr kumimoji="0" lang="en-US" altLang="zh-CN" sz="2000" b="1">
                <a:solidFill>
                  <a:srgbClr val="000000"/>
                </a:solidFill>
              </a:rPr>
              <a:t> by </a:t>
            </a:r>
            <a:r>
              <a:rPr kumimoji="0" lang="en-US" altLang="zh-CN" sz="2000" b="1" i="1">
                <a:solidFill>
                  <a:srgbClr val="000000"/>
                </a:solidFill>
              </a:rPr>
              <a:t>A</a:t>
            </a:r>
            <a:r>
              <a:rPr kumimoji="0" lang="en-US" altLang="zh-CN" sz="2000" b="1">
                <a:solidFill>
                  <a:srgbClr val="000000"/>
                </a:solidFill>
              </a:rPr>
              <a:t> and every binary string </a:t>
            </a:r>
            <a:r>
              <a:rPr kumimoji="0" lang="en-US" altLang="zh-CN" sz="2000" b="1" i="1">
                <a:solidFill>
                  <a:srgbClr val="FF0000"/>
                </a:solidFill>
              </a:rPr>
              <a:t>not in L</a:t>
            </a:r>
            <a:r>
              <a:rPr kumimoji="0" lang="en-US" altLang="zh-CN" sz="2000" b="1">
                <a:solidFill>
                  <a:srgbClr val="000000"/>
                </a:solidFill>
              </a:rPr>
              <a:t> is </a:t>
            </a:r>
            <a:r>
              <a:rPr kumimoji="0" lang="en-US" altLang="zh-CN" sz="2000" b="1" i="1">
                <a:solidFill>
                  <a:schemeClr val="hlink"/>
                </a:solidFill>
              </a:rPr>
              <a:t>rejected</a:t>
            </a:r>
            <a:r>
              <a:rPr kumimoji="0" lang="en-US" altLang="zh-CN" sz="2000" b="1" i="1">
                <a:solidFill>
                  <a:srgbClr val="FF3300"/>
                </a:solidFill>
              </a:rPr>
              <a:t> </a:t>
            </a:r>
            <a:r>
              <a:rPr kumimoji="0" lang="en-US" altLang="zh-CN" sz="2000" b="1">
                <a:solidFill>
                  <a:srgbClr val="000000"/>
                </a:solidFill>
              </a:rPr>
              <a:t>by </a:t>
            </a:r>
            <a:r>
              <a:rPr kumimoji="0" lang="en-US" altLang="zh-CN" sz="2000" b="1" i="1">
                <a:solidFill>
                  <a:srgbClr val="000000"/>
                </a:solidFill>
              </a:rPr>
              <a:t>A</a:t>
            </a:r>
          </a:p>
          <a:p>
            <a:pPr eaLnBrk="1" hangingPunct="1">
              <a:spcBef>
                <a:spcPct val="0"/>
              </a:spcBef>
              <a:spcAft>
                <a:spcPct val="100000"/>
              </a:spcAft>
            </a:pPr>
            <a:r>
              <a:rPr kumimoji="0" lang="en-US" altLang="zh-CN" sz="2000" b="1">
                <a:solidFill>
                  <a:srgbClr val="000000"/>
                </a:solidFill>
              </a:rPr>
              <a:t>To </a:t>
            </a:r>
            <a:r>
              <a:rPr kumimoji="0" lang="en-US" altLang="zh-CN" sz="2000" b="1" i="1">
                <a:solidFill>
                  <a:schemeClr val="hlink"/>
                </a:solidFill>
              </a:rPr>
              <a:t>accept</a:t>
            </a:r>
            <a:r>
              <a:rPr kumimoji="0" lang="en-US" altLang="zh-CN" sz="2000" b="1">
                <a:solidFill>
                  <a:srgbClr val="000000"/>
                </a:solidFill>
              </a:rPr>
              <a:t> a language, an algorithm need only worry about strings in </a:t>
            </a:r>
            <a:r>
              <a:rPr kumimoji="0" lang="en-US" altLang="zh-CN" sz="2000" b="1" i="1">
                <a:solidFill>
                  <a:srgbClr val="000000"/>
                </a:solidFill>
              </a:rPr>
              <a:t>L</a:t>
            </a:r>
            <a:r>
              <a:rPr kumimoji="0" lang="en-US" altLang="zh-CN" sz="2000" b="1">
                <a:solidFill>
                  <a:srgbClr val="000000"/>
                </a:solidFill>
              </a:rPr>
              <a:t>, but to </a:t>
            </a:r>
            <a:r>
              <a:rPr kumimoji="0" lang="en-US" altLang="zh-CN" sz="2000" b="1" i="1">
                <a:solidFill>
                  <a:schemeClr val="hlink"/>
                </a:solidFill>
              </a:rPr>
              <a:t>decide</a:t>
            </a:r>
            <a:r>
              <a:rPr kumimoji="0" lang="en-US" altLang="zh-CN" sz="2000" b="1">
                <a:solidFill>
                  <a:srgbClr val="000000"/>
                </a:solidFill>
              </a:rPr>
              <a:t> a language, it must correctly accept or reject every string in {0, 1}*</a:t>
            </a:r>
          </a:p>
        </p:txBody>
      </p:sp>
      <p:sp>
        <p:nvSpPr>
          <p:cNvPr id="133126" name="Rectangle 6">
            <a:extLst>
              <a:ext uri="{FF2B5EF4-FFF2-40B4-BE49-F238E27FC236}">
                <a16:creationId xmlns:a16="http://schemas.microsoft.com/office/drawing/2014/main" id="{74DC4C15-198F-BA41-B212-56475E1622B9}"/>
              </a:ext>
            </a:extLst>
          </p:cNvPr>
          <p:cNvSpPr>
            <a:spLocks noChangeArrowheads="1"/>
          </p:cNvSpPr>
          <p:nvPr/>
        </p:nvSpPr>
        <p:spPr bwMode="auto">
          <a:xfrm>
            <a:off x="611188" y="4429125"/>
            <a:ext cx="7848600" cy="1152525"/>
          </a:xfrm>
          <a:prstGeom prst="rect">
            <a:avLst/>
          </a:prstGeom>
          <a:gradFill rotWithShape="1">
            <a:gsLst>
              <a:gs pos="0">
                <a:srgbClr val="C0C0C0"/>
              </a:gs>
              <a:gs pos="50000">
                <a:srgbClr val="FFFFFF"/>
              </a:gs>
              <a:gs pos="100000">
                <a:srgbClr val="C0C0C0"/>
              </a:gs>
            </a:gsLst>
            <a:lin ang="5400000" scaled="1"/>
          </a:gradFill>
          <a:ln w="9525">
            <a:solidFill>
              <a:schemeClr val="tx1"/>
            </a:solidFill>
            <a:miter lim="800000"/>
            <a:headEnd/>
            <a:tailEnd/>
          </a:ln>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2400" b="1">
                <a:solidFill>
                  <a:schemeClr val="hlink"/>
                </a:solidFill>
              </a:rPr>
              <a:t>P</a:t>
            </a:r>
            <a:r>
              <a:rPr kumimoji="0" lang="en-US" altLang="zh-CN" sz="2400" b="1">
                <a:solidFill>
                  <a:srgbClr val="000000"/>
                </a:solidFill>
              </a:rPr>
              <a:t> = { </a:t>
            </a:r>
            <a:r>
              <a:rPr kumimoji="0" lang="en-US" altLang="zh-CN" sz="2400" b="1" i="1">
                <a:solidFill>
                  <a:srgbClr val="000000"/>
                </a:solidFill>
              </a:rPr>
              <a:t>L</a:t>
            </a:r>
            <a:r>
              <a:rPr kumimoji="0" lang="en-US" altLang="zh-CN" sz="2400" b="1">
                <a:solidFill>
                  <a:srgbClr val="000000"/>
                </a:solidFill>
              </a:rPr>
              <a:t> ⊆ {0, 1}* : there exists an algorithm </a:t>
            </a:r>
            <a:r>
              <a:rPr kumimoji="0" lang="en-US" altLang="zh-CN" sz="2400" b="1" i="1">
                <a:solidFill>
                  <a:srgbClr val="000000"/>
                </a:solidFill>
              </a:rPr>
              <a:t>A</a:t>
            </a:r>
            <a:r>
              <a:rPr kumimoji="0" lang="en-US" altLang="zh-CN" sz="2400" b="1">
                <a:solidFill>
                  <a:srgbClr val="000000"/>
                </a:solidFill>
              </a:rPr>
              <a:t> that </a:t>
            </a:r>
            <a:r>
              <a:rPr kumimoji="0" lang="en-US" altLang="zh-CN" sz="2400" b="1">
                <a:solidFill>
                  <a:schemeClr val="hlink"/>
                </a:solidFill>
              </a:rPr>
              <a:t>decides</a:t>
            </a:r>
          </a:p>
          <a:p>
            <a:pPr eaLnBrk="1" hangingPunct="1">
              <a:buFontTx/>
              <a:buNone/>
            </a:pPr>
            <a:r>
              <a:rPr kumimoji="0" lang="en-US" altLang="zh-CN" sz="2400" b="1">
                <a:solidFill>
                  <a:srgbClr val="0000FF"/>
                </a:solidFill>
              </a:rPr>
              <a:t>                                </a:t>
            </a:r>
            <a:r>
              <a:rPr kumimoji="0" lang="en-US" altLang="zh-CN" sz="2400" b="1">
                <a:solidFill>
                  <a:srgbClr val="000000"/>
                </a:solidFill>
              </a:rPr>
              <a:t> </a:t>
            </a:r>
            <a:r>
              <a:rPr kumimoji="0" lang="en-US" altLang="zh-CN" sz="2400" b="1" i="1">
                <a:solidFill>
                  <a:srgbClr val="000000"/>
                </a:solidFill>
              </a:rPr>
              <a:t>L</a:t>
            </a:r>
            <a:r>
              <a:rPr kumimoji="0" lang="en-US" altLang="zh-CN" sz="2400" b="1">
                <a:solidFill>
                  <a:srgbClr val="000000"/>
                </a:solidFill>
              </a:rPr>
              <a:t> in polynomial time }</a:t>
            </a:r>
            <a:r>
              <a:rPr kumimoji="0" lang="en-US" altLang="zh-CN" sz="2400" b="1"/>
              <a:t> </a:t>
            </a:r>
          </a:p>
        </p:txBody>
      </p:sp>
      <p:sp>
        <p:nvSpPr>
          <p:cNvPr id="24580" name="Text Box 149">
            <a:extLst>
              <a:ext uri="{FF2B5EF4-FFF2-40B4-BE49-F238E27FC236}">
                <a16:creationId xmlns:a16="http://schemas.microsoft.com/office/drawing/2014/main" id="{6CB05730-3B28-2346-9792-0DC5CC36C324}"/>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wipe(up)">
                                      <p:cBhvr>
                                        <p:cTn id="7" dur="500"/>
                                        <p:tgtEl>
                                          <p:spTgt spid="1331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26"/>
                                        </p:tgtEl>
                                        <p:attrNameLst>
                                          <p:attrName>style.visibility</p:attrName>
                                        </p:attrNameLst>
                                      </p:cBhvr>
                                      <p:to>
                                        <p:strVal val="visible"/>
                                      </p:to>
                                    </p:set>
                                    <p:animEffect transition="in" filter="box(in)">
                                      <p:cBhvr>
                                        <p:cTn id="12" dur="500"/>
                                        <p:tgtEl>
                                          <p:spTgt spid="13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p:bldP spid="1331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3">
            <a:extLst>
              <a:ext uri="{FF2B5EF4-FFF2-40B4-BE49-F238E27FC236}">
                <a16:creationId xmlns:a16="http://schemas.microsoft.com/office/drawing/2014/main" id="{3DCB6560-174B-D14B-9AF2-8F79F7D779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68E0282-16AC-2243-9570-007F1ADC5D24}" type="slidenum">
              <a:rPr lang="en-US" altLang="zh-CN" sz="1400" smtClean="0"/>
              <a:pPr>
                <a:spcBef>
                  <a:spcPct val="0"/>
                </a:spcBef>
                <a:buFontTx/>
                <a:buNone/>
              </a:pPr>
              <a:t>16</a:t>
            </a:fld>
            <a:endParaRPr lang="en-US" altLang="zh-CN" sz="1400"/>
          </a:p>
        </p:txBody>
      </p:sp>
      <p:sp>
        <p:nvSpPr>
          <p:cNvPr id="134149" name="Rectangle 5">
            <a:extLst>
              <a:ext uri="{FF2B5EF4-FFF2-40B4-BE49-F238E27FC236}">
                <a16:creationId xmlns:a16="http://schemas.microsoft.com/office/drawing/2014/main" id="{1E49F636-2CDB-C54F-8FF6-6A2603E9891A}"/>
              </a:ext>
            </a:extLst>
          </p:cNvPr>
          <p:cNvSpPr>
            <a:spLocks noChangeArrowheads="1"/>
          </p:cNvSpPr>
          <p:nvPr/>
        </p:nvSpPr>
        <p:spPr bwMode="auto">
          <a:xfrm>
            <a:off x="755650" y="476250"/>
            <a:ext cx="7777163"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176213" indent="-17621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30000"/>
              </a:spcAft>
            </a:pPr>
            <a:r>
              <a:rPr kumimoji="0" lang="en-US" altLang="zh-CN" sz="2000" b="1"/>
              <a:t>A </a:t>
            </a:r>
            <a:r>
              <a:rPr kumimoji="0" lang="en-US" altLang="zh-CN" sz="2000" b="1" i="1">
                <a:solidFill>
                  <a:schemeClr val="hlink"/>
                </a:solidFill>
              </a:rPr>
              <a:t>verification algorithm</a:t>
            </a:r>
            <a:r>
              <a:rPr kumimoji="0" lang="en-US" altLang="zh-CN" sz="2000" b="1"/>
              <a:t> is a two-argument algorithm </a:t>
            </a:r>
            <a:r>
              <a:rPr kumimoji="0" lang="en-US" altLang="zh-CN" sz="2000" b="1" i="1">
                <a:solidFill>
                  <a:srgbClr val="FF0000"/>
                </a:solidFill>
              </a:rPr>
              <a:t>A</a:t>
            </a:r>
            <a:r>
              <a:rPr kumimoji="0" lang="en-US" altLang="zh-CN" sz="2000" b="1"/>
              <a:t>, where one argument is an ordinary input string </a:t>
            </a:r>
            <a:r>
              <a:rPr kumimoji="0" lang="en-US" altLang="zh-CN" sz="2000" b="1" i="1">
                <a:solidFill>
                  <a:schemeClr val="hlink"/>
                </a:solidFill>
              </a:rPr>
              <a:t>x</a:t>
            </a:r>
            <a:r>
              <a:rPr kumimoji="0" lang="en-US" altLang="zh-CN" sz="2000" b="1"/>
              <a:t> and the other is a binary string  </a:t>
            </a:r>
            <a:r>
              <a:rPr kumimoji="0" lang="en-US" altLang="zh-CN" sz="2000" b="1" i="1">
                <a:solidFill>
                  <a:srgbClr val="008000"/>
                </a:solidFill>
              </a:rPr>
              <a:t>y</a:t>
            </a:r>
            <a:r>
              <a:rPr kumimoji="0" lang="en-US" altLang="zh-CN" sz="2000" b="1"/>
              <a:t> called a </a:t>
            </a:r>
            <a:r>
              <a:rPr kumimoji="0" lang="en-US" altLang="zh-CN" sz="2000" b="1" i="1">
                <a:solidFill>
                  <a:schemeClr val="hlink"/>
                </a:solidFill>
              </a:rPr>
              <a:t>certificate</a:t>
            </a:r>
            <a:r>
              <a:rPr kumimoji="0" lang="en-US" altLang="zh-CN" sz="2000" b="1"/>
              <a:t>. </a:t>
            </a:r>
          </a:p>
          <a:p>
            <a:pPr eaLnBrk="1" hangingPunct="1">
              <a:spcBef>
                <a:spcPct val="0"/>
              </a:spcBef>
              <a:spcAft>
                <a:spcPct val="30000"/>
              </a:spcAft>
            </a:pPr>
            <a:r>
              <a:rPr kumimoji="0" lang="en-US" altLang="zh-CN" sz="2000" b="1"/>
              <a:t>A two-argument algorithm </a:t>
            </a:r>
            <a:r>
              <a:rPr kumimoji="0" lang="en-US" altLang="zh-CN" sz="2000" b="1" i="1">
                <a:solidFill>
                  <a:srgbClr val="FF0000"/>
                </a:solidFill>
              </a:rPr>
              <a:t>A</a:t>
            </a:r>
            <a:r>
              <a:rPr kumimoji="0" lang="en-US" altLang="zh-CN" sz="2000" b="1"/>
              <a:t> </a:t>
            </a:r>
            <a:r>
              <a:rPr kumimoji="0" lang="en-US" altLang="zh-CN" sz="2000" b="1" i="1">
                <a:solidFill>
                  <a:schemeClr val="hlink"/>
                </a:solidFill>
              </a:rPr>
              <a:t>verifies</a:t>
            </a:r>
            <a:r>
              <a:rPr kumimoji="0" lang="en-US" altLang="zh-CN" sz="2000" b="1"/>
              <a:t> an input string </a:t>
            </a:r>
            <a:r>
              <a:rPr kumimoji="0" lang="en-US" altLang="zh-CN" sz="2000" b="1" i="1">
                <a:solidFill>
                  <a:schemeClr val="hlink"/>
                </a:solidFill>
              </a:rPr>
              <a:t>x</a:t>
            </a:r>
            <a:r>
              <a:rPr kumimoji="0" lang="en-US" altLang="zh-CN" sz="2000" b="1"/>
              <a:t> if there exists a certificate </a:t>
            </a:r>
            <a:r>
              <a:rPr kumimoji="0" lang="en-US" altLang="zh-CN" sz="2000" b="1" i="1">
                <a:solidFill>
                  <a:srgbClr val="008000"/>
                </a:solidFill>
              </a:rPr>
              <a:t>y</a:t>
            </a:r>
            <a:r>
              <a:rPr kumimoji="0" lang="en-US" altLang="zh-CN" sz="2000" b="1"/>
              <a:t> such that </a:t>
            </a:r>
            <a:r>
              <a:rPr kumimoji="0" lang="en-US" altLang="zh-CN" sz="2000" b="1" i="1">
                <a:solidFill>
                  <a:srgbClr val="FF0000"/>
                </a:solidFill>
              </a:rPr>
              <a:t>A</a:t>
            </a:r>
            <a:r>
              <a:rPr kumimoji="0" lang="en-US" altLang="zh-CN" sz="2000" b="1"/>
              <a:t>(</a:t>
            </a:r>
            <a:r>
              <a:rPr kumimoji="0" lang="en-US" altLang="zh-CN" sz="2000" b="1" i="1">
                <a:solidFill>
                  <a:schemeClr val="hlink"/>
                </a:solidFill>
              </a:rPr>
              <a:t>x</a:t>
            </a:r>
            <a:r>
              <a:rPr kumimoji="0" lang="en-US" altLang="zh-CN" sz="2000" b="1"/>
              <a:t>, </a:t>
            </a:r>
            <a:r>
              <a:rPr kumimoji="0" lang="en-US" altLang="zh-CN" sz="2000" b="1" i="1">
                <a:solidFill>
                  <a:srgbClr val="008000"/>
                </a:solidFill>
              </a:rPr>
              <a:t>y</a:t>
            </a:r>
            <a:r>
              <a:rPr kumimoji="0" lang="en-US" altLang="zh-CN" sz="2000" b="1"/>
              <a:t>) = 1. </a:t>
            </a:r>
          </a:p>
          <a:p>
            <a:pPr eaLnBrk="1" hangingPunct="1">
              <a:spcBef>
                <a:spcPct val="0"/>
              </a:spcBef>
              <a:spcAft>
                <a:spcPct val="30000"/>
              </a:spcAft>
            </a:pPr>
            <a:r>
              <a:rPr kumimoji="0" lang="en-US" altLang="zh-CN" sz="2000" b="1"/>
              <a:t>The </a:t>
            </a:r>
            <a:r>
              <a:rPr kumimoji="0" lang="en-US" altLang="zh-CN" sz="2000" b="1" i="1">
                <a:solidFill>
                  <a:schemeClr val="hlink"/>
                </a:solidFill>
              </a:rPr>
              <a:t>language</a:t>
            </a:r>
            <a:r>
              <a:rPr kumimoji="0" lang="en-US" altLang="zh-CN" sz="2000" b="1" i="1"/>
              <a:t> </a:t>
            </a:r>
            <a:r>
              <a:rPr kumimoji="0" lang="en-US" altLang="zh-CN" sz="2000" b="1"/>
              <a:t>verified by a verification algorithm </a:t>
            </a:r>
            <a:r>
              <a:rPr kumimoji="0" lang="en-US" altLang="zh-CN" sz="2000" b="1" i="1">
                <a:solidFill>
                  <a:srgbClr val="FF0000"/>
                </a:solidFill>
              </a:rPr>
              <a:t>A</a:t>
            </a:r>
            <a:r>
              <a:rPr kumimoji="0" lang="en-US" altLang="zh-CN" sz="2000" b="1"/>
              <a:t> is  </a:t>
            </a:r>
            <a:r>
              <a:rPr kumimoji="0" lang="en-US" altLang="zh-CN" sz="2000" b="1" i="1">
                <a:solidFill>
                  <a:schemeClr val="hlink"/>
                </a:solidFill>
              </a:rPr>
              <a:t>L</a:t>
            </a:r>
            <a:r>
              <a:rPr kumimoji="0" lang="en-US" altLang="zh-CN" sz="2000" b="1"/>
              <a:t> = { </a:t>
            </a:r>
            <a:r>
              <a:rPr kumimoji="0" lang="en-US" altLang="zh-CN" sz="2000" b="1" i="1"/>
              <a:t>x</a:t>
            </a:r>
            <a:r>
              <a:rPr kumimoji="0" lang="en-US" altLang="zh-CN" sz="2000" b="1"/>
              <a:t> ∈ {0, 1}* : there exists </a:t>
            </a:r>
            <a:r>
              <a:rPr kumimoji="0" lang="en-US" altLang="zh-CN" sz="2000" b="1" i="1"/>
              <a:t>y</a:t>
            </a:r>
            <a:r>
              <a:rPr kumimoji="0" lang="en-US" altLang="zh-CN" sz="2000" b="1"/>
              <a:t> ∈ {0, 1}* such that </a:t>
            </a:r>
            <a:r>
              <a:rPr kumimoji="0" lang="en-US" altLang="zh-CN" sz="2000" b="1" i="1">
                <a:solidFill>
                  <a:srgbClr val="FF0000"/>
                </a:solidFill>
              </a:rPr>
              <a:t>A</a:t>
            </a:r>
            <a:r>
              <a:rPr kumimoji="0" lang="en-US" altLang="zh-CN" sz="2000" b="1"/>
              <a:t>(</a:t>
            </a:r>
            <a:r>
              <a:rPr kumimoji="0" lang="en-US" altLang="zh-CN" sz="2000" b="1" i="1"/>
              <a:t>x</a:t>
            </a:r>
            <a:r>
              <a:rPr kumimoji="0" lang="en-US" altLang="zh-CN" sz="2000" b="1"/>
              <a:t>, </a:t>
            </a:r>
            <a:r>
              <a:rPr kumimoji="0" lang="en-US" altLang="zh-CN" sz="2000" b="1" i="1"/>
              <a:t>y</a:t>
            </a:r>
            <a:r>
              <a:rPr kumimoji="0" lang="en-US" altLang="zh-CN" sz="2000" b="1"/>
              <a:t>) = 1}.</a:t>
            </a:r>
          </a:p>
        </p:txBody>
      </p:sp>
      <p:grpSp>
        <p:nvGrpSpPr>
          <p:cNvPr id="2" name="Group 12">
            <a:extLst>
              <a:ext uri="{FF2B5EF4-FFF2-40B4-BE49-F238E27FC236}">
                <a16:creationId xmlns:a16="http://schemas.microsoft.com/office/drawing/2014/main" id="{0F08DF2B-9084-C64B-AE6B-06732432D146}"/>
              </a:ext>
            </a:extLst>
          </p:cNvPr>
          <p:cNvGrpSpPr>
            <a:grpSpLocks/>
          </p:cNvGrpSpPr>
          <p:nvPr/>
        </p:nvGrpSpPr>
        <p:grpSpPr bwMode="auto">
          <a:xfrm>
            <a:off x="684213" y="2997200"/>
            <a:ext cx="7704137" cy="1149350"/>
            <a:chOff x="431" y="1979"/>
            <a:chExt cx="4853" cy="724"/>
          </a:xfrm>
        </p:grpSpPr>
        <p:sp>
          <p:nvSpPr>
            <p:cNvPr id="25606" name="Rectangle 6">
              <a:extLst>
                <a:ext uri="{FF2B5EF4-FFF2-40B4-BE49-F238E27FC236}">
                  <a16:creationId xmlns:a16="http://schemas.microsoft.com/office/drawing/2014/main" id="{1A30DA75-D03C-5648-9835-1F5B9B420172}"/>
                </a:ext>
              </a:extLst>
            </p:cNvPr>
            <p:cNvSpPr>
              <a:spLocks noChangeArrowheads="1"/>
            </p:cNvSpPr>
            <p:nvPr/>
          </p:nvSpPr>
          <p:spPr bwMode="auto">
            <a:xfrm>
              <a:off x="431" y="1979"/>
              <a:ext cx="18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〖Example〗 For SAT</a:t>
              </a:r>
            </a:p>
          </p:txBody>
        </p:sp>
        <p:graphicFrame>
          <p:nvGraphicFramePr>
            <p:cNvPr id="25607" name="Object 9">
              <a:extLst>
                <a:ext uri="{FF2B5EF4-FFF2-40B4-BE49-F238E27FC236}">
                  <a16:creationId xmlns:a16="http://schemas.microsoft.com/office/drawing/2014/main" id="{0D69FAB3-2DE4-7B49-9F82-7FD912907A6F}"/>
                </a:ext>
              </a:extLst>
            </p:cNvPr>
            <p:cNvGraphicFramePr>
              <a:graphicFrameLocks noChangeAspect="1"/>
            </p:cNvGraphicFramePr>
            <p:nvPr/>
          </p:nvGraphicFramePr>
          <p:xfrm>
            <a:off x="657" y="2200"/>
            <a:ext cx="4627" cy="254"/>
          </p:xfrm>
          <a:graphic>
            <a:graphicData uri="http://schemas.openxmlformats.org/presentationml/2006/ole">
              <mc:AlternateContent xmlns:mc="http://schemas.openxmlformats.org/markup-compatibility/2006">
                <mc:Choice xmlns:v="urn:schemas-microsoft-com:vml" Requires="v">
                  <p:oleObj spid="_x0000_s25636" name="公式" r:id="rId3" imgW="95961200" imgH="5270500" progId="Equation.3">
                    <p:embed/>
                  </p:oleObj>
                </mc:Choice>
                <mc:Fallback>
                  <p:oleObj name="公式" r:id="rId3" imgW="95961200" imgH="52705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2200"/>
                          <a:ext cx="4627"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5608" name="Text Box 10">
              <a:extLst>
                <a:ext uri="{FF2B5EF4-FFF2-40B4-BE49-F238E27FC236}">
                  <a16:creationId xmlns:a16="http://schemas.microsoft.com/office/drawing/2014/main" id="{45C14105-DFA3-6B45-8208-0FF0DC67A531}"/>
                </a:ext>
              </a:extLst>
            </p:cNvPr>
            <p:cNvSpPr txBox="1">
              <a:spLocks noChangeArrowheads="1"/>
            </p:cNvSpPr>
            <p:nvPr/>
          </p:nvSpPr>
          <p:spPr bwMode="auto">
            <a:xfrm>
              <a:off x="612" y="2432"/>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Certificate:</a:t>
              </a:r>
            </a:p>
          </p:txBody>
        </p:sp>
        <p:graphicFrame>
          <p:nvGraphicFramePr>
            <p:cNvPr id="25609" name="Object 11">
              <a:extLst>
                <a:ext uri="{FF2B5EF4-FFF2-40B4-BE49-F238E27FC236}">
                  <a16:creationId xmlns:a16="http://schemas.microsoft.com/office/drawing/2014/main" id="{CC0BB1AA-FB81-8B49-ABD1-7F0F272C4C6A}"/>
                </a:ext>
              </a:extLst>
            </p:cNvPr>
            <p:cNvGraphicFramePr>
              <a:graphicFrameLocks noChangeAspect="1"/>
            </p:cNvGraphicFramePr>
            <p:nvPr/>
          </p:nvGraphicFramePr>
          <p:xfrm>
            <a:off x="1519" y="2432"/>
            <a:ext cx="2586" cy="271"/>
          </p:xfrm>
          <a:graphic>
            <a:graphicData uri="http://schemas.openxmlformats.org/presentationml/2006/ole">
              <mc:AlternateContent xmlns:mc="http://schemas.openxmlformats.org/markup-compatibility/2006">
                <mc:Choice xmlns:v="urn:schemas-microsoft-com:vml" Requires="v">
                  <p:oleObj spid="_x0000_s25637" name="公式" r:id="rId5" imgW="50317400" imgH="5270500" progId="Equation.3">
                    <p:embed/>
                  </p:oleObj>
                </mc:Choice>
                <mc:Fallback>
                  <p:oleObj name="公式" r:id="rId5" imgW="50317400" imgH="52705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9" y="2432"/>
                          <a:ext cx="258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134157" name="Rectangle 13">
            <a:extLst>
              <a:ext uri="{FF2B5EF4-FFF2-40B4-BE49-F238E27FC236}">
                <a16:creationId xmlns:a16="http://schemas.microsoft.com/office/drawing/2014/main" id="{A3BDA4AE-A805-D940-9371-6F3E19A082DE}"/>
              </a:ext>
            </a:extLst>
          </p:cNvPr>
          <p:cNvSpPr>
            <a:spLocks noChangeArrowheads="1"/>
          </p:cNvSpPr>
          <p:nvPr/>
        </p:nvSpPr>
        <p:spPr bwMode="auto">
          <a:xfrm>
            <a:off x="684213" y="4292600"/>
            <a:ext cx="7777162" cy="2160588"/>
          </a:xfrm>
          <a:prstGeom prst="rect">
            <a:avLst/>
          </a:prstGeom>
          <a:gradFill rotWithShape="1">
            <a:gsLst>
              <a:gs pos="0">
                <a:srgbClr val="C0C0C0"/>
              </a:gs>
              <a:gs pos="50000">
                <a:srgbClr val="FFFFFF"/>
              </a:gs>
              <a:gs pos="100000">
                <a:srgbClr val="C0C0C0"/>
              </a:gs>
            </a:gsLst>
            <a:lin ang="5400000" scaled="1"/>
          </a:gradFill>
          <a:ln w="9525">
            <a:solidFill>
              <a:schemeClr val="tx1"/>
            </a:solidFill>
            <a:miter lim="800000"/>
            <a:headEnd/>
            <a:tailEnd/>
          </a:ln>
        </p:spPr>
        <p:txBody>
          <a:bodyPr lIns="126000" rIns="1260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b="1"/>
              <a:t>A language </a:t>
            </a:r>
            <a:r>
              <a:rPr kumimoji="0" lang="en-US" altLang="zh-CN" sz="2400" b="1" i="1"/>
              <a:t>L</a:t>
            </a:r>
            <a:r>
              <a:rPr kumimoji="0" lang="en-US" altLang="zh-CN" sz="2400" b="1"/>
              <a:t> belongs to </a:t>
            </a:r>
            <a:r>
              <a:rPr kumimoji="0" lang="en-US" altLang="zh-CN" sz="2400" b="1">
                <a:solidFill>
                  <a:schemeClr val="hlink"/>
                </a:solidFill>
              </a:rPr>
              <a:t>NP</a:t>
            </a:r>
            <a:r>
              <a:rPr kumimoji="0" lang="en-US" altLang="zh-CN" sz="2400" b="1"/>
              <a:t> iff there exist a two-input polynomial-time algorithm </a:t>
            </a:r>
            <a:r>
              <a:rPr kumimoji="0" lang="en-US" altLang="zh-CN" sz="2400" b="1" i="1"/>
              <a:t>A</a:t>
            </a:r>
            <a:r>
              <a:rPr kumimoji="0" lang="en-US" altLang="zh-CN" sz="2400" b="1"/>
              <a:t> and a constant </a:t>
            </a:r>
            <a:r>
              <a:rPr kumimoji="0" lang="en-US" altLang="zh-CN" sz="2400" b="1" i="1"/>
              <a:t>c</a:t>
            </a:r>
            <a:r>
              <a:rPr kumimoji="0" lang="en-US" altLang="zh-CN" sz="2400" b="1"/>
              <a:t> such that </a:t>
            </a:r>
            <a:r>
              <a:rPr kumimoji="0" lang="en-US" altLang="zh-CN" sz="2400" b="1" i="1">
                <a:solidFill>
                  <a:schemeClr val="hlink"/>
                </a:solidFill>
              </a:rPr>
              <a:t>L</a:t>
            </a:r>
            <a:r>
              <a:rPr kumimoji="0" lang="en-US" altLang="zh-CN" sz="2400" b="1">
                <a:solidFill>
                  <a:schemeClr val="hlink"/>
                </a:solidFill>
              </a:rPr>
              <a:t> = { </a:t>
            </a:r>
            <a:r>
              <a:rPr kumimoji="0" lang="en-US" altLang="zh-CN" sz="2400" b="1" i="1">
                <a:solidFill>
                  <a:schemeClr val="hlink"/>
                </a:solidFill>
              </a:rPr>
              <a:t>x</a:t>
            </a:r>
            <a:r>
              <a:rPr kumimoji="0" lang="en-US" altLang="zh-CN" sz="2400" b="1">
                <a:solidFill>
                  <a:schemeClr val="hlink"/>
                </a:solidFill>
              </a:rPr>
              <a:t> ∈ {0, 1}* : there exists a certificate </a:t>
            </a:r>
            <a:r>
              <a:rPr kumimoji="0" lang="en-US" altLang="zh-CN" sz="2400" b="1" i="1">
                <a:solidFill>
                  <a:schemeClr val="hlink"/>
                </a:solidFill>
              </a:rPr>
              <a:t>y</a:t>
            </a:r>
            <a:r>
              <a:rPr kumimoji="0" lang="en-US" altLang="zh-CN" sz="2400" b="1">
                <a:solidFill>
                  <a:schemeClr val="hlink"/>
                </a:solidFill>
              </a:rPr>
              <a:t> with |</a:t>
            </a:r>
            <a:r>
              <a:rPr kumimoji="0" lang="en-US" altLang="zh-CN" sz="2400" b="1" i="1">
                <a:solidFill>
                  <a:schemeClr val="hlink"/>
                </a:solidFill>
              </a:rPr>
              <a:t>y</a:t>
            </a:r>
            <a:r>
              <a:rPr kumimoji="0" lang="en-US" altLang="zh-CN" sz="2400" b="1">
                <a:solidFill>
                  <a:schemeClr val="hlink"/>
                </a:solidFill>
              </a:rPr>
              <a:t>| = </a:t>
            </a:r>
            <a:r>
              <a:rPr kumimoji="0" lang="en-US" altLang="zh-CN" sz="2400" b="1" i="1">
                <a:solidFill>
                  <a:schemeClr val="hlink"/>
                </a:solidFill>
              </a:rPr>
              <a:t>O</a:t>
            </a:r>
            <a:r>
              <a:rPr kumimoji="0" lang="en-US" altLang="zh-CN" sz="2400" b="1">
                <a:solidFill>
                  <a:schemeClr val="hlink"/>
                </a:solidFill>
              </a:rPr>
              <a:t>(|</a:t>
            </a:r>
            <a:r>
              <a:rPr kumimoji="0" lang="en-US" altLang="zh-CN" sz="2400" b="1" i="1">
                <a:solidFill>
                  <a:schemeClr val="hlink"/>
                </a:solidFill>
              </a:rPr>
              <a:t>x</a:t>
            </a:r>
            <a:r>
              <a:rPr kumimoji="0" lang="en-US" altLang="zh-CN" sz="2400" b="1">
                <a:solidFill>
                  <a:schemeClr val="hlink"/>
                </a:solidFill>
              </a:rPr>
              <a:t>|</a:t>
            </a:r>
            <a:r>
              <a:rPr kumimoji="0" lang="en-US" altLang="zh-CN" sz="2400" b="1" i="1" baseline="30000">
                <a:solidFill>
                  <a:schemeClr val="hlink"/>
                </a:solidFill>
              </a:rPr>
              <a:t>c</a:t>
            </a:r>
            <a:r>
              <a:rPr kumimoji="0" lang="en-US" altLang="zh-CN" sz="2400" b="1">
                <a:solidFill>
                  <a:schemeClr val="hlink"/>
                </a:solidFill>
              </a:rPr>
              <a:t>) such that </a:t>
            </a:r>
            <a:r>
              <a:rPr kumimoji="0" lang="en-US" altLang="zh-CN" sz="2400" b="1" i="1">
                <a:solidFill>
                  <a:schemeClr val="hlink"/>
                </a:solidFill>
              </a:rPr>
              <a:t>A</a:t>
            </a:r>
            <a:r>
              <a:rPr kumimoji="0" lang="en-US" altLang="zh-CN" sz="2400" b="1">
                <a:solidFill>
                  <a:schemeClr val="hlink"/>
                </a:solidFill>
              </a:rPr>
              <a:t>(</a:t>
            </a:r>
            <a:r>
              <a:rPr kumimoji="0" lang="en-US" altLang="zh-CN" sz="2400" b="1" i="1">
                <a:solidFill>
                  <a:schemeClr val="hlink"/>
                </a:solidFill>
              </a:rPr>
              <a:t>x</a:t>
            </a:r>
            <a:r>
              <a:rPr kumimoji="0" lang="en-US" altLang="zh-CN" sz="2400" b="1">
                <a:solidFill>
                  <a:schemeClr val="hlink"/>
                </a:solidFill>
              </a:rPr>
              <a:t>, </a:t>
            </a:r>
            <a:r>
              <a:rPr kumimoji="0" lang="en-US" altLang="zh-CN" sz="2400" b="1" i="1">
                <a:solidFill>
                  <a:schemeClr val="hlink"/>
                </a:solidFill>
              </a:rPr>
              <a:t>y</a:t>
            </a:r>
            <a:r>
              <a:rPr kumimoji="0" lang="en-US" altLang="zh-CN" sz="2400" b="1">
                <a:solidFill>
                  <a:schemeClr val="hlink"/>
                </a:solidFill>
              </a:rPr>
              <a:t>) = 1 }.</a:t>
            </a:r>
            <a:r>
              <a:rPr kumimoji="0" lang="en-US" altLang="zh-CN" sz="2400" b="1"/>
              <a:t>  We say that algorithm </a:t>
            </a:r>
            <a:r>
              <a:rPr kumimoji="0" lang="en-US" altLang="zh-CN" sz="2400" b="1" i="1">
                <a:solidFill>
                  <a:schemeClr val="hlink"/>
                </a:solidFill>
              </a:rPr>
              <a:t>A</a:t>
            </a:r>
            <a:r>
              <a:rPr kumimoji="0" lang="en-US" altLang="zh-CN" sz="2400" b="1">
                <a:solidFill>
                  <a:schemeClr val="hlink"/>
                </a:solidFill>
              </a:rPr>
              <a:t> </a:t>
            </a:r>
            <a:r>
              <a:rPr kumimoji="0" lang="en-US" altLang="zh-CN" sz="2400" b="1" i="1">
                <a:solidFill>
                  <a:schemeClr val="hlink"/>
                </a:solidFill>
              </a:rPr>
              <a:t>verifies</a:t>
            </a:r>
            <a:r>
              <a:rPr kumimoji="0" lang="en-US" altLang="zh-CN" sz="2400" b="1">
                <a:solidFill>
                  <a:schemeClr val="hlink"/>
                </a:solidFill>
              </a:rPr>
              <a:t> language </a:t>
            </a:r>
            <a:r>
              <a:rPr kumimoji="0" lang="en-US" altLang="zh-CN" sz="2400" b="1" i="1">
                <a:solidFill>
                  <a:schemeClr val="hlink"/>
                </a:solidFill>
              </a:rPr>
              <a:t>L</a:t>
            </a:r>
            <a:r>
              <a:rPr kumimoji="0" lang="en-US" altLang="zh-CN" sz="2400" b="1">
                <a:solidFill>
                  <a:schemeClr val="hlink"/>
                </a:solidFill>
              </a:rPr>
              <a:t> in</a:t>
            </a:r>
            <a:r>
              <a:rPr kumimoji="0" lang="en-US" altLang="zh-CN" sz="2400" b="1" i="1">
                <a:solidFill>
                  <a:schemeClr val="hlink"/>
                </a:solidFill>
              </a:rPr>
              <a:t> polynomial time</a:t>
            </a:r>
            <a:r>
              <a:rPr kumimoji="0" lang="en-US" altLang="zh-CN" sz="2400" b="1"/>
              <a:t>.</a:t>
            </a:r>
          </a:p>
        </p:txBody>
      </p:sp>
      <p:sp>
        <p:nvSpPr>
          <p:cNvPr id="25605" name="Text Box 149">
            <a:extLst>
              <a:ext uri="{FF2B5EF4-FFF2-40B4-BE49-F238E27FC236}">
                <a16:creationId xmlns:a16="http://schemas.microsoft.com/office/drawing/2014/main" id="{8B0E8326-DC66-CB41-BD3D-C4575BB1F7F7}"/>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4149"/>
                                        </p:tgtEl>
                                        <p:attrNameLst>
                                          <p:attrName>style.visibility</p:attrName>
                                        </p:attrNameLst>
                                      </p:cBhvr>
                                      <p:to>
                                        <p:strVal val="visible"/>
                                      </p:to>
                                    </p:set>
                                    <p:animEffect transition="in" filter="wipe(up)">
                                      <p:cBhvr>
                                        <p:cTn id="7" dur="500"/>
                                        <p:tgtEl>
                                          <p:spTgt spid="134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4157"/>
                                        </p:tgtEl>
                                        <p:attrNameLst>
                                          <p:attrName>style.visibility</p:attrName>
                                        </p:attrNameLst>
                                      </p:cBhvr>
                                      <p:to>
                                        <p:strVal val="visible"/>
                                      </p:to>
                                    </p:set>
                                    <p:animEffect transition="in" filter="box(in)">
                                      <p:cBhvr>
                                        <p:cTn id="17" dur="500"/>
                                        <p:tgtEl>
                                          <p:spTgt spid="134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p:bldP spid="1341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3">
            <a:extLst>
              <a:ext uri="{FF2B5EF4-FFF2-40B4-BE49-F238E27FC236}">
                <a16:creationId xmlns:a16="http://schemas.microsoft.com/office/drawing/2014/main" id="{2A2E490D-C909-A849-A66D-8198B2E559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073781D-5C1E-FB47-88A9-3618F428F6CB}" type="slidenum">
              <a:rPr lang="en-US" altLang="zh-CN" sz="1400" smtClean="0"/>
              <a:pPr>
                <a:spcBef>
                  <a:spcPct val="0"/>
                </a:spcBef>
                <a:buFontTx/>
                <a:buNone/>
              </a:pPr>
              <a:t>17</a:t>
            </a:fld>
            <a:endParaRPr lang="en-US" altLang="zh-CN" sz="1400"/>
          </a:p>
        </p:txBody>
      </p:sp>
      <p:grpSp>
        <p:nvGrpSpPr>
          <p:cNvPr id="4" name="Group 11">
            <a:extLst>
              <a:ext uri="{FF2B5EF4-FFF2-40B4-BE49-F238E27FC236}">
                <a16:creationId xmlns:a16="http://schemas.microsoft.com/office/drawing/2014/main" id="{F7519CE8-8A28-2B4A-A20A-378BA9149179}"/>
              </a:ext>
            </a:extLst>
          </p:cNvPr>
          <p:cNvGrpSpPr>
            <a:grpSpLocks/>
          </p:cNvGrpSpPr>
          <p:nvPr/>
        </p:nvGrpSpPr>
        <p:grpSpPr bwMode="auto">
          <a:xfrm>
            <a:off x="1474788" y="404813"/>
            <a:ext cx="5545137" cy="914400"/>
            <a:chOff x="657" y="436"/>
            <a:chExt cx="3493" cy="576"/>
          </a:xfrm>
        </p:grpSpPr>
        <p:graphicFrame>
          <p:nvGraphicFramePr>
            <p:cNvPr id="26647" name="Object 7">
              <a:extLst>
                <a:ext uri="{FF2B5EF4-FFF2-40B4-BE49-F238E27FC236}">
                  <a16:creationId xmlns:a16="http://schemas.microsoft.com/office/drawing/2014/main" id="{73EA3D42-C9FE-8E41-8E1C-760C27A6F1F0}"/>
                </a:ext>
              </a:extLst>
            </p:cNvPr>
            <p:cNvGraphicFramePr>
              <a:graphicFrameLocks noChangeAspect="1"/>
            </p:cNvGraphicFramePr>
            <p:nvPr/>
          </p:nvGraphicFramePr>
          <p:xfrm>
            <a:off x="657" y="572"/>
            <a:ext cx="1207" cy="383"/>
          </p:xfrm>
          <a:graphic>
            <a:graphicData uri="http://schemas.openxmlformats.org/presentationml/2006/ole">
              <mc:AlternateContent xmlns:mc="http://schemas.openxmlformats.org/markup-compatibility/2006">
                <mc:Choice xmlns:v="urn:schemas-microsoft-com:vml" Requires="v">
                  <p:oleObj spid="_x0000_s26690" name="公式" r:id="rId4" imgW="12001500" imgH="3797300" progId="Equation.3">
                    <p:embed/>
                  </p:oleObj>
                </mc:Choice>
                <mc:Fallback>
                  <p:oleObj name="公式" r:id="rId4" imgW="12001500" imgH="37973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 y="572"/>
                          <a:ext cx="1207"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6648" name="Object 8">
              <a:extLst>
                <a:ext uri="{FF2B5EF4-FFF2-40B4-BE49-F238E27FC236}">
                  <a16:creationId xmlns:a16="http://schemas.microsoft.com/office/drawing/2014/main" id="{D52BDB07-FE43-474D-954B-B601CCF184F5}"/>
                </a:ext>
              </a:extLst>
            </p:cNvPr>
            <p:cNvGraphicFramePr>
              <a:graphicFrameLocks noChangeAspect="1"/>
            </p:cNvGraphicFramePr>
            <p:nvPr/>
          </p:nvGraphicFramePr>
          <p:xfrm>
            <a:off x="2914" y="494"/>
            <a:ext cx="1236" cy="441"/>
          </p:xfrm>
          <a:graphic>
            <a:graphicData uri="http://schemas.openxmlformats.org/presentationml/2006/ole">
              <mc:AlternateContent xmlns:mc="http://schemas.openxmlformats.org/markup-compatibility/2006">
                <mc:Choice xmlns:v="urn:schemas-microsoft-com:vml" Requires="v">
                  <p:oleObj spid="_x0000_s26691" name="公式" r:id="rId6" imgW="12293600" imgH="4394200" progId="Equation.3">
                    <p:embed/>
                  </p:oleObj>
                </mc:Choice>
                <mc:Fallback>
                  <p:oleObj name="公式" r:id="rId6" imgW="12293600" imgH="4394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4" y="494"/>
                          <a:ext cx="1236" cy="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6649" name="AutoShape 9">
              <a:extLst>
                <a:ext uri="{FF2B5EF4-FFF2-40B4-BE49-F238E27FC236}">
                  <a16:creationId xmlns:a16="http://schemas.microsoft.com/office/drawing/2014/main" id="{9E6112A2-A632-C647-A34C-D3C075EB1744}"/>
                </a:ext>
              </a:extLst>
            </p:cNvPr>
            <p:cNvSpPr>
              <a:spLocks noChangeArrowheads="1"/>
            </p:cNvSpPr>
            <p:nvPr/>
          </p:nvSpPr>
          <p:spPr bwMode="auto">
            <a:xfrm>
              <a:off x="2018" y="709"/>
              <a:ext cx="726" cy="136"/>
            </a:xfrm>
            <a:prstGeom prst="rightArrow">
              <a:avLst>
                <a:gd name="adj1" fmla="val 50000"/>
                <a:gd name="adj2" fmla="val 133456"/>
              </a:avLst>
            </a:prstGeom>
            <a:solidFill>
              <a:srgbClr val="0000FF"/>
            </a:solidFill>
            <a:ln w="25400">
              <a:solidFill>
                <a:srgbClr val="0000FF"/>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50" name="Text Box 10">
              <a:extLst>
                <a:ext uri="{FF2B5EF4-FFF2-40B4-BE49-F238E27FC236}">
                  <a16:creationId xmlns:a16="http://schemas.microsoft.com/office/drawing/2014/main" id="{A7196CFF-B81A-EF4C-A41E-EE34F5B63048}"/>
                </a:ext>
              </a:extLst>
            </p:cNvPr>
            <p:cNvSpPr txBox="1">
              <a:spLocks noChangeArrowheads="1"/>
            </p:cNvSpPr>
            <p:nvPr/>
          </p:nvSpPr>
          <p:spPr bwMode="auto">
            <a:xfrm>
              <a:off x="1791" y="436"/>
              <a:ext cx="1043"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5400">
                  <a:solidFill>
                    <a:srgbClr val="FF0000"/>
                  </a:solidFill>
                  <a:sym typeface="Webdings" pitchFamily="2" charset="2"/>
                </a:rPr>
                <a:t></a:t>
              </a:r>
            </a:p>
          </p:txBody>
        </p:sp>
      </p:grpSp>
      <p:grpSp>
        <p:nvGrpSpPr>
          <p:cNvPr id="5" name="Group 15">
            <a:extLst>
              <a:ext uri="{FF2B5EF4-FFF2-40B4-BE49-F238E27FC236}">
                <a16:creationId xmlns:a16="http://schemas.microsoft.com/office/drawing/2014/main" id="{02F0597D-CE8D-1D48-B68D-E88420D9F656}"/>
              </a:ext>
            </a:extLst>
          </p:cNvPr>
          <p:cNvGrpSpPr>
            <a:grpSpLocks/>
          </p:cNvGrpSpPr>
          <p:nvPr/>
        </p:nvGrpSpPr>
        <p:grpSpPr bwMode="auto">
          <a:xfrm>
            <a:off x="827088" y="1484313"/>
            <a:ext cx="7416800" cy="1152525"/>
            <a:chOff x="476" y="890"/>
            <a:chExt cx="4672" cy="726"/>
          </a:xfrm>
        </p:grpSpPr>
        <p:sp>
          <p:nvSpPr>
            <p:cNvPr id="26645" name="Rectangle 12">
              <a:extLst>
                <a:ext uri="{FF2B5EF4-FFF2-40B4-BE49-F238E27FC236}">
                  <a16:creationId xmlns:a16="http://schemas.microsoft.com/office/drawing/2014/main" id="{CC2EEB81-20DF-A64E-8949-47AA82371958}"/>
                </a:ext>
              </a:extLst>
            </p:cNvPr>
            <p:cNvSpPr>
              <a:spLocks noChangeArrowheads="1"/>
            </p:cNvSpPr>
            <p:nvPr/>
          </p:nvSpPr>
          <p:spPr bwMode="auto">
            <a:xfrm>
              <a:off x="476" y="890"/>
              <a:ext cx="4672" cy="726"/>
            </a:xfrm>
            <a:prstGeom prst="rect">
              <a:avLst/>
            </a:prstGeom>
            <a:gradFill rotWithShape="1">
              <a:gsLst>
                <a:gs pos="0">
                  <a:srgbClr val="C0C0C0"/>
                </a:gs>
                <a:gs pos="50000">
                  <a:srgbClr val="FFFFFF"/>
                </a:gs>
                <a:gs pos="100000">
                  <a:srgbClr val="C0C0C0"/>
                </a:gs>
              </a:gsLst>
              <a:lin ang="5400000" scaled="1"/>
            </a:gradFill>
            <a:ln w="9525">
              <a:solidFill>
                <a:schemeClr val="tx1"/>
              </a:solidFill>
              <a:miter lim="800000"/>
              <a:headEnd/>
              <a:tailEnd/>
            </a:ln>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2400" b="1" i="1">
                  <a:solidFill>
                    <a:srgbClr val="0000FF"/>
                  </a:solidFill>
                </a:rPr>
                <a:t>complexity class</a:t>
              </a:r>
              <a:r>
                <a:rPr kumimoji="0" lang="en-US" altLang="zh-CN" sz="2400"/>
                <a:t> </a:t>
              </a:r>
              <a:r>
                <a:rPr kumimoji="0" lang="en-US" altLang="zh-CN" sz="2400" b="1">
                  <a:solidFill>
                    <a:schemeClr val="hlink"/>
                  </a:solidFill>
                </a:rPr>
                <a:t>co-NP</a:t>
              </a:r>
              <a:r>
                <a:rPr kumimoji="0" lang="en-US" altLang="zh-CN" sz="2400" b="1">
                  <a:solidFill>
                    <a:srgbClr val="000000"/>
                  </a:solidFill>
                </a:rPr>
                <a:t> = </a:t>
              </a:r>
              <a:r>
                <a:rPr kumimoji="0" lang="en-US" altLang="zh-CN" sz="2400"/>
                <a:t>the set of languages </a:t>
              </a:r>
              <a:r>
                <a:rPr kumimoji="0" lang="en-US" altLang="zh-CN" sz="2400" i="1"/>
                <a:t>L</a:t>
              </a:r>
              <a:r>
                <a:rPr kumimoji="0" lang="en-US" altLang="zh-CN" sz="2400"/>
                <a:t> such that</a:t>
              </a:r>
            </a:p>
            <a:p>
              <a:pPr eaLnBrk="1" hangingPunct="1">
                <a:buFontTx/>
                <a:buNone/>
              </a:pPr>
              <a:endParaRPr kumimoji="0" lang="en-US" altLang="zh-CN" sz="2400"/>
            </a:p>
          </p:txBody>
        </p:sp>
        <p:graphicFrame>
          <p:nvGraphicFramePr>
            <p:cNvPr id="26646" name="Object 14">
              <a:extLst>
                <a:ext uri="{FF2B5EF4-FFF2-40B4-BE49-F238E27FC236}">
                  <a16:creationId xmlns:a16="http://schemas.microsoft.com/office/drawing/2014/main" id="{0A1DD370-1FA8-D946-AA89-B5E20A5E8DFA}"/>
                </a:ext>
              </a:extLst>
            </p:cNvPr>
            <p:cNvGraphicFramePr>
              <a:graphicFrameLocks noChangeAspect="1"/>
            </p:cNvGraphicFramePr>
            <p:nvPr/>
          </p:nvGraphicFramePr>
          <p:xfrm>
            <a:off x="2562" y="1253"/>
            <a:ext cx="712" cy="254"/>
          </p:xfrm>
          <a:graphic>
            <a:graphicData uri="http://schemas.openxmlformats.org/presentationml/2006/ole">
              <mc:AlternateContent xmlns:mc="http://schemas.openxmlformats.org/markup-compatibility/2006">
                <mc:Choice xmlns:v="urn:schemas-microsoft-com:vml" Requires="v">
                  <p:oleObj spid="_x0000_s26692" name="公式" r:id="rId8" imgW="12293600" imgH="4394200" progId="Equation.3">
                    <p:embed/>
                  </p:oleObj>
                </mc:Choice>
                <mc:Fallback>
                  <p:oleObj name="公式" r:id="rId8" imgW="12293600" imgH="43942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2" y="1253"/>
                          <a:ext cx="71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135184" name="Text Box 16">
            <a:extLst>
              <a:ext uri="{FF2B5EF4-FFF2-40B4-BE49-F238E27FC236}">
                <a16:creationId xmlns:a16="http://schemas.microsoft.com/office/drawing/2014/main" id="{180F956E-1EB7-1A4A-A3AF-EBAAE71CBB09}"/>
              </a:ext>
            </a:extLst>
          </p:cNvPr>
          <p:cNvSpPr txBox="1">
            <a:spLocks noChangeArrowheads="1"/>
          </p:cNvSpPr>
          <p:nvPr/>
        </p:nvSpPr>
        <p:spPr bwMode="auto">
          <a:xfrm>
            <a:off x="755650" y="2852738"/>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Four possibilities:</a:t>
            </a:r>
          </a:p>
        </p:txBody>
      </p:sp>
      <p:sp>
        <p:nvSpPr>
          <p:cNvPr id="135185" name="Oval 6">
            <a:extLst>
              <a:ext uri="{FF2B5EF4-FFF2-40B4-BE49-F238E27FC236}">
                <a16:creationId xmlns:a16="http://schemas.microsoft.com/office/drawing/2014/main" id="{8F1E5554-0F64-7E40-BE6C-B80B80F1B963}"/>
              </a:ext>
            </a:extLst>
          </p:cNvPr>
          <p:cNvSpPr>
            <a:spLocks noChangeArrowheads="1"/>
          </p:cNvSpPr>
          <p:nvPr/>
        </p:nvSpPr>
        <p:spPr bwMode="auto">
          <a:xfrm>
            <a:off x="1331913" y="3429000"/>
            <a:ext cx="2303462" cy="1008063"/>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000" b="1">
                <a:latin typeface="Arial" panose="020B0604020202020204" pitchFamily="34" charset="0"/>
              </a:rPr>
              <a:t>P=NP=co-NP</a:t>
            </a:r>
          </a:p>
        </p:txBody>
      </p:sp>
      <p:grpSp>
        <p:nvGrpSpPr>
          <p:cNvPr id="6" name="Group 20">
            <a:extLst>
              <a:ext uri="{FF2B5EF4-FFF2-40B4-BE49-F238E27FC236}">
                <a16:creationId xmlns:a16="http://schemas.microsoft.com/office/drawing/2014/main" id="{1A464D19-5FA2-B340-9567-9FCDF2A19EEF}"/>
              </a:ext>
            </a:extLst>
          </p:cNvPr>
          <p:cNvGrpSpPr>
            <a:grpSpLocks/>
          </p:cNvGrpSpPr>
          <p:nvPr/>
        </p:nvGrpSpPr>
        <p:grpSpPr bwMode="auto">
          <a:xfrm>
            <a:off x="1258888" y="4724400"/>
            <a:ext cx="2303462" cy="1081088"/>
            <a:chOff x="3243" y="2115"/>
            <a:chExt cx="1451" cy="681"/>
          </a:xfrm>
        </p:grpSpPr>
        <p:sp>
          <p:nvSpPr>
            <p:cNvPr id="26643" name="Oval 7">
              <a:extLst>
                <a:ext uri="{FF2B5EF4-FFF2-40B4-BE49-F238E27FC236}">
                  <a16:creationId xmlns:a16="http://schemas.microsoft.com/office/drawing/2014/main" id="{1CB44B1C-1DCE-3040-B42A-B579C1104281}"/>
                </a:ext>
              </a:extLst>
            </p:cNvPr>
            <p:cNvSpPr>
              <a:spLocks noChangeArrowheads="1"/>
            </p:cNvSpPr>
            <p:nvPr/>
          </p:nvSpPr>
          <p:spPr bwMode="auto">
            <a:xfrm>
              <a:off x="3243" y="2115"/>
              <a:ext cx="1451" cy="681"/>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000" b="1">
                  <a:latin typeface="Arial" panose="020B0604020202020204" pitchFamily="34" charset="0"/>
                </a:rPr>
                <a:t>NP=co-NP</a:t>
              </a:r>
            </a:p>
            <a:p>
              <a:pPr algn="ctr" eaLnBrk="1" hangingPunct="1">
                <a:spcBef>
                  <a:spcPct val="0"/>
                </a:spcBef>
                <a:buFontTx/>
                <a:buNone/>
              </a:pPr>
              <a:endParaRPr kumimoji="0" lang="en-US" altLang="zh-CN" sz="2000" b="1">
                <a:latin typeface="Arial" panose="020B0604020202020204" pitchFamily="34" charset="0"/>
              </a:endParaRPr>
            </a:p>
          </p:txBody>
        </p:sp>
        <p:sp>
          <p:nvSpPr>
            <p:cNvPr id="26644" name="Oval 9">
              <a:extLst>
                <a:ext uri="{FF2B5EF4-FFF2-40B4-BE49-F238E27FC236}">
                  <a16:creationId xmlns:a16="http://schemas.microsoft.com/office/drawing/2014/main" id="{0C518C14-D478-4E41-B9BA-9C5C949DEA8E}"/>
                </a:ext>
              </a:extLst>
            </p:cNvPr>
            <p:cNvSpPr>
              <a:spLocks noChangeArrowheads="1"/>
            </p:cNvSpPr>
            <p:nvPr/>
          </p:nvSpPr>
          <p:spPr bwMode="auto">
            <a:xfrm>
              <a:off x="3787" y="2523"/>
              <a:ext cx="408" cy="182"/>
            </a:xfrm>
            <a:prstGeom prst="ellipse">
              <a:avLst/>
            </a:prstGeom>
            <a:solidFill>
              <a:srgbClr val="0000FF"/>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b="1">
                  <a:solidFill>
                    <a:srgbClr val="FFFFFF"/>
                  </a:solidFill>
                  <a:latin typeface="Arial" panose="020B0604020202020204" pitchFamily="34" charset="0"/>
                </a:rPr>
                <a:t>P</a:t>
              </a:r>
            </a:p>
          </p:txBody>
        </p:sp>
      </p:grpSp>
      <p:grpSp>
        <p:nvGrpSpPr>
          <p:cNvPr id="7" name="Group 25">
            <a:extLst>
              <a:ext uri="{FF2B5EF4-FFF2-40B4-BE49-F238E27FC236}">
                <a16:creationId xmlns:a16="http://schemas.microsoft.com/office/drawing/2014/main" id="{87CE7787-5970-8C43-AD65-C46FD9AB2ED4}"/>
              </a:ext>
            </a:extLst>
          </p:cNvPr>
          <p:cNvGrpSpPr>
            <a:grpSpLocks/>
          </p:cNvGrpSpPr>
          <p:nvPr/>
        </p:nvGrpSpPr>
        <p:grpSpPr bwMode="auto">
          <a:xfrm>
            <a:off x="4356100" y="3357563"/>
            <a:ext cx="3887788" cy="1152525"/>
            <a:chOff x="476" y="3067"/>
            <a:chExt cx="2449" cy="726"/>
          </a:xfrm>
        </p:grpSpPr>
        <p:sp>
          <p:nvSpPr>
            <p:cNvPr id="26639" name="Oval 10">
              <a:extLst>
                <a:ext uri="{FF2B5EF4-FFF2-40B4-BE49-F238E27FC236}">
                  <a16:creationId xmlns:a16="http://schemas.microsoft.com/office/drawing/2014/main" id="{A7FCE555-B565-E949-B37E-B60042610376}"/>
                </a:ext>
              </a:extLst>
            </p:cNvPr>
            <p:cNvSpPr>
              <a:spLocks noChangeArrowheads="1"/>
            </p:cNvSpPr>
            <p:nvPr/>
          </p:nvSpPr>
          <p:spPr bwMode="auto">
            <a:xfrm>
              <a:off x="476" y="3067"/>
              <a:ext cx="1860" cy="681"/>
            </a:xfrm>
            <a:prstGeom prst="ellipse">
              <a:avLst/>
            </a:prstGeom>
            <a:solidFill>
              <a:srgbClr val="FFCC99"/>
            </a:solidFill>
            <a:ln w="9525">
              <a:solidFill>
                <a:schemeClr val="tx1"/>
              </a:solidFill>
              <a:round/>
              <a:headEnd/>
              <a:tailEnd/>
            </a:ln>
          </p:spPr>
          <p:txBody>
            <a:bodyPr wrap="none" lIns="180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1800" b="1">
                  <a:latin typeface="Arial" panose="020B0604020202020204" pitchFamily="34" charset="0"/>
                </a:rPr>
                <a:t>co-NP</a:t>
              </a:r>
            </a:p>
          </p:txBody>
        </p:sp>
        <p:sp>
          <p:nvSpPr>
            <p:cNvPr id="26640" name="Oval 11">
              <a:extLst>
                <a:ext uri="{FF2B5EF4-FFF2-40B4-BE49-F238E27FC236}">
                  <a16:creationId xmlns:a16="http://schemas.microsoft.com/office/drawing/2014/main" id="{21AA9B24-7079-E64B-991D-732611F27E65}"/>
                </a:ext>
              </a:extLst>
            </p:cNvPr>
            <p:cNvSpPr>
              <a:spLocks noChangeArrowheads="1"/>
            </p:cNvSpPr>
            <p:nvPr/>
          </p:nvSpPr>
          <p:spPr bwMode="auto">
            <a:xfrm>
              <a:off x="1247" y="3067"/>
              <a:ext cx="1678" cy="726"/>
            </a:xfrm>
            <a:prstGeom prst="ellipse">
              <a:avLst/>
            </a:prstGeom>
            <a:solidFill>
              <a:srgbClr val="00FFFF">
                <a:alpha val="21960"/>
              </a:srgbClr>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zh-CN" sz="1800">
                <a:latin typeface="Arial" panose="020B0604020202020204" pitchFamily="34" charset="0"/>
              </a:endParaRPr>
            </a:p>
          </p:txBody>
        </p:sp>
        <p:sp>
          <p:nvSpPr>
            <p:cNvPr id="26641" name="Rectangle 12">
              <a:extLst>
                <a:ext uri="{FF2B5EF4-FFF2-40B4-BE49-F238E27FC236}">
                  <a16:creationId xmlns:a16="http://schemas.microsoft.com/office/drawing/2014/main" id="{F86E6AC6-AFE7-AD45-A3AA-2D42DABAE759}"/>
                </a:ext>
              </a:extLst>
            </p:cNvPr>
            <p:cNvSpPr>
              <a:spLocks noChangeArrowheads="1"/>
            </p:cNvSpPr>
            <p:nvPr/>
          </p:nvSpPr>
          <p:spPr bwMode="auto">
            <a:xfrm>
              <a:off x="1292" y="3294"/>
              <a:ext cx="11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1800" b="1">
                  <a:solidFill>
                    <a:schemeClr val="hlink"/>
                  </a:solidFill>
                  <a:latin typeface="Arial" panose="020B0604020202020204" pitchFamily="34" charset="0"/>
                </a:rPr>
                <a:t>P=NP∩co-NP</a:t>
              </a:r>
            </a:p>
          </p:txBody>
        </p:sp>
        <p:sp>
          <p:nvSpPr>
            <p:cNvPr id="26642" name="Rectangle 13">
              <a:extLst>
                <a:ext uri="{FF2B5EF4-FFF2-40B4-BE49-F238E27FC236}">
                  <a16:creationId xmlns:a16="http://schemas.microsoft.com/office/drawing/2014/main" id="{D0A138F7-B865-1248-B8E0-363F36E5AC90}"/>
                </a:ext>
              </a:extLst>
            </p:cNvPr>
            <p:cNvSpPr>
              <a:spLocks noChangeArrowheads="1"/>
            </p:cNvSpPr>
            <p:nvPr/>
          </p:nvSpPr>
          <p:spPr bwMode="auto">
            <a:xfrm>
              <a:off x="2381" y="3294"/>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1800" b="1">
                  <a:latin typeface="Arial" panose="020B0604020202020204" pitchFamily="34" charset="0"/>
                </a:rPr>
                <a:t>NP</a:t>
              </a:r>
            </a:p>
          </p:txBody>
        </p:sp>
      </p:grpSp>
      <p:grpSp>
        <p:nvGrpSpPr>
          <p:cNvPr id="8" name="Group 34">
            <a:extLst>
              <a:ext uri="{FF2B5EF4-FFF2-40B4-BE49-F238E27FC236}">
                <a16:creationId xmlns:a16="http://schemas.microsoft.com/office/drawing/2014/main" id="{471F29C0-F4D3-BF47-81EB-1707FFFC06B1}"/>
              </a:ext>
            </a:extLst>
          </p:cNvPr>
          <p:cNvGrpSpPr>
            <a:grpSpLocks/>
          </p:cNvGrpSpPr>
          <p:nvPr/>
        </p:nvGrpSpPr>
        <p:grpSpPr bwMode="auto">
          <a:xfrm>
            <a:off x="4356100" y="4724400"/>
            <a:ext cx="3887788" cy="1152525"/>
            <a:chOff x="2971" y="3067"/>
            <a:chExt cx="2449" cy="726"/>
          </a:xfrm>
        </p:grpSpPr>
        <p:sp>
          <p:nvSpPr>
            <p:cNvPr id="26634" name="Oval 10">
              <a:extLst>
                <a:ext uri="{FF2B5EF4-FFF2-40B4-BE49-F238E27FC236}">
                  <a16:creationId xmlns:a16="http://schemas.microsoft.com/office/drawing/2014/main" id="{18673308-71DD-5D4A-86CF-5E45A493C839}"/>
                </a:ext>
              </a:extLst>
            </p:cNvPr>
            <p:cNvSpPr>
              <a:spLocks noChangeArrowheads="1"/>
            </p:cNvSpPr>
            <p:nvPr/>
          </p:nvSpPr>
          <p:spPr bwMode="auto">
            <a:xfrm>
              <a:off x="2971" y="3067"/>
              <a:ext cx="1860" cy="681"/>
            </a:xfrm>
            <a:prstGeom prst="ellipse">
              <a:avLst/>
            </a:prstGeom>
            <a:solidFill>
              <a:srgbClr val="FFCC99"/>
            </a:solidFill>
            <a:ln w="9525">
              <a:solidFill>
                <a:schemeClr val="tx1"/>
              </a:solidFill>
              <a:round/>
              <a:headEnd/>
              <a:tailEnd/>
            </a:ln>
          </p:spPr>
          <p:txBody>
            <a:bodyPr wrap="none" lIns="180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1800" b="1">
                  <a:latin typeface="Arial" panose="020B0604020202020204" pitchFamily="34" charset="0"/>
                </a:rPr>
                <a:t>co-NP</a:t>
              </a:r>
            </a:p>
          </p:txBody>
        </p:sp>
        <p:sp>
          <p:nvSpPr>
            <p:cNvPr id="26635" name="Oval 11">
              <a:extLst>
                <a:ext uri="{FF2B5EF4-FFF2-40B4-BE49-F238E27FC236}">
                  <a16:creationId xmlns:a16="http://schemas.microsoft.com/office/drawing/2014/main" id="{8679B8CD-E7DB-1341-B964-379EF96B8DE1}"/>
                </a:ext>
              </a:extLst>
            </p:cNvPr>
            <p:cNvSpPr>
              <a:spLocks noChangeArrowheads="1"/>
            </p:cNvSpPr>
            <p:nvPr/>
          </p:nvSpPr>
          <p:spPr bwMode="auto">
            <a:xfrm>
              <a:off x="3742" y="3067"/>
              <a:ext cx="1678" cy="726"/>
            </a:xfrm>
            <a:prstGeom prst="ellipse">
              <a:avLst/>
            </a:prstGeom>
            <a:solidFill>
              <a:srgbClr val="00FFFF">
                <a:alpha val="21960"/>
              </a:srgbClr>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zh-CN" sz="1800">
                <a:latin typeface="Arial" panose="020B0604020202020204" pitchFamily="34" charset="0"/>
              </a:endParaRPr>
            </a:p>
          </p:txBody>
        </p:sp>
        <p:sp>
          <p:nvSpPr>
            <p:cNvPr id="26636" name="Rectangle 12">
              <a:extLst>
                <a:ext uri="{FF2B5EF4-FFF2-40B4-BE49-F238E27FC236}">
                  <a16:creationId xmlns:a16="http://schemas.microsoft.com/office/drawing/2014/main" id="{2E2D252A-CBC3-F142-8D32-9C99A3644A3F}"/>
                </a:ext>
              </a:extLst>
            </p:cNvPr>
            <p:cNvSpPr>
              <a:spLocks noChangeArrowheads="1"/>
            </p:cNvSpPr>
            <p:nvPr/>
          </p:nvSpPr>
          <p:spPr bwMode="auto">
            <a:xfrm>
              <a:off x="3833" y="3203"/>
              <a:ext cx="9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1800" b="1">
                  <a:solidFill>
                    <a:schemeClr val="hlink"/>
                  </a:solidFill>
                  <a:latin typeface="Arial" panose="020B0604020202020204" pitchFamily="34" charset="0"/>
                </a:rPr>
                <a:t>NP∩co-NP</a:t>
              </a:r>
            </a:p>
          </p:txBody>
        </p:sp>
        <p:sp>
          <p:nvSpPr>
            <p:cNvPr id="26637" name="Rectangle 13">
              <a:extLst>
                <a:ext uri="{FF2B5EF4-FFF2-40B4-BE49-F238E27FC236}">
                  <a16:creationId xmlns:a16="http://schemas.microsoft.com/office/drawing/2014/main" id="{F81560E9-DCE3-2C4C-AEFF-C4B41366A6AC}"/>
                </a:ext>
              </a:extLst>
            </p:cNvPr>
            <p:cNvSpPr>
              <a:spLocks noChangeArrowheads="1"/>
            </p:cNvSpPr>
            <p:nvPr/>
          </p:nvSpPr>
          <p:spPr bwMode="auto">
            <a:xfrm>
              <a:off x="4876" y="3294"/>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1800" b="1">
                  <a:latin typeface="Arial" panose="020B0604020202020204" pitchFamily="34" charset="0"/>
                </a:rPr>
                <a:t>NP</a:t>
              </a:r>
            </a:p>
          </p:txBody>
        </p:sp>
        <p:sp>
          <p:nvSpPr>
            <p:cNvPr id="26638" name="Oval 9">
              <a:extLst>
                <a:ext uri="{FF2B5EF4-FFF2-40B4-BE49-F238E27FC236}">
                  <a16:creationId xmlns:a16="http://schemas.microsoft.com/office/drawing/2014/main" id="{9737E8DE-5C5A-9F4D-9DFC-6860E62DFBE9}"/>
                </a:ext>
              </a:extLst>
            </p:cNvPr>
            <p:cNvSpPr>
              <a:spLocks noChangeArrowheads="1"/>
            </p:cNvSpPr>
            <p:nvPr/>
          </p:nvSpPr>
          <p:spPr bwMode="auto">
            <a:xfrm>
              <a:off x="4014" y="3430"/>
              <a:ext cx="408" cy="182"/>
            </a:xfrm>
            <a:prstGeom prst="ellipse">
              <a:avLst/>
            </a:prstGeom>
            <a:solidFill>
              <a:srgbClr val="0000FF"/>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b="1">
                  <a:solidFill>
                    <a:srgbClr val="FFFFFF"/>
                  </a:solidFill>
                  <a:latin typeface="Arial" panose="020B0604020202020204" pitchFamily="34" charset="0"/>
                </a:rPr>
                <a:t>P</a:t>
              </a:r>
            </a:p>
          </p:txBody>
        </p:sp>
      </p:grpSp>
      <p:sp>
        <p:nvSpPr>
          <p:cNvPr id="26633" name="Text Box 149">
            <a:extLst>
              <a:ext uri="{FF2B5EF4-FFF2-40B4-BE49-F238E27FC236}">
                <a16:creationId xmlns:a16="http://schemas.microsoft.com/office/drawing/2014/main" id="{B864D88E-545F-5F44-ABBC-B7961B336C72}"/>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5184"/>
                                        </p:tgtEl>
                                        <p:attrNameLst>
                                          <p:attrName>style.visibility</p:attrName>
                                        </p:attrNameLst>
                                      </p:cBhvr>
                                      <p:to>
                                        <p:strVal val="visible"/>
                                      </p:to>
                                    </p:set>
                                    <p:animEffect transition="in" filter="wipe(left)">
                                      <p:cBhvr>
                                        <p:cTn id="17" dur="500"/>
                                        <p:tgtEl>
                                          <p:spTgt spid="1351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5185"/>
                                        </p:tgtEl>
                                        <p:attrNameLst>
                                          <p:attrName>style.visibility</p:attrName>
                                        </p:attrNameLst>
                                      </p:cBhvr>
                                      <p:to>
                                        <p:strVal val="visible"/>
                                      </p:to>
                                    </p:set>
                                    <p:animEffect transition="in" filter="box(in)">
                                      <p:cBhvr>
                                        <p:cTn id="22" dur="500"/>
                                        <p:tgtEl>
                                          <p:spTgt spid="1351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4" grpId="0"/>
      <p:bldP spid="13518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灯片编号占位符 1">
            <a:extLst>
              <a:ext uri="{FF2B5EF4-FFF2-40B4-BE49-F238E27FC236}">
                <a16:creationId xmlns:a16="http://schemas.microsoft.com/office/drawing/2014/main" id="{803A8B11-C30D-FD49-A3FE-63E3574E87B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CBF4D59-B487-C044-B09E-179FF8DE3E16}" type="slidenum">
              <a:rPr lang="en-US" altLang="zh-CN" sz="1400" smtClean="0"/>
              <a:pPr/>
              <a:t>18</a:t>
            </a:fld>
            <a:endParaRPr lang="en-US" altLang="zh-CN" sz="1400"/>
          </a:p>
        </p:txBody>
      </p:sp>
      <p:sp>
        <p:nvSpPr>
          <p:cNvPr id="78850" name="矩形 2">
            <a:extLst>
              <a:ext uri="{FF2B5EF4-FFF2-40B4-BE49-F238E27FC236}">
                <a16:creationId xmlns:a16="http://schemas.microsoft.com/office/drawing/2014/main" id="{F7F246C7-328C-EA48-8576-69A884BD6432}"/>
              </a:ext>
            </a:extLst>
          </p:cNvPr>
          <p:cNvSpPr>
            <a:spLocks noChangeArrowheads="1"/>
          </p:cNvSpPr>
          <p:nvPr/>
        </p:nvSpPr>
        <p:spPr bwMode="auto">
          <a:xfrm>
            <a:off x="1403350" y="2852738"/>
            <a:ext cx="6840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latin typeface="Helvetica" pitchFamily="2" charset="0"/>
              </a:rPr>
              <a:t>Reductions and NP-complete problems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a:extLst>
              <a:ext uri="{FF2B5EF4-FFF2-40B4-BE49-F238E27FC236}">
                <a16:creationId xmlns:a16="http://schemas.microsoft.com/office/drawing/2014/main" id="{835208B4-98C6-BA46-8819-A908E73CFE50}"/>
              </a:ext>
            </a:extLst>
          </p:cNvPr>
          <p:cNvSpPr>
            <a:spLocks noChangeArrowheads="1"/>
          </p:cNvSpPr>
          <p:nvPr/>
        </p:nvSpPr>
        <p:spPr bwMode="auto">
          <a:xfrm>
            <a:off x="457200" y="1136650"/>
            <a:ext cx="350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latin typeface="Arial" panose="020B0604020202020204" pitchFamily="34" charset="0"/>
                <a:sym typeface="Wingdings" pitchFamily="2" charset="2"/>
              </a:rPr>
              <a:t></a:t>
            </a:r>
            <a:r>
              <a:rPr lang="en-US" altLang="zh-CN" sz="2000" b="1">
                <a:latin typeface="Arial" panose="020B0604020202020204" pitchFamily="34" charset="0"/>
                <a:sym typeface="Wingdings" pitchFamily="2" charset="2"/>
              </a:rPr>
              <a:t> </a:t>
            </a:r>
            <a:r>
              <a:rPr lang="en-US" altLang="zh-CN" sz="2000" b="1">
                <a:latin typeface="Arial" panose="020B0604020202020204" pitchFamily="34" charset="0"/>
              </a:rPr>
              <a:t>NP-Complete Problems</a:t>
            </a:r>
            <a:endParaRPr lang="en-US" altLang="zh-CN" sz="2000" b="1">
              <a:solidFill>
                <a:schemeClr val="hlink"/>
              </a:solidFill>
              <a:latin typeface="Arial" panose="020B0604020202020204" pitchFamily="34" charset="0"/>
            </a:endParaRPr>
          </a:p>
        </p:txBody>
      </p:sp>
      <p:sp>
        <p:nvSpPr>
          <p:cNvPr id="120836" name="Rectangle 4">
            <a:extLst>
              <a:ext uri="{FF2B5EF4-FFF2-40B4-BE49-F238E27FC236}">
                <a16:creationId xmlns:a16="http://schemas.microsoft.com/office/drawing/2014/main" id="{98330785-7991-6641-86A3-5ADFA72CE717}"/>
              </a:ext>
            </a:extLst>
          </p:cNvPr>
          <p:cNvSpPr>
            <a:spLocks noChangeArrowheads="1"/>
          </p:cNvSpPr>
          <p:nvPr/>
        </p:nvSpPr>
        <p:spPr bwMode="auto">
          <a:xfrm>
            <a:off x="3733800" y="113665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ym typeface="Wingdings" pitchFamily="2" charset="2"/>
              </a:rPr>
              <a:t>-- the </a:t>
            </a:r>
            <a:r>
              <a:rPr lang="en-US" altLang="zh-CN" sz="2000" b="1">
                <a:solidFill>
                  <a:srgbClr val="FF0000"/>
                </a:solidFill>
                <a:sym typeface="Wingdings" pitchFamily="2" charset="2"/>
              </a:rPr>
              <a:t>hardest</a:t>
            </a:r>
            <a:endParaRPr lang="en-US" altLang="zh-CN" sz="2000" b="1">
              <a:solidFill>
                <a:srgbClr val="FF0000"/>
              </a:solidFill>
            </a:endParaRPr>
          </a:p>
        </p:txBody>
      </p:sp>
      <p:sp>
        <p:nvSpPr>
          <p:cNvPr id="120837" name="Rectangle 5">
            <a:extLst>
              <a:ext uri="{FF2B5EF4-FFF2-40B4-BE49-F238E27FC236}">
                <a16:creationId xmlns:a16="http://schemas.microsoft.com/office/drawing/2014/main" id="{8753DE24-13DE-DE41-93B2-24051CC95114}"/>
              </a:ext>
            </a:extLst>
          </p:cNvPr>
          <p:cNvSpPr>
            <a:spLocks noChangeArrowheads="1"/>
          </p:cNvSpPr>
          <p:nvPr/>
        </p:nvSpPr>
        <p:spPr bwMode="auto">
          <a:xfrm>
            <a:off x="533400" y="1557338"/>
            <a:ext cx="8001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An </a:t>
            </a:r>
            <a:r>
              <a:rPr lang="en-US" altLang="zh-CN" sz="2000" b="1" i="1">
                <a:solidFill>
                  <a:schemeClr val="hlink"/>
                </a:solidFill>
              </a:rPr>
              <a:t>NP-complete problem</a:t>
            </a:r>
            <a:r>
              <a:rPr lang="en-US" altLang="zh-CN" sz="2000" b="1"/>
              <a:t> has the property that any problem in NP can be </a:t>
            </a:r>
            <a:r>
              <a:rPr lang="en-US" altLang="zh-CN" sz="2000" b="1" i="1">
                <a:solidFill>
                  <a:srgbClr val="FF0000"/>
                </a:solidFill>
              </a:rPr>
              <a:t>polynomially reduced</a:t>
            </a:r>
            <a:r>
              <a:rPr lang="en-US" altLang="zh-CN" sz="2000" b="1"/>
              <a:t> to it.</a:t>
            </a:r>
          </a:p>
        </p:txBody>
      </p:sp>
      <p:grpSp>
        <p:nvGrpSpPr>
          <p:cNvPr id="2" name="Group 8">
            <a:extLst>
              <a:ext uri="{FF2B5EF4-FFF2-40B4-BE49-F238E27FC236}">
                <a16:creationId xmlns:a16="http://schemas.microsoft.com/office/drawing/2014/main" id="{A3C62D52-F7DB-EA4B-B69E-A11058F627FF}"/>
              </a:ext>
            </a:extLst>
          </p:cNvPr>
          <p:cNvGrpSpPr>
            <a:grpSpLocks/>
          </p:cNvGrpSpPr>
          <p:nvPr/>
        </p:nvGrpSpPr>
        <p:grpSpPr bwMode="auto">
          <a:xfrm>
            <a:off x="685800" y="2349500"/>
            <a:ext cx="7696200" cy="1039813"/>
            <a:chOff x="528" y="1046"/>
            <a:chExt cx="4848" cy="655"/>
          </a:xfrm>
        </p:grpSpPr>
        <p:sp>
          <p:nvSpPr>
            <p:cNvPr id="28687" name="Rectangle 6">
              <a:extLst>
                <a:ext uri="{FF2B5EF4-FFF2-40B4-BE49-F238E27FC236}">
                  <a16:creationId xmlns:a16="http://schemas.microsoft.com/office/drawing/2014/main" id="{FC314AB6-76D2-A34D-9932-A9058BA5D707}"/>
                </a:ext>
              </a:extLst>
            </p:cNvPr>
            <p:cNvSpPr>
              <a:spLocks noChangeArrowheads="1"/>
            </p:cNvSpPr>
            <p:nvPr/>
          </p:nvSpPr>
          <p:spPr bwMode="auto">
            <a:xfrm>
              <a:off x="912" y="1046"/>
              <a:ext cx="446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If we can solve </a:t>
              </a:r>
              <a:r>
                <a:rPr lang="en-US" altLang="zh-CN" sz="2000" b="1">
                  <a:solidFill>
                    <a:schemeClr val="hlink"/>
                  </a:solidFill>
                </a:rPr>
                <a:t>any</a:t>
              </a:r>
              <a:r>
                <a:rPr lang="en-US" altLang="zh-CN" sz="2000" b="1"/>
                <a:t> NP-complete problem in </a:t>
              </a:r>
              <a:r>
                <a:rPr lang="en-US" altLang="zh-CN" sz="2000" b="1" i="1"/>
                <a:t>polynomial</a:t>
              </a:r>
              <a:r>
                <a:rPr lang="en-US" altLang="zh-CN" sz="2000" b="1"/>
                <a:t> time, then we will be able to solve, in </a:t>
              </a:r>
              <a:r>
                <a:rPr lang="en-US" altLang="zh-CN" sz="2000" b="1" i="1"/>
                <a:t>polynomial</a:t>
              </a:r>
              <a:r>
                <a:rPr lang="en-US" altLang="zh-CN" sz="2000" b="1"/>
                <a:t> time, </a:t>
              </a:r>
              <a:r>
                <a:rPr lang="en-US" altLang="zh-CN" sz="2000" b="1">
                  <a:solidFill>
                    <a:srgbClr val="FF0000"/>
                  </a:solidFill>
                </a:rPr>
                <a:t>all</a:t>
              </a:r>
              <a:r>
                <a:rPr lang="en-US" altLang="zh-CN" sz="2000" b="1"/>
                <a:t> the problems in NP!</a:t>
              </a:r>
            </a:p>
          </p:txBody>
        </p:sp>
        <p:pic>
          <p:nvPicPr>
            <p:cNvPr id="28688" name="Picture 7" descr="KEY">
              <a:extLst>
                <a:ext uri="{FF2B5EF4-FFF2-40B4-BE49-F238E27FC236}">
                  <a16:creationId xmlns:a16="http://schemas.microsoft.com/office/drawing/2014/main" id="{A6159097-A06F-EE40-8900-BBBD7B8FA3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1104"/>
              <a:ext cx="313" cy="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7">
            <a:extLst>
              <a:ext uri="{FF2B5EF4-FFF2-40B4-BE49-F238E27FC236}">
                <a16:creationId xmlns:a16="http://schemas.microsoft.com/office/drawing/2014/main" id="{7B35187E-8544-F44D-8A9B-C59E97021CED}"/>
              </a:ext>
            </a:extLst>
          </p:cNvPr>
          <p:cNvGrpSpPr>
            <a:grpSpLocks/>
          </p:cNvGrpSpPr>
          <p:nvPr/>
        </p:nvGrpSpPr>
        <p:grpSpPr bwMode="auto">
          <a:xfrm>
            <a:off x="827088" y="260350"/>
            <a:ext cx="2087562" cy="823913"/>
            <a:chOff x="431" y="164"/>
            <a:chExt cx="1315" cy="519"/>
          </a:xfrm>
        </p:grpSpPr>
        <p:graphicFrame>
          <p:nvGraphicFramePr>
            <p:cNvPr id="28685" name="Object 14">
              <a:extLst>
                <a:ext uri="{FF2B5EF4-FFF2-40B4-BE49-F238E27FC236}">
                  <a16:creationId xmlns:a16="http://schemas.microsoft.com/office/drawing/2014/main" id="{06B43D9A-27DE-0F42-9CC6-99787B72D373}"/>
                </a:ext>
              </a:extLst>
            </p:cNvPr>
            <p:cNvGraphicFramePr>
              <a:graphicFrameLocks noChangeAspect="1"/>
            </p:cNvGraphicFramePr>
            <p:nvPr/>
          </p:nvGraphicFramePr>
          <p:xfrm>
            <a:off x="431" y="300"/>
            <a:ext cx="907" cy="309"/>
          </p:xfrm>
          <a:graphic>
            <a:graphicData uri="http://schemas.openxmlformats.org/presentationml/2006/ole">
              <mc:AlternateContent xmlns:mc="http://schemas.openxmlformats.org/markup-compatibility/2006">
                <mc:Choice xmlns:v="urn:schemas-microsoft-com:vml" Requires="v">
                  <p:oleObj spid="_x0000_s28715" name="公式" r:id="rId5" imgW="12877800" imgH="4394200" progId="Equation.3">
                    <p:embed/>
                  </p:oleObj>
                </mc:Choice>
                <mc:Fallback>
                  <p:oleObj name="公式" r:id="rId5" imgW="12877800" imgH="43942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 y="300"/>
                          <a:ext cx="907"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8686" name="Text Box 15">
              <a:extLst>
                <a:ext uri="{FF2B5EF4-FFF2-40B4-BE49-F238E27FC236}">
                  <a16:creationId xmlns:a16="http://schemas.microsoft.com/office/drawing/2014/main" id="{D847DEFB-7AF6-134C-8B2E-90FE2190512C}"/>
                </a:ext>
              </a:extLst>
            </p:cNvPr>
            <p:cNvSpPr txBox="1">
              <a:spLocks noChangeArrowheads="1"/>
            </p:cNvSpPr>
            <p:nvPr/>
          </p:nvSpPr>
          <p:spPr bwMode="auto">
            <a:xfrm>
              <a:off x="1292" y="164"/>
              <a:ext cx="454"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800">
                  <a:solidFill>
                    <a:srgbClr val="FF0000"/>
                  </a:solidFill>
                  <a:sym typeface="Webdings" pitchFamily="2" charset="2"/>
                </a:rPr>
                <a:t></a:t>
              </a:r>
            </a:p>
          </p:txBody>
        </p:sp>
      </p:grpSp>
      <p:grpSp>
        <p:nvGrpSpPr>
          <p:cNvPr id="4" name="Group 18">
            <a:extLst>
              <a:ext uri="{FF2B5EF4-FFF2-40B4-BE49-F238E27FC236}">
                <a16:creationId xmlns:a16="http://schemas.microsoft.com/office/drawing/2014/main" id="{3966D8FB-30E5-0D4A-812A-623089976BD7}"/>
              </a:ext>
            </a:extLst>
          </p:cNvPr>
          <p:cNvGrpSpPr>
            <a:grpSpLocks/>
          </p:cNvGrpSpPr>
          <p:nvPr/>
        </p:nvGrpSpPr>
        <p:grpSpPr bwMode="auto">
          <a:xfrm>
            <a:off x="3563938" y="260350"/>
            <a:ext cx="2087562" cy="823913"/>
            <a:chOff x="431" y="164"/>
            <a:chExt cx="1315" cy="519"/>
          </a:xfrm>
        </p:grpSpPr>
        <p:graphicFrame>
          <p:nvGraphicFramePr>
            <p:cNvPr id="28683" name="Object 19">
              <a:extLst>
                <a:ext uri="{FF2B5EF4-FFF2-40B4-BE49-F238E27FC236}">
                  <a16:creationId xmlns:a16="http://schemas.microsoft.com/office/drawing/2014/main" id="{DCED9F14-6275-AD4A-8BB3-BA508A0C8843}"/>
                </a:ext>
              </a:extLst>
            </p:cNvPr>
            <p:cNvGraphicFramePr>
              <a:graphicFrameLocks noChangeAspect="1"/>
            </p:cNvGraphicFramePr>
            <p:nvPr/>
          </p:nvGraphicFramePr>
          <p:xfrm>
            <a:off x="431" y="320"/>
            <a:ext cx="907" cy="268"/>
          </p:xfrm>
          <a:graphic>
            <a:graphicData uri="http://schemas.openxmlformats.org/presentationml/2006/ole">
              <mc:AlternateContent xmlns:mc="http://schemas.openxmlformats.org/markup-compatibility/2006">
                <mc:Choice xmlns:v="urn:schemas-microsoft-com:vml" Requires="v">
                  <p:oleObj spid="_x0000_s28716" name="公式" r:id="rId7" imgW="12877800" imgH="3797300" progId="Equation.3">
                    <p:embed/>
                  </p:oleObj>
                </mc:Choice>
                <mc:Fallback>
                  <p:oleObj name="公式" r:id="rId7" imgW="12877800" imgH="37973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 y="320"/>
                          <a:ext cx="90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8684" name="Text Box 20">
              <a:extLst>
                <a:ext uri="{FF2B5EF4-FFF2-40B4-BE49-F238E27FC236}">
                  <a16:creationId xmlns:a16="http://schemas.microsoft.com/office/drawing/2014/main" id="{C2273064-7CB8-0D4E-ACA5-5FD5FE1C15DC}"/>
                </a:ext>
              </a:extLst>
            </p:cNvPr>
            <p:cNvSpPr txBox="1">
              <a:spLocks noChangeArrowheads="1"/>
            </p:cNvSpPr>
            <p:nvPr/>
          </p:nvSpPr>
          <p:spPr bwMode="auto">
            <a:xfrm>
              <a:off x="1292" y="164"/>
              <a:ext cx="454"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800">
                  <a:solidFill>
                    <a:srgbClr val="FF0000"/>
                  </a:solidFill>
                  <a:sym typeface="Webdings" pitchFamily="2" charset="2"/>
                </a:rPr>
                <a:t></a:t>
              </a:r>
            </a:p>
          </p:txBody>
        </p:sp>
      </p:grpSp>
      <p:sp>
        <p:nvSpPr>
          <p:cNvPr id="28679" name="Text Box 149">
            <a:extLst>
              <a:ext uri="{FF2B5EF4-FFF2-40B4-BE49-F238E27FC236}">
                <a16:creationId xmlns:a16="http://schemas.microsoft.com/office/drawing/2014/main" id="{BED877B8-380A-EF4D-AD08-4EAB2707B298}"/>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
        <p:nvSpPr>
          <p:cNvPr id="10" name="矩形 9">
            <a:extLst>
              <a:ext uri="{FF2B5EF4-FFF2-40B4-BE49-F238E27FC236}">
                <a16:creationId xmlns:a16="http://schemas.microsoft.com/office/drawing/2014/main" id="{97B52E24-8BDA-FF47-8012-2417A539C96E}"/>
              </a:ext>
            </a:extLst>
          </p:cNvPr>
          <p:cNvSpPr>
            <a:spLocks noChangeArrowheads="1"/>
          </p:cNvSpPr>
          <p:nvPr/>
        </p:nvSpPr>
        <p:spPr bwMode="auto">
          <a:xfrm>
            <a:off x="600075" y="3933825"/>
            <a:ext cx="6924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Problem B is at least as hard as problem A</a:t>
            </a:r>
            <a:endParaRPr lang="zh-CN" altLang="en-US"/>
          </a:p>
        </p:txBody>
      </p:sp>
      <p:sp>
        <p:nvSpPr>
          <p:cNvPr id="11" name="矩形 10">
            <a:extLst>
              <a:ext uri="{FF2B5EF4-FFF2-40B4-BE49-F238E27FC236}">
                <a16:creationId xmlns:a16="http://schemas.microsoft.com/office/drawing/2014/main" id="{37262F19-3038-3F4D-A667-D10550B423E3}"/>
              </a:ext>
            </a:extLst>
          </p:cNvPr>
          <p:cNvSpPr>
            <a:spLocks noChangeArrowheads="1"/>
          </p:cNvSpPr>
          <p:nvPr/>
        </p:nvSpPr>
        <p:spPr bwMode="auto">
          <a:xfrm>
            <a:off x="623888" y="5213350"/>
            <a:ext cx="81248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B is at least as hard as A because if you can solve B, you can solve A</a:t>
            </a:r>
            <a:endParaRPr lang="zh-CN" altLang="en-US"/>
          </a:p>
        </p:txBody>
      </p:sp>
      <p:sp>
        <p:nvSpPr>
          <p:cNvPr id="12" name="矩形 11">
            <a:extLst>
              <a:ext uri="{FF2B5EF4-FFF2-40B4-BE49-F238E27FC236}">
                <a16:creationId xmlns:a16="http://schemas.microsoft.com/office/drawing/2014/main" id="{FA582B34-CAB9-2947-8A71-866E8148E489}"/>
              </a:ext>
            </a:extLst>
          </p:cNvPr>
          <p:cNvSpPr>
            <a:spLocks noChangeArrowheads="1"/>
          </p:cNvSpPr>
          <p:nvPr/>
        </p:nvSpPr>
        <p:spPr bwMode="auto">
          <a:xfrm>
            <a:off x="623888" y="4602163"/>
            <a:ext cx="6708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Problem A is polynomial-time reducible to B,  </a:t>
            </a:r>
            <a:r>
              <a:rPr lang="en-US" altLang="zh-CN" i="1">
                <a:solidFill>
                  <a:srgbClr val="FF0000"/>
                </a:solidFill>
              </a:rPr>
              <a:t>A</a:t>
            </a:r>
            <a:r>
              <a:rPr lang="en-US" altLang="zh-CN">
                <a:solidFill>
                  <a:srgbClr val="FF0000"/>
                </a:solidFill>
              </a:rPr>
              <a:t> ≤</a:t>
            </a:r>
            <a:r>
              <a:rPr lang="en-US" altLang="zh-CN" baseline="-30000">
                <a:solidFill>
                  <a:srgbClr val="FF0000"/>
                </a:solidFill>
              </a:rPr>
              <a:t>P</a:t>
            </a:r>
            <a:r>
              <a:rPr lang="en-US" altLang="zh-CN">
                <a:solidFill>
                  <a:srgbClr val="FF0000"/>
                </a:solidFill>
              </a:rPr>
              <a:t> </a:t>
            </a:r>
            <a:r>
              <a:rPr lang="en-US" altLang="zh-CN" i="1">
                <a:solidFill>
                  <a:srgbClr val="FF0000"/>
                </a:solidFill>
              </a:rPr>
              <a:t>B</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7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strVal val="#ppt_w*0.70"/>
                                          </p:val>
                                        </p:tav>
                                        <p:tav tm="100000">
                                          <p:val>
                                            <p:strVal val="#ppt_w"/>
                                          </p:val>
                                        </p:tav>
                                      </p:tavLst>
                                    </p:anim>
                                    <p:anim calcmode="lin" valueType="num">
                                      <p:cBhvr>
                                        <p:cTn id="15" dur="500" fill="hold"/>
                                        <p:tgtEl>
                                          <p:spTgt spid="4"/>
                                        </p:tgtEl>
                                        <p:attrNameLst>
                                          <p:attrName>ppt_h</p:attrName>
                                        </p:attrNameLst>
                                      </p:cBhvr>
                                      <p:tavLst>
                                        <p:tav tm="0">
                                          <p:val>
                                            <p:strVal val="#ppt_h"/>
                                          </p:val>
                                        </p:tav>
                                        <p:tav tm="100000">
                                          <p:val>
                                            <p:strVal val="#ppt_h"/>
                                          </p:val>
                                        </p:tav>
                                      </p:tavLst>
                                    </p:anim>
                                    <p:animEffect transition="in" filter="fade">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0835"/>
                                        </p:tgtEl>
                                        <p:attrNameLst>
                                          <p:attrName>style.visibility</p:attrName>
                                        </p:attrNameLst>
                                      </p:cBhvr>
                                      <p:to>
                                        <p:strVal val="visible"/>
                                      </p:to>
                                    </p:set>
                                    <p:animEffect transition="in" filter="wipe(up)">
                                      <p:cBhvr>
                                        <p:cTn id="21" dur="500"/>
                                        <p:tgtEl>
                                          <p:spTgt spid="12083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0836"/>
                                        </p:tgtEl>
                                        <p:attrNameLst>
                                          <p:attrName>style.visibility</p:attrName>
                                        </p:attrNameLst>
                                      </p:cBhvr>
                                      <p:to>
                                        <p:strVal val="visible"/>
                                      </p:to>
                                    </p:set>
                                    <p:animEffect transition="in" filter="wipe(up)">
                                      <p:cBhvr>
                                        <p:cTn id="26" dur="500"/>
                                        <p:tgtEl>
                                          <p:spTgt spid="12083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20837"/>
                                        </p:tgtEl>
                                        <p:attrNameLst>
                                          <p:attrName>style.visibility</p:attrName>
                                        </p:attrNameLst>
                                      </p:cBhvr>
                                      <p:to>
                                        <p:strVal val="visible"/>
                                      </p:to>
                                    </p:set>
                                    <p:animEffect transition="in" filter="wipe(up)">
                                      <p:cBhvr>
                                        <p:cTn id="31" dur="500"/>
                                        <p:tgtEl>
                                          <p:spTgt spid="1208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up)">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utoUpdateAnimBg="0"/>
      <p:bldP spid="120836" grpId="0" autoUpdateAnimBg="0"/>
      <p:bldP spid="120837" grpId="0" autoUpdateAnimBg="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编号占位符 1">
            <a:extLst>
              <a:ext uri="{FF2B5EF4-FFF2-40B4-BE49-F238E27FC236}">
                <a16:creationId xmlns:a16="http://schemas.microsoft.com/office/drawing/2014/main" id="{597EB0EA-3498-F949-B9EE-CAA9C290E7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EE3007D1-AFDB-F740-86EC-A4CCB5A750DB}" type="slidenum">
              <a:rPr lang="en-US" altLang="zh-CN" sz="1400" smtClean="0"/>
              <a:pPr>
                <a:spcBef>
                  <a:spcPct val="0"/>
                </a:spcBef>
                <a:buFontTx/>
                <a:buNone/>
              </a:pPr>
              <a:t>2</a:t>
            </a:fld>
            <a:endParaRPr lang="en-US" altLang="zh-CN" sz="1400"/>
          </a:p>
        </p:txBody>
      </p:sp>
      <p:sp>
        <p:nvSpPr>
          <p:cNvPr id="16386" name="矩形 1">
            <a:extLst>
              <a:ext uri="{FF2B5EF4-FFF2-40B4-BE49-F238E27FC236}">
                <a16:creationId xmlns:a16="http://schemas.microsoft.com/office/drawing/2014/main" id="{D842594E-72A0-4F45-B04B-7408039437D9}"/>
              </a:ext>
            </a:extLst>
          </p:cNvPr>
          <p:cNvSpPr>
            <a:spLocks noChangeArrowheads="1"/>
          </p:cNvSpPr>
          <p:nvPr/>
        </p:nvSpPr>
        <p:spPr bwMode="auto">
          <a:xfrm>
            <a:off x="1763713" y="752475"/>
            <a:ext cx="71294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3200">
                <a:latin typeface="Helvetica" pitchFamily="2" charset="0"/>
              </a:rPr>
              <a:t>Given a problem X, and a machine model M, how long does it take to solve X using a machine from M?</a:t>
            </a:r>
          </a:p>
        </p:txBody>
      </p:sp>
      <p:sp>
        <p:nvSpPr>
          <p:cNvPr id="3" name="矩形 2">
            <a:extLst>
              <a:ext uri="{FF2B5EF4-FFF2-40B4-BE49-F238E27FC236}">
                <a16:creationId xmlns:a16="http://schemas.microsoft.com/office/drawing/2014/main" id="{FB59836F-7A70-1F44-ADEF-495E13E4CD4E}"/>
              </a:ext>
            </a:extLst>
          </p:cNvPr>
          <p:cNvSpPr/>
          <p:nvPr/>
        </p:nvSpPr>
        <p:spPr>
          <a:xfrm>
            <a:off x="900113" y="3644900"/>
            <a:ext cx="7766050" cy="2308225"/>
          </a:xfrm>
          <a:prstGeom prst="rect">
            <a:avLst/>
          </a:prstGeom>
        </p:spPr>
        <p:txBody>
          <a:bodyPr>
            <a:spAutoFit/>
          </a:bodyPr>
          <a:lstStyle/>
          <a:p>
            <a:pPr marL="342900" indent="-342900">
              <a:buFont typeface="Arial" panose="020B0604020202020204" pitchFamily="34" charset="0"/>
              <a:buChar char="•"/>
              <a:defRPr/>
            </a:pPr>
            <a:r>
              <a:rPr lang="en-US" altLang="zh-CN" dirty="0">
                <a:latin typeface="Helvetica" pitchFamily="2" charset="0"/>
              </a:rPr>
              <a:t>How can we classify problems into complexity classes based on their apparent difficulty?</a:t>
            </a:r>
          </a:p>
          <a:p>
            <a:pPr>
              <a:defRPr/>
            </a:pPr>
            <a:endParaRPr lang="en-US" altLang="zh-CN" dirty="0">
              <a:latin typeface="Helvetica" pitchFamily="2" charset="0"/>
            </a:endParaRPr>
          </a:p>
          <a:p>
            <a:pPr marL="342900" indent="-342900">
              <a:buFont typeface="Arial" panose="020B0604020202020204" pitchFamily="34" charset="0"/>
              <a:buChar char="•"/>
              <a:defRPr/>
            </a:pPr>
            <a:r>
              <a:rPr lang="en-US" altLang="zh-CN" dirty="0">
                <a:latin typeface="Helvetica" pitchFamily="2" charset="0"/>
              </a:rPr>
              <a:t>What relationships can we established between these complexity classes?</a:t>
            </a:r>
          </a:p>
          <a:p>
            <a:pPr>
              <a:defRPr/>
            </a:pPr>
            <a:endParaRPr lang="en-US" altLang="zh-CN" dirty="0">
              <a:latin typeface="Helvetica" pitchFamily="2" charset="0"/>
            </a:endParaRPr>
          </a:p>
        </p:txBody>
      </p:sp>
      <p:graphicFrame>
        <p:nvGraphicFramePr>
          <p:cNvPr id="16388" name="Object 4">
            <a:extLst>
              <a:ext uri="{FF2B5EF4-FFF2-40B4-BE49-F238E27FC236}">
                <a16:creationId xmlns:a16="http://schemas.microsoft.com/office/drawing/2014/main" id="{269D3E4B-F54D-E24E-8A16-91FFF1CD919A}"/>
              </a:ext>
            </a:extLst>
          </p:cNvPr>
          <p:cNvGraphicFramePr>
            <a:graphicFrameLocks noChangeAspect="1"/>
          </p:cNvGraphicFramePr>
          <p:nvPr/>
        </p:nvGraphicFramePr>
        <p:xfrm>
          <a:off x="328613" y="752475"/>
          <a:ext cx="1143000" cy="1143000"/>
        </p:xfrm>
        <a:graphic>
          <a:graphicData uri="http://schemas.openxmlformats.org/presentationml/2006/ole">
            <mc:AlternateContent xmlns:mc="http://schemas.openxmlformats.org/markup-compatibility/2006">
              <mc:Choice xmlns:v="urn:schemas-microsoft-com:vml" Requires="v">
                <p:oleObj spid="_x0000_s16402" name="剪辑" r:id="rId4" imgW="20002500" imgH="20002500" progId="MS_ClipArt_Gallery.2">
                  <p:embed/>
                </p:oleObj>
              </mc:Choice>
              <mc:Fallback>
                <p:oleObj name="剪辑" r:id="rId4" imgW="20002500" imgH="20002500"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613" y="752475"/>
                        <a:ext cx="1143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1">
            <a:extLst>
              <a:ext uri="{FF2B5EF4-FFF2-40B4-BE49-F238E27FC236}">
                <a16:creationId xmlns:a16="http://schemas.microsoft.com/office/drawing/2014/main" id="{3BC7E46F-7DE8-5A4F-80A8-F4C6DA78A0CD}"/>
              </a:ext>
            </a:extLst>
          </p:cNvPr>
          <p:cNvSpPr>
            <a:spLocks noGrp="1" noChangeArrowheads="1"/>
          </p:cNvSpPr>
          <p:nvPr>
            <p:ph type="sldNum" sz="quarter" idx="12"/>
          </p:nvPr>
        </p:nvSpPr>
        <p:spPr>
          <a:xfrm>
            <a:off x="7219490" y="644366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7EF1636-7D76-1C46-9F41-BDD641750E97}" type="slidenum">
              <a:rPr lang="en-US" altLang="zh-CN" sz="1400" smtClean="0"/>
              <a:pPr/>
              <a:t>20</a:t>
            </a:fld>
            <a:endParaRPr lang="en-US" altLang="zh-CN" sz="1400" dirty="0"/>
          </a:p>
        </p:txBody>
      </p:sp>
      <p:sp>
        <p:nvSpPr>
          <p:cNvPr id="30722" name="矩形 2">
            <a:extLst>
              <a:ext uri="{FF2B5EF4-FFF2-40B4-BE49-F238E27FC236}">
                <a16:creationId xmlns:a16="http://schemas.microsoft.com/office/drawing/2014/main" id="{C248C619-24C3-974B-9DC9-722D3DA45BB3}"/>
              </a:ext>
            </a:extLst>
          </p:cNvPr>
          <p:cNvSpPr>
            <a:spLocks noChangeArrowheads="1"/>
          </p:cNvSpPr>
          <p:nvPr/>
        </p:nvSpPr>
        <p:spPr bwMode="auto">
          <a:xfrm>
            <a:off x="827088" y="195263"/>
            <a:ext cx="8105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Char char="•"/>
            </a:pPr>
            <a:r>
              <a:rPr lang="en-US" altLang="zh-CN">
                <a:latin typeface="Helvetica" pitchFamily="2" charset="0"/>
              </a:rPr>
              <a:t>Turing reductions are also called oracle reductions; polynomial-time Turing reductions are also called </a:t>
            </a:r>
            <a:r>
              <a:rPr lang="en-US" altLang="zh-CN" b="1">
                <a:latin typeface="Helvetica" pitchFamily="2" charset="0"/>
              </a:rPr>
              <a:t>Cook reductions</a:t>
            </a:r>
            <a:r>
              <a:rPr lang="en-US" altLang="zh-CN">
                <a:latin typeface="Helvetica" pitchFamily="2" charset="0"/>
              </a:rPr>
              <a:t>. </a:t>
            </a:r>
          </a:p>
        </p:txBody>
      </p:sp>
      <p:sp>
        <p:nvSpPr>
          <p:cNvPr id="30723" name="矩形 3">
            <a:extLst>
              <a:ext uri="{FF2B5EF4-FFF2-40B4-BE49-F238E27FC236}">
                <a16:creationId xmlns:a16="http://schemas.microsoft.com/office/drawing/2014/main" id="{A54419B2-096F-774B-8AD8-1E957AD8DD87}"/>
              </a:ext>
            </a:extLst>
          </p:cNvPr>
          <p:cNvSpPr>
            <a:spLocks noChangeArrowheads="1"/>
          </p:cNvSpPr>
          <p:nvPr/>
        </p:nvSpPr>
        <p:spPr bwMode="auto">
          <a:xfrm>
            <a:off x="760413" y="4522788"/>
            <a:ext cx="7416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Char char="•"/>
            </a:pPr>
            <a:r>
              <a:rPr lang="en-US" altLang="zh-CN" dirty="0">
                <a:latin typeface="Helvetica" pitchFamily="2" charset="0"/>
              </a:rPr>
              <a:t>polynomial-time many-one reductions, which are also called </a:t>
            </a:r>
            <a:r>
              <a:rPr lang="en-US" altLang="zh-CN" b="1" dirty="0">
                <a:latin typeface="Helvetica" pitchFamily="2" charset="0"/>
              </a:rPr>
              <a:t>Karp reductions</a:t>
            </a:r>
          </a:p>
        </p:txBody>
      </p:sp>
      <p:sp>
        <p:nvSpPr>
          <p:cNvPr id="30724" name="Text Box 21">
            <a:extLst>
              <a:ext uri="{FF2B5EF4-FFF2-40B4-BE49-F238E27FC236}">
                <a16:creationId xmlns:a16="http://schemas.microsoft.com/office/drawing/2014/main" id="{2AF33D0B-5F0F-C04E-B125-1DA409B0FD26}"/>
              </a:ext>
            </a:extLst>
          </p:cNvPr>
          <p:cNvSpPr txBox="1">
            <a:spLocks noChangeArrowheads="1"/>
          </p:cNvSpPr>
          <p:nvPr/>
        </p:nvSpPr>
        <p:spPr bwMode="auto">
          <a:xfrm>
            <a:off x="795338" y="1576388"/>
            <a:ext cx="799306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Given any instance </a:t>
            </a:r>
            <a:r>
              <a:rPr lang="el-GR" altLang="zh-CN" sz="2000" b="1" i="1">
                <a:solidFill>
                  <a:schemeClr val="hlink"/>
                </a:solidFill>
                <a:sym typeface="Symbol" pitchFamily="2" charset="2"/>
              </a:rPr>
              <a:t></a:t>
            </a:r>
            <a:r>
              <a:rPr lang="en-US" altLang="zh-CN" sz="2000" b="1">
                <a:sym typeface="Symbol" pitchFamily="2" charset="2"/>
              </a:rPr>
              <a:t> </a:t>
            </a:r>
            <a:r>
              <a:rPr lang="el-GR" altLang="zh-CN" sz="2000" b="1">
                <a:sym typeface="Symbol" pitchFamily="2" charset="2"/>
              </a:rPr>
              <a:t></a:t>
            </a:r>
            <a:r>
              <a:rPr lang="en-US" altLang="zh-CN" sz="2000" b="1">
                <a:sym typeface="Symbol" pitchFamily="2" charset="2"/>
              </a:rPr>
              <a:t> Problem </a:t>
            </a:r>
            <a:r>
              <a:rPr lang="en-US" altLang="zh-CN" sz="2000" b="1" i="1">
                <a:solidFill>
                  <a:schemeClr val="hlink"/>
                </a:solidFill>
                <a:sym typeface="Symbol" pitchFamily="2" charset="2"/>
              </a:rPr>
              <a:t>A</a:t>
            </a:r>
            <a:r>
              <a:rPr lang="en-US" altLang="zh-CN" sz="2000" b="1">
                <a:sym typeface="Symbol" pitchFamily="2" charset="2"/>
              </a:rPr>
              <a:t>, if we can find a program </a:t>
            </a:r>
            <a:r>
              <a:rPr lang="en-US" altLang="zh-CN" sz="2000" b="1" i="1">
                <a:solidFill>
                  <a:schemeClr val="hlink"/>
                </a:solidFill>
                <a:sym typeface="Symbol" pitchFamily="2" charset="2"/>
              </a:rPr>
              <a:t>R</a:t>
            </a:r>
            <a:r>
              <a:rPr lang="en-US" altLang="zh-CN" sz="2000" b="1">
                <a:sym typeface="Symbol" pitchFamily="2" charset="2"/>
              </a:rPr>
              <a:t>(</a:t>
            </a:r>
            <a:r>
              <a:rPr lang="el-GR" altLang="zh-CN" sz="2000" b="1" i="1">
                <a:solidFill>
                  <a:schemeClr val="hlink"/>
                </a:solidFill>
                <a:sym typeface="Symbol" pitchFamily="2" charset="2"/>
              </a:rPr>
              <a:t></a:t>
            </a:r>
            <a:r>
              <a:rPr lang="en-US" altLang="zh-CN" sz="2000" b="1">
                <a:sym typeface="Symbol" pitchFamily="2" charset="2"/>
              </a:rPr>
              <a:t>)  </a:t>
            </a:r>
            <a:r>
              <a:rPr lang="el-GR" altLang="zh-CN" sz="2000" b="1" i="1">
                <a:solidFill>
                  <a:srgbClr val="FF0000"/>
                </a:solidFill>
                <a:sym typeface="Symbol" pitchFamily="2" charset="2"/>
              </a:rPr>
              <a:t></a:t>
            </a:r>
            <a:r>
              <a:rPr lang="en-US" altLang="zh-CN" sz="2000" b="1">
                <a:sym typeface="Symbol" pitchFamily="2" charset="2"/>
              </a:rPr>
              <a:t> </a:t>
            </a:r>
            <a:r>
              <a:rPr lang="el-GR" altLang="zh-CN" sz="2000" b="1">
                <a:sym typeface="Symbol" pitchFamily="2" charset="2"/>
              </a:rPr>
              <a:t></a:t>
            </a:r>
            <a:r>
              <a:rPr lang="en-US" altLang="zh-CN" sz="2000" b="1">
                <a:sym typeface="Symbol" pitchFamily="2" charset="2"/>
              </a:rPr>
              <a:t> Problem </a:t>
            </a:r>
            <a:r>
              <a:rPr lang="en-US" altLang="zh-CN" sz="2000" b="1" i="1">
                <a:solidFill>
                  <a:srgbClr val="FF0000"/>
                </a:solidFill>
                <a:sym typeface="Symbol" pitchFamily="2" charset="2"/>
              </a:rPr>
              <a:t>B</a:t>
            </a:r>
            <a:r>
              <a:rPr lang="en-US" altLang="zh-CN" sz="2000" b="1">
                <a:sym typeface="Symbol" pitchFamily="2" charset="2"/>
              </a:rPr>
              <a:t> with </a:t>
            </a:r>
            <a:r>
              <a:rPr lang="en-US" altLang="zh-CN" sz="2000" b="1" i="1">
                <a:sym typeface="Symbol" pitchFamily="2" charset="2"/>
              </a:rPr>
              <a:t>T</a:t>
            </a:r>
            <a:r>
              <a:rPr lang="en-US" altLang="zh-CN" sz="2000" b="1" i="1" baseline="-25000">
                <a:sym typeface="Symbol" pitchFamily="2" charset="2"/>
              </a:rPr>
              <a:t>R</a:t>
            </a:r>
            <a:r>
              <a:rPr lang="en-US" altLang="zh-CN" sz="2000" b="1">
                <a:sym typeface="Symbol" pitchFamily="2" charset="2"/>
              </a:rPr>
              <a:t>(</a:t>
            </a:r>
            <a:r>
              <a:rPr lang="en-US" altLang="zh-CN" sz="2000" b="1" i="1">
                <a:sym typeface="Symbol" pitchFamily="2" charset="2"/>
              </a:rPr>
              <a:t>N</a:t>
            </a:r>
            <a:r>
              <a:rPr lang="en-US" altLang="zh-CN" sz="2000" b="1">
                <a:sym typeface="Symbol" pitchFamily="2" charset="2"/>
              </a:rPr>
              <a:t>) = O(</a:t>
            </a:r>
            <a:r>
              <a:rPr lang="en-US" altLang="zh-CN" sz="2000" b="1" i="1">
                <a:sym typeface="Symbol" pitchFamily="2" charset="2"/>
              </a:rPr>
              <a:t>N</a:t>
            </a:r>
            <a:r>
              <a:rPr lang="en-US" altLang="zh-CN" sz="2000" b="1" i="1" baseline="30000">
                <a:sym typeface="Symbol" pitchFamily="2" charset="2"/>
              </a:rPr>
              <a:t>k</a:t>
            </a:r>
            <a:r>
              <a:rPr lang="en-US" altLang="zh-CN" sz="2000" b="1" baseline="30000">
                <a:sym typeface="Symbol" pitchFamily="2" charset="2"/>
              </a:rPr>
              <a:t>1</a:t>
            </a:r>
            <a:r>
              <a:rPr lang="en-US" altLang="zh-CN" sz="2000" b="1">
                <a:sym typeface="Symbol" pitchFamily="2" charset="2"/>
              </a:rPr>
              <a:t>), and another program </a:t>
            </a:r>
            <a:r>
              <a:rPr lang="en-US" altLang="zh-CN" sz="2000" b="1" i="1">
                <a:solidFill>
                  <a:srgbClr val="FF0000"/>
                </a:solidFill>
                <a:sym typeface="Symbol" pitchFamily="2" charset="2"/>
              </a:rPr>
              <a:t>D</a:t>
            </a:r>
            <a:r>
              <a:rPr lang="en-US" altLang="zh-CN" sz="2000" b="1">
                <a:sym typeface="Symbol" pitchFamily="2" charset="2"/>
              </a:rPr>
              <a:t>(</a:t>
            </a:r>
            <a:r>
              <a:rPr lang="el-GR" altLang="zh-CN" sz="2000" b="1" i="1">
                <a:solidFill>
                  <a:srgbClr val="FF0000"/>
                </a:solidFill>
                <a:sym typeface="Symbol" pitchFamily="2" charset="2"/>
              </a:rPr>
              <a:t></a:t>
            </a:r>
            <a:r>
              <a:rPr lang="en-US" altLang="zh-CN" sz="2000" b="1">
                <a:sym typeface="Symbol" pitchFamily="2" charset="2"/>
              </a:rPr>
              <a:t>) to get an answer in time O(</a:t>
            </a:r>
            <a:r>
              <a:rPr lang="en-US" altLang="zh-CN" sz="2000" b="1" i="1">
                <a:sym typeface="Symbol" pitchFamily="2" charset="2"/>
              </a:rPr>
              <a:t>N</a:t>
            </a:r>
            <a:r>
              <a:rPr lang="en-US" altLang="zh-CN" sz="2000" b="1" i="1" baseline="30000">
                <a:sym typeface="Symbol" pitchFamily="2" charset="2"/>
              </a:rPr>
              <a:t>k</a:t>
            </a:r>
            <a:r>
              <a:rPr lang="en-US" altLang="zh-CN" sz="2000" b="1" baseline="30000">
                <a:sym typeface="Symbol" pitchFamily="2" charset="2"/>
              </a:rPr>
              <a:t>2</a:t>
            </a:r>
            <a:r>
              <a:rPr lang="en-US" altLang="zh-CN" sz="2000" b="1">
                <a:sym typeface="Symbol" pitchFamily="2" charset="2"/>
              </a:rPr>
              <a:t>).  And more, if the answer for </a:t>
            </a:r>
            <a:r>
              <a:rPr lang="el-GR" altLang="zh-CN" sz="2000" b="1" i="1">
                <a:solidFill>
                  <a:srgbClr val="FF0000"/>
                </a:solidFill>
                <a:sym typeface="Symbol" pitchFamily="2" charset="2"/>
              </a:rPr>
              <a:t></a:t>
            </a:r>
            <a:r>
              <a:rPr lang="en-US" altLang="zh-CN" sz="2000" b="1">
                <a:sym typeface="Symbol" pitchFamily="2" charset="2"/>
              </a:rPr>
              <a:t> is the same as the answer for </a:t>
            </a:r>
            <a:r>
              <a:rPr lang="el-GR" altLang="zh-CN" sz="2000" b="1" i="1">
                <a:solidFill>
                  <a:schemeClr val="hlink"/>
                </a:solidFill>
                <a:sym typeface="Symbol" pitchFamily="2" charset="2"/>
              </a:rPr>
              <a:t></a:t>
            </a:r>
            <a:r>
              <a:rPr lang="en-US" altLang="zh-CN" sz="2000" b="1">
                <a:sym typeface="Symbol" pitchFamily="2" charset="2"/>
              </a:rPr>
              <a:t>.  Then</a:t>
            </a:r>
            <a:endParaRPr lang="el-GR" altLang="zh-CN" sz="2000" b="1">
              <a:sym typeface="Symbol" pitchFamily="2" charset="2"/>
            </a:endParaRPr>
          </a:p>
        </p:txBody>
      </p:sp>
      <p:grpSp>
        <p:nvGrpSpPr>
          <p:cNvPr id="30725" name="Group 24">
            <a:extLst>
              <a:ext uri="{FF2B5EF4-FFF2-40B4-BE49-F238E27FC236}">
                <a16:creationId xmlns:a16="http://schemas.microsoft.com/office/drawing/2014/main" id="{035EAAD5-92C0-7046-AC5B-21394CC73C07}"/>
              </a:ext>
            </a:extLst>
          </p:cNvPr>
          <p:cNvGrpSpPr>
            <a:grpSpLocks/>
          </p:cNvGrpSpPr>
          <p:nvPr/>
        </p:nvGrpSpPr>
        <p:grpSpPr bwMode="auto">
          <a:xfrm>
            <a:off x="1192213" y="3233738"/>
            <a:ext cx="1223962" cy="366712"/>
            <a:chOff x="431" y="3294"/>
            <a:chExt cx="771" cy="231"/>
          </a:xfrm>
        </p:grpSpPr>
        <p:sp>
          <p:nvSpPr>
            <p:cNvPr id="30741" name="Rectangle 22">
              <a:extLst>
                <a:ext uri="{FF2B5EF4-FFF2-40B4-BE49-F238E27FC236}">
                  <a16:creationId xmlns:a16="http://schemas.microsoft.com/office/drawing/2014/main" id="{D83BDFF6-705D-9346-9839-F5E81663B66A}"/>
                </a:ext>
              </a:extLst>
            </p:cNvPr>
            <p:cNvSpPr>
              <a:spLocks noChangeArrowheads="1"/>
            </p:cNvSpPr>
            <p:nvPr/>
          </p:nvSpPr>
          <p:spPr bwMode="auto">
            <a:xfrm>
              <a:off x="431" y="3294"/>
              <a:ext cx="6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l-GR" altLang="zh-CN" sz="1800" b="1">
                  <a:sym typeface="Symbol" pitchFamily="2" charset="2"/>
                </a:rPr>
                <a:t> </a:t>
              </a:r>
              <a:r>
                <a:rPr lang="el-GR" altLang="zh-CN" sz="1800" b="1" i="1">
                  <a:solidFill>
                    <a:schemeClr val="hlink"/>
                  </a:solidFill>
                  <a:sym typeface="Symbol" pitchFamily="2" charset="2"/>
                </a:rPr>
                <a:t></a:t>
              </a:r>
              <a:r>
                <a:rPr lang="en-US" altLang="zh-CN" sz="1800" b="1">
                  <a:sym typeface="Symbol" pitchFamily="2" charset="2"/>
                </a:rPr>
                <a:t> </a:t>
              </a:r>
              <a:r>
                <a:rPr lang="el-GR" altLang="zh-CN" sz="1800" b="1">
                  <a:sym typeface="Symbol" pitchFamily="2" charset="2"/>
                </a:rPr>
                <a:t></a:t>
              </a:r>
              <a:r>
                <a:rPr lang="en-US" altLang="zh-CN" sz="1800" b="1">
                  <a:sym typeface="Symbol" pitchFamily="2" charset="2"/>
                </a:rPr>
                <a:t> </a:t>
              </a:r>
              <a:r>
                <a:rPr lang="en-US" altLang="zh-CN" sz="1800" b="1" i="1">
                  <a:solidFill>
                    <a:schemeClr val="hlink"/>
                  </a:solidFill>
                  <a:sym typeface="Symbol" pitchFamily="2" charset="2"/>
                </a:rPr>
                <a:t>A</a:t>
              </a:r>
            </a:p>
          </p:txBody>
        </p:sp>
        <p:sp>
          <p:nvSpPr>
            <p:cNvPr id="30742" name="Line 23">
              <a:extLst>
                <a:ext uri="{FF2B5EF4-FFF2-40B4-BE49-F238E27FC236}">
                  <a16:creationId xmlns:a16="http://schemas.microsoft.com/office/drawing/2014/main" id="{3CED85FB-285D-234A-B0A4-59F1F6939008}"/>
                </a:ext>
              </a:extLst>
            </p:cNvPr>
            <p:cNvSpPr>
              <a:spLocks noChangeShapeType="1"/>
            </p:cNvSpPr>
            <p:nvPr/>
          </p:nvSpPr>
          <p:spPr bwMode="auto">
            <a:xfrm>
              <a:off x="431" y="3521"/>
              <a:ext cx="77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0726" name="AutoShape 25">
            <a:extLst>
              <a:ext uri="{FF2B5EF4-FFF2-40B4-BE49-F238E27FC236}">
                <a16:creationId xmlns:a16="http://schemas.microsoft.com/office/drawing/2014/main" id="{4401541F-10C3-4D42-B0E9-1AC4A06C01DC}"/>
              </a:ext>
            </a:extLst>
          </p:cNvPr>
          <p:cNvSpPr>
            <a:spLocks noChangeArrowheads="1"/>
          </p:cNvSpPr>
          <p:nvPr/>
        </p:nvSpPr>
        <p:spPr bwMode="auto">
          <a:xfrm>
            <a:off x="2416175" y="3305175"/>
            <a:ext cx="1223963" cy="504825"/>
          </a:xfrm>
          <a:prstGeom prst="cube">
            <a:avLst>
              <a:gd name="adj" fmla="val 12819"/>
            </a:avLst>
          </a:prstGeom>
          <a:gradFill rotWithShape="1">
            <a:gsLst>
              <a:gs pos="0">
                <a:srgbClr val="C0C0C0"/>
              </a:gs>
              <a:gs pos="50000">
                <a:srgbClr val="FFFFFF"/>
              </a:gs>
              <a:gs pos="100000">
                <a:srgbClr val="C0C0C0"/>
              </a:gs>
            </a:gsLst>
            <a:lin ang="5400000" scaled="1"/>
          </a:gra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l-GR" altLang="zh-CN" sz="1800" b="1" i="1">
                <a:solidFill>
                  <a:srgbClr val="FF0000"/>
                </a:solidFill>
                <a:sym typeface="Symbol" pitchFamily="2" charset="2"/>
              </a:rPr>
              <a:t></a:t>
            </a:r>
            <a:r>
              <a:rPr lang="en-US" altLang="zh-CN" sz="1800" b="1" i="1">
                <a:solidFill>
                  <a:schemeClr val="hlink"/>
                </a:solidFill>
                <a:sym typeface="Symbol" pitchFamily="2" charset="2"/>
              </a:rPr>
              <a:t> </a:t>
            </a:r>
            <a:r>
              <a:rPr lang="en-US" altLang="zh-CN" sz="1800" b="1">
                <a:sym typeface="Symbol" pitchFamily="2" charset="2"/>
              </a:rPr>
              <a:t>=</a:t>
            </a:r>
            <a:r>
              <a:rPr lang="en-US" altLang="zh-CN" sz="1800" b="1" i="1">
                <a:solidFill>
                  <a:schemeClr val="hlink"/>
                </a:solidFill>
                <a:sym typeface="Symbol" pitchFamily="2" charset="2"/>
              </a:rPr>
              <a:t> R</a:t>
            </a:r>
            <a:r>
              <a:rPr lang="en-US" altLang="zh-CN" sz="1800" b="1">
                <a:sym typeface="Symbol" pitchFamily="2" charset="2"/>
              </a:rPr>
              <a:t>(</a:t>
            </a:r>
            <a:r>
              <a:rPr lang="el-GR" altLang="zh-CN" sz="1800" b="1" i="1">
                <a:solidFill>
                  <a:schemeClr val="hlink"/>
                </a:solidFill>
                <a:sym typeface="Symbol" pitchFamily="2" charset="2"/>
              </a:rPr>
              <a:t></a:t>
            </a:r>
            <a:r>
              <a:rPr lang="en-US" altLang="zh-CN" sz="1800" b="1">
                <a:sym typeface="Symbol" pitchFamily="2" charset="2"/>
              </a:rPr>
              <a:t>)</a:t>
            </a:r>
          </a:p>
        </p:txBody>
      </p:sp>
      <p:sp>
        <p:nvSpPr>
          <p:cNvPr id="30727" name="Line 26">
            <a:extLst>
              <a:ext uri="{FF2B5EF4-FFF2-40B4-BE49-F238E27FC236}">
                <a16:creationId xmlns:a16="http://schemas.microsoft.com/office/drawing/2014/main" id="{C6171A00-B9E2-4948-9461-1EE10DB53FE3}"/>
              </a:ext>
            </a:extLst>
          </p:cNvPr>
          <p:cNvSpPr>
            <a:spLocks noChangeShapeType="1"/>
          </p:cNvSpPr>
          <p:nvPr/>
        </p:nvSpPr>
        <p:spPr bwMode="auto">
          <a:xfrm>
            <a:off x="3640138" y="3594100"/>
            <a:ext cx="647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8" name="AutoShape 27">
            <a:extLst>
              <a:ext uri="{FF2B5EF4-FFF2-40B4-BE49-F238E27FC236}">
                <a16:creationId xmlns:a16="http://schemas.microsoft.com/office/drawing/2014/main" id="{B558CF4C-0CE5-054D-B6E1-7BB203435A79}"/>
              </a:ext>
            </a:extLst>
          </p:cNvPr>
          <p:cNvSpPr>
            <a:spLocks noChangeArrowheads="1"/>
          </p:cNvSpPr>
          <p:nvPr/>
        </p:nvSpPr>
        <p:spPr bwMode="auto">
          <a:xfrm>
            <a:off x="4287838" y="3305175"/>
            <a:ext cx="1223962" cy="504825"/>
          </a:xfrm>
          <a:prstGeom prst="cube">
            <a:avLst>
              <a:gd name="adj" fmla="val 12819"/>
            </a:avLst>
          </a:prstGeom>
          <a:gradFill rotWithShape="1">
            <a:gsLst>
              <a:gs pos="0">
                <a:srgbClr val="C0C0C0"/>
              </a:gs>
              <a:gs pos="50000">
                <a:srgbClr val="FFFFFF"/>
              </a:gs>
              <a:gs pos="100000">
                <a:srgbClr val="C0C0C0"/>
              </a:gs>
            </a:gsLst>
            <a:lin ang="5400000" scaled="1"/>
          </a:gra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b="1" i="1">
                <a:solidFill>
                  <a:srgbClr val="FF0000"/>
                </a:solidFill>
                <a:sym typeface="Symbol" pitchFamily="2" charset="2"/>
              </a:rPr>
              <a:t>D</a:t>
            </a:r>
            <a:r>
              <a:rPr lang="en-US" altLang="zh-CN" sz="1800" b="1">
                <a:sym typeface="Symbol" pitchFamily="2" charset="2"/>
              </a:rPr>
              <a:t>(</a:t>
            </a:r>
            <a:r>
              <a:rPr lang="el-GR" altLang="zh-CN" sz="1800" b="1" i="1">
                <a:solidFill>
                  <a:srgbClr val="FF0000"/>
                </a:solidFill>
                <a:sym typeface="Symbol" pitchFamily="2" charset="2"/>
              </a:rPr>
              <a:t></a:t>
            </a:r>
            <a:r>
              <a:rPr lang="en-US" altLang="zh-CN" sz="1800" b="1">
                <a:sym typeface="Symbol" pitchFamily="2" charset="2"/>
              </a:rPr>
              <a:t>)</a:t>
            </a:r>
          </a:p>
        </p:txBody>
      </p:sp>
      <p:grpSp>
        <p:nvGrpSpPr>
          <p:cNvPr id="30729" name="Group 30">
            <a:extLst>
              <a:ext uri="{FF2B5EF4-FFF2-40B4-BE49-F238E27FC236}">
                <a16:creationId xmlns:a16="http://schemas.microsoft.com/office/drawing/2014/main" id="{0418F4A9-B8F3-0E45-9444-BE892DBBF0C9}"/>
              </a:ext>
            </a:extLst>
          </p:cNvPr>
          <p:cNvGrpSpPr>
            <a:grpSpLocks/>
          </p:cNvGrpSpPr>
          <p:nvPr/>
        </p:nvGrpSpPr>
        <p:grpSpPr bwMode="auto">
          <a:xfrm>
            <a:off x="5511800" y="3384550"/>
            <a:ext cx="2268538" cy="641350"/>
            <a:chOff x="3356" y="3344"/>
            <a:chExt cx="1429" cy="404"/>
          </a:xfrm>
        </p:grpSpPr>
        <p:sp>
          <p:nvSpPr>
            <p:cNvPr id="30739" name="Line 28">
              <a:extLst>
                <a:ext uri="{FF2B5EF4-FFF2-40B4-BE49-F238E27FC236}">
                  <a16:creationId xmlns:a16="http://schemas.microsoft.com/office/drawing/2014/main" id="{437CA401-FD08-A64D-A4FE-BD9ACDB7F886}"/>
                </a:ext>
              </a:extLst>
            </p:cNvPr>
            <p:cNvSpPr>
              <a:spLocks noChangeShapeType="1"/>
            </p:cNvSpPr>
            <p:nvPr/>
          </p:nvSpPr>
          <p:spPr bwMode="auto">
            <a:xfrm>
              <a:off x="3356" y="3476"/>
              <a:ext cx="4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0" name="Rectangle 29">
              <a:extLst>
                <a:ext uri="{FF2B5EF4-FFF2-40B4-BE49-F238E27FC236}">
                  <a16:creationId xmlns:a16="http://schemas.microsoft.com/office/drawing/2014/main" id="{05931354-049B-C74B-A540-FD3C80230554}"/>
                </a:ext>
              </a:extLst>
            </p:cNvPr>
            <p:cNvSpPr>
              <a:spLocks noChangeArrowheads="1"/>
            </p:cNvSpPr>
            <p:nvPr/>
          </p:nvSpPr>
          <p:spPr bwMode="auto">
            <a:xfrm>
              <a:off x="3764" y="3344"/>
              <a:ext cx="102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ym typeface="Symbol" pitchFamily="2" charset="2"/>
                </a:rPr>
                <a:t>answer for </a:t>
              </a:r>
              <a:r>
                <a:rPr lang="el-GR" altLang="zh-CN" sz="1800" b="1" i="1">
                  <a:solidFill>
                    <a:srgbClr val="FF0000"/>
                  </a:solidFill>
                  <a:sym typeface="Symbol" pitchFamily="2" charset="2"/>
                </a:rPr>
                <a:t></a:t>
              </a:r>
              <a:r>
                <a:rPr lang="en-US" altLang="zh-CN" sz="1800" b="1">
                  <a:sym typeface="Symbol" pitchFamily="2" charset="2"/>
                </a:rPr>
                <a:t> </a:t>
              </a:r>
            </a:p>
            <a:p>
              <a:pPr eaLnBrk="1" hangingPunct="1">
                <a:spcBef>
                  <a:spcPct val="0"/>
                </a:spcBef>
                <a:buFontTx/>
                <a:buNone/>
              </a:pPr>
              <a:r>
                <a:rPr lang="en-US" altLang="zh-CN" sz="1800" b="1">
                  <a:sym typeface="Symbol" pitchFamily="2" charset="2"/>
                </a:rPr>
                <a:t>= answer for </a:t>
              </a:r>
              <a:r>
                <a:rPr lang="el-GR" altLang="zh-CN" sz="1800" b="1" i="1">
                  <a:solidFill>
                    <a:schemeClr val="hlink"/>
                  </a:solidFill>
                  <a:sym typeface="Symbol" pitchFamily="2" charset="2"/>
                </a:rPr>
                <a:t></a:t>
              </a:r>
              <a:endParaRPr lang="en-US" altLang="zh-CN" sz="1800" b="1">
                <a:sym typeface="Symbol" pitchFamily="2" charset="2"/>
              </a:endParaRPr>
            </a:p>
          </p:txBody>
        </p:sp>
      </p:grpSp>
      <p:grpSp>
        <p:nvGrpSpPr>
          <p:cNvPr id="30730" name="Group 33">
            <a:extLst>
              <a:ext uri="{FF2B5EF4-FFF2-40B4-BE49-F238E27FC236}">
                <a16:creationId xmlns:a16="http://schemas.microsoft.com/office/drawing/2014/main" id="{7BFCF3A3-619F-7040-959C-46347874F448}"/>
              </a:ext>
            </a:extLst>
          </p:cNvPr>
          <p:cNvGrpSpPr>
            <a:grpSpLocks/>
          </p:cNvGrpSpPr>
          <p:nvPr/>
        </p:nvGrpSpPr>
        <p:grpSpPr bwMode="auto">
          <a:xfrm>
            <a:off x="2595563" y="2944813"/>
            <a:ext cx="2705100" cy="366712"/>
            <a:chOff x="1519" y="3067"/>
            <a:chExt cx="1704" cy="231"/>
          </a:xfrm>
        </p:grpSpPr>
        <p:sp>
          <p:nvSpPr>
            <p:cNvPr id="30737" name="Rectangle 31">
              <a:extLst>
                <a:ext uri="{FF2B5EF4-FFF2-40B4-BE49-F238E27FC236}">
                  <a16:creationId xmlns:a16="http://schemas.microsoft.com/office/drawing/2014/main" id="{D9DA441C-31CE-5A44-8CD9-8314C5291397}"/>
                </a:ext>
              </a:extLst>
            </p:cNvPr>
            <p:cNvSpPr>
              <a:spLocks noChangeArrowheads="1"/>
            </p:cNvSpPr>
            <p:nvPr/>
          </p:nvSpPr>
          <p:spPr bwMode="auto">
            <a:xfrm>
              <a:off x="1519" y="3067"/>
              <a:ext cx="5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ym typeface="Symbol" pitchFamily="2" charset="2"/>
                </a:rPr>
                <a:t>O(</a:t>
              </a:r>
              <a:r>
                <a:rPr lang="en-US" altLang="zh-CN" sz="1800" b="1" i="1">
                  <a:sym typeface="Symbol" pitchFamily="2" charset="2"/>
                </a:rPr>
                <a:t>N</a:t>
              </a:r>
              <a:r>
                <a:rPr lang="en-US" altLang="zh-CN" sz="1800" b="1" i="1" baseline="30000">
                  <a:sym typeface="Symbol" pitchFamily="2" charset="2"/>
                </a:rPr>
                <a:t>k</a:t>
              </a:r>
              <a:r>
                <a:rPr lang="en-US" altLang="zh-CN" sz="1800" b="1" baseline="30000">
                  <a:sym typeface="Symbol" pitchFamily="2" charset="2"/>
                </a:rPr>
                <a:t>1</a:t>
              </a:r>
              <a:r>
                <a:rPr lang="en-US" altLang="zh-CN" sz="1800" b="1">
                  <a:sym typeface="Symbol" pitchFamily="2" charset="2"/>
                </a:rPr>
                <a:t>)</a:t>
              </a:r>
            </a:p>
          </p:txBody>
        </p:sp>
        <p:sp>
          <p:nvSpPr>
            <p:cNvPr id="30738" name="Rectangle 32">
              <a:extLst>
                <a:ext uri="{FF2B5EF4-FFF2-40B4-BE49-F238E27FC236}">
                  <a16:creationId xmlns:a16="http://schemas.microsoft.com/office/drawing/2014/main" id="{C12C1735-FC62-4544-B284-B36D418ACBB4}"/>
                </a:ext>
              </a:extLst>
            </p:cNvPr>
            <p:cNvSpPr>
              <a:spLocks noChangeArrowheads="1"/>
            </p:cNvSpPr>
            <p:nvPr/>
          </p:nvSpPr>
          <p:spPr bwMode="auto">
            <a:xfrm>
              <a:off x="2699" y="3067"/>
              <a:ext cx="5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ym typeface="Symbol" pitchFamily="2" charset="2"/>
                </a:rPr>
                <a:t>O(</a:t>
              </a:r>
              <a:r>
                <a:rPr lang="en-US" altLang="zh-CN" sz="1800" b="1" i="1">
                  <a:sym typeface="Symbol" pitchFamily="2" charset="2"/>
                </a:rPr>
                <a:t>N</a:t>
              </a:r>
              <a:r>
                <a:rPr lang="en-US" altLang="zh-CN" sz="1800" b="1" i="1" baseline="30000">
                  <a:sym typeface="Symbol" pitchFamily="2" charset="2"/>
                </a:rPr>
                <a:t>k</a:t>
              </a:r>
              <a:r>
                <a:rPr lang="en-US" altLang="zh-CN" sz="1800" b="1" baseline="30000">
                  <a:sym typeface="Symbol" pitchFamily="2" charset="2"/>
                </a:rPr>
                <a:t>2</a:t>
              </a:r>
              <a:r>
                <a:rPr lang="en-US" altLang="zh-CN" sz="1800" b="1">
                  <a:sym typeface="Symbol" pitchFamily="2" charset="2"/>
                </a:rPr>
                <a:t>)</a:t>
              </a:r>
            </a:p>
          </p:txBody>
        </p:sp>
      </p:grpSp>
      <p:grpSp>
        <p:nvGrpSpPr>
          <p:cNvPr id="30731" name="Group 36">
            <a:extLst>
              <a:ext uri="{FF2B5EF4-FFF2-40B4-BE49-F238E27FC236}">
                <a16:creationId xmlns:a16="http://schemas.microsoft.com/office/drawing/2014/main" id="{D14664AC-2693-974D-8820-D6DA0712C715}"/>
              </a:ext>
            </a:extLst>
          </p:cNvPr>
          <p:cNvGrpSpPr>
            <a:grpSpLocks/>
          </p:cNvGrpSpPr>
          <p:nvPr/>
        </p:nvGrpSpPr>
        <p:grpSpPr bwMode="auto">
          <a:xfrm>
            <a:off x="2235200" y="2873375"/>
            <a:ext cx="3457575" cy="1519238"/>
            <a:chOff x="1292" y="3022"/>
            <a:chExt cx="2178" cy="957"/>
          </a:xfrm>
        </p:grpSpPr>
        <p:sp>
          <p:nvSpPr>
            <p:cNvPr id="30735" name="Rectangle 34">
              <a:extLst>
                <a:ext uri="{FF2B5EF4-FFF2-40B4-BE49-F238E27FC236}">
                  <a16:creationId xmlns:a16="http://schemas.microsoft.com/office/drawing/2014/main" id="{C6C9BDBA-6D41-FC4F-B9A6-42E86F790B0D}"/>
                </a:ext>
              </a:extLst>
            </p:cNvPr>
            <p:cNvSpPr>
              <a:spLocks noChangeArrowheads="1"/>
            </p:cNvSpPr>
            <p:nvPr/>
          </p:nvSpPr>
          <p:spPr bwMode="auto">
            <a:xfrm>
              <a:off x="1292" y="3022"/>
              <a:ext cx="2178" cy="726"/>
            </a:xfrm>
            <a:prstGeom prst="rect">
              <a:avLst/>
            </a:prstGeom>
            <a:noFill/>
            <a:ln w="1905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736" name="Rectangle 35">
              <a:extLst>
                <a:ext uri="{FF2B5EF4-FFF2-40B4-BE49-F238E27FC236}">
                  <a16:creationId xmlns:a16="http://schemas.microsoft.com/office/drawing/2014/main" id="{2B315170-9DE7-AE4E-8C46-6B35C4A15FF0}"/>
                </a:ext>
              </a:extLst>
            </p:cNvPr>
            <p:cNvSpPr>
              <a:spLocks noChangeArrowheads="1"/>
            </p:cNvSpPr>
            <p:nvPr/>
          </p:nvSpPr>
          <p:spPr bwMode="auto">
            <a:xfrm>
              <a:off x="2064" y="3748"/>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ym typeface="Symbol" pitchFamily="2" charset="2"/>
                </a:rPr>
                <a:t>O(</a:t>
              </a:r>
              <a:r>
                <a:rPr lang="en-US" altLang="zh-CN" sz="1800" b="1" i="1">
                  <a:sym typeface="Symbol" pitchFamily="2" charset="2"/>
                </a:rPr>
                <a:t>N</a:t>
              </a:r>
              <a:r>
                <a:rPr lang="en-US" altLang="zh-CN" sz="1800" b="1" i="1" baseline="30000">
                  <a:sym typeface="Symbol" pitchFamily="2" charset="2"/>
                </a:rPr>
                <a:t>k</a:t>
              </a:r>
              <a:r>
                <a:rPr lang="en-US" altLang="zh-CN" sz="1800" b="1">
                  <a:sym typeface="Symbol" pitchFamily="2" charset="2"/>
                </a:rPr>
                <a:t>)</a:t>
              </a:r>
            </a:p>
          </p:txBody>
        </p:sp>
      </p:grpSp>
      <p:sp>
        <p:nvSpPr>
          <p:cNvPr id="30732" name="矩形 21">
            <a:extLst>
              <a:ext uri="{FF2B5EF4-FFF2-40B4-BE49-F238E27FC236}">
                <a16:creationId xmlns:a16="http://schemas.microsoft.com/office/drawing/2014/main" id="{6B2C8657-E787-6648-B453-F6E824001430}"/>
              </a:ext>
            </a:extLst>
          </p:cNvPr>
          <p:cNvSpPr>
            <a:spLocks noChangeArrowheads="1"/>
          </p:cNvSpPr>
          <p:nvPr/>
        </p:nvSpPr>
        <p:spPr bwMode="auto">
          <a:xfrm>
            <a:off x="795338" y="5330825"/>
            <a:ext cx="77533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dirty="0"/>
              <a:t>A language </a:t>
            </a:r>
            <a:r>
              <a:rPr kumimoji="0" lang="en-US" altLang="zh-CN" b="1" i="1" dirty="0"/>
              <a:t>L</a:t>
            </a:r>
            <a:r>
              <a:rPr kumimoji="0" lang="en-US" altLang="zh-CN" b="1" baseline="-25000" dirty="0"/>
              <a:t>1</a:t>
            </a:r>
            <a:r>
              <a:rPr kumimoji="0" lang="en-US" altLang="zh-CN" b="1" dirty="0"/>
              <a:t> is </a:t>
            </a:r>
            <a:r>
              <a:rPr kumimoji="0" lang="en-US" altLang="zh-CN" b="1" i="1" dirty="0">
                <a:solidFill>
                  <a:schemeClr val="hlink"/>
                </a:solidFill>
              </a:rPr>
              <a:t>polynomial-time reducible</a:t>
            </a:r>
            <a:r>
              <a:rPr kumimoji="0" lang="en-US" altLang="zh-CN" b="1" dirty="0"/>
              <a:t> to a language </a:t>
            </a:r>
            <a:r>
              <a:rPr kumimoji="0" lang="en-US" altLang="zh-CN" b="1" i="1" dirty="0"/>
              <a:t>L</a:t>
            </a:r>
            <a:r>
              <a:rPr kumimoji="0" lang="en-US" altLang="zh-CN" b="1" baseline="-25000" dirty="0"/>
              <a:t>2</a:t>
            </a:r>
            <a:r>
              <a:rPr kumimoji="0" lang="en-US" altLang="zh-CN" b="1" dirty="0"/>
              <a:t> ( </a:t>
            </a:r>
            <a:r>
              <a:rPr kumimoji="0" lang="en-US" altLang="zh-CN" b="1" i="1" dirty="0"/>
              <a:t>L</a:t>
            </a:r>
            <a:r>
              <a:rPr kumimoji="0" lang="en-US" altLang="zh-CN" b="1" baseline="-25000" dirty="0"/>
              <a:t>1</a:t>
            </a:r>
            <a:r>
              <a:rPr kumimoji="0" lang="en-US" altLang="zh-CN" b="1" dirty="0"/>
              <a:t> </a:t>
            </a:r>
            <a:r>
              <a:rPr kumimoji="0" lang="en-US" altLang="zh-CN" b="1" dirty="0">
                <a:solidFill>
                  <a:srgbClr val="FF0000"/>
                </a:solidFill>
              </a:rPr>
              <a:t>≤</a:t>
            </a:r>
            <a:r>
              <a:rPr kumimoji="0" lang="en-US" altLang="zh-CN" b="1" baseline="-25000" dirty="0">
                <a:solidFill>
                  <a:srgbClr val="FF0000"/>
                </a:solidFill>
              </a:rPr>
              <a:t>P</a:t>
            </a:r>
            <a:r>
              <a:rPr kumimoji="0" lang="en-US" altLang="zh-CN" b="1" dirty="0"/>
              <a:t> </a:t>
            </a:r>
            <a:r>
              <a:rPr kumimoji="0" lang="en-US" altLang="zh-CN" b="1" i="1" dirty="0"/>
              <a:t>L</a:t>
            </a:r>
            <a:r>
              <a:rPr kumimoji="0" lang="en-US" altLang="zh-CN" b="1" baseline="-25000" dirty="0"/>
              <a:t>2</a:t>
            </a:r>
            <a:r>
              <a:rPr kumimoji="0" lang="en-US" altLang="zh-CN" b="1" dirty="0"/>
              <a:t> ) if there exists a </a:t>
            </a:r>
            <a:r>
              <a:rPr kumimoji="0" lang="en-US" altLang="zh-CN" b="1" i="1" dirty="0"/>
              <a:t>polynomial-time computable</a:t>
            </a:r>
            <a:r>
              <a:rPr kumimoji="0" lang="en-US" altLang="zh-CN" b="1" dirty="0"/>
              <a:t> function  </a:t>
            </a:r>
            <a:r>
              <a:rPr kumimoji="0" lang="en-US" altLang="zh-CN" b="1" i="1" dirty="0">
                <a:solidFill>
                  <a:schemeClr val="hlink"/>
                </a:solidFill>
              </a:rPr>
              <a:t>f</a:t>
            </a:r>
            <a:r>
              <a:rPr kumimoji="0" lang="en-US" altLang="zh-CN" b="1" dirty="0"/>
              <a:t> : {0, 1}* → {0,1}* such that for all </a:t>
            </a:r>
            <a:r>
              <a:rPr kumimoji="0" lang="en-US" altLang="zh-CN" b="1" i="1" dirty="0"/>
              <a:t>x</a:t>
            </a:r>
            <a:r>
              <a:rPr kumimoji="0" lang="en-US" altLang="zh-CN" b="1" dirty="0"/>
              <a:t> {0</a:t>
            </a:r>
            <a:r>
              <a:rPr kumimoji="0" lang="en-US" altLang="zh-CN" b="1" i="1" dirty="0"/>
              <a:t>,</a:t>
            </a:r>
            <a:r>
              <a:rPr kumimoji="0" lang="en-US" altLang="zh-CN" b="1" dirty="0"/>
              <a:t> 1}*,  </a:t>
            </a:r>
            <a:r>
              <a:rPr lang="en-US" altLang="zh-CN" b="1" i="1" dirty="0"/>
              <a:t>x</a:t>
            </a:r>
            <a:r>
              <a:rPr lang="en-US" altLang="zh-CN" b="1" dirty="0"/>
              <a:t> </a:t>
            </a:r>
            <a:r>
              <a:rPr lang="en-US" altLang="zh-CN" b="1" dirty="0">
                <a:sym typeface="Symbol" pitchFamily="2" charset="2"/>
              </a:rPr>
              <a:t></a:t>
            </a:r>
            <a:r>
              <a:rPr lang="en-US" altLang="zh-CN" b="1" dirty="0"/>
              <a:t> </a:t>
            </a:r>
            <a:r>
              <a:rPr lang="en-US" altLang="zh-CN" b="1" i="1" dirty="0"/>
              <a:t>L</a:t>
            </a:r>
            <a:r>
              <a:rPr lang="en-US" altLang="zh-CN" b="1" baseline="-25000" dirty="0"/>
              <a:t>1</a:t>
            </a:r>
            <a:r>
              <a:rPr lang="en-US" altLang="zh-CN" b="1" dirty="0"/>
              <a:t>  </a:t>
            </a:r>
            <a:r>
              <a:rPr lang="en-US" altLang="zh-CN" b="1" dirty="0" err="1"/>
              <a:t>iff</a:t>
            </a:r>
            <a:r>
              <a:rPr lang="en-US" altLang="zh-CN" b="1" dirty="0"/>
              <a:t>  </a:t>
            </a:r>
            <a:r>
              <a:rPr lang="en-US" altLang="zh-CN" b="1" i="1" dirty="0"/>
              <a:t>f</a:t>
            </a:r>
            <a:r>
              <a:rPr lang="en-US" altLang="zh-CN" b="1" dirty="0"/>
              <a:t> (</a:t>
            </a:r>
            <a:r>
              <a:rPr lang="en-US" altLang="zh-CN" b="1" i="1" dirty="0"/>
              <a:t>x</a:t>
            </a:r>
            <a:r>
              <a:rPr lang="en-US" altLang="zh-CN" b="1" dirty="0"/>
              <a:t>) </a:t>
            </a:r>
            <a:r>
              <a:rPr lang="en-US" altLang="zh-CN" b="1" dirty="0">
                <a:sym typeface="Symbol" pitchFamily="2" charset="2"/>
              </a:rPr>
              <a:t></a:t>
            </a:r>
            <a:r>
              <a:rPr lang="en-US" altLang="zh-CN" b="1" dirty="0"/>
              <a:t> </a:t>
            </a:r>
            <a:r>
              <a:rPr lang="en-US" altLang="zh-CN" b="1" i="1" dirty="0"/>
              <a:t>L</a:t>
            </a:r>
            <a:r>
              <a:rPr lang="en-US" altLang="zh-CN" b="1" baseline="-25000" dirty="0"/>
              <a:t>2</a:t>
            </a:r>
            <a:r>
              <a:rPr lang="en-US" altLang="zh-CN" b="1" dirty="0"/>
              <a:t>.</a:t>
            </a:r>
            <a:endParaRPr kumimoji="0" lang="en-US" altLang="zh-CN" b="1" baseline="-25000" dirty="0"/>
          </a:p>
        </p:txBody>
      </p:sp>
      <p:sp>
        <p:nvSpPr>
          <p:cNvPr id="30733" name="矩形 22">
            <a:extLst>
              <a:ext uri="{FF2B5EF4-FFF2-40B4-BE49-F238E27FC236}">
                <a16:creationId xmlns:a16="http://schemas.microsoft.com/office/drawing/2014/main" id="{9346D7E5-30FE-F347-B797-4DF985127A3A}"/>
              </a:ext>
            </a:extLst>
          </p:cNvPr>
          <p:cNvSpPr>
            <a:spLocks noChangeArrowheads="1"/>
          </p:cNvSpPr>
          <p:nvPr/>
        </p:nvSpPr>
        <p:spPr bwMode="auto">
          <a:xfrm>
            <a:off x="5408613" y="2749550"/>
            <a:ext cx="1025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Helvetica" pitchFamily="2" charset="0"/>
              </a:rPr>
              <a:t>oracle</a:t>
            </a:r>
            <a:endParaRPr lang="zh-CN" altLang="en-US"/>
          </a:p>
        </p:txBody>
      </p:sp>
      <p:sp>
        <p:nvSpPr>
          <p:cNvPr id="30734" name="矩形 24">
            <a:extLst>
              <a:ext uri="{FF2B5EF4-FFF2-40B4-BE49-F238E27FC236}">
                <a16:creationId xmlns:a16="http://schemas.microsoft.com/office/drawing/2014/main" id="{96420BC7-3FA6-684E-868C-54ECFD8DF461}"/>
              </a:ext>
            </a:extLst>
          </p:cNvPr>
          <p:cNvSpPr>
            <a:spLocks noChangeArrowheads="1"/>
          </p:cNvSpPr>
          <p:nvPr/>
        </p:nvSpPr>
        <p:spPr bwMode="auto">
          <a:xfrm>
            <a:off x="460375" y="1258888"/>
            <a:ext cx="4446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Helvetica" pitchFamily="2" charset="0"/>
              </a:rPr>
              <a:t>Problem A reduce to problem B</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307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09BD833-6CB6-6345-933D-26E0F412135F}"/>
              </a:ext>
            </a:extLst>
          </p:cNvPr>
          <p:cNvSpPr>
            <a:spLocks noGrp="1"/>
          </p:cNvSpPr>
          <p:nvPr>
            <p:ph type="sldNum" sz="quarter" idx="12"/>
          </p:nvPr>
        </p:nvSpPr>
        <p:spPr/>
        <p:txBody>
          <a:bodyPr/>
          <a:lstStyle/>
          <a:p>
            <a:pPr>
              <a:defRPr/>
            </a:pPr>
            <a:fld id="{0A4B1C69-F243-1246-A71B-5AE29560429E}" type="slidenum">
              <a:rPr lang="en-US" altLang="zh-CN" smtClean="0"/>
              <a:pPr>
                <a:defRPr/>
              </a:pPr>
              <a:t>21</a:t>
            </a:fld>
            <a:endParaRPr lang="en-US" altLang="zh-CN"/>
          </a:p>
        </p:txBody>
      </p:sp>
      <p:pic>
        <p:nvPicPr>
          <p:cNvPr id="3" name="图片 2">
            <a:extLst>
              <a:ext uri="{FF2B5EF4-FFF2-40B4-BE49-F238E27FC236}">
                <a16:creationId xmlns:a16="http://schemas.microsoft.com/office/drawing/2014/main" id="{6F9D507E-E451-5441-B97E-3CAC35A028E3}"/>
              </a:ext>
            </a:extLst>
          </p:cNvPr>
          <p:cNvPicPr>
            <a:picLocks noChangeAspect="1"/>
          </p:cNvPicPr>
          <p:nvPr/>
        </p:nvPicPr>
        <p:blipFill>
          <a:blip r:embed="rId3"/>
          <a:stretch>
            <a:fillRect/>
          </a:stretch>
        </p:blipFill>
        <p:spPr>
          <a:xfrm>
            <a:off x="0" y="1750730"/>
            <a:ext cx="9144000" cy="3356540"/>
          </a:xfrm>
          <a:prstGeom prst="rect">
            <a:avLst/>
          </a:prstGeom>
        </p:spPr>
      </p:pic>
      <p:sp>
        <p:nvSpPr>
          <p:cNvPr id="4" name="文本框 3">
            <a:extLst>
              <a:ext uri="{FF2B5EF4-FFF2-40B4-BE49-F238E27FC236}">
                <a16:creationId xmlns:a16="http://schemas.microsoft.com/office/drawing/2014/main" id="{82C74424-444C-A546-85C6-EF39E52EEFA1}"/>
              </a:ext>
            </a:extLst>
          </p:cNvPr>
          <p:cNvSpPr txBox="1"/>
          <p:nvPr/>
        </p:nvSpPr>
        <p:spPr>
          <a:xfrm>
            <a:off x="179512" y="1052736"/>
            <a:ext cx="782587" cy="461665"/>
          </a:xfrm>
          <a:prstGeom prst="rect">
            <a:avLst/>
          </a:prstGeom>
          <a:noFill/>
        </p:spPr>
        <p:txBody>
          <a:bodyPr wrap="none" rtlCol="0">
            <a:spAutoFit/>
          </a:bodyPr>
          <a:lstStyle/>
          <a:p>
            <a:r>
              <a:rPr kumimoji="1" lang="en-US" altLang="zh-CN" dirty="0"/>
              <a:t>Quiz</a:t>
            </a:r>
          </a:p>
        </p:txBody>
      </p:sp>
    </p:spTree>
    <p:extLst>
      <p:ext uri="{BB962C8B-B14F-4D97-AF65-F5344CB8AC3E}">
        <p14:creationId xmlns:p14="http://schemas.microsoft.com/office/powerpoint/2010/main" val="1412729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3">
            <a:extLst>
              <a:ext uri="{FF2B5EF4-FFF2-40B4-BE49-F238E27FC236}">
                <a16:creationId xmlns:a16="http://schemas.microsoft.com/office/drawing/2014/main" id="{A8B6C947-59C4-984C-8A28-55A5148531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A691883-262D-C244-9ECB-61D5F8F9FB09}" type="slidenum">
              <a:rPr lang="en-US" altLang="zh-CN" sz="1400" smtClean="0"/>
              <a:pPr>
                <a:spcBef>
                  <a:spcPct val="0"/>
                </a:spcBef>
                <a:buFontTx/>
                <a:buNone/>
              </a:pPr>
              <a:t>22</a:t>
            </a:fld>
            <a:endParaRPr lang="en-US" altLang="zh-CN" sz="1400"/>
          </a:p>
        </p:txBody>
      </p:sp>
      <p:sp>
        <p:nvSpPr>
          <p:cNvPr id="31746" name="Rectangle 8">
            <a:extLst>
              <a:ext uri="{FF2B5EF4-FFF2-40B4-BE49-F238E27FC236}">
                <a16:creationId xmlns:a16="http://schemas.microsoft.com/office/drawing/2014/main" id="{4468A18C-7B89-0F4D-8C31-A93DCC4C4507}"/>
              </a:ext>
            </a:extLst>
          </p:cNvPr>
          <p:cNvSpPr>
            <a:spLocks noChangeArrowheads="1"/>
          </p:cNvSpPr>
          <p:nvPr/>
        </p:nvSpPr>
        <p:spPr bwMode="auto">
          <a:xfrm>
            <a:off x="1116013" y="625475"/>
            <a:ext cx="5761037" cy="1655763"/>
          </a:xfrm>
          <a:prstGeom prst="rect">
            <a:avLst/>
          </a:prstGeom>
          <a:gradFill rotWithShape="1">
            <a:gsLst>
              <a:gs pos="0">
                <a:srgbClr val="C0C0C0"/>
              </a:gs>
              <a:gs pos="50000">
                <a:srgbClr val="FFFFFF"/>
              </a:gs>
              <a:gs pos="100000">
                <a:srgbClr val="C0C0C0"/>
              </a:gs>
            </a:gsLst>
            <a:lin ang="5400000" scaled="1"/>
          </a:gradFill>
          <a:ln w="9525">
            <a:solidFill>
              <a:schemeClr val="tx1"/>
            </a:solidFill>
            <a:miter lim="800000"/>
            <a:headEnd/>
            <a:tailEnd/>
          </a:ln>
        </p:spPr>
        <p:txBody>
          <a:bodyPr lIns="162000" rIns="1620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b="1">
                <a:solidFill>
                  <a:srgbClr val="000000"/>
                </a:solidFill>
              </a:rPr>
              <a:t>A language </a:t>
            </a:r>
            <a:r>
              <a:rPr kumimoji="0" lang="en-US" altLang="zh-CN" sz="2400" b="1" i="1">
                <a:solidFill>
                  <a:srgbClr val="000000"/>
                </a:solidFill>
              </a:rPr>
              <a:t>L</a:t>
            </a:r>
            <a:r>
              <a:rPr kumimoji="0" lang="en-US" altLang="zh-CN" sz="2400" b="1">
                <a:solidFill>
                  <a:srgbClr val="000000"/>
                </a:solidFill>
              </a:rPr>
              <a:t> ⊆ {0, 1}* is </a:t>
            </a:r>
            <a:r>
              <a:rPr kumimoji="0" lang="en-US" altLang="zh-CN" sz="2400" b="1" i="1">
                <a:solidFill>
                  <a:srgbClr val="0000FF"/>
                </a:solidFill>
              </a:rPr>
              <a:t>NP-complete</a:t>
            </a:r>
            <a:r>
              <a:rPr kumimoji="0" lang="en-US" altLang="zh-CN" sz="2400" b="1">
                <a:solidFill>
                  <a:srgbClr val="000000"/>
                </a:solidFill>
              </a:rPr>
              <a:t> if</a:t>
            </a:r>
          </a:p>
          <a:p>
            <a:pPr lvl="1" eaLnBrk="1" hangingPunct="1">
              <a:spcBef>
                <a:spcPct val="0"/>
              </a:spcBef>
              <a:buFontTx/>
              <a:buNone/>
            </a:pPr>
            <a:r>
              <a:rPr kumimoji="0" lang="en-US" altLang="zh-CN" sz="2400" b="1">
                <a:solidFill>
                  <a:srgbClr val="000000"/>
                </a:solidFill>
              </a:rPr>
              <a:t>1. </a:t>
            </a:r>
            <a:r>
              <a:rPr kumimoji="0" lang="en-US" altLang="zh-CN" sz="2400" b="1" i="1">
                <a:solidFill>
                  <a:srgbClr val="000000"/>
                </a:solidFill>
              </a:rPr>
              <a:t>L</a:t>
            </a:r>
            <a:r>
              <a:rPr kumimoji="0" lang="en-US" altLang="zh-CN" sz="2400" b="1">
                <a:solidFill>
                  <a:srgbClr val="000000"/>
                </a:solidFill>
              </a:rPr>
              <a:t>  ∈ NP, and</a:t>
            </a:r>
          </a:p>
          <a:p>
            <a:pPr lvl="1" eaLnBrk="1" hangingPunct="1">
              <a:spcBef>
                <a:spcPct val="0"/>
              </a:spcBef>
              <a:buFontTx/>
              <a:buNone/>
            </a:pPr>
            <a:r>
              <a:rPr kumimoji="0" lang="en-US" altLang="zh-CN" sz="2400" b="1">
                <a:solidFill>
                  <a:srgbClr val="000000"/>
                </a:solidFill>
              </a:rPr>
              <a:t>2. </a:t>
            </a:r>
            <a:r>
              <a:rPr kumimoji="0" lang="en-US" altLang="zh-CN" sz="2400" b="1" i="1">
                <a:solidFill>
                  <a:srgbClr val="000000"/>
                </a:solidFill>
              </a:rPr>
              <a:t>L</a:t>
            </a:r>
            <a:r>
              <a:rPr kumimoji="0" lang="en-US" altLang="zh-CN" sz="2400" b="1">
                <a:solidFill>
                  <a:srgbClr val="000000"/>
                </a:solidFill>
              </a:rPr>
              <a:t>’ ≤</a:t>
            </a:r>
            <a:r>
              <a:rPr kumimoji="0" lang="en-US" altLang="zh-CN" sz="2400" b="1" baseline="-25000">
                <a:solidFill>
                  <a:srgbClr val="000000"/>
                </a:solidFill>
              </a:rPr>
              <a:t>P</a:t>
            </a:r>
            <a:r>
              <a:rPr kumimoji="0" lang="en-US" altLang="zh-CN" sz="2400" b="1">
                <a:solidFill>
                  <a:srgbClr val="000000"/>
                </a:solidFill>
              </a:rPr>
              <a:t> </a:t>
            </a:r>
            <a:r>
              <a:rPr kumimoji="0" lang="en-US" altLang="zh-CN" sz="2400" b="1" i="1">
                <a:solidFill>
                  <a:srgbClr val="000000"/>
                </a:solidFill>
              </a:rPr>
              <a:t>L</a:t>
            </a:r>
            <a:r>
              <a:rPr kumimoji="0" lang="en-US" altLang="zh-CN" sz="2400" b="1">
                <a:solidFill>
                  <a:srgbClr val="000000"/>
                </a:solidFill>
              </a:rPr>
              <a:t> for every </a:t>
            </a:r>
            <a:r>
              <a:rPr kumimoji="0" lang="en-US" altLang="zh-CN" sz="2400" b="1" i="1">
                <a:solidFill>
                  <a:srgbClr val="000000"/>
                </a:solidFill>
              </a:rPr>
              <a:t>L’ </a:t>
            </a:r>
            <a:r>
              <a:rPr kumimoji="0" lang="en-US" altLang="zh-CN" sz="2400" b="1">
                <a:solidFill>
                  <a:srgbClr val="000000"/>
                </a:solidFill>
              </a:rPr>
              <a:t>∈ NP.</a:t>
            </a:r>
          </a:p>
        </p:txBody>
      </p:sp>
      <p:sp>
        <p:nvSpPr>
          <p:cNvPr id="31747" name="Text Box 149">
            <a:extLst>
              <a:ext uri="{FF2B5EF4-FFF2-40B4-BE49-F238E27FC236}">
                <a16:creationId xmlns:a16="http://schemas.microsoft.com/office/drawing/2014/main" id="{5AE4008D-B835-BB4D-B2FF-77391E0AC698}"/>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
        <p:nvSpPr>
          <p:cNvPr id="31748" name="Rectangle 8">
            <a:extLst>
              <a:ext uri="{FF2B5EF4-FFF2-40B4-BE49-F238E27FC236}">
                <a16:creationId xmlns:a16="http://schemas.microsoft.com/office/drawing/2014/main" id="{45085A3C-7982-F442-9315-1E6F21934928}"/>
              </a:ext>
            </a:extLst>
          </p:cNvPr>
          <p:cNvSpPr>
            <a:spLocks noChangeArrowheads="1"/>
          </p:cNvSpPr>
          <p:nvPr/>
        </p:nvSpPr>
        <p:spPr bwMode="auto">
          <a:xfrm>
            <a:off x="1122363" y="2681288"/>
            <a:ext cx="5761037" cy="1655762"/>
          </a:xfrm>
          <a:prstGeom prst="rect">
            <a:avLst/>
          </a:prstGeom>
          <a:gradFill rotWithShape="1">
            <a:gsLst>
              <a:gs pos="0">
                <a:srgbClr val="C0C0C0"/>
              </a:gs>
              <a:gs pos="50000">
                <a:srgbClr val="FFFFFF"/>
              </a:gs>
              <a:gs pos="100000">
                <a:srgbClr val="C0C0C0"/>
              </a:gs>
            </a:gsLst>
            <a:lin ang="5400000" scaled="1"/>
          </a:gradFill>
          <a:ln w="9525">
            <a:solidFill>
              <a:schemeClr val="tx1"/>
            </a:solidFill>
            <a:miter lim="800000"/>
            <a:headEnd/>
            <a:tailEnd/>
          </a:ln>
        </p:spPr>
        <p:txBody>
          <a:bodyPr lIns="162000" rIns="1620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b="1">
                <a:solidFill>
                  <a:srgbClr val="000000"/>
                </a:solidFill>
              </a:rPr>
              <a:t>A language </a:t>
            </a:r>
            <a:r>
              <a:rPr kumimoji="0" lang="en-US" altLang="zh-CN" sz="2400" b="1" i="1">
                <a:solidFill>
                  <a:srgbClr val="000000"/>
                </a:solidFill>
              </a:rPr>
              <a:t>L</a:t>
            </a:r>
            <a:r>
              <a:rPr kumimoji="0" lang="en-US" altLang="zh-CN" sz="2400" b="1">
                <a:solidFill>
                  <a:srgbClr val="000000"/>
                </a:solidFill>
              </a:rPr>
              <a:t> ⊆ {0, 1}* is </a:t>
            </a:r>
            <a:r>
              <a:rPr kumimoji="0" lang="en-US" altLang="zh-CN" sz="2400" b="1" i="1">
                <a:solidFill>
                  <a:srgbClr val="0000FF"/>
                </a:solidFill>
              </a:rPr>
              <a:t>NP-hard</a:t>
            </a:r>
            <a:r>
              <a:rPr kumimoji="0" lang="en-US" altLang="zh-CN" sz="2400" b="1">
                <a:solidFill>
                  <a:srgbClr val="000000"/>
                </a:solidFill>
              </a:rPr>
              <a:t> if</a:t>
            </a:r>
          </a:p>
          <a:p>
            <a:pPr lvl="1" eaLnBrk="1" hangingPunct="1">
              <a:spcBef>
                <a:spcPct val="0"/>
              </a:spcBef>
              <a:buFontTx/>
              <a:buNone/>
            </a:pPr>
            <a:r>
              <a:rPr kumimoji="0" lang="en-US" altLang="zh-CN" sz="2400" b="1">
                <a:solidFill>
                  <a:srgbClr val="000000"/>
                </a:solidFill>
              </a:rPr>
              <a:t>1.  </a:t>
            </a:r>
            <a:r>
              <a:rPr kumimoji="0" lang="en-US" altLang="zh-CN" sz="2400" b="1" i="1">
                <a:solidFill>
                  <a:srgbClr val="000000"/>
                </a:solidFill>
              </a:rPr>
              <a:t>L</a:t>
            </a:r>
            <a:r>
              <a:rPr kumimoji="0" lang="en-US" altLang="zh-CN" sz="2400" b="1">
                <a:solidFill>
                  <a:srgbClr val="000000"/>
                </a:solidFill>
              </a:rPr>
              <a:t>’ ≤</a:t>
            </a:r>
            <a:r>
              <a:rPr kumimoji="0" lang="en-US" altLang="zh-CN" sz="2400" b="1" baseline="-25000">
                <a:solidFill>
                  <a:srgbClr val="000000"/>
                </a:solidFill>
              </a:rPr>
              <a:t>P</a:t>
            </a:r>
            <a:r>
              <a:rPr kumimoji="0" lang="en-US" altLang="zh-CN" sz="2400" b="1">
                <a:solidFill>
                  <a:srgbClr val="000000"/>
                </a:solidFill>
              </a:rPr>
              <a:t> </a:t>
            </a:r>
            <a:r>
              <a:rPr kumimoji="0" lang="en-US" altLang="zh-CN" sz="2400" b="1" i="1">
                <a:solidFill>
                  <a:srgbClr val="000000"/>
                </a:solidFill>
              </a:rPr>
              <a:t>L</a:t>
            </a:r>
            <a:r>
              <a:rPr kumimoji="0" lang="en-US" altLang="zh-CN" sz="2400" b="1">
                <a:solidFill>
                  <a:srgbClr val="000000"/>
                </a:solidFill>
              </a:rPr>
              <a:t> for every </a:t>
            </a:r>
            <a:r>
              <a:rPr kumimoji="0" lang="en-US" altLang="zh-CN" sz="2400" b="1" i="1">
                <a:solidFill>
                  <a:srgbClr val="000000"/>
                </a:solidFill>
              </a:rPr>
              <a:t>L’ </a:t>
            </a:r>
            <a:r>
              <a:rPr kumimoji="0" lang="en-US" altLang="zh-CN" sz="2400" b="1">
                <a:solidFill>
                  <a:srgbClr val="000000"/>
                </a:solidFill>
              </a:rPr>
              <a:t>∈ NP.</a:t>
            </a:r>
          </a:p>
        </p:txBody>
      </p:sp>
      <p:pic>
        <p:nvPicPr>
          <p:cNvPr id="31749" name="图片 7">
            <a:extLst>
              <a:ext uri="{FF2B5EF4-FFF2-40B4-BE49-F238E27FC236}">
                <a16:creationId xmlns:a16="http://schemas.microsoft.com/office/drawing/2014/main" id="{C323B099-A8A7-9D45-8D15-1B702937A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5376863"/>
            <a:ext cx="68834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5">
            <a:extLst>
              <a:ext uri="{FF2B5EF4-FFF2-40B4-BE49-F238E27FC236}">
                <a16:creationId xmlns:a16="http://schemas.microsoft.com/office/drawing/2014/main" id="{9FA05CDA-1D87-644D-BCF3-D7FA0C98B03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5A9E8E3-A186-9940-BE12-3173684D66D7}" type="slidenum">
              <a:rPr lang="zh-CN" altLang="en-US" sz="1400" smtClean="0"/>
              <a:pPr/>
              <a:t>23</a:t>
            </a:fld>
            <a:endParaRPr lang="en-US" altLang="zh-CN" sz="1400"/>
          </a:p>
        </p:txBody>
      </p:sp>
      <p:sp>
        <p:nvSpPr>
          <p:cNvPr id="32770" name="Rectangle 2">
            <a:extLst>
              <a:ext uri="{FF2B5EF4-FFF2-40B4-BE49-F238E27FC236}">
                <a16:creationId xmlns:a16="http://schemas.microsoft.com/office/drawing/2014/main" id="{89D8A2E5-9704-9B44-B2DE-EF21C1CF0410}"/>
              </a:ext>
            </a:extLst>
          </p:cNvPr>
          <p:cNvSpPr>
            <a:spLocks noGrp="1" noChangeArrowheads="1"/>
          </p:cNvSpPr>
          <p:nvPr>
            <p:ph type="title"/>
          </p:nvPr>
        </p:nvSpPr>
        <p:spPr/>
        <p:txBody>
          <a:bodyPr/>
          <a:lstStyle/>
          <a:p>
            <a:endParaRPr lang="zh-CN" altLang="en-US"/>
          </a:p>
        </p:txBody>
      </p:sp>
      <p:sp>
        <p:nvSpPr>
          <p:cNvPr id="32771" name="Rectangle 3">
            <a:extLst>
              <a:ext uri="{FF2B5EF4-FFF2-40B4-BE49-F238E27FC236}">
                <a16:creationId xmlns:a16="http://schemas.microsoft.com/office/drawing/2014/main" id="{6CA67646-B2AC-6E48-83EE-7C11F7C0CA8A}"/>
              </a:ext>
            </a:extLst>
          </p:cNvPr>
          <p:cNvSpPr>
            <a:spLocks noGrp="1" noChangeArrowheads="1"/>
          </p:cNvSpPr>
          <p:nvPr>
            <p:ph type="body" idx="1"/>
          </p:nvPr>
        </p:nvSpPr>
        <p:spPr/>
        <p:txBody>
          <a:bodyPr/>
          <a:lstStyle/>
          <a:p>
            <a:r>
              <a:rPr lang="en-US" altLang="zh-CN">
                <a:solidFill>
                  <a:srgbClr val="0000FF"/>
                </a:solidFill>
              </a:rPr>
              <a:t>Lemma.</a:t>
            </a:r>
            <a:r>
              <a:rPr lang="en-US" altLang="zh-CN">
                <a:solidFill>
                  <a:srgbClr val="000000"/>
                </a:solidFill>
              </a:rPr>
              <a:t> If </a:t>
            </a:r>
            <a:r>
              <a:rPr lang="en-US" altLang="zh-CN" i="1">
                <a:solidFill>
                  <a:srgbClr val="000000"/>
                </a:solidFill>
              </a:rPr>
              <a:t>L</a:t>
            </a:r>
            <a:r>
              <a:rPr lang="en-US" altLang="zh-CN" baseline="-30000">
                <a:solidFill>
                  <a:srgbClr val="000000"/>
                </a:solidFill>
              </a:rPr>
              <a:t>1</a:t>
            </a:r>
            <a:r>
              <a:rPr lang="en-US" altLang="zh-CN">
                <a:solidFill>
                  <a:srgbClr val="000000"/>
                </a:solidFill>
              </a:rPr>
              <a:t>, </a:t>
            </a:r>
            <a:r>
              <a:rPr lang="en-US" altLang="zh-CN" i="1">
                <a:solidFill>
                  <a:srgbClr val="000000"/>
                </a:solidFill>
              </a:rPr>
              <a:t>L</a:t>
            </a:r>
            <a:r>
              <a:rPr lang="en-US" altLang="zh-CN" baseline="-30000">
                <a:solidFill>
                  <a:srgbClr val="000000"/>
                </a:solidFill>
              </a:rPr>
              <a:t>2</a:t>
            </a:r>
            <a:r>
              <a:rPr lang="en-US" altLang="zh-CN">
                <a:solidFill>
                  <a:srgbClr val="000000"/>
                </a:solidFill>
              </a:rPr>
              <a:t> ⊆ {0,1}* are languages such that </a:t>
            </a:r>
            <a:r>
              <a:rPr lang="en-US" altLang="zh-CN" i="1">
                <a:solidFill>
                  <a:srgbClr val="FF0000"/>
                </a:solidFill>
              </a:rPr>
              <a:t>L</a:t>
            </a:r>
            <a:r>
              <a:rPr lang="en-US" altLang="zh-CN" baseline="-30000">
                <a:solidFill>
                  <a:srgbClr val="FF0000"/>
                </a:solidFill>
              </a:rPr>
              <a:t>1</a:t>
            </a:r>
            <a:r>
              <a:rPr lang="en-US" altLang="zh-CN">
                <a:solidFill>
                  <a:srgbClr val="FF0000"/>
                </a:solidFill>
              </a:rPr>
              <a:t> ≤</a:t>
            </a:r>
            <a:r>
              <a:rPr lang="en-US" altLang="zh-CN" baseline="-30000">
                <a:solidFill>
                  <a:srgbClr val="FF0000"/>
                </a:solidFill>
              </a:rPr>
              <a:t>P</a:t>
            </a:r>
            <a:r>
              <a:rPr lang="en-US" altLang="zh-CN">
                <a:solidFill>
                  <a:srgbClr val="FF0000"/>
                </a:solidFill>
              </a:rPr>
              <a:t> </a:t>
            </a:r>
            <a:r>
              <a:rPr lang="en-US" altLang="zh-CN" i="1">
                <a:solidFill>
                  <a:srgbClr val="FF0000"/>
                </a:solidFill>
              </a:rPr>
              <a:t>L</a:t>
            </a:r>
            <a:r>
              <a:rPr lang="en-US" altLang="zh-CN" baseline="-30000">
                <a:solidFill>
                  <a:srgbClr val="FF0000"/>
                </a:solidFill>
              </a:rPr>
              <a:t>2</a:t>
            </a:r>
            <a:r>
              <a:rPr lang="en-US" altLang="zh-CN">
                <a:solidFill>
                  <a:srgbClr val="000000"/>
                </a:solidFill>
              </a:rPr>
              <a:t>, then </a:t>
            </a:r>
            <a:r>
              <a:rPr lang="en-US" altLang="zh-CN" i="1">
                <a:solidFill>
                  <a:srgbClr val="FF0000"/>
                </a:solidFill>
              </a:rPr>
              <a:t>L</a:t>
            </a:r>
            <a:r>
              <a:rPr lang="en-US" altLang="zh-CN" baseline="-30000">
                <a:solidFill>
                  <a:srgbClr val="FF0000"/>
                </a:solidFill>
              </a:rPr>
              <a:t>2</a:t>
            </a:r>
            <a:r>
              <a:rPr lang="en-US" altLang="zh-CN">
                <a:solidFill>
                  <a:srgbClr val="FF0000"/>
                </a:solidFill>
              </a:rPr>
              <a:t> ∈ P</a:t>
            </a:r>
            <a:r>
              <a:rPr lang="en-US" altLang="zh-CN">
                <a:solidFill>
                  <a:srgbClr val="000000"/>
                </a:solidFill>
              </a:rPr>
              <a:t> implies </a:t>
            </a:r>
            <a:r>
              <a:rPr lang="en-US" altLang="zh-CN" i="1">
                <a:solidFill>
                  <a:srgbClr val="FF0000"/>
                </a:solidFill>
              </a:rPr>
              <a:t>L</a:t>
            </a:r>
            <a:r>
              <a:rPr lang="en-US" altLang="zh-CN" baseline="-30000">
                <a:solidFill>
                  <a:srgbClr val="FF0000"/>
                </a:solidFill>
              </a:rPr>
              <a:t>1</a:t>
            </a:r>
            <a:r>
              <a:rPr lang="en-US" altLang="zh-CN">
                <a:solidFill>
                  <a:srgbClr val="FF0000"/>
                </a:solidFill>
              </a:rPr>
              <a:t> ∈ P</a:t>
            </a:r>
            <a:r>
              <a:rPr lang="en-US" altLang="zh-CN">
                <a:solidFill>
                  <a:srgbClr val="000000"/>
                </a:solidFill>
              </a:rPr>
              <a:t>.</a:t>
            </a:r>
          </a:p>
          <a:p>
            <a:endParaRPr lang="en-US" altLang="zh-CN">
              <a:solidFill>
                <a:srgbClr val="0000FF"/>
              </a:solidFill>
            </a:endParaRPr>
          </a:p>
          <a:p>
            <a:endParaRPr lang="zh-CN" altLang="en-US"/>
          </a:p>
        </p:txBody>
      </p:sp>
      <p:sp>
        <p:nvSpPr>
          <p:cNvPr id="32772" name="Rectangle 4">
            <a:extLst>
              <a:ext uri="{FF2B5EF4-FFF2-40B4-BE49-F238E27FC236}">
                <a16:creationId xmlns:a16="http://schemas.microsoft.com/office/drawing/2014/main" id="{508F8056-5407-C949-83B1-D396B1B81E10}"/>
              </a:ext>
            </a:extLst>
          </p:cNvPr>
          <p:cNvSpPr>
            <a:spLocks noChangeArrowheads="1"/>
          </p:cNvSpPr>
          <p:nvPr/>
        </p:nvSpPr>
        <p:spPr bwMode="auto">
          <a:xfrm>
            <a:off x="1403350" y="3213100"/>
            <a:ext cx="5545138" cy="22320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73" name="Rectangle 5">
            <a:extLst>
              <a:ext uri="{FF2B5EF4-FFF2-40B4-BE49-F238E27FC236}">
                <a16:creationId xmlns:a16="http://schemas.microsoft.com/office/drawing/2014/main" id="{3B35DDFD-97AA-5643-B6D5-18CA26E47877}"/>
              </a:ext>
            </a:extLst>
          </p:cNvPr>
          <p:cNvSpPr>
            <a:spLocks noChangeArrowheads="1"/>
          </p:cNvSpPr>
          <p:nvPr/>
        </p:nvSpPr>
        <p:spPr bwMode="auto">
          <a:xfrm>
            <a:off x="2051050" y="3789363"/>
            <a:ext cx="1584325" cy="93503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t>F</a:t>
            </a:r>
          </a:p>
        </p:txBody>
      </p:sp>
      <p:sp>
        <p:nvSpPr>
          <p:cNvPr id="32774" name="Rectangle 6">
            <a:extLst>
              <a:ext uri="{FF2B5EF4-FFF2-40B4-BE49-F238E27FC236}">
                <a16:creationId xmlns:a16="http://schemas.microsoft.com/office/drawing/2014/main" id="{AB90DCCA-337F-134B-A620-8F557A2E6D8B}"/>
              </a:ext>
            </a:extLst>
          </p:cNvPr>
          <p:cNvSpPr>
            <a:spLocks noChangeArrowheads="1"/>
          </p:cNvSpPr>
          <p:nvPr/>
        </p:nvSpPr>
        <p:spPr bwMode="auto">
          <a:xfrm>
            <a:off x="4427538" y="3789363"/>
            <a:ext cx="1657350" cy="935037"/>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t>A</a:t>
            </a:r>
            <a:r>
              <a:rPr lang="en-US" altLang="zh-CN" baseline="-25000"/>
              <a:t>2</a:t>
            </a:r>
          </a:p>
        </p:txBody>
      </p:sp>
      <p:sp>
        <p:nvSpPr>
          <p:cNvPr id="32775" name="Rectangle 7">
            <a:extLst>
              <a:ext uri="{FF2B5EF4-FFF2-40B4-BE49-F238E27FC236}">
                <a16:creationId xmlns:a16="http://schemas.microsoft.com/office/drawing/2014/main" id="{116E017B-4FDF-114E-9F6D-FF60C0A1C5FA}"/>
              </a:ext>
            </a:extLst>
          </p:cNvPr>
          <p:cNvSpPr>
            <a:spLocks noChangeArrowheads="1"/>
          </p:cNvSpPr>
          <p:nvPr/>
        </p:nvSpPr>
        <p:spPr bwMode="auto">
          <a:xfrm>
            <a:off x="539750" y="3860800"/>
            <a:ext cx="1008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i="1"/>
              <a:t>x</a:t>
            </a:r>
          </a:p>
        </p:txBody>
      </p:sp>
      <p:sp>
        <p:nvSpPr>
          <p:cNvPr id="32776" name="Line 8">
            <a:extLst>
              <a:ext uri="{FF2B5EF4-FFF2-40B4-BE49-F238E27FC236}">
                <a16:creationId xmlns:a16="http://schemas.microsoft.com/office/drawing/2014/main" id="{ADE8D675-423B-874E-A1FF-BE7F3DB9605D}"/>
              </a:ext>
            </a:extLst>
          </p:cNvPr>
          <p:cNvSpPr>
            <a:spLocks noChangeShapeType="1"/>
          </p:cNvSpPr>
          <p:nvPr/>
        </p:nvSpPr>
        <p:spPr bwMode="auto">
          <a:xfrm>
            <a:off x="1258888" y="4221163"/>
            <a:ext cx="6492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7" name="Line 9">
            <a:extLst>
              <a:ext uri="{FF2B5EF4-FFF2-40B4-BE49-F238E27FC236}">
                <a16:creationId xmlns:a16="http://schemas.microsoft.com/office/drawing/2014/main" id="{660631F9-3EAF-5D43-9F71-8076B01080C1}"/>
              </a:ext>
            </a:extLst>
          </p:cNvPr>
          <p:cNvSpPr>
            <a:spLocks noChangeShapeType="1"/>
          </p:cNvSpPr>
          <p:nvPr/>
        </p:nvSpPr>
        <p:spPr bwMode="auto">
          <a:xfrm>
            <a:off x="3708400" y="4221163"/>
            <a:ext cx="576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8" name="Rectangle 10">
            <a:extLst>
              <a:ext uri="{FF2B5EF4-FFF2-40B4-BE49-F238E27FC236}">
                <a16:creationId xmlns:a16="http://schemas.microsoft.com/office/drawing/2014/main" id="{5BC74C9A-4525-3940-8574-037ED57E5BC0}"/>
              </a:ext>
            </a:extLst>
          </p:cNvPr>
          <p:cNvSpPr>
            <a:spLocks noChangeArrowheads="1"/>
          </p:cNvSpPr>
          <p:nvPr/>
        </p:nvSpPr>
        <p:spPr bwMode="auto">
          <a:xfrm>
            <a:off x="3492500" y="3500438"/>
            <a:ext cx="1008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i="1"/>
              <a:t>f </a:t>
            </a:r>
            <a:r>
              <a:rPr lang="en-US" altLang="zh-CN"/>
              <a:t>(</a:t>
            </a:r>
            <a:r>
              <a:rPr lang="en-US" altLang="zh-CN" i="1"/>
              <a:t>x</a:t>
            </a:r>
            <a:r>
              <a:rPr lang="en-US" altLang="zh-CN"/>
              <a:t>)</a:t>
            </a:r>
          </a:p>
        </p:txBody>
      </p:sp>
      <p:sp>
        <p:nvSpPr>
          <p:cNvPr id="32779" name="Line 11">
            <a:extLst>
              <a:ext uri="{FF2B5EF4-FFF2-40B4-BE49-F238E27FC236}">
                <a16:creationId xmlns:a16="http://schemas.microsoft.com/office/drawing/2014/main" id="{549571E9-6E2B-5A48-B495-AAA03C09D30B}"/>
              </a:ext>
            </a:extLst>
          </p:cNvPr>
          <p:cNvSpPr>
            <a:spLocks noChangeShapeType="1"/>
          </p:cNvSpPr>
          <p:nvPr/>
        </p:nvSpPr>
        <p:spPr bwMode="auto">
          <a:xfrm flipV="1">
            <a:off x="6084888" y="3573463"/>
            <a:ext cx="86360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0" name="Line 12">
            <a:extLst>
              <a:ext uri="{FF2B5EF4-FFF2-40B4-BE49-F238E27FC236}">
                <a16:creationId xmlns:a16="http://schemas.microsoft.com/office/drawing/2014/main" id="{406DA71C-9C53-AE40-9A67-6078BF09A7DB}"/>
              </a:ext>
            </a:extLst>
          </p:cNvPr>
          <p:cNvSpPr>
            <a:spLocks noChangeShapeType="1"/>
          </p:cNvSpPr>
          <p:nvPr/>
        </p:nvSpPr>
        <p:spPr bwMode="auto">
          <a:xfrm>
            <a:off x="6948488" y="3573463"/>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1" name="Line 13">
            <a:extLst>
              <a:ext uri="{FF2B5EF4-FFF2-40B4-BE49-F238E27FC236}">
                <a16:creationId xmlns:a16="http://schemas.microsoft.com/office/drawing/2014/main" id="{2B3C9964-C6F2-D746-B06F-EBA290E94721}"/>
              </a:ext>
            </a:extLst>
          </p:cNvPr>
          <p:cNvSpPr>
            <a:spLocks noChangeShapeType="1"/>
          </p:cNvSpPr>
          <p:nvPr/>
        </p:nvSpPr>
        <p:spPr bwMode="auto">
          <a:xfrm>
            <a:off x="6084888" y="4221163"/>
            <a:ext cx="86360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2" name="Line 14">
            <a:extLst>
              <a:ext uri="{FF2B5EF4-FFF2-40B4-BE49-F238E27FC236}">
                <a16:creationId xmlns:a16="http://schemas.microsoft.com/office/drawing/2014/main" id="{19F58E17-2FE3-344D-BED8-733A48E500B3}"/>
              </a:ext>
            </a:extLst>
          </p:cNvPr>
          <p:cNvSpPr>
            <a:spLocks noChangeShapeType="1"/>
          </p:cNvSpPr>
          <p:nvPr/>
        </p:nvSpPr>
        <p:spPr bwMode="auto">
          <a:xfrm>
            <a:off x="6948488" y="4868863"/>
            <a:ext cx="13684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2783" name="Object 15">
            <a:extLst>
              <a:ext uri="{FF2B5EF4-FFF2-40B4-BE49-F238E27FC236}">
                <a16:creationId xmlns:a16="http://schemas.microsoft.com/office/drawing/2014/main" id="{F06D7FC6-2133-5D43-8CB4-6E0DBB146F48}"/>
              </a:ext>
            </a:extLst>
          </p:cNvPr>
          <p:cNvGraphicFramePr>
            <a:graphicFrameLocks noChangeAspect="1"/>
          </p:cNvGraphicFramePr>
          <p:nvPr/>
        </p:nvGraphicFramePr>
        <p:xfrm>
          <a:off x="5651500" y="3213100"/>
          <a:ext cx="1295400" cy="328613"/>
        </p:xfrm>
        <a:graphic>
          <a:graphicData uri="http://schemas.openxmlformats.org/presentationml/2006/ole">
            <mc:AlternateContent xmlns:mc="http://schemas.openxmlformats.org/markup-compatibility/2006">
              <mc:Choice xmlns:v="urn:schemas-microsoft-com:vml" Requires="v">
                <p:oleObj spid="_x0000_s32840" name="Equation" r:id="rId3" imgW="20777200" imgH="5270500" progId="Equation.DSMT4">
                  <p:embed/>
                </p:oleObj>
              </mc:Choice>
              <mc:Fallback>
                <p:oleObj name="Equation" r:id="rId3" imgW="20777200" imgH="52705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3213100"/>
                        <a:ext cx="1295400"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4" name="Object 16">
            <a:extLst>
              <a:ext uri="{FF2B5EF4-FFF2-40B4-BE49-F238E27FC236}">
                <a16:creationId xmlns:a16="http://schemas.microsoft.com/office/drawing/2014/main" id="{C2F088CF-42DB-D842-9601-3B85B63A875F}"/>
              </a:ext>
            </a:extLst>
          </p:cNvPr>
          <p:cNvGraphicFramePr>
            <a:graphicFrameLocks noChangeAspect="1"/>
          </p:cNvGraphicFramePr>
          <p:nvPr/>
        </p:nvGraphicFramePr>
        <p:xfrm>
          <a:off x="7553325" y="3068638"/>
          <a:ext cx="949325" cy="328612"/>
        </p:xfrm>
        <a:graphic>
          <a:graphicData uri="http://schemas.openxmlformats.org/presentationml/2006/ole">
            <mc:AlternateContent xmlns:mc="http://schemas.openxmlformats.org/markup-compatibility/2006">
              <mc:Choice xmlns:v="urn:schemas-microsoft-com:vml" Requires="v">
                <p:oleObj spid="_x0000_s32841" name="Equation" r:id="rId5" imgW="15214600" imgH="5270500" progId="Equation.DSMT4">
                  <p:embed/>
                </p:oleObj>
              </mc:Choice>
              <mc:Fallback>
                <p:oleObj name="Equation" r:id="rId5" imgW="15214600" imgH="52705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3325" y="3068638"/>
                        <a:ext cx="949325"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5" name="Object 17">
            <a:extLst>
              <a:ext uri="{FF2B5EF4-FFF2-40B4-BE49-F238E27FC236}">
                <a16:creationId xmlns:a16="http://schemas.microsoft.com/office/drawing/2014/main" id="{E3CF9D9B-30B9-4049-B18F-9B8790E83284}"/>
              </a:ext>
            </a:extLst>
          </p:cNvPr>
          <p:cNvGraphicFramePr>
            <a:graphicFrameLocks noChangeAspect="1"/>
          </p:cNvGraphicFramePr>
          <p:nvPr/>
        </p:nvGraphicFramePr>
        <p:xfrm>
          <a:off x="5651500" y="4868863"/>
          <a:ext cx="1203325" cy="328612"/>
        </p:xfrm>
        <a:graphic>
          <a:graphicData uri="http://schemas.openxmlformats.org/presentationml/2006/ole">
            <mc:AlternateContent xmlns:mc="http://schemas.openxmlformats.org/markup-compatibility/2006">
              <mc:Choice xmlns:v="urn:schemas-microsoft-com:vml" Requires="v">
                <p:oleObj spid="_x0000_s32842" name="Equation" r:id="rId7" imgW="19304000" imgH="5270500" progId="Equation.DSMT4">
                  <p:embed/>
                </p:oleObj>
              </mc:Choice>
              <mc:Fallback>
                <p:oleObj name="Equation" r:id="rId7" imgW="19304000" imgH="52705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1500" y="4868863"/>
                        <a:ext cx="1203325"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6" name="Object 18">
            <a:extLst>
              <a:ext uri="{FF2B5EF4-FFF2-40B4-BE49-F238E27FC236}">
                <a16:creationId xmlns:a16="http://schemas.microsoft.com/office/drawing/2014/main" id="{0C33521E-40DF-0F46-8575-9ABE582BB6C5}"/>
              </a:ext>
            </a:extLst>
          </p:cNvPr>
          <p:cNvGraphicFramePr>
            <a:graphicFrameLocks noChangeAspect="1"/>
          </p:cNvGraphicFramePr>
          <p:nvPr/>
        </p:nvGraphicFramePr>
        <p:xfrm>
          <a:off x="7488238" y="5013325"/>
          <a:ext cx="1044575" cy="384175"/>
        </p:xfrm>
        <a:graphic>
          <a:graphicData uri="http://schemas.openxmlformats.org/presentationml/2006/ole">
            <mc:AlternateContent xmlns:mc="http://schemas.openxmlformats.org/markup-compatibility/2006">
              <mc:Choice xmlns:v="urn:schemas-microsoft-com:vml" Requires="v">
                <p:oleObj spid="_x0000_s32843" name="Equation" r:id="rId9" imgW="14338300" imgH="5270500" progId="Equation.DSMT4">
                  <p:embed/>
                </p:oleObj>
              </mc:Choice>
              <mc:Fallback>
                <p:oleObj name="Equation" r:id="rId9" imgW="14338300" imgH="527050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8238" y="5013325"/>
                        <a:ext cx="10445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7" name="Rectangle 19">
            <a:extLst>
              <a:ext uri="{FF2B5EF4-FFF2-40B4-BE49-F238E27FC236}">
                <a16:creationId xmlns:a16="http://schemas.microsoft.com/office/drawing/2014/main" id="{DBBA9875-3EF5-9C45-A7A6-C4008DD83B35}"/>
              </a:ext>
            </a:extLst>
          </p:cNvPr>
          <p:cNvSpPr>
            <a:spLocks noChangeArrowheads="1"/>
          </p:cNvSpPr>
          <p:nvPr/>
        </p:nvSpPr>
        <p:spPr bwMode="auto">
          <a:xfrm>
            <a:off x="3419475" y="4724400"/>
            <a:ext cx="1008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i="1"/>
              <a:t>A</a:t>
            </a:r>
            <a:r>
              <a:rPr lang="en-US" altLang="zh-CN" b="1" i="1" baseline="-25000"/>
              <a:t>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5">
            <a:extLst>
              <a:ext uri="{FF2B5EF4-FFF2-40B4-BE49-F238E27FC236}">
                <a16:creationId xmlns:a16="http://schemas.microsoft.com/office/drawing/2014/main" id="{E9E9565C-C099-F14A-A40D-A9994ABAA10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6642774-B35C-464D-B5BE-3233C2BB362E}" type="slidenum">
              <a:rPr lang="zh-CN" altLang="en-US" sz="1400" smtClean="0"/>
              <a:pPr/>
              <a:t>24</a:t>
            </a:fld>
            <a:endParaRPr lang="en-US" altLang="zh-CN" sz="1400"/>
          </a:p>
        </p:txBody>
      </p:sp>
      <p:sp>
        <p:nvSpPr>
          <p:cNvPr id="33794" name="Rectangle 3">
            <a:extLst>
              <a:ext uri="{FF2B5EF4-FFF2-40B4-BE49-F238E27FC236}">
                <a16:creationId xmlns:a16="http://schemas.microsoft.com/office/drawing/2014/main" id="{BD3B98C4-DD17-8E48-923F-70C80DA729B7}"/>
              </a:ext>
            </a:extLst>
          </p:cNvPr>
          <p:cNvSpPr>
            <a:spLocks noGrp="1" noChangeArrowheads="1"/>
          </p:cNvSpPr>
          <p:nvPr>
            <p:ph type="body" idx="1"/>
          </p:nvPr>
        </p:nvSpPr>
        <p:spPr>
          <a:xfrm>
            <a:off x="866775" y="677863"/>
            <a:ext cx="7772400" cy="4114800"/>
          </a:xfrm>
        </p:spPr>
        <p:txBody>
          <a:bodyPr/>
          <a:lstStyle/>
          <a:p>
            <a:pPr>
              <a:lnSpc>
                <a:spcPct val="90000"/>
              </a:lnSpc>
            </a:pPr>
            <a:r>
              <a:rPr lang="en-US" altLang="zh-CN">
                <a:solidFill>
                  <a:srgbClr val="0000FF"/>
                </a:solidFill>
              </a:rPr>
              <a:t>Theorem.</a:t>
            </a:r>
            <a:r>
              <a:rPr lang="en-US" altLang="zh-CN"/>
              <a:t> If any NP-complete problem is polynomial-time solvable, then P = NP.</a:t>
            </a:r>
          </a:p>
          <a:p>
            <a:pPr>
              <a:lnSpc>
                <a:spcPct val="90000"/>
              </a:lnSpc>
            </a:pPr>
            <a:endParaRPr lang="en-US" altLang="zh-CN"/>
          </a:p>
          <a:p>
            <a:pPr>
              <a:lnSpc>
                <a:spcPct val="90000"/>
              </a:lnSpc>
            </a:pPr>
            <a:r>
              <a:rPr lang="en-US" altLang="zh-CN"/>
              <a:t>Pf. Suppose that </a:t>
            </a:r>
            <a:r>
              <a:rPr lang="en-US" altLang="zh-CN" i="1">
                <a:solidFill>
                  <a:srgbClr val="FF3300"/>
                </a:solidFill>
              </a:rPr>
              <a:t>L</a:t>
            </a:r>
            <a:r>
              <a:rPr lang="en-US" altLang="zh-CN">
                <a:solidFill>
                  <a:srgbClr val="FF3300"/>
                </a:solidFill>
              </a:rPr>
              <a:t> ∈ P</a:t>
            </a:r>
            <a:r>
              <a:rPr lang="en-US" altLang="zh-CN"/>
              <a:t> and also that </a:t>
            </a:r>
            <a:r>
              <a:rPr lang="en-US" altLang="zh-CN" i="1">
                <a:solidFill>
                  <a:srgbClr val="FF3300"/>
                </a:solidFill>
              </a:rPr>
              <a:t>L</a:t>
            </a:r>
            <a:r>
              <a:rPr lang="en-US" altLang="zh-CN">
                <a:solidFill>
                  <a:srgbClr val="FF3300"/>
                </a:solidFill>
              </a:rPr>
              <a:t> ∈ NPC</a:t>
            </a:r>
            <a:r>
              <a:rPr lang="en-US" altLang="zh-CN"/>
              <a:t>. For any </a:t>
            </a:r>
            <a:r>
              <a:rPr lang="en-US" altLang="zh-CN" i="1">
                <a:solidFill>
                  <a:srgbClr val="FF3300"/>
                </a:solidFill>
              </a:rPr>
              <a:t>L</a:t>
            </a:r>
            <a:r>
              <a:rPr lang="en-US" altLang="zh-CN">
                <a:solidFill>
                  <a:srgbClr val="FF3300"/>
                </a:solidFill>
              </a:rPr>
              <a:t>′ ∈ NP</a:t>
            </a:r>
            <a:r>
              <a:rPr lang="en-US" altLang="zh-CN"/>
              <a:t>, we have </a:t>
            </a:r>
            <a:r>
              <a:rPr lang="en-US" altLang="zh-CN" i="1">
                <a:solidFill>
                  <a:srgbClr val="FF3300"/>
                </a:solidFill>
              </a:rPr>
              <a:t>L</a:t>
            </a:r>
            <a:r>
              <a:rPr lang="en-US" altLang="zh-CN">
                <a:solidFill>
                  <a:srgbClr val="FF3300"/>
                </a:solidFill>
              </a:rPr>
              <a:t>′ ≤</a:t>
            </a:r>
            <a:r>
              <a:rPr lang="en-US" altLang="zh-CN" baseline="-30000">
                <a:solidFill>
                  <a:srgbClr val="FF3300"/>
                </a:solidFill>
              </a:rPr>
              <a:t>P</a:t>
            </a:r>
            <a:r>
              <a:rPr lang="en-US" altLang="zh-CN">
                <a:solidFill>
                  <a:srgbClr val="FF3300"/>
                </a:solidFill>
              </a:rPr>
              <a:t> </a:t>
            </a:r>
            <a:r>
              <a:rPr lang="en-US" altLang="zh-CN" i="1">
                <a:solidFill>
                  <a:srgbClr val="FF3300"/>
                </a:solidFill>
              </a:rPr>
              <a:t>L</a:t>
            </a:r>
            <a:r>
              <a:rPr lang="en-US" altLang="zh-CN"/>
              <a:t> by property 2 of the definition of NP-completeness. Thus, by above Lemma , we also have that </a:t>
            </a:r>
            <a:r>
              <a:rPr lang="en-US" altLang="zh-CN" i="1">
                <a:solidFill>
                  <a:srgbClr val="FF3300"/>
                </a:solidFill>
              </a:rPr>
              <a:t>L</a:t>
            </a:r>
            <a:r>
              <a:rPr lang="en-US" altLang="zh-CN">
                <a:solidFill>
                  <a:srgbClr val="FF3300"/>
                </a:solidFill>
              </a:rPr>
              <a:t>′ ∈ P</a:t>
            </a:r>
            <a:r>
              <a:rPr lang="en-US" altLang="zh-CN"/>
              <a:t>, which proves the theorem. </a:t>
            </a:r>
          </a:p>
        </p:txBody>
      </p:sp>
      <p:pic>
        <p:nvPicPr>
          <p:cNvPr id="2" name="图片 1">
            <a:extLst>
              <a:ext uri="{FF2B5EF4-FFF2-40B4-BE49-F238E27FC236}">
                <a16:creationId xmlns:a16="http://schemas.microsoft.com/office/drawing/2014/main" id="{E74909A3-CE59-6442-AB6C-644DEE47704A}"/>
              </a:ext>
            </a:extLst>
          </p:cNvPr>
          <p:cNvPicPr>
            <a:picLocks noChangeAspect="1"/>
          </p:cNvPicPr>
          <p:nvPr/>
        </p:nvPicPr>
        <p:blipFill>
          <a:blip r:embed="rId2"/>
          <a:stretch>
            <a:fillRect/>
          </a:stretch>
        </p:blipFill>
        <p:spPr>
          <a:xfrm>
            <a:off x="251520" y="3361526"/>
            <a:ext cx="8919024" cy="3125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40B72-35BC-7F44-8A68-7FB2C09FA601}"/>
              </a:ext>
            </a:extLst>
          </p:cNvPr>
          <p:cNvSpPr>
            <a:spLocks noGrp="1"/>
          </p:cNvSpPr>
          <p:nvPr>
            <p:ph type="title"/>
          </p:nvPr>
        </p:nvSpPr>
        <p:spPr>
          <a:xfrm>
            <a:off x="251520" y="9099"/>
            <a:ext cx="7772400" cy="1143000"/>
          </a:xfrm>
        </p:spPr>
        <p:txBody>
          <a:bodyPr/>
          <a:lstStyle/>
          <a:p>
            <a:pPr algn="l"/>
            <a:r>
              <a:rPr lang="en-US" altLang="zh-CN" dirty="0"/>
              <a:t>Satisfiability</a:t>
            </a:r>
            <a:endParaRPr kumimoji="1" lang="zh-CN" altLang="en-US" dirty="0"/>
          </a:p>
        </p:txBody>
      </p:sp>
      <p:sp>
        <p:nvSpPr>
          <p:cNvPr id="4" name="灯片编号占位符 3">
            <a:extLst>
              <a:ext uri="{FF2B5EF4-FFF2-40B4-BE49-F238E27FC236}">
                <a16:creationId xmlns:a16="http://schemas.microsoft.com/office/drawing/2014/main" id="{E3271561-8477-0442-8A59-FBA4409BD957}"/>
              </a:ext>
            </a:extLst>
          </p:cNvPr>
          <p:cNvSpPr>
            <a:spLocks noGrp="1"/>
          </p:cNvSpPr>
          <p:nvPr>
            <p:ph type="sldNum" sz="quarter" idx="12"/>
          </p:nvPr>
        </p:nvSpPr>
        <p:spPr/>
        <p:txBody>
          <a:bodyPr/>
          <a:lstStyle/>
          <a:p>
            <a:pPr>
              <a:defRPr/>
            </a:pPr>
            <a:fld id="{1CFAB2F1-2EE4-D945-AC67-4E8917B7BCF4}" type="slidenum">
              <a:rPr lang="en-US" altLang="zh-CN" smtClean="0"/>
              <a:pPr>
                <a:defRPr/>
              </a:pPr>
              <a:t>25</a:t>
            </a:fld>
            <a:endParaRPr lang="en-US" altLang="zh-CN"/>
          </a:p>
        </p:txBody>
      </p:sp>
      <p:pic>
        <p:nvPicPr>
          <p:cNvPr id="5" name="图片 4">
            <a:extLst>
              <a:ext uri="{FF2B5EF4-FFF2-40B4-BE49-F238E27FC236}">
                <a16:creationId xmlns:a16="http://schemas.microsoft.com/office/drawing/2014/main" id="{20B49053-8576-A344-91AD-3E9D5E9B3A32}"/>
              </a:ext>
            </a:extLst>
          </p:cNvPr>
          <p:cNvPicPr>
            <a:picLocks noChangeAspect="1"/>
          </p:cNvPicPr>
          <p:nvPr/>
        </p:nvPicPr>
        <p:blipFill>
          <a:blip r:embed="rId2"/>
          <a:stretch>
            <a:fillRect/>
          </a:stretch>
        </p:blipFill>
        <p:spPr>
          <a:xfrm>
            <a:off x="251520" y="1321054"/>
            <a:ext cx="8857724" cy="5227664"/>
          </a:xfrm>
          <a:prstGeom prst="rect">
            <a:avLst/>
          </a:prstGeom>
        </p:spPr>
      </p:pic>
    </p:spTree>
    <p:extLst>
      <p:ext uri="{BB962C8B-B14F-4D97-AF65-F5344CB8AC3E}">
        <p14:creationId xmlns:p14="http://schemas.microsoft.com/office/powerpoint/2010/main" val="2934320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5">
            <a:extLst>
              <a:ext uri="{FF2B5EF4-FFF2-40B4-BE49-F238E27FC236}">
                <a16:creationId xmlns:a16="http://schemas.microsoft.com/office/drawing/2014/main" id="{A96B488D-4877-2841-B7BE-6F69986B2DF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B0258E5-E5F9-344F-B8B8-7DC010ECFF42}" type="slidenum">
              <a:rPr lang="zh-CN" altLang="en-US" sz="1400" smtClean="0"/>
              <a:pPr/>
              <a:t>26</a:t>
            </a:fld>
            <a:endParaRPr lang="en-US" altLang="zh-CN" sz="1400"/>
          </a:p>
        </p:txBody>
      </p:sp>
      <p:sp>
        <p:nvSpPr>
          <p:cNvPr id="34818" name="Rectangle 2">
            <a:extLst>
              <a:ext uri="{FF2B5EF4-FFF2-40B4-BE49-F238E27FC236}">
                <a16:creationId xmlns:a16="http://schemas.microsoft.com/office/drawing/2014/main" id="{F1D30BCE-4202-AC42-B8F2-D18807269D06}"/>
              </a:ext>
            </a:extLst>
          </p:cNvPr>
          <p:cNvSpPr>
            <a:spLocks noGrp="1" noChangeArrowheads="1"/>
          </p:cNvSpPr>
          <p:nvPr>
            <p:ph type="title"/>
          </p:nvPr>
        </p:nvSpPr>
        <p:spPr>
          <a:xfrm>
            <a:off x="614363" y="33338"/>
            <a:ext cx="7772400" cy="1143000"/>
          </a:xfrm>
        </p:spPr>
        <p:txBody>
          <a:bodyPr/>
          <a:lstStyle/>
          <a:p>
            <a:r>
              <a:rPr lang="zh-CN" altLang="en-US">
                <a:solidFill>
                  <a:schemeClr val="tx1"/>
                </a:solidFill>
              </a:rPr>
              <a:t> </a:t>
            </a:r>
            <a:r>
              <a:rPr lang="en-US" altLang="zh-CN">
                <a:solidFill>
                  <a:schemeClr val="tx1"/>
                </a:solidFill>
              </a:rPr>
              <a:t>Circuit Satisfiability</a:t>
            </a:r>
          </a:p>
        </p:txBody>
      </p:sp>
      <p:sp>
        <p:nvSpPr>
          <p:cNvPr id="34819" name="Rectangle 3">
            <a:extLst>
              <a:ext uri="{FF2B5EF4-FFF2-40B4-BE49-F238E27FC236}">
                <a16:creationId xmlns:a16="http://schemas.microsoft.com/office/drawing/2014/main" id="{70BEB3BC-BA14-564C-AA48-A262EBDBA345}"/>
              </a:ext>
            </a:extLst>
          </p:cNvPr>
          <p:cNvSpPr>
            <a:spLocks noGrp="1" noChangeArrowheads="1"/>
          </p:cNvSpPr>
          <p:nvPr>
            <p:ph type="body" idx="1"/>
          </p:nvPr>
        </p:nvSpPr>
        <p:spPr>
          <a:xfrm>
            <a:off x="468313" y="1196975"/>
            <a:ext cx="8218487" cy="4929188"/>
          </a:xfrm>
        </p:spPr>
        <p:txBody>
          <a:bodyPr/>
          <a:lstStyle/>
          <a:p>
            <a:r>
              <a:rPr lang="en-US" altLang="zh-CN">
                <a:solidFill>
                  <a:srgbClr val="00339A"/>
                </a:solidFill>
                <a:latin typeface="ComicSansMS" panose="030F0702030302020204" pitchFamily="66" charset="0"/>
              </a:rPr>
              <a:t>CIRCUIT-SAT. </a:t>
            </a:r>
            <a:r>
              <a:rPr lang="en-US" altLang="zh-CN">
                <a:solidFill>
                  <a:srgbClr val="000000"/>
                </a:solidFill>
              </a:rPr>
              <a:t>Given a combinational circuit built out of </a:t>
            </a:r>
            <a:r>
              <a:rPr lang="en-US" altLang="zh-CN">
                <a:solidFill>
                  <a:srgbClr val="FF3300"/>
                </a:solidFill>
              </a:rPr>
              <a:t>AND</a:t>
            </a:r>
            <a:r>
              <a:rPr lang="en-US" altLang="zh-CN">
                <a:solidFill>
                  <a:srgbClr val="000000"/>
                </a:solidFill>
              </a:rPr>
              <a:t>, </a:t>
            </a:r>
            <a:r>
              <a:rPr lang="en-US" altLang="zh-CN">
                <a:solidFill>
                  <a:srgbClr val="FF3300"/>
                </a:solidFill>
              </a:rPr>
              <a:t>OR</a:t>
            </a:r>
            <a:r>
              <a:rPr lang="en-US" altLang="zh-CN">
                <a:solidFill>
                  <a:srgbClr val="000000"/>
                </a:solidFill>
              </a:rPr>
              <a:t>, and </a:t>
            </a:r>
            <a:r>
              <a:rPr lang="en-US" altLang="zh-CN">
                <a:solidFill>
                  <a:srgbClr val="FF3300"/>
                </a:solidFill>
              </a:rPr>
              <a:t>NOT</a:t>
            </a:r>
            <a:r>
              <a:rPr lang="en-US" altLang="zh-CN">
                <a:solidFill>
                  <a:srgbClr val="000000"/>
                </a:solidFill>
              </a:rPr>
              <a:t> gates, is there a way to set the circuit inputs so that the output is 1?</a:t>
            </a:r>
          </a:p>
          <a:p>
            <a:endParaRPr lang="en-US" altLang="zh-CN">
              <a:solidFill>
                <a:srgbClr val="000000"/>
              </a:solidFill>
            </a:endParaRPr>
          </a:p>
          <a:p>
            <a:endParaRPr lang="zh-CN" altLang="en-US"/>
          </a:p>
        </p:txBody>
      </p:sp>
      <p:sp>
        <p:nvSpPr>
          <p:cNvPr id="34820" name="Oval 4">
            <a:extLst>
              <a:ext uri="{FF2B5EF4-FFF2-40B4-BE49-F238E27FC236}">
                <a16:creationId xmlns:a16="http://schemas.microsoft.com/office/drawing/2014/main" id="{30287CE1-8E48-714B-829B-8FB5A11A182F}"/>
              </a:ext>
            </a:extLst>
          </p:cNvPr>
          <p:cNvSpPr>
            <a:spLocks noChangeArrowheads="1"/>
          </p:cNvSpPr>
          <p:nvPr/>
        </p:nvSpPr>
        <p:spPr bwMode="auto">
          <a:xfrm>
            <a:off x="6804025" y="6021388"/>
            <a:ext cx="142875"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1" name="Oval 5">
            <a:extLst>
              <a:ext uri="{FF2B5EF4-FFF2-40B4-BE49-F238E27FC236}">
                <a16:creationId xmlns:a16="http://schemas.microsoft.com/office/drawing/2014/main" id="{53CB26E3-AFF1-464E-A339-BE421E7B87E8}"/>
              </a:ext>
            </a:extLst>
          </p:cNvPr>
          <p:cNvSpPr>
            <a:spLocks noChangeArrowheads="1"/>
          </p:cNvSpPr>
          <p:nvPr/>
        </p:nvSpPr>
        <p:spPr bwMode="auto">
          <a:xfrm>
            <a:off x="3203575" y="6021388"/>
            <a:ext cx="142875"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2" name="Oval 6">
            <a:extLst>
              <a:ext uri="{FF2B5EF4-FFF2-40B4-BE49-F238E27FC236}">
                <a16:creationId xmlns:a16="http://schemas.microsoft.com/office/drawing/2014/main" id="{F3EFB039-6036-4E43-8A78-1C934A57B1E0}"/>
              </a:ext>
            </a:extLst>
          </p:cNvPr>
          <p:cNvSpPr>
            <a:spLocks noChangeArrowheads="1"/>
          </p:cNvSpPr>
          <p:nvPr/>
        </p:nvSpPr>
        <p:spPr bwMode="auto">
          <a:xfrm>
            <a:off x="1908175" y="6021388"/>
            <a:ext cx="142875"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3" name="Oval 7">
            <a:extLst>
              <a:ext uri="{FF2B5EF4-FFF2-40B4-BE49-F238E27FC236}">
                <a16:creationId xmlns:a16="http://schemas.microsoft.com/office/drawing/2014/main" id="{97CEF215-CE37-3849-AC2E-389D7CA7862F}"/>
              </a:ext>
            </a:extLst>
          </p:cNvPr>
          <p:cNvSpPr>
            <a:spLocks noChangeArrowheads="1"/>
          </p:cNvSpPr>
          <p:nvPr/>
        </p:nvSpPr>
        <p:spPr bwMode="auto">
          <a:xfrm>
            <a:off x="5364163" y="6021388"/>
            <a:ext cx="142875"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4" name="Oval 8">
            <a:extLst>
              <a:ext uri="{FF2B5EF4-FFF2-40B4-BE49-F238E27FC236}">
                <a16:creationId xmlns:a16="http://schemas.microsoft.com/office/drawing/2014/main" id="{317A9729-16C6-DF46-933D-2FC4F35811F4}"/>
              </a:ext>
            </a:extLst>
          </p:cNvPr>
          <p:cNvSpPr>
            <a:spLocks noChangeArrowheads="1"/>
          </p:cNvSpPr>
          <p:nvPr/>
        </p:nvSpPr>
        <p:spPr bwMode="auto">
          <a:xfrm>
            <a:off x="4140200" y="6021388"/>
            <a:ext cx="142875"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5" name="Oval 9">
            <a:extLst>
              <a:ext uri="{FF2B5EF4-FFF2-40B4-BE49-F238E27FC236}">
                <a16:creationId xmlns:a16="http://schemas.microsoft.com/office/drawing/2014/main" id="{7AF3B90B-1503-FB48-8E9C-24A834C3B5FC}"/>
              </a:ext>
            </a:extLst>
          </p:cNvPr>
          <p:cNvSpPr>
            <a:spLocks noChangeArrowheads="1"/>
          </p:cNvSpPr>
          <p:nvPr/>
        </p:nvSpPr>
        <p:spPr bwMode="auto">
          <a:xfrm>
            <a:off x="2555875" y="4941888"/>
            <a:ext cx="360363" cy="358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zh-CN"/>
          </a:p>
        </p:txBody>
      </p:sp>
      <p:sp>
        <p:nvSpPr>
          <p:cNvPr id="34826" name="Oval 10">
            <a:extLst>
              <a:ext uri="{FF2B5EF4-FFF2-40B4-BE49-F238E27FC236}">
                <a16:creationId xmlns:a16="http://schemas.microsoft.com/office/drawing/2014/main" id="{898D198A-0FE1-A04E-AF0A-9B015CD358EE}"/>
              </a:ext>
            </a:extLst>
          </p:cNvPr>
          <p:cNvSpPr>
            <a:spLocks noChangeArrowheads="1"/>
          </p:cNvSpPr>
          <p:nvPr/>
        </p:nvSpPr>
        <p:spPr bwMode="auto">
          <a:xfrm>
            <a:off x="6156325" y="4941888"/>
            <a:ext cx="360363" cy="358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7" name="Oval 11">
            <a:extLst>
              <a:ext uri="{FF2B5EF4-FFF2-40B4-BE49-F238E27FC236}">
                <a16:creationId xmlns:a16="http://schemas.microsoft.com/office/drawing/2014/main" id="{79BB37F3-186E-A045-8A5C-CB92D76B4AE4}"/>
              </a:ext>
            </a:extLst>
          </p:cNvPr>
          <p:cNvSpPr>
            <a:spLocks noChangeArrowheads="1"/>
          </p:cNvSpPr>
          <p:nvPr/>
        </p:nvSpPr>
        <p:spPr bwMode="auto">
          <a:xfrm>
            <a:off x="4643438" y="4941888"/>
            <a:ext cx="360362" cy="358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8" name="Oval 12">
            <a:extLst>
              <a:ext uri="{FF2B5EF4-FFF2-40B4-BE49-F238E27FC236}">
                <a16:creationId xmlns:a16="http://schemas.microsoft.com/office/drawing/2014/main" id="{63AD5C1C-21A3-C34F-8A5F-71D2C98D000E}"/>
              </a:ext>
            </a:extLst>
          </p:cNvPr>
          <p:cNvSpPr>
            <a:spLocks noChangeArrowheads="1"/>
          </p:cNvSpPr>
          <p:nvPr/>
        </p:nvSpPr>
        <p:spPr bwMode="auto">
          <a:xfrm>
            <a:off x="3276600" y="3933825"/>
            <a:ext cx="360363" cy="358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9" name="Oval 13">
            <a:extLst>
              <a:ext uri="{FF2B5EF4-FFF2-40B4-BE49-F238E27FC236}">
                <a16:creationId xmlns:a16="http://schemas.microsoft.com/office/drawing/2014/main" id="{34526B3A-BF25-564A-9A1F-80476EE8708C}"/>
              </a:ext>
            </a:extLst>
          </p:cNvPr>
          <p:cNvSpPr>
            <a:spLocks noChangeArrowheads="1"/>
          </p:cNvSpPr>
          <p:nvPr/>
        </p:nvSpPr>
        <p:spPr bwMode="auto">
          <a:xfrm>
            <a:off x="5508625" y="3860800"/>
            <a:ext cx="360363" cy="358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30" name="Oval 14">
            <a:extLst>
              <a:ext uri="{FF2B5EF4-FFF2-40B4-BE49-F238E27FC236}">
                <a16:creationId xmlns:a16="http://schemas.microsoft.com/office/drawing/2014/main" id="{BDCC7060-D2CE-7A4B-BFF0-914D3670A63F}"/>
              </a:ext>
            </a:extLst>
          </p:cNvPr>
          <p:cNvSpPr>
            <a:spLocks noChangeArrowheads="1"/>
          </p:cNvSpPr>
          <p:nvPr/>
        </p:nvSpPr>
        <p:spPr bwMode="auto">
          <a:xfrm>
            <a:off x="4427538" y="3141663"/>
            <a:ext cx="360362" cy="358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cxnSp>
        <p:nvCxnSpPr>
          <p:cNvPr id="34831" name="AutoShape 16">
            <a:extLst>
              <a:ext uri="{FF2B5EF4-FFF2-40B4-BE49-F238E27FC236}">
                <a16:creationId xmlns:a16="http://schemas.microsoft.com/office/drawing/2014/main" id="{752F44B2-A9B7-B340-8DA6-515F167A3904}"/>
              </a:ext>
            </a:extLst>
          </p:cNvPr>
          <p:cNvCxnSpPr>
            <a:cxnSpLocks noChangeShapeType="1"/>
            <a:stCxn id="34822" idx="7"/>
            <a:endCxn id="34825" idx="4"/>
          </p:cNvCxnSpPr>
          <p:nvPr/>
        </p:nvCxnSpPr>
        <p:spPr bwMode="auto">
          <a:xfrm flipV="1">
            <a:off x="2030413" y="5300663"/>
            <a:ext cx="706437" cy="7413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2" name="AutoShape 17">
            <a:extLst>
              <a:ext uri="{FF2B5EF4-FFF2-40B4-BE49-F238E27FC236}">
                <a16:creationId xmlns:a16="http://schemas.microsoft.com/office/drawing/2014/main" id="{A29FB3A4-02AB-7F43-8318-CDAF0337C46C}"/>
              </a:ext>
            </a:extLst>
          </p:cNvPr>
          <p:cNvCxnSpPr>
            <a:cxnSpLocks noChangeShapeType="1"/>
            <a:stCxn id="34821" idx="1"/>
            <a:endCxn id="34825" idx="4"/>
          </p:cNvCxnSpPr>
          <p:nvPr/>
        </p:nvCxnSpPr>
        <p:spPr bwMode="auto">
          <a:xfrm flipH="1" flipV="1">
            <a:off x="2736850" y="5300663"/>
            <a:ext cx="487363" cy="7413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3" name="AutoShape 18">
            <a:extLst>
              <a:ext uri="{FF2B5EF4-FFF2-40B4-BE49-F238E27FC236}">
                <a16:creationId xmlns:a16="http://schemas.microsoft.com/office/drawing/2014/main" id="{EE5577FD-1B9D-A34B-A341-905530361443}"/>
              </a:ext>
            </a:extLst>
          </p:cNvPr>
          <p:cNvCxnSpPr>
            <a:cxnSpLocks noChangeShapeType="1"/>
            <a:stCxn id="34824" idx="0"/>
            <a:endCxn id="34827" idx="3"/>
          </p:cNvCxnSpPr>
          <p:nvPr/>
        </p:nvCxnSpPr>
        <p:spPr bwMode="auto">
          <a:xfrm flipV="1">
            <a:off x="4211638" y="5248275"/>
            <a:ext cx="484187" cy="7731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4" name="AutoShape 19">
            <a:extLst>
              <a:ext uri="{FF2B5EF4-FFF2-40B4-BE49-F238E27FC236}">
                <a16:creationId xmlns:a16="http://schemas.microsoft.com/office/drawing/2014/main" id="{FBDEE928-753D-F543-8C64-CFF4D473CD69}"/>
              </a:ext>
            </a:extLst>
          </p:cNvPr>
          <p:cNvCxnSpPr>
            <a:cxnSpLocks noChangeShapeType="1"/>
            <a:stCxn id="34823" idx="7"/>
            <a:endCxn id="34826" idx="3"/>
          </p:cNvCxnSpPr>
          <p:nvPr/>
        </p:nvCxnSpPr>
        <p:spPr bwMode="auto">
          <a:xfrm flipV="1">
            <a:off x="5486400" y="5248275"/>
            <a:ext cx="722313" cy="7937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5" name="AutoShape 21">
            <a:extLst>
              <a:ext uri="{FF2B5EF4-FFF2-40B4-BE49-F238E27FC236}">
                <a16:creationId xmlns:a16="http://schemas.microsoft.com/office/drawing/2014/main" id="{A3C5F902-DF54-0344-BDC2-4B9F7673D786}"/>
              </a:ext>
            </a:extLst>
          </p:cNvPr>
          <p:cNvCxnSpPr>
            <a:cxnSpLocks noChangeShapeType="1"/>
          </p:cNvCxnSpPr>
          <p:nvPr/>
        </p:nvCxnSpPr>
        <p:spPr bwMode="auto">
          <a:xfrm flipV="1">
            <a:off x="3276600" y="5229225"/>
            <a:ext cx="1366838" cy="9207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6" name="AutoShape 22">
            <a:extLst>
              <a:ext uri="{FF2B5EF4-FFF2-40B4-BE49-F238E27FC236}">
                <a16:creationId xmlns:a16="http://schemas.microsoft.com/office/drawing/2014/main" id="{F113C14F-9522-D54E-9C99-9B175BBB7E30}"/>
              </a:ext>
            </a:extLst>
          </p:cNvPr>
          <p:cNvCxnSpPr>
            <a:cxnSpLocks noChangeShapeType="1"/>
            <a:stCxn id="34820" idx="4"/>
            <a:endCxn id="34826" idx="5"/>
          </p:cNvCxnSpPr>
          <p:nvPr/>
        </p:nvCxnSpPr>
        <p:spPr bwMode="auto">
          <a:xfrm flipH="1" flipV="1">
            <a:off x="6464300" y="5248275"/>
            <a:ext cx="411163" cy="9175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7" name="AutoShape 23">
            <a:extLst>
              <a:ext uri="{FF2B5EF4-FFF2-40B4-BE49-F238E27FC236}">
                <a16:creationId xmlns:a16="http://schemas.microsoft.com/office/drawing/2014/main" id="{981F06A2-E802-034A-B438-1F7FBDE4D37B}"/>
              </a:ext>
            </a:extLst>
          </p:cNvPr>
          <p:cNvCxnSpPr>
            <a:cxnSpLocks noChangeShapeType="1"/>
            <a:stCxn id="34825" idx="7"/>
            <a:endCxn id="34828" idx="3"/>
          </p:cNvCxnSpPr>
          <p:nvPr/>
        </p:nvCxnSpPr>
        <p:spPr bwMode="auto">
          <a:xfrm flipV="1">
            <a:off x="2863850" y="4240213"/>
            <a:ext cx="465138" cy="754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8" name="AutoShape 24">
            <a:extLst>
              <a:ext uri="{FF2B5EF4-FFF2-40B4-BE49-F238E27FC236}">
                <a16:creationId xmlns:a16="http://schemas.microsoft.com/office/drawing/2014/main" id="{BC3DAC44-A9A0-4646-988B-6BC71532AD7B}"/>
              </a:ext>
            </a:extLst>
          </p:cNvPr>
          <p:cNvCxnSpPr>
            <a:cxnSpLocks noChangeShapeType="1"/>
            <a:stCxn id="34827" idx="7"/>
            <a:endCxn id="34829" idx="3"/>
          </p:cNvCxnSpPr>
          <p:nvPr/>
        </p:nvCxnSpPr>
        <p:spPr bwMode="auto">
          <a:xfrm flipV="1">
            <a:off x="4951413" y="4167188"/>
            <a:ext cx="609600" cy="8270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9" name="AutoShape 25">
            <a:extLst>
              <a:ext uri="{FF2B5EF4-FFF2-40B4-BE49-F238E27FC236}">
                <a16:creationId xmlns:a16="http://schemas.microsoft.com/office/drawing/2014/main" id="{84D764DD-7B5E-8F42-BF65-EF53F74C63E9}"/>
              </a:ext>
            </a:extLst>
          </p:cNvPr>
          <p:cNvCxnSpPr>
            <a:cxnSpLocks noChangeShapeType="1"/>
            <a:stCxn id="34826" idx="1"/>
            <a:endCxn id="34829" idx="5"/>
          </p:cNvCxnSpPr>
          <p:nvPr/>
        </p:nvCxnSpPr>
        <p:spPr bwMode="auto">
          <a:xfrm flipH="1" flipV="1">
            <a:off x="5816600" y="4167188"/>
            <a:ext cx="392113" cy="8270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0" name="AutoShape 26">
            <a:extLst>
              <a:ext uri="{FF2B5EF4-FFF2-40B4-BE49-F238E27FC236}">
                <a16:creationId xmlns:a16="http://schemas.microsoft.com/office/drawing/2014/main" id="{8AE6CB30-C4B0-B941-A3EA-F40F687E9AFC}"/>
              </a:ext>
            </a:extLst>
          </p:cNvPr>
          <p:cNvCxnSpPr>
            <a:cxnSpLocks noChangeShapeType="1"/>
            <a:stCxn id="34828" idx="7"/>
            <a:endCxn id="34830" idx="3"/>
          </p:cNvCxnSpPr>
          <p:nvPr/>
        </p:nvCxnSpPr>
        <p:spPr bwMode="auto">
          <a:xfrm flipV="1">
            <a:off x="3584575" y="3448050"/>
            <a:ext cx="895350" cy="5381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1" name="AutoShape 27">
            <a:extLst>
              <a:ext uri="{FF2B5EF4-FFF2-40B4-BE49-F238E27FC236}">
                <a16:creationId xmlns:a16="http://schemas.microsoft.com/office/drawing/2014/main" id="{42965632-0438-A940-9D45-674B6C1DA0FB}"/>
              </a:ext>
            </a:extLst>
          </p:cNvPr>
          <p:cNvCxnSpPr>
            <a:cxnSpLocks noChangeShapeType="1"/>
            <a:stCxn id="34829" idx="1"/>
            <a:endCxn id="34830" idx="5"/>
          </p:cNvCxnSpPr>
          <p:nvPr/>
        </p:nvCxnSpPr>
        <p:spPr bwMode="auto">
          <a:xfrm flipH="1" flipV="1">
            <a:off x="4735513" y="3448050"/>
            <a:ext cx="825500" cy="4651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4842" name="Object 28">
            <a:extLst>
              <a:ext uri="{FF2B5EF4-FFF2-40B4-BE49-F238E27FC236}">
                <a16:creationId xmlns:a16="http://schemas.microsoft.com/office/drawing/2014/main" id="{09505C04-DD9A-D74C-8C9E-A0A12F611A78}"/>
              </a:ext>
            </a:extLst>
          </p:cNvPr>
          <p:cNvGraphicFramePr>
            <a:graphicFrameLocks noChangeAspect="1"/>
          </p:cNvGraphicFramePr>
          <p:nvPr/>
        </p:nvGraphicFramePr>
        <p:xfrm>
          <a:off x="2627313" y="5013325"/>
          <a:ext cx="215900" cy="196850"/>
        </p:xfrm>
        <a:graphic>
          <a:graphicData uri="http://schemas.openxmlformats.org/presentationml/2006/ole">
            <mc:AlternateContent xmlns:mc="http://schemas.openxmlformats.org/markup-compatibility/2006">
              <mc:Choice xmlns:v="urn:schemas-microsoft-com:vml" Requires="v">
                <p:oleObj spid="_x0000_s34933" name="Equation" r:id="rId3" imgW="3213100" imgH="2921000" progId="Equation.DSMT4">
                  <p:embed/>
                </p:oleObj>
              </mc:Choice>
              <mc:Fallback>
                <p:oleObj name="Equation" r:id="rId3" imgW="3213100" imgH="2921000"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5013325"/>
                        <a:ext cx="2159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43" name="Object 29">
            <a:extLst>
              <a:ext uri="{FF2B5EF4-FFF2-40B4-BE49-F238E27FC236}">
                <a16:creationId xmlns:a16="http://schemas.microsoft.com/office/drawing/2014/main" id="{656B4F4C-C3D3-344C-875B-4F016063B3D8}"/>
              </a:ext>
            </a:extLst>
          </p:cNvPr>
          <p:cNvGraphicFramePr>
            <a:graphicFrameLocks noChangeAspect="1"/>
          </p:cNvGraphicFramePr>
          <p:nvPr/>
        </p:nvGraphicFramePr>
        <p:xfrm>
          <a:off x="4500563" y="3213100"/>
          <a:ext cx="215900" cy="196850"/>
        </p:xfrm>
        <a:graphic>
          <a:graphicData uri="http://schemas.openxmlformats.org/presentationml/2006/ole">
            <mc:AlternateContent xmlns:mc="http://schemas.openxmlformats.org/markup-compatibility/2006">
              <mc:Choice xmlns:v="urn:schemas-microsoft-com:vml" Requires="v">
                <p:oleObj spid="_x0000_s34934" name="Equation" r:id="rId5" imgW="3213100" imgH="2921000" progId="Equation.DSMT4">
                  <p:embed/>
                </p:oleObj>
              </mc:Choice>
              <mc:Fallback>
                <p:oleObj name="Equation" r:id="rId5" imgW="3213100" imgH="2921000" progId="Equation.DSMT4">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3213100"/>
                        <a:ext cx="2159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44" name="Object 30">
            <a:extLst>
              <a:ext uri="{FF2B5EF4-FFF2-40B4-BE49-F238E27FC236}">
                <a16:creationId xmlns:a16="http://schemas.microsoft.com/office/drawing/2014/main" id="{27340A76-D6CB-E94F-9CD1-00099C3AE77F}"/>
              </a:ext>
            </a:extLst>
          </p:cNvPr>
          <p:cNvGraphicFramePr>
            <a:graphicFrameLocks noChangeAspect="1"/>
          </p:cNvGraphicFramePr>
          <p:nvPr/>
        </p:nvGraphicFramePr>
        <p:xfrm>
          <a:off x="5580063" y="3933825"/>
          <a:ext cx="215900" cy="196850"/>
        </p:xfrm>
        <a:graphic>
          <a:graphicData uri="http://schemas.openxmlformats.org/presentationml/2006/ole">
            <mc:AlternateContent xmlns:mc="http://schemas.openxmlformats.org/markup-compatibility/2006">
              <mc:Choice xmlns:v="urn:schemas-microsoft-com:vml" Requires="v">
                <p:oleObj spid="_x0000_s34935" name="Equation" r:id="rId6" imgW="3213100" imgH="2921000" progId="Equation.DSMT4">
                  <p:embed/>
                </p:oleObj>
              </mc:Choice>
              <mc:Fallback>
                <p:oleObj name="Equation" r:id="rId6" imgW="3213100" imgH="2921000"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3933825"/>
                        <a:ext cx="2159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45" name="Object 31">
            <a:extLst>
              <a:ext uri="{FF2B5EF4-FFF2-40B4-BE49-F238E27FC236}">
                <a16:creationId xmlns:a16="http://schemas.microsoft.com/office/drawing/2014/main" id="{5B7A7BB2-6618-E34F-BBB5-834045E124BD}"/>
              </a:ext>
            </a:extLst>
          </p:cNvPr>
          <p:cNvGraphicFramePr>
            <a:graphicFrameLocks noChangeAspect="1"/>
          </p:cNvGraphicFramePr>
          <p:nvPr/>
        </p:nvGraphicFramePr>
        <p:xfrm>
          <a:off x="3338513" y="4024313"/>
          <a:ext cx="234950" cy="158750"/>
        </p:xfrm>
        <a:graphic>
          <a:graphicData uri="http://schemas.openxmlformats.org/presentationml/2006/ole">
            <mc:AlternateContent xmlns:mc="http://schemas.openxmlformats.org/markup-compatibility/2006">
              <mc:Choice xmlns:v="urn:schemas-microsoft-com:vml" Requires="v">
                <p:oleObj spid="_x0000_s34936" name="Equation" r:id="rId7" imgW="3505200" imgH="2336800" progId="Equation.DSMT4">
                  <p:embed/>
                </p:oleObj>
              </mc:Choice>
              <mc:Fallback>
                <p:oleObj name="Equation" r:id="rId7" imgW="3505200" imgH="2336800" progId="Equation.DSMT4">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8513" y="4024313"/>
                        <a:ext cx="234950"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46" name="Object 32">
            <a:extLst>
              <a:ext uri="{FF2B5EF4-FFF2-40B4-BE49-F238E27FC236}">
                <a16:creationId xmlns:a16="http://schemas.microsoft.com/office/drawing/2014/main" id="{74A13D9F-890E-EA44-99A0-11CD8A9BDCEA}"/>
              </a:ext>
            </a:extLst>
          </p:cNvPr>
          <p:cNvGraphicFramePr>
            <a:graphicFrameLocks noChangeAspect="1"/>
          </p:cNvGraphicFramePr>
          <p:nvPr/>
        </p:nvGraphicFramePr>
        <p:xfrm>
          <a:off x="4716463" y="5013325"/>
          <a:ext cx="215900" cy="196850"/>
        </p:xfrm>
        <a:graphic>
          <a:graphicData uri="http://schemas.openxmlformats.org/presentationml/2006/ole">
            <mc:AlternateContent xmlns:mc="http://schemas.openxmlformats.org/markup-compatibility/2006">
              <mc:Choice xmlns:v="urn:schemas-microsoft-com:vml" Requires="v">
                <p:oleObj spid="_x0000_s34937" name="Equation" r:id="rId9" imgW="3213100" imgH="2921000" progId="Equation.DSMT4">
                  <p:embed/>
                </p:oleObj>
              </mc:Choice>
              <mc:Fallback>
                <p:oleObj name="Equation" r:id="rId9" imgW="3213100" imgH="2921000" progId="Equation.DSMT4">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463" y="5013325"/>
                        <a:ext cx="2159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47" name="Object 33">
            <a:extLst>
              <a:ext uri="{FF2B5EF4-FFF2-40B4-BE49-F238E27FC236}">
                <a16:creationId xmlns:a16="http://schemas.microsoft.com/office/drawing/2014/main" id="{6A34B49C-9606-4A4D-81D5-82D300631753}"/>
              </a:ext>
            </a:extLst>
          </p:cNvPr>
          <p:cNvGraphicFramePr>
            <a:graphicFrameLocks noChangeAspect="1"/>
          </p:cNvGraphicFramePr>
          <p:nvPr/>
        </p:nvGraphicFramePr>
        <p:xfrm>
          <a:off x="6227763" y="5013325"/>
          <a:ext cx="215900" cy="196850"/>
        </p:xfrm>
        <a:graphic>
          <a:graphicData uri="http://schemas.openxmlformats.org/presentationml/2006/ole">
            <mc:AlternateContent xmlns:mc="http://schemas.openxmlformats.org/markup-compatibility/2006">
              <mc:Choice xmlns:v="urn:schemas-microsoft-com:vml" Requires="v">
                <p:oleObj spid="_x0000_s34938" name="Equation" r:id="rId11" imgW="3213100" imgH="2921000" progId="Equation.DSMT4">
                  <p:embed/>
                </p:oleObj>
              </mc:Choice>
              <mc:Fallback>
                <p:oleObj name="Equation" r:id="rId11" imgW="3213100" imgH="2921000" progId="Equation.DSMT4">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27763" y="5013325"/>
                        <a:ext cx="2159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48" name="Rectangle 34">
            <a:extLst>
              <a:ext uri="{FF2B5EF4-FFF2-40B4-BE49-F238E27FC236}">
                <a16:creationId xmlns:a16="http://schemas.microsoft.com/office/drawing/2014/main" id="{F688E912-6F48-EA4F-81A4-0C5C2D284A5A}"/>
              </a:ext>
            </a:extLst>
          </p:cNvPr>
          <p:cNvSpPr>
            <a:spLocks noChangeArrowheads="1"/>
          </p:cNvSpPr>
          <p:nvPr/>
        </p:nvSpPr>
        <p:spPr bwMode="auto">
          <a:xfrm>
            <a:off x="1619250" y="6237288"/>
            <a:ext cx="649288"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1</a:t>
            </a:r>
          </a:p>
        </p:txBody>
      </p:sp>
      <p:sp>
        <p:nvSpPr>
          <p:cNvPr id="34849" name="Rectangle 35">
            <a:extLst>
              <a:ext uri="{FF2B5EF4-FFF2-40B4-BE49-F238E27FC236}">
                <a16:creationId xmlns:a16="http://schemas.microsoft.com/office/drawing/2014/main" id="{0CE1EE6B-6379-5D4D-A277-F936CBA7CE0F}"/>
              </a:ext>
            </a:extLst>
          </p:cNvPr>
          <p:cNvSpPr>
            <a:spLocks noChangeArrowheads="1"/>
          </p:cNvSpPr>
          <p:nvPr/>
        </p:nvSpPr>
        <p:spPr bwMode="auto">
          <a:xfrm>
            <a:off x="2843213" y="6237288"/>
            <a:ext cx="649287"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0</a:t>
            </a:r>
          </a:p>
        </p:txBody>
      </p:sp>
      <p:sp>
        <p:nvSpPr>
          <p:cNvPr id="34850" name="Rectangle 36">
            <a:extLst>
              <a:ext uri="{FF2B5EF4-FFF2-40B4-BE49-F238E27FC236}">
                <a16:creationId xmlns:a16="http://schemas.microsoft.com/office/drawing/2014/main" id="{7C60E66C-F4BC-0E44-8122-78B529CC2826}"/>
              </a:ext>
            </a:extLst>
          </p:cNvPr>
          <p:cNvSpPr>
            <a:spLocks noChangeArrowheads="1"/>
          </p:cNvSpPr>
          <p:nvPr/>
        </p:nvSpPr>
        <p:spPr bwMode="auto">
          <a:xfrm>
            <a:off x="4067175" y="6237288"/>
            <a:ext cx="649288"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a:t>
            </a:r>
          </a:p>
        </p:txBody>
      </p:sp>
      <p:sp>
        <p:nvSpPr>
          <p:cNvPr id="34851" name="Rectangle 37">
            <a:extLst>
              <a:ext uri="{FF2B5EF4-FFF2-40B4-BE49-F238E27FC236}">
                <a16:creationId xmlns:a16="http://schemas.microsoft.com/office/drawing/2014/main" id="{5008E465-57D7-C343-B171-7DDFD1CD7278}"/>
              </a:ext>
            </a:extLst>
          </p:cNvPr>
          <p:cNvSpPr>
            <a:spLocks noChangeArrowheads="1"/>
          </p:cNvSpPr>
          <p:nvPr/>
        </p:nvSpPr>
        <p:spPr bwMode="auto">
          <a:xfrm>
            <a:off x="5292725" y="6237288"/>
            <a:ext cx="649288"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a:t>
            </a:r>
          </a:p>
        </p:txBody>
      </p:sp>
      <p:sp>
        <p:nvSpPr>
          <p:cNvPr id="34852" name="Rectangle 38">
            <a:extLst>
              <a:ext uri="{FF2B5EF4-FFF2-40B4-BE49-F238E27FC236}">
                <a16:creationId xmlns:a16="http://schemas.microsoft.com/office/drawing/2014/main" id="{4DEE6D53-6400-CA4E-912D-4547E6C9E92B}"/>
              </a:ext>
            </a:extLst>
          </p:cNvPr>
          <p:cNvSpPr>
            <a:spLocks noChangeArrowheads="1"/>
          </p:cNvSpPr>
          <p:nvPr/>
        </p:nvSpPr>
        <p:spPr bwMode="auto">
          <a:xfrm>
            <a:off x="6659563" y="6237288"/>
            <a:ext cx="649287"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a:t>
            </a:r>
          </a:p>
        </p:txBody>
      </p:sp>
      <p:sp>
        <p:nvSpPr>
          <p:cNvPr id="34853" name="Rectangle 39">
            <a:extLst>
              <a:ext uri="{FF2B5EF4-FFF2-40B4-BE49-F238E27FC236}">
                <a16:creationId xmlns:a16="http://schemas.microsoft.com/office/drawing/2014/main" id="{A1816324-7700-034A-9790-740E0039F765}"/>
              </a:ext>
            </a:extLst>
          </p:cNvPr>
          <p:cNvSpPr>
            <a:spLocks noChangeArrowheads="1"/>
          </p:cNvSpPr>
          <p:nvPr/>
        </p:nvSpPr>
        <p:spPr bwMode="auto">
          <a:xfrm>
            <a:off x="827088" y="5013325"/>
            <a:ext cx="9366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Yes: 101</a:t>
            </a:r>
          </a:p>
        </p:txBody>
      </p:sp>
      <p:sp>
        <p:nvSpPr>
          <p:cNvPr id="34854" name="Rectangle 40">
            <a:extLst>
              <a:ext uri="{FF2B5EF4-FFF2-40B4-BE49-F238E27FC236}">
                <a16:creationId xmlns:a16="http://schemas.microsoft.com/office/drawing/2014/main" id="{14B2E45A-1FDF-A64E-8C0C-DC5969969C12}"/>
              </a:ext>
            </a:extLst>
          </p:cNvPr>
          <p:cNvSpPr>
            <a:spLocks noChangeArrowheads="1"/>
          </p:cNvSpPr>
          <p:nvPr/>
        </p:nvSpPr>
        <p:spPr bwMode="auto">
          <a:xfrm>
            <a:off x="3348038" y="3068638"/>
            <a:ext cx="9366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Output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5">
            <a:extLst>
              <a:ext uri="{FF2B5EF4-FFF2-40B4-BE49-F238E27FC236}">
                <a16:creationId xmlns:a16="http://schemas.microsoft.com/office/drawing/2014/main" id="{2F4C95B4-95C4-9645-B986-6B3CE157AE4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6C74F7E-2E35-C544-9696-014D1D31219C}" type="slidenum">
              <a:rPr lang="zh-CN" altLang="en-US" sz="1400" smtClean="0"/>
              <a:pPr/>
              <a:t>27</a:t>
            </a:fld>
            <a:endParaRPr lang="en-US" altLang="zh-CN" sz="1400"/>
          </a:p>
        </p:txBody>
      </p:sp>
      <p:sp>
        <p:nvSpPr>
          <p:cNvPr id="35842" name="Rectangle 2">
            <a:extLst>
              <a:ext uri="{FF2B5EF4-FFF2-40B4-BE49-F238E27FC236}">
                <a16:creationId xmlns:a16="http://schemas.microsoft.com/office/drawing/2014/main" id="{436755C2-5389-ED4F-AB96-A2C1F47EFDB7}"/>
              </a:ext>
            </a:extLst>
          </p:cNvPr>
          <p:cNvSpPr>
            <a:spLocks noGrp="1" noChangeArrowheads="1"/>
          </p:cNvSpPr>
          <p:nvPr>
            <p:ph type="title"/>
          </p:nvPr>
        </p:nvSpPr>
        <p:spPr/>
        <p:txBody>
          <a:bodyPr/>
          <a:lstStyle/>
          <a:p>
            <a:r>
              <a:rPr lang="en-US" altLang="zh-CN" sz="3600">
                <a:solidFill>
                  <a:schemeClr val="tx1"/>
                </a:solidFill>
              </a:rPr>
              <a:t>The "First" </a:t>
            </a:r>
            <a:br>
              <a:rPr lang="en-US" altLang="zh-CN" sz="3600">
                <a:solidFill>
                  <a:schemeClr val="tx1"/>
                </a:solidFill>
              </a:rPr>
            </a:br>
            <a:r>
              <a:rPr lang="en-US" altLang="zh-CN" sz="3600">
                <a:solidFill>
                  <a:schemeClr val="tx1"/>
                </a:solidFill>
              </a:rPr>
              <a:t>NP-Complete Problem</a:t>
            </a:r>
          </a:p>
        </p:txBody>
      </p:sp>
      <p:sp>
        <p:nvSpPr>
          <p:cNvPr id="35843" name="Rectangle 3">
            <a:extLst>
              <a:ext uri="{FF2B5EF4-FFF2-40B4-BE49-F238E27FC236}">
                <a16:creationId xmlns:a16="http://schemas.microsoft.com/office/drawing/2014/main" id="{666ECFAD-B2DC-3A43-BB82-27AB674D1D72}"/>
              </a:ext>
            </a:extLst>
          </p:cNvPr>
          <p:cNvSpPr>
            <a:spLocks noGrp="1" noChangeArrowheads="1"/>
          </p:cNvSpPr>
          <p:nvPr>
            <p:ph type="body" idx="1"/>
          </p:nvPr>
        </p:nvSpPr>
        <p:spPr/>
        <p:txBody>
          <a:bodyPr/>
          <a:lstStyle/>
          <a:p>
            <a:r>
              <a:rPr lang="en-US" altLang="zh-CN" sz="2800">
                <a:solidFill>
                  <a:srgbClr val="00339A"/>
                </a:solidFill>
                <a:latin typeface="ComicSansMS" panose="030F0702030302020204" pitchFamily="66" charset="0"/>
              </a:rPr>
              <a:t>Circuit-SAT: </a:t>
            </a:r>
          </a:p>
          <a:p>
            <a:pPr lvl="1"/>
            <a:r>
              <a:rPr lang="en-US" altLang="zh-CN" sz="2400">
                <a:solidFill>
                  <a:srgbClr val="00339A"/>
                </a:solidFill>
                <a:latin typeface="ComicSansMS" panose="030F0702030302020204" pitchFamily="66" charset="0"/>
              </a:rPr>
              <a:t>given a boolean combinatorial circuit composed of AND, OR, and NOT gates, is it satisfiable?</a:t>
            </a:r>
          </a:p>
          <a:p>
            <a:r>
              <a:rPr lang="en-US" altLang="zh-CN" sz="2800">
                <a:solidFill>
                  <a:srgbClr val="00339A"/>
                </a:solidFill>
                <a:latin typeface="ComicSansMS" panose="030F0702030302020204" pitchFamily="66" charset="0"/>
              </a:rPr>
              <a:t>Theorem. </a:t>
            </a:r>
            <a:r>
              <a:rPr lang="en-US" altLang="zh-CN" sz="2800">
                <a:solidFill>
                  <a:srgbClr val="000000"/>
                </a:solidFill>
                <a:latin typeface="ComicSansMS" panose="030F0702030302020204" pitchFamily="66" charset="0"/>
              </a:rPr>
              <a:t>CIRCUIT-SAT is NP-complete. </a:t>
            </a:r>
            <a:r>
              <a:rPr lang="en-US" altLang="zh-CN" sz="2800">
                <a:solidFill>
                  <a:srgbClr val="4D4D4E"/>
                </a:solidFill>
                <a:latin typeface="ComicSansMS" panose="030F0702030302020204" pitchFamily="66" charset="0"/>
              </a:rPr>
              <a:t>[Cook 1971, Levin 1973]</a:t>
            </a:r>
          </a:p>
          <a:p>
            <a:r>
              <a:rPr lang="en-US" altLang="zh-CN" sz="2800">
                <a:solidFill>
                  <a:srgbClr val="4D4D4E"/>
                </a:solidFill>
                <a:latin typeface="ComicSansMS" panose="030F0702030302020204" pitchFamily="66" charset="0"/>
              </a:rPr>
              <a:t>Pf. </a:t>
            </a:r>
          </a:p>
          <a:p>
            <a:pPr lvl="1"/>
            <a:r>
              <a:rPr lang="en-US" altLang="zh-CN" sz="2400"/>
              <a:t>The circuit-satisfiability problem belongs to the class NP. </a:t>
            </a:r>
            <a:endParaRPr lang="en-US" altLang="zh-CN" sz="2400">
              <a:solidFill>
                <a:srgbClr val="000000"/>
              </a:solidFill>
              <a:latin typeface="ComicSansMS" panose="030F0702030302020204" pitchFamily="66" charset="0"/>
            </a:endParaRPr>
          </a:p>
          <a:p>
            <a:pPr lvl="1"/>
            <a:r>
              <a:rPr lang="en-US" altLang="zh-CN" sz="2400"/>
              <a:t>show that every language in NP is polynomial-time reducible to CIRCUIT-SAT.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5">
            <a:extLst>
              <a:ext uri="{FF2B5EF4-FFF2-40B4-BE49-F238E27FC236}">
                <a16:creationId xmlns:a16="http://schemas.microsoft.com/office/drawing/2014/main" id="{4465594E-E9C4-7C4A-9B3C-6A5ED5DDABA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5328598-2F55-DF41-9EF2-E2DB46CE0C4D}" type="slidenum">
              <a:rPr lang="zh-CN" altLang="en-US" sz="1400" smtClean="0"/>
              <a:pPr/>
              <a:t>28</a:t>
            </a:fld>
            <a:endParaRPr lang="en-US" altLang="zh-CN" sz="1400"/>
          </a:p>
        </p:txBody>
      </p:sp>
      <p:sp>
        <p:nvSpPr>
          <p:cNvPr id="36866" name="Rectangle 2">
            <a:extLst>
              <a:ext uri="{FF2B5EF4-FFF2-40B4-BE49-F238E27FC236}">
                <a16:creationId xmlns:a16="http://schemas.microsoft.com/office/drawing/2014/main" id="{8FB16731-E5DA-8347-B77C-637C544334F9}"/>
              </a:ext>
            </a:extLst>
          </p:cNvPr>
          <p:cNvSpPr>
            <a:spLocks noGrp="1" noChangeArrowheads="1"/>
          </p:cNvSpPr>
          <p:nvPr>
            <p:ph type="title"/>
          </p:nvPr>
        </p:nvSpPr>
        <p:spPr/>
        <p:txBody>
          <a:bodyPr/>
          <a:lstStyle/>
          <a:p>
            <a:pPr algn="l"/>
            <a:r>
              <a:rPr lang="zh-CN" altLang="en-US" sz="3600">
                <a:solidFill>
                  <a:schemeClr val="tx1"/>
                </a:solidFill>
              </a:rPr>
              <a:t>  </a:t>
            </a:r>
            <a:r>
              <a:rPr lang="en-US" altLang="zh-CN" sz="3600">
                <a:solidFill>
                  <a:schemeClr val="tx1"/>
                </a:solidFill>
              </a:rPr>
              <a:t>Establishing NP-Completeness</a:t>
            </a:r>
          </a:p>
        </p:txBody>
      </p:sp>
      <p:sp>
        <p:nvSpPr>
          <p:cNvPr id="36867" name="Rectangle 3">
            <a:extLst>
              <a:ext uri="{FF2B5EF4-FFF2-40B4-BE49-F238E27FC236}">
                <a16:creationId xmlns:a16="http://schemas.microsoft.com/office/drawing/2014/main" id="{62550632-F029-9643-91D7-18DA743A54BD}"/>
              </a:ext>
            </a:extLst>
          </p:cNvPr>
          <p:cNvSpPr>
            <a:spLocks noGrp="1" noChangeArrowheads="1"/>
          </p:cNvSpPr>
          <p:nvPr>
            <p:ph type="body" idx="1"/>
          </p:nvPr>
        </p:nvSpPr>
        <p:spPr/>
        <p:txBody>
          <a:bodyPr/>
          <a:lstStyle/>
          <a:p>
            <a:r>
              <a:rPr lang="en-US" altLang="zh-CN">
                <a:solidFill>
                  <a:srgbClr val="0000FF"/>
                </a:solidFill>
              </a:rPr>
              <a:t>Method</a:t>
            </a:r>
            <a:r>
              <a:rPr lang="en-US" altLang="zh-CN"/>
              <a:t> for showing that a problem Y is NP-complete </a:t>
            </a:r>
          </a:p>
          <a:p>
            <a:pPr lvl="1"/>
            <a:r>
              <a:rPr lang="en-US" altLang="zh-CN"/>
              <a:t>Show that Y is in NP.</a:t>
            </a:r>
          </a:p>
          <a:p>
            <a:pPr lvl="1"/>
            <a:r>
              <a:rPr lang="en-US" altLang="zh-CN"/>
              <a:t>Choose an NP-complete problem X.</a:t>
            </a:r>
          </a:p>
          <a:p>
            <a:pPr lvl="1"/>
            <a:r>
              <a:rPr lang="en-US" altLang="zh-CN" i="1"/>
              <a:t>X</a:t>
            </a:r>
            <a:r>
              <a:rPr lang="en-US" altLang="zh-CN"/>
              <a:t> ≤</a:t>
            </a:r>
            <a:r>
              <a:rPr lang="en-US" altLang="zh-CN" baseline="-25000"/>
              <a:t>P</a:t>
            </a:r>
            <a:r>
              <a:rPr lang="en-US" altLang="zh-CN"/>
              <a:t> </a:t>
            </a:r>
            <a:r>
              <a:rPr lang="en-US" altLang="zh-CN" i="1"/>
              <a:t>Y</a:t>
            </a:r>
            <a:r>
              <a:rPr lang="en-US" altLang="zh-CN"/>
              <a:t> </a:t>
            </a:r>
          </a:p>
          <a:p>
            <a:r>
              <a:rPr lang="en-US" altLang="zh-CN">
                <a:solidFill>
                  <a:srgbClr val="0000FF"/>
                </a:solidFill>
              </a:rPr>
              <a:t>Justification</a:t>
            </a:r>
            <a:r>
              <a:rPr lang="en-US" altLang="zh-CN"/>
              <a:t>.  If </a:t>
            </a:r>
            <a:r>
              <a:rPr lang="en-US" altLang="zh-CN" i="1">
                <a:solidFill>
                  <a:srgbClr val="FF3300"/>
                </a:solidFill>
              </a:rPr>
              <a:t>X</a:t>
            </a:r>
            <a:r>
              <a:rPr lang="en-US" altLang="zh-CN">
                <a:solidFill>
                  <a:srgbClr val="FF3300"/>
                </a:solidFill>
              </a:rPr>
              <a:t> </a:t>
            </a:r>
            <a:r>
              <a:rPr lang="en-US" altLang="zh-CN"/>
              <a:t>is a problem such that </a:t>
            </a:r>
          </a:p>
          <a:p>
            <a:pPr>
              <a:buFontTx/>
              <a:buNone/>
            </a:pPr>
            <a:r>
              <a:rPr lang="en-US" altLang="zh-CN" i="1">
                <a:solidFill>
                  <a:srgbClr val="FF3300"/>
                </a:solidFill>
              </a:rPr>
              <a:t>   Y</a:t>
            </a:r>
            <a:r>
              <a:rPr lang="en-US" altLang="zh-CN"/>
              <a:t> </a:t>
            </a:r>
            <a:r>
              <a:rPr lang="en-US" altLang="zh-CN">
                <a:solidFill>
                  <a:srgbClr val="FF3300"/>
                </a:solidFill>
              </a:rPr>
              <a:t>≤</a:t>
            </a:r>
            <a:r>
              <a:rPr lang="en-US" altLang="zh-CN" baseline="-25000">
                <a:solidFill>
                  <a:srgbClr val="FF3300"/>
                </a:solidFill>
              </a:rPr>
              <a:t>P</a:t>
            </a:r>
            <a:r>
              <a:rPr lang="en-US" altLang="zh-CN">
                <a:solidFill>
                  <a:srgbClr val="FF3300"/>
                </a:solidFill>
              </a:rPr>
              <a:t> </a:t>
            </a:r>
            <a:r>
              <a:rPr lang="en-US" altLang="zh-CN" i="1">
                <a:solidFill>
                  <a:srgbClr val="FF3300"/>
                </a:solidFill>
              </a:rPr>
              <a:t>X</a:t>
            </a:r>
            <a:r>
              <a:rPr lang="en-US" altLang="zh-CN"/>
              <a:t>  for some </a:t>
            </a:r>
            <a:r>
              <a:rPr lang="en-US" altLang="zh-CN" i="1">
                <a:solidFill>
                  <a:srgbClr val="FF3300"/>
                </a:solidFill>
              </a:rPr>
              <a:t>Y</a:t>
            </a:r>
            <a:r>
              <a:rPr lang="en-US" altLang="zh-CN">
                <a:solidFill>
                  <a:srgbClr val="FF3300"/>
                </a:solidFill>
              </a:rPr>
              <a:t> ∈ NPC</a:t>
            </a:r>
            <a:r>
              <a:rPr lang="en-US" altLang="zh-CN"/>
              <a:t>, then </a:t>
            </a:r>
            <a:r>
              <a:rPr lang="en-US" altLang="zh-CN" i="1">
                <a:solidFill>
                  <a:srgbClr val="FF3300"/>
                </a:solidFill>
              </a:rPr>
              <a:t>X</a:t>
            </a:r>
            <a:r>
              <a:rPr lang="en-US" altLang="zh-CN"/>
              <a:t> is NP-hard. Moreover, if </a:t>
            </a:r>
            <a:r>
              <a:rPr lang="en-US" altLang="zh-CN" i="1">
                <a:solidFill>
                  <a:srgbClr val="FF3300"/>
                </a:solidFill>
              </a:rPr>
              <a:t>X </a:t>
            </a:r>
            <a:r>
              <a:rPr lang="en-US" altLang="zh-CN">
                <a:solidFill>
                  <a:srgbClr val="FF3300"/>
                </a:solidFill>
              </a:rPr>
              <a:t>∈ NP</a:t>
            </a:r>
            <a:r>
              <a:rPr lang="en-US" altLang="zh-CN"/>
              <a:t>, then </a:t>
            </a:r>
            <a:r>
              <a:rPr lang="en-US" altLang="zh-CN" i="1">
                <a:solidFill>
                  <a:srgbClr val="FF3300"/>
                </a:solidFill>
              </a:rPr>
              <a:t>L</a:t>
            </a:r>
            <a:r>
              <a:rPr lang="en-US" altLang="zh-CN">
                <a:solidFill>
                  <a:srgbClr val="FF3300"/>
                </a:solidFill>
              </a:rPr>
              <a:t> ∈ NPC</a:t>
            </a:r>
            <a:r>
              <a:rPr lang="en-US" altLang="zh-CN"/>
              <a:t>.</a:t>
            </a:r>
          </a:p>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5">
            <a:extLst>
              <a:ext uri="{FF2B5EF4-FFF2-40B4-BE49-F238E27FC236}">
                <a16:creationId xmlns:a16="http://schemas.microsoft.com/office/drawing/2014/main" id="{52F4DCF7-10F1-0641-AA3E-D519422E161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887179E-AC8F-2D46-8C0F-4C3E591A15AF}" type="slidenum">
              <a:rPr lang="zh-CN" altLang="en-US" sz="1400" smtClean="0"/>
              <a:pPr/>
              <a:t>29</a:t>
            </a:fld>
            <a:endParaRPr lang="en-US" altLang="zh-CN" sz="1400"/>
          </a:p>
        </p:txBody>
      </p:sp>
      <p:sp>
        <p:nvSpPr>
          <p:cNvPr id="37890" name="Rectangle 2">
            <a:extLst>
              <a:ext uri="{FF2B5EF4-FFF2-40B4-BE49-F238E27FC236}">
                <a16:creationId xmlns:a16="http://schemas.microsoft.com/office/drawing/2014/main" id="{DDA76F4D-2AD7-9442-89E7-32BBB5A3F62D}"/>
              </a:ext>
            </a:extLst>
          </p:cNvPr>
          <p:cNvSpPr>
            <a:spLocks noGrp="1" noChangeArrowheads="1"/>
          </p:cNvSpPr>
          <p:nvPr>
            <p:ph type="title"/>
          </p:nvPr>
        </p:nvSpPr>
        <p:spPr/>
        <p:txBody>
          <a:bodyPr/>
          <a:lstStyle/>
          <a:p>
            <a:pPr algn="l"/>
            <a:r>
              <a:rPr lang="zh-CN" altLang="en-US">
                <a:solidFill>
                  <a:schemeClr val="tx1"/>
                </a:solidFill>
              </a:rPr>
              <a:t> </a:t>
            </a:r>
            <a:r>
              <a:rPr lang="en-US" altLang="zh-CN">
                <a:solidFill>
                  <a:schemeClr val="tx1"/>
                </a:solidFill>
              </a:rPr>
              <a:t>3-CNF satisfiability </a:t>
            </a:r>
          </a:p>
        </p:txBody>
      </p:sp>
      <p:sp>
        <p:nvSpPr>
          <p:cNvPr id="37891" name="Rectangle 3">
            <a:extLst>
              <a:ext uri="{FF2B5EF4-FFF2-40B4-BE49-F238E27FC236}">
                <a16:creationId xmlns:a16="http://schemas.microsoft.com/office/drawing/2014/main" id="{AC5691DD-57EC-9140-AE23-8C7C4F164E4B}"/>
              </a:ext>
            </a:extLst>
          </p:cNvPr>
          <p:cNvSpPr>
            <a:spLocks noGrp="1" noChangeArrowheads="1"/>
          </p:cNvSpPr>
          <p:nvPr>
            <p:ph type="body" idx="1"/>
          </p:nvPr>
        </p:nvSpPr>
        <p:spPr/>
        <p:txBody>
          <a:bodyPr/>
          <a:lstStyle/>
          <a:p>
            <a:pPr>
              <a:lnSpc>
                <a:spcPct val="90000"/>
              </a:lnSpc>
            </a:pPr>
            <a:r>
              <a:rPr lang="en-US" altLang="zh-CN">
                <a:solidFill>
                  <a:srgbClr val="000000"/>
                </a:solidFill>
              </a:rPr>
              <a:t>A boolean formula is in </a:t>
            </a:r>
            <a:r>
              <a:rPr lang="en-US" altLang="zh-CN" i="1">
                <a:solidFill>
                  <a:srgbClr val="0033CC"/>
                </a:solidFill>
              </a:rPr>
              <a:t>conjunctive normal form</a:t>
            </a:r>
            <a:r>
              <a:rPr lang="en-US" altLang="zh-CN">
                <a:solidFill>
                  <a:srgbClr val="000000"/>
                </a:solidFill>
              </a:rPr>
              <a:t>, or </a:t>
            </a:r>
            <a:r>
              <a:rPr lang="en-US" altLang="zh-CN" b="1" i="1">
                <a:solidFill>
                  <a:srgbClr val="0033CC"/>
                </a:solidFill>
              </a:rPr>
              <a:t>CNF</a:t>
            </a:r>
            <a:r>
              <a:rPr lang="en-US" altLang="zh-CN">
                <a:solidFill>
                  <a:srgbClr val="000000"/>
                </a:solidFill>
              </a:rPr>
              <a:t>, if it is expressed as an </a:t>
            </a:r>
            <a:r>
              <a:rPr lang="en-US" altLang="zh-CN">
                <a:solidFill>
                  <a:srgbClr val="FF0000"/>
                </a:solidFill>
              </a:rPr>
              <a:t>AND</a:t>
            </a:r>
            <a:r>
              <a:rPr lang="en-US" altLang="zh-CN">
                <a:solidFill>
                  <a:srgbClr val="000000"/>
                </a:solidFill>
              </a:rPr>
              <a:t> of </a:t>
            </a:r>
            <a:r>
              <a:rPr lang="en-US" altLang="zh-CN" i="1">
                <a:solidFill>
                  <a:srgbClr val="000000"/>
                </a:solidFill>
              </a:rPr>
              <a:t>clauses</a:t>
            </a:r>
            <a:r>
              <a:rPr lang="en-US" altLang="zh-CN">
                <a:solidFill>
                  <a:srgbClr val="000000"/>
                </a:solidFill>
              </a:rPr>
              <a:t>, each of which is the </a:t>
            </a:r>
            <a:r>
              <a:rPr lang="en-US" altLang="zh-CN">
                <a:solidFill>
                  <a:srgbClr val="FF0000"/>
                </a:solidFill>
              </a:rPr>
              <a:t>OR</a:t>
            </a:r>
            <a:r>
              <a:rPr lang="en-US" altLang="zh-CN">
                <a:solidFill>
                  <a:srgbClr val="000000"/>
                </a:solidFill>
              </a:rPr>
              <a:t> of one or more literals.</a:t>
            </a:r>
            <a:r>
              <a:rPr lang="en-US" altLang="zh-CN"/>
              <a:t> </a:t>
            </a:r>
          </a:p>
          <a:p>
            <a:pPr>
              <a:lnSpc>
                <a:spcPct val="90000"/>
              </a:lnSpc>
            </a:pPr>
            <a:r>
              <a:rPr lang="en-US" altLang="zh-CN" b="1" i="1">
                <a:solidFill>
                  <a:srgbClr val="0033CC"/>
                </a:solidFill>
              </a:rPr>
              <a:t>3-CNF</a:t>
            </a:r>
            <a:r>
              <a:rPr lang="en-US" altLang="zh-CN">
                <a:solidFill>
                  <a:srgbClr val="000000"/>
                </a:solidFill>
              </a:rPr>
              <a:t>, if each clause has exactly three distinct literals.</a:t>
            </a:r>
            <a:r>
              <a:rPr lang="en-US" altLang="zh-CN"/>
              <a:t> </a:t>
            </a:r>
          </a:p>
          <a:p>
            <a:pPr>
              <a:lnSpc>
                <a:spcPct val="90000"/>
              </a:lnSpc>
            </a:pPr>
            <a:r>
              <a:rPr lang="en-US" altLang="zh-CN"/>
              <a:t>Example:</a:t>
            </a:r>
          </a:p>
          <a:p>
            <a:pPr>
              <a:lnSpc>
                <a:spcPct val="90000"/>
              </a:lnSpc>
            </a:pPr>
            <a:r>
              <a:rPr lang="en-US" altLang="zh-CN">
                <a:solidFill>
                  <a:srgbClr val="FF0000"/>
                </a:solidFill>
              </a:rPr>
              <a:t>(</a:t>
            </a:r>
            <a:r>
              <a:rPr lang="en-US" altLang="zh-CN" i="1">
                <a:solidFill>
                  <a:srgbClr val="FF0000"/>
                </a:solidFill>
              </a:rPr>
              <a:t>x</a:t>
            </a:r>
            <a:r>
              <a:rPr lang="en-US" altLang="zh-CN" baseline="-30000">
                <a:solidFill>
                  <a:srgbClr val="FF0000"/>
                </a:solidFill>
              </a:rPr>
              <a:t>1</a:t>
            </a:r>
            <a:r>
              <a:rPr lang="en-US" altLang="zh-CN">
                <a:solidFill>
                  <a:srgbClr val="FF0000"/>
                </a:solidFill>
              </a:rPr>
              <a:t> ∨ ¬</a:t>
            </a:r>
            <a:r>
              <a:rPr lang="en-US" altLang="zh-CN" i="1">
                <a:solidFill>
                  <a:srgbClr val="FF0000"/>
                </a:solidFill>
              </a:rPr>
              <a:t>x</a:t>
            </a:r>
            <a:r>
              <a:rPr lang="en-US" altLang="zh-CN" baseline="-30000">
                <a:solidFill>
                  <a:srgbClr val="FF0000"/>
                </a:solidFill>
              </a:rPr>
              <a:t>1</a:t>
            </a:r>
            <a:r>
              <a:rPr lang="en-US" altLang="zh-CN">
                <a:solidFill>
                  <a:srgbClr val="FF0000"/>
                </a:solidFill>
              </a:rPr>
              <a:t> ∨ ¬</a:t>
            </a:r>
            <a:r>
              <a:rPr lang="en-US" altLang="zh-CN" i="1">
                <a:solidFill>
                  <a:srgbClr val="FF0000"/>
                </a:solidFill>
              </a:rPr>
              <a:t>x</a:t>
            </a:r>
            <a:r>
              <a:rPr lang="en-US" altLang="zh-CN" baseline="-30000">
                <a:solidFill>
                  <a:srgbClr val="FF0000"/>
                </a:solidFill>
              </a:rPr>
              <a:t>2</a:t>
            </a:r>
            <a:r>
              <a:rPr lang="en-US" altLang="zh-CN">
                <a:solidFill>
                  <a:srgbClr val="FF0000"/>
                </a:solidFill>
              </a:rPr>
              <a:t>) ∧ (</a:t>
            </a:r>
            <a:r>
              <a:rPr lang="en-US" altLang="zh-CN" i="1">
                <a:solidFill>
                  <a:srgbClr val="FF0000"/>
                </a:solidFill>
              </a:rPr>
              <a:t>x</a:t>
            </a:r>
            <a:r>
              <a:rPr lang="en-US" altLang="zh-CN" baseline="-30000">
                <a:solidFill>
                  <a:srgbClr val="FF0000"/>
                </a:solidFill>
              </a:rPr>
              <a:t>3</a:t>
            </a:r>
            <a:r>
              <a:rPr lang="en-US" altLang="zh-CN">
                <a:solidFill>
                  <a:srgbClr val="FF0000"/>
                </a:solidFill>
              </a:rPr>
              <a:t> ∨ </a:t>
            </a:r>
            <a:r>
              <a:rPr lang="en-US" altLang="zh-CN" i="1">
                <a:solidFill>
                  <a:srgbClr val="FF0000"/>
                </a:solidFill>
              </a:rPr>
              <a:t>x</a:t>
            </a:r>
            <a:r>
              <a:rPr lang="en-US" altLang="zh-CN" baseline="-30000">
                <a:solidFill>
                  <a:srgbClr val="FF0000"/>
                </a:solidFill>
              </a:rPr>
              <a:t>2</a:t>
            </a:r>
            <a:r>
              <a:rPr lang="en-US" altLang="zh-CN">
                <a:solidFill>
                  <a:srgbClr val="FF0000"/>
                </a:solidFill>
              </a:rPr>
              <a:t> ∨ </a:t>
            </a:r>
            <a:r>
              <a:rPr lang="en-US" altLang="zh-CN" i="1">
                <a:solidFill>
                  <a:srgbClr val="FF0000"/>
                </a:solidFill>
              </a:rPr>
              <a:t>x</a:t>
            </a:r>
            <a:r>
              <a:rPr lang="en-US" altLang="zh-CN" baseline="-30000">
                <a:solidFill>
                  <a:srgbClr val="FF0000"/>
                </a:solidFill>
              </a:rPr>
              <a:t>4</a:t>
            </a:r>
            <a:r>
              <a:rPr lang="en-US" altLang="zh-CN">
                <a:solidFill>
                  <a:srgbClr val="FF0000"/>
                </a:solidFill>
              </a:rPr>
              <a:t>) ∧ (¬</a:t>
            </a:r>
            <a:r>
              <a:rPr lang="en-US" altLang="zh-CN" i="1">
                <a:solidFill>
                  <a:srgbClr val="FF0000"/>
                </a:solidFill>
              </a:rPr>
              <a:t>x</a:t>
            </a:r>
            <a:r>
              <a:rPr lang="en-US" altLang="zh-CN" baseline="-30000">
                <a:solidFill>
                  <a:srgbClr val="FF0000"/>
                </a:solidFill>
              </a:rPr>
              <a:t>1</a:t>
            </a:r>
            <a:r>
              <a:rPr lang="en-US" altLang="zh-CN">
                <a:solidFill>
                  <a:srgbClr val="FF0000"/>
                </a:solidFill>
              </a:rPr>
              <a:t> ∨ ¬</a:t>
            </a:r>
            <a:r>
              <a:rPr lang="en-US" altLang="zh-CN" i="1">
                <a:solidFill>
                  <a:srgbClr val="FF0000"/>
                </a:solidFill>
              </a:rPr>
              <a:t>x</a:t>
            </a:r>
            <a:r>
              <a:rPr lang="en-US" altLang="zh-CN" baseline="-30000">
                <a:solidFill>
                  <a:srgbClr val="FF0000"/>
                </a:solidFill>
              </a:rPr>
              <a:t>3</a:t>
            </a:r>
            <a:r>
              <a:rPr lang="en-US" altLang="zh-CN">
                <a:solidFill>
                  <a:srgbClr val="FF0000"/>
                </a:solidFill>
              </a:rPr>
              <a:t> ∨ ¬</a:t>
            </a:r>
            <a:r>
              <a:rPr lang="en-US" altLang="zh-CN" i="1">
                <a:solidFill>
                  <a:srgbClr val="FF0000"/>
                </a:solidFill>
              </a:rPr>
              <a:t>x</a:t>
            </a:r>
            <a:r>
              <a:rPr lang="en-US" altLang="zh-CN" baseline="-30000">
                <a:solidFill>
                  <a:srgbClr val="FF0000"/>
                </a:solidFill>
              </a:rPr>
              <a:t>4</a:t>
            </a:r>
            <a:r>
              <a:rPr lang="en-US" altLang="zh-CN">
                <a:solidFill>
                  <a:srgbClr val="FF0000"/>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1">
            <a:extLst>
              <a:ext uri="{FF2B5EF4-FFF2-40B4-BE49-F238E27FC236}">
                <a16:creationId xmlns:a16="http://schemas.microsoft.com/office/drawing/2014/main" id="{1C8AFBAD-A23B-EB48-BCFF-D38CEE538CC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CCAF66B-3A4E-7F41-87FB-3E311BFC56BD}" type="slidenum">
              <a:rPr lang="en-US" altLang="zh-CN" sz="1400" smtClean="0"/>
              <a:pPr/>
              <a:t>3</a:t>
            </a:fld>
            <a:endParaRPr lang="en-US" altLang="zh-CN" sz="1400"/>
          </a:p>
        </p:txBody>
      </p:sp>
      <p:sp>
        <p:nvSpPr>
          <p:cNvPr id="4" name="矩形 3">
            <a:extLst>
              <a:ext uri="{FF2B5EF4-FFF2-40B4-BE49-F238E27FC236}">
                <a16:creationId xmlns:a16="http://schemas.microsoft.com/office/drawing/2014/main" id="{C026BFE9-05FB-8D4A-805A-E7493D4D3A0D}"/>
              </a:ext>
            </a:extLst>
          </p:cNvPr>
          <p:cNvSpPr/>
          <p:nvPr/>
        </p:nvSpPr>
        <p:spPr>
          <a:xfrm>
            <a:off x="463550" y="1074738"/>
            <a:ext cx="8604250" cy="954087"/>
          </a:xfrm>
          <a:prstGeom prst="rect">
            <a:avLst/>
          </a:prstGeom>
        </p:spPr>
        <p:txBody>
          <a:bodyPr>
            <a:spAutoFit/>
          </a:bodyPr>
          <a:lstStyle/>
          <a:p>
            <a:pPr>
              <a:defRPr/>
            </a:pPr>
            <a:r>
              <a:rPr lang="en-US" altLang="zh-CN" sz="2800" b="1" dirty="0">
                <a:solidFill>
                  <a:srgbClr val="0432FF"/>
                </a:solidFill>
                <a:latin typeface="+mn-lt"/>
              </a:rPr>
              <a:t>Decision problems</a:t>
            </a:r>
            <a:r>
              <a:rPr lang="en-US" altLang="zh-CN" sz="2800" dirty="0">
                <a:solidFill>
                  <a:srgbClr val="0432FF"/>
                </a:solidFill>
                <a:latin typeface="+mn-lt"/>
              </a:rPr>
              <a:t>: </a:t>
            </a:r>
            <a:r>
              <a:rPr lang="en-US" altLang="zh-CN" sz="2800" dirty="0">
                <a:latin typeface="+mn-lt"/>
              </a:rPr>
              <a:t>an input x and have to answer “yes” or “no” based on whether x satisfies some predicate P.</a:t>
            </a:r>
          </a:p>
        </p:txBody>
      </p:sp>
      <p:sp>
        <p:nvSpPr>
          <p:cNvPr id="17411" name="矩形 4">
            <a:extLst>
              <a:ext uri="{FF2B5EF4-FFF2-40B4-BE49-F238E27FC236}">
                <a16:creationId xmlns:a16="http://schemas.microsoft.com/office/drawing/2014/main" id="{FFE42B92-71FF-3A42-A31E-F846E8B8C521}"/>
              </a:ext>
            </a:extLst>
          </p:cNvPr>
          <p:cNvSpPr>
            <a:spLocks noChangeArrowheads="1"/>
          </p:cNvSpPr>
          <p:nvPr/>
        </p:nvSpPr>
        <p:spPr bwMode="auto">
          <a:xfrm>
            <a:off x="539750" y="2595563"/>
            <a:ext cx="79930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dirty="0"/>
              <a:t>An </a:t>
            </a:r>
            <a:r>
              <a:rPr kumimoji="0" lang="en-US" altLang="zh-CN" b="1" i="1" dirty="0">
                <a:solidFill>
                  <a:schemeClr val="hlink"/>
                </a:solidFill>
              </a:rPr>
              <a:t>alphabet</a:t>
            </a:r>
            <a:r>
              <a:rPr kumimoji="0" lang="en-US" altLang="zh-CN" b="1" dirty="0"/>
              <a:t> </a:t>
            </a:r>
            <a:r>
              <a:rPr kumimoji="0" lang="en-US" altLang="zh-CN" b="1" dirty="0" err="1"/>
              <a:t>Σ</a:t>
            </a:r>
            <a:r>
              <a:rPr kumimoji="0" lang="en-US" altLang="zh-CN" b="1" dirty="0"/>
              <a:t> is a finite set of symbols; {0, 1} for example</a:t>
            </a:r>
          </a:p>
          <a:p>
            <a:pPr eaLnBrk="1" hangingPunct="1"/>
            <a:endParaRPr kumimoji="0" lang="en-US" altLang="zh-CN" b="1" dirty="0">
              <a:solidFill>
                <a:srgbClr val="000000"/>
              </a:solidFill>
            </a:endParaRPr>
          </a:p>
          <a:p>
            <a:pPr eaLnBrk="1" hangingPunct="1"/>
            <a:r>
              <a:rPr kumimoji="0" lang="en-US" altLang="zh-CN" b="1" dirty="0">
                <a:solidFill>
                  <a:srgbClr val="000000"/>
                </a:solidFill>
              </a:rPr>
              <a:t>A </a:t>
            </a:r>
            <a:r>
              <a:rPr kumimoji="0" lang="en-US" altLang="zh-CN" b="1" i="1" dirty="0">
                <a:solidFill>
                  <a:schemeClr val="hlink"/>
                </a:solidFill>
              </a:rPr>
              <a:t>language</a:t>
            </a:r>
            <a:r>
              <a:rPr kumimoji="0" lang="en-US" altLang="zh-CN" b="1" dirty="0">
                <a:solidFill>
                  <a:srgbClr val="000000"/>
                </a:solidFill>
              </a:rPr>
              <a:t> </a:t>
            </a:r>
            <a:r>
              <a:rPr kumimoji="0" lang="en-US" altLang="zh-CN" b="1" i="1" dirty="0"/>
              <a:t>L</a:t>
            </a:r>
            <a:r>
              <a:rPr kumimoji="0" lang="en-US" altLang="zh-CN" b="1" dirty="0">
                <a:solidFill>
                  <a:srgbClr val="000000"/>
                </a:solidFill>
              </a:rPr>
              <a:t> over </a:t>
            </a:r>
            <a:r>
              <a:rPr kumimoji="0" lang="en-US" altLang="zh-CN" b="1" dirty="0" err="1"/>
              <a:t>Σ</a:t>
            </a:r>
            <a:r>
              <a:rPr kumimoji="0" lang="en-US" altLang="zh-CN" b="1" dirty="0">
                <a:solidFill>
                  <a:srgbClr val="000000"/>
                </a:solidFill>
              </a:rPr>
              <a:t> is any set of strings made up of symbols from </a:t>
            </a:r>
            <a:r>
              <a:rPr kumimoji="0" lang="en-US" altLang="zh-CN" b="1" dirty="0" err="1"/>
              <a:t>Σ</a:t>
            </a:r>
            <a:r>
              <a:rPr kumimoji="0" lang="en-US" altLang="zh-CN" b="1" dirty="0"/>
              <a:t>. </a:t>
            </a:r>
          </a:p>
        </p:txBody>
      </p:sp>
      <p:sp>
        <p:nvSpPr>
          <p:cNvPr id="6" name="矩形 5">
            <a:extLst>
              <a:ext uri="{FF2B5EF4-FFF2-40B4-BE49-F238E27FC236}">
                <a16:creationId xmlns:a16="http://schemas.microsoft.com/office/drawing/2014/main" id="{02CE92ED-015B-4C40-8CE9-A7F3203F3DF5}"/>
              </a:ext>
            </a:extLst>
          </p:cNvPr>
          <p:cNvSpPr/>
          <p:nvPr/>
        </p:nvSpPr>
        <p:spPr>
          <a:xfrm>
            <a:off x="649288" y="4649788"/>
            <a:ext cx="7773987" cy="1630362"/>
          </a:xfrm>
          <a:prstGeom prst="rect">
            <a:avLst/>
          </a:prstGeom>
        </p:spPr>
        <p:txBody>
          <a:bodyPr>
            <a:spAutoFit/>
          </a:bodyPr>
          <a:lstStyle/>
          <a:p>
            <a:pPr>
              <a:defRPr/>
            </a:pPr>
            <a:r>
              <a:rPr lang="en-US" altLang="zh-CN" b="1" i="1" dirty="0">
                <a:solidFill>
                  <a:srgbClr val="0432FF"/>
                </a:solidFill>
                <a:latin typeface="+mn-lt"/>
              </a:rPr>
              <a:t>Encoding: </a:t>
            </a:r>
          </a:p>
          <a:p>
            <a:pPr marL="342900" indent="-342900">
              <a:buFont typeface="Arial" panose="020B0604020202020204" pitchFamily="34" charset="0"/>
              <a:buChar char="•"/>
              <a:defRPr/>
            </a:pPr>
            <a:r>
              <a:rPr lang="en-US" altLang="zh-CN" dirty="0">
                <a:latin typeface="+mn-lt"/>
              </a:rPr>
              <a:t>binary representation 19 = 10011</a:t>
            </a:r>
          </a:p>
          <a:p>
            <a:pPr marL="342900" indent="-342900">
              <a:buFont typeface="Arial" panose="020B0604020202020204" pitchFamily="34" charset="0"/>
              <a:buChar char="•"/>
              <a:defRPr/>
            </a:pPr>
            <a:r>
              <a:rPr lang="en-US" altLang="zh-CN" dirty="0">
                <a:latin typeface="+mn-lt"/>
              </a:rPr>
              <a:t>unary representations 19 = 1111111111111111111</a:t>
            </a:r>
          </a:p>
          <a:p>
            <a:pPr>
              <a:defRPr/>
            </a:pPr>
            <a:endParaRPr lang="en-US" altLang="zh-CN" dirty="0">
              <a:latin typeface="Helvetica" pitchFamily="2" charset="0"/>
            </a:endParaRPr>
          </a:p>
        </p:txBody>
      </p:sp>
      <p:sp>
        <p:nvSpPr>
          <p:cNvPr id="17413" name="Rectangle 3">
            <a:extLst>
              <a:ext uri="{FF2B5EF4-FFF2-40B4-BE49-F238E27FC236}">
                <a16:creationId xmlns:a16="http://schemas.microsoft.com/office/drawing/2014/main" id="{62CBF386-AA80-0140-9B37-13F805CB7B65}"/>
              </a:ext>
            </a:extLst>
          </p:cNvPr>
          <p:cNvSpPr>
            <a:spLocks noChangeArrowheads="1"/>
          </p:cNvSpPr>
          <p:nvPr/>
        </p:nvSpPr>
        <p:spPr bwMode="auto">
          <a:xfrm>
            <a:off x="431800" y="304800"/>
            <a:ext cx="4787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latin typeface="Arial" panose="020B0604020202020204" pitchFamily="34" charset="0"/>
                <a:sym typeface="Wingdings" pitchFamily="2" charset="2"/>
              </a:rPr>
              <a:t> </a:t>
            </a:r>
            <a:r>
              <a:rPr lang="en-US" altLang="zh-CN" sz="2800">
                <a:latin typeface="Helvetica" pitchFamily="2" charset="0"/>
              </a:rPr>
              <a:t>Problems and languages</a:t>
            </a:r>
            <a:endParaRPr lang="en-US" altLang="zh-CN" sz="2000">
              <a:latin typeface="Helvetica" pitchFamily="2" charset="0"/>
            </a:endParaRPr>
          </a:p>
          <a:p>
            <a:pPr eaLnBrk="1" hangingPunct="1">
              <a:spcBef>
                <a:spcPct val="0"/>
              </a:spcBef>
              <a:buFontTx/>
              <a:buNone/>
            </a:pPr>
            <a:r>
              <a:rPr lang="en-US" altLang="zh-CN" sz="2000" b="1">
                <a:latin typeface="Arial" panose="020B0604020202020204" pitchFamily="34" charset="0"/>
                <a:sym typeface="Wingdings" pitchFamily="2" charset="2"/>
              </a:rPr>
              <a:t> </a:t>
            </a:r>
            <a:endParaRPr lang="en-US" altLang="zh-CN" sz="2000" b="1">
              <a:solidFill>
                <a:schemeClr val="hlink"/>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5">
            <a:extLst>
              <a:ext uri="{FF2B5EF4-FFF2-40B4-BE49-F238E27FC236}">
                <a16:creationId xmlns:a16="http://schemas.microsoft.com/office/drawing/2014/main" id="{973278D4-B1B6-E740-BEDB-A9ED4DE30F8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9717B48-7F84-474C-BA3A-AE37586E16D4}" type="slidenum">
              <a:rPr lang="zh-CN" altLang="en-US" sz="1400" smtClean="0"/>
              <a:pPr/>
              <a:t>30</a:t>
            </a:fld>
            <a:endParaRPr lang="en-US" altLang="zh-CN" sz="1400"/>
          </a:p>
        </p:txBody>
      </p:sp>
      <p:sp>
        <p:nvSpPr>
          <p:cNvPr id="38914" name="Rectangle 2">
            <a:extLst>
              <a:ext uri="{FF2B5EF4-FFF2-40B4-BE49-F238E27FC236}">
                <a16:creationId xmlns:a16="http://schemas.microsoft.com/office/drawing/2014/main" id="{08C66BFA-F040-874C-8CCC-B9B91DB0C61B}"/>
              </a:ext>
            </a:extLst>
          </p:cNvPr>
          <p:cNvSpPr>
            <a:spLocks noGrp="1" noChangeArrowheads="1"/>
          </p:cNvSpPr>
          <p:nvPr>
            <p:ph type="title"/>
          </p:nvPr>
        </p:nvSpPr>
        <p:spPr>
          <a:xfrm>
            <a:off x="3175" y="87313"/>
            <a:ext cx="7772400" cy="1143000"/>
          </a:xfrm>
        </p:spPr>
        <p:txBody>
          <a:bodyPr/>
          <a:lstStyle/>
          <a:p>
            <a:pPr algn="l"/>
            <a:r>
              <a:rPr lang="zh-CN" altLang="en-US">
                <a:solidFill>
                  <a:schemeClr val="tx1"/>
                </a:solidFill>
              </a:rPr>
              <a:t> </a:t>
            </a:r>
            <a:r>
              <a:rPr lang="en-US" altLang="zh-CN">
                <a:solidFill>
                  <a:schemeClr val="tx1"/>
                </a:solidFill>
              </a:rPr>
              <a:t>The clique problem </a:t>
            </a:r>
          </a:p>
        </p:txBody>
      </p:sp>
      <p:sp>
        <p:nvSpPr>
          <p:cNvPr id="38915" name="Rectangle 3">
            <a:extLst>
              <a:ext uri="{FF2B5EF4-FFF2-40B4-BE49-F238E27FC236}">
                <a16:creationId xmlns:a16="http://schemas.microsoft.com/office/drawing/2014/main" id="{0B0D5898-FDC7-6B40-8B51-3DABA9A27269}"/>
              </a:ext>
            </a:extLst>
          </p:cNvPr>
          <p:cNvSpPr>
            <a:spLocks noGrp="1" noChangeArrowheads="1"/>
          </p:cNvSpPr>
          <p:nvPr>
            <p:ph type="body" idx="1"/>
          </p:nvPr>
        </p:nvSpPr>
        <p:spPr>
          <a:xfrm>
            <a:off x="323850" y="1196975"/>
            <a:ext cx="8362950" cy="4929188"/>
          </a:xfrm>
        </p:spPr>
        <p:txBody>
          <a:bodyPr/>
          <a:lstStyle/>
          <a:p>
            <a:pPr>
              <a:lnSpc>
                <a:spcPct val="90000"/>
              </a:lnSpc>
            </a:pPr>
            <a:r>
              <a:rPr lang="en-US" altLang="zh-CN" sz="2800">
                <a:solidFill>
                  <a:srgbClr val="000000"/>
                </a:solidFill>
              </a:rPr>
              <a:t>A </a:t>
            </a:r>
            <a:r>
              <a:rPr lang="en-US" altLang="zh-CN" sz="2800" b="1" i="1">
                <a:solidFill>
                  <a:srgbClr val="FF0000"/>
                </a:solidFill>
              </a:rPr>
              <a:t>clique</a:t>
            </a:r>
            <a:r>
              <a:rPr lang="en-US" altLang="zh-CN" sz="2800">
                <a:solidFill>
                  <a:srgbClr val="000000"/>
                </a:solidFill>
              </a:rPr>
              <a:t> in an undirected graph </a:t>
            </a:r>
            <a:r>
              <a:rPr lang="en-US" altLang="zh-CN" sz="2800" i="1">
                <a:solidFill>
                  <a:srgbClr val="0033CC"/>
                </a:solidFill>
              </a:rPr>
              <a:t>G</a:t>
            </a:r>
            <a:r>
              <a:rPr lang="en-US" altLang="zh-CN" sz="2800">
                <a:solidFill>
                  <a:srgbClr val="0033CC"/>
                </a:solidFill>
              </a:rPr>
              <a:t> = (</a:t>
            </a:r>
            <a:r>
              <a:rPr lang="en-US" altLang="zh-CN" sz="2800" i="1">
                <a:solidFill>
                  <a:srgbClr val="0033CC"/>
                </a:solidFill>
              </a:rPr>
              <a:t>V</a:t>
            </a:r>
            <a:r>
              <a:rPr lang="en-US" altLang="zh-CN" sz="2800">
                <a:solidFill>
                  <a:srgbClr val="0033CC"/>
                </a:solidFill>
              </a:rPr>
              <a:t>, </a:t>
            </a:r>
            <a:r>
              <a:rPr lang="en-US" altLang="zh-CN" sz="2800" i="1">
                <a:solidFill>
                  <a:srgbClr val="0033CC"/>
                </a:solidFill>
              </a:rPr>
              <a:t>E</a:t>
            </a:r>
            <a:r>
              <a:rPr lang="en-US" altLang="zh-CN" sz="2800">
                <a:solidFill>
                  <a:srgbClr val="0033CC"/>
                </a:solidFill>
              </a:rPr>
              <a:t>)</a:t>
            </a:r>
            <a:r>
              <a:rPr lang="en-US" altLang="zh-CN" sz="2800">
                <a:solidFill>
                  <a:srgbClr val="000000"/>
                </a:solidFill>
              </a:rPr>
              <a:t> is a subset </a:t>
            </a:r>
            <a:r>
              <a:rPr lang="en-US" altLang="zh-CN" sz="2800" i="1">
                <a:solidFill>
                  <a:srgbClr val="000000"/>
                </a:solidFill>
              </a:rPr>
              <a:t>V</a:t>
            </a:r>
            <a:r>
              <a:rPr lang="en-US" altLang="zh-CN" sz="2800">
                <a:solidFill>
                  <a:srgbClr val="000000"/>
                </a:solidFill>
              </a:rPr>
              <a:t>' ⊆ </a:t>
            </a:r>
            <a:r>
              <a:rPr lang="en-US" altLang="zh-CN" sz="2800" i="1">
                <a:solidFill>
                  <a:srgbClr val="000000"/>
                </a:solidFill>
              </a:rPr>
              <a:t>V</a:t>
            </a:r>
            <a:r>
              <a:rPr lang="en-US" altLang="zh-CN" sz="2800">
                <a:solidFill>
                  <a:srgbClr val="000000"/>
                </a:solidFill>
              </a:rPr>
              <a:t> of vertices, each pair of which is connected by an edge in </a:t>
            </a:r>
            <a:r>
              <a:rPr lang="en-US" altLang="zh-CN" sz="2800" i="1">
                <a:solidFill>
                  <a:srgbClr val="000000"/>
                </a:solidFill>
              </a:rPr>
              <a:t>E</a:t>
            </a:r>
            <a:r>
              <a:rPr lang="en-US" altLang="zh-CN" sz="2800">
                <a:solidFill>
                  <a:srgbClr val="000000"/>
                </a:solidFill>
              </a:rPr>
              <a:t>. </a:t>
            </a:r>
          </a:p>
          <a:p>
            <a:pPr lvl="1">
              <a:lnSpc>
                <a:spcPct val="90000"/>
              </a:lnSpc>
            </a:pPr>
            <a:r>
              <a:rPr lang="en-US" altLang="zh-CN" sz="2400">
                <a:solidFill>
                  <a:srgbClr val="000000"/>
                </a:solidFill>
              </a:rPr>
              <a:t>In other words, a clique is a complete subgraph of </a:t>
            </a:r>
            <a:r>
              <a:rPr lang="en-US" altLang="zh-CN" sz="2400" i="1">
                <a:solidFill>
                  <a:srgbClr val="000000"/>
                </a:solidFill>
              </a:rPr>
              <a:t>G</a:t>
            </a:r>
            <a:r>
              <a:rPr lang="en-US" altLang="zh-CN" sz="2400">
                <a:solidFill>
                  <a:srgbClr val="000000"/>
                </a:solidFill>
              </a:rPr>
              <a:t>. The </a:t>
            </a:r>
            <a:r>
              <a:rPr lang="en-US" altLang="zh-CN" sz="2400" i="1">
                <a:solidFill>
                  <a:srgbClr val="FF0000"/>
                </a:solidFill>
              </a:rPr>
              <a:t>size</a:t>
            </a:r>
            <a:r>
              <a:rPr lang="en-US" altLang="zh-CN" sz="2400">
                <a:solidFill>
                  <a:srgbClr val="000000"/>
                </a:solidFill>
              </a:rPr>
              <a:t> of a clique is the number of vertices it contains. </a:t>
            </a:r>
          </a:p>
          <a:p>
            <a:pPr>
              <a:lnSpc>
                <a:spcPct val="90000"/>
              </a:lnSpc>
            </a:pPr>
            <a:r>
              <a:rPr lang="en-US" altLang="zh-CN" sz="2800">
                <a:solidFill>
                  <a:srgbClr val="000000"/>
                </a:solidFill>
              </a:rPr>
              <a:t>The </a:t>
            </a:r>
            <a:r>
              <a:rPr lang="en-US" altLang="zh-CN" sz="2800" i="1">
                <a:solidFill>
                  <a:srgbClr val="FF0000"/>
                </a:solidFill>
              </a:rPr>
              <a:t>clique problem</a:t>
            </a:r>
            <a:r>
              <a:rPr lang="en-US" altLang="zh-CN" sz="2800">
                <a:solidFill>
                  <a:srgbClr val="000000"/>
                </a:solidFill>
              </a:rPr>
              <a:t> is the optimization problem of finding a clique of maximum size in a graph. </a:t>
            </a:r>
          </a:p>
          <a:p>
            <a:pPr>
              <a:lnSpc>
                <a:spcPct val="90000"/>
              </a:lnSpc>
            </a:pPr>
            <a:r>
              <a:rPr lang="en-US" altLang="zh-CN" sz="2800">
                <a:solidFill>
                  <a:srgbClr val="000000"/>
                </a:solidFill>
              </a:rPr>
              <a:t>As a </a:t>
            </a:r>
            <a:r>
              <a:rPr lang="en-US" altLang="zh-CN" sz="2800">
                <a:solidFill>
                  <a:srgbClr val="FF0000"/>
                </a:solidFill>
              </a:rPr>
              <a:t>decision problem</a:t>
            </a:r>
            <a:r>
              <a:rPr lang="en-US" altLang="zh-CN" sz="2800">
                <a:solidFill>
                  <a:srgbClr val="000000"/>
                </a:solidFill>
              </a:rPr>
              <a:t>, we ask simply whether a clique of a given size </a:t>
            </a:r>
            <a:r>
              <a:rPr lang="en-US" altLang="zh-CN" sz="2800" i="1">
                <a:solidFill>
                  <a:srgbClr val="FF0000"/>
                </a:solidFill>
              </a:rPr>
              <a:t>k</a:t>
            </a:r>
            <a:r>
              <a:rPr lang="en-US" altLang="zh-CN" sz="2800">
                <a:solidFill>
                  <a:srgbClr val="000000"/>
                </a:solidFill>
              </a:rPr>
              <a:t> exists in the graph. The formal definition is</a:t>
            </a:r>
          </a:p>
          <a:p>
            <a:pPr>
              <a:lnSpc>
                <a:spcPct val="90000"/>
              </a:lnSpc>
              <a:buFontTx/>
              <a:buNone/>
            </a:pPr>
            <a:r>
              <a:rPr lang="en-US" altLang="zh-CN" sz="2800">
                <a:solidFill>
                  <a:srgbClr val="000000"/>
                </a:solidFill>
              </a:rPr>
              <a:t>   </a:t>
            </a:r>
            <a:r>
              <a:rPr lang="en-US" altLang="zh-CN" sz="2800">
                <a:solidFill>
                  <a:srgbClr val="0033CC"/>
                </a:solidFill>
              </a:rPr>
              <a:t>CLIQUE = {〈</a:t>
            </a:r>
            <a:r>
              <a:rPr lang="en-US" altLang="zh-CN" sz="2800" i="1">
                <a:solidFill>
                  <a:srgbClr val="0033CC"/>
                </a:solidFill>
              </a:rPr>
              <a:t>G</a:t>
            </a:r>
            <a:r>
              <a:rPr lang="en-US" altLang="zh-CN" sz="2800">
                <a:solidFill>
                  <a:srgbClr val="0033CC"/>
                </a:solidFill>
              </a:rPr>
              <a:t>, </a:t>
            </a:r>
            <a:r>
              <a:rPr lang="en-US" altLang="zh-CN" sz="2800" i="1">
                <a:solidFill>
                  <a:srgbClr val="0033CC"/>
                </a:solidFill>
              </a:rPr>
              <a:t>k</a:t>
            </a:r>
            <a:r>
              <a:rPr lang="en-US" altLang="zh-CN" sz="2800">
                <a:solidFill>
                  <a:srgbClr val="0033CC"/>
                </a:solidFill>
              </a:rPr>
              <a:t>〉 : </a:t>
            </a:r>
            <a:r>
              <a:rPr lang="en-US" altLang="zh-CN" sz="2800" i="1">
                <a:solidFill>
                  <a:srgbClr val="0033CC"/>
                </a:solidFill>
              </a:rPr>
              <a:t>G</a:t>
            </a:r>
            <a:r>
              <a:rPr lang="en-US" altLang="zh-CN" sz="2800">
                <a:solidFill>
                  <a:srgbClr val="0033CC"/>
                </a:solidFill>
              </a:rPr>
              <a:t> is a graph with a clique of size </a:t>
            </a:r>
            <a:r>
              <a:rPr lang="en-US" altLang="zh-CN" sz="2800" i="1">
                <a:solidFill>
                  <a:srgbClr val="0033CC"/>
                </a:solidFill>
              </a:rPr>
              <a:t>k</a:t>
            </a:r>
            <a:r>
              <a:rPr lang="en-US" altLang="zh-CN" sz="2800">
                <a:solidFill>
                  <a:srgbClr val="0033CC"/>
                </a:solidFill>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5">
            <a:extLst>
              <a:ext uri="{FF2B5EF4-FFF2-40B4-BE49-F238E27FC236}">
                <a16:creationId xmlns:a16="http://schemas.microsoft.com/office/drawing/2014/main" id="{201539F2-F63F-E945-9B2A-E05140CFAFE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8F95927-D6C3-7840-8A90-857ACBE95618}" type="slidenum">
              <a:rPr lang="zh-CN" altLang="en-US" sz="1400" smtClean="0"/>
              <a:pPr/>
              <a:t>31</a:t>
            </a:fld>
            <a:endParaRPr lang="en-US" altLang="zh-CN" sz="1400"/>
          </a:p>
        </p:txBody>
      </p:sp>
      <p:sp>
        <p:nvSpPr>
          <p:cNvPr id="39938" name="Rectangle 2">
            <a:extLst>
              <a:ext uri="{FF2B5EF4-FFF2-40B4-BE49-F238E27FC236}">
                <a16:creationId xmlns:a16="http://schemas.microsoft.com/office/drawing/2014/main" id="{E89504E7-ACAE-BC4C-AA48-C6873D755C7C}"/>
              </a:ext>
            </a:extLst>
          </p:cNvPr>
          <p:cNvSpPr>
            <a:spLocks noGrp="1" noChangeArrowheads="1"/>
          </p:cNvSpPr>
          <p:nvPr>
            <p:ph type="title"/>
          </p:nvPr>
        </p:nvSpPr>
        <p:spPr>
          <a:xfrm>
            <a:off x="681038" y="204788"/>
            <a:ext cx="7772400" cy="1143000"/>
          </a:xfrm>
        </p:spPr>
        <p:txBody>
          <a:bodyPr/>
          <a:lstStyle/>
          <a:p>
            <a:pPr algn="l"/>
            <a:r>
              <a:rPr lang="en-US" altLang="zh-CN">
                <a:solidFill>
                  <a:schemeClr val="tx1"/>
                </a:solidFill>
              </a:rPr>
              <a:t>Clique problem</a:t>
            </a:r>
          </a:p>
        </p:txBody>
      </p:sp>
      <p:sp>
        <p:nvSpPr>
          <p:cNvPr id="39939" name="Rectangle 3">
            <a:extLst>
              <a:ext uri="{FF2B5EF4-FFF2-40B4-BE49-F238E27FC236}">
                <a16:creationId xmlns:a16="http://schemas.microsoft.com/office/drawing/2014/main" id="{586AEBDE-ED25-ED40-9A80-E9BFC20A1AAA}"/>
              </a:ext>
            </a:extLst>
          </p:cNvPr>
          <p:cNvSpPr>
            <a:spLocks noGrp="1" noChangeArrowheads="1"/>
          </p:cNvSpPr>
          <p:nvPr>
            <p:ph type="body" idx="1"/>
          </p:nvPr>
        </p:nvSpPr>
        <p:spPr>
          <a:xfrm>
            <a:off x="457200" y="1600200"/>
            <a:ext cx="8291513" cy="4852988"/>
          </a:xfrm>
        </p:spPr>
        <p:txBody>
          <a:bodyPr/>
          <a:lstStyle/>
          <a:p>
            <a:pPr>
              <a:lnSpc>
                <a:spcPct val="90000"/>
              </a:lnSpc>
            </a:pPr>
            <a:r>
              <a:rPr lang="en-US" altLang="zh-CN">
                <a:solidFill>
                  <a:srgbClr val="0033CC"/>
                </a:solidFill>
              </a:rPr>
              <a:t>Theorem.</a:t>
            </a:r>
            <a:r>
              <a:rPr lang="en-US" altLang="zh-CN">
                <a:solidFill>
                  <a:srgbClr val="000000"/>
                </a:solidFill>
              </a:rPr>
              <a:t> The clique problem is NP-complete</a:t>
            </a:r>
            <a:r>
              <a:rPr lang="en-US" altLang="zh-CN"/>
              <a:t>.</a:t>
            </a:r>
          </a:p>
          <a:p>
            <a:pPr>
              <a:lnSpc>
                <a:spcPct val="90000"/>
              </a:lnSpc>
            </a:pPr>
            <a:r>
              <a:rPr lang="en-US" altLang="zh-CN">
                <a:solidFill>
                  <a:srgbClr val="000000"/>
                </a:solidFill>
              </a:rPr>
              <a:t>Pf.   CLIQUE is in NP,</a:t>
            </a:r>
            <a:r>
              <a:rPr lang="en-US" altLang="zh-CN" sz="2400">
                <a:solidFill>
                  <a:srgbClr val="000000"/>
                </a:solidFill>
              </a:rPr>
              <a:t> </a:t>
            </a:r>
          </a:p>
          <a:p>
            <a:pPr lvl="1">
              <a:lnSpc>
                <a:spcPct val="90000"/>
              </a:lnSpc>
            </a:pPr>
            <a:r>
              <a:rPr lang="en-US" altLang="zh-CN" sz="2000">
                <a:solidFill>
                  <a:srgbClr val="000000"/>
                </a:solidFill>
              </a:rPr>
              <a:t>for a given graph </a:t>
            </a:r>
            <a:r>
              <a:rPr lang="en-US" altLang="zh-CN" sz="2000" i="1">
                <a:solidFill>
                  <a:srgbClr val="000000"/>
                </a:solidFill>
              </a:rPr>
              <a:t>G</a:t>
            </a:r>
            <a:r>
              <a:rPr lang="en-US" altLang="zh-CN" sz="2000">
                <a:solidFill>
                  <a:srgbClr val="000000"/>
                </a:solidFill>
              </a:rPr>
              <a:t> = (</a:t>
            </a:r>
            <a:r>
              <a:rPr lang="en-US" altLang="zh-CN" sz="2000" i="1">
                <a:solidFill>
                  <a:srgbClr val="000000"/>
                </a:solidFill>
              </a:rPr>
              <a:t>V</a:t>
            </a:r>
            <a:r>
              <a:rPr lang="en-US" altLang="zh-CN" sz="2000">
                <a:solidFill>
                  <a:srgbClr val="000000"/>
                </a:solidFill>
              </a:rPr>
              <a:t>, </a:t>
            </a:r>
            <a:r>
              <a:rPr lang="en-US" altLang="zh-CN" sz="2000" i="1">
                <a:solidFill>
                  <a:srgbClr val="000000"/>
                </a:solidFill>
              </a:rPr>
              <a:t>E</a:t>
            </a:r>
            <a:r>
              <a:rPr lang="en-US" altLang="zh-CN" sz="2000">
                <a:solidFill>
                  <a:srgbClr val="000000"/>
                </a:solidFill>
              </a:rPr>
              <a:t>), we use the set </a:t>
            </a:r>
            <a:r>
              <a:rPr lang="en-US" altLang="zh-CN" sz="2000" i="1">
                <a:solidFill>
                  <a:srgbClr val="000000"/>
                </a:solidFill>
              </a:rPr>
              <a:t>V</a:t>
            </a:r>
            <a:r>
              <a:rPr lang="en-US" altLang="zh-CN" sz="2000">
                <a:solidFill>
                  <a:srgbClr val="000000"/>
                </a:solidFill>
              </a:rPr>
              <a:t>' ⊆ </a:t>
            </a:r>
            <a:r>
              <a:rPr lang="en-US" altLang="zh-CN" sz="2000" i="1">
                <a:solidFill>
                  <a:srgbClr val="000000"/>
                </a:solidFill>
              </a:rPr>
              <a:t>V</a:t>
            </a:r>
            <a:r>
              <a:rPr lang="en-US" altLang="zh-CN" sz="2000">
                <a:solidFill>
                  <a:srgbClr val="000000"/>
                </a:solidFill>
              </a:rPr>
              <a:t> of vertices in the clique as a certificate for </a:t>
            </a:r>
            <a:r>
              <a:rPr lang="en-US" altLang="zh-CN" sz="2000" i="1">
                <a:solidFill>
                  <a:srgbClr val="000000"/>
                </a:solidFill>
              </a:rPr>
              <a:t>G</a:t>
            </a:r>
            <a:r>
              <a:rPr lang="en-US" altLang="zh-CN" sz="2000">
                <a:solidFill>
                  <a:srgbClr val="000000"/>
                </a:solidFill>
              </a:rPr>
              <a:t>. Checking whether </a:t>
            </a:r>
            <a:r>
              <a:rPr lang="en-US" altLang="zh-CN" sz="2000" i="1">
                <a:solidFill>
                  <a:srgbClr val="000000"/>
                </a:solidFill>
              </a:rPr>
              <a:t>V</a:t>
            </a:r>
            <a:r>
              <a:rPr lang="en-US" altLang="zh-CN" sz="2000">
                <a:solidFill>
                  <a:srgbClr val="000000"/>
                </a:solidFill>
              </a:rPr>
              <a:t>' is a clique can be accomplished in polynomial time by checking whether, for each pair </a:t>
            </a:r>
            <a:r>
              <a:rPr lang="en-US" altLang="zh-CN" sz="2000" i="1">
                <a:solidFill>
                  <a:srgbClr val="000000"/>
                </a:solidFill>
              </a:rPr>
              <a:t>u</a:t>
            </a:r>
            <a:r>
              <a:rPr lang="en-US" altLang="zh-CN" sz="2000">
                <a:solidFill>
                  <a:srgbClr val="000000"/>
                </a:solidFill>
              </a:rPr>
              <a:t>, </a:t>
            </a:r>
            <a:r>
              <a:rPr lang="en-US" altLang="zh-CN" sz="2000" i="1">
                <a:solidFill>
                  <a:srgbClr val="000000"/>
                </a:solidFill>
              </a:rPr>
              <a:t>v</a:t>
            </a:r>
            <a:r>
              <a:rPr lang="en-US" altLang="zh-CN" sz="2000">
                <a:solidFill>
                  <a:srgbClr val="000000"/>
                </a:solidFill>
              </a:rPr>
              <a:t> ∈ </a:t>
            </a:r>
            <a:r>
              <a:rPr lang="en-US" altLang="zh-CN" sz="2000" i="1">
                <a:solidFill>
                  <a:srgbClr val="000000"/>
                </a:solidFill>
              </a:rPr>
              <a:t>V</a:t>
            </a:r>
            <a:r>
              <a:rPr lang="en-US" altLang="zh-CN" sz="2000">
                <a:solidFill>
                  <a:srgbClr val="000000"/>
                </a:solidFill>
              </a:rPr>
              <a:t>', the edge (</a:t>
            </a:r>
            <a:r>
              <a:rPr lang="en-US" altLang="zh-CN" sz="2000" i="1">
                <a:solidFill>
                  <a:srgbClr val="000000"/>
                </a:solidFill>
              </a:rPr>
              <a:t>u</a:t>
            </a:r>
            <a:r>
              <a:rPr lang="en-US" altLang="zh-CN" sz="2000">
                <a:solidFill>
                  <a:srgbClr val="000000"/>
                </a:solidFill>
              </a:rPr>
              <a:t>, </a:t>
            </a:r>
            <a:r>
              <a:rPr lang="en-US" altLang="zh-CN" sz="2000" i="1">
                <a:solidFill>
                  <a:srgbClr val="000000"/>
                </a:solidFill>
              </a:rPr>
              <a:t>v</a:t>
            </a:r>
            <a:r>
              <a:rPr lang="en-US" altLang="zh-CN" sz="2000">
                <a:solidFill>
                  <a:srgbClr val="000000"/>
                </a:solidFill>
              </a:rPr>
              <a:t>) belongs to </a:t>
            </a:r>
            <a:r>
              <a:rPr lang="en-US" altLang="zh-CN" sz="2000" i="1">
                <a:solidFill>
                  <a:srgbClr val="000000"/>
                </a:solidFill>
              </a:rPr>
              <a:t>E</a:t>
            </a:r>
            <a:r>
              <a:rPr lang="en-US" altLang="zh-CN" sz="2000">
                <a:solidFill>
                  <a:srgbClr val="000000"/>
                </a:solidFill>
              </a:rPr>
              <a:t>.</a:t>
            </a:r>
            <a:r>
              <a:rPr lang="en-US" altLang="zh-CN" sz="2000"/>
              <a:t> </a:t>
            </a:r>
          </a:p>
          <a:p>
            <a:pPr>
              <a:lnSpc>
                <a:spcPct val="90000"/>
              </a:lnSpc>
            </a:pPr>
            <a:r>
              <a:rPr lang="en-US" altLang="zh-CN"/>
              <a:t>next prove that </a:t>
            </a:r>
            <a:r>
              <a:rPr lang="en-US" altLang="zh-CN">
                <a:solidFill>
                  <a:srgbClr val="CC3300"/>
                </a:solidFill>
              </a:rPr>
              <a:t>3-CNF-SAT ≤</a:t>
            </a:r>
            <a:r>
              <a:rPr lang="en-US" altLang="zh-CN" baseline="-25000">
                <a:solidFill>
                  <a:srgbClr val="CC3300"/>
                </a:solidFill>
              </a:rPr>
              <a:t>P</a:t>
            </a:r>
            <a:r>
              <a:rPr lang="en-US" altLang="zh-CN">
                <a:solidFill>
                  <a:srgbClr val="CC3300"/>
                </a:solidFill>
              </a:rPr>
              <a:t> CLIQUE </a:t>
            </a:r>
          </a:p>
          <a:p>
            <a:pPr>
              <a:lnSpc>
                <a:spcPct val="90000"/>
              </a:lnSpc>
            </a:pPr>
            <a:r>
              <a:rPr lang="en-US" altLang="zh-CN"/>
              <a:t>reduction algorithm: </a:t>
            </a:r>
          </a:p>
          <a:p>
            <a:pPr lvl="1">
              <a:lnSpc>
                <a:spcPct val="90000"/>
              </a:lnSpc>
            </a:pPr>
            <a:r>
              <a:rPr lang="en-US" altLang="zh-CN" sz="2400">
                <a:solidFill>
                  <a:srgbClr val="000000"/>
                </a:solidFill>
              </a:rPr>
              <a:t>Let </a:t>
            </a:r>
            <a:r>
              <a:rPr lang="en-US" altLang="zh-CN" sz="2400" i="1">
                <a:solidFill>
                  <a:srgbClr val="000000"/>
                </a:solidFill>
              </a:rPr>
              <a:t>φ</a:t>
            </a:r>
            <a:r>
              <a:rPr lang="en-US" altLang="zh-CN" sz="2400">
                <a:solidFill>
                  <a:srgbClr val="000000"/>
                </a:solidFill>
              </a:rPr>
              <a:t> = </a:t>
            </a:r>
            <a:r>
              <a:rPr lang="en-US" altLang="zh-CN" sz="2400" i="1">
                <a:solidFill>
                  <a:srgbClr val="000000"/>
                </a:solidFill>
              </a:rPr>
              <a:t>C</a:t>
            </a:r>
            <a:r>
              <a:rPr lang="en-US" altLang="zh-CN" sz="2400" baseline="-30000">
                <a:solidFill>
                  <a:srgbClr val="000000"/>
                </a:solidFill>
              </a:rPr>
              <a:t>1</a:t>
            </a:r>
            <a:r>
              <a:rPr lang="en-US" altLang="zh-CN" sz="2400">
                <a:solidFill>
                  <a:srgbClr val="000000"/>
                </a:solidFill>
              </a:rPr>
              <a:t> ∧ </a:t>
            </a:r>
            <a:r>
              <a:rPr lang="en-US" altLang="zh-CN" sz="2400" i="1">
                <a:solidFill>
                  <a:srgbClr val="000000"/>
                </a:solidFill>
              </a:rPr>
              <a:t>C</a:t>
            </a:r>
            <a:r>
              <a:rPr lang="en-US" altLang="zh-CN" sz="2400" baseline="-30000">
                <a:solidFill>
                  <a:srgbClr val="000000"/>
                </a:solidFill>
              </a:rPr>
              <a:t>2</a:t>
            </a:r>
            <a:r>
              <a:rPr lang="en-US" altLang="zh-CN" sz="2400">
                <a:solidFill>
                  <a:srgbClr val="000000"/>
                </a:solidFill>
              </a:rPr>
              <a:t> ∧ ··· ∧ </a:t>
            </a:r>
            <a:r>
              <a:rPr lang="en-US" altLang="zh-CN" sz="2400" i="1">
                <a:solidFill>
                  <a:srgbClr val="000000"/>
                </a:solidFill>
              </a:rPr>
              <a:t>C</a:t>
            </a:r>
            <a:r>
              <a:rPr lang="en-US" altLang="zh-CN" sz="2400" i="1" baseline="-30000">
                <a:solidFill>
                  <a:srgbClr val="000000"/>
                </a:solidFill>
              </a:rPr>
              <a:t>k</a:t>
            </a:r>
            <a:r>
              <a:rPr lang="en-US" altLang="zh-CN" sz="2400">
                <a:solidFill>
                  <a:srgbClr val="000000"/>
                </a:solidFill>
              </a:rPr>
              <a:t> be a boolean formula in 3-CNF with </a:t>
            </a:r>
            <a:r>
              <a:rPr lang="en-US" altLang="zh-CN" sz="2400" i="1">
                <a:solidFill>
                  <a:srgbClr val="000000"/>
                </a:solidFill>
              </a:rPr>
              <a:t>k</a:t>
            </a:r>
            <a:r>
              <a:rPr lang="en-US" altLang="zh-CN" sz="2400">
                <a:solidFill>
                  <a:srgbClr val="000000"/>
                </a:solidFill>
              </a:rPr>
              <a:t> clauses.</a:t>
            </a:r>
            <a:r>
              <a:rPr lang="en-US" altLang="zh-CN" sz="2400">
                <a:solidFill>
                  <a:srgbClr val="CC3300"/>
                </a:solidFill>
              </a:rPr>
              <a:t> </a:t>
            </a:r>
          </a:p>
          <a:p>
            <a:pPr lvl="1">
              <a:lnSpc>
                <a:spcPct val="90000"/>
              </a:lnSpc>
            </a:pPr>
            <a:r>
              <a:rPr lang="en-US" altLang="zh-CN" sz="2400"/>
              <a:t>We shall construct a graph </a:t>
            </a:r>
            <a:r>
              <a:rPr lang="en-US" altLang="zh-CN" sz="2400" i="1"/>
              <a:t>G</a:t>
            </a:r>
            <a:r>
              <a:rPr lang="en-US" altLang="zh-CN" sz="2400"/>
              <a:t> such that </a:t>
            </a:r>
            <a:r>
              <a:rPr lang="en-US" altLang="zh-CN" sz="2400" i="1"/>
              <a:t>φ</a:t>
            </a:r>
            <a:r>
              <a:rPr lang="en-US" altLang="zh-CN" sz="2400"/>
              <a:t> is satisfiable if and only if </a:t>
            </a:r>
            <a:r>
              <a:rPr lang="en-US" altLang="zh-CN" sz="2400" i="1"/>
              <a:t>G</a:t>
            </a:r>
            <a:r>
              <a:rPr lang="en-US" altLang="zh-CN" sz="2400"/>
              <a:t> has a clique of size </a:t>
            </a:r>
            <a:r>
              <a:rPr lang="en-US" altLang="zh-CN" sz="2400" i="1"/>
              <a:t>k</a:t>
            </a:r>
            <a:r>
              <a:rPr lang="en-US" altLang="zh-CN" sz="2400"/>
              <a:t>.</a:t>
            </a:r>
            <a:r>
              <a:rPr lang="en-US" altLang="zh-CN"/>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5">
            <a:extLst>
              <a:ext uri="{FF2B5EF4-FFF2-40B4-BE49-F238E27FC236}">
                <a16:creationId xmlns:a16="http://schemas.microsoft.com/office/drawing/2014/main" id="{B7509034-0E8F-9543-BDEE-997A417BE3F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BE5707C-F4DE-2C45-AF40-ACAF4620FE60}" type="slidenum">
              <a:rPr lang="zh-CN" altLang="en-US" sz="1400" smtClean="0"/>
              <a:pPr/>
              <a:t>32</a:t>
            </a:fld>
            <a:endParaRPr lang="en-US" altLang="zh-CN" sz="1400"/>
          </a:p>
        </p:txBody>
      </p:sp>
      <p:sp>
        <p:nvSpPr>
          <p:cNvPr id="40962" name="Rectangle 2">
            <a:extLst>
              <a:ext uri="{FF2B5EF4-FFF2-40B4-BE49-F238E27FC236}">
                <a16:creationId xmlns:a16="http://schemas.microsoft.com/office/drawing/2014/main" id="{4942572E-01F8-FE40-B3E0-506AEA892CA7}"/>
              </a:ext>
            </a:extLst>
          </p:cNvPr>
          <p:cNvSpPr>
            <a:spLocks noGrp="1" noChangeArrowheads="1"/>
          </p:cNvSpPr>
          <p:nvPr>
            <p:ph type="title"/>
          </p:nvPr>
        </p:nvSpPr>
        <p:spPr/>
        <p:txBody>
          <a:bodyPr/>
          <a:lstStyle/>
          <a:p>
            <a:pPr algn="l"/>
            <a:r>
              <a:rPr lang="zh-CN" altLang="en-US">
                <a:solidFill>
                  <a:schemeClr val="tx1"/>
                </a:solidFill>
              </a:rPr>
              <a:t> </a:t>
            </a:r>
            <a:r>
              <a:rPr lang="en-US" altLang="zh-CN">
                <a:solidFill>
                  <a:schemeClr val="tx1"/>
                </a:solidFill>
              </a:rPr>
              <a:t>Construct of graph G</a:t>
            </a:r>
          </a:p>
        </p:txBody>
      </p:sp>
      <p:sp>
        <p:nvSpPr>
          <p:cNvPr id="40963" name="Rectangle 3">
            <a:extLst>
              <a:ext uri="{FF2B5EF4-FFF2-40B4-BE49-F238E27FC236}">
                <a16:creationId xmlns:a16="http://schemas.microsoft.com/office/drawing/2014/main" id="{38A80F7F-2FDC-9745-A855-6CD3F10A693A}"/>
              </a:ext>
            </a:extLst>
          </p:cNvPr>
          <p:cNvSpPr>
            <a:spLocks noGrp="1" noChangeArrowheads="1"/>
          </p:cNvSpPr>
          <p:nvPr>
            <p:ph type="body" idx="1"/>
          </p:nvPr>
        </p:nvSpPr>
        <p:spPr/>
        <p:txBody>
          <a:bodyPr/>
          <a:lstStyle/>
          <a:p>
            <a:pPr>
              <a:lnSpc>
                <a:spcPct val="90000"/>
              </a:lnSpc>
            </a:pPr>
            <a:r>
              <a:rPr lang="en-US" altLang="zh-CN"/>
              <a:t>The graph </a:t>
            </a:r>
            <a:r>
              <a:rPr lang="en-US" altLang="zh-CN" i="1"/>
              <a:t>G</a:t>
            </a:r>
            <a:r>
              <a:rPr lang="en-US" altLang="zh-CN"/>
              <a:t> = (</a:t>
            </a:r>
            <a:r>
              <a:rPr lang="en-US" altLang="zh-CN" i="1"/>
              <a:t>V</a:t>
            </a:r>
            <a:r>
              <a:rPr lang="en-US" altLang="zh-CN"/>
              <a:t>, </a:t>
            </a:r>
            <a:r>
              <a:rPr lang="en-US" altLang="zh-CN" i="1"/>
              <a:t>E</a:t>
            </a:r>
            <a:r>
              <a:rPr lang="en-US" altLang="zh-CN"/>
              <a:t>) is constructed as follows.</a:t>
            </a:r>
          </a:p>
          <a:p>
            <a:pPr lvl="1">
              <a:lnSpc>
                <a:spcPct val="90000"/>
              </a:lnSpc>
            </a:pPr>
            <a:r>
              <a:rPr lang="en-US" altLang="zh-CN"/>
              <a:t> For each clause </a:t>
            </a:r>
            <a:r>
              <a:rPr lang="en-US" altLang="zh-CN" i="1">
                <a:solidFill>
                  <a:srgbClr val="CC3300"/>
                </a:solidFill>
              </a:rPr>
              <a:t>C</a:t>
            </a:r>
            <a:r>
              <a:rPr lang="en-US" altLang="zh-CN" baseline="-25000">
                <a:solidFill>
                  <a:srgbClr val="CC3300"/>
                </a:solidFill>
              </a:rPr>
              <a:t>r</a:t>
            </a:r>
            <a:r>
              <a:rPr lang="en-US" altLang="zh-CN">
                <a:solidFill>
                  <a:srgbClr val="CC3300"/>
                </a:solidFill>
              </a:rPr>
              <a:t>=(</a:t>
            </a:r>
            <a:r>
              <a:rPr lang="en-US" altLang="zh-CN" i="1">
                <a:solidFill>
                  <a:srgbClr val="CC3300"/>
                </a:solidFill>
              </a:rPr>
              <a:t>r1, r2, r3</a:t>
            </a:r>
            <a:r>
              <a:rPr lang="en-US" altLang="zh-CN">
                <a:solidFill>
                  <a:srgbClr val="CC3300"/>
                </a:solidFill>
              </a:rPr>
              <a:t>)</a:t>
            </a:r>
            <a:r>
              <a:rPr lang="en-US" altLang="zh-CN"/>
              <a:t>, we place a triple of vertices </a:t>
            </a:r>
            <a:r>
              <a:rPr lang="en-US" altLang="zh-CN">
                <a:solidFill>
                  <a:srgbClr val="FF0000"/>
                </a:solidFill>
              </a:rPr>
              <a:t>v</a:t>
            </a:r>
            <a:r>
              <a:rPr lang="en-US" altLang="zh-CN" i="1" baseline="30000">
                <a:solidFill>
                  <a:srgbClr val="FF0000"/>
                </a:solidFill>
              </a:rPr>
              <a:t>r1</a:t>
            </a:r>
            <a:r>
              <a:rPr lang="en-US" altLang="zh-CN">
                <a:solidFill>
                  <a:srgbClr val="FF0000"/>
                </a:solidFill>
              </a:rPr>
              <a:t>, v</a:t>
            </a:r>
            <a:r>
              <a:rPr lang="en-US" altLang="zh-CN" i="1" baseline="30000">
                <a:solidFill>
                  <a:srgbClr val="FF0000"/>
                </a:solidFill>
              </a:rPr>
              <a:t>r2</a:t>
            </a:r>
            <a:r>
              <a:rPr lang="en-US" altLang="zh-CN">
                <a:solidFill>
                  <a:srgbClr val="FF0000"/>
                </a:solidFill>
              </a:rPr>
              <a:t>, v</a:t>
            </a:r>
            <a:r>
              <a:rPr lang="en-US" altLang="zh-CN" i="1" baseline="30000">
                <a:solidFill>
                  <a:srgbClr val="FF0000"/>
                </a:solidFill>
              </a:rPr>
              <a:t>r3</a:t>
            </a:r>
            <a:r>
              <a:rPr lang="en-US" altLang="zh-CN"/>
              <a:t> in V. </a:t>
            </a:r>
          </a:p>
          <a:p>
            <a:pPr lvl="1">
              <a:lnSpc>
                <a:spcPct val="90000"/>
              </a:lnSpc>
            </a:pPr>
            <a:r>
              <a:rPr lang="en-US" altLang="zh-CN"/>
              <a:t>We put an edge between two vertices </a:t>
            </a:r>
            <a:r>
              <a:rPr lang="en-US" altLang="zh-CN">
                <a:solidFill>
                  <a:srgbClr val="FF0000"/>
                </a:solidFill>
              </a:rPr>
              <a:t>v</a:t>
            </a:r>
            <a:r>
              <a:rPr lang="en-US" altLang="zh-CN" i="1" baseline="30000">
                <a:solidFill>
                  <a:srgbClr val="FF0000"/>
                </a:solidFill>
              </a:rPr>
              <a:t>ri</a:t>
            </a:r>
            <a:r>
              <a:rPr lang="en-US" altLang="zh-CN">
                <a:solidFill>
                  <a:srgbClr val="FF0000"/>
                </a:solidFill>
              </a:rPr>
              <a:t>, v</a:t>
            </a:r>
            <a:r>
              <a:rPr lang="en-US" altLang="zh-CN" i="1" baseline="30000">
                <a:solidFill>
                  <a:srgbClr val="FF0000"/>
                </a:solidFill>
              </a:rPr>
              <a:t>sj</a:t>
            </a:r>
            <a:r>
              <a:rPr lang="en-US" altLang="zh-CN" i="1">
                <a:solidFill>
                  <a:srgbClr val="FF0000"/>
                </a:solidFill>
              </a:rPr>
              <a:t> </a:t>
            </a:r>
            <a:r>
              <a:rPr lang="en-US" altLang="zh-CN">
                <a:solidFill>
                  <a:srgbClr val="000000"/>
                </a:solidFill>
              </a:rPr>
              <a:t>if both of the following hold:</a:t>
            </a:r>
            <a:r>
              <a:rPr lang="en-US" altLang="zh-CN">
                <a:solidFill>
                  <a:srgbClr val="FF0000"/>
                </a:solidFill>
              </a:rPr>
              <a:t> </a:t>
            </a:r>
          </a:p>
          <a:p>
            <a:pPr lvl="2">
              <a:lnSpc>
                <a:spcPct val="90000"/>
              </a:lnSpc>
            </a:pPr>
            <a:r>
              <a:rPr lang="en-US" altLang="zh-CN">
                <a:solidFill>
                  <a:srgbClr val="FF0000"/>
                </a:solidFill>
              </a:rPr>
              <a:t>v</a:t>
            </a:r>
            <a:r>
              <a:rPr lang="en-US" altLang="zh-CN" i="1" baseline="30000">
                <a:solidFill>
                  <a:srgbClr val="FF0000"/>
                </a:solidFill>
              </a:rPr>
              <a:t>ri</a:t>
            </a:r>
            <a:r>
              <a:rPr lang="en-US" altLang="zh-CN">
                <a:solidFill>
                  <a:srgbClr val="FF0000"/>
                </a:solidFill>
              </a:rPr>
              <a:t> </a:t>
            </a:r>
            <a:r>
              <a:rPr lang="en-US" altLang="zh-CN"/>
              <a:t>and</a:t>
            </a:r>
            <a:r>
              <a:rPr lang="en-US" altLang="zh-CN">
                <a:solidFill>
                  <a:srgbClr val="FF0000"/>
                </a:solidFill>
              </a:rPr>
              <a:t> v</a:t>
            </a:r>
            <a:r>
              <a:rPr lang="en-US" altLang="zh-CN" i="1" baseline="30000">
                <a:solidFill>
                  <a:srgbClr val="FF0000"/>
                </a:solidFill>
              </a:rPr>
              <a:t>sj</a:t>
            </a:r>
            <a:r>
              <a:rPr lang="en-US" altLang="zh-CN" i="1">
                <a:solidFill>
                  <a:srgbClr val="FF0000"/>
                </a:solidFill>
              </a:rPr>
              <a:t> </a:t>
            </a:r>
            <a:r>
              <a:rPr lang="en-US" altLang="zh-CN"/>
              <a:t> are in different triples, that is, </a:t>
            </a:r>
            <a:r>
              <a:rPr lang="en-US" altLang="zh-CN" i="1"/>
              <a:t>r</a:t>
            </a:r>
            <a:r>
              <a:rPr lang="en-US" altLang="zh-CN"/>
              <a:t> ≠ </a:t>
            </a:r>
            <a:r>
              <a:rPr lang="en-US" altLang="zh-CN" i="1"/>
              <a:t>s</a:t>
            </a:r>
            <a:r>
              <a:rPr lang="en-US" altLang="zh-CN"/>
              <a:t>, </a:t>
            </a:r>
          </a:p>
          <a:p>
            <a:pPr lvl="2">
              <a:lnSpc>
                <a:spcPct val="90000"/>
              </a:lnSpc>
            </a:pPr>
            <a:r>
              <a:rPr lang="en-US" altLang="zh-CN"/>
              <a:t>their corresponding literals are </a:t>
            </a:r>
            <a:r>
              <a:rPr lang="en-US" altLang="zh-CN" b="1" i="1">
                <a:solidFill>
                  <a:srgbClr val="FF0000"/>
                </a:solidFill>
              </a:rPr>
              <a:t>consistent, </a:t>
            </a:r>
            <a:r>
              <a:rPr lang="en-US" altLang="zh-CN"/>
              <a:t>that is </a:t>
            </a:r>
            <a:r>
              <a:rPr lang="en-US" altLang="zh-CN" i="1">
                <a:solidFill>
                  <a:srgbClr val="FF0000"/>
                </a:solidFill>
              </a:rPr>
              <a:t>ri</a:t>
            </a:r>
            <a:r>
              <a:rPr lang="en-US" altLang="zh-CN"/>
              <a:t> is not the negation of </a:t>
            </a:r>
            <a:r>
              <a:rPr lang="en-US" altLang="zh-CN" i="1">
                <a:solidFill>
                  <a:srgbClr val="FF0000"/>
                </a:solidFill>
              </a:rPr>
              <a:t>sj</a:t>
            </a:r>
            <a:r>
              <a:rPr lang="en-US" altLang="zh-CN"/>
              <a:t>.</a:t>
            </a:r>
          </a:p>
          <a:p>
            <a:pPr lvl="1">
              <a:lnSpc>
                <a:spcPct val="90000"/>
              </a:lnSpc>
            </a:pPr>
            <a:r>
              <a:rPr lang="en-US" altLang="zh-CN"/>
              <a:t>This graph can easily be computed from </a:t>
            </a:r>
            <a:r>
              <a:rPr lang="en-US" altLang="zh-CN" i="1"/>
              <a:t>φ</a:t>
            </a:r>
            <a:r>
              <a:rPr lang="en-US" altLang="zh-CN"/>
              <a:t> in polynomial time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5">
            <a:extLst>
              <a:ext uri="{FF2B5EF4-FFF2-40B4-BE49-F238E27FC236}">
                <a16:creationId xmlns:a16="http://schemas.microsoft.com/office/drawing/2014/main" id="{09CF3295-C771-9045-8F49-789FF4E34B2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047595F-A5D2-AD47-AF71-ED75D3295CC7}" type="slidenum">
              <a:rPr lang="zh-CN" altLang="en-US" sz="1400" smtClean="0"/>
              <a:pPr/>
              <a:t>33</a:t>
            </a:fld>
            <a:endParaRPr lang="en-US" altLang="zh-CN" sz="1400"/>
          </a:p>
        </p:txBody>
      </p:sp>
      <p:sp>
        <p:nvSpPr>
          <p:cNvPr id="41986" name="Rectangle 2">
            <a:extLst>
              <a:ext uri="{FF2B5EF4-FFF2-40B4-BE49-F238E27FC236}">
                <a16:creationId xmlns:a16="http://schemas.microsoft.com/office/drawing/2014/main" id="{EAE0D62A-4643-1B4D-8EAA-17E4C7FFE023}"/>
              </a:ext>
            </a:extLst>
          </p:cNvPr>
          <p:cNvSpPr>
            <a:spLocks noGrp="1" noChangeArrowheads="1"/>
          </p:cNvSpPr>
          <p:nvPr>
            <p:ph type="title"/>
          </p:nvPr>
        </p:nvSpPr>
        <p:spPr>
          <a:xfrm>
            <a:off x="685800" y="417513"/>
            <a:ext cx="7772400" cy="1143000"/>
          </a:xfrm>
        </p:spPr>
        <p:txBody>
          <a:bodyPr/>
          <a:lstStyle/>
          <a:p>
            <a:pPr algn="l"/>
            <a:r>
              <a:rPr lang="en-US" altLang="zh-CN">
                <a:solidFill>
                  <a:schemeClr val="tx1"/>
                </a:solidFill>
              </a:rPr>
              <a:t>Example</a:t>
            </a:r>
          </a:p>
        </p:txBody>
      </p:sp>
      <p:sp>
        <p:nvSpPr>
          <p:cNvPr id="41987" name="Rectangle 3">
            <a:extLst>
              <a:ext uri="{FF2B5EF4-FFF2-40B4-BE49-F238E27FC236}">
                <a16:creationId xmlns:a16="http://schemas.microsoft.com/office/drawing/2014/main" id="{DD178C6F-619C-6046-9646-6CDA9311BDBA}"/>
              </a:ext>
            </a:extLst>
          </p:cNvPr>
          <p:cNvSpPr>
            <a:spLocks noGrp="1" noChangeArrowheads="1"/>
          </p:cNvSpPr>
          <p:nvPr>
            <p:ph type="body" idx="1"/>
          </p:nvPr>
        </p:nvSpPr>
        <p:spPr>
          <a:xfrm>
            <a:off x="685800" y="1524000"/>
            <a:ext cx="7772400" cy="4114800"/>
          </a:xfrm>
        </p:spPr>
        <p:txBody>
          <a:bodyPr/>
          <a:lstStyle/>
          <a:p>
            <a:r>
              <a:rPr lang="en-US" altLang="zh-CN" i="1">
                <a:solidFill>
                  <a:srgbClr val="000000"/>
                </a:solidFill>
              </a:rPr>
              <a:t>φ</a:t>
            </a:r>
            <a:r>
              <a:rPr lang="en-US" altLang="zh-CN">
                <a:solidFill>
                  <a:srgbClr val="000000"/>
                </a:solidFill>
              </a:rPr>
              <a:t> = (</a:t>
            </a:r>
            <a:r>
              <a:rPr lang="en-US" altLang="zh-CN" i="1">
                <a:solidFill>
                  <a:srgbClr val="000000"/>
                </a:solidFill>
              </a:rPr>
              <a:t>x</a:t>
            </a:r>
            <a:r>
              <a:rPr lang="en-US" altLang="zh-CN" baseline="-30000">
                <a:solidFill>
                  <a:srgbClr val="000000"/>
                </a:solidFill>
              </a:rPr>
              <a:t>1</a:t>
            </a:r>
            <a:r>
              <a:rPr lang="en-US" altLang="zh-CN">
                <a:solidFill>
                  <a:srgbClr val="000000"/>
                </a:solidFill>
              </a:rPr>
              <a:t> ∨ ¬</a:t>
            </a:r>
            <a:r>
              <a:rPr lang="en-US" altLang="zh-CN" i="1">
                <a:solidFill>
                  <a:srgbClr val="000000"/>
                </a:solidFill>
              </a:rPr>
              <a:t>x</a:t>
            </a:r>
            <a:r>
              <a:rPr lang="en-US" altLang="zh-CN" baseline="-30000">
                <a:solidFill>
                  <a:srgbClr val="000000"/>
                </a:solidFill>
              </a:rPr>
              <a:t>2</a:t>
            </a:r>
            <a:r>
              <a:rPr lang="en-US" altLang="zh-CN">
                <a:solidFill>
                  <a:srgbClr val="000000"/>
                </a:solidFill>
              </a:rPr>
              <a:t> ∨ ¬</a:t>
            </a:r>
            <a:r>
              <a:rPr lang="en-US" altLang="zh-CN" i="1">
                <a:solidFill>
                  <a:srgbClr val="000000"/>
                </a:solidFill>
              </a:rPr>
              <a:t>x</a:t>
            </a:r>
            <a:r>
              <a:rPr lang="en-US" altLang="zh-CN" baseline="-30000">
                <a:solidFill>
                  <a:srgbClr val="000000"/>
                </a:solidFill>
              </a:rPr>
              <a:t>3</a:t>
            </a:r>
            <a:r>
              <a:rPr lang="en-US" altLang="zh-CN">
                <a:solidFill>
                  <a:srgbClr val="000000"/>
                </a:solidFill>
              </a:rPr>
              <a:t>) ∧ (¬</a:t>
            </a:r>
            <a:r>
              <a:rPr lang="en-US" altLang="zh-CN" i="1">
                <a:solidFill>
                  <a:srgbClr val="000000"/>
                </a:solidFill>
              </a:rPr>
              <a:t>x</a:t>
            </a:r>
            <a:r>
              <a:rPr lang="en-US" altLang="zh-CN" baseline="-30000">
                <a:solidFill>
                  <a:srgbClr val="000000"/>
                </a:solidFill>
              </a:rPr>
              <a:t>1</a:t>
            </a:r>
            <a:r>
              <a:rPr lang="en-US" altLang="zh-CN">
                <a:solidFill>
                  <a:srgbClr val="000000"/>
                </a:solidFill>
              </a:rPr>
              <a:t> ∨ </a:t>
            </a:r>
            <a:r>
              <a:rPr lang="en-US" altLang="zh-CN" i="1">
                <a:solidFill>
                  <a:srgbClr val="000000"/>
                </a:solidFill>
              </a:rPr>
              <a:t>x</a:t>
            </a:r>
            <a:r>
              <a:rPr lang="en-US" altLang="zh-CN" baseline="-30000">
                <a:solidFill>
                  <a:srgbClr val="000000"/>
                </a:solidFill>
              </a:rPr>
              <a:t>2</a:t>
            </a:r>
            <a:r>
              <a:rPr lang="en-US" altLang="zh-CN">
                <a:solidFill>
                  <a:srgbClr val="000000"/>
                </a:solidFill>
              </a:rPr>
              <a:t> ∨ </a:t>
            </a:r>
            <a:r>
              <a:rPr lang="en-US" altLang="zh-CN" i="1">
                <a:solidFill>
                  <a:srgbClr val="000000"/>
                </a:solidFill>
              </a:rPr>
              <a:t>x</a:t>
            </a:r>
            <a:r>
              <a:rPr lang="en-US" altLang="zh-CN" baseline="-30000">
                <a:solidFill>
                  <a:srgbClr val="000000"/>
                </a:solidFill>
              </a:rPr>
              <a:t>3</a:t>
            </a:r>
            <a:r>
              <a:rPr lang="en-US" altLang="zh-CN">
                <a:solidFill>
                  <a:srgbClr val="000000"/>
                </a:solidFill>
              </a:rPr>
              <a:t>) ∧ (</a:t>
            </a:r>
            <a:r>
              <a:rPr lang="en-US" altLang="zh-CN" i="1">
                <a:solidFill>
                  <a:srgbClr val="000000"/>
                </a:solidFill>
              </a:rPr>
              <a:t>x</a:t>
            </a:r>
            <a:r>
              <a:rPr lang="en-US" altLang="zh-CN" baseline="-30000">
                <a:solidFill>
                  <a:srgbClr val="000000"/>
                </a:solidFill>
              </a:rPr>
              <a:t>1</a:t>
            </a:r>
            <a:r>
              <a:rPr lang="en-US" altLang="zh-CN">
                <a:solidFill>
                  <a:srgbClr val="000000"/>
                </a:solidFill>
              </a:rPr>
              <a:t> ∨ </a:t>
            </a:r>
            <a:r>
              <a:rPr lang="en-US" altLang="zh-CN" i="1">
                <a:solidFill>
                  <a:srgbClr val="000000"/>
                </a:solidFill>
              </a:rPr>
              <a:t>x</a:t>
            </a:r>
            <a:r>
              <a:rPr lang="en-US" altLang="zh-CN" baseline="-30000">
                <a:solidFill>
                  <a:srgbClr val="000000"/>
                </a:solidFill>
              </a:rPr>
              <a:t>2</a:t>
            </a:r>
            <a:r>
              <a:rPr lang="en-US" altLang="zh-CN">
                <a:solidFill>
                  <a:srgbClr val="000000"/>
                </a:solidFill>
              </a:rPr>
              <a:t> ∨ </a:t>
            </a:r>
            <a:r>
              <a:rPr lang="en-US" altLang="zh-CN" i="1">
                <a:solidFill>
                  <a:srgbClr val="000000"/>
                </a:solidFill>
              </a:rPr>
              <a:t>x</a:t>
            </a:r>
            <a:r>
              <a:rPr lang="en-US" altLang="zh-CN" baseline="-30000">
                <a:solidFill>
                  <a:srgbClr val="000000"/>
                </a:solidFill>
              </a:rPr>
              <a:t>3</a:t>
            </a:r>
            <a:r>
              <a:rPr lang="en-US" altLang="zh-CN">
                <a:solidFill>
                  <a:srgbClr val="000000"/>
                </a:solidFill>
              </a:rPr>
              <a:t>),</a:t>
            </a:r>
            <a:r>
              <a:rPr lang="en-US" altLang="zh-CN"/>
              <a:t> </a:t>
            </a:r>
          </a:p>
        </p:txBody>
      </p:sp>
      <p:sp>
        <p:nvSpPr>
          <p:cNvPr id="41988" name="AutoShape 5" descr="fig1027_01_0">
            <a:extLst>
              <a:ext uri="{FF2B5EF4-FFF2-40B4-BE49-F238E27FC236}">
                <a16:creationId xmlns:a16="http://schemas.microsoft.com/office/drawing/2014/main" id="{2D14A81B-6A27-2C4A-BC0C-3BC7DD68C9EA}"/>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pic>
        <p:nvPicPr>
          <p:cNvPr id="41989" name="Picture 7" descr="clique">
            <a:extLst>
              <a:ext uri="{FF2B5EF4-FFF2-40B4-BE49-F238E27FC236}">
                <a16:creationId xmlns:a16="http://schemas.microsoft.com/office/drawing/2014/main" id="{A374DD79-D1EB-A74B-95C8-22D8FBD25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947988"/>
            <a:ext cx="7921625" cy="372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5">
            <a:extLst>
              <a:ext uri="{FF2B5EF4-FFF2-40B4-BE49-F238E27FC236}">
                <a16:creationId xmlns:a16="http://schemas.microsoft.com/office/drawing/2014/main" id="{FF0C2D18-83D6-0A43-A818-A2899F5F814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F829440-C478-A44D-B184-DB8337695C21}" type="slidenum">
              <a:rPr lang="zh-CN" altLang="en-US" sz="1400" smtClean="0"/>
              <a:pPr/>
              <a:t>34</a:t>
            </a:fld>
            <a:endParaRPr lang="en-US" altLang="zh-CN" sz="1400"/>
          </a:p>
        </p:txBody>
      </p:sp>
      <p:sp>
        <p:nvSpPr>
          <p:cNvPr id="43010" name="Rectangle 2">
            <a:extLst>
              <a:ext uri="{FF2B5EF4-FFF2-40B4-BE49-F238E27FC236}">
                <a16:creationId xmlns:a16="http://schemas.microsoft.com/office/drawing/2014/main" id="{0F5982C4-7720-3A45-AB60-4C42F6426DB3}"/>
              </a:ext>
            </a:extLst>
          </p:cNvPr>
          <p:cNvSpPr>
            <a:spLocks noGrp="1" noChangeArrowheads="1"/>
          </p:cNvSpPr>
          <p:nvPr>
            <p:ph type="title"/>
          </p:nvPr>
        </p:nvSpPr>
        <p:spPr/>
        <p:txBody>
          <a:bodyPr/>
          <a:lstStyle/>
          <a:p>
            <a:pPr algn="l"/>
            <a:r>
              <a:rPr lang="en-US" altLang="zh-CN">
                <a:solidFill>
                  <a:schemeClr val="tx1"/>
                </a:solidFill>
              </a:rPr>
              <a:t>Proof. Con.</a:t>
            </a:r>
          </a:p>
        </p:txBody>
      </p:sp>
      <p:sp>
        <p:nvSpPr>
          <p:cNvPr id="43011" name="Rectangle 3">
            <a:extLst>
              <a:ext uri="{FF2B5EF4-FFF2-40B4-BE49-F238E27FC236}">
                <a16:creationId xmlns:a16="http://schemas.microsoft.com/office/drawing/2014/main" id="{F4AE7799-EB18-B14D-95EB-40457C8DC45E}"/>
              </a:ext>
            </a:extLst>
          </p:cNvPr>
          <p:cNvSpPr>
            <a:spLocks noGrp="1" noChangeArrowheads="1"/>
          </p:cNvSpPr>
          <p:nvPr>
            <p:ph type="body" idx="1"/>
          </p:nvPr>
        </p:nvSpPr>
        <p:spPr/>
        <p:txBody>
          <a:bodyPr/>
          <a:lstStyle/>
          <a:p>
            <a:r>
              <a:rPr lang="en-US" altLang="zh-CN">
                <a:solidFill>
                  <a:srgbClr val="000000"/>
                </a:solidFill>
              </a:rPr>
              <a:t>We must show that this transformation of </a:t>
            </a:r>
            <a:r>
              <a:rPr lang="en-US" altLang="zh-CN" i="1">
                <a:solidFill>
                  <a:srgbClr val="000000"/>
                </a:solidFill>
              </a:rPr>
              <a:t>φ</a:t>
            </a:r>
            <a:r>
              <a:rPr lang="en-US" altLang="zh-CN">
                <a:solidFill>
                  <a:srgbClr val="000000"/>
                </a:solidFill>
              </a:rPr>
              <a:t> into </a:t>
            </a:r>
            <a:r>
              <a:rPr lang="en-US" altLang="zh-CN" i="1">
                <a:solidFill>
                  <a:srgbClr val="000000"/>
                </a:solidFill>
              </a:rPr>
              <a:t>G</a:t>
            </a:r>
            <a:r>
              <a:rPr lang="en-US" altLang="zh-CN">
                <a:solidFill>
                  <a:srgbClr val="000000"/>
                </a:solidFill>
              </a:rPr>
              <a:t> is a reduction</a:t>
            </a:r>
            <a:r>
              <a:rPr lang="en-US" altLang="zh-CN"/>
              <a:t> </a:t>
            </a:r>
          </a:p>
          <a:p>
            <a:r>
              <a:rPr lang="en-US" altLang="zh-CN" sz="2400">
                <a:solidFill>
                  <a:srgbClr val="000000"/>
                </a:solidFill>
              </a:rPr>
              <a:t>First, suppose that </a:t>
            </a:r>
            <a:r>
              <a:rPr lang="en-US" altLang="zh-CN" sz="2400" i="1">
                <a:solidFill>
                  <a:srgbClr val="FF0000"/>
                </a:solidFill>
              </a:rPr>
              <a:t>φ</a:t>
            </a:r>
            <a:r>
              <a:rPr lang="en-US" altLang="zh-CN" sz="2400">
                <a:solidFill>
                  <a:srgbClr val="000000"/>
                </a:solidFill>
              </a:rPr>
              <a:t> has a satisfying assignment</a:t>
            </a:r>
            <a:r>
              <a:rPr lang="en-US" altLang="zh-CN" sz="2400"/>
              <a:t>. Then each clause </a:t>
            </a:r>
            <a:r>
              <a:rPr lang="en-US" altLang="zh-CN" sz="2400" i="1">
                <a:solidFill>
                  <a:srgbClr val="FF0000"/>
                </a:solidFill>
              </a:rPr>
              <a:t>Cr</a:t>
            </a:r>
            <a:r>
              <a:rPr lang="en-US" altLang="zh-CN" sz="2400"/>
              <a:t> contains at least one literal  </a:t>
            </a:r>
            <a:r>
              <a:rPr lang="en-US" altLang="zh-CN" sz="2400" i="1">
                <a:solidFill>
                  <a:srgbClr val="FF0000"/>
                </a:solidFill>
              </a:rPr>
              <a:t>rj</a:t>
            </a:r>
            <a:r>
              <a:rPr lang="en-US" altLang="zh-CN" sz="2400"/>
              <a:t> that is assigned 1. and each such literal corresponds to a vertex </a:t>
            </a:r>
            <a:r>
              <a:rPr lang="en-US" altLang="zh-CN" sz="2400" i="1">
                <a:solidFill>
                  <a:srgbClr val="FF0000"/>
                </a:solidFill>
              </a:rPr>
              <a:t>v</a:t>
            </a:r>
            <a:r>
              <a:rPr lang="en-US" altLang="zh-CN" sz="2400" i="1" baseline="30000">
                <a:solidFill>
                  <a:srgbClr val="FF0000"/>
                </a:solidFill>
              </a:rPr>
              <a:t>rj</a:t>
            </a:r>
            <a:r>
              <a:rPr lang="en-US" altLang="zh-CN" sz="2400"/>
              <a:t>. </a:t>
            </a:r>
            <a:r>
              <a:rPr lang="en-US" altLang="zh-CN" sz="2400">
                <a:solidFill>
                  <a:srgbClr val="000000"/>
                </a:solidFill>
              </a:rPr>
              <a:t>Picking one such "true" literal from each clause yields a set </a:t>
            </a:r>
            <a:r>
              <a:rPr lang="en-US" altLang="zh-CN" sz="2400" i="1">
                <a:solidFill>
                  <a:srgbClr val="FF0000"/>
                </a:solidFill>
              </a:rPr>
              <a:t>V</a:t>
            </a:r>
            <a:r>
              <a:rPr lang="en-US" altLang="zh-CN" sz="2400">
                <a:solidFill>
                  <a:srgbClr val="FF0000"/>
                </a:solidFill>
              </a:rPr>
              <a:t>'</a:t>
            </a:r>
            <a:r>
              <a:rPr lang="en-US" altLang="zh-CN" sz="2400">
                <a:solidFill>
                  <a:srgbClr val="000000"/>
                </a:solidFill>
              </a:rPr>
              <a:t> of </a:t>
            </a:r>
            <a:r>
              <a:rPr lang="en-US" altLang="zh-CN" sz="2400" i="1">
                <a:solidFill>
                  <a:srgbClr val="FF0000"/>
                </a:solidFill>
              </a:rPr>
              <a:t>k</a:t>
            </a:r>
            <a:r>
              <a:rPr lang="en-US" altLang="zh-CN" sz="2400">
                <a:solidFill>
                  <a:srgbClr val="000000"/>
                </a:solidFill>
              </a:rPr>
              <a:t> vertices.</a:t>
            </a:r>
            <a:r>
              <a:rPr lang="en-US" altLang="zh-CN" sz="2400"/>
              <a:t> </a:t>
            </a:r>
            <a:r>
              <a:rPr lang="en-US" altLang="zh-CN" sz="2400">
                <a:solidFill>
                  <a:srgbClr val="000000"/>
                </a:solidFill>
              </a:rPr>
              <a:t>We claim that </a:t>
            </a:r>
            <a:r>
              <a:rPr lang="en-US" altLang="zh-CN" sz="2400" i="1">
                <a:solidFill>
                  <a:srgbClr val="FF0000"/>
                </a:solidFill>
              </a:rPr>
              <a:t>V</a:t>
            </a:r>
            <a:r>
              <a:rPr lang="en-US" altLang="zh-CN" sz="2400">
                <a:solidFill>
                  <a:srgbClr val="FF0000"/>
                </a:solidFill>
              </a:rPr>
              <a:t>' is a clique</a:t>
            </a:r>
            <a:r>
              <a:rPr lang="en-US" altLang="zh-CN" sz="2400">
                <a:solidFill>
                  <a:srgbClr val="000000"/>
                </a:solidFill>
              </a:rPr>
              <a:t>.</a:t>
            </a:r>
            <a:r>
              <a:rPr lang="en-US" altLang="zh-CN" sz="2400"/>
              <a:t> </a:t>
            </a:r>
          </a:p>
          <a:p>
            <a:r>
              <a:rPr lang="en-US" altLang="zh-CN" sz="2400">
                <a:solidFill>
                  <a:srgbClr val="000000"/>
                </a:solidFill>
              </a:rPr>
              <a:t>For any two vertices</a:t>
            </a:r>
            <a:r>
              <a:rPr lang="en-US" altLang="zh-CN" sz="2400"/>
              <a:t> </a:t>
            </a:r>
            <a:r>
              <a:rPr lang="en-US" altLang="zh-CN" sz="2400">
                <a:solidFill>
                  <a:srgbClr val="FF0000"/>
                </a:solidFill>
              </a:rPr>
              <a:t>v</a:t>
            </a:r>
            <a:r>
              <a:rPr lang="en-US" altLang="zh-CN" sz="2400" i="1" baseline="30000">
                <a:solidFill>
                  <a:srgbClr val="FF0000"/>
                </a:solidFill>
              </a:rPr>
              <a:t>ri</a:t>
            </a:r>
            <a:r>
              <a:rPr lang="en-US" altLang="zh-CN" sz="2400">
                <a:solidFill>
                  <a:srgbClr val="FF0000"/>
                </a:solidFill>
              </a:rPr>
              <a:t>, v</a:t>
            </a:r>
            <a:r>
              <a:rPr lang="en-US" altLang="zh-CN" sz="2400" i="1" baseline="30000">
                <a:solidFill>
                  <a:srgbClr val="FF0000"/>
                </a:solidFill>
              </a:rPr>
              <a:t>sj</a:t>
            </a:r>
            <a:r>
              <a:rPr lang="en-US" altLang="zh-CN" sz="2400" i="1">
                <a:solidFill>
                  <a:srgbClr val="FF0000"/>
                </a:solidFill>
              </a:rPr>
              <a:t> </a:t>
            </a:r>
            <a:r>
              <a:rPr lang="en-US" altLang="zh-CN" sz="2400" i="1"/>
              <a:t>where r ≠ s, </a:t>
            </a:r>
            <a:r>
              <a:rPr lang="en-US" altLang="zh-CN" sz="2400">
                <a:solidFill>
                  <a:srgbClr val="000000"/>
                </a:solidFill>
              </a:rPr>
              <a:t>both corresponding literals </a:t>
            </a:r>
            <a:r>
              <a:rPr lang="en-US" altLang="zh-CN" sz="2400" i="1">
                <a:solidFill>
                  <a:srgbClr val="FF0000"/>
                </a:solidFill>
              </a:rPr>
              <a:t>ri</a:t>
            </a:r>
            <a:r>
              <a:rPr lang="en-US" altLang="zh-CN" sz="2400">
                <a:solidFill>
                  <a:srgbClr val="000000"/>
                </a:solidFill>
              </a:rPr>
              <a:t> rand </a:t>
            </a:r>
            <a:r>
              <a:rPr lang="en-US" altLang="zh-CN" sz="2400" i="1">
                <a:solidFill>
                  <a:srgbClr val="FF0000"/>
                </a:solidFill>
              </a:rPr>
              <a:t>sj</a:t>
            </a:r>
            <a:r>
              <a:rPr lang="en-US" altLang="zh-CN" sz="2400">
                <a:solidFill>
                  <a:srgbClr val="000000"/>
                </a:solidFill>
              </a:rPr>
              <a:t> are mapped to 1 by the given satisfying assignment, and thus the literals cannot be complements.</a:t>
            </a:r>
            <a:endParaRPr lang="en-US" altLang="zh-CN"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5">
            <a:extLst>
              <a:ext uri="{FF2B5EF4-FFF2-40B4-BE49-F238E27FC236}">
                <a16:creationId xmlns:a16="http://schemas.microsoft.com/office/drawing/2014/main" id="{767C76BD-FCE8-7B4D-98A7-72A0765F4A8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5529E68-4EA6-E145-9303-C6AD99A9F012}" type="slidenum">
              <a:rPr lang="zh-CN" altLang="en-US" sz="1400" smtClean="0"/>
              <a:pPr/>
              <a:t>35</a:t>
            </a:fld>
            <a:endParaRPr lang="en-US" altLang="zh-CN" sz="1400"/>
          </a:p>
        </p:txBody>
      </p:sp>
      <p:sp>
        <p:nvSpPr>
          <p:cNvPr id="44034" name="Rectangle 2">
            <a:extLst>
              <a:ext uri="{FF2B5EF4-FFF2-40B4-BE49-F238E27FC236}">
                <a16:creationId xmlns:a16="http://schemas.microsoft.com/office/drawing/2014/main" id="{770E4E78-63B1-1B44-9D84-EE735E375968}"/>
              </a:ext>
            </a:extLst>
          </p:cNvPr>
          <p:cNvSpPr>
            <a:spLocks noGrp="1" noChangeArrowheads="1"/>
          </p:cNvSpPr>
          <p:nvPr>
            <p:ph type="title"/>
          </p:nvPr>
        </p:nvSpPr>
        <p:spPr/>
        <p:txBody>
          <a:bodyPr/>
          <a:lstStyle/>
          <a:p>
            <a:pPr algn="l"/>
            <a:r>
              <a:rPr lang="en-US" altLang="zh-CN">
                <a:solidFill>
                  <a:schemeClr val="tx1"/>
                </a:solidFill>
              </a:rPr>
              <a:t>Proof. Con.</a:t>
            </a:r>
          </a:p>
        </p:txBody>
      </p:sp>
      <p:sp>
        <p:nvSpPr>
          <p:cNvPr id="44035" name="Rectangle 3">
            <a:extLst>
              <a:ext uri="{FF2B5EF4-FFF2-40B4-BE49-F238E27FC236}">
                <a16:creationId xmlns:a16="http://schemas.microsoft.com/office/drawing/2014/main" id="{425F78F3-9066-F64D-816D-C4938B4E7600}"/>
              </a:ext>
            </a:extLst>
          </p:cNvPr>
          <p:cNvSpPr>
            <a:spLocks noGrp="1" noChangeArrowheads="1"/>
          </p:cNvSpPr>
          <p:nvPr>
            <p:ph type="body" idx="1"/>
          </p:nvPr>
        </p:nvSpPr>
        <p:spPr/>
        <p:txBody>
          <a:bodyPr/>
          <a:lstStyle/>
          <a:p>
            <a:pPr>
              <a:lnSpc>
                <a:spcPct val="90000"/>
              </a:lnSpc>
            </a:pPr>
            <a:r>
              <a:rPr lang="en-US" altLang="zh-CN">
                <a:solidFill>
                  <a:srgbClr val="000000"/>
                </a:solidFill>
              </a:rPr>
              <a:t>Conversely, suppose that </a:t>
            </a:r>
            <a:r>
              <a:rPr lang="en-US" altLang="zh-CN" i="1">
                <a:solidFill>
                  <a:srgbClr val="000000"/>
                </a:solidFill>
              </a:rPr>
              <a:t>G</a:t>
            </a:r>
            <a:r>
              <a:rPr lang="en-US" altLang="zh-CN">
                <a:solidFill>
                  <a:srgbClr val="000000"/>
                </a:solidFill>
              </a:rPr>
              <a:t> has a clique </a:t>
            </a:r>
            <a:r>
              <a:rPr lang="en-US" altLang="zh-CN" i="1">
                <a:solidFill>
                  <a:srgbClr val="000000"/>
                </a:solidFill>
              </a:rPr>
              <a:t>V</a:t>
            </a:r>
            <a:r>
              <a:rPr lang="en-US" altLang="zh-CN">
                <a:solidFill>
                  <a:srgbClr val="000000"/>
                </a:solidFill>
              </a:rPr>
              <a:t>' of size </a:t>
            </a:r>
            <a:r>
              <a:rPr lang="en-US" altLang="zh-CN" i="1">
                <a:solidFill>
                  <a:srgbClr val="000000"/>
                </a:solidFill>
              </a:rPr>
              <a:t>k</a:t>
            </a:r>
            <a:r>
              <a:rPr lang="en-US" altLang="zh-CN">
                <a:solidFill>
                  <a:srgbClr val="000000"/>
                </a:solidFill>
              </a:rPr>
              <a:t>.</a:t>
            </a:r>
            <a:r>
              <a:rPr lang="en-US" altLang="zh-CN"/>
              <a:t> </a:t>
            </a:r>
          </a:p>
          <a:p>
            <a:pPr>
              <a:lnSpc>
                <a:spcPct val="90000"/>
              </a:lnSpc>
            </a:pPr>
            <a:r>
              <a:rPr lang="en-US" altLang="zh-CN" sz="2400"/>
              <a:t>No edges in </a:t>
            </a:r>
            <a:r>
              <a:rPr lang="en-US" altLang="zh-CN" sz="2400" i="1"/>
              <a:t>G</a:t>
            </a:r>
            <a:r>
              <a:rPr lang="en-US" altLang="zh-CN" sz="2400"/>
              <a:t> connect vertices in the same triple, and so </a:t>
            </a:r>
            <a:r>
              <a:rPr lang="en-US" altLang="zh-CN" sz="2400" i="1"/>
              <a:t>V</a:t>
            </a:r>
            <a:r>
              <a:rPr lang="en-US" altLang="zh-CN" sz="2400"/>
              <a:t>' contains exactly one vertex per triple.</a:t>
            </a:r>
          </a:p>
          <a:p>
            <a:pPr>
              <a:lnSpc>
                <a:spcPct val="90000"/>
              </a:lnSpc>
            </a:pPr>
            <a:r>
              <a:rPr lang="en-US" altLang="zh-CN" sz="2400">
                <a:solidFill>
                  <a:srgbClr val="000000"/>
                </a:solidFill>
              </a:rPr>
              <a:t>We can assign 1 to each literal</a:t>
            </a:r>
            <a:r>
              <a:rPr lang="en-US" altLang="zh-CN" sz="2400"/>
              <a:t> </a:t>
            </a:r>
            <a:r>
              <a:rPr lang="en-US" altLang="zh-CN" sz="2400" i="1">
                <a:solidFill>
                  <a:srgbClr val="FF0000"/>
                </a:solidFill>
              </a:rPr>
              <a:t>ri</a:t>
            </a:r>
            <a:r>
              <a:rPr lang="en-US" altLang="zh-CN" sz="2400"/>
              <a:t> such that </a:t>
            </a:r>
            <a:r>
              <a:rPr lang="en-US" altLang="zh-CN" sz="2400" i="1">
                <a:solidFill>
                  <a:srgbClr val="FF0000"/>
                </a:solidFill>
              </a:rPr>
              <a:t>v</a:t>
            </a:r>
            <a:r>
              <a:rPr lang="en-US" altLang="zh-CN" sz="2400" i="1" baseline="30000">
                <a:solidFill>
                  <a:srgbClr val="FF0000"/>
                </a:solidFill>
              </a:rPr>
              <a:t>rj</a:t>
            </a:r>
            <a:r>
              <a:rPr lang="en-US" altLang="zh-CN" sz="2400">
                <a:solidFill>
                  <a:srgbClr val="FF0000"/>
                </a:solidFill>
              </a:rPr>
              <a:t> ∈</a:t>
            </a:r>
            <a:r>
              <a:rPr lang="en-US" altLang="zh-CN" sz="2400" i="1">
                <a:solidFill>
                  <a:srgbClr val="FF0000"/>
                </a:solidFill>
              </a:rPr>
              <a:t>V</a:t>
            </a:r>
            <a:r>
              <a:rPr lang="en-US" altLang="zh-CN" sz="2400">
                <a:solidFill>
                  <a:srgbClr val="FF0000"/>
                </a:solidFill>
              </a:rPr>
              <a:t>' , </a:t>
            </a:r>
            <a:r>
              <a:rPr lang="en-US" altLang="zh-CN" sz="2400"/>
              <a:t>then </a:t>
            </a:r>
            <a:r>
              <a:rPr lang="en-US" altLang="zh-CN" sz="2400">
                <a:solidFill>
                  <a:srgbClr val="000000"/>
                </a:solidFill>
              </a:rPr>
              <a:t>assigning </a:t>
            </a:r>
            <a:r>
              <a:rPr lang="en-US" altLang="zh-CN" sz="2400">
                <a:solidFill>
                  <a:srgbClr val="FF0000"/>
                </a:solidFill>
              </a:rPr>
              <a:t>1</a:t>
            </a:r>
            <a:r>
              <a:rPr lang="en-US" altLang="zh-CN" sz="2400">
                <a:solidFill>
                  <a:srgbClr val="000000"/>
                </a:solidFill>
              </a:rPr>
              <a:t> to both a literal and its complement</a:t>
            </a:r>
            <a:r>
              <a:rPr lang="en-US" altLang="zh-CN" sz="2400">
                <a:solidFill>
                  <a:srgbClr val="FF0000"/>
                </a:solidFill>
              </a:rPr>
              <a:t> </a:t>
            </a:r>
            <a:r>
              <a:rPr lang="en-US" altLang="zh-CN" sz="2400"/>
              <a:t>can not happen</a:t>
            </a:r>
            <a:r>
              <a:rPr lang="en-US" altLang="zh-CN" sz="2400">
                <a:solidFill>
                  <a:srgbClr val="FF0000"/>
                </a:solidFill>
              </a:rPr>
              <a:t>, </a:t>
            </a:r>
            <a:r>
              <a:rPr lang="en-US" altLang="zh-CN" sz="2400">
                <a:solidFill>
                  <a:srgbClr val="000000"/>
                </a:solidFill>
              </a:rPr>
              <a:t>since </a:t>
            </a:r>
            <a:r>
              <a:rPr lang="en-US" altLang="zh-CN" sz="2400" i="1">
                <a:solidFill>
                  <a:srgbClr val="0033CC"/>
                </a:solidFill>
              </a:rPr>
              <a:t>G</a:t>
            </a:r>
            <a:r>
              <a:rPr lang="en-US" altLang="zh-CN" sz="2400">
                <a:solidFill>
                  <a:srgbClr val="000000"/>
                </a:solidFill>
              </a:rPr>
              <a:t> contains no edges between inconsistent literals</a:t>
            </a:r>
            <a:r>
              <a:rPr lang="en-US" altLang="zh-CN" sz="2400">
                <a:solidFill>
                  <a:srgbClr val="FF0000"/>
                </a:solidFill>
              </a:rPr>
              <a:t>.</a:t>
            </a:r>
          </a:p>
          <a:p>
            <a:pPr>
              <a:lnSpc>
                <a:spcPct val="90000"/>
              </a:lnSpc>
            </a:pPr>
            <a:r>
              <a:rPr lang="en-US" altLang="zh-CN" sz="2400">
                <a:solidFill>
                  <a:srgbClr val="000000"/>
                </a:solidFill>
              </a:rPr>
              <a:t>Each clause is satisfied, and so </a:t>
            </a:r>
            <a:r>
              <a:rPr lang="en-US" altLang="zh-CN" sz="2400" i="1">
                <a:solidFill>
                  <a:srgbClr val="000000"/>
                </a:solidFill>
              </a:rPr>
              <a:t>φ</a:t>
            </a:r>
            <a:r>
              <a:rPr lang="en-US" altLang="zh-CN" sz="2400">
                <a:solidFill>
                  <a:srgbClr val="000000"/>
                </a:solidFill>
              </a:rPr>
              <a:t> is satisfied</a:t>
            </a:r>
          </a:p>
          <a:p>
            <a:pPr>
              <a:lnSpc>
                <a:spcPct val="90000"/>
              </a:lnSpc>
            </a:pPr>
            <a:r>
              <a:rPr lang="en-US" altLang="zh-CN" sz="2400">
                <a:solidFill>
                  <a:srgbClr val="000000"/>
                </a:solidFill>
              </a:rPr>
              <a:t>Any variables that do not correspond to a vertex in the clique may be set arbitrarily</a:t>
            </a:r>
            <a:r>
              <a:rPr lang="en-US" altLang="zh-CN" sz="2400">
                <a:solidFill>
                  <a:srgbClr val="FF0000"/>
                </a:solidFill>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3">
            <a:extLst>
              <a:ext uri="{FF2B5EF4-FFF2-40B4-BE49-F238E27FC236}">
                <a16:creationId xmlns:a16="http://schemas.microsoft.com/office/drawing/2014/main" id="{EBB888BE-CE67-2D4D-9005-86E3DC7AFA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E1787F3C-DD00-4941-8F09-71CE4B6FEBAE}" type="slidenum">
              <a:rPr lang="en-US" altLang="zh-CN" sz="1400" smtClean="0"/>
              <a:pPr>
                <a:spcBef>
                  <a:spcPct val="0"/>
                </a:spcBef>
                <a:buFontTx/>
                <a:buNone/>
              </a:pPr>
              <a:t>36</a:t>
            </a:fld>
            <a:endParaRPr lang="en-US" altLang="zh-CN" sz="1400"/>
          </a:p>
        </p:txBody>
      </p:sp>
      <p:sp>
        <p:nvSpPr>
          <p:cNvPr id="138245" name="Text Box 5">
            <a:extLst>
              <a:ext uri="{FF2B5EF4-FFF2-40B4-BE49-F238E27FC236}">
                <a16:creationId xmlns:a16="http://schemas.microsoft.com/office/drawing/2014/main" id="{82D6A186-D014-F14D-82AD-74B0BCB0EA75}"/>
              </a:ext>
            </a:extLst>
          </p:cNvPr>
          <p:cNvSpPr txBox="1">
            <a:spLocks noChangeArrowheads="1"/>
          </p:cNvSpPr>
          <p:nvPr/>
        </p:nvSpPr>
        <p:spPr bwMode="auto">
          <a:xfrm>
            <a:off x="468313" y="549275"/>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latin typeface="宋体" panose="02010600030101010101" pitchFamily="2" charset="-122"/>
              </a:rPr>
              <a:t>〖</a:t>
            </a:r>
            <a:r>
              <a:rPr lang="en-US" altLang="zh-CN" sz="2000" b="1">
                <a:latin typeface="Arial" panose="020B0604020202020204" pitchFamily="34" charset="0"/>
              </a:rPr>
              <a:t>Example</a:t>
            </a:r>
            <a:r>
              <a:rPr lang="en-US" altLang="zh-CN" sz="2000" b="1">
                <a:latin typeface="宋体" panose="02010600030101010101" pitchFamily="2" charset="-122"/>
              </a:rPr>
              <a:t>〗 </a:t>
            </a:r>
            <a:r>
              <a:rPr lang="en-US" altLang="zh-CN" sz="2000" b="1"/>
              <a:t>Suppose that we already know that the</a:t>
            </a:r>
            <a:r>
              <a:rPr lang="en-US" altLang="zh-CN" sz="2000" b="1">
                <a:latin typeface="Arial" panose="020B0604020202020204" pitchFamily="34" charset="0"/>
              </a:rPr>
              <a:t> </a:t>
            </a:r>
            <a:r>
              <a:rPr lang="en-US" altLang="zh-CN" sz="2000" b="1">
                <a:solidFill>
                  <a:schemeClr val="hlink"/>
                </a:solidFill>
                <a:sym typeface="Wingdings" pitchFamily="2" charset="2"/>
              </a:rPr>
              <a:t>clique problem </a:t>
            </a:r>
            <a:r>
              <a:rPr lang="en-US" altLang="zh-CN" sz="2000" b="1">
                <a:sym typeface="Wingdings" pitchFamily="2" charset="2"/>
              </a:rPr>
              <a:t>is NP-complete.  Prove that the </a:t>
            </a:r>
            <a:r>
              <a:rPr lang="en-US" altLang="zh-CN" sz="2000" b="1">
                <a:solidFill>
                  <a:schemeClr val="hlink"/>
                </a:solidFill>
                <a:sym typeface="Wingdings" pitchFamily="2" charset="2"/>
              </a:rPr>
              <a:t>vertex cover</a:t>
            </a:r>
            <a:r>
              <a:rPr lang="en-US" altLang="zh-CN" sz="2400" b="1">
                <a:sym typeface="Wingdings" pitchFamily="2" charset="2"/>
              </a:rPr>
              <a:t> </a:t>
            </a:r>
            <a:r>
              <a:rPr lang="en-US" altLang="zh-CN" sz="2000" b="1">
                <a:solidFill>
                  <a:schemeClr val="hlink"/>
                </a:solidFill>
                <a:sym typeface="Wingdings" pitchFamily="2" charset="2"/>
              </a:rPr>
              <a:t>problem</a:t>
            </a:r>
            <a:r>
              <a:rPr lang="en-US" altLang="zh-CN" sz="2000" b="1">
                <a:sym typeface="Wingdings" pitchFamily="2" charset="2"/>
              </a:rPr>
              <a:t> is NP-complete as well.</a:t>
            </a:r>
          </a:p>
        </p:txBody>
      </p:sp>
      <p:sp>
        <p:nvSpPr>
          <p:cNvPr id="138246" name="Text Box 6">
            <a:extLst>
              <a:ext uri="{FF2B5EF4-FFF2-40B4-BE49-F238E27FC236}">
                <a16:creationId xmlns:a16="http://schemas.microsoft.com/office/drawing/2014/main" id="{2082AD95-3BB7-1E43-A16D-2164D9B8AF29}"/>
              </a:ext>
            </a:extLst>
          </p:cNvPr>
          <p:cNvSpPr txBox="1">
            <a:spLocks noChangeArrowheads="1"/>
          </p:cNvSpPr>
          <p:nvPr/>
        </p:nvSpPr>
        <p:spPr bwMode="auto">
          <a:xfrm>
            <a:off x="684213" y="3141663"/>
            <a:ext cx="7772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sym typeface="Wingdings" pitchFamily="2" charset="2"/>
              </a:rPr>
              <a:t></a:t>
            </a:r>
            <a:r>
              <a:rPr lang="en-US" altLang="zh-CN" sz="2000" b="1">
                <a:sym typeface="Wingdings" pitchFamily="2" charset="2"/>
              </a:rPr>
              <a:t> </a:t>
            </a:r>
            <a:r>
              <a:rPr lang="en-US" altLang="zh-CN" sz="2000" b="1">
                <a:solidFill>
                  <a:schemeClr val="hlink"/>
                </a:solidFill>
                <a:sym typeface="Wingdings" pitchFamily="2" charset="2"/>
              </a:rPr>
              <a:t>Vertex cover problem: </a:t>
            </a:r>
            <a:r>
              <a:rPr lang="en-US" altLang="zh-CN" sz="2000" b="1">
                <a:sym typeface="Wingdings" pitchFamily="2" charset="2"/>
              </a:rPr>
              <a:t>Given an undirected graph G = (V, E) and an integer K, does G contain a subset V' </a:t>
            </a:r>
            <a:r>
              <a:rPr lang="en-US" altLang="zh-CN" sz="2000" b="1">
                <a:sym typeface="Symbol" pitchFamily="2" charset="2"/>
              </a:rPr>
              <a:t></a:t>
            </a:r>
            <a:r>
              <a:rPr lang="en-US" altLang="zh-CN" sz="2000" b="1">
                <a:sym typeface="Wingdings" pitchFamily="2" charset="2"/>
              </a:rPr>
              <a:t> V such that |V'|</a:t>
            </a:r>
            <a:r>
              <a:rPr lang="en-US" altLang="zh-CN" sz="2000" b="1">
                <a:sym typeface="Symbol" pitchFamily="2" charset="2"/>
              </a:rPr>
              <a:t> is (at most) </a:t>
            </a:r>
            <a:r>
              <a:rPr lang="en-US" altLang="zh-CN" sz="2000" b="1">
                <a:sym typeface="Wingdings" pitchFamily="2" charset="2"/>
              </a:rPr>
              <a:t>K and every edge in G has a vertex in V' (</a:t>
            </a:r>
            <a:r>
              <a:rPr lang="en-US" altLang="zh-CN" sz="2000" b="1" i="1">
                <a:solidFill>
                  <a:srgbClr val="FF0000"/>
                </a:solidFill>
                <a:sym typeface="Wingdings" pitchFamily="2" charset="2"/>
              </a:rPr>
              <a:t>vertex cover</a:t>
            </a:r>
            <a:r>
              <a:rPr lang="en-US" altLang="zh-CN" sz="2000" b="1">
                <a:sym typeface="Wingdings" pitchFamily="2" charset="2"/>
              </a:rPr>
              <a:t>)</a:t>
            </a:r>
            <a:r>
              <a:rPr lang="en-US" altLang="zh-CN" sz="2000" b="1">
                <a:sym typeface="Symbol" pitchFamily="2" charset="2"/>
              </a:rPr>
              <a:t>?</a:t>
            </a:r>
          </a:p>
        </p:txBody>
      </p:sp>
      <p:sp>
        <p:nvSpPr>
          <p:cNvPr id="138247" name="Text Box 7">
            <a:extLst>
              <a:ext uri="{FF2B5EF4-FFF2-40B4-BE49-F238E27FC236}">
                <a16:creationId xmlns:a16="http://schemas.microsoft.com/office/drawing/2014/main" id="{5718655C-868D-BB44-8FF1-11278E39FE68}"/>
              </a:ext>
            </a:extLst>
          </p:cNvPr>
          <p:cNvSpPr txBox="1">
            <a:spLocks noChangeArrowheads="1"/>
          </p:cNvSpPr>
          <p:nvPr/>
        </p:nvSpPr>
        <p:spPr bwMode="auto">
          <a:xfrm>
            <a:off x="684213" y="1628775"/>
            <a:ext cx="7772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sym typeface="Wingdings" pitchFamily="2" charset="2"/>
              </a:rPr>
              <a:t></a:t>
            </a:r>
            <a:r>
              <a:rPr lang="en-US" altLang="zh-CN" sz="2000" b="1">
                <a:sym typeface="Wingdings" pitchFamily="2" charset="2"/>
              </a:rPr>
              <a:t> </a:t>
            </a:r>
            <a:r>
              <a:rPr lang="en-US" altLang="zh-CN" sz="2000" b="1">
                <a:solidFill>
                  <a:schemeClr val="hlink"/>
                </a:solidFill>
                <a:sym typeface="Wingdings" pitchFamily="2" charset="2"/>
              </a:rPr>
              <a:t>Clique</a:t>
            </a:r>
            <a:r>
              <a:rPr lang="en-US" altLang="zh-CN" sz="2000">
                <a:sym typeface="Wingdings" pitchFamily="2" charset="2"/>
              </a:rPr>
              <a:t> </a:t>
            </a:r>
            <a:r>
              <a:rPr lang="en-US" altLang="zh-CN" sz="2000" b="1">
                <a:solidFill>
                  <a:schemeClr val="hlink"/>
                </a:solidFill>
                <a:sym typeface="Wingdings" pitchFamily="2" charset="2"/>
              </a:rPr>
              <a:t>problem: </a:t>
            </a:r>
            <a:r>
              <a:rPr lang="en-US" altLang="zh-CN" sz="2000" b="1">
                <a:sym typeface="Wingdings" pitchFamily="2" charset="2"/>
              </a:rPr>
              <a:t>Given an undirected graph G = (V, E) and an integer K, does G contain a </a:t>
            </a:r>
            <a:r>
              <a:rPr lang="en-US" altLang="zh-CN" sz="2000" b="1">
                <a:solidFill>
                  <a:srgbClr val="FF0000"/>
                </a:solidFill>
                <a:sym typeface="Wingdings" pitchFamily="2" charset="2"/>
              </a:rPr>
              <a:t>complete subgraph</a:t>
            </a:r>
            <a:r>
              <a:rPr lang="en-US" altLang="zh-CN" sz="2000" b="1">
                <a:sym typeface="Wingdings" pitchFamily="2" charset="2"/>
              </a:rPr>
              <a:t> (</a:t>
            </a:r>
            <a:r>
              <a:rPr lang="en-US" altLang="zh-CN" sz="2000" b="1" i="1">
                <a:solidFill>
                  <a:srgbClr val="FF0000"/>
                </a:solidFill>
                <a:sym typeface="Wingdings" pitchFamily="2" charset="2"/>
              </a:rPr>
              <a:t>clique</a:t>
            </a:r>
            <a:r>
              <a:rPr lang="en-US" altLang="zh-CN" sz="2000" b="1">
                <a:sym typeface="Wingdings" pitchFamily="2" charset="2"/>
              </a:rPr>
              <a:t>) of (at least) K vertices?</a:t>
            </a:r>
          </a:p>
        </p:txBody>
      </p:sp>
      <p:sp>
        <p:nvSpPr>
          <p:cNvPr id="138248" name="Rectangle 8">
            <a:extLst>
              <a:ext uri="{FF2B5EF4-FFF2-40B4-BE49-F238E27FC236}">
                <a16:creationId xmlns:a16="http://schemas.microsoft.com/office/drawing/2014/main" id="{BF20B714-7375-104B-A4E8-6DB83822410B}"/>
              </a:ext>
            </a:extLst>
          </p:cNvPr>
          <p:cNvSpPr>
            <a:spLocks noChangeArrowheads="1"/>
          </p:cNvSpPr>
          <p:nvPr/>
        </p:nvSpPr>
        <p:spPr bwMode="auto">
          <a:xfrm>
            <a:off x="1028700" y="2636838"/>
            <a:ext cx="663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kumimoji="0" lang="en-US" altLang="zh-CN" sz="2000" b="1"/>
              <a:t>CLIQUE = { &lt;G, K&gt; : G is a graph with a clique of size K }.</a:t>
            </a:r>
          </a:p>
        </p:txBody>
      </p:sp>
      <p:sp>
        <p:nvSpPr>
          <p:cNvPr id="138249" name="Rectangle 9">
            <a:extLst>
              <a:ext uri="{FF2B5EF4-FFF2-40B4-BE49-F238E27FC236}">
                <a16:creationId xmlns:a16="http://schemas.microsoft.com/office/drawing/2014/main" id="{B645AD34-8DF4-0547-96FF-57777C655ABB}"/>
              </a:ext>
            </a:extLst>
          </p:cNvPr>
          <p:cNvSpPr>
            <a:spLocks noChangeArrowheads="1"/>
          </p:cNvSpPr>
          <p:nvPr/>
        </p:nvSpPr>
        <p:spPr bwMode="auto">
          <a:xfrm>
            <a:off x="1035050" y="4149725"/>
            <a:ext cx="713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000" b="1"/>
              <a:t>VERTEX-COVER = { &lt;G, K&gt; : G has a vertex cover of size K }.</a:t>
            </a:r>
          </a:p>
        </p:txBody>
      </p:sp>
      <p:sp>
        <p:nvSpPr>
          <p:cNvPr id="138250" name="Rectangle 10">
            <a:extLst>
              <a:ext uri="{FF2B5EF4-FFF2-40B4-BE49-F238E27FC236}">
                <a16:creationId xmlns:a16="http://schemas.microsoft.com/office/drawing/2014/main" id="{09FE18A5-E252-DE4D-81A4-CE04908331BD}"/>
              </a:ext>
            </a:extLst>
          </p:cNvPr>
          <p:cNvSpPr>
            <a:spLocks noChangeArrowheads="1"/>
          </p:cNvSpPr>
          <p:nvPr/>
        </p:nvSpPr>
        <p:spPr bwMode="auto">
          <a:xfrm>
            <a:off x="755650" y="4652963"/>
            <a:ext cx="4176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854075" indent="-8540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008000"/>
                </a:solidFill>
                <a:latin typeface="Arial" panose="020B0604020202020204" pitchFamily="34" charset="0"/>
              </a:rPr>
              <a:t>Proof:</a:t>
            </a:r>
            <a:r>
              <a:rPr lang="en-US" altLang="zh-CN" sz="2000" b="1">
                <a:solidFill>
                  <a:srgbClr val="008000"/>
                </a:solidFill>
                <a:latin typeface="Arial" panose="020B0604020202020204" pitchFamily="34" charset="0"/>
              </a:rPr>
              <a:t> </a:t>
            </a:r>
            <a:r>
              <a:rPr lang="en-US" altLang="zh-CN" sz="2000" b="1">
                <a:solidFill>
                  <a:srgbClr val="008000"/>
                </a:solidFill>
                <a:latin typeface="Arial" panose="020B0604020202020204" pitchFamily="34" charset="0"/>
                <a:sym typeface="Wingdings" pitchFamily="2" charset="2"/>
              </a:rPr>
              <a:t> </a:t>
            </a:r>
            <a:r>
              <a:rPr kumimoji="0" lang="en-US" altLang="zh-CN" sz="2000" b="1"/>
              <a:t>VERTEX-COVER ∈ </a:t>
            </a:r>
            <a:r>
              <a:rPr kumimoji="0" lang="en-US" altLang="zh-CN" sz="2000" b="1">
                <a:solidFill>
                  <a:schemeClr val="hlink"/>
                </a:solidFill>
              </a:rPr>
              <a:t>NP</a:t>
            </a:r>
          </a:p>
        </p:txBody>
      </p:sp>
      <p:sp>
        <p:nvSpPr>
          <p:cNvPr id="138251" name="Text Box 11">
            <a:extLst>
              <a:ext uri="{FF2B5EF4-FFF2-40B4-BE49-F238E27FC236}">
                <a16:creationId xmlns:a16="http://schemas.microsoft.com/office/drawing/2014/main" id="{3D0E0BDB-FABE-8342-A349-07C14A86C2CC}"/>
              </a:ext>
            </a:extLst>
          </p:cNvPr>
          <p:cNvSpPr txBox="1">
            <a:spLocks noChangeArrowheads="1"/>
          </p:cNvSpPr>
          <p:nvPr/>
        </p:nvSpPr>
        <p:spPr bwMode="auto">
          <a:xfrm>
            <a:off x="1476375" y="5013325"/>
            <a:ext cx="65532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buFontTx/>
              <a:buNone/>
            </a:pPr>
            <a:r>
              <a:rPr lang="en-US" altLang="zh-CN" sz="2000" b="1"/>
              <a:t>Given any </a:t>
            </a:r>
            <a:r>
              <a:rPr lang="en-US" altLang="zh-CN" sz="2000" b="1" i="1"/>
              <a:t>x</a:t>
            </a:r>
            <a:r>
              <a:rPr lang="en-US" altLang="zh-CN" sz="2000" b="1"/>
              <a:t> = &lt;G, K&gt;, take </a:t>
            </a:r>
            <a:r>
              <a:rPr lang="en-US" altLang="zh-CN" sz="2000" b="1">
                <a:sym typeface="Wingdings" pitchFamily="2" charset="2"/>
              </a:rPr>
              <a:t>V' </a:t>
            </a:r>
            <a:r>
              <a:rPr lang="en-US" altLang="zh-CN" sz="2000" b="1">
                <a:sym typeface="Symbol" pitchFamily="2" charset="2"/>
              </a:rPr>
              <a:t></a:t>
            </a:r>
            <a:r>
              <a:rPr lang="en-US" altLang="zh-CN" sz="2000" b="1">
                <a:sym typeface="Wingdings" pitchFamily="2" charset="2"/>
              </a:rPr>
              <a:t> V as the certificate </a:t>
            </a:r>
            <a:r>
              <a:rPr lang="en-US" altLang="zh-CN" sz="2000" b="1" i="1">
                <a:sym typeface="Wingdings" pitchFamily="2" charset="2"/>
              </a:rPr>
              <a:t>y</a:t>
            </a:r>
            <a:r>
              <a:rPr lang="en-US" altLang="zh-CN" sz="2000" b="1">
                <a:sym typeface="Wingdings" pitchFamily="2" charset="2"/>
              </a:rPr>
              <a:t>.</a:t>
            </a:r>
          </a:p>
          <a:p>
            <a:pPr eaLnBrk="1" hangingPunct="1">
              <a:spcBef>
                <a:spcPct val="30000"/>
              </a:spcBef>
              <a:buFontTx/>
              <a:buNone/>
            </a:pPr>
            <a:r>
              <a:rPr lang="en-US" altLang="zh-CN" sz="2000" b="1">
                <a:sym typeface="Wingdings" pitchFamily="2" charset="2"/>
              </a:rPr>
              <a:t>Reduction algorithm: check if |V'|</a:t>
            </a:r>
            <a:r>
              <a:rPr lang="en-US" altLang="zh-CN" sz="2000" b="1">
                <a:sym typeface="Symbol" pitchFamily="2" charset="2"/>
              </a:rPr>
              <a:t> = K; check if for </a:t>
            </a:r>
            <a:r>
              <a:rPr kumimoji="0" lang="en-US" altLang="zh-CN" sz="2000" b="1"/>
              <a:t>each edge (</a:t>
            </a:r>
            <a:r>
              <a:rPr kumimoji="0" lang="en-US" altLang="zh-CN" sz="2000" b="1" i="1"/>
              <a:t>u</a:t>
            </a:r>
            <a:r>
              <a:rPr kumimoji="0" lang="en-US" altLang="zh-CN" sz="2000" b="1"/>
              <a:t>, </a:t>
            </a:r>
            <a:r>
              <a:rPr kumimoji="0" lang="en-US" altLang="zh-CN" sz="2000" b="1" i="1"/>
              <a:t>v</a:t>
            </a:r>
            <a:r>
              <a:rPr kumimoji="0" lang="en-US" altLang="zh-CN" sz="2000" b="1"/>
              <a:t>) ∈ E, that </a:t>
            </a:r>
            <a:r>
              <a:rPr kumimoji="0" lang="en-US" altLang="zh-CN" sz="2000" b="1" i="1"/>
              <a:t>u</a:t>
            </a:r>
            <a:r>
              <a:rPr kumimoji="0" lang="en-US" altLang="zh-CN" sz="2000" b="1"/>
              <a:t> ∈ V' or </a:t>
            </a:r>
            <a:r>
              <a:rPr kumimoji="0" lang="en-US" altLang="zh-CN" sz="2000" b="1" i="1"/>
              <a:t>v</a:t>
            </a:r>
            <a:r>
              <a:rPr kumimoji="0" lang="en-US" altLang="zh-CN" sz="2000" b="1"/>
              <a:t> ∈ V'. </a:t>
            </a:r>
          </a:p>
        </p:txBody>
      </p:sp>
      <p:sp>
        <p:nvSpPr>
          <p:cNvPr id="138252" name="Text Box 12">
            <a:extLst>
              <a:ext uri="{FF2B5EF4-FFF2-40B4-BE49-F238E27FC236}">
                <a16:creationId xmlns:a16="http://schemas.microsoft.com/office/drawing/2014/main" id="{69736646-EA5B-9148-8363-6B399F4792AB}"/>
              </a:ext>
            </a:extLst>
          </p:cNvPr>
          <p:cNvSpPr txBox="1">
            <a:spLocks noChangeArrowheads="1"/>
          </p:cNvSpPr>
          <p:nvPr/>
        </p:nvSpPr>
        <p:spPr bwMode="auto">
          <a:xfrm>
            <a:off x="6084888" y="5876925"/>
            <a:ext cx="1223962" cy="466725"/>
          </a:xfrm>
          <a:prstGeom prst="rect">
            <a:avLst/>
          </a:prstGeom>
          <a:gradFill rotWithShape="1">
            <a:gsLst>
              <a:gs pos="0">
                <a:srgbClr val="FFFFFF"/>
              </a:gs>
              <a:gs pos="100000">
                <a:srgbClr val="C0C0C0"/>
              </a:gs>
            </a:gsLst>
            <a:path path="shape">
              <a:fillToRect l="50000" t="50000" r="50000" b="50000"/>
            </a:path>
          </a:gra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O( </a:t>
            </a:r>
            <a:r>
              <a:rPr lang="en-US" altLang="zh-CN" sz="2400" b="1" i="1"/>
              <a:t>N</a:t>
            </a:r>
            <a:r>
              <a:rPr lang="en-US" altLang="zh-CN" sz="2400" b="1" baseline="30000"/>
              <a:t>3 </a:t>
            </a:r>
            <a:r>
              <a:rPr lang="en-US" altLang="zh-CN" sz="2400" b="1"/>
              <a:t>)</a:t>
            </a:r>
          </a:p>
        </p:txBody>
      </p:sp>
      <p:sp>
        <p:nvSpPr>
          <p:cNvPr id="45066" name="Text Box 149">
            <a:extLst>
              <a:ext uri="{FF2B5EF4-FFF2-40B4-BE49-F238E27FC236}">
                <a16:creationId xmlns:a16="http://schemas.microsoft.com/office/drawing/2014/main" id="{5BEAED3C-B09D-2B44-A3EB-EFB4C677810E}"/>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strips(downRight)">
                                      <p:cBhvr>
                                        <p:cTn id="7" dur="500"/>
                                        <p:tgtEl>
                                          <p:spTgt spid="138245"/>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8247"/>
                                        </p:tgtEl>
                                        <p:attrNameLst>
                                          <p:attrName>style.visibility</p:attrName>
                                        </p:attrNameLst>
                                      </p:cBhvr>
                                      <p:to>
                                        <p:strVal val="visible"/>
                                      </p:to>
                                    </p:set>
                                    <p:animEffect transition="in" filter="strips(downRight)">
                                      <p:cBhvr>
                                        <p:cTn id="12" dur="500"/>
                                        <p:tgtEl>
                                          <p:spTgt spid="138247"/>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8248"/>
                                        </p:tgtEl>
                                        <p:attrNameLst>
                                          <p:attrName>style.visibility</p:attrName>
                                        </p:attrNameLst>
                                      </p:cBhvr>
                                      <p:to>
                                        <p:strVal val="visible"/>
                                      </p:to>
                                    </p:set>
                                    <p:animEffect transition="in" filter="fade">
                                      <p:cBhvr>
                                        <p:cTn id="17" dur="500"/>
                                        <p:tgtEl>
                                          <p:spTgt spid="1382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8246"/>
                                        </p:tgtEl>
                                        <p:attrNameLst>
                                          <p:attrName>style.visibility</p:attrName>
                                        </p:attrNameLst>
                                      </p:cBhvr>
                                      <p:to>
                                        <p:strVal val="visible"/>
                                      </p:to>
                                    </p:set>
                                    <p:animEffect transition="in" filter="strips(downRight)">
                                      <p:cBhvr>
                                        <p:cTn id="22" dur="500"/>
                                        <p:tgtEl>
                                          <p:spTgt spid="138246"/>
                                        </p:tgtEl>
                                      </p:cBhvr>
                                    </p:animEffect>
                                  </p:childTnLst>
                                  <p:subTnLst>
                                    <p:audio>
                                      <p:cMediaNode>
                                        <p:cTn display="0" masterRel="sameClick">
                                          <p:stCondLst>
                                            <p:cond evt="begin" delay="0">
                                              <p:tn val="20"/>
                                            </p:cond>
                                          </p:stCondLst>
                                          <p:endCondLst>
                                            <p:cond evt="onStopAudio" delay="0">
                                              <p:tgtEl>
                                                <p:sldTgt/>
                                              </p:tgtEl>
                                            </p:cond>
                                          </p:endCondLst>
                                        </p:cTn>
                                        <p:tgtEl>
                                          <p:sndTgt r:embed="rId2" name="PROJCTO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8249"/>
                                        </p:tgtEl>
                                        <p:attrNameLst>
                                          <p:attrName>style.visibility</p:attrName>
                                        </p:attrNameLst>
                                      </p:cBhvr>
                                      <p:to>
                                        <p:strVal val="visible"/>
                                      </p:to>
                                    </p:set>
                                    <p:animEffect transition="in" filter="fade">
                                      <p:cBhvr>
                                        <p:cTn id="27" dur="500"/>
                                        <p:tgtEl>
                                          <p:spTgt spid="1382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8250"/>
                                        </p:tgtEl>
                                        <p:attrNameLst>
                                          <p:attrName>style.visibility</p:attrName>
                                        </p:attrNameLst>
                                      </p:cBhvr>
                                      <p:to>
                                        <p:strVal val="visible"/>
                                      </p:to>
                                    </p:set>
                                    <p:animEffect transition="in" filter="wipe(left)">
                                      <p:cBhvr>
                                        <p:cTn id="32" dur="500"/>
                                        <p:tgtEl>
                                          <p:spTgt spid="1382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8251"/>
                                        </p:tgtEl>
                                        <p:attrNameLst>
                                          <p:attrName>style.visibility</p:attrName>
                                        </p:attrNameLst>
                                      </p:cBhvr>
                                      <p:to>
                                        <p:strVal val="visible"/>
                                      </p:to>
                                    </p:set>
                                    <p:animEffect transition="in" filter="wipe(up)">
                                      <p:cBhvr>
                                        <p:cTn id="37" dur="500"/>
                                        <p:tgtEl>
                                          <p:spTgt spid="13825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6" fill="hold" grpId="0" nodeType="clickEffect">
                                  <p:stCondLst>
                                    <p:cond delay="0"/>
                                  </p:stCondLst>
                                  <p:childTnLst>
                                    <p:set>
                                      <p:cBhvr>
                                        <p:cTn id="41" dur="1" fill="hold">
                                          <p:stCondLst>
                                            <p:cond delay="0"/>
                                          </p:stCondLst>
                                        </p:cTn>
                                        <p:tgtEl>
                                          <p:spTgt spid="138252"/>
                                        </p:tgtEl>
                                        <p:attrNameLst>
                                          <p:attrName>style.visibility</p:attrName>
                                        </p:attrNameLst>
                                      </p:cBhvr>
                                      <p:to>
                                        <p:strVal val="visible"/>
                                      </p:to>
                                    </p:set>
                                    <p:anim calcmode="lin" valueType="num">
                                      <p:cBhvr additive="base">
                                        <p:cTn id="42" dur="500" fill="hold"/>
                                        <p:tgtEl>
                                          <p:spTgt spid="138252"/>
                                        </p:tgtEl>
                                        <p:attrNameLst>
                                          <p:attrName>ppt_x</p:attrName>
                                        </p:attrNameLst>
                                      </p:cBhvr>
                                      <p:tavLst>
                                        <p:tav tm="0">
                                          <p:val>
                                            <p:strVal val="1+#ppt_w/2"/>
                                          </p:val>
                                        </p:tav>
                                        <p:tav tm="100000">
                                          <p:val>
                                            <p:strVal val="#ppt_x"/>
                                          </p:val>
                                        </p:tav>
                                      </p:tavLst>
                                    </p:anim>
                                    <p:anim calcmode="lin" valueType="num">
                                      <p:cBhvr additive="base">
                                        <p:cTn id="43" dur="500" fill="hold"/>
                                        <p:tgtEl>
                                          <p:spTgt spid="138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autoUpdateAnimBg="0"/>
      <p:bldP spid="138246" grpId="0" autoUpdateAnimBg="0"/>
      <p:bldP spid="138247" grpId="0" autoUpdateAnimBg="0"/>
      <p:bldP spid="138248" grpId="0"/>
      <p:bldP spid="138249" grpId="0"/>
      <p:bldP spid="138250" grpId="0" autoUpdateAnimBg="0"/>
      <p:bldP spid="138251" grpId="0"/>
      <p:bldP spid="13825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3">
            <a:extLst>
              <a:ext uri="{FF2B5EF4-FFF2-40B4-BE49-F238E27FC236}">
                <a16:creationId xmlns:a16="http://schemas.microsoft.com/office/drawing/2014/main" id="{D7D4ED59-3FB7-A045-8A04-6E87616EAC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0D8A04FD-4B75-AD4A-896B-8FE4361E6307}" type="slidenum">
              <a:rPr lang="en-US" altLang="zh-CN" sz="1400" smtClean="0"/>
              <a:pPr>
                <a:spcBef>
                  <a:spcPct val="0"/>
                </a:spcBef>
                <a:buFontTx/>
                <a:buNone/>
              </a:pPr>
              <a:t>37</a:t>
            </a:fld>
            <a:endParaRPr lang="en-US" altLang="zh-CN" sz="1400"/>
          </a:p>
        </p:txBody>
      </p:sp>
      <p:sp>
        <p:nvSpPr>
          <p:cNvPr id="139269" name="Rectangle 5">
            <a:extLst>
              <a:ext uri="{FF2B5EF4-FFF2-40B4-BE49-F238E27FC236}">
                <a16:creationId xmlns:a16="http://schemas.microsoft.com/office/drawing/2014/main" id="{0284897A-E107-1548-A5C2-44DA003FF976}"/>
              </a:ext>
            </a:extLst>
          </p:cNvPr>
          <p:cNvSpPr>
            <a:spLocks noChangeArrowheads="1"/>
          </p:cNvSpPr>
          <p:nvPr/>
        </p:nvSpPr>
        <p:spPr bwMode="auto">
          <a:xfrm>
            <a:off x="755650" y="549275"/>
            <a:ext cx="7200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854075" indent="-8540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008000"/>
                </a:solidFill>
                <a:latin typeface="Arial" panose="020B0604020202020204" pitchFamily="34" charset="0"/>
              </a:rPr>
              <a:t>Proof (con.):</a:t>
            </a:r>
            <a:r>
              <a:rPr lang="en-US" altLang="zh-CN" sz="2000" b="1">
                <a:solidFill>
                  <a:srgbClr val="008000"/>
                </a:solidFill>
                <a:latin typeface="Arial" panose="020B0604020202020204" pitchFamily="34" charset="0"/>
              </a:rPr>
              <a:t> </a:t>
            </a:r>
            <a:r>
              <a:rPr lang="en-US" altLang="zh-CN" sz="2000" b="1">
                <a:solidFill>
                  <a:srgbClr val="008000"/>
                </a:solidFill>
                <a:latin typeface="Arial" panose="020B0604020202020204" pitchFamily="34" charset="0"/>
                <a:sym typeface="Wingdings" pitchFamily="2" charset="2"/>
              </a:rPr>
              <a:t> </a:t>
            </a:r>
            <a:r>
              <a:rPr kumimoji="0" lang="en-US" altLang="zh-CN" sz="2000" b="1"/>
              <a:t>CLIQUE ≤</a:t>
            </a:r>
            <a:r>
              <a:rPr kumimoji="0" lang="en-US" altLang="zh-CN" sz="2000" b="1" baseline="-25000"/>
              <a:t>P</a:t>
            </a:r>
            <a:r>
              <a:rPr kumimoji="0" lang="en-US" altLang="zh-CN" sz="2000" b="1"/>
              <a:t> VERTEX-COVER </a:t>
            </a:r>
          </a:p>
        </p:txBody>
      </p:sp>
      <p:grpSp>
        <p:nvGrpSpPr>
          <p:cNvPr id="2" name="Group 36">
            <a:extLst>
              <a:ext uri="{FF2B5EF4-FFF2-40B4-BE49-F238E27FC236}">
                <a16:creationId xmlns:a16="http://schemas.microsoft.com/office/drawing/2014/main" id="{2504A76B-AD4F-A54F-9824-462FB382B42A}"/>
              </a:ext>
            </a:extLst>
          </p:cNvPr>
          <p:cNvGrpSpPr>
            <a:grpSpLocks/>
          </p:cNvGrpSpPr>
          <p:nvPr/>
        </p:nvGrpSpPr>
        <p:grpSpPr bwMode="auto">
          <a:xfrm>
            <a:off x="6732588" y="692150"/>
            <a:ext cx="1485900" cy="1457325"/>
            <a:chOff x="4241" y="436"/>
            <a:chExt cx="936" cy="918"/>
          </a:xfrm>
        </p:grpSpPr>
        <p:grpSp>
          <p:nvGrpSpPr>
            <p:cNvPr id="46122" name="Group 32">
              <a:extLst>
                <a:ext uri="{FF2B5EF4-FFF2-40B4-BE49-F238E27FC236}">
                  <a16:creationId xmlns:a16="http://schemas.microsoft.com/office/drawing/2014/main" id="{18AB985A-06F8-C146-93F2-3FE3DA36D031}"/>
                </a:ext>
              </a:extLst>
            </p:cNvPr>
            <p:cNvGrpSpPr>
              <a:grpSpLocks/>
            </p:cNvGrpSpPr>
            <p:nvPr/>
          </p:nvGrpSpPr>
          <p:grpSpPr bwMode="auto">
            <a:xfrm>
              <a:off x="4241" y="436"/>
              <a:ext cx="936" cy="624"/>
              <a:chOff x="1156" y="1117"/>
              <a:chExt cx="936" cy="624"/>
            </a:xfrm>
          </p:grpSpPr>
          <p:sp>
            <p:nvSpPr>
              <p:cNvPr id="46124" name="Oval 18">
                <a:extLst>
                  <a:ext uri="{FF2B5EF4-FFF2-40B4-BE49-F238E27FC236}">
                    <a16:creationId xmlns:a16="http://schemas.microsoft.com/office/drawing/2014/main" id="{CA7CEE76-220B-864C-92D9-774D52A9F2F4}"/>
                  </a:ext>
                </a:extLst>
              </p:cNvPr>
              <p:cNvSpPr>
                <a:spLocks noChangeArrowheads="1"/>
              </p:cNvSpPr>
              <p:nvPr/>
            </p:nvSpPr>
            <p:spPr bwMode="auto">
              <a:xfrm>
                <a:off x="1156" y="1368"/>
                <a:ext cx="144" cy="12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6125" name="Oval 19">
                <a:extLst>
                  <a:ext uri="{FF2B5EF4-FFF2-40B4-BE49-F238E27FC236}">
                    <a16:creationId xmlns:a16="http://schemas.microsoft.com/office/drawing/2014/main" id="{2B776209-2566-5F40-84AA-3F77B8B18FB1}"/>
                  </a:ext>
                </a:extLst>
              </p:cNvPr>
              <p:cNvSpPr>
                <a:spLocks noChangeArrowheads="1"/>
              </p:cNvSpPr>
              <p:nvPr/>
            </p:nvSpPr>
            <p:spPr bwMode="auto">
              <a:xfrm>
                <a:off x="1444" y="1117"/>
                <a:ext cx="144" cy="12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6126" name="Oval 20">
                <a:extLst>
                  <a:ext uri="{FF2B5EF4-FFF2-40B4-BE49-F238E27FC236}">
                    <a16:creationId xmlns:a16="http://schemas.microsoft.com/office/drawing/2014/main" id="{A5E6807A-A5A4-C04E-9E48-0E4E0CAE9C6D}"/>
                  </a:ext>
                </a:extLst>
              </p:cNvPr>
              <p:cNvSpPr>
                <a:spLocks noChangeArrowheads="1"/>
              </p:cNvSpPr>
              <p:nvPr/>
            </p:nvSpPr>
            <p:spPr bwMode="auto">
              <a:xfrm>
                <a:off x="1444" y="1616"/>
                <a:ext cx="144" cy="12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6127" name="Line 22">
                <a:extLst>
                  <a:ext uri="{FF2B5EF4-FFF2-40B4-BE49-F238E27FC236}">
                    <a16:creationId xmlns:a16="http://schemas.microsoft.com/office/drawing/2014/main" id="{B165FF79-EF54-7344-B037-D5C2BF0FA690}"/>
                  </a:ext>
                </a:extLst>
              </p:cNvPr>
              <p:cNvSpPr>
                <a:spLocks noChangeShapeType="1"/>
              </p:cNvSpPr>
              <p:nvPr/>
            </p:nvSpPr>
            <p:spPr bwMode="auto">
              <a:xfrm flipH="1">
                <a:off x="1228" y="1179"/>
                <a:ext cx="288" cy="25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8" name="Line 23">
                <a:extLst>
                  <a:ext uri="{FF2B5EF4-FFF2-40B4-BE49-F238E27FC236}">
                    <a16:creationId xmlns:a16="http://schemas.microsoft.com/office/drawing/2014/main" id="{2F0FBC35-CA34-3446-9F3D-15EB86432E68}"/>
                  </a:ext>
                </a:extLst>
              </p:cNvPr>
              <p:cNvSpPr>
                <a:spLocks noChangeShapeType="1"/>
              </p:cNvSpPr>
              <p:nvPr/>
            </p:nvSpPr>
            <p:spPr bwMode="auto">
              <a:xfrm flipH="1">
                <a:off x="1516" y="1429"/>
                <a:ext cx="504" cy="25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9" name="Line 24">
                <a:extLst>
                  <a:ext uri="{FF2B5EF4-FFF2-40B4-BE49-F238E27FC236}">
                    <a16:creationId xmlns:a16="http://schemas.microsoft.com/office/drawing/2014/main" id="{E1ACD5C6-72B4-244E-B733-A0F4BE5D020F}"/>
                  </a:ext>
                </a:extLst>
              </p:cNvPr>
              <p:cNvSpPr>
                <a:spLocks noChangeShapeType="1"/>
              </p:cNvSpPr>
              <p:nvPr/>
            </p:nvSpPr>
            <p:spPr bwMode="auto">
              <a:xfrm>
                <a:off x="1228" y="1429"/>
                <a:ext cx="288" cy="25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0" name="Line 25">
                <a:extLst>
                  <a:ext uri="{FF2B5EF4-FFF2-40B4-BE49-F238E27FC236}">
                    <a16:creationId xmlns:a16="http://schemas.microsoft.com/office/drawing/2014/main" id="{40046721-9835-1149-AFB6-186EC2931AC4}"/>
                  </a:ext>
                </a:extLst>
              </p:cNvPr>
              <p:cNvSpPr>
                <a:spLocks noChangeShapeType="1"/>
              </p:cNvSpPr>
              <p:nvPr/>
            </p:nvSpPr>
            <p:spPr bwMode="auto">
              <a:xfrm flipH="1">
                <a:off x="1516" y="1242"/>
                <a:ext cx="0" cy="37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1" name="Oval 21">
                <a:extLst>
                  <a:ext uri="{FF2B5EF4-FFF2-40B4-BE49-F238E27FC236}">
                    <a16:creationId xmlns:a16="http://schemas.microsoft.com/office/drawing/2014/main" id="{7B73F4E9-DA5A-164D-A1DB-5C33DA8FF2C1}"/>
                  </a:ext>
                </a:extLst>
              </p:cNvPr>
              <p:cNvSpPr>
                <a:spLocks noChangeArrowheads="1"/>
              </p:cNvSpPr>
              <p:nvPr/>
            </p:nvSpPr>
            <p:spPr bwMode="auto">
              <a:xfrm>
                <a:off x="1948" y="1367"/>
                <a:ext cx="144" cy="12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aphicFrame>
          <p:nvGraphicFramePr>
            <p:cNvPr id="46123" name="Object 33">
              <a:extLst>
                <a:ext uri="{FF2B5EF4-FFF2-40B4-BE49-F238E27FC236}">
                  <a16:creationId xmlns:a16="http://schemas.microsoft.com/office/drawing/2014/main" id="{4E6A40BC-1062-644A-A016-FE90B4CE70C7}"/>
                </a:ext>
              </a:extLst>
            </p:cNvPr>
            <p:cNvGraphicFramePr>
              <a:graphicFrameLocks noChangeAspect="1"/>
            </p:cNvGraphicFramePr>
            <p:nvPr/>
          </p:nvGraphicFramePr>
          <p:xfrm>
            <a:off x="4513" y="1117"/>
            <a:ext cx="220" cy="237"/>
          </p:xfrm>
          <a:graphic>
            <a:graphicData uri="http://schemas.openxmlformats.org/presentationml/2006/ole">
              <mc:AlternateContent xmlns:mc="http://schemas.openxmlformats.org/markup-compatibility/2006">
                <mc:Choice xmlns:v="urn:schemas-microsoft-com:vml" Requires="v">
                  <p:oleObj spid="_x0000_s46223" name="公式" r:id="rId3" imgW="3797300" imgH="4102100" progId="Equation.3">
                    <p:embed/>
                  </p:oleObj>
                </mc:Choice>
                <mc:Fallback>
                  <p:oleObj name="公式" r:id="rId3" imgW="3797300" imgH="410210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 y="1117"/>
                          <a:ext cx="220"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4" name="Group 35">
            <a:extLst>
              <a:ext uri="{FF2B5EF4-FFF2-40B4-BE49-F238E27FC236}">
                <a16:creationId xmlns:a16="http://schemas.microsoft.com/office/drawing/2014/main" id="{7D86221D-AB36-7747-B500-C6C2413DDE55}"/>
              </a:ext>
            </a:extLst>
          </p:cNvPr>
          <p:cNvGrpSpPr>
            <a:grpSpLocks/>
          </p:cNvGrpSpPr>
          <p:nvPr/>
        </p:nvGrpSpPr>
        <p:grpSpPr bwMode="auto">
          <a:xfrm>
            <a:off x="6804025" y="2349500"/>
            <a:ext cx="1485900" cy="1438275"/>
            <a:chOff x="2380" y="1117"/>
            <a:chExt cx="936" cy="906"/>
          </a:xfrm>
        </p:grpSpPr>
        <p:sp>
          <p:nvSpPr>
            <p:cNvPr id="46115" name="Oval 26">
              <a:extLst>
                <a:ext uri="{FF2B5EF4-FFF2-40B4-BE49-F238E27FC236}">
                  <a16:creationId xmlns:a16="http://schemas.microsoft.com/office/drawing/2014/main" id="{3A6CA218-4B8D-4F45-8B91-523FA4631734}"/>
                </a:ext>
              </a:extLst>
            </p:cNvPr>
            <p:cNvSpPr>
              <a:spLocks noChangeArrowheads="1"/>
            </p:cNvSpPr>
            <p:nvPr/>
          </p:nvSpPr>
          <p:spPr bwMode="auto">
            <a:xfrm>
              <a:off x="2380" y="1368"/>
              <a:ext cx="144" cy="12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6116" name="Oval 27">
              <a:extLst>
                <a:ext uri="{FF2B5EF4-FFF2-40B4-BE49-F238E27FC236}">
                  <a16:creationId xmlns:a16="http://schemas.microsoft.com/office/drawing/2014/main" id="{CE106489-12AF-BE4F-9E11-1B5AEB0E3F1B}"/>
                </a:ext>
              </a:extLst>
            </p:cNvPr>
            <p:cNvSpPr>
              <a:spLocks noChangeArrowheads="1"/>
            </p:cNvSpPr>
            <p:nvPr/>
          </p:nvSpPr>
          <p:spPr bwMode="auto">
            <a:xfrm>
              <a:off x="2668" y="1117"/>
              <a:ext cx="144" cy="12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6117" name="Oval 28">
              <a:extLst>
                <a:ext uri="{FF2B5EF4-FFF2-40B4-BE49-F238E27FC236}">
                  <a16:creationId xmlns:a16="http://schemas.microsoft.com/office/drawing/2014/main" id="{6B58C076-A347-3F4F-9A3A-2DDB75118070}"/>
                </a:ext>
              </a:extLst>
            </p:cNvPr>
            <p:cNvSpPr>
              <a:spLocks noChangeArrowheads="1"/>
            </p:cNvSpPr>
            <p:nvPr/>
          </p:nvSpPr>
          <p:spPr bwMode="auto">
            <a:xfrm>
              <a:off x="2668" y="1616"/>
              <a:ext cx="144" cy="12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6118" name="Oval 29">
              <a:extLst>
                <a:ext uri="{FF2B5EF4-FFF2-40B4-BE49-F238E27FC236}">
                  <a16:creationId xmlns:a16="http://schemas.microsoft.com/office/drawing/2014/main" id="{F2457734-E795-124D-8E73-BFC5D0094070}"/>
                </a:ext>
              </a:extLst>
            </p:cNvPr>
            <p:cNvSpPr>
              <a:spLocks noChangeArrowheads="1"/>
            </p:cNvSpPr>
            <p:nvPr/>
          </p:nvSpPr>
          <p:spPr bwMode="auto">
            <a:xfrm>
              <a:off x="3172" y="1368"/>
              <a:ext cx="144" cy="12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6119" name="Line 30">
              <a:extLst>
                <a:ext uri="{FF2B5EF4-FFF2-40B4-BE49-F238E27FC236}">
                  <a16:creationId xmlns:a16="http://schemas.microsoft.com/office/drawing/2014/main" id="{56562AB9-A47A-4C4E-A3E4-006F89E83CD2}"/>
                </a:ext>
              </a:extLst>
            </p:cNvPr>
            <p:cNvSpPr>
              <a:spLocks noChangeShapeType="1"/>
            </p:cNvSpPr>
            <p:nvPr/>
          </p:nvSpPr>
          <p:spPr bwMode="auto">
            <a:xfrm flipH="1">
              <a:off x="2524" y="1429"/>
              <a:ext cx="648"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0" name="Line 31">
              <a:extLst>
                <a:ext uri="{FF2B5EF4-FFF2-40B4-BE49-F238E27FC236}">
                  <a16:creationId xmlns:a16="http://schemas.microsoft.com/office/drawing/2014/main" id="{F2B43583-552C-B743-ACF0-1B7B1F553670}"/>
                </a:ext>
              </a:extLst>
            </p:cNvPr>
            <p:cNvSpPr>
              <a:spLocks noChangeShapeType="1"/>
            </p:cNvSpPr>
            <p:nvPr/>
          </p:nvSpPr>
          <p:spPr bwMode="auto">
            <a:xfrm flipH="1" flipV="1">
              <a:off x="2812" y="1179"/>
              <a:ext cx="360" cy="25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6121" name="Object 34">
              <a:extLst>
                <a:ext uri="{FF2B5EF4-FFF2-40B4-BE49-F238E27FC236}">
                  <a16:creationId xmlns:a16="http://schemas.microsoft.com/office/drawing/2014/main" id="{7CA28C04-6550-D744-9E1C-3A8ED06CFE16}"/>
                </a:ext>
              </a:extLst>
            </p:cNvPr>
            <p:cNvGraphicFramePr>
              <a:graphicFrameLocks noChangeAspect="1"/>
            </p:cNvGraphicFramePr>
            <p:nvPr/>
          </p:nvGraphicFramePr>
          <p:xfrm>
            <a:off x="2653" y="1752"/>
            <a:ext cx="237" cy="271"/>
          </p:xfrm>
          <a:graphic>
            <a:graphicData uri="http://schemas.openxmlformats.org/presentationml/2006/ole">
              <mc:AlternateContent xmlns:mc="http://schemas.openxmlformats.org/markup-compatibility/2006">
                <mc:Choice xmlns:v="urn:schemas-microsoft-com:vml" Requires="v">
                  <p:oleObj spid="_x0000_s46224" name="公式" r:id="rId5" imgW="4102100" imgH="4686300" progId="Equation.3">
                    <p:embed/>
                  </p:oleObj>
                </mc:Choice>
                <mc:Fallback>
                  <p:oleObj name="公式" r:id="rId5" imgW="4102100" imgH="4686300"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3" y="1752"/>
                          <a:ext cx="237"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5" name="Group 40">
            <a:extLst>
              <a:ext uri="{FF2B5EF4-FFF2-40B4-BE49-F238E27FC236}">
                <a16:creationId xmlns:a16="http://schemas.microsoft.com/office/drawing/2014/main" id="{4D07CF88-C724-C044-AD2C-F370917644B3}"/>
              </a:ext>
            </a:extLst>
          </p:cNvPr>
          <p:cNvGrpSpPr>
            <a:grpSpLocks/>
          </p:cNvGrpSpPr>
          <p:nvPr/>
        </p:nvGrpSpPr>
        <p:grpSpPr bwMode="auto">
          <a:xfrm>
            <a:off x="2411413" y="981075"/>
            <a:ext cx="3881437" cy="720725"/>
            <a:chOff x="567" y="663"/>
            <a:chExt cx="2445" cy="454"/>
          </a:xfrm>
        </p:grpSpPr>
        <p:sp>
          <p:nvSpPr>
            <p:cNvPr id="46112" name="Rectangle 38">
              <a:extLst>
                <a:ext uri="{FF2B5EF4-FFF2-40B4-BE49-F238E27FC236}">
                  <a16:creationId xmlns:a16="http://schemas.microsoft.com/office/drawing/2014/main" id="{CD6DA408-0114-844C-93B0-2222C3341334}"/>
                </a:ext>
              </a:extLst>
            </p:cNvPr>
            <p:cNvSpPr>
              <a:spLocks noChangeArrowheads="1"/>
            </p:cNvSpPr>
            <p:nvPr/>
          </p:nvSpPr>
          <p:spPr bwMode="auto">
            <a:xfrm>
              <a:off x="612" y="680"/>
              <a:ext cx="21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i="1"/>
                <a:t>G</a:t>
              </a:r>
              <a:r>
                <a:rPr lang="en-US" altLang="zh-CN" sz="2000" b="1"/>
                <a:t> has a </a:t>
              </a:r>
              <a:r>
                <a:rPr lang="en-US" altLang="zh-CN" sz="2000" b="1">
                  <a:solidFill>
                    <a:srgbClr val="FF0000"/>
                  </a:solidFill>
                </a:rPr>
                <a:t>clique</a:t>
              </a:r>
              <a:r>
                <a:rPr lang="en-US" altLang="zh-CN" sz="2000" b="1"/>
                <a:t> of size K iff</a:t>
              </a:r>
            </a:p>
          </p:txBody>
        </p:sp>
        <p:graphicFrame>
          <p:nvGraphicFramePr>
            <p:cNvPr id="46113" name="Object 37">
              <a:extLst>
                <a:ext uri="{FF2B5EF4-FFF2-40B4-BE49-F238E27FC236}">
                  <a16:creationId xmlns:a16="http://schemas.microsoft.com/office/drawing/2014/main" id="{8A0DA66D-5112-974B-A8CC-51F466440833}"/>
                </a:ext>
              </a:extLst>
            </p:cNvPr>
            <p:cNvGraphicFramePr>
              <a:graphicFrameLocks noChangeAspect="1"/>
            </p:cNvGraphicFramePr>
            <p:nvPr/>
          </p:nvGraphicFramePr>
          <p:xfrm>
            <a:off x="2472" y="663"/>
            <a:ext cx="208" cy="272"/>
          </p:xfrm>
          <a:graphic>
            <a:graphicData uri="http://schemas.openxmlformats.org/presentationml/2006/ole">
              <mc:AlternateContent xmlns:mc="http://schemas.openxmlformats.org/markup-compatibility/2006">
                <mc:Choice xmlns:v="urn:schemas-microsoft-com:vml" Requires="v">
                  <p:oleObj spid="_x0000_s46225" name="公式" r:id="rId7" imgW="3505200" imgH="4686300" progId="Equation.3">
                    <p:embed/>
                  </p:oleObj>
                </mc:Choice>
                <mc:Fallback>
                  <p:oleObj name="公式" r:id="rId7" imgW="3505200" imgH="468630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2" y="663"/>
                          <a:ext cx="2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14" name="Rectangle 39">
              <a:extLst>
                <a:ext uri="{FF2B5EF4-FFF2-40B4-BE49-F238E27FC236}">
                  <a16:creationId xmlns:a16="http://schemas.microsoft.com/office/drawing/2014/main" id="{98CDD32B-CFCC-2D43-966E-DE61A13772A4}"/>
                </a:ext>
              </a:extLst>
            </p:cNvPr>
            <p:cNvSpPr>
              <a:spLocks noChangeArrowheads="1"/>
            </p:cNvSpPr>
            <p:nvPr/>
          </p:nvSpPr>
          <p:spPr bwMode="auto">
            <a:xfrm>
              <a:off x="567" y="867"/>
              <a:ext cx="2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 has a </a:t>
              </a:r>
              <a:r>
                <a:rPr lang="en-US" altLang="zh-CN" sz="2000" b="1">
                  <a:solidFill>
                    <a:schemeClr val="hlink"/>
                  </a:solidFill>
                </a:rPr>
                <a:t>vertex cover</a:t>
              </a:r>
              <a:r>
                <a:rPr lang="en-US" altLang="zh-CN" sz="2000" b="1"/>
                <a:t> of size |V| </a:t>
              </a:r>
              <a:r>
                <a:rPr lang="en-US" altLang="zh-CN" sz="2000" b="1">
                  <a:sym typeface="Symbol" pitchFamily="2" charset="2"/>
                </a:rPr>
                <a:t></a:t>
              </a:r>
              <a:r>
                <a:rPr lang="en-US" altLang="zh-CN" sz="2000" b="1"/>
                <a:t> </a:t>
              </a:r>
              <a:r>
                <a:rPr lang="en-US" altLang="zh-CN" sz="2000" b="1">
                  <a:sym typeface="Symbol" pitchFamily="2" charset="2"/>
                </a:rPr>
                <a:t>K. </a:t>
              </a:r>
            </a:p>
          </p:txBody>
        </p:sp>
      </p:grpSp>
      <p:sp>
        <p:nvSpPr>
          <p:cNvPr id="139305" name="Rectangle 41">
            <a:extLst>
              <a:ext uri="{FF2B5EF4-FFF2-40B4-BE49-F238E27FC236}">
                <a16:creationId xmlns:a16="http://schemas.microsoft.com/office/drawing/2014/main" id="{1D32FA10-2B8D-634A-A117-684A5F28FB27}"/>
              </a:ext>
            </a:extLst>
          </p:cNvPr>
          <p:cNvSpPr>
            <a:spLocks noChangeArrowheads="1"/>
          </p:cNvSpPr>
          <p:nvPr/>
        </p:nvSpPr>
        <p:spPr bwMode="auto">
          <a:xfrm>
            <a:off x="827088" y="1700213"/>
            <a:ext cx="4006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8000"/>
                </a:solidFill>
              </a:rPr>
              <a:t> </a:t>
            </a:r>
            <a:r>
              <a:rPr lang="en-US" altLang="zh-CN" sz="2000" b="1">
                <a:solidFill>
                  <a:srgbClr val="008000"/>
                </a:solidFill>
                <a:sym typeface="Symbol" pitchFamily="2" charset="2"/>
              </a:rPr>
              <a:t></a:t>
            </a:r>
            <a:r>
              <a:rPr lang="en-US" altLang="zh-CN" sz="2000" b="1">
                <a:solidFill>
                  <a:srgbClr val="008000"/>
                </a:solidFill>
              </a:rPr>
              <a:t>  </a:t>
            </a:r>
            <a:r>
              <a:rPr lang="en-US" altLang="zh-CN" sz="2000" b="1" i="1"/>
              <a:t>G</a:t>
            </a:r>
            <a:r>
              <a:rPr lang="en-US" altLang="zh-CN" sz="2000" b="1"/>
              <a:t> has a </a:t>
            </a:r>
            <a:r>
              <a:rPr lang="en-US" altLang="zh-CN" sz="2000" b="1">
                <a:solidFill>
                  <a:srgbClr val="FF0000"/>
                </a:solidFill>
              </a:rPr>
              <a:t>clique</a:t>
            </a:r>
            <a:r>
              <a:rPr lang="en-US" altLang="zh-CN" sz="2000" b="1"/>
              <a:t> </a:t>
            </a:r>
            <a:r>
              <a:rPr lang="en-US" altLang="zh-CN" sz="2000" b="1">
                <a:solidFill>
                  <a:srgbClr val="FF0000"/>
                </a:solidFill>
                <a:sym typeface="Wingdings" pitchFamily="2" charset="2"/>
              </a:rPr>
              <a:t>V'</a:t>
            </a:r>
            <a:r>
              <a:rPr lang="en-US" altLang="zh-CN" sz="2000" b="1">
                <a:sym typeface="Wingdings" pitchFamily="2" charset="2"/>
              </a:rPr>
              <a:t> </a:t>
            </a:r>
            <a:r>
              <a:rPr lang="en-US" altLang="zh-CN" sz="2000" b="1">
                <a:sym typeface="Symbol" pitchFamily="2" charset="2"/>
              </a:rPr>
              <a:t></a:t>
            </a:r>
            <a:r>
              <a:rPr lang="en-US" altLang="zh-CN" sz="2000" b="1">
                <a:sym typeface="Wingdings" pitchFamily="2" charset="2"/>
              </a:rPr>
              <a:t> V</a:t>
            </a:r>
            <a:r>
              <a:rPr lang="en-US" altLang="zh-CN" sz="2000">
                <a:sym typeface="Wingdings" pitchFamily="2" charset="2"/>
              </a:rPr>
              <a:t> </a:t>
            </a:r>
            <a:r>
              <a:rPr lang="en-US" altLang="zh-CN" sz="2000" b="1"/>
              <a:t>of size K</a:t>
            </a:r>
            <a:r>
              <a:rPr lang="en-US" altLang="zh-CN" sz="2000"/>
              <a:t> </a:t>
            </a:r>
          </a:p>
        </p:txBody>
      </p:sp>
      <p:sp>
        <p:nvSpPr>
          <p:cNvPr id="139309" name="Rectangle 45">
            <a:extLst>
              <a:ext uri="{FF2B5EF4-FFF2-40B4-BE49-F238E27FC236}">
                <a16:creationId xmlns:a16="http://schemas.microsoft.com/office/drawing/2014/main" id="{1C361705-7EC3-CF44-8FBF-4AA93C26CA87}"/>
              </a:ext>
            </a:extLst>
          </p:cNvPr>
          <p:cNvSpPr>
            <a:spLocks noChangeArrowheads="1"/>
          </p:cNvSpPr>
          <p:nvPr/>
        </p:nvSpPr>
        <p:spPr bwMode="auto">
          <a:xfrm>
            <a:off x="1258888" y="2492375"/>
            <a:ext cx="496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At least one of </a:t>
            </a:r>
            <a:r>
              <a:rPr lang="en-US" altLang="zh-CN" sz="2000" b="1" i="1">
                <a:solidFill>
                  <a:schemeClr val="hlink"/>
                </a:solidFill>
              </a:rPr>
              <a:t>u</a:t>
            </a:r>
            <a:r>
              <a:rPr lang="en-US" altLang="zh-CN" sz="2000" b="1"/>
              <a:t> or </a:t>
            </a:r>
            <a:r>
              <a:rPr lang="en-US" altLang="zh-CN" sz="2000" b="1" i="1">
                <a:solidFill>
                  <a:schemeClr val="hlink"/>
                </a:solidFill>
              </a:rPr>
              <a:t>v</a:t>
            </a:r>
            <a:r>
              <a:rPr lang="en-US" altLang="zh-CN" sz="2000" b="1"/>
              <a:t> does not belong to </a:t>
            </a:r>
            <a:r>
              <a:rPr lang="en-US" altLang="zh-CN" sz="2000" b="1">
                <a:solidFill>
                  <a:srgbClr val="FF0000"/>
                </a:solidFill>
              </a:rPr>
              <a:t>V</a:t>
            </a:r>
            <a:r>
              <a:rPr lang="en-US" altLang="zh-CN" sz="2000" b="1">
                <a:solidFill>
                  <a:srgbClr val="FF0000"/>
                </a:solidFill>
                <a:sym typeface="Wingdings" pitchFamily="2" charset="2"/>
              </a:rPr>
              <a:t>'</a:t>
            </a:r>
            <a:r>
              <a:rPr lang="en-US" altLang="zh-CN" sz="2000" b="1"/>
              <a:t> </a:t>
            </a:r>
          </a:p>
        </p:txBody>
      </p:sp>
      <p:grpSp>
        <p:nvGrpSpPr>
          <p:cNvPr id="6" name="Group 47">
            <a:extLst>
              <a:ext uri="{FF2B5EF4-FFF2-40B4-BE49-F238E27FC236}">
                <a16:creationId xmlns:a16="http://schemas.microsoft.com/office/drawing/2014/main" id="{B7A26F85-032A-9043-AC86-544121064482}"/>
              </a:ext>
            </a:extLst>
          </p:cNvPr>
          <p:cNvGrpSpPr>
            <a:grpSpLocks/>
          </p:cNvGrpSpPr>
          <p:nvPr/>
        </p:nvGrpSpPr>
        <p:grpSpPr bwMode="auto">
          <a:xfrm>
            <a:off x="1258888" y="2087563"/>
            <a:ext cx="3529012" cy="396875"/>
            <a:chOff x="793" y="1315"/>
            <a:chExt cx="2223" cy="250"/>
          </a:xfrm>
        </p:grpSpPr>
        <p:grpSp>
          <p:nvGrpSpPr>
            <p:cNvPr id="46108" name="Group 44">
              <a:extLst>
                <a:ext uri="{FF2B5EF4-FFF2-40B4-BE49-F238E27FC236}">
                  <a16:creationId xmlns:a16="http://schemas.microsoft.com/office/drawing/2014/main" id="{3ECAEE0F-9320-7745-92C9-FE3BF1AB3548}"/>
                </a:ext>
              </a:extLst>
            </p:cNvPr>
            <p:cNvGrpSpPr>
              <a:grpSpLocks/>
            </p:cNvGrpSpPr>
            <p:nvPr/>
          </p:nvGrpSpPr>
          <p:grpSpPr bwMode="auto">
            <a:xfrm>
              <a:off x="793" y="1315"/>
              <a:ext cx="1886" cy="250"/>
              <a:chOff x="793" y="1315"/>
              <a:chExt cx="1886" cy="250"/>
            </a:xfrm>
          </p:grpSpPr>
          <p:sp>
            <p:nvSpPr>
              <p:cNvPr id="46110" name="Rectangle 43">
                <a:extLst>
                  <a:ext uri="{FF2B5EF4-FFF2-40B4-BE49-F238E27FC236}">
                    <a16:creationId xmlns:a16="http://schemas.microsoft.com/office/drawing/2014/main" id="{D0F5BC28-E8FF-5E42-A00F-4CE778123AA2}"/>
                  </a:ext>
                </a:extLst>
              </p:cNvPr>
              <p:cNvSpPr>
                <a:spLocks noChangeArrowheads="1"/>
              </p:cNvSpPr>
              <p:nvPr/>
            </p:nvSpPr>
            <p:spPr bwMode="auto">
              <a:xfrm>
                <a:off x="793" y="1315"/>
                <a:ext cx="17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Let </a:t>
                </a:r>
                <a:r>
                  <a:rPr lang="en-US" altLang="zh-CN" sz="2000" b="1">
                    <a:solidFill>
                      <a:schemeClr val="hlink"/>
                    </a:solidFill>
                  </a:rPr>
                  <a:t>(</a:t>
                </a:r>
                <a:r>
                  <a:rPr lang="en-US" altLang="zh-CN" sz="2000" b="1" i="1">
                    <a:solidFill>
                      <a:schemeClr val="hlink"/>
                    </a:solidFill>
                  </a:rPr>
                  <a:t>u</a:t>
                </a:r>
                <a:r>
                  <a:rPr lang="en-US" altLang="zh-CN" sz="2000" b="1">
                    <a:solidFill>
                      <a:schemeClr val="hlink"/>
                    </a:solidFill>
                  </a:rPr>
                  <a:t>, </a:t>
                </a:r>
                <a:r>
                  <a:rPr lang="en-US" altLang="zh-CN" sz="2000" b="1" i="1">
                    <a:solidFill>
                      <a:schemeClr val="hlink"/>
                    </a:solidFill>
                  </a:rPr>
                  <a:t>v</a:t>
                </a:r>
                <a:r>
                  <a:rPr lang="en-US" altLang="zh-CN" sz="2000" b="1">
                    <a:solidFill>
                      <a:schemeClr val="hlink"/>
                    </a:solidFill>
                  </a:rPr>
                  <a:t>)</a:t>
                </a:r>
                <a:r>
                  <a:rPr lang="en-US" altLang="zh-CN" sz="2000" b="1"/>
                  <a:t> be any edge in </a:t>
                </a:r>
              </a:p>
            </p:txBody>
          </p:sp>
          <p:graphicFrame>
            <p:nvGraphicFramePr>
              <p:cNvPr id="46111" name="Object 42">
                <a:extLst>
                  <a:ext uri="{FF2B5EF4-FFF2-40B4-BE49-F238E27FC236}">
                    <a16:creationId xmlns:a16="http://schemas.microsoft.com/office/drawing/2014/main" id="{1B7A6F86-9521-CB42-ABEB-2382431EFB82}"/>
                  </a:ext>
                </a:extLst>
              </p:cNvPr>
              <p:cNvGraphicFramePr>
                <a:graphicFrameLocks noChangeAspect="1"/>
              </p:cNvGraphicFramePr>
              <p:nvPr/>
            </p:nvGraphicFramePr>
            <p:xfrm>
              <a:off x="2517" y="1344"/>
              <a:ext cx="162" cy="191"/>
            </p:xfrm>
            <a:graphic>
              <a:graphicData uri="http://schemas.openxmlformats.org/presentationml/2006/ole">
                <mc:AlternateContent xmlns:mc="http://schemas.openxmlformats.org/markup-compatibility/2006">
                  <mc:Choice xmlns:v="urn:schemas-microsoft-com:vml" Requires="v">
                    <p:oleObj spid="_x0000_s46226" name="公式" r:id="rId9" imgW="3797300" imgH="4394200" progId="Equation.3">
                      <p:embed/>
                    </p:oleObj>
                  </mc:Choice>
                  <mc:Fallback>
                    <p:oleObj name="公式" r:id="rId9" imgW="3797300" imgH="4394200" progId="Equation.3">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7" y="1344"/>
                            <a:ext cx="1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6109" name="AutoShape 46">
              <a:extLst>
                <a:ext uri="{FF2B5EF4-FFF2-40B4-BE49-F238E27FC236}">
                  <a16:creationId xmlns:a16="http://schemas.microsoft.com/office/drawing/2014/main" id="{9404F9F0-B4CC-F643-A3D5-5630B867F1E8}"/>
                </a:ext>
              </a:extLst>
            </p:cNvPr>
            <p:cNvSpPr>
              <a:spLocks noChangeArrowheads="1"/>
            </p:cNvSpPr>
            <p:nvPr/>
          </p:nvSpPr>
          <p:spPr bwMode="auto">
            <a:xfrm>
              <a:off x="2789" y="1434"/>
              <a:ext cx="227" cy="91"/>
            </a:xfrm>
            <a:prstGeom prst="rightArrow">
              <a:avLst>
                <a:gd name="adj1" fmla="val 50000"/>
                <a:gd name="adj2" fmla="val 62363"/>
              </a:avLst>
            </a:prstGeom>
            <a:solidFill>
              <a:schemeClr val="hlink"/>
            </a:solidFill>
            <a:ln w="25400">
              <a:solidFill>
                <a:schemeClr val="hlink"/>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
        <p:nvSpPr>
          <p:cNvPr id="139312" name="Rectangle 48">
            <a:extLst>
              <a:ext uri="{FF2B5EF4-FFF2-40B4-BE49-F238E27FC236}">
                <a16:creationId xmlns:a16="http://schemas.microsoft.com/office/drawing/2014/main" id="{0395E407-1CC4-2C40-BE0E-388A0069CCE1}"/>
              </a:ext>
            </a:extLst>
          </p:cNvPr>
          <p:cNvSpPr>
            <a:spLocks noChangeArrowheads="1"/>
          </p:cNvSpPr>
          <p:nvPr/>
        </p:nvSpPr>
        <p:spPr bwMode="auto">
          <a:xfrm>
            <a:off x="1258888" y="2852738"/>
            <a:ext cx="496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At least one of </a:t>
            </a:r>
            <a:r>
              <a:rPr lang="en-US" altLang="zh-CN" sz="2000" b="1" i="1">
                <a:solidFill>
                  <a:schemeClr val="hlink"/>
                </a:solidFill>
              </a:rPr>
              <a:t>u</a:t>
            </a:r>
            <a:r>
              <a:rPr lang="en-US" altLang="zh-CN" sz="2000" b="1"/>
              <a:t> or </a:t>
            </a:r>
            <a:r>
              <a:rPr lang="en-US" altLang="zh-CN" sz="2000" b="1" i="1">
                <a:solidFill>
                  <a:schemeClr val="hlink"/>
                </a:solidFill>
              </a:rPr>
              <a:t>v</a:t>
            </a:r>
            <a:r>
              <a:rPr lang="en-US" altLang="zh-CN" sz="2000" b="1"/>
              <a:t> does belong to V-</a:t>
            </a:r>
            <a:r>
              <a:rPr lang="en-US" altLang="zh-CN" sz="2000" b="1">
                <a:solidFill>
                  <a:srgbClr val="FF0000"/>
                </a:solidFill>
              </a:rPr>
              <a:t>V</a:t>
            </a:r>
            <a:r>
              <a:rPr lang="en-US" altLang="zh-CN" sz="2000" b="1">
                <a:solidFill>
                  <a:srgbClr val="FF0000"/>
                </a:solidFill>
                <a:sym typeface="Wingdings" pitchFamily="2" charset="2"/>
              </a:rPr>
              <a:t>'</a:t>
            </a:r>
            <a:r>
              <a:rPr lang="en-US" altLang="zh-CN" sz="2000" b="1"/>
              <a:t> </a:t>
            </a:r>
          </a:p>
        </p:txBody>
      </p:sp>
      <p:grpSp>
        <p:nvGrpSpPr>
          <p:cNvPr id="8" name="Group 52">
            <a:extLst>
              <a:ext uri="{FF2B5EF4-FFF2-40B4-BE49-F238E27FC236}">
                <a16:creationId xmlns:a16="http://schemas.microsoft.com/office/drawing/2014/main" id="{28F1A901-6344-AB49-9175-49F1D9533DC2}"/>
              </a:ext>
            </a:extLst>
          </p:cNvPr>
          <p:cNvGrpSpPr>
            <a:grpSpLocks/>
          </p:cNvGrpSpPr>
          <p:nvPr/>
        </p:nvGrpSpPr>
        <p:grpSpPr bwMode="auto">
          <a:xfrm>
            <a:off x="1258888" y="3213100"/>
            <a:ext cx="5400675" cy="396875"/>
            <a:chOff x="793" y="2069"/>
            <a:chExt cx="3402" cy="250"/>
          </a:xfrm>
        </p:grpSpPr>
        <p:sp>
          <p:nvSpPr>
            <p:cNvPr id="46105" name="Rectangle 50">
              <a:extLst>
                <a:ext uri="{FF2B5EF4-FFF2-40B4-BE49-F238E27FC236}">
                  <a16:creationId xmlns:a16="http://schemas.microsoft.com/office/drawing/2014/main" id="{B9095FF1-6E74-954F-BBB8-B7E22CD954D0}"/>
                </a:ext>
              </a:extLst>
            </p:cNvPr>
            <p:cNvSpPr>
              <a:spLocks noChangeArrowheads="1"/>
            </p:cNvSpPr>
            <p:nvPr/>
          </p:nvSpPr>
          <p:spPr bwMode="auto">
            <a:xfrm>
              <a:off x="793" y="2069"/>
              <a:ext cx="10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Every edge of </a:t>
              </a:r>
            </a:p>
          </p:txBody>
        </p:sp>
        <p:graphicFrame>
          <p:nvGraphicFramePr>
            <p:cNvPr id="46106" name="Object 49">
              <a:extLst>
                <a:ext uri="{FF2B5EF4-FFF2-40B4-BE49-F238E27FC236}">
                  <a16:creationId xmlns:a16="http://schemas.microsoft.com/office/drawing/2014/main" id="{E486512F-4149-EF41-B462-70544821394A}"/>
                </a:ext>
              </a:extLst>
            </p:cNvPr>
            <p:cNvGraphicFramePr>
              <a:graphicFrameLocks noChangeAspect="1"/>
            </p:cNvGraphicFramePr>
            <p:nvPr/>
          </p:nvGraphicFramePr>
          <p:xfrm>
            <a:off x="1848" y="2069"/>
            <a:ext cx="170" cy="227"/>
          </p:xfrm>
          <a:graphic>
            <a:graphicData uri="http://schemas.openxmlformats.org/presentationml/2006/ole">
              <mc:AlternateContent xmlns:mc="http://schemas.openxmlformats.org/markup-compatibility/2006">
                <mc:Choice xmlns:v="urn:schemas-microsoft-com:vml" Requires="v">
                  <p:oleObj spid="_x0000_s46227" name="公式" r:id="rId11" imgW="3797300" imgH="4978400" progId="Equation.3">
                    <p:embed/>
                  </p:oleObj>
                </mc:Choice>
                <mc:Fallback>
                  <p:oleObj name="公式" r:id="rId11" imgW="3797300" imgH="4978400" progId="Equation.3">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8" y="2069"/>
                          <a:ext cx="17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07" name="Rectangle 51">
              <a:extLst>
                <a:ext uri="{FF2B5EF4-FFF2-40B4-BE49-F238E27FC236}">
                  <a16:creationId xmlns:a16="http://schemas.microsoft.com/office/drawing/2014/main" id="{B04AD9B2-629A-A746-B91A-FF7684DA3752}"/>
                </a:ext>
              </a:extLst>
            </p:cNvPr>
            <p:cNvSpPr>
              <a:spLocks noChangeArrowheads="1"/>
            </p:cNvSpPr>
            <p:nvPr/>
          </p:nvSpPr>
          <p:spPr bwMode="auto">
            <a:xfrm>
              <a:off x="1983" y="2069"/>
              <a:ext cx="2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FF0000"/>
                  </a:solidFill>
                </a:rPr>
                <a:t> </a:t>
              </a:r>
              <a:r>
                <a:rPr lang="en-US" altLang="zh-CN" sz="2000" b="1"/>
                <a:t>is covered by a vertex in V-</a:t>
              </a:r>
              <a:r>
                <a:rPr lang="en-US" altLang="zh-CN" sz="2000" b="1">
                  <a:solidFill>
                    <a:srgbClr val="FF0000"/>
                  </a:solidFill>
                </a:rPr>
                <a:t>V</a:t>
              </a:r>
              <a:r>
                <a:rPr lang="en-US" altLang="zh-CN" sz="2000" b="1">
                  <a:solidFill>
                    <a:srgbClr val="FF0000"/>
                  </a:solidFill>
                  <a:sym typeface="Wingdings" pitchFamily="2" charset="2"/>
                </a:rPr>
                <a:t>'</a:t>
              </a:r>
              <a:r>
                <a:rPr lang="en-US" altLang="zh-CN" sz="2000"/>
                <a:t> </a:t>
              </a:r>
            </a:p>
          </p:txBody>
        </p:sp>
      </p:grpSp>
      <p:grpSp>
        <p:nvGrpSpPr>
          <p:cNvPr id="9" name="Group 56">
            <a:extLst>
              <a:ext uri="{FF2B5EF4-FFF2-40B4-BE49-F238E27FC236}">
                <a16:creationId xmlns:a16="http://schemas.microsoft.com/office/drawing/2014/main" id="{A3FC5858-24A5-0A4C-9EDB-F9C2B7E5DD40}"/>
              </a:ext>
            </a:extLst>
          </p:cNvPr>
          <p:cNvGrpSpPr>
            <a:grpSpLocks/>
          </p:cNvGrpSpPr>
          <p:nvPr/>
        </p:nvGrpSpPr>
        <p:grpSpPr bwMode="auto">
          <a:xfrm>
            <a:off x="1258888" y="3590925"/>
            <a:ext cx="5453062" cy="701675"/>
            <a:chOff x="793" y="2262"/>
            <a:chExt cx="3435" cy="442"/>
          </a:xfrm>
        </p:grpSpPr>
        <p:sp>
          <p:nvSpPr>
            <p:cNvPr id="46103" name="Rectangle 54">
              <a:extLst>
                <a:ext uri="{FF2B5EF4-FFF2-40B4-BE49-F238E27FC236}">
                  <a16:creationId xmlns:a16="http://schemas.microsoft.com/office/drawing/2014/main" id="{53F47EF5-FEDD-914D-9641-D6947313660D}"/>
                </a:ext>
              </a:extLst>
            </p:cNvPr>
            <p:cNvSpPr>
              <a:spLocks noChangeArrowheads="1"/>
            </p:cNvSpPr>
            <p:nvPr/>
          </p:nvSpPr>
          <p:spPr bwMode="auto">
            <a:xfrm>
              <a:off x="793" y="2262"/>
              <a:ext cx="343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Hence, the set V-</a:t>
              </a:r>
              <a:r>
                <a:rPr lang="en-US" altLang="zh-CN" sz="2000" b="1">
                  <a:solidFill>
                    <a:srgbClr val="FF0000"/>
                  </a:solidFill>
                </a:rPr>
                <a:t>V</a:t>
              </a:r>
              <a:r>
                <a:rPr lang="en-US" altLang="zh-CN" sz="2000" b="1">
                  <a:solidFill>
                    <a:srgbClr val="FF0000"/>
                  </a:solidFill>
                  <a:sym typeface="Wingdings" pitchFamily="2" charset="2"/>
                </a:rPr>
                <a:t>'</a:t>
              </a:r>
              <a:r>
                <a:rPr lang="en-US" altLang="zh-CN" sz="2000"/>
                <a:t>, </a:t>
              </a:r>
              <a:r>
                <a:rPr lang="en-US" altLang="zh-CN" sz="2000" b="1">
                  <a:sym typeface="Symbol" pitchFamily="2" charset="2"/>
                </a:rPr>
                <a:t>which has size |V| </a:t>
              </a:r>
              <a:r>
                <a:rPr lang="en-US" altLang="zh-CN" sz="2000" b="1"/>
                <a:t> </a:t>
              </a:r>
              <a:r>
                <a:rPr lang="en-US" altLang="zh-CN" sz="2000" b="1">
                  <a:sym typeface="Symbol" pitchFamily="2" charset="2"/>
                </a:rPr>
                <a:t>K forms</a:t>
              </a:r>
            </a:p>
            <a:p>
              <a:pPr eaLnBrk="1" hangingPunct="1">
                <a:spcBef>
                  <a:spcPct val="0"/>
                </a:spcBef>
                <a:buFontTx/>
                <a:buNone/>
              </a:pPr>
              <a:r>
                <a:rPr lang="en-US" altLang="zh-CN" sz="2000" b="1">
                  <a:sym typeface="Symbol" pitchFamily="2" charset="2"/>
                </a:rPr>
                <a:t>a vertex cover for </a:t>
              </a:r>
            </a:p>
          </p:txBody>
        </p:sp>
        <p:graphicFrame>
          <p:nvGraphicFramePr>
            <p:cNvPr id="46104" name="Object 53">
              <a:extLst>
                <a:ext uri="{FF2B5EF4-FFF2-40B4-BE49-F238E27FC236}">
                  <a16:creationId xmlns:a16="http://schemas.microsoft.com/office/drawing/2014/main" id="{4355ACC9-75C1-9E49-A142-3686C8FED40F}"/>
                </a:ext>
              </a:extLst>
            </p:cNvPr>
            <p:cNvGraphicFramePr>
              <a:graphicFrameLocks noChangeAspect="1"/>
            </p:cNvGraphicFramePr>
            <p:nvPr/>
          </p:nvGraphicFramePr>
          <p:xfrm>
            <a:off x="2109" y="2477"/>
            <a:ext cx="173" cy="227"/>
          </p:xfrm>
          <a:graphic>
            <a:graphicData uri="http://schemas.openxmlformats.org/presentationml/2006/ole">
              <mc:AlternateContent xmlns:mc="http://schemas.openxmlformats.org/markup-compatibility/2006">
                <mc:Choice xmlns:v="urn:schemas-microsoft-com:vml" Requires="v">
                  <p:oleObj spid="_x0000_s46228" name="公式" r:id="rId13" imgW="3505200" imgH="4686300" progId="Equation.3">
                    <p:embed/>
                  </p:oleObj>
                </mc:Choice>
                <mc:Fallback>
                  <p:oleObj name="公式" r:id="rId13" imgW="3505200" imgH="4686300" progId="Equation.3">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9" y="2477"/>
                          <a:ext cx="17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0" name="Group 62">
            <a:extLst>
              <a:ext uri="{FF2B5EF4-FFF2-40B4-BE49-F238E27FC236}">
                <a16:creationId xmlns:a16="http://schemas.microsoft.com/office/drawing/2014/main" id="{3E443F09-FD66-BF48-8503-87200C982190}"/>
              </a:ext>
            </a:extLst>
          </p:cNvPr>
          <p:cNvGrpSpPr>
            <a:grpSpLocks/>
          </p:cNvGrpSpPr>
          <p:nvPr/>
        </p:nvGrpSpPr>
        <p:grpSpPr bwMode="auto">
          <a:xfrm>
            <a:off x="900113" y="4365625"/>
            <a:ext cx="5259387" cy="396875"/>
            <a:chOff x="567" y="2750"/>
            <a:chExt cx="3313" cy="250"/>
          </a:xfrm>
        </p:grpSpPr>
        <p:sp>
          <p:nvSpPr>
            <p:cNvPr id="46101" name="Rectangle 57">
              <a:extLst>
                <a:ext uri="{FF2B5EF4-FFF2-40B4-BE49-F238E27FC236}">
                  <a16:creationId xmlns:a16="http://schemas.microsoft.com/office/drawing/2014/main" id="{DBFC396E-A661-9449-B1E3-A8DC38C3A323}"/>
                </a:ext>
              </a:extLst>
            </p:cNvPr>
            <p:cNvSpPr>
              <a:spLocks noChangeArrowheads="1"/>
            </p:cNvSpPr>
            <p:nvPr/>
          </p:nvSpPr>
          <p:spPr bwMode="auto">
            <a:xfrm>
              <a:off x="567" y="2750"/>
              <a:ext cx="3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8000"/>
                  </a:solidFill>
                  <a:sym typeface="Symbol" pitchFamily="2" charset="2"/>
                </a:rPr>
                <a:t>       </a:t>
              </a:r>
              <a:r>
                <a:rPr lang="en-US" altLang="zh-CN" sz="2000" b="1"/>
                <a:t>has a </a:t>
              </a:r>
              <a:r>
                <a:rPr lang="en-US" altLang="zh-CN" sz="2000" b="1">
                  <a:solidFill>
                    <a:schemeClr val="hlink"/>
                  </a:solidFill>
                </a:rPr>
                <a:t>vertex cover</a:t>
              </a:r>
              <a:r>
                <a:rPr lang="en-US" altLang="zh-CN" sz="2000" b="1"/>
                <a:t> </a:t>
              </a:r>
              <a:r>
                <a:rPr lang="en-US" altLang="zh-CN" sz="2000" b="1">
                  <a:solidFill>
                    <a:schemeClr val="hlink"/>
                  </a:solidFill>
                  <a:sym typeface="Wingdings" pitchFamily="2" charset="2"/>
                </a:rPr>
                <a:t>V'</a:t>
              </a:r>
              <a:r>
                <a:rPr lang="en-US" altLang="zh-CN" sz="2000" b="1">
                  <a:sym typeface="Wingdings" pitchFamily="2" charset="2"/>
                </a:rPr>
                <a:t> </a:t>
              </a:r>
              <a:r>
                <a:rPr lang="en-US" altLang="zh-CN" sz="2000" b="1">
                  <a:sym typeface="Symbol" pitchFamily="2" charset="2"/>
                </a:rPr>
                <a:t></a:t>
              </a:r>
              <a:r>
                <a:rPr lang="en-US" altLang="zh-CN" sz="2000" b="1">
                  <a:sym typeface="Wingdings" pitchFamily="2" charset="2"/>
                </a:rPr>
                <a:t> V</a:t>
              </a:r>
              <a:r>
                <a:rPr lang="en-US" altLang="zh-CN" sz="2000">
                  <a:sym typeface="Wingdings" pitchFamily="2" charset="2"/>
                </a:rPr>
                <a:t> </a:t>
              </a:r>
              <a:r>
                <a:rPr lang="en-US" altLang="zh-CN" sz="2000" b="1"/>
                <a:t>of size |V| </a:t>
              </a:r>
              <a:r>
                <a:rPr lang="en-US" altLang="zh-CN" sz="2000" b="1">
                  <a:sym typeface="Symbol" pitchFamily="2" charset="2"/>
                </a:rPr>
                <a:t></a:t>
              </a:r>
              <a:r>
                <a:rPr lang="en-US" altLang="zh-CN" sz="2000" b="1"/>
                <a:t> </a:t>
              </a:r>
              <a:r>
                <a:rPr lang="en-US" altLang="zh-CN" sz="2000" b="1">
                  <a:sym typeface="Symbol" pitchFamily="2" charset="2"/>
                </a:rPr>
                <a:t>K</a:t>
              </a:r>
              <a:r>
                <a:rPr lang="en-US" altLang="zh-CN" sz="2000" b="1">
                  <a:solidFill>
                    <a:srgbClr val="008000"/>
                  </a:solidFill>
                </a:rPr>
                <a:t> </a:t>
              </a:r>
            </a:p>
          </p:txBody>
        </p:sp>
        <p:graphicFrame>
          <p:nvGraphicFramePr>
            <p:cNvPr id="46102" name="Object 60">
              <a:extLst>
                <a:ext uri="{FF2B5EF4-FFF2-40B4-BE49-F238E27FC236}">
                  <a16:creationId xmlns:a16="http://schemas.microsoft.com/office/drawing/2014/main" id="{88A61375-CA42-7D43-8F0A-A45637A4E48D}"/>
                </a:ext>
              </a:extLst>
            </p:cNvPr>
            <p:cNvGraphicFramePr>
              <a:graphicFrameLocks noChangeAspect="1"/>
            </p:cNvGraphicFramePr>
            <p:nvPr/>
          </p:nvGraphicFramePr>
          <p:xfrm>
            <a:off x="884" y="2750"/>
            <a:ext cx="173" cy="227"/>
          </p:xfrm>
          <a:graphic>
            <a:graphicData uri="http://schemas.openxmlformats.org/presentationml/2006/ole">
              <mc:AlternateContent xmlns:mc="http://schemas.openxmlformats.org/markup-compatibility/2006">
                <mc:Choice xmlns:v="urn:schemas-microsoft-com:vml" Requires="v">
                  <p:oleObj spid="_x0000_s46229" name="公式" r:id="rId14" imgW="3505200" imgH="4686300" progId="Equation.3">
                    <p:embed/>
                  </p:oleObj>
                </mc:Choice>
                <mc:Fallback>
                  <p:oleObj name="公式" r:id="rId14" imgW="3505200" imgH="4686300" progId="Equation.3">
                    <p:embed/>
                    <p:pic>
                      <p:nvPicPr>
                        <p:cNvPr id="0" name="Object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 y="2750"/>
                          <a:ext cx="17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9328" name="Rectangle 64">
            <a:extLst>
              <a:ext uri="{FF2B5EF4-FFF2-40B4-BE49-F238E27FC236}">
                <a16:creationId xmlns:a16="http://schemas.microsoft.com/office/drawing/2014/main" id="{92D0FBB4-5F36-A04D-A91F-2A6724773AE0}"/>
              </a:ext>
            </a:extLst>
          </p:cNvPr>
          <p:cNvSpPr>
            <a:spLocks noChangeArrowheads="1"/>
          </p:cNvSpPr>
          <p:nvPr/>
        </p:nvSpPr>
        <p:spPr bwMode="auto">
          <a:xfrm>
            <a:off x="1331913" y="4724400"/>
            <a:ext cx="6624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For all </a:t>
            </a:r>
            <a:r>
              <a:rPr lang="en-US" altLang="zh-CN" sz="2000" b="1" i="1"/>
              <a:t>u</a:t>
            </a:r>
            <a:r>
              <a:rPr lang="en-US" altLang="zh-CN" sz="2000" b="1"/>
              <a:t>, </a:t>
            </a:r>
            <a:r>
              <a:rPr lang="en-US" altLang="zh-CN" sz="2000" b="1" i="1"/>
              <a:t>v</a:t>
            </a:r>
            <a:r>
              <a:rPr lang="en-US" altLang="zh-CN" sz="2000" b="1"/>
              <a:t> </a:t>
            </a:r>
            <a:r>
              <a:rPr lang="en-US" altLang="zh-CN" sz="2000" b="1">
                <a:sym typeface="Symbol" pitchFamily="2" charset="2"/>
              </a:rPr>
              <a:t></a:t>
            </a:r>
            <a:r>
              <a:rPr lang="en-US" altLang="zh-CN" sz="2000" b="1"/>
              <a:t> </a:t>
            </a:r>
            <a:r>
              <a:rPr lang="en-US" altLang="zh-CN" sz="2000" b="1">
                <a:sym typeface="Symbol" pitchFamily="2" charset="2"/>
              </a:rPr>
              <a:t>V, if (</a:t>
            </a:r>
            <a:r>
              <a:rPr lang="en-US" altLang="zh-CN" sz="2000" b="1" i="1">
                <a:sym typeface="Symbol" pitchFamily="2" charset="2"/>
              </a:rPr>
              <a:t>u</a:t>
            </a:r>
            <a:r>
              <a:rPr lang="en-US" altLang="zh-CN" sz="2000" b="1">
                <a:sym typeface="Symbol" pitchFamily="2" charset="2"/>
              </a:rPr>
              <a:t>, </a:t>
            </a:r>
            <a:r>
              <a:rPr lang="en-US" altLang="zh-CN" sz="2000" b="1" i="1">
                <a:sym typeface="Symbol" pitchFamily="2" charset="2"/>
              </a:rPr>
              <a:t>v</a:t>
            </a:r>
            <a:r>
              <a:rPr lang="en-US" altLang="zh-CN" sz="2000" b="1">
                <a:sym typeface="Symbol" pitchFamily="2" charset="2"/>
              </a:rPr>
              <a:t>) E </a:t>
            </a:r>
            <a:r>
              <a:rPr lang="en-US" altLang="zh-CN" sz="2000" b="1"/>
              <a:t>, then </a:t>
            </a:r>
            <a:r>
              <a:rPr lang="en-US" altLang="zh-CN" sz="2000" b="1" i="1"/>
              <a:t>u</a:t>
            </a:r>
            <a:r>
              <a:rPr lang="en-US" altLang="zh-CN" sz="2000" b="1"/>
              <a:t> </a:t>
            </a:r>
            <a:r>
              <a:rPr lang="en-US" altLang="zh-CN" sz="2000" b="1">
                <a:sym typeface="Symbol" pitchFamily="2" charset="2"/>
              </a:rPr>
              <a:t></a:t>
            </a:r>
            <a:r>
              <a:rPr lang="en-US" altLang="zh-CN" sz="2000" b="1">
                <a:solidFill>
                  <a:schemeClr val="hlink"/>
                </a:solidFill>
                <a:sym typeface="Symbol" pitchFamily="2" charset="2"/>
              </a:rPr>
              <a:t>V</a:t>
            </a:r>
            <a:r>
              <a:rPr lang="en-US" altLang="zh-CN" sz="2000" b="1">
                <a:solidFill>
                  <a:schemeClr val="hlink"/>
                </a:solidFill>
                <a:sym typeface="Wingdings" pitchFamily="2" charset="2"/>
              </a:rPr>
              <a:t>'</a:t>
            </a:r>
            <a:r>
              <a:rPr lang="en-US" altLang="zh-CN" sz="2000" b="1">
                <a:sym typeface="Symbol" pitchFamily="2" charset="2"/>
              </a:rPr>
              <a:t> or </a:t>
            </a:r>
            <a:r>
              <a:rPr lang="en-US" altLang="zh-CN" sz="2000" b="1" i="1">
                <a:sym typeface="Symbol" pitchFamily="2" charset="2"/>
              </a:rPr>
              <a:t>v</a:t>
            </a:r>
            <a:r>
              <a:rPr lang="en-US" altLang="zh-CN" sz="2000" b="1">
                <a:sym typeface="Symbol" pitchFamily="2" charset="2"/>
              </a:rPr>
              <a:t> </a:t>
            </a:r>
            <a:r>
              <a:rPr lang="en-US" altLang="zh-CN" sz="2000" b="1"/>
              <a:t> </a:t>
            </a:r>
            <a:r>
              <a:rPr lang="en-US" altLang="zh-CN" sz="2000" b="1">
                <a:solidFill>
                  <a:schemeClr val="hlink"/>
                </a:solidFill>
                <a:sym typeface="Symbol" pitchFamily="2" charset="2"/>
              </a:rPr>
              <a:t>V</a:t>
            </a:r>
            <a:r>
              <a:rPr lang="en-US" altLang="zh-CN" sz="2000" b="1">
                <a:solidFill>
                  <a:schemeClr val="hlink"/>
                </a:solidFill>
                <a:sym typeface="Wingdings" pitchFamily="2" charset="2"/>
              </a:rPr>
              <a:t>'</a:t>
            </a:r>
            <a:r>
              <a:rPr lang="en-US" altLang="zh-CN" sz="2000">
                <a:sym typeface="Symbol" pitchFamily="2" charset="2"/>
              </a:rPr>
              <a:t> </a:t>
            </a:r>
            <a:r>
              <a:rPr lang="en-US" altLang="zh-CN" sz="2000" b="1">
                <a:sym typeface="Symbol" pitchFamily="2" charset="2"/>
              </a:rPr>
              <a:t>or both. </a:t>
            </a:r>
          </a:p>
        </p:txBody>
      </p:sp>
      <p:sp>
        <p:nvSpPr>
          <p:cNvPr id="139330" name="Rectangle 66">
            <a:extLst>
              <a:ext uri="{FF2B5EF4-FFF2-40B4-BE49-F238E27FC236}">
                <a16:creationId xmlns:a16="http://schemas.microsoft.com/office/drawing/2014/main" id="{97FBD1A5-C530-BF42-885C-8E0A6E5470A2}"/>
              </a:ext>
            </a:extLst>
          </p:cNvPr>
          <p:cNvSpPr>
            <a:spLocks noChangeArrowheads="1"/>
          </p:cNvSpPr>
          <p:nvPr/>
        </p:nvSpPr>
        <p:spPr bwMode="auto">
          <a:xfrm>
            <a:off x="1331913" y="5084763"/>
            <a:ext cx="6624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For all </a:t>
            </a:r>
            <a:r>
              <a:rPr lang="en-US" altLang="zh-CN" sz="2000" b="1" i="1"/>
              <a:t>u</a:t>
            </a:r>
            <a:r>
              <a:rPr lang="en-US" altLang="zh-CN" sz="2000" b="1"/>
              <a:t>, </a:t>
            </a:r>
            <a:r>
              <a:rPr lang="en-US" altLang="zh-CN" sz="2000" b="1" i="1"/>
              <a:t>v</a:t>
            </a:r>
            <a:r>
              <a:rPr lang="en-US" altLang="zh-CN" sz="2000" b="1"/>
              <a:t> </a:t>
            </a:r>
            <a:r>
              <a:rPr lang="en-US" altLang="zh-CN" sz="2000" b="1">
                <a:sym typeface="Symbol" pitchFamily="2" charset="2"/>
              </a:rPr>
              <a:t></a:t>
            </a:r>
            <a:r>
              <a:rPr lang="en-US" altLang="zh-CN" sz="2000" b="1"/>
              <a:t> </a:t>
            </a:r>
            <a:r>
              <a:rPr lang="en-US" altLang="zh-CN" sz="2000" b="1">
                <a:sym typeface="Symbol" pitchFamily="2" charset="2"/>
              </a:rPr>
              <a:t>V, if </a:t>
            </a:r>
            <a:r>
              <a:rPr lang="en-US" altLang="zh-CN" sz="2000" b="1" i="1"/>
              <a:t>u</a:t>
            </a:r>
            <a:r>
              <a:rPr lang="en-US" altLang="zh-CN" sz="2000" b="1"/>
              <a:t> </a:t>
            </a:r>
            <a:r>
              <a:rPr lang="en-US" altLang="zh-CN" sz="2000" b="1">
                <a:sym typeface="Symbol" pitchFamily="2" charset="2"/>
              </a:rPr>
              <a:t></a:t>
            </a:r>
            <a:r>
              <a:rPr lang="en-US" altLang="zh-CN" sz="2000" b="1">
                <a:solidFill>
                  <a:schemeClr val="hlink"/>
                </a:solidFill>
                <a:sym typeface="Symbol" pitchFamily="2" charset="2"/>
              </a:rPr>
              <a:t>V</a:t>
            </a:r>
            <a:r>
              <a:rPr lang="en-US" altLang="zh-CN" sz="2000" b="1">
                <a:solidFill>
                  <a:schemeClr val="hlink"/>
                </a:solidFill>
                <a:sym typeface="Wingdings" pitchFamily="2" charset="2"/>
              </a:rPr>
              <a:t>'</a:t>
            </a:r>
            <a:r>
              <a:rPr lang="en-US" altLang="zh-CN" sz="2000" b="1">
                <a:sym typeface="Symbol" pitchFamily="2" charset="2"/>
              </a:rPr>
              <a:t> AND </a:t>
            </a:r>
            <a:r>
              <a:rPr lang="en-US" altLang="zh-CN" sz="2000" b="1" i="1">
                <a:sym typeface="Symbol" pitchFamily="2" charset="2"/>
              </a:rPr>
              <a:t>v</a:t>
            </a:r>
            <a:r>
              <a:rPr lang="en-US" altLang="zh-CN" sz="2000" b="1">
                <a:sym typeface="Symbol" pitchFamily="2" charset="2"/>
              </a:rPr>
              <a:t>  </a:t>
            </a:r>
            <a:r>
              <a:rPr lang="en-US" altLang="zh-CN" sz="2000" b="1">
                <a:solidFill>
                  <a:schemeClr val="hlink"/>
                </a:solidFill>
                <a:sym typeface="Symbol" pitchFamily="2" charset="2"/>
              </a:rPr>
              <a:t>V</a:t>
            </a:r>
            <a:r>
              <a:rPr lang="en-US" altLang="zh-CN" sz="2000" b="1">
                <a:solidFill>
                  <a:schemeClr val="hlink"/>
                </a:solidFill>
                <a:sym typeface="Wingdings" pitchFamily="2" charset="2"/>
              </a:rPr>
              <a:t>'</a:t>
            </a:r>
            <a:r>
              <a:rPr lang="en-US" altLang="zh-CN" sz="2000">
                <a:sym typeface="Symbol" pitchFamily="2" charset="2"/>
              </a:rPr>
              <a:t>, </a:t>
            </a:r>
            <a:r>
              <a:rPr lang="en-US" altLang="zh-CN" sz="2000" b="1"/>
              <a:t>then</a:t>
            </a:r>
            <a:r>
              <a:rPr lang="en-US" altLang="zh-CN" sz="2000" b="1">
                <a:sym typeface="Symbol" pitchFamily="2" charset="2"/>
              </a:rPr>
              <a:t> (</a:t>
            </a:r>
            <a:r>
              <a:rPr lang="en-US" altLang="zh-CN" sz="2000" b="1" i="1">
                <a:sym typeface="Symbol" pitchFamily="2" charset="2"/>
              </a:rPr>
              <a:t>u</a:t>
            </a:r>
            <a:r>
              <a:rPr lang="en-US" altLang="zh-CN" sz="2000" b="1">
                <a:sym typeface="Symbol" pitchFamily="2" charset="2"/>
              </a:rPr>
              <a:t>, </a:t>
            </a:r>
            <a:r>
              <a:rPr lang="en-US" altLang="zh-CN" sz="2000" b="1" i="1">
                <a:sym typeface="Symbol" pitchFamily="2" charset="2"/>
              </a:rPr>
              <a:t>v</a:t>
            </a:r>
            <a:r>
              <a:rPr lang="en-US" altLang="zh-CN" sz="2000" b="1">
                <a:sym typeface="Symbol" pitchFamily="2" charset="2"/>
              </a:rPr>
              <a:t>) </a:t>
            </a:r>
            <a:r>
              <a:rPr lang="en-US" altLang="zh-CN" sz="2000">
                <a:sym typeface="Symbol" pitchFamily="2" charset="2"/>
              </a:rPr>
              <a:t> </a:t>
            </a:r>
            <a:r>
              <a:rPr lang="en-US" altLang="zh-CN" sz="2000" b="1">
                <a:sym typeface="Symbol" pitchFamily="2" charset="2"/>
              </a:rPr>
              <a:t>E.</a:t>
            </a:r>
          </a:p>
        </p:txBody>
      </p:sp>
      <p:sp>
        <p:nvSpPr>
          <p:cNvPr id="139331" name="Rectangle 67">
            <a:extLst>
              <a:ext uri="{FF2B5EF4-FFF2-40B4-BE49-F238E27FC236}">
                <a16:creationId xmlns:a16="http://schemas.microsoft.com/office/drawing/2014/main" id="{7099201D-5813-7647-B4A6-3EA1F1757FCB}"/>
              </a:ext>
            </a:extLst>
          </p:cNvPr>
          <p:cNvSpPr>
            <a:spLocks noChangeArrowheads="1"/>
          </p:cNvSpPr>
          <p:nvPr/>
        </p:nvSpPr>
        <p:spPr bwMode="auto">
          <a:xfrm>
            <a:off x="1343025" y="5475288"/>
            <a:ext cx="487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V-</a:t>
            </a:r>
            <a:r>
              <a:rPr lang="en-US" altLang="zh-CN" sz="2000" b="1">
                <a:solidFill>
                  <a:schemeClr val="hlink"/>
                </a:solidFill>
              </a:rPr>
              <a:t>V</a:t>
            </a:r>
            <a:r>
              <a:rPr lang="en-US" altLang="zh-CN" sz="2000" b="1">
                <a:solidFill>
                  <a:schemeClr val="hlink"/>
                </a:solidFill>
                <a:sym typeface="Wingdings" pitchFamily="2" charset="2"/>
              </a:rPr>
              <a:t>'</a:t>
            </a:r>
            <a:r>
              <a:rPr lang="en-US" altLang="zh-CN" sz="2000" b="1"/>
              <a:t> </a:t>
            </a:r>
            <a:r>
              <a:rPr lang="en-US" altLang="zh-CN" sz="2000" b="1">
                <a:sym typeface="Symbol" pitchFamily="2" charset="2"/>
              </a:rPr>
              <a:t>is a </a:t>
            </a:r>
            <a:r>
              <a:rPr lang="en-US" altLang="zh-CN" sz="2000" b="1">
                <a:solidFill>
                  <a:srgbClr val="FF0000"/>
                </a:solidFill>
                <a:sym typeface="Symbol" pitchFamily="2" charset="2"/>
              </a:rPr>
              <a:t>clique</a:t>
            </a:r>
            <a:r>
              <a:rPr lang="en-US" altLang="zh-CN" sz="2000" b="1">
                <a:sym typeface="Symbol" pitchFamily="2" charset="2"/>
              </a:rPr>
              <a:t> and it has size |V|</a:t>
            </a:r>
            <a:r>
              <a:rPr lang="en-US" altLang="zh-CN" sz="2000" b="1"/>
              <a:t>|</a:t>
            </a:r>
            <a:r>
              <a:rPr lang="en-US" altLang="zh-CN" sz="2000" b="1">
                <a:solidFill>
                  <a:schemeClr val="hlink"/>
                </a:solidFill>
                <a:sym typeface="Symbol" pitchFamily="2" charset="2"/>
              </a:rPr>
              <a:t>V</a:t>
            </a:r>
            <a:r>
              <a:rPr lang="en-US" altLang="zh-CN" sz="2000" b="1">
                <a:solidFill>
                  <a:schemeClr val="hlink"/>
                </a:solidFill>
                <a:sym typeface="Wingdings" pitchFamily="2" charset="2"/>
              </a:rPr>
              <a:t>'</a:t>
            </a:r>
            <a:r>
              <a:rPr lang="en-US" altLang="zh-CN" sz="2000" b="1">
                <a:sym typeface="Symbol" pitchFamily="2" charset="2"/>
              </a:rPr>
              <a:t>| = K. </a:t>
            </a:r>
          </a:p>
        </p:txBody>
      </p:sp>
      <p:sp>
        <p:nvSpPr>
          <p:cNvPr id="139332" name="Rectangle 68">
            <a:extLst>
              <a:ext uri="{FF2B5EF4-FFF2-40B4-BE49-F238E27FC236}">
                <a16:creationId xmlns:a16="http://schemas.microsoft.com/office/drawing/2014/main" id="{55491BF0-BD5D-7F4C-A912-44AF63184A76}"/>
              </a:ext>
            </a:extLst>
          </p:cNvPr>
          <p:cNvSpPr>
            <a:spLocks noChangeArrowheads="1"/>
          </p:cNvSpPr>
          <p:nvPr/>
        </p:nvSpPr>
        <p:spPr bwMode="auto">
          <a:xfrm>
            <a:off x="6877050" y="5661025"/>
            <a:ext cx="142875" cy="215900"/>
          </a:xfrm>
          <a:prstGeom prst="rect">
            <a:avLst/>
          </a:prstGeom>
          <a:solidFill>
            <a:schemeClr val="tx1"/>
          </a:solidFill>
          <a:ln w="254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11" name="Group 71">
            <a:extLst>
              <a:ext uri="{FF2B5EF4-FFF2-40B4-BE49-F238E27FC236}">
                <a16:creationId xmlns:a16="http://schemas.microsoft.com/office/drawing/2014/main" id="{7CE74063-4654-7A4E-AF6C-A316560C59EA}"/>
              </a:ext>
            </a:extLst>
          </p:cNvPr>
          <p:cNvGrpSpPr>
            <a:grpSpLocks/>
          </p:cNvGrpSpPr>
          <p:nvPr/>
        </p:nvGrpSpPr>
        <p:grpSpPr bwMode="auto">
          <a:xfrm>
            <a:off x="7667625" y="1558925"/>
            <a:ext cx="1296988" cy="979488"/>
            <a:chOff x="4830" y="982"/>
            <a:chExt cx="817" cy="617"/>
          </a:xfrm>
        </p:grpSpPr>
        <p:sp>
          <p:nvSpPr>
            <p:cNvPr id="46099" name="Text Box 69">
              <a:extLst>
                <a:ext uri="{FF2B5EF4-FFF2-40B4-BE49-F238E27FC236}">
                  <a16:creationId xmlns:a16="http://schemas.microsoft.com/office/drawing/2014/main" id="{A2BA9D11-0D1E-A149-98B4-DEECECD49DB1}"/>
                </a:ext>
              </a:extLst>
            </p:cNvPr>
            <p:cNvSpPr txBox="1">
              <a:spLocks noChangeArrowheads="1"/>
            </p:cNvSpPr>
            <p:nvPr/>
          </p:nvSpPr>
          <p:spPr bwMode="auto">
            <a:xfrm>
              <a:off x="5057" y="1162"/>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O(</a:t>
              </a:r>
              <a:r>
                <a:rPr lang="en-US" altLang="zh-CN" sz="2000" b="1" i="1"/>
                <a:t>N</a:t>
              </a:r>
              <a:r>
                <a:rPr lang="en-US" altLang="zh-CN" sz="2000" b="1" baseline="30000"/>
                <a:t>2</a:t>
              </a:r>
              <a:r>
                <a:rPr lang="en-US" altLang="zh-CN" sz="2000" b="1"/>
                <a:t>)</a:t>
              </a:r>
            </a:p>
          </p:txBody>
        </p:sp>
        <p:sp>
          <p:nvSpPr>
            <p:cNvPr id="46100" name="Arc 70">
              <a:extLst>
                <a:ext uri="{FF2B5EF4-FFF2-40B4-BE49-F238E27FC236}">
                  <a16:creationId xmlns:a16="http://schemas.microsoft.com/office/drawing/2014/main" id="{BBCD63F7-EC5B-B041-A835-A1728AC386E3}"/>
                </a:ext>
              </a:extLst>
            </p:cNvPr>
            <p:cNvSpPr>
              <a:spLocks/>
            </p:cNvSpPr>
            <p:nvPr/>
          </p:nvSpPr>
          <p:spPr bwMode="auto">
            <a:xfrm>
              <a:off x="4830" y="982"/>
              <a:ext cx="227" cy="617"/>
            </a:xfrm>
            <a:custGeom>
              <a:avLst/>
              <a:gdLst>
                <a:gd name="T0" fmla="*/ 0 w 21600"/>
                <a:gd name="T1" fmla="*/ 0 h 42064"/>
                <a:gd name="T2" fmla="*/ 0 w 21600"/>
                <a:gd name="T3" fmla="*/ 0 h 42064"/>
                <a:gd name="T4" fmla="*/ 0 w 21600"/>
                <a:gd name="T5" fmla="*/ 0 h 42064"/>
                <a:gd name="T6" fmla="*/ 0 60000 65536"/>
                <a:gd name="T7" fmla="*/ 0 60000 65536"/>
                <a:gd name="T8" fmla="*/ 0 60000 65536"/>
                <a:gd name="T9" fmla="*/ 0 w 21600"/>
                <a:gd name="T10" fmla="*/ 0 h 42064"/>
                <a:gd name="T11" fmla="*/ 21600 w 21600"/>
                <a:gd name="T12" fmla="*/ 42064 h 42064"/>
              </a:gdLst>
              <a:ahLst/>
              <a:cxnLst>
                <a:cxn ang="T6">
                  <a:pos x="T0" y="T1"/>
                </a:cxn>
                <a:cxn ang="T7">
                  <a:pos x="T2" y="T3"/>
                </a:cxn>
                <a:cxn ang="T8">
                  <a:pos x="T4" y="T5"/>
                </a:cxn>
              </a:cxnLst>
              <a:rect l="T9" t="T10" r="T11" b="T12"/>
              <a:pathLst>
                <a:path w="21600" h="42064" fill="none" extrusionOk="0">
                  <a:moveTo>
                    <a:pt x="-1" y="0"/>
                  </a:moveTo>
                  <a:cubicBezTo>
                    <a:pt x="11929" y="0"/>
                    <a:pt x="21600" y="9670"/>
                    <a:pt x="21600" y="21600"/>
                  </a:cubicBezTo>
                  <a:cubicBezTo>
                    <a:pt x="21600" y="30864"/>
                    <a:pt x="15691" y="39098"/>
                    <a:pt x="6913" y="42063"/>
                  </a:cubicBezTo>
                </a:path>
                <a:path w="21600" h="42064" stroke="0" extrusionOk="0">
                  <a:moveTo>
                    <a:pt x="-1" y="0"/>
                  </a:moveTo>
                  <a:cubicBezTo>
                    <a:pt x="11929" y="0"/>
                    <a:pt x="21600" y="9670"/>
                    <a:pt x="21600" y="21600"/>
                  </a:cubicBezTo>
                  <a:cubicBezTo>
                    <a:pt x="21600" y="30864"/>
                    <a:pt x="15691" y="39098"/>
                    <a:pt x="6913" y="42063"/>
                  </a:cubicBezTo>
                  <a:lnTo>
                    <a:pt x="0" y="21600"/>
                  </a:lnTo>
                  <a:lnTo>
                    <a:pt x="-1" y="0"/>
                  </a:lnTo>
                  <a:close/>
                </a:path>
              </a:pathLst>
            </a:custGeom>
            <a:noFill/>
            <a:ln w="254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6098" name="Text Box 149">
            <a:extLst>
              <a:ext uri="{FF2B5EF4-FFF2-40B4-BE49-F238E27FC236}">
                <a16:creationId xmlns:a16="http://schemas.microsoft.com/office/drawing/2014/main" id="{C5C46A8C-7B7E-1741-84FE-74D14F2217A7}"/>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9269"/>
                                        </p:tgtEl>
                                        <p:attrNameLst>
                                          <p:attrName>style.visibility</p:attrName>
                                        </p:attrNameLst>
                                      </p:cBhvr>
                                      <p:to>
                                        <p:strVal val="visible"/>
                                      </p:to>
                                    </p:set>
                                    <p:animEffect transition="in" filter="wipe(left)">
                                      <p:cBhvr>
                                        <p:cTn id="7" dur="500"/>
                                        <p:tgtEl>
                                          <p:spTgt spid="1392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9305"/>
                                        </p:tgtEl>
                                        <p:attrNameLst>
                                          <p:attrName>style.visibility</p:attrName>
                                        </p:attrNameLst>
                                      </p:cBhvr>
                                      <p:to>
                                        <p:strVal val="visible"/>
                                      </p:to>
                                    </p:set>
                                    <p:animEffect transition="in" filter="wipe(left)">
                                      <p:cBhvr>
                                        <p:cTn id="27" dur="500"/>
                                        <p:tgtEl>
                                          <p:spTgt spid="1393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9309"/>
                                        </p:tgtEl>
                                        <p:attrNameLst>
                                          <p:attrName>style.visibility</p:attrName>
                                        </p:attrNameLst>
                                      </p:cBhvr>
                                      <p:to>
                                        <p:strVal val="visible"/>
                                      </p:to>
                                    </p:set>
                                    <p:animEffect transition="in" filter="wipe(left)">
                                      <p:cBhvr>
                                        <p:cTn id="37" dur="500"/>
                                        <p:tgtEl>
                                          <p:spTgt spid="1393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9312"/>
                                        </p:tgtEl>
                                        <p:attrNameLst>
                                          <p:attrName>style.visibility</p:attrName>
                                        </p:attrNameLst>
                                      </p:cBhvr>
                                      <p:to>
                                        <p:strVal val="visible"/>
                                      </p:to>
                                    </p:set>
                                    <p:animEffect transition="in" filter="wipe(left)">
                                      <p:cBhvr>
                                        <p:cTn id="42" dur="500"/>
                                        <p:tgtEl>
                                          <p:spTgt spid="1393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9328"/>
                                        </p:tgtEl>
                                        <p:attrNameLst>
                                          <p:attrName>style.visibility</p:attrName>
                                        </p:attrNameLst>
                                      </p:cBhvr>
                                      <p:to>
                                        <p:strVal val="visible"/>
                                      </p:to>
                                    </p:set>
                                    <p:animEffect transition="in" filter="wipe(left)">
                                      <p:cBhvr>
                                        <p:cTn id="62" dur="500"/>
                                        <p:tgtEl>
                                          <p:spTgt spid="13932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9330"/>
                                        </p:tgtEl>
                                        <p:attrNameLst>
                                          <p:attrName>style.visibility</p:attrName>
                                        </p:attrNameLst>
                                      </p:cBhvr>
                                      <p:to>
                                        <p:strVal val="visible"/>
                                      </p:to>
                                    </p:set>
                                    <p:animEffect transition="in" filter="wipe(left)">
                                      <p:cBhvr>
                                        <p:cTn id="67" dur="500"/>
                                        <p:tgtEl>
                                          <p:spTgt spid="13933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39331"/>
                                        </p:tgtEl>
                                        <p:attrNameLst>
                                          <p:attrName>style.visibility</p:attrName>
                                        </p:attrNameLst>
                                      </p:cBhvr>
                                      <p:to>
                                        <p:strVal val="visible"/>
                                      </p:to>
                                    </p:set>
                                    <p:animEffect transition="in" filter="wipe(left)">
                                      <p:cBhvr>
                                        <p:cTn id="72" dur="500"/>
                                        <p:tgtEl>
                                          <p:spTgt spid="13933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up)">
                                      <p:cBhvr>
                                        <p:cTn id="77" dur="500"/>
                                        <p:tgtEl>
                                          <p:spTgt spid="1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6" fill="hold" grpId="0" nodeType="clickEffect">
                                  <p:stCondLst>
                                    <p:cond delay="0"/>
                                  </p:stCondLst>
                                  <p:childTnLst>
                                    <p:set>
                                      <p:cBhvr>
                                        <p:cTn id="81" dur="1" fill="hold">
                                          <p:stCondLst>
                                            <p:cond delay="0"/>
                                          </p:stCondLst>
                                        </p:cTn>
                                        <p:tgtEl>
                                          <p:spTgt spid="139332"/>
                                        </p:tgtEl>
                                        <p:attrNameLst>
                                          <p:attrName>style.visibility</p:attrName>
                                        </p:attrNameLst>
                                      </p:cBhvr>
                                      <p:to>
                                        <p:strVal val="visible"/>
                                      </p:to>
                                    </p:set>
                                    <p:anim calcmode="lin" valueType="num">
                                      <p:cBhvr additive="base">
                                        <p:cTn id="82" dur="500" fill="hold"/>
                                        <p:tgtEl>
                                          <p:spTgt spid="139332"/>
                                        </p:tgtEl>
                                        <p:attrNameLst>
                                          <p:attrName>ppt_x</p:attrName>
                                        </p:attrNameLst>
                                      </p:cBhvr>
                                      <p:tavLst>
                                        <p:tav tm="0">
                                          <p:val>
                                            <p:strVal val="1+#ppt_w/2"/>
                                          </p:val>
                                        </p:tav>
                                        <p:tav tm="100000">
                                          <p:val>
                                            <p:strVal val="#ppt_x"/>
                                          </p:val>
                                        </p:tav>
                                      </p:tavLst>
                                    </p:anim>
                                    <p:anim calcmode="lin" valueType="num">
                                      <p:cBhvr additive="base">
                                        <p:cTn id="83" dur="500" fill="hold"/>
                                        <p:tgtEl>
                                          <p:spTgt spid="139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autoUpdateAnimBg="0"/>
      <p:bldP spid="139305" grpId="0"/>
      <p:bldP spid="139309" grpId="0"/>
      <p:bldP spid="139312" grpId="0"/>
      <p:bldP spid="139328" grpId="0"/>
      <p:bldP spid="139330" grpId="0"/>
      <p:bldP spid="139331" grpId="0"/>
      <p:bldP spid="1393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a:extLst>
              <a:ext uri="{FF2B5EF4-FFF2-40B4-BE49-F238E27FC236}">
                <a16:creationId xmlns:a16="http://schemas.microsoft.com/office/drawing/2014/main" id="{193ABE14-716E-1E43-BB77-C7DC079B80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19598C0-51EE-CA41-9388-56EB3B48825C}" type="slidenum">
              <a:rPr lang="en-US" altLang="zh-CN" sz="1400" smtClean="0"/>
              <a:pPr>
                <a:spcBef>
                  <a:spcPct val="0"/>
                </a:spcBef>
                <a:buFontTx/>
                <a:buNone/>
              </a:pPr>
              <a:t>38</a:t>
            </a:fld>
            <a:endParaRPr lang="en-US" altLang="zh-CN" sz="1400"/>
          </a:p>
        </p:txBody>
      </p:sp>
      <p:sp>
        <p:nvSpPr>
          <p:cNvPr id="3" name="矩形 2">
            <a:extLst>
              <a:ext uri="{FF2B5EF4-FFF2-40B4-BE49-F238E27FC236}">
                <a16:creationId xmlns:a16="http://schemas.microsoft.com/office/drawing/2014/main" id="{D2CB4E14-3BEA-0B45-8E48-E6D8D75E6D6F}"/>
              </a:ext>
            </a:extLst>
          </p:cNvPr>
          <p:cNvSpPr/>
          <p:nvPr/>
        </p:nvSpPr>
        <p:spPr>
          <a:xfrm>
            <a:off x="827088" y="1125538"/>
            <a:ext cx="7631112" cy="5089525"/>
          </a:xfrm>
          <a:prstGeom prst="rect">
            <a:avLst/>
          </a:prstGeom>
        </p:spPr>
        <p:txBody>
          <a:bodyPr/>
          <a:lstStyle/>
          <a:p>
            <a:pPr eaLnBrk="1" hangingPunct="1">
              <a:spcAft>
                <a:spcPts val="1200"/>
              </a:spcAft>
              <a:defRPr/>
            </a:pPr>
            <a:r>
              <a:rPr lang="en-US" altLang="zh-CN" sz="3200" b="1" kern="100" dirty="0">
                <a:latin typeface="+mj-lt"/>
              </a:rPr>
              <a:t>Reference:</a:t>
            </a:r>
            <a:endParaRPr lang="zh-CN" altLang="zh-CN" sz="3200" b="1" kern="100" dirty="0">
              <a:latin typeface="+mj-lt"/>
            </a:endParaRPr>
          </a:p>
          <a:p>
            <a:pPr indent="266700" eaLnBrk="1" hangingPunct="1">
              <a:spcAft>
                <a:spcPts val="1200"/>
              </a:spcAft>
              <a:defRPr/>
            </a:pPr>
            <a:r>
              <a:rPr lang="en-US" altLang="zh-CN" b="1" kern="100" dirty="0">
                <a:latin typeface="+mj-lt"/>
              </a:rPr>
              <a:t>Introduction to Algorithms, 3rd Edition: </a:t>
            </a:r>
            <a:r>
              <a:rPr lang="en-US" altLang="zh-CN" b="1" kern="100" dirty="0">
                <a:solidFill>
                  <a:srgbClr val="0033CC"/>
                </a:solidFill>
                <a:latin typeface="+mj-lt"/>
              </a:rPr>
              <a:t>Ch.34, p. 1048 - 1105</a:t>
            </a:r>
            <a:r>
              <a:rPr lang="zh-CN" altLang="en-US" b="1" kern="100" dirty="0">
                <a:latin typeface="+mj-lt"/>
              </a:rPr>
              <a:t>；</a:t>
            </a:r>
            <a:r>
              <a:rPr lang="en-US" altLang="zh-CN" b="1" kern="100" dirty="0">
                <a:latin typeface="+mj-lt"/>
              </a:rPr>
              <a:t> </a:t>
            </a:r>
            <a:r>
              <a:rPr lang="en-US" altLang="zh-CN" b="1" i="1" kern="100" dirty="0">
                <a:latin typeface="+mj-lt"/>
              </a:rPr>
              <a:t>Thomas H. </a:t>
            </a:r>
            <a:r>
              <a:rPr lang="en-US" altLang="zh-CN" b="1" i="1" kern="100" dirty="0" err="1">
                <a:latin typeface="+mj-lt"/>
              </a:rPr>
              <a:t>Cormen</a:t>
            </a:r>
            <a:r>
              <a:rPr lang="en-US" altLang="zh-CN" b="1" i="1" kern="100" dirty="0">
                <a:latin typeface="+mj-lt"/>
              </a:rPr>
              <a:t>, Charles E. </a:t>
            </a:r>
            <a:r>
              <a:rPr lang="en-US" altLang="zh-CN" b="1" i="1" kern="100" dirty="0" err="1">
                <a:latin typeface="+mj-lt"/>
              </a:rPr>
              <a:t>Leiserson</a:t>
            </a:r>
            <a:r>
              <a:rPr lang="en-US" altLang="zh-CN" b="1" i="1" kern="100" dirty="0">
                <a:latin typeface="+mj-lt"/>
              </a:rPr>
              <a:t>, Ronald L. </a:t>
            </a:r>
            <a:r>
              <a:rPr lang="en-US" altLang="zh-CN" b="1" i="1" kern="100" dirty="0" err="1">
                <a:latin typeface="+mj-lt"/>
              </a:rPr>
              <a:t>Rivest</a:t>
            </a:r>
            <a:r>
              <a:rPr lang="en-US" altLang="zh-CN" b="1" i="1" kern="100" dirty="0">
                <a:latin typeface="+mj-lt"/>
              </a:rPr>
              <a:t> and Clifford Stein. The MIT Press. 2009</a:t>
            </a:r>
          </a:p>
        </p:txBody>
      </p:sp>
      <p:sp>
        <p:nvSpPr>
          <p:cNvPr id="4" name="矩形 3">
            <a:extLst>
              <a:ext uri="{FF2B5EF4-FFF2-40B4-BE49-F238E27FC236}">
                <a16:creationId xmlns:a16="http://schemas.microsoft.com/office/drawing/2014/main" id="{6794E6E7-9FD5-B547-BCDF-FFD77E6A0C07}"/>
              </a:ext>
            </a:extLst>
          </p:cNvPr>
          <p:cNvSpPr/>
          <p:nvPr/>
        </p:nvSpPr>
        <p:spPr>
          <a:xfrm>
            <a:off x="912757" y="3861048"/>
            <a:ext cx="7560840" cy="1200329"/>
          </a:xfrm>
          <a:prstGeom prst="rect">
            <a:avLst/>
          </a:prstGeom>
        </p:spPr>
        <p:txBody>
          <a:bodyPr wrap="square">
            <a:spAutoFit/>
          </a:bodyPr>
          <a:lstStyle/>
          <a:p>
            <a:r>
              <a:rPr lang="en-US" altLang="zh-CN" b="1" dirty="0"/>
              <a:t>Computational complexity: A modern approach</a:t>
            </a:r>
          </a:p>
          <a:p>
            <a:r>
              <a:rPr lang="en-US" altLang="zh-CN" dirty="0"/>
              <a:t>Author(s): Sanjeev Arora, Boaz Barak</a:t>
            </a:r>
          </a:p>
          <a:p>
            <a:r>
              <a:rPr lang="en-US" altLang="zh-CN" dirty="0"/>
              <a:t>Publisher: Cambridge University Press, Year: 2009</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9" name="灯片编号占位符 3">
            <a:extLst>
              <a:ext uri="{FF2B5EF4-FFF2-40B4-BE49-F238E27FC236}">
                <a16:creationId xmlns:a16="http://schemas.microsoft.com/office/drawing/2014/main" id="{58A18004-27B6-C74A-B79E-CE21F4F1D9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C66588D-6D9C-204C-AA45-8EC6FCE6D3CA}" type="slidenum">
              <a:rPr lang="en-US" altLang="zh-CN" sz="1400" smtClean="0"/>
              <a:pPr>
                <a:spcBef>
                  <a:spcPct val="0"/>
                </a:spcBef>
                <a:buFontTx/>
                <a:buNone/>
              </a:pPr>
              <a:t>39</a:t>
            </a:fld>
            <a:endParaRPr lang="en-US" altLang="zh-CN" sz="1400"/>
          </a:p>
        </p:txBody>
      </p:sp>
      <p:sp>
        <p:nvSpPr>
          <p:cNvPr id="98306" name="Text Box 2">
            <a:extLst>
              <a:ext uri="{FF2B5EF4-FFF2-40B4-BE49-F238E27FC236}">
                <a16:creationId xmlns:a16="http://schemas.microsoft.com/office/drawing/2014/main" id="{8D03F6DF-66B4-CD48-9D5D-2DAF8EE040F3}"/>
              </a:ext>
            </a:extLst>
          </p:cNvPr>
          <p:cNvSpPr txBox="1">
            <a:spLocks noChangeArrowheads="1"/>
          </p:cNvSpPr>
          <p:nvPr/>
        </p:nvSpPr>
        <p:spPr bwMode="auto">
          <a:xfrm>
            <a:off x="614363" y="90805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ym typeface="Webdings" pitchFamily="2" charset="2"/>
              </a:rPr>
              <a:t>NP-Completeness</a:t>
            </a:r>
            <a:endParaRPr lang="en-US" altLang="zh-CN" sz="2400" b="1"/>
          </a:p>
        </p:txBody>
      </p:sp>
      <p:sp>
        <p:nvSpPr>
          <p:cNvPr id="98439" name="Rectangle 135">
            <a:extLst>
              <a:ext uri="{FF2B5EF4-FFF2-40B4-BE49-F238E27FC236}">
                <a16:creationId xmlns:a16="http://schemas.microsoft.com/office/drawing/2014/main" id="{CF6E8966-69BA-A14E-B0B8-1AC77C9F7380}"/>
              </a:ext>
            </a:extLst>
          </p:cNvPr>
          <p:cNvSpPr>
            <a:spLocks noChangeArrowheads="1"/>
          </p:cNvSpPr>
          <p:nvPr/>
        </p:nvSpPr>
        <p:spPr bwMode="auto">
          <a:xfrm>
            <a:off x="533400" y="151765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chemeClr val="hlink"/>
                </a:solidFill>
                <a:sym typeface="Wingdings" pitchFamily="2" charset="2"/>
              </a:rPr>
              <a:t></a:t>
            </a:r>
            <a:r>
              <a:rPr lang="en-US" altLang="zh-CN" sz="2400" b="1">
                <a:sym typeface="Wingdings" pitchFamily="2" charset="2"/>
              </a:rPr>
              <a:t> Recall:</a:t>
            </a:r>
            <a:endParaRPr lang="en-US" altLang="zh-CN" sz="2000" b="1"/>
          </a:p>
        </p:txBody>
      </p:sp>
      <p:sp>
        <p:nvSpPr>
          <p:cNvPr id="98440" name="Rectangle 136">
            <a:extLst>
              <a:ext uri="{FF2B5EF4-FFF2-40B4-BE49-F238E27FC236}">
                <a16:creationId xmlns:a16="http://schemas.microsoft.com/office/drawing/2014/main" id="{2C8ECF01-2645-4444-9DE8-4E34A11CD864}"/>
              </a:ext>
            </a:extLst>
          </p:cNvPr>
          <p:cNvSpPr>
            <a:spLocks noChangeArrowheads="1"/>
          </p:cNvSpPr>
          <p:nvPr/>
        </p:nvSpPr>
        <p:spPr bwMode="auto">
          <a:xfrm>
            <a:off x="914400" y="2051050"/>
            <a:ext cx="7086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2857500" indent="-28575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sym typeface="Wingdings" pitchFamily="2" charset="2"/>
              </a:rPr>
              <a:t></a:t>
            </a:r>
            <a:r>
              <a:rPr lang="en-US" altLang="zh-CN" sz="2000" b="1">
                <a:sym typeface="Wingdings" pitchFamily="2" charset="2"/>
              </a:rPr>
              <a:t> </a:t>
            </a:r>
            <a:r>
              <a:rPr lang="en-US" altLang="zh-CN" sz="2000" b="1">
                <a:solidFill>
                  <a:schemeClr val="hlink"/>
                </a:solidFill>
                <a:sym typeface="Wingdings" pitchFamily="2" charset="2"/>
              </a:rPr>
              <a:t>Euler circuit problem:</a:t>
            </a:r>
            <a:r>
              <a:rPr lang="en-US" altLang="zh-CN" sz="2000" b="1">
                <a:sym typeface="Wingdings" pitchFamily="2" charset="2"/>
              </a:rPr>
              <a:t> Find a path that touches every edge exactly once.</a:t>
            </a:r>
            <a:endParaRPr lang="en-US" altLang="zh-CN" sz="2000" b="1"/>
          </a:p>
        </p:txBody>
      </p:sp>
      <p:sp>
        <p:nvSpPr>
          <p:cNvPr id="98442" name="Rectangle 138">
            <a:extLst>
              <a:ext uri="{FF2B5EF4-FFF2-40B4-BE49-F238E27FC236}">
                <a16:creationId xmlns:a16="http://schemas.microsoft.com/office/drawing/2014/main" id="{6E357CCE-E9DB-E447-804A-EF89CACB40C4}"/>
              </a:ext>
            </a:extLst>
          </p:cNvPr>
          <p:cNvSpPr>
            <a:spLocks noChangeArrowheads="1"/>
          </p:cNvSpPr>
          <p:nvPr/>
        </p:nvSpPr>
        <p:spPr bwMode="auto">
          <a:xfrm>
            <a:off x="914400" y="2797175"/>
            <a:ext cx="7086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044825" indent="-304482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sym typeface="Wingdings" pitchFamily="2" charset="2"/>
              </a:rPr>
              <a:t></a:t>
            </a:r>
            <a:r>
              <a:rPr lang="en-US" altLang="zh-CN" sz="2000" b="1">
                <a:sym typeface="Wingdings" pitchFamily="2" charset="2"/>
              </a:rPr>
              <a:t> </a:t>
            </a:r>
            <a:r>
              <a:rPr lang="en-US" altLang="zh-CN" sz="2000" b="1">
                <a:solidFill>
                  <a:schemeClr val="hlink"/>
                </a:solidFill>
                <a:sym typeface="Wingdings" pitchFamily="2" charset="2"/>
              </a:rPr>
              <a:t>Hamilton cycle problem:</a:t>
            </a:r>
            <a:r>
              <a:rPr lang="en-US" altLang="zh-CN" sz="2000" b="1">
                <a:sym typeface="Wingdings" pitchFamily="2" charset="2"/>
              </a:rPr>
              <a:t> Find a single cycle that contains every vertex.</a:t>
            </a:r>
            <a:endParaRPr lang="en-US" altLang="zh-CN" sz="2000" b="1"/>
          </a:p>
        </p:txBody>
      </p:sp>
      <p:sp>
        <p:nvSpPr>
          <p:cNvPr id="98444" name="Rectangle 140">
            <a:extLst>
              <a:ext uri="{FF2B5EF4-FFF2-40B4-BE49-F238E27FC236}">
                <a16:creationId xmlns:a16="http://schemas.microsoft.com/office/drawing/2014/main" id="{F01221A8-56B7-5E4C-BE57-6AEC27878C38}"/>
              </a:ext>
            </a:extLst>
          </p:cNvPr>
          <p:cNvSpPr>
            <a:spLocks noChangeArrowheads="1"/>
          </p:cNvSpPr>
          <p:nvPr/>
        </p:nvSpPr>
        <p:spPr bwMode="auto">
          <a:xfrm>
            <a:off x="2286000" y="3041650"/>
            <a:ext cx="44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0000"/>
                </a:solidFill>
                <a:sym typeface="Wingdings" pitchFamily="2" charset="2"/>
              </a:rPr>
              <a:t></a:t>
            </a:r>
          </a:p>
        </p:txBody>
      </p:sp>
      <p:sp>
        <p:nvSpPr>
          <p:cNvPr id="98445" name="Rectangle 141">
            <a:extLst>
              <a:ext uri="{FF2B5EF4-FFF2-40B4-BE49-F238E27FC236}">
                <a16:creationId xmlns:a16="http://schemas.microsoft.com/office/drawing/2014/main" id="{861FFAD6-D209-BE44-B949-6A2428B602FC}"/>
              </a:ext>
            </a:extLst>
          </p:cNvPr>
          <p:cNvSpPr>
            <a:spLocks noChangeArrowheads="1"/>
          </p:cNvSpPr>
          <p:nvPr/>
        </p:nvSpPr>
        <p:spPr bwMode="auto">
          <a:xfrm>
            <a:off x="2286000" y="2279650"/>
            <a:ext cx="44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0000"/>
                </a:solidFill>
                <a:sym typeface="Wingdings" pitchFamily="2" charset="2"/>
              </a:rPr>
              <a:t></a:t>
            </a:r>
          </a:p>
        </p:txBody>
      </p:sp>
      <p:sp>
        <p:nvSpPr>
          <p:cNvPr id="98446" name="Rectangle 142">
            <a:extLst>
              <a:ext uri="{FF2B5EF4-FFF2-40B4-BE49-F238E27FC236}">
                <a16:creationId xmlns:a16="http://schemas.microsoft.com/office/drawing/2014/main" id="{641F9878-B9D7-D447-AEF0-84FBA8041AF3}"/>
              </a:ext>
            </a:extLst>
          </p:cNvPr>
          <p:cNvSpPr>
            <a:spLocks noChangeArrowheads="1"/>
          </p:cNvSpPr>
          <p:nvPr/>
        </p:nvSpPr>
        <p:spPr bwMode="auto">
          <a:xfrm>
            <a:off x="914400" y="3559175"/>
            <a:ext cx="594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2857500" indent="-28575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sym typeface="Wingdings" pitchFamily="2" charset="2"/>
              </a:rPr>
              <a:t></a:t>
            </a:r>
            <a:r>
              <a:rPr lang="en-US" altLang="zh-CN" sz="2000" b="1">
                <a:sym typeface="Wingdings" pitchFamily="2" charset="2"/>
              </a:rPr>
              <a:t> </a:t>
            </a:r>
            <a:r>
              <a:rPr lang="en-US" altLang="zh-CN" sz="2000" b="1">
                <a:solidFill>
                  <a:schemeClr val="hlink"/>
                </a:solidFill>
                <a:sym typeface="Wingdings" pitchFamily="2" charset="2"/>
              </a:rPr>
              <a:t>Single-source unweighted shortest-path problem</a:t>
            </a:r>
            <a:endParaRPr lang="en-US" altLang="zh-CN" sz="2000" b="1"/>
          </a:p>
        </p:txBody>
      </p:sp>
      <p:sp>
        <p:nvSpPr>
          <p:cNvPr id="98447" name="Rectangle 143">
            <a:extLst>
              <a:ext uri="{FF2B5EF4-FFF2-40B4-BE49-F238E27FC236}">
                <a16:creationId xmlns:a16="http://schemas.microsoft.com/office/drawing/2014/main" id="{27162449-8666-6E41-8636-1F2656185D0F}"/>
              </a:ext>
            </a:extLst>
          </p:cNvPr>
          <p:cNvSpPr>
            <a:spLocks noChangeArrowheads="1"/>
          </p:cNvSpPr>
          <p:nvPr/>
        </p:nvSpPr>
        <p:spPr bwMode="auto">
          <a:xfrm>
            <a:off x="914400" y="4321175"/>
            <a:ext cx="594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2857500" indent="-28575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sym typeface="Wingdings" pitchFamily="2" charset="2"/>
              </a:rPr>
              <a:t></a:t>
            </a:r>
            <a:r>
              <a:rPr lang="en-US" altLang="zh-CN" sz="2000" b="1">
                <a:sym typeface="Wingdings" pitchFamily="2" charset="2"/>
              </a:rPr>
              <a:t> </a:t>
            </a:r>
            <a:r>
              <a:rPr lang="en-US" altLang="zh-CN" sz="2000" b="1">
                <a:solidFill>
                  <a:schemeClr val="hlink"/>
                </a:solidFill>
                <a:sym typeface="Wingdings" pitchFamily="2" charset="2"/>
              </a:rPr>
              <a:t>Single-source unweighted longest-path problem</a:t>
            </a:r>
            <a:endParaRPr lang="en-US" altLang="zh-CN" sz="2000" b="1"/>
          </a:p>
        </p:txBody>
      </p:sp>
      <p:sp>
        <p:nvSpPr>
          <p:cNvPr id="98448" name="Rectangle 144">
            <a:extLst>
              <a:ext uri="{FF2B5EF4-FFF2-40B4-BE49-F238E27FC236}">
                <a16:creationId xmlns:a16="http://schemas.microsoft.com/office/drawing/2014/main" id="{B0DEE987-B953-8647-9CA3-FDFB600C787C}"/>
              </a:ext>
            </a:extLst>
          </p:cNvPr>
          <p:cNvSpPr>
            <a:spLocks noChangeArrowheads="1"/>
          </p:cNvSpPr>
          <p:nvPr/>
        </p:nvSpPr>
        <p:spPr bwMode="auto">
          <a:xfrm>
            <a:off x="2286000" y="3803650"/>
            <a:ext cx="44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0000"/>
                </a:solidFill>
                <a:sym typeface="Wingdings" pitchFamily="2" charset="2"/>
              </a:rPr>
              <a:t></a:t>
            </a:r>
          </a:p>
        </p:txBody>
      </p:sp>
      <p:sp>
        <p:nvSpPr>
          <p:cNvPr id="98449" name="Rectangle 145">
            <a:extLst>
              <a:ext uri="{FF2B5EF4-FFF2-40B4-BE49-F238E27FC236}">
                <a16:creationId xmlns:a16="http://schemas.microsoft.com/office/drawing/2014/main" id="{9BB672D5-3253-A045-802C-E9E251A1064A}"/>
              </a:ext>
            </a:extLst>
          </p:cNvPr>
          <p:cNvSpPr>
            <a:spLocks noChangeArrowheads="1"/>
          </p:cNvSpPr>
          <p:nvPr/>
        </p:nvSpPr>
        <p:spPr bwMode="auto">
          <a:xfrm>
            <a:off x="2286000" y="4565650"/>
            <a:ext cx="44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0000"/>
                </a:solidFill>
                <a:sym typeface="Wingdings" pitchFamily="2" charset="2"/>
              </a:rPr>
              <a:t></a:t>
            </a:r>
          </a:p>
        </p:txBody>
      </p:sp>
      <p:sp>
        <p:nvSpPr>
          <p:cNvPr id="98450" name="Rectangle 146">
            <a:extLst>
              <a:ext uri="{FF2B5EF4-FFF2-40B4-BE49-F238E27FC236}">
                <a16:creationId xmlns:a16="http://schemas.microsoft.com/office/drawing/2014/main" id="{D0181DD3-3F14-7C48-A612-61555FC18630}"/>
              </a:ext>
            </a:extLst>
          </p:cNvPr>
          <p:cNvSpPr>
            <a:spLocks noChangeArrowheads="1"/>
          </p:cNvSpPr>
          <p:nvPr/>
        </p:nvSpPr>
        <p:spPr bwMode="auto">
          <a:xfrm>
            <a:off x="685800" y="4946650"/>
            <a:ext cx="7696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2588" indent="-382588">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0000"/>
                </a:solidFill>
                <a:sym typeface="Wingdings" pitchFamily="2" charset="2"/>
              </a:rPr>
              <a:t></a:t>
            </a:r>
            <a:r>
              <a:rPr lang="en-US" altLang="zh-CN" sz="2400" b="1">
                <a:sym typeface="Wingdings" pitchFamily="2" charset="2"/>
              </a:rPr>
              <a:t> </a:t>
            </a:r>
            <a:r>
              <a:rPr lang="en-US" altLang="zh-CN" sz="2000" b="1" i="1">
                <a:solidFill>
                  <a:schemeClr val="hlink"/>
                </a:solidFill>
              </a:rPr>
              <a:t>No</a:t>
            </a:r>
            <a:r>
              <a:rPr lang="en-US" altLang="zh-CN" sz="2000" b="1"/>
              <a:t> known algorithms are guaranteed to run in </a:t>
            </a:r>
            <a:r>
              <a:rPr lang="en-US" altLang="zh-CN" sz="2000" b="1" i="1">
                <a:solidFill>
                  <a:schemeClr val="hlink"/>
                </a:solidFill>
              </a:rPr>
              <a:t>polynomial</a:t>
            </a:r>
            <a:r>
              <a:rPr lang="en-US" altLang="zh-CN" sz="2000" b="1"/>
              <a:t> time.</a:t>
            </a:r>
          </a:p>
        </p:txBody>
      </p:sp>
      <p:sp>
        <p:nvSpPr>
          <p:cNvPr id="48141" name="Text Box 149">
            <a:extLst>
              <a:ext uri="{FF2B5EF4-FFF2-40B4-BE49-F238E27FC236}">
                <a16:creationId xmlns:a16="http://schemas.microsoft.com/office/drawing/2014/main" id="{84C94541-8B94-364F-A5CC-5237C54E6A88}"/>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wipe(left)">
                                      <p:cBhvr>
                                        <p:cTn id="7" dur="500"/>
                                        <p:tgtEl>
                                          <p:spTgt spid="98306"/>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439"/>
                                        </p:tgtEl>
                                        <p:attrNameLst>
                                          <p:attrName>style.visibility</p:attrName>
                                        </p:attrNameLst>
                                      </p:cBhvr>
                                      <p:to>
                                        <p:strVal val="visible"/>
                                      </p:to>
                                    </p:set>
                                    <p:animEffect transition="in" filter="wipe(left)">
                                      <p:cBhvr>
                                        <p:cTn id="12" dur="500"/>
                                        <p:tgtEl>
                                          <p:spTgt spid="984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440"/>
                                        </p:tgtEl>
                                        <p:attrNameLst>
                                          <p:attrName>style.visibility</p:attrName>
                                        </p:attrNameLst>
                                      </p:cBhvr>
                                      <p:to>
                                        <p:strVal val="visible"/>
                                      </p:to>
                                    </p:set>
                                    <p:animEffect transition="in" filter="wipe(left)">
                                      <p:cBhvr>
                                        <p:cTn id="17" dur="500"/>
                                        <p:tgtEl>
                                          <p:spTgt spid="984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8442"/>
                                        </p:tgtEl>
                                        <p:attrNameLst>
                                          <p:attrName>style.visibility</p:attrName>
                                        </p:attrNameLst>
                                      </p:cBhvr>
                                      <p:to>
                                        <p:strVal val="visible"/>
                                      </p:to>
                                    </p:set>
                                    <p:animEffect transition="in" filter="wipe(left)">
                                      <p:cBhvr>
                                        <p:cTn id="22" dur="500"/>
                                        <p:tgtEl>
                                          <p:spTgt spid="984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98445"/>
                                        </p:tgtEl>
                                        <p:attrNameLst>
                                          <p:attrName>style.visibility</p:attrName>
                                        </p:attrNameLst>
                                      </p:cBhvr>
                                      <p:to>
                                        <p:strVal val="visible"/>
                                      </p:to>
                                    </p:set>
                                    <p:anim calcmode="lin" valueType="num">
                                      <p:cBhvr>
                                        <p:cTn id="27" dur="500" fill="hold"/>
                                        <p:tgtEl>
                                          <p:spTgt spid="98445"/>
                                        </p:tgtEl>
                                        <p:attrNameLst>
                                          <p:attrName>ppt_w</p:attrName>
                                        </p:attrNameLst>
                                      </p:cBhvr>
                                      <p:tavLst>
                                        <p:tav tm="0">
                                          <p:val>
                                            <p:fltVal val="0"/>
                                          </p:val>
                                        </p:tav>
                                        <p:tav tm="100000">
                                          <p:val>
                                            <p:strVal val="#ppt_w"/>
                                          </p:val>
                                        </p:tav>
                                      </p:tavLst>
                                    </p:anim>
                                    <p:anim calcmode="lin" valueType="num">
                                      <p:cBhvr>
                                        <p:cTn id="28" dur="500" fill="hold"/>
                                        <p:tgtEl>
                                          <p:spTgt spid="98445"/>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32" fill="hold" grpId="0" nodeType="clickEffect">
                                  <p:stCondLst>
                                    <p:cond delay="0"/>
                                  </p:stCondLst>
                                  <p:childTnLst>
                                    <p:set>
                                      <p:cBhvr>
                                        <p:cTn id="32" dur="1" fill="hold">
                                          <p:stCondLst>
                                            <p:cond delay="0"/>
                                          </p:stCondLst>
                                        </p:cTn>
                                        <p:tgtEl>
                                          <p:spTgt spid="98444"/>
                                        </p:tgtEl>
                                        <p:attrNameLst>
                                          <p:attrName>style.visibility</p:attrName>
                                        </p:attrNameLst>
                                      </p:cBhvr>
                                      <p:to>
                                        <p:strVal val="visible"/>
                                      </p:to>
                                    </p:set>
                                    <p:anim calcmode="lin" valueType="num">
                                      <p:cBhvr>
                                        <p:cTn id="33" dur="500" fill="hold"/>
                                        <p:tgtEl>
                                          <p:spTgt spid="98444"/>
                                        </p:tgtEl>
                                        <p:attrNameLst>
                                          <p:attrName>ppt_w</p:attrName>
                                        </p:attrNameLst>
                                      </p:cBhvr>
                                      <p:tavLst>
                                        <p:tav tm="0">
                                          <p:val>
                                            <p:strVal val="4*#ppt_w"/>
                                          </p:val>
                                        </p:tav>
                                        <p:tav tm="100000">
                                          <p:val>
                                            <p:strVal val="#ppt_w"/>
                                          </p:val>
                                        </p:tav>
                                      </p:tavLst>
                                    </p:anim>
                                    <p:anim calcmode="lin" valueType="num">
                                      <p:cBhvr>
                                        <p:cTn id="34" dur="500" fill="hold"/>
                                        <p:tgtEl>
                                          <p:spTgt spid="98444"/>
                                        </p:tgtEl>
                                        <p:attrNameLst>
                                          <p:attrName>ppt_h</p:attrName>
                                        </p:attrNameLst>
                                      </p:cBhvr>
                                      <p:tavLst>
                                        <p:tav tm="0">
                                          <p:val>
                                            <p:strVal val="4*#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8446"/>
                                        </p:tgtEl>
                                        <p:attrNameLst>
                                          <p:attrName>style.visibility</p:attrName>
                                        </p:attrNameLst>
                                      </p:cBhvr>
                                      <p:to>
                                        <p:strVal val="visible"/>
                                      </p:to>
                                    </p:set>
                                    <p:animEffect transition="in" filter="wipe(left)">
                                      <p:cBhvr>
                                        <p:cTn id="39" dur="500"/>
                                        <p:tgtEl>
                                          <p:spTgt spid="9844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8447"/>
                                        </p:tgtEl>
                                        <p:attrNameLst>
                                          <p:attrName>style.visibility</p:attrName>
                                        </p:attrNameLst>
                                      </p:cBhvr>
                                      <p:to>
                                        <p:strVal val="visible"/>
                                      </p:to>
                                    </p:set>
                                    <p:animEffect transition="in" filter="wipe(left)">
                                      <p:cBhvr>
                                        <p:cTn id="44" dur="500"/>
                                        <p:tgtEl>
                                          <p:spTgt spid="9844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98448"/>
                                        </p:tgtEl>
                                        <p:attrNameLst>
                                          <p:attrName>style.visibility</p:attrName>
                                        </p:attrNameLst>
                                      </p:cBhvr>
                                      <p:to>
                                        <p:strVal val="visible"/>
                                      </p:to>
                                    </p:set>
                                    <p:anim calcmode="lin" valueType="num">
                                      <p:cBhvr>
                                        <p:cTn id="49" dur="500" fill="hold"/>
                                        <p:tgtEl>
                                          <p:spTgt spid="98448"/>
                                        </p:tgtEl>
                                        <p:attrNameLst>
                                          <p:attrName>ppt_w</p:attrName>
                                        </p:attrNameLst>
                                      </p:cBhvr>
                                      <p:tavLst>
                                        <p:tav tm="0">
                                          <p:val>
                                            <p:fltVal val="0"/>
                                          </p:val>
                                        </p:tav>
                                        <p:tav tm="100000">
                                          <p:val>
                                            <p:strVal val="#ppt_w"/>
                                          </p:val>
                                        </p:tav>
                                      </p:tavLst>
                                    </p:anim>
                                    <p:anim calcmode="lin" valueType="num">
                                      <p:cBhvr>
                                        <p:cTn id="50" dur="500" fill="hold"/>
                                        <p:tgtEl>
                                          <p:spTgt spid="98448"/>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32" fill="hold" grpId="0" nodeType="clickEffect">
                                  <p:stCondLst>
                                    <p:cond delay="0"/>
                                  </p:stCondLst>
                                  <p:childTnLst>
                                    <p:set>
                                      <p:cBhvr>
                                        <p:cTn id="54" dur="1" fill="hold">
                                          <p:stCondLst>
                                            <p:cond delay="0"/>
                                          </p:stCondLst>
                                        </p:cTn>
                                        <p:tgtEl>
                                          <p:spTgt spid="98449"/>
                                        </p:tgtEl>
                                        <p:attrNameLst>
                                          <p:attrName>style.visibility</p:attrName>
                                        </p:attrNameLst>
                                      </p:cBhvr>
                                      <p:to>
                                        <p:strVal val="visible"/>
                                      </p:to>
                                    </p:set>
                                    <p:anim calcmode="lin" valueType="num">
                                      <p:cBhvr>
                                        <p:cTn id="55" dur="500" fill="hold"/>
                                        <p:tgtEl>
                                          <p:spTgt spid="98449"/>
                                        </p:tgtEl>
                                        <p:attrNameLst>
                                          <p:attrName>ppt_w</p:attrName>
                                        </p:attrNameLst>
                                      </p:cBhvr>
                                      <p:tavLst>
                                        <p:tav tm="0">
                                          <p:val>
                                            <p:strVal val="4*#ppt_w"/>
                                          </p:val>
                                        </p:tav>
                                        <p:tav tm="100000">
                                          <p:val>
                                            <p:strVal val="#ppt_w"/>
                                          </p:val>
                                        </p:tav>
                                      </p:tavLst>
                                    </p:anim>
                                    <p:anim calcmode="lin" valueType="num">
                                      <p:cBhvr>
                                        <p:cTn id="56" dur="500" fill="hold"/>
                                        <p:tgtEl>
                                          <p:spTgt spid="98449"/>
                                        </p:tgtEl>
                                        <p:attrNameLst>
                                          <p:attrName>ppt_h</p:attrName>
                                        </p:attrNameLst>
                                      </p:cBhvr>
                                      <p:tavLst>
                                        <p:tav tm="0">
                                          <p:val>
                                            <p:strVal val="4*#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98450"/>
                                        </p:tgtEl>
                                        <p:attrNameLst>
                                          <p:attrName>style.visibility</p:attrName>
                                        </p:attrNameLst>
                                      </p:cBhvr>
                                      <p:to>
                                        <p:strVal val="visible"/>
                                      </p:to>
                                    </p:set>
                                    <p:animEffect transition="in" filter="wipe(left)">
                                      <p:cBhvr>
                                        <p:cTn id="61" dur="500"/>
                                        <p:tgtEl>
                                          <p:spTgt spid="98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utoUpdateAnimBg="0"/>
      <p:bldP spid="98439" grpId="0" autoUpdateAnimBg="0"/>
      <p:bldP spid="98440" grpId="0" autoUpdateAnimBg="0"/>
      <p:bldP spid="98442" grpId="0" autoUpdateAnimBg="0"/>
      <p:bldP spid="98444" grpId="0" autoUpdateAnimBg="0"/>
      <p:bldP spid="98445" grpId="0" autoUpdateAnimBg="0"/>
      <p:bldP spid="98446" grpId="0" autoUpdateAnimBg="0"/>
      <p:bldP spid="98447" grpId="0" autoUpdateAnimBg="0"/>
      <p:bldP spid="98448" grpId="0" autoUpdateAnimBg="0"/>
      <p:bldP spid="98449" grpId="0" autoUpdateAnimBg="0"/>
      <p:bldP spid="9845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灯片编号占位符 1">
            <a:extLst>
              <a:ext uri="{FF2B5EF4-FFF2-40B4-BE49-F238E27FC236}">
                <a16:creationId xmlns:a16="http://schemas.microsoft.com/office/drawing/2014/main" id="{9A215A2F-ACB6-6246-9DD3-C72C8F13D11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3D2F389-C435-1D41-9CB3-104DA82C6E0C}" type="slidenum">
              <a:rPr lang="en-US" altLang="zh-CN" sz="1400" smtClean="0"/>
              <a:pPr/>
              <a:t>4</a:t>
            </a:fld>
            <a:endParaRPr lang="en-US" altLang="zh-CN" sz="1400"/>
          </a:p>
        </p:txBody>
      </p:sp>
      <p:sp>
        <p:nvSpPr>
          <p:cNvPr id="70658" name="矩形 3">
            <a:extLst>
              <a:ext uri="{FF2B5EF4-FFF2-40B4-BE49-F238E27FC236}">
                <a16:creationId xmlns:a16="http://schemas.microsoft.com/office/drawing/2014/main" id="{37D3BADB-0918-634E-981F-B06A2974B7BE}"/>
              </a:ext>
            </a:extLst>
          </p:cNvPr>
          <p:cNvSpPr>
            <a:spLocks noChangeArrowheads="1"/>
          </p:cNvSpPr>
          <p:nvPr/>
        </p:nvSpPr>
        <p:spPr bwMode="auto">
          <a:xfrm>
            <a:off x="971550" y="620713"/>
            <a:ext cx="7272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242729"/>
                </a:solidFill>
                <a:latin typeface="Arial" panose="020B0604020202020204" pitchFamily="34" charset="0"/>
              </a:rPr>
              <a:t>For a problem </a:t>
            </a:r>
            <a:r>
              <a:rPr lang="en-US" altLang="zh-CN" dirty="0">
                <a:solidFill>
                  <a:srgbClr val="242729"/>
                </a:solidFill>
                <a:latin typeface="STIXGeneral-Italic" pitchFamily="2" charset="2"/>
              </a:rPr>
              <a:t>𝑋</a:t>
            </a:r>
            <a:r>
              <a:rPr lang="en-US" altLang="zh-CN" dirty="0">
                <a:solidFill>
                  <a:srgbClr val="242729"/>
                </a:solidFill>
                <a:latin typeface="Arial" panose="020B0604020202020204" pitchFamily="34" charset="0"/>
              </a:rPr>
              <a:t>, the corresponding language L is:</a:t>
            </a:r>
            <a:endParaRPr lang="zh-CN" altLang="en-US" dirty="0"/>
          </a:p>
        </p:txBody>
      </p:sp>
      <p:sp>
        <p:nvSpPr>
          <p:cNvPr id="70659" name="矩形 4">
            <a:extLst>
              <a:ext uri="{FF2B5EF4-FFF2-40B4-BE49-F238E27FC236}">
                <a16:creationId xmlns:a16="http://schemas.microsoft.com/office/drawing/2014/main" id="{4A55E479-B9AB-064B-BCFD-085E69089E13}"/>
              </a:ext>
            </a:extLst>
          </p:cNvPr>
          <p:cNvSpPr>
            <a:spLocks noChangeArrowheads="1"/>
          </p:cNvSpPr>
          <p:nvPr/>
        </p:nvSpPr>
        <p:spPr bwMode="auto">
          <a:xfrm>
            <a:off x="971550" y="1189038"/>
            <a:ext cx="77200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242729"/>
                </a:solidFill>
                <a:latin typeface="STIXGeneral-Regular" pitchFamily="2" charset="2"/>
              </a:rPr>
              <a:t>If </a:t>
            </a:r>
            <a:r>
              <a:rPr lang="en-US" altLang="zh-CN" i="1" dirty="0">
                <a:solidFill>
                  <a:srgbClr val="242729"/>
                </a:solidFill>
                <a:latin typeface="Times" pitchFamily="2" charset="0"/>
              </a:rPr>
              <a:t>x</a:t>
            </a:r>
            <a:r>
              <a:rPr kumimoji="0" lang="en-US" altLang="zh-CN" b="1" i="1" dirty="0">
                <a:latin typeface="Times" pitchFamily="2" charset="0"/>
              </a:rPr>
              <a:t> ∈</a:t>
            </a:r>
            <a:r>
              <a:rPr lang="en-US" altLang="zh-CN" i="1" dirty="0">
                <a:solidFill>
                  <a:srgbClr val="242729"/>
                </a:solidFill>
                <a:latin typeface="Times" pitchFamily="2" charset="0"/>
              </a:rPr>
              <a:t> L </a:t>
            </a:r>
            <a:r>
              <a:rPr lang="en-US" altLang="zh-CN" dirty="0"/>
              <a:t>then are supposed to answer “yes” and if</a:t>
            </a:r>
          </a:p>
          <a:p>
            <a:r>
              <a:rPr lang="en-US" altLang="zh-CN" i="1" dirty="0"/>
              <a:t>x ∉ L</a:t>
            </a:r>
            <a:r>
              <a:rPr lang="en-US" altLang="zh-CN" dirty="0"/>
              <a:t>, we are supposed to answer “no.”</a:t>
            </a:r>
          </a:p>
        </p:txBody>
      </p:sp>
      <p:sp>
        <p:nvSpPr>
          <p:cNvPr id="70660" name="矩形 5">
            <a:extLst>
              <a:ext uri="{FF2B5EF4-FFF2-40B4-BE49-F238E27FC236}">
                <a16:creationId xmlns:a16="http://schemas.microsoft.com/office/drawing/2014/main" id="{5EC4F9DA-3268-5F44-89A9-E8DAFD05BFAF}"/>
              </a:ext>
            </a:extLst>
          </p:cNvPr>
          <p:cNvSpPr>
            <a:spLocks noChangeArrowheads="1"/>
          </p:cNvSpPr>
          <p:nvPr/>
        </p:nvSpPr>
        <p:spPr bwMode="auto">
          <a:xfrm>
            <a:off x="892175" y="2354263"/>
            <a:ext cx="777398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latin typeface="Helvetica" pitchFamily="2" charset="0"/>
              </a:rPr>
              <a:t>An implementation of a language is a machine of some sort that does this correctly, and a complexity class</a:t>
            </a:r>
          </a:p>
          <a:p>
            <a:r>
              <a:rPr lang="en-US" altLang="zh-CN" dirty="0">
                <a:latin typeface="Helvetica" pitchFamily="2" charset="0"/>
              </a:rPr>
              <a:t>will just be a set of languages whose implementations have some particular complexity property.</a:t>
            </a:r>
          </a:p>
        </p:txBody>
      </p:sp>
      <p:sp>
        <p:nvSpPr>
          <p:cNvPr id="70661" name="矩形 6">
            <a:extLst>
              <a:ext uri="{FF2B5EF4-FFF2-40B4-BE49-F238E27FC236}">
                <a16:creationId xmlns:a16="http://schemas.microsoft.com/office/drawing/2014/main" id="{9D72F2FD-2C72-8E49-97F4-97849F76FEFD}"/>
              </a:ext>
            </a:extLst>
          </p:cNvPr>
          <p:cNvSpPr>
            <a:spLocks noChangeArrowheads="1"/>
          </p:cNvSpPr>
          <p:nvPr/>
        </p:nvSpPr>
        <p:spPr bwMode="auto">
          <a:xfrm>
            <a:off x="877888" y="5281613"/>
            <a:ext cx="6913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242729"/>
                </a:solidFill>
                <a:latin typeface="Arial" panose="020B0604020202020204" pitchFamily="34" charset="0"/>
              </a:rPr>
              <a:t> An algorithm </a:t>
            </a:r>
            <a:r>
              <a:rPr lang="en-US" altLang="zh-CN" i="1" dirty="0">
                <a:solidFill>
                  <a:srgbClr val="242729"/>
                </a:solidFill>
                <a:latin typeface="Arial" panose="020B0604020202020204" pitchFamily="34" charset="0"/>
              </a:rPr>
              <a:t>has</a:t>
            </a:r>
            <a:r>
              <a:rPr lang="en-US" altLang="zh-CN" dirty="0">
                <a:solidFill>
                  <a:srgbClr val="242729"/>
                </a:solidFill>
                <a:latin typeface="Arial" panose="020B0604020202020204" pitchFamily="34" charset="0"/>
              </a:rPr>
              <a:t> a time complexity</a:t>
            </a:r>
            <a:endParaRPr lang="zh-CN" altLang="en-US" dirty="0"/>
          </a:p>
        </p:txBody>
      </p:sp>
      <p:sp>
        <p:nvSpPr>
          <p:cNvPr id="70662" name="矩形 7">
            <a:extLst>
              <a:ext uri="{FF2B5EF4-FFF2-40B4-BE49-F238E27FC236}">
                <a16:creationId xmlns:a16="http://schemas.microsoft.com/office/drawing/2014/main" id="{96CEFBC4-ABEE-0C43-B21B-BBFAC052961D}"/>
              </a:ext>
            </a:extLst>
          </p:cNvPr>
          <p:cNvSpPr>
            <a:spLocks noChangeArrowheads="1"/>
          </p:cNvSpPr>
          <p:nvPr/>
        </p:nvSpPr>
        <p:spPr bwMode="auto">
          <a:xfrm>
            <a:off x="944563" y="6018213"/>
            <a:ext cx="6913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242729"/>
                </a:solidFill>
                <a:latin typeface="Arial" panose="020B0604020202020204" pitchFamily="34" charset="0"/>
              </a:rPr>
              <a:t>A problem </a:t>
            </a:r>
            <a:r>
              <a:rPr lang="en-US" altLang="zh-CN" i="1">
                <a:solidFill>
                  <a:srgbClr val="242729"/>
                </a:solidFill>
                <a:latin typeface="Arial" panose="020B0604020202020204" pitchFamily="34" charset="0"/>
              </a:rPr>
              <a:t>belongs</a:t>
            </a:r>
            <a:r>
              <a:rPr lang="en-US" altLang="zh-CN">
                <a:solidFill>
                  <a:srgbClr val="242729"/>
                </a:solidFill>
                <a:latin typeface="Arial" panose="020B0604020202020204" pitchFamily="34" charset="0"/>
              </a:rPr>
              <a:t> to a complexity class</a:t>
            </a:r>
            <a:endParaRPr lang="zh-CN" altLang="en-US"/>
          </a:p>
        </p:txBody>
      </p:sp>
      <p:sp>
        <p:nvSpPr>
          <p:cNvPr id="70663" name="矩形 8">
            <a:extLst>
              <a:ext uri="{FF2B5EF4-FFF2-40B4-BE49-F238E27FC236}">
                <a16:creationId xmlns:a16="http://schemas.microsoft.com/office/drawing/2014/main" id="{BDD5131D-424A-3E48-907B-EBA524838215}"/>
              </a:ext>
            </a:extLst>
          </p:cNvPr>
          <p:cNvSpPr>
            <a:spLocks noChangeArrowheads="1"/>
          </p:cNvSpPr>
          <p:nvPr/>
        </p:nvSpPr>
        <p:spPr bwMode="auto">
          <a:xfrm>
            <a:off x="944563" y="117475"/>
            <a:ext cx="74564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242729"/>
                </a:solidFill>
                <a:latin typeface="Arial" panose="020B0604020202020204" pitchFamily="34" charset="0"/>
              </a:rPr>
              <a:t>A language is the formal realization of a problem.</a:t>
            </a:r>
            <a:endParaRPr lang="zh-CN" altLang="en-US" dirty="0"/>
          </a:p>
        </p:txBody>
      </p:sp>
      <p:sp>
        <p:nvSpPr>
          <p:cNvPr id="70664" name="矩形 9">
            <a:extLst>
              <a:ext uri="{FF2B5EF4-FFF2-40B4-BE49-F238E27FC236}">
                <a16:creationId xmlns:a16="http://schemas.microsoft.com/office/drawing/2014/main" id="{86BF726A-10C4-0B4F-84AF-6356086F1338}"/>
              </a:ext>
            </a:extLst>
          </p:cNvPr>
          <p:cNvSpPr>
            <a:spLocks noChangeArrowheads="1"/>
          </p:cNvSpPr>
          <p:nvPr/>
        </p:nvSpPr>
        <p:spPr bwMode="auto">
          <a:xfrm>
            <a:off x="920750" y="4254500"/>
            <a:ext cx="8223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solidFill>
                  <a:srgbClr val="242729"/>
                </a:solidFill>
                <a:latin typeface="Arial" panose="020B0604020202020204" pitchFamily="34" charset="0"/>
              </a:rPr>
              <a:t>(Turing) Machine</a:t>
            </a:r>
            <a:r>
              <a:rPr lang="en-US" altLang="zh-CN" dirty="0">
                <a:solidFill>
                  <a:srgbClr val="242729"/>
                </a:solidFill>
                <a:latin typeface="Arial" panose="020B0604020202020204" pitchFamily="34" charset="0"/>
              </a:rPr>
              <a:t>: A (Turing) Machine is the formal analogue of an algorithm.</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06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70659" grpId="0"/>
      <p:bldP spid="70660" grpId="0"/>
      <p:bldP spid="70661" grpId="0"/>
      <p:bldP spid="70662" grpId="0"/>
      <p:bldP spid="70664"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3" name="灯片编号占位符 3">
            <a:extLst>
              <a:ext uri="{FF2B5EF4-FFF2-40B4-BE49-F238E27FC236}">
                <a16:creationId xmlns:a16="http://schemas.microsoft.com/office/drawing/2014/main" id="{576BEED8-D817-A345-BF41-381E4509FE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B58A3C9-1E4F-DE4D-9E5D-A1C60DEE95C8}" type="slidenum">
              <a:rPr lang="en-US" altLang="zh-CN" sz="1400" smtClean="0"/>
              <a:pPr>
                <a:spcBef>
                  <a:spcPct val="0"/>
                </a:spcBef>
                <a:buFontTx/>
                <a:buNone/>
              </a:pPr>
              <a:t>40</a:t>
            </a:fld>
            <a:endParaRPr lang="en-US" altLang="zh-CN" sz="1400"/>
          </a:p>
        </p:txBody>
      </p:sp>
      <p:sp>
        <p:nvSpPr>
          <p:cNvPr id="99447" name="Rectangle 119">
            <a:extLst>
              <a:ext uri="{FF2B5EF4-FFF2-40B4-BE49-F238E27FC236}">
                <a16:creationId xmlns:a16="http://schemas.microsoft.com/office/drawing/2014/main" id="{0470787E-5811-774C-96A6-1184600B70F4}"/>
              </a:ext>
            </a:extLst>
          </p:cNvPr>
          <p:cNvSpPr>
            <a:spLocks noChangeArrowheads="1"/>
          </p:cNvSpPr>
          <p:nvPr/>
        </p:nvSpPr>
        <p:spPr bwMode="auto">
          <a:xfrm>
            <a:off x="457200" y="3048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latin typeface="Arial" panose="020B0604020202020204" pitchFamily="34" charset="0"/>
                <a:sym typeface="Wingdings" pitchFamily="2" charset="2"/>
              </a:rPr>
              <a:t></a:t>
            </a:r>
            <a:r>
              <a:rPr lang="en-US" altLang="zh-CN" sz="2000" b="1">
                <a:latin typeface="Arial" panose="020B0604020202020204" pitchFamily="34" charset="0"/>
                <a:sym typeface="Wingdings" pitchFamily="2" charset="2"/>
              </a:rPr>
              <a:t> </a:t>
            </a:r>
            <a:r>
              <a:rPr lang="en-US" altLang="zh-CN" sz="2000" b="1">
                <a:latin typeface="Arial" panose="020B0604020202020204" pitchFamily="34" charset="0"/>
              </a:rPr>
              <a:t>Easy vs. Hard </a:t>
            </a:r>
            <a:endParaRPr lang="en-US" altLang="zh-CN" sz="2000" b="1">
              <a:solidFill>
                <a:schemeClr val="hlink"/>
              </a:solidFill>
              <a:latin typeface="Arial" panose="020B0604020202020204" pitchFamily="34" charset="0"/>
            </a:endParaRPr>
          </a:p>
        </p:txBody>
      </p:sp>
      <p:sp>
        <p:nvSpPr>
          <p:cNvPr id="99448" name="Rectangle 120">
            <a:extLst>
              <a:ext uri="{FF2B5EF4-FFF2-40B4-BE49-F238E27FC236}">
                <a16:creationId xmlns:a16="http://schemas.microsoft.com/office/drawing/2014/main" id="{52C64859-2299-6449-8DC5-3B2B70926394}"/>
              </a:ext>
            </a:extLst>
          </p:cNvPr>
          <p:cNvSpPr>
            <a:spLocks noChangeArrowheads="1"/>
          </p:cNvSpPr>
          <p:nvPr/>
        </p:nvSpPr>
        <p:spPr bwMode="auto">
          <a:xfrm>
            <a:off x="762000" y="762000"/>
            <a:ext cx="3200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The </a:t>
            </a:r>
            <a:r>
              <a:rPr lang="en-US" altLang="zh-CN" sz="2000" b="1" i="1">
                <a:solidFill>
                  <a:schemeClr val="hlink"/>
                </a:solidFill>
              </a:rPr>
              <a:t>easiest</a:t>
            </a:r>
            <a:r>
              <a:rPr lang="en-US" altLang="zh-CN" sz="2000" b="1"/>
              <a:t>:  O( </a:t>
            </a:r>
            <a:r>
              <a:rPr lang="en-US" altLang="zh-CN" sz="2000" b="1" i="1"/>
              <a:t>N </a:t>
            </a:r>
            <a:r>
              <a:rPr lang="en-US" altLang="zh-CN" sz="2000" b="1"/>
              <a:t>) – since we have to read inputs at least once.</a:t>
            </a:r>
          </a:p>
        </p:txBody>
      </p:sp>
      <p:sp>
        <p:nvSpPr>
          <p:cNvPr id="99449" name="Rectangle 121">
            <a:extLst>
              <a:ext uri="{FF2B5EF4-FFF2-40B4-BE49-F238E27FC236}">
                <a16:creationId xmlns:a16="http://schemas.microsoft.com/office/drawing/2014/main" id="{D520BD24-42AD-3B41-A1A8-8D5A4B753803}"/>
              </a:ext>
            </a:extLst>
          </p:cNvPr>
          <p:cNvSpPr>
            <a:spLocks noChangeArrowheads="1"/>
          </p:cNvSpPr>
          <p:nvPr/>
        </p:nvSpPr>
        <p:spPr bwMode="auto">
          <a:xfrm>
            <a:off x="4038600" y="7620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The </a:t>
            </a:r>
            <a:r>
              <a:rPr lang="en-US" altLang="zh-CN" sz="2000" b="1" i="1">
                <a:solidFill>
                  <a:schemeClr val="hlink"/>
                </a:solidFill>
              </a:rPr>
              <a:t>hardest</a:t>
            </a:r>
            <a:r>
              <a:rPr lang="en-US" altLang="zh-CN" sz="2000" b="1"/>
              <a:t>:</a:t>
            </a:r>
          </a:p>
        </p:txBody>
      </p:sp>
      <p:pic>
        <p:nvPicPr>
          <p:cNvPr id="99450" name="Picture 122" descr="41m">
            <a:extLst>
              <a:ext uri="{FF2B5EF4-FFF2-40B4-BE49-F238E27FC236}">
                <a16:creationId xmlns:a16="http://schemas.microsoft.com/office/drawing/2014/main" id="{39A25A7E-DB8F-2944-AFE0-DE976C942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81000"/>
            <a:ext cx="113188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451" name="Rectangle 123">
            <a:extLst>
              <a:ext uri="{FF2B5EF4-FFF2-40B4-BE49-F238E27FC236}">
                <a16:creationId xmlns:a16="http://schemas.microsoft.com/office/drawing/2014/main" id="{1073DEAF-3A67-FE4F-B233-DB0BB2581B2F}"/>
              </a:ext>
            </a:extLst>
          </p:cNvPr>
          <p:cNvSpPr>
            <a:spLocks noChangeArrowheads="1"/>
          </p:cNvSpPr>
          <p:nvPr/>
        </p:nvSpPr>
        <p:spPr bwMode="auto">
          <a:xfrm>
            <a:off x="6858000" y="762000"/>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 undecidable problems.</a:t>
            </a:r>
          </a:p>
        </p:txBody>
      </p:sp>
      <p:grpSp>
        <p:nvGrpSpPr>
          <p:cNvPr id="2" name="Group 128">
            <a:extLst>
              <a:ext uri="{FF2B5EF4-FFF2-40B4-BE49-F238E27FC236}">
                <a16:creationId xmlns:a16="http://schemas.microsoft.com/office/drawing/2014/main" id="{406854E8-556A-C94B-BD3B-13FC840BAB28}"/>
              </a:ext>
            </a:extLst>
          </p:cNvPr>
          <p:cNvGrpSpPr>
            <a:grpSpLocks/>
          </p:cNvGrpSpPr>
          <p:nvPr/>
        </p:nvGrpSpPr>
        <p:grpSpPr bwMode="auto">
          <a:xfrm>
            <a:off x="762000" y="2209800"/>
            <a:ext cx="7772400" cy="2225675"/>
            <a:chOff x="480" y="1392"/>
            <a:chExt cx="4896" cy="1402"/>
          </a:xfrm>
        </p:grpSpPr>
        <p:sp>
          <p:nvSpPr>
            <p:cNvPr id="49164" name="Rectangle 124">
              <a:extLst>
                <a:ext uri="{FF2B5EF4-FFF2-40B4-BE49-F238E27FC236}">
                  <a16:creationId xmlns:a16="http://schemas.microsoft.com/office/drawing/2014/main" id="{5F44FED7-8760-7942-BDD0-BD236CE3E862}"/>
                </a:ext>
              </a:extLst>
            </p:cNvPr>
            <p:cNvSpPr>
              <a:spLocks noChangeArrowheads="1"/>
            </p:cNvSpPr>
            <p:nvPr/>
          </p:nvSpPr>
          <p:spPr bwMode="auto">
            <a:xfrm>
              <a:off x="1584" y="1392"/>
              <a:ext cx="3792" cy="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The great mathematician </a:t>
              </a:r>
              <a:r>
                <a:rPr lang="en-US" altLang="zh-CN" sz="2000" b="1">
                  <a:solidFill>
                    <a:srgbClr val="990099"/>
                  </a:solidFill>
                </a:rPr>
                <a:t>David Hilbert</a:t>
              </a:r>
              <a:r>
                <a:rPr lang="en-US" altLang="zh-CN" sz="2000" b="1"/>
                <a:t> at the 1900 International Congress of Mathematicians outlined 23 research problems to be investigated in the coming century.  One of the problems is the question of </a:t>
              </a:r>
              <a:r>
                <a:rPr lang="en-US" altLang="zh-CN" sz="2000" b="1">
                  <a:solidFill>
                    <a:schemeClr val="hlink"/>
                  </a:solidFill>
                </a:rPr>
                <a:t>Decidability</a:t>
              </a:r>
              <a:r>
                <a:rPr lang="en-US" altLang="zh-CN" sz="2000" b="1"/>
                <a:t> —  Could there exist, at least in principle, any definite method or process by which </a:t>
              </a:r>
              <a:r>
                <a:rPr lang="en-US" altLang="zh-CN" sz="2000" b="1" i="1"/>
                <a:t>all mathematical questions could be decided</a:t>
              </a:r>
              <a:r>
                <a:rPr lang="en-US" altLang="zh-CN" sz="2000" b="1"/>
                <a:t>?</a:t>
              </a:r>
            </a:p>
          </p:txBody>
        </p:sp>
        <p:pic>
          <p:nvPicPr>
            <p:cNvPr id="49165" name="Picture 125" descr="Hilbert">
              <a:extLst>
                <a:ext uri="{FF2B5EF4-FFF2-40B4-BE49-F238E27FC236}">
                  <a16:creationId xmlns:a16="http://schemas.microsoft.com/office/drawing/2014/main" id="{D16C52C2-43D1-A14F-BC9A-CC093E4267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1480"/>
              <a:ext cx="1033" cy="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29">
            <a:extLst>
              <a:ext uri="{FF2B5EF4-FFF2-40B4-BE49-F238E27FC236}">
                <a16:creationId xmlns:a16="http://schemas.microsoft.com/office/drawing/2014/main" id="{09D24A0F-2053-C14E-AB33-3E3FBEE8E76B}"/>
              </a:ext>
            </a:extLst>
          </p:cNvPr>
          <p:cNvGrpSpPr>
            <a:grpSpLocks/>
          </p:cNvGrpSpPr>
          <p:nvPr/>
        </p:nvGrpSpPr>
        <p:grpSpPr bwMode="auto">
          <a:xfrm>
            <a:off x="762000" y="4495800"/>
            <a:ext cx="7518400" cy="1773238"/>
            <a:chOff x="480" y="2832"/>
            <a:chExt cx="4736" cy="1117"/>
          </a:xfrm>
        </p:grpSpPr>
        <p:pic>
          <p:nvPicPr>
            <p:cNvPr id="49162" name="Picture 126" descr="godel">
              <a:extLst>
                <a:ext uri="{FF2B5EF4-FFF2-40B4-BE49-F238E27FC236}">
                  <a16:creationId xmlns:a16="http://schemas.microsoft.com/office/drawing/2014/main" id="{4499D33E-B7DA-5F4A-ABAF-C20D1AEEC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2832"/>
              <a:ext cx="800" cy="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3" name="Rectangle 127">
              <a:extLst>
                <a:ext uri="{FF2B5EF4-FFF2-40B4-BE49-F238E27FC236}">
                  <a16:creationId xmlns:a16="http://schemas.microsoft.com/office/drawing/2014/main" id="{9EFAD82C-EF35-5145-A779-DEB4DA500D75}"/>
                </a:ext>
              </a:extLst>
            </p:cNvPr>
            <p:cNvSpPr>
              <a:spLocks noChangeArrowheads="1"/>
            </p:cNvSpPr>
            <p:nvPr/>
          </p:nvSpPr>
          <p:spPr bwMode="auto">
            <a:xfrm>
              <a:off x="480" y="2966"/>
              <a:ext cx="3840"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990099"/>
                  </a:solidFill>
                </a:rPr>
                <a:t>Kurt Gödel</a:t>
              </a:r>
              <a:r>
                <a:rPr lang="en-US" altLang="zh-CN" sz="2000" b="1"/>
                <a:t> proved in 1931 that not all true statements that evolve from an axiomatic system can be proven – </a:t>
              </a:r>
              <a:r>
                <a:rPr lang="en-US" altLang="zh-CN" sz="2000" b="1" i="1"/>
                <a:t>we can never know everything nor prove everything we discover</a:t>
              </a:r>
              <a:r>
                <a:rPr lang="en-US" altLang="zh-CN" sz="2000" b="1"/>
                <a:t>.</a:t>
              </a:r>
            </a:p>
          </p:txBody>
        </p:sp>
      </p:grpSp>
      <p:sp>
        <p:nvSpPr>
          <p:cNvPr id="49161" name="Text Box 149">
            <a:extLst>
              <a:ext uri="{FF2B5EF4-FFF2-40B4-BE49-F238E27FC236}">
                <a16:creationId xmlns:a16="http://schemas.microsoft.com/office/drawing/2014/main" id="{F85C4FE6-0D8A-DE4E-8103-F8D216042E60}"/>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9447"/>
                                        </p:tgtEl>
                                        <p:attrNameLst>
                                          <p:attrName>style.visibility</p:attrName>
                                        </p:attrNameLst>
                                      </p:cBhvr>
                                      <p:to>
                                        <p:strVal val="visible"/>
                                      </p:to>
                                    </p:set>
                                    <p:animEffect transition="in" filter="wipe(up)">
                                      <p:cBhvr>
                                        <p:cTn id="7" dur="500"/>
                                        <p:tgtEl>
                                          <p:spTgt spid="994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448"/>
                                        </p:tgtEl>
                                        <p:attrNameLst>
                                          <p:attrName>style.visibility</p:attrName>
                                        </p:attrNameLst>
                                      </p:cBhvr>
                                      <p:to>
                                        <p:strVal val="visible"/>
                                      </p:to>
                                    </p:set>
                                    <p:animEffect transition="in" filter="wipe(left)">
                                      <p:cBhvr>
                                        <p:cTn id="12" dur="500"/>
                                        <p:tgtEl>
                                          <p:spTgt spid="99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449"/>
                                        </p:tgtEl>
                                        <p:attrNameLst>
                                          <p:attrName>style.visibility</p:attrName>
                                        </p:attrNameLst>
                                      </p:cBhvr>
                                      <p:to>
                                        <p:strVal val="visible"/>
                                      </p:to>
                                    </p:set>
                                    <p:animEffect transition="in" filter="wipe(left)">
                                      <p:cBhvr>
                                        <p:cTn id="17" dur="500"/>
                                        <p:tgtEl>
                                          <p:spTgt spid="994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9450"/>
                                        </p:tgtEl>
                                        <p:attrNameLst>
                                          <p:attrName>style.visibility</p:attrName>
                                        </p:attrNameLst>
                                      </p:cBhvr>
                                      <p:to>
                                        <p:strVal val="visible"/>
                                      </p:to>
                                    </p:set>
                                    <p:animEffect transition="in" filter="box(in)">
                                      <p:cBhvr>
                                        <p:cTn id="22" dur="500"/>
                                        <p:tgtEl>
                                          <p:spTgt spid="99450"/>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99451"/>
                                        </p:tgtEl>
                                        <p:attrNameLst>
                                          <p:attrName>style.visibility</p:attrName>
                                        </p:attrNameLst>
                                      </p:cBhvr>
                                      <p:to>
                                        <p:strVal val="visible"/>
                                      </p:to>
                                    </p:set>
                                    <p:animEffect transition="in" filter="wipe(left)">
                                      <p:cBhvr>
                                        <p:cTn id="26" dur="500"/>
                                        <p:tgtEl>
                                          <p:spTgt spid="9945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up)">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47" grpId="0" autoUpdateAnimBg="0"/>
      <p:bldP spid="99448" grpId="0" autoUpdateAnimBg="0"/>
      <p:bldP spid="99449" grpId="0" autoUpdateAnimBg="0"/>
      <p:bldP spid="9945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7" name="灯片编号占位符 3">
            <a:extLst>
              <a:ext uri="{FF2B5EF4-FFF2-40B4-BE49-F238E27FC236}">
                <a16:creationId xmlns:a16="http://schemas.microsoft.com/office/drawing/2014/main" id="{492F6D71-3E30-E84D-B532-85D476C0EC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65E95081-3F66-D547-8BBA-EED1124D9FF4}" type="slidenum">
              <a:rPr lang="en-US" altLang="zh-CN" sz="1400" smtClean="0"/>
              <a:pPr>
                <a:spcBef>
                  <a:spcPct val="0"/>
                </a:spcBef>
                <a:buFontTx/>
                <a:buNone/>
              </a:pPr>
              <a:t>41</a:t>
            </a:fld>
            <a:endParaRPr lang="en-US" altLang="zh-CN" sz="1400"/>
          </a:p>
        </p:txBody>
      </p:sp>
      <p:sp>
        <p:nvSpPr>
          <p:cNvPr id="115715" name="Text Box 3">
            <a:extLst>
              <a:ext uri="{FF2B5EF4-FFF2-40B4-BE49-F238E27FC236}">
                <a16:creationId xmlns:a16="http://schemas.microsoft.com/office/drawing/2014/main" id="{63334F65-9126-2149-91D1-21FDE3E508F5}"/>
              </a:ext>
            </a:extLst>
          </p:cNvPr>
          <p:cNvSpPr txBox="1">
            <a:spLocks noChangeArrowheads="1"/>
          </p:cNvSpPr>
          <p:nvPr/>
        </p:nvSpPr>
        <p:spPr bwMode="auto">
          <a:xfrm>
            <a:off x="457200" y="5334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22413" indent="-152241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【Example】</a:t>
            </a:r>
            <a:r>
              <a:rPr lang="en-US" altLang="zh-CN" sz="2000" b="1">
                <a:solidFill>
                  <a:schemeClr val="hlink"/>
                </a:solidFill>
                <a:latin typeface="Arial" panose="020B0604020202020204" pitchFamily="34" charset="0"/>
              </a:rPr>
              <a:t>Halting problem</a:t>
            </a:r>
            <a:r>
              <a:rPr lang="en-US" altLang="zh-CN" sz="2000" b="1">
                <a:latin typeface="Arial" panose="020B0604020202020204" pitchFamily="34" charset="0"/>
              </a:rPr>
              <a:t>:  Is it possible to have your C compiler detect all </a:t>
            </a:r>
            <a:r>
              <a:rPr lang="en-US" altLang="zh-CN" sz="2000" b="1">
                <a:solidFill>
                  <a:srgbClr val="FF0000"/>
                </a:solidFill>
                <a:latin typeface="Arial" panose="020B0604020202020204" pitchFamily="34" charset="0"/>
              </a:rPr>
              <a:t>infinite loops</a:t>
            </a:r>
            <a:r>
              <a:rPr lang="en-US" altLang="zh-CN" sz="2000" b="1">
                <a:latin typeface="Arial" panose="020B0604020202020204" pitchFamily="34" charset="0"/>
              </a:rPr>
              <a:t>?</a:t>
            </a:r>
            <a:endParaRPr lang="en-US" altLang="zh-CN" sz="1800" b="1"/>
          </a:p>
        </p:txBody>
      </p:sp>
      <p:sp>
        <p:nvSpPr>
          <p:cNvPr id="115716" name="Rectangle 4">
            <a:extLst>
              <a:ext uri="{FF2B5EF4-FFF2-40B4-BE49-F238E27FC236}">
                <a16:creationId xmlns:a16="http://schemas.microsoft.com/office/drawing/2014/main" id="{EA535CC9-A8AE-AF42-BFDD-A6D1094CB40B}"/>
              </a:ext>
            </a:extLst>
          </p:cNvPr>
          <p:cNvSpPr>
            <a:spLocks noChangeArrowheads="1"/>
          </p:cNvSpPr>
          <p:nvPr/>
        </p:nvSpPr>
        <p:spPr bwMode="auto">
          <a:xfrm>
            <a:off x="685800" y="14478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Arial" panose="020B0604020202020204" pitchFamily="34" charset="0"/>
              </a:rPr>
              <a:t>Answer:</a:t>
            </a:r>
          </a:p>
        </p:txBody>
      </p:sp>
      <p:sp>
        <p:nvSpPr>
          <p:cNvPr id="115717" name="Rectangle 5">
            <a:extLst>
              <a:ext uri="{FF2B5EF4-FFF2-40B4-BE49-F238E27FC236}">
                <a16:creationId xmlns:a16="http://schemas.microsoft.com/office/drawing/2014/main" id="{62116BB0-2D9B-B445-9833-F8E9432EA90C}"/>
              </a:ext>
            </a:extLst>
          </p:cNvPr>
          <p:cNvSpPr>
            <a:spLocks noChangeArrowheads="1"/>
          </p:cNvSpPr>
          <p:nvPr/>
        </p:nvSpPr>
        <p:spPr bwMode="auto">
          <a:xfrm>
            <a:off x="1905000" y="1447800"/>
            <a:ext cx="593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FF0000"/>
                </a:solidFill>
                <a:latin typeface="Arial" panose="020B0604020202020204" pitchFamily="34" charset="0"/>
              </a:rPr>
              <a:t>No.</a:t>
            </a:r>
          </a:p>
        </p:txBody>
      </p:sp>
      <p:sp>
        <p:nvSpPr>
          <p:cNvPr id="115718" name="Rectangle 6">
            <a:extLst>
              <a:ext uri="{FF2B5EF4-FFF2-40B4-BE49-F238E27FC236}">
                <a16:creationId xmlns:a16="http://schemas.microsoft.com/office/drawing/2014/main" id="{A96262D1-2D99-4648-AAE5-D94D4181B425}"/>
              </a:ext>
            </a:extLst>
          </p:cNvPr>
          <p:cNvSpPr>
            <a:spLocks noChangeArrowheads="1"/>
          </p:cNvSpPr>
          <p:nvPr/>
        </p:nvSpPr>
        <p:spPr bwMode="auto">
          <a:xfrm>
            <a:off x="914400" y="2041525"/>
            <a:ext cx="731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854075" indent="-8540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008000"/>
                </a:solidFill>
                <a:latin typeface="Arial" panose="020B0604020202020204" pitchFamily="34" charset="0"/>
              </a:rPr>
              <a:t>Proof:</a:t>
            </a:r>
            <a:r>
              <a:rPr lang="en-US" altLang="zh-CN" sz="2000" b="1">
                <a:solidFill>
                  <a:srgbClr val="008000"/>
                </a:solidFill>
                <a:latin typeface="Arial" panose="020B0604020202020204" pitchFamily="34" charset="0"/>
              </a:rPr>
              <a:t>  </a:t>
            </a:r>
            <a:r>
              <a:rPr lang="en-US" altLang="zh-CN" sz="2000" b="1"/>
              <a:t>If there exists an infinite loop-checking program, then surely it could be used to </a:t>
            </a:r>
            <a:r>
              <a:rPr lang="en-US" altLang="zh-CN" sz="2000" b="1">
                <a:solidFill>
                  <a:schemeClr val="hlink"/>
                </a:solidFill>
              </a:rPr>
              <a:t>check itself</a:t>
            </a:r>
            <a:r>
              <a:rPr lang="en-US" altLang="zh-CN" sz="2000" b="1"/>
              <a:t>.</a:t>
            </a:r>
          </a:p>
        </p:txBody>
      </p:sp>
      <p:sp>
        <p:nvSpPr>
          <p:cNvPr id="115719" name="AutoShape 7">
            <a:extLst>
              <a:ext uri="{FF2B5EF4-FFF2-40B4-BE49-F238E27FC236}">
                <a16:creationId xmlns:a16="http://schemas.microsoft.com/office/drawing/2014/main" id="{E1A6905C-DF22-9940-8003-BBE4508FAC42}"/>
              </a:ext>
            </a:extLst>
          </p:cNvPr>
          <p:cNvSpPr>
            <a:spLocks noChangeArrowheads="1"/>
          </p:cNvSpPr>
          <p:nvPr/>
        </p:nvSpPr>
        <p:spPr bwMode="auto">
          <a:xfrm>
            <a:off x="1828800" y="2819400"/>
            <a:ext cx="5257800" cy="1905000"/>
          </a:xfrm>
          <a:prstGeom prst="foldedCorner">
            <a:avLst>
              <a:gd name="adj" fmla="val 11083"/>
            </a:avLst>
          </a:prstGeom>
          <a:gradFill rotWithShape="0">
            <a:gsLst>
              <a:gs pos="0">
                <a:srgbClr val="FFFFFF"/>
              </a:gs>
              <a:gs pos="100000">
                <a:schemeClr val="bg1"/>
              </a:gs>
            </a:gsLst>
            <a:lin ang="5400000" scaled="1"/>
          </a:gradFill>
          <a:ln w="12700">
            <a:solidFill>
              <a:schemeClr val="tx1"/>
            </a:solidFill>
            <a:round/>
            <a:headEnd/>
            <a:tailEnd/>
          </a:ln>
        </p:spPr>
        <p:txBody>
          <a:bodyPr lIns="180000" tIns="118800" rIns="36000" bIns="46800"/>
          <a:lstStyle>
            <a:lvl1pPr marL="290513" indent="-29051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latin typeface="Arial" panose="020B0604020202020204" pitchFamily="34" charset="0"/>
              </a:rPr>
              <a:t>Loop( P )</a:t>
            </a:r>
          </a:p>
          <a:p>
            <a:pPr eaLnBrk="1" hangingPunct="1">
              <a:spcBef>
                <a:spcPct val="0"/>
              </a:spcBef>
              <a:buFontTx/>
              <a:buNone/>
            </a:pPr>
            <a:r>
              <a:rPr lang="en-US" altLang="zh-CN" sz="1800" b="1">
                <a:latin typeface="Arial" panose="020B0604020202020204" pitchFamily="34" charset="0"/>
              </a:rPr>
              <a:t>{  </a:t>
            </a:r>
            <a:endParaRPr lang="en-US" altLang="zh-CN" sz="1800" b="1">
              <a:solidFill>
                <a:srgbClr val="008000"/>
              </a:solidFill>
              <a:latin typeface="Arial" panose="020B0604020202020204" pitchFamily="34" charset="0"/>
            </a:endParaRPr>
          </a:p>
          <a:p>
            <a:pPr eaLnBrk="1" hangingPunct="1">
              <a:spcBef>
                <a:spcPct val="0"/>
              </a:spcBef>
              <a:buFontTx/>
              <a:buNone/>
            </a:pPr>
            <a:r>
              <a:rPr lang="en-US" altLang="zh-CN" sz="1800" b="1">
                <a:solidFill>
                  <a:srgbClr val="008000"/>
                </a:solidFill>
                <a:latin typeface="Arial" panose="020B0604020202020204" pitchFamily="34" charset="0"/>
              </a:rPr>
              <a:t>/* 1 */</a:t>
            </a: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if</a:t>
            </a:r>
            <a:r>
              <a:rPr lang="en-US" altLang="zh-CN" sz="1800" b="1">
                <a:latin typeface="Arial" panose="020B0604020202020204" pitchFamily="34" charset="0"/>
              </a:rPr>
              <a:t> ( P(P) loops )	print (YES);</a:t>
            </a:r>
          </a:p>
          <a:p>
            <a:pPr eaLnBrk="1" hangingPunct="1">
              <a:spcBef>
                <a:spcPct val="0"/>
              </a:spcBef>
              <a:buFontTx/>
              <a:buNone/>
            </a:pPr>
            <a:r>
              <a:rPr lang="en-US" altLang="zh-CN" sz="1800" b="1">
                <a:solidFill>
                  <a:srgbClr val="008000"/>
                </a:solidFill>
                <a:latin typeface="Arial" panose="020B0604020202020204" pitchFamily="34" charset="0"/>
              </a:rPr>
              <a:t>/* 2 */ </a:t>
            </a:r>
            <a:r>
              <a:rPr lang="en-US" altLang="zh-CN" sz="1800" b="1">
                <a:solidFill>
                  <a:schemeClr val="hlink"/>
                </a:solidFill>
                <a:latin typeface="Arial" panose="020B0604020202020204" pitchFamily="34" charset="0"/>
              </a:rPr>
              <a:t>else</a:t>
            </a:r>
            <a:r>
              <a:rPr lang="en-US" altLang="zh-CN" sz="1800" b="1">
                <a:latin typeface="Arial" panose="020B0604020202020204" pitchFamily="34" charset="0"/>
              </a:rPr>
              <a:t> infinite_loop();</a:t>
            </a:r>
          </a:p>
          <a:p>
            <a:pPr eaLnBrk="1" hangingPunct="1">
              <a:spcBef>
                <a:spcPct val="0"/>
              </a:spcBef>
              <a:buFontTx/>
              <a:buNone/>
            </a:pPr>
            <a:r>
              <a:rPr lang="en-US" altLang="zh-CN" sz="1800" b="1">
                <a:latin typeface="Arial" panose="020B0604020202020204" pitchFamily="34" charset="0"/>
              </a:rPr>
              <a:t>}</a:t>
            </a:r>
          </a:p>
        </p:txBody>
      </p:sp>
      <p:sp>
        <p:nvSpPr>
          <p:cNvPr id="115720" name="Rectangle 8">
            <a:extLst>
              <a:ext uri="{FF2B5EF4-FFF2-40B4-BE49-F238E27FC236}">
                <a16:creationId xmlns:a16="http://schemas.microsoft.com/office/drawing/2014/main" id="{C9E157AB-FA8F-7C4F-8B82-AD146D6CEF70}"/>
              </a:ext>
            </a:extLst>
          </p:cNvPr>
          <p:cNvSpPr>
            <a:spLocks noChangeArrowheads="1"/>
          </p:cNvSpPr>
          <p:nvPr/>
        </p:nvSpPr>
        <p:spPr bwMode="auto">
          <a:xfrm>
            <a:off x="1295400" y="4876800"/>
            <a:ext cx="434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What will happen to</a:t>
            </a:r>
            <a:r>
              <a:rPr lang="en-US" altLang="zh-CN" sz="2000" b="1">
                <a:latin typeface="Arial" panose="020B0604020202020204" pitchFamily="34" charset="0"/>
              </a:rPr>
              <a:t> </a:t>
            </a:r>
            <a:r>
              <a:rPr lang="en-US" altLang="zh-CN" sz="1800" b="1">
                <a:solidFill>
                  <a:srgbClr val="FF0000"/>
                </a:solidFill>
                <a:latin typeface="Arial" panose="020B0604020202020204" pitchFamily="34" charset="0"/>
              </a:rPr>
              <a:t>Loop( Loop )</a:t>
            </a:r>
            <a:r>
              <a:rPr lang="en-US" altLang="zh-CN" sz="2000" b="1">
                <a:latin typeface="Arial" panose="020B0604020202020204" pitchFamily="34" charset="0"/>
              </a:rPr>
              <a:t> </a:t>
            </a:r>
            <a:r>
              <a:rPr lang="en-US" altLang="zh-CN" sz="2000" b="1"/>
              <a:t>?</a:t>
            </a:r>
          </a:p>
        </p:txBody>
      </p:sp>
      <p:sp>
        <p:nvSpPr>
          <p:cNvPr id="115721" name="Rectangle 9">
            <a:extLst>
              <a:ext uri="{FF2B5EF4-FFF2-40B4-BE49-F238E27FC236}">
                <a16:creationId xmlns:a16="http://schemas.microsoft.com/office/drawing/2014/main" id="{94EFDBD6-0507-AB40-A435-27781D580B80}"/>
              </a:ext>
            </a:extLst>
          </p:cNvPr>
          <p:cNvSpPr>
            <a:spLocks noChangeArrowheads="1"/>
          </p:cNvSpPr>
          <p:nvPr/>
        </p:nvSpPr>
        <p:spPr bwMode="auto">
          <a:xfrm>
            <a:off x="1295400" y="53340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sym typeface="Wingdings" pitchFamily="2" charset="2"/>
              </a:rPr>
              <a:t></a:t>
            </a:r>
            <a:r>
              <a:rPr lang="en-US" altLang="zh-CN" sz="2000" b="1"/>
              <a:t> Terminates  </a:t>
            </a:r>
          </a:p>
        </p:txBody>
      </p:sp>
      <p:grpSp>
        <p:nvGrpSpPr>
          <p:cNvPr id="2" name="Group 12">
            <a:extLst>
              <a:ext uri="{FF2B5EF4-FFF2-40B4-BE49-F238E27FC236}">
                <a16:creationId xmlns:a16="http://schemas.microsoft.com/office/drawing/2014/main" id="{19351C4F-45A0-5A47-8C4F-C72D084356EB}"/>
              </a:ext>
            </a:extLst>
          </p:cNvPr>
          <p:cNvGrpSpPr>
            <a:grpSpLocks/>
          </p:cNvGrpSpPr>
          <p:nvPr/>
        </p:nvGrpSpPr>
        <p:grpSpPr bwMode="auto">
          <a:xfrm>
            <a:off x="3124200" y="5334000"/>
            <a:ext cx="2209800" cy="396875"/>
            <a:chOff x="2304" y="3360"/>
            <a:chExt cx="1392" cy="250"/>
          </a:xfrm>
        </p:grpSpPr>
        <p:sp>
          <p:nvSpPr>
            <p:cNvPr id="50237" name="AutoShape 10">
              <a:extLst>
                <a:ext uri="{FF2B5EF4-FFF2-40B4-BE49-F238E27FC236}">
                  <a16:creationId xmlns:a16="http://schemas.microsoft.com/office/drawing/2014/main" id="{D0AC0F48-6D23-0047-96BE-8B6FF4C56A12}"/>
                </a:ext>
              </a:extLst>
            </p:cNvPr>
            <p:cNvSpPr>
              <a:spLocks noChangeArrowheads="1"/>
            </p:cNvSpPr>
            <p:nvPr/>
          </p:nvSpPr>
          <p:spPr bwMode="auto">
            <a:xfrm>
              <a:off x="2304" y="3456"/>
              <a:ext cx="240" cy="96"/>
            </a:xfrm>
            <a:prstGeom prst="rightArrow">
              <a:avLst>
                <a:gd name="adj1" fmla="val 50000"/>
                <a:gd name="adj2" fmla="val 62500"/>
              </a:avLst>
            </a:prstGeom>
            <a:solidFill>
              <a:schemeClr val="hlink"/>
            </a:solidFill>
            <a:ln w="25400">
              <a:solidFill>
                <a:schemeClr val="hlink"/>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0238" name="Rectangle 11">
              <a:extLst>
                <a:ext uri="{FF2B5EF4-FFF2-40B4-BE49-F238E27FC236}">
                  <a16:creationId xmlns:a16="http://schemas.microsoft.com/office/drawing/2014/main" id="{8FBB66EC-90E2-C64F-92CA-54C25C7A6CCE}"/>
                </a:ext>
              </a:extLst>
            </p:cNvPr>
            <p:cNvSpPr>
              <a:spLocks noChangeArrowheads="1"/>
            </p:cNvSpPr>
            <p:nvPr/>
          </p:nvSpPr>
          <p:spPr bwMode="auto">
            <a:xfrm>
              <a:off x="2640" y="3360"/>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008000"/>
                  </a:solidFill>
                  <a:latin typeface="Arial" panose="020B0604020202020204" pitchFamily="34" charset="0"/>
                </a:rPr>
                <a:t>/* 2 */ </a:t>
              </a:r>
              <a:r>
                <a:rPr lang="en-US" altLang="zh-CN" sz="2000" b="1"/>
                <a:t>is true</a:t>
              </a:r>
            </a:p>
          </p:txBody>
        </p:sp>
      </p:grpSp>
      <p:grpSp>
        <p:nvGrpSpPr>
          <p:cNvPr id="3" name="Group 15">
            <a:extLst>
              <a:ext uri="{FF2B5EF4-FFF2-40B4-BE49-F238E27FC236}">
                <a16:creationId xmlns:a16="http://schemas.microsoft.com/office/drawing/2014/main" id="{232558D8-E966-2C4C-8173-EF9BA660769A}"/>
              </a:ext>
            </a:extLst>
          </p:cNvPr>
          <p:cNvGrpSpPr>
            <a:grpSpLocks/>
          </p:cNvGrpSpPr>
          <p:nvPr/>
        </p:nvGrpSpPr>
        <p:grpSpPr bwMode="auto">
          <a:xfrm>
            <a:off x="5257800" y="5334000"/>
            <a:ext cx="1447800" cy="396875"/>
            <a:chOff x="3648" y="3360"/>
            <a:chExt cx="912" cy="250"/>
          </a:xfrm>
        </p:grpSpPr>
        <p:sp>
          <p:nvSpPr>
            <p:cNvPr id="50235" name="AutoShape 13">
              <a:extLst>
                <a:ext uri="{FF2B5EF4-FFF2-40B4-BE49-F238E27FC236}">
                  <a16:creationId xmlns:a16="http://schemas.microsoft.com/office/drawing/2014/main" id="{8D1FF274-889F-684B-9519-D3B7094B0AF9}"/>
                </a:ext>
              </a:extLst>
            </p:cNvPr>
            <p:cNvSpPr>
              <a:spLocks noChangeArrowheads="1"/>
            </p:cNvSpPr>
            <p:nvPr/>
          </p:nvSpPr>
          <p:spPr bwMode="auto">
            <a:xfrm>
              <a:off x="3648" y="3456"/>
              <a:ext cx="240" cy="96"/>
            </a:xfrm>
            <a:prstGeom prst="rightArrow">
              <a:avLst>
                <a:gd name="adj1" fmla="val 50000"/>
                <a:gd name="adj2" fmla="val 62500"/>
              </a:avLst>
            </a:prstGeom>
            <a:solidFill>
              <a:schemeClr val="hlink"/>
            </a:solidFill>
            <a:ln w="25400">
              <a:solidFill>
                <a:schemeClr val="hlink"/>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0236" name="Rectangle 14">
              <a:extLst>
                <a:ext uri="{FF2B5EF4-FFF2-40B4-BE49-F238E27FC236}">
                  <a16:creationId xmlns:a16="http://schemas.microsoft.com/office/drawing/2014/main" id="{F8758493-ED44-6842-BCB5-68D9768C5A09}"/>
                </a:ext>
              </a:extLst>
            </p:cNvPr>
            <p:cNvSpPr>
              <a:spLocks noChangeArrowheads="1"/>
            </p:cNvSpPr>
            <p:nvPr/>
          </p:nvSpPr>
          <p:spPr bwMode="auto">
            <a:xfrm>
              <a:off x="3936" y="336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ym typeface="Wingdings" pitchFamily="2" charset="2"/>
                </a:rPr>
                <a:t>Loops</a:t>
              </a:r>
              <a:endParaRPr lang="en-US" altLang="zh-CN" sz="2000" b="1"/>
            </a:p>
          </p:txBody>
        </p:sp>
      </p:grpSp>
      <p:sp>
        <p:nvSpPr>
          <p:cNvPr id="115728" name="Rectangle 16">
            <a:extLst>
              <a:ext uri="{FF2B5EF4-FFF2-40B4-BE49-F238E27FC236}">
                <a16:creationId xmlns:a16="http://schemas.microsoft.com/office/drawing/2014/main" id="{DE06998C-68C8-BB45-915B-618319057893}"/>
              </a:ext>
            </a:extLst>
          </p:cNvPr>
          <p:cNvSpPr>
            <a:spLocks noChangeArrowheads="1"/>
          </p:cNvSpPr>
          <p:nvPr/>
        </p:nvSpPr>
        <p:spPr bwMode="auto">
          <a:xfrm>
            <a:off x="1295400" y="57912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sym typeface="Wingdings" pitchFamily="2" charset="2"/>
              </a:rPr>
              <a:t></a:t>
            </a:r>
            <a:r>
              <a:rPr lang="en-US" altLang="zh-CN" sz="2000" b="1"/>
              <a:t> Loops  </a:t>
            </a:r>
          </a:p>
        </p:txBody>
      </p:sp>
      <p:grpSp>
        <p:nvGrpSpPr>
          <p:cNvPr id="4" name="Group 17">
            <a:extLst>
              <a:ext uri="{FF2B5EF4-FFF2-40B4-BE49-F238E27FC236}">
                <a16:creationId xmlns:a16="http://schemas.microsoft.com/office/drawing/2014/main" id="{8D007D2F-5D3E-ED43-A66F-F025F20504EC}"/>
              </a:ext>
            </a:extLst>
          </p:cNvPr>
          <p:cNvGrpSpPr>
            <a:grpSpLocks/>
          </p:cNvGrpSpPr>
          <p:nvPr/>
        </p:nvGrpSpPr>
        <p:grpSpPr bwMode="auto">
          <a:xfrm>
            <a:off x="2590800" y="5791200"/>
            <a:ext cx="2209800" cy="396875"/>
            <a:chOff x="2304" y="3360"/>
            <a:chExt cx="1392" cy="250"/>
          </a:xfrm>
        </p:grpSpPr>
        <p:sp>
          <p:nvSpPr>
            <p:cNvPr id="50233" name="AutoShape 18">
              <a:extLst>
                <a:ext uri="{FF2B5EF4-FFF2-40B4-BE49-F238E27FC236}">
                  <a16:creationId xmlns:a16="http://schemas.microsoft.com/office/drawing/2014/main" id="{8225451D-AE78-1E46-A1A7-F70A50702786}"/>
                </a:ext>
              </a:extLst>
            </p:cNvPr>
            <p:cNvSpPr>
              <a:spLocks noChangeArrowheads="1"/>
            </p:cNvSpPr>
            <p:nvPr/>
          </p:nvSpPr>
          <p:spPr bwMode="auto">
            <a:xfrm>
              <a:off x="2304" y="3456"/>
              <a:ext cx="240" cy="96"/>
            </a:xfrm>
            <a:prstGeom prst="rightArrow">
              <a:avLst>
                <a:gd name="adj1" fmla="val 50000"/>
                <a:gd name="adj2" fmla="val 62500"/>
              </a:avLst>
            </a:prstGeom>
            <a:solidFill>
              <a:schemeClr val="hlink"/>
            </a:solidFill>
            <a:ln w="25400">
              <a:solidFill>
                <a:schemeClr val="hlink"/>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0234" name="Rectangle 19">
              <a:extLst>
                <a:ext uri="{FF2B5EF4-FFF2-40B4-BE49-F238E27FC236}">
                  <a16:creationId xmlns:a16="http://schemas.microsoft.com/office/drawing/2014/main" id="{A3FAF8EB-255A-1745-8851-4D07F2822D24}"/>
                </a:ext>
              </a:extLst>
            </p:cNvPr>
            <p:cNvSpPr>
              <a:spLocks noChangeArrowheads="1"/>
            </p:cNvSpPr>
            <p:nvPr/>
          </p:nvSpPr>
          <p:spPr bwMode="auto">
            <a:xfrm>
              <a:off x="2640" y="3360"/>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008000"/>
                  </a:solidFill>
                  <a:latin typeface="Arial" panose="020B0604020202020204" pitchFamily="34" charset="0"/>
                </a:rPr>
                <a:t>/* 1 */ </a:t>
              </a:r>
              <a:r>
                <a:rPr lang="en-US" altLang="zh-CN" sz="2000" b="1"/>
                <a:t>is true</a:t>
              </a:r>
            </a:p>
          </p:txBody>
        </p:sp>
      </p:grpSp>
      <p:grpSp>
        <p:nvGrpSpPr>
          <p:cNvPr id="5" name="Group 23">
            <a:extLst>
              <a:ext uri="{FF2B5EF4-FFF2-40B4-BE49-F238E27FC236}">
                <a16:creationId xmlns:a16="http://schemas.microsoft.com/office/drawing/2014/main" id="{4C2C4418-4502-FC4E-B7B6-EE076A7859D9}"/>
              </a:ext>
            </a:extLst>
          </p:cNvPr>
          <p:cNvGrpSpPr>
            <a:grpSpLocks/>
          </p:cNvGrpSpPr>
          <p:nvPr/>
        </p:nvGrpSpPr>
        <p:grpSpPr bwMode="auto">
          <a:xfrm>
            <a:off x="4800600" y="5791200"/>
            <a:ext cx="1981200" cy="396875"/>
            <a:chOff x="3360" y="3648"/>
            <a:chExt cx="1248" cy="250"/>
          </a:xfrm>
        </p:grpSpPr>
        <p:sp>
          <p:nvSpPr>
            <p:cNvPr id="50231" name="AutoShape 21">
              <a:extLst>
                <a:ext uri="{FF2B5EF4-FFF2-40B4-BE49-F238E27FC236}">
                  <a16:creationId xmlns:a16="http://schemas.microsoft.com/office/drawing/2014/main" id="{15DC57A4-584D-A24B-B699-197711B2E094}"/>
                </a:ext>
              </a:extLst>
            </p:cNvPr>
            <p:cNvSpPr>
              <a:spLocks noChangeArrowheads="1"/>
            </p:cNvSpPr>
            <p:nvPr/>
          </p:nvSpPr>
          <p:spPr bwMode="auto">
            <a:xfrm>
              <a:off x="3360" y="3744"/>
              <a:ext cx="240" cy="96"/>
            </a:xfrm>
            <a:prstGeom prst="rightArrow">
              <a:avLst>
                <a:gd name="adj1" fmla="val 50000"/>
                <a:gd name="adj2" fmla="val 62500"/>
              </a:avLst>
            </a:prstGeom>
            <a:solidFill>
              <a:schemeClr val="hlink"/>
            </a:solidFill>
            <a:ln w="25400">
              <a:solidFill>
                <a:schemeClr val="hlink"/>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0232" name="Rectangle 22">
              <a:extLst>
                <a:ext uri="{FF2B5EF4-FFF2-40B4-BE49-F238E27FC236}">
                  <a16:creationId xmlns:a16="http://schemas.microsoft.com/office/drawing/2014/main" id="{5E9C16D6-3D47-154A-9E8E-D8CDA5A4707C}"/>
                </a:ext>
              </a:extLst>
            </p:cNvPr>
            <p:cNvSpPr>
              <a:spLocks noChangeArrowheads="1"/>
            </p:cNvSpPr>
            <p:nvPr/>
          </p:nvSpPr>
          <p:spPr bwMode="auto">
            <a:xfrm>
              <a:off x="3648" y="3648"/>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Terminates</a:t>
              </a:r>
            </a:p>
          </p:txBody>
        </p:sp>
      </p:grpSp>
      <p:grpSp>
        <p:nvGrpSpPr>
          <p:cNvPr id="6" name="Group 99">
            <a:extLst>
              <a:ext uri="{FF2B5EF4-FFF2-40B4-BE49-F238E27FC236}">
                <a16:creationId xmlns:a16="http://schemas.microsoft.com/office/drawing/2014/main" id="{D0D51472-8EB9-4049-B751-71C5E6F1317D}"/>
              </a:ext>
            </a:extLst>
          </p:cNvPr>
          <p:cNvGrpSpPr>
            <a:grpSpLocks/>
          </p:cNvGrpSpPr>
          <p:nvPr/>
        </p:nvGrpSpPr>
        <p:grpSpPr bwMode="auto">
          <a:xfrm>
            <a:off x="6705600" y="4800600"/>
            <a:ext cx="1393825" cy="1309688"/>
            <a:chOff x="192" y="2208"/>
            <a:chExt cx="878" cy="825"/>
          </a:xfrm>
        </p:grpSpPr>
        <p:grpSp>
          <p:nvGrpSpPr>
            <p:cNvPr id="50195" name="Group 98">
              <a:extLst>
                <a:ext uri="{FF2B5EF4-FFF2-40B4-BE49-F238E27FC236}">
                  <a16:creationId xmlns:a16="http://schemas.microsoft.com/office/drawing/2014/main" id="{F8E3458C-F898-CA4E-BB84-2FE348F98D46}"/>
                </a:ext>
              </a:extLst>
            </p:cNvPr>
            <p:cNvGrpSpPr>
              <a:grpSpLocks/>
            </p:cNvGrpSpPr>
            <p:nvPr/>
          </p:nvGrpSpPr>
          <p:grpSpPr bwMode="auto">
            <a:xfrm>
              <a:off x="432" y="2448"/>
              <a:ext cx="427" cy="585"/>
              <a:chOff x="561" y="1166"/>
              <a:chExt cx="427" cy="585"/>
            </a:xfrm>
          </p:grpSpPr>
          <p:grpSp>
            <p:nvGrpSpPr>
              <p:cNvPr id="50206" name="Group 27">
                <a:extLst>
                  <a:ext uri="{FF2B5EF4-FFF2-40B4-BE49-F238E27FC236}">
                    <a16:creationId xmlns:a16="http://schemas.microsoft.com/office/drawing/2014/main" id="{D383E34B-4AEA-824E-80FD-35F25F9B2EC8}"/>
                  </a:ext>
                </a:extLst>
              </p:cNvPr>
              <p:cNvGrpSpPr>
                <a:grpSpLocks/>
              </p:cNvGrpSpPr>
              <p:nvPr/>
            </p:nvGrpSpPr>
            <p:grpSpPr bwMode="auto">
              <a:xfrm>
                <a:off x="561" y="1414"/>
                <a:ext cx="417" cy="107"/>
                <a:chOff x="561" y="1414"/>
                <a:chExt cx="417" cy="107"/>
              </a:xfrm>
            </p:grpSpPr>
            <p:sp>
              <p:nvSpPr>
                <p:cNvPr id="50229" name="Freeform 25">
                  <a:extLst>
                    <a:ext uri="{FF2B5EF4-FFF2-40B4-BE49-F238E27FC236}">
                      <a16:creationId xmlns:a16="http://schemas.microsoft.com/office/drawing/2014/main" id="{BB8A0ECB-C382-9644-AE93-A218F020653C}"/>
                    </a:ext>
                  </a:extLst>
                </p:cNvPr>
                <p:cNvSpPr>
                  <a:spLocks/>
                </p:cNvSpPr>
                <p:nvPr/>
              </p:nvSpPr>
              <p:spPr bwMode="auto">
                <a:xfrm>
                  <a:off x="941" y="1414"/>
                  <a:ext cx="37" cy="107"/>
                </a:xfrm>
                <a:custGeom>
                  <a:avLst/>
                  <a:gdLst>
                    <a:gd name="T0" fmla="*/ 1 w 37"/>
                    <a:gd name="T1" fmla="*/ 7 h 107"/>
                    <a:gd name="T2" fmla="*/ 15 w 37"/>
                    <a:gd name="T3" fmla="*/ 1 h 107"/>
                    <a:gd name="T4" fmla="*/ 22 w 37"/>
                    <a:gd name="T5" fmla="*/ 0 h 107"/>
                    <a:gd name="T6" fmla="*/ 27 w 37"/>
                    <a:gd name="T7" fmla="*/ 0 h 107"/>
                    <a:gd name="T8" fmla="*/ 30 w 37"/>
                    <a:gd name="T9" fmla="*/ 1 h 107"/>
                    <a:gd name="T10" fmla="*/ 33 w 37"/>
                    <a:gd name="T11" fmla="*/ 3 h 107"/>
                    <a:gd name="T12" fmla="*/ 36 w 37"/>
                    <a:gd name="T13" fmla="*/ 9 h 107"/>
                    <a:gd name="T14" fmla="*/ 37 w 37"/>
                    <a:gd name="T15" fmla="*/ 15 h 107"/>
                    <a:gd name="T16" fmla="*/ 36 w 37"/>
                    <a:gd name="T17" fmla="*/ 23 h 107"/>
                    <a:gd name="T18" fmla="*/ 35 w 37"/>
                    <a:gd name="T19" fmla="*/ 29 h 107"/>
                    <a:gd name="T20" fmla="*/ 31 w 37"/>
                    <a:gd name="T21" fmla="*/ 36 h 107"/>
                    <a:gd name="T22" fmla="*/ 28 w 37"/>
                    <a:gd name="T23" fmla="*/ 41 h 107"/>
                    <a:gd name="T24" fmla="*/ 24 w 37"/>
                    <a:gd name="T25" fmla="*/ 46 h 107"/>
                    <a:gd name="T26" fmla="*/ 22 w 37"/>
                    <a:gd name="T27" fmla="*/ 53 h 107"/>
                    <a:gd name="T28" fmla="*/ 22 w 37"/>
                    <a:gd name="T29" fmla="*/ 58 h 107"/>
                    <a:gd name="T30" fmla="*/ 22 w 37"/>
                    <a:gd name="T31" fmla="*/ 68 h 107"/>
                    <a:gd name="T32" fmla="*/ 22 w 37"/>
                    <a:gd name="T33" fmla="*/ 76 h 107"/>
                    <a:gd name="T34" fmla="*/ 23 w 37"/>
                    <a:gd name="T35" fmla="*/ 83 h 107"/>
                    <a:gd name="T36" fmla="*/ 22 w 37"/>
                    <a:gd name="T37" fmla="*/ 89 h 107"/>
                    <a:gd name="T38" fmla="*/ 19 w 37"/>
                    <a:gd name="T39" fmla="*/ 96 h 107"/>
                    <a:gd name="T40" fmla="*/ 15 w 37"/>
                    <a:gd name="T41" fmla="*/ 100 h 107"/>
                    <a:gd name="T42" fmla="*/ 9 w 37"/>
                    <a:gd name="T43" fmla="*/ 104 h 107"/>
                    <a:gd name="T44" fmla="*/ 0 w 37"/>
                    <a:gd name="T45" fmla="*/ 107 h 107"/>
                    <a:gd name="T46" fmla="*/ 1 w 37"/>
                    <a:gd name="T47" fmla="*/ 7 h 10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7"/>
                    <a:gd name="T73" fmla="*/ 0 h 107"/>
                    <a:gd name="T74" fmla="*/ 37 w 37"/>
                    <a:gd name="T75" fmla="*/ 107 h 10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7" h="107">
                      <a:moveTo>
                        <a:pt x="1" y="7"/>
                      </a:moveTo>
                      <a:lnTo>
                        <a:pt x="15" y="1"/>
                      </a:lnTo>
                      <a:lnTo>
                        <a:pt x="22" y="0"/>
                      </a:lnTo>
                      <a:lnTo>
                        <a:pt x="27" y="0"/>
                      </a:lnTo>
                      <a:lnTo>
                        <a:pt x="30" y="1"/>
                      </a:lnTo>
                      <a:lnTo>
                        <a:pt x="33" y="3"/>
                      </a:lnTo>
                      <a:lnTo>
                        <a:pt x="36" y="9"/>
                      </a:lnTo>
                      <a:lnTo>
                        <a:pt x="37" y="15"/>
                      </a:lnTo>
                      <a:lnTo>
                        <a:pt x="36" y="23"/>
                      </a:lnTo>
                      <a:lnTo>
                        <a:pt x="35" y="29"/>
                      </a:lnTo>
                      <a:lnTo>
                        <a:pt x="31" y="36"/>
                      </a:lnTo>
                      <a:lnTo>
                        <a:pt x="28" y="41"/>
                      </a:lnTo>
                      <a:lnTo>
                        <a:pt x="24" y="46"/>
                      </a:lnTo>
                      <a:lnTo>
                        <a:pt x="22" y="53"/>
                      </a:lnTo>
                      <a:lnTo>
                        <a:pt x="22" y="58"/>
                      </a:lnTo>
                      <a:lnTo>
                        <a:pt x="22" y="68"/>
                      </a:lnTo>
                      <a:lnTo>
                        <a:pt x="22" y="76"/>
                      </a:lnTo>
                      <a:lnTo>
                        <a:pt x="23" y="83"/>
                      </a:lnTo>
                      <a:lnTo>
                        <a:pt x="22" y="89"/>
                      </a:lnTo>
                      <a:lnTo>
                        <a:pt x="19" y="96"/>
                      </a:lnTo>
                      <a:lnTo>
                        <a:pt x="15" y="100"/>
                      </a:lnTo>
                      <a:lnTo>
                        <a:pt x="9" y="104"/>
                      </a:lnTo>
                      <a:lnTo>
                        <a:pt x="0" y="107"/>
                      </a:lnTo>
                      <a:lnTo>
                        <a:pt x="1" y="7"/>
                      </a:lnTo>
                      <a:close/>
                    </a:path>
                  </a:pathLst>
                </a:custGeom>
                <a:solidFill>
                  <a:srgbClr val="FFC080"/>
                </a:solidFill>
                <a:ln w="12700">
                  <a:solidFill>
                    <a:srgbClr val="000000"/>
                  </a:solidFill>
                  <a:round/>
                  <a:headEnd/>
                  <a:tailEnd/>
                </a:ln>
              </p:spPr>
              <p:txBody>
                <a:bodyPr/>
                <a:lstStyle/>
                <a:p>
                  <a:endParaRPr lang="zh-CN" altLang="en-US"/>
                </a:p>
              </p:txBody>
            </p:sp>
            <p:sp>
              <p:nvSpPr>
                <p:cNvPr id="50230" name="Freeform 26">
                  <a:extLst>
                    <a:ext uri="{FF2B5EF4-FFF2-40B4-BE49-F238E27FC236}">
                      <a16:creationId xmlns:a16="http://schemas.microsoft.com/office/drawing/2014/main" id="{55D11A7C-9165-184E-9A77-8922D8918569}"/>
                    </a:ext>
                  </a:extLst>
                </p:cNvPr>
                <p:cNvSpPr>
                  <a:spLocks/>
                </p:cNvSpPr>
                <p:nvPr/>
              </p:nvSpPr>
              <p:spPr bwMode="auto">
                <a:xfrm>
                  <a:off x="561" y="1414"/>
                  <a:ext cx="36" cy="107"/>
                </a:xfrm>
                <a:custGeom>
                  <a:avLst/>
                  <a:gdLst>
                    <a:gd name="T0" fmla="*/ 36 w 36"/>
                    <a:gd name="T1" fmla="*/ 7 h 107"/>
                    <a:gd name="T2" fmla="*/ 21 w 36"/>
                    <a:gd name="T3" fmla="*/ 1 h 107"/>
                    <a:gd name="T4" fmla="*/ 15 w 36"/>
                    <a:gd name="T5" fmla="*/ 0 h 107"/>
                    <a:gd name="T6" fmla="*/ 9 w 36"/>
                    <a:gd name="T7" fmla="*/ 0 h 107"/>
                    <a:gd name="T8" fmla="*/ 6 w 36"/>
                    <a:gd name="T9" fmla="*/ 1 h 107"/>
                    <a:gd name="T10" fmla="*/ 3 w 36"/>
                    <a:gd name="T11" fmla="*/ 3 h 107"/>
                    <a:gd name="T12" fmla="*/ 1 w 36"/>
                    <a:gd name="T13" fmla="*/ 9 h 107"/>
                    <a:gd name="T14" fmla="*/ 0 w 36"/>
                    <a:gd name="T15" fmla="*/ 15 h 107"/>
                    <a:gd name="T16" fmla="*/ 0 w 36"/>
                    <a:gd name="T17" fmla="*/ 23 h 107"/>
                    <a:gd name="T18" fmla="*/ 1 w 36"/>
                    <a:gd name="T19" fmla="*/ 29 h 107"/>
                    <a:gd name="T20" fmla="*/ 5 w 36"/>
                    <a:gd name="T21" fmla="*/ 36 h 107"/>
                    <a:gd name="T22" fmla="*/ 9 w 36"/>
                    <a:gd name="T23" fmla="*/ 41 h 107"/>
                    <a:gd name="T24" fmla="*/ 12 w 36"/>
                    <a:gd name="T25" fmla="*/ 46 h 107"/>
                    <a:gd name="T26" fmla="*/ 14 w 36"/>
                    <a:gd name="T27" fmla="*/ 53 h 107"/>
                    <a:gd name="T28" fmla="*/ 15 w 36"/>
                    <a:gd name="T29" fmla="*/ 58 h 107"/>
                    <a:gd name="T30" fmla="*/ 14 w 36"/>
                    <a:gd name="T31" fmla="*/ 68 h 107"/>
                    <a:gd name="T32" fmla="*/ 14 w 36"/>
                    <a:gd name="T33" fmla="*/ 76 h 107"/>
                    <a:gd name="T34" fmla="*/ 13 w 36"/>
                    <a:gd name="T35" fmla="*/ 83 h 107"/>
                    <a:gd name="T36" fmla="*/ 14 w 36"/>
                    <a:gd name="T37" fmla="*/ 89 h 107"/>
                    <a:gd name="T38" fmla="*/ 17 w 36"/>
                    <a:gd name="T39" fmla="*/ 96 h 107"/>
                    <a:gd name="T40" fmla="*/ 21 w 36"/>
                    <a:gd name="T41" fmla="*/ 100 h 107"/>
                    <a:gd name="T42" fmla="*/ 27 w 36"/>
                    <a:gd name="T43" fmla="*/ 104 h 107"/>
                    <a:gd name="T44" fmla="*/ 36 w 36"/>
                    <a:gd name="T45" fmla="*/ 107 h 107"/>
                    <a:gd name="T46" fmla="*/ 36 w 36"/>
                    <a:gd name="T47" fmla="*/ 7 h 10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
                    <a:gd name="T73" fmla="*/ 0 h 107"/>
                    <a:gd name="T74" fmla="*/ 36 w 36"/>
                    <a:gd name="T75" fmla="*/ 107 h 10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 h="107">
                      <a:moveTo>
                        <a:pt x="36" y="7"/>
                      </a:moveTo>
                      <a:lnTo>
                        <a:pt x="21" y="1"/>
                      </a:lnTo>
                      <a:lnTo>
                        <a:pt x="15" y="0"/>
                      </a:lnTo>
                      <a:lnTo>
                        <a:pt x="9" y="0"/>
                      </a:lnTo>
                      <a:lnTo>
                        <a:pt x="6" y="1"/>
                      </a:lnTo>
                      <a:lnTo>
                        <a:pt x="3" y="3"/>
                      </a:lnTo>
                      <a:lnTo>
                        <a:pt x="1" y="9"/>
                      </a:lnTo>
                      <a:lnTo>
                        <a:pt x="0" y="15"/>
                      </a:lnTo>
                      <a:lnTo>
                        <a:pt x="0" y="23"/>
                      </a:lnTo>
                      <a:lnTo>
                        <a:pt x="1" y="29"/>
                      </a:lnTo>
                      <a:lnTo>
                        <a:pt x="5" y="36"/>
                      </a:lnTo>
                      <a:lnTo>
                        <a:pt x="9" y="41"/>
                      </a:lnTo>
                      <a:lnTo>
                        <a:pt x="12" y="46"/>
                      </a:lnTo>
                      <a:lnTo>
                        <a:pt x="14" y="53"/>
                      </a:lnTo>
                      <a:lnTo>
                        <a:pt x="15" y="58"/>
                      </a:lnTo>
                      <a:lnTo>
                        <a:pt x="14" y="68"/>
                      </a:lnTo>
                      <a:lnTo>
                        <a:pt x="14" y="76"/>
                      </a:lnTo>
                      <a:lnTo>
                        <a:pt x="13" y="83"/>
                      </a:lnTo>
                      <a:lnTo>
                        <a:pt x="14" y="89"/>
                      </a:lnTo>
                      <a:lnTo>
                        <a:pt x="17" y="96"/>
                      </a:lnTo>
                      <a:lnTo>
                        <a:pt x="21" y="100"/>
                      </a:lnTo>
                      <a:lnTo>
                        <a:pt x="27" y="104"/>
                      </a:lnTo>
                      <a:lnTo>
                        <a:pt x="36" y="107"/>
                      </a:lnTo>
                      <a:lnTo>
                        <a:pt x="36" y="7"/>
                      </a:lnTo>
                      <a:close/>
                    </a:path>
                  </a:pathLst>
                </a:custGeom>
                <a:solidFill>
                  <a:srgbClr val="FFC080"/>
                </a:solidFill>
                <a:ln w="12700">
                  <a:solidFill>
                    <a:srgbClr val="000000"/>
                  </a:solidFill>
                  <a:round/>
                  <a:headEnd/>
                  <a:tailEnd/>
                </a:ln>
              </p:spPr>
              <p:txBody>
                <a:bodyPr/>
                <a:lstStyle/>
                <a:p>
                  <a:endParaRPr lang="zh-CN" altLang="en-US"/>
                </a:p>
              </p:txBody>
            </p:sp>
          </p:grpSp>
          <p:sp>
            <p:nvSpPr>
              <p:cNvPr id="50207" name="Freeform 29">
                <a:extLst>
                  <a:ext uri="{FF2B5EF4-FFF2-40B4-BE49-F238E27FC236}">
                    <a16:creationId xmlns:a16="http://schemas.microsoft.com/office/drawing/2014/main" id="{0FFD085B-DDBD-0540-B7F3-25AE83E42504}"/>
                  </a:ext>
                </a:extLst>
              </p:cNvPr>
              <p:cNvSpPr>
                <a:spLocks/>
              </p:cNvSpPr>
              <p:nvPr/>
            </p:nvSpPr>
            <p:spPr bwMode="auto">
              <a:xfrm>
                <a:off x="590" y="1216"/>
                <a:ext cx="364" cy="535"/>
              </a:xfrm>
              <a:custGeom>
                <a:avLst/>
                <a:gdLst>
                  <a:gd name="T0" fmla="*/ 24 w 364"/>
                  <a:gd name="T1" fmla="*/ 109 h 535"/>
                  <a:gd name="T2" fmla="*/ 9 w 364"/>
                  <a:gd name="T3" fmla="*/ 156 h 535"/>
                  <a:gd name="T4" fmla="*/ 2 w 364"/>
                  <a:gd name="T5" fmla="*/ 217 h 535"/>
                  <a:gd name="T6" fmla="*/ 0 w 364"/>
                  <a:gd name="T7" fmla="*/ 275 h 535"/>
                  <a:gd name="T8" fmla="*/ 2 w 364"/>
                  <a:gd name="T9" fmla="*/ 340 h 535"/>
                  <a:gd name="T10" fmla="*/ 11 w 364"/>
                  <a:gd name="T11" fmla="*/ 390 h 535"/>
                  <a:gd name="T12" fmla="*/ 32 w 364"/>
                  <a:gd name="T13" fmla="*/ 435 h 535"/>
                  <a:gd name="T14" fmla="*/ 60 w 364"/>
                  <a:gd name="T15" fmla="*/ 472 h 535"/>
                  <a:gd name="T16" fmla="*/ 99 w 364"/>
                  <a:gd name="T17" fmla="*/ 506 h 535"/>
                  <a:gd name="T18" fmla="*/ 141 w 364"/>
                  <a:gd name="T19" fmla="*/ 526 h 535"/>
                  <a:gd name="T20" fmla="*/ 164 w 364"/>
                  <a:gd name="T21" fmla="*/ 534 h 535"/>
                  <a:gd name="T22" fmla="*/ 191 w 364"/>
                  <a:gd name="T23" fmla="*/ 534 h 535"/>
                  <a:gd name="T24" fmla="*/ 223 w 364"/>
                  <a:gd name="T25" fmla="*/ 527 h 535"/>
                  <a:gd name="T26" fmla="*/ 252 w 364"/>
                  <a:gd name="T27" fmla="*/ 514 h 535"/>
                  <a:gd name="T28" fmla="*/ 280 w 364"/>
                  <a:gd name="T29" fmla="*/ 494 h 535"/>
                  <a:gd name="T30" fmla="*/ 304 w 364"/>
                  <a:gd name="T31" fmla="*/ 470 h 535"/>
                  <a:gd name="T32" fmla="*/ 326 w 364"/>
                  <a:gd name="T33" fmla="*/ 443 h 535"/>
                  <a:gd name="T34" fmla="*/ 342 w 364"/>
                  <a:gd name="T35" fmla="*/ 418 h 535"/>
                  <a:gd name="T36" fmla="*/ 350 w 364"/>
                  <a:gd name="T37" fmla="*/ 398 h 535"/>
                  <a:gd name="T38" fmla="*/ 358 w 364"/>
                  <a:gd name="T39" fmla="*/ 367 h 535"/>
                  <a:gd name="T40" fmla="*/ 363 w 364"/>
                  <a:gd name="T41" fmla="*/ 327 h 535"/>
                  <a:gd name="T42" fmla="*/ 364 w 364"/>
                  <a:gd name="T43" fmla="*/ 287 h 535"/>
                  <a:gd name="T44" fmla="*/ 362 w 364"/>
                  <a:gd name="T45" fmla="*/ 238 h 535"/>
                  <a:gd name="T46" fmla="*/ 359 w 364"/>
                  <a:gd name="T47" fmla="*/ 195 h 535"/>
                  <a:gd name="T48" fmla="*/ 355 w 364"/>
                  <a:gd name="T49" fmla="*/ 159 h 535"/>
                  <a:gd name="T50" fmla="*/ 347 w 364"/>
                  <a:gd name="T51" fmla="*/ 128 h 535"/>
                  <a:gd name="T52" fmla="*/ 337 w 364"/>
                  <a:gd name="T53" fmla="*/ 105 h 535"/>
                  <a:gd name="T54" fmla="*/ 323 w 364"/>
                  <a:gd name="T55" fmla="*/ 80 h 535"/>
                  <a:gd name="T56" fmla="*/ 308 w 364"/>
                  <a:gd name="T57" fmla="*/ 61 h 535"/>
                  <a:gd name="T58" fmla="*/ 289 w 364"/>
                  <a:gd name="T59" fmla="*/ 43 h 535"/>
                  <a:gd name="T60" fmla="*/ 266 w 364"/>
                  <a:gd name="T61" fmla="*/ 27 h 535"/>
                  <a:gd name="T62" fmla="*/ 237 w 364"/>
                  <a:gd name="T63" fmla="*/ 12 h 535"/>
                  <a:gd name="T64" fmla="*/ 201 w 364"/>
                  <a:gd name="T65" fmla="*/ 3 h 535"/>
                  <a:gd name="T66" fmla="*/ 155 w 364"/>
                  <a:gd name="T67" fmla="*/ 3 h 535"/>
                  <a:gd name="T68" fmla="*/ 108 w 364"/>
                  <a:gd name="T69" fmla="*/ 20 h 535"/>
                  <a:gd name="T70" fmla="*/ 69 w 364"/>
                  <a:gd name="T71" fmla="*/ 46 h 535"/>
                  <a:gd name="T72" fmla="*/ 36 w 364"/>
                  <a:gd name="T73" fmla="*/ 86 h 5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4"/>
                  <a:gd name="T112" fmla="*/ 0 h 535"/>
                  <a:gd name="T113" fmla="*/ 364 w 364"/>
                  <a:gd name="T114" fmla="*/ 535 h 5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4" h="535">
                    <a:moveTo>
                      <a:pt x="36" y="86"/>
                    </a:moveTo>
                    <a:lnTo>
                      <a:pt x="24" y="109"/>
                    </a:lnTo>
                    <a:lnTo>
                      <a:pt x="15" y="133"/>
                    </a:lnTo>
                    <a:lnTo>
                      <a:pt x="9" y="156"/>
                    </a:lnTo>
                    <a:lnTo>
                      <a:pt x="5" y="185"/>
                    </a:lnTo>
                    <a:lnTo>
                      <a:pt x="2" y="217"/>
                    </a:lnTo>
                    <a:lnTo>
                      <a:pt x="1" y="246"/>
                    </a:lnTo>
                    <a:lnTo>
                      <a:pt x="0" y="275"/>
                    </a:lnTo>
                    <a:lnTo>
                      <a:pt x="0" y="311"/>
                    </a:lnTo>
                    <a:lnTo>
                      <a:pt x="2" y="340"/>
                    </a:lnTo>
                    <a:lnTo>
                      <a:pt x="6" y="369"/>
                    </a:lnTo>
                    <a:lnTo>
                      <a:pt x="11" y="390"/>
                    </a:lnTo>
                    <a:lnTo>
                      <a:pt x="20" y="415"/>
                    </a:lnTo>
                    <a:lnTo>
                      <a:pt x="32" y="435"/>
                    </a:lnTo>
                    <a:lnTo>
                      <a:pt x="43" y="452"/>
                    </a:lnTo>
                    <a:lnTo>
                      <a:pt x="60" y="472"/>
                    </a:lnTo>
                    <a:lnTo>
                      <a:pt x="78" y="489"/>
                    </a:lnTo>
                    <a:lnTo>
                      <a:pt x="99" y="506"/>
                    </a:lnTo>
                    <a:lnTo>
                      <a:pt x="120" y="517"/>
                    </a:lnTo>
                    <a:lnTo>
                      <a:pt x="141" y="526"/>
                    </a:lnTo>
                    <a:lnTo>
                      <a:pt x="151" y="530"/>
                    </a:lnTo>
                    <a:lnTo>
                      <a:pt x="164" y="534"/>
                    </a:lnTo>
                    <a:lnTo>
                      <a:pt x="181" y="535"/>
                    </a:lnTo>
                    <a:lnTo>
                      <a:pt x="191" y="534"/>
                    </a:lnTo>
                    <a:lnTo>
                      <a:pt x="206" y="532"/>
                    </a:lnTo>
                    <a:lnTo>
                      <a:pt x="223" y="527"/>
                    </a:lnTo>
                    <a:lnTo>
                      <a:pt x="237" y="522"/>
                    </a:lnTo>
                    <a:lnTo>
                      <a:pt x="252" y="514"/>
                    </a:lnTo>
                    <a:lnTo>
                      <a:pt x="267" y="504"/>
                    </a:lnTo>
                    <a:lnTo>
                      <a:pt x="280" y="494"/>
                    </a:lnTo>
                    <a:lnTo>
                      <a:pt x="293" y="482"/>
                    </a:lnTo>
                    <a:lnTo>
                      <a:pt x="304" y="470"/>
                    </a:lnTo>
                    <a:lnTo>
                      <a:pt x="313" y="458"/>
                    </a:lnTo>
                    <a:lnTo>
                      <a:pt x="326" y="443"/>
                    </a:lnTo>
                    <a:lnTo>
                      <a:pt x="334" y="431"/>
                    </a:lnTo>
                    <a:lnTo>
                      <a:pt x="342" y="418"/>
                    </a:lnTo>
                    <a:lnTo>
                      <a:pt x="346" y="408"/>
                    </a:lnTo>
                    <a:lnTo>
                      <a:pt x="350" y="398"/>
                    </a:lnTo>
                    <a:lnTo>
                      <a:pt x="354" y="384"/>
                    </a:lnTo>
                    <a:lnTo>
                      <a:pt x="358" y="367"/>
                    </a:lnTo>
                    <a:lnTo>
                      <a:pt x="361" y="345"/>
                    </a:lnTo>
                    <a:lnTo>
                      <a:pt x="363" y="327"/>
                    </a:lnTo>
                    <a:lnTo>
                      <a:pt x="364" y="307"/>
                    </a:lnTo>
                    <a:lnTo>
                      <a:pt x="364" y="287"/>
                    </a:lnTo>
                    <a:lnTo>
                      <a:pt x="363" y="259"/>
                    </a:lnTo>
                    <a:lnTo>
                      <a:pt x="362" y="238"/>
                    </a:lnTo>
                    <a:lnTo>
                      <a:pt x="360" y="218"/>
                    </a:lnTo>
                    <a:lnTo>
                      <a:pt x="359" y="195"/>
                    </a:lnTo>
                    <a:lnTo>
                      <a:pt x="358" y="178"/>
                    </a:lnTo>
                    <a:lnTo>
                      <a:pt x="355" y="159"/>
                    </a:lnTo>
                    <a:lnTo>
                      <a:pt x="352" y="144"/>
                    </a:lnTo>
                    <a:lnTo>
                      <a:pt x="347" y="128"/>
                    </a:lnTo>
                    <a:lnTo>
                      <a:pt x="342" y="115"/>
                    </a:lnTo>
                    <a:lnTo>
                      <a:pt x="337" y="105"/>
                    </a:lnTo>
                    <a:lnTo>
                      <a:pt x="332" y="96"/>
                    </a:lnTo>
                    <a:lnTo>
                      <a:pt x="323" y="80"/>
                    </a:lnTo>
                    <a:lnTo>
                      <a:pt x="316" y="70"/>
                    </a:lnTo>
                    <a:lnTo>
                      <a:pt x="308" y="61"/>
                    </a:lnTo>
                    <a:lnTo>
                      <a:pt x="298" y="51"/>
                    </a:lnTo>
                    <a:lnTo>
                      <a:pt x="289" y="43"/>
                    </a:lnTo>
                    <a:lnTo>
                      <a:pt x="279" y="35"/>
                    </a:lnTo>
                    <a:lnTo>
                      <a:pt x="266" y="27"/>
                    </a:lnTo>
                    <a:lnTo>
                      <a:pt x="253" y="19"/>
                    </a:lnTo>
                    <a:lnTo>
                      <a:pt x="237" y="12"/>
                    </a:lnTo>
                    <a:lnTo>
                      <a:pt x="220" y="7"/>
                    </a:lnTo>
                    <a:lnTo>
                      <a:pt x="201" y="3"/>
                    </a:lnTo>
                    <a:lnTo>
                      <a:pt x="182" y="0"/>
                    </a:lnTo>
                    <a:lnTo>
                      <a:pt x="155" y="3"/>
                    </a:lnTo>
                    <a:lnTo>
                      <a:pt x="132" y="10"/>
                    </a:lnTo>
                    <a:lnTo>
                      <a:pt x="108" y="20"/>
                    </a:lnTo>
                    <a:lnTo>
                      <a:pt x="88" y="32"/>
                    </a:lnTo>
                    <a:lnTo>
                      <a:pt x="69" y="46"/>
                    </a:lnTo>
                    <a:lnTo>
                      <a:pt x="51" y="65"/>
                    </a:lnTo>
                    <a:lnTo>
                      <a:pt x="36" y="86"/>
                    </a:lnTo>
                    <a:close/>
                  </a:path>
                </a:pathLst>
              </a:custGeom>
              <a:solidFill>
                <a:srgbClr val="FFC080"/>
              </a:solidFill>
              <a:ln w="12700">
                <a:solidFill>
                  <a:srgbClr val="000000"/>
                </a:solidFill>
                <a:round/>
                <a:headEnd/>
                <a:tailEnd/>
              </a:ln>
            </p:spPr>
            <p:txBody>
              <a:bodyPr/>
              <a:lstStyle/>
              <a:p>
                <a:endParaRPr lang="zh-CN" altLang="en-US"/>
              </a:p>
            </p:txBody>
          </p:sp>
          <p:sp>
            <p:nvSpPr>
              <p:cNvPr id="50208" name="Freeform 30">
                <a:extLst>
                  <a:ext uri="{FF2B5EF4-FFF2-40B4-BE49-F238E27FC236}">
                    <a16:creationId xmlns:a16="http://schemas.microsoft.com/office/drawing/2014/main" id="{349D1719-0231-6441-A55B-161DAF70F40E}"/>
                  </a:ext>
                </a:extLst>
              </p:cNvPr>
              <p:cNvSpPr>
                <a:spLocks/>
              </p:cNvSpPr>
              <p:nvPr/>
            </p:nvSpPr>
            <p:spPr bwMode="auto">
              <a:xfrm>
                <a:off x="698" y="1620"/>
                <a:ext cx="148" cy="32"/>
              </a:xfrm>
              <a:custGeom>
                <a:avLst/>
                <a:gdLst>
                  <a:gd name="T0" fmla="*/ 0 w 148"/>
                  <a:gd name="T1" fmla="*/ 22 h 32"/>
                  <a:gd name="T2" fmla="*/ 5 w 148"/>
                  <a:gd name="T3" fmla="*/ 18 h 32"/>
                  <a:gd name="T4" fmla="*/ 12 w 148"/>
                  <a:gd name="T5" fmla="*/ 12 h 32"/>
                  <a:gd name="T6" fmla="*/ 25 w 148"/>
                  <a:gd name="T7" fmla="*/ 6 h 32"/>
                  <a:gd name="T8" fmla="*/ 40 w 148"/>
                  <a:gd name="T9" fmla="*/ 2 h 32"/>
                  <a:gd name="T10" fmla="*/ 55 w 148"/>
                  <a:gd name="T11" fmla="*/ 0 h 32"/>
                  <a:gd name="T12" fmla="*/ 68 w 148"/>
                  <a:gd name="T13" fmla="*/ 0 h 32"/>
                  <a:gd name="T14" fmla="*/ 77 w 148"/>
                  <a:gd name="T15" fmla="*/ 1 h 32"/>
                  <a:gd name="T16" fmla="*/ 84 w 148"/>
                  <a:gd name="T17" fmla="*/ 0 h 32"/>
                  <a:gd name="T18" fmla="*/ 91 w 148"/>
                  <a:gd name="T19" fmla="*/ 0 h 32"/>
                  <a:gd name="T20" fmla="*/ 100 w 148"/>
                  <a:gd name="T21" fmla="*/ 1 h 32"/>
                  <a:gd name="T22" fmla="*/ 111 w 148"/>
                  <a:gd name="T23" fmla="*/ 3 h 32"/>
                  <a:gd name="T24" fmla="*/ 121 w 148"/>
                  <a:gd name="T25" fmla="*/ 6 h 32"/>
                  <a:gd name="T26" fmla="*/ 133 w 148"/>
                  <a:gd name="T27" fmla="*/ 10 h 32"/>
                  <a:gd name="T28" fmla="*/ 139 w 148"/>
                  <a:gd name="T29" fmla="*/ 14 h 32"/>
                  <a:gd name="T30" fmla="*/ 144 w 148"/>
                  <a:gd name="T31" fmla="*/ 18 h 32"/>
                  <a:gd name="T32" fmla="*/ 148 w 148"/>
                  <a:gd name="T33" fmla="*/ 24 h 32"/>
                  <a:gd name="T34" fmla="*/ 147 w 148"/>
                  <a:gd name="T35" fmla="*/ 26 h 32"/>
                  <a:gd name="T36" fmla="*/ 133 w 148"/>
                  <a:gd name="T37" fmla="*/ 30 h 32"/>
                  <a:gd name="T38" fmla="*/ 109 w 148"/>
                  <a:gd name="T39" fmla="*/ 32 h 32"/>
                  <a:gd name="T40" fmla="*/ 86 w 148"/>
                  <a:gd name="T41" fmla="*/ 32 h 32"/>
                  <a:gd name="T42" fmla="*/ 62 w 148"/>
                  <a:gd name="T43" fmla="*/ 32 h 32"/>
                  <a:gd name="T44" fmla="*/ 30 w 148"/>
                  <a:gd name="T45" fmla="*/ 30 h 32"/>
                  <a:gd name="T46" fmla="*/ 9 w 148"/>
                  <a:gd name="T47" fmla="*/ 28 h 32"/>
                  <a:gd name="T48" fmla="*/ 3 w 148"/>
                  <a:gd name="T49" fmla="*/ 26 h 32"/>
                  <a:gd name="T50" fmla="*/ 0 w 148"/>
                  <a:gd name="T51" fmla="*/ 2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8"/>
                  <a:gd name="T79" fmla="*/ 0 h 32"/>
                  <a:gd name="T80" fmla="*/ 148 w 148"/>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8" h="32">
                    <a:moveTo>
                      <a:pt x="0" y="22"/>
                    </a:moveTo>
                    <a:lnTo>
                      <a:pt x="5" y="18"/>
                    </a:lnTo>
                    <a:lnTo>
                      <a:pt x="12" y="12"/>
                    </a:lnTo>
                    <a:lnTo>
                      <a:pt x="25" y="6"/>
                    </a:lnTo>
                    <a:lnTo>
                      <a:pt x="40" y="2"/>
                    </a:lnTo>
                    <a:lnTo>
                      <a:pt x="55" y="0"/>
                    </a:lnTo>
                    <a:lnTo>
                      <a:pt x="68" y="0"/>
                    </a:lnTo>
                    <a:lnTo>
                      <a:pt x="77" y="1"/>
                    </a:lnTo>
                    <a:lnTo>
                      <a:pt x="84" y="0"/>
                    </a:lnTo>
                    <a:lnTo>
                      <a:pt x="91" y="0"/>
                    </a:lnTo>
                    <a:lnTo>
                      <a:pt x="100" y="1"/>
                    </a:lnTo>
                    <a:lnTo>
                      <a:pt x="111" y="3"/>
                    </a:lnTo>
                    <a:lnTo>
                      <a:pt x="121" y="6"/>
                    </a:lnTo>
                    <a:lnTo>
                      <a:pt x="133" y="10"/>
                    </a:lnTo>
                    <a:lnTo>
                      <a:pt x="139" y="14"/>
                    </a:lnTo>
                    <a:lnTo>
                      <a:pt x="144" y="18"/>
                    </a:lnTo>
                    <a:lnTo>
                      <a:pt x="148" y="24"/>
                    </a:lnTo>
                    <a:lnTo>
                      <a:pt x="147" y="26"/>
                    </a:lnTo>
                    <a:lnTo>
                      <a:pt x="133" y="30"/>
                    </a:lnTo>
                    <a:lnTo>
                      <a:pt x="109" y="32"/>
                    </a:lnTo>
                    <a:lnTo>
                      <a:pt x="86" y="32"/>
                    </a:lnTo>
                    <a:lnTo>
                      <a:pt x="62" y="32"/>
                    </a:lnTo>
                    <a:lnTo>
                      <a:pt x="30" y="30"/>
                    </a:lnTo>
                    <a:lnTo>
                      <a:pt x="9" y="28"/>
                    </a:lnTo>
                    <a:lnTo>
                      <a:pt x="3" y="26"/>
                    </a:lnTo>
                    <a:lnTo>
                      <a:pt x="0" y="22"/>
                    </a:lnTo>
                    <a:close/>
                  </a:path>
                </a:pathLst>
              </a:custGeom>
              <a:solidFill>
                <a:srgbClr val="FFE0C0"/>
              </a:solidFill>
              <a:ln w="12700">
                <a:solidFill>
                  <a:srgbClr val="000000"/>
                </a:solidFill>
                <a:round/>
                <a:headEnd/>
                <a:tailEnd/>
              </a:ln>
            </p:spPr>
            <p:txBody>
              <a:bodyPr/>
              <a:lstStyle/>
              <a:p>
                <a:endParaRPr lang="zh-CN" altLang="en-US"/>
              </a:p>
            </p:txBody>
          </p:sp>
          <p:sp>
            <p:nvSpPr>
              <p:cNvPr id="50209" name="Freeform 31">
                <a:extLst>
                  <a:ext uri="{FF2B5EF4-FFF2-40B4-BE49-F238E27FC236}">
                    <a16:creationId xmlns:a16="http://schemas.microsoft.com/office/drawing/2014/main" id="{17753E86-46A1-D14A-A087-FA582F564591}"/>
                  </a:ext>
                </a:extLst>
              </p:cNvPr>
              <p:cNvSpPr>
                <a:spLocks/>
              </p:cNvSpPr>
              <p:nvPr/>
            </p:nvSpPr>
            <p:spPr bwMode="auto">
              <a:xfrm>
                <a:off x="567" y="1166"/>
                <a:ext cx="421" cy="288"/>
              </a:xfrm>
              <a:custGeom>
                <a:avLst/>
                <a:gdLst>
                  <a:gd name="T0" fmla="*/ 13 w 421"/>
                  <a:gd name="T1" fmla="*/ 274 h 288"/>
                  <a:gd name="T2" fmla="*/ 11 w 421"/>
                  <a:gd name="T3" fmla="*/ 253 h 288"/>
                  <a:gd name="T4" fmla="*/ 15 w 421"/>
                  <a:gd name="T5" fmla="*/ 238 h 288"/>
                  <a:gd name="T6" fmla="*/ 12 w 421"/>
                  <a:gd name="T7" fmla="*/ 218 h 288"/>
                  <a:gd name="T8" fmla="*/ 11 w 421"/>
                  <a:gd name="T9" fmla="*/ 202 h 288"/>
                  <a:gd name="T10" fmla="*/ 10 w 421"/>
                  <a:gd name="T11" fmla="*/ 191 h 288"/>
                  <a:gd name="T12" fmla="*/ 19 w 421"/>
                  <a:gd name="T13" fmla="*/ 181 h 288"/>
                  <a:gd name="T14" fmla="*/ 12 w 421"/>
                  <a:gd name="T15" fmla="*/ 154 h 288"/>
                  <a:gd name="T16" fmla="*/ 21 w 421"/>
                  <a:gd name="T17" fmla="*/ 150 h 288"/>
                  <a:gd name="T18" fmla="*/ 32 w 421"/>
                  <a:gd name="T19" fmla="*/ 142 h 288"/>
                  <a:gd name="T20" fmla="*/ 30 w 421"/>
                  <a:gd name="T21" fmla="*/ 127 h 288"/>
                  <a:gd name="T22" fmla="*/ 39 w 421"/>
                  <a:gd name="T23" fmla="*/ 120 h 288"/>
                  <a:gd name="T24" fmla="*/ 36 w 421"/>
                  <a:gd name="T25" fmla="*/ 101 h 288"/>
                  <a:gd name="T26" fmla="*/ 38 w 421"/>
                  <a:gd name="T27" fmla="*/ 89 h 288"/>
                  <a:gd name="T28" fmla="*/ 47 w 421"/>
                  <a:gd name="T29" fmla="*/ 70 h 288"/>
                  <a:gd name="T30" fmla="*/ 52 w 421"/>
                  <a:gd name="T31" fmla="*/ 55 h 288"/>
                  <a:gd name="T32" fmla="*/ 73 w 421"/>
                  <a:gd name="T33" fmla="*/ 63 h 288"/>
                  <a:gd name="T34" fmla="*/ 80 w 421"/>
                  <a:gd name="T35" fmla="*/ 37 h 288"/>
                  <a:gd name="T36" fmla="*/ 93 w 421"/>
                  <a:gd name="T37" fmla="*/ 52 h 288"/>
                  <a:gd name="T38" fmla="*/ 111 w 421"/>
                  <a:gd name="T39" fmla="*/ 31 h 288"/>
                  <a:gd name="T40" fmla="*/ 141 w 421"/>
                  <a:gd name="T41" fmla="*/ 14 h 288"/>
                  <a:gd name="T42" fmla="*/ 195 w 421"/>
                  <a:gd name="T43" fmla="*/ 2 h 288"/>
                  <a:gd name="T44" fmla="*/ 233 w 421"/>
                  <a:gd name="T45" fmla="*/ 0 h 288"/>
                  <a:gd name="T46" fmla="*/ 245 w 421"/>
                  <a:gd name="T47" fmla="*/ 11 h 288"/>
                  <a:gd name="T48" fmla="*/ 265 w 421"/>
                  <a:gd name="T49" fmla="*/ 18 h 288"/>
                  <a:gd name="T50" fmla="*/ 297 w 421"/>
                  <a:gd name="T51" fmla="*/ 14 h 288"/>
                  <a:gd name="T52" fmla="*/ 294 w 421"/>
                  <a:gd name="T53" fmla="*/ 26 h 288"/>
                  <a:gd name="T54" fmla="*/ 323 w 421"/>
                  <a:gd name="T55" fmla="*/ 27 h 288"/>
                  <a:gd name="T56" fmla="*/ 321 w 421"/>
                  <a:gd name="T57" fmla="*/ 37 h 288"/>
                  <a:gd name="T58" fmla="*/ 338 w 421"/>
                  <a:gd name="T59" fmla="*/ 44 h 288"/>
                  <a:gd name="T60" fmla="*/ 367 w 421"/>
                  <a:gd name="T61" fmla="*/ 55 h 288"/>
                  <a:gd name="T62" fmla="*/ 366 w 421"/>
                  <a:gd name="T63" fmla="*/ 68 h 288"/>
                  <a:gd name="T64" fmla="*/ 367 w 421"/>
                  <a:gd name="T65" fmla="*/ 78 h 288"/>
                  <a:gd name="T66" fmla="*/ 395 w 421"/>
                  <a:gd name="T67" fmla="*/ 88 h 288"/>
                  <a:gd name="T68" fmla="*/ 395 w 421"/>
                  <a:gd name="T69" fmla="*/ 107 h 288"/>
                  <a:gd name="T70" fmla="*/ 404 w 421"/>
                  <a:gd name="T71" fmla="*/ 134 h 288"/>
                  <a:gd name="T72" fmla="*/ 400 w 421"/>
                  <a:gd name="T73" fmla="*/ 162 h 288"/>
                  <a:gd name="T74" fmla="*/ 400 w 421"/>
                  <a:gd name="T75" fmla="*/ 194 h 288"/>
                  <a:gd name="T76" fmla="*/ 400 w 421"/>
                  <a:gd name="T77" fmla="*/ 228 h 288"/>
                  <a:gd name="T78" fmla="*/ 381 w 421"/>
                  <a:gd name="T79" fmla="*/ 286 h 288"/>
                  <a:gd name="T80" fmla="*/ 345 w 421"/>
                  <a:gd name="T81" fmla="*/ 141 h 288"/>
                  <a:gd name="T82" fmla="*/ 277 w 421"/>
                  <a:gd name="T83" fmla="*/ 118 h 288"/>
                  <a:gd name="T84" fmla="*/ 194 w 421"/>
                  <a:gd name="T85" fmla="*/ 98 h 288"/>
                  <a:gd name="T86" fmla="*/ 111 w 421"/>
                  <a:gd name="T87" fmla="*/ 100 h 288"/>
                  <a:gd name="T88" fmla="*/ 89 w 421"/>
                  <a:gd name="T89" fmla="*/ 111 h 288"/>
                  <a:gd name="T90" fmla="*/ 67 w 421"/>
                  <a:gd name="T91" fmla="*/ 140 h 288"/>
                  <a:gd name="T92" fmla="*/ 53 w 421"/>
                  <a:gd name="T93" fmla="*/ 184 h 288"/>
                  <a:gd name="T94" fmla="*/ 36 w 421"/>
                  <a:gd name="T95" fmla="*/ 218 h 2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21"/>
                  <a:gd name="T145" fmla="*/ 0 h 288"/>
                  <a:gd name="T146" fmla="*/ 421 w 421"/>
                  <a:gd name="T147" fmla="*/ 288 h 2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21" h="288">
                    <a:moveTo>
                      <a:pt x="25" y="288"/>
                    </a:moveTo>
                    <a:lnTo>
                      <a:pt x="21" y="283"/>
                    </a:lnTo>
                    <a:lnTo>
                      <a:pt x="13" y="274"/>
                    </a:lnTo>
                    <a:lnTo>
                      <a:pt x="21" y="270"/>
                    </a:lnTo>
                    <a:lnTo>
                      <a:pt x="16" y="262"/>
                    </a:lnTo>
                    <a:lnTo>
                      <a:pt x="11" y="253"/>
                    </a:lnTo>
                    <a:lnTo>
                      <a:pt x="7" y="247"/>
                    </a:lnTo>
                    <a:lnTo>
                      <a:pt x="18" y="247"/>
                    </a:lnTo>
                    <a:lnTo>
                      <a:pt x="15" y="238"/>
                    </a:lnTo>
                    <a:lnTo>
                      <a:pt x="9" y="228"/>
                    </a:lnTo>
                    <a:lnTo>
                      <a:pt x="0" y="219"/>
                    </a:lnTo>
                    <a:lnTo>
                      <a:pt x="12" y="218"/>
                    </a:lnTo>
                    <a:lnTo>
                      <a:pt x="9" y="210"/>
                    </a:lnTo>
                    <a:lnTo>
                      <a:pt x="4" y="200"/>
                    </a:lnTo>
                    <a:lnTo>
                      <a:pt x="11" y="202"/>
                    </a:lnTo>
                    <a:lnTo>
                      <a:pt x="17" y="204"/>
                    </a:lnTo>
                    <a:lnTo>
                      <a:pt x="15" y="198"/>
                    </a:lnTo>
                    <a:lnTo>
                      <a:pt x="10" y="191"/>
                    </a:lnTo>
                    <a:lnTo>
                      <a:pt x="16" y="191"/>
                    </a:lnTo>
                    <a:lnTo>
                      <a:pt x="13" y="180"/>
                    </a:lnTo>
                    <a:lnTo>
                      <a:pt x="19" y="181"/>
                    </a:lnTo>
                    <a:lnTo>
                      <a:pt x="19" y="173"/>
                    </a:lnTo>
                    <a:lnTo>
                      <a:pt x="17" y="166"/>
                    </a:lnTo>
                    <a:lnTo>
                      <a:pt x="12" y="154"/>
                    </a:lnTo>
                    <a:lnTo>
                      <a:pt x="19" y="156"/>
                    </a:lnTo>
                    <a:lnTo>
                      <a:pt x="26" y="158"/>
                    </a:lnTo>
                    <a:lnTo>
                      <a:pt x="21" y="150"/>
                    </a:lnTo>
                    <a:lnTo>
                      <a:pt x="31" y="151"/>
                    </a:lnTo>
                    <a:lnTo>
                      <a:pt x="39" y="152"/>
                    </a:lnTo>
                    <a:lnTo>
                      <a:pt x="32" y="142"/>
                    </a:lnTo>
                    <a:lnTo>
                      <a:pt x="28" y="136"/>
                    </a:lnTo>
                    <a:lnTo>
                      <a:pt x="22" y="128"/>
                    </a:lnTo>
                    <a:lnTo>
                      <a:pt x="30" y="127"/>
                    </a:lnTo>
                    <a:lnTo>
                      <a:pt x="38" y="127"/>
                    </a:lnTo>
                    <a:lnTo>
                      <a:pt x="45" y="126"/>
                    </a:lnTo>
                    <a:lnTo>
                      <a:pt x="39" y="120"/>
                    </a:lnTo>
                    <a:lnTo>
                      <a:pt x="32" y="114"/>
                    </a:lnTo>
                    <a:lnTo>
                      <a:pt x="40" y="111"/>
                    </a:lnTo>
                    <a:lnTo>
                      <a:pt x="36" y="101"/>
                    </a:lnTo>
                    <a:lnTo>
                      <a:pt x="32" y="94"/>
                    </a:lnTo>
                    <a:lnTo>
                      <a:pt x="29" y="88"/>
                    </a:lnTo>
                    <a:lnTo>
                      <a:pt x="38" y="89"/>
                    </a:lnTo>
                    <a:lnTo>
                      <a:pt x="46" y="91"/>
                    </a:lnTo>
                    <a:lnTo>
                      <a:pt x="48" y="81"/>
                    </a:lnTo>
                    <a:lnTo>
                      <a:pt x="47" y="70"/>
                    </a:lnTo>
                    <a:lnTo>
                      <a:pt x="45" y="60"/>
                    </a:lnTo>
                    <a:lnTo>
                      <a:pt x="38" y="48"/>
                    </a:lnTo>
                    <a:lnTo>
                      <a:pt x="52" y="55"/>
                    </a:lnTo>
                    <a:lnTo>
                      <a:pt x="58" y="58"/>
                    </a:lnTo>
                    <a:lnTo>
                      <a:pt x="65" y="63"/>
                    </a:lnTo>
                    <a:lnTo>
                      <a:pt x="73" y="63"/>
                    </a:lnTo>
                    <a:lnTo>
                      <a:pt x="73" y="55"/>
                    </a:lnTo>
                    <a:lnTo>
                      <a:pt x="75" y="47"/>
                    </a:lnTo>
                    <a:lnTo>
                      <a:pt x="80" y="37"/>
                    </a:lnTo>
                    <a:lnTo>
                      <a:pt x="84" y="44"/>
                    </a:lnTo>
                    <a:lnTo>
                      <a:pt x="87" y="48"/>
                    </a:lnTo>
                    <a:lnTo>
                      <a:pt x="93" y="52"/>
                    </a:lnTo>
                    <a:lnTo>
                      <a:pt x="97" y="45"/>
                    </a:lnTo>
                    <a:lnTo>
                      <a:pt x="102" y="38"/>
                    </a:lnTo>
                    <a:lnTo>
                      <a:pt x="111" y="31"/>
                    </a:lnTo>
                    <a:lnTo>
                      <a:pt x="119" y="23"/>
                    </a:lnTo>
                    <a:lnTo>
                      <a:pt x="129" y="17"/>
                    </a:lnTo>
                    <a:lnTo>
                      <a:pt x="141" y="14"/>
                    </a:lnTo>
                    <a:lnTo>
                      <a:pt x="157" y="11"/>
                    </a:lnTo>
                    <a:lnTo>
                      <a:pt x="180" y="5"/>
                    </a:lnTo>
                    <a:lnTo>
                      <a:pt x="195" y="2"/>
                    </a:lnTo>
                    <a:lnTo>
                      <a:pt x="208" y="1"/>
                    </a:lnTo>
                    <a:lnTo>
                      <a:pt x="218" y="0"/>
                    </a:lnTo>
                    <a:lnTo>
                      <a:pt x="233" y="0"/>
                    </a:lnTo>
                    <a:lnTo>
                      <a:pt x="261" y="1"/>
                    </a:lnTo>
                    <a:lnTo>
                      <a:pt x="251" y="5"/>
                    </a:lnTo>
                    <a:lnTo>
                      <a:pt x="245" y="11"/>
                    </a:lnTo>
                    <a:lnTo>
                      <a:pt x="243" y="14"/>
                    </a:lnTo>
                    <a:lnTo>
                      <a:pt x="253" y="17"/>
                    </a:lnTo>
                    <a:lnTo>
                      <a:pt x="265" y="18"/>
                    </a:lnTo>
                    <a:lnTo>
                      <a:pt x="277" y="17"/>
                    </a:lnTo>
                    <a:lnTo>
                      <a:pt x="288" y="16"/>
                    </a:lnTo>
                    <a:lnTo>
                      <a:pt x="297" y="14"/>
                    </a:lnTo>
                    <a:lnTo>
                      <a:pt x="314" y="15"/>
                    </a:lnTo>
                    <a:lnTo>
                      <a:pt x="303" y="19"/>
                    </a:lnTo>
                    <a:lnTo>
                      <a:pt x="294" y="26"/>
                    </a:lnTo>
                    <a:lnTo>
                      <a:pt x="303" y="27"/>
                    </a:lnTo>
                    <a:lnTo>
                      <a:pt x="311" y="26"/>
                    </a:lnTo>
                    <a:lnTo>
                      <a:pt x="323" y="27"/>
                    </a:lnTo>
                    <a:lnTo>
                      <a:pt x="342" y="33"/>
                    </a:lnTo>
                    <a:lnTo>
                      <a:pt x="331" y="35"/>
                    </a:lnTo>
                    <a:lnTo>
                      <a:pt x="321" y="37"/>
                    </a:lnTo>
                    <a:lnTo>
                      <a:pt x="315" y="40"/>
                    </a:lnTo>
                    <a:lnTo>
                      <a:pt x="328" y="42"/>
                    </a:lnTo>
                    <a:lnTo>
                      <a:pt x="338" y="44"/>
                    </a:lnTo>
                    <a:lnTo>
                      <a:pt x="345" y="45"/>
                    </a:lnTo>
                    <a:lnTo>
                      <a:pt x="355" y="49"/>
                    </a:lnTo>
                    <a:lnTo>
                      <a:pt x="367" y="55"/>
                    </a:lnTo>
                    <a:lnTo>
                      <a:pt x="385" y="61"/>
                    </a:lnTo>
                    <a:lnTo>
                      <a:pt x="374" y="64"/>
                    </a:lnTo>
                    <a:lnTo>
                      <a:pt x="366" y="68"/>
                    </a:lnTo>
                    <a:lnTo>
                      <a:pt x="360" y="72"/>
                    </a:lnTo>
                    <a:lnTo>
                      <a:pt x="359" y="77"/>
                    </a:lnTo>
                    <a:lnTo>
                      <a:pt x="367" y="78"/>
                    </a:lnTo>
                    <a:lnTo>
                      <a:pt x="375" y="81"/>
                    </a:lnTo>
                    <a:lnTo>
                      <a:pt x="383" y="85"/>
                    </a:lnTo>
                    <a:lnTo>
                      <a:pt x="395" y="88"/>
                    </a:lnTo>
                    <a:lnTo>
                      <a:pt x="404" y="87"/>
                    </a:lnTo>
                    <a:lnTo>
                      <a:pt x="397" y="95"/>
                    </a:lnTo>
                    <a:lnTo>
                      <a:pt x="395" y="107"/>
                    </a:lnTo>
                    <a:lnTo>
                      <a:pt x="399" y="117"/>
                    </a:lnTo>
                    <a:lnTo>
                      <a:pt x="402" y="126"/>
                    </a:lnTo>
                    <a:lnTo>
                      <a:pt x="404" y="134"/>
                    </a:lnTo>
                    <a:lnTo>
                      <a:pt x="397" y="149"/>
                    </a:lnTo>
                    <a:lnTo>
                      <a:pt x="421" y="148"/>
                    </a:lnTo>
                    <a:lnTo>
                      <a:pt x="400" y="162"/>
                    </a:lnTo>
                    <a:lnTo>
                      <a:pt x="393" y="171"/>
                    </a:lnTo>
                    <a:lnTo>
                      <a:pt x="390" y="187"/>
                    </a:lnTo>
                    <a:lnTo>
                      <a:pt x="400" y="194"/>
                    </a:lnTo>
                    <a:lnTo>
                      <a:pt x="396" y="204"/>
                    </a:lnTo>
                    <a:lnTo>
                      <a:pt x="393" y="217"/>
                    </a:lnTo>
                    <a:lnTo>
                      <a:pt x="400" y="228"/>
                    </a:lnTo>
                    <a:lnTo>
                      <a:pt x="390" y="244"/>
                    </a:lnTo>
                    <a:lnTo>
                      <a:pt x="386" y="254"/>
                    </a:lnTo>
                    <a:lnTo>
                      <a:pt x="381" y="286"/>
                    </a:lnTo>
                    <a:lnTo>
                      <a:pt x="373" y="211"/>
                    </a:lnTo>
                    <a:lnTo>
                      <a:pt x="364" y="183"/>
                    </a:lnTo>
                    <a:lnTo>
                      <a:pt x="345" y="141"/>
                    </a:lnTo>
                    <a:lnTo>
                      <a:pt x="329" y="127"/>
                    </a:lnTo>
                    <a:lnTo>
                      <a:pt x="304" y="120"/>
                    </a:lnTo>
                    <a:lnTo>
                      <a:pt x="277" y="118"/>
                    </a:lnTo>
                    <a:lnTo>
                      <a:pt x="248" y="111"/>
                    </a:lnTo>
                    <a:lnTo>
                      <a:pt x="223" y="105"/>
                    </a:lnTo>
                    <a:lnTo>
                      <a:pt x="194" y="98"/>
                    </a:lnTo>
                    <a:lnTo>
                      <a:pt x="167" y="96"/>
                    </a:lnTo>
                    <a:lnTo>
                      <a:pt x="117" y="94"/>
                    </a:lnTo>
                    <a:lnTo>
                      <a:pt x="111" y="100"/>
                    </a:lnTo>
                    <a:lnTo>
                      <a:pt x="103" y="106"/>
                    </a:lnTo>
                    <a:lnTo>
                      <a:pt x="95" y="111"/>
                    </a:lnTo>
                    <a:lnTo>
                      <a:pt x="89" y="111"/>
                    </a:lnTo>
                    <a:lnTo>
                      <a:pt x="82" y="114"/>
                    </a:lnTo>
                    <a:lnTo>
                      <a:pt x="75" y="127"/>
                    </a:lnTo>
                    <a:lnTo>
                      <a:pt x="67" y="140"/>
                    </a:lnTo>
                    <a:lnTo>
                      <a:pt x="65" y="158"/>
                    </a:lnTo>
                    <a:lnTo>
                      <a:pt x="59" y="170"/>
                    </a:lnTo>
                    <a:lnTo>
                      <a:pt x="53" y="184"/>
                    </a:lnTo>
                    <a:lnTo>
                      <a:pt x="46" y="194"/>
                    </a:lnTo>
                    <a:lnTo>
                      <a:pt x="40" y="205"/>
                    </a:lnTo>
                    <a:lnTo>
                      <a:pt x="36" y="218"/>
                    </a:lnTo>
                    <a:lnTo>
                      <a:pt x="33" y="233"/>
                    </a:lnTo>
                    <a:lnTo>
                      <a:pt x="25" y="288"/>
                    </a:lnTo>
                    <a:close/>
                  </a:path>
                </a:pathLst>
              </a:custGeom>
              <a:solidFill>
                <a:srgbClr val="201000"/>
              </a:solidFill>
              <a:ln w="12700">
                <a:solidFill>
                  <a:srgbClr val="000000"/>
                </a:solidFill>
                <a:round/>
                <a:headEnd/>
                <a:tailEnd/>
              </a:ln>
            </p:spPr>
            <p:txBody>
              <a:bodyPr/>
              <a:lstStyle/>
              <a:p>
                <a:endParaRPr lang="zh-CN" altLang="en-US"/>
              </a:p>
            </p:txBody>
          </p:sp>
          <p:grpSp>
            <p:nvGrpSpPr>
              <p:cNvPr id="50210" name="Group 38">
                <a:extLst>
                  <a:ext uri="{FF2B5EF4-FFF2-40B4-BE49-F238E27FC236}">
                    <a16:creationId xmlns:a16="http://schemas.microsoft.com/office/drawing/2014/main" id="{9A13C8A4-A389-4C45-8C62-38CBCBFA0B11}"/>
                  </a:ext>
                </a:extLst>
              </p:cNvPr>
              <p:cNvGrpSpPr>
                <a:grpSpLocks/>
              </p:cNvGrpSpPr>
              <p:nvPr/>
            </p:nvGrpSpPr>
            <p:grpSpPr bwMode="auto">
              <a:xfrm>
                <a:off x="678" y="1448"/>
                <a:ext cx="177" cy="29"/>
                <a:chOff x="678" y="1448"/>
                <a:chExt cx="177" cy="29"/>
              </a:xfrm>
            </p:grpSpPr>
            <p:grpSp>
              <p:nvGrpSpPr>
                <p:cNvPr id="50223" name="Group 34">
                  <a:extLst>
                    <a:ext uri="{FF2B5EF4-FFF2-40B4-BE49-F238E27FC236}">
                      <a16:creationId xmlns:a16="http://schemas.microsoft.com/office/drawing/2014/main" id="{FA2A28D3-9B3D-F245-B56A-473D2B28155F}"/>
                    </a:ext>
                  </a:extLst>
                </p:cNvPr>
                <p:cNvGrpSpPr>
                  <a:grpSpLocks/>
                </p:cNvGrpSpPr>
                <p:nvPr/>
              </p:nvGrpSpPr>
              <p:grpSpPr bwMode="auto">
                <a:xfrm>
                  <a:off x="678" y="1448"/>
                  <a:ext cx="29" cy="29"/>
                  <a:chOff x="678" y="1448"/>
                  <a:chExt cx="29" cy="29"/>
                </a:xfrm>
              </p:grpSpPr>
              <p:sp>
                <p:nvSpPr>
                  <p:cNvPr id="50227" name="Oval 32">
                    <a:extLst>
                      <a:ext uri="{FF2B5EF4-FFF2-40B4-BE49-F238E27FC236}">
                        <a16:creationId xmlns:a16="http://schemas.microsoft.com/office/drawing/2014/main" id="{2B338429-EF08-3A45-AE94-33B7D6D105A6}"/>
                      </a:ext>
                    </a:extLst>
                  </p:cNvPr>
                  <p:cNvSpPr>
                    <a:spLocks noChangeArrowheads="1"/>
                  </p:cNvSpPr>
                  <p:nvPr/>
                </p:nvSpPr>
                <p:spPr bwMode="auto">
                  <a:xfrm>
                    <a:off x="678" y="1448"/>
                    <a:ext cx="29" cy="29"/>
                  </a:xfrm>
                  <a:prstGeom prst="ellipse">
                    <a:avLst/>
                  </a:prstGeom>
                  <a:solidFill>
                    <a:srgbClr val="4040FF"/>
                  </a:solidFill>
                  <a:ln w="12700">
                    <a:solidFill>
                      <a:srgbClr val="00008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0228" name="Oval 33">
                    <a:extLst>
                      <a:ext uri="{FF2B5EF4-FFF2-40B4-BE49-F238E27FC236}">
                        <a16:creationId xmlns:a16="http://schemas.microsoft.com/office/drawing/2014/main" id="{4F94224E-5E5F-AA4D-BE96-DAD3AFE77656}"/>
                      </a:ext>
                    </a:extLst>
                  </p:cNvPr>
                  <p:cNvSpPr>
                    <a:spLocks noChangeArrowheads="1"/>
                  </p:cNvSpPr>
                  <p:nvPr/>
                </p:nvSpPr>
                <p:spPr bwMode="auto">
                  <a:xfrm>
                    <a:off x="686" y="1452"/>
                    <a:ext cx="13" cy="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50224" name="Group 37">
                  <a:extLst>
                    <a:ext uri="{FF2B5EF4-FFF2-40B4-BE49-F238E27FC236}">
                      <a16:creationId xmlns:a16="http://schemas.microsoft.com/office/drawing/2014/main" id="{2955B3D8-47CE-4B42-B066-58B21DE4E2D1}"/>
                    </a:ext>
                  </a:extLst>
                </p:cNvPr>
                <p:cNvGrpSpPr>
                  <a:grpSpLocks/>
                </p:cNvGrpSpPr>
                <p:nvPr/>
              </p:nvGrpSpPr>
              <p:grpSpPr bwMode="auto">
                <a:xfrm>
                  <a:off x="826" y="1448"/>
                  <a:ext cx="29" cy="29"/>
                  <a:chOff x="826" y="1448"/>
                  <a:chExt cx="29" cy="29"/>
                </a:xfrm>
              </p:grpSpPr>
              <p:sp>
                <p:nvSpPr>
                  <p:cNvPr id="50225" name="Oval 35">
                    <a:extLst>
                      <a:ext uri="{FF2B5EF4-FFF2-40B4-BE49-F238E27FC236}">
                        <a16:creationId xmlns:a16="http://schemas.microsoft.com/office/drawing/2014/main" id="{0FF89B0C-9E02-3744-8708-9E7E8BAF5012}"/>
                      </a:ext>
                    </a:extLst>
                  </p:cNvPr>
                  <p:cNvSpPr>
                    <a:spLocks noChangeArrowheads="1"/>
                  </p:cNvSpPr>
                  <p:nvPr/>
                </p:nvSpPr>
                <p:spPr bwMode="auto">
                  <a:xfrm>
                    <a:off x="826" y="1448"/>
                    <a:ext cx="29" cy="29"/>
                  </a:xfrm>
                  <a:prstGeom prst="ellipse">
                    <a:avLst/>
                  </a:prstGeom>
                  <a:solidFill>
                    <a:srgbClr val="4040FF"/>
                  </a:solidFill>
                  <a:ln w="12700">
                    <a:solidFill>
                      <a:srgbClr val="00008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0226" name="Oval 36">
                    <a:extLst>
                      <a:ext uri="{FF2B5EF4-FFF2-40B4-BE49-F238E27FC236}">
                        <a16:creationId xmlns:a16="http://schemas.microsoft.com/office/drawing/2014/main" id="{F7AA132F-C8F5-1C48-8B76-3C32D73FE163}"/>
                      </a:ext>
                    </a:extLst>
                  </p:cNvPr>
                  <p:cNvSpPr>
                    <a:spLocks noChangeArrowheads="1"/>
                  </p:cNvSpPr>
                  <p:nvPr/>
                </p:nvSpPr>
                <p:spPr bwMode="auto">
                  <a:xfrm>
                    <a:off x="833" y="1452"/>
                    <a:ext cx="13" cy="1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sp>
            <p:nvSpPr>
              <p:cNvPr id="50211" name="Arc 39">
                <a:extLst>
                  <a:ext uri="{FF2B5EF4-FFF2-40B4-BE49-F238E27FC236}">
                    <a16:creationId xmlns:a16="http://schemas.microsoft.com/office/drawing/2014/main" id="{022B0FEC-E637-004F-8F2E-251AA48F6769}"/>
                  </a:ext>
                </a:extLst>
              </p:cNvPr>
              <p:cNvSpPr>
                <a:spLocks/>
              </p:cNvSpPr>
              <p:nvPr/>
            </p:nvSpPr>
            <p:spPr bwMode="auto">
              <a:xfrm>
                <a:off x="729" y="1545"/>
                <a:ext cx="81" cy="41"/>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lnTo>
                      <a:pt x="4320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0212" name="Group 42">
                <a:extLst>
                  <a:ext uri="{FF2B5EF4-FFF2-40B4-BE49-F238E27FC236}">
                    <a16:creationId xmlns:a16="http://schemas.microsoft.com/office/drawing/2014/main" id="{99B46796-E530-2D46-A577-3CD44E11C39D}"/>
                  </a:ext>
                </a:extLst>
              </p:cNvPr>
              <p:cNvGrpSpPr>
                <a:grpSpLocks/>
              </p:cNvGrpSpPr>
              <p:nvPr/>
            </p:nvGrpSpPr>
            <p:grpSpPr bwMode="auto">
              <a:xfrm>
                <a:off x="646" y="1352"/>
                <a:ext cx="255" cy="71"/>
                <a:chOff x="646" y="1352"/>
                <a:chExt cx="255" cy="71"/>
              </a:xfrm>
            </p:grpSpPr>
            <p:sp>
              <p:nvSpPr>
                <p:cNvPr id="50221" name="Freeform 40">
                  <a:extLst>
                    <a:ext uri="{FF2B5EF4-FFF2-40B4-BE49-F238E27FC236}">
                      <a16:creationId xmlns:a16="http://schemas.microsoft.com/office/drawing/2014/main" id="{05227AC9-9186-8441-B3E8-51BB16BD5369}"/>
                    </a:ext>
                  </a:extLst>
                </p:cNvPr>
                <p:cNvSpPr>
                  <a:spLocks/>
                </p:cNvSpPr>
                <p:nvPr/>
              </p:nvSpPr>
              <p:spPr bwMode="auto">
                <a:xfrm>
                  <a:off x="646" y="1352"/>
                  <a:ext cx="78" cy="66"/>
                </a:xfrm>
                <a:custGeom>
                  <a:avLst/>
                  <a:gdLst>
                    <a:gd name="T0" fmla="*/ 67 w 78"/>
                    <a:gd name="T1" fmla="*/ 5 h 66"/>
                    <a:gd name="T2" fmla="*/ 59 w 78"/>
                    <a:gd name="T3" fmla="*/ 8 h 66"/>
                    <a:gd name="T4" fmla="*/ 51 w 78"/>
                    <a:gd name="T5" fmla="*/ 12 h 66"/>
                    <a:gd name="T6" fmla="*/ 45 w 78"/>
                    <a:gd name="T7" fmla="*/ 16 h 66"/>
                    <a:gd name="T8" fmla="*/ 40 w 78"/>
                    <a:gd name="T9" fmla="*/ 20 h 66"/>
                    <a:gd name="T10" fmla="*/ 35 w 78"/>
                    <a:gd name="T11" fmla="*/ 28 h 66"/>
                    <a:gd name="T12" fmla="*/ 30 w 78"/>
                    <a:gd name="T13" fmla="*/ 37 h 66"/>
                    <a:gd name="T14" fmla="*/ 26 w 78"/>
                    <a:gd name="T15" fmla="*/ 44 h 66"/>
                    <a:gd name="T16" fmla="*/ 22 w 78"/>
                    <a:gd name="T17" fmla="*/ 49 h 66"/>
                    <a:gd name="T18" fmla="*/ 17 w 78"/>
                    <a:gd name="T19" fmla="*/ 55 h 66"/>
                    <a:gd name="T20" fmla="*/ 0 w 78"/>
                    <a:gd name="T21" fmla="*/ 66 h 66"/>
                    <a:gd name="T22" fmla="*/ 11 w 78"/>
                    <a:gd name="T23" fmla="*/ 63 h 66"/>
                    <a:gd name="T24" fmla="*/ 18 w 78"/>
                    <a:gd name="T25" fmla="*/ 61 h 66"/>
                    <a:gd name="T26" fmla="*/ 25 w 78"/>
                    <a:gd name="T27" fmla="*/ 57 h 66"/>
                    <a:gd name="T28" fmla="*/ 33 w 78"/>
                    <a:gd name="T29" fmla="*/ 50 h 66"/>
                    <a:gd name="T30" fmla="*/ 37 w 78"/>
                    <a:gd name="T31" fmla="*/ 45 h 66"/>
                    <a:gd name="T32" fmla="*/ 43 w 78"/>
                    <a:gd name="T33" fmla="*/ 37 h 66"/>
                    <a:gd name="T34" fmla="*/ 46 w 78"/>
                    <a:gd name="T35" fmla="*/ 30 h 66"/>
                    <a:gd name="T36" fmla="*/ 50 w 78"/>
                    <a:gd name="T37" fmla="*/ 24 h 66"/>
                    <a:gd name="T38" fmla="*/ 55 w 78"/>
                    <a:gd name="T39" fmla="*/ 17 h 66"/>
                    <a:gd name="T40" fmla="*/ 60 w 78"/>
                    <a:gd name="T41" fmla="*/ 14 h 66"/>
                    <a:gd name="T42" fmla="*/ 68 w 78"/>
                    <a:gd name="T43" fmla="*/ 10 h 66"/>
                    <a:gd name="T44" fmla="*/ 74 w 78"/>
                    <a:gd name="T45" fmla="*/ 7 h 66"/>
                    <a:gd name="T46" fmla="*/ 78 w 78"/>
                    <a:gd name="T47" fmla="*/ 0 h 66"/>
                    <a:gd name="T48" fmla="*/ 67 w 78"/>
                    <a:gd name="T49" fmla="*/ 5 h 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8"/>
                    <a:gd name="T76" fmla="*/ 0 h 66"/>
                    <a:gd name="T77" fmla="*/ 78 w 78"/>
                    <a:gd name="T78" fmla="*/ 66 h 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8" h="66">
                      <a:moveTo>
                        <a:pt x="67" y="5"/>
                      </a:moveTo>
                      <a:lnTo>
                        <a:pt x="59" y="8"/>
                      </a:lnTo>
                      <a:lnTo>
                        <a:pt x="51" y="12"/>
                      </a:lnTo>
                      <a:lnTo>
                        <a:pt x="45" y="16"/>
                      </a:lnTo>
                      <a:lnTo>
                        <a:pt x="40" y="20"/>
                      </a:lnTo>
                      <a:lnTo>
                        <a:pt x="35" y="28"/>
                      </a:lnTo>
                      <a:lnTo>
                        <a:pt x="30" y="37"/>
                      </a:lnTo>
                      <a:lnTo>
                        <a:pt x="26" y="44"/>
                      </a:lnTo>
                      <a:lnTo>
                        <a:pt x="22" y="49"/>
                      </a:lnTo>
                      <a:lnTo>
                        <a:pt x="17" y="55"/>
                      </a:lnTo>
                      <a:lnTo>
                        <a:pt x="0" y="66"/>
                      </a:lnTo>
                      <a:lnTo>
                        <a:pt x="11" y="63"/>
                      </a:lnTo>
                      <a:lnTo>
                        <a:pt x="18" y="61"/>
                      </a:lnTo>
                      <a:lnTo>
                        <a:pt x="25" y="57"/>
                      </a:lnTo>
                      <a:lnTo>
                        <a:pt x="33" y="50"/>
                      </a:lnTo>
                      <a:lnTo>
                        <a:pt x="37" y="45"/>
                      </a:lnTo>
                      <a:lnTo>
                        <a:pt x="43" y="37"/>
                      </a:lnTo>
                      <a:lnTo>
                        <a:pt x="46" y="30"/>
                      </a:lnTo>
                      <a:lnTo>
                        <a:pt x="50" y="24"/>
                      </a:lnTo>
                      <a:lnTo>
                        <a:pt x="55" y="17"/>
                      </a:lnTo>
                      <a:lnTo>
                        <a:pt x="60" y="14"/>
                      </a:lnTo>
                      <a:lnTo>
                        <a:pt x="68" y="10"/>
                      </a:lnTo>
                      <a:lnTo>
                        <a:pt x="74" y="7"/>
                      </a:lnTo>
                      <a:lnTo>
                        <a:pt x="78" y="0"/>
                      </a:lnTo>
                      <a:lnTo>
                        <a:pt x="67" y="5"/>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22" name="Freeform 41">
                  <a:extLst>
                    <a:ext uri="{FF2B5EF4-FFF2-40B4-BE49-F238E27FC236}">
                      <a16:creationId xmlns:a16="http://schemas.microsoft.com/office/drawing/2014/main" id="{CCBCF18A-BDF9-894A-A320-4823F4CCD5DA}"/>
                    </a:ext>
                  </a:extLst>
                </p:cNvPr>
                <p:cNvSpPr>
                  <a:spLocks/>
                </p:cNvSpPr>
                <p:nvPr/>
              </p:nvSpPr>
              <p:spPr bwMode="auto">
                <a:xfrm>
                  <a:off x="823" y="1357"/>
                  <a:ext cx="78" cy="66"/>
                </a:xfrm>
                <a:custGeom>
                  <a:avLst/>
                  <a:gdLst>
                    <a:gd name="T0" fmla="*/ 11 w 78"/>
                    <a:gd name="T1" fmla="*/ 5 h 66"/>
                    <a:gd name="T2" fmla="*/ 20 w 78"/>
                    <a:gd name="T3" fmla="*/ 8 h 66"/>
                    <a:gd name="T4" fmla="*/ 27 w 78"/>
                    <a:gd name="T5" fmla="*/ 11 h 66"/>
                    <a:gd name="T6" fmla="*/ 33 w 78"/>
                    <a:gd name="T7" fmla="*/ 15 h 66"/>
                    <a:gd name="T8" fmla="*/ 38 w 78"/>
                    <a:gd name="T9" fmla="*/ 20 h 66"/>
                    <a:gd name="T10" fmla="*/ 43 w 78"/>
                    <a:gd name="T11" fmla="*/ 28 h 66"/>
                    <a:gd name="T12" fmla="*/ 48 w 78"/>
                    <a:gd name="T13" fmla="*/ 37 h 66"/>
                    <a:gd name="T14" fmla="*/ 52 w 78"/>
                    <a:gd name="T15" fmla="*/ 44 h 66"/>
                    <a:gd name="T16" fmla="*/ 56 w 78"/>
                    <a:gd name="T17" fmla="*/ 49 h 66"/>
                    <a:gd name="T18" fmla="*/ 61 w 78"/>
                    <a:gd name="T19" fmla="*/ 55 h 66"/>
                    <a:gd name="T20" fmla="*/ 78 w 78"/>
                    <a:gd name="T21" fmla="*/ 66 h 66"/>
                    <a:gd name="T22" fmla="*/ 67 w 78"/>
                    <a:gd name="T23" fmla="*/ 63 h 66"/>
                    <a:gd name="T24" fmla="*/ 60 w 78"/>
                    <a:gd name="T25" fmla="*/ 60 h 66"/>
                    <a:gd name="T26" fmla="*/ 53 w 78"/>
                    <a:gd name="T27" fmla="*/ 56 h 66"/>
                    <a:gd name="T28" fmla="*/ 45 w 78"/>
                    <a:gd name="T29" fmla="*/ 50 h 66"/>
                    <a:gd name="T30" fmla="*/ 41 w 78"/>
                    <a:gd name="T31" fmla="*/ 45 h 66"/>
                    <a:gd name="T32" fmla="*/ 35 w 78"/>
                    <a:gd name="T33" fmla="*/ 36 h 66"/>
                    <a:gd name="T34" fmla="*/ 32 w 78"/>
                    <a:gd name="T35" fmla="*/ 30 h 66"/>
                    <a:gd name="T36" fmla="*/ 28 w 78"/>
                    <a:gd name="T37" fmla="*/ 24 h 66"/>
                    <a:gd name="T38" fmla="*/ 23 w 78"/>
                    <a:gd name="T39" fmla="*/ 17 h 66"/>
                    <a:gd name="T40" fmla="*/ 18 w 78"/>
                    <a:gd name="T41" fmla="*/ 14 h 66"/>
                    <a:gd name="T42" fmla="*/ 10 w 78"/>
                    <a:gd name="T43" fmla="*/ 10 h 66"/>
                    <a:gd name="T44" fmla="*/ 4 w 78"/>
                    <a:gd name="T45" fmla="*/ 7 h 66"/>
                    <a:gd name="T46" fmla="*/ 0 w 78"/>
                    <a:gd name="T47" fmla="*/ 0 h 66"/>
                    <a:gd name="T48" fmla="*/ 11 w 78"/>
                    <a:gd name="T49" fmla="*/ 5 h 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8"/>
                    <a:gd name="T76" fmla="*/ 0 h 66"/>
                    <a:gd name="T77" fmla="*/ 78 w 78"/>
                    <a:gd name="T78" fmla="*/ 66 h 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8" h="66">
                      <a:moveTo>
                        <a:pt x="11" y="5"/>
                      </a:moveTo>
                      <a:lnTo>
                        <a:pt x="20" y="8"/>
                      </a:lnTo>
                      <a:lnTo>
                        <a:pt x="27" y="11"/>
                      </a:lnTo>
                      <a:lnTo>
                        <a:pt x="33" y="15"/>
                      </a:lnTo>
                      <a:lnTo>
                        <a:pt x="38" y="20"/>
                      </a:lnTo>
                      <a:lnTo>
                        <a:pt x="43" y="28"/>
                      </a:lnTo>
                      <a:lnTo>
                        <a:pt x="48" y="37"/>
                      </a:lnTo>
                      <a:lnTo>
                        <a:pt x="52" y="44"/>
                      </a:lnTo>
                      <a:lnTo>
                        <a:pt x="56" y="49"/>
                      </a:lnTo>
                      <a:lnTo>
                        <a:pt x="61" y="55"/>
                      </a:lnTo>
                      <a:lnTo>
                        <a:pt x="78" y="66"/>
                      </a:lnTo>
                      <a:lnTo>
                        <a:pt x="67" y="63"/>
                      </a:lnTo>
                      <a:lnTo>
                        <a:pt x="60" y="60"/>
                      </a:lnTo>
                      <a:lnTo>
                        <a:pt x="53" y="56"/>
                      </a:lnTo>
                      <a:lnTo>
                        <a:pt x="45" y="50"/>
                      </a:lnTo>
                      <a:lnTo>
                        <a:pt x="41" y="45"/>
                      </a:lnTo>
                      <a:lnTo>
                        <a:pt x="35" y="36"/>
                      </a:lnTo>
                      <a:lnTo>
                        <a:pt x="32" y="30"/>
                      </a:lnTo>
                      <a:lnTo>
                        <a:pt x="28" y="24"/>
                      </a:lnTo>
                      <a:lnTo>
                        <a:pt x="23" y="17"/>
                      </a:lnTo>
                      <a:lnTo>
                        <a:pt x="18" y="14"/>
                      </a:lnTo>
                      <a:lnTo>
                        <a:pt x="10" y="10"/>
                      </a:lnTo>
                      <a:lnTo>
                        <a:pt x="4" y="7"/>
                      </a:lnTo>
                      <a:lnTo>
                        <a:pt x="0" y="0"/>
                      </a:lnTo>
                      <a:lnTo>
                        <a:pt x="11" y="5"/>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0213" name="Group 49">
                <a:extLst>
                  <a:ext uri="{FF2B5EF4-FFF2-40B4-BE49-F238E27FC236}">
                    <a16:creationId xmlns:a16="http://schemas.microsoft.com/office/drawing/2014/main" id="{C3889D05-E59E-8E4A-9C98-761217EDA904}"/>
                  </a:ext>
                </a:extLst>
              </p:cNvPr>
              <p:cNvGrpSpPr>
                <a:grpSpLocks/>
              </p:cNvGrpSpPr>
              <p:nvPr/>
            </p:nvGrpSpPr>
            <p:grpSpPr bwMode="auto">
              <a:xfrm>
                <a:off x="591" y="1412"/>
                <a:ext cx="371" cy="104"/>
                <a:chOff x="591" y="1412"/>
                <a:chExt cx="371" cy="104"/>
              </a:xfrm>
            </p:grpSpPr>
            <p:grpSp>
              <p:nvGrpSpPr>
                <p:cNvPr id="50215" name="Group 45">
                  <a:extLst>
                    <a:ext uri="{FF2B5EF4-FFF2-40B4-BE49-F238E27FC236}">
                      <a16:creationId xmlns:a16="http://schemas.microsoft.com/office/drawing/2014/main" id="{1CC03C4F-60C8-0348-AA58-3BB0AC73513E}"/>
                    </a:ext>
                  </a:extLst>
                </p:cNvPr>
                <p:cNvGrpSpPr>
                  <a:grpSpLocks/>
                </p:cNvGrpSpPr>
                <p:nvPr/>
              </p:nvGrpSpPr>
              <p:grpSpPr bwMode="auto">
                <a:xfrm>
                  <a:off x="641" y="1412"/>
                  <a:ext cx="258" cy="104"/>
                  <a:chOff x="641" y="1412"/>
                  <a:chExt cx="258" cy="104"/>
                </a:xfrm>
              </p:grpSpPr>
              <p:sp>
                <p:nvSpPr>
                  <p:cNvPr id="50219" name="Oval 43">
                    <a:extLst>
                      <a:ext uri="{FF2B5EF4-FFF2-40B4-BE49-F238E27FC236}">
                        <a16:creationId xmlns:a16="http://schemas.microsoft.com/office/drawing/2014/main" id="{B36521F7-F648-1849-B061-F38B4B95225E}"/>
                      </a:ext>
                    </a:extLst>
                  </p:cNvPr>
                  <p:cNvSpPr>
                    <a:spLocks noChangeArrowheads="1"/>
                  </p:cNvSpPr>
                  <p:nvPr/>
                </p:nvSpPr>
                <p:spPr bwMode="auto">
                  <a:xfrm>
                    <a:off x="795" y="1412"/>
                    <a:ext cx="104" cy="104"/>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0220" name="Oval 44">
                    <a:extLst>
                      <a:ext uri="{FF2B5EF4-FFF2-40B4-BE49-F238E27FC236}">
                        <a16:creationId xmlns:a16="http://schemas.microsoft.com/office/drawing/2014/main" id="{48BF7F20-1A6B-F741-AF62-C8089F7462C4}"/>
                      </a:ext>
                    </a:extLst>
                  </p:cNvPr>
                  <p:cNvSpPr>
                    <a:spLocks noChangeArrowheads="1"/>
                  </p:cNvSpPr>
                  <p:nvPr/>
                </p:nvSpPr>
                <p:spPr bwMode="auto">
                  <a:xfrm>
                    <a:off x="641" y="1412"/>
                    <a:ext cx="104" cy="104"/>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
              <p:nvSpPr>
                <p:cNvPr id="50216" name="Arc 46">
                  <a:extLst>
                    <a:ext uri="{FF2B5EF4-FFF2-40B4-BE49-F238E27FC236}">
                      <a16:creationId xmlns:a16="http://schemas.microsoft.com/office/drawing/2014/main" id="{79606682-C780-6546-B58E-8CB2B47D84DF}"/>
                    </a:ext>
                  </a:extLst>
                </p:cNvPr>
                <p:cNvSpPr>
                  <a:spLocks/>
                </p:cNvSpPr>
                <p:nvPr/>
              </p:nvSpPr>
              <p:spPr bwMode="auto">
                <a:xfrm>
                  <a:off x="746" y="1441"/>
                  <a:ext cx="46" cy="29"/>
                </a:xfrm>
                <a:custGeom>
                  <a:avLst/>
                  <a:gdLst>
                    <a:gd name="T0" fmla="*/ 0 w 34033"/>
                    <a:gd name="T1" fmla="*/ 0 h 21600"/>
                    <a:gd name="T2" fmla="*/ 0 w 34033"/>
                    <a:gd name="T3" fmla="*/ 0 h 21600"/>
                    <a:gd name="T4" fmla="*/ 0 w 34033"/>
                    <a:gd name="T5" fmla="*/ 0 h 21600"/>
                    <a:gd name="T6" fmla="*/ 0 60000 65536"/>
                    <a:gd name="T7" fmla="*/ 0 60000 65536"/>
                    <a:gd name="T8" fmla="*/ 0 60000 65536"/>
                    <a:gd name="T9" fmla="*/ 0 w 34033"/>
                    <a:gd name="T10" fmla="*/ 0 h 21600"/>
                    <a:gd name="T11" fmla="*/ 34033 w 34033"/>
                    <a:gd name="T12" fmla="*/ 21600 h 21600"/>
                  </a:gdLst>
                  <a:ahLst/>
                  <a:cxnLst>
                    <a:cxn ang="T6">
                      <a:pos x="T0" y="T1"/>
                    </a:cxn>
                    <a:cxn ang="T7">
                      <a:pos x="T2" y="T3"/>
                    </a:cxn>
                    <a:cxn ang="T8">
                      <a:pos x="T4" y="T5"/>
                    </a:cxn>
                  </a:cxnLst>
                  <a:rect l="T9" t="T10" r="T11" b="T12"/>
                  <a:pathLst>
                    <a:path w="34033" h="21600" fill="none" extrusionOk="0">
                      <a:moveTo>
                        <a:pt x="0" y="10537"/>
                      </a:moveTo>
                      <a:cubicBezTo>
                        <a:pt x="3896" y="4002"/>
                        <a:pt x="10943" y="-1"/>
                        <a:pt x="18552" y="0"/>
                      </a:cubicBezTo>
                      <a:cubicBezTo>
                        <a:pt x="24383" y="0"/>
                        <a:pt x="29966" y="2357"/>
                        <a:pt x="34033" y="6536"/>
                      </a:cubicBezTo>
                    </a:path>
                    <a:path w="34033" h="21600" stroke="0" extrusionOk="0">
                      <a:moveTo>
                        <a:pt x="0" y="10537"/>
                      </a:moveTo>
                      <a:cubicBezTo>
                        <a:pt x="3896" y="4002"/>
                        <a:pt x="10943" y="-1"/>
                        <a:pt x="18552" y="0"/>
                      </a:cubicBezTo>
                      <a:cubicBezTo>
                        <a:pt x="24383" y="0"/>
                        <a:pt x="29966" y="2357"/>
                        <a:pt x="34033" y="6536"/>
                      </a:cubicBezTo>
                      <a:lnTo>
                        <a:pt x="18552" y="21600"/>
                      </a:lnTo>
                      <a:lnTo>
                        <a:pt x="0" y="10537"/>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17" name="Line 47">
                  <a:extLst>
                    <a:ext uri="{FF2B5EF4-FFF2-40B4-BE49-F238E27FC236}">
                      <a16:creationId xmlns:a16="http://schemas.microsoft.com/office/drawing/2014/main" id="{F78DAEE8-7DB0-174F-BBC8-61192E73203C}"/>
                    </a:ext>
                  </a:extLst>
                </p:cNvPr>
                <p:cNvSpPr>
                  <a:spLocks noChangeShapeType="1"/>
                </p:cNvSpPr>
                <p:nvPr/>
              </p:nvSpPr>
              <p:spPr bwMode="auto">
                <a:xfrm>
                  <a:off x="591" y="1439"/>
                  <a:ext cx="59" cy="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8" name="Line 48">
                  <a:extLst>
                    <a:ext uri="{FF2B5EF4-FFF2-40B4-BE49-F238E27FC236}">
                      <a16:creationId xmlns:a16="http://schemas.microsoft.com/office/drawing/2014/main" id="{7D1DA936-0396-EA4A-8C3F-7A24A81CBBCD}"/>
                    </a:ext>
                  </a:extLst>
                </p:cNvPr>
                <p:cNvSpPr>
                  <a:spLocks noChangeShapeType="1"/>
                </p:cNvSpPr>
                <p:nvPr/>
              </p:nvSpPr>
              <p:spPr bwMode="auto">
                <a:xfrm flipV="1">
                  <a:off x="899" y="1423"/>
                  <a:ext cx="63" cy="2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214" name="Freeform 50">
                <a:extLst>
                  <a:ext uri="{FF2B5EF4-FFF2-40B4-BE49-F238E27FC236}">
                    <a16:creationId xmlns:a16="http://schemas.microsoft.com/office/drawing/2014/main" id="{5D5E93C4-BC5B-5446-A526-65662BB89322}"/>
                  </a:ext>
                </a:extLst>
              </p:cNvPr>
              <p:cNvSpPr>
                <a:spLocks/>
              </p:cNvSpPr>
              <p:nvPr/>
            </p:nvSpPr>
            <p:spPr bwMode="auto">
              <a:xfrm>
                <a:off x="762" y="1678"/>
                <a:ext cx="21" cy="3"/>
              </a:xfrm>
              <a:custGeom>
                <a:avLst/>
                <a:gdLst>
                  <a:gd name="T0" fmla="*/ 0 w 21"/>
                  <a:gd name="T1" fmla="*/ 2 h 3"/>
                  <a:gd name="T2" fmla="*/ 8 w 21"/>
                  <a:gd name="T3" fmla="*/ 0 h 3"/>
                  <a:gd name="T4" fmla="*/ 15 w 21"/>
                  <a:gd name="T5" fmla="*/ 2 h 3"/>
                  <a:gd name="T6" fmla="*/ 21 w 21"/>
                  <a:gd name="T7" fmla="*/ 3 h 3"/>
                  <a:gd name="T8" fmla="*/ 0 60000 65536"/>
                  <a:gd name="T9" fmla="*/ 0 60000 65536"/>
                  <a:gd name="T10" fmla="*/ 0 60000 65536"/>
                  <a:gd name="T11" fmla="*/ 0 60000 65536"/>
                  <a:gd name="T12" fmla="*/ 0 w 21"/>
                  <a:gd name="T13" fmla="*/ 0 h 3"/>
                  <a:gd name="T14" fmla="*/ 21 w 21"/>
                  <a:gd name="T15" fmla="*/ 3 h 3"/>
                </a:gdLst>
                <a:ahLst/>
                <a:cxnLst>
                  <a:cxn ang="T8">
                    <a:pos x="T0" y="T1"/>
                  </a:cxn>
                  <a:cxn ang="T9">
                    <a:pos x="T2" y="T3"/>
                  </a:cxn>
                  <a:cxn ang="T10">
                    <a:pos x="T4" y="T5"/>
                  </a:cxn>
                  <a:cxn ang="T11">
                    <a:pos x="T6" y="T7"/>
                  </a:cxn>
                </a:cxnLst>
                <a:rect l="T12" t="T13" r="T14" b="T15"/>
                <a:pathLst>
                  <a:path w="21" h="3">
                    <a:moveTo>
                      <a:pt x="0" y="2"/>
                    </a:moveTo>
                    <a:lnTo>
                      <a:pt x="8" y="0"/>
                    </a:lnTo>
                    <a:lnTo>
                      <a:pt x="15" y="2"/>
                    </a:lnTo>
                    <a:lnTo>
                      <a:pt x="21" y="3"/>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0196" name="Group 97">
              <a:extLst>
                <a:ext uri="{FF2B5EF4-FFF2-40B4-BE49-F238E27FC236}">
                  <a16:creationId xmlns:a16="http://schemas.microsoft.com/office/drawing/2014/main" id="{5177CFF0-7DCF-1747-968A-756991E33625}"/>
                </a:ext>
              </a:extLst>
            </p:cNvPr>
            <p:cNvGrpSpPr>
              <a:grpSpLocks/>
            </p:cNvGrpSpPr>
            <p:nvPr/>
          </p:nvGrpSpPr>
          <p:grpSpPr bwMode="auto">
            <a:xfrm>
              <a:off x="192" y="2208"/>
              <a:ext cx="878" cy="670"/>
              <a:chOff x="330" y="873"/>
              <a:chExt cx="878" cy="670"/>
            </a:xfrm>
          </p:grpSpPr>
          <p:sp>
            <p:nvSpPr>
              <p:cNvPr id="50197" name="Line 88">
                <a:extLst>
                  <a:ext uri="{FF2B5EF4-FFF2-40B4-BE49-F238E27FC236}">
                    <a16:creationId xmlns:a16="http://schemas.microsoft.com/office/drawing/2014/main" id="{AE6D801E-4F6B-1841-BF7A-0045A01ACFC9}"/>
                  </a:ext>
                </a:extLst>
              </p:cNvPr>
              <p:cNvSpPr>
                <a:spLocks noChangeShapeType="1"/>
              </p:cNvSpPr>
              <p:nvPr/>
            </p:nvSpPr>
            <p:spPr bwMode="auto">
              <a:xfrm>
                <a:off x="330" y="1303"/>
                <a:ext cx="95" cy="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8" name="Line 89">
                <a:extLst>
                  <a:ext uri="{FF2B5EF4-FFF2-40B4-BE49-F238E27FC236}">
                    <a16:creationId xmlns:a16="http://schemas.microsoft.com/office/drawing/2014/main" id="{9A35A1D3-A425-E744-BC90-40840B002017}"/>
                  </a:ext>
                </a:extLst>
              </p:cNvPr>
              <p:cNvSpPr>
                <a:spLocks noChangeShapeType="1"/>
              </p:cNvSpPr>
              <p:nvPr/>
            </p:nvSpPr>
            <p:spPr bwMode="auto">
              <a:xfrm flipV="1">
                <a:off x="1119" y="1347"/>
                <a:ext cx="89" cy="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9" name="Line 90">
                <a:extLst>
                  <a:ext uri="{FF2B5EF4-FFF2-40B4-BE49-F238E27FC236}">
                    <a16:creationId xmlns:a16="http://schemas.microsoft.com/office/drawing/2014/main" id="{DDAF22FC-6FF1-F241-BBC4-4C0B5D499D1F}"/>
                  </a:ext>
                </a:extLst>
              </p:cNvPr>
              <p:cNvSpPr>
                <a:spLocks noChangeShapeType="1"/>
              </p:cNvSpPr>
              <p:nvPr/>
            </p:nvSpPr>
            <p:spPr bwMode="auto">
              <a:xfrm>
                <a:off x="500" y="939"/>
                <a:ext cx="51" cy="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0" name="Line 91">
                <a:extLst>
                  <a:ext uri="{FF2B5EF4-FFF2-40B4-BE49-F238E27FC236}">
                    <a16:creationId xmlns:a16="http://schemas.microsoft.com/office/drawing/2014/main" id="{4973A736-191C-0C43-B841-F52908B3E369}"/>
                  </a:ext>
                </a:extLst>
              </p:cNvPr>
              <p:cNvSpPr>
                <a:spLocks noChangeShapeType="1"/>
              </p:cNvSpPr>
              <p:nvPr/>
            </p:nvSpPr>
            <p:spPr bwMode="auto">
              <a:xfrm flipH="1">
                <a:off x="1000" y="960"/>
                <a:ext cx="42" cy="5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1" name="Line 92">
                <a:extLst>
                  <a:ext uri="{FF2B5EF4-FFF2-40B4-BE49-F238E27FC236}">
                    <a16:creationId xmlns:a16="http://schemas.microsoft.com/office/drawing/2014/main" id="{46BCDCC7-D343-F941-AE07-D4F244ADFCC1}"/>
                  </a:ext>
                </a:extLst>
              </p:cNvPr>
              <p:cNvSpPr>
                <a:spLocks noChangeShapeType="1"/>
              </p:cNvSpPr>
              <p:nvPr/>
            </p:nvSpPr>
            <p:spPr bwMode="auto">
              <a:xfrm>
                <a:off x="776" y="873"/>
                <a:ext cx="2" cy="8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2" name="Line 93">
                <a:extLst>
                  <a:ext uri="{FF2B5EF4-FFF2-40B4-BE49-F238E27FC236}">
                    <a16:creationId xmlns:a16="http://schemas.microsoft.com/office/drawing/2014/main" id="{2AEE7057-ED33-D74A-AFA2-7249EEA11C80}"/>
                  </a:ext>
                </a:extLst>
              </p:cNvPr>
              <p:cNvSpPr>
                <a:spLocks noChangeShapeType="1"/>
              </p:cNvSpPr>
              <p:nvPr/>
            </p:nvSpPr>
            <p:spPr bwMode="auto">
              <a:xfrm>
                <a:off x="378" y="1122"/>
                <a:ext cx="70" cy="2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3" name="Line 94">
                <a:extLst>
                  <a:ext uri="{FF2B5EF4-FFF2-40B4-BE49-F238E27FC236}">
                    <a16:creationId xmlns:a16="http://schemas.microsoft.com/office/drawing/2014/main" id="{1658FD05-7860-3A43-9CA9-766535578349}"/>
                  </a:ext>
                </a:extLst>
              </p:cNvPr>
              <p:cNvSpPr>
                <a:spLocks noChangeShapeType="1"/>
              </p:cNvSpPr>
              <p:nvPr/>
            </p:nvSpPr>
            <p:spPr bwMode="auto">
              <a:xfrm flipH="1">
                <a:off x="1131" y="1144"/>
                <a:ext cx="68" cy="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4" name="Line 95">
                <a:extLst>
                  <a:ext uri="{FF2B5EF4-FFF2-40B4-BE49-F238E27FC236}">
                    <a16:creationId xmlns:a16="http://schemas.microsoft.com/office/drawing/2014/main" id="{B4706801-BDF5-6A4B-80F1-2A55DFFB3626}"/>
                  </a:ext>
                </a:extLst>
              </p:cNvPr>
              <p:cNvSpPr>
                <a:spLocks noChangeShapeType="1"/>
              </p:cNvSpPr>
              <p:nvPr/>
            </p:nvSpPr>
            <p:spPr bwMode="auto">
              <a:xfrm flipH="1">
                <a:off x="387" y="1523"/>
                <a:ext cx="64" cy="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5" name="Line 96">
                <a:extLst>
                  <a:ext uri="{FF2B5EF4-FFF2-40B4-BE49-F238E27FC236}">
                    <a16:creationId xmlns:a16="http://schemas.microsoft.com/office/drawing/2014/main" id="{096D8C1E-7B2E-6246-96BB-FD56DDC5FC5B}"/>
                  </a:ext>
                </a:extLst>
              </p:cNvPr>
              <p:cNvSpPr>
                <a:spLocks noChangeShapeType="1"/>
              </p:cNvSpPr>
              <p:nvPr/>
            </p:nvSpPr>
            <p:spPr bwMode="auto">
              <a:xfrm>
                <a:off x="1111" y="1520"/>
                <a:ext cx="79" cy="2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6" name="Group 104">
            <a:extLst>
              <a:ext uri="{FF2B5EF4-FFF2-40B4-BE49-F238E27FC236}">
                <a16:creationId xmlns:a16="http://schemas.microsoft.com/office/drawing/2014/main" id="{074F23E4-5F4D-2840-9926-82AC093C3D5C}"/>
              </a:ext>
            </a:extLst>
          </p:cNvPr>
          <p:cNvGrpSpPr>
            <a:grpSpLocks/>
          </p:cNvGrpSpPr>
          <p:nvPr/>
        </p:nvGrpSpPr>
        <p:grpSpPr bwMode="auto">
          <a:xfrm>
            <a:off x="2916238" y="2924175"/>
            <a:ext cx="3311525" cy="865188"/>
            <a:chOff x="1837" y="1842"/>
            <a:chExt cx="2086" cy="545"/>
          </a:xfrm>
        </p:grpSpPr>
        <p:sp>
          <p:nvSpPr>
            <p:cNvPr id="50193" name="Rectangle 102">
              <a:extLst>
                <a:ext uri="{FF2B5EF4-FFF2-40B4-BE49-F238E27FC236}">
                  <a16:creationId xmlns:a16="http://schemas.microsoft.com/office/drawing/2014/main" id="{900A49EC-A026-2F45-BEEB-902D6A9D1A1F}"/>
                </a:ext>
              </a:extLst>
            </p:cNvPr>
            <p:cNvSpPr>
              <a:spLocks noChangeArrowheads="1"/>
            </p:cNvSpPr>
            <p:nvPr/>
          </p:nvSpPr>
          <p:spPr bwMode="auto">
            <a:xfrm>
              <a:off x="1837" y="2205"/>
              <a:ext cx="771" cy="18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0194" name="AutoShape 103">
              <a:extLst>
                <a:ext uri="{FF2B5EF4-FFF2-40B4-BE49-F238E27FC236}">
                  <a16:creationId xmlns:a16="http://schemas.microsoft.com/office/drawing/2014/main" id="{3609049C-C23C-114A-90C0-74916E63CEFB}"/>
                </a:ext>
              </a:extLst>
            </p:cNvPr>
            <p:cNvSpPr>
              <a:spLocks noChangeArrowheads="1"/>
            </p:cNvSpPr>
            <p:nvPr/>
          </p:nvSpPr>
          <p:spPr bwMode="auto">
            <a:xfrm>
              <a:off x="2018" y="1842"/>
              <a:ext cx="1905" cy="318"/>
            </a:xfrm>
            <a:prstGeom prst="wedgeEllipseCallout">
              <a:avLst>
                <a:gd name="adj1" fmla="val -44120"/>
                <a:gd name="adj2" fmla="val 64778"/>
              </a:avLst>
            </a:prstGeom>
            <a:gradFill rotWithShape="1">
              <a:gsLst>
                <a:gs pos="0">
                  <a:srgbClr val="FFFFFF"/>
                </a:gs>
                <a:gs pos="100000">
                  <a:srgbClr val="C0C0C0"/>
                </a:gs>
              </a:gsLst>
              <a:lin ang="18900000" scaled="1"/>
            </a:gradFill>
            <a:ln w="9525">
              <a:solidFill>
                <a:schemeClr val="tx1"/>
              </a:solidFill>
              <a:miter lim="800000"/>
              <a:headEnd/>
              <a:tailEnd/>
            </a:ln>
          </p:spPr>
          <p:txBody>
            <a:bodyPr wrap="none" t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Impossible to tell</a:t>
              </a:r>
            </a:p>
          </p:txBody>
        </p:sp>
      </p:grpSp>
      <p:sp>
        <p:nvSpPr>
          <p:cNvPr id="50192" name="Text Box 149">
            <a:extLst>
              <a:ext uri="{FF2B5EF4-FFF2-40B4-BE49-F238E27FC236}">
                <a16:creationId xmlns:a16="http://schemas.microsoft.com/office/drawing/2014/main" id="{7A3441A8-A2B7-6E4B-826E-BFBED905B5F0}"/>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5715"/>
                                        </p:tgtEl>
                                        <p:attrNameLst>
                                          <p:attrName>style.visibility</p:attrName>
                                        </p:attrNameLst>
                                      </p:cBhvr>
                                      <p:to>
                                        <p:strVal val="visible"/>
                                      </p:to>
                                    </p:set>
                                    <p:animEffect transition="in" filter="strips(downRight)">
                                      <p:cBhvr>
                                        <p:cTn id="7" dur="500"/>
                                        <p:tgtEl>
                                          <p:spTgt spid="115715"/>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16"/>
                                        </p:tgtEl>
                                        <p:attrNameLst>
                                          <p:attrName>style.visibility</p:attrName>
                                        </p:attrNameLst>
                                      </p:cBhvr>
                                      <p:to>
                                        <p:strVal val="visible"/>
                                      </p:to>
                                    </p:set>
                                    <p:animEffect transition="in" filter="wipe(left)">
                                      <p:cBhvr>
                                        <p:cTn id="12" dur="500"/>
                                        <p:tgtEl>
                                          <p:spTgt spid="1157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32" fill="hold" grpId="0" nodeType="clickEffect">
                                  <p:stCondLst>
                                    <p:cond delay="0"/>
                                  </p:stCondLst>
                                  <p:childTnLst>
                                    <p:set>
                                      <p:cBhvr>
                                        <p:cTn id="16" dur="1" fill="hold">
                                          <p:stCondLst>
                                            <p:cond delay="0"/>
                                          </p:stCondLst>
                                        </p:cTn>
                                        <p:tgtEl>
                                          <p:spTgt spid="115717"/>
                                        </p:tgtEl>
                                        <p:attrNameLst>
                                          <p:attrName>style.visibility</p:attrName>
                                        </p:attrNameLst>
                                      </p:cBhvr>
                                      <p:to>
                                        <p:strVal val="visible"/>
                                      </p:to>
                                    </p:set>
                                    <p:anim calcmode="lin" valueType="num">
                                      <p:cBhvr>
                                        <p:cTn id="17" dur="500" fill="hold"/>
                                        <p:tgtEl>
                                          <p:spTgt spid="115717"/>
                                        </p:tgtEl>
                                        <p:attrNameLst>
                                          <p:attrName>ppt_w</p:attrName>
                                        </p:attrNameLst>
                                      </p:cBhvr>
                                      <p:tavLst>
                                        <p:tav tm="0">
                                          <p:val>
                                            <p:strVal val="4*#ppt_w"/>
                                          </p:val>
                                        </p:tav>
                                        <p:tav tm="100000">
                                          <p:val>
                                            <p:strVal val="#ppt_w"/>
                                          </p:val>
                                        </p:tav>
                                      </p:tavLst>
                                    </p:anim>
                                    <p:anim calcmode="lin" valueType="num">
                                      <p:cBhvr>
                                        <p:cTn id="18" dur="500" fill="hold"/>
                                        <p:tgtEl>
                                          <p:spTgt spid="115717"/>
                                        </p:tgtEl>
                                        <p:attrNameLst>
                                          <p:attrName>ppt_h</p:attrName>
                                        </p:attrNameLst>
                                      </p:cBhvr>
                                      <p:tavLst>
                                        <p:tav tm="0">
                                          <p:val>
                                            <p:strVal val="4*#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5718"/>
                                        </p:tgtEl>
                                        <p:attrNameLst>
                                          <p:attrName>style.visibility</p:attrName>
                                        </p:attrNameLst>
                                      </p:cBhvr>
                                      <p:to>
                                        <p:strVal val="visible"/>
                                      </p:to>
                                    </p:set>
                                    <p:animEffect transition="in" filter="wipe(left)">
                                      <p:cBhvr>
                                        <p:cTn id="23" dur="500"/>
                                        <p:tgtEl>
                                          <p:spTgt spid="11571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15719"/>
                                        </p:tgtEl>
                                        <p:attrNameLst>
                                          <p:attrName>style.visibility</p:attrName>
                                        </p:attrNameLst>
                                      </p:cBhvr>
                                      <p:to>
                                        <p:strVal val="visible"/>
                                      </p:to>
                                    </p:set>
                                    <p:animEffect transition="in" filter="strips(downRight)">
                                      <p:cBhvr>
                                        <p:cTn id="28" dur="500"/>
                                        <p:tgtEl>
                                          <p:spTgt spid="11571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5720"/>
                                        </p:tgtEl>
                                        <p:attrNameLst>
                                          <p:attrName>style.visibility</p:attrName>
                                        </p:attrNameLst>
                                      </p:cBhvr>
                                      <p:to>
                                        <p:strVal val="visible"/>
                                      </p:to>
                                    </p:set>
                                    <p:animEffect transition="in" filter="wipe(left)">
                                      <p:cBhvr>
                                        <p:cTn id="33" dur="500"/>
                                        <p:tgtEl>
                                          <p:spTgt spid="11572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5721"/>
                                        </p:tgtEl>
                                        <p:attrNameLst>
                                          <p:attrName>style.visibility</p:attrName>
                                        </p:attrNameLst>
                                      </p:cBhvr>
                                      <p:to>
                                        <p:strVal val="visible"/>
                                      </p:to>
                                    </p:set>
                                    <p:animEffect transition="in" filter="wipe(left)">
                                      <p:cBhvr>
                                        <p:cTn id="38" dur="500"/>
                                        <p:tgtEl>
                                          <p:spTgt spid="1157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15728"/>
                                        </p:tgtEl>
                                        <p:attrNameLst>
                                          <p:attrName>style.visibility</p:attrName>
                                        </p:attrNameLst>
                                      </p:cBhvr>
                                      <p:to>
                                        <p:strVal val="visible"/>
                                      </p:to>
                                    </p:set>
                                    <p:animEffect transition="in" filter="wipe(left)">
                                      <p:cBhvr>
                                        <p:cTn id="53" dur="500"/>
                                        <p:tgtEl>
                                          <p:spTgt spid="11572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left)">
                                      <p:cBhvr>
                                        <p:cTn id="58" dur="500"/>
                                        <p:tgtEl>
                                          <p:spTgt spid="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left)">
                                      <p:cBhvr>
                                        <p:cTn id="63" dur="500"/>
                                        <p:tgtEl>
                                          <p:spTgt spid="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3" presetClass="entr" presetSubtype="16"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 calcmode="lin" valueType="num">
                                      <p:cBhvr>
                                        <p:cTn id="68" dur="500" fill="hold"/>
                                        <p:tgtEl>
                                          <p:spTgt spid="6"/>
                                        </p:tgtEl>
                                        <p:attrNameLst>
                                          <p:attrName>ppt_w</p:attrName>
                                        </p:attrNameLst>
                                      </p:cBhvr>
                                      <p:tavLst>
                                        <p:tav tm="0">
                                          <p:val>
                                            <p:fltVal val="0"/>
                                          </p:val>
                                        </p:tav>
                                        <p:tav tm="100000">
                                          <p:val>
                                            <p:strVal val="#ppt_w"/>
                                          </p:val>
                                        </p:tav>
                                      </p:tavLst>
                                    </p:anim>
                                    <p:anim calcmode="lin" valueType="num">
                                      <p:cBhvr>
                                        <p:cTn id="69"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down)">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utoUpdateAnimBg="0"/>
      <p:bldP spid="115716" grpId="0" autoUpdateAnimBg="0"/>
      <p:bldP spid="115717" grpId="0" autoUpdateAnimBg="0"/>
      <p:bldP spid="115718" grpId="0" autoUpdateAnimBg="0"/>
      <p:bldP spid="115719" grpId="0" animBg="1" autoUpdateAnimBg="0"/>
      <p:bldP spid="115720" grpId="0" autoUpdateAnimBg="0"/>
      <p:bldP spid="115721" grpId="0" autoUpdateAnimBg="0"/>
      <p:bldP spid="11572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1" name="灯片编号占位符 3">
            <a:extLst>
              <a:ext uri="{FF2B5EF4-FFF2-40B4-BE49-F238E27FC236}">
                <a16:creationId xmlns:a16="http://schemas.microsoft.com/office/drawing/2014/main" id="{BACFB2CB-4A0F-C34D-97A4-15DEF8752B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232411A-8DF6-5243-B0AC-2B4F89272F54}" type="slidenum">
              <a:rPr lang="en-US" altLang="zh-CN" sz="1400" smtClean="0"/>
              <a:pPr>
                <a:spcBef>
                  <a:spcPct val="0"/>
                </a:spcBef>
                <a:buFontTx/>
                <a:buNone/>
              </a:pPr>
              <a:t>42</a:t>
            </a:fld>
            <a:endParaRPr lang="en-US" altLang="zh-CN" sz="1400"/>
          </a:p>
        </p:txBody>
      </p:sp>
      <p:sp>
        <p:nvSpPr>
          <p:cNvPr id="116739" name="Rectangle 3">
            <a:extLst>
              <a:ext uri="{FF2B5EF4-FFF2-40B4-BE49-F238E27FC236}">
                <a16:creationId xmlns:a16="http://schemas.microsoft.com/office/drawing/2014/main" id="{14474AB2-9F35-5847-972F-B4E54A71C118}"/>
              </a:ext>
            </a:extLst>
          </p:cNvPr>
          <p:cNvSpPr>
            <a:spLocks noChangeArrowheads="1"/>
          </p:cNvSpPr>
          <p:nvPr/>
        </p:nvSpPr>
        <p:spPr bwMode="auto">
          <a:xfrm>
            <a:off x="457200" y="3048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latin typeface="Arial" panose="020B0604020202020204" pitchFamily="34" charset="0"/>
                <a:sym typeface="Wingdings" pitchFamily="2" charset="2"/>
              </a:rPr>
              <a:t></a:t>
            </a:r>
            <a:r>
              <a:rPr lang="en-US" altLang="zh-CN" sz="2000" b="1">
                <a:latin typeface="Arial" panose="020B0604020202020204" pitchFamily="34" charset="0"/>
                <a:sym typeface="Wingdings" pitchFamily="2" charset="2"/>
              </a:rPr>
              <a:t> </a:t>
            </a:r>
            <a:r>
              <a:rPr lang="en-US" altLang="zh-CN" sz="2000" b="1">
                <a:latin typeface="Arial" panose="020B0604020202020204" pitchFamily="34" charset="0"/>
              </a:rPr>
              <a:t>The Class NP</a:t>
            </a:r>
            <a:endParaRPr lang="en-US" altLang="zh-CN" sz="2000" b="1">
              <a:solidFill>
                <a:schemeClr val="hlink"/>
              </a:solidFill>
              <a:latin typeface="Arial" panose="020B0604020202020204" pitchFamily="34" charset="0"/>
            </a:endParaRPr>
          </a:p>
        </p:txBody>
      </p:sp>
      <p:sp>
        <p:nvSpPr>
          <p:cNvPr id="116740" name="Text Box 4">
            <a:extLst>
              <a:ext uri="{FF2B5EF4-FFF2-40B4-BE49-F238E27FC236}">
                <a16:creationId xmlns:a16="http://schemas.microsoft.com/office/drawing/2014/main" id="{AAA2998E-09CC-1940-8E85-EF424AD534CE}"/>
              </a:ext>
            </a:extLst>
          </p:cNvPr>
          <p:cNvSpPr txBox="1">
            <a:spLocks noChangeArrowheads="1"/>
          </p:cNvSpPr>
          <p:nvPr/>
        </p:nvSpPr>
        <p:spPr bwMode="auto">
          <a:xfrm>
            <a:off x="609600" y="762000"/>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b="1">
                <a:solidFill>
                  <a:schemeClr val="hlink"/>
                </a:solidFill>
                <a:latin typeface="Arial" panose="020B0604020202020204" pitchFamily="34" charset="0"/>
              </a:rPr>
              <a:t>TURING MACHINE</a:t>
            </a:r>
            <a:endParaRPr lang="en-US" altLang="zh-CN" sz="1800" b="1">
              <a:solidFill>
                <a:schemeClr val="hlink"/>
              </a:solidFill>
            </a:endParaRPr>
          </a:p>
        </p:txBody>
      </p:sp>
      <p:grpSp>
        <p:nvGrpSpPr>
          <p:cNvPr id="2" name="Group 7">
            <a:extLst>
              <a:ext uri="{FF2B5EF4-FFF2-40B4-BE49-F238E27FC236}">
                <a16:creationId xmlns:a16="http://schemas.microsoft.com/office/drawing/2014/main" id="{35D414F9-3241-6D48-8F74-CFBBB1A48D55}"/>
              </a:ext>
            </a:extLst>
          </p:cNvPr>
          <p:cNvGrpSpPr>
            <a:grpSpLocks/>
          </p:cNvGrpSpPr>
          <p:nvPr/>
        </p:nvGrpSpPr>
        <p:grpSpPr bwMode="auto">
          <a:xfrm>
            <a:off x="685800" y="838200"/>
            <a:ext cx="7664450" cy="1809750"/>
            <a:chOff x="432" y="576"/>
            <a:chExt cx="4828" cy="1140"/>
          </a:xfrm>
        </p:grpSpPr>
        <p:pic>
          <p:nvPicPr>
            <p:cNvPr id="51211" name="Picture 5" descr="turingmed">
              <a:extLst>
                <a:ext uri="{FF2B5EF4-FFF2-40B4-BE49-F238E27FC236}">
                  <a16:creationId xmlns:a16="http://schemas.microsoft.com/office/drawing/2014/main" id="{D331BA17-B2D8-004B-9316-EF33F17CBA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8" y="576"/>
              <a:ext cx="892"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2" name="Text Box 6">
              <a:extLst>
                <a:ext uri="{FF2B5EF4-FFF2-40B4-BE49-F238E27FC236}">
                  <a16:creationId xmlns:a16="http://schemas.microsoft.com/office/drawing/2014/main" id="{3C68AA23-C5C4-2A47-A5A5-B9D9AE1D3079}"/>
                </a:ext>
              </a:extLst>
            </p:cNvPr>
            <p:cNvSpPr txBox="1">
              <a:spLocks noChangeArrowheads="1"/>
            </p:cNvSpPr>
            <p:nvPr/>
          </p:nvSpPr>
          <p:spPr bwMode="auto">
            <a:xfrm>
              <a:off x="432" y="816"/>
              <a:ext cx="3840"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solidFill>
                    <a:schemeClr val="hlink"/>
                  </a:solidFill>
                </a:rPr>
                <a:t>Alan Mathison Turing</a:t>
              </a:r>
              <a:r>
                <a:rPr lang="en-US" altLang="zh-CN" sz="2000" b="1"/>
                <a:t> </a:t>
              </a:r>
              <a:r>
                <a:rPr lang="en-US" altLang="zh-CN" sz="1800" b="1"/>
                <a:t>(June 21, 1912 – June 7, 1954) </a:t>
              </a:r>
            </a:p>
            <a:p>
              <a:pPr eaLnBrk="1" hangingPunct="1">
                <a:spcBef>
                  <a:spcPct val="50000"/>
                </a:spcBef>
                <a:buFontTx/>
                <a:buNone/>
              </a:pPr>
              <a:r>
                <a:rPr lang="en-US" altLang="zh-CN" sz="2000" b="1">
                  <a:solidFill>
                    <a:schemeClr val="hlink"/>
                  </a:solidFill>
                </a:rPr>
                <a:t>Founder of Computer Science</a:t>
              </a:r>
              <a:r>
                <a:rPr lang="en-US" altLang="zh-CN" sz="2000" b="1"/>
                <a:t>.</a:t>
              </a:r>
            </a:p>
          </p:txBody>
        </p:sp>
      </p:grpSp>
      <p:sp>
        <p:nvSpPr>
          <p:cNvPr id="51205" name="Text Box 149">
            <a:extLst>
              <a:ext uri="{FF2B5EF4-FFF2-40B4-BE49-F238E27FC236}">
                <a16:creationId xmlns:a16="http://schemas.microsoft.com/office/drawing/2014/main" id="{FB763710-4CE4-2C4B-9CE7-CCA5CB02A6D3}"/>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
        <p:nvSpPr>
          <p:cNvPr id="15" name="Rectangle 5">
            <a:extLst>
              <a:ext uri="{FF2B5EF4-FFF2-40B4-BE49-F238E27FC236}">
                <a16:creationId xmlns:a16="http://schemas.microsoft.com/office/drawing/2014/main" id="{7D728953-F423-3249-ADD8-930646EABDB8}"/>
              </a:ext>
            </a:extLst>
          </p:cNvPr>
          <p:cNvSpPr>
            <a:spLocks noChangeArrowheads="1"/>
          </p:cNvSpPr>
          <p:nvPr/>
        </p:nvSpPr>
        <p:spPr bwMode="auto">
          <a:xfrm>
            <a:off x="642938" y="2214563"/>
            <a:ext cx="63579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rPr>
              <a:t>More details can be found at http:\\www.turing.org.uk .</a:t>
            </a:r>
          </a:p>
        </p:txBody>
      </p:sp>
      <p:grpSp>
        <p:nvGrpSpPr>
          <p:cNvPr id="3" name="Group 5">
            <a:extLst>
              <a:ext uri="{FF2B5EF4-FFF2-40B4-BE49-F238E27FC236}">
                <a16:creationId xmlns:a16="http://schemas.microsoft.com/office/drawing/2014/main" id="{698B2FF0-18F4-9A45-8BB2-489AD85807D3}"/>
              </a:ext>
            </a:extLst>
          </p:cNvPr>
          <p:cNvGrpSpPr>
            <a:grpSpLocks/>
          </p:cNvGrpSpPr>
          <p:nvPr/>
        </p:nvGrpSpPr>
        <p:grpSpPr bwMode="auto">
          <a:xfrm>
            <a:off x="638175" y="3260725"/>
            <a:ext cx="8077200" cy="2025650"/>
            <a:chOff x="240" y="336"/>
            <a:chExt cx="5088" cy="1276"/>
          </a:xfrm>
        </p:grpSpPr>
        <p:sp>
          <p:nvSpPr>
            <p:cNvPr id="51209" name="Text Box 6">
              <a:extLst>
                <a:ext uri="{FF2B5EF4-FFF2-40B4-BE49-F238E27FC236}">
                  <a16:creationId xmlns:a16="http://schemas.microsoft.com/office/drawing/2014/main" id="{76C2A726-1571-714A-94DD-5E6B53CE9264}"/>
                </a:ext>
              </a:extLst>
            </p:cNvPr>
            <p:cNvSpPr txBox="1">
              <a:spLocks noChangeArrowheads="1"/>
            </p:cNvSpPr>
            <p:nvPr/>
          </p:nvSpPr>
          <p:spPr bwMode="auto">
            <a:xfrm>
              <a:off x="1200" y="336"/>
              <a:ext cx="412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To simulate any kind of </a:t>
              </a:r>
              <a:r>
                <a:rPr lang="en-US" altLang="zh-CN" sz="2400" b="1">
                  <a:solidFill>
                    <a:schemeClr val="hlink"/>
                  </a:solidFill>
                </a:rPr>
                <a:t>computation</a:t>
              </a:r>
              <a:r>
                <a:rPr lang="en-US" altLang="zh-CN" sz="2400" b="1"/>
                <a:t> which a mathematician can do by some </a:t>
              </a:r>
              <a:r>
                <a:rPr lang="en-US" altLang="zh-CN" sz="2400" b="1">
                  <a:solidFill>
                    <a:schemeClr val="hlink"/>
                  </a:solidFill>
                </a:rPr>
                <a:t>arithmetical</a:t>
              </a:r>
              <a:endParaRPr lang="en-US" altLang="zh-CN" sz="2400" b="1"/>
            </a:p>
          </p:txBody>
        </p:sp>
        <p:sp>
          <p:nvSpPr>
            <p:cNvPr id="51210" name="Text Box 7">
              <a:extLst>
                <a:ext uri="{FF2B5EF4-FFF2-40B4-BE49-F238E27FC236}">
                  <a16:creationId xmlns:a16="http://schemas.microsoft.com/office/drawing/2014/main" id="{30AC6558-9469-B84C-B530-FAE6800A71CF}"/>
                </a:ext>
              </a:extLst>
            </p:cNvPr>
            <p:cNvSpPr txBox="1">
              <a:spLocks noChangeArrowheads="1"/>
            </p:cNvSpPr>
            <p:nvPr/>
          </p:nvSpPr>
          <p:spPr bwMode="auto">
            <a:xfrm>
              <a:off x="240" y="864"/>
              <a:ext cx="504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chemeClr val="hlink"/>
                  </a:solidFill>
                </a:rPr>
                <a:t>method</a:t>
              </a:r>
              <a:r>
                <a:rPr lang="en-US" altLang="zh-CN" sz="2400" b="1"/>
                <a:t> (assuming that the mathematician has infinite time, energy, paper and pen, and is completely dedicated to the work).</a:t>
              </a:r>
            </a:p>
          </p:txBody>
        </p:sp>
      </p:grpSp>
      <p:sp>
        <p:nvSpPr>
          <p:cNvPr id="19" name="AutoShape 4" descr="花岗岩">
            <a:extLst>
              <a:ext uri="{FF2B5EF4-FFF2-40B4-BE49-F238E27FC236}">
                <a16:creationId xmlns:a16="http://schemas.microsoft.com/office/drawing/2014/main" id="{2D49083B-CFAC-734C-AF19-69427AFABF0E}"/>
              </a:ext>
            </a:extLst>
          </p:cNvPr>
          <p:cNvSpPr>
            <a:spLocks noChangeArrowheads="1"/>
          </p:cNvSpPr>
          <p:nvPr/>
        </p:nvSpPr>
        <p:spPr bwMode="auto">
          <a:xfrm>
            <a:off x="785813" y="3214688"/>
            <a:ext cx="1295400" cy="762000"/>
          </a:xfrm>
          <a:prstGeom prst="cube">
            <a:avLst>
              <a:gd name="adj" fmla="val 9583"/>
            </a:avLst>
          </a:prstGeom>
          <a:blipFill dpi="0" rotWithShape="0">
            <a:blip r:embed="rId6"/>
            <a:srcRect/>
            <a:tile tx="0" ty="0" sx="100000" sy="100000" flip="none" algn="tl"/>
          </a:blipFill>
          <a:ln w="25400">
            <a:solidFill>
              <a:srgbClr val="C0C0C0"/>
            </a:solidFill>
            <a:miter lim="800000"/>
            <a:headEnd/>
            <a:tailEnd/>
          </a:ln>
        </p:spPr>
        <p:txBody>
          <a:bodyPr wrap="none" anchor="ctr"/>
          <a:lstStyle/>
          <a:p>
            <a:pPr algn="ctr" eaLnBrk="1" hangingPunct="1">
              <a:defRPr/>
            </a:pPr>
            <a:r>
              <a:rPr lang="en-US" altLang="zh-CN" sz="3200">
                <a:solidFill>
                  <a:schemeClr val="bg1"/>
                </a:solidFill>
                <a:effectLst>
                  <a:outerShdw blurRad="38100" dist="38100" dir="2700000" algn="tl">
                    <a:srgbClr val="000000"/>
                  </a:outerShdw>
                </a:effectLst>
                <a:latin typeface="Impact" pitchFamily="34" charset="0"/>
              </a:rPr>
              <a:t>Task</a:t>
            </a:r>
            <a:endParaRPr lang="en-US" altLang="zh-CN" b="1"/>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6739"/>
                                        </p:tgtEl>
                                        <p:attrNameLst>
                                          <p:attrName>style.visibility</p:attrName>
                                        </p:attrNameLst>
                                      </p:cBhvr>
                                      <p:to>
                                        <p:strVal val="visible"/>
                                      </p:to>
                                    </p:set>
                                    <p:animEffect transition="in" filter="wipe(up)">
                                      <p:cBhvr>
                                        <p:cTn id="7" dur="500"/>
                                        <p:tgtEl>
                                          <p:spTgt spid="1167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740"/>
                                        </p:tgtEl>
                                        <p:attrNameLst>
                                          <p:attrName>style.visibility</p:attrName>
                                        </p:attrNameLst>
                                      </p:cBhvr>
                                      <p:to>
                                        <p:strVal val="visible"/>
                                      </p:to>
                                    </p:set>
                                    <p:animEffect transition="in" filter="dissolve">
                                      <p:cBhvr>
                                        <p:cTn id="12" dur="500"/>
                                        <p:tgtEl>
                                          <p:spTgt spid="1167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subTnLst>
                                    <p:audio>
                                      <p:cMediaNode>
                                        <p:cTn display="0" masterRel="sameClick">
                                          <p:stCondLst>
                                            <p:cond evt="begin" delay="0">
                                              <p:tn val="26"/>
                                            </p:cond>
                                          </p:stCondLst>
                                          <p:endCondLst>
                                            <p:cond evt="onStopAudio" delay="0">
                                              <p:tgtEl>
                                                <p:sldTgt/>
                                              </p:tgtEl>
                                            </p:cond>
                                          </p:endCondLst>
                                        </p:cTn>
                                        <p:tgtEl>
                                          <p:sndTgt r:embed="rId3" name="TYPE.WAV"/>
                                        </p:tgtEl>
                                      </p:cMediaNode>
                                    </p:audio>
                                  </p:subTnLst>
                                </p:cTn>
                              </p:par>
                            </p:childTnLst>
                          </p:cTn>
                        </p:par>
                        <p:par>
                          <p:cTn id="29" fill="hold" nodeType="afterGroup">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0-#ppt_w/2"/>
                                          </p:val>
                                        </p:tav>
                                        <p:tav tm="100000">
                                          <p:val>
                                            <p:strVal val="#ppt_x"/>
                                          </p:val>
                                        </p:tav>
                                      </p:tavLst>
                                    </p:anim>
                                    <p:anim calcmode="lin" valueType="num">
                                      <p:cBhvr additive="base">
                                        <p:cTn id="33" dur="500" fill="hold"/>
                                        <p:tgtEl>
                                          <p:spTgt spid="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utoUpdateAnimBg="0"/>
      <p:bldP spid="116740" grpId="0" autoUpdateAnimBg="0"/>
      <p:bldP spid="15" grpId="0" autoUpdateAnimBg="0"/>
      <p:bldP spid="19"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5" name="Text Box 4">
            <a:extLst>
              <a:ext uri="{FF2B5EF4-FFF2-40B4-BE49-F238E27FC236}">
                <a16:creationId xmlns:a16="http://schemas.microsoft.com/office/drawing/2014/main" id="{F1E30155-0879-984C-B6D7-CA5A75956542}"/>
              </a:ext>
            </a:extLst>
          </p:cNvPr>
          <p:cNvSpPr txBox="1">
            <a:spLocks noChangeArrowheads="1"/>
          </p:cNvSpPr>
          <p:nvPr/>
        </p:nvSpPr>
        <p:spPr bwMode="auto">
          <a:xfrm>
            <a:off x="609600" y="762000"/>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b="1">
                <a:solidFill>
                  <a:schemeClr val="hlink"/>
                </a:solidFill>
                <a:latin typeface="Arial" panose="020B0604020202020204" pitchFamily="34" charset="0"/>
              </a:rPr>
              <a:t>TURING MACHINE</a:t>
            </a:r>
            <a:endParaRPr lang="en-US" altLang="zh-CN" sz="1800" b="1">
              <a:solidFill>
                <a:schemeClr val="hlink"/>
              </a:solidFill>
            </a:endParaRPr>
          </a:p>
        </p:txBody>
      </p:sp>
      <p:sp>
        <p:nvSpPr>
          <p:cNvPr id="52226" name="灯片编号占位符 3">
            <a:extLst>
              <a:ext uri="{FF2B5EF4-FFF2-40B4-BE49-F238E27FC236}">
                <a16:creationId xmlns:a16="http://schemas.microsoft.com/office/drawing/2014/main" id="{C2FD13ED-9402-944B-9243-7D008ED1A2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F8782FB-B098-544E-80DD-B7C367564487}" type="slidenum">
              <a:rPr lang="en-US" altLang="zh-CN" sz="1400" smtClean="0"/>
              <a:pPr>
                <a:spcBef>
                  <a:spcPct val="0"/>
                </a:spcBef>
                <a:buFontTx/>
                <a:buNone/>
              </a:pPr>
              <a:t>43</a:t>
            </a:fld>
            <a:endParaRPr lang="en-US" altLang="zh-CN" sz="1400"/>
          </a:p>
        </p:txBody>
      </p:sp>
      <p:sp>
        <p:nvSpPr>
          <p:cNvPr id="118792" name="AutoShape 8" descr="花岗岩">
            <a:extLst>
              <a:ext uri="{FF2B5EF4-FFF2-40B4-BE49-F238E27FC236}">
                <a16:creationId xmlns:a16="http://schemas.microsoft.com/office/drawing/2014/main" id="{4BA62F22-C02E-EC46-968B-8E068ACE6337}"/>
              </a:ext>
            </a:extLst>
          </p:cNvPr>
          <p:cNvSpPr>
            <a:spLocks noChangeArrowheads="1"/>
          </p:cNvSpPr>
          <p:nvPr/>
        </p:nvSpPr>
        <p:spPr bwMode="auto">
          <a:xfrm>
            <a:off x="457200" y="1571625"/>
            <a:ext cx="2590800" cy="762000"/>
          </a:xfrm>
          <a:prstGeom prst="cube">
            <a:avLst>
              <a:gd name="adj" fmla="val 9583"/>
            </a:avLst>
          </a:prstGeom>
          <a:blipFill dpi="0" rotWithShape="0">
            <a:blip r:embed="rId7"/>
            <a:srcRect/>
            <a:tile tx="0" ty="0" sx="100000" sy="100000" flip="none" algn="tl"/>
          </a:blipFill>
          <a:ln w="25400">
            <a:solidFill>
              <a:srgbClr val="C0C0C0"/>
            </a:solidFill>
            <a:miter lim="800000"/>
            <a:headEnd/>
            <a:tailEnd/>
          </a:ln>
        </p:spPr>
        <p:txBody>
          <a:bodyPr wrap="none" anchor="ctr"/>
          <a:lstStyle/>
          <a:p>
            <a:pPr algn="ctr" eaLnBrk="1" hangingPunct="1">
              <a:defRPr/>
            </a:pPr>
            <a:r>
              <a:rPr lang="en-US" altLang="zh-CN" sz="3200">
                <a:solidFill>
                  <a:schemeClr val="bg1"/>
                </a:solidFill>
                <a:effectLst>
                  <a:outerShdw blurRad="38100" dist="38100" dir="2700000" algn="tl">
                    <a:srgbClr val="000000"/>
                  </a:outerShdw>
                </a:effectLst>
                <a:latin typeface="Impact" pitchFamily="34" charset="0"/>
              </a:rPr>
              <a:t>Components</a:t>
            </a:r>
            <a:endParaRPr lang="en-US" altLang="zh-CN" b="1"/>
          </a:p>
        </p:txBody>
      </p:sp>
      <p:sp>
        <p:nvSpPr>
          <p:cNvPr id="118793" name="AutoShape 9">
            <a:extLst>
              <a:ext uri="{FF2B5EF4-FFF2-40B4-BE49-F238E27FC236}">
                <a16:creationId xmlns:a16="http://schemas.microsoft.com/office/drawing/2014/main" id="{04466AEF-A12D-CA42-9577-EDF591A5BBD3}"/>
              </a:ext>
            </a:extLst>
          </p:cNvPr>
          <p:cNvSpPr>
            <a:spLocks noChangeArrowheads="1"/>
          </p:cNvSpPr>
          <p:nvPr/>
        </p:nvSpPr>
        <p:spPr bwMode="auto">
          <a:xfrm>
            <a:off x="3276600" y="1647825"/>
            <a:ext cx="2590800" cy="685800"/>
          </a:xfrm>
          <a:prstGeom prst="can">
            <a:avLst>
              <a:gd name="adj" fmla="val 19213"/>
            </a:avLst>
          </a:prstGeom>
          <a:gradFill rotWithShape="0">
            <a:gsLst>
              <a:gs pos="0">
                <a:srgbClr val="CFCFCF"/>
              </a:gs>
              <a:gs pos="50000">
                <a:srgbClr val="FFFFFF"/>
              </a:gs>
              <a:gs pos="100000">
                <a:srgbClr val="CFCFCF"/>
              </a:gs>
            </a:gsLst>
            <a:lin ang="0" scaled="1"/>
          </a:gradFill>
          <a:ln w="25400">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t>Infinite Memory</a:t>
            </a:r>
          </a:p>
        </p:txBody>
      </p:sp>
      <p:sp>
        <p:nvSpPr>
          <p:cNvPr id="118794" name="AutoShape 10">
            <a:extLst>
              <a:ext uri="{FF2B5EF4-FFF2-40B4-BE49-F238E27FC236}">
                <a16:creationId xmlns:a16="http://schemas.microsoft.com/office/drawing/2014/main" id="{25AB1282-197E-3C44-94AD-ECAA41B130D0}"/>
              </a:ext>
            </a:extLst>
          </p:cNvPr>
          <p:cNvSpPr>
            <a:spLocks noChangeArrowheads="1"/>
          </p:cNvSpPr>
          <p:nvPr/>
        </p:nvSpPr>
        <p:spPr bwMode="auto">
          <a:xfrm>
            <a:off x="7010400" y="1647825"/>
            <a:ext cx="1752600" cy="688975"/>
          </a:xfrm>
          <a:prstGeom prst="cube">
            <a:avLst>
              <a:gd name="adj" fmla="val 15667"/>
            </a:avLst>
          </a:prstGeom>
          <a:gradFill rotWithShape="0">
            <a:gsLst>
              <a:gs pos="0">
                <a:srgbClr val="FFFFFF"/>
              </a:gs>
              <a:gs pos="100000">
                <a:srgbClr val="CFCFCF"/>
              </a:gs>
            </a:gsLst>
            <a:lin ang="0" scaled="1"/>
          </a:gradFill>
          <a:ln w="25400">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t>Scanner</a:t>
            </a:r>
          </a:p>
        </p:txBody>
      </p:sp>
      <p:sp>
        <p:nvSpPr>
          <p:cNvPr id="118795" name="Rectangle 11">
            <a:extLst>
              <a:ext uri="{FF2B5EF4-FFF2-40B4-BE49-F238E27FC236}">
                <a16:creationId xmlns:a16="http://schemas.microsoft.com/office/drawing/2014/main" id="{D3644A37-758C-664A-B253-9CFF90D0A129}"/>
              </a:ext>
            </a:extLst>
          </p:cNvPr>
          <p:cNvSpPr>
            <a:spLocks noChangeArrowheads="1"/>
          </p:cNvSpPr>
          <p:nvPr/>
        </p:nvSpPr>
        <p:spPr bwMode="auto">
          <a:xfrm>
            <a:off x="5943600" y="1800225"/>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t>and</a:t>
            </a:r>
          </a:p>
        </p:txBody>
      </p:sp>
      <p:sp>
        <p:nvSpPr>
          <p:cNvPr id="118796" name="AutoShape 12" descr="花岗岩">
            <a:extLst>
              <a:ext uri="{FF2B5EF4-FFF2-40B4-BE49-F238E27FC236}">
                <a16:creationId xmlns:a16="http://schemas.microsoft.com/office/drawing/2014/main" id="{D2B767A2-6F88-9245-BB88-E16CE1FC2DD5}"/>
              </a:ext>
            </a:extLst>
          </p:cNvPr>
          <p:cNvSpPr>
            <a:spLocks noChangeArrowheads="1"/>
          </p:cNvSpPr>
          <p:nvPr/>
        </p:nvSpPr>
        <p:spPr bwMode="auto">
          <a:xfrm>
            <a:off x="457200" y="2562225"/>
            <a:ext cx="2286000" cy="762000"/>
          </a:xfrm>
          <a:prstGeom prst="cube">
            <a:avLst>
              <a:gd name="adj" fmla="val 9583"/>
            </a:avLst>
          </a:prstGeom>
          <a:blipFill dpi="0" rotWithShape="0">
            <a:blip r:embed="rId7"/>
            <a:srcRect/>
            <a:tile tx="0" ty="0" sx="100000" sy="100000" flip="none" algn="tl"/>
          </a:blipFill>
          <a:ln w="25400">
            <a:solidFill>
              <a:srgbClr val="C0C0C0"/>
            </a:solidFill>
            <a:miter lim="800000"/>
            <a:headEnd/>
            <a:tailEnd/>
          </a:ln>
        </p:spPr>
        <p:txBody>
          <a:bodyPr wrap="none" anchor="ctr"/>
          <a:lstStyle/>
          <a:p>
            <a:pPr algn="ctr" eaLnBrk="1" hangingPunct="1">
              <a:defRPr/>
            </a:pPr>
            <a:r>
              <a:rPr lang="en-US" altLang="zh-CN" sz="3200">
                <a:solidFill>
                  <a:schemeClr val="bg1"/>
                </a:solidFill>
                <a:effectLst>
                  <a:outerShdw blurRad="38100" dist="38100" dir="2700000" algn="tl">
                    <a:srgbClr val="000000"/>
                  </a:outerShdw>
                </a:effectLst>
                <a:latin typeface="Impact" pitchFamily="34" charset="0"/>
              </a:rPr>
              <a:t>Operations</a:t>
            </a:r>
            <a:endParaRPr lang="en-US" altLang="zh-CN" b="1"/>
          </a:p>
        </p:txBody>
      </p:sp>
      <p:sp>
        <p:nvSpPr>
          <p:cNvPr id="118797" name="Text Box 13">
            <a:extLst>
              <a:ext uri="{FF2B5EF4-FFF2-40B4-BE49-F238E27FC236}">
                <a16:creationId xmlns:a16="http://schemas.microsoft.com/office/drawing/2014/main" id="{AA943BC4-656E-EC4E-BFB7-77F907CF25BD}"/>
              </a:ext>
            </a:extLst>
          </p:cNvPr>
          <p:cNvSpPr txBox="1">
            <a:spLocks noChangeArrowheads="1"/>
          </p:cNvSpPr>
          <p:nvPr/>
        </p:nvSpPr>
        <p:spPr bwMode="auto">
          <a:xfrm>
            <a:off x="3200400" y="2638425"/>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ym typeface="Wingdings" pitchFamily="2" charset="2"/>
              </a:rPr>
              <a:t>  </a:t>
            </a:r>
            <a:r>
              <a:rPr lang="en-US" altLang="zh-CN" sz="2000" b="1">
                <a:latin typeface="Arial" panose="020B0604020202020204" pitchFamily="34" charset="0"/>
                <a:sym typeface="Wingdings" pitchFamily="2" charset="2"/>
              </a:rPr>
              <a:t>Change the finite control state.</a:t>
            </a:r>
            <a:endParaRPr lang="en-US" altLang="zh-CN" sz="2000" b="1">
              <a:latin typeface="Arial" panose="020B0604020202020204" pitchFamily="34" charset="0"/>
            </a:endParaRPr>
          </a:p>
        </p:txBody>
      </p:sp>
      <p:sp>
        <p:nvSpPr>
          <p:cNvPr id="118798" name="Text Box 14">
            <a:extLst>
              <a:ext uri="{FF2B5EF4-FFF2-40B4-BE49-F238E27FC236}">
                <a16:creationId xmlns:a16="http://schemas.microsoft.com/office/drawing/2014/main" id="{942AC61A-8A6A-2A42-A2BC-5068ECBA972D}"/>
              </a:ext>
            </a:extLst>
          </p:cNvPr>
          <p:cNvSpPr txBox="1">
            <a:spLocks noChangeArrowheads="1"/>
          </p:cNvSpPr>
          <p:nvPr/>
        </p:nvSpPr>
        <p:spPr bwMode="auto">
          <a:xfrm>
            <a:off x="3200400" y="3095625"/>
            <a:ext cx="5562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marL="485775" indent="-4857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ym typeface="Wingdings" pitchFamily="2" charset="2"/>
              </a:rPr>
              <a:t>  </a:t>
            </a:r>
            <a:r>
              <a:rPr lang="en-US" altLang="zh-CN" sz="2000" b="1">
                <a:latin typeface="Arial" panose="020B0604020202020204" pitchFamily="34" charset="0"/>
                <a:sym typeface="Wingdings" pitchFamily="2" charset="2"/>
              </a:rPr>
              <a:t>Erase the symbol in the unit currently pointed by head, and write a new symbol in.</a:t>
            </a:r>
            <a:endParaRPr lang="en-US" altLang="zh-CN" sz="2000" b="1">
              <a:latin typeface="Arial" panose="020B0604020202020204" pitchFamily="34" charset="0"/>
            </a:endParaRPr>
          </a:p>
        </p:txBody>
      </p:sp>
      <p:sp>
        <p:nvSpPr>
          <p:cNvPr id="118799" name="Text Box 15">
            <a:extLst>
              <a:ext uri="{FF2B5EF4-FFF2-40B4-BE49-F238E27FC236}">
                <a16:creationId xmlns:a16="http://schemas.microsoft.com/office/drawing/2014/main" id="{98310911-2ACD-7444-B54F-35D70C69396A}"/>
              </a:ext>
            </a:extLst>
          </p:cNvPr>
          <p:cNvSpPr txBox="1">
            <a:spLocks noChangeArrowheads="1"/>
          </p:cNvSpPr>
          <p:nvPr/>
        </p:nvSpPr>
        <p:spPr bwMode="auto">
          <a:xfrm>
            <a:off x="3200400" y="4162425"/>
            <a:ext cx="5715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marL="485775" indent="-4857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ym typeface="Wingdings" pitchFamily="2" charset="2"/>
              </a:rPr>
              <a:t>  </a:t>
            </a:r>
            <a:r>
              <a:rPr lang="en-US" altLang="zh-CN" sz="2000" b="1">
                <a:latin typeface="Arial" panose="020B0604020202020204" pitchFamily="34" charset="0"/>
                <a:sym typeface="Wingdings" pitchFamily="2" charset="2"/>
              </a:rPr>
              <a:t>Head moves one unit to the left (</a:t>
            </a:r>
            <a:r>
              <a:rPr lang="en-US" altLang="zh-CN" sz="2000" b="1">
                <a:solidFill>
                  <a:srgbClr val="FF0000"/>
                </a:solidFill>
                <a:latin typeface="Arial" panose="020B0604020202020204" pitchFamily="34" charset="0"/>
                <a:sym typeface="Wingdings" pitchFamily="2" charset="2"/>
              </a:rPr>
              <a:t>L</a:t>
            </a:r>
            <a:r>
              <a:rPr lang="en-US" altLang="zh-CN" sz="2000" b="1">
                <a:latin typeface="Arial" panose="020B0604020202020204" pitchFamily="34" charset="0"/>
                <a:sym typeface="Wingdings" pitchFamily="2" charset="2"/>
              </a:rPr>
              <a:t>), or to the right (</a:t>
            </a:r>
            <a:r>
              <a:rPr lang="en-US" altLang="zh-CN" sz="2000" b="1">
                <a:solidFill>
                  <a:schemeClr val="hlink"/>
                </a:solidFill>
                <a:latin typeface="Arial" panose="020B0604020202020204" pitchFamily="34" charset="0"/>
                <a:sym typeface="Wingdings" pitchFamily="2" charset="2"/>
              </a:rPr>
              <a:t>R</a:t>
            </a:r>
            <a:r>
              <a:rPr lang="en-US" altLang="zh-CN" sz="2000" b="1">
                <a:latin typeface="Arial" panose="020B0604020202020204" pitchFamily="34" charset="0"/>
                <a:sym typeface="Wingdings" pitchFamily="2" charset="2"/>
              </a:rPr>
              <a:t>), or stays at its current position (</a:t>
            </a:r>
            <a:r>
              <a:rPr lang="en-US" altLang="zh-CN" sz="2000" b="1">
                <a:solidFill>
                  <a:schemeClr val="accent1"/>
                </a:solidFill>
                <a:latin typeface="Arial" panose="020B0604020202020204" pitchFamily="34" charset="0"/>
                <a:sym typeface="Wingdings" pitchFamily="2" charset="2"/>
              </a:rPr>
              <a:t>S</a:t>
            </a:r>
            <a:r>
              <a:rPr lang="en-US" altLang="zh-CN" sz="2000" b="1">
                <a:latin typeface="Arial" panose="020B0604020202020204" pitchFamily="34" charset="0"/>
                <a:sym typeface="Wingdings" pitchFamily="2" charset="2"/>
              </a:rPr>
              <a:t>).</a:t>
            </a:r>
            <a:endParaRPr lang="en-US" altLang="zh-CN" sz="2000" b="1">
              <a:latin typeface="Arial" panose="020B0604020202020204" pitchFamily="34" charset="0"/>
            </a:endParaRPr>
          </a:p>
        </p:txBody>
      </p:sp>
      <p:sp>
        <p:nvSpPr>
          <p:cNvPr id="118800" name="AutoShape 16">
            <a:extLst>
              <a:ext uri="{FF2B5EF4-FFF2-40B4-BE49-F238E27FC236}">
                <a16:creationId xmlns:a16="http://schemas.microsoft.com/office/drawing/2014/main" id="{825FB78C-CC0E-4F4F-B3F1-1C229CBF6C24}"/>
              </a:ext>
            </a:extLst>
          </p:cNvPr>
          <p:cNvSpPr>
            <a:spLocks noChangeArrowheads="1"/>
          </p:cNvSpPr>
          <p:nvPr/>
        </p:nvSpPr>
        <p:spPr bwMode="auto">
          <a:xfrm>
            <a:off x="609600" y="3511550"/>
            <a:ext cx="1096963" cy="411163"/>
          </a:xfrm>
          <a:prstGeom prst="cube">
            <a:avLst>
              <a:gd name="adj" fmla="val 17264"/>
            </a:avLst>
          </a:prstGeom>
          <a:gradFill rotWithShape="0">
            <a:gsLst>
              <a:gs pos="0">
                <a:srgbClr val="FFFFFF"/>
              </a:gs>
              <a:gs pos="100000">
                <a:srgbClr val="C2C2C2"/>
              </a:gs>
            </a:gsLst>
            <a:lin ang="0" scaled="1"/>
          </a:gradFill>
          <a:ln w="25400">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Scanner</a:t>
            </a:r>
            <a:endParaRPr lang="en-US" altLang="zh-CN" sz="2400" b="1"/>
          </a:p>
        </p:txBody>
      </p:sp>
      <p:grpSp>
        <p:nvGrpSpPr>
          <p:cNvPr id="2" name="Group 17">
            <a:extLst>
              <a:ext uri="{FF2B5EF4-FFF2-40B4-BE49-F238E27FC236}">
                <a16:creationId xmlns:a16="http://schemas.microsoft.com/office/drawing/2014/main" id="{6EC2565D-2774-3346-BBA7-9DA17D024E05}"/>
              </a:ext>
            </a:extLst>
          </p:cNvPr>
          <p:cNvGrpSpPr>
            <a:grpSpLocks/>
          </p:cNvGrpSpPr>
          <p:nvPr/>
        </p:nvGrpSpPr>
        <p:grpSpPr bwMode="auto">
          <a:xfrm>
            <a:off x="609600" y="4314825"/>
            <a:ext cx="2514600" cy="1295400"/>
            <a:chOff x="384" y="3312"/>
            <a:chExt cx="1728" cy="816"/>
          </a:xfrm>
        </p:grpSpPr>
        <p:grpSp>
          <p:nvGrpSpPr>
            <p:cNvPr id="52255" name="Group 18">
              <a:extLst>
                <a:ext uri="{FF2B5EF4-FFF2-40B4-BE49-F238E27FC236}">
                  <a16:creationId xmlns:a16="http://schemas.microsoft.com/office/drawing/2014/main" id="{20DC8757-ACA7-224E-B141-DF72C7C988E3}"/>
                </a:ext>
              </a:extLst>
            </p:cNvPr>
            <p:cNvGrpSpPr>
              <a:grpSpLocks/>
            </p:cNvGrpSpPr>
            <p:nvPr/>
          </p:nvGrpSpPr>
          <p:grpSpPr bwMode="auto">
            <a:xfrm>
              <a:off x="384" y="3360"/>
              <a:ext cx="1728" cy="144"/>
              <a:chOff x="624" y="2256"/>
              <a:chExt cx="1728" cy="144"/>
            </a:xfrm>
          </p:grpSpPr>
          <p:sp>
            <p:nvSpPr>
              <p:cNvPr id="52272" name="Line 19">
                <a:extLst>
                  <a:ext uri="{FF2B5EF4-FFF2-40B4-BE49-F238E27FC236}">
                    <a16:creationId xmlns:a16="http://schemas.microsoft.com/office/drawing/2014/main" id="{5B06A470-089C-3A48-A841-46690A131746}"/>
                  </a:ext>
                </a:extLst>
              </p:cNvPr>
              <p:cNvSpPr>
                <a:spLocks noChangeShapeType="1"/>
              </p:cNvSpPr>
              <p:nvPr/>
            </p:nvSpPr>
            <p:spPr bwMode="auto">
              <a:xfrm>
                <a:off x="624" y="225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73" name="Line 20">
                <a:extLst>
                  <a:ext uri="{FF2B5EF4-FFF2-40B4-BE49-F238E27FC236}">
                    <a16:creationId xmlns:a16="http://schemas.microsoft.com/office/drawing/2014/main" id="{F2378A35-48FD-FD4F-BFA9-F865F85B520F}"/>
                  </a:ext>
                </a:extLst>
              </p:cNvPr>
              <p:cNvSpPr>
                <a:spLocks noChangeShapeType="1"/>
              </p:cNvSpPr>
              <p:nvPr/>
            </p:nvSpPr>
            <p:spPr bwMode="auto">
              <a:xfrm>
                <a:off x="624" y="2256"/>
                <a:ext cx="17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74" name="Line 21">
                <a:extLst>
                  <a:ext uri="{FF2B5EF4-FFF2-40B4-BE49-F238E27FC236}">
                    <a16:creationId xmlns:a16="http://schemas.microsoft.com/office/drawing/2014/main" id="{F8C9B3E6-E5CB-B543-B47E-1749E6EFE50D}"/>
                  </a:ext>
                </a:extLst>
              </p:cNvPr>
              <p:cNvSpPr>
                <a:spLocks noChangeShapeType="1"/>
              </p:cNvSpPr>
              <p:nvPr/>
            </p:nvSpPr>
            <p:spPr bwMode="auto">
              <a:xfrm>
                <a:off x="624" y="2400"/>
                <a:ext cx="17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75" name="Line 22">
                <a:extLst>
                  <a:ext uri="{FF2B5EF4-FFF2-40B4-BE49-F238E27FC236}">
                    <a16:creationId xmlns:a16="http://schemas.microsoft.com/office/drawing/2014/main" id="{605D72F2-5F4D-3244-969E-F5481772BD2D}"/>
                  </a:ext>
                </a:extLst>
              </p:cNvPr>
              <p:cNvSpPr>
                <a:spLocks noChangeShapeType="1"/>
              </p:cNvSpPr>
              <p:nvPr/>
            </p:nvSpPr>
            <p:spPr bwMode="auto">
              <a:xfrm>
                <a:off x="1248" y="225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76" name="Line 23">
                <a:extLst>
                  <a:ext uri="{FF2B5EF4-FFF2-40B4-BE49-F238E27FC236}">
                    <a16:creationId xmlns:a16="http://schemas.microsoft.com/office/drawing/2014/main" id="{1490991A-68F1-C247-B7E3-DA6396648B3B}"/>
                  </a:ext>
                </a:extLst>
              </p:cNvPr>
              <p:cNvSpPr>
                <a:spLocks noChangeShapeType="1"/>
              </p:cNvSpPr>
              <p:nvPr/>
            </p:nvSpPr>
            <p:spPr bwMode="auto">
              <a:xfrm>
                <a:off x="1392" y="225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52256" name="Group 24">
              <a:extLst>
                <a:ext uri="{FF2B5EF4-FFF2-40B4-BE49-F238E27FC236}">
                  <a16:creationId xmlns:a16="http://schemas.microsoft.com/office/drawing/2014/main" id="{9150F37E-0C62-9447-BEBC-7DD9CB32C2B8}"/>
                </a:ext>
              </a:extLst>
            </p:cNvPr>
            <p:cNvGrpSpPr>
              <a:grpSpLocks/>
            </p:cNvGrpSpPr>
            <p:nvPr/>
          </p:nvGrpSpPr>
          <p:grpSpPr bwMode="auto">
            <a:xfrm>
              <a:off x="384" y="3600"/>
              <a:ext cx="1728" cy="144"/>
              <a:chOff x="624" y="2496"/>
              <a:chExt cx="1728" cy="144"/>
            </a:xfrm>
          </p:grpSpPr>
          <p:sp>
            <p:nvSpPr>
              <p:cNvPr id="52267" name="Line 25">
                <a:extLst>
                  <a:ext uri="{FF2B5EF4-FFF2-40B4-BE49-F238E27FC236}">
                    <a16:creationId xmlns:a16="http://schemas.microsoft.com/office/drawing/2014/main" id="{EE209006-7707-764F-A3B1-C4C37E0658A7}"/>
                  </a:ext>
                </a:extLst>
              </p:cNvPr>
              <p:cNvSpPr>
                <a:spLocks noChangeShapeType="1"/>
              </p:cNvSpPr>
              <p:nvPr/>
            </p:nvSpPr>
            <p:spPr bwMode="auto">
              <a:xfrm>
                <a:off x="624" y="249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68" name="Line 26">
                <a:extLst>
                  <a:ext uri="{FF2B5EF4-FFF2-40B4-BE49-F238E27FC236}">
                    <a16:creationId xmlns:a16="http://schemas.microsoft.com/office/drawing/2014/main" id="{5DED27CE-8199-5B41-9555-DC930B809694}"/>
                  </a:ext>
                </a:extLst>
              </p:cNvPr>
              <p:cNvSpPr>
                <a:spLocks noChangeShapeType="1"/>
              </p:cNvSpPr>
              <p:nvPr/>
            </p:nvSpPr>
            <p:spPr bwMode="auto">
              <a:xfrm>
                <a:off x="624" y="2496"/>
                <a:ext cx="17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69" name="Line 27">
                <a:extLst>
                  <a:ext uri="{FF2B5EF4-FFF2-40B4-BE49-F238E27FC236}">
                    <a16:creationId xmlns:a16="http://schemas.microsoft.com/office/drawing/2014/main" id="{33D1C58A-521B-2A41-9DE0-3CFE0078A729}"/>
                  </a:ext>
                </a:extLst>
              </p:cNvPr>
              <p:cNvSpPr>
                <a:spLocks noChangeShapeType="1"/>
              </p:cNvSpPr>
              <p:nvPr/>
            </p:nvSpPr>
            <p:spPr bwMode="auto">
              <a:xfrm>
                <a:off x="624" y="2640"/>
                <a:ext cx="17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70" name="Line 28">
                <a:extLst>
                  <a:ext uri="{FF2B5EF4-FFF2-40B4-BE49-F238E27FC236}">
                    <a16:creationId xmlns:a16="http://schemas.microsoft.com/office/drawing/2014/main" id="{8764B106-71BA-D14E-9F29-B7F04DE30431}"/>
                  </a:ext>
                </a:extLst>
              </p:cNvPr>
              <p:cNvSpPr>
                <a:spLocks noChangeShapeType="1"/>
              </p:cNvSpPr>
              <p:nvPr/>
            </p:nvSpPr>
            <p:spPr bwMode="auto">
              <a:xfrm>
                <a:off x="768" y="249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71" name="Line 29">
                <a:extLst>
                  <a:ext uri="{FF2B5EF4-FFF2-40B4-BE49-F238E27FC236}">
                    <a16:creationId xmlns:a16="http://schemas.microsoft.com/office/drawing/2014/main" id="{57234E15-57D8-5747-A29C-076447C76A08}"/>
                  </a:ext>
                </a:extLst>
              </p:cNvPr>
              <p:cNvSpPr>
                <a:spLocks noChangeShapeType="1"/>
              </p:cNvSpPr>
              <p:nvPr/>
            </p:nvSpPr>
            <p:spPr bwMode="auto">
              <a:xfrm>
                <a:off x="912" y="249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52257" name="Group 30">
              <a:extLst>
                <a:ext uri="{FF2B5EF4-FFF2-40B4-BE49-F238E27FC236}">
                  <a16:creationId xmlns:a16="http://schemas.microsoft.com/office/drawing/2014/main" id="{84C2AAE1-460F-464D-BDB9-A11890C5872D}"/>
                </a:ext>
              </a:extLst>
            </p:cNvPr>
            <p:cNvGrpSpPr>
              <a:grpSpLocks/>
            </p:cNvGrpSpPr>
            <p:nvPr/>
          </p:nvGrpSpPr>
          <p:grpSpPr bwMode="auto">
            <a:xfrm>
              <a:off x="384" y="3984"/>
              <a:ext cx="1728" cy="144"/>
              <a:chOff x="624" y="3120"/>
              <a:chExt cx="1728" cy="144"/>
            </a:xfrm>
          </p:grpSpPr>
          <p:sp>
            <p:nvSpPr>
              <p:cNvPr id="52262" name="Line 31">
                <a:extLst>
                  <a:ext uri="{FF2B5EF4-FFF2-40B4-BE49-F238E27FC236}">
                    <a16:creationId xmlns:a16="http://schemas.microsoft.com/office/drawing/2014/main" id="{3B86727A-556F-6141-B5CB-7DDCE1388FCE}"/>
                  </a:ext>
                </a:extLst>
              </p:cNvPr>
              <p:cNvSpPr>
                <a:spLocks noChangeShapeType="1"/>
              </p:cNvSpPr>
              <p:nvPr/>
            </p:nvSpPr>
            <p:spPr bwMode="auto">
              <a:xfrm>
                <a:off x="624" y="312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63" name="Line 32">
                <a:extLst>
                  <a:ext uri="{FF2B5EF4-FFF2-40B4-BE49-F238E27FC236}">
                    <a16:creationId xmlns:a16="http://schemas.microsoft.com/office/drawing/2014/main" id="{1B28F61A-F3B1-F448-B215-0C0930599196}"/>
                  </a:ext>
                </a:extLst>
              </p:cNvPr>
              <p:cNvSpPr>
                <a:spLocks noChangeShapeType="1"/>
              </p:cNvSpPr>
              <p:nvPr/>
            </p:nvSpPr>
            <p:spPr bwMode="auto">
              <a:xfrm>
                <a:off x="624" y="3120"/>
                <a:ext cx="17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64" name="Line 33">
                <a:extLst>
                  <a:ext uri="{FF2B5EF4-FFF2-40B4-BE49-F238E27FC236}">
                    <a16:creationId xmlns:a16="http://schemas.microsoft.com/office/drawing/2014/main" id="{CD728C0B-61BA-E840-9C19-9BD8E131B3EF}"/>
                  </a:ext>
                </a:extLst>
              </p:cNvPr>
              <p:cNvSpPr>
                <a:spLocks noChangeShapeType="1"/>
              </p:cNvSpPr>
              <p:nvPr/>
            </p:nvSpPr>
            <p:spPr bwMode="auto">
              <a:xfrm>
                <a:off x="624" y="3264"/>
                <a:ext cx="17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65" name="Line 34">
                <a:extLst>
                  <a:ext uri="{FF2B5EF4-FFF2-40B4-BE49-F238E27FC236}">
                    <a16:creationId xmlns:a16="http://schemas.microsoft.com/office/drawing/2014/main" id="{718D88A1-F5B2-184A-BF4A-5768F5B9E815}"/>
                  </a:ext>
                </a:extLst>
              </p:cNvPr>
              <p:cNvSpPr>
                <a:spLocks noChangeShapeType="1"/>
              </p:cNvSpPr>
              <p:nvPr/>
            </p:nvSpPr>
            <p:spPr bwMode="auto">
              <a:xfrm>
                <a:off x="1920" y="312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66" name="Line 35">
                <a:extLst>
                  <a:ext uri="{FF2B5EF4-FFF2-40B4-BE49-F238E27FC236}">
                    <a16:creationId xmlns:a16="http://schemas.microsoft.com/office/drawing/2014/main" id="{B7D1A8BE-FF10-4941-A729-60A86550A7FC}"/>
                  </a:ext>
                </a:extLst>
              </p:cNvPr>
              <p:cNvSpPr>
                <a:spLocks noChangeShapeType="1"/>
              </p:cNvSpPr>
              <p:nvPr/>
            </p:nvSpPr>
            <p:spPr bwMode="auto">
              <a:xfrm>
                <a:off x="2064" y="312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52258" name="Rectangle 36">
              <a:extLst>
                <a:ext uri="{FF2B5EF4-FFF2-40B4-BE49-F238E27FC236}">
                  <a16:creationId xmlns:a16="http://schemas.microsoft.com/office/drawing/2014/main" id="{DA3D98AB-D881-6648-A243-01A5BF51BCD9}"/>
                </a:ext>
              </a:extLst>
            </p:cNvPr>
            <p:cNvSpPr>
              <a:spLocks noChangeArrowheads="1"/>
            </p:cNvSpPr>
            <p:nvPr/>
          </p:nvSpPr>
          <p:spPr bwMode="auto">
            <a:xfrm>
              <a:off x="384" y="3312"/>
              <a:ext cx="6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t>... ...</a:t>
              </a:r>
            </a:p>
          </p:txBody>
        </p:sp>
        <p:sp>
          <p:nvSpPr>
            <p:cNvPr id="52259" name="Rectangle 37">
              <a:extLst>
                <a:ext uri="{FF2B5EF4-FFF2-40B4-BE49-F238E27FC236}">
                  <a16:creationId xmlns:a16="http://schemas.microsoft.com/office/drawing/2014/main" id="{3CB812F8-5DED-7348-B4F5-FCA57270673B}"/>
                </a:ext>
              </a:extLst>
            </p:cNvPr>
            <p:cNvSpPr>
              <a:spLocks noChangeArrowheads="1"/>
            </p:cNvSpPr>
            <p:nvPr/>
          </p:nvSpPr>
          <p:spPr bwMode="auto">
            <a:xfrm>
              <a:off x="672" y="3552"/>
              <a:ext cx="124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t>... ... ... ...</a:t>
              </a:r>
            </a:p>
          </p:txBody>
        </p:sp>
        <p:sp>
          <p:nvSpPr>
            <p:cNvPr id="52260" name="Rectangle 38">
              <a:extLst>
                <a:ext uri="{FF2B5EF4-FFF2-40B4-BE49-F238E27FC236}">
                  <a16:creationId xmlns:a16="http://schemas.microsoft.com/office/drawing/2014/main" id="{57AC2CDE-823F-6D4D-B042-475094B61E43}"/>
                </a:ext>
              </a:extLst>
            </p:cNvPr>
            <p:cNvSpPr>
              <a:spLocks noChangeArrowheads="1"/>
            </p:cNvSpPr>
            <p:nvPr/>
          </p:nvSpPr>
          <p:spPr bwMode="auto">
            <a:xfrm>
              <a:off x="432" y="3936"/>
              <a:ext cx="124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t>... ... ... ...</a:t>
              </a:r>
            </a:p>
          </p:txBody>
        </p:sp>
        <p:sp>
          <p:nvSpPr>
            <p:cNvPr id="52261" name="Text Box 39">
              <a:extLst>
                <a:ext uri="{FF2B5EF4-FFF2-40B4-BE49-F238E27FC236}">
                  <a16:creationId xmlns:a16="http://schemas.microsoft.com/office/drawing/2014/main" id="{B354F423-64B3-974E-985B-E80A789DB44B}"/>
                </a:ext>
              </a:extLst>
            </p:cNvPr>
            <p:cNvSpPr txBox="1">
              <a:spLocks noChangeArrowheads="1"/>
            </p:cNvSpPr>
            <p:nvPr/>
          </p:nvSpPr>
          <p:spPr bwMode="auto">
            <a:xfrm>
              <a:off x="416" y="3792"/>
              <a:ext cx="3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vert="eaVert"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t>...</a:t>
              </a:r>
              <a:endParaRPr lang="en-US" altLang="zh-CN" sz="2400"/>
            </a:p>
          </p:txBody>
        </p:sp>
      </p:grpSp>
      <p:grpSp>
        <p:nvGrpSpPr>
          <p:cNvPr id="6" name="Group 40">
            <a:extLst>
              <a:ext uri="{FF2B5EF4-FFF2-40B4-BE49-F238E27FC236}">
                <a16:creationId xmlns:a16="http://schemas.microsoft.com/office/drawing/2014/main" id="{06301434-1808-9342-98D7-5335E885F677}"/>
              </a:ext>
            </a:extLst>
          </p:cNvPr>
          <p:cNvGrpSpPr>
            <a:grpSpLocks/>
          </p:cNvGrpSpPr>
          <p:nvPr/>
        </p:nvGrpSpPr>
        <p:grpSpPr bwMode="auto">
          <a:xfrm>
            <a:off x="685800" y="3933825"/>
            <a:ext cx="914400" cy="457200"/>
            <a:chOff x="432" y="3072"/>
            <a:chExt cx="576" cy="288"/>
          </a:xfrm>
        </p:grpSpPr>
        <p:sp>
          <p:nvSpPr>
            <p:cNvPr id="52252" name="Line 41">
              <a:extLst>
                <a:ext uri="{FF2B5EF4-FFF2-40B4-BE49-F238E27FC236}">
                  <a16:creationId xmlns:a16="http://schemas.microsoft.com/office/drawing/2014/main" id="{8F0993DD-0105-9F43-949E-C00742B05BD2}"/>
                </a:ext>
              </a:extLst>
            </p:cNvPr>
            <p:cNvSpPr>
              <a:spLocks noChangeShapeType="1"/>
            </p:cNvSpPr>
            <p:nvPr/>
          </p:nvSpPr>
          <p:spPr bwMode="auto">
            <a:xfrm>
              <a:off x="432" y="3072"/>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53" name="Line 42">
              <a:extLst>
                <a:ext uri="{FF2B5EF4-FFF2-40B4-BE49-F238E27FC236}">
                  <a16:creationId xmlns:a16="http://schemas.microsoft.com/office/drawing/2014/main" id="{7AD2581B-6C1D-1A4E-B78A-F0D04B92E9D9}"/>
                </a:ext>
              </a:extLst>
            </p:cNvPr>
            <p:cNvSpPr>
              <a:spLocks noChangeShapeType="1"/>
            </p:cNvSpPr>
            <p:nvPr/>
          </p:nvSpPr>
          <p:spPr bwMode="auto">
            <a:xfrm>
              <a:off x="432" y="3168"/>
              <a:ext cx="57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54" name="Line 43">
              <a:extLst>
                <a:ext uri="{FF2B5EF4-FFF2-40B4-BE49-F238E27FC236}">
                  <a16:creationId xmlns:a16="http://schemas.microsoft.com/office/drawing/2014/main" id="{AE66AC25-8D3D-E741-8D2C-56347BA557D8}"/>
                </a:ext>
              </a:extLst>
            </p:cNvPr>
            <p:cNvSpPr>
              <a:spLocks noChangeShapeType="1"/>
            </p:cNvSpPr>
            <p:nvPr/>
          </p:nvSpPr>
          <p:spPr bwMode="auto">
            <a:xfrm>
              <a:off x="1008" y="3168"/>
              <a:ext cx="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7" name="Group 44">
            <a:extLst>
              <a:ext uri="{FF2B5EF4-FFF2-40B4-BE49-F238E27FC236}">
                <a16:creationId xmlns:a16="http://schemas.microsoft.com/office/drawing/2014/main" id="{45841A13-E6D8-8243-8815-83DA265A8290}"/>
              </a:ext>
            </a:extLst>
          </p:cNvPr>
          <p:cNvGrpSpPr>
            <a:grpSpLocks/>
          </p:cNvGrpSpPr>
          <p:nvPr/>
        </p:nvGrpSpPr>
        <p:grpSpPr bwMode="auto">
          <a:xfrm>
            <a:off x="914400" y="3933825"/>
            <a:ext cx="76200" cy="838200"/>
            <a:chOff x="576" y="3072"/>
            <a:chExt cx="48" cy="528"/>
          </a:xfrm>
        </p:grpSpPr>
        <p:sp>
          <p:nvSpPr>
            <p:cNvPr id="52249" name="Line 45">
              <a:extLst>
                <a:ext uri="{FF2B5EF4-FFF2-40B4-BE49-F238E27FC236}">
                  <a16:creationId xmlns:a16="http://schemas.microsoft.com/office/drawing/2014/main" id="{04399757-560E-204E-BD7A-4F1B50170EE6}"/>
                </a:ext>
              </a:extLst>
            </p:cNvPr>
            <p:cNvSpPr>
              <a:spLocks noChangeShapeType="1"/>
            </p:cNvSpPr>
            <p:nvPr/>
          </p:nvSpPr>
          <p:spPr bwMode="auto">
            <a:xfrm>
              <a:off x="576" y="3216"/>
              <a:ext cx="0"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50" name="Line 46">
              <a:extLst>
                <a:ext uri="{FF2B5EF4-FFF2-40B4-BE49-F238E27FC236}">
                  <a16:creationId xmlns:a16="http://schemas.microsoft.com/office/drawing/2014/main" id="{7664EAFB-B793-B34F-9599-3EAC04175692}"/>
                </a:ext>
              </a:extLst>
            </p:cNvPr>
            <p:cNvSpPr>
              <a:spLocks noChangeShapeType="1"/>
            </p:cNvSpPr>
            <p:nvPr/>
          </p:nvSpPr>
          <p:spPr bwMode="auto">
            <a:xfrm>
              <a:off x="576" y="3072"/>
              <a:ext cx="0"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51" name="Arc 47">
              <a:extLst>
                <a:ext uri="{FF2B5EF4-FFF2-40B4-BE49-F238E27FC236}">
                  <a16:creationId xmlns:a16="http://schemas.microsoft.com/office/drawing/2014/main" id="{DBC01283-A844-3843-A157-4D0F5FA0E83C}"/>
                </a:ext>
              </a:extLst>
            </p:cNvPr>
            <p:cNvSpPr>
              <a:spLocks/>
            </p:cNvSpPr>
            <p:nvPr/>
          </p:nvSpPr>
          <p:spPr bwMode="auto">
            <a:xfrm>
              <a:off x="576" y="3120"/>
              <a:ext cx="48" cy="96"/>
            </a:xfrm>
            <a:custGeom>
              <a:avLst/>
              <a:gdLst>
                <a:gd name="T0" fmla="*/ 0 w 21600"/>
                <a:gd name="T1" fmla="*/ 0 h 43186"/>
                <a:gd name="T2" fmla="*/ 0 w 21600"/>
                <a:gd name="T3" fmla="*/ 0 h 43186"/>
                <a:gd name="T4" fmla="*/ 0 w 21600"/>
                <a:gd name="T5" fmla="*/ 0 h 43186"/>
                <a:gd name="T6" fmla="*/ 0 60000 65536"/>
                <a:gd name="T7" fmla="*/ 0 60000 65536"/>
                <a:gd name="T8" fmla="*/ 0 60000 65536"/>
                <a:gd name="T9" fmla="*/ 0 w 21600"/>
                <a:gd name="T10" fmla="*/ 0 h 43186"/>
                <a:gd name="T11" fmla="*/ 21600 w 21600"/>
                <a:gd name="T12" fmla="*/ 43186 h 43186"/>
              </a:gdLst>
              <a:ahLst/>
              <a:cxnLst>
                <a:cxn ang="T6">
                  <a:pos x="T0" y="T1"/>
                </a:cxn>
                <a:cxn ang="T7">
                  <a:pos x="T2" y="T3"/>
                </a:cxn>
                <a:cxn ang="T8">
                  <a:pos x="T4" y="T5"/>
                </a:cxn>
              </a:cxnLst>
              <a:rect l="T9" t="T10" r="T11" b="T12"/>
              <a:pathLst>
                <a:path w="21600" h="43186" fill="none" extrusionOk="0">
                  <a:moveTo>
                    <a:pt x="-1" y="0"/>
                  </a:moveTo>
                  <a:cubicBezTo>
                    <a:pt x="11929" y="0"/>
                    <a:pt x="21600" y="9670"/>
                    <a:pt x="21600" y="21600"/>
                  </a:cubicBezTo>
                  <a:cubicBezTo>
                    <a:pt x="21600" y="33229"/>
                    <a:pt x="12392" y="42771"/>
                    <a:pt x="771" y="43186"/>
                  </a:cubicBezTo>
                </a:path>
                <a:path w="21600" h="43186" stroke="0" extrusionOk="0">
                  <a:moveTo>
                    <a:pt x="-1" y="0"/>
                  </a:moveTo>
                  <a:cubicBezTo>
                    <a:pt x="11929" y="0"/>
                    <a:pt x="21600" y="9670"/>
                    <a:pt x="21600" y="21600"/>
                  </a:cubicBezTo>
                  <a:cubicBezTo>
                    <a:pt x="21600" y="33229"/>
                    <a:pt x="12392" y="42771"/>
                    <a:pt x="771" y="43186"/>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8" name="Group 48">
            <a:extLst>
              <a:ext uri="{FF2B5EF4-FFF2-40B4-BE49-F238E27FC236}">
                <a16:creationId xmlns:a16="http://schemas.microsoft.com/office/drawing/2014/main" id="{AD340028-DFD7-3848-A1DC-9EFC34A9AE45}"/>
              </a:ext>
            </a:extLst>
          </p:cNvPr>
          <p:cNvGrpSpPr>
            <a:grpSpLocks/>
          </p:cNvGrpSpPr>
          <p:nvPr/>
        </p:nvGrpSpPr>
        <p:grpSpPr bwMode="auto">
          <a:xfrm>
            <a:off x="1524000" y="3933825"/>
            <a:ext cx="1066800" cy="1447800"/>
            <a:chOff x="960" y="3072"/>
            <a:chExt cx="672" cy="912"/>
          </a:xfrm>
        </p:grpSpPr>
        <p:sp>
          <p:nvSpPr>
            <p:cNvPr id="52246" name="Line 49">
              <a:extLst>
                <a:ext uri="{FF2B5EF4-FFF2-40B4-BE49-F238E27FC236}">
                  <a16:creationId xmlns:a16="http://schemas.microsoft.com/office/drawing/2014/main" id="{19856208-0D1C-FF42-A691-BBCC21469A7C}"/>
                </a:ext>
              </a:extLst>
            </p:cNvPr>
            <p:cNvSpPr>
              <a:spLocks noChangeShapeType="1"/>
            </p:cNvSpPr>
            <p:nvPr/>
          </p:nvSpPr>
          <p:spPr bwMode="auto">
            <a:xfrm>
              <a:off x="960" y="3072"/>
              <a:ext cx="0"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47" name="Line 50">
              <a:extLst>
                <a:ext uri="{FF2B5EF4-FFF2-40B4-BE49-F238E27FC236}">
                  <a16:creationId xmlns:a16="http://schemas.microsoft.com/office/drawing/2014/main" id="{0575A266-574B-644E-B720-E94B8FC0F917}"/>
                </a:ext>
              </a:extLst>
            </p:cNvPr>
            <p:cNvSpPr>
              <a:spLocks noChangeShapeType="1"/>
            </p:cNvSpPr>
            <p:nvPr/>
          </p:nvSpPr>
          <p:spPr bwMode="auto">
            <a:xfrm>
              <a:off x="960" y="3120"/>
              <a:ext cx="6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248" name="Line 51">
              <a:extLst>
                <a:ext uri="{FF2B5EF4-FFF2-40B4-BE49-F238E27FC236}">
                  <a16:creationId xmlns:a16="http://schemas.microsoft.com/office/drawing/2014/main" id="{27A9AAD9-B47A-DD4A-A87C-AED872A3B8C6}"/>
                </a:ext>
              </a:extLst>
            </p:cNvPr>
            <p:cNvSpPr>
              <a:spLocks noChangeShapeType="1"/>
            </p:cNvSpPr>
            <p:nvPr/>
          </p:nvSpPr>
          <p:spPr bwMode="auto">
            <a:xfrm>
              <a:off x="1632" y="3120"/>
              <a:ext cx="0" cy="86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18836" name="Rectangle 52">
            <a:extLst>
              <a:ext uri="{FF2B5EF4-FFF2-40B4-BE49-F238E27FC236}">
                <a16:creationId xmlns:a16="http://schemas.microsoft.com/office/drawing/2014/main" id="{3D4C1E56-928C-0243-AAE8-6FDABE20733B}"/>
              </a:ext>
            </a:extLst>
          </p:cNvPr>
          <p:cNvSpPr>
            <a:spLocks noChangeArrowheads="1"/>
          </p:cNvSpPr>
          <p:nvPr/>
        </p:nvSpPr>
        <p:spPr bwMode="auto">
          <a:xfrm>
            <a:off x="914400" y="3857625"/>
            <a:ext cx="609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t>...</a:t>
            </a:r>
          </a:p>
        </p:txBody>
      </p:sp>
      <p:sp>
        <p:nvSpPr>
          <p:cNvPr id="118837" name="AutoShape 53">
            <a:extLst>
              <a:ext uri="{FF2B5EF4-FFF2-40B4-BE49-F238E27FC236}">
                <a16:creationId xmlns:a16="http://schemas.microsoft.com/office/drawing/2014/main" id="{33A94D5D-76D6-404B-A205-D0AB6489A7A0}"/>
              </a:ext>
            </a:extLst>
          </p:cNvPr>
          <p:cNvSpPr>
            <a:spLocks noChangeArrowheads="1"/>
          </p:cNvSpPr>
          <p:nvPr/>
        </p:nvSpPr>
        <p:spPr bwMode="auto">
          <a:xfrm>
            <a:off x="2071688" y="2571750"/>
            <a:ext cx="3962400" cy="1447800"/>
          </a:xfrm>
          <a:prstGeom prst="wedgeEllipseCallout">
            <a:avLst>
              <a:gd name="adj1" fmla="val 12981"/>
              <a:gd name="adj2" fmla="val -72259"/>
            </a:avLst>
          </a:prstGeom>
          <a:gradFill rotWithShape="0">
            <a:gsLst>
              <a:gs pos="0">
                <a:srgbClr val="FFFFFF"/>
              </a:gs>
              <a:gs pos="100000">
                <a:srgbClr val="DBDBDB"/>
              </a:gs>
            </a:gsLst>
            <a:lin ang="2700000" scaled="1"/>
          </a:gradFill>
          <a:ln w="12700">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Infinite 1-dimensional </a:t>
            </a:r>
          </a:p>
          <a:p>
            <a:pPr algn="ctr" eaLnBrk="1" hangingPunct="1">
              <a:spcBef>
                <a:spcPct val="0"/>
              </a:spcBef>
              <a:buFontTx/>
              <a:buNone/>
            </a:pPr>
            <a:r>
              <a:rPr lang="en-US" altLang="zh-CN" sz="2000" b="1"/>
              <a:t>tape(s) divided into units.</a:t>
            </a:r>
          </a:p>
          <a:p>
            <a:pPr algn="ctr" eaLnBrk="1" hangingPunct="1">
              <a:spcBef>
                <a:spcPct val="0"/>
              </a:spcBef>
              <a:buFontTx/>
              <a:buNone/>
            </a:pPr>
            <a:r>
              <a:rPr lang="en-US" altLang="zh-CN" sz="2000" b="1">
                <a:solidFill>
                  <a:schemeClr val="hlink"/>
                </a:solidFill>
                <a:latin typeface="Arial" panose="020B0604020202020204" pitchFamily="34" charset="0"/>
              </a:rPr>
              <a:t>DATA storage</a:t>
            </a:r>
            <a:endParaRPr lang="en-US" altLang="zh-CN" sz="2000" b="1"/>
          </a:p>
        </p:txBody>
      </p:sp>
      <p:sp>
        <p:nvSpPr>
          <p:cNvPr id="118838" name="AutoShape 54">
            <a:extLst>
              <a:ext uri="{FF2B5EF4-FFF2-40B4-BE49-F238E27FC236}">
                <a16:creationId xmlns:a16="http://schemas.microsoft.com/office/drawing/2014/main" id="{228148CC-FC0D-F54B-A831-29ED5DF86E99}"/>
              </a:ext>
            </a:extLst>
          </p:cNvPr>
          <p:cNvSpPr>
            <a:spLocks noChangeArrowheads="1"/>
          </p:cNvSpPr>
          <p:nvPr/>
        </p:nvSpPr>
        <p:spPr bwMode="auto">
          <a:xfrm>
            <a:off x="3571875" y="2714625"/>
            <a:ext cx="5410200" cy="1981200"/>
          </a:xfrm>
          <a:prstGeom prst="wedgeEllipseCallout">
            <a:avLst>
              <a:gd name="adj1" fmla="val 28431"/>
              <a:gd name="adj2" fmla="val -75403"/>
            </a:avLst>
          </a:prstGeom>
          <a:gradFill rotWithShape="0">
            <a:gsLst>
              <a:gs pos="0">
                <a:srgbClr val="FFFFFF"/>
              </a:gs>
              <a:gs pos="100000">
                <a:srgbClr val="DBDBDB"/>
              </a:gs>
            </a:gsLst>
            <a:lin ang="2700000" scaled="1"/>
          </a:gradFill>
          <a:ln w="12700">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Finite state controller:</a:t>
            </a:r>
          </a:p>
          <a:p>
            <a:pPr algn="ctr" eaLnBrk="1" hangingPunct="1">
              <a:spcBef>
                <a:spcPct val="0"/>
              </a:spcBef>
              <a:buFontTx/>
              <a:buNone/>
            </a:pPr>
            <a:r>
              <a:rPr lang="en-US" altLang="zh-CN" sz="2000" b="1"/>
              <a:t>control head </a:t>
            </a:r>
            <a:r>
              <a:rPr lang="en-US" altLang="zh-CN" sz="2000" b="1">
                <a:solidFill>
                  <a:schemeClr val="hlink"/>
                </a:solidFill>
              </a:rPr>
              <a:t>movements</a:t>
            </a:r>
            <a:r>
              <a:rPr lang="en-US" altLang="zh-CN" sz="2000" b="1"/>
              <a:t> according to </a:t>
            </a:r>
          </a:p>
          <a:p>
            <a:pPr algn="ctr" eaLnBrk="1" hangingPunct="1">
              <a:spcBef>
                <a:spcPct val="0"/>
              </a:spcBef>
              <a:buFontTx/>
              <a:buNone/>
            </a:pPr>
            <a:r>
              <a:rPr lang="en-US" altLang="zh-CN" sz="2000" b="1"/>
              <a:t>current </a:t>
            </a:r>
            <a:r>
              <a:rPr lang="en-US" altLang="zh-CN" sz="2000" b="1">
                <a:solidFill>
                  <a:schemeClr val="hlink"/>
                </a:solidFill>
              </a:rPr>
              <a:t>state</a:t>
            </a:r>
            <a:r>
              <a:rPr lang="en-US" altLang="zh-CN" sz="2000" b="1"/>
              <a:t> and the </a:t>
            </a:r>
            <a:r>
              <a:rPr lang="en-US" altLang="zh-CN" sz="2000" b="1">
                <a:solidFill>
                  <a:schemeClr val="hlink"/>
                </a:solidFill>
              </a:rPr>
              <a:t>symbol</a:t>
            </a:r>
            <a:r>
              <a:rPr lang="en-US" altLang="zh-CN" sz="2000" b="1"/>
              <a:t> that </a:t>
            </a:r>
          </a:p>
          <a:p>
            <a:pPr algn="ctr" eaLnBrk="1" hangingPunct="1">
              <a:spcBef>
                <a:spcPct val="0"/>
              </a:spcBef>
              <a:buFontTx/>
              <a:buNone/>
            </a:pPr>
            <a:r>
              <a:rPr lang="en-US" altLang="zh-CN" sz="2000" b="1"/>
              <a:t>head is pointing to. </a:t>
            </a:r>
          </a:p>
          <a:p>
            <a:pPr algn="ctr" eaLnBrk="1" hangingPunct="1">
              <a:spcBef>
                <a:spcPct val="0"/>
              </a:spcBef>
              <a:buFontTx/>
              <a:buNone/>
            </a:pPr>
            <a:r>
              <a:rPr lang="en-US" altLang="zh-CN" sz="2000" b="1">
                <a:solidFill>
                  <a:schemeClr val="hlink"/>
                </a:solidFill>
                <a:latin typeface="Arial" panose="020B0604020202020204" pitchFamily="34" charset="0"/>
              </a:rPr>
              <a:t>INSTRUCTION storage</a:t>
            </a:r>
            <a:endParaRPr lang="en-US" altLang="zh-CN" sz="2000" b="1"/>
          </a:p>
        </p:txBody>
      </p:sp>
      <p:sp>
        <p:nvSpPr>
          <p:cNvPr id="118839" name="AutoShape 55">
            <a:extLst>
              <a:ext uri="{FF2B5EF4-FFF2-40B4-BE49-F238E27FC236}">
                <a16:creationId xmlns:a16="http://schemas.microsoft.com/office/drawing/2014/main" id="{5391523D-7574-0943-81F4-85B17D86BFE3}"/>
              </a:ext>
            </a:extLst>
          </p:cNvPr>
          <p:cNvSpPr>
            <a:spLocks noChangeArrowheads="1"/>
          </p:cNvSpPr>
          <p:nvPr/>
        </p:nvSpPr>
        <p:spPr bwMode="auto">
          <a:xfrm>
            <a:off x="2971800" y="2562225"/>
            <a:ext cx="5410200" cy="1905000"/>
          </a:xfrm>
          <a:prstGeom prst="wedgeEllipseCallout">
            <a:avLst>
              <a:gd name="adj1" fmla="val -74764"/>
              <a:gd name="adj2" fmla="val 33833"/>
            </a:avLst>
          </a:prstGeom>
          <a:gradFill rotWithShape="0">
            <a:gsLst>
              <a:gs pos="0">
                <a:srgbClr val="FFFFFF"/>
              </a:gs>
              <a:gs pos="100000">
                <a:srgbClr val="DBDBDB"/>
              </a:gs>
            </a:gsLst>
            <a:lin ang="2700000" scaled="1"/>
          </a:gradFill>
          <a:ln w="12700">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One head can point to </a:t>
            </a:r>
          </a:p>
          <a:p>
            <a:pPr algn="ctr" eaLnBrk="1" hangingPunct="1">
              <a:spcBef>
                <a:spcPct val="0"/>
              </a:spcBef>
              <a:buFontTx/>
              <a:buNone/>
            </a:pPr>
            <a:r>
              <a:rPr lang="en-US" altLang="zh-CN" sz="2000" b="1"/>
              <a:t>one and only one unit at each state, </a:t>
            </a:r>
          </a:p>
          <a:p>
            <a:pPr algn="ctr" eaLnBrk="1" hangingPunct="1">
              <a:spcBef>
                <a:spcPct val="0"/>
              </a:spcBef>
              <a:buFontTx/>
              <a:buNone/>
            </a:pPr>
            <a:r>
              <a:rPr lang="en-US" altLang="zh-CN" sz="2000" b="1"/>
              <a:t>and it may move at most one unit </a:t>
            </a:r>
          </a:p>
          <a:p>
            <a:pPr algn="ctr" eaLnBrk="1" hangingPunct="1">
              <a:spcBef>
                <a:spcPct val="0"/>
              </a:spcBef>
              <a:buFontTx/>
              <a:buNone/>
            </a:pPr>
            <a:r>
              <a:rPr lang="en-US" altLang="zh-CN" sz="2000" b="1"/>
              <a:t>to the left or right.</a:t>
            </a:r>
          </a:p>
        </p:txBody>
      </p:sp>
      <p:sp>
        <p:nvSpPr>
          <p:cNvPr id="52244" name="Rectangle 3">
            <a:extLst>
              <a:ext uri="{FF2B5EF4-FFF2-40B4-BE49-F238E27FC236}">
                <a16:creationId xmlns:a16="http://schemas.microsoft.com/office/drawing/2014/main" id="{C6F1338A-C43E-CA4E-96D0-48CE15490938}"/>
              </a:ext>
            </a:extLst>
          </p:cNvPr>
          <p:cNvSpPr>
            <a:spLocks noChangeArrowheads="1"/>
          </p:cNvSpPr>
          <p:nvPr/>
        </p:nvSpPr>
        <p:spPr bwMode="auto">
          <a:xfrm>
            <a:off x="457200" y="3048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latin typeface="Arial" panose="020B0604020202020204" pitchFamily="34" charset="0"/>
                <a:sym typeface="Wingdings" pitchFamily="2" charset="2"/>
              </a:rPr>
              <a:t></a:t>
            </a:r>
            <a:r>
              <a:rPr lang="en-US" altLang="zh-CN" sz="2000" b="1">
                <a:latin typeface="Arial" panose="020B0604020202020204" pitchFamily="34" charset="0"/>
                <a:sym typeface="Wingdings" pitchFamily="2" charset="2"/>
              </a:rPr>
              <a:t> </a:t>
            </a:r>
            <a:r>
              <a:rPr lang="en-US" altLang="zh-CN" sz="2000" b="1">
                <a:latin typeface="Arial" panose="020B0604020202020204" pitchFamily="34" charset="0"/>
              </a:rPr>
              <a:t>The Class NP</a:t>
            </a:r>
            <a:endParaRPr lang="en-US" altLang="zh-CN" sz="2000" b="1">
              <a:solidFill>
                <a:schemeClr val="hlink"/>
              </a:solidFill>
              <a:latin typeface="Arial" panose="020B0604020202020204" pitchFamily="34" charset="0"/>
            </a:endParaRPr>
          </a:p>
        </p:txBody>
      </p:sp>
      <p:sp>
        <p:nvSpPr>
          <p:cNvPr id="52245" name="Text Box 149">
            <a:extLst>
              <a:ext uri="{FF2B5EF4-FFF2-40B4-BE49-F238E27FC236}">
                <a16:creationId xmlns:a16="http://schemas.microsoft.com/office/drawing/2014/main" id="{4D5AC4E0-9B76-9B4E-A4BB-CE5A59746761}"/>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792"/>
                                        </p:tgtEl>
                                        <p:attrNameLst>
                                          <p:attrName>style.visibility</p:attrName>
                                        </p:attrNameLst>
                                      </p:cBhvr>
                                      <p:to>
                                        <p:strVal val="visible"/>
                                      </p:to>
                                    </p:set>
                                    <p:anim calcmode="lin" valueType="num">
                                      <p:cBhvr additive="base">
                                        <p:cTn id="7" dur="500" fill="hold"/>
                                        <p:tgtEl>
                                          <p:spTgt spid="118792"/>
                                        </p:tgtEl>
                                        <p:attrNameLst>
                                          <p:attrName>ppt_x</p:attrName>
                                        </p:attrNameLst>
                                      </p:cBhvr>
                                      <p:tavLst>
                                        <p:tav tm="0">
                                          <p:val>
                                            <p:strVal val="0-#ppt_w/2"/>
                                          </p:val>
                                        </p:tav>
                                        <p:tav tm="100000">
                                          <p:val>
                                            <p:strVal val="#ppt_x"/>
                                          </p:val>
                                        </p:tav>
                                      </p:tavLst>
                                    </p:anim>
                                    <p:anim calcmode="lin" valueType="num">
                                      <p:cBhvr additive="base">
                                        <p:cTn id="8" dur="500" fill="hold"/>
                                        <p:tgtEl>
                                          <p:spTgt spid="11879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793"/>
                                        </p:tgtEl>
                                        <p:attrNameLst>
                                          <p:attrName>style.visibility</p:attrName>
                                        </p:attrNameLst>
                                      </p:cBhvr>
                                      <p:to>
                                        <p:strVal val="visible"/>
                                      </p:to>
                                    </p:set>
                                    <p:anim calcmode="lin" valueType="num">
                                      <p:cBhvr additive="base">
                                        <p:cTn id="13" dur="500" fill="hold"/>
                                        <p:tgtEl>
                                          <p:spTgt spid="118793"/>
                                        </p:tgtEl>
                                        <p:attrNameLst>
                                          <p:attrName>ppt_x</p:attrName>
                                        </p:attrNameLst>
                                      </p:cBhvr>
                                      <p:tavLst>
                                        <p:tav tm="0">
                                          <p:val>
                                            <p:strVal val="#ppt_x"/>
                                          </p:val>
                                        </p:tav>
                                        <p:tav tm="100000">
                                          <p:val>
                                            <p:strVal val="#ppt_x"/>
                                          </p:val>
                                        </p:tav>
                                      </p:tavLst>
                                    </p:anim>
                                    <p:anim calcmode="lin" valueType="num">
                                      <p:cBhvr additive="base">
                                        <p:cTn id="14" dur="500" fill="hold"/>
                                        <p:tgtEl>
                                          <p:spTgt spid="11879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SHREG.WAV"/>
                                        </p:tgtEl>
                                      </p:cMediaNode>
                                    </p:audio>
                                  </p:subTnLst>
                                </p:cTn>
                              </p:par>
                            </p:childTnLst>
                          </p:cTn>
                        </p:par>
                        <p:par>
                          <p:cTn id="15" fill="hold" nodeType="afterGroup">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18795"/>
                                        </p:tgtEl>
                                        <p:attrNameLst>
                                          <p:attrName>style.visibility</p:attrName>
                                        </p:attrNameLst>
                                      </p:cBhvr>
                                      <p:to>
                                        <p:strVal val="visible"/>
                                      </p:to>
                                    </p:set>
                                    <p:anim calcmode="lin" valueType="num">
                                      <p:cBhvr additive="base">
                                        <p:cTn id="18" dur="500" fill="hold"/>
                                        <p:tgtEl>
                                          <p:spTgt spid="118795"/>
                                        </p:tgtEl>
                                        <p:attrNameLst>
                                          <p:attrName>ppt_x</p:attrName>
                                        </p:attrNameLst>
                                      </p:cBhvr>
                                      <p:tavLst>
                                        <p:tav tm="0">
                                          <p:val>
                                            <p:strVal val="#ppt_x"/>
                                          </p:val>
                                        </p:tav>
                                        <p:tav tm="100000">
                                          <p:val>
                                            <p:strVal val="#ppt_x"/>
                                          </p:val>
                                        </p:tav>
                                      </p:tavLst>
                                    </p:anim>
                                    <p:anim calcmode="lin" valueType="num">
                                      <p:cBhvr additive="base">
                                        <p:cTn id="19" dur="500" fill="hold"/>
                                        <p:tgtEl>
                                          <p:spTgt spid="118795"/>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118794"/>
                                        </p:tgtEl>
                                        <p:attrNameLst>
                                          <p:attrName>style.visibility</p:attrName>
                                        </p:attrNameLst>
                                      </p:cBhvr>
                                      <p:to>
                                        <p:strVal val="visible"/>
                                      </p:to>
                                    </p:set>
                                    <p:anim calcmode="lin" valueType="num">
                                      <p:cBhvr additive="base">
                                        <p:cTn id="23" dur="500" fill="hold"/>
                                        <p:tgtEl>
                                          <p:spTgt spid="118794"/>
                                        </p:tgtEl>
                                        <p:attrNameLst>
                                          <p:attrName>ppt_x</p:attrName>
                                        </p:attrNameLst>
                                      </p:cBhvr>
                                      <p:tavLst>
                                        <p:tav tm="0">
                                          <p:val>
                                            <p:strVal val="#ppt_x"/>
                                          </p:val>
                                        </p:tav>
                                        <p:tav tm="100000">
                                          <p:val>
                                            <p:strVal val="#ppt_x"/>
                                          </p:val>
                                        </p:tav>
                                      </p:tavLst>
                                    </p:anim>
                                    <p:anim calcmode="lin" valueType="num">
                                      <p:cBhvr additive="base">
                                        <p:cTn id="24" dur="500" fill="hold"/>
                                        <p:tgtEl>
                                          <p:spTgt spid="11879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SHREG.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9" fill="hold" grpId="0" nodeType="clickEffect">
                                  <p:stCondLst>
                                    <p:cond delay="0"/>
                                  </p:stCondLst>
                                  <p:childTnLst>
                                    <p:set>
                                      <p:cBhvr>
                                        <p:cTn id="28" dur="1" fill="hold">
                                          <p:stCondLst>
                                            <p:cond delay="0"/>
                                          </p:stCondLst>
                                        </p:cTn>
                                        <p:tgtEl>
                                          <p:spTgt spid="118837"/>
                                        </p:tgtEl>
                                        <p:attrNameLst>
                                          <p:attrName>style.visibility</p:attrName>
                                        </p:attrNameLst>
                                      </p:cBhvr>
                                      <p:to>
                                        <p:strVal val="visible"/>
                                      </p:to>
                                    </p:set>
                                    <p:animEffect transition="in" filter="strips(upLeft)">
                                      <p:cBhvr>
                                        <p:cTn id="29" dur="500"/>
                                        <p:tgtEl>
                                          <p:spTgt spid="118837"/>
                                        </p:tgtEl>
                                      </p:cBhvr>
                                    </p:animEffect>
                                  </p:childTnLst>
                                  <p:subTnLst>
                                    <p:set>
                                      <p:cBhvr override="childStyle">
                                        <p:cTn dur="1" fill="hold" display="0" masterRel="nextClick" afterEffect="1"/>
                                        <p:tgtEl>
                                          <p:spTgt spid="118837"/>
                                        </p:tgtEl>
                                        <p:attrNameLst>
                                          <p:attrName>style.visibility</p:attrName>
                                        </p:attrNameLst>
                                      </p:cBhvr>
                                      <p:to>
                                        <p:strVal val="hidden"/>
                                      </p:to>
                                    </p:se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18838"/>
                                        </p:tgtEl>
                                        <p:attrNameLst>
                                          <p:attrName>style.visibility</p:attrName>
                                        </p:attrNameLst>
                                      </p:cBhvr>
                                      <p:to>
                                        <p:strVal val="visible"/>
                                      </p:to>
                                    </p:set>
                                    <p:animEffect transition="in" filter="wipe(down)">
                                      <p:cBhvr>
                                        <p:cTn id="34" dur="500"/>
                                        <p:tgtEl>
                                          <p:spTgt spid="118838"/>
                                        </p:tgtEl>
                                      </p:cBhvr>
                                    </p:animEffect>
                                  </p:childTnLst>
                                  <p:subTnLst>
                                    <p:set>
                                      <p:cBhvr override="childStyle">
                                        <p:cTn dur="1" fill="hold" display="0" masterRel="nextClick" afterEffect="1"/>
                                        <p:tgtEl>
                                          <p:spTgt spid="118838"/>
                                        </p:tgtEl>
                                        <p:attrNameLst>
                                          <p:attrName>style.visibility</p:attrName>
                                        </p:attrNameLst>
                                      </p:cBhvr>
                                      <p:to>
                                        <p:strVal val="hidden"/>
                                      </p:to>
                                    </p:set>
                                    <p:audio>
                                      <p:cMediaNode>
                                        <p:cTn display="0" masterRel="sameClick">
                                          <p:stCondLst>
                                            <p:cond evt="begin" delay="0">
                                              <p:tn val="32"/>
                                            </p:cond>
                                          </p:stCondLst>
                                          <p:endCondLst>
                                            <p:cond evt="onStopAudio" delay="0">
                                              <p:tgtEl>
                                                <p:sldTgt/>
                                              </p:tgtEl>
                                            </p:cond>
                                          </p:endCondLst>
                                        </p:cTn>
                                        <p:tgtEl>
                                          <p:sndTgt r:embed="rId3" name="WHOOSH.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18796"/>
                                        </p:tgtEl>
                                        <p:attrNameLst>
                                          <p:attrName>style.visibility</p:attrName>
                                        </p:attrNameLst>
                                      </p:cBhvr>
                                      <p:to>
                                        <p:strVal val="visible"/>
                                      </p:to>
                                    </p:set>
                                    <p:anim calcmode="lin" valueType="num">
                                      <p:cBhvr additive="base">
                                        <p:cTn id="39" dur="500" fill="hold"/>
                                        <p:tgtEl>
                                          <p:spTgt spid="118796"/>
                                        </p:tgtEl>
                                        <p:attrNameLst>
                                          <p:attrName>ppt_x</p:attrName>
                                        </p:attrNameLst>
                                      </p:cBhvr>
                                      <p:tavLst>
                                        <p:tav tm="0">
                                          <p:val>
                                            <p:strVal val="0-#ppt_w/2"/>
                                          </p:val>
                                        </p:tav>
                                        <p:tav tm="100000">
                                          <p:val>
                                            <p:strVal val="#ppt_x"/>
                                          </p:val>
                                        </p:tav>
                                      </p:tavLst>
                                    </p:anim>
                                    <p:anim calcmode="lin" valueType="num">
                                      <p:cBhvr additive="base">
                                        <p:cTn id="40" dur="500" fill="hold"/>
                                        <p:tgtEl>
                                          <p:spTgt spid="11879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CASHREG.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strips(downRight)">
                                      <p:cBhvr>
                                        <p:cTn id="45" dur="500"/>
                                        <p:tgtEl>
                                          <p:spTgt spid="2"/>
                                        </p:tgtEl>
                                      </p:cBhvr>
                                    </p:animEffect>
                                  </p:childTnLst>
                                  <p:subTnLst>
                                    <p:audio>
                                      <p:cMediaNode>
                                        <p:cTn display="0" masterRel="sameClick">
                                          <p:stCondLst>
                                            <p:cond evt="begin" delay="0">
                                              <p:tn val="43"/>
                                            </p:cond>
                                          </p:stCondLst>
                                          <p:endCondLst>
                                            <p:cond evt="onStopAudio" delay="0">
                                              <p:tgtEl>
                                                <p:sldTgt/>
                                              </p:tgtEl>
                                            </p:cond>
                                          </p:endCondLst>
                                        </p:cTn>
                                        <p:tgtEl>
                                          <p:sndTgt r:embed="rId4" name="CAMERA.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1" fill="hold" grpId="0" nodeType="clickEffect">
                                  <p:stCondLst>
                                    <p:cond delay="0"/>
                                  </p:stCondLst>
                                  <p:childTnLst>
                                    <p:set>
                                      <p:cBhvr>
                                        <p:cTn id="49" dur="1" fill="hold">
                                          <p:stCondLst>
                                            <p:cond delay="0"/>
                                          </p:stCondLst>
                                        </p:cTn>
                                        <p:tgtEl>
                                          <p:spTgt spid="118800"/>
                                        </p:tgtEl>
                                        <p:attrNameLst>
                                          <p:attrName>style.visibility</p:attrName>
                                        </p:attrNameLst>
                                      </p:cBhvr>
                                      <p:to>
                                        <p:strVal val="visible"/>
                                      </p:to>
                                    </p:set>
                                    <p:anim calcmode="lin" valueType="num">
                                      <p:cBhvr>
                                        <p:cTn id="50" dur="500" fill="hold"/>
                                        <p:tgtEl>
                                          <p:spTgt spid="118800"/>
                                        </p:tgtEl>
                                        <p:attrNameLst>
                                          <p:attrName>ppt_x</p:attrName>
                                        </p:attrNameLst>
                                      </p:cBhvr>
                                      <p:tavLst>
                                        <p:tav tm="0">
                                          <p:val>
                                            <p:strVal val="#ppt_x"/>
                                          </p:val>
                                        </p:tav>
                                        <p:tav tm="100000">
                                          <p:val>
                                            <p:strVal val="#ppt_x"/>
                                          </p:val>
                                        </p:tav>
                                      </p:tavLst>
                                    </p:anim>
                                    <p:anim calcmode="lin" valueType="num">
                                      <p:cBhvr>
                                        <p:cTn id="51" dur="500" fill="hold"/>
                                        <p:tgtEl>
                                          <p:spTgt spid="118800"/>
                                        </p:tgtEl>
                                        <p:attrNameLst>
                                          <p:attrName>ppt_y</p:attrName>
                                        </p:attrNameLst>
                                      </p:cBhvr>
                                      <p:tavLst>
                                        <p:tav tm="0">
                                          <p:val>
                                            <p:strVal val="#ppt_y-#ppt_h/2"/>
                                          </p:val>
                                        </p:tav>
                                        <p:tav tm="100000">
                                          <p:val>
                                            <p:strVal val="#ppt_y"/>
                                          </p:val>
                                        </p:tav>
                                      </p:tavLst>
                                    </p:anim>
                                    <p:anim calcmode="lin" valueType="num">
                                      <p:cBhvr>
                                        <p:cTn id="52" dur="500" fill="hold"/>
                                        <p:tgtEl>
                                          <p:spTgt spid="118800"/>
                                        </p:tgtEl>
                                        <p:attrNameLst>
                                          <p:attrName>ppt_w</p:attrName>
                                        </p:attrNameLst>
                                      </p:cBhvr>
                                      <p:tavLst>
                                        <p:tav tm="0">
                                          <p:val>
                                            <p:strVal val="#ppt_w"/>
                                          </p:val>
                                        </p:tav>
                                        <p:tav tm="100000">
                                          <p:val>
                                            <p:strVal val="#ppt_w"/>
                                          </p:val>
                                        </p:tav>
                                      </p:tavLst>
                                    </p:anim>
                                    <p:anim calcmode="lin" valueType="num">
                                      <p:cBhvr>
                                        <p:cTn id="53" dur="500" fill="hold"/>
                                        <p:tgtEl>
                                          <p:spTgt spid="11880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8"/>
                                            </p:cond>
                                          </p:stCondLst>
                                          <p:endCondLst>
                                            <p:cond evt="onStopAudio" delay="0">
                                              <p:tgtEl>
                                                <p:sldTgt/>
                                              </p:tgtEl>
                                            </p:cond>
                                          </p:endCondLst>
                                        </p:cTn>
                                        <p:tgtEl>
                                          <p:sndTgt r:embed="rId2" name="CASHREG.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6"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strips(downRight)">
                                      <p:cBhvr>
                                        <p:cTn id="58" dur="500"/>
                                        <p:tgtEl>
                                          <p:spTgt spid="6"/>
                                        </p:tgtEl>
                                      </p:cBhvr>
                                    </p:animEffect>
                                  </p:childTnLst>
                                  <p:subTnLst>
                                    <p:audio>
                                      <p:cMediaNode>
                                        <p:cTn display="0" masterRel="sameClick">
                                          <p:stCondLst>
                                            <p:cond evt="begin" delay="0">
                                              <p:tn val="56"/>
                                            </p:cond>
                                          </p:stCondLst>
                                          <p:endCondLst>
                                            <p:cond evt="onStopAudio" delay="0">
                                              <p:tgtEl>
                                                <p:sldTgt/>
                                              </p:tgtEl>
                                            </p:cond>
                                          </p:endCondLst>
                                        </p:cTn>
                                        <p:tgtEl>
                                          <p:sndTgt r:embed="rId5" name="LASER.WAV"/>
                                        </p:tgtEl>
                                      </p:cMediaNode>
                                    </p:audio>
                                  </p:subTnLst>
                                </p:cTn>
                              </p:par>
                            </p:childTnLst>
                          </p:cTn>
                        </p:par>
                        <p:par>
                          <p:cTn id="59" fill="hold" nodeType="afterGroup">
                            <p:stCondLst>
                              <p:cond delay="500"/>
                            </p:stCondLst>
                            <p:childTnLst>
                              <p:par>
                                <p:cTn id="60" presetID="22" presetClass="entr" presetSubtype="1"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up)">
                                      <p:cBhvr>
                                        <p:cTn id="62" dur="500"/>
                                        <p:tgtEl>
                                          <p:spTgt spid="7"/>
                                        </p:tgtEl>
                                      </p:cBhvr>
                                    </p:animEffect>
                                  </p:childTnLst>
                                  <p:subTnLst>
                                    <p:audio>
                                      <p:cMediaNode>
                                        <p:cTn display="0" masterRel="sameClick">
                                          <p:stCondLst>
                                            <p:cond evt="begin" delay="0">
                                              <p:tn val="60"/>
                                            </p:cond>
                                          </p:stCondLst>
                                          <p:endCondLst>
                                            <p:cond evt="onStopAudio" delay="0">
                                              <p:tgtEl>
                                                <p:sldTgt/>
                                              </p:tgtEl>
                                            </p:cond>
                                          </p:endCondLst>
                                        </p:cTn>
                                        <p:tgtEl>
                                          <p:sndTgt r:embed="rId5" name="LASER.WAV"/>
                                        </p:tgtEl>
                                      </p:cMediaNode>
                                    </p:audio>
                                  </p:subTnLst>
                                </p:cTn>
                              </p:par>
                            </p:childTnLst>
                          </p:cTn>
                        </p:par>
                        <p:par>
                          <p:cTn id="63" fill="hold" nodeType="afterGroup">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118836"/>
                                        </p:tgtEl>
                                        <p:attrNameLst>
                                          <p:attrName>style.visibility</p:attrName>
                                        </p:attrNameLst>
                                      </p:cBhvr>
                                      <p:to>
                                        <p:strVal val="visible"/>
                                      </p:to>
                                    </p:set>
                                    <p:animEffect transition="in" filter="wipe(left)">
                                      <p:cBhvr>
                                        <p:cTn id="66" dur="500"/>
                                        <p:tgtEl>
                                          <p:spTgt spid="118836"/>
                                        </p:tgtEl>
                                      </p:cBhvr>
                                    </p:animEffect>
                                  </p:childTnLst>
                                </p:cTn>
                              </p:par>
                            </p:childTnLst>
                          </p:cTn>
                        </p:par>
                        <p:par>
                          <p:cTn id="67" fill="hold" nodeType="afterGroup">
                            <p:stCondLst>
                              <p:cond delay="1500"/>
                            </p:stCondLst>
                            <p:childTnLst>
                              <p:par>
                                <p:cTn id="68" presetID="18" presetClass="entr" presetSubtype="6" fill="hold"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strips(downRight)">
                                      <p:cBhvr>
                                        <p:cTn id="70" dur="500"/>
                                        <p:tgtEl>
                                          <p:spTgt spid="8"/>
                                        </p:tgtEl>
                                      </p:cBhvr>
                                    </p:animEffect>
                                  </p:childTnLst>
                                  <p:subTnLst>
                                    <p:audio>
                                      <p:cMediaNode>
                                        <p:cTn display="0" masterRel="sameClick">
                                          <p:stCondLst>
                                            <p:cond evt="begin" delay="0">
                                              <p:tn val="68"/>
                                            </p:cond>
                                          </p:stCondLst>
                                          <p:endCondLst>
                                            <p:cond evt="onStopAudio" delay="0">
                                              <p:tgtEl>
                                                <p:sldTgt/>
                                              </p:tgtEl>
                                            </p:cond>
                                          </p:endCondLst>
                                        </p:cTn>
                                        <p:tgtEl>
                                          <p:sndTgt r:embed="rId5" name="LASER.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18" presetClass="entr" presetSubtype="3" fill="hold" grpId="0" nodeType="clickEffect">
                                  <p:stCondLst>
                                    <p:cond delay="0"/>
                                  </p:stCondLst>
                                  <p:childTnLst>
                                    <p:set>
                                      <p:cBhvr>
                                        <p:cTn id="74" dur="1" fill="hold">
                                          <p:stCondLst>
                                            <p:cond delay="0"/>
                                          </p:stCondLst>
                                        </p:cTn>
                                        <p:tgtEl>
                                          <p:spTgt spid="118839"/>
                                        </p:tgtEl>
                                        <p:attrNameLst>
                                          <p:attrName>style.visibility</p:attrName>
                                        </p:attrNameLst>
                                      </p:cBhvr>
                                      <p:to>
                                        <p:strVal val="visible"/>
                                      </p:to>
                                    </p:set>
                                    <p:animEffect transition="in" filter="strips(upRight)">
                                      <p:cBhvr>
                                        <p:cTn id="75" dur="500"/>
                                        <p:tgtEl>
                                          <p:spTgt spid="118839"/>
                                        </p:tgtEl>
                                      </p:cBhvr>
                                    </p:animEffect>
                                  </p:childTnLst>
                                  <p:subTnLst>
                                    <p:set>
                                      <p:cBhvr override="childStyle">
                                        <p:cTn dur="1" fill="hold" display="0" masterRel="nextClick" afterEffect="1"/>
                                        <p:tgtEl>
                                          <p:spTgt spid="118839"/>
                                        </p:tgtEl>
                                        <p:attrNameLst>
                                          <p:attrName>style.visibility</p:attrName>
                                        </p:attrNameLst>
                                      </p:cBhvr>
                                      <p:to>
                                        <p:strVal val="hidden"/>
                                      </p:to>
                                    </p:set>
                                    <p:audio>
                                      <p:cMediaNode>
                                        <p:cTn display="0" masterRel="sameClick">
                                          <p:stCondLst>
                                            <p:cond evt="begin" delay="0">
                                              <p:tn val="73"/>
                                            </p:cond>
                                          </p:stCondLst>
                                          <p:endCondLst>
                                            <p:cond evt="onStopAudio" delay="0">
                                              <p:tgtEl>
                                                <p:sldTgt/>
                                              </p:tgtEl>
                                            </p:cond>
                                          </p:endCondLst>
                                        </p:cTn>
                                        <p:tgtEl>
                                          <p:sndTgt r:embed="rId3" name="WHOOSH.WAV"/>
                                        </p:tgtEl>
                                      </p:cMediaNode>
                                    </p:audio>
                                  </p:sub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18797"/>
                                        </p:tgtEl>
                                        <p:attrNameLst>
                                          <p:attrName>style.visibility</p:attrName>
                                        </p:attrNameLst>
                                      </p:cBhvr>
                                      <p:to>
                                        <p:strVal val="visible"/>
                                      </p:to>
                                    </p:set>
                                    <p:animEffect transition="in" filter="wipe(left)">
                                      <p:cBhvr>
                                        <p:cTn id="80" dur="500"/>
                                        <p:tgtEl>
                                          <p:spTgt spid="118797"/>
                                        </p:tgtEl>
                                      </p:cBhvr>
                                    </p:animEffect>
                                  </p:childTnLst>
                                  <p:subTnLst>
                                    <p:audio>
                                      <p:cMediaNode>
                                        <p:cTn display="0" masterRel="sameClick">
                                          <p:stCondLst>
                                            <p:cond evt="begin" delay="0">
                                              <p:tn val="78"/>
                                            </p:cond>
                                          </p:stCondLst>
                                          <p:endCondLst>
                                            <p:cond evt="onStopAudio" delay="0">
                                              <p:tgtEl>
                                                <p:sldTgt/>
                                              </p:tgtEl>
                                            </p:cond>
                                          </p:endCondLst>
                                        </p:cTn>
                                        <p:tgtEl>
                                          <p:sndTgt r:embed="rId6" name="TYPE.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18798"/>
                                        </p:tgtEl>
                                        <p:attrNameLst>
                                          <p:attrName>style.visibility</p:attrName>
                                        </p:attrNameLst>
                                      </p:cBhvr>
                                      <p:to>
                                        <p:strVal val="visible"/>
                                      </p:to>
                                    </p:set>
                                    <p:animEffect transition="in" filter="wipe(left)">
                                      <p:cBhvr>
                                        <p:cTn id="85" dur="500"/>
                                        <p:tgtEl>
                                          <p:spTgt spid="118798"/>
                                        </p:tgtEl>
                                      </p:cBhvr>
                                    </p:animEffect>
                                  </p:childTnLst>
                                  <p:subTnLst>
                                    <p:audio>
                                      <p:cMediaNode>
                                        <p:cTn display="0" masterRel="sameClick">
                                          <p:stCondLst>
                                            <p:cond evt="begin" delay="0">
                                              <p:tn val="83"/>
                                            </p:cond>
                                          </p:stCondLst>
                                          <p:endCondLst>
                                            <p:cond evt="onStopAudio" delay="0">
                                              <p:tgtEl>
                                                <p:sldTgt/>
                                              </p:tgtEl>
                                            </p:cond>
                                          </p:endCondLst>
                                        </p:cTn>
                                        <p:tgtEl>
                                          <p:sndTgt r:embed="rId6" name="TYPE.WAV"/>
                                        </p:tgtEl>
                                      </p:cMediaNode>
                                    </p:audio>
                                  </p:sub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18799"/>
                                        </p:tgtEl>
                                        <p:attrNameLst>
                                          <p:attrName>style.visibility</p:attrName>
                                        </p:attrNameLst>
                                      </p:cBhvr>
                                      <p:to>
                                        <p:strVal val="visible"/>
                                      </p:to>
                                    </p:set>
                                    <p:animEffect transition="in" filter="wipe(left)">
                                      <p:cBhvr>
                                        <p:cTn id="90" dur="500"/>
                                        <p:tgtEl>
                                          <p:spTgt spid="118799"/>
                                        </p:tgtEl>
                                      </p:cBhvr>
                                    </p:animEffect>
                                  </p:childTnLst>
                                  <p:subTnLst>
                                    <p:audio>
                                      <p:cMediaNode>
                                        <p:cTn display="0" masterRel="sameClick">
                                          <p:stCondLst>
                                            <p:cond evt="begin" delay="0">
                                              <p:tn val="88"/>
                                            </p:cond>
                                          </p:stCondLst>
                                          <p:endCondLst>
                                            <p:cond evt="onStopAudio" delay="0">
                                              <p:tgtEl>
                                                <p:sldTgt/>
                                              </p:tgtEl>
                                            </p:cond>
                                          </p:endCondLst>
                                        </p:cTn>
                                        <p:tgtEl>
                                          <p:sndTgt r:embed="rId6"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2" grpId="0" animBg="1" autoUpdateAnimBg="0"/>
      <p:bldP spid="118793" grpId="0" animBg="1" autoUpdateAnimBg="0"/>
      <p:bldP spid="118794" grpId="0" animBg="1" autoUpdateAnimBg="0"/>
      <p:bldP spid="118795" grpId="0" autoUpdateAnimBg="0"/>
      <p:bldP spid="118796" grpId="0" animBg="1" autoUpdateAnimBg="0"/>
      <p:bldP spid="118797" grpId="0" autoUpdateAnimBg="0"/>
      <p:bldP spid="118798" grpId="0" autoUpdateAnimBg="0"/>
      <p:bldP spid="118799" grpId="0" autoUpdateAnimBg="0"/>
      <p:bldP spid="118800" grpId="0" animBg="1" autoUpdateAnimBg="0"/>
      <p:bldP spid="118836" grpId="0" autoUpdateAnimBg="0"/>
      <p:bldP spid="118837" grpId="0" animBg="1" autoUpdateAnimBg="0"/>
      <p:bldP spid="118838" grpId="0" animBg="1" autoUpdateAnimBg="0"/>
      <p:bldP spid="118839"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49" name="灯片编号占位符 3">
            <a:extLst>
              <a:ext uri="{FF2B5EF4-FFF2-40B4-BE49-F238E27FC236}">
                <a16:creationId xmlns:a16="http://schemas.microsoft.com/office/drawing/2014/main" id="{83174854-2F14-0F47-917E-E9A1873154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095E9924-E490-E44B-BF4B-8C4F7550FF18}" type="slidenum">
              <a:rPr lang="en-US" altLang="zh-CN" sz="1400" smtClean="0"/>
              <a:pPr>
                <a:spcBef>
                  <a:spcPct val="0"/>
                </a:spcBef>
                <a:buFontTx/>
                <a:buNone/>
              </a:pPr>
              <a:t>44</a:t>
            </a:fld>
            <a:endParaRPr lang="en-US" altLang="zh-CN" sz="1400"/>
          </a:p>
        </p:txBody>
      </p:sp>
      <p:sp>
        <p:nvSpPr>
          <p:cNvPr id="119811" name="Rectangle 3">
            <a:extLst>
              <a:ext uri="{FF2B5EF4-FFF2-40B4-BE49-F238E27FC236}">
                <a16:creationId xmlns:a16="http://schemas.microsoft.com/office/drawing/2014/main" id="{7F743B2A-CCD1-3448-8B10-9B17267B6B63}"/>
              </a:ext>
            </a:extLst>
          </p:cNvPr>
          <p:cNvSpPr>
            <a:spLocks noChangeArrowheads="1"/>
          </p:cNvSpPr>
          <p:nvPr/>
        </p:nvSpPr>
        <p:spPr bwMode="auto">
          <a:xfrm>
            <a:off x="533400" y="481013"/>
            <a:ext cx="8001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A </a:t>
            </a:r>
            <a:r>
              <a:rPr lang="en-US" altLang="zh-CN" sz="2000" b="1" i="1">
                <a:solidFill>
                  <a:schemeClr val="hlink"/>
                </a:solidFill>
              </a:rPr>
              <a:t>Deterministic Turing Machine</a:t>
            </a:r>
            <a:r>
              <a:rPr lang="en-US" altLang="zh-CN" sz="2000" b="1"/>
              <a:t> executes one instruction at each point in time.  Then depending on the instruction, it goes to the next </a:t>
            </a:r>
            <a:r>
              <a:rPr lang="en-US" altLang="zh-CN" sz="2000" b="1" i="1">
                <a:solidFill>
                  <a:srgbClr val="FF0000"/>
                </a:solidFill>
              </a:rPr>
              <a:t>unique</a:t>
            </a:r>
            <a:r>
              <a:rPr lang="en-US" altLang="zh-CN" sz="2000" b="1"/>
              <a:t> instruction.</a:t>
            </a:r>
          </a:p>
        </p:txBody>
      </p:sp>
      <p:sp>
        <p:nvSpPr>
          <p:cNvPr id="119813" name="Rectangle 5">
            <a:extLst>
              <a:ext uri="{FF2B5EF4-FFF2-40B4-BE49-F238E27FC236}">
                <a16:creationId xmlns:a16="http://schemas.microsoft.com/office/drawing/2014/main" id="{CB08BE39-826C-2B46-8606-FC22BBCB43F4}"/>
              </a:ext>
            </a:extLst>
          </p:cNvPr>
          <p:cNvSpPr>
            <a:spLocks noChangeArrowheads="1"/>
          </p:cNvSpPr>
          <p:nvPr/>
        </p:nvSpPr>
        <p:spPr bwMode="auto">
          <a:xfrm>
            <a:off x="609600" y="1524000"/>
            <a:ext cx="8001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A </a:t>
            </a:r>
            <a:r>
              <a:rPr lang="en-US" altLang="zh-CN" sz="2000" b="1" i="1">
                <a:solidFill>
                  <a:schemeClr val="hlink"/>
                </a:solidFill>
              </a:rPr>
              <a:t>Nondeterministic Turing Machine</a:t>
            </a:r>
            <a:r>
              <a:rPr lang="en-US" altLang="zh-CN" sz="2000" b="1"/>
              <a:t> is </a:t>
            </a:r>
            <a:r>
              <a:rPr lang="en-US" altLang="zh-CN" sz="2000" b="1" i="1">
                <a:solidFill>
                  <a:srgbClr val="FF0000"/>
                </a:solidFill>
              </a:rPr>
              <a:t>free to choose</a:t>
            </a:r>
            <a:r>
              <a:rPr lang="en-US" altLang="zh-CN" sz="2000" b="1"/>
              <a:t> its next step from a finite set.  And if one of these steps leads to a solution, it will </a:t>
            </a:r>
            <a:r>
              <a:rPr lang="en-US" altLang="zh-CN" sz="2000" b="1" i="1">
                <a:solidFill>
                  <a:srgbClr val="FF0000"/>
                </a:solidFill>
              </a:rPr>
              <a:t>always choose the correct one</a:t>
            </a:r>
            <a:r>
              <a:rPr lang="en-US" altLang="zh-CN" sz="2000" b="1"/>
              <a:t>.</a:t>
            </a:r>
          </a:p>
        </p:txBody>
      </p:sp>
      <p:sp>
        <p:nvSpPr>
          <p:cNvPr id="119815" name="AutoShape 7">
            <a:extLst>
              <a:ext uri="{FF2B5EF4-FFF2-40B4-BE49-F238E27FC236}">
                <a16:creationId xmlns:a16="http://schemas.microsoft.com/office/drawing/2014/main" id="{AE1A3795-AF91-7344-8EB4-91D6C5F62AC7}"/>
              </a:ext>
            </a:extLst>
          </p:cNvPr>
          <p:cNvSpPr>
            <a:spLocks noChangeArrowheads="1"/>
          </p:cNvSpPr>
          <p:nvPr/>
        </p:nvSpPr>
        <p:spPr bwMode="auto">
          <a:xfrm>
            <a:off x="3124200" y="3200400"/>
            <a:ext cx="3352800" cy="1905000"/>
          </a:xfrm>
          <a:prstGeom prst="wedgeEllipseCallout">
            <a:avLst>
              <a:gd name="adj1" fmla="val -73866"/>
              <a:gd name="adj2" fmla="val -88583"/>
            </a:avLst>
          </a:prstGeom>
          <a:gradFill rotWithShape="0">
            <a:gsLst>
              <a:gs pos="0">
                <a:srgbClr val="FFFFFF"/>
              </a:gs>
              <a:gs pos="100000">
                <a:srgbClr val="DBDBDB"/>
              </a:gs>
            </a:gsLst>
            <a:lin ang="2700000" scaled="1"/>
          </a:gradFill>
          <a:ln w="12700">
            <a:solidFill>
              <a:schemeClr val="tx1"/>
            </a:solidFill>
            <a:miter lim="800000"/>
            <a:headEnd/>
            <a:tailEnd/>
          </a:ln>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Undecidable problems are still undecidable.</a:t>
            </a:r>
          </a:p>
        </p:txBody>
      </p:sp>
      <p:sp>
        <p:nvSpPr>
          <p:cNvPr id="119816" name="Rectangle 8">
            <a:extLst>
              <a:ext uri="{FF2B5EF4-FFF2-40B4-BE49-F238E27FC236}">
                <a16:creationId xmlns:a16="http://schemas.microsoft.com/office/drawing/2014/main" id="{74D7E0FA-26AC-FE4D-B6D0-665826F2419A}"/>
              </a:ext>
            </a:extLst>
          </p:cNvPr>
          <p:cNvSpPr>
            <a:spLocks noChangeArrowheads="1"/>
          </p:cNvSpPr>
          <p:nvPr/>
        </p:nvSpPr>
        <p:spPr bwMode="auto">
          <a:xfrm>
            <a:off x="609600" y="2590800"/>
            <a:ext cx="480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latin typeface="Arial" panose="020B0604020202020204" pitchFamily="34" charset="0"/>
              </a:rPr>
              <a:t>NP</a:t>
            </a:r>
            <a:r>
              <a:rPr lang="en-US" altLang="zh-CN" sz="2000" b="1"/>
              <a:t>: </a:t>
            </a:r>
            <a:r>
              <a:rPr lang="en-US" altLang="zh-CN" sz="2000" b="1" i="1">
                <a:solidFill>
                  <a:schemeClr val="hlink"/>
                </a:solidFill>
              </a:rPr>
              <a:t>N</a:t>
            </a:r>
            <a:r>
              <a:rPr lang="en-US" altLang="zh-CN" sz="2000" b="1" i="1"/>
              <a:t>ondeterministic </a:t>
            </a:r>
            <a:r>
              <a:rPr lang="en-US" altLang="zh-CN" sz="2000" b="1" i="1">
                <a:solidFill>
                  <a:schemeClr val="hlink"/>
                </a:solidFill>
              </a:rPr>
              <a:t>p</a:t>
            </a:r>
            <a:r>
              <a:rPr lang="en-US" altLang="zh-CN" sz="2000" b="1" i="1"/>
              <a:t>olynomial-time</a:t>
            </a:r>
            <a:endParaRPr lang="en-US" altLang="zh-CN" sz="2000" b="1"/>
          </a:p>
        </p:txBody>
      </p:sp>
      <p:sp>
        <p:nvSpPr>
          <p:cNvPr id="119817" name="Rectangle 9">
            <a:extLst>
              <a:ext uri="{FF2B5EF4-FFF2-40B4-BE49-F238E27FC236}">
                <a16:creationId xmlns:a16="http://schemas.microsoft.com/office/drawing/2014/main" id="{687A34D2-B6CF-9740-B142-373DADD8D25C}"/>
              </a:ext>
            </a:extLst>
          </p:cNvPr>
          <p:cNvSpPr>
            <a:spLocks noChangeArrowheads="1"/>
          </p:cNvSpPr>
          <p:nvPr/>
        </p:nvSpPr>
        <p:spPr bwMode="auto">
          <a:xfrm>
            <a:off x="609600" y="3048000"/>
            <a:ext cx="784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The problem is </a:t>
            </a:r>
            <a:r>
              <a:rPr lang="en-US" altLang="zh-CN" sz="2000" b="1">
                <a:solidFill>
                  <a:schemeClr val="hlink"/>
                </a:solidFill>
                <a:latin typeface="Arial" panose="020B0604020202020204" pitchFamily="34" charset="0"/>
              </a:rPr>
              <a:t>NP</a:t>
            </a:r>
            <a:r>
              <a:rPr lang="en-US" altLang="zh-CN" sz="2000" b="1"/>
              <a:t> if we can prove any solution is true </a:t>
            </a:r>
            <a:r>
              <a:rPr lang="en-US" altLang="zh-CN" sz="2000" b="1" i="1"/>
              <a:t>in polynomial time.</a:t>
            </a:r>
          </a:p>
        </p:txBody>
      </p:sp>
      <p:sp>
        <p:nvSpPr>
          <p:cNvPr id="119818" name="Text Box 10">
            <a:extLst>
              <a:ext uri="{FF2B5EF4-FFF2-40B4-BE49-F238E27FC236}">
                <a16:creationId xmlns:a16="http://schemas.microsoft.com/office/drawing/2014/main" id="{0A576C0A-2145-0641-8BC3-53E7E3CFC725}"/>
              </a:ext>
            </a:extLst>
          </p:cNvPr>
          <p:cNvSpPr txBox="1">
            <a:spLocks noChangeArrowheads="1"/>
          </p:cNvSpPr>
          <p:nvPr/>
        </p:nvSpPr>
        <p:spPr bwMode="auto">
          <a:xfrm>
            <a:off x="457200" y="38862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〖Example〗</a:t>
            </a:r>
            <a:r>
              <a:rPr lang="en-US" altLang="zh-CN" sz="2000" b="1">
                <a:solidFill>
                  <a:schemeClr val="hlink"/>
                </a:solidFill>
                <a:sym typeface="Wingdings" pitchFamily="2" charset="2"/>
              </a:rPr>
              <a:t>Hamilton cycle problem:</a:t>
            </a:r>
            <a:r>
              <a:rPr lang="en-US" altLang="zh-CN" sz="2000" b="1">
                <a:sym typeface="Wingdings" pitchFamily="2" charset="2"/>
              </a:rPr>
              <a:t> Find a single cycle that contains every vertex – </a:t>
            </a:r>
            <a:r>
              <a:rPr lang="en-US" altLang="zh-CN" sz="2000" b="1" i="1">
                <a:solidFill>
                  <a:srgbClr val="FF0000"/>
                </a:solidFill>
                <a:sym typeface="Wingdings" pitchFamily="2" charset="2"/>
              </a:rPr>
              <a:t>does this simple circuit include all the vertices</a:t>
            </a:r>
            <a:r>
              <a:rPr lang="en-US" altLang="zh-CN" sz="2000" b="1">
                <a:solidFill>
                  <a:srgbClr val="FF0000"/>
                </a:solidFill>
                <a:sym typeface="Wingdings" pitchFamily="2" charset="2"/>
              </a:rPr>
              <a:t>?</a:t>
            </a:r>
          </a:p>
        </p:txBody>
      </p:sp>
      <p:sp>
        <p:nvSpPr>
          <p:cNvPr id="119819" name="Rectangle 11">
            <a:extLst>
              <a:ext uri="{FF2B5EF4-FFF2-40B4-BE49-F238E27FC236}">
                <a16:creationId xmlns:a16="http://schemas.microsoft.com/office/drawing/2014/main" id="{8CEF65D8-C526-E448-AF34-9C3F1F9E99C7}"/>
              </a:ext>
            </a:extLst>
          </p:cNvPr>
          <p:cNvSpPr>
            <a:spLocks noChangeArrowheads="1"/>
          </p:cNvSpPr>
          <p:nvPr/>
        </p:nvSpPr>
        <p:spPr bwMode="auto">
          <a:xfrm>
            <a:off x="7467600" y="4191000"/>
            <a:ext cx="538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latin typeface="Arial" panose="020B0604020202020204" pitchFamily="34" charset="0"/>
              </a:rPr>
              <a:t>NP</a:t>
            </a:r>
          </a:p>
        </p:txBody>
      </p:sp>
      <p:sp>
        <p:nvSpPr>
          <p:cNvPr id="119820" name="AutoShape 12" descr="再生纸">
            <a:extLst>
              <a:ext uri="{FF2B5EF4-FFF2-40B4-BE49-F238E27FC236}">
                <a16:creationId xmlns:a16="http://schemas.microsoft.com/office/drawing/2014/main" id="{CA26D392-5422-174E-936F-6FFFC63C84FD}"/>
              </a:ext>
            </a:extLst>
          </p:cNvPr>
          <p:cNvSpPr>
            <a:spLocks noChangeArrowheads="1"/>
          </p:cNvSpPr>
          <p:nvPr/>
        </p:nvSpPr>
        <p:spPr bwMode="auto">
          <a:xfrm>
            <a:off x="609600" y="4816475"/>
            <a:ext cx="7772400" cy="1371600"/>
          </a:xfrm>
          <a:prstGeom prst="roundRect">
            <a:avLst>
              <a:gd name="adj" fmla="val 16667"/>
            </a:avLst>
          </a:prstGeom>
          <a:blipFill dpi="0" rotWithShape="0">
            <a:blip r:embed="rId4"/>
            <a:srcRect/>
            <a:tile tx="0" ty="0" sx="100000" sy="100000" flip="none" algn="tl"/>
          </a:blipFill>
          <a:ln>
            <a:noFill/>
          </a:ln>
          <a:effectLst>
            <a:outerShdw blurRad="63500" dist="107763" dir="2700000" algn="ctr" rotWithShape="0">
              <a:schemeClr val="bg2">
                <a:alpha val="74997"/>
              </a:scheme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marL="765175" indent="-765175" eaLnBrk="1" hangingPunct="1">
              <a:defRPr/>
            </a:pPr>
            <a:r>
              <a:rPr lang="en-US" altLang="zh-CN" b="1">
                <a:solidFill>
                  <a:schemeClr val="hlink"/>
                </a:solidFill>
              </a:rPr>
              <a:t>Note:</a:t>
            </a:r>
            <a:r>
              <a:rPr lang="en-US" altLang="zh-CN" b="1"/>
              <a:t> </a:t>
            </a:r>
            <a:r>
              <a:rPr lang="en-US" altLang="zh-CN" sz="2000" b="1"/>
              <a:t>Not all decidable problems are in NP.  For example, consider the problem of determining whether a graph </a:t>
            </a:r>
            <a:r>
              <a:rPr lang="en-US" altLang="zh-CN" sz="2000" b="1">
                <a:solidFill>
                  <a:srgbClr val="FF0000"/>
                </a:solidFill>
              </a:rPr>
              <a:t>does not</a:t>
            </a:r>
            <a:r>
              <a:rPr lang="en-US" altLang="zh-CN" sz="2000" b="1"/>
              <a:t> have a Hamiltonian cycle.</a:t>
            </a:r>
          </a:p>
        </p:txBody>
      </p:sp>
      <p:sp>
        <p:nvSpPr>
          <p:cNvPr id="53258" name="Text Box 149">
            <a:extLst>
              <a:ext uri="{FF2B5EF4-FFF2-40B4-BE49-F238E27FC236}">
                <a16:creationId xmlns:a16="http://schemas.microsoft.com/office/drawing/2014/main" id="{C9E558FE-ADBF-FB47-A826-F02B5CF63B04}"/>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wipe(up)">
                                      <p:cBhvr>
                                        <p:cTn id="7" dur="500"/>
                                        <p:tgtEl>
                                          <p:spTgt spid="1198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9813"/>
                                        </p:tgtEl>
                                        <p:attrNameLst>
                                          <p:attrName>style.visibility</p:attrName>
                                        </p:attrNameLst>
                                      </p:cBhvr>
                                      <p:to>
                                        <p:strVal val="visible"/>
                                      </p:to>
                                    </p:set>
                                    <p:animEffect transition="in" filter="wipe(up)">
                                      <p:cBhvr>
                                        <p:cTn id="12" dur="500"/>
                                        <p:tgtEl>
                                          <p:spTgt spid="1198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9815"/>
                                        </p:tgtEl>
                                        <p:attrNameLst>
                                          <p:attrName>style.visibility</p:attrName>
                                        </p:attrNameLst>
                                      </p:cBhvr>
                                      <p:to>
                                        <p:strVal val="visible"/>
                                      </p:to>
                                    </p:set>
                                    <p:animEffect transition="in" filter="strips(downRight)">
                                      <p:cBhvr>
                                        <p:cTn id="17" dur="500"/>
                                        <p:tgtEl>
                                          <p:spTgt spid="119815"/>
                                        </p:tgtEl>
                                      </p:cBhvr>
                                    </p:animEffect>
                                  </p:childTnLst>
                                  <p:subTnLst>
                                    <p:set>
                                      <p:cBhvr override="childStyle">
                                        <p:cTn dur="1" fill="hold" display="0" masterRel="nextClick" afterEffect="1"/>
                                        <p:tgtEl>
                                          <p:spTgt spid="119815"/>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9816"/>
                                        </p:tgtEl>
                                        <p:attrNameLst>
                                          <p:attrName>style.visibility</p:attrName>
                                        </p:attrNameLst>
                                      </p:cBhvr>
                                      <p:to>
                                        <p:strVal val="visible"/>
                                      </p:to>
                                    </p:set>
                                    <p:animEffect transition="in" filter="wipe(up)">
                                      <p:cBhvr>
                                        <p:cTn id="22" dur="500"/>
                                        <p:tgtEl>
                                          <p:spTgt spid="1198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9817"/>
                                        </p:tgtEl>
                                        <p:attrNameLst>
                                          <p:attrName>style.visibility</p:attrName>
                                        </p:attrNameLst>
                                      </p:cBhvr>
                                      <p:to>
                                        <p:strVal val="visible"/>
                                      </p:to>
                                    </p:set>
                                    <p:animEffect transition="in" filter="wipe(up)">
                                      <p:cBhvr>
                                        <p:cTn id="27" dur="500"/>
                                        <p:tgtEl>
                                          <p:spTgt spid="1198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19818"/>
                                        </p:tgtEl>
                                        <p:attrNameLst>
                                          <p:attrName>style.visibility</p:attrName>
                                        </p:attrNameLst>
                                      </p:cBhvr>
                                      <p:to>
                                        <p:strVal val="visible"/>
                                      </p:to>
                                    </p:set>
                                    <p:animEffect transition="in" filter="strips(downRight)">
                                      <p:cBhvr>
                                        <p:cTn id="32" dur="500"/>
                                        <p:tgtEl>
                                          <p:spTgt spid="119818"/>
                                        </p:tgtEl>
                                      </p:cBhvr>
                                    </p:animEffect>
                                  </p:childTnLst>
                                  <p:subTnLst>
                                    <p:audio>
                                      <p:cMediaNode>
                                        <p:cTn display="0" masterRel="sameClick">
                                          <p:stCondLst>
                                            <p:cond evt="begin" delay="0">
                                              <p:tn val="30"/>
                                            </p:cond>
                                          </p:stCondLst>
                                          <p:endCondLst>
                                            <p:cond evt="onStopAudio" delay="0">
                                              <p:tgtEl>
                                                <p:sldTgt/>
                                              </p:tgtEl>
                                            </p:cond>
                                          </p:endCondLst>
                                        </p:cTn>
                                        <p:tgtEl>
                                          <p:sndTgt r:embed="rId3"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119819"/>
                                        </p:tgtEl>
                                        <p:attrNameLst>
                                          <p:attrName>style.visibility</p:attrName>
                                        </p:attrNameLst>
                                      </p:cBhvr>
                                      <p:to>
                                        <p:strVal val="visible"/>
                                      </p:to>
                                    </p:set>
                                    <p:anim calcmode="lin" valueType="num">
                                      <p:cBhvr>
                                        <p:cTn id="37" dur="500" fill="hold"/>
                                        <p:tgtEl>
                                          <p:spTgt spid="119819"/>
                                        </p:tgtEl>
                                        <p:attrNameLst>
                                          <p:attrName>ppt_w</p:attrName>
                                        </p:attrNameLst>
                                      </p:cBhvr>
                                      <p:tavLst>
                                        <p:tav tm="0">
                                          <p:val>
                                            <p:strVal val="4*#ppt_w"/>
                                          </p:val>
                                        </p:tav>
                                        <p:tav tm="100000">
                                          <p:val>
                                            <p:strVal val="#ppt_w"/>
                                          </p:val>
                                        </p:tav>
                                      </p:tavLst>
                                    </p:anim>
                                    <p:anim calcmode="lin" valueType="num">
                                      <p:cBhvr>
                                        <p:cTn id="38" dur="500" fill="hold"/>
                                        <p:tgtEl>
                                          <p:spTgt spid="119819"/>
                                        </p:tgtEl>
                                        <p:attrNameLst>
                                          <p:attrName>ppt_h</p:attrName>
                                        </p:attrNameLst>
                                      </p:cBhvr>
                                      <p:tavLst>
                                        <p:tav tm="0">
                                          <p:val>
                                            <p:strVal val="4*#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19820"/>
                                        </p:tgtEl>
                                        <p:attrNameLst>
                                          <p:attrName>style.visibility</p:attrName>
                                        </p:attrNameLst>
                                      </p:cBhvr>
                                      <p:to>
                                        <p:strVal val="visible"/>
                                      </p:to>
                                    </p:set>
                                    <p:animEffect transition="in" filter="box(in)">
                                      <p:cBhvr>
                                        <p:cTn id="43" dur="500"/>
                                        <p:tgtEl>
                                          <p:spTgt spid="119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utoUpdateAnimBg="0"/>
      <p:bldP spid="119813" grpId="0" autoUpdateAnimBg="0"/>
      <p:bldP spid="119815" grpId="0" animBg="1" autoUpdateAnimBg="0"/>
      <p:bldP spid="119816" grpId="0" autoUpdateAnimBg="0"/>
      <p:bldP spid="119817" grpId="0" autoUpdateAnimBg="0"/>
      <p:bldP spid="119818" grpId="0" autoUpdateAnimBg="0"/>
      <p:bldP spid="119819" grpId="0" autoUpdateAnimBg="0"/>
      <p:bldP spid="119820"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3" name="灯片编号占位符 3">
            <a:extLst>
              <a:ext uri="{FF2B5EF4-FFF2-40B4-BE49-F238E27FC236}">
                <a16:creationId xmlns:a16="http://schemas.microsoft.com/office/drawing/2014/main" id="{B719D60E-E2AB-6548-B959-80CBC88C30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C313BB77-FC84-E640-9929-FD46084DFDEF}" type="slidenum">
              <a:rPr lang="en-US" altLang="zh-CN" sz="1400" smtClean="0"/>
              <a:pPr>
                <a:spcBef>
                  <a:spcPct val="0"/>
                </a:spcBef>
                <a:buFontTx/>
                <a:buNone/>
              </a:pPr>
              <a:t>45</a:t>
            </a:fld>
            <a:endParaRPr lang="en-US" altLang="zh-CN" sz="1400"/>
          </a:p>
        </p:txBody>
      </p:sp>
      <p:sp>
        <p:nvSpPr>
          <p:cNvPr id="120835" name="Rectangle 3">
            <a:extLst>
              <a:ext uri="{FF2B5EF4-FFF2-40B4-BE49-F238E27FC236}">
                <a16:creationId xmlns:a16="http://schemas.microsoft.com/office/drawing/2014/main" id="{940A6B52-AF15-B74E-B73F-09150EFC0393}"/>
              </a:ext>
            </a:extLst>
          </p:cNvPr>
          <p:cNvSpPr>
            <a:spLocks noChangeArrowheads="1"/>
          </p:cNvSpPr>
          <p:nvPr/>
        </p:nvSpPr>
        <p:spPr bwMode="auto">
          <a:xfrm>
            <a:off x="457200" y="1136650"/>
            <a:ext cx="350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latin typeface="Arial" panose="020B0604020202020204" pitchFamily="34" charset="0"/>
                <a:sym typeface="Wingdings" pitchFamily="2" charset="2"/>
              </a:rPr>
              <a:t></a:t>
            </a:r>
            <a:r>
              <a:rPr lang="en-US" altLang="zh-CN" sz="2000" b="1">
                <a:latin typeface="Arial" panose="020B0604020202020204" pitchFamily="34" charset="0"/>
                <a:sym typeface="Wingdings" pitchFamily="2" charset="2"/>
              </a:rPr>
              <a:t> </a:t>
            </a:r>
            <a:r>
              <a:rPr lang="en-US" altLang="zh-CN" sz="2000" b="1">
                <a:latin typeface="Arial" panose="020B0604020202020204" pitchFamily="34" charset="0"/>
              </a:rPr>
              <a:t>NP-Complete Problems</a:t>
            </a:r>
            <a:endParaRPr lang="en-US" altLang="zh-CN" sz="2000" b="1">
              <a:solidFill>
                <a:schemeClr val="hlink"/>
              </a:solidFill>
              <a:latin typeface="Arial" panose="020B0604020202020204" pitchFamily="34" charset="0"/>
            </a:endParaRPr>
          </a:p>
        </p:txBody>
      </p:sp>
      <p:sp>
        <p:nvSpPr>
          <p:cNvPr id="120836" name="Rectangle 4">
            <a:extLst>
              <a:ext uri="{FF2B5EF4-FFF2-40B4-BE49-F238E27FC236}">
                <a16:creationId xmlns:a16="http://schemas.microsoft.com/office/drawing/2014/main" id="{F9800DF4-5D20-C64E-89EF-8230B16EC562}"/>
              </a:ext>
            </a:extLst>
          </p:cNvPr>
          <p:cNvSpPr>
            <a:spLocks noChangeArrowheads="1"/>
          </p:cNvSpPr>
          <p:nvPr/>
        </p:nvSpPr>
        <p:spPr bwMode="auto">
          <a:xfrm>
            <a:off x="3733800" y="113665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ym typeface="Wingdings" pitchFamily="2" charset="2"/>
              </a:rPr>
              <a:t>-- the </a:t>
            </a:r>
            <a:r>
              <a:rPr lang="en-US" altLang="zh-CN" sz="2000" b="1">
                <a:solidFill>
                  <a:srgbClr val="FF0000"/>
                </a:solidFill>
                <a:sym typeface="Wingdings" pitchFamily="2" charset="2"/>
              </a:rPr>
              <a:t>hardest</a:t>
            </a:r>
            <a:endParaRPr lang="en-US" altLang="zh-CN" sz="2000" b="1">
              <a:solidFill>
                <a:srgbClr val="FF0000"/>
              </a:solidFill>
            </a:endParaRPr>
          </a:p>
        </p:txBody>
      </p:sp>
      <p:sp>
        <p:nvSpPr>
          <p:cNvPr id="120837" name="Rectangle 5">
            <a:extLst>
              <a:ext uri="{FF2B5EF4-FFF2-40B4-BE49-F238E27FC236}">
                <a16:creationId xmlns:a16="http://schemas.microsoft.com/office/drawing/2014/main" id="{F271D927-1A0C-EE40-A43F-E70BA1E0E9F5}"/>
              </a:ext>
            </a:extLst>
          </p:cNvPr>
          <p:cNvSpPr>
            <a:spLocks noChangeArrowheads="1"/>
          </p:cNvSpPr>
          <p:nvPr/>
        </p:nvSpPr>
        <p:spPr bwMode="auto">
          <a:xfrm>
            <a:off x="533400" y="1557338"/>
            <a:ext cx="8001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An </a:t>
            </a:r>
            <a:r>
              <a:rPr lang="en-US" altLang="zh-CN" sz="2000" b="1" i="1">
                <a:solidFill>
                  <a:schemeClr val="hlink"/>
                </a:solidFill>
              </a:rPr>
              <a:t>NP-complete problem</a:t>
            </a:r>
            <a:r>
              <a:rPr lang="en-US" altLang="zh-CN" sz="2000" b="1"/>
              <a:t> has the property that any problem in NP can be </a:t>
            </a:r>
            <a:r>
              <a:rPr lang="en-US" altLang="zh-CN" sz="2000" b="1" i="1">
                <a:solidFill>
                  <a:srgbClr val="FF0000"/>
                </a:solidFill>
              </a:rPr>
              <a:t>polynomially reduced</a:t>
            </a:r>
            <a:r>
              <a:rPr lang="en-US" altLang="zh-CN" sz="2000" b="1"/>
              <a:t> to it.</a:t>
            </a:r>
          </a:p>
        </p:txBody>
      </p:sp>
      <p:grpSp>
        <p:nvGrpSpPr>
          <p:cNvPr id="2" name="Group 8">
            <a:extLst>
              <a:ext uri="{FF2B5EF4-FFF2-40B4-BE49-F238E27FC236}">
                <a16:creationId xmlns:a16="http://schemas.microsoft.com/office/drawing/2014/main" id="{74CC4814-D243-CE45-BCED-E7AE38DDD1C5}"/>
              </a:ext>
            </a:extLst>
          </p:cNvPr>
          <p:cNvGrpSpPr>
            <a:grpSpLocks/>
          </p:cNvGrpSpPr>
          <p:nvPr/>
        </p:nvGrpSpPr>
        <p:grpSpPr bwMode="auto">
          <a:xfrm>
            <a:off x="685800" y="2349500"/>
            <a:ext cx="7696200" cy="1039813"/>
            <a:chOff x="528" y="1046"/>
            <a:chExt cx="4848" cy="655"/>
          </a:xfrm>
        </p:grpSpPr>
        <p:sp>
          <p:nvSpPr>
            <p:cNvPr id="54302" name="Rectangle 6">
              <a:extLst>
                <a:ext uri="{FF2B5EF4-FFF2-40B4-BE49-F238E27FC236}">
                  <a16:creationId xmlns:a16="http://schemas.microsoft.com/office/drawing/2014/main" id="{8E541B3C-9580-7F4B-9B1A-B032DE67EA42}"/>
                </a:ext>
              </a:extLst>
            </p:cNvPr>
            <p:cNvSpPr>
              <a:spLocks noChangeArrowheads="1"/>
            </p:cNvSpPr>
            <p:nvPr/>
          </p:nvSpPr>
          <p:spPr bwMode="auto">
            <a:xfrm>
              <a:off x="912" y="1046"/>
              <a:ext cx="446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If we can solve </a:t>
              </a:r>
              <a:r>
                <a:rPr lang="en-US" altLang="zh-CN" sz="2000" b="1">
                  <a:solidFill>
                    <a:schemeClr val="hlink"/>
                  </a:solidFill>
                </a:rPr>
                <a:t>any</a:t>
              </a:r>
              <a:r>
                <a:rPr lang="en-US" altLang="zh-CN" sz="2000" b="1"/>
                <a:t> NP-complete problem in </a:t>
              </a:r>
              <a:r>
                <a:rPr lang="en-US" altLang="zh-CN" sz="2000" b="1" i="1"/>
                <a:t>polynomial</a:t>
              </a:r>
              <a:r>
                <a:rPr lang="en-US" altLang="zh-CN" sz="2000" b="1"/>
                <a:t> time, then we will be able to solve, in </a:t>
              </a:r>
              <a:r>
                <a:rPr lang="en-US" altLang="zh-CN" sz="2000" b="1" i="1"/>
                <a:t>polynomial</a:t>
              </a:r>
              <a:r>
                <a:rPr lang="en-US" altLang="zh-CN" sz="2000" b="1"/>
                <a:t> time, </a:t>
              </a:r>
              <a:r>
                <a:rPr lang="en-US" altLang="zh-CN" sz="2000" b="1">
                  <a:solidFill>
                    <a:srgbClr val="FF0000"/>
                  </a:solidFill>
                </a:rPr>
                <a:t>all</a:t>
              </a:r>
              <a:r>
                <a:rPr lang="en-US" altLang="zh-CN" sz="2000" b="1"/>
                <a:t> the problems in NP!</a:t>
              </a:r>
            </a:p>
          </p:txBody>
        </p:sp>
        <p:pic>
          <p:nvPicPr>
            <p:cNvPr id="54303" name="Picture 7" descr="KEY">
              <a:extLst>
                <a:ext uri="{FF2B5EF4-FFF2-40B4-BE49-F238E27FC236}">
                  <a16:creationId xmlns:a16="http://schemas.microsoft.com/office/drawing/2014/main" id="{DAA296CF-1419-9D4B-B334-742A596ED3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1104"/>
              <a:ext cx="313" cy="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7">
            <a:extLst>
              <a:ext uri="{FF2B5EF4-FFF2-40B4-BE49-F238E27FC236}">
                <a16:creationId xmlns:a16="http://schemas.microsoft.com/office/drawing/2014/main" id="{59A1F600-9704-AD4D-B0E6-639F582A84BA}"/>
              </a:ext>
            </a:extLst>
          </p:cNvPr>
          <p:cNvGrpSpPr>
            <a:grpSpLocks/>
          </p:cNvGrpSpPr>
          <p:nvPr/>
        </p:nvGrpSpPr>
        <p:grpSpPr bwMode="auto">
          <a:xfrm>
            <a:off x="827088" y="260350"/>
            <a:ext cx="2087562" cy="823913"/>
            <a:chOff x="431" y="164"/>
            <a:chExt cx="1315" cy="519"/>
          </a:xfrm>
        </p:grpSpPr>
        <p:graphicFrame>
          <p:nvGraphicFramePr>
            <p:cNvPr id="54300" name="Object 14">
              <a:extLst>
                <a:ext uri="{FF2B5EF4-FFF2-40B4-BE49-F238E27FC236}">
                  <a16:creationId xmlns:a16="http://schemas.microsoft.com/office/drawing/2014/main" id="{CB33936D-7592-744F-A6C1-AA1BA42AE3AD}"/>
                </a:ext>
              </a:extLst>
            </p:cNvPr>
            <p:cNvGraphicFramePr>
              <a:graphicFrameLocks noChangeAspect="1"/>
            </p:cNvGraphicFramePr>
            <p:nvPr/>
          </p:nvGraphicFramePr>
          <p:xfrm>
            <a:off x="431" y="300"/>
            <a:ext cx="907" cy="309"/>
          </p:xfrm>
          <a:graphic>
            <a:graphicData uri="http://schemas.openxmlformats.org/presentationml/2006/ole">
              <mc:AlternateContent xmlns:mc="http://schemas.openxmlformats.org/markup-compatibility/2006">
                <mc:Choice xmlns:v="urn:schemas-microsoft-com:vml" Requires="v">
                  <p:oleObj spid="_x0000_s54330" name="公式" r:id="rId5" imgW="12877800" imgH="4394200" progId="Equation.3">
                    <p:embed/>
                  </p:oleObj>
                </mc:Choice>
                <mc:Fallback>
                  <p:oleObj name="公式" r:id="rId5" imgW="12877800" imgH="43942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 y="300"/>
                          <a:ext cx="907"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4301" name="Text Box 15">
              <a:extLst>
                <a:ext uri="{FF2B5EF4-FFF2-40B4-BE49-F238E27FC236}">
                  <a16:creationId xmlns:a16="http://schemas.microsoft.com/office/drawing/2014/main" id="{B245FAD1-07D9-0848-B9EE-22D4AFA29AA9}"/>
                </a:ext>
              </a:extLst>
            </p:cNvPr>
            <p:cNvSpPr txBox="1">
              <a:spLocks noChangeArrowheads="1"/>
            </p:cNvSpPr>
            <p:nvPr/>
          </p:nvSpPr>
          <p:spPr bwMode="auto">
            <a:xfrm>
              <a:off x="1292" y="164"/>
              <a:ext cx="454"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800">
                  <a:solidFill>
                    <a:srgbClr val="FF0000"/>
                  </a:solidFill>
                  <a:sym typeface="Webdings" pitchFamily="2" charset="2"/>
                </a:rPr>
                <a:t></a:t>
              </a:r>
            </a:p>
          </p:txBody>
        </p:sp>
      </p:grpSp>
      <p:grpSp>
        <p:nvGrpSpPr>
          <p:cNvPr id="4" name="Group 18">
            <a:extLst>
              <a:ext uri="{FF2B5EF4-FFF2-40B4-BE49-F238E27FC236}">
                <a16:creationId xmlns:a16="http://schemas.microsoft.com/office/drawing/2014/main" id="{E3796A4E-ECE0-BA41-B8C1-A9A2C11C8B2B}"/>
              </a:ext>
            </a:extLst>
          </p:cNvPr>
          <p:cNvGrpSpPr>
            <a:grpSpLocks/>
          </p:cNvGrpSpPr>
          <p:nvPr/>
        </p:nvGrpSpPr>
        <p:grpSpPr bwMode="auto">
          <a:xfrm>
            <a:off x="3563938" y="260350"/>
            <a:ext cx="2087562" cy="823913"/>
            <a:chOff x="431" y="164"/>
            <a:chExt cx="1315" cy="519"/>
          </a:xfrm>
        </p:grpSpPr>
        <p:graphicFrame>
          <p:nvGraphicFramePr>
            <p:cNvPr id="54298" name="Object 19">
              <a:extLst>
                <a:ext uri="{FF2B5EF4-FFF2-40B4-BE49-F238E27FC236}">
                  <a16:creationId xmlns:a16="http://schemas.microsoft.com/office/drawing/2014/main" id="{1AECC294-5B8F-0942-9DE1-727560817BF0}"/>
                </a:ext>
              </a:extLst>
            </p:cNvPr>
            <p:cNvGraphicFramePr>
              <a:graphicFrameLocks noChangeAspect="1"/>
            </p:cNvGraphicFramePr>
            <p:nvPr/>
          </p:nvGraphicFramePr>
          <p:xfrm>
            <a:off x="431" y="320"/>
            <a:ext cx="907" cy="268"/>
          </p:xfrm>
          <a:graphic>
            <a:graphicData uri="http://schemas.openxmlformats.org/presentationml/2006/ole">
              <mc:AlternateContent xmlns:mc="http://schemas.openxmlformats.org/markup-compatibility/2006">
                <mc:Choice xmlns:v="urn:schemas-microsoft-com:vml" Requires="v">
                  <p:oleObj spid="_x0000_s54331" name="公式" r:id="rId7" imgW="12877800" imgH="3797300" progId="Equation.3">
                    <p:embed/>
                  </p:oleObj>
                </mc:Choice>
                <mc:Fallback>
                  <p:oleObj name="公式" r:id="rId7" imgW="12877800" imgH="37973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 y="320"/>
                          <a:ext cx="90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4299" name="Text Box 20">
              <a:extLst>
                <a:ext uri="{FF2B5EF4-FFF2-40B4-BE49-F238E27FC236}">
                  <a16:creationId xmlns:a16="http://schemas.microsoft.com/office/drawing/2014/main" id="{E15321A0-6A6F-D04E-BBD1-15D34C470DF9}"/>
                </a:ext>
              </a:extLst>
            </p:cNvPr>
            <p:cNvSpPr txBox="1">
              <a:spLocks noChangeArrowheads="1"/>
            </p:cNvSpPr>
            <p:nvPr/>
          </p:nvSpPr>
          <p:spPr bwMode="auto">
            <a:xfrm>
              <a:off x="1292" y="164"/>
              <a:ext cx="454"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800">
                  <a:solidFill>
                    <a:srgbClr val="FF0000"/>
                  </a:solidFill>
                  <a:sym typeface="Webdings" pitchFamily="2" charset="2"/>
                </a:rPr>
                <a:t></a:t>
              </a:r>
            </a:p>
          </p:txBody>
        </p:sp>
      </p:grpSp>
      <p:sp>
        <p:nvSpPr>
          <p:cNvPr id="120853" name="Text Box 21">
            <a:extLst>
              <a:ext uri="{FF2B5EF4-FFF2-40B4-BE49-F238E27FC236}">
                <a16:creationId xmlns:a16="http://schemas.microsoft.com/office/drawing/2014/main" id="{DDBFB7DD-2D72-D447-B0F3-25FEC812C79D}"/>
              </a:ext>
            </a:extLst>
          </p:cNvPr>
          <p:cNvSpPr txBox="1">
            <a:spLocks noChangeArrowheads="1"/>
          </p:cNvSpPr>
          <p:nvPr/>
        </p:nvSpPr>
        <p:spPr bwMode="auto">
          <a:xfrm>
            <a:off x="611188" y="3500438"/>
            <a:ext cx="799306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Given any instance </a:t>
            </a:r>
            <a:r>
              <a:rPr lang="el-GR" altLang="zh-CN" sz="2000" b="1" i="1">
                <a:solidFill>
                  <a:schemeClr val="hlink"/>
                </a:solidFill>
                <a:sym typeface="Symbol" pitchFamily="2" charset="2"/>
              </a:rPr>
              <a:t></a:t>
            </a:r>
            <a:r>
              <a:rPr lang="en-US" altLang="zh-CN" sz="2000" b="1">
                <a:sym typeface="Symbol" pitchFamily="2" charset="2"/>
              </a:rPr>
              <a:t> </a:t>
            </a:r>
            <a:r>
              <a:rPr lang="el-GR" altLang="zh-CN" sz="2000" b="1">
                <a:sym typeface="Symbol" pitchFamily="2" charset="2"/>
              </a:rPr>
              <a:t></a:t>
            </a:r>
            <a:r>
              <a:rPr lang="en-US" altLang="zh-CN" sz="2000" b="1">
                <a:sym typeface="Symbol" pitchFamily="2" charset="2"/>
              </a:rPr>
              <a:t> Problem </a:t>
            </a:r>
            <a:r>
              <a:rPr lang="en-US" altLang="zh-CN" sz="2000" b="1" i="1">
                <a:solidFill>
                  <a:schemeClr val="hlink"/>
                </a:solidFill>
                <a:sym typeface="Symbol" pitchFamily="2" charset="2"/>
              </a:rPr>
              <a:t>A</a:t>
            </a:r>
            <a:r>
              <a:rPr lang="en-US" altLang="zh-CN" sz="2000" b="1">
                <a:sym typeface="Symbol" pitchFamily="2" charset="2"/>
              </a:rPr>
              <a:t>, if we can find a program </a:t>
            </a:r>
            <a:r>
              <a:rPr lang="en-US" altLang="zh-CN" sz="2000" b="1" i="1">
                <a:solidFill>
                  <a:schemeClr val="hlink"/>
                </a:solidFill>
                <a:sym typeface="Symbol" pitchFamily="2" charset="2"/>
              </a:rPr>
              <a:t>R</a:t>
            </a:r>
            <a:r>
              <a:rPr lang="en-US" altLang="zh-CN" sz="2000" b="1">
                <a:sym typeface="Symbol" pitchFamily="2" charset="2"/>
              </a:rPr>
              <a:t>(</a:t>
            </a:r>
            <a:r>
              <a:rPr lang="el-GR" altLang="zh-CN" sz="2000" b="1" i="1">
                <a:solidFill>
                  <a:schemeClr val="hlink"/>
                </a:solidFill>
                <a:sym typeface="Symbol" pitchFamily="2" charset="2"/>
              </a:rPr>
              <a:t></a:t>
            </a:r>
            <a:r>
              <a:rPr lang="en-US" altLang="zh-CN" sz="2000" b="1">
                <a:sym typeface="Symbol" pitchFamily="2" charset="2"/>
              </a:rPr>
              <a:t>)  </a:t>
            </a:r>
            <a:r>
              <a:rPr lang="el-GR" altLang="zh-CN" sz="2000" b="1" i="1">
                <a:solidFill>
                  <a:srgbClr val="FF0000"/>
                </a:solidFill>
                <a:sym typeface="Symbol" pitchFamily="2" charset="2"/>
              </a:rPr>
              <a:t></a:t>
            </a:r>
            <a:r>
              <a:rPr lang="en-US" altLang="zh-CN" sz="2000" b="1">
                <a:sym typeface="Symbol" pitchFamily="2" charset="2"/>
              </a:rPr>
              <a:t> </a:t>
            </a:r>
            <a:r>
              <a:rPr lang="el-GR" altLang="zh-CN" sz="2000" b="1">
                <a:sym typeface="Symbol" pitchFamily="2" charset="2"/>
              </a:rPr>
              <a:t></a:t>
            </a:r>
            <a:r>
              <a:rPr lang="en-US" altLang="zh-CN" sz="2000" b="1">
                <a:sym typeface="Symbol" pitchFamily="2" charset="2"/>
              </a:rPr>
              <a:t> Problem </a:t>
            </a:r>
            <a:r>
              <a:rPr lang="en-US" altLang="zh-CN" sz="2000" b="1" i="1">
                <a:solidFill>
                  <a:srgbClr val="FF0000"/>
                </a:solidFill>
                <a:sym typeface="Symbol" pitchFamily="2" charset="2"/>
              </a:rPr>
              <a:t>B</a:t>
            </a:r>
            <a:r>
              <a:rPr lang="en-US" altLang="zh-CN" sz="2000" b="1">
                <a:sym typeface="Symbol" pitchFamily="2" charset="2"/>
              </a:rPr>
              <a:t> with </a:t>
            </a:r>
            <a:r>
              <a:rPr lang="en-US" altLang="zh-CN" sz="2000" b="1" i="1">
                <a:sym typeface="Symbol" pitchFamily="2" charset="2"/>
              </a:rPr>
              <a:t>T</a:t>
            </a:r>
            <a:r>
              <a:rPr lang="en-US" altLang="zh-CN" sz="2000" b="1" i="1" baseline="-25000">
                <a:sym typeface="Symbol" pitchFamily="2" charset="2"/>
              </a:rPr>
              <a:t>R</a:t>
            </a:r>
            <a:r>
              <a:rPr lang="en-US" altLang="zh-CN" sz="2000" b="1">
                <a:sym typeface="Symbol" pitchFamily="2" charset="2"/>
              </a:rPr>
              <a:t>(</a:t>
            </a:r>
            <a:r>
              <a:rPr lang="en-US" altLang="zh-CN" sz="2000" b="1" i="1">
                <a:sym typeface="Symbol" pitchFamily="2" charset="2"/>
              </a:rPr>
              <a:t>N</a:t>
            </a:r>
            <a:r>
              <a:rPr lang="en-US" altLang="zh-CN" sz="2000" b="1">
                <a:sym typeface="Symbol" pitchFamily="2" charset="2"/>
              </a:rPr>
              <a:t>) = O(</a:t>
            </a:r>
            <a:r>
              <a:rPr lang="en-US" altLang="zh-CN" sz="2000" b="1" i="1">
                <a:sym typeface="Symbol" pitchFamily="2" charset="2"/>
              </a:rPr>
              <a:t>N</a:t>
            </a:r>
            <a:r>
              <a:rPr lang="en-US" altLang="zh-CN" sz="2000" b="1" i="1" baseline="30000">
                <a:sym typeface="Symbol" pitchFamily="2" charset="2"/>
              </a:rPr>
              <a:t>k</a:t>
            </a:r>
            <a:r>
              <a:rPr lang="en-US" altLang="zh-CN" sz="2000" b="1" baseline="30000">
                <a:sym typeface="Symbol" pitchFamily="2" charset="2"/>
              </a:rPr>
              <a:t>1</a:t>
            </a:r>
            <a:r>
              <a:rPr lang="en-US" altLang="zh-CN" sz="2000" b="1">
                <a:sym typeface="Symbol" pitchFamily="2" charset="2"/>
              </a:rPr>
              <a:t>), and another program </a:t>
            </a:r>
            <a:r>
              <a:rPr lang="en-US" altLang="zh-CN" sz="2000" b="1" i="1">
                <a:solidFill>
                  <a:srgbClr val="FF0000"/>
                </a:solidFill>
                <a:sym typeface="Symbol" pitchFamily="2" charset="2"/>
              </a:rPr>
              <a:t>D</a:t>
            </a:r>
            <a:r>
              <a:rPr lang="en-US" altLang="zh-CN" sz="2000" b="1">
                <a:sym typeface="Symbol" pitchFamily="2" charset="2"/>
              </a:rPr>
              <a:t>(</a:t>
            </a:r>
            <a:r>
              <a:rPr lang="el-GR" altLang="zh-CN" sz="2000" b="1" i="1">
                <a:solidFill>
                  <a:srgbClr val="FF0000"/>
                </a:solidFill>
                <a:sym typeface="Symbol" pitchFamily="2" charset="2"/>
              </a:rPr>
              <a:t></a:t>
            </a:r>
            <a:r>
              <a:rPr lang="en-US" altLang="zh-CN" sz="2000" b="1">
                <a:sym typeface="Symbol" pitchFamily="2" charset="2"/>
              </a:rPr>
              <a:t>) to get an answer in time O(</a:t>
            </a:r>
            <a:r>
              <a:rPr lang="en-US" altLang="zh-CN" sz="2000" b="1" i="1">
                <a:sym typeface="Symbol" pitchFamily="2" charset="2"/>
              </a:rPr>
              <a:t>N</a:t>
            </a:r>
            <a:r>
              <a:rPr lang="en-US" altLang="zh-CN" sz="2000" b="1" i="1" baseline="30000">
                <a:sym typeface="Symbol" pitchFamily="2" charset="2"/>
              </a:rPr>
              <a:t>k</a:t>
            </a:r>
            <a:r>
              <a:rPr lang="en-US" altLang="zh-CN" sz="2000" b="1" baseline="30000">
                <a:sym typeface="Symbol" pitchFamily="2" charset="2"/>
              </a:rPr>
              <a:t>2</a:t>
            </a:r>
            <a:r>
              <a:rPr lang="en-US" altLang="zh-CN" sz="2000" b="1">
                <a:sym typeface="Symbol" pitchFamily="2" charset="2"/>
              </a:rPr>
              <a:t>).  And more, if the answer for </a:t>
            </a:r>
            <a:r>
              <a:rPr lang="el-GR" altLang="zh-CN" sz="2000" b="1" i="1">
                <a:solidFill>
                  <a:srgbClr val="FF0000"/>
                </a:solidFill>
                <a:sym typeface="Symbol" pitchFamily="2" charset="2"/>
              </a:rPr>
              <a:t></a:t>
            </a:r>
            <a:r>
              <a:rPr lang="en-US" altLang="zh-CN" sz="2000" b="1">
                <a:sym typeface="Symbol" pitchFamily="2" charset="2"/>
              </a:rPr>
              <a:t> is the same as the answer for </a:t>
            </a:r>
            <a:r>
              <a:rPr lang="el-GR" altLang="zh-CN" sz="2000" b="1" i="1">
                <a:solidFill>
                  <a:schemeClr val="hlink"/>
                </a:solidFill>
                <a:sym typeface="Symbol" pitchFamily="2" charset="2"/>
              </a:rPr>
              <a:t></a:t>
            </a:r>
            <a:r>
              <a:rPr lang="en-US" altLang="zh-CN" sz="2000" b="1">
                <a:sym typeface="Symbol" pitchFamily="2" charset="2"/>
              </a:rPr>
              <a:t>.  Then</a:t>
            </a:r>
            <a:endParaRPr lang="el-GR" altLang="zh-CN" sz="2000" b="1">
              <a:sym typeface="Symbol" pitchFamily="2" charset="2"/>
            </a:endParaRPr>
          </a:p>
        </p:txBody>
      </p:sp>
      <p:grpSp>
        <p:nvGrpSpPr>
          <p:cNvPr id="5" name="Group 24">
            <a:extLst>
              <a:ext uri="{FF2B5EF4-FFF2-40B4-BE49-F238E27FC236}">
                <a16:creationId xmlns:a16="http://schemas.microsoft.com/office/drawing/2014/main" id="{82A43948-F22E-4843-BAB2-EDFE66C53B66}"/>
              </a:ext>
            </a:extLst>
          </p:cNvPr>
          <p:cNvGrpSpPr>
            <a:grpSpLocks/>
          </p:cNvGrpSpPr>
          <p:nvPr/>
        </p:nvGrpSpPr>
        <p:grpSpPr bwMode="auto">
          <a:xfrm>
            <a:off x="1008063" y="5157788"/>
            <a:ext cx="1223962" cy="366712"/>
            <a:chOff x="431" y="3294"/>
            <a:chExt cx="771" cy="231"/>
          </a:xfrm>
        </p:grpSpPr>
        <p:sp>
          <p:nvSpPr>
            <p:cNvPr id="54296" name="Rectangle 22">
              <a:extLst>
                <a:ext uri="{FF2B5EF4-FFF2-40B4-BE49-F238E27FC236}">
                  <a16:creationId xmlns:a16="http://schemas.microsoft.com/office/drawing/2014/main" id="{49202599-27D7-CB4A-BE80-FFD4AC06FBC0}"/>
                </a:ext>
              </a:extLst>
            </p:cNvPr>
            <p:cNvSpPr>
              <a:spLocks noChangeArrowheads="1"/>
            </p:cNvSpPr>
            <p:nvPr/>
          </p:nvSpPr>
          <p:spPr bwMode="auto">
            <a:xfrm>
              <a:off x="431" y="3294"/>
              <a:ext cx="6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l-GR" altLang="zh-CN" sz="1800" b="1">
                  <a:sym typeface="Symbol" pitchFamily="2" charset="2"/>
                </a:rPr>
                <a:t> </a:t>
              </a:r>
              <a:r>
                <a:rPr lang="el-GR" altLang="zh-CN" sz="1800" b="1" i="1">
                  <a:solidFill>
                    <a:schemeClr val="hlink"/>
                  </a:solidFill>
                  <a:sym typeface="Symbol" pitchFamily="2" charset="2"/>
                </a:rPr>
                <a:t></a:t>
              </a:r>
              <a:r>
                <a:rPr lang="en-US" altLang="zh-CN" sz="1800" b="1">
                  <a:sym typeface="Symbol" pitchFamily="2" charset="2"/>
                </a:rPr>
                <a:t> </a:t>
              </a:r>
              <a:r>
                <a:rPr lang="el-GR" altLang="zh-CN" sz="1800" b="1">
                  <a:sym typeface="Symbol" pitchFamily="2" charset="2"/>
                </a:rPr>
                <a:t></a:t>
              </a:r>
              <a:r>
                <a:rPr lang="en-US" altLang="zh-CN" sz="1800" b="1">
                  <a:sym typeface="Symbol" pitchFamily="2" charset="2"/>
                </a:rPr>
                <a:t> </a:t>
              </a:r>
              <a:r>
                <a:rPr lang="en-US" altLang="zh-CN" sz="1800" b="1" i="1">
                  <a:solidFill>
                    <a:schemeClr val="hlink"/>
                  </a:solidFill>
                  <a:sym typeface="Symbol" pitchFamily="2" charset="2"/>
                </a:rPr>
                <a:t>A</a:t>
              </a:r>
            </a:p>
          </p:txBody>
        </p:sp>
        <p:sp>
          <p:nvSpPr>
            <p:cNvPr id="54297" name="Line 23">
              <a:extLst>
                <a:ext uri="{FF2B5EF4-FFF2-40B4-BE49-F238E27FC236}">
                  <a16:creationId xmlns:a16="http://schemas.microsoft.com/office/drawing/2014/main" id="{AA5368F1-7F3D-394E-8035-66B28DE944B1}"/>
                </a:ext>
              </a:extLst>
            </p:cNvPr>
            <p:cNvSpPr>
              <a:spLocks noChangeShapeType="1"/>
            </p:cNvSpPr>
            <p:nvPr/>
          </p:nvSpPr>
          <p:spPr bwMode="auto">
            <a:xfrm>
              <a:off x="431" y="3521"/>
              <a:ext cx="77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0857" name="AutoShape 25">
            <a:extLst>
              <a:ext uri="{FF2B5EF4-FFF2-40B4-BE49-F238E27FC236}">
                <a16:creationId xmlns:a16="http://schemas.microsoft.com/office/drawing/2014/main" id="{83CA43BD-1F13-434E-92FA-D989FF33CB98}"/>
              </a:ext>
            </a:extLst>
          </p:cNvPr>
          <p:cNvSpPr>
            <a:spLocks noChangeArrowheads="1"/>
          </p:cNvSpPr>
          <p:nvPr/>
        </p:nvSpPr>
        <p:spPr bwMode="auto">
          <a:xfrm>
            <a:off x="2232025" y="5229225"/>
            <a:ext cx="1223963" cy="504825"/>
          </a:xfrm>
          <a:prstGeom prst="cube">
            <a:avLst>
              <a:gd name="adj" fmla="val 12819"/>
            </a:avLst>
          </a:prstGeom>
          <a:gradFill rotWithShape="1">
            <a:gsLst>
              <a:gs pos="0">
                <a:srgbClr val="C0C0C0"/>
              </a:gs>
              <a:gs pos="50000">
                <a:srgbClr val="FFFFFF"/>
              </a:gs>
              <a:gs pos="100000">
                <a:srgbClr val="C0C0C0"/>
              </a:gs>
            </a:gsLst>
            <a:lin ang="5400000" scaled="1"/>
          </a:gra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l-GR" altLang="zh-CN" sz="1800" b="1" i="1">
                <a:solidFill>
                  <a:srgbClr val="FF0000"/>
                </a:solidFill>
                <a:sym typeface="Symbol" pitchFamily="2" charset="2"/>
              </a:rPr>
              <a:t></a:t>
            </a:r>
            <a:r>
              <a:rPr lang="en-US" altLang="zh-CN" sz="1800" b="1" i="1">
                <a:solidFill>
                  <a:schemeClr val="hlink"/>
                </a:solidFill>
                <a:sym typeface="Symbol" pitchFamily="2" charset="2"/>
              </a:rPr>
              <a:t> </a:t>
            </a:r>
            <a:r>
              <a:rPr lang="en-US" altLang="zh-CN" sz="1800" b="1">
                <a:sym typeface="Symbol" pitchFamily="2" charset="2"/>
              </a:rPr>
              <a:t>=</a:t>
            </a:r>
            <a:r>
              <a:rPr lang="en-US" altLang="zh-CN" sz="1800" b="1" i="1">
                <a:solidFill>
                  <a:schemeClr val="hlink"/>
                </a:solidFill>
                <a:sym typeface="Symbol" pitchFamily="2" charset="2"/>
              </a:rPr>
              <a:t> R</a:t>
            </a:r>
            <a:r>
              <a:rPr lang="en-US" altLang="zh-CN" sz="1800" b="1">
                <a:sym typeface="Symbol" pitchFamily="2" charset="2"/>
              </a:rPr>
              <a:t>(</a:t>
            </a:r>
            <a:r>
              <a:rPr lang="el-GR" altLang="zh-CN" sz="1800" b="1" i="1">
                <a:solidFill>
                  <a:schemeClr val="hlink"/>
                </a:solidFill>
                <a:sym typeface="Symbol" pitchFamily="2" charset="2"/>
              </a:rPr>
              <a:t></a:t>
            </a:r>
            <a:r>
              <a:rPr lang="en-US" altLang="zh-CN" sz="1800" b="1">
                <a:sym typeface="Symbol" pitchFamily="2" charset="2"/>
              </a:rPr>
              <a:t>)</a:t>
            </a:r>
          </a:p>
        </p:txBody>
      </p:sp>
      <p:sp>
        <p:nvSpPr>
          <p:cNvPr id="120858" name="Line 26">
            <a:extLst>
              <a:ext uri="{FF2B5EF4-FFF2-40B4-BE49-F238E27FC236}">
                <a16:creationId xmlns:a16="http://schemas.microsoft.com/office/drawing/2014/main" id="{4ABC3801-5DA6-D646-999B-43DCB5424B99}"/>
              </a:ext>
            </a:extLst>
          </p:cNvPr>
          <p:cNvSpPr>
            <a:spLocks noChangeShapeType="1"/>
          </p:cNvSpPr>
          <p:nvPr/>
        </p:nvSpPr>
        <p:spPr bwMode="auto">
          <a:xfrm>
            <a:off x="3455988" y="5518150"/>
            <a:ext cx="647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859" name="AutoShape 27">
            <a:extLst>
              <a:ext uri="{FF2B5EF4-FFF2-40B4-BE49-F238E27FC236}">
                <a16:creationId xmlns:a16="http://schemas.microsoft.com/office/drawing/2014/main" id="{3A2D85E2-6A7A-CA42-901C-38CF144F92C1}"/>
              </a:ext>
            </a:extLst>
          </p:cNvPr>
          <p:cNvSpPr>
            <a:spLocks noChangeArrowheads="1"/>
          </p:cNvSpPr>
          <p:nvPr/>
        </p:nvSpPr>
        <p:spPr bwMode="auto">
          <a:xfrm>
            <a:off x="4103688" y="5229225"/>
            <a:ext cx="1223962" cy="504825"/>
          </a:xfrm>
          <a:prstGeom prst="cube">
            <a:avLst>
              <a:gd name="adj" fmla="val 12819"/>
            </a:avLst>
          </a:prstGeom>
          <a:gradFill rotWithShape="1">
            <a:gsLst>
              <a:gs pos="0">
                <a:srgbClr val="C0C0C0"/>
              </a:gs>
              <a:gs pos="50000">
                <a:srgbClr val="FFFFFF"/>
              </a:gs>
              <a:gs pos="100000">
                <a:srgbClr val="C0C0C0"/>
              </a:gs>
            </a:gsLst>
            <a:lin ang="5400000" scaled="1"/>
          </a:gra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b="1" i="1">
                <a:solidFill>
                  <a:srgbClr val="FF0000"/>
                </a:solidFill>
                <a:sym typeface="Symbol" pitchFamily="2" charset="2"/>
              </a:rPr>
              <a:t>D</a:t>
            </a:r>
            <a:r>
              <a:rPr lang="en-US" altLang="zh-CN" sz="1800" b="1">
                <a:sym typeface="Symbol" pitchFamily="2" charset="2"/>
              </a:rPr>
              <a:t>(</a:t>
            </a:r>
            <a:r>
              <a:rPr lang="el-GR" altLang="zh-CN" sz="1800" b="1" i="1">
                <a:solidFill>
                  <a:srgbClr val="FF0000"/>
                </a:solidFill>
                <a:sym typeface="Symbol" pitchFamily="2" charset="2"/>
              </a:rPr>
              <a:t></a:t>
            </a:r>
            <a:r>
              <a:rPr lang="en-US" altLang="zh-CN" sz="1800" b="1">
                <a:sym typeface="Symbol" pitchFamily="2" charset="2"/>
              </a:rPr>
              <a:t>)</a:t>
            </a:r>
          </a:p>
        </p:txBody>
      </p:sp>
      <p:grpSp>
        <p:nvGrpSpPr>
          <p:cNvPr id="6" name="Group 30">
            <a:extLst>
              <a:ext uri="{FF2B5EF4-FFF2-40B4-BE49-F238E27FC236}">
                <a16:creationId xmlns:a16="http://schemas.microsoft.com/office/drawing/2014/main" id="{673DC059-674E-8C4A-8E5F-0626A672498D}"/>
              </a:ext>
            </a:extLst>
          </p:cNvPr>
          <p:cNvGrpSpPr>
            <a:grpSpLocks/>
          </p:cNvGrpSpPr>
          <p:nvPr/>
        </p:nvGrpSpPr>
        <p:grpSpPr bwMode="auto">
          <a:xfrm>
            <a:off x="5327650" y="5308600"/>
            <a:ext cx="2268538" cy="641350"/>
            <a:chOff x="3356" y="3344"/>
            <a:chExt cx="1429" cy="404"/>
          </a:xfrm>
        </p:grpSpPr>
        <p:sp>
          <p:nvSpPr>
            <p:cNvPr id="54294" name="Line 28">
              <a:extLst>
                <a:ext uri="{FF2B5EF4-FFF2-40B4-BE49-F238E27FC236}">
                  <a16:creationId xmlns:a16="http://schemas.microsoft.com/office/drawing/2014/main" id="{73DBE13F-F14B-3A45-858E-F4AD959103CB}"/>
                </a:ext>
              </a:extLst>
            </p:cNvPr>
            <p:cNvSpPr>
              <a:spLocks noChangeShapeType="1"/>
            </p:cNvSpPr>
            <p:nvPr/>
          </p:nvSpPr>
          <p:spPr bwMode="auto">
            <a:xfrm>
              <a:off x="3356" y="3476"/>
              <a:ext cx="4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5" name="Rectangle 29">
              <a:extLst>
                <a:ext uri="{FF2B5EF4-FFF2-40B4-BE49-F238E27FC236}">
                  <a16:creationId xmlns:a16="http://schemas.microsoft.com/office/drawing/2014/main" id="{F33E9E3E-9E49-7449-8785-9EF7AF43B078}"/>
                </a:ext>
              </a:extLst>
            </p:cNvPr>
            <p:cNvSpPr>
              <a:spLocks noChangeArrowheads="1"/>
            </p:cNvSpPr>
            <p:nvPr/>
          </p:nvSpPr>
          <p:spPr bwMode="auto">
            <a:xfrm>
              <a:off x="3764" y="3344"/>
              <a:ext cx="102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ym typeface="Symbol" pitchFamily="2" charset="2"/>
                </a:rPr>
                <a:t>answer for </a:t>
              </a:r>
              <a:r>
                <a:rPr lang="el-GR" altLang="zh-CN" sz="1800" b="1" i="1">
                  <a:solidFill>
                    <a:srgbClr val="FF0000"/>
                  </a:solidFill>
                  <a:sym typeface="Symbol" pitchFamily="2" charset="2"/>
                </a:rPr>
                <a:t></a:t>
              </a:r>
              <a:r>
                <a:rPr lang="en-US" altLang="zh-CN" sz="1800" b="1">
                  <a:sym typeface="Symbol" pitchFamily="2" charset="2"/>
                </a:rPr>
                <a:t> </a:t>
              </a:r>
            </a:p>
            <a:p>
              <a:pPr eaLnBrk="1" hangingPunct="1">
                <a:spcBef>
                  <a:spcPct val="0"/>
                </a:spcBef>
                <a:buFontTx/>
                <a:buNone/>
              </a:pPr>
              <a:r>
                <a:rPr lang="en-US" altLang="zh-CN" sz="1800" b="1">
                  <a:sym typeface="Symbol" pitchFamily="2" charset="2"/>
                </a:rPr>
                <a:t>= answer for </a:t>
              </a:r>
              <a:r>
                <a:rPr lang="el-GR" altLang="zh-CN" sz="1800" b="1" i="1">
                  <a:solidFill>
                    <a:schemeClr val="hlink"/>
                  </a:solidFill>
                  <a:sym typeface="Symbol" pitchFamily="2" charset="2"/>
                </a:rPr>
                <a:t></a:t>
              </a:r>
              <a:endParaRPr lang="en-US" altLang="zh-CN" sz="1800" b="1">
                <a:sym typeface="Symbol" pitchFamily="2" charset="2"/>
              </a:endParaRPr>
            </a:p>
          </p:txBody>
        </p:sp>
      </p:grpSp>
      <p:grpSp>
        <p:nvGrpSpPr>
          <p:cNvPr id="7" name="Group 33">
            <a:extLst>
              <a:ext uri="{FF2B5EF4-FFF2-40B4-BE49-F238E27FC236}">
                <a16:creationId xmlns:a16="http://schemas.microsoft.com/office/drawing/2014/main" id="{BC3161AE-82B7-9C43-8005-9CE59E196584}"/>
              </a:ext>
            </a:extLst>
          </p:cNvPr>
          <p:cNvGrpSpPr>
            <a:grpSpLocks/>
          </p:cNvGrpSpPr>
          <p:nvPr/>
        </p:nvGrpSpPr>
        <p:grpSpPr bwMode="auto">
          <a:xfrm>
            <a:off x="2411413" y="4868863"/>
            <a:ext cx="2705100" cy="366712"/>
            <a:chOff x="1519" y="3067"/>
            <a:chExt cx="1704" cy="231"/>
          </a:xfrm>
        </p:grpSpPr>
        <p:sp>
          <p:nvSpPr>
            <p:cNvPr id="54292" name="Rectangle 31">
              <a:extLst>
                <a:ext uri="{FF2B5EF4-FFF2-40B4-BE49-F238E27FC236}">
                  <a16:creationId xmlns:a16="http://schemas.microsoft.com/office/drawing/2014/main" id="{FD306871-A279-814D-ABAC-54B8BE2E223E}"/>
                </a:ext>
              </a:extLst>
            </p:cNvPr>
            <p:cNvSpPr>
              <a:spLocks noChangeArrowheads="1"/>
            </p:cNvSpPr>
            <p:nvPr/>
          </p:nvSpPr>
          <p:spPr bwMode="auto">
            <a:xfrm>
              <a:off x="1519" y="3067"/>
              <a:ext cx="5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ym typeface="Symbol" pitchFamily="2" charset="2"/>
                </a:rPr>
                <a:t>O(</a:t>
              </a:r>
              <a:r>
                <a:rPr lang="en-US" altLang="zh-CN" sz="1800" b="1" i="1">
                  <a:sym typeface="Symbol" pitchFamily="2" charset="2"/>
                </a:rPr>
                <a:t>N</a:t>
              </a:r>
              <a:r>
                <a:rPr lang="en-US" altLang="zh-CN" sz="1800" b="1" i="1" baseline="30000">
                  <a:sym typeface="Symbol" pitchFamily="2" charset="2"/>
                </a:rPr>
                <a:t>k</a:t>
              </a:r>
              <a:r>
                <a:rPr lang="en-US" altLang="zh-CN" sz="1800" b="1" baseline="30000">
                  <a:sym typeface="Symbol" pitchFamily="2" charset="2"/>
                </a:rPr>
                <a:t>1</a:t>
              </a:r>
              <a:r>
                <a:rPr lang="en-US" altLang="zh-CN" sz="1800" b="1">
                  <a:sym typeface="Symbol" pitchFamily="2" charset="2"/>
                </a:rPr>
                <a:t>)</a:t>
              </a:r>
            </a:p>
          </p:txBody>
        </p:sp>
        <p:sp>
          <p:nvSpPr>
            <p:cNvPr id="54293" name="Rectangle 32">
              <a:extLst>
                <a:ext uri="{FF2B5EF4-FFF2-40B4-BE49-F238E27FC236}">
                  <a16:creationId xmlns:a16="http://schemas.microsoft.com/office/drawing/2014/main" id="{8B0F5E3B-314B-0848-BF07-84FE68A304DF}"/>
                </a:ext>
              </a:extLst>
            </p:cNvPr>
            <p:cNvSpPr>
              <a:spLocks noChangeArrowheads="1"/>
            </p:cNvSpPr>
            <p:nvPr/>
          </p:nvSpPr>
          <p:spPr bwMode="auto">
            <a:xfrm>
              <a:off x="2699" y="3067"/>
              <a:ext cx="5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ym typeface="Symbol" pitchFamily="2" charset="2"/>
                </a:rPr>
                <a:t>O(</a:t>
              </a:r>
              <a:r>
                <a:rPr lang="en-US" altLang="zh-CN" sz="1800" b="1" i="1">
                  <a:sym typeface="Symbol" pitchFamily="2" charset="2"/>
                </a:rPr>
                <a:t>N</a:t>
              </a:r>
              <a:r>
                <a:rPr lang="en-US" altLang="zh-CN" sz="1800" b="1" i="1" baseline="30000">
                  <a:sym typeface="Symbol" pitchFamily="2" charset="2"/>
                </a:rPr>
                <a:t>k</a:t>
              </a:r>
              <a:r>
                <a:rPr lang="en-US" altLang="zh-CN" sz="1800" b="1" baseline="30000">
                  <a:sym typeface="Symbol" pitchFamily="2" charset="2"/>
                </a:rPr>
                <a:t>2</a:t>
              </a:r>
              <a:r>
                <a:rPr lang="en-US" altLang="zh-CN" sz="1800" b="1">
                  <a:sym typeface="Symbol" pitchFamily="2" charset="2"/>
                </a:rPr>
                <a:t>)</a:t>
              </a:r>
            </a:p>
          </p:txBody>
        </p:sp>
      </p:grpSp>
      <p:grpSp>
        <p:nvGrpSpPr>
          <p:cNvPr id="8" name="Group 36">
            <a:extLst>
              <a:ext uri="{FF2B5EF4-FFF2-40B4-BE49-F238E27FC236}">
                <a16:creationId xmlns:a16="http://schemas.microsoft.com/office/drawing/2014/main" id="{06487D05-6816-BB4A-96BE-EC98EF114170}"/>
              </a:ext>
            </a:extLst>
          </p:cNvPr>
          <p:cNvGrpSpPr>
            <a:grpSpLocks/>
          </p:cNvGrpSpPr>
          <p:nvPr/>
        </p:nvGrpSpPr>
        <p:grpSpPr bwMode="auto">
          <a:xfrm>
            <a:off x="2051050" y="4797425"/>
            <a:ext cx="3457575" cy="1519238"/>
            <a:chOff x="1292" y="3022"/>
            <a:chExt cx="2178" cy="957"/>
          </a:xfrm>
        </p:grpSpPr>
        <p:sp>
          <p:nvSpPr>
            <p:cNvPr id="54290" name="Rectangle 34">
              <a:extLst>
                <a:ext uri="{FF2B5EF4-FFF2-40B4-BE49-F238E27FC236}">
                  <a16:creationId xmlns:a16="http://schemas.microsoft.com/office/drawing/2014/main" id="{4BB5D07A-5DCD-B248-B34D-73784A2F3888}"/>
                </a:ext>
              </a:extLst>
            </p:cNvPr>
            <p:cNvSpPr>
              <a:spLocks noChangeArrowheads="1"/>
            </p:cNvSpPr>
            <p:nvPr/>
          </p:nvSpPr>
          <p:spPr bwMode="auto">
            <a:xfrm>
              <a:off x="1292" y="3022"/>
              <a:ext cx="2178" cy="726"/>
            </a:xfrm>
            <a:prstGeom prst="rect">
              <a:avLst/>
            </a:prstGeom>
            <a:noFill/>
            <a:ln w="1905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4291" name="Rectangle 35">
              <a:extLst>
                <a:ext uri="{FF2B5EF4-FFF2-40B4-BE49-F238E27FC236}">
                  <a16:creationId xmlns:a16="http://schemas.microsoft.com/office/drawing/2014/main" id="{6BAF8C95-F62D-DC42-AC55-7474F996C8C5}"/>
                </a:ext>
              </a:extLst>
            </p:cNvPr>
            <p:cNvSpPr>
              <a:spLocks noChangeArrowheads="1"/>
            </p:cNvSpPr>
            <p:nvPr/>
          </p:nvSpPr>
          <p:spPr bwMode="auto">
            <a:xfrm>
              <a:off x="2064" y="3748"/>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ym typeface="Symbol" pitchFamily="2" charset="2"/>
                </a:rPr>
                <a:t>O(</a:t>
              </a:r>
              <a:r>
                <a:rPr lang="en-US" altLang="zh-CN" sz="1800" b="1" i="1">
                  <a:sym typeface="Symbol" pitchFamily="2" charset="2"/>
                </a:rPr>
                <a:t>N</a:t>
              </a:r>
              <a:r>
                <a:rPr lang="en-US" altLang="zh-CN" sz="1800" b="1" i="1" baseline="30000">
                  <a:sym typeface="Symbol" pitchFamily="2" charset="2"/>
                </a:rPr>
                <a:t>k</a:t>
              </a:r>
              <a:r>
                <a:rPr lang="en-US" altLang="zh-CN" sz="1800" b="1">
                  <a:sym typeface="Symbol" pitchFamily="2" charset="2"/>
                </a:rPr>
                <a:t>)</a:t>
              </a:r>
            </a:p>
          </p:txBody>
        </p:sp>
      </p:grpSp>
      <p:sp>
        <p:nvSpPr>
          <p:cNvPr id="120869" name="AutoShape 37">
            <a:extLst>
              <a:ext uri="{FF2B5EF4-FFF2-40B4-BE49-F238E27FC236}">
                <a16:creationId xmlns:a16="http://schemas.microsoft.com/office/drawing/2014/main" id="{4BCBC21F-4662-3046-BF6D-C4DED840264D}"/>
              </a:ext>
            </a:extLst>
          </p:cNvPr>
          <p:cNvSpPr>
            <a:spLocks noChangeArrowheads="1"/>
          </p:cNvSpPr>
          <p:nvPr/>
        </p:nvSpPr>
        <p:spPr bwMode="auto">
          <a:xfrm>
            <a:off x="5724525" y="4652963"/>
            <a:ext cx="3024188" cy="504825"/>
          </a:xfrm>
          <a:prstGeom prst="wedgeEllipseCallout">
            <a:avLst>
              <a:gd name="adj1" fmla="val -23491"/>
              <a:gd name="adj2" fmla="val 108806"/>
            </a:avLst>
          </a:prstGeom>
          <a:gradFill rotWithShape="1">
            <a:gsLst>
              <a:gs pos="0">
                <a:srgbClr val="FFFFFF"/>
              </a:gs>
              <a:gs pos="100000">
                <a:srgbClr val="C0C0C0"/>
              </a:gs>
            </a:gsLst>
            <a:lin ang="18900000" scaled="1"/>
          </a:gradFill>
          <a:ln w="9525">
            <a:solidFill>
              <a:schemeClr val="tx1"/>
            </a:solidFill>
            <a:miter lim="800000"/>
            <a:headEnd/>
            <a:tailEnd/>
          </a:ln>
        </p:spPr>
        <p:txBody>
          <a:bodyPr wrap="none" t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b="1"/>
              <a:t>Decision problem is easier</a:t>
            </a:r>
          </a:p>
        </p:txBody>
      </p:sp>
      <p:sp>
        <p:nvSpPr>
          <p:cNvPr id="54289" name="Text Box 149">
            <a:extLst>
              <a:ext uri="{FF2B5EF4-FFF2-40B4-BE49-F238E27FC236}">
                <a16:creationId xmlns:a16="http://schemas.microsoft.com/office/drawing/2014/main" id="{39FBB6E9-DE27-E344-9BD7-7D819F7B6EB8}"/>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7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strVal val="#ppt_w*0.70"/>
                                          </p:val>
                                        </p:tav>
                                        <p:tav tm="100000">
                                          <p:val>
                                            <p:strVal val="#ppt_w"/>
                                          </p:val>
                                        </p:tav>
                                      </p:tavLst>
                                    </p:anim>
                                    <p:anim calcmode="lin" valueType="num">
                                      <p:cBhvr>
                                        <p:cTn id="15" dur="500" fill="hold"/>
                                        <p:tgtEl>
                                          <p:spTgt spid="4"/>
                                        </p:tgtEl>
                                        <p:attrNameLst>
                                          <p:attrName>ppt_h</p:attrName>
                                        </p:attrNameLst>
                                      </p:cBhvr>
                                      <p:tavLst>
                                        <p:tav tm="0">
                                          <p:val>
                                            <p:strVal val="#ppt_h"/>
                                          </p:val>
                                        </p:tav>
                                        <p:tav tm="100000">
                                          <p:val>
                                            <p:strVal val="#ppt_h"/>
                                          </p:val>
                                        </p:tav>
                                      </p:tavLst>
                                    </p:anim>
                                    <p:animEffect transition="in" filter="fade">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0835"/>
                                        </p:tgtEl>
                                        <p:attrNameLst>
                                          <p:attrName>style.visibility</p:attrName>
                                        </p:attrNameLst>
                                      </p:cBhvr>
                                      <p:to>
                                        <p:strVal val="visible"/>
                                      </p:to>
                                    </p:set>
                                    <p:animEffect transition="in" filter="wipe(up)">
                                      <p:cBhvr>
                                        <p:cTn id="21" dur="500"/>
                                        <p:tgtEl>
                                          <p:spTgt spid="12083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0836"/>
                                        </p:tgtEl>
                                        <p:attrNameLst>
                                          <p:attrName>style.visibility</p:attrName>
                                        </p:attrNameLst>
                                      </p:cBhvr>
                                      <p:to>
                                        <p:strVal val="visible"/>
                                      </p:to>
                                    </p:set>
                                    <p:animEffect transition="in" filter="wipe(up)">
                                      <p:cBhvr>
                                        <p:cTn id="26" dur="500"/>
                                        <p:tgtEl>
                                          <p:spTgt spid="12083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20837"/>
                                        </p:tgtEl>
                                        <p:attrNameLst>
                                          <p:attrName>style.visibility</p:attrName>
                                        </p:attrNameLst>
                                      </p:cBhvr>
                                      <p:to>
                                        <p:strVal val="visible"/>
                                      </p:to>
                                    </p:set>
                                    <p:animEffect transition="in" filter="wipe(up)">
                                      <p:cBhvr>
                                        <p:cTn id="31" dur="500"/>
                                        <p:tgtEl>
                                          <p:spTgt spid="1208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up)">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20853"/>
                                        </p:tgtEl>
                                        <p:attrNameLst>
                                          <p:attrName>style.visibility</p:attrName>
                                        </p:attrNameLst>
                                      </p:cBhvr>
                                      <p:to>
                                        <p:strVal val="visible"/>
                                      </p:to>
                                    </p:set>
                                    <p:animEffect transition="in" filter="wipe(up)">
                                      <p:cBhvr>
                                        <p:cTn id="41" dur="500"/>
                                        <p:tgtEl>
                                          <p:spTgt spid="12085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120857"/>
                                        </p:tgtEl>
                                        <p:attrNameLst>
                                          <p:attrName>style.visibility</p:attrName>
                                        </p:attrNameLst>
                                      </p:cBhvr>
                                      <p:to>
                                        <p:strVal val="visible"/>
                                      </p:to>
                                    </p:set>
                                    <p:animEffect transition="in" filter="box(in)">
                                      <p:cBhvr>
                                        <p:cTn id="51" dur="500"/>
                                        <p:tgtEl>
                                          <p:spTgt spid="12085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20858"/>
                                        </p:tgtEl>
                                        <p:attrNameLst>
                                          <p:attrName>style.visibility</p:attrName>
                                        </p:attrNameLst>
                                      </p:cBhvr>
                                      <p:to>
                                        <p:strVal val="visible"/>
                                      </p:to>
                                    </p:set>
                                    <p:animEffect transition="in" filter="wipe(left)">
                                      <p:cBhvr>
                                        <p:cTn id="56" dur="500"/>
                                        <p:tgtEl>
                                          <p:spTgt spid="120858"/>
                                        </p:tgtEl>
                                      </p:cBhvr>
                                    </p:animEffect>
                                  </p:childTnLst>
                                </p:cTn>
                              </p:par>
                            </p:childTnLst>
                          </p:cTn>
                        </p:par>
                        <p:par>
                          <p:cTn id="57" fill="hold" nodeType="afterGroup">
                            <p:stCondLst>
                              <p:cond delay="500"/>
                            </p:stCondLst>
                            <p:childTnLst>
                              <p:par>
                                <p:cTn id="58" presetID="4" presetClass="entr" presetSubtype="16" fill="hold" grpId="0" nodeType="afterEffect">
                                  <p:stCondLst>
                                    <p:cond delay="0"/>
                                  </p:stCondLst>
                                  <p:childTnLst>
                                    <p:set>
                                      <p:cBhvr>
                                        <p:cTn id="59" dur="1" fill="hold">
                                          <p:stCondLst>
                                            <p:cond delay="0"/>
                                          </p:stCondLst>
                                        </p:cTn>
                                        <p:tgtEl>
                                          <p:spTgt spid="120859"/>
                                        </p:tgtEl>
                                        <p:attrNameLst>
                                          <p:attrName>style.visibility</p:attrName>
                                        </p:attrNameLst>
                                      </p:cBhvr>
                                      <p:to>
                                        <p:strVal val="visible"/>
                                      </p:to>
                                    </p:set>
                                    <p:animEffect transition="in" filter="box(in)">
                                      <p:cBhvr>
                                        <p:cTn id="60" dur="500"/>
                                        <p:tgtEl>
                                          <p:spTgt spid="12085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left)">
                                      <p:cBhvr>
                                        <p:cTn id="65" dur="500"/>
                                        <p:tgtEl>
                                          <p:spTgt spid="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00"/>
                                        <p:tgtEl>
                                          <p:spTgt spid="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down)">
                                      <p:cBhvr>
                                        <p:cTn id="75" dur="500"/>
                                        <p:tgtEl>
                                          <p:spTgt spid="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20869"/>
                                        </p:tgtEl>
                                        <p:attrNameLst>
                                          <p:attrName>style.visibility</p:attrName>
                                        </p:attrNameLst>
                                      </p:cBhvr>
                                      <p:to>
                                        <p:strVal val="visible"/>
                                      </p:to>
                                    </p:set>
                                    <p:animEffect transition="in" filter="wipe(down)">
                                      <p:cBhvr>
                                        <p:cTn id="80" dur="500"/>
                                        <p:tgtEl>
                                          <p:spTgt spid="120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utoUpdateAnimBg="0"/>
      <p:bldP spid="120836" grpId="0" autoUpdateAnimBg="0"/>
      <p:bldP spid="120837" grpId="0" autoUpdateAnimBg="0"/>
      <p:bldP spid="120853" grpId="0"/>
      <p:bldP spid="120857" grpId="0" animBg="1"/>
      <p:bldP spid="120859" grpId="0" animBg="1"/>
      <p:bldP spid="12086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灯片编号占位符 3">
            <a:extLst>
              <a:ext uri="{FF2B5EF4-FFF2-40B4-BE49-F238E27FC236}">
                <a16:creationId xmlns:a16="http://schemas.microsoft.com/office/drawing/2014/main" id="{6652545E-908E-D548-BCAC-E72C5ED612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20561AF-9EE5-E24B-A8E0-418A91491EDA}" type="slidenum">
              <a:rPr lang="en-US" altLang="zh-CN" sz="1400" smtClean="0"/>
              <a:pPr>
                <a:spcBef>
                  <a:spcPct val="0"/>
                </a:spcBef>
                <a:buFontTx/>
                <a:buNone/>
              </a:pPr>
              <a:t>46</a:t>
            </a:fld>
            <a:endParaRPr lang="en-US" altLang="zh-CN" sz="1400"/>
          </a:p>
        </p:txBody>
      </p:sp>
      <p:sp>
        <p:nvSpPr>
          <p:cNvPr id="128008" name="Text Box 8">
            <a:extLst>
              <a:ext uri="{FF2B5EF4-FFF2-40B4-BE49-F238E27FC236}">
                <a16:creationId xmlns:a16="http://schemas.microsoft.com/office/drawing/2014/main" id="{8BD896C2-D989-5F48-9A92-BF2E83DE12C8}"/>
              </a:ext>
            </a:extLst>
          </p:cNvPr>
          <p:cNvSpPr txBox="1">
            <a:spLocks noChangeArrowheads="1"/>
          </p:cNvSpPr>
          <p:nvPr/>
        </p:nvSpPr>
        <p:spPr bwMode="auto">
          <a:xfrm>
            <a:off x="468313" y="549275"/>
            <a:ext cx="8229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latin typeface="宋体" panose="02010600030101010101" pitchFamily="2" charset="-122"/>
              </a:rPr>
              <a:t>〖</a:t>
            </a:r>
            <a:r>
              <a:rPr lang="en-US" altLang="zh-CN" sz="2000" b="1">
                <a:latin typeface="Arial" panose="020B0604020202020204" pitchFamily="34" charset="0"/>
              </a:rPr>
              <a:t>Example</a:t>
            </a:r>
            <a:r>
              <a:rPr lang="en-US" altLang="zh-CN" sz="2000" b="1">
                <a:latin typeface="宋体" panose="02010600030101010101" pitchFamily="2" charset="-122"/>
              </a:rPr>
              <a:t>〗 </a:t>
            </a:r>
            <a:r>
              <a:rPr lang="en-US" altLang="zh-CN" sz="2000" b="1"/>
              <a:t>Suppose that we already know that the</a:t>
            </a:r>
            <a:r>
              <a:rPr lang="en-US" altLang="zh-CN" sz="2000" b="1">
                <a:latin typeface="Arial" panose="020B0604020202020204" pitchFamily="34" charset="0"/>
              </a:rPr>
              <a:t> </a:t>
            </a:r>
            <a:r>
              <a:rPr lang="en-US" altLang="zh-CN" sz="2000" b="1">
                <a:solidFill>
                  <a:schemeClr val="hlink"/>
                </a:solidFill>
                <a:sym typeface="Wingdings" pitchFamily="2" charset="2"/>
              </a:rPr>
              <a:t>Hamiltonian cycle problem </a:t>
            </a:r>
            <a:r>
              <a:rPr lang="en-US" altLang="zh-CN" sz="2000" b="1">
                <a:sym typeface="Wingdings" pitchFamily="2" charset="2"/>
              </a:rPr>
              <a:t>is NP-complete.  Prove that the </a:t>
            </a:r>
            <a:r>
              <a:rPr lang="en-US" altLang="zh-CN" sz="2000" b="1">
                <a:solidFill>
                  <a:schemeClr val="hlink"/>
                </a:solidFill>
                <a:sym typeface="Wingdings" pitchFamily="2" charset="2"/>
              </a:rPr>
              <a:t>traveling salesman problem</a:t>
            </a:r>
            <a:r>
              <a:rPr lang="en-US" altLang="zh-CN" sz="2000" b="1">
                <a:sym typeface="Wingdings" pitchFamily="2" charset="2"/>
              </a:rPr>
              <a:t> is NP-complete as well.</a:t>
            </a:r>
          </a:p>
        </p:txBody>
      </p:sp>
      <p:sp>
        <p:nvSpPr>
          <p:cNvPr id="128009" name="Text Box 9">
            <a:extLst>
              <a:ext uri="{FF2B5EF4-FFF2-40B4-BE49-F238E27FC236}">
                <a16:creationId xmlns:a16="http://schemas.microsoft.com/office/drawing/2014/main" id="{5912EFA3-25C8-5542-A071-171A32A7263A}"/>
              </a:ext>
            </a:extLst>
          </p:cNvPr>
          <p:cNvSpPr txBox="1">
            <a:spLocks noChangeArrowheads="1"/>
          </p:cNvSpPr>
          <p:nvPr/>
        </p:nvSpPr>
        <p:spPr bwMode="auto">
          <a:xfrm>
            <a:off x="684213" y="2422525"/>
            <a:ext cx="7772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sym typeface="Wingdings" pitchFamily="2" charset="2"/>
              </a:rPr>
              <a:t></a:t>
            </a:r>
            <a:r>
              <a:rPr lang="en-US" altLang="zh-CN" sz="2000" b="1">
                <a:sym typeface="Wingdings" pitchFamily="2" charset="2"/>
              </a:rPr>
              <a:t> </a:t>
            </a:r>
            <a:r>
              <a:rPr lang="en-US" altLang="zh-CN" sz="2000" b="1">
                <a:solidFill>
                  <a:schemeClr val="hlink"/>
                </a:solidFill>
                <a:sym typeface="Wingdings" pitchFamily="2" charset="2"/>
              </a:rPr>
              <a:t>Traveling salesman problem: </a:t>
            </a:r>
            <a:r>
              <a:rPr lang="en-US" altLang="zh-CN" sz="2000" b="1">
                <a:sym typeface="Wingdings" pitchFamily="2" charset="2"/>
              </a:rPr>
              <a:t>Given a </a:t>
            </a:r>
            <a:r>
              <a:rPr lang="en-US" altLang="zh-CN" sz="2000" b="1">
                <a:solidFill>
                  <a:srgbClr val="FF0000"/>
                </a:solidFill>
                <a:sym typeface="Wingdings" pitchFamily="2" charset="2"/>
              </a:rPr>
              <a:t>complete</a:t>
            </a:r>
            <a:r>
              <a:rPr lang="en-US" altLang="zh-CN" sz="2000" b="1">
                <a:sym typeface="Wingdings" pitchFamily="2" charset="2"/>
              </a:rPr>
              <a:t> graph G=(V, E), with edge costs, and an integer K, is there a </a:t>
            </a:r>
            <a:r>
              <a:rPr lang="en-US" altLang="zh-CN" sz="2000" b="1">
                <a:solidFill>
                  <a:schemeClr val="hlink"/>
                </a:solidFill>
                <a:sym typeface="Wingdings" pitchFamily="2" charset="2"/>
              </a:rPr>
              <a:t>simple cycle</a:t>
            </a:r>
            <a:r>
              <a:rPr lang="en-US" altLang="zh-CN" sz="2000" b="1">
                <a:sym typeface="Wingdings" pitchFamily="2" charset="2"/>
              </a:rPr>
              <a:t> that visits </a:t>
            </a:r>
            <a:r>
              <a:rPr lang="en-US" altLang="zh-CN" sz="2000" b="1">
                <a:solidFill>
                  <a:schemeClr val="hlink"/>
                </a:solidFill>
                <a:sym typeface="Wingdings" pitchFamily="2" charset="2"/>
              </a:rPr>
              <a:t>all vertices</a:t>
            </a:r>
            <a:r>
              <a:rPr lang="en-US" altLang="zh-CN" sz="2000" b="1">
                <a:sym typeface="Wingdings" pitchFamily="2" charset="2"/>
              </a:rPr>
              <a:t> and has </a:t>
            </a:r>
            <a:r>
              <a:rPr lang="en-US" altLang="zh-CN" sz="2000" b="1">
                <a:solidFill>
                  <a:srgbClr val="FF0000"/>
                </a:solidFill>
                <a:sym typeface="Wingdings" pitchFamily="2" charset="2"/>
              </a:rPr>
              <a:t>total cost </a:t>
            </a:r>
            <a:r>
              <a:rPr lang="en-US" altLang="zh-CN" sz="2000" b="1">
                <a:solidFill>
                  <a:srgbClr val="FF0000"/>
                </a:solidFill>
                <a:sym typeface="Symbol" pitchFamily="2" charset="2"/>
              </a:rPr>
              <a:t> K</a:t>
            </a:r>
            <a:r>
              <a:rPr lang="en-US" altLang="zh-CN" sz="2000" b="1">
                <a:sym typeface="Symbol" pitchFamily="2" charset="2"/>
              </a:rPr>
              <a:t>?</a:t>
            </a:r>
            <a:endParaRPr lang="en-US" altLang="zh-CN" sz="2000" b="1">
              <a:sym typeface="Wingdings" pitchFamily="2" charset="2"/>
            </a:endParaRPr>
          </a:p>
        </p:txBody>
      </p:sp>
      <p:sp>
        <p:nvSpPr>
          <p:cNvPr id="128017" name="Text Box 17">
            <a:extLst>
              <a:ext uri="{FF2B5EF4-FFF2-40B4-BE49-F238E27FC236}">
                <a16:creationId xmlns:a16="http://schemas.microsoft.com/office/drawing/2014/main" id="{D7A50EA3-AAA6-DD4F-AFFA-F100FF8A6B45}"/>
              </a:ext>
            </a:extLst>
          </p:cNvPr>
          <p:cNvSpPr txBox="1">
            <a:spLocks noChangeArrowheads="1"/>
          </p:cNvSpPr>
          <p:nvPr/>
        </p:nvSpPr>
        <p:spPr bwMode="auto">
          <a:xfrm>
            <a:off x="684213" y="1630363"/>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sym typeface="Wingdings" pitchFamily="2" charset="2"/>
              </a:rPr>
              <a:t></a:t>
            </a:r>
            <a:r>
              <a:rPr lang="en-US" altLang="zh-CN" sz="2000" b="1">
                <a:sym typeface="Wingdings" pitchFamily="2" charset="2"/>
              </a:rPr>
              <a:t> </a:t>
            </a:r>
            <a:r>
              <a:rPr lang="en-US" altLang="zh-CN" sz="2000" b="1">
                <a:solidFill>
                  <a:schemeClr val="hlink"/>
                </a:solidFill>
                <a:sym typeface="Wingdings" pitchFamily="2" charset="2"/>
              </a:rPr>
              <a:t>Hamiltonian cycle</a:t>
            </a:r>
            <a:r>
              <a:rPr lang="en-US" altLang="zh-CN" sz="2400">
                <a:sym typeface="Wingdings" pitchFamily="2" charset="2"/>
              </a:rPr>
              <a:t> </a:t>
            </a:r>
            <a:r>
              <a:rPr lang="en-US" altLang="zh-CN" sz="2000" b="1">
                <a:solidFill>
                  <a:schemeClr val="hlink"/>
                </a:solidFill>
                <a:sym typeface="Wingdings" pitchFamily="2" charset="2"/>
              </a:rPr>
              <a:t>problem: </a:t>
            </a:r>
            <a:r>
              <a:rPr lang="en-US" altLang="zh-CN" sz="2000" b="1">
                <a:sym typeface="Wingdings" pitchFamily="2" charset="2"/>
              </a:rPr>
              <a:t>Given a graph G=(V, E), is there a </a:t>
            </a:r>
            <a:r>
              <a:rPr lang="en-US" altLang="zh-CN" sz="2000" b="1">
                <a:solidFill>
                  <a:schemeClr val="hlink"/>
                </a:solidFill>
                <a:sym typeface="Wingdings" pitchFamily="2" charset="2"/>
              </a:rPr>
              <a:t>simple cycle</a:t>
            </a:r>
            <a:r>
              <a:rPr lang="en-US" altLang="zh-CN" sz="2000" b="1">
                <a:sym typeface="Wingdings" pitchFamily="2" charset="2"/>
              </a:rPr>
              <a:t> that visits </a:t>
            </a:r>
            <a:r>
              <a:rPr lang="en-US" altLang="zh-CN" sz="2000" b="1">
                <a:solidFill>
                  <a:schemeClr val="hlink"/>
                </a:solidFill>
                <a:sym typeface="Wingdings" pitchFamily="2" charset="2"/>
              </a:rPr>
              <a:t>all vertices</a:t>
            </a:r>
            <a:r>
              <a:rPr lang="en-US" altLang="zh-CN" sz="2000" b="1">
                <a:sym typeface="Wingdings" pitchFamily="2" charset="2"/>
              </a:rPr>
              <a:t>?</a:t>
            </a:r>
          </a:p>
        </p:txBody>
      </p:sp>
      <p:sp>
        <p:nvSpPr>
          <p:cNvPr id="128018" name="Rectangle 18">
            <a:extLst>
              <a:ext uri="{FF2B5EF4-FFF2-40B4-BE49-F238E27FC236}">
                <a16:creationId xmlns:a16="http://schemas.microsoft.com/office/drawing/2014/main" id="{0CA470E8-E525-2D42-BD43-D62D0DB7AF8B}"/>
              </a:ext>
            </a:extLst>
          </p:cNvPr>
          <p:cNvSpPr>
            <a:spLocks noChangeArrowheads="1"/>
          </p:cNvSpPr>
          <p:nvPr/>
        </p:nvSpPr>
        <p:spPr bwMode="auto">
          <a:xfrm>
            <a:off x="714375" y="3587750"/>
            <a:ext cx="838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854075" indent="-8540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008000"/>
                </a:solidFill>
                <a:latin typeface="Arial" panose="020B0604020202020204" pitchFamily="34" charset="0"/>
              </a:rPr>
              <a:t>Proof:</a:t>
            </a:r>
            <a:r>
              <a:rPr lang="en-US" altLang="zh-CN" sz="2000" b="1">
                <a:solidFill>
                  <a:srgbClr val="008000"/>
                </a:solidFill>
                <a:latin typeface="Arial" panose="020B0604020202020204" pitchFamily="34" charset="0"/>
              </a:rPr>
              <a:t>  </a:t>
            </a:r>
            <a:r>
              <a:rPr lang="en-US" altLang="zh-CN" sz="2000" b="1"/>
              <a:t>TSP is obviously </a:t>
            </a:r>
            <a:r>
              <a:rPr lang="en-US" altLang="zh-CN" sz="2000" b="1">
                <a:solidFill>
                  <a:schemeClr val="hlink"/>
                </a:solidFill>
              </a:rPr>
              <a:t>in NP,</a:t>
            </a:r>
            <a:r>
              <a:rPr lang="en-US" altLang="zh-CN" sz="2000" b="1"/>
              <a:t> as its answer can be verified polynomially. </a:t>
            </a:r>
          </a:p>
        </p:txBody>
      </p:sp>
      <p:grpSp>
        <p:nvGrpSpPr>
          <p:cNvPr id="2" name="Group 19">
            <a:extLst>
              <a:ext uri="{FF2B5EF4-FFF2-40B4-BE49-F238E27FC236}">
                <a16:creationId xmlns:a16="http://schemas.microsoft.com/office/drawing/2014/main" id="{A5EF9309-E6DC-D749-98D9-580B505510D8}"/>
              </a:ext>
            </a:extLst>
          </p:cNvPr>
          <p:cNvGrpSpPr>
            <a:grpSpLocks/>
          </p:cNvGrpSpPr>
          <p:nvPr/>
        </p:nvGrpSpPr>
        <p:grpSpPr bwMode="auto">
          <a:xfrm>
            <a:off x="1827213" y="4076700"/>
            <a:ext cx="2895600" cy="2209800"/>
            <a:chOff x="720" y="720"/>
            <a:chExt cx="1824" cy="1392"/>
          </a:xfrm>
        </p:grpSpPr>
        <p:sp>
          <p:nvSpPr>
            <p:cNvPr id="56347" name="Oval 20">
              <a:extLst>
                <a:ext uri="{FF2B5EF4-FFF2-40B4-BE49-F238E27FC236}">
                  <a16:creationId xmlns:a16="http://schemas.microsoft.com/office/drawing/2014/main" id="{5AAC8BA4-1AFB-EF46-B7EC-FC978117D323}"/>
                </a:ext>
              </a:extLst>
            </p:cNvPr>
            <p:cNvSpPr>
              <a:spLocks noChangeArrowheads="1"/>
            </p:cNvSpPr>
            <p:nvPr/>
          </p:nvSpPr>
          <p:spPr bwMode="auto">
            <a:xfrm>
              <a:off x="1536" y="720"/>
              <a:ext cx="288" cy="2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V</a:t>
              </a:r>
              <a:r>
                <a:rPr lang="en-US" altLang="zh-CN" sz="2000" b="1" baseline="-25000"/>
                <a:t>1</a:t>
              </a:r>
            </a:p>
          </p:txBody>
        </p:sp>
        <p:sp>
          <p:nvSpPr>
            <p:cNvPr id="56348" name="Oval 21">
              <a:extLst>
                <a:ext uri="{FF2B5EF4-FFF2-40B4-BE49-F238E27FC236}">
                  <a16:creationId xmlns:a16="http://schemas.microsoft.com/office/drawing/2014/main" id="{A784BA5C-2612-7647-AA8B-365E68480588}"/>
                </a:ext>
              </a:extLst>
            </p:cNvPr>
            <p:cNvSpPr>
              <a:spLocks noChangeArrowheads="1"/>
            </p:cNvSpPr>
            <p:nvPr/>
          </p:nvSpPr>
          <p:spPr bwMode="auto">
            <a:xfrm>
              <a:off x="720" y="1200"/>
              <a:ext cx="288" cy="2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V</a:t>
              </a:r>
              <a:r>
                <a:rPr lang="en-US" altLang="zh-CN" sz="2000" b="1" baseline="-25000"/>
                <a:t>2</a:t>
              </a:r>
            </a:p>
          </p:txBody>
        </p:sp>
        <p:sp>
          <p:nvSpPr>
            <p:cNvPr id="56349" name="Oval 22">
              <a:extLst>
                <a:ext uri="{FF2B5EF4-FFF2-40B4-BE49-F238E27FC236}">
                  <a16:creationId xmlns:a16="http://schemas.microsoft.com/office/drawing/2014/main" id="{38B5D0C3-1378-F846-B0EF-C24CC9134B83}"/>
                </a:ext>
              </a:extLst>
            </p:cNvPr>
            <p:cNvSpPr>
              <a:spLocks noChangeArrowheads="1"/>
            </p:cNvSpPr>
            <p:nvPr/>
          </p:nvSpPr>
          <p:spPr bwMode="auto">
            <a:xfrm>
              <a:off x="2256" y="1152"/>
              <a:ext cx="288" cy="2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V</a:t>
              </a:r>
              <a:r>
                <a:rPr lang="en-US" altLang="zh-CN" sz="2000" b="1" baseline="-25000"/>
                <a:t>3</a:t>
              </a:r>
            </a:p>
          </p:txBody>
        </p:sp>
        <p:sp>
          <p:nvSpPr>
            <p:cNvPr id="56350" name="Oval 23">
              <a:extLst>
                <a:ext uri="{FF2B5EF4-FFF2-40B4-BE49-F238E27FC236}">
                  <a16:creationId xmlns:a16="http://schemas.microsoft.com/office/drawing/2014/main" id="{562FF5CA-AA9E-7740-9D64-DC9A15DB654E}"/>
                </a:ext>
              </a:extLst>
            </p:cNvPr>
            <p:cNvSpPr>
              <a:spLocks noChangeArrowheads="1"/>
            </p:cNvSpPr>
            <p:nvPr/>
          </p:nvSpPr>
          <p:spPr bwMode="auto">
            <a:xfrm>
              <a:off x="1104" y="1824"/>
              <a:ext cx="288" cy="2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V</a:t>
              </a:r>
              <a:r>
                <a:rPr lang="en-US" altLang="zh-CN" sz="2000" b="1" baseline="-25000"/>
                <a:t>4</a:t>
              </a:r>
            </a:p>
          </p:txBody>
        </p:sp>
        <p:sp>
          <p:nvSpPr>
            <p:cNvPr id="56351" name="Oval 24">
              <a:extLst>
                <a:ext uri="{FF2B5EF4-FFF2-40B4-BE49-F238E27FC236}">
                  <a16:creationId xmlns:a16="http://schemas.microsoft.com/office/drawing/2014/main" id="{46AA1A81-A2D8-C943-B33A-A42F50408F48}"/>
                </a:ext>
              </a:extLst>
            </p:cNvPr>
            <p:cNvSpPr>
              <a:spLocks noChangeArrowheads="1"/>
            </p:cNvSpPr>
            <p:nvPr/>
          </p:nvSpPr>
          <p:spPr bwMode="auto">
            <a:xfrm>
              <a:off x="1824" y="1824"/>
              <a:ext cx="288" cy="2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V</a:t>
              </a:r>
              <a:r>
                <a:rPr lang="en-US" altLang="zh-CN" sz="2000" b="1" baseline="-25000"/>
                <a:t>5</a:t>
              </a:r>
            </a:p>
          </p:txBody>
        </p:sp>
        <p:sp>
          <p:nvSpPr>
            <p:cNvPr id="56352" name="Line 25">
              <a:extLst>
                <a:ext uri="{FF2B5EF4-FFF2-40B4-BE49-F238E27FC236}">
                  <a16:creationId xmlns:a16="http://schemas.microsoft.com/office/drawing/2014/main" id="{A49677BA-F7BD-A649-AFD5-B973D2C9E094}"/>
                </a:ext>
              </a:extLst>
            </p:cNvPr>
            <p:cNvSpPr>
              <a:spLocks noChangeShapeType="1"/>
            </p:cNvSpPr>
            <p:nvPr/>
          </p:nvSpPr>
          <p:spPr bwMode="auto">
            <a:xfrm flipH="1">
              <a:off x="960" y="912"/>
              <a:ext cx="576"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3" name="Line 26">
              <a:extLst>
                <a:ext uri="{FF2B5EF4-FFF2-40B4-BE49-F238E27FC236}">
                  <a16:creationId xmlns:a16="http://schemas.microsoft.com/office/drawing/2014/main" id="{FDDC8398-9732-5340-876C-5AA828557B40}"/>
                </a:ext>
              </a:extLst>
            </p:cNvPr>
            <p:cNvSpPr>
              <a:spLocks noChangeShapeType="1"/>
            </p:cNvSpPr>
            <p:nvPr/>
          </p:nvSpPr>
          <p:spPr bwMode="auto">
            <a:xfrm flipH="1">
              <a:off x="1344" y="1296"/>
              <a:ext cx="912"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4" name="Line 27">
              <a:extLst>
                <a:ext uri="{FF2B5EF4-FFF2-40B4-BE49-F238E27FC236}">
                  <a16:creationId xmlns:a16="http://schemas.microsoft.com/office/drawing/2014/main" id="{AC4746FF-60EB-C848-8C46-C0461945F6E3}"/>
                </a:ext>
              </a:extLst>
            </p:cNvPr>
            <p:cNvSpPr>
              <a:spLocks noChangeShapeType="1"/>
            </p:cNvSpPr>
            <p:nvPr/>
          </p:nvSpPr>
          <p:spPr bwMode="auto">
            <a:xfrm>
              <a:off x="1824" y="912"/>
              <a:ext cx="48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5" name="Line 28">
              <a:extLst>
                <a:ext uri="{FF2B5EF4-FFF2-40B4-BE49-F238E27FC236}">
                  <a16:creationId xmlns:a16="http://schemas.microsoft.com/office/drawing/2014/main" id="{ADA2FB36-A331-0140-954D-1F733ADB2369}"/>
                </a:ext>
              </a:extLst>
            </p:cNvPr>
            <p:cNvSpPr>
              <a:spLocks noChangeShapeType="1"/>
            </p:cNvSpPr>
            <p:nvPr/>
          </p:nvSpPr>
          <p:spPr bwMode="auto">
            <a:xfrm>
              <a:off x="960" y="1440"/>
              <a:ext cx="24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6" name="Line 29">
              <a:extLst>
                <a:ext uri="{FF2B5EF4-FFF2-40B4-BE49-F238E27FC236}">
                  <a16:creationId xmlns:a16="http://schemas.microsoft.com/office/drawing/2014/main" id="{2ADCDA27-6187-E441-8238-45B52A6A2B68}"/>
                </a:ext>
              </a:extLst>
            </p:cNvPr>
            <p:cNvSpPr>
              <a:spLocks noChangeShapeType="1"/>
            </p:cNvSpPr>
            <p:nvPr/>
          </p:nvSpPr>
          <p:spPr bwMode="auto">
            <a:xfrm>
              <a:off x="1392" y="1920"/>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7" name="Line 30">
              <a:extLst>
                <a:ext uri="{FF2B5EF4-FFF2-40B4-BE49-F238E27FC236}">
                  <a16:creationId xmlns:a16="http://schemas.microsoft.com/office/drawing/2014/main" id="{45CB8F73-29A4-E443-B9B3-8483D9BEA272}"/>
                </a:ext>
              </a:extLst>
            </p:cNvPr>
            <p:cNvSpPr>
              <a:spLocks noChangeShapeType="1"/>
            </p:cNvSpPr>
            <p:nvPr/>
          </p:nvSpPr>
          <p:spPr bwMode="auto">
            <a:xfrm>
              <a:off x="1680" y="1008"/>
              <a:ext cx="288"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31">
            <a:extLst>
              <a:ext uri="{FF2B5EF4-FFF2-40B4-BE49-F238E27FC236}">
                <a16:creationId xmlns:a16="http://schemas.microsoft.com/office/drawing/2014/main" id="{7F162452-BBEE-824C-82F1-E99F2A42272B}"/>
              </a:ext>
            </a:extLst>
          </p:cNvPr>
          <p:cNvGrpSpPr>
            <a:grpSpLocks/>
          </p:cNvGrpSpPr>
          <p:nvPr/>
        </p:nvGrpSpPr>
        <p:grpSpPr bwMode="auto">
          <a:xfrm>
            <a:off x="2132013" y="4305300"/>
            <a:ext cx="2057400" cy="1981200"/>
            <a:chOff x="1200" y="912"/>
            <a:chExt cx="1296" cy="1248"/>
          </a:xfrm>
        </p:grpSpPr>
        <p:sp>
          <p:nvSpPr>
            <p:cNvPr id="56341" name="Text Box 32">
              <a:extLst>
                <a:ext uri="{FF2B5EF4-FFF2-40B4-BE49-F238E27FC236}">
                  <a16:creationId xmlns:a16="http://schemas.microsoft.com/office/drawing/2014/main" id="{A6D11A5D-57AB-2C43-A2A5-4FC440C09467}"/>
                </a:ext>
              </a:extLst>
            </p:cNvPr>
            <p:cNvSpPr txBox="1">
              <a:spLocks noChangeArrowheads="1"/>
            </p:cNvSpPr>
            <p:nvPr/>
          </p:nvSpPr>
          <p:spPr bwMode="auto">
            <a:xfrm>
              <a:off x="1200"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b="1"/>
                <a:t>1</a:t>
              </a:r>
            </a:p>
          </p:txBody>
        </p:sp>
        <p:sp>
          <p:nvSpPr>
            <p:cNvPr id="56342" name="Text Box 33">
              <a:extLst>
                <a:ext uri="{FF2B5EF4-FFF2-40B4-BE49-F238E27FC236}">
                  <a16:creationId xmlns:a16="http://schemas.microsoft.com/office/drawing/2014/main" id="{CFD5E141-6A25-7843-A391-DE30B0D8A3AC}"/>
                </a:ext>
              </a:extLst>
            </p:cNvPr>
            <p:cNvSpPr txBox="1">
              <a:spLocks noChangeArrowheads="1"/>
            </p:cNvSpPr>
            <p:nvPr/>
          </p:nvSpPr>
          <p:spPr bwMode="auto">
            <a:xfrm>
              <a:off x="1824" y="1929"/>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b="1"/>
                <a:t>1</a:t>
              </a:r>
            </a:p>
          </p:txBody>
        </p:sp>
        <p:sp>
          <p:nvSpPr>
            <p:cNvPr id="56343" name="Text Box 34">
              <a:extLst>
                <a:ext uri="{FF2B5EF4-FFF2-40B4-BE49-F238E27FC236}">
                  <a16:creationId xmlns:a16="http://schemas.microsoft.com/office/drawing/2014/main" id="{EC0AA95F-BA64-F04D-A7C6-10D93535EAD5}"/>
                </a:ext>
              </a:extLst>
            </p:cNvPr>
            <p:cNvSpPr txBox="1">
              <a:spLocks noChangeArrowheads="1"/>
            </p:cNvSpPr>
            <p:nvPr/>
          </p:nvSpPr>
          <p:spPr bwMode="auto">
            <a:xfrm>
              <a:off x="1776"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b="1"/>
                <a:t>1</a:t>
              </a:r>
            </a:p>
          </p:txBody>
        </p:sp>
        <p:sp>
          <p:nvSpPr>
            <p:cNvPr id="56344" name="Text Box 35">
              <a:extLst>
                <a:ext uri="{FF2B5EF4-FFF2-40B4-BE49-F238E27FC236}">
                  <a16:creationId xmlns:a16="http://schemas.microsoft.com/office/drawing/2014/main" id="{8AD4DD69-DD05-AA40-BC1B-E2A2F104B4EB}"/>
                </a:ext>
              </a:extLst>
            </p:cNvPr>
            <p:cNvSpPr txBox="1">
              <a:spLocks noChangeArrowheads="1"/>
            </p:cNvSpPr>
            <p:nvPr/>
          </p:nvSpPr>
          <p:spPr bwMode="auto">
            <a:xfrm>
              <a:off x="1392" y="96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b="1"/>
                <a:t>1</a:t>
              </a:r>
            </a:p>
          </p:txBody>
        </p:sp>
        <p:sp>
          <p:nvSpPr>
            <p:cNvPr id="56345" name="Text Box 36">
              <a:extLst>
                <a:ext uri="{FF2B5EF4-FFF2-40B4-BE49-F238E27FC236}">
                  <a16:creationId xmlns:a16="http://schemas.microsoft.com/office/drawing/2014/main" id="{E25981E3-923D-0B40-8D00-FC3DD2227AB0}"/>
                </a:ext>
              </a:extLst>
            </p:cNvPr>
            <p:cNvSpPr txBox="1">
              <a:spLocks noChangeArrowheads="1"/>
            </p:cNvSpPr>
            <p:nvPr/>
          </p:nvSpPr>
          <p:spPr bwMode="auto">
            <a:xfrm>
              <a:off x="2064" y="12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b="1"/>
                <a:t>1</a:t>
              </a:r>
            </a:p>
          </p:txBody>
        </p:sp>
        <p:sp>
          <p:nvSpPr>
            <p:cNvPr id="56346" name="Text Box 37">
              <a:extLst>
                <a:ext uri="{FF2B5EF4-FFF2-40B4-BE49-F238E27FC236}">
                  <a16:creationId xmlns:a16="http://schemas.microsoft.com/office/drawing/2014/main" id="{E46E340A-3ADF-504D-9AC5-78679FA9A9D0}"/>
                </a:ext>
              </a:extLst>
            </p:cNvPr>
            <p:cNvSpPr txBox="1">
              <a:spLocks noChangeArrowheads="1"/>
            </p:cNvSpPr>
            <p:nvPr/>
          </p:nvSpPr>
          <p:spPr bwMode="auto">
            <a:xfrm>
              <a:off x="2304" y="9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b="1"/>
                <a:t>1</a:t>
              </a:r>
            </a:p>
          </p:txBody>
        </p:sp>
      </p:grpSp>
      <p:grpSp>
        <p:nvGrpSpPr>
          <p:cNvPr id="4" name="Group 38">
            <a:extLst>
              <a:ext uri="{FF2B5EF4-FFF2-40B4-BE49-F238E27FC236}">
                <a16:creationId xmlns:a16="http://schemas.microsoft.com/office/drawing/2014/main" id="{87105EA8-5FD5-F14A-82ED-AC0E6B966D80}"/>
              </a:ext>
            </a:extLst>
          </p:cNvPr>
          <p:cNvGrpSpPr>
            <a:grpSpLocks/>
          </p:cNvGrpSpPr>
          <p:nvPr/>
        </p:nvGrpSpPr>
        <p:grpSpPr bwMode="auto">
          <a:xfrm>
            <a:off x="2284413" y="4533900"/>
            <a:ext cx="2209800" cy="1371600"/>
            <a:chOff x="1296" y="1056"/>
            <a:chExt cx="1392" cy="864"/>
          </a:xfrm>
        </p:grpSpPr>
        <p:sp>
          <p:nvSpPr>
            <p:cNvPr id="56333" name="Line 39">
              <a:extLst>
                <a:ext uri="{FF2B5EF4-FFF2-40B4-BE49-F238E27FC236}">
                  <a16:creationId xmlns:a16="http://schemas.microsoft.com/office/drawing/2014/main" id="{0A994094-6BB6-6E4D-BCC5-1A18CB86DF75}"/>
                </a:ext>
              </a:extLst>
            </p:cNvPr>
            <p:cNvSpPr>
              <a:spLocks noChangeShapeType="1"/>
            </p:cNvSpPr>
            <p:nvPr/>
          </p:nvSpPr>
          <p:spPr bwMode="auto">
            <a:xfrm flipH="1">
              <a:off x="1536" y="1056"/>
              <a:ext cx="384" cy="816"/>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4" name="Line 40">
              <a:extLst>
                <a:ext uri="{FF2B5EF4-FFF2-40B4-BE49-F238E27FC236}">
                  <a16:creationId xmlns:a16="http://schemas.microsoft.com/office/drawing/2014/main" id="{5F1B0224-DD7F-F04E-8EBB-EFBF59CBA4BC}"/>
                </a:ext>
              </a:extLst>
            </p:cNvPr>
            <p:cNvSpPr>
              <a:spLocks noChangeShapeType="1"/>
            </p:cNvSpPr>
            <p:nvPr/>
          </p:nvSpPr>
          <p:spPr bwMode="auto">
            <a:xfrm flipV="1">
              <a:off x="1296" y="1248"/>
              <a:ext cx="1296" cy="96"/>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5" name="Line 41">
              <a:extLst>
                <a:ext uri="{FF2B5EF4-FFF2-40B4-BE49-F238E27FC236}">
                  <a16:creationId xmlns:a16="http://schemas.microsoft.com/office/drawing/2014/main" id="{F8D6C153-A0CD-0247-95AD-2C6FCA1C0BF6}"/>
                </a:ext>
              </a:extLst>
            </p:cNvPr>
            <p:cNvSpPr>
              <a:spLocks noChangeShapeType="1"/>
            </p:cNvSpPr>
            <p:nvPr/>
          </p:nvSpPr>
          <p:spPr bwMode="auto">
            <a:xfrm flipH="1">
              <a:off x="2352" y="1488"/>
              <a:ext cx="336" cy="432"/>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6" name="Line 42">
              <a:extLst>
                <a:ext uri="{FF2B5EF4-FFF2-40B4-BE49-F238E27FC236}">
                  <a16:creationId xmlns:a16="http://schemas.microsoft.com/office/drawing/2014/main" id="{388D0AC6-613A-004E-A09C-860BE8E7A2F5}"/>
                </a:ext>
              </a:extLst>
            </p:cNvPr>
            <p:cNvSpPr>
              <a:spLocks noChangeShapeType="1"/>
            </p:cNvSpPr>
            <p:nvPr/>
          </p:nvSpPr>
          <p:spPr bwMode="auto">
            <a:xfrm>
              <a:off x="1296" y="1392"/>
              <a:ext cx="960" cy="48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7" name="Rectangle 43">
              <a:extLst>
                <a:ext uri="{FF2B5EF4-FFF2-40B4-BE49-F238E27FC236}">
                  <a16:creationId xmlns:a16="http://schemas.microsoft.com/office/drawing/2014/main" id="{969407E4-8212-D546-9B3C-180EFDA6C6EF}"/>
                </a:ext>
              </a:extLst>
            </p:cNvPr>
            <p:cNvSpPr>
              <a:spLocks noChangeArrowheads="1"/>
            </p:cNvSpPr>
            <p:nvPr/>
          </p:nvSpPr>
          <p:spPr bwMode="auto">
            <a:xfrm>
              <a:off x="2112" y="1065"/>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FF0000"/>
                  </a:solidFill>
                </a:rPr>
                <a:t>2</a:t>
              </a:r>
            </a:p>
          </p:txBody>
        </p:sp>
        <p:sp>
          <p:nvSpPr>
            <p:cNvPr id="56338" name="Rectangle 44">
              <a:extLst>
                <a:ext uri="{FF2B5EF4-FFF2-40B4-BE49-F238E27FC236}">
                  <a16:creationId xmlns:a16="http://schemas.microsoft.com/office/drawing/2014/main" id="{B51F0952-DF16-0C45-BAB9-266004CD38AF}"/>
                </a:ext>
              </a:extLst>
            </p:cNvPr>
            <p:cNvSpPr>
              <a:spLocks noChangeArrowheads="1"/>
            </p:cNvSpPr>
            <p:nvPr/>
          </p:nvSpPr>
          <p:spPr bwMode="auto">
            <a:xfrm>
              <a:off x="2400" y="153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FF0000"/>
                  </a:solidFill>
                </a:rPr>
                <a:t>2</a:t>
              </a:r>
            </a:p>
          </p:txBody>
        </p:sp>
        <p:sp>
          <p:nvSpPr>
            <p:cNvPr id="56339" name="Rectangle 45">
              <a:extLst>
                <a:ext uri="{FF2B5EF4-FFF2-40B4-BE49-F238E27FC236}">
                  <a16:creationId xmlns:a16="http://schemas.microsoft.com/office/drawing/2014/main" id="{340E9426-CF73-714D-B4D1-DD7EAAB14108}"/>
                </a:ext>
              </a:extLst>
            </p:cNvPr>
            <p:cNvSpPr>
              <a:spLocks noChangeArrowheads="1"/>
            </p:cNvSpPr>
            <p:nvPr/>
          </p:nvSpPr>
          <p:spPr bwMode="auto">
            <a:xfrm>
              <a:off x="1680" y="134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FF0000"/>
                  </a:solidFill>
                </a:rPr>
                <a:t>2</a:t>
              </a:r>
            </a:p>
          </p:txBody>
        </p:sp>
        <p:sp>
          <p:nvSpPr>
            <p:cNvPr id="56340" name="Rectangle 46">
              <a:extLst>
                <a:ext uri="{FF2B5EF4-FFF2-40B4-BE49-F238E27FC236}">
                  <a16:creationId xmlns:a16="http://schemas.microsoft.com/office/drawing/2014/main" id="{7222C85E-8280-EF4A-96DE-2D138F057BDE}"/>
                </a:ext>
              </a:extLst>
            </p:cNvPr>
            <p:cNvSpPr>
              <a:spLocks noChangeArrowheads="1"/>
            </p:cNvSpPr>
            <p:nvPr/>
          </p:nvSpPr>
          <p:spPr bwMode="auto">
            <a:xfrm>
              <a:off x="1392" y="139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FF0000"/>
                  </a:solidFill>
                </a:rPr>
                <a:t>2</a:t>
              </a:r>
            </a:p>
          </p:txBody>
        </p:sp>
      </p:grpSp>
      <p:sp>
        <p:nvSpPr>
          <p:cNvPr id="128047" name="Rectangle 47">
            <a:extLst>
              <a:ext uri="{FF2B5EF4-FFF2-40B4-BE49-F238E27FC236}">
                <a16:creationId xmlns:a16="http://schemas.microsoft.com/office/drawing/2014/main" id="{76DE5AEE-26DA-F04B-8169-CA3DA6DDB172}"/>
              </a:ext>
            </a:extLst>
          </p:cNvPr>
          <p:cNvSpPr>
            <a:spLocks noChangeArrowheads="1"/>
          </p:cNvSpPr>
          <p:nvPr/>
        </p:nvSpPr>
        <p:spPr bwMode="auto">
          <a:xfrm>
            <a:off x="4722813" y="4121150"/>
            <a:ext cx="947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FF0000"/>
                </a:solidFill>
                <a:sym typeface="Symbol" pitchFamily="2" charset="2"/>
              </a:rPr>
              <a:t>K = |V|</a:t>
            </a:r>
          </a:p>
        </p:txBody>
      </p:sp>
      <p:sp>
        <p:nvSpPr>
          <p:cNvPr id="128048" name="Rectangle 48">
            <a:extLst>
              <a:ext uri="{FF2B5EF4-FFF2-40B4-BE49-F238E27FC236}">
                <a16:creationId xmlns:a16="http://schemas.microsoft.com/office/drawing/2014/main" id="{7E4957C4-C6AC-7546-A586-8917194D7D78}"/>
              </a:ext>
            </a:extLst>
          </p:cNvPr>
          <p:cNvSpPr>
            <a:spLocks noChangeArrowheads="1"/>
          </p:cNvSpPr>
          <p:nvPr/>
        </p:nvSpPr>
        <p:spPr bwMode="auto">
          <a:xfrm>
            <a:off x="5103813" y="4610100"/>
            <a:ext cx="3124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G has a Hamilton cycle </a:t>
            </a:r>
            <a:r>
              <a:rPr lang="en-US" altLang="zh-CN" sz="2000" b="1">
                <a:solidFill>
                  <a:schemeClr val="hlink"/>
                </a:solidFill>
              </a:rPr>
              <a:t>iff </a:t>
            </a:r>
            <a:r>
              <a:rPr lang="en-US" altLang="zh-CN" sz="2000" b="1">
                <a:solidFill>
                  <a:srgbClr val="FF0000"/>
                </a:solidFill>
              </a:rPr>
              <a:t>G’</a:t>
            </a:r>
            <a:r>
              <a:rPr lang="en-US" altLang="zh-CN" sz="2000" b="1"/>
              <a:t> has a traveling salesman tour of total weight |V|.</a:t>
            </a:r>
          </a:p>
        </p:txBody>
      </p:sp>
      <p:sp>
        <p:nvSpPr>
          <p:cNvPr id="128049" name="Text Box 49">
            <a:extLst>
              <a:ext uri="{FF2B5EF4-FFF2-40B4-BE49-F238E27FC236}">
                <a16:creationId xmlns:a16="http://schemas.microsoft.com/office/drawing/2014/main" id="{9AB52879-9C3D-2445-A174-47EAD48D138D}"/>
              </a:ext>
            </a:extLst>
          </p:cNvPr>
          <p:cNvSpPr txBox="1">
            <a:spLocks noChangeArrowheads="1"/>
          </p:cNvSpPr>
          <p:nvPr/>
        </p:nvSpPr>
        <p:spPr bwMode="auto">
          <a:xfrm>
            <a:off x="6948488" y="56848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b="1">
                <a:solidFill>
                  <a:srgbClr val="FF0000"/>
                </a:solidFill>
                <a:sym typeface="Wingdings" pitchFamily="2" charset="2"/>
              </a:rPr>
              <a:t></a:t>
            </a:r>
            <a:endParaRPr lang="en-US" altLang="zh-CN" b="1">
              <a:solidFill>
                <a:srgbClr val="FF0000"/>
              </a:solidFill>
            </a:endParaRPr>
          </a:p>
        </p:txBody>
      </p:sp>
      <p:sp>
        <p:nvSpPr>
          <p:cNvPr id="56332" name="Text Box 149">
            <a:extLst>
              <a:ext uri="{FF2B5EF4-FFF2-40B4-BE49-F238E27FC236}">
                <a16:creationId xmlns:a16="http://schemas.microsoft.com/office/drawing/2014/main" id="{44B18253-E5C1-7A4F-987F-C9FE39E09A15}"/>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8008"/>
                                        </p:tgtEl>
                                        <p:attrNameLst>
                                          <p:attrName>style.visibility</p:attrName>
                                        </p:attrNameLst>
                                      </p:cBhvr>
                                      <p:to>
                                        <p:strVal val="visible"/>
                                      </p:to>
                                    </p:set>
                                    <p:animEffect transition="in" filter="strips(downRight)">
                                      <p:cBhvr>
                                        <p:cTn id="7" dur="500"/>
                                        <p:tgtEl>
                                          <p:spTgt spid="128008"/>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8017"/>
                                        </p:tgtEl>
                                        <p:attrNameLst>
                                          <p:attrName>style.visibility</p:attrName>
                                        </p:attrNameLst>
                                      </p:cBhvr>
                                      <p:to>
                                        <p:strVal val="visible"/>
                                      </p:to>
                                    </p:set>
                                    <p:animEffect transition="in" filter="strips(downRight)">
                                      <p:cBhvr>
                                        <p:cTn id="12" dur="500"/>
                                        <p:tgtEl>
                                          <p:spTgt spid="128017"/>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8009"/>
                                        </p:tgtEl>
                                        <p:attrNameLst>
                                          <p:attrName>style.visibility</p:attrName>
                                        </p:attrNameLst>
                                      </p:cBhvr>
                                      <p:to>
                                        <p:strVal val="visible"/>
                                      </p:to>
                                    </p:set>
                                    <p:animEffect transition="in" filter="strips(downRight)">
                                      <p:cBhvr>
                                        <p:cTn id="17" dur="500"/>
                                        <p:tgtEl>
                                          <p:spTgt spid="128009"/>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8018"/>
                                        </p:tgtEl>
                                        <p:attrNameLst>
                                          <p:attrName>style.visibility</p:attrName>
                                        </p:attrNameLst>
                                      </p:cBhvr>
                                      <p:to>
                                        <p:strVal val="visible"/>
                                      </p:to>
                                    </p:set>
                                    <p:animEffect transition="in" filter="wipe(left)">
                                      <p:cBhvr>
                                        <p:cTn id="22" dur="500"/>
                                        <p:tgtEl>
                                          <p:spTgt spid="1280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28047"/>
                                        </p:tgtEl>
                                        <p:attrNameLst>
                                          <p:attrName>style.visibility</p:attrName>
                                        </p:attrNameLst>
                                      </p:cBhvr>
                                      <p:to>
                                        <p:strVal val="visible"/>
                                      </p:to>
                                    </p:set>
                                    <p:animEffect transition="in" filter="box(in)">
                                      <p:cBhvr>
                                        <p:cTn id="42" dur="500"/>
                                        <p:tgtEl>
                                          <p:spTgt spid="12804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28048"/>
                                        </p:tgtEl>
                                        <p:attrNameLst>
                                          <p:attrName>style.visibility</p:attrName>
                                        </p:attrNameLst>
                                      </p:cBhvr>
                                      <p:to>
                                        <p:strVal val="visible"/>
                                      </p:to>
                                    </p:set>
                                    <p:animEffect transition="in" filter="wipe(up)">
                                      <p:cBhvr>
                                        <p:cTn id="47" dur="500"/>
                                        <p:tgtEl>
                                          <p:spTgt spid="12804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128049"/>
                                        </p:tgtEl>
                                        <p:attrNameLst>
                                          <p:attrName>style.visibility</p:attrName>
                                        </p:attrNameLst>
                                      </p:cBhvr>
                                      <p:to>
                                        <p:strVal val="visible"/>
                                      </p:to>
                                    </p:set>
                                    <p:anim calcmode="lin" valueType="num">
                                      <p:cBhvr additive="base">
                                        <p:cTn id="52" dur="500" fill="hold"/>
                                        <p:tgtEl>
                                          <p:spTgt spid="128049"/>
                                        </p:tgtEl>
                                        <p:attrNameLst>
                                          <p:attrName>ppt_x</p:attrName>
                                        </p:attrNameLst>
                                      </p:cBhvr>
                                      <p:tavLst>
                                        <p:tav tm="0">
                                          <p:val>
                                            <p:strVal val="1+#ppt_w/2"/>
                                          </p:val>
                                        </p:tav>
                                        <p:tav tm="100000">
                                          <p:val>
                                            <p:strVal val="#ppt_x"/>
                                          </p:val>
                                        </p:tav>
                                      </p:tavLst>
                                    </p:anim>
                                    <p:anim calcmode="lin" valueType="num">
                                      <p:cBhvr additive="base">
                                        <p:cTn id="53" dur="500" fill="hold"/>
                                        <p:tgtEl>
                                          <p:spTgt spid="1280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8" grpId="0" autoUpdateAnimBg="0"/>
      <p:bldP spid="128009" grpId="0" autoUpdateAnimBg="0"/>
      <p:bldP spid="128017" grpId="0" autoUpdateAnimBg="0"/>
      <p:bldP spid="128018" grpId="0" autoUpdateAnimBg="0"/>
      <p:bldP spid="128047" grpId="0" autoUpdateAnimBg="0"/>
      <p:bldP spid="128048" grpId="0" autoUpdateAnimBg="0"/>
      <p:bldP spid="12804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69" name="灯片编号占位符 3">
            <a:extLst>
              <a:ext uri="{FF2B5EF4-FFF2-40B4-BE49-F238E27FC236}">
                <a16:creationId xmlns:a16="http://schemas.microsoft.com/office/drawing/2014/main" id="{DA410BE0-5F26-3C49-816C-2D250FA024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FB4B959-7376-B54B-ACB8-F1F678222B6A}" type="slidenum">
              <a:rPr lang="en-US" altLang="zh-CN" sz="1400" smtClean="0"/>
              <a:pPr>
                <a:spcBef>
                  <a:spcPct val="0"/>
                </a:spcBef>
                <a:buFontTx/>
                <a:buNone/>
              </a:pPr>
              <a:t>47</a:t>
            </a:fld>
            <a:endParaRPr lang="en-US" altLang="zh-CN" sz="1400"/>
          </a:p>
        </p:txBody>
      </p:sp>
      <p:sp>
        <p:nvSpPr>
          <p:cNvPr id="121893" name="AutoShape 37">
            <a:extLst>
              <a:ext uri="{FF2B5EF4-FFF2-40B4-BE49-F238E27FC236}">
                <a16:creationId xmlns:a16="http://schemas.microsoft.com/office/drawing/2014/main" id="{50FB1AA5-D69B-8E4D-B9EC-492244BA3F29}"/>
              </a:ext>
            </a:extLst>
          </p:cNvPr>
          <p:cNvSpPr>
            <a:spLocks noChangeArrowheads="1"/>
          </p:cNvSpPr>
          <p:nvPr/>
        </p:nvSpPr>
        <p:spPr bwMode="auto">
          <a:xfrm flipH="1">
            <a:off x="684213" y="692150"/>
            <a:ext cx="7924800" cy="5041900"/>
          </a:xfrm>
          <a:prstGeom prst="horizontalScroll">
            <a:avLst>
              <a:gd name="adj" fmla="val 8255"/>
            </a:avLst>
          </a:prstGeom>
          <a:gradFill rotWithShape="0">
            <a:gsLst>
              <a:gs pos="0">
                <a:srgbClr val="C0C0C0"/>
              </a:gs>
              <a:gs pos="50000">
                <a:srgbClr val="FFFFFF"/>
              </a:gs>
              <a:gs pos="100000">
                <a:srgbClr val="C0C0C0"/>
              </a:gs>
            </a:gsLst>
            <a:lin ang="0" scaled="1"/>
          </a:gradFill>
          <a:ln w="12700">
            <a:solidFill>
              <a:schemeClr val="tx1"/>
            </a:solidFill>
            <a:round/>
            <a:headEnd/>
            <a:tailEnd/>
          </a:ln>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10000"/>
              </a:spcAft>
              <a:buFontTx/>
              <a:buNone/>
            </a:pPr>
            <a:r>
              <a:rPr lang="en-US" altLang="zh-CN" sz="2400" b="1"/>
              <a:t>The first problem that was proven to be NP-complete was the </a:t>
            </a:r>
            <a:r>
              <a:rPr lang="en-US" altLang="zh-CN" sz="2400" b="1" i="1">
                <a:solidFill>
                  <a:schemeClr val="hlink"/>
                </a:solidFill>
              </a:rPr>
              <a:t>Satisfiability</a:t>
            </a:r>
            <a:r>
              <a:rPr lang="en-US" altLang="zh-CN" sz="2400" b="1"/>
              <a:t> problem (</a:t>
            </a:r>
            <a:r>
              <a:rPr lang="en-US" altLang="zh-CN" sz="2400" b="1">
                <a:solidFill>
                  <a:schemeClr val="hlink"/>
                </a:solidFill>
              </a:rPr>
              <a:t>Circuit-SAT</a:t>
            </a:r>
            <a:r>
              <a:rPr lang="en-US" altLang="zh-CN" sz="2400" b="1"/>
              <a:t>): Input a boolean expression and ask if it has an assignment to the variables that gives the expression a value of 1.</a:t>
            </a:r>
          </a:p>
          <a:p>
            <a:pPr eaLnBrk="1" hangingPunct="1">
              <a:spcBef>
                <a:spcPct val="40000"/>
              </a:spcBef>
              <a:spcAft>
                <a:spcPct val="10000"/>
              </a:spcAft>
              <a:buFontTx/>
              <a:buNone/>
            </a:pPr>
            <a:r>
              <a:rPr lang="en-US" altLang="zh-CN" sz="2400" b="1"/>
              <a:t>Cook showed in 1971 that all the problems in NP could be polynomially transformed to Satisfiability.  He proved it by </a:t>
            </a:r>
            <a:r>
              <a:rPr lang="en-US" altLang="zh-CN" sz="2400" b="1">
                <a:solidFill>
                  <a:srgbClr val="FF0000"/>
                </a:solidFill>
              </a:rPr>
              <a:t>solving this problem on a nondeterministic Turing machine in polynomial time</a:t>
            </a:r>
            <a:r>
              <a:rPr lang="en-US" altLang="zh-CN" sz="2400" b="1"/>
              <a:t>.</a:t>
            </a:r>
          </a:p>
        </p:txBody>
      </p:sp>
      <p:sp>
        <p:nvSpPr>
          <p:cNvPr id="58371" name="Text Box 149">
            <a:extLst>
              <a:ext uri="{FF2B5EF4-FFF2-40B4-BE49-F238E27FC236}">
                <a16:creationId xmlns:a16="http://schemas.microsoft.com/office/drawing/2014/main" id="{35876C84-C685-D942-9650-41BB010B7BD5}"/>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893"/>
                                        </p:tgtEl>
                                        <p:attrNameLst>
                                          <p:attrName>style.visibility</p:attrName>
                                        </p:attrNameLst>
                                      </p:cBhvr>
                                      <p:to>
                                        <p:strVal val="visible"/>
                                      </p:to>
                                    </p:set>
                                    <p:animEffect transition="in" filter="wipe(left)">
                                      <p:cBhvr>
                                        <p:cTn id="7" dur="500"/>
                                        <p:tgtEl>
                                          <p:spTgt spid="121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218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93" grpId="0" animBg="1" autoUpdateAnimBg="0"/>
      <p:bldP spid="121893" grpId="1"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3" name="灯片编号占位符 3">
            <a:extLst>
              <a:ext uri="{FF2B5EF4-FFF2-40B4-BE49-F238E27FC236}">
                <a16:creationId xmlns:a16="http://schemas.microsoft.com/office/drawing/2014/main" id="{3E54EA57-D7AE-8144-99AD-D0C22FB2F5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1B8E256-C18D-E342-A98B-EFB327D8738A}" type="slidenum">
              <a:rPr lang="en-US" altLang="zh-CN" sz="1400" smtClean="0"/>
              <a:pPr>
                <a:spcBef>
                  <a:spcPct val="0"/>
                </a:spcBef>
                <a:buFontTx/>
                <a:buNone/>
              </a:pPr>
              <a:t>48</a:t>
            </a:fld>
            <a:endParaRPr lang="en-US" altLang="zh-CN" sz="1400"/>
          </a:p>
        </p:txBody>
      </p:sp>
      <p:sp>
        <p:nvSpPr>
          <p:cNvPr id="131077" name="Text Box 5">
            <a:extLst>
              <a:ext uri="{FF2B5EF4-FFF2-40B4-BE49-F238E27FC236}">
                <a16:creationId xmlns:a16="http://schemas.microsoft.com/office/drawing/2014/main" id="{CF1D4047-2CD1-A642-B853-11146A0C828D}"/>
              </a:ext>
            </a:extLst>
          </p:cNvPr>
          <p:cNvSpPr txBox="1">
            <a:spLocks noChangeArrowheads="1"/>
          </p:cNvSpPr>
          <p:nvPr/>
        </p:nvSpPr>
        <p:spPr bwMode="auto">
          <a:xfrm>
            <a:off x="611188" y="476250"/>
            <a:ext cx="6192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A Formal-language Framework</a:t>
            </a:r>
          </a:p>
        </p:txBody>
      </p:sp>
      <p:sp>
        <p:nvSpPr>
          <p:cNvPr id="131078" name="Text Box 6">
            <a:extLst>
              <a:ext uri="{FF2B5EF4-FFF2-40B4-BE49-F238E27FC236}">
                <a16:creationId xmlns:a16="http://schemas.microsoft.com/office/drawing/2014/main" id="{59C3DC9E-15E2-8645-A840-8DD7C662FBFF}"/>
              </a:ext>
            </a:extLst>
          </p:cNvPr>
          <p:cNvSpPr txBox="1">
            <a:spLocks noChangeArrowheads="1"/>
          </p:cNvSpPr>
          <p:nvPr/>
        </p:nvSpPr>
        <p:spPr bwMode="auto">
          <a:xfrm>
            <a:off x="684213" y="1052513"/>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chemeClr val="hlink"/>
                </a:solidFill>
                <a:sym typeface="Wingdings" pitchFamily="2" charset="2"/>
              </a:rPr>
              <a:t> </a:t>
            </a:r>
            <a:r>
              <a:rPr lang="en-US" altLang="zh-CN" sz="2400" b="1"/>
              <a:t>Abstract Problem</a:t>
            </a:r>
          </a:p>
        </p:txBody>
      </p:sp>
      <p:sp>
        <p:nvSpPr>
          <p:cNvPr id="131079" name="Rectangle 7">
            <a:extLst>
              <a:ext uri="{FF2B5EF4-FFF2-40B4-BE49-F238E27FC236}">
                <a16:creationId xmlns:a16="http://schemas.microsoft.com/office/drawing/2014/main" id="{F85FAA75-0130-A846-94C0-ABB746EC7AF4}"/>
              </a:ext>
            </a:extLst>
          </p:cNvPr>
          <p:cNvSpPr>
            <a:spLocks noChangeArrowheads="1"/>
          </p:cNvSpPr>
          <p:nvPr/>
        </p:nvSpPr>
        <p:spPr bwMode="auto">
          <a:xfrm>
            <a:off x="1042988" y="1557338"/>
            <a:ext cx="698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an </a:t>
            </a:r>
            <a:r>
              <a:rPr lang="en-US" altLang="zh-CN" sz="2000" b="1" i="1">
                <a:solidFill>
                  <a:schemeClr val="hlink"/>
                </a:solidFill>
              </a:rPr>
              <a:t>abstract problem Q</a:t>
            </a:r>
            <a:r>
              <a:rPr lang="en-US" altLang="zh-CN" sz="2000" b="1"/>
              <a:t> is a binary relation on a set </a:t>
            </a:r>
            <a:r>
              <a:rPr lang="en-US" altLang="zh-CN" sz="2000" b="1" i="1">
                <a:solidFill>
                  <a:srgbClr val="FF0000"/>
                </a:solidFill>
              </a:rPr>
              <a:t>I</a:t>
            </a:r>
            <a:r>
              <a:rPr lang="en-US" altLang="zh-CN" sz="2000" b="1"/>
              <a:t> of problem </a:t>
            </a:r>
            <a:r>
              <a:rPr lang="en-US" altLang="zh-CN" sz="2000" b="1" i="1">
                <a:solidFill>
                  <a:srgbClr val="FF0000"/>
                </a:solidFill>
              </a:rPr>
              <a:t>instances</a:t>
            </a:r>
            <a:r>
              <a:rPr lang="en-US" altLang="zh-CN" sz="2000" b="1" i="1"/>
              <a:t> </a:t>
            </a:r>
            <a:r>
              <a:rPr lang="en-US" altLang="zh-CN" sz="2000" b="1"/>
              <a:t>and a set </a:t>
            </a:r>
            <a:r>
              <a:rPr lang="en-US" altLang="zh-CN" sz="2000" b="1" i="1">
                <a:solidFill>
                  <a:srgbClr val="008000"/>
                </a:solidFill>
              </a:rPr>
              <a:t>S</a:t>
            </a:r>
            <a:r>
              <a:rPr lang="en-US" altLang="zh-CN" sz="2000" b="1"/>
              <a:t> of problem </a:t>
            </a:r>
            <a:r>
              <a:rPr lang="en-US" altLang="zh-CN" sz="2000" b="1" i="1">
                <a:solidFill>
                  <a:srgbClr val="008000"/>
                </a:solidFill>
              </a:rPr>
              <a:t>solutions</a:t>
            </a:r>
            <a:r>
              <a:rPr lang="en-US" altLang="zh-CN" sz="2000" b="1" i="1"/>
              <a:t>.</a:t>
            </a:r>
          </a:p>
        </p:txBody>
      </p:sp>
      <p:sp>
        <p:nvSpPr>
          <p:cNvPr id="131080" name="Text Box 8">
            <a:extLst>
              <a:ext uri="{FF2B5EF4-FFF2-40B4-BE49-F238E27FC236}">
                <a16:creationId xmlns:a16="http://schemas.microsoft.com/office/drawing/2014/main" id="{7C7D3802-FBCD-5745-97BD-E9223AEB3E46}"/>
              </a:ext>
            </a:extLst>
          </p:cNvPr>
          <p:cNvSpPr txBox="1">
            <a:spLocks noChangeArrowheads="1"/>
          </p:cNvSpPr>
          <p:nvPr/>
        </p:nvSpPr>
        <p:spPr bwMode="auto">
          <a:xfrm>
            <a:off x="755650" y="2276475"/>
            <a:ext cx="7848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latin typeface="宋体" panose="02010600030101010101" pitchFamily="2" charset="-122"/>
              </a:rPr>
              <a:t>〖</a:t>
            </a:r>
            <a:r>
              <a:rPr lang="en-US" altLang="zh-CN" sz="2000" b="1">
                <a:latin typeface="Arial" panose="020B0604020202020204" pitchFamily="34" charset="0"/>
              </a:rPr>
              <a:t>Example</a:t>
            </a:r>
            <a:r>
              <a:rPr lang="en-US" altLang="zh-CN" sz="2000" b="1">
                <a:latin typeface="宋体" panose="02010600030101010101" pitchFamily="2" charset="-122"/>
              </a:rPr>
              <a:t>〗</a:t>
            </a:r>
            <a:r>
              <a:rPr lang="en-US" altLang="zh-CN" sz="2000" b="1"/>
              <a:t>For </a:t>
            </a:r>
            <a:r>
              <a:rPr lang="en-US" altLang="zh-CN" sz="2000" b="1">
                <a:solidFill>
                  <a:schemeClr val="hlink"/>
                </a:solidFill>
                <a:sym typeface="Wingdings" pitchFamily="2" charset="2"/>
              </a:rPr>
              <a:t>SHORTEST-PATH</a:t>
            </a:r>
            <a:r>
              <a:rPr lang="en-US" altLang="zh-CN" sz="2000" b="1">
                <a:sym typeface="Wingdings" pitchFamily="2" charset="2"/>
              </a:rPr>
              <a:t> problem</a:t>
            </a:r>
          </a:p>
          <a:p>
            <a:pPr eaLnBrk="1" hangingPunct="1">
              <a:spcBef>
                <a:spcPct val="0"/>
              </a:spcBef>
              <a:buFontTx/>
              <a:buNone/>
            </a:pPr>
            <a:r>
              <a:rPr lang="en-US" altLang="zh-CN" sz="2000" b="1" i="1">
                <a:sym typeface="Wingdings" pitchFamily="2" charset="2"/>
              </a:rPr>
              <a:t>    </a:t>
            </a:r>
            <a:r>
              <a:rPr lang="en-US" altLang="zh-CN" sz="2000" b="1" i="1">
                <a:solidFill>
                  <a:srgbClr val="FF0000"/>
                </a:solidFill>
                <a:sym typeface="Wingdings" pitchFamily="2" charset="2"/>
              </a:rPr>
              <a:t>I</a:t>
            </a:r>
            <a:r>
              <a:rPr lang="en-US" altLang="zh-CN" sz="2000" b="1">
                <a:sym typeface="Wingdings" pitchFamily="2" charset="2"/>
              </a:rPr>
              <a:t> = { &lt;G, u, v&gt;: G=(V, E) is an undirected graph; u, v </a:t>
            </a:r>
            <a:r>
              <a:rPr lang="el-GR" altLang="zh-CN" sz="2000" b="1">
                <a:sym typeface="Symbol" pitchFamily="2" charset="2"/>
              </a:rPr>
              <a:t></a:t>
            </a:r>
            <a:r>
              <a:rPr lang="en-US" altLang="zh-CN" sz="2000" b="1">
                <a:sym typeface="Wingdings" pitchFamily="2" charset="2"/>
              </a:rPr>
              <a:t> V };</a:t>
            </a:r>
          </a:p>
          <a:p>
            <a:pPr eaLnBrk="1" hangingPunct="1">
              <a:spcBef>
                <a:spcPct val="0"/>
              </a:spcBef>
              <a:buFontTx/>
              <a:buNone/>
            </a:pPr>
            <a:r>
              <a:rPr lang="en-US" altLang="zh-CN" sz="2000" b="1">
                <a:sym typeface="Wingdings" pitchFamily="2" charset="2"/>
              </a:rPr>
              <a:t>   </a:t>
            </a:r>
            <a:r>
              <a:rPr lang="en-US" altLang="zh-CN" sz="2000" b="1" i="1">
                <a:solidFill>
                  <a:srgbClr val="008000"/>
                </a:solidFill>
                <a:sym typeface="Wingdings" pitchFamily="2" charset="2"/>
              </a:rPr>
              <a:t>S</a:t>
            </a:r>
            <a:r>
              <a:rPr lang="en-US" altLang="zh-CN" sz="2000" b="1">
                <a:sym typeface="Wingdings" pitchFamily="2" charset="2"/>
              </a:rPr>
              <a:t> = { &lt;u, w</a:t>
            </a:r>
            <a:r>
              <a:rPr lang="en-US" altLang="zh-CN" sz="2000" b="1" baseline="-25000">
                <a:sym typeface="Wingdings" pitchFamily="2" charset="2"/>
              </a:rPr>
              <a:t>1</a:t>
            </a:r>
            <a:r>
              <a:rPr lang="en-US" altLang="zh-CN" sz="2000" b="1">
                <a:sym typeface="Wingdings" pitchFamily="2" charset="2"/>
              </a:rPr>
              <a:t>, w</a:t>
            </a:r>
            <a:r>
              <a:rPr lang="en-US" altLang="zh-CN" sz="2000" b="1" baseline="-25000">
                <a:sym typeface="Wingdings" pitchFamily="2" charset="2"/>
              </a:rPr>
              <a:t>2</a:t>
            </a:r>
            <a:r>
              <a:rPr lang="en-US" altLang="zh-CN" sz="2000" b="1">
                <a:sym typeface="Wingdings" pitchFamily="2" charset="2"/>
              </a:rPr>
              <a:t>, …, w</a:t>
            </a:r>
            <a:r>
              <a:rPr lang="en-US" altLang="zh-CN" sz="2000" b="1" baseline="-25000">
                <a:sym typeface="Wingdings" pitchFamily="2" charset="2"/>
              </a:rPr>
              <a:t>k</a:t>
            </a:r>
            <a:r>
              <a:rPr lang="en-US" altLang="zh-CN" sz="2000" b="1">
                <a:sym typeface="Wingdings" pitchFamily="2" charset="2"/>
              </a:rPr>
              <a:t>, v&gt;: &lt;u, w</a:t>
            </a:r>
            <a:r>
              <a:rPr lang="en-US" altLang="zh-CN" sz="2000" b="1" baseline="-25000">
                <a:sym typeface="Wingdings" pitchFamily="2" charset="2"/>
              </a:rPr>
              <a:t>1</a:t>
            </a:r>
            <a:r>
              <a:rPr lang="en-US" altLang="zh-CN" sz="2000" b="1">
                <a:sym typeface="Wingdings" pitchFamily="2" charset="2"/>
              </a:rPr>
              <a:t>&gt;, …, &lt;w</a:t>
            </a:r>
            <a:r>
              <a:rPr lang="en-US" altLang="zh-CN" sz="2000" b="1" baseline="-25000">
                <a:sym typeface="Wingdings" pitchFamily="2" charset="2"/>
              </a:rPr>
              <a:t>k</a:t>
            </a:r>
            <a:r>
              <a:rPr lang="en-US" altLang="zh-CN" sz="2000" b="1">
                <a:sym typeface="Wingdings" pitchFamily="2" charset="2"/>
              </a:rPr>
              <a:t>, v&gt; </a:t>
            </a:r>
            <a:r>
              <a:rPr lang="el-GR" altLang="zh-CN" sz="2000" b="1">
                <a:sym typeface="Symbol" pitchFamily="2" charset="2"/>
              </a:rPr>
              <a:t></a:t>
            </a:r>
            <a:r>
              <a:rPr lang="en-US" altLang="zh-CN" sz="2000" b="1">
                <a:sym typeface="Symbol" pitchFamily="2" charset="2"/>
              </a:rPr>
              <a:t> E }.</a:t>
            </a:r>
          </a:p>
          <a:p>
            <a:pPr eaLnBrk="1" hangingPunct="1">
              <a:spcBef>
                <a:spcPct val="0"/>
              </a:spcBef>
              <a:buFontTx/>
              <a:buNone/>
            </a:pPr>
            <a:r>
              <a:rPr lang="en-US" altLang="zh-CN" sz="2000" b="1">
                <a:sym typeface="Symbol" pitchFamily="2" charset="2"/>
              </a:rPr>
              <a:t>   For every </a:t>
            </a:r>
            <a:r>
              <a:rPr lang="en-US" altLang="zh-CN" sz="2000" b="1" i="1">
                <a:sym typeface="Symbol" pitchFamily="2" charset="2"/>
              </a:rPr>
              <a:t>i </a:t>
            </a:r>
            <a:r>
              <a:rPr lang="el-GR" altLang="zh-CN" sz="2000" b="1">
                <a:sym typeface="Symbol" pitchFamily="2" charset="2"/>
              </a:rPr>
              <a:t></a:t>
            </a:r>
            <a:r>
              <a:rPr lang="en-US" altLang="zh-CN" sz="2000" b="1" i="1">
                <a:solidFill>
                  <a:srgbClr val="FF0000"/>
                </a:solidFill>
                <a:sym typeface="Symbol" pitchFamily="2" charset="2"/>
              </a:rPr>
              <a:t>I</a:t>
            </a:r>
            <a:r>
              <a:rPr lang="en-US" altLang="zh-CN" sz="2000" b="1">
                <a:sym typeface="Symbol" pitchFamily="2" charset="2"/>
              </a:rPr>
              <a:t>, </a:t>
            </a:r>
            <a:r>
              <a:rPr lang="en-US" altLang="zh-CN" sz="2000" b="1">
                <a:solidFill>
                  <a:schemeClr val="hlink"/>
                </a:solidFill>
                <a:sym typeface="Wingdings" pitchFamily="2" charset="2"/>
              </a:rPr>
              <a:t>SHORTEST-PATH</a:t>
            </a:r>
            <a:r>
              <a:rPr lang="en-US" altLang="zh-CN" sz="2000" b="1">
                <a:sym typeface="Wingdings" pitchFamily="2" charset="2"/>
              </a:rPr>
              <a:t>(</a:t>
            </a:r>
            <a:r>
              <a:rPr lang="en-US" altLang="zh-CN" sz="2000" b="1" i="1">
                <a:sym typeface="Wingdings" pitchFamily="2" charset="2"/>
              </a:rPr>
              <a:t>i</a:t>
            </a:r>
            <a:r>
              <a:rPr lang="en-US" altLang="zh-CN" sz="2000" b="1">
                <a:sym typeface="Wingdings" pitchFamily="2" charset="2"/>
              </a:rPr>
              <a:t>) = </a:t>
            </a:r>
            <a:r>
              <a:rPr lang="en-US" altLang="zh-CN" sz="2000" b="1" i="1">
                <a:sym typeface="Wingdings" pitchFamily="2" charset="2"/>
              </a:rPr>
              <a:t>s </a:t>
            </a:r>
            <a:r>
              <a:rPr lang="el-GR" altLang="zh-CN" sz="2000" b="1">
                <a:sym typeface="Symbol" pitchFamily="2" charset="2"/>
              </a:rPr>
              <a:t></a:t>
            </a:r>
            <a:r>
              <a:rPr lang="en-US" altLang="zh-CN" sz="2000" b="1">
                <a:sym typeface="Symbol" pitchFamily="2" charset="2"/>
              </a:rPr>
              <a:t> </a:t>
            </a:r>
            <a:r>
              <a:rPr lang="en-US" altLang="zh-CN" sz="2000" b="1" i="1">
                <a:solidFill>
                  <a:srgbClr val="008000"/>
                </a:solidFill>
                <a:sym typeface="Symbol" pitchFamily="2" charset="2"/>
              </a:rPr>
              <a:t>S</a:t>
            </a:r>
            <a:r>
              <a:rPr lang="en-US" altLang="zh-CN" sz="2000" b="1" i="1">
                <a:sym typeface="Symbol" pitchFamily="2" charset="2"/>
              </a:rPr>
              <a:t>.</a:t>
            </a:r>
            <a:endParaRPr lang="en-US" altLang="zh-CN" sz="2000" b="1">
              <a:sym typeface="Symbol" pitchFamily="2" charset="2"/>
            </a:endParaRPr>
          </a:p>
        </p:txBody>
      </p:sp>
      <p:sp>
        <p:nvSpPr>
          <p:cNvPr id="131081" name="Text Box 9">
            <a:extLst>
              <a:ext uri="{FF2B5EF4-FFF2-40B4-BE49-F238E27FC236}">
                <a16:creationId xmlns:a16="http://schemas.microsoft.com/office/drawing/2014/main" id="{F1D54898-D831-1943-B65E-FAC846D10C06}"/>
              </a:ext>
            </a:extLst>
          </p:cNvPr>
          <p:cNvSpPr txBox="1">
            <a:spLocks noChangeArrowheads="1"/>
          </p:cNvSpPr>
          <p:nvPr/>
        </p:nvSpPr>
        <p:spPr bwMode="auto">
          <a:xfrm>
            <a:off x="755650" y="3644900"/>
            <a:ext cx="7848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For decision problem </a:t>
            </a:r>
            <a:r>
              <a:rPr lang="en-US" altLang="zh-CN" sz="2000" b="1">
                <a:solidFill>
                  <a:schemeClr val="hlink"/>
                </a:solidFill>
                <a:sym typeface="Wingdings" pitchFamily="2" charset="2"/>
              </a:rPr>
              <a:t>PATH</a:t>
            </a:r>
            <a:r>
              <a:rPr lang="en-US" altLang="zh-CN" sz="2000" b="1">
                <a:sym typeface="Wingdings" pitchFamily="2" charset="2"/>
              </a:rPr>
              <a:t>:</a:t>
            </a:r>
          </a:p>
          <a:p>
            <a:pPr eaLnBrk="1" hangingPunct="1">
              <a:spcBef>
                <a:spcPct val="0"/>
              </a:spcBef>
              <a:buFontTx/>
              <a:buNone/>
            </a:pPr>
            <a:r>
              <a:rPr lang="en-US" altLang="zh-CN" sz="2000" b="1" i="1">
                <a:sym typeface="Wingdings" pitchFamily="2" charset="2"/>
              </a:rPr>
              <a:t>    </a:t>
            </a:r>
            <a:r>
              <a:rPr lang="en-US" altLang="zh-CN" sz="2000" b="1" i="1">
                <a:solidFill>
                  <a:srgbClr val="FF0000"/>
                </a:solidFill>
                <a:sym typeface="Wingdings" pitchFamily="2" charset="2"/>
              </a:rPr>
              <a:t>I</a:t>
            </a:r>
            <a:r>
              <a:rPr lang="en-US" altLang="zh-CN" sz="2000" b="1">
                <a:sym typeface="Wingdings" pitchFamily="2" charset="2"/>
              </a:rPr>
              <a:t> = { &lt;G, u, v, k&gt;: G=(V, E) is an undirected graph; u, v </a:t>
            </a:r>
            <a:r>
              <a:rPr lang="el-GR" altLang="zh-CN" sz="2000" b="1">
                <a:sym typeface="Symbol" pitchFamily="2" charset="2"/>
              </a:rPr>
              <a:t></a:t>
            </a:r>
            <a:r>
              <a:rPr lang="en-US" altLang="zh-CN" sz="2000" b="1">
                <a:sym typeface="Wingdings" pitchFamily="2" charset="2"/>
              </a:rPr>
              <a:t> V; </a:t>
            </a:r>
          </a:p>
          <a:p>
            <a:pPr eaLnBrk="1" hangingPunct="1">
              <a:spcBef>
                <a:spcPct val="0"/>
              </a:spcBef>
              <a:buFontTx/>
              <a:buNone/>
            </a:pPr>
            <a:r>
              <a:rPr lang="en-US" altLang="zh-CN" sz="2000" b="1">
                <a:sym typeface="Wingdings" pitchFamily="2" charset="2"/>
              </a:rPr>
              <a:t>                                   k </a:t>
            </a:r>
            <a:r>
              <a:rPr lang="en-US" altLang="zh-CN" sz="2000" b="1"/>
              <a:t>≥</a:t>
            </a:r>
            <a:r>
              <a:rPr lang="en-US" altLang="zh-CN" sz="2000" b="1">
                <a:sym typeface="Wingdings" pitchFamily="2" charset="2"/>
              </a:rPr>
              <a:t> 0 is an integer };</a:t>
            </a:r>
          </a:p>
          <a:p>
            <a:pPr eaLnBrk="1" hangingPunct="1">
              <a:spcBef>
                <a:spcPct val="0"/>
              </a:spcBef>
              <a:buFontTx/>
              <a:buNone/>
            </a:pPr>
            <a:r>
              <a:rPr lang="en-US" altLang="zh-CN" sz="2000" b="1">
                <a:sym typeface="Wingdings" pitchFamily="2" charset="2"/>
              </a:rPr>
              <a:t>   </a:t>
            </a:r>
            <a:r>
              <a:rPr lang="en-US" altLang="zh-CN" sz="2000" b="1" i="1">
                <a:solidFill>
                  <a:srgbClr val="008000"/>
                </a:solidFill>
                <a:sym typeface="Wingdings" pitchFamily="2" charset="2"/>
              </a:rPr>
              <a:t>S</a:t>
            </a:r>
            <a:r>
              <a:rPr lang="en-US" altLang="zh-CN" sz="2000" b="1">
                <a:sym typeface="Wingdings" pitchFamily="2" charset="2"/>
              </a:rPr>
              <a:t> = { 0, 1</a:t>
            </a:r>
            <a:r>
              <a:rPr lang="en-US" altLang="zh-CN" sz="2000" b="1">
                <a:sym typeface="Symbol" pitchFamily="2" charset="2"/>
              </a:rPr>
              <a:t> }.</a:t>
            </a:r>
          </a:p>
          <a:p>
            <a:pPr eaLnBrk="1" hangingPunct="1">
              <a:spcBef>
                <a:spcPct val="0"/>
              </a:spcBef>
              <a:buFontTx/>
              <a:buNone/>
            </a:pPr>
            <a:r>
              <a:rPr lang="en-US" altLang="zh-CN" sz="2000" b="1">
                <a:sym typeface="Symbol" pitchFamily="2" charset="2"/>
              </a:rPr>
              <a:t>   For every </a:t>
            </a:r>
            <a:r>
              <a:rPr lang="en-US" altLang="zh-CN" sz="2000" b="1" i="1">
                <a:sym typeface="Symbol" pitchFamily="2" charset="2"/>
              </a:rPr>
              <a:t>i </a:t>
            </a:r>
            <a:r>
              <a:rPr lang="el-GR" altLang="zh-CN" sz="2000" b="1">
                <a:sym typeface="Symbol" pitchFamily="2" charset="2"/>
              </a:rPr>
              <a:t></a:t>
            </a:r>
            <a:r>
              <a:rPr lang="en-US" altLang="zh-CN" sz="2000" b="1" i="1">
                <a:solidFill>
                  <a:srgbClr val="FF0000"/>
                </a:solidFill>
                <a:sym typeface="Symbol" pitchFamily="2" charset="2"/>
              </a:rPr>
              <a:t>I</a:t>
            </a:r>
            <a:r>
              <a:rPr lang="en-US" altLang="zh-CN" sz="2000" b="1">
                <a:sym typeface="Symbol" pitchFamily="2" charset="2"/>
              </a:rPr>
              <a:t>, </a:t>
            </a:r>
            <a:r>
              <a:rPr lang="en-US" altLang="zh-CN" sz="2000" b="1">
                <a:solidFill>
                  <a:schemeClr val="hlink"/>
                </a:solidFill>
                <a:sym typeface="Wingdings" pitchFamily="2" charset="2"/>
              </a:rPr>
              <a:t>PATH</a:t>
            </a:r>
            <a:r>
              <a:rPr lang="en-US" altLang="zh-CN" sz="2000" b="1">
                <a:sym typeface="Wingdings" pitchFamily="2" charset="2"/>
              </a:rPr>
              <a:t>(</a:t>
            </a:r>
            <a:r>
              <a:rPr lang="en-US" altLang="zh-CN" sz="2000" b="1" i="1">
                <a:sym typeface="Wingdings" pitchFamily="2" charset="2"/>
              </a:rPr>
              <a:t>i</a:t>
            </a:r>
            <a:r>
              <a:rPr lang="en-US" altLang="zh-CN" sz="2000" b="1">
                <a:sym typeface="Wingdings" pitchFamily="2" charset="2"/>
              </a:rPr>
              <a:t>) = 1 or 0</a:t>
            </a:r>
            <a:r>
              <a:rPr lang="en-US" altLang="zh-CN" sz="2000" b="1" i="1">
                <a:sym typeface="Symbol" pitchFamily="2" charset="2"/>
              </a:rPr>
              <a:t>.</a:t>
            </a:r>
          </a:p>
        </p:txBody>
      </p:sp>
      <p:sp>
        <p:nvSpPr>
          <p:cNvPr id="131082" name="Text Box 10">
            <a:extLst>
              <a:ext uri="{FF2B5EF4-FFF2-40B4-BE49-F238E27FC236}">
                <a16:creationId xmlns:a16="http://schemas.microsoft.com/office/drawing/2014/main" id="{7DC77974-7DC9-2B4F-87EF-F0D3C5367809}"/>
              </a:ext>
            </a:extLst>
          </p:cNvPr>
          <p:cNvSpPr txBox="1">
            <a:spLocks noChangeArrowheads="1"/>
          </p:cNvSpPr>
          <p:nvPr/>
        </p:nvSpPr>
        <p:spPr bwMode="auto">
          <a:xfrm>
            <a:off x="755650" y="5373688"/>
            <a:ext cx="215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chemeClr val="hlink"/>
                </a:solidFill>
                <a:sym typeface="Wingdings" pitchFamily="2" charset="2"/>
              </a:rPr>
              <a:t> </a:t>
            </a:r>
            <a:r>
              <a:rPr lang="en-US" altLang="zh-CN" sz="2400" b="1"/>
              <a:t>Encodings</a:t>
            </a:r>
          </a:p>
        </p:txBody>
      </p:sp>
      <p:sp>
        <p:nvSpPr>
          <p:cNvPr id="131083" name="Text Box 11">
            <a:extLst>
              <a:ext uri="{FF2B5EF4-FFF2-40B4-BE49-F238E27FC236}">
                <a16:creationId xmlns:a16="http://schemas.microsoft.com/office/drawing/2014/main" id="{A11F7D64-A4FD-DF4F-9C3E-A79454709874}"/>
              </a:ext>
            </a:extLst>
          </p:cNvPr>
          <p:cNvSpPr txBox="1">
            <a:spLocks noChangeArrowheads="1"/>
          </p:cNvSpPr>
          <p:nvPr/>
        </p:nvSpPr>
        <p:spPr bwMode="auto">
          <a:xfrm>
            <a:off x="1116013" y="5807075"/>
            <a:ext cx="7272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Map </a:t>
            </a:r>
            <a:r>
              <a:rPr lang="en-US" altLang="zh-CN" sz="2000" b="1" i="1">
                <a:solidFill>
                  <a:srgbClr val="FF0000"/>
                </a:solidFill>
                <a:sym typeface="Wingdings" pitchFamily="2" charset="2"/>
              </a:rPr>
              <a:t>I</a:t>
            </a:r>
            <a:r>
              <a:rPr lang="en-US" altLang="zh-CN" sz="2000" b="1">
                <a:sym typeface="Wingdings" pitchFamily="2" charset="2"/>
              </a:rPr>
              <a:t>  into a binary string { 0, 1</a:t>
            </a:r>
            <a:r>
              <a:rPr lang="en-US" altLang="zh-CN" sz="2000" b="1">
                <a:sym typeface="Symbol" pitchFamily="2" charset="2"/>
              </a:rPr>
              <a:t> }*      </a:t>
            </a:r>
            <a:r>
              <a:rPr lang="en-US" altLang="zh-CN" sz="2000" b="1" i="1">
                <a:solidFill>
                  <a:schemeClr val="hlink"/>
                </a:solidFill>
                <a:sym typeface="Symbol" pitchFamily="2" charset="2"/>
              </a:rPr>
              <a:t>Q</a:t>
            </a:r>
            <a:r>
              <a:rPr lang="en-US" altLang="zh-CN" sz="2000" b="1">
                <a:sym typeface="Symbol" pitchFamily="2" charset="2"/>
              </a:rPr>
              <a:t> is a </a:t>
            </a:r>
            <a:r>
              <a:rPr lang="en-US" altLang="zh-CN" sz="2000" b="1" i="1">
                <a:solidFill>
                  <a:schemeClr val="hlink"/>
                </a:solidFill>
                <a:sym typeface="Symbol" pitchFamily="2" charset="2"/>
              </a:rPr>
              <a:t>concrete problem</a:t>
            </a:r>
            <a:r>
              <a:rPr lang="en-US" altLang="zh-CN" sz="2000" b="1">
                <a:sym typeface="Symbol" pitchFamily="2" charset="2"/>
              </a:rPr>
              <a:t>.</a:t>
            </a:r>
            <a:endParaRPr lang="en-US" altLang="zh-CN" sz="2000" b="1" i="1">
              <a:sym typeface="Symbol" pitchFamily="2" charset="2"/>
            </a:endParaRPr>
          </a:p>
        </p:txBody>
      </p:sp>
      <p:sp>
        <p:nvSpPr>
          <p:cNvPr id="59401" name="Text Box 149">
            <a:extLst>
              <a:ext uri="{FF2B5EF4-FFF2-40B4-BE49-F238E27FC236}">
                <a16:creationId xmlns:a16="http://schemas.microsoft.com/office/drawing/2014/main" id="{2BB1988C-F980-EF4E-8A58-00AEE13B3F62}"/>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1077"/>
                                        </p:tgtEl>
                                        <p:attrNameLst>
                                          <p:attrName>style.visibility</p:attrName>
                                        </p:attrNameLst>
                                      </p:cBhvr>
                                      <p:to>
                                        <p:strVal val="visible"/>
                                      </p:to>
                                    </p:set>
                                    <p:animEffect transition="in" filter="wipe(left)">
                                      <p:cBhvr>
                                        <p:cTn id="7" dur="500"/>
                                        <p:tgtEl>
                                          <p:spTgt spid="131077"/>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78"/>
                                        </p:tgtEl>
                                        <p:attrNameLst>
                                          <p:attrName>style.visibility</p:attrName>
                                        </p:attrNameLst>
                                      </p:cBhvr>
                                      <p:to>
                                        <p:strVal val="visible"/>
                                      </p:to>
                                    </p:set>
                                    <p:animEffect transition="in" filter="wipe(left)">
                                      <p:cBhvr>
                                        <p:cTn id="12" dur="500"/>
                                        <p:tgtEl>
                                          <p:spTgt spid="131078"/>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1079"/>
                                        </p:tgtEl>
                                        <p:attrNameLst>
                                          <p:attrName>style.visibility</p:attrName>
                                        </p:attrNameLst>
                                      </p:cBhvr>
                                      <p:to>
                                        <p:strVal val="visible"/>
                                      </p:to>
                                    </p:set>
                                    <p:animEffect transition="in" filter="wipe(left)">
                                      <p:cBhvr>
                                        <p:cTn id="17" dur="500"/>
                                        <p:tgtEl>
                                          <p:spTgt spid="1310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1080"/>
                                        </p:tgtEl>
                                        <p:attrNameLst>
                                          <p:attrName>style.visibility</p:attrName>
                                        </p:attrNameLst>
                                      </p:cBhvr>
                                      <p:to>
                                        <p:strVal val="visible"/>
                                      </p:to>
                                    </p:set>
                                    <p:animEffect transition="in" filter="strips(downRight)">
                                      <p:cBhvr>
                                        <p:cTn id="22" dur="500"/>
                                        <p:tgtEl>
                                          <p:spTgt spid="131080"/>
                                        </p:tgtEl>
                                      </p:cBhvr>
                                    </p:animEffect>
                                  </p:childTnLst>
                                  <p:subTnLst>
                                    <p:audio>
                                      <p:cMediaNode>
                                        <p:cTn display="0" masterRel="sameClick">
                                          <p:stCondLst>
                                            <p:cond evt="begin" delay="0">
                                              <p:tn val="20"/>
                                            </p:cond>
                                          </p:stCondLst>
                                          <p:endCondLst>
                                            <p:cond evt="onStopAudio" delay="0">
                                              <p:tgtEl>
                                                <p:sldTgt/>
                                              </p:tgtEl>
                                            </p:cond>
                                          </p:endCondLst>
                                        </p:cTn>
                                        <p:tgtEl>
                                          <p:sndTgt r:embed="rId3" name="PROJCTO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1081"/>
                                        </p:tgtEl>
                                        <p:attrNameLst>
                                          <p:attrName>style.visibility</p:attrName>
                                        </p:attrNameLst>
                                      </p:cBhvr>
                                      <p:to>
                                        <p:strVal val="visible"/>
                                      </p:to>
                                    </p:set>
                                    <p:animEffect transition="in" filter="strips(downRight)">
                                      <p:cBhvr>
                                        <p:cTn id="27" dur="500"/>
                                        <p:tgtEl>
                                          <p:spTgt spid="131081"/>
                                        </p:tgtEl>
                                      </p:cBhvr>
                                    </p:animEffect>
                                  </p:childTnLst>
                                  <p:subTnLst>
                                    <p:audio>
                                      <p:cMediaNode>
                                        <p:cTn display="0" masterRel="sameClick">
                                          <p:stCondLst>
                                            <p:cond evt="begin" delay="0">
                                              <p:tn val="25"/>
                                            </p:cond>
                                          </p:stCondLst>
                                          <p:endCondLst>
                                            <p:cond evt="onStopAudio" delay="0">
                                              <p:tgtEl>
                                                <p:sldTgt/>
                                              </p:tgtEl>
                                            </p:cond>
                                          </p:endCondLst>
                                        </p:cTn>
                                        <p:tgtEl>
                                          <p:sndTgt r:embed="rId3" name="PROJCTOR.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1082"/>
                                        </p:tgtEl>
                                        <p:attrNameLst>
                                          <p:attrName>style.visibility</p:attrName>
                                        </p:attrNameLst>
                                      </p:cBhvr>
                                      <p:to>
                                        <p:strVal val="visible"/>
                                      </p:to>
                                    </p:set>
                                    <p:animEffect transition="in" filter="wipe(left)">
                                      <p:cBhvr>
                                        <p:cTn id="32" dur="500"/>
                                        <p:tgtEl>
                                          <p:spTgt spid="131082"/>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1083"/>
                                        </p:tgtEl>
                                        <p:attrNameLst>
                                          <p:attrName>style.visibility</p:attrName>
                                        </p:attrNameLst>
                                      </p:cBhvr>
                                      <p:to>
                                        <p:strVal val="visible"/>
                                      </p:to>
                                    </p:set>
                                    <p:animEffect transition="in" filter="strips(downRight)">
                                      <p:cBhvr>
                                        <p:cTn id="37" dur="500"/>
                                        <p:tgtEl>
                                          <p:spTgt spid="131083"/>
                                        </p:tgtEl>
                                      </p:cBhvr>
                                    </p:animEffect>
                                  </p:childTnLst>
                                  <p:subTnLst>
                                    <p:audio>
                                      <p:cMediaNode>
                                        <p:cTn display="0" masterRel="sameClick">
                                          <p:stCondLst>
                                            <p:cond evt="begin" delay="0">
                                              <p:tn val="3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utoUpdateAnimBg="0"/>
      <p:bldP spid="131079" grpId="0"/>
      <p:bldP spid="131080" grpId="0" autoUpdateAnimBg="0"/>
      <p:bldP spid="131081" grpId="0" autoUpdateAnimBg="0"/>
      <p:bldP spid="131082" grpId="0" autoUpdateAnimBg="0"/>
      <p:bldP spid="13108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7" name="灯片编号占位符 3">
            <a:extLst>
              <a:ext uri="{FF2B5EF4-FFF2-40B4-BE49-F238E27FC236}">
                <a16:creationId xmlns:a16="http://schemas.microsoft.com/office/drawing/2014/main" id="{630D24C6-CABF-0842-81A0-87B8DD7BB4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391BA51-28EC-7643-A599-4AD44EB7B86B}" type="slidenum">
              <a:rPr lang="en-US" altLang="zh-CN" sz="1400" smtClean="0"/>
              <a:pPr>
                <a:spcBef>
                  <a:spcPct val="0"/>
                </a:spcBef>
                <a:buFontTx/>
                <a:buNone/>
              </a:pPr>
              <a:t>49</a:t>
            </a:fld>
            <a:endParaRPr lang="en-US" altLang="zh-CN" sz="1400"/>
          </a:p>
        </p:txBody>
      </p:sp>
      <p:sp>
        <p:nvSpPr>
          <p:cNvPr id="132102" name="Text Box 6">
            <a:extLst>
              <a:ext uri="{FF2B5EF4-FFF2-40B4-BE49-F238E27FC236}">
                <a16:creationId xmlns:a16="http://schemas.microsoft.com/office/drawing/2014/main" id="{E20E5586-D258-BA4B-872F-9761D70CBA9F}"/>
              </a:ext>
            </a:extLst>
          </p:cNvPr>
          <p:cNvSpPr txBox="1">
            <a:spLocks noChangeArrowheads="1"/>
          </p:cNvSpPr>
          <p:nvPr/>
        </p:nvSpPr>
        <p:spPr bwMode="auto">
          <a:xfrm>
            <a:off x="684213" y="620713"/>
            <a:ext cx="446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chemeClr val="hlink"/>
                </a:solidFill>
                <a:sym typeface="Wingdings" pitchFamily="2" charset="2"/>
              </a:rPr>
              <a:t> </a:t>
            </a:r>
            <a:r>
              <a:rPr lang="en-US" altLang="zh-CN" sz="2400" b="1"/>
              <a:t>Formal-language Theory</a:t>
            </a:r>
          </a:p>
        </p:txBody>
      </p:sp>
      <p:sp>
        <p:nvSpPr>
          <p:cNvPr id="132103" name="Rectangle 3">
            <a:extLst>
              <a:ext uri="{FF2B5EF4-FFF2-40B4-BE49-F238E27FC236}">
                <a16:creationId xmlns:a16="http://schemas.microsoft.com/office/drawing/2014/main" id="{CA4086BA-9466-6F4C-96C2-00BBB0DB6627}"/>
              </a:ext>
            </a:extLst>
          </p:cNvPr>
          <p:cNvSpPr>
            <a:spLocks noChangeArrowheads="1"/>
          </p:cNvSpPr>
          <p:nvPr/>
        </p:nvSpPr>
        <p:spPr bwMode="auto">
          <a:xfrm>
            <a:off x="827088" y="1196975"/>
            <a:ext cx="74168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a:t>An </a:t>
            </a:r>
            <a:r>
              <a:rPr kumimoji="0" lang="en-US" altLang="zh-CN" sz="2000" b="1" i="1">
                <a:solidFill>
                  <a:schemeClr val="hlink"/>
                </a:solidFill>
              </a:rPr>
              <a:t>alphabet</a:t>
            </a:r>
            <a:r>
              <a:rPr kumimoji="0" lang="en-US" altLang="zh-CN" sz="2000" b="1"/>
              <a:t> Σ is a finite set of symbols</a:t>
            </a:r>
          </a:p>
          <a:p>
            <a:pPr eaLnBrk="1" hangingPunct="1"/>
            <a:r>
              <a:rPr kumimoji="0" lang="en-US" altLang="zh-CN" sz="2000" b="1">
                <a:solidFill>
                  <a:srgbClr val="000000"/>
                </a:solidFill>
              </a:rPr>
              <a:t>A </a:t>
            </a:r>
            <a:r>
              <a:rPr kumimoji="0" lang="en-US" altLang="zh-CN" sz="2000" b="1" i="1">
                <a:solidFill>
                  <a:schemeClr val="hlink"/>
                </a:solidFill>
              </a:rPr>
              <a:t>language</a:t>
            </a:r>
            <a:r>
              <a:rPr kumimoji="0" lang="en-US" altLang="zh-CN" sz="2000" b="1">
                <a:solidFill>
                  <a:srgbClr val="000000"/>
                </a:solidFill>
              </a:rPr>
              <a:t> </a:t>
            </a:r>
            <a:r>
              <a:rPr kumimoji="0" lang="en-US" altLang="zh-CN" sz="2000" b="1" i="1"/>
              <a:t>L</a:t>
            </a:r>
            <a:r>
              <a:rPr kumimoji="0" lang="en-US" altLang="zh-CN" sz="2000" b="1">
                <a:solidFill>
                  <a:srgbClr val="000000"/>
                </a:solidFill>
              </a:rPr>
              <a:t> over </a:t>
            </a:r>
            <a:r>
              <a:rPr kumimoji="0" lang="en-US" altLang="zh-CN" sz="2000" b="1"/>
              <a:t>Σ</a:t>
            </a:r>
            <a:r>
              <a:rPr kumimoji="0" lang="en-US" altLang="zh-CN" sz="2000" b="1">
                <a:solidFill>
                  <a:srgbClr val="000000"/>
                </a:solidFill>
              </a:rPr>
              <a:t> is any set of strings made up of symbols from </a:t>
            </a:r>
            <a:r>
              <a:rPr kumimoji="0" lang="en-US" altLang="zh-CN" sz="2000" b="1"/>
              <a:t>Σ</a:t>
            </a:r>
          </a:p>
          <a:p>
            <a:pPr eaLnBrk="1" hangingPunct="1"/>
            <a:r>
              <a:rPr kumimoji="0" lang="en-US" altLang="zh-CN" sz="2000" b="1">
                <a:solidFill>
                  <a:srgbClr val="000000"/>
                </a:solidFill>
              </a:rPr>
              <a:t>Denote</a:t>
            </a:r>
            <a:r>
              <a:rPr kumimoji="0" lang="en-US" altLang="zh-CN" sz="2000" b="1" i="1"/>
              <a:t> </a:t>
            </a:r>
            <a:r>
              <a:rPr kumimoji="0" lang="en-US" altLang="zh-CN" sz="2000" b="1" i="1">
                <a:solidFill>
                  <a:schemeClr val="hlink"/>
                </a:solidFill>
              </a:rPr>
              <a:t>empty</a:t>
            </a:r>
            <a:r>
              <a:rPr kumimoji="0" lang="en-US" altLang="zh-CN" sz="2000" b="1"/>
              <a:t> </a:t>
            </a:r>
            <a:r>
              <a:rPr kumimoji="0" lang="en-US" altLang="zh-CN" sz="2000" b="1" i="1"/>
              <a:t>string</a:t>
            </a:r>
            <a:r>
              <a:rPr kumimoji="0" lang="en-US" altLang="zh-CN" sz="2000" b="1"/>
              <a:t> by </a:t>
            </a:r>
            <a:r>
              <a:rPr kumimoji="0" lang="en-US" altLang="zh-CN" sz="2000" b="1" i="1"/>
              <a:t>ε</a:t>
            </a:r>
            <a:r>
              <a:rPr kumimoji="0" lang="en-US" altLang="zh-CN" sz="2000" b="1"/>
              <a:t> </a:t>
            </a:r>
          </a:p>
          <a:p>
            <a:pPr eaLnBrk="1" hangingPunct="1"/>
            <a:r>
              <a:rPr kumimoji="0" lang="en-US" altLang="zh-CN" sz="2000" b="1">
                <a:solidFill>
                  <a:srgbClr val="000000"/>
                </a:solidFill>
              </a:rPr>
              <a:t>Denote</a:t>
            </a:r>
            <a:r>
              <a:rPr kumimoji="0" lang="en-US" altLang="zh-CN" sz="2000" b="1" i="1"/>
              <a:t> </a:t>
            </a:r>
            <a:r>
              <a:rPr kumimoji="0" lang="en-US" altLang="zh-CN" sz="2000" b="1" i="1">
                <a:solidFill>
                  <a:schemeClr val="hlink"/>
                </a:solidFill>
              </a:rPr>
              <a:t>empty</a:t>
            </a:r>
            <a:r>
              <a:rPr kumimoji="0" lang="en-US" altLang="zh-CN" sz="2000" b="1"/>
              <a:t> </a:t>
            </a:r>
            <a:r>
              <a:rPr kumimoji="0" lang="en-US" altLang="zh-CN" sz="2000" b="1" i="1"/>
              <a:t>language</a:t>
            </a:r>
            <a:r>
              <a:rPr kumimoji="0" lang="en-US" altLang="zh-CN" sz="2000" b="1"/>
              <a:t> </a:t>
            </a:r>
            <a:r>
              <a:rPr kumimoji="0" lang="en-US" altLang="zh-CN" sz="2000" b="1">
                <a:solidFill>
                  <a:srgbClr val="000000"/>
                </a:solidFill>
              </a:rPr>
              <a:t>by</a:t>
            </a:r>
            <a:r>
              <a:rPr kumimoji="0" lang="en-US" altLang="zh-CN" sz="2000" b="1"/>
              <a:t> </a:t>
            </a:r>
            <a:r>
              <a:rPr kumimoji="0" lang="en-US" altLang="zh-CN" sz="2000" b="1" i="1"/>
              <a:t>Ø</a:t>
            </a:r>
            <a:r>
              <a:rPr kumimoji="0" lang="en-US" altLang="zh-CN" sz="2000" b="1" i="1">
                <a:solidFill>
                  <a:srgbClr val="FF0000"/>
                </a:solidFill>
              </a:rPr>
              <a:t> </a:t>
            </a:r>
          </a:p>
          <a:p>
            <a:pPr eaLnBrk="1" hangingPunct="1"/>
            <a:r>
              <a:rPr kumimoji="0" lang="en-US" altLang="zh-CN" sz="2000" b="1">
                <a:solidFill>
                  <a:srgbClr val="000000"/>
                </a:solidFill>
              </a:rPr>
              <a:t>Language of all strings over </a:t>
            </a:r>
            <a:r>
              <a:rPr kumimoji="0" lang="en-US" altLang="zh-CN" sz="2000" b="1"/>
              <a:t>Σ</a:t>
            </a:r>
            <a:r>
              <a:rPr kumimoji="0" lang="en-US" altLang="zh-CN" sz="2000" b="1">
                <a:solidFill>
                  <a:srgbClr val="000000"/>
                </a:solidFill>
              </a:rPr>
              <a:t> is denoted by </a:t>
            </a:r>
            <a:r>
              <a:rPr kumimoji="0" lang="en-US" altLang="zh-CN" sz="2000" b="1"/>
              <a:t>Σ*</a:t>
            </a:r>
          </a:p>
          <a:p>
            <a:pPr eaLnBrk="1" hangingPunct="1"/>
            <a:r>
              <a:rPr kumimoji="0" lang="en-US" altLang="zh-CN" sz="2000" b="1">
                <a:solidFill>
                  <a:srgbClr val="000000"/>
                </a:solidFill>
              </a:rPr>
              <a:t>The</a:t>
            </a:r>
            <a:r>
              <a:rPr kumimoji="0" lang="en-US" altLang="zh-CN" sz="2000" b="1" i="1">
                <a:solidFill>
                  <a:schemeClr val="hlink"/>
                </a:solidFill>
              </a:rPr>
              <a:t> complement</a:t>
            </a:r>
            <a:r>
              <a:rPr kumimoji="0" lang="en-US" altLang="zh-CN" sz="2000" b="1"/>
              <a:t> of </a:t>
            </a:r>
            <a:r>
              <a:rPr kumimoji="0" lang="en-US" altLang="zh-CN" sz="2000" b="1" i="1"/>
              <a:t>L</a:t>
            </a:r>
            <a:r>
              <a:rPr kumimoji="0" lang="en-US" altLang="zh-CN" sz="2000" b="1"/>
              <a:t> is denoted</a:t>
            </a:r>
            <a:r>
              <a:rPr kumimoji="0" lang="en-US" altLang="zh-CN" sz="2000" b="1" i="1"/>
              <a:t> </a:t>
            </a:r>
            <a:r>
              <a:rPr kumimoji="0" lang="en-US" altLang="zh-CN" sz="2000" b="1"/>
              <a:t>by Σ*-</a:t>
            </a:r>
            <a:r>
              <a:rPr kumimoji="0" lang="en-US" altLang="zh-CN" sz="2000" b="1" i="1"/>
              <a:t>L </a:t>
            </a:r>
            <a:r>
              <a:rPr kumimoji="0" lang="en-US" altLang="zh-CN" sz="2000" b="1"/>
              <a:t> </a:t>
            </a:r>
          </a:p>
          <a:p>
            <a:pPr eaLnBrk="1" hangingPunct="1"/>
            <a:r>
              <a:rPr kumimoji="0" lang="en-US" altLang="zh-CN" sz="2000" b="1">
                <a:solidFill>
                  <a:srgbClr val="000000"/>
                </a:solidFill>
              </a:rPr>
              <a:t>The</a:t>
            </a:r>
            <a:r>
              <a:rPr kumimoji="0" lang="en-US" altLang="zh-CN" sz="2000" b="1" i="1">
                <a:solidFill>
                  <a:schemeClr val="hlink"/>
                </a:solidFill>
              </a:rPr>
              <a:t> concatenation</a:t>
            </a:r>
            <a:r>
              <a:rPr kumimoji="0" lang="en-US" altLang="zh-CN" sz="2000" b="1"/>
              <a:t> of two languages </a:t>
            </a:r>
            <a:r>
              <a:rPr kumimoji="0" lang="en-US" altLang="zh-CN" sz="2000" b="1" i="1"/>
              <a:t>L</a:t>
            </a:r>
            <a:r>
              <a:rPr kumimoji="0" lang="en-US" altLang="zh-CN" sz="2000" b="1" baseline="-25000"/>
              <a:t>1</a:t>
            </a:r>
            <a:r>
              <a:rPr kumimoji="0" lang="en-US" altLang="zh-CN" sz="2000" b="1"/>
              <a:t> and </a:t>
            </a:r>
            <a:r>
              <a:rPr kumimoji="0" lang="en-US" altLang="zh-CN" sz="2000" b="1" i="1"/>
              <a:t>L</a:t>
            </a:r>
            <a:r>
              <a:rPr kumimoji="0" lang="en-US" altLang="zh-CN" sz="2000" b="1" baseline="-25000"/>
              <a:t>2</a:t>
            </a:r>
            <a:r>
              <a:rPr kumimoji="0" lang="en-US" altLang="zh-CN" sz="2000" b="1"/>
              <a:t> is the language </a:t>
            </a:r>
          </a:p>
          <a:p>
            <a:pPr eaLnBrk="1" hangingPunct="1">
              <a:buFontTx/>
              <a:buNone/>
            </a:pPr>
            <a:r>
              <a:rPr kumimoji="0" lang="en-US" altLang="zh-CN" sz="2000" b="1" i="1"/>
              <a:t>    L</a:t>
            </a:r>
            <a:r>
              <a:rPr kumimoji="0" lang="en-US" altLang="zh-CN" sz="2000" b="1"/>
              <a:t> = { </a:t>
            </a:r>
            <a:r>
              <a:rPr kumimoji="0" lang="en-US" altLang="zh-CN" sz="2000" b="1" i="1"/>
              <a:t>x</a:t>
            </a:r>
            <a:r>
              <a:rPr kumimoji="0" lang="en-US" altLang="zh-CN" sz="2000" b="1" baseline="-25000"/>
              <a:t>1</a:t>
            </a:r>
            <a:r>
              <a:rPr kumimoji="0" lang="en-US" altLang="zh-CN" sz="2000" b="1" i="1"/>
              <a:t>x</a:t>
            </a:r>
            <a:r>
              <a:rPr kumimoji="0" lang="en-US" altLang="zh-CN" sz="2000" b="1" baseline="-25000"/>
              <a:t>2</a:t>
            </a:r>
            <a:r>
              <a:rPr kumimoji="0" lang="en-US" altLang="zh-CN" sz="2000" b="1"/>
              <a:t> : </a:t>
            </a:r>
            <a:r>
              <a:rPr kumimoji="0" lang="en-US" altLang="zh-CN" sz="2000" b="1" i="1"/>
              <a:t>x</a:t>
            </a:r>
            <a:r>
              <a:rPr kumimoji="0" lang="en-US" altLang="zh-CN" sz="2000" b="1" baseline="-25000"/>
              <a:t>1</a:t>
            </a:r>
            <a:r>
              <a:rPr kumimoji="0" lang="en-US" altLang="zh-CN" sz="2000" b="1"/>
              <a:t> ∈ </a:t>
            </a:r>
            <a:r>
              <a:rPr kumimoji="0" lang="en-US" altLang="zh-CN" sz="2000" b="1" i="1"/>
              <a:t>L</a:t>
            </a:r>
            <a:r>
              <a:rPr kumimoji="0" lang="en-US" altLang="zh-CN" sz="2000" b="1" baseline="-25000"/>
              <a:t>1</a:t>
            </a:r>
            <a:r>
              <a:rPr kumimoji="0" lang="en-US" altLang="zh-CN" sz="2000" b="1"/>
              <a:t> and </a:t>
            </a:r>
            <a:r>
              <a:rPr kumimoji="0" lang="en-US" altLang="zh-CN" sz="2000" b="1" i="1"/>
              <a:t>x</a:t>
            </a:r>
            <a:r>
              <a:rPr kumimoji="0" lang="en-US" altLang="zh-CN" sz="2000" b="1" baseline="-25000"/>
              <a:t>2</a:t>
            </a:r>
            <a:r>
              <a:rPr kumimoji="0" lang="en-US" altLang="zh-CN" sz="2000" b="1"/>
              <a:t> ∈ </a:t>
            </a:r>
            <a:r>
              <a:rPr kumimoji="0" lang="en-US" altLang="zh-CN" sz="2000" b="1" i="1"/>
              <a:t>L</a:t>
            </a:r>
            <a:r>
              <a:rPr kumimoji="0" lang="en-US" altLang="zh-CN" sz="2000" b="1" baseline="-25000"/>
              <a:t>2 </a:t>
            </a:r>
            <a:r>
              <a:rPr kumimoji="0" lang="en-US" altLang="zh-CN" sz="2000" b="1"/>
              <a:t>}.</a:t>
            </a:r>
          </a:p>
          <a:p>
            <a:pPr eaLnBrk="1" hangingPunct="1"/>
            <a:r>
              <a:rPr kumimoji="0" lang="en-US" altLang="zh-CN" sz="2000" b="1"/>
              <a:t>The </a:t>
            </a:r>
            <a:r>
              <a:rPr kumimoji="0" lang="en-US" altLang="zh-CN" sz="2000" b="1" i="1"/>
              <a:t>closure</a:t>
            </a:r>
            <a:r>
              <a:rPr kumimoji="0" lang="en-US" altLang="zh-CN" sz="2000" b="1"/>
              <a:t> or </a:t>
            </a:r>
            <a:r>
              <a:rPr kumimoji="0" lang="en-US" altLang="zh-CN" sz="2000" b="1" i="1"/>
              <a:t>Kleene star</a:t>
            </a:r>
            <a:r>
              <a:rPr kumimoji="0" lang="en-US" altLang="zh-CN" sz="2000" b="1"/>
              <a:t> of a language </a:t>
            </a:r>
            <a:r>
              <a:rPr kumimoji="0" lang="en-US" altLang="zh-CN" sz="2000" b="1" i="1"/>
              <a:t>L</a:t>
            </a:r>
            <a:r>
              <a:rPr kumimoji="0" lang="en-US" altLang="zh-CN" sz="2000" b="1"/>
              <a:t> is the language</a:t>
            </a:r>
            <a:endParaRPr kumimoji="0" lang="en-US" altLang="zh-CN" sz="2000" b="1" i="1"/>
          </a:p>
          <a:p>
            <a:pPr eaLnBrk="1" hangingPunct="1">
              <a:buFontTx/>
              <a:buNone/>
            </a:pPr>
            <a:r>
              <a:rPr kumimoji="0" lang="en-US" altLang="zh-CN" sz="2000" b="1" i="1">
                <a:solidFill>
                  <a:srgbClr val="0000FF"/>
                </a:solidFill>
              </a:rPr>
              <a:t>     </a:t>
            </a:r>
            <a:r>
              <a:rPr kumimoji="0" lang="en-US" altLang="zh-CN" sz="2000" b="1" i="1">
                <a:solidFill>
                  <a:schemeClr val="hlink"/>
                </a:solidFill>
              </a:rPr>
              <a:t>L</a:t>
            </a:r>
            <a:r>
              <a:rPr kumimoji="0" lang="en-US" altLang="zh-CN" sz="2000" b="1">
                <a:solidFill>
                  <a:schemeClr val="hlink"/>
                </a:solidFill>
              </a:rPr>
              <a:t>*= {</a:t>
            </a:r>
            <a:r>
              <a:rPr kumimoji="0" lang="en-US" altLang="zh-CN" sz="2000" b="1" i="1">
                <a:solidFill>
                  <a:schemeClr val="hlink"/>
                </a:solidFill>
              </a:rPr>
              <a:t>ε</a:t>
            </a:r>
            <a:r>
              <a:rPr kumimoji="0" lang="en-US" altLang="zh-CN" sz="2000" b="1">
                <a:solidFill>
                  <a:schemeClr val="hlink"/>
                </a:solidFill>
              </a:rPr>
              <a:t>} ∪ </a:t>
            </a:r>
            <a:r>
              <a:rPr kumimoji="0" lang="en-US" altLang="zh-CN" sz="2000" b="1" i="1">
                <a:solidFill>
                  <a:schemeClr val="hlink"/>
                </a:solidFill>
              </a:rPr>
              <a:t>L</a:t>
            </a:r>
            <a:r>
              <a:rPr kumimoji="0" lang="en-US" altLang="zh-CN" sz="2000" b="1">
                <a:solidFill>
                  <a:schemeClr val="hlink"/>
                </a:solidFill>
              </a:rPr>
              <a:t> ∪ </a:t>
            </a:r>
            <a:r>
              <a:rPr kumimoji="0" lang="en-US" altLang="zh-CN" sz="2000" b="1" i="1">
                <a:solidFill>
                  <a:schemeClr val="hlink"/>
                </a:solidFill>
              </a:rPr>
              <a:t>L</a:t>
            </a:r>
            <a:r>
              <a:rPr kumimoji="0" lang="en-US" altLang="zh-CN" sz="2000" b="1" baseline="30000">
                <a:solidFill>
                  <a:schemeClr val="hlink"/>
                </a:solidFill>
              </a:rPr>
              <a:t>2</a:t>
            </a:r>
            <a:r>
              <a:rPr kumimoji="0" lang="en-US" altLang="zh-CN" sz="2000" b="1">
                <a:solidFill>
                  <a:schemeClr val="hlink"/>
                </a:solidFill>
              </a:rPr>
              <a:t> ∪ </a:t>
            </a:r>
            <a:r>
              <a:rPr kumimoji="0" lang="en-US" altLang="zh-CN" sz="2000" b="1" i="1">
                <a:solidFill>
                  <a:schemeClr val="hlink"/>
                </a:solidFill>
              </a:rPr>
              <a:t>L</a:t>
            </a:r>
            <a:r>
              <a:rPr kumimoji="0" lang="en-US" altLang="zh-CN" sz="2000" b="1" baseline="30000">
                <a:solidFill>
                  <a:schemeClr val="hlink"/>
                </a:solidFill>
              </a:rPr>
              <a:t>3</a:t>
            </a:r>
            <a:r>
              <a:rPr kumimoji="0" lang="en-US" altLang="zh-CN" sz="2000" b="1">
                <a:solidFill>
                  <a:schemeClr val="hlink"/>
                </a:solidFill>
              </a:rPr>
              <a:t> ∪ ···,</a:t>
            </a:r>
          </a:p>
          <a:p>
            <a:pPr eaLnBrk="1" hangingPunct="1">
              <a:buFontTx/>
              <a:buNone/>
            </a:pPr>
            <a:r>
              <a:rPr kumimoji="0" lang="en-US" altLang="zh-CN" sz="2000" b="1"/>
              <a:t>     where </a:t>
            </a:r>
            <a:r>
              <a:rPr kumimoji="0" lang="en-US" altLang="zh-CN" sz="2000" b="1" i="1"/>
              <a:t>L</a:t>
            </a:r>
            <a:r>
              <a:rPr kumimoji="0" lang="en-US" altLang="zh-CN" sz="2000" b="1" i="1" baseline="30000"/>
              <a:t>k</a:t>
            </a:r>
            <a:r>
              <a:rPr kumimoji="0" lang="en-US" altLang="zh-CN" sz="2000" b="1"/>
              <a:t> is the language obtained by concatenating </a:t>
            </a:r>
            <a:r>
              <a:rPr kumimoji="0" lang="en-US" altLang="zh-CN" sz="2000" b="1" i="1"/>
              <a:t>L</a:t>
            </a:r>
            <a:r>
              <a:rPr kumimoji="0" lang="en-US" altLang="zh-CN" sz="2000" b="1"/>
              <a:t> to itself </a:t>
            </a:r>
            <a:r>
              <a:rPr kumimoji="0" lang="en-US" altLang="zh-CN" sz="2000" b="1" i="1"/>
              <a:t>k</a:t>
            </a:r>
            <a:r>
              <a:rPr kumimoji="0" lang="en-US" altLang="zh-CN" sz="2000" b="1"/>
              <a:t> times</a:t>
            </a:r>
            <a:endParaRPr kumimoji="0" lang="en-US" altLang="zh-CN" sz="2000" b="1" i="1">
              <a:solidFill>
                <a:srgbClr val="FF0000"/>
              </a:solidFill>
            </a:endParaRPr>
          </a:p>
        </p:txBody>
      </p:sp>
      <p:sp>
        <p:nvSpPr>
          <p:cNvPr id="132104" name="Text Box 8">
            <a:extLst>
              <a:ext uri="{FF2B5EF4-FFF2-40B4-BE49-F238E27FC236}">
                <a16:creationId xmlns:a16="http://schemas.microsoft.com/office/drawing/2014/main" id="{DEDBDC9A-9AA9-F24A-A5E3-7481C1D50409}"/>
              </a:ext>
            </a:extLst>
          </p:cNvPr>
          <p:cNvSpPr txBox="1">
            <a:spLocks noChangeArrowheads="1"/>
          </p:cNvSpPr>
          <p:nvPr/>
        </p:nvSpPr>
        <p:spPr bwMode="auto">
          <a:xfrm>
            <a:off x="4716463" y="692150"/>
            <a:ext cx="287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i="1">
                <a:solidFill>
                  <a:srgbClr val="FF0000"/>
                </a:solidFill>
              </a:rPr>
              <a:t>— for decision problem</a:t>
            </a:r>
          </a:p>
        </p:txBody>
      </p:sp>
      <p:sp>
        <p:nvSpPr>
          <p:cNvPr id="132105" name="Text Box 9">
            <a:extLst>
              <a:ext uri="{FF2B5EF4-FFF2-40B4-BE49-F238E27FC236}">
                <a16:creationId xmlns:a16="http://schemas.microsoft.com/office/drawing/2014/main" id="{2EFB6A66-F151-C348-8B38-4393E3F2382C}"/>
              </a:ext>
            </a:extLst>
          </p:cNvPr>
          <p:cNvSpPr txBox="1">
            <a:spLocks noChangeArrowheads="1"/>
          </p:cNvSpPr>
          <p:nvPr/>
        </p:nvSpPr>
        <p:spPr bwMode="auto">
          <a:xfrm>
            <a:off x="5651500" y="1160463"/>
            <a:ext cx="1009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solidFill>
                  <a:srgbClr val="FF0000"/>
                </a:solidFill>
              </a:rPr>
              <a:t>{ 0, 1 }</a:t>
            </a:r>
          </a:p>
        </p:txBody>
      </p:sp>
      <p:sp>
        <p:nvSpPr>
          <p:cNvPr id="132106" name="Rectangle 10">
            <a:extLst>
              <a:ext uri="{FF2B5EF4-FFF2-40B4-BE49-F238E27FC236}">
                <a16:creationId xmlns:a16="http://schemas.microsoft.com/office/drawing/2014/main" id="{34BE4A46-DBD9-7A4B-81B7-9A0113F8E6D5}"/>
              </a:ext>
            </a:extLst>
          </p:cNvPr>
          <p:cNvSpPr>
            <a:spLocks noChangeArrowheads="1"/>
          </p:cNvSpPr>
          <p:nvPr/>
        </p:nvSpPr>
        <p:spPr bwMode="auto">
          <a:xfrm>
            <a:off x="5172075" y="1844675"/>
            <a:ext cx="2855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i="1">
                <a:solidFill>
                  <a:srgbClr val="FF0000"/>
                </a:solidFill>
              </a:rPr>
              <a:t>L</a:t>
            </a:r>
            <a:r>
              <a:rPr lang="en-US" altLang="zh-CN" sz="2000" b="1">
                <a:solidFill>
                  <a:srgbClr val="FF0000"/>
                </a:solidFill>
              </a:rPr>
              <a:t> = { </a:t>
            </a:r>
            <a:r>
              <a:rPr lang="en-US" altLang="zh-CN" sz="2000" b="1" i="1">
                <a:solidFill>
                  <a:srgbClr val="FF0000"/>
                </a:solidFill>
              </a:rPr>
              <a:t>x</a:t>
            </a:r>
            <a:r>
              <a:rPr lang="en-US" altLang="zh-CN" sz="2000" b="1">
                <a:solidFill>
                  <a:srgbClr val="FF0000"/>
                </a:solidFill>
              </a:rPr>
              <a:t> </a:t>
            </a:r>
            <a:r>
              <a:rPr kumimoji="0" lang="en-US" altLang="zh-CN" sz="2000" b="1">
                <a:solidFill>
                  <a:srgbClr val="FF0000"/>
                </a:solidFill>
              </a:rPr>
              <a:t>∈ Σ*: </a:t>
            </a:r>
            <a:r>
              <a:rPr kumimoji="0" lang="en-US" altLang="zh-CN" sz="2000" b="1" i="1">
                <a:solidFill>
                  <a:srgbClr val="FF0000"/>
                </a:solidFill>
              </a:rPr>
              <a:t>Q</a:t>
            </a:r>
            <a:r>
              <a:rPr kumimoji="0" lang="en-US" altLang="zh-CN" sz="2000" b="1">
                <a:solidFill>
                  <a:srgbClr val="FF0000"/>
                </a:solidFill>
              </a:rPr>
              <a:t>(</a:t>
            </a:r>
            <a:r>
              <a:rPr kumimoji="0" lang="en-US" altLang="zh-CN" sz="2000" b="1" i="1">
                <a:solidFill>
                  <a:srgbClr val="FF0000"/>
                </a:solidFill>
              </a:rPr>
              <a:t>x</a:t>
            </a:r>
            <a:r>
              <a:rPr kumimoji="0" lang="en-US" altLang="zh-CN" sz="2000" b="1">
                <a:solidFill>
                  <a:srgbClr val="FF0000"/>
                </a:solidFill>
              </a:rPr>
              <a:t>) = 1 }</a:t>
            </a:r>
          </a:p>
        </p:txBody>
      </p:sp>
      <p:sp>
        <p:nvSpPr>
          <p:cNvPr id="60423" name="Text Box 149">
            <a:extLst>
              <a:ext uri="{FF2B5EF4-FFF2-40B4-BE49-F238E27FC236}">
                <a16:creationId xmlns:a16="http://schemas.microsoft.com/office/drawing/2014/main" id="{4591DC30-FA46-C54C-B57E-884113FE1559}"/>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02"/>
                                        </p:tgtEl>
                                        <p:attrNameLst>
                                          <p:attrName>style.visibility</p:attrName>
                                        </p:attrNameLst>
                                      </p:cBhvr>
                                      <p:to>
                                        <p:strVal val="visible"/>
                                      </p:to>
                                    </p:set>
                                    <p:animEffect transition="in" filter="wipe(left)">
                                      <p:cBhvr>
                                        <p:cTn id="7" dur="500"/>
                                        <p:tgtEl>
                                          <p:spTgt spid="13210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2103"/>
                                        </p:tgtEl>
                                        <p:attrNameLst>
                                          <p:attrName>style.visibility</p:attrName>
                                        </p:attrNameLst>
                                      </p:cBhvr>
                                      <p:to>
                                        <p:strVal val="visible"/>
                                      </p:to>
                                    </p:set>
                                    <p:animEffect transition="in" filter="wipe(up)">
                                      <p:cBhvr>
                                        <p:cTn id="12" dur="500"/>
                                        <p:tgtEl>
                                          <p:spTgt spid="1321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104"/>
                                        </p:tgtEl>
                                        <p:attrNameLst>
                                          <p:attrName>style.visibility</p:attrName>
                                        </p:attrNameLst>
                                      </p:cBhvr>
                                      <p:to>
                                        <p:strVal val="visible"/>
                                      </p:to>
                                    </p:set>
                                    <p:animEffect transition="in" filter="wipe(left)">
                                      <p:cBhvr>
                                        <p:cTn id="17" dur="500"/>
                                        <p:tgtEl>
                                          <p:spTgt spid="1321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2105"/>
                                        </p:tgtEl>
                                        <p:attrNameLst>
                                          <p:attrName>style.visibility</p:attrName>
                                        </p:attrNameLst>
                                      </p:cBhvr>
                                      <p:to>
                                        <p:strVal val="visible"/>
                                      </p:to>
                                    </p:set>
                                    <p:animEffect transition="in" filter="wipe(left)">
                                      <p:cBhvr>
                                        <p:cTn id="22" dur="500"/>
                                        <p:tgtEl>
                                          <p:spTgt spid="1321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2106"/>
                                        </p:tgtEl>
                                        <p:attrNameLst>
                                          <p:attrName>style.visibility</p:attrName>
                                        </p:attrNameLst>
                                      </p:cBhvr>
                                      <p:to>
                                        <p:strVal val="visible"/>
                                      </p:to>
                                    </p:set>
                                    <p:animEffect transition="in" filter="wipe(left)">
                                      <p:cBhvr>
                                        <p:cTn id="27" dur="500"/>
                                        <p:tgtEl>
                                          <p:spTgt spid="132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2" grpId="0" autoUpdateAnimBg="0"/>
      <p:bldP spid="132103" grpId="0"/>
      <p:bldP spid="132104" grpId="0"/>
      <p:bldP spid="132105" grpId="0"/>
      <p:bldP spid="1321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4">
            <a:extLst>
              <a:ext uri="{FF2B5EF4-FFF2-40B4-BE49-F238E27FC236}">
                <a16:creationId xmlns:a16="http://schemas.microsoft.com/office/drawing/2014/main" id="{5518C5A9-C124-0B45-9A24-4BC91D9E85F0}"/>
              </a:ext>
            </a:extLst>
          </p:cNvPr>
          <p:cNvSpPr txBox="1">
            <a:spLocks noChangeArrowheads="1"/>
          </p:cNvSpPr>
          <p:nvPr/>
        </p:nvSpPr>
        <p:spPr bwMode="auto">
          <a:xfrm>
            <a:off x="414338" y="766763"/>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b="1">
                <a:solidFill>
                  <a:schemeClr val="hlink"/>
                </a:solidFill>
                <a:latin typeface="Arial" panose="020B0604020202020204" pitchFamily="34" charset="0"/>
              </a:rPr>
              <a:t>TURING MACHINE</a:t>
            </a:r>
            <a:endParaRPr lang="en-US" altLang="zh-CN" sz="1800" b="1">
              <a:solidFill>
                <a:schemeClr val="hlink"/>
              </a:solidFill>
            </a:endParaRPr>
          </a:p>
        </p:txBody>
      </p:sp>
      <p:sp>
        <p:nvSpPr>
          <p:cNvPr id="18434" name="灯片编号占位符 3">
            <a:extLst>
              <a:ext uri="{FF2B5EF4-FFF2-40B4-BE49-F238E27FC236}">
                <a16:creationId xmlns:a16="http://schemas.microsoft.com/office/drawing/2014/main" id="{67C98FB2-504F-5945-A904-D3A58393FC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C7398F9-2357-1F40-9F83-593F43C69418}" type="slidenum">
              <a:rPr lang="en-US" altLang="zh-CN" sz="1400" smtClean="0"/>
              <a:pPr>
                <a:spcBef>
                  <a:spcPct val="0"/>
                </a:spcBef>
                <a:buFontTx/>
                <a:buNone/>
              </a:pPr>
              <a:t>5</a:t>
            </a:fld>
            <a:endParaRPr lang="en-US" altLang="zh-CN" sz="1400"/>
          </a:p>
        </p:txBody>
      </p:sp>
      <p:sp>
        <p:nvSpPr>
          <p:cNvPr id="118792" name="AutoShape 8" descr="花岗岩">
            <a:extLst>
              <a:ext uri="{FF2B5EF4-FFF2-40B4-BE49-F238E27FC236}">
                <a16:creationId xmlns:a16="http://schemas.microsoft.com/office/drawing/2014/main" id="{4BA62F22-C02E-EC46-968B-8E068ACE6337}"/>
              </a:ext>
            </a:extLst>
          </p:cNvPr>
          <p:cNvSpPr>
            <a:spLocks noChangeArrowheads="1"/>
          </p:cNvSpPr>
          <p:nvPr/>
        </p:nvSpPr>
        <p:spPr bwMode="auto">
          <a:xfrm>
            <a:off x="457200" y="1571625"/>
            <a:ext cx="2590800" cy="762000"/>
          </a:xfrm>
          <a:prstGeom prst="cube">
            <a:avLst>
              <a:gd name="adj" fmla="val 9583"/>
            </a:avLst>
          </a:prstGeom>
          <a:blipFill dpi="0" rotWithShape="0">
            <a:blip r:embed="rId2"/>
            <a:srcRect/>
            <a:tile tx="0" ty="0" sx="100000" sy="100000" flip="none" algn="tl"/>
          </a:blipFill>
          <a:ln w="25400">
            <a:solidFill>
              <a:srgbClr val="C0C0C0"/>
            </a:solidFill>
            <a:miter lim="800000"/>
            <a:headEnd/>
            <a:tailEnd/>
          </a:ln>
        </p:spPr>
        <p:txBody>
          <a:bodyPr wrap="none" anchor="ctr"/>
          <a:lstStyle/>
          <a:p>
            <a:pPr algn="ctr" eaLnBrk="1" hangingPunct="1">
              <a:defRPr/>
            </a:pPr>
            <a:r>
              <a:rPr lang="en-US" altLang="zh-CN" sz="3200">
                <a:solidFill>
                  <a:schemeClr val="bg1"/>
                </a:solidFill>
                <a:effectLst>
                  <a:outerShdw blurRad="38100" dist="38100" dir="2700000" algn="tl">
                    <a:srgbClr val="000000"/>
                  </a:outerShdw>
                </a:effectLst>
                <a:latin typeface="Impact" pitchFamily="34" charset="0"/>
              </a:rPr>
              <a:t>Components</a:t>
            </a:r>
            <a:endParaRPr lang="en-US" altLang="zh-CN" b="1"/>
          </a:p>
        </p:txBody>
      </p:sp>
      <p:sp>
        <p:nvSpPr>
          <p:cNvPr id="118793" name="AutoShape 9">
            <a:extLst>
              <a:ext uri="{FF2B5EF4-FFF2-40B4-BE49-F238E27FC236}">
                <a16:creationId xmlns:a16="http://schemas.microsoft.com/office/drawing/2014/main" id="{BC6AA0DD-4233-6446-A632-A0DE7969A7CA}"/>
              </a:ext>
            </a:extLst>
          </p:cNvPr>
          <p:cNvSpPr>
            <a:spLocks noChangeArrowheads="1"/>
          </p:cNvSpPr>
          <p:nvPr/>
        </p:nvSpPr>
        <p:spPr bwMode="auto">
          <a:xfrm>
            <a:off x="3276600" y="1647825"/>
            <a:ext cx="2590800" cy="685800"/>
          </a:xfrm>
          <a:prstGeom prst="can">
            <a:avLst>
              <a:gd name="adj" fmla="val 19213"/>
            </a:avLst>
          </a:prstGeom>
          <a:gradFill rotWithShape="0">
            <a:gsLst>
              <a:gs pos="0">
                <a:srgbClr val="CFCFCF"/>
              </a:gs>
              <a:gs pos="50000">
                <a:srgbClr val="FFFFFF"/>
              </a:gs>
              <a:gs pos="100000">
                <a:srgbClr val="CFCFCF"/>
              </a:gs>
            </a:gsLst>
            <a:lin ang="0" scaled="1"/>
          </a:gradFill>
          <a:ln w="25400">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t>Infinite Memory</a:t>
            </a:r>
          </a:p>
        </p:txBody>
      </p:sp>
      <p:sp>
        <p:nvSpPr>
          <p:cNvPr id="118794" name="AutoShape 10">
            <a:extLst>
              <a:ext uri="{FF2B5EF4-FFF2-40B4-BE49-F238E27FC236}">
                <a16:creationId xmlns:a16="http://schemas.microsoft.com/office/drawing/2014/main" id="{54111EE1-DFA9-0349-A317-BA99F93F8318}"/>
              </a:ext>
            </a:extLst>
          </p:cNvPr>
          <p:cNvSpPr>
            <a:spLocks noChangeArrowheads="1"/>
          </p:cNvSpPr>
          <p:nvPr/>
        </p:nvSpPr>
        <p:spPr bwMode="auto">
          <a:xfrm>
            <a:off x="7010400" y="1647825"/>
            <a:ext cx="1752600" cy="688975"/>
          </a:xfrm>
          <a:prstGeom prst="cube">
            <a:avLst>
              <a:gd name="adj" fmla="val 15667"/>
            </a:avLst>
          </a:prstGeom>
          <a:gradFill rotWithShape="0">
            <a:gsLst>
              <a:gs pos="0">
                <a:srgbClr val="FFFFFF"/>
              </a:gs>
              <a:gs pos="100000">
                <a:srgbClr val="CFCFCF"/>
              </a:gs>
            </a:gsLst>
            <a:lin ang="0" scaled="1"/>
          </a:gradFill>
          <a:ln w="25400">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t>Scanner</a:t>
            </a:r>
          </a:p>
        </p:txBody>
      </p:sp>
      <p:sp>
        <p:nvSpPr>
          <p:cNvPr id="118795" name="Rectangle 11">
            <a:extLst>
              <a:ext uri="{FF2B5EF4-FFF2-40B4-BE49-F238E27FC236}">
                <a16:creationId xmlns:a16="http://schemas.microsoft.com/office/drawing/2014/main" id="{45AB5870-4B18-354E-B356-A719A3447BE8}"/>
              </a:ext>
            </a:extLst>
          </p:cNvPr>
          <p:cNvSpPr>
            <a:spLocks noChangeArrowheads="1"/>
          </p:cNvSpPr>
          <p:nvPr/>
        </p:nvSpPr>
        <p:spPr bwMode="auto">
          <a:xfrm>
            <a:off x="5943600" y="1800225"/>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t>and</a:t>
            </a:r>
          </a:p>
        </p:txBody>
      </p:sp>
      <p:sp>
        <p:nvSpPr>
          <p:cNvPr id="118796" name="AutoShape 12" descr="花岗岩">
            <a:extLst>
              <a:ext uri="{FF2B5EF4-FFF2-40B4-BE49-F238E27FC236}">
                <a16:creationId xmlns:a16="http://schemas.microsoft.com/office/drawing/2014/main" id="{D2B767A2-6F88-9245-BB88-E16CE1FC2DD5}"/>
              </a:ext>
            </a:extLst>
          </p:cNvPr>
          <p:cNvSpPr>
            <a:spLocks noChangeArrowheads="1"/>
          </p:cNvSpPr>
          <p:nvPr/>
        </p:nvSpPr>
        <p:spPr bwMode="auto">
          <a:xfrm>
            <a:off x="457200" y="2562225"/>
            <a:ext cx="2286000" cy="762000"/>
          </a:xfrm>
          <a:prstGeom prst="cube">
            <a:avLst>
              <a:gd name="adj" fmla="val 9583"/>
            </a:avLst>
          </a:prstGeom>
          <a:blipFill dpi="0" rotWithShape="0">
            <a:blip r:embed="rId2"/>
            <a:srcRect/>
            <a:tile tx="0" ty="0" sx="100000" sy="100000" flip="none" algn="tl"/>
          </a:blipFill>
          <a:ln w="25400">
            <a:solidFill>
              <a:srgbClr val="C0C0C0"/>
            </a:solidFill>
            <a:miter lim="800000"/>
            <a:headEnd/>
            <a:tailEnd/>
          </a:ln>
        </p:spPr>
        <p:txBody>
          <a:bodyPr wrap="none" anchor="ctr"/>
          <a:lstStyle/>
          <a:p>
            <a:pPr algn="ctr" eaLnBrk="1" hangingPunct="1">
              <a:defRPr/>
            </a:pPr>
            <a:r>
              <a:rPr lang="en-US" altLang="zh-CN" sz="3200">
                <a:solidFill>
                  <a:schemeClr val="bg1"/>
                </a:solidFill>
                <a:effectLst>
                  <a:outerShdw blurRad="38100" dist="38100" dir="2700000" algn="tl">
                    <a:srgbClr val="000000"/>
                  </a:outerShdw>
                </a:effectLst>
                <a:latin typeface="Impact" pitchFamily="34" charset="0"/>
              </a:rPr>
              <a:t>Operations</a:t>
            </a:r>
            <a:endParaRPr lang="en-US" altLang="zh-CN" b="1"/>
          </a:p>
        </p:txBody>
      </p:sp>
      <p:sp>
        <p:nvSpPr>
          <p:cNvPr id="118797" name="Text Box 13">
            <a:extLst>
              <a:ext uri="{FF2B5EF4-FFF2-40B4-BE49-F238E27FC236}">
                <a16:creationId xmlns:a16="http://schemas.microsoft.com/office/drawing/2014/main" id="{4C85C464-CCAD-B248-8BB2-5BCE776EEA68}"/>
              </a:ext>
            </a:extLst>
          </p:cNvPr>
          <p:cNvSpPr txBox="1">
            <a:spLocks noChangeArrowheads="1"/>
          </p:cNvSpPr>
          <p:nvPr/>
        </p:nvSpPr>
        <p:spPr bwMode="auto">
          <a:xfrm>
            <a:off x="3200400" y="2638425"/>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ym typeface="Wingdings" pitchFamily="2" charset="2"/>
              </a:rPr>
              <a:t>  </a:t>
            </a:r>
            <a:r>
              <a:rPr lang="en-US" altLang="zh-CN" sz="2000" b="1">
                <a:latin typeface="Arial" panose="020B0604020202020204" pitchFamily="34" charset="0"/>
                <a:sym typeface="Wingdings" pitchFamily="2" charset="2"/>
              </a:rPr>
              <a:t>Change the finite control state.</a:t>
            </a:r>
            <a:endParaRPr lang="en-US" altLang="zh-CN" sz="2000" b="1">
              <a:latin typeface="Arial" panose="020B0604020202020204" pitchFamily="34" charset="0"/>
            </a:endParaRPr>
          </a:p>
        </p:txBody>
      </p:sp>
      <p:sp>
        <p:nvSpPr>
          <p:cNvPr id="118798" name="Text Box 14">
            <a:extLst>
              <a:ext uri="{FF2B5EF4-FFF2-40B4-BE49-F238E27FC236}">
                <a16:creationId xmlns:a16="http://schemas.microsoft.com/office/drawing/2014/main" id="{BF859C34-B75E-BB4B-A9BB-213946B2279F}"/>
              </a:ext>
            </a:extLst>
          </p:cNvPr>
          <p:cNvSpPr txBox="1">
            <a:spLocks noChangeArrowheads="1"/>
          </p:cNvSpPr>
          <p:nvPr/>
        </p:nvSpPr>
        <p:spPr bwMode="auto">
          <a:xfrm>
            <a:off x="3200400" y="3095625"/>
            <a:ext cx="5562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marL="485775" indent="-4857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ym typeface="Wingdings" pitchFamily="2" charset="2"/>
              </a:rPr>
              <a:t>  </a:t>
            </a:r>
            <a:r>
              <a:rPr lang="en-US" altLang="zh-CN" sz="2000" b="1">
                <a:latin typeface="Arial" panose="020B0604020202020204" pitchFamily="34" charset="0"/>
                <a:sym typeface="Wingdings" pitchFamily="2" charset="2"/>
              </a:rPr>
              <a:t>Erase the symbol in the unit currently pointed by head, and write a new symbol in.</a:t>
            </a:r>
            <a:endParaRPr lang="en-US" altLang="zh-CN" sz="2000" b="1">
              <a:latin typeface="Arial" panose="020B0604020202020204" pitchFamily="34" charset="0"/>
            </a:endParaRPr>
          </a:p>
        </p:txBody>
      </p:sp>
      <p:sp>
        <p:nvSpPr>
          <p:cNvPr id="118799" name="Text Box 15">
            <a:extLst>
              <a:ext uri="{FF2B5EF4-FFF2-40B4-BE49-F238E27FC236}">
                <a16:creationId xmlns:a16="http://schemas.microsoft.com/office/drawing/2014/main" id="{6D269DAC-909B-2643-B1F3-5FD06188F6F4}"/>
              </a:ext>
            </a:extLst>
          </p:cNvPr>
          <p:cNvSpPr txBox="1">
            <a:spLocks noChangeArrowheads="1"/>
          </p:cNvSpPr>
          <p:nvPr/>
        </p:nvSpPr>
        <p:spPr bwMode="auto">
          <a:xfrm>
            <a:off x="3200400" y="4162425"/>
            <a:ext cx="5715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marL="485775" indent="-4857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ym typeface="Wingdings" pitchFamily="2" charset="2"/>
              </a:rPr>
              <a:t>  </a:t>
            </a:r>
            <a:r>
              <a:rPr lang="en-US" altLang="zh-CN" sz="2000" b="1">
                <a:latin typeface="Arial" panose="020B0604020202020204" pitchFamily="34" charset="0"/>
                <a:sym typeface="Wingdings" pitchFamily="2" charset="2"/>
              </a:rPr>
              <a:t>Head moves one unit to the left (</a:t>
            </a:r>
            <a:r>
              <a:rPr lang="en-US" altLang="zh-CN" sz="2000" b="1">
                <a:solidFill>
                  <a:srgbClr val="FF0000"/>
                </a:solidFill>
                <a:latin typeface="Arial" panose="020B0604020202020204" pitchFamily="34" charset="0"/>
                <a:sym typeface="Wingdings" pitchFamily="2" charset="2"/>
              </a:rPr>
              <a:t>L</a:t>
            </a:r>
            <a:r>
              <a:rPr lang="en-US" altLang="zh-CN" sz="2000" b="1">
                <a:latin typeface="Arial" panose="020B0604020202020204" pitchFamily="34" charset="0"/>
                <a:sym typeface="Wingdings" pitchFamily="2" charset="2"/>
              </a:rPr>
              <a:t>), or to the right (</a:t>
            </a:r>
            <a:r>
              <a:rPr lang="en-US" altLang="zh-CN" sz="2000" b="1">
                <a:solidFill>
                  <a:schemeClr val="hlink"/>
                </a:solidFill>
                <a:latin typeface="Arial" panose="020B0604020202020204" pitchFamily="34" charset="0"/>
                <a:sym typeface="Wingdings" pitchFamily="2" charset="2"/>
              </a:rPr>
              <a:t>R</a:t>
            </a:r>
            <a:r>
              <a:rPr lang="en-US" altLang="zh-CN" sz="2000" b="1">
                <a:latin typeface="Arial" panose="020B0604020202020204" pitchFamily="34" charset="0"/>
                <a:sym typeface="Wingdings" pitchFamily="2" charset="2"/>
              </a:rPr>
              <a:t>), or stays at its current position (</a:t>
            </a:r>
            <a:r>
              <a:rPr lang="en-US" altLang="zh-CN" sz="2000" b="1">
                <a:solidFill>
                  <a:schemeClr val="accent1"/>
                </a:solidFill>
                <a:latin typeface="Arial" panose="020B0604020202020204" pitchFamily="34" charset="0"/>
                <a:sym typeface="Wingdings" pitchFamily="2" charset="2"/>
              </a:rPr>
              <a:t>S</a:t>
            </a:r>
            <a:r>
              <a:rPr lang="en-US" altLang="zh-CN" sz="2000" b="1">
                <a:latin typeface="Arial" panose="020B0604020202020204" pitchFamily="34" charset="0"/>
                <a:sym typeface="Wingdings" pitchFamily="2" charset="2"/>
              </a:rPr>
              <a:t>).</a:t>
            </a:r>
            <a:endParaRPr lang="en-US" altLang="zh-CN" sz="2000" b="1">
              <a:latin typeface="Arial" panose="020B0604020202020204" pitchFamily="34" charset="0"/>
            </a:endParaRPr>
          </a:p>
        </p:txBody>
      </p:sp>
      <p:sp>
        <p:nvSpPr>
          <p:cNvPr id="118800" name="AutoShape 16">
            <a:extLst>
              <a:ext uri="{FF2B5EF4-FFF2-40B4-BE49-F238E27FC236}">
                <a16:creationId xmlns:a16="http://schemas.microsoft.com/office/drawing/2014/main" id="{37E4B4EA-76B6-334E-8270-029EF5C5F1B1}"/>
              </a:ext>
            </a:extLst>
          </p:cNvPr>
          <p:cNvSpPr>
            <a:spLocks noChangeArrowheads="1"/>
          </p:cNvSpPr>
          <p:nvPr/>
        </p:nvSpPr>
        <p:spPr bwMode="auto">
          <a:xfrm>
            <a:off x="609600" y="3511550"/>
            <a:ext cx="1096963" cy="411163"/>
          </a:xfrm>
          <a:prstGeom prst="cube">
            <a:avLst>
              <a:gd name="adj" fmla="val 17264"/>
            </a:avLst>
          </a:prstGeom>
          <a:gradFill rotWithShape="0">
            <a:gsLst>
              <a:gs pos="0">
                <a:srgbClr val="FFFFFF"/>
              </a:gs>
              <a:gs pos="100000">
                <a:srgbClr val="C2C2C2"/>
              </a:gs>
            </a:gsLst>
            <a:lin ang="0" scaled="1"/>
          </a:gradFill>
          <a:ln w="25400">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Scanner</a:t>
            </a:r>
            <a:endParaRPr lang="en-US" altLang="zh-CN" sz="2400" b="1"/>
          </a:p>
        </p:txBody>
      </p:sp>
      <p:grpSp>
        <p:nvGrpSpPr>
          <p:cNvPr id="2" name="Group 17">
            <a:extLst>
              <a:ext uri="{FF2B5EF4-FFF2-40B4-BE49-F238E27FC236}">
                <a16:creationId xmlns:a16="http://schemas.microsoft.com/office/drawing/2014/main" id="{36BEE735-DCE9-584A-AE14-66CFBD23A9D8}"/>
              </a:ext>
            </a:extLst>
          </p:cNvPr>
          <p:cNvGrpSpPr>
            <a:grpSpLocks/>
          </p:cNvGrpSpPr>
          <p:nvPr/>
        </p:nvGrpSpPr>
        <p:grpSpPr bwMode="auto">
          <a:xfrm>
            <a:off x="609600" y="4314825"/>
            <a:ext cx="2514600" cy="1295400"/>
            <a:chOff x="384" y="3312"/>
            <a:chExt cx="1728" cy="816"/>
          </a:xfrm>
        </p:grpSpPr>
        <p:grpSp>
          <p:nvGrpSpPr>
            <p:cNvPr id="18470" name="Group 18">
              <a:extLst>
                <a:ext uri="{FF2B5EF4-FFF2-40B4-BE49-F238E27FC236}">
                  <a16:creationId xmlns:a16="http://schemas.microsoft.com/office/drawing/2014/main" id="{52CBDCA5-8BE4-3A4C-81DC-96C6975121CA}"/>
                </a:ext>
              </a:extLst>
            </p:cNvPr>
            <p:cNvGrpSpPr>
              <a:grpSpLocks/>
            </p:cNvGrpSpPr>
            <p:nvPr/>
          </p:nvGrpSpPr>
          <p:grpSpPr bwMode="auto">
            <a:xfrm>
              <a:off x="384" y="3360"/>
              <a:ext cx="1728" cy="144"/>
              <a:chOff x="624" y="2256"/>
              <a:chExt cx="1728" cy="144"/>
            </a:xfrm>
          </p:grpSpPr>
          <p:sp>
            <p:nvSpPr>
              <p:cNvPr id="18487" name="Line 19">
                <a:extLst>
                  <a:ext uri="{FF2B5EF4-FFF2-40B4-BE49-F238E27FC236}">
                    <a16:creationId xmlns:a16="http://schemas.microsoft.com/office/drawing/2014/main" id="{962FD721-E544-5748-8892-2AA17272EA6E}"/>
                  </a:ext>
                </a:extLst>
              </p:cNvPr>
              <p:cNvSpPr>
                <a:spLocks noChangeShapeType="1"/>
              </p:cNvSpPr>
              <p:nvPr/>
            </p:nvSpPr>
            <p:spPr bwMode="auto">
              <a:xfrm>
                <a:off x="624" y="225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88" name="Line 20">
                <a:extLst>
                  <a:ext uri="{FF2B5EF4-FFF2-40B4-BE49-F238E27FC236}">
                    <a16:creationId xmlns:a16="http://schemas.microsoft.com/office/drawing/2014/main" id="{5D671C5A-174F-C340-BA5B-3ACF21BE342A}"/>
                  </a:ext>
                </a:extLst>
              </p:cNvPr>
              <p:cNvSpPr>
                <a:spLocks noChangeShapeType="1"/>
              </p:cNvSpPr>
              <p:nvPr/>
            </p:nvSpPr>
            <p:spPr bwMode="auto">
              <a:xfrm>
                <a:off x="624" y="2256"/>
                <a:ext cx="17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89" name="Line 21">
                <a:extLst>
                  <a:ext uri="{FF2B5EF4-FFF2-40B4-BE49-F238E27FC236}">
                    <a16:creationId xmlns:a16="http://schemas.microsoft.com/office/drawing/2014/main" id="{0AFB8336-B7AC-0B42-A43D-CBCF296DF54B}"/>
                  </a:ext>
                </a:extLst>
              </p:cNvPr>
              <p:cNvSpPr>
                <a:spLocks noChangeShapeType="1"/>
              </p:cNvSpPr>
              <p:nvPr/>
            </p:nvSpPr>
            <p:spPr bwMode="auto">
              <a:xfrm>
                <a:off x="624" y="2400"/>
                <a:ext cx="17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90" name="Line 22">
                <a:extLst>
                  <a:ext uri="{FF2B5EF4-FFF2-40B4-BE49-F238E27FC236}">
                    <a16:creationId xmlns:a16="http://schemas.microsoft.com/office/drawing/2014/main" id="{96A929F0-93FA-AE44-B2FD-BC245ACB2EFA}"/>
                  </a:ext>
                </a:extLst>
              </p:cNvPr>
              <p:cNvSpPr>
                <a:spLocks noChangeShapeType="1"/>
              </p:cNvSpPr>
              <p:nvPr/>
            </p:nvSpPr>
            <p:spPr bwMode="auto">
              <a:xfrm>
                <a:off x="1248" y="225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91" name="Line 23">
                <a:extLst>
                  <a:ext uri="{FF2B5EF4-FFF2-40B4-BE49-F238E27FC236}">
                    <a16:creationId xmlns:a16="http://schemas.microsoft.com/office/drawing/2014/main" id="{EE3262C9-880D-D242-A08D-3DCDBFCC0B27}"/>
                  </a:ext>
                </a:extLst>
              </p:cNvPr>
              <p:cNvSpPr>
                <a:spLocks noChangeShapeType="1"/>
              </p:cNvSpPr>
              <p:nvPr/>
            </p:nvSpPr>
            <p:spPr bwMode="auto">
              <a:xfrm>
                <a:off x="1392" y="225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8471" name="Group 24">
              <a:extLst>
                <a:ext uri="{FF2B5EF4-FFF2-40B4-BE49-F238E27FC236}">
                  <a16:creationId xmlns:a16="http://schemas.microsoft.com/office/drawing/2014/main" id="{CFF044A9-D94C-4441-A8B3-5747A12EA86B}"/>
                </a:ext>
              </a:extLst>
            </p:cNvPr>
            <p:cNvGrpSpPr>
              <a:grpSpLocks/>
            </p:cNvGrpSpPr>
            <p:nvPr/>
          </p:nvGrpSpPr>
          <p:grpSpPr bwMode="auto">
            <a:xfrm>
              <a:off x="384" y="3600"/>
              <a:ext cx="1728" cy="144"/>
              <a:chOff x="624" y="2496"/>
              <a:chExt cx="1728" cy="144"/>
            </a:xfrm>
          </p:grpSpPr>
          <p:sp>
            <p:nvSpPr>
              <p:cNvPr id="18482" name="Line 25">
                <a:extLst>
                  <a:ext uri="{FF2B5EF4-FFF2-40B4-BE49-F238E27FC236}">
                    <a16:creationId xmlns:a16="http://schemas.microsoft.com/office/drawing/2014/main" id="{FAFEE6A8-0D81-264D-852F-C5AC702DD283}"/>
                  </a:ext>
                </a:extLst>
              </p:cNvPr>
              <p:cNvSpPr>
                <a:spLocks noChangeShapeType="1"/>
              </p:cNvSpPr>
              <p:nvPr/>
            </p:nvSpPr>
            <p:spPr bwMode="auto">
              <a:xfrm>
                <a:off x="624" y="249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83" name="Line 26">
                <a:extLst>
                  <a:ext uri="{FF2B5EF4-FFF2-40B4-BE49-F238E27FC236}">
                    <a16:creationId xmlns:a16="http://schemas.microsoft.com/office/drawing/2014/main" id="{C1EC72A9-9606-8848-B50B-B20A30D1004B}"/>
                  </a:ext>
                </a:extLst>
              </p:cNvPr>
              <p:cNvSpPr>
                <a:spLocks noChangeShapeType="1"/>
              </p:cNvSpPr>
              <p:nvPr/>
            </p:nvSpPr>
            <p:spPr bwMode="auto">
              <a:xfrm>
                <a:off x="624" y="2496"/>
                <a:ext cx="17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84" name="Line 27">
                <a:extLst>
                  <a:ext uri="{FF2B5EF4-FFF2-40B4-BE49-F238E27FC236}">
                    <a16:creationId xmlns:a16="http://schemas.microsoft.com/office/drawing/2014/main" id="{657945AC-A507-5E4B-AB7E-BF7AFFAD52B8}"/>
                  </a:ext>
                </a:extLst>
              </p:cNvPr>
              <p:cNvSpPr>
                <a:spLocks noChangeShapeType="1"/>
              </p:cNvSpPr>
              <p:nvPr/>
            </p:nvSpPr>
            <p:spPr bwMode="auto">
              <a:xfrm>
                <a:off x="624" y="2640"/>
                <a:ext cx="17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85" name="Line 28">
                <a:extLst>
                  <a:ext uri="{FF2B5EF4-FFF2-40B4-BE49-F238E27FC236}">
                    <a16:creationId xmlns:a16="http://schemas.microsoft.com/office/drawing/2014/main" id="{AE46A146-5CA8-8A4E-B800-2EDC37CDC2F9}"/>
                  </a:ext>
                </a:extLst>
              </p:cNvPr>
              <p:cNvSpPr>
                <a:spLocks noChangeShapeType="1"/>
              </p:cNvSpPr>
              <p:nvPr/>
            </p:nvSpPr>
            <p:spPr bwMode="auto">
              <a:xfrm>
                <a:off x="768" y="249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86" name="Line 29">
                <a:extLst>
                  <a:ext uri="{FF2B5EF4-FFF2-40B4-BE49-F238E27FC236}">
                    <a16:creationId xmlns:a16="http://schemas.microsoft.com/office/drawing/2014/main" id="{C0CBC9B8-248F-C94B-BEB7-8233E37A0557}"/>
                  </a:ext>
                </a:extLst>
              </p:cNvPr>
              <p:cNvSpPr>
                <a:spLocks noChangeShapeType="1"/>
              </p:cNvSpPr>
              <p:nvPr/>
            </p:nvSpPr>
            <p:spPr bwMode="auto">
              <a:xfrm>
                <a:off x="912" y="249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8472" name="Group 30">
              <a:extLst>
                <a:ext uri="{FF2B5EF4-FFF2-40B4-BE49-F238E27FC236}">
                  <a16:creationId xmlns:a16="http://schemas.microsoft.com/office/drawing/2014/main" id="{3401D3DF-69CA-5E45-A7A2-EECF8F01B474}"/>
                </a:ext>
              </a:extLst>
            </p:cNvPr>
            <p:cNvGrpSpPr>
              <a:grpSpLocks/>
            </p:cNvGrpSpPr>
            <p:nvPr/>
          </p:nvGrpSpPr>
          <p:grpSpPr bwMode="auto">
            <a:xfrm>
              <a:off x="384" y="3984"/>
              <a:ext cx="1728" cy="144"/>
              <a:chOff x="624" y="3120"/>
              <a:chExt cx="1728" cy="144"/>
            </a:xfrm>
          </p:grpSpPr>
          <p:sp>
            <p:nvSpPr>
              <p:cNvPr id="18477" name="Line 31">
                <a:extLst>
                  <a:ext uri="{FF2B5EF4-FFF2-40B4-BE49-F238E27FC236}">
                    <a16:creationId xmlns:a16="http://schemas.microsoft.com/office/drawing/2014/main" id="{38D6942C-B9FF-8D45-8072-F2303D6F262F}"/>
                  </a:ext>
                </a:extLst>
              </p:cNvPr>
              <p:cNvSpPr>
                <a:spLocks noChangeShapeType="1"/>
              </p:cNvSpPr>
              <p:nvPr/>
            </p:nvSpPr>
            <p:spPr bwMode="auto">
              <a:xfrm>
                <a:off x="624" y="312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78" name="Line 32">
                <a:extLst>
                  <a:ext uri="{FF2B5EF4-FFF2-40B4-BE49-F238E27FC236}">
                    <a16:creationId xmlns:a16="http://schemas.microsoft.com/office/drawing/2014/main" id="{0331E787-1C87-C34C-9336-FEFB731DA677}"/>
                  </a:ext>
                </a:extLst>
              </p:cNvPr>
              <p:cNvSpPr>
                <a:spLocks noChangeShapeType="1"/>
              </p:cNvSpPr>
              <p:nvPr/>
            </p:nvSpPr>
            <p:spPr bwMode="auto">
              <a:xfrm>
                <a:off x="624" y="3120"/>
                <a:ext cx="17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79" name="Line 33">
                <a:extLst>
                  <a:ext uri="{FF2B5EF4-FFF2-40B4-BE49-F238E27FC236}">
                    <a16:creationId xmlns:a16="http://schemas.microsoft.com/office/drawing/2014/main" id="{40E1CA5A-2269-EA41-8CEC-3F9E253A948E}"/>
                  </a:ext>
                </a:extLst>
              </p:cNvPr>
              <p:cNvSpPr>
                <a:spLocks noChangeShapeType="1"/>
              </p:cNvSpPr>
              <p:nvPr/>
            </p:nvSpPr>
            <p:spPr bwMode="auto">
              <a:xfrm>
                <a:off x="624" y="3264"/>
                <a:ext cx="17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80" name="Line 34">
                <a:extLst>
                  <a:ext uri="{FF2B5EF4-FFF2-40B4-BE49-F238E27FC236}">
                    <a16:creationId xmlns:a16="http://schemas.microsoft.com/office/drawing/2014/main" id="{8BF0B032-D375-894D-A4F1-3F4FEB1CA315}"/>
                  </a:ext>
                </a:extLst>
              </p:cNvPr>
              <p:cNvSpPr>
                <a:spLocks noChangeShapeType="1"/>
              </p:cNvSpPr>
              <p:nvPr/>
            </p:nvSpPr>
            <p:spPr bwMode="auto">
              <a:xfrm>
                <a:off x="1920" y="312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81" name="Line 35">
                <a:extLst>
                  <a:ext uri="{FF2B5EF4-FFF2-40B4-BE49-F238E27FC236}">
                    <a16:creationId xmlns:a16="http://schemas.microsoft.com/office/drawing/2014/main" id="{83E83607-3071-DB46-A710-B66834E93D0B}"/>
                  </a:ext>
                </a:extLst>
              </p:cNvPr>
              <p:cNvSpPr>
                <a:spLocks noChangeShapeType="1"/>
              </p:cNvSpPr>
              <p:nvPr/>
            </p:nvSpPr>
            <p:spPr bwMode="auto">
              <a:xfrm>
                <a:off x="2064" y="312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8473" name="Rectangle 36">
              <a:extLst>
                <a:ext uri="{FF2B5EF4-FFF2-40B4-BE49-F238E27FC236}">
                  <a16:creationId xmlns:a16="http://schemas.microsoft.com/office/drawing/2014/main" id="{00010B13-FEDE-0740-B672-214250549DEA}"/>
                </a:ext>
              </a:extLst>
            </p:cNvPr>
            <p:cNvSpPr>
              <a:spLocks noChangeArrowheads="1"/>
            </p:cNvSpPr>
            <p:nvPr/>
          </p:nvSpPr>
          <p:spPr bwMode="auto">
            <a:xfrm>
              <a:off x="384" y="3312"/>
              <a:ext cx="6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t>... ...</a:t>
              </a:r>
            </a:p>
          </p:txBody>
        </p:sp>
        <p:sp>
          <p:nvSpPr>
            <p:cNvPr id="18474" name="Rectangle 37">
              <a:extLst>
                <a:ext uri="{FF2B5EF4-FFF2-40B4-BE49-F238E27FC236}">
                  <a16:creationId xmlns:a16="http://schemas.microsoft.com/office/drawing/2014/main" id="{1FC9225A-E57A-5444-91A9-31AA895A5BDD}"/>
                </a:ext>
              </a:extLst>
            </p:cNvPr>
            <p:cNvSpPr>
              <a:spLocks noChangeArrowheads="1"/>
            </p:cNvSpPr>
            <p:nvPr/>
          </p:nvSpPr>
          <p:spPr bwMode="auto">
            <a:xfrm>
              <a:off x="672" y="3552"/>
              <a:ext cx="124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t>... ... ... ...</a:t>
              </a:r>
            </a:p>
          </p:txBody>
        </p:sp>
        <p:sp>
          <p:nvSpPr>
            <p:cNvPr id="18475" name="Rectangle 38">
              <a:extLst>
                <a:ext uri="{FF2B5EF4-FFF2-40B4-BE49-F238E27FC236}">
                  <a16:creationId xmlns:a16="http://schemas.microsoft.com/office/drawing/2014/main" id="{4FE544CB-C7C2-4743-94B6-97AAF1793984}"/>
                </a:ext>
              </a:extLst>
            </p:cNvPr>
            <p:cNvSpPr>
              <a:spLocks noChangeArrowheads="1"/>
            </p:cNvSpPr>
            <p:nvPr/>
          </p:nvSpPr>
          <p:spPr bwMode="auto">
            <a:xfrm>
              <a:off x="432" y="3936"/>
              <a:ext cx="124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t>... ... ... ...</a:t>
              </a:r>
            </a:p>
          </p:txBody>
        </p:sp>
        <p:sp>
          <p:nvSpPr>
            <p:cNvPr id="18476" name="Text Box 39">
              <a:extLst>
                <a:ext uri="{FF2B5EF4-FFF2-40B4-BE49-F238E27FC236}">
                  <a16:creationId xmlns:a16="http://schemas.microsoft.com/office/drawing/2014/main" id="{2C45403A-FDAD-E647-B64A-A69CC7765F83}"/>
                </a:ext>
              </a:extLst>
            </p:cNvPr>
            <p:cNvSpPr txBox="1">
              <a:spLocks noChangeArrowheads="1"/>
            </p:cNvSpPr>
            <p:nvPr/>
          </p:nvSpPr>
          <p:spPr bwMode="auto">
            <a:xfrm>
              <a:off x="416" y="3792"/>
              <a:ext cx="3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vert="eaVert"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t>...</a:t>
              </a:r>
              <a:endParaRPr lang="en-US" altLang="zh-CN" sz="2400"/>
            </a:p>
          </p:txBody>
        </p:sp>
      </p:grpSp>
      <p:grpSp>
        <p:nvGrpSpPr>
          <p:cNvPr id="6" name="Group 40">
            <a:extLst>
              <a:ext uri="{FF2B5EF4-FFF2-40B4-BE49-F238E27FC236}">
                <a16:creationId xmlns:a16="http://schemas.microsoft.com/office/drawing/2014/main" id="{C740EAD6-7D0B-704E-9BAC-FA3E6EA425EA}"/>
              </a:ext>
            </a:extLst>
          </p:cNvPr>
          <p:cNvGrpSpPr>
            <a:grpSpLocks/>
          </p:cNvGrpSpPr>
          <p:nvPr/>
        </p:nvGrpSpPr>
        <p:grpSpPr bwMode="auto">
          <a:xfrm>
            <a:off x="685800" y="3933825"/>
            <a:ext cx="914400" cy="457200"/>
            <a:chOff x="432" y="3072"/>
            <a:chExt cx="576" cy="288"/>
          </a:xfrm>
        </p:grpSpPr>
        <p:sp>
          <p:nvSpPr>
            <p:cNvPr id="18467" name="Line 41">
              <a:extLst>
                <a:ext uri="{FF2B5EF4-FFF2-40B4-BE49-F238E27FC236}">
                  <a16:creationId xmlns:a16="http://schemas.microsoft.com/office/drawing/2014/main" id="{F0AEC6C1-E6D6-6E42-ABDC-A7C954781C0F}"/>
                </a:ext>
              </a:extLst>
            </p:cNvPr>
            <p:cNvSpPr>
              <a:spLocks noChangeShapeType="1"/>
            </p:cNvSpPr>
            <p:nvPr/>
          </p:nvSpPr>
          <p:spPr bwMode="auto">
            <a:xfrm>
              <a:off x="432" y="3072"/>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68" name="Line 42">
              <a:extLst>
                <a:ext uri="{FF2B5EF4-FFF2-40B4-BE49-F238E27FC236}">
                  <a16:creationId xmlns:a16="http://schemas.microsoft.com/office/drawing/2014/main" id="{3946EEE3-0ECA-2E4E-BB2E-2F4159C232F8}"/>
                </a:ext>
              </a:extLst>
            </p:cNvPr>
            <p:cNvSpPr>
              <a:spLocks noChangeShapeType="1"/>
            </p:cNvSpPr>
            <p:nvPr/>
          </p:nvSpPr>
          <p:spPr bwMode="auto">
            <a:xfrm>
              <a:off x="432" y="3168"/>
              <a:ext cx="57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69" name="Line 43">
              <a:extLst>
                <a:ext uri="{FF2B5EF4-FFF2-40B4-BE49-F238E27FC236}">
                  <a16:creationId xmlns:a16="http://schemas.microsoft.com/office/drawing/2014/main" id="{13EE9C3A-764F-B546-8850-77E81C335208}"/>
                </a:ext>
              </a:extLst>
            </p:cNvPr>
            <p:cNvSpPr>
              <a:spLocks noChangeShapeType="1"/>
            </p:cNvSpPr>
            <p:nvPr/>
          </p:nvSpPr>
          <p:spPr bwMode="auto">
            <a:xfrm>
              <a:off x="1008" y="3168"/>
              <a:ext cx="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7" name="Group 44">
            <a:extLst>
              <a:ext uri="{FF2B5EF4-FFF2-40B4-BE49-F238E27FC236}">
                <a16:creationId xmlns:a16="http://schemas.microsoft.com/office/drawing/2014/main" id="{E463B615-5AC0-DD44-896F-1F766D376CE3}"/>
              </a:ext>
            </a:extLst>
          </p:cNvPr>
          <p:cNvGrpSpPr>
            <a:grpSpLocks/>
          </p:cNvGrpSpPr>
          <p:nvPr/>
        </p:nvGrpSpPr>
        <p:grpSpPr bwMode="auto">
          <a:xfrm>
            <a:off x="914400" y="3933825"/>
            <a:ext cx="76200" cy="838200"/>
            <a:chOff x="576" y="3072"/>
            <a:chExt cx="48" cy="528"/>
          </a:xfrm>
        </p:grpSpPr>
        <p:sp>
          <p:nvSpPr>
            <p:cNvPr id="18464" name="Line 45">
              <a:extLst>
                <a:ext uri="{FF2B5EF4-FFF2-40B4-BE49-F238E27FC236}">
                  <a16:creationId xmlns:a16="http://schemas.microsoft.com/office/drawing/2014/main" id="{ABC51284-1945-9E43-B603-057914EE3243}"/>
                </a:ext>
              </a:extLst>
            </p:cNvPr>
            <p:cNvSpPr>
              <a:spLocks noChangeShapeType="1"/>
            </p:cNvSpPr>
            <p:nvPr/>
          </p:nvSpPr>
          <p:spPr bwMode="auto">
            <a:xfrm>
              <a:off x="576" y="3216"/>
              <a:ext cx="0"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65" name="Line 46">
              <a:extLst>
                <a:ext uri="{FF2B5EF4-FFF2-40B4-BE49-F238E27FC236}">
                  <a16:creationId xmlns:a16="http://schemas.microsoft.com/office/drawing/2014/main" id="{190F9E40-D3C3-5E40-B1A4-20A5BE255928}"/>
                </a:ext>
              </a:extLst>
            </p:cNvPr>
            <p:cNvSpPr>
              <a:spLocks noChangeShapeType="1"/>
            </p:cNvSpPr>
            <p:nvPr/>
          </p:nvSpPr>
          <p:spPr bwMode="auto">
            <a:xfrm>
              <a:off x="576" y="3072"/>
              <a:ext cx="0"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66" name="Arc 47">
              <a:extLst>
                <a:ext uri="{FF2B5EF4-FFF2-40B4-BE49-F238E27FC236}">
                  <a16:creationId xmlns:a16="http://schemas.microsoft.com/office/drawing/2014/main" id="{D91D34ED-E6CB-2E4D-B6B8-254CC8EC071A}"/>
                </a:ext>
              </a:extLst>
            </p:cNvPr>
            <p:cNvSpPr>
              <a:spLocks/>
            </p:cNvSpPr>
            <p:nvPr/>
          </p:nvSpPr>
          <p:spPr bwMode="auto">
            <a:xfrm>
              <a:off x="576" y="3120"/>
              <a:ext cx="48" cy="96"/>
            </a:xfrm>
            <a:custGeom>
              <a:avLst/>
              <a:gdLst>
                <a:gd name="T0" fmla="*/ 0 w 21600"/>
                <a:gd name="T1" fmla="*/ 0 h 43186"/>
                <a:gd name="T2" fmla="*/ 0 w 21600"/>
                <a:gd name="T3" fmla="*/ 0 h 43186"/>
                <a:gd name="T4" fmla="*/ 0 w 21600"/>
                <a:gd name="T5" fmla="*/ 0 h 43186"/>
                <a:gd name="T6" fmla="*/ 0 60000 65536"/>
                <a:gd name="T7" fmla="*/ 0 60000 65536"/>
                <a:gd name="T8" fmla="*/ 0 60000 65536"/>
                <a:gd name="T9" fmla="*/ 0 w 21600"/>
                <a:gd name="T10" fmla="*/ 0 h 43186"/>
                <a:gd name="T11" fmla="*/ 21600 w 21600"/>
                <a:gd name="T12" fmla="*/ 43186 h 43186"/>
              </a:gdLst>
              <a:ahLst/>
              <a:cxnLst>
                <a:cxn ang="T6">
                  <a:pos x="T0" y="T1"/>
                </a:cxn>
                <a:cxn ang="T7">
                  <a:pos x="T2" y="T3"/>
                </a:cxn>
                <a:cxn ang="T8">
                  <a:pos x="T4" y="T5"/>
                </a:cxn>
              </a:cxnLst>
              <a:rect l="T9" t="T10" r="T11" b="T12"/>
              <a:pathLst>
                <a:path w="21600" h="43186" fill="none" extrusionOk="0">
                  <a:moveTo>
                    <a:pt x="-1" y="0"/>
                  </a:moveTo>
                  <a:cubicBezTo>
                    <a:pt x="11929" y="0"/>
                    <a:pt x="21600" y="9670"/>
                    <a:pt x="21600" y="21600"/>
                  </a:cubicBezTo>
                  <a:cubicBezTo>
                    <a:pt x="21600" y="33229"/>
                    <a:pt x="12392" y="42771"/>
                    <a:pt x="771" y="43186"/>
                  </a:cubicBezTo>
                </a:path>
                <a:path w="21600" h="43186" stroke="0" extrusionOk="0">
                  <a:moveTo>
                    <a:pt x="-1" y="0"/>
                  </a:moveTo>
                  <a:cubicBezTo>
                    <a:pt x="11929" y="0"/>
                    <a:pt x="21600" y="9670"/>
                    <a:pt x="21600" y="21600"/>
                  </a:cubicBezTo>
                  <a:cubicBezTo>
                    <a:pt x="21600" y="33229"/>
                    <a:pt x="12392" y="42771"/>
                    <a:pt x="771" y="43186"/>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8" name="Group 48">
            <a:extLst>
              <a:ext uri="{FF2B5EF4-FFF2-40B4-BE49-F238E27FC236}">
                <a16:creationId xmlns:a16="http://schemas.microsoft.com/office/drawing/2014/main" id="{90F994DD-59F6-1A45-9B5B-4D82AA727A80}"/>
              </a:ext>
            </a:extLst>
          </p:cNvPr>
          <p:cNvGrpSpPr>
            <a:grpSpLocks/>
          </p:cNvGrpSpPr>
          <p:nvPr/>
        </p:nvGrpSpPr>
        <p:grpSpPr bwMode="auto">
          <a:xfrm>
            <a:off x="1524000" y="3933825"/>
            <a:ext cx="1066800" cy="1447800"/>
            <a:chOff x="960" y="3072"/>
            <a:chExt cx="672" cy="912"/>
          </a:xfrm>
        </p:grpSpPr>
        <p:sp>
          <p:nvSpPr>
            <p:cNvPr id="18461" name="Line 49">
              <a:extLst>
                <a:ext uri="{FF2B5EF4-FFF2-40B4-BE49-F238E27FC236}">
                  <a16:creationId xmlns:a16="http://schemas.microsoft.com/office/drawing/2014/main" id="{1C144849-B439-064C-8A5B-45EB692D6BFD}"/>
                </a:ext>
              </a:extLst>
            </p:cNvPr>
            <p:cNvSpPr>
              <a:spLocks noChangeShapeType="1"/>
            </p:cNvSpPr>
            <p:nvPr/>
          </p:nvSpPr>
          <p:spPr bwMode="auto">
            <a:xfrm>
              <a:off x="960" y="3072"/>
              <a:ext cx="0"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62" name="Line 50">
              <a:extLst>
                <a:ext uri="{FF2B5EF4-FFF2-40B4-BE49-F238E27FC236}">
                  <a16:creationId xmlns:a16="http://schemas.microsoft.com/office/drawing/2014/main" id="{410C9DC4-A3D7-624C-AFCB-DFF772858CC6}"/>
                </a:ext>
              </a:extLst>
            </p:cNvPr>
            <p:cNvSpPr>
              <a:spLocks noChangeShapeType="1"/>
            </p:cNvSpPr>
            <p:nvPr/>
          </p:nvSpPr>
          <p:spPr bwMode="auto">
            <a:xfrm>
              <a:off x="960" y="3120"/>
              <a:ext cx="6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63" name="Line 51">
              <a:extLst>
                <a:ext uri="{FF2B5EF4-FFF2-40B4-BE49-F238E27FC236}">
                  <a16:creationId xmlns:a16="http://schemas.microsoft.com/office/drawing/2014/main" id="{C29B9628-8611-7341-AB94-A3512810686D}"/>
                </a:ext>
              </a:extLst>
            </p:cNvPr>
            <p:cNvSpPr>
              <a:spLocks noChangeShapeType="1"/>
            </p:cNvSpPr>
            <p:nvPr/>
          </p:nvSpPr>
          <p:spPr bwMode="auto">
            <a:xfrm>
              <a:off x="1632" y="3120"/>
              <a:ext cx="0" cy="86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18836" name="Rectangle 52">
            <a:extLst>
              <a:ext uri="{FF2B5EF4-FFF2-40B4-BE49-F238E27FC236}">
                <a16:creationId xmlns:a16="http://schemas.microsoft.com/office/drawing/2014/main" id="{D0E4B29B-66F3-2D4F-AE59-728864837E9F}"/>
              </a:ext>
            </a:extLst>
          </p:cNvPr>
          <p:cNvSpPr>
            <a:spLocks noChangeArrowheads="1"/>
          </p:cNvSpPr>
          <p:nvPr/>
        </p:nvSpPr>
        <p:spPr bwMode="auto">
          <a:xfrm>
            <a:off x="914400" y="3857625"/>
            <a:ext cx="609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t>...</a:t>
            </a:r>
          </a:p>
        </p:txBody>
      </p:sp>
      <p:sp>
        <p:nvSpPr>
          <p:cNvPr id="18452" name="Rectangle 3">
            <a:extLst>
              <a:ext uri="{FF2B5EF4-FFF2-40B4-BE49-F238E27FC236}">
                <a16:creationId xmlns:a16="http://schemas.microsoft.com/office/drawing/2014/main" id="{48813B95-B447-A943-82B4-06D9B9829F76}"/>
              </a:ext>
            </a:extLst>
          </p:cNvPr>
          <p:cNvSpPr>
            <a:spLocks noChangeArrowheads="1"/>
          </p:cNvSpPr>
          <p:nvPr/>
        </p:nvSpPr>
        <p:spPr bwMode="auto">
          <a:xfrm>
            <a:off x="431800" y="3048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latin typeface="Arial" panose="020B0604020202020204" pitchFamily="34" charset="0"/>
                <a:sym typeface="Wingdings" pitchFamily="2" charset="2"/>
              </a:rPr>
              <a:t></a:t>
            </a:r>
            <a:r>
              <a:rPr lang="en-US" altLang="zh-CN" sz="2000" b="1">
                <a:latin typeface="Arial" panose="020B0604020202020204" pitchFamily="34" charset="0"/>
                <a:sym typeface="Wingdings" pitchFamily="2" charset="2"/>
              </a:rPr>
              <a:t> </a:t>
            </a:r>
            <a:endParaRPr lang="en-US" altLang="zh-CN" sz="2000" b="1">
              <a:solidFill>
                <a:schemeClr val="hlink"/>
              </a:solidFill>
              <a:latin typeface="Arial" panose="020B0604020202020204" pitchFamily="34" charset="0"/>
            </a:endParaRPr>
          </a:p>
        </p:txBody>
      </p:sp>
      <p:sp>
        <p:nvSpPr>
          <p:cNvPr id="18453" name="Text Box 149">
            <a:extLst>
              <a:ext uri="{FF2B5EF4-FFF2-40B4-BE49-F238E27FC236}">
                <a16:creationId xmlns:a16="http://schemas.microsoft.com/office/drawing/2014/main" id="{31F94CA2-A396-CA42-A628-F48740D10ACC}"/>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
        <p:nvSpPr>
          <p:cNvPr id="18454" name="文本框 2">
            <a:extLst>
              <a:ext uri="{FF2B5EF4-FFF2-40B4-BE49-F238E27FC236}">
                <a16:creationId xmlns:a16="http://schemas.microsoft.com/office/drawing/2014/main" id="{0887BDAB-FE20-2B4E-A308-A3E987D33212}"/>
              </a:ext>
            </a:extLst>
          </p:cNvPr>
          <p:cNvSpPr txBox="1">
            <a:spLocks noChangeArrowheads="1"/>
          </p:cNvSpPr>
          <p:nvPr/>
        </p:nvSpPr>
        <p:spPr bwMode="auto">
          <a:xfrm>
            <a:off x="0" y="4135438"/>
            <a:ext cx="108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Input</a:t>
            </a:r>
            <a:endParaRPr lang="zh-CN" altLang="en-US"/>
          </a:p>
        </p:txBody>
      </p:sp>
      <p:sp>
        <p:nvSpPr>
          <p:cNvPr id="18455" name="文本框 54">
            <a:extLst>
              <a:ext uri="{FF2B5EF4-FFF2-40B4-BE49-F238E27FC236}">
                <a16:creationId xmlns:a16="http://schemas.microsoft.com/office/drawing/2014/main" id="{F1276776-A225-244A-B097-D5B777D1CEED}"/>
              </a:ext>
            </a:extLst>
          </p:cNvPr>
          <p:cNvSpPr txBox="1">
            <a:spLocks noChangeArrowheads="1"/>
          </p:cNvSpPr>
          <p:nvPr/>
        </p:nvSpPr>
        <p:spPr bwMode="auto">
          <a:xfrm>
            <a:off x="-22225" y="5448300"/>
            <a:ext cx="1085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Output</a:t>
            </a:r>
            <a:endParaRPr lang="zh-CN" altLang="en-US"/>
          </a:p>
        </p:txBody>
      </p:sp>
      <p:sp>
        <p:nvSpPr>
          <p:cNvPr id="18456" name="文本框 55">
            <a:extLst>
              <a:ext uri="{FF2B5EF4-FFF2-40B4-BE49-F238E27FC236}">
                <a16:creationId xmlns:a16="http://schemas.microsoft.com/office/drawing/2014/main" id="{CAB6A5ED-D2E9-814D-808A-676219B70B54}"/>
              </a:ext>
            </a:extLst>
          </p:cNvPr>
          <p:cNvSpPr txBox="1">
            <a:spLocks noChangeArrowheads="1"/>
          </p:cNvSpPr>
          <p:nvPr/>
        </p:nvSpPr>
        <p:spPr bwMode="auto">
          <a:xfrm>
            <a:off x="28575" y="4735513"/>
            <a:ext cx="108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Work</a:t>
            </a:r>
            <a:endParaRPr lang="zh-CN" altLang="en-US"/>
          </a:p>
        </p:txBody>
      </p:sp>
      <p:grpSp>
        <p:nvGrpSpPr>
          <p:cNvPr id="9" name="组合 8">
            <a:extLst>
              <a:ext uri="{FF2B5EF4-FFF2-40B4-BE49-F238E27FC236}">
                <a16:creationId xmlns:a16="http://schemas.microsoft.com/office/drawing/2014/main" id="{3559A9BE-8E87-6D4C-BE7E-5E50EEB0D557}"/>
              </a:ext>
            </a:extLst>
          </p:cNvPr>
          <p:cNvGrpSpPr>
            <a:grpSpLocks/>
          </p:cNvGrpSpPr>
          <p:nvPr/>
        </p:nvGrpSpPr>
        <p:grpSpPr bwMode="auto">
          <a:xfrm>
            <a:off x="2570162" y="847725"/>
            <a:ext cx="6375400" cy="4816475"/>
            <a:chOff x="1536700" y="555478"/>
            <a:chExt cx="6374810" cy="4816622"/>
          </a:xfrm>
          <a:solidFill>
            <a:schemeClr val="accent2">
              <a:lumMod val="40000"/>
              <a:lumOff val="60000"/>
            </a:schemeClr>
          </a:solidFill>
        </p:grpSpPr>
        <p:pic>
          <p:nvPicPr>
            <p:cNvPr id="18459" name="图片 3">
              <a:extLst>
                <a:ext uri="{FF2B5EF4-FFF2-40B4-BE49-F238E27FC236}">
                  <a16:creationId xmlns:a16="http://schemas.microsoft.com/office/drawing/2014/main" id="{2D382C4D-C73F-D04D-98D4-CCB2585DA6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700" y="1485900"/>
              <a:ext cx="6070600" cy="388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460" name="矩形 4">
              <a:extLst>
                <a:ext uri="{FF2B5EF4-FFF2-40B4-BE49-F238E27FC236}">
                  <a16:creationId xmlns:a16="http://schemas.microsoft.com/office/drawing/2014/main" id="{9A358D66-8F32-BB47-B5B5-0CE2B7A1C7E6}"/>
                </a:ext>
              </a:extLst>
            </p:cNvPr>
            <p:cNvSpPr>
              <a:spLocks noChangeArrowheads="1"/>
            </p:cNvSpPr>
            <p:nvPr/>
          </p:nvSpPr>
          <p:spPr bwMode="auto">
            <a:xfrm>
              <a:off x="2793409" y="555478"/>
              <a:ext cx="5118101" cy="11972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t>The transition function of a two tape TM (i.e., a TM with one input tape and one work/output tape).</a:t>
              </a:r>
              <a:endParaRPr lang="zh-CN" altLang="en-US" dirty="0"/>
            </a:p>
          </p:txBody>
        </p:sp>
      </p:grpSp>
      <p:sp>
        <p:nvSpPr>
          <p:cNvPr id="18458" name="矩形 9">
            <a:extLst>
              <a:ext uri="{FF2B5EF4-FFF2-40B4-BE49-F238E27FC236}">
                <a16:creationId xmlns:a16="http://schemas.microsoft.com/office/drawing/2014/main" id="{E64BB727-37EE-C444-9FDD-4BFBE90D366F}"/>
              </a:ext>
            </a:extLst>
          </p:cNvPr>
          <p:cNvSpPr>
            <a:spLocks noChangeArrowheads="1"/>
          </p:cNvSpPr>
          <p:nvPr/>
        </p:nvSpPr>
        <p:spPr bwMode="auto">
          <a:xfrm>
            <a:off x="819150" y="158750"/>
            <a:ext cx="3282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Helvetica" pitchFamily="2" charset="0"/>
              </a:rPr>
              <a:t>Models of computation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1" name="灯片编号占位符 3">
            <a:extLst>
              <a:ext uri="{FF2B5EF4-FFF2-40B4-BE49-F238E27FC236}">
                <a16:creationId xmlns:a16="http://schemas.microsoft.com/office/drawing/2014/main" id="{8D707E3C-416B-2743-AE75-B87C9BFE59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39F79E7F-576B-CC4D-B3A3-BFD210A803E9}" type="slidenum">
              <a:rPr lang="en-US" altLang="zh-CN" sz="1400" smtClean="0"/>
              <a:pPr>
                <a:spcBef>
                  <a:spcPct val="0"/>
                </a:spcBef>
                <a:buFontTx/>
                <a:buNone/>
              </a:pPr>
              <a:t>50</a:t>
            </a:fld>
            <a:endParaRPr lang="en-US" altLang="zh-CN" sz="1400"/>
          </a:p>
        </p:txBody>
      </p:sp>
      <p:sp>
        <p:nvSpPr>
          <p:cNvPr id="133125" name="Rectangle 5">
            <a:extLst>
              <a:ext uri="{FF2B5EF4-FFF2-40B4-BE49-F238E27FC236}">
                <a16:creationId xmlns:a16="http://schemas.microsoft.com/office/drawing/2014/main" id="{2EBA855B-B90C-A54B-A340-7CD19513846E}"/>
              </a:ext>
            </a:extLst>
          </p:cNvPr>
          <p:cNvSpPr>
            <a:spLocks noChangeArrowheads="1"/>
          </p:cNvSpPr>
          <p:nvPr/>
        </p:nvSpPr>
        <p:spPr bwMode="auto">
          <a:xfrm>
            <a:off x="539750" y="758825"/>
            <a:ext cx="7920038"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176213" indent="-17621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100000"/>
              </a:spcAft>
            </a:pPr>
            <a:r>
              <a:rPr kumimoji="0" lang="en-US" altLang="zh-CN" sz="2000" b="1"/>
              <a:t>Algorithm </a:t>
            </a:r>
            <a:r>
              <a:rPr kumimoji="0" lang="en-US" altLang="zh-CN" sz="2000" b="1" i="1"/>
              <a:t>A</a:t>
            </a:r>
            <a:r>
              <a:rPr kumimoji="0" lang="en-US" altLang="zh-CN" sz="2000" b="1"/>
              <a:t> </a:t>
            </a:r>
            <a:r>
              <a:rPr kumimoji="0" lang="en-US" altLang="zh-CN" sz="2000" b="1" i="1">
                <a:solidFill>
                  <a:schemeClr val="hlink"/>
                </a:solidFill>
              </a:rPr>
              <a:t>accepts</a:t>
            </a:r>
            <a:r>
              <a:rPr kumimoji="0" lang="en-US" altLang="zh-CN" sz="2000" b="1"/>
              <a:t> a string </a:t>
            </a:r>
            <a:r>
              <a:rPr kumimoji="0" lang="en-US" altLang="zh-CN" sz="2000" b="1" i="1"/>
              <a:t>x</a:t>
            </a:r>
            <a:r>
              <a:rPr kumimoji="0" lang="en-US" altLang="zh-CN" sz="2000" b="1"/>
              <a:t> ∈ {0, 1}* if </a:t>
            </a:r>
            <a:r>
              <a:rPr kumimoji="0" lang="en-US" altLang="zh-CN" sz="2000" b="1" i="1"/>
              <a:t>A</a:t>
            </a:r>
            <a:r>
              <a:rPr kumimoji="0" lang="en-US" altLang="zh-CN" sz="2000" b="1"/>
              <a:t>(</a:t>
            </a:r>
            <a:r>
              <a:rPr kumimoji="0" lang="en-US" altLang="zh-CN" sz="2000" b="1" i="1"/>
              <a:t>x</a:t>
            </a:r>
            <a:r>
              <a:rPr kumimoji="0" lang="en-US" altLang="zh-CN" sz="2000" b="1"/>
              <a:t>) = 1</a:t>
            </a:r>
          </a:p>
          <a:p>
            <a:pPr eaLnBrk="1" hangingPunct="1">
              <a:spcBef>
                <a:spcPct val="0"/>
              </a:spcBef>
              <a:spcAft>
                <a:spcPct val="100000"/>
              </a:spcAft>
            </a:pPr>
            <a:r>
              <a:rPr kumimoji="0" lang="en-US" altLang="zh-CN" sz="2000" b="1"/>
              <a:t>Algorithm </a:t>
            </a:r>
            <a:r>
              <a:rPr kumimoji="0" lang="en-US" altLang="zh-CN" sz="2000" b="1" i="1"/>
              <a:t>A</a:t>
            </a:r>
            <a:r>
              <a:rPr kumimoji="0" lang="en-US" altLang="zh-CN" sz="2000" b="1"/>
              <a:t> </a:t>
            </a:r>
            <a:r>
              <a:rPr kumimoji="0" lang="en-US" altLang="zh-CN" sz="2000" b="1" i="1">
                <a:solidFill>
                  <a:schemeClr val="hlink"/>
                </a:solidFill>
              </a:rPr>
              <a:t>rejects</a:t>
            </a:r>
            <a:r>
              <a:rPr kumimoji="0" lang="en-US" altLang="zh-CN" sz="2000" b="1"/>
              <a:t> a string </a:t>
            </a:r>
            <a:r>
              <a:rPr kumimoji="0" lang="en-US" altLang="zh-CN" sz="2000" b="1" i="1"/>
              <a:t>x</a:t>
            </a:r>
            <a:r>
              <a:rPr kumimoji="0" lang="en-US" altLang="zh-CN" sz="2000" b="1"/>
              <a:t> if </a:t>
            </a:r>
            <a:r>
              <a:rPr kumimoji="0" lang="en-US" altLang="zh-CN" sz="2000" b="1" i="1"/>
              <a:t>A</a:t>
            </a:r>
            <a:r>
              <a:rPr kumimoji="0" lang="en-US" altLang="zh-CN" sz="2000" b="1"/>
              <a:t>(</a:t>
            </a:r>
            <a:r>
              <a:rPr kumimoji="0" lang="en-US" altLang="zh-CN" sz="2000" b="1" i="1"/>
              <a:t>x</a:t>
            </a:r>
            <a:r>
              <a:rPr kumimoji="0" lang="en-US" altLang="zh-CN" sz="2000" b="1"/>
              <a:t>) = 0</a:t>
            </a:r>
          </a:p>
          <a:p>
            <a:pPr eaLnBrk="1" hangingPunct="1">
              <a:spcBef>
                <a:spcPct val="0"/>
              </a:spcBef>
              <a:spcAft>
                <a:spcPct val="100000"/>
              </a:spcAft>
            </a:pPr>
            <a:r>
              <a:rPr kumimoji="0" lang="en-US" altLang="zh-CN" sz="2000" b="1">
                <a:solidFill>
                  <a:srgbClr val="000000"/>
                </a:solidFill>
              </a:rPr>
              <a:t>A language </a:t>
            </a:r>
            <a:r>
              <a:rPr kumimoji="0" lang="en-US" altLang="zh-CN" sz="2000" b="1" i="1">
                <a:solidFill>
                  <a:srgbClr val="000000"/>
                </a:solidFill>
              </a:rPr>
              <a:t>L</a:t>
            </a:r>
            <a:r>
              <a:rPr kumimoji="0" lang="en-US" altLang="zh-CN" sz="2000" b="1">
                <a:solidFill>
                  <a:srgbClr val="000000"/>
                </a:solidFill>
              </a:rPr>
              <a:t> is </a:t>
            </a:r>
            <a:r>
              <a:rPr kumimoji="0" lang="en-US" altLang="zh-CN" sz="2000" b="1" i="1">
                <a:solidFill>
                  <a:schemeClr val="hlink"/>
                </a:solidFill>
              </a:rPr>
              <a:t>decided</a:t>
            </a:r>
            <a:r>
              <a:rPr kumimoji="0" lang="en-US" altLang="zh-CN" sz="2000" b="1">
                <a:solidFill>
                  <a:srgbClr val="000000"/>
                </a:solidFill>
              </a:rPr>
              <a:t> by an algorithm </a:t>
            </a:r>
            <a:r>
              <a:rPr kumimoji="0" lang="en-US" altLang="zh-CN" sz="2000" b="1" i="1">
                <a:solidFill>
                  <a:srgbClr val="000000"/>
                </a:solidFill>
              </a:rPr>
              <a:t>A</a:t>
            </a:r>
            <a:r>
              <a:rPr kumimoji="0" lang="en-US" altLang="zh-CN" sz="2000" b="1">
                <a:solidFill>
                  <a:srgbClr val="000000"/>
                </a:solidFill>
              </a:rPr>
              <a:t> if every binary string </a:t>
            </a:r>
            <a:r>
              <a:rPr kumimoji="0" lang="en-US" altLang="zh-CN" sz="2000" b="1" i="1">
                <a:solidFill>
                  <a:srgbClr val="FF0000"/>
                </a:solidFill>
              </a:rPr>
              <a:t>in</a:t>
            </a:r>
            <a:r>
              <a:rPr kumimoji="0" lang="en-US" altLang="zh-CN" sz="2000" b="1">
                <a:solidFill>
                  <a:srgbClr val="FF0000"/>
                </a:solidFill>
              </a:rPr>
              <a:t> </a:t>
            </a:r>
            <a:r>
              <a:rPr kumimoji="0" lang="en-US" altLang="zh-CN" sz="2000" b="1" i="1">
                <a:solidFill>
                  <a:srgbClr val="FF0000"/>
                </a:solidFill>
              </a:rPr>
              <a:t>L</a:t>
            </a:r>
            <a:r>
              <a:rPr kumimoji="0" lang="en-US" altLang="zh-CN" sz="2000" b="1">
                <a:solidFill>
                  <a:srgbClr val="000000"/>
                </a:solidFill>
              </a:rPr>
              <a:t> is </a:t>
            </a:r>
            <a:r>
              <a:rPr kumimoji="0" lang="en-US" altLang="zh-CN" sz="2000" b="1" i="1">
                <a:solidFill>
                  <a:schemeClr val="hlink"/>
                </a:solidFill>
              </a:rPr>
              <a:t>accepted</a:t>
            </a:r>
            <a:r>
              <a:rPr kumimoji="0" lang="en-US" altLang="zh-CN" sz="2000" b="1">
                <a:solidFill>
                  <a:srgbClr val="000000"/>
                </a:solidFill>
              </a:rPr>
              <a:t> by </a:t>
            </a:r>
            <a:r>
              <a:rPr kumimoji="0" lang="en-US" altLang="zh-CN" sz="2000" b="1" i="1">
                <a:solidFill>
                  <a:srgbClr val="000000"/>
                </a:solidFill>
              </a:rPr>
              <a:t>A</a:t>
            </a:r>
            <a:r>
              <a:rPr kumimoji="0" lang="en-US" altLang="zh-CN" sz="2000" b="1">
                <a:solidFill>
                  <a:srgbClr val="000000"/>
                </a:solidFill>
              </a:rPr>
              <a:t> and every binary string </a:t>
            </a:r>
            <a:r>
              <a:rPr kumimoji="0" lang="en-US" altLang="zh-CN" sz="2000" b="1" i="1">
                <a:solidFill>
                  <a:srgbClr val="FF0000"/>
                </a:solidFill>
              </a:rPr>
              <a:t>not in L</a:t>
            </a:r>
            <a:r>
              <a:rPr kumimoji="0" lang="en-US" altLang="zh-CN" sz="2000" b="1">
                <a:solidFill>
                  <a:srgbClr val="000000"/>
                </a:solidFill>
              </a:rPr>
              <a:t> is </a:t>
            </a:r>
            <a:r>
              <a:rPr kumimoji="0" lang="en-US" altLang="zh-CN" sz="2000" b="1" i="1">
                <a:solidFill>
                  <a:schemeClr val="hlink"/>
                </a:solidFill>
              </a:rPr>
              <a:t>rejected</a:t>
            </a:r>
            <a:r>
              <a:rPr kumimoji="0" lang="en-US" altLang="zh-CN" sz="2000" b="1" i="1">
                <a:solidFill>
                  <a:srgbClr val="FF3300"/>
                </a:solidFill>
              </a:rPr>
              <a:t> </a:t>
            </a:r>
            <a:r>
              <a:rPr kumimoji="0" lang="en-US" altLang="zh-CN" sz="2000" b="1">
                <a:solidFill>
                  <a:srgbClr val="000000"/>
                </a:solidFill>
              </a:rPr>
              <a:t>by </a:t>
            </a:r>
            <a:r>
              <a:rPr kumimoji="0" lang="en-US" altLang="zh-CN" sz="2000" b="1" i="1">
                <a:solidFill>
                  <a:srgbClr val="000000"/>
                </a:solidFill>
              </a:rPr>
              <a:t>A</a:t>
            </a:r>
          </a:p>
          <a:p>
            <a:pPr eaLnBrk="1" hangingPunct="1">
              <a:spcBef>
                <a:spcPct val="0"/>
              </a:spcBef>
              <a:spcAft>
                <a:spcPct val="100000"/>
              </a:spcAft>
            </a:pPr>
            <a:r>
              <a:rPr kumimoji="0" lang="en-US" altLang="zh-CN" sz="2000" b="1">
                <a:solidFill>
                  <a:srgbClr val="000000"/>
                </a:solidFill>
              </a:rPr>
              <a:t>To </a:t>
            </a:r>
            <a:r>
              <a:rPr kumimoji="0" lang="en-US" altLang="zh-CN" sz="2000" b="1" i="1">
                <a:solidFill>
                  <a:schemeClr val="hlink"/>
                </a:solidFill>
              </a:rPr>
              <a:t>accept</a:t>
            </a:r>
            <a:r>
              <a:rPr kumimoji="0" lang="en-US" altLang="zh-CN" sz="2000" b="1">
                <a:solidFill>
                  <a:srgbClr val="000000"/>
                </a:solidFill>
              </a:rPr>
              <a:t> a language, an algorithm need only worry about strings in </a:t>
            </a:r>
            <a:r>
              <a:rPr kumimoji="0" lang="en-US" altLang="zh-CN" sz="2000" b="1" i="1">
                <a:solidFill>
                  <a:srgbClr val="000000"/>
                </a:solidFill>
              </a:rPr>
              <a:t>L</a:t>
            </a:r>
            <a:r>
              <a:rPr kumimoji="0" lang="en-US" altLang="zh-CN" sz="2000" b="1">
                <a:solidFill>
                  <a:srgbClr val="000000"/>
                </a:solidFill>
              </a:rPr>
              <a:t>, but to </a:t>
            </a:r>
            <a:r>
              <a:rPr kumimoji="0" lang="en-US" altLang="zh-CN" sz="2000" b="1" i="1">
                <a:solidFill>
                  <a:schemeClr val="hlink"/>
                </a:solidFill>
              </a:rPr>
              <a:t>decide</a:t>
            </a:r>
            <a:r>
              <a:rPr kumimoji="0" lang="en-US" altLang="zh-CN" sz="2000" b="1">
                <a:solidFill>
                  <a:srgbClr val="000000"/>
                </a:solidFill>
              </a:rPr>
              <a:t> a language, it must correctly accept or reject every string in {0, 1}*</a:t>
            </a:r>
          </a:p>
        </p:txBody>
      </p:sp>
      <p:sp>
        <p:nvSpPr>
          <p:cNvPr id="133126" name="Rectangle 6">
            <a:extLst>
              <a:ext uri="{FF2B5EF4-FFF2-40B4-BE49-F238E27FC236}">
                <a16:creationId xmlns:a16="http://schemas.microsoft.com/office/drawing/2014/main" id="{27AD83BA-0006-C04C-A2F4-0E2EA0B7DECA}"/>
              </a:ext>
            </a:extLst>
          </p:cNvPr>
          <p:cNvSpPr>
            <a:spLocks noChangeArrowheads="1"/>
          </p:cNvSpPr>
          <p:nvPr/>
        </p:nvSpPr>
        <p:spPr bwMode="auto">
          <a:xfrm>
            <a:off x="611188" y="4429125"/>
            <a:ext cx="7848600" cy="1152525"/>
          </a:xfrm>
          <a:prstGeom prst="rect">
            <a:avLst/>
          </a:prstGeom>
          <a:gradFill rotWithShape="1">
            <a:gsLst>
              <a:gs pos="0">
                <a:srgbClr val="C0C0C0"/>
              </a:gs>
              <a:gs pos="50000">
                <a:srgbClr val="FFFFFF"/>
              </a:gs>
              <a:gs pos="100000">
                <a:srgbClr val="C0C0C0"/>
              </a:gs>
            </a:gsLst>
            <a:lin ang="5400000" scaled="1"/>
          </a:gradFill>
          <a:ln w="9525">
            <a:solidFill>
              <a:schemeClr val="tx1"/>
            </a:solidFill>
            <a:miter lim="800000"/>
            <a:headEnd/>
            <a:tailEnd/>
          </a:ln>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2400" b="1">
                <a:solidFill>
                  <a:schemeClr val="hlink"/>
                </a:solidFill>
              </a:rPr>
              <a:t>P</a:t>
            </a:r>
            <a:r>
              <a:rPr kumimoji="0" lang="en-US" altLang="zh-CN" sz="2400" b="1">
                <a:solidFill>
                  <a:srgbClr val="000000"/>
                </a:solidFill>
              </a:rPr>
              <a:t> = { </a:t>
            </a:r>
            <a:r>
              <a:rPr kumimoji="0" lang="en-US" altLang="zh-CN" sz="2400" b="1" i="1">
                <a:solidFill>
                  <a:srgbClr val="000000"/>
                </a:solidFill>
              </a:rPr>
              <a:t>L</a:t>
            </a:r>
            <a:r>
              <a:rPr kumimoji="0" lang="en-US" altLang="zh-CN" sz="2400" b="1">
                <a:solidFill>
                  <a:srgbClr val="000000"/>
                </a:solidFill>
              </a:rPr>
              <a:t> ⊆ {0, 1}* : there exists an algorithm </a:t>
            </a:r>
            <a:r>
              <a:rPr kumimoji="0" lang="en-US" altLang="zh-CN" sz="2400" b="1" i="1">
                <a:solidFill>
                  <a:srgbClr val="000000"/>
                </a:solidFill>
              </a:rPr>
              <a:t>A</a:t>
            </a:r>
            <a:r>
              <a:rPr kumimoji="0" lang="en-US" altLang="zh-CN" sz="2400" b="1">
                <a:solidFill>
                  <a:srgbClr val="000000"/>
                </a:solidFill>
              </a:rPr>
              <a:t> that </a:t>
            </a:r>
            <a:r>
              <a:rPr kumimoji="0" lang="en-US" altLang="zh-CN" sz="2400" b="1">
                <a:solidFill>
                  <a:schemeClr val="hlink"/>
                </a:solidFill>
              </a:rPr>
              <a:t>decides</a:t>
            </a:r>
          </a:p>
          <a:p>
            <a:pPr eaLnBrk="1" hangingPunct="1">
              <a:buFontTx/>
              <a:buNone/>
            </a:pPr>
            <a:r>
              <a:rPr kumimoji="0" lang="en-US" altLang="zh-CN" sz="2400" b="1">
                <a:solidFill>
                  <a:srgbClr val="0000FF"/>
                </a:solidFill>
              </a:rPr>
              <a:t>                                </a:t>
            </a:r>
            <a:r>
              <a:rPr kumimoji="0" lang="en-US" altLang="zh-CN" sz="2400" b="1">
                <a:solidFill>
                  <a:srgbClr val="000000"/>
                </a:solidFill>
              </a:rPr>
              <a:t> </a:t>
            </a:r>
            <a:r>
              <a:rPr kumimoji="0" lang="en-US" altLang="zh-CN" sz="2400" b="1" i="1">
                <a:solidFill>
                  <a:srgbClr val="000000"/>
                </a:solidFill>
              </a:rPr>
              <a:t>L</a:t>
            </a:r>
            <a:r>
              <a:rPr kumimoji="0" lang="en-US" altLang="zh-CN" sz="2400" b="1">
                <a:solidFill>
                  <a:srgbClr val="000000"/>
                </a:solidFill>
              </a:rPr>
              <a:t> in polynomial time }</a:t>
            </a:r>
            <a:r>
              <a:rPr kumimoji="0" lang="en-US" altLang="zh-CN" sz="2400" b="1"/>
              <a:t> </a:t>
            </a:r>
          </a:p>
        </p:txBody>
      </p:sp>
      <p:sp>
        <p:nvSpPr>
          <p:cNvPr id="61444" name="Text Box 149">
            <a:extLst>
              <a:ext uri="{FF2B5EF4-FFF2-40B4-BE49-F238E27FC236}">
                <a16:creationId xmlns:a16="http://schemas.microsoft.com/office/drawing/2014/main" id="{709A1217-9C93-BF40-837B-B0B34892D281}"/>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wipe(up)">
                                      <p:cBhvr>
                                        <p:cTn id="7" dur="500"/>
                                        <p:tgtEl>
                                          <p:spTgt spid="1331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26"/>
                                        </p:tgtEl>
                                        <p:attrNameLst>
                                          <p:attrName>style.visibility</p:attrName>
                                        </p:attrNameLst>
                                      </p:cBhvr>
                                      <p:to>
                                        <p:strVal val="visible"/>
                                      </p:to>
                                    </p:set>
                                    <p:animEffect transition="in" filter="box(in)">
                                      <p:cBhvr>
                                        <p:cTn id="12" dur="500"/>
                                        <p:tgtEl>
                                          <p:spTgt spid="13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p:bldP spid="133126"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5" name="灯片编号占位符 3">
            <a:extLst>
              <a:ext uri="{FF2B5EF4-FFF2-40B4-BE49-F238E27FC236}">
                <a16:creationId xmlns:a16="http://schemas.microsoft.com/office/drawing/2014/main" id="{A8A4BAF9-D942-E842-AA56-09183B222D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60D15CA9-48B0-1244-8241-2BB705461597}" type="slidenum">
              <a:rPr lang="en-US" altLang="zh-CN" sz="1400" smtClean="0"/>
              <a:pPr>
                <a:spcBef>
                  <a:spcPct val="0"/>
                </a:spcBef>
                <a:buFontTx/>
                <a:buNone/>
              </a:pPr>
              <a:t>51</a:t>
            </a:fld>
            <a:endParaRPr lang="en-US" altLang="zh-CN" sz="1400"/>
          </a:p>
        </p:txBody>
      </p:sp>
      <p:sp>
        <p:nvSpPr>
          <p:cNvPr id="134149" name="Rectangle 5">
            <a:extLst>
              <a:ext uri="{FF2B5EF4-FFF2-40B4-BE49-F238E27FC236}">
                <a16:creationId xmlns:a16="http://schemas.microsoft.com/office/drawing/2014/main" id="{702AB231-6516-E94B-854A-7AB976C6B794}"/>
              </a:ext>
            </a:extLst>
          </p:cNvPr>
          <p:cNvSpPr>
            <a:spLocks noChangeArrowheads="1"/>
          </p:cNvSpPr>
          <p:nvPr/>
        </p:nvSpPr>
        <p:spPr bwMode="auto">
          <a:xfrm>
            <a:off x="755650" y="476250"/>
            <a:ext cx="7777163"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176213" indent="-17621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30000"/>
              </a:spcAft>
            </a:pPr>
            <a:r>
              <a:rPr kumimoji="0" lang="en-US" altLang="zh-CN" sz="2000" b="1"/>
              <a:t>A </a:t>
            </a:r>
            <a:r>
              <a:rPr kumimoji="0" lang="en-US" altLang="zh-CN" sz="2000" b="1" i="1">
                <a:solidFill>
                  <a:schemeClr val="hlink"/>
                </a:solidFill>
              </a:rPr>
              <a:t>verification algorithm</a:t>
            </a:r>
            <a:r>
              <a:rPr kumimoji="0" lang="en-US" altLang="zh-CN" sz="2000" b="1"/>
              <a:t> is a two-argument algorithm </a:t>
            </a:r>
            <a:r>
              <a:rPr kumimoji="0" lang="en-US" altLang="zh-CN" sz="2000" b="1" i="1">
                <a:solidFill>
                  <a:srgbClr val="FF0000"/>
                </a:solidFill>
              </a:rPr>
              <a:t>A</a:t>
            </a:r>
            <a:r>
              <a:rPr kumimoji="0" lang="en-US" altLang="zh-CN" sz="2000" b="1"/>
              <a:t>, where one argument is an ordinary input string </a:t>
            </a:r>
            <a:r>
              <a:rPr kumimoji="0" lang="en-US" altLang="zh-CN" sz="2000" b="1" i="1">
                <a:solidFill>
                  <a:schemeClr val="hlink"/>
                </a:solidFill>
              </a:rPr>
              <a:t>x</a:t>
            </a:r>
            <a:r>
              <a:rPr kumimoji="0" lang="en-US" altLang="zh-CN" sz="2000" b="1"/>
              <a:t> and the other is a binary string  </a:t>
            </a:r>
            <a:r>
              <a:rPr kumimoji="0" lang="en-US" altLang="zh-CN" sz="2000" b="1" i="1">
                <a:solidFill>
                  <a:srgbClr val="008000"/>
                </a:solidFill>
              </a:rPr>
              <a:t>y</a:t>
            </a:r>
            <a:r>
              <a:rPr kumimoji="0" lang="en-US" altLang="zh-CN" sz="2000" b="1"/>
              <a:t> called a </a:t>
            </a:r>
            <a:r>
              <a:rPr kumimoji="0" lang="en-US" altLang="zh-CN" sz="2000" b="1" i="1">
                <a:solidFill>
                  <a:schemeClr val="hlink"/>
                </a:solidFill>
              </a:rPr>
              <a:t>certificate</a:t>
            </a:r>
            <a:r>
              <a:rPr kumimoji="0" lang="en-US" altLang="zh-CN" sz="2000" b="1"/>
              <a:t>. </a:t>
            </a:r>
          </a:p>
          <a:p>
            <a:pPr eaLnBrk="1" hangingPunct="1">
              <a:spcBef>
                <a:spcPct val="0"/>
              </a:spcBef>
              <a:spcAft>
                <a:spcPct val="30000"/>
              </a:spcAft>
            </a:pPr>
            <a:r>
              <a:rPr kumimoji="0" lang="en-US" altLang="zh-CN" sz="2000" b="1"/>
              <a:t>A two-argument algorithm </a:t>
            </a:r>
            <a:r>
              <a:rPr kumimoji="0" lang="en-US" altLang="zh-CN" sz="2000" b="1" i="1">
                <a:solidFill>
                  <a:srgbClr val="FF0000"/>
                </a:solidFill>
              </a:rPr>
              <a:t>A</a:t>
            </a:r>
            <a:r>
              <a:rPr kumimoji="0" lang="en-US" altLang="zh-CN" sz="2000" b="1"/>
              <a:t> </a:t>
            </a:r>
            <a:r>
              <a:rPr kumimoji="0" lang="en-US" altLang="zh-CN" sz="2000" b="1" i="1">
                <a:solidFill>
                  <a:schemeClr val="hlink"/>
                </a:solidFill>
              </a:rPr>
              <a:t>verifies</a:t>
            </a:r>
            <a:r>
              <a:rPr kumimoji="0" lang="en-US" altLang="zh-CN" sz="2000" b="1"/>
              <a:t> an input string </a:t>
            </a:r>
            <a:r>
              <a:rPr kumimoji="0" lang="en-US" altLang="zh-CN" sz="2000" b="1" i="1">
                <a:solidFill>
                  <a:schemeClr val="hlink"/>
                </a:solidFill>
              </a:rPr>
              <a:t>x</a:t>
            </a:r>
            <a:r>
              <a:rPr kumimoji="0" lang="en-US" altLang="zh-CN" sz="2000" b="1"/>
              <a:t> if there exists a certificate </a:t>
            </a:r>
            <a:r>
              <a:rPr kumimoji="0" lang="en-US" altLang="zh-CN" sz="2000" b="1" i="1">
                <a:solidFill>
                  <a:srgbClr val="008000"/>
                </a:solidFill>
              </a:rPr>
              <a:t>y</a:t>
            </a:r>
            <a:r>
              <a:rPr kumimoji="0" lang="en-US" altLang="zh-CN" sz="2000" b="1"/>
              <a:t> such that </a:t>
            </a:r>
            <a:r>
              <a:rPr kumimoji="0" lang="en-US" altLang="zh-CN" sz="2000" b="1" i="1">
                <a:solidFill>
                  <a:srgbClr val="FF0000"/>
                </a:solidFill>
              </a:rPr>
              <a:t>A</a:t>
            </a:r>
            <a:r>
              <a:rPr kumimoji="0" lang="en-US" altLang="zh-CN" sz="2000" b="1"/>
              <a:t>(</a:t>
            </a:r>
            <a:r>
              <a:rPr kumimoji="0" lang="en-US" altLang="zh-CN" sz="2000" b="1" i="1">
                <a:solidFill>
                  <a:schemeClr val="hlink"/>
                </a:solidFill>
              </a:rPr>
              <a:t>x</a:t>
            </a:r>
            <a:r>
              <a:rPr kumimoji="0" lang="en-US" altLang="zh-CN" sz="2000" b="1"/>
              <a:t>, </a:t>
            </a:r>
            <a:r>
              <a:rPr kumimoji="0" lang="en-US" altLang="zh-CN" sz="2000" b="1" i="1">
                <a:solidFill>
                  <a:srgbClr val="008000"/>
                </a:solidFill>
              </a:rPr>
              <a:t>y</a:t>
            </a:r>
            <a:r>
              <a:rPr kumimoji="0" lang="en-US" altLang="zh-CN" sz="2000" b="1"/>
              <a:t>) = 1. </a:t>
            </a:r>
          </a:p>
          <a:p>
            <a:pPr eaLnBrk="1" hangingPunct="1">
              <a:spcBef>
                <a:spcPct val="0"/>
              </a:spcBef>
              <a:spcAft>
                <a:spcPct val="30000"/>
              </a:spcAft>
            </a:pPr>
            <a:r>
              <a:rPr kumimoji="0" lang="en-US" altLang="zh-CN" sz="2000" b="1"/>
              <a:t>The </a:t>
            </a:r>
            <a:r>
              <a:rPr kumimoji="0" lang="en-US" altLang="zh-CN" sz="2000" b="1" i="1">
                <a:solidFill>
                  <a:schemeClr val="hlink"/>
                </a:solidFill>
              </a:rPr>
              <a:t>language</a:t>
            </a:r>
            <a:r>
              <a:rPr kumimoji="0" lang="en-US" altLang="zh-CN" sz="2000" b="1" i="1"/>
              <a:t> </a:t>
            </a:r>
            <a:r>
              <a:rPr kumimoji="0" lang="en-US" altLang="zh-CN" sz="2000" b="1"/>
              <a:t>verified by a verification algorithm </a:t>
            </a:r>
            <a:r>
              <a:rPr kumimoji="0" lang="en-US" altLang="zh-CN" sz="2000" b="1" i="1">
                <a:solidFill>
                  <a:srgbClr val="FF0000"/>
                </a:solidFill>
              </a:rPr>
              <a:t>A</a:t>
            </a:r>
            <a:r>
              <a:rPr kumimoji="0" lang="en-US" altLang="zh-CN" sz="2000" b="1"/>
              <a:t> is  </a:t>
            </a:r>
            <a:r>
              <a:rPr kumimoji="0" lang="en-US" altLang="zh-CN" sz="2000" b="1" i="1">
                <a:solidFill>
                  <a:schemeClr val="hlink"/>
                </a:solidFill>
              </a:rPr>
              <a:t>L</a:t>
            </a:r>
            <a:r>
              <a:rPr kumimoji="0" lang="en-US" altLang="zh-CN" sz="2000" b="1"/>
              <a:t> = { </a:t>
            </a:r>
            <a:r>
              <a:rPr kumimoji="0" lang="en-US" altLang="zh-CN" sz="2000" b="1" i="1"/>
              <a:t>x</a:t>
            </a:r>
            <a:r>
              <a:rPr kumimoji="0" lang="en-US" altLang="zh-CN" sz="2000" b="1"/>
              <a:t> ∈ {0, 1}* : there exists </a:t>
            </a:r>
            <a:r>
              <a:rPr kumimoji="0" lang="en-US" altLang="zh-CN" sz="2000" b="1" i="1"/>
              <a:t>y</a:t>
            </a:r>
            <a:r>
              <a:rPr kumimoji="0" lang="en-US" altLang="zh-CN" sz="2000" b="1"/>
              <a:t> ∈ {0, 1}* such that </a:t>
            </a:r>
            <a:r>
              <a:rPr kumimoji="0" lang="en-US" altLang="zh-CN" sz="2000" b="1" i="1">
                <a:solidFill>
                  <a:srgbClr val="FF0000"/>
                </a:solidFill>
              </a:rPr>
              <a:t>A</a:t>
            </a:r>
            <a:r>
              <a:rPr kumimoji="0" lang="en-US" altLang="zh-CN" sz="2000" b="1"/>
              <a:t>(</a:t>
            </a:r>
            <a:r>
              <a:rPr kumimoji="0" lang="en-US" altLang="zh-CN" sz="2000" b="1" i="1"/>
              <a:t>x</a:t>
            </a:r>
            <a:r>
              <a:rPr kumimoji="0" lang="en-US" altLang="zh-CN" sz="2000" b="1"/>
              <a:t>, </a:t>
            </a:r>
            <a:r>
              <a:rPr kumimoji="0" lang="en-US" altLang="zh-CN" sz="2000" b="1" i="1"/>
              <a:t>y</a:t>
            </a:r>
            <a:r>
              <a:rPr kumimoji="0" lang="en-US" altLang="zh-CN" sz="2000" b="1"/>
              <a:t>) = 1}.</a:t>
            </a:r>
          </a:p>
        </p:txBody>
      </p:sp>
      <p:grpSp>
        <p:nvGrpSpPr>
          <p:cNvPr id="2" name="Group 12">
            <a:extLst>
              <a:ext uri="{FF2B5EF4-FFF2-40B4-BE49-F238E27FC236}">
                <a16:creationId xmlns:a16="http://schemas.microsoft.com/office/drawing/2014/main" id="{694A05B9-192C-1147-825F-AE7AB171A57B}"/>
              </a:ext>
            </a:extLst>
          </p:cNvPr>
          <p:cNvGrpSpPr>
            <a:grpSpLocks/>
          </p:cNvGrpSpPr>
          <p:nvPr/>
        </p:nvGrpSpPr>
        <p:grpSpPr bwMode="auto">
          <a:xfrm>
            <a:off x="684213" y="2997200"/>
            <a:ext cx="7704137" cy="1149350"/>
            <a:chOff x="431" y="1979"/>
            <a:chExt cx="4853" cy="724"/>
          </a:xfrm>
        </p:grpSpPr>
        <p:sp>
          <p:nvSpPr>
            <p:cNvPr id="62470" name="Rectangle 6">
              <a:extLst>
                <a:ext uri="{FF2B5EF4-FFF2-40B4-BE49-F238E27FC236}">
                  <a16:creationId xmlns:a16="http://schemas.microsoft.com/office/drawing/2014/main" id="{E9A70D19-E800-C04F-AF2E-BB592F031DB1}"/>
                </a:ext>
              </a:extLst>
            </p:cNvPr>
            <p:cNvSpPr>
              <a:spLocks noChangeArrowheads="1"/>
            </p:cNvSpPr>
            <p:nvPr/>
          </p:nvSpPr>
          <p:spPr bwMode="auto">
            <a:xfrm>
              <a:off x="431" y="1979"/>
              <a:ext cx="18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〖Example〗 For SAT</a:t>
              </a:r>
            </a:p>
          </p:txBody>
        </p:sp>
        <p:graphicFrame>
          <p:nvGraphicFramePr>
            <p:cNvPr id="62471" name="Object 9">
              <a:extLst>
                <a:ext uri="{FF2B5EF4-FFF2-40B4-BE49-F238E27FC236}">
                  <a16:creationId xmlns:a16="http://schemas.microsoft.com/office/drawing/2014/main" id="{58499314-A20C-2A4B-BBF9-54E4751798A9}"/>
                </a:ext>
              </a:extLst>
            </p:cNvPr>
            <p:cNvGraphicFramePr>
              <a:graphicFrameLocks noChangeAspect="1"/>
            </p:cNvGraphicFramePr>
            <p:nvPr/>
          </p:nvGraphicFramePr>
          <p:xfrm>
            <a:off x="657" y="2200"/>
            <a:ext cx="4627" cy="254"/>
          </p:xfrm>
          <a:graphic>
            <a:graphicData uri="http://schemas.openxmlformats.org/presentationml/2006/ole">
              <mc:AlternateContent xmlns:mc="http://schemas.openxmlformats.org/markup-compatibility/2006">
                <mc:Choice xmlns:v="urn:schemas-microsoft-com:vml" Requires="v">
                  <p:oleObj spid="_x0000_s62500" name="公式" r:id="rId3" imgW="95961200" imgH="5270500" progId="Equation.3">
                    <p:embed/>
                  </p:oleObj>
                </mc:Choice>
                <mc:Fallback>
                  <p:oleObj name="公式" r:id="rId3" imgW="95961200" imgH="52705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2200"/>
                          <a:ext cx="4627"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2472" name="Text Box 10">
              <a:extLst>
                <a:ext uri="{FF2B5EF4-FFF2-40B4-BE49-F238E27FC236}">
                  <a16:creationId xmlns:a16="http://schemas.microsoft.com/office/drawing/2014/main" id="{7547449F-9EC4-744F-AC0E-E7F59BAB3028}"/>
                </a:ext>
              </a:extLst>
            </p:cNvPr>
            <p:cNvSpPr txBox="1">
              <a:spLocks noChangeArrowheads="1"/>
            </p:cNvSpPr>
            <p:nvPr/>
          </p:nvSpPr>
          <p:spPr bwMode="auto">
            <a:xfrm>
              <a:off x="612" y="2432"/>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Certificate:</a:t>
              </a:r>
            </a:p>
          </p:txBody>
        </p:sp>
        <p:graphicFrame>
          <p:nvGraphicFramePr>
            <p:cNvPr id="62473" name="Object 11">
              <a:extLst>
                <a:ext uri="{FF2B5EF4-FFF2-40B4-BE49-F238E27FC236}">
                  <a16:creationId xmlns:a16="http://schemas.microsoft.com/office/drawing/2014/main" id="{0BE1ABD5-D7BF-1240-8762-B13E4D5CD7AD}"/>
                </a:ext>
              </a:extLst>
            </p:cNvPr>
            <p:cNvGraphicFramePr>
              <a:graphicFrameLocks noChangeAspect="1"/>
            </p:cNvGraphicFramePr>
            <p:nvPr/>
          </p:nvGraphicFramePr>
          <p:xfrm>
            <a:off x="1519" y="2432"/>
            <a:ext cx="2586" cy="271"/>
          </p:xfrm>
          <a:graphic>
            <a:graphicData uri="http://schemas.openxmlformats.org/presentationml/2006/ole">
              <mc:AlternateContent xmlns:mc="http://schemas.openxmlformats.org/markup-compatibility/2006">
                <mc:Choice xmlns:v="urn:schemas-microsoft-com:vml" Requires="v">
                  <p:oleObj spid="_x0000_s62501" name="公式" r:id="rId5" imgW="50317400" imgH="5270500" progId="Equation.3">
                    <p:embed/>
                  </p:oleObj>
                </mc:Choice>
                <mc:Fallback>
                  <p:oleObj name="公式" r:id="rId5" imgW="50317400" imgH="52705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9" y="2432"/>
                          <a:ext cx="258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134157" name="Rectangle 13">
            <a:extLst>
              <a:ext uri="{FF2B5EF4-FFF2-40B4-BE49-F238E27FC236}">
                <a16:creationId xmlns:a16="http://schemas.microsoft.com/office/drawing/2014/main" id="{D2981CF0-48A4-9542-B1FD-64470130D40C}"/>
              </a:ext>
            </a:extLst>
          </p:cNvPr>
          <p:cNvSpPr>
            <a:spLocks noChangeArrowheads="1"/>
          </p:cNvSpPr>
          <p:nvPr/>
        </p:nvSpPr>
        <p:spPr bwMode="auto">
          <a:xfrm>
            <a:off x="684213" y="4292600"/>
            <a:ext cx="7777162" cy="2160588"/>
          </a:xfrm>
          <a:prstGeom prst="rect">
            <a:avLst/>
          </a:prstGeom>
          <a:gradFill rotWithShape="1">
            <a:gsLst>
              <a:gs pos="0">
                <a:srgbClr val="C0C0C0"/>
              </a:gs>
              <a:gs pos="50000">
                <a:srgbClr val="FFFFFF"/>
              </a:gs>
              <a:gs pos="100000">
                <a:srgbClr val="C0C0C0"/>
              </a:gs>
            </a:gsLst>
            <a:lin ang="5400000" scaled="1"/>
          </a:gradFill>
          <a:ln w="9525">
            <a:solidFill>
              <a:schemeClr val="tx1"/>
            </a:solidFill>
            <a:miter lim="800000"/>
            <a:headEnd/>
            <a:tailEnd/>
          </a:ln>
        </p:spPr>
        <p:txBody>
          <a:bodyPr lIns="126000" rIns="1260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b="1"/>
              <a:t>A language </a:t>
            </a:r>
            <a:r>
              <a:rPr kumimoji="0" lang="en-US" altLang="zh-CN" sz="2400" b="1" i="1"/>
              <a:t>L</a:t>
            </a:r>
            <a:r>
              <a:rPr kumimoji="0" lang="en-US" altLang="zh-CN" sz="2400" b="1"/>
              <a:t> belongs to </a:t>
            </a:r>
            <a:r>
              <a:rPr kumimoji="0" lang="en-US" altLang="zh-CN" sz="2400" b="1">
                <a:solidFill>
                  <a:schemeClr val="hlink"/>
                </a:solidFill>
              </a:rPr>
              <a:t>NP</a:t>
            </a:r>
            <a:r>
              <a:rPr kumimoji="0" lang="en-US" altLang="zh-CN" sz="2400" b="1"/>
              <a:t> iff there exist a two-input polynomial-time algorithm </a:t>
            </a:r>
            <a:r>
              <a:rPr kumimoji="0" lang="en-US" altLang="zh-CN" sz="2400" b="1" i="1"/>
              <a:t>A</a:t>
            </a:r>
            <a:r>
              <a:rPr kumimoji="0" lang="en-US" altLang="zh-CN" sz="2400" b="1"/>
              <a:t> and a constant </a:t>
            </a:r>
            <a:r>
              <a:rPr kumimoji="0" lang="en-US" altLang="zh-CN" sz="2400" b="1" i="1"/>
              <a:t>c</a:t>
            </a:r>
            <a:r>
              <a:rPr kumimoji="0" lang="en-US" altLang="zh-CN" sz="2400" b="1"/>
              <a:t> such that </a:t>
            </a:r>
            <a:r>
              <a:rPr kumimoji="0" lang="en-US" altLang="zh-CN" sz="2400" b="1" i="1">
                <a:solidFill>
                  <a:schemeClr val="hlink"/>
                </a:solidFill>
              </a:rPr>
              <a:t>L</a:t>
            </a:r>
            <a:r>
              <a:rPr kumimoji="0" lang="en-US" altLang="zh-CN" sz="2400" b="1">
                <a:solidFill>
                  <a:schemeClr val="hlink"/>
                </a:solidFill>
              </a:rPr>
              <a:t> = { </a:t>
            </a:r>
            <a:r>
              <a:rPr kumimoji="0" lang="en-US" altLang="zh-CN" sz="2400" b="1" i="1">
                <a:solidFill>
                  <a:schemeClr val="hlink"/>
                </a:solidFill>
              </a:rPr>
              <a:t>x</a:t>
            </a:r>
            <a:r>
              <a:rPr kumimoji="0" lang="en-US" altLang="zh-CN" sz="2400" b="1">
                <a:solidFill>
                  <a:schemeClr val="hlink"/>
                </a:solidFill>
              </a:rPr>
              <a:t> ∈ {0, 1}* : there exists a certificate </a:t>
            </a:r>
            <a:r>
              <a:rPr kumimoji="0" lang="en-US" altLang="zh-CN" sz="2400" b="1" i="1">
                <a:solidFill>
                  <a:schemeClr val="hlink"/>
                </a:solidFill>
              </a:rPr>
              <a:t>y</a:t>
            </a:r>
            <a:r>
              <a:rPr kumimoji="0" lang="en-US" altLang="zh-CN" sz="2400" b="1">
                <a:solidFill>
                  <a:schemeClr val="hlink"/>
                </a:solidFill>
              </a:rPr>
              <a:t> with |</a:t>
            </a:r>
            <a:r>
              <a:rPr kumimoji="0" lang="en-US" altLang="zh-CN" sz="2400" b="1" i="1">
                <a:solidFill>
                  <a:schemeClr val="hlink"/>
                </a:solidFill>
              </a:rPr>
              <a:t>y</a:t>
            </a:r>
            <a:r>
              <a:rPr kumimoji="0" lang="en-US" altLang="zh-CN" sz="2400" b="1">
                <a:solidFill>
                  <a:schemeClr val="hlink"/>
                </a:solidFill>
              </a:rPr>
              <a:t>| = </a:t>
            </a:r>
            <a:r>
              <a:rPr kumimoji="0" lang="en-US" altLang="zh-CN" sz="2400" b="1" i="1">
                <a:solidFill>
                  <a:schemeClr val="hlink"/>
                </a:solidFill>
              </a:rPr>
              <a:t>O</a:t>
            </a:r>
            <a:r>
              <a:rPr kumimoji="0" lang="en-US" altLang="zh-CN" sz="2400" b="1">
                <a:solidFill>
                  <a:schemeClr val="hlink"/>
                </a:solidFill>
              </a:rPr>
              <a:t>(|</a:t>
            </a:r>
            <a:r>
              <a:rPr kumimoji="0" lang="en-US" altLang="zh-CN" sz="2400" b="1" i="1">
                <a:solidFill>
                  <a:schemeClr val="hlink"/>
                </a:solidFill>
              </a:rPr>
              <a:t>x</a:t>
            </a:r>
            <a:r>
              <a:rPr kumimoji="0" lang="en-US" altLang="zh-CN" sz="2400" b="1">
                <a:solidFill>
                  <a:schemeClr val="hlink"/>
                </a:solidFill>
              </a:rPr>
              <a:t>|</a:t>
            </a:r>
            <a:r>
              <a:rPr kumimoji="0" lang="en-US" altLang="zh-CN" sz="2400" b="1" i="1" baseline="30000">
                <a:solidFill>
                  <a:schemeClr val="hlink"/>
                </a:solidFill>
              </a:rPr>
              <a:t>c</a:t>
            </a:r>
            <a:r>
              <a:rPr kumimoji="0" lang="en-US" altLang="zh-CN" sz="2400" b="1">
                <a:solidFill>
                  <a:schemeClr val="hlink"/>
                </a:solidFill>
              </a:rPr>
              <a:t>) such that </a:t>
            </a:r>
            <a:r>
              <a:rPr kumimoji="0" lang="en-US" altLang="zh-CN" sz="2400" b="1" i="1">
                <a:solidFill>
                  <a:schemeClr val="hlink"/>
                </a:solidFill>
              </a:rPr>
              <a:t>A</a:t>
            </a:r>
            <a:r>
              <a:rPr kumimoji="0" lang="en-US" altLang="zh-CN" sz="2400" b="1">
                <a:solidFill>
                  <a:schemeClr val="hlink"/>
                </a:solidFill>
              </a:rPr>
              <a:t>(</a:t>
            </a:r>
            <a:r>
              <a:rPr kumimoji="0" lang="en-US" altLang="zh-CN" sz="2400" b="1" i="1">
                <a:solidFill>
                  <a:schemeClr val="hlink"/>
                </a:solidFill>
              </a:rPr>
              <a:t>x</a:t>
            </a:r>
            <a:r>
              <a:rPr kumimoji="0" lang="en-US" altLang="zh-CN" sz="2400" b="1">
                <a:solidFill>
                  <a:schemeClr val="hlink"/>
                </a:solidFill>
              </a:rPr>
              <a:t>, </a:t>
            </a:r>
            <a:r>
              <a:rPr kumimoji="0" lang="en-US" altLang="zh-CN" sz="2400" b="1" i="1">
                <a:solidFill>
                  <a:schemeClr val="hlink"/>
                </a:solidFill>
              </a:rPr>
              <a:t>y</a:t>
            </a:r>
            <a:r>
              <a:rPr kumimoji="0" lang="en-US" altLang="zh-CN" sz="2400" b="1">
                <a:solidFill>
                  <a:schemeClr val="hlink"/>
                </a:solidFill>
              </a:rPr>
              <a:t>) = 1 }.</a:t>
            </a:r>
            <a:r>
              <a:rPr kumimoji="0" lang="en-US" altLang="zh-CN" sz="2400" b="1"/>
              <a:t>  We say that algorithm </a:t>
            </a:r>
            <a:r>
              <a:rPr kumimoji="0" lang="en-US" altLang="zh-CN" sz="2400" b="1" i="1">
                <a:solidFill>
                  <a:schemeClr val="hlink"/>
                </a:solidFill>
              </a:rPr>
              <a:t>A</a:t>
            </a:r>
            <a:r>
              <a:rPr kumimoji="0" lang="en-US" altLang="zh-CN" sz="2400" b="1">
                <a:solidFill>
                  <a:schemeClr val="hlink"/>
                </a:solidFill>
              </a:rPr>
              <a:t> </a:t>
            </a:r>
            <a:r>
              <a:rPr kumimoji="0" lang="en-US" altLang="zh-CN" sz="2400" b="1" i="1">
                <a:solidFill>
                  <a:schemeClr val="hlink"/>
                </a:solidFill>
              </a:rPr>
              <a:t>verifies</a:t>
            </a:r>
            <a:r>
              <a:rPr kumimoji="0" lang="en-US" altLang="zh-CN" sz="2400" b="1">
                <a:solidFill>
                  <a:schemeClr val="hlink"/>
                </a:solidFill>
              </a:rPr>
              <a:t> language </a:t>
            </a:r>
            <a:r>
              <a:rPr kumimoji="0" lang="en-US" altLang="zh-CN" sz="2400" b="1" i="1">
                <a:solidFill>
                  <a:schemeClr val="hlink"/>
                </a:solidFill>
              </a:rPr>
              <a:t>L</a:t>
            </a:r>
            <a:r>
              <a:rPr kumimoji="0" lang="en-US" altLang="zh-CN" sz="2400" b="1">
                <a:solidFill>
                  <a:schemeClr val="hlink"/>
                </a:solidFill>
              </a:rPr>
              <a:t> in</a:t>
            </a:r>
            <a:r>
              <a:rPr kumimoji="0" lang="en-US" altLang="zh-CN" sz="2400" b="1" i="1">
                <a:solidFill>
                  <a:schemeClr val="hlink"/>
                </a:solidFill>
              </a:rPr>
              <a:t> polynomial time</a:t>
            </a:r>
            <a:r>
              <a:rPr kumimoji="0" lang="en-US" altLang="zh-CN" sz="2400" b="1"/>
              <a:t>.</a:t>
            </a:r>
          </a:p>
        </p:txBody>
      </p:sp>
      <p:sp>
        <p:nvSpPr>
          <p:cNvPr id="62469" name="Text Box 149">
            <a:extLst>
              <a:ext uri="{FF2B5EF4-FFF2-40B4-BE49-F238E27FC236}">
                <a16:creationId xmlns:a16="http://schemas.microsoft.com/office/drawing/2014/main" id="{2C076E01-CDC2-D84C-9062-F9F944A835E6}"/>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4149"/>
                                        </p:tgtEl>
                                        <p:attrNameLst>
                                          <p:attrName>style.visibility</p:attrName>
                                        </p:attrNameLst>
                                      </p:cBhvr>
                                      <p:to>
                                        <p:strVal val="visible"/>
                                      </p:to>
                                    </p:set>
                                    <p:animEffect transition="in" filter="wipe(up)">
                                      <p:cBhvr>
                                        <p:cTn id="7" dur="500"/>
                                        <p:tgtEl>
                                          <p:spTgt spid="134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4157"/>
                                        </p:tgtEl>
                                        <p:attrNameLst>
                                          <p:attrName>style.visibility</p:attrName>
                                        </p:attrNameLst>
                                      </p:cBhvr>
                                      <p:to>
                                        <p:strVal val="visible"/>
                                      </p:to>
                                    </p:set>
                                    <p:animEffect transition="in" filter="box(in)">
                                      <p:cBhvr>
                                        <p:cTn id="17" dur="500"/>
                                        <p:tgtEl>
                                          <p:spTgt spid="134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p:bldP spid="134157"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89" name="灯片编号占位符 3">
            <a:extLst>
              <a:ext uri="{FF2B5EF4-FFF2-40B4-BE49-F238E27FC236}">
                <a16:creationId xmlns:a16="http://schemas.microsoft.com/office/drawing/2014/main" id="{59F83F1F-3370-AB46-B5BE-14532B37D6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FAC4285-1E77-A444-A0D4-4B71416102CA}" type="slidenum">
              <a:rPr lang="en-US" altLang="zh-CN" sz="1400" smtClean="0"/>
              <a:pPr>
                <a:spcBef>
                  <a:spcPct val="0"/>
                </a:spcBef>
                <a:buFontTx/>
                <a:buNone/>
              </a:pPr>
              <a:t>52</a:t>
            </a:fld>
            <a:endParaRPr lang="en-US" altLang="zh-CN" sz="1400"/>
          </a:p>
        </p:txBody>
      </p:sp>
      <p:grpSp>
        <p:nvGrpSpPr>
          <p:cNvPr id="4" name="Group 11">
            <a:extLst>
              <a:ext uri="{FF2B5EF4-FFF2-40B4-BE49-F238E27FC236}">
                <a16:creationId xmlns:a16="http://schemas.microsoft.com/office/drawing/2014/main" id="{A3EB62C7-D18C-2E48-80B6-C1E676C9A9FE}"/>
              </a:ext>
            </a:extLst>
          </p:cNvPr>
          <p:cNvGrpSpPr>
            <a:grpSpLocks/>
          </p:cNvGrpSpPr>
          <p:nvPr/>
        </p:nvGrpSpPr>
        <p:grpSpPr bwMode="auto">
          <a:xfrm>
            <a:off x="1474788" y="404813"/>
            <a:ext cx="5545137" cy="914400"/>
            <a:chOff x="657" y="436"/>
            <a:chExt cx="3493" cy="576"/>
          </a:xfrm>
        </p:grpSpPr>
        <p:graphicFrame>
          <p:nvGraphicFramePr>
            <p:cNvPr id="63511" name="Object 7">
              <a:extLst>
                <a:ext uri="{FF2B5EF4-FFF2-40B4-BE49-F238E27FC236}">
                  <a16:creationId xmlns:a16="http://schemas.microsoft.com/office/drawing/2014/main" id="{0237D787-2FD2-214F-A660-10A3D758B9EF}"/>
                </a:ext>
              </a:extLst>
            </p:cNvPr>
            <p:cNvGraphicFramePr>
              <a:graphicFrameLocks noChangeAspect="1"/>
            </p:cNvGraphicFramePr>
            <p:nvPr/>
          </p:nvGraphicFramePr>
          <p:xfrm>
            <a:off x="657" y="572"/>
            <a:ext cx="1207" cy="383"/>
          </p:xfrm>
          <a:graphic>
            <a:graphicData uri="http://schemas.openxmlformats.org/presentationml/2006/ole">
              <mc:AlternateContent xmlns:mc="http://schemas.openxmlformats.org/markup-compatibility/2006">
                <mc:Choice xmlns:v="urn:schemas-microsoft-com:vml" Requires="v">
                  <p:oleObj spid="_x0000_s63554" name="公式" r:id="rId4" imgW="12001500" imgH="3797300" progId="Equation.3">
                    <p:embed/>
                  </p:oleObj>
                </mc:Choice>
                <mc:Fallback>
                  <p:oleObj name="公式" r:id="rId4" imgW="12001500" imgH="37973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 y="572"/>
                          <a:ext cx="1207"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3512" name="Object 8">
              <a:extLst>
                <a:ext uri="{FF2B5EF4-FFF2-40B4-BE49-F238E27FC236}">
                  <a16:creationId xmlns:a16="http://schemas.microsoft.com/office/drawing/2014/main" id="{87578457-917F-9F44-8050-4AECAB959365}"/>
                </a:ext>
              </a:extLst>
            </p:cNvPr>
            <p:cNvGraphicFramePr>
              <a:graphicFrameLocks noChangeAspect="1"/>
            </p:cNvGraphicFramePr>
            <p:nvPr/>
          </p:nvGraphicFramePr>
          <p:xfrm>
            <a:off x="2914" y="494"/>
            <a:ext cx="1236" cy="441"/>
          </p:xfrm>
          <a:graphic>
            <a:graphicData uri="http://schemas.openxmlformats.org/presentationml/2006/ole">
              <mc:AlternateContent xmlns:mc="http://schemas.openxmlformats.org/markup-compatibility/2006">
                <mc:Choice xmlns:v="urn:schemas-microsoft-com:vml" Requires="v">
                  <p:oleObj spid="_x0000_s63555" name="公式" r:id="rId6" imgW="12293600" imgH="4394200" progId="Equation.3">
                    <p:embed/>
                  </p:oleObj>
                </mc:Choice>
                <mc:Fallback>
                  <p:oleObj name="公式" r:id="rId6" imgW="12293600" imgH="4394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4" y="494"/>
                          <a:ext cx="1236" cy="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3513" name="AutoShape 9">
              <a:extLst>
                <a:ext uri="{FF2B5EF4-FFF2-40B4-BE49-F238E27FC236}">
                  <a16:creationId xmlns:a16="http://schemas.microsoft.com/office/drawing/2014/main" id="{02C67BFE-1A9E-B343-9116-426D6B0167BB}"/>
                </a:ext>
              </a:extLst>
            </p:cNvPr>
            <p:cNvSpPr>
              <a:spLocks noChangeArrowheads="1"/>
            </p:cNvSpPr>
            <p:nvPr/>
          </p:nvSpPr>
          <p:spPr bwMode="auto">
            <a:xfrm>
              <a:off x="2018" y="709"/>
              <a:ext cx="726" cy="136"/>
            </a:xfrm>
            <a:prstGeom prst="rightArrow">
              <a:avLst>
                <a:gd name="adj1" fmla="val 50000"/>
                <a:gd name="adj2" fmla="val 133456"/>
              </a:avLst>
            </a:prstGeom>
            <a:solidFill>
              <a:srgbClr val="0000FF"/>
            </a:solidFill>
            <a:ln w="25400">
              <a:solidFill>
                <a:srgbClr val="0000FF"/>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3514" name="Text Box 10">
              <a:extLst>
                <a:ext uri="{FF2B5EF4-FFF2-40B4-BE49-F238E27FC236}">
                  <a16:creationId xmlns:a16="http://schemas.microsoft.com/office/drawing/2014/main" id="{F59BB4E7-E900-E94E-A453-7B067888E9F5}"/>
                </a:ext>
              </a:extLst>
            </p:cNvPr>
            <p:cNvSpPr txBox="1">
              <a:spLocks noChangeArrowheads="1"/>
            </p:cNvSpPr>
            <p:nvPr/>
          </p:nvSpPr>
          <p:spPr bwMode="auto">
            <a:xfrm>
              <a:off x="1791" y="436"/>
              <a:ext cx="1043"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5400">
                  <a:solidFill>
                    <a:srgbClr val="FF0000"/>
                  </a:solidFill>
                  <a:sym typeface="Webdings" pitchFamily="2" charset="2"/>
                </a:rPr>
                <a:t></a:t>
              </a:r>
            </a:p>
          </p:txBody>
        </p:sp>
      </p:grpSp>
      <p:grpSp>
        <p:nvGrpSpPr>
          <p:cNvPr id="5" name="Group 15">
            <a:extLst>
              <a:ext uri="{FF2B5EF4-FFF2-40B4-BE49-F238E27FC236}">
                <a16:creationId xmlns:a16="http://schemas.microsoft.com/office/drawing/2014/main" id="{6063535E-3BDE-A147-B406-2E7416743100}"/>
              </a:ext>
            </a:extLst>
          </p:cNvPr>
          <p:cNvGrpSpPr>
            <a:grpSpLocks/>
          </p:cNvGrpSpPr>
          <p:nvPr/>
        </p:nvGrpSpPr>
        <p:grpSpPr bwMode="auto">
          <a:xfrm>
            <a:off x="827088" y="1484313"/>
            <a:ext cx="7416800" cy="1152525"/>
            <a:chOff x="476" y="890"/>
            <a:chExt cx="4672" cy="726"/>
          </a:xfrm>
        </p:grpSpPr>
        <p:sp>
          <p:nvSpPr>
            <p:cNvPr id="63509" name="Rectangle 12">
              <a:extLst>
                <a:ext uri="{FF2B5EF4-FFF2-40B4-BE49-F238E27FC236}">
                  <a16:creationId xmlns:a16="http://schemas.microsoft.com/office/drawing/2014/main" id="{C515347E-72E0-324E-A077-02BE8884964B}"/>
                </a:ext>
              </a:extLst>
            </p:cNvPr>
            <p:cNvSpPr>
              <a:spLocks noChangeArrowheads="1"/>
            </p:cNvSpPr>
            <p:nvPr/>
          </p:nvSpPr>
          <p:spPr bwMode="auto">
            <a:xfrm>
              <a:off x="476" y="890"/>
              <a:ext cx="4672" cy="726"/>
            </a:xfrm>
            <a:prstGeom prst="rect">
              <a:avLst/>
            </a:prstGeom>
            <a:gradFill rotWithShape="1">
              <a:gsLst>
                <a:gs pos="0">
                  <a:srgbClr val="C0C0C0"/>
                </a:gs>
                <a:gs pos="50000">
                  <a:srgbClr val="FFFFFF"/>
                </a:gs>
                <a:gs pos="100000">
                  <a:srgbClr val="C0C0C0"/>
                </a:gs>
              </a:gsLst>
              <a:lin ang="5400000" scaled="1"/>
            </a:gradFill>
            <a:ln w="9525">
              <a:solidFill>
                <a:schemeClr val="tx1"/>
              </a:solidFill>
              <a:miter lim="800000"/>
              <a:headEnd/>
              <a:tailEnd/>
            </a:ln>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2400" b="1" i="1">
                  <a:solidFill>
                    <a:srgbClr val="0000FF"/>
                  </a:solidFill>
                </a:rPr>
                <a:t>complexity class</a:t>
              </a:r>
              <a:r>
                <a:rPr kumimoji="0" lang="en-US" altLang="zh-CN" sz="2400"/>
                <a:t> </a:t>
              </a:r>
              <a:r>
                <a:rPr kumimoji="0" lang="en-US" altLang="zh-CN" sz="2400" b="1">
                  <a:solidFill>
                    <a:schemeClr val="hlink"/>
                  </a:solidFill>
                </a:rPr>
                <a:t>co-NP</a:t>
              </a:r>
              <a:r>
                <a:rPr kumimoji="0" lang="en-US" altLang="zh-CN" sz="2400" b="1">
                  <a:solidFill>
                    <a:srgbClr val="000000"/>
                  </a:solidFill>
                </a:rPr>
                <a:t> = </a:t>
              </a:r>
              <a:r>
                <a:rPr kumimoji="0" lang="en-US" altLang="zh-CN" sz="2400"/>
                <a:t>the set of languages </a:t>
              </a:r>
              <a:r>
                <a:rPr kumimoji="0" lang="en-US" altLang="zh-CN" sz="2400" i="1"/>
                <a:t>L</a:t>
              </a:r>
              <a:r>
                <a:rPr kumimoji="0" lang="en-US" altLang="zh-CN" sz="2400"/>
                <a:t> such that</a:t>
              </a:r>
            </a:p>
            <a:p>
              <a:pPr eaLnBrk="1" hangingPunct="1">
                <a:buFontTx/>
                <a:buNone/>
              </a:pPr>
              <a:endParaRPr kumimoji="0" lang="en-US" altLang="zh-CN" sz="2400"/>
            </a:p>
          </p:txBody>
        </p:sp>
        <p:graphicFrame>
          <p:nvGraphicFramePr>
            <p:cNvPr id="63510" name="Object 14">
              <a:extLst>
                <a:ext uri="{FF2B5EF4-FFF2-40B4-BE49-F238E27FC236}">
                  <a16:creationId xmlns:a16="http://schemas.microsoft.com/office/drawing/2014/main" id="{027FF749-A710-C84B-91FD-F2F5570D8EF8}"/>
                </a:ext>
              </a:extLst>
            </p:cNvPr>
            <p:cNvGraphicFramePr>
              <a:graphicFrameLocks noChangeAspect="1"/>
            </p:cNvGraphicFramePr>
            <p:nvPr/>
          </p:nvGraphicFramePr>
          <p:xfrm>
            <a:off x="2562" y="1253"/>
            <a:ext cx="712" cy="254"/>
          </p:xfrm>
          <a:graphic>
            <a:graphicData uri="http://schemas.openxmlformats.org/presentationml/2006/ole">
              <mc:AlternateContent xmlns:mc="http://schemas.openxmlformats.org/markup-compatibility/2006">
                <mc:Choice xmlns:v="urn:schemas-microsoft-com:vml" Requires="v">
                  <p:oleObj spid="_x0000_s63556" name="公式" r:id="rId8" imgW="12293600" imgH="4394200" progId="Equation.3">
                    <p:embed/>
                  </p:oleObj>
                </mc:Choice>
                <mc:Fallback>
                  <p:oleObj name="公式" r:id="rId8" imgW="12293600" imgH="43942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2" y="1253"/>
                          <a:ext cx="71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135184" name="Text Box 16">
            <a:extLst>
              <a:ext uri="{FF2B5EF4-FFF2-40B4-BE49-F238E27FC236}">
                <a16:creationId xmlns:a16="http://schemas.microsoft.com/office/drawing/2014/main" id="{34661139-C045-3A4F-8D2A-BEF1FDB58692}"/>
              </a:ext>
            </a:extLst>
          </p:cNvPr>
          <p:cNvSpPr txBox="1">
            <a:spLocks noChangeArrowheads="1"/>
          </p:cNvSpPr>
          <p:nvPr/>
        </p:nvSpPr>
        <p:spPr bwMode="auto">
          <a:xfrm>
            <a:off x="755650" y="2852738"/>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Four possibilities:</a:t>
            </a:r>
          </a:p>
        </p:txBody>
      </p:sp>
      <p:sp>
        <p:nvSpPr>
          <p:cNvPr id="135185" name="Oval 6">
            <a:extLst>
              <a:ext uri="{FF2B5EF4-FFF2-40B4-BE49-F238E27FC236}">
                <a16:creationId xmlns:a16="http://schemas.microsoft.com/office/drawing/2014/main" id="{30EC0D7F-A297-9244-B8F1-4087065B1387}"/>
              </a:ext>
            </a:extLst>
          </p:cNvPr>
          <p:cNvSpPr>
            <a:spLocks noChangeArrowheads="1"/>
          </p:cNvSpPr>
          <p:nvPr/>
        </p:nvSpPr>
        <p:spPr bwMode="auto">
          <a:xfrm>
            <a:off x="1331913" y="3429000"/>
            <a:ext cx="2303462" cy="1008063"/>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000" b="1">
                <a:latin typeface="Arial" panose="020B0604020202020204" pitchFamily="34" charset="0"/>
              </a:rPr>
              <a:t>P=NP=co-NP</a:t>
            </a:r>
          </a:p>
        </p:txBody>
      </p:sp>
      <p:grpSp>
        <p:nvGrpSpPr>
          <p:cNvPr id="6" name="Group 20">
            <a:extLst>
              <a:ext uri="{FF2B5EF4-FFF2-40B4-BE49-F238E27FC236}">
                <a16:creationId xmlns:a16="http://schemas.microsoft.com/office/drawing/2014/main" id="{A5BD7DE6-E0A6-6A4A-AF7F-936B2B6361B2}"/>
              </a:ext>
            </a:extLst>
          </p:cNvPr>
          <p:cNvGrpSpPr>
            <a:grpSpLocks/>
          </p:cNvGrpSpPr>
          <p:nvPr/>
        </p:nvGrpSpPr>
        <p:grpSpPr bwMode="auto">
          <a:xfrm>
            <a:off x="1258888" y="4724400"/>
            <a:ext cx="2303462" cy="1081088"/>
            <a:chOff x="3243" y="2115"/>
            <a:chExt cx="1451" cy="681"/>
          </a:xfrm>
        </p:grpSpPr>
        <p:sp>
          <p:nvSpPr>
            <p:cNvPr id="63507" name="Oval 7">
              <a:extLst>
                <a:ext uri="{FF2B5EF4-FFF2-40B4-BE49-F238E27FC236}">
                  <a16:creationId xmlns:a16="http://schemas.microsoft.com/office/drawing/2014/main" id="{88506A80-DC89-DD4E-99B7-42B9F6FC3D1A}"/>
                </a:ext>
              </a:extLst>
            </p:cNvPr>
            <p:cNvSpPr>
              <a:spLocks noChangeArrowheads="1"/>
            </p:cNvSpPr>
            <p:nvPr/>
          </p:nvSpPr>
          <p:spPr bwMode="auto">
            <a:xfrm>
              <a:off x="3243" y="2115"/>
              <a:ext cx="1451" cy="681"/>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000" b="1">
                  <a:latin typeface="Arial" panose="020B0604020202020204" pitchFamily="34" charset="0"/>
                </a:rPr>
                <a:t>NP=co-NP</a:t>
              </a:r>
            </a:p>
            <a:p>
              <a:pPr algn="ctr" eaLnBrk="1" hangingPunct="1">
                <a:spcBef>
                  <a:spcPct val="0"/>
                </a:spcBef>
                <a:buFontTx/>
                <a:buNone/>
              </a:pPr>
              <a:endParaRPr kumimoji="0" lang="en-US" altLang="zh-CN" sz="2000" b="1">
                <a:latin typeface="Arial" panose="020B0604020202020204" pitchFamily="34" charset="0"/>
              </a:endParaRPr>
            </a:p>
          </p:txBody>
        </p:sp>
        <p:sp>
          <p:nvSpPr>
            <p:cNvPr id="63508" name="Oval 9">
              <a:extLst>
                <a:ext uri="{FF2B5EF4-FFF2-40B4-BE49-F238E27FC236}">
                  <a16:creationId xmlns:a16="http://schemas.microsoft.com/office/drawing/2014/main" id="{E2274BED-7809-C24E-B701-AFE8199E50F7}"/>
                </a:ext>
              </a:extLst>
            </p:cNvPr>
            <p:cNvSpPr>
              <a:spLocks noChangeArrowheads="1"/>
            </p:cNvSpPr>
            <p:nvPr/>
          </p:nvSpPr>
          <p:spPr bwMode="auto">
            <a:xfrm>
              <a:off x="3787" y="2523"/>
              <a:ext cx="408" cy="182"/>
            </a:xfrm>
            <a:prstGeom prst="ellipse">
              <a:avLst/>
            </a:prstGeom>
            <a:solidFill>
              <a:srgbClr val="0000FF"/>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b="1">
                  <a:solidFill>
                    <a:srgbClr val="FFFFFF"/>
                  </a:solidFill>
                  <a:latin typeface="Arial" panose="020B0604020202020204" pitchFamily="34" charset="0"/>
                </a:rPr>
                <a:t>P</a:t>
              </a:r>
            </a:p>
          </p:txBody>
        </p:sp>
      </p:grpSp>
      <p:grpSp>
        <p:nvGrpSpPr>
          <p:cNvPr id="7" name="Group 25">
            <a:extLst>
              <a:ext uri="{FF2B5EF4-FFF2-40B4-BE49-F238E27FC236}">
                <a16:creationId xmlns:a16="http://schemas.microsoft.com/office/drawing/2014/main" id="{73E53EB9-09BB-034C-AED5-4B161A174C4F}"/>
              </a:ext>
            </a:extLst>
          </p:cNvPr>
          <p:cNvGrpSpPr>
            <a:grpSpLocks/>
          </p:cNvGrpSpPr>
          <p:nvPr/>
        </p:nvGrpSpPr>
        <p:grpSpPr bwMode="auto">
          <a:xfrm>
            <a:off x="4356100" y="3357563"/>
            <a:ext cx="3887788" cy="1152525"/>
            <a:chOff x="476" y="3067"/>
            <a:chExt cx="2449" cy="726"/>
          </a:xfrm>
        </p:grpSpPr>
        <p:sp>
          <p:nvSpPr>
            <p:cNvPr id="63503" name="Oval 10">
              <a:extLst>
                <a:ext uri="{FF2B5EF4-FFF2-40B4-BE49-F238E27FC236}">
                  <a16:creationId xmlns:a16="http://schemas.microsoft.com/office/drawing/2014/main" id="{C8B531D6-99E2-D447-992D-F64F9FF40C1C}"/>
                </a:ext>
              </a:extLst>
            </p:cNvPr>
            <p:cNvSpPr>
              <a:spLocks noChangeArrowheads="1"/>
            </p:cNvSpPr>
            <p:nvPr/>
          </p:nvSpPr>
          <p:spPr bwMode="auto">
            <a:xfrm>
              <a:off x="476" y="3067"/>
              <a:ext cx="1860" cy="681"/>
            </a:xfrm>
            <a:prstGeom prst="ellipse">
              <a:avLst/>
            </a:prstGeom>
            <a:solidFill>
              <a:srgbClr val="FFCC99"/>
            </a:solidFill>
            <a:ln w="9525">
              <a:solidFill>
                <a:schemeClr val="tx1"/>
              </a:solidFill>
              <a:round/>
              <a:headEnd/>
              <a:tailEnd/>
            </a:ln>
          </p:spPr>
          <p:txBody>
            <a:bodyPr wrap="none" lIns="180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1800" b="1">
                  <a:latin typeface="Arial" panose="020B0604020202020204" pitchFamily="34" charset="0"/>
                </a:rPr>
                <a:t>co-NP</a:t>
              </a:r>
            </a:p>
          </p:txBody>
        </p:sp>
        <p:sp>
          <p:nvSpPr>
            <p:cNvPr id="63504" name="Oval 11">
              <a:extLst>
                <a:ext uri="{FF2B5EF4-FFF2-40B4-BE49-F238E27FC236}">
                  <a16:creationId xmlns:a16="http://schemas.microsoft.com/office/drawing/2014/main" id="{F80C0F56-AD27-8D40-B5D3-4F50273CD616}"/>
                </a:ext>
              </a:extLst>
            </p:cNvPr>
            <p:cNvSpPr>
              <a:spLocks noChangeArrowheads="1"/>
            </p:cNvSpPr>
            <p:nvPr/>
          </p:nvSpPr>
          <p:spPr bwMode="auto">
            <a:xfrm>
              <a:off x="1247" y="3067"/>
              <a:ext cx="1678" cy="726"/>
            </a:xfrm>
            <a:prstGeom prst="ellipse">
              <a:avLst/>
            </a:prstGeom>
            <a:solidFill>
              <a:srgbClr val="00FFFF">
                <a:alpha val="21960"/>
              </a:srgbClr>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zh-CN" sz="1800">
                <a:latin typeface="Arial" panose="020B0604020202020204" pitchFamily="34" charset="0"/>
              </a:endParaRPr>
            </a:p>
          </p:txBody>
        </p:sp>
        <p:sp>
          <p:nvSpPr>
            <p:cNvPr id="63505" name="Rectangle 12">
              <a:extLst>
                <a:ext uri="{FF2B5EF4-FFF2-40B4-BE49-F238E27FC236}">
                  <a16:creationId xmlns:a16="http://schemas.microsoft.com/office/drawing/2014/main" id="{0E1AC8FC-A52C-FA47-8F6D-B56469698C10}"/>
                </a:ext>
              </a:extLst>
            </p:cNvPr>
            <p:cNvSpPr>
              <a:spLocks noChangeArrowheads="1"/>
            </p:cNvSpPr>
            <p:nvPr/>
          </p:nvSpPr>
          <p:spPr bwMode="auto">
            <a:xfrm>
              <a:off x="1292" y="3294"/>
              <a:ext cx="11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1800" b="1">
                  <a:solidFill>
                    <a:schemeClr val="hlink"/>
                  </a:solidFill>
                  <a:latin typeface="Arial" panose="020B0604020202020204" pitchFamily="34" charset="0"/>
                </a:rPr>
                <a:t>P=NP∩co-NP</a:t>
              </a:r>
            </a:p>
          </p:txBody>
        </p:sp>
        <p:sp>
          <p:nvSpPr>
            <p:cNvPr id="63506" name="Rectangle 13">
              <a:extLst>
                <a:ext uri="{FF2B5EF4-FFF2-40B4-BE49-F238E27FC236}">
                  <a16:creationId xmlns:a16="http://schemas.microsoft.com/office/drawing/2014/main" id="{2CB30ADD-F54D-8149-B314-EC47188B5C99}"/>
                </a:ext>
              </a:extLst>
            </p:cNvPr>
            <p:cNvSpPr>
              <a:spLocks noChangeArrowheads="1"/>
            </p:cNvSpPr>
            <p:nvPr/>
          </p:nvSpPr>
          <p:spPr bwMode="auto">
            <a:xfrm>
              <a:off x="2381" y="3294"/>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1800" b="1">
                  <a:latin typeface="Arial" panose="020B0604020202020204" pitchFamily="34" charset="0"/>
                </a:rPr>
                <a:t>NP</a:t>
              </a:r>
            </a:p>
          </p:txBody>
        </p:sp>
      </p:grpSp>
      <p:grpSp>
        <p:nvGrpSpPr>
          <p:cNvPr id="8" name="Group 34">
            <a:extLst>
              <a:ext uri="{FF2B5EF4-FFF2-40B4-BE49-F238E27FC236}">
                <a16:creationId xmlns:a16="http://schemas.microsoft.com/office/drawing/2014/main" id="{607B26E9-5AC9-7F42-967A-08155A78AAFD}"/>
              </a:ext>
            </a:extLst>
          </p:cNvPr>
          <p:cNvGrpSpPr>
            <a:grpSpLocks/>
          </p:cNvGrpSpPr>
          <p:nvPr/>
        </p:nvGrpSpPr>
        <p:grpSpPr bwMode="auto">
          <a:xfrm>
            <a:off x="4356100" y="4724400"/>
            <a:ext cx="3887788" cy="1152525"/>
            <a:chOff x="2971" y="3067"/>
            <a:chExt cx="2449" cy="726"/>
          </a:xfrm>
        </p:grpSpPr>
        <p:sp>
          <p:nvSpPr>
            <p:cNvPr id="63498" name="Oval 10">
              <a:extLst>
                <a:ext uri="{FF2B5EF4-FFF2-40B4-BE49-F238E27FC236}">
                  <a16:creationId xmlns:a16="http://schemas.microsoft.com/office/drawing/2014/main" id="{C3F45B4F-716B-374E-A7F5-6E4822AAE977}"/>
                </a:ext>
              </a:extLst>
            </p:cNvPr>
            <p:cNvSpPr>
              <a:spLocks noChangeArrowheads="1"/>
            </p:cNvSpPr>
            <p:nvPr/>
          </p:nvSpPr>
          <p:spPr bwMode="auto">
            <a:xfrm>
              <a:off x="2971" y="3067"/>
              <a:ext cx="1860" cy="681"/>
            </a:xfrm>
            <a:prstGeom prst="ellipse">
              <a:avLst/>
            </a:prstGeom>
            <a:solidFill>
              <a:srgbClr val="FFCC99"/>
            </a:solidFill>
            <a:ln w="9525">
              <a:solidFill>
                <a:schemeClr val="tx1"/>
              </a:solidFill>
              <a:round/>
              <a:headEnd/>
              <a:tailEnd/>
            </a:ln>
          </p:spPr>
          <p:txBody>
            <a:bodyPr wrap="none" lIns="180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1800" b="1">
                  <a:latin typeface="Arial" panose="020B0604020202020204" pitchFamily="34" charset="0"/>
                </a:rPr>
                <a:t>co-NP</a:t>
              </a:r>
            </a:p>
          </p:txBody>
        </p:sp>
        <p:sp>
          <p:nvSpPr>
            <p:cNvPr id="63499" name="Oval 11">
              <a:extLst>
                <a:ext uri="{FF2B5EF4-FFF2-40B4-BE49-F238E27FC236}">
                  <a16:creationId xmlns:a16="http://schemas.microsoft.com/office/drawing/2014/main" id="{A392BEE4-C1B0-0647-8176-95BF9D4B3016}"/>
                </a:ext>
              </a:extLst>
            </p:cNvPr>
            <p:cNvSpPr>
              <a:spLocks noChangeArrowheads="1"/>
            </p:cNvSpPr>
            <p:nvPr/>
          </p:nvSpPr>
          <p:spPr bwMode="auto">
            <a:xfrm>
              <a:off x="3742" y="3067"/>
              <a:ext cx="1678" cy="726"/>
            </a:xfrm>
            <a:prstGeom prst="ellipse">
              <a:avLst/>
            </a:prstGeom>
            <a:solidFill>
              <a:srgbClr val="00FFFF">
                <a:alpha val="21960"/>
              </a:srgbClr>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zh-CN" sz="1800">
                <a:latin typeface="Arial" panose="020B0604020202020204" pitchFamily="34" charset="0"/>
              </a:endParaRPr>
            </a:p>
          </p:txBody>
        </p:sp>
        <p:sp>
          <p:nvSpPr>
            <p:cNvPr id="63500" name="Rectangle 12">
              <a:extLst>
                <a:ext uri="{FF2B5EF4-FFF2-40B4-BE49-F238E27FC236}">
                  <a16:creationId xmlns:a16="http://schemas.microsoft.com/office/drawing/2014/main" id="{C1A72457-578B-5549-99AF-77CEE294200A}"/>
                </a:ext>
              </a:extLst>
            </p:cNvPr>
            <p:cNvSpPr>
              <a:spLocks noChangeArrowheads="1"/>
            </p:cNvSpPr>
            <p:nvPr/>
          </p:nvSpPr>
          <p:spPr bwMode="auto">
            <a:xfrm>
              <a:off x="3833" y="3203"/>
              <a:ext cx="9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1800" b="1">
                  <a:solidFill>
                    <a:schemeClr val="hlink"/>
                  </a:solidFill>
                  <a:latin typeface="Arial" panose="020B0604020202020204" pitchFamily="34" charset="0"/>
                </a:rPr>
                <a:t>NP∩co-NP</a:t>
              </a:r>
            </a:p>
          </p:txBody>
        </p:sp>
        <p:sp>
          <p:nvSpPr>
            <p:cNvPr id="63501" name="Rectangle 13">
              <a:extLst>
                <a:ext uri="{FF2B5EF4-FFF2-40B4-BE49-F238E27FC236}">
                  <a16:creationId xmlns:a16="http://schemas.microsoft.com/office/drawing/2014/main" id="{C2A1103E-78D8-2E4F-900E-A726D4537C35}"/>
                </a:ext>
              </a:extLst>
            </p:cNvPr>
            <p:cNvSpPr>
              <a:spLocks noChangeArrowheads="1"/>
            </p:cNvSpPr>
            <p:nvPr/>
          </p:nvSpPr>
          <p:spPr bwMode="auto">
            <a:xfrm>
              <a:off x="4876" y="3294"/>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1800" b="1">
                  <a:latin typeface="Arial" panose="020B0604020202020204" pitchFamily="34" charset="0"/>
                </a:rPr>
                <a:t>NP</a:t>
              </a:r>
            </a:p>
          </p:txBody>
        </p:sp>
        <p:sp>
          <p:nvSpPr>
            <p:cNvPr id="63502" name="Oval 9">
              <a:extLst>
                <a:ext uri="{FF2B5EF4-FFF2-40B4-BE49-F238E27FC236}">
                  <a16:creationId xmlns:a16="http://schemas.microsoft.com/office/drawing/2014/main" id="{BA5FF961-ECC4-414B-B3DB-C3807F559F4B}"/>
                </a:ext>
              </a:extLst>
            </p:cNvPr>
            <p:cNvSpPr>
              <a:spLocks noChangeArrowheads="1"/>
            </p:cNvSpPr>
            <p:nvPr/>
          </p:nvSpPr>
          <p:spPr bwMode="auto">
            <a:xfrm>
              <a:off x="4014" y="3430"/>
              <a:ext cx="408" cy="182"/>
            </a:xfrm>
            <a:prstGeom prst="ellipse">
              <a:avLst/>
            </a:prstGeom>
            <a:solidFill>
              <a:srgbClr val="0000FF"/>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b="1">
                  <a:solidFill>
                    <a:srgbClr val="FFFFFF"/>
                  </a:solidFill>
                  <a:latin typeface="Arial" panose="020B0604020202020204" pitchFamily="34" charset="0"/>
                </a:rPr>
                <a:t>P</a:t>
              </a:r>
            </a:p>
          </p:txBody>
        </p:sp>
      </p:grpSp>
      <p:sp>
        <p:nvSpPr>
          <p:cNvPr id="63497" name="Text Box 149">
            <a:extLst>
              <a:ext uri="{FF2B5EF4-FFF2-40B4-BE49-F238E27FC236}">
                <a16:creationId xmlns:a16="http://schemas.microsoft.com/office/drawing/2014/main" id="{07C07FC6-9F0B-7045-B766-3EEC665397E3}"/>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5184"/>
                                        </p:tgtEl>
                                        <p:attrNameLst>
                                          <p:attrName>style.visibility</p:attrName>
                                        </p:attrNameLst>
                                      </p:cBhvr>
                                      <p:to>
                                        <p:strVal val="visible"/>
                                      </p:to>
                                    </p:set>
                                    <p:animEffect transition="in" filter="wipe(left)">
                                      <p:cBhvr>
                                        <p:cTn id="17" dur="500"/>
                                        <p:tgtEl>
                                          <p:spTgt spid="1351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5185"/>
                                        </p:tgtEl>
                                        <p:attrNameLst>
                                          <p:attrName>style.visibility</p:attrName>
                                        </p:attrNameLst>
                                      </p:cBhvr>
                                      <p:to>
                                        <p:strVal val="visible"/>
                                      </p:to>
                                    </p:set>
                                    <p:animEffect transition="in" filter="box(in)">
                                      <p:cBhvr>
                                        <p:cTn id="22" dur="500"/>
                                        <p:tgtEl>
                                          <p:spTgt spid="1351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4" grpId="0"/>
      <p:bldP spid="135185"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7" name="灯片编号占位符 3">
            <a:extLst>
              <a:ext uri="{FF2B5EF4-FFF2-40B4-BE49-F238E27FC236}">
                <a16:creationId xmlns:a16="http://schemas.microsoft.com/office/drawing/2014/main" id="{22D4974B-D4A2-914F-BCD4-BE2D9995D9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C8C22568-0891-FE40-BEAF-C030F3E14EB7}" type="slidenum">
              <a:rPr lang="en-US" altLang="zh-CN" sz="1400" smtClean="0"/>
              <a:pPr>
                <a:spcBef>
                  <a:spcPct val="0"/>
                </a:spcBef>
                <a:buFontTx/>
                <a:buNone/>
              </a:pPr>
              <a:t>53</a:t>
            </a:fld>
            <a:endParaRPr lang="en-US" altLang="zh-CN" sz="1400"/>
          </a:p>
        </p:txBody>
      </p:sp>
      <p:sp>
        <p:nvSpPr>
          <p:cNvPr id="65538" name="Rectangle 4">
            <a:extLst>
              <a:ext uri="{FF2B5EF4-FFF2-40B4-BE49-F238E27FC236}">
                <a16:creationId xmlns:a16="http://schemas.microsoft.com/office/drawing/2014/main" id="{0E06F770-46F2-EC4C-A345-2E795522B312}"/>
              </a:ext>
            </a:extLst>
          </p:cNvPr>
          <p:cNvSpPr>
            <a:spLocks noChangeArrowheads="1"/>
          </p:cNvSpPr>
          <p:nvPr/>
        </p:nvSpPr>
        <p:spPr bwMode="auto">
          <a:xfrm>
            <a:off x="755650" y="1196975"/>
            <a:ext cx="7561263"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b="1"/>
              <a:t>A language </a:t>
            </a:r>
            <a:r>
              <a:rPr kumimoji="0" lang="en-US" altLang="zh-CN" sz="2400" b="1" i="1"/>
              <a:t>L</a:t>
            </a:r>
            <a:r>
              <a:rPr kumimoji="0" lang="en-US" altLang="zh-CN" sz="2400" b="1" baseline="-25000"/>
              <a:t>1</a:t>
            </a:r>
            <a:r>
              <a:rPr kumimoji="0" lang="en-US" altLang="zh-CN" sz="2400" b="1"/>
              <a:t> is </a:t>
            </a:r>
            <a:r>
              <a:rPr kumimoji="0" lang="en-US" altLang="zh-CN" sz="2400" b="1" i="1">
                <a:solidFill>
                  <a:schemeClr val="hlink"/>
                </a:solidFill>
              </a:rPr>
              <a:t>polynomial-time reducible</a:t>
            </a:r>
            <a:r>
              <a:rPr kumimoji="0" lang="en-US" altLang="zh-CN" sz="2400" b="1"/>
              <a:t> to a language </a:t>
            </a:r>
            <a:r>
              <a:rPr kumimoji="0" lang="en-US" altLang="zh-CN" sz="2400" b="1" i="1"/>
              <a:t>L</a:t>
            </a:r>
            <a:r>
              <a:rPr kumimoji="0" lang="en-US" altLang="zh-CN" sz="2400" b="1" baseline="-25000"/>
              <a:t>2</a:t>
            </a:r>
            <a:r>
              <a:rPr kumimoji="0" lang="en-US" altLang="zh-CN" sz="2400" b="1"/>
              <a:t> ( </a:t>
            </a:r>
            <a:r>
              <a:rPr kumimoji="0" lang="en-US" altLang="zh-CN" sz="2400" b="1" i="1"/>
              <a:t>L</a:t>
            </a:r>
            <a:r>
              <a:rPr kumimoji="0" lang="en-US" altLang="zh-CN" sz="2400" b="1" baseline="-25000"/>
              <a:t>1</a:t>
            </a:r>
            <a:r>
              <a:rPr kumimoji="0" lang="en-US" altLang="zh-CN" sz="2400" b="1"/>
              <a:t> </a:t>
            </a:r>
            <a:r>
              <a:rPr kumimoji="0" lang="en-US" altLang="zh-CN" sz="2400" b="1">
                <a:solidFill>
                  <a:srgbClr val="FF0000"/>
                </a:solidFill>
              </a:rPr>
              <a:t>≤</a:t>
            </a:r>
            <a:r>
              <a:rPr kumimoji="0" lang="en-US" altLang="zh-CN" sz="2400" b="1" baseline="-25000">
                <a:solidFill>
                  <a:srgbClr val="FF0000"/>
                </a:solidFill>
              </a:rPr>
              <a:t>P</a:t>
            </a:r>
            <a:r>
              <a:rPr kumimoji="0" lang="en-US" altLang="zh-CN" sz="2400" b="1"/>
              <a:t> </a:t>
            </a:r>
            <a:r>
              <a:rPr kumimoji="0" lang="en-US" altLang="zh-CN" sz="2400" b="1" i="1"/>
              <a:t>L</a:t>
            </a:r>
            <a:r>
              <a:rPr kumimoji="0" lang="en-US" altLang="zh-CN" sz="2400" b="1" baseline="-25000"/>
              <a:t>2</a:t>
            </a:r>
            <a:r>
              <a:rPr kumimoji="0" lang="en-US" altLang="zh-CN" sz="2400" b="1"/>
              <a:t> ) if there exists a </a:t>
            </a:r>
            <a:r>
              <a:rPr kumimoji="0" lang="en-US" altLang="zh-CN" sz="2400" b="1" i="1"/>
              <a:t>polynomial-time computable</a:t>
            </a:r>
            <a:r>
              <a:rPr kumimoji="0" lang="en-US" altLang="zh-CN" sz="2400" b="1"/>
              <a:t> function  </a:t>
            </a:r>
            <a:r>
              <a:rPr kumimoji="0" lang="en-US" altLang="zh-CN" sz="2400" b="1" i="1">
                <a:solidFill>
                  <a:schemeClr val="hlink"/>
                </a:solidFill>
              </a:rPr>
              <a:t>f</a:t>
            </a:r>
            <a:r>
              <a:rPr kumimoji="0" lang="en-US" altLang="zh-CN" sz="2400" b="1"/>
              <a:t> : {0, 1}* → {0,1}* such that for all </a:t>
            </a:r>
            <a:r>
              <a:rPr kumimoji="0" lang="en-US" altLang="zh-CN" sz="2400" b="1" i="1"/>
              <a:t>x</a:t>
            </a:r>
            <a:r>
              <a:rPr kumimoji="0" lang="en-US" altLang="zh-CN" sz="2400" b="1"/>
              <a:t> {0</a:t>
            </a:r>
            <a:r>
              <a:rPr kumimoji="0" lang="en-US" altLang="zh-CN" sz="2400" b="1" i="1"/>
              <a:t>,</a:t>
            </a:r>
            <a:r>
              <a:rPr kumimoji="0" lang="en-US" altLang="zh-CN" sz="2400" b="1"/>
              <a:t> 1}*,  </a:t>
            </a:r>
            <a:r>
              <a:rPr lang="en-US" altLang="zh-CN" sz="2400" b="1" i="1"/>
              <a:t>x</a:t>
            </a:r>
            <a:r>
              <a:rPr lang="en-US" altLang="zh-CN" sz="2400" b="1"/>
              <a:t> </a:t>
            </a:r>
            <a:r>
              <a:rPr lang="en-US" altLang="zh-CN" sz="2400" b="1">
                <a:sym typeface="Symbol" pitchFamily="2" charset="2"/>
              </a:rPr>
              <a:t></a:t>
            </a:r>
            <a:r>
              <a:rPr lang="en-US" altLang="zh-CN" sz="2400" b="1"/>
              <a:t> </a:t>
            </a:r>
            <a:r>
              <a:rPr lang="en-US" altLang="zh-CN" sz="2400" b="1" i="1"/>
              <a:t>L</a:t>
            </a:r>
            <a:r>
              <a:rPr lang="en-US" altLang="zh-CN" sz="2400" b="1" baseline="-25000"/>
              <a:t>1</a:t>
            </a:r>
            <a:r>
              <a:rPr lang="en-US" altLang="zh-CN" sz="2400" b="1"/>
              <a:t>  iff  </a:t>
            </a:r>
            <a:r>
              <a:rPr lang="en-US" altLang="zh-CN" sz="2400" b="1" i="1"/>
              <a:t>f</a:t>
            </a:r>
            <a:r>
              <a:rPr lang="en-US" altLang="zh-CN" sz="2400" b="1"/>
              <a:t> (</a:t>
            </a:r>
            <a:r>
              <a:rPr lang="en-US" altLang="zh-CN" sz="2400" b="1" i="1"/>
              <a:t>x</a:t>
            </a:r>
            <a:r>
              <a:rPr lang="en-US" altLang="zh-CN" sz="2400" b="1"/>
              <a:t>) </a:t>
            </a:r>
            <a:r>
              <a:rPr lang="en-US" altLang="zh-CN" sz="2400" b="1">
                <a:sym typeface="Symbol" pitchFamily="2" charset="2"/>
              </a:rPr>
              <a:t></a:t>
            </a:r>
            <a:r>
              <a:rPr lang="en-US" altLang="zh-CN" sz="2400" b="1"/>
              <a:t> </a:t>
            </a:r>
            <a:r>
              <a:rPr lang="en-US" altLang="zh-CN" sz="2400" b="1" i="1"/>
              <a:t>L</a:t>
            </a:r>
            <a:r>
              <a:rPr lang="en-US" altLang="zh-CN" sz="2400" b="1" baseline="-25000"/>
              <a:t>2</a:t>
            </a:r>
            <a:r>
              <a:rPr lang="en-US" altLang="zh-CN" sz="2400" b="1"/>
              <a:t>.</a:t>
            </a:r>
            <a:endParaRPr kumimoji="0" lang="en-US" altLang="zh-CN" sz="2400" b="1" baseline="-25000"/>
          </a:p>
          <a:p>
            <a:pPr eaLnBrk="1" hangingPunct="1">
              <a:spcBef>
                <a:spcPct val="0"/>
              </a:spcBef>
              <a:buFontTx/>
              <a:buNone/>
            </a:pPr>
            <a:endParaRPr kumimoji="0" lang="en-US" altLang="zh-CN" sz="2400" b="1"/>
          </a:p>
          <a:p>
            <a:pPr eaLnBrk="1" hangingPunct="1">
              <a:spcBef>
                <a:spcPct val="0"/>
              </a:spcBef>
              <a:buFontTx/>
              <a:buNone/>
            </a:pPr>
            <a:r>
              <a:rPr kumimoji="0" lang="en-US" altLang="zh-CN" sz="2400" b="1"/>
              <a:t>We call the function </a:t>
            </a:r>
            <a:r>
              <a:rPr kumimoji="0" lang="en-US" altLang="zh-CN" sz="2400" b="1" i="1"/>
              <a:t>f</a:t>
            </a:r>
            <a:r>
              <a:rPr kumimoji="0" lang="en-US" altLang="zh-CN" sz="2400" b="1"/>
              <a:t> the </a:t>
            </a:r>
            <a:r>
              <a:rPr kumimoji="0" lang="en-US" altLang="zh-CN" sz="2400" b="1" i="1">
                <a:solidFill>
                  <a:schemeClr val="hlink"/>
                </a:solidFill>
              </a:rPr>
              <a:t>reduction function</a:t>
            </a:r>
            <a:r>
              <a:rPr kumimoji="0" lang="en-US" altLang="zh-CN" sz="2400" b="1"/>
              <a:t>, and a polynomial-time algorithm </a:t>
            </a:r>
            <a:r>
              <a:rPr kumimoji="0" lang="en-US" altLang="zh-CN" sz="2400" b="1" i="1"/>
              <a:t>F</a:t>
            </a:r>
            <a:r>
              <a:rPr kumimoji="0" lang="en-US" altLang="zh-CN" sz="2400" b="1"/>
              <a:t> that computes  </a:t>
            </a:r>
            <a:r>
              <a:rPr kumimoji="0" lang="en-US" altLang="zh-CN" sz="2400" b="1" i="1"/>
              <a:t>f</a:t>
            </a:r>
            <a:r>
              <a:rPr kumimoji="0" lang="en-US" altLang="zh-CN" sz="2400" b="1"/>
              <a:t>  is called a </a:t>
            </a:r>
            <a:r>
              <a:rPr kumimoji="0" lang="en-US" altLang="zh-CN" sz="2400" b="1" i="1">
                <a:solidFill>
                  <a:schemeClr val="hlink"/>
                </a:solidFill>
              </a:rPr>
              <a:t>reduction algorithm</a:t>
            </a:r>
            <a:r>
              <a:rPr kumimoji="0" lang="en-US" altLang="zh-CN" sz="2400" b="1"/>
              <a:t>.</a:t>
            </a:r>
          </a:p>
        </p:txBody>
      </p:sp>
      <p:sp>
        <p:nvSpPr>
          <p:cNvPr id="137223" name="AutoShape 7">
            <a:extLst>
              <a:ext uri="{FF2B5EF4-FFF2-40B4-BE49-F238E27FC236}">
                <a16:creationId xmlns:a16="http://schemas.microsoft.com/office/drawing/2014/main" id="{E84C6CC9-C017-3846-A0C1-54608CBE0D61}"/>
              </a:ext>
            </a:extLst>
          </p:cNvPr>
          <p:cNvSpPr>
            <a:spLocks noChangeArrowheads="1"/>
          </p:cNvSpPr>
          <p:nvPr/>
        </p:nvSpPr>
        <p:spPr bwMode="auto">
          <a:xfrm>
            <a:off x="1547813" y="404813"/>
            <a:ext cx="3095625" cy="647700"/>
          </a:xfrm>
          <a:prstGeom prst="wedgeEllipseCallout">
            <a:avLst>
              <a:gd name="adj1" fmla="val -35486"/>
              <a:gd name="adj2" fmla="val 150736"/>
            </a:avLst>
          </a:prstGeom>
          <a:gradFill rotWithShape="1">
            <a:gsLst>
              <a:gs pos="0">
                <a:srgbClr val="FFFFFF"/>
              </a:gs>
              <a:gs pos="100000">
                <a:srgbClr val="C0C0C0"/>
              </a:gs>
            </a:gsLst>
            <a:lin ang="18900000" scaled="1"/>
          </a:gra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t>no harder than</a:t>
            </a:r>
          </a:p>
        </p:txBody>
      </p:sp>
      <p:sp>
        <p:nvSpPr>
          <p:cNvPr id="137224" name="Rectangle 8">
            <a:extLst>
              <a:ext uri="{FF2B5EF4-FFF2-40B4-BE49-F238E27FC236}">
                <a16:creationId xmlns:a16="http://schemas.microsoft.com/office/drawing/2014/main" id="{0B3F1D5D-3E0F-8743-95FA-D732808EBB5A}"/>
              </a:ext>
            </a:extLst>
          </p:cNvPr>
          <p:cNvSpPr>
            <a:spLocks noChangeArrowheads="1"/>
          </p:cNvSpPr>
          <p:nvPr/>
        </p:nvSpPr>
        <p:spPr bwMode="auto">
          <a:xfrm>
            <a:off x="1476375" y="4437063"/>
            <a:ext cx="5761038" cy="1655762"/>
          </a:xfrm>
          <a:prstGeom prst="rect">
            <a:avLst/>
          </a:prstGeom>
          <a:gradFill rotWithShape="1">
            <a:gsLst>
              <a:gs pos="0">
                <a:srgbClr val="C0C0C0"/>
              </a:gs>
              <a:gs pos="50000">
                <a:srgbClr val="FFFFFF"/>
              </a:gs>
              <a:gs pos="100000">
                <a:srgbClr val="C0C0C0"/>
              </a:gs>
            </a:gsLst>
            <a:lin ang="5400000" scaled="1"/>
          </a:gradFill>
          <a:ln w="9525">
            <a:solidFill>
              <a:schemeClr val="tx1"/>
            </a:solidFill>
            <a:miter lim="800000"/>
            <a:headEnd/>
            <a:tailEnd/>
          </a:ln>
        </p:spPr>
        <p:txBody>
          <a:bodyPr lIns="162000" rIns="1620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b="1">
                <a:solidFill>
                  <a:srgbClr val="000000"/>
                </a:solidFill>
              </a:rPr>
              <a:t>A language </a:t>
            </a:r>
            <a:r>
              <a:rPr kumimoji="0" lang="en-US" altLang="zh-CN" sz="2400" b="1" i="1">
                <a:solidFill>
                  <a:srgbClr val="000000"/>
                </a:solidFill>
              </a:rPr>
              <a:t>L</a:t>
            </a:r>
            <a:r>
              <a:rPr kumimoji="0" lang="en-US" altLang="zh-CN" sz="2400" b="1">
                <a:solidFill>
                  <a:srgbClr val="000000"/>
                </a:solidFill>
              </a:rPr>
              <a:t> ⊆ {0, 1}* is </a:t>
            </a:r>
            <a:r>
              <a:rPr kumimoji="0" lang="en-US" altLang="zh-CN" sz="2400" b="1" i="1">
                <a:solidFill>
                  <a:srgbClr val="0000FF"/>
                </a:solidFill>
              </a:rPr>
              <a:t>NP-complete</a:t>
            </a:r>
            <a:r>
              <a:rPr kumimoji="0" lang="en-US" altLang="zh-CN" sz="2400" b="1">
                <a:solidFill>
                  <a:srgbClr val="000000"/>
                </a:solidFill>
              </a:rPr>
              <a:t> if</a:t>
            </a:r>
          </a:p>
          <a:p>
            <a:pPr lvl="1" eaLnBrk="1" hangingPunct="1">
              <a:spcBef>
                <a:spcPct val="0"/>
              </a:spcBef>
              <a:buFontTx/>
              <a:buNone/>
            </a:pPr>
            <a:r>
              <a:rPr kumimoji="0" lang="en-US" altLang="zh-CN" sz="2400" b="1">
                <a:solidFill>
                  <a:srgbClr val="000000"/>
                </a:solidFill>
              </a:rPr>
              <a:t>1. </a:t>
            </a:r>
            <a:r>
              <a:rPr kumimoji="0" lang="en-US" altLang="zh-CN" sz="2400" b="1" i="1">
                <a:solidFill>
                  <a:srgbClr val="000000"/>
                </a:solidFill>
              </a:rPr>
              <a:t>L</a:t>
            </a:r>
            <a:r>
              <a:rPr kumimoji="0" lang="en-US" altLang="zh-CN" sz="2400" b="1">
                <a:solidFill>
                  <a:srgbClr val="000000"/>
                </a:solidFill>
              </a:rPr>
              <a:t>  ∈ NP, and</a:t>
            </a:r>
          </a:p>
          <a:p>
            <a:pPr lvl="1" eaLnBrk="1" hangingPunct="1">
              <a:spcBef>
                <a:spcPct val="0"/>
              </a:spcBef>
              <a:buFontTx/>
              <a:buNone/>
            </a:pPr>
            <a:r>
              <a:rPr kumimoji="0" lang="en-US" altLang="zh-CN" sz="2400" b="1">
                <a:solidFill>
                  <a:srgbClr val="000000"/>
                </a:solidFill>
              </a:rPr>
              <a:t>2. </a:t>
            </a:r>
            <a:r>
              <a:rPr kumimoji="0" lang="en-US" altLang="zh-CN" sz="2400" b="1" i="1">
                <a:solidFill>
                  <a:srgbClr val="000000"/>
                </a:solidFill>
              </a:rPr>
              <a:t>L</a:t>
            </a:r>
            <a:r>
              <a:rPr kumimoji="0" lang="en-US" altLang="zh-CN" sz="2400" b="1">
                <a:solidFill>
                  <a:srgbClr val="000000"/>
                </a:solidFill>
              </a:rPr>
              <a:t>’ ≤</a:t>
            </a:r>
            <a:r>
              <a:rPr kumimoji="0" lang="en-US" altLang="zh-CN" sz="2400" b="1" baseline="-25000">
                <a:solidFill>
                  <a:srgbClr val="000000"/>
                </a:solidFill>
              </a:rPr>
              <a:t>P</a:t>
            </a:r>
            <a:r>
              <a:rPr kumimoji="0" lang="en-US" altLang="zh-CN" sz="2400" b="1">
                <a:solidFill>
                  <a:srgbClr val="000000"/>
                </a:solidFill>
              </a:rPr>
              <a:t> </a:t>
            </a:r>
            <a:r>
              <a:rPr kumimoji="0" lang="en-US" altLang="zh-CN" sz="2400" b="1" i="1">
                <a:solidFill>
                  <a:srgbClr val="000000"/>
                </a:solidFill>
              </a:rPr>
              <a:t>L</a:t>
            </a:r>
            <a:r>
              <a:rPr kumimoji="0" lang="en-US" altLang="zh-CN" sz="2400" b="1">
                <a:solidFill>
                  <a:srgbClr val="000000"/>
                </a:solidFill>
              </a:rPr>
              <a:t> for every </a:t>
            </a:r>
            <a:r>
              <a:rPr kumimoji="0" lang="en-US" altLang="zh-CN" sz="2400" b="1" i="1">
                <a:solidFill>
                  <a:srgbClr val="000000"/>
                </a:solidFill>
              </a:rPr>
              <a:t>L’ </a:t>
            </a:r>
            <a:r>
              <a:rPr kumimoji="0" lang="en-US" altLang="zh-CN" sz="2400" b="1">
                <a:solidFill>
                  <a:srgbClr val="000000"/>
                </a:solidFill>
              </a:rPr>
              <a:t>∈ NP.</a:t>
            </a:r>
          </a:p>
        </p:txBody>
      </p:sp>
      <p:sp>
        <p:nvSpPr>
          <p:cNvPr id="65541" name="Text Box 149">
            <a:extLst>
              <a:ext uri="{FF2B5EF4-FFF2-40B4-BE49-F238E27FC236}">
                <a16:creationId xmlns:a16="http://schemas.microsoft.com/office/drawing/2014/main" id="{CB752BD8-8603-AE41-90FA-830958730918}"/>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7223"/>
                                        </p:tgtEl>
                                        <p:attrNameLst>
                                          <p:attrName>style.visibility</p:attrName>
                                        </p:attrNameLst>
                                      </p:cBhvr>
                                      <p:to>
                                        <p:strVal val="visible"/>
                                      </p:to>
                                    </p:set>
                                    <p:animEffect transition="in" filter="wipe(down)">
                                      <p:cBhvr>
                                        <p:cTn id="7" dur="500"/>
                                        <p:tgtEl>
                                          <p:spTgt spid="1372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7224"/>
                                        </p:tgtEl>
                                        <p:attrNameLst>
                                          <p:attrName>style.visibility</p:attrName>
                                        </p:attrNameLst>
                                      </p:cBhvr>
                                      <p:to>
                                        <p:strVal val="visible"/>
                                      </p:to>
                                    </p:set>
                                    <p:animEffect transition="in" filter="box(in)">
                                      <p:cBhvr>
                                        <p:cTn id="12" dur="500"/>
                                        <p:tgtEl>
                                          <p:spTgt spid="137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3" grpId="0" animBg="1"/>
      <p:bldP spid="13722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1" name="灯片编号占位符 3">
            <a:extLst>
              <a:ext uri="{FF2B5EF4-FFF2-40B4-BE49-F238E27FC236}">
                <a16:creationId xmlns:a16="http://schemas.microsoft.com/office/drawing/2014/main" id="{A72F4175-0166-8E44-9274-1FB01FFCE3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1D9B6FB-3617-5A4D-8BBB-BCA2BF491818}" type="slidenum">
              <a:rPr lang="en-US" altLang="zh-CN" sz="1400" smtClean="0"/>
              <a:pPr>
                <a:spcBef>
                  <a:spcPct val="0"/>
                </a:spcBef>
                <a:buFontTx/>
                <a:buNone/>
              </a:pPr>
              <a:t>54</a:t>
            </a:fld>
            <a:endParaRPr lang="en-US" altLang="zh-CN" sz="1400"/>
          </a:p>
        </p:txBody>
      </p:sp>
      <p:sp>
        <p:nvSpPr>
          <p:cNvPr id="138245" name="Text Box 5">
            <a:extLst>
              <a:ext uri="{FF2B5EF4-FFF2-40B4-BE49-F238E27FC236}">
                <a16:creationId xmlns:a16="http://schemas.microsoft.com/office/drawing/2014/main" id="{2FAB63E6-48DD-E247-B9CA-E5D4D73C7FA4}"/>
              </a:ext>
            </a:extLst>
          </p:cNvPr>
          <p:cNvSpPr txBox="1">
            <a:spLocks noChangeArrowheads="1"/>
          </p:cNvSpPr>
          <p:nvPr/>
        </p:nvSpPr>
        <p:spPr bwMode="auto">
          <a:xfrm>
            <a:off x="468313" y="549275"/>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latin typeface="宋体" panose="02010600030101010101" pitchFamily="2" charset="-122"/>
              </a:rPr>
              <a:t>〖</a:t>
            </a:r>
            <a:r>
              <a:rPr lang="en-US" altLang="zh-CN" sz="2000" b="1">
                <a:latin typeface="Arial" panose="020B0604020202020204" pitchFamily="34" charset="0"/>
              </a:rPr>
              <a:t>Example</a:t>
            </a:r>
            <a:r>
              <a:rPr lang="en-US" altLang="zh-CN" sz="2000" b="1">
                <a:latin typeface="宋体" panose="02010600030101010101" pitchFamily="2" charset="-122"/>
              </a:rPr>
              <a:t>〗 </a:t>
            </a:r>
            <a:r>
              <a:rPr lang="en-US" altLang="zh-CN" sz="2000" b="1"/>
              <a:t>Suppose that we already know that the</a:t>
            </a:r>
            <a:r>
              <a:rPr lang="en-US" altLang="zh-CN" sz="2000" b="1">
                <a:latin typeface="Arial" panose="020B0604020202020204" pitchFamily="34" charset="0"/>
              </a:rPr>
              <a:t> </a:t>
            </a:r>
            <a:r>
              <a:rPr lang="en-US" altLang="zh-CN" sz="2000" b="1">
                <a:solidFill>
                  <a:schemeClr val="hlink"/>
                </a:solidFill>
                <a:sym typeface="Wingdings" pitchFamily="2" charset="2"/>
              </a:rPr>
              <a:t>clique problem </a:t>
            </a:r>
            <a:r>
              <a:rPr lang="en-US" altLang="zh-CN" sz="2000" b="1">
                <a:sym typeface="Wingdings" pitchFamily="2" charset="2"/>
              </a:rPr>
              <a:t>is NP-complete.  Prove that the </a:t>
            </a:r>
            <a:r>
              <a:rPr lang="en-US" altLang="zh-CN" sz="2000" b="1">
                <a:solidFill>
                  <a:schemeClr val="hlink"/>
                </a:solidFill>
                <a:sym typeface="Wingdings" pitchFamily="2" charset="2"/>
              </a:rPr>
              <a:t>vertex cover</a:t>
            </a:r>
            <a:r>
              <a:rPr lang="en-US" altLang="zh-CN" sz="2400" b="1">
                <a:sym typeface="Wingdings" pitchFamily="2" charset="2"/>
              </a:rPr>
              <a:t> </a:t>
            </a:r>
            <a:r>
              <a:rPr lang="en-US" altLang="zh-CN" sz="2000" b="1">
                <a:solidFill>
                  <a:schemeClr val="hlink"/>
                </a:solidFill>
                <a:sym typeface="Wingdings" pitchFamily="2" charset="2"/>
              </a:rPr>
              <a:t>problem</a:t>
            </a:r>
            <a:r>
              <a:rPr lang="en-US" altLang="zh-CN" sz="2000" b="1">
                <a:sym typeface="Wingdings" pitchFamily="2" charset="2"/>
              </a:rPr>
              <a:t> is NP-complete as well.</a:t>
            </a:r>
          </a:p>
        </p:txBody>
      </p:sp>
      <p:sp>
        <p:nvSpPr>
          <p:cNvPr id="138246" name="Text Box 6">
            <a:extLst>
              <a:ext uri="{FF2B5EF4-FFF2-40B4-BE49-F238E27FC236}">
                <a16:creationId xmlns:a16="http://schemas.microsoft.com/office/drawing/2014/main" id="{F3C45E72-3349-A944-9A2D-4BFC65A69C9E}"/>
              </a:ext>
            </a:extLst>
          </p:cNvPr>
          <p:cNvSpPr txBox="1">
            <a:spLocks noChangeArrowheads="1"/>
          </p:cNvSpPr>
          <p:nvPr/>
        </p:nvSpPr>
        <p:spPr bwMode="auto">
          <a:xfrm>
            <a:off x="684213" y="3141663"/>
            <a:ext cx="7772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sym typeface="Wingdings" pitchFamily="2" charset="2"/>
              </a:rPr>
              <a:t></a:t>
            </a:r>
            <a:r>
              <a:rPr lang="en-US" altLang="zh-CN" sz="2000" b="1">
                <a:sym typeface="Wingdings" pitchFamily="2" charset="2"/>
              </a:rPr>
              <a:t> </a:t>
            </a:r>
            <a:r>
              <a:rPr lang="en-US" altLang="zh-CN" sz="2000" b="1">
                <a:solidFill>
                  <a:schemeClr val="hlink"/>
                </a:solidFill>
                <a:sym typeface="Wingdings" pitchFamily="2" charset="2"/>
              </a:rPr>
              <a:t>Vertex cover problem: </a:t>
            </a:r>
            <a:r>
              <a:rPr lang="en-US" altLang="zh-CN" sz="2000" b="1">
                <a:sym typeface="Wingdings" pitchFamily="2" charset="2"/>
              </a:rPr>
              <a:t>Given an undirected graph G = (V, E) and an integer K, does G contain a subset V' </a:t>
            </a:r>
            <a:r>
              <a:rPr lang="en-US" altLang="zh-CN" sz="2000" b="1">
                <a:sym typeface="Symbol" pitchFamily="2" charset="2"/>
              </a:rPr>
              <a:t></a:t>
            </a:r>
            <a:r>
              <a:rPr lang="en-US" altLang="zh-CN" sz="2000" b="1">
                <a:sym typeface="Wingdings" pitchFamily="2" charset="2"/>
              </a:rPr>
              <a:t> V such that |V'|</a:t>
            </a:r>
            <a:r>
              <a:rPr lang="en-US" altLang="zh-CN" sz="2000" b="1">
                <a:sym typeface="Symbol" pitchFamily="2" charset="2"/>
              </a:rPr>
              <a:t> is (at most) </a:t>
            </a:r>
            <a:r>
              <a:rPr lang="en-US" altLang="zh-CN" sz="2000" b="1">
                <a:sym typeface="Wingdings" pitchFamily="2" charset="2"/>
              </a:rPr>
              <a:t>K and every edge in G has a vertex in V' (</a:t>
            </a:r>
            <a:r>
              <a:rPr lang="en-US" altLang="zh-CN" sz="2000" b="1" i="1">
                <a:solidFill>
                  <a:srgbClr val="FF0000"/>
                </a:solidFill>
                <a:sym typeface="Wingdings" pitchFamily="2" charset="2"/>
              </a:rPr>
              <a:t>vertex cover</a:t>
            </a:r>
            <a:r>
              <a:rPr lang="en-US" altLang="zh-CN" sz="2000" b="1">
                <a:sym typeface="Wingdings" pitchFamily="2" charset="2"/>
              </a:rPr>
              <a:t>)</a:t>
            </a:r>
            <a:r>
              <a:rPr lang="en-US" altLang="zh-CN" sz="2000" b="1">
                <a:sym typeface="Symbol" pitchFamily="2" charset="2"/>
              </a:rPr>
              <a:t>?</a:t>
            </a:r>
          </a:p>
        </p:txBody>
      </p:sp>
      <p:sp>
        <p:nvSpPr>
          <p:cNvPr id="138247" name="Text Box 7">
            <a:extLst>
              <a:ext uri="{FF2B5EF4-FFF2-40B4-BE49-F238E27FC236}">
                <a16:creationId xmlns:a16="http://schemas.microsoft.com/office/drawing/2014/main" id="{309523AB-678A-784A-980A-4A92B4E16ACE}"/>
              </a:ext>
            </a:extLst>
          </p:cNvPr>
          <p:cNvSpPr txBox="1">
            <a:spLocks noChangeArrowheads="1"/>
          </p:cNvSpPr>
          <p:nvPr/>
        </p:nvSpPr>
        <p:spPr bwMode="auto">
          <a:xfrm>
            <a:off x="684213" y="1628775"/>
            <a:ext cx="7772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hlink"/>
                </a:solidFill>
                <a:sym typeface="Wingdings" pitchFamily="2" charset="2"/>
              </a:rPr>
              <a:t></a:t>
            </a:r>
            <a:r>
              <a:rPr lang="en-US" altLang="zh-CN" sz="2000" b="1">
                <a:sym typeface="Wingdings" pitchFamily="2" charset="2"/>
              </a:rPr>
              <a:t> </a:t>
            </a:r>
            <a:r>
              <a:rPr lang="en-US" altLang="zh-CN" sz="2000" b="1">
                <a:solidFill>
                  <a:schemeClr val="hlink"/>
                </a:solidFill>
                <a:sym typeface="Wingdings" pitchFamily="2" charset="2"/>
              </a:rPr>
              <a:t>Clique</a:t>
            </a:r>
            <a:r>
              <a:rPr lang="en-US" altLang="zh-CN" sz="2000">
                <a:sym typeface="Wingdings" pitchFamily="2" charset="2"/>
              </a:rPr>
              <a:t> </a:t>
            </a:r>
            <a:r>
              <a:rPr lang="en-US" altLang="zh-CN" sz="2000" b="1">
                <a:solidFill>
                  <a:schemeClr val="hlink"/>
                </a:solidFill>
                <a:sym typeface="Wingdings" pitchFamily="2" charset="2"/>
              </a:rPr>
              <a:t>problem: </a:t>
            </a:r>
            <a:r>
              <a:rPr lang="en-US" altLang="zh-CN" sz="2000" b="1">
                <a:sym typeface="Wingdings" pitchFamily="2" charset="2"/>
              </a:rPr>
              <a:t>Given an undirected graph G = (V, E) and an integer K, does G contain a </a:t>
            </a:r>
            <a:r>
              <a:rPr lang="en-US" altLang="zh-CN" sz="2000" b="1">
                <a:solidFill>
                  <a:srgbClr val="FF0000"/>
                </a:solidFill>
                <a:sym typeface="Wingdings" pitchFamily="2" charset="2"/>
              </a:rPr>
              <a:t>complete subgraph</a:t>
            </a:r>
            <a:r>
              <a:rPr lang="en-US" altLang="zh-CN" sz="2000" b="1">
                <a:sym typeface="Wingdings" pitchFamily="2" charset="2"/>
              </a:rPr>
              <a:t> (</a:t>
            </a:r>
            <a:r>
              <a:rPr lang="en-US" altLang="zh-CN" sz="2000" b="1" i="1">
                <a:solidFill>
                  <a:srgbClr val="FF0000"/>
                </a:solidFill>
                <a:sym typeface="Wingdings" pitchFamily="2" charset="2"/>
              </a:rPr>
              <a:t>clique</a:t>
            </a:r>
            <a:r>
              <a:rPr lang="en-US" altLang="zh-CN" sz="2000" b="1">
                <a:sym typeface="Wingdings" pitchFamily="2" charset="2"/>
              </a:rPr>
              <a:t>) of (at least) K vertices?</a:t>
            </a:r>
          </a:p>
        </p:txBody>
      </p:sp>
      <p:sp>
        <p:nvSpPr>
          <p:cNvPr id="138248" name="Rectangle 8">
            <a:extLst>
              <a:ext uri="{FF2B5EF4-FFF2-40B4-BE49-F238E27FC236}">
                <a16:creationId xmlns:a16="http://schemas.microsoft.com/office/drawing/2014/main" id="{2E6598D4-5266-9548-98B5-8E4A3E162881}"/>
              </a:ext>
            </a:extLst>
          </p:cNvPr>
          <p:cNvSpPr>
            <a:spLocks noChangeArrowheads="1"/>
          </p:cNvSpPr>
          <p:nvPr/>
        </p:nvSpPr>
        <p:spPr bwMode="auto">
          <a:xfrm>
            <a:off x="1028700" y="2636838"/>
            <a:ext cx="663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kumimoji="0" lang="en-US" altLang="zh-CN" sz="2000" b="1"/>
              <a:t>CLIQUE = { &lt;G, K&gt; : G is a graph with a clique of size K }.</a:t>
            </a:r>
          </a:p>
        </p:txBody>
      </p:sp>
      <p:sp>
        <p:nvSpPr>
          <p:cNvPr id="138249" name="Rectangle 9">
            <a:extLst>
              <a:ext uri="{FF2B5EF4-FFF2-40B4-BE49-F238E27FC236}">
                <a16:creationId xmlns:a16="http://schemas.microsoft.com/office/drawing/2014/main" id="{DF48BCB5-765E-5547-8BD5-A716659A594A}"/>
              </a:ext>
            </a:extLst>
          </p:cNvPr>
          <p:cNvSpPr>
            <a:spLocks noChangeArrowheads="1"/>
          </p:cNvSpPr>
          <p:nvPr/>
        </p:nvSpPr>
        <p:spPr bwMode="auto">
          <a:xfrm>
            <a:off x="1035050" y="4149725"/>
            <a:ext cx="713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000" b="1"/>
              <a:t>VERTEX-COVER = { &lt;G, K&gt; : G has a vertex cover of size K }.</a:t>
            </a:r>
          </a:p>
        </p:txBody>
      </p:sp>
      <p:sp>
        <p:nvSpPr>
          <p:cNvPr id="138250" name="Rectangle 10">
            <a:extLst>
              <a:ext uri="{FF2B5EF4-FFF2-40B4-BE49-F238E27FC236}">
                <a16:creationId xmlns:a16="http://schemas.microsoft.com/office/drawing/2014/main" id="{9E5B24D2-C477-244C-B435-3788F39E08F6}"/>
              </a:ext>
            </a:extLst>
          </p:cNvPr>
          <p:cNvSpPr>
            <a:spLocks noChangeArrowheads="1"/>
          </p:cNvSpPr>
          <p:nvPr/>
        </p:nvSpPr>
        <p:spPr bwMode="auto">
          <a:xfrm>
            <a:off x="755650" y="4652963"/>
            <a:ext cx="4176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854075" indent="-8540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008000"/>
                </a:solidFill>
                <a:latin typeface="Arial" panose="020B0604020202020204" pitchFamily="34" charset="0"/>
              </a:rPr>
              <a:t>Proof:</a:t>
            </a:r>
            <a:r>
              <a:rPr lang="en-US" altLang="zh-CN" sz="2000" b="1">
                <a:solidFill>
                  <a:srgbClr val="008000"/>
                </a:solidFill>
                <a:latin typeface="Arial" panose="020B0604020202020204" pitchFamily="34" charset="0"/>
              </a:rPr>
              <a:t> </a:t>
            </a:r>
            <a:r>
              <a:rPr lang="en-US" altLang="zh-CN" sz="2000" b="1">
                <a:solidFill>
                  <a:srgbClr val="008000"/>
                </a:solidFill>
                <a:latin typeface="Arial" panose="020B0604020202020204" pitchFamily="34" charset="0"/>
                <a:sym typeface="Wingdings" pitchFamily="2" charset="2"/>
              </a:rPr>
              <a:t> </a:t>
            </a:r>
            <a:r>
              <a:rPr kumimoji="0" lang="en-US" altLang="zh-CN" sz="2000" b="1"/>
              <a:t>VERTEX-COVER ∈ </a:t>
            </a:r>
            <a:r>
              <a:rPr kumimoji="0" lang="en-US" altLang="zh-CN" sz="2000" b="1">
                <a:solidFill>
                  <a:schemeClr val="hlink"/>
                </a:solidFill>
              </a:rPr>
              <a:t>NP</a:t>
            </a:r>
          </a:p>
        </p:txBody>
      </p:sp>
      <p:sp>
        <p:nvSpPr>
          <p:cNvPr id="138251" name="Text Box 11">
            <a:extLst>
              <a:ext uri="{FF2B5EF4-FFF2-40B4-BE49-F238E27FC236}">
                <a16:creationId xmlns:a16="http://schemas.microsoft.com/office/drawing/2014/main" id="{31074315-631B-D745-89FD-6A4A76835F46}"/>
              </a:ext>
            </a:extLst>
          </p:cNvPr>
          <p:cNvSpPr txBox="1">
            <a:spLocks noChangeArrowheads="1"/>
          </p:cNvSpPr>
          <p:nvPr/>
        </p:nvSpPr>
        <p:spPr bwMode="auto">
          <a:xfrm>
            <a:off x="1476375" y="5013325"/>
            <a:ext cx="65532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buFontTx/>
              <a:buNone/>
            </a:pPr>
            <a:r>
              <a:rPr lang="en-US" altLang="zh-CN" sz="2000" b="1"/>
              <a:t>Given any </a:t>
            </a:r>
            <a:r>
              <a:rPr lang="en-US" altLang="zh-CN" sz="2000" b="1" i="1"/>
              <a:t>x</a:t>
            </a:r>
            <a:r>
              <a:rPr lang="en-US" altLang="zh-CN" sz="2000" b="1"/>
              <a:t> = &lt;G, K&gt;, take </a:t>
            </a:r>
            <a:r>
              <a:rPr lang="en-US" altLang="zh-CN" sz="2000" b="1">
                <a:sym typeface="Wingdings" pitchFamily="2" charset="2"/>
              </a:rPr>
              <a:t>V' </a:t>
            </a:r>
            <a:r>
              <a:rPr lang="en-US" altLang="zh-CN" sz="2000" b="1">
                <a:sym typeface="Symbol" pitchFamily="2" charset="2"/>
              </a:rPr>
              <a:t></a:t>
            </a:r>
            <a:r>
              <a:rPr lang="en-US" altLang="zh-CN" sz="2000" b="1">
                <a:sym typeface="Wingdings" pitchFamily="2" charset="2"/>
              </a:rPr>
              <a:t> V as the certificate </a:t>
            </a:r>
            <a:r>
              <a:rPr lang="en-US" altLang="zh-CN" sz="2000" b="1" i="1">
                <a:sym typeface="Wingdings" pitchFamily="2" charset="2"/>
              </a:rPr>
              <a:t>y</a:t>
            </a:r>
            <a:r>
              <a:rPr lang="en-US" altLang="zh-CN" sz="2000" b="1">
                <a:sym typeface="Wingdings" pitchFamily="2" charset="2"/>
              </a:rPr>
              <a:t>.</a:t>
            </a:r>
          </a:p>
          <a:p>
            <a:pPr eaLnBrk="1" hangingPunct="1">
              <a:spcBef>
                <a:spcPct val="30000"/>
              </a:spcBef>
              <a:buFontTx/>
              <a:buNone/>
            </a:pPr>
            <a:r>
              <a:rPr lang="en-US" altLang="zh-CN" sz="2000" b="1">
                <a:sym typeface="Wingdings" pitchFamily="2" charset="2"/>
              </a:rPr>
              <a:t>Reduction algorithm: check if |V'|</a:t>
            </a:r>
            <a:r>
              <a:rPr lang="en-US" altLang="zh-CN" sz="2000" b="1">
                <a:sym typeface="Symbol" pitchFamily="2" charset="2"/>
              </a:rPr>
              <a:t> = K; check if for </a:t>
            </a:r>
            <a:r>
              <a:rPr kumimoji="0" lang="en-US" altLang="zh-CN" sz="2000" b="1"/>
              <a:t>each edge (</a:t>
            </a:r>
            <a:r>
              <a:rPr kumimoji="0" lang="en-US" altLang="zh-CN" sz="2000" b="1" i="1"/>
              <a:t>u</a:t>
            </a:r>
            <a:r>
              <a:rPr kumimoji="0" lang="en-US" altLang="zh-CN" sz="2000" b="1"/>
              <a:t>, </a:t>
            </a:r>
            <a:r>
              <a:rPr kumimoji="0" lang="en-US" altLang="zh-CN" sz="2000" b="1" i="1"/>
              <a:t>v</a:t>
            </a:r>
            <a:r>
              <a:rPr kumimoji="0" lang="en-US" altLang="zh-CN" sz="2000" b="1"/>
              <a:t>) ∈ E, that </a:t>
            </a:r>
            <a:r>
              <a:rPr kumimoji="0" lang="en-US" altLang="zh-CN" sz="2000" b="1" i="1"/>
              <a:t>u</a:t>
            </a:r>
            <a:r>
              <a:rPr kumimoji="0" lang="en-US" altLang="zh-CN" sz="2000" b="1"/>
              <a:t> ∈ V' or </a:t>
            </a:r>
            <a:r>
              <a:rPr kumimoji="0" lang="en-US" altLang="zh-CN" sz="2000" b="1" i="1"/>
              <a:t>v</a:t>
            </a:r>
            <a:r>
              <a:rPr kumimoji="0" lang="en-US" altLang="zh-CN" sz="2000" b="1"/>
              <a:t> ∈ V'. </a:t>
            </a:r>
          </a:p>
        </p:txBody>
      </p:sp>
      <p:sp>
        <p:nvSpPr>
          <p:cNvPr id="138252" name="Text Box 12">
            <a:extLst>
              <a:ext uri="{FF2B5EF4-FFF2-40B4-BE49-F238E27FC236}">
                <a16:creationId xmlns:a16="http://schemas.microsoft.com/office/drawing/2014/main" id="{C540A323-6C95-614A-B61D-EFA54419D759}"/>
              </a:ext>
            </a:extLst>
          </p:cNvPr>
          <p:cNvSpPr txBox="1">
            <a:spLocks noChangeArrowheads="1"/>
          </p:cNvSpPr>
          <p:nvPr/>
        </p:nvSpPr>
        <p:spPr bwMode="auto">
          <a:xfrm>
            <a:off x="6084888" y="5876925"/>
            <a:ext cx="1223962" cy="466725"/>
          </a:xfrm>
          <a:prstGeom prst="rect">
            <a:avLst/>
          </a:prstGeom>
          <a:gradFill rotWithShape="1">
            <a:gsLst>
              <a:gs pos="0">
                <a:srgbClr val="FFFFFF"/>
              </a:gs>
              <a:gs pos="100000">
                <a:srgbClr val="C0C0C0"/>
              </a:gs>
            </a:gsLst>
            <a:path path="shape">
              <a:fillToRect l="50000" t="50000" r="50000" b="50000"/>
            </a:path>
          </a:gra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O( </a:t>
            </a:r>
            <a:r>
              <a:rPr lang="en-US" altLang="zh-CN" sz="2400" b="1" i="1"/>
              <a:t>N</a:t>
            </a:r>
            <a:r>
              <a:rPr lang="en-US" altLang="zh-CN" sz="2400" b="1" baseline="30000"/>
              <a:t>3 </a:t>
            </a:r>
            <a:r>
              <a:rPr lang="en-US" altLang="zh-CN" sz="2400" b="1"/>
              <a:t>)</a:t>
            </a:r>
          </a:p>
        </p:txBody>
      </p:sp>
      <p:sp>
        <p:nvSpPr>
          <p:cNvPr id="66570" name="Text Box 149">
            <a:extLst>
              <a:ext uri="{FF2B5EF4-FFF2-40B4-BE49-F238E27FC236}">
                <a16:creationId xmlns:a16="http://schemas.microsoft.com/office/drawing/2014/main" id="{75C8FE10-13D9-2846-B893-29D10659F68D}"/>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strips(downRight)">
                                      <p:cBhvr>
                                        <p:cTn id="7" dur="500"/>
                                        <p:tgtEl>
                                          <p:spTgt spid="138245"/>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8247"/>
                                        </p:tgtEl>
                                        <p:attrNameLst>
                                          <p:attrName>style.visibility</p:attrName>
                                        </p:attrNameLst>
                                      </p:cBhvr>
                                      <p:to>
                                        <p:strVal val="visible"/>
                                      </p:to>
                                    </p:set>
                                    <p:animEffect transition="in" filter="strips(downRight)">
                                      <p:cBhvr>
                                        <p:cTn id="12" dur="500"/>
                                        <p:tgtEl>
                                          <p:spTgt spid="138247"/>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8248"/>
                                        </p:tgtEl>
                                        <p:attrNameLst>
                                          <p:attrName>style.visibility</p:attrName>
                                        </p:attrNameLst>
                                      </p:cBhvr>
                                      <p:to>
                                        <p:strVal val="visible"/>
                                      </p:to>
                                    </p:set>
                                    <p:animEffect transition="in" filter="fade">
                                      <p:cBhvr>
                                        <p:cTn id="17" dur="500"/>
                                        <p:tgtEl>
                                          <p:spTgt spid="1382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8246"/>
                                        </p:tgtEl>
                                        <p:attrNameLst>
                                          <p:attrName>style.visibility</p:attrName>
                                        </p:attrNameLst>
                                      </p:cBhvr>
                                      <p:to>
                                        <p:strVal val="visible"/>
                                      </p:to>
                                    </p:set>
                                    <p:animEffect transition="in" filter="strips(downRight)">
                                      <p:cBhvr>
                                        <p:cTn id="22" dur="500"/>
                                        <p:tgtEl>
                                          <p:spTgt spid="138246"/>
                                        </p:tgtEl>
                                      </p:cBhvr>
                                    </p:animEffect>
                                  </p:childTnLst>
                                  <p:subTnLst>
                                    <p:audio>
                                      <p:cMediaNode>
                                        <p:cTn display="0" masterRel="sameClick">
                                          <p:stCondLst>
                                            <p:cond evt="begin" delay="0">
                                              <p:tn val="20"/>
                                            </p:cond>
                                          </p:stCondLst>
                                          <p:endCondLst>
                                            <p:cond evt="onStopAudio" delay="0">
                                              <p:tgtEl>
                                                <p:sldTgt/>
                                              </p:tgtEl>
                                            </p:cond>
                                          </p:endCondLst>
                                        </p:cTn>
                                        <p:tgtEl>
                                          <p:sndTgt r:embed="rId2" name="PROJCTO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8249"/>
                                        </p:tgtEl>
                                        <p:attrNameLst>
                                          <p:attrName>style.visibility</p:attrName>
                                        </p:attrNameLst>
                                      </p:cBhvr>
                                      <p:to>
                                        <p:strVal val="visible"/>
                                      </p:to>
                                    </p:set>
                                    <p:animEffect transition="in" filter="fade">
                                      <p:cBhvr>
                                        <p:cTn id="27" dur="500"/>
                                        <p:tgtEl>
                                          <p:spTgt spid="1382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8250"/>
                                        </p:tgtEl>
                                        <p:attrNameLst>
                                          <p:attrName>style.visibility</p:attrName>
                                        </p:attrNameLst>
                                      </p:cBhvr>
                                      <p:to>
                                        <p:strVal val="visible"/>
                                      </p:to>
                                    </p:set>
                                    <p:animEffect transition="in" filter="wipe(left)">
                                      <p:cBhvr>
                                        <p:cTn id="32" dur="500"/>
                                        <p:tgtEl>
                                          <p:spTgt spid="1382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8251"/>
                                        </p:tgtEl>
                                        <p:attrNameLst>
                                          <p:attrName>style.visibility</p:attrName>
                                        </p:attrNameLst>
                                      </p:cBhvr>
                                      <p:to>
                                        <p:strVal val="visible"/>
                                      </p:to>
                                    </p:set>
                                    <p:animEffect transition="in" filter="wipe(up)">
                                      <p:cBhvr>
                                        <p:cTn id="37" dur="500"/>
                                        <p:tgtEl>
                                          <p:spTgt spid="13825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6" fill="hold" grpId="0" nodeType="clickEffect">
                                  <p:stCondLst>
                                    <p:cond delay="0"/>
                                  </p:stCondLst>
                                  <p:childTnLst>
                                    <p:set>
                                      <p:cBhvr>
                                        <p:cTn id="41" dur="1" fill="hold">
                                          <p:stCondLst>
                                            <p:cond delay="0"/>
                                          </p:stCondLst>
                                        </p:cTn>
                                        <p:tgtEl>
                                          <p:spTgt spid="138252"/>
                                        </p:tgtEl>
                                        <p:attrNameLst>
                                          <p:attrName>style.visibility</p:attrName>
                                        </p:attrNameLst>
                                      </p:cBhvr>
                                      <p:to>
                                        <p:strVal val="visible"/>
                                      </p:to>
                                    </p:set>
                                    <p:anim calcmode="lin" valueType="num">
                                      <p:cBhvr additive="base">
                                        <p:cTn id="42" dur="500" fill="hold"/>
                                        <p:tgtEl>
                                          <p:spTgt spid="138252"/>
                                        </p:tgtEl>
                                        <p:attrNameLst>
                                          <p:attrName>ppt_x</p:attrName>
                                        </p:attrNameLst>
                                      </p:cBhvr>
                                      <p:tavLst>
                                        <p:tav tm="0">
                                          <p:val>
                                            <p:strVal val="1+#ppt_w/2"/>
                                          </p:val>
                                        </p:tav>
                                        <p:tav tm="100000">
                                          <p:val>
                                            <p:strVal val="#ppt_x"/>
                                          </p:val>
                                        </p:tav>
                                      </p:tavLst>
                                    </p:anim>
                                    <p:anim calcmode="lin" valueType="num">
                                      <p:cBhvr additive="base">
                                        <p:cTn id="43" dur="500" fill="hold"/>
                                        <p:tgtEl>
                                          <p:spTgt spid="138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autoUpdateAnimBg="0"/>
      <p:bldP spid="138246" grpId="0" autoUpdateAnimBg="0"/>
      <p:bldP spid="138247" grpId="0" autoUpdateAnimBg="0"/>
      <p:bldP spid="138248" grpId="0"/>
      <p:bldP spid="138249" grpId="0"/>
      <p:bldP spid="138250" grpId="0" autoUpdateAnimBg="0"/>
      <p:bldP spid="138251" grpId="0"/>
      <p:bldP spid="138252"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5" name="灯片编号占位符 3">
            <a:extLst>
              <a:ext uri="{FF2B5EF4-FFF2-40B4-BE49-F238E27FC236}">
                <a16:creationId xmlns:a16="http://schemas.microsoft.com/office/drawing/2014/main" id="{FEEEE7F2-A668-5A4A-BB79-B0EF08DE80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06C2795-CAA7-A240-A51E-A9F4A1D12E41}" type="slidenum">
              <a:rPr lang="en-US" altLang="zh-CN" sz="1400" smtClean="0"/>
              <a:pPr>
                <a:spcBef>
                  <a:spcPct val="0"/>
                </a:spcBef>
                <a:buFontTx/>
                <a:buNone/>
              </a:pPr>
              <a:t>55</a:t>
            </a:fld>
            <a:endParaRPr lang="en-US" altLang="zh-CN" sz="1400"/>
          </a:p>
        </p:txBody>
      </p:sp>
      <p:sp>
        <p:nvSpPr>
          <p:cNvPr id="139269" name="Rectangle 5">
            <a:extLst>
              <a:ext uri="{FF2B5EF4-FFF2-40B4-BE49-F238E27FC236}">
                <a16:creationId xmlns:a16="http://schemas.microsoft.com/office/drawing/2014/main" id="{1C4402F8-7149-534F-AE86-DE8CC275E058}"/>
              </a:ext>
            </a:extLst>
          </p:cNvPr>
          <p:cNvSpPr>
            <a:spLocks noChangeArrowheads="1"/>
          </p:cNvSpPr>
          <p:nvPr/>
        </p:nvSpPr>
        <p:spPr bwMode="auto">
          <a:xfrm>
            <a:off x="755650" y="549275"/>
            <a:ext cx="7200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854075" indent="-8540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008000"/>
                </a:solidFill>
                <a:latin typeface="Arial" panose="020B0604020202020204" pitchFamily="34" charset="0"/>
              </a:rPr>
              <a:t>Proof (con.):</a:t>
            </a:r>
            <a:r>
              <a:rPr lang="en-US" altLang="zh-CN" sz="2000" b="1">
                <a:solidFill>
                  <a:srgbClr val="008000"/>
                </a:solidFill>
                <a:latin typeface="Arial" panose="020B0604020202020204" pitchFamily="34" charset="0"/>
              </a:rPr>
              <a:t> </a:t>
            </a:r>
            <a:r>
              <a:rPr lang="en-US" altLang="zh-CN" sz="2000" b="1">
                <a:solidFill>
                  <a:srgbClr val="008000"/>
                </a:solidFill>
                <a:latin typeface="Arial" panose="020B0604020202020204" pitchFamily="34" charset="0"/>
                <a:sym typeface="Wingdings" pitchFamily="2" charset="2"/>
              </a:rPr>
              <a:t> </a:t>
            </a:r>
            <a:r>
              <a:rPr kumimoji="0" lang="en-US" altLang="zh-CN" sz="2000" b="1"/>
              <a:t>CLIQUE ≤</a:t>
            </a:r>
            <a:r>
              <a:rPr kumimoji="0" lang="en-US" altLang="zh-CN" sz="2000" b="1" baseline="-25000"/>
              <a:t>P</a:t>
            </a:r>
            <a:r>
              <a:rPr kumimoji="0" lang="en-US" altLang="zh-CN" sz="2000" b="1"/>
              <a:t> VERTEX-COVER </a:t>
            </a:r>
          </a:p>
        </p:txBody>
      </p:sp>
      <p:grpSp>
        <p:nvGrpSpPr>
          <p:cNvPr id="2" name="Group 36">
            <a:extLst>
              <a:ext uri="{FF2B5EF4-FFF2-40B4-BE49-F238E27FC236}">
                <a16:creationId xmlns:a16="http://schemas.microsoft.com/office/drawing/2014/main" id="{09955271-CC56-CC4B-8858-9978D8BDAD2F}"/>
              </a:ext>
            </a:extLst>
          </p:cNvPr>
          <p:cNvGrpSpPr>
            <a:grpSpLocks/>
          </p:cNvGrpSpPr>
          <p:nvPr/>
        </p:nvGrpSpPr>
        <p:grpSpPr bwMode="auto">
          <a:xfrm>
            <a:off x="6732588" y="692150"/>
            <a:ext cx="1485900" cy="1457325"/>
            <a:chOff x="4241" y="436"/>
            <a:chExt cx="936" cy="918"/>
          </a:xfrm>
        </p:grpSpPr>
        <p:grpSp>
          <p:nvGrpSpPr>
            <p:cNvPr id="67626" name="Group 32">
              <a:extLst>
                <a:ext uri="{FF2B5EF4-FFF2-40B4-BE49-F238E27FC236}">
                  <a16:creationId xmlns:a16="http://schemas.microsoft.com/office/drawing/2014/main" id="{90B2AE4C-43D9-F34A-86A6-5510E3537DB1}"/>
                </a:ext>
              </a:extLst>
            </p:cNvPr>
            <p:cNvGrpSpPr>
              <a:grpSpLocks/>
            </p:cNvGrpSpPr>
            <p:nvPr/>
          </p:nvGrpSpPr>
          <p:grpSpPr bwMode="auto">
            <a:xfrm>
              <a:off x="4241" y="436"/>
              <a:ext cx="936" cy="624"/>
              <a:chOff x="1156" y="1117"/>
              <a:chExt cx="936" cy="624"/>
            </a:xfrm>
          </p:grpSpPr>
          <p:sp>
            <p:nvSpPr>
              <p:cNvPr id="67628" name="Oval 18">
                <a:extLst>
                  <a:ext uri="{FF2B5EF4-FFF2-40B4-BE49-F238E27FC236}">
                    <a16:creationId xmlns:a16="http://schemas.microsoft.com/office/drawing/2014/main" id="{E12F7F51-64D7-6E41-A1BE-46A6632F1480}"/>
                  </a:ext>
                </a:extLst>
              </p:cNvPr>
              <p:cNvSpPr>
                <a:spLocks noChangeArrowheads="1"/>
              </p:cNvSpPr>
              <p:nvPr/>
            </p:nvSpPr>
            <p:spPr bwMode="auto">
              <a:xfrm>
                <a:off x="1156" y="1368"/>
                <a:ext cx="144" cy="12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7629" name="Oval 19">
                <a:extLst>
                  <a:ext uri="{FF2B5EF4-FFF2-40B4-BE49-F238E27FC236}">
                    <a16:creationId xmlns:a16="http://schemas.microsoft.com/office/drawing/2014/main" id="{80B3B873-B6D8-B442-AC10-2F291061D1AC}"/>
                  </a:ext>
                </a:extLst>
              </p:cNvPr>
              <p:cNvSpPr>
                <a:spLocks noChangeArrowheads="1"/>
              </p:cNvSpPr>
              <p:nvPr/>
            </p:nvSpPr>
            <p:spPr bwMode="auto">
              <a:xfrm>
                <a:off x="1444" y="1117"/>
                <a:ext cx="144" cy="12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7630" name="Oval 20">
                <a:extLst>
                  <a:ext uri="{FF2B5EF4-FFF2-40B4-BE49-F238E27FC236}">
                    <a16:creationId xmlns:a16="http://schemas.microsoft.com/office/drawing/2014/main" id="{7768D730-41A2-D34F-B646-948AE9B41442}"/>
                  </a:ext>
                </a:extLst>
              </p:cNvPr>
              <p:cNvSpPr>
                <a:spLocks noChangeArrowheads="1"/>
              </p:cNvSpPr>
              <p:nvPr/>
            </p:nvSpPr>
            <p:spPr bwMode="auto">
              <a:xfrm>
                <a:off x="1444" y="1616"/>
                <a:ext cx="144" cy="12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7631" name="Line 22">
                <a:extLst>
                  <a:ext uri="{FF2B5EF4-FFF2-40B4-BE49-F238E27FC236}">
                    <a16:creationId xmlns:a16="http://schemas.microsoft.com/office/drawing/2014/main" id="{B0735775-9A7C-014D-8EDC-67B92D406682}"/>
                  </a:ext>
                </a:extLst>
              </p:cNvPr>
              <p:cNvSpPr>
                <a:spLocks noChangeShapeType="1"/>
              </p:cNvSpPr>
              <p:nvPr/>
            </p:nvSpPr>
            <p:spPr bwMode="auto">
              <a:xfrm flipH="1">
                <a:off x="1228" y="1179"/>
                <a:ext cx="288" cy="25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2" name="Line 23">
                <a:extLst>
                  <a:ext uri="{FF2B5EF4-FFF2-40B4-BE49-F238E27FC236}">
                    <a16:creationId xmlns:a16="http://schemas.microsoft.com/office/drawing/2014/main" id="{BF83D76E-0AF5-AB40-8F94-201B1FFDAE6F}"/>
                  </a:ext>
                </a:extLst>
              </p:cNvPr>
              <p:cNvSpPr>
                <a:spLocks noChangeShapeType="1"/>
              </p:cNvSpPr>
              <p:nvPr/>
            </p:nvSpPr>
            <p:spPr bwMode="auto">
              <a:xfrm flipH="1">
                <a:off x="1516" y="1429"/>
                <a:ext cx="504" cy="25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3" name="Line 24">
                <a:extLst>
                  <a:ext uri="{FF2B5EF4-FFF2-40B4-BE49-F238E27FC236}">
                    <a16:creationId xmlns:a16="http://schemas.microsoft.com/office/drawing/2014/main" id="{C2A1CCD4-2DAB-0741-A022-BEA5B1F616F3}"/>
                  </a:ext>
                </a:extLst>
              </p:cNvPr>
              <p:cNvSpPr>
                <a:spLocks noChangeShapeType="1"/>
              </p:cNvSpPr>
              <p:nvPr/>
            </p:nvSpPr>
            <p:spPr bwMode="auto">
              <a:xfrm>
                <a:off x="1228" y="1429"/>
                <a:ext cx="288" cy="25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4" name="Line 25">
                <a:extLst>
                  <a:ext uri="{FF2B5EF4-FFF2-40B4-BE49-F238E27FC236}">
                    <a16:creationId xmlns:a16="http://schemas.microsoft.com/office/drawing/2014/main" id="{6A92ECBB-0DCA-664B-AA8E-24FBCF33AF14}"/>
                  </a:ext>
                </a:extLst>
              </p:cNvPr>
              <p:cNvSpPr>
                <a:spLocks noChangeShapeType="1"/>
              </p:cNvSpPr>
              <p:nvPr/>
            </p:nvSpPr>
            <p:spPr bwMode="auto">
              <a:xfrm flipH="1">
                <a:off x="1516" y="1242"/>
                <a:ext cx="0" cy="37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5" name="Oval 21">
                <a:extLst>
                  <a:ext uri="{FF2B5EF4-FFF2-40B4-BE49-F238E27FC236}">
                    <a16:creationId xmlns:a16="http://schemas.microsoft.com/office/drawing/2014/main" id="{563C32D8-232C-6B44-9990-C9E906790C1A}"/>
                  </a:ext>
                </a:extLst>
              </p:cNvPr>
              <p:cNvSpPr>
                <a:spLocks noChangeArrowheads="1"/>
              </p:cNvSpPr>
              <p:nvPr/>
            </p:nvSpPr>
            <p:spPr bwMode="auto">
              <a:xfrm>
                <a:off x="1948" y="1367"/>
                <a:ext cx="144" cy="12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aphicFrame>
          <p:nvGraphicFramePr>
            <p:cNvPr id="67627" name="Object 33">
              <a:extLst>
                <a:ext uri="{FF2B5EF4-FFF2-40B4-BE49-F238E27FC236}">
                  <a16:creationId xmlns:a16="http://schemas.microsoft.com/office/drawing/2014/main" id="{4F82E08C-4A0F-5A43-A3B3-4F2333249BAE}"/>
                </a:ext>
              </a:extLst>
            </p:cNvPr>
            <p:cNvGraphicFramePr>
              <a:graphicFrameLocks noChangeAspect="1"/>
            </p:cNvGraphicFramePr>
            <p:nvPr/>
          </p:nvGraphicFramePr>
          <p:xfrm>
            <a:off x="4513" y="1117"/>
            <a:ext cx="220" cy="237"/>
          </p:xfrm>
          <a:graphic>
            <a:graphicData uri="http://schemas.openxmlformats.org/presentationml/2006/ole">
              <mc:AlternateContent xmlns:mc="http://schemas.openxmlformats.org/markup-compatibility/2006">
                <mc:Choice xmlns:v="urn:schemas-microsoft-com:vml" Requires="v">
                  <p:oleObj spid="_x0000_s67727" name="公式" r:id="rId3" imgW="3797300" imgH="4102100" progId="Equation.3">
                    <p:embed/>
                  </p:oleObj>
                </mc:Choice>
                <mc:Fallback>
                  <p:oleObj name="公式" r:id="rId3" imgW="3797300" imgH="410210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 y="1117"/>
                          <a:ext cx="220"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4" name="Group 35">
            <a:extLst>
              <a:ext uri="{FF2B5EF4-FFF2-40B4-BE49-F238E27FC236}">
                <a16:creationId xmlns:a16="http://schemas.microsoft.com/office/drawing/2014/main" id="{98651654-C09B-A94B-9C78-398A7C98DA2B}"/>
              </a:ext>
            </a:extLst>
          </p:cNvPr>
          <p:cNvGrpSpPr>
            <a:grpSpLocks/>
          </p:cNvGrpSpPr>
          <p:nvPr/>
        </p:nvGrpSpPr>
        <p:grpSpPr bwMode="auto">
          <a:xfrm>
            <a:off x="6804025" y="2349500"/>
            <a:ext cx="1485900" cy="1438275"/>
            <a:chOff x="2380" y="1117"/>
            <a:chExt cx="936" cy="906"/>
          </a:xfrm>
        </p:grpSpPr>
        <p:sp>
          <p:nvSpPr>
            <p:cNvPr id="67619" name="Oval 26">
              <a:extLst>
                <a:ext uri="{FF2B5EF4-FFF2-40B4-BE49-F238E27FC236}">
                  <a16:creationId xmlns:a16="http://schemas.microsoft.com/office/drawing/2014/main" id="{BEBB9AF8-1005-464A-A163-56C710CD1C9E}"/>
                </a:ext>
              </a:extLst>
            </p:cNvPr>
            <p:cNvSpPr>
              <a:spLocks noChangeArrowheads="1"/>
            </p:cNvSpPr>
            <p:nvPr/>
          </p:nvSpPr>
          <p:spPr bwMode="auto">
            <a:xfrm>
              <a:off x="2380" y="1368"/>
              <a:ext cx="144" cy="12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7620" name="Oval 27">
              <a:extLst>
                <a:ext uri="{FF2B5EF4-FFF2-40B4-BE49-F238E27FC236}">
                  <a16:creationId xmlns:a16="http://schemas.microsoft.com/office/drawing/2014/main" id="{2B4CBB37-B2CE-5448-B9F3-3A24358008C1}"/>
                </a:ext>
              </a:extLst>
            </p:cNvPr>
            <p:cNvSpPr>
              <a:spLocks noChangeArrowheads="1"/>
            </p:cNvSpPr>
            <p:nvPr/>
          </p:nvSpPr>
          <p:spPr bwMode="auto">
            <a:xfrm>
              <a:off x="2668" y="1117"/>
              <a:ext cx="144" cy="12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7621" name="Oval 28">
              <a:extLst>
                <a:ext uri="{FF2B5EF4-FFF2-40B4-BE49-F238E27FC236}">
                  <a16:creationId xmlns:a16="http://schemas.microsoft.com/office/drawing/2014/main" id="{627EE71A-AD9C-9744-8902-F9BEAA0320F5}"/>
                </a:ext>
              </a:extLst>
            </p:cNvPr>
            <p:cNvSpPr>
              <a:spLocks noChangeArrowheads="1"/>
            </p:cNvSpPr>
            <p:nvPr/>
          </p:nvSpPr>
          <p:spPr bwMode="auto">
            <a:xfrm>
              <a:off x="2668" y="1616"/>
              <a:ext cx="144" cy="12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7622" name="Oval 29">
              <a:extLst>
                <a:ext uri="{FF2B5EF4-FFF2-40B4-BE49-F238E27FC236}">
                  <a16:creationId xmlns:a16="http://schemas.microsoft.com/office/drawing/2014/main" id="{299A1C28-0F5C-0B41-A973-84440BA2CAF4}"/>
                </a:ext>
              </a:extLst>
            </p:cNvPr>
            <p:cNvSpPr>
              <a:spLocks noChangeArrowheads="1"/>
            </p:cNvSpPr>
            <p:nvPr/>
          </p:nvSpPr>
          <p:spPr bwMode="auto">
            <a:xfrm>
              <a:off x="3172" y="1368"/>
              <a:ext cx="144" cy="12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7623" name="Line 30">
              <a:extLst>
                <a:ext uri="{FF2B5EF4-FFF2-40B4-BE49-F238E27FC236}">
                  <a16:creationId xmlns:a16="http://schemas.microsoft.com/office/drawing/2014/main" id="{82042E55-A391-D74D-BC41-71FD591D9BAA}"/>
                </a:ext>
              </a:extLst>
            </p:cNvPr>
            <p:cNvSpPr>
              <a:spLocks noChangeShapeType="1"/>
            </p:cNvSpPr>
            <p:nvPr/>
          </p:nvSpPr>
          <p:spPr bwMode="auto">
            <a:xfrm flipH="1">
              <a:off x="2524" y="1429"/>
              <a:ext cx="648"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4" name="Line 31">
              <a:extLst>
                <a:ext uri="{FF2B5EF4-FFF2-40B4-BE49-F238E27FC236}">
                  <a16:creationId xmlns:a16="http://schemas.microsoft.com/office/drawing/2014/main" id="{6EADD08A-C668-3E4D-9139-C0A49832390D}"/>
                </a:ext>
              </a:extLst>
            </p:cNvPr>
            <p:cNvSpPr>
              <a:spLocks noChangeShapeType="1"/>
            </p:cNvSpPr>
            <p:nvPr/>
          </p:nvSpPr>
          <p:spPr bwMode="auto">
            <a:xfrm flipH="1" flipV="1">
              <a:off x="2812" y="1179"/>
              <a:ext cx="360" cy="25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7625" name="Object 34">
              <a:extLst>
                <a:ext uri="{FF2B5EF4-FFF2-40B4-BE49-F238E27FC236}">
                  <a16:creationId xmlns:a16="http://schemas.microsoft.com/office/drawing/2014/main" id="{E33674D5-06AB-FE46-83AB-9C4A08EB3AB4}"/>
                </a:ext>
              </a:extLst>
            </p:cNvPr>
            <p:cNvGraphicFramePr>
              <a:graphicFrameLocks noChangeAspect="1"/>
            </p:cNvGraphicFramePr>
            <p:nvPr/>
          </p:nvGraphicFramePr>
          <p:xfrm>
            <a:off x="2653" y="1752"/>
            <a:ext cx="237" cy="271"/>
          </p:xfrm>
          <a:graphic>
            <a:graphicData uri="http://schemas.openxmlformats.org/presentationml/2006/ole">
              <mc:AlternateContent xmlns:mc="http://schemas.openxmlformats.org/markup-compatibility/2006">
                <mc:Choice xmlns:v="urn:schemas-microsoft-com:vml" Requires="v">
                  <p:oleObj spid="_x0000_s67728" name="公式" r:id="rId5" imgW="4102100" imgH="4686300" progId="Equation.3">
                    <p:embed/>
                  </p:oleObj>
                </mc:Choice>
                <mc:Fallback>
                  <p:oleObj name="公式" r:id="rId5" imgW="4102100" imgH="4686300"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3" y="1752"/>
                          <a:ext cx="237"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5" name="Group 40">
            <a:extLst>
              <a:ext uri="{FF2B5EF4-FFF2-40B4-BE49-F238E27FC236}">
                <a16:creationId xmlns:a16="http://schemas.microsoft.com/office/drawing/2014/main" id="{20851DCA-CA26-B545-A341-BE8CFB386B0F}"/>
              </a:ext>
            </a:extLst>
          </p:cNvPr>
          <p:cNvGrpSpPr>
            <a:grpSpLocks/>
          </p:cNvGrpSpPr>
          <p:nvPr/>
        </p:nvGrpSpPr>
        <p:grpSpPr bwMode="auto">
          <a:xfrm>
            <a:off x="2411413" y="981075"/>
            <a:ext cx="3881437" cy="720725"/>
            <a:chOff x="567" y="663"/>
            <a:chExt cx="2445" cy="454"/>
          </a:xfrm>
        </p:grpSpPr>
        <p:sp>
          <p:nvSpPr>
            <p:cNvPr id="67616" name="Rectangle 38">
              <a:extLst>
                <a:ext uri="{FF2B5EF4-FFF2-40B4-BE49-F238E27FC236}">
                  <a16:creationId xmlns:a16="http://schemas.microsoft.com/office/drawing/2014/main" id="{459B7E42-0E1F-3B4D-93C0-A5A2D3A52CF9}"/>
                </a:ext>
              </a:extLst>
            </p:cNvPr>
            <p:cNvSpPr>
              <a:spLocks noChangeArrowheads="1"/>
            </p:cNvSpPr>
            <p:nvPr/>
          </p:nvSpPr>
          <p:spPr bwMode="auto">
            <a:xfrm>
              <a:off x="612" y="680"/>
              <a:ext cx="21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i="1"/>
                <a:t>G</a:t>
              </a:r>
              <a:r>
                <a:rPr lang="en-US" altLang="zh-CN" sz="2000" b="1"/>
                <a:t> has a </a:t>
              </a:r>
              <a:r>
                <a:rPr lang="en-US" altLang="zh-CN" sz="2000" b="1">
                  <a:solidFill>
                    <a:srgbClr val="FF0000"/>
                  </a:solidFill>
                </a:rPr>
                <a:t>clique</a:t>
              </a:r>
              <a:r>
                <a:rPr lang="en-US" altLang="zh-CN" sz="2000" b="1"/>
                <a:t> of size K iff</a:t>
              </a:r>
            </a:p>
          </p:txBody>
        </p:sp>
        <p:graphicFrame>
          <p:nvGraphicFramePr>
            <p:cNvPr id="67617" name="Object 37">
              <a:extLst>
                <a:ext uri="{FF2B5EF4-FFF2-40B4-BE49-F238E27FC236}">
                  <a16:creationId xmlns:a16="http://schemas.microsoft.com/office/drawing/2014/main" id="{924FFC37-AA5A-E847-8792-D3C0798025A2}"/>
                </a:ext>
              </a:extLst>
            </p:cNvPr>
            <p:cNvGraphicFramePr>
              <a:graphicFrameLocks noChangeAspect="1"/>
            </p:cNvGraphicFramePr>
            <p:nvPr/>
          </p:nvGraphicFramePr>
          <p:xfrm>
            <a:off x="2472" y="663"/>
            <a:ext cx="208" cy="272"/>
          </p:xfrm>
          <a:graphic>
            <a:graphicData uri="http://schemas.openxmlformats.org/presentationml/2006/ole">
              <mc:AlternateContent xmlns:mc="http://schemas.openxmlformats.org/markup-compatibility/2006">
                <mc:Choice xmlns:v="urn:schemas-microsoft-com:vml" Requires="v">
                  <p:oleObj spid="_x0000_s67729" name="公式" r:id="rId7" imgW="3505200" imgH="4686300" progId="Equation.3">
                    <p:embed/>
                  </p:oleObj>
                </mc:Choice>
                <mc:Fallback>
                  <p:oleObj name="公式" r:id="rId7" imgW="3505200" imgH="468630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2" y="663"/>
                          <a:ext cx="2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18" name="Rectangle 39">
              <a:extLst>
                <a:ext uri="{FF2B5EF4-FFF2-40B4-BE49-F238E27FC236}">
                  <a16:creationId xmlns:a16="http://schemas.microsoft.com/office/drawing/2014/main" id="{E95A5EB4-1DA6-CE4D-B52B-FA2A1127E1AA}"/>
                </a:ext>
              </a:extLst>
            </p:cNvPr>
            <p:cNvSpPr>
              <a:spLocks noChangeArrowheads="1"/>
            </p:cNvSpPr>
            <p:nvPr/>
          </p:nvSpPr>
          <p:spPr bwMode="auto">
            <a:xfrm>
              <a:off x="567" y="867"/>
              <a:ext cx="2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 has a </a:t>
              </a:r>
              <a:r>
                <a:rPr lang="en-US" altLang="zh-CN" sz="2000" b="1">
                  <a:solidFill>
                    <a:schemeClr val="hlink"/>
                  </a:solidFill>
                </a:rPr>
                <a:t>vertex cover</a:t>
              </a:r>
              <a:r>
                <a:rPr lang="en-US" altLang="zh-CN" sz="2000" b="1"/>
                <a:t> of size |V| </a:t>
              </a:r>
              <a:r>
                <a:rPr lang="en-US" altLang="zh-CN" sz="2000" b="1">
                  <a:sym typeface="Symbol" pitchFamily="2" charset="2"/>
                </a:rPr>
                <a:t></a:t>
              </a:r>
              <a:r>
                <a:rPr lang="en-US" altLang="zh-CN" sz="2000" b="1"/>
                <a:t> </a:t>
              </a:r>
              <a:r>
                <a:rPr lang="en-US" altLang="zh-CN" sz="2000" b="1">
                  <a:sym typeface="Symbol" pitchFamily="2" charset="2"/>
                </a:rPr>
                <a:t>K. </a:t>
              </a:r>
            </a:p>
          </p:txBody>
        </p:sp>
      </p:grpSp>
      <p:sp>
        <p:nvSpPr>
          <p:cNvPr id="139305" name="Rectangle 41">
            <a:extLst>
              <a:ext uri="{FF2B5EF4-FFF2-40B4-BE49-F238E27FC236}">
                <a16:creationId xmlns:a16="http://schemas.microsoft.com/office/drawing/2014/main" id="{2C851E9E-8BF9-5E43-B2CA-3ADF9BBCEEAC}"/>
              </a:ext>
            </a:extLst>
          </p:cNvPr>
          <p:cNvSpPr>
            <a:spLocks noChangeArrowheads="1"/>
          </p:cNvSpPr>
          <p:nvPr/>
        </p:nvSpPr>
        <p:spPr bwMode="auto">
          <a:xfrm>
            <a:off x="827088" y="1700213"/>
            <a:ext cx="4006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8000"/>
                </a:solidFill>
              </a:rPr>
              <a:t> </a:t>
            </a:r>
            <a:r>
              <a:rPr lang="en-US" altLang="zh-CN" sz="2000" b="1">
                <a:solidFill>
                  <a:srgbClr val="008000"/>
                </a:solidFill>
                <a:sym typeface="Symbol" pitchFamily="2" charset="2"/>
              </a:rPr>
              <a:t></a:t>
            </a:r>
            <a:r>
              <a:rPr lang="en-US" altLang="zh-CN" sz="2000" b="1">
                <a:solidFill>
                  <a:srgbClr val="008000"/>
                </a:solidFill>
              </a:rPr>
              <a:t>  </a:t>
            </a:r>
            <a:r>
              <a:rPr lang="en-US" altLang="zh-CN" sz="2000" b="1" i="1"/>
              <a:t>G</a:t>
            </a:r>
            <a:r>
              <a:rPr lang="en-US" altLang="zh-CN" sz="2000" b="1"/>
              <a:t> has a </a:t>
            </a:r>
            <a:r>
              <a:rPr lang="en-US" altLang="zh-CN" sz="2000" b="1">
                <a:solidFill>
                  <a:srgbClr val="FF0000"/>
                </a:solidFill>
              </a:rPr>
              <a:t>clique</a:t>
            </a:r>
            <a:r>
              <a:rPr lang="en-US" altLang="zh-CN" sz="2000" b="1"/>
              <a:t> </a:t>
            </a:r>
            <a:r>
              <a:rPr lang="en-US" altLang="zh-CN" sz="2000" b="1">
                <a:solidFill>
                  <a:srgbClr val="FF0000"/>
                </a:solidFill>
                <a:sym typeface="Wingdings" pitchFamily="2" charset="2"/>
              </a:rPr>
              <a:t>V'</a:t>
            </a:r>
            <a:r>
              <a:rPr lang="en-US" altLang="zh-CN" sz="2000" b="1">
                <a:sym typeface="Wingdings" pitchFamily="2" charset="2"/>
              </a:rPr>
              <a:t> </a:t>
            </a:r>
            <a:r>
              <a:rPr lang="en-US" altLang="zh-CN" sz="2000" b="1">
                <a:sym typeface="Symbol" pitchFamily="2" charset="2"/>
              </a:rPr>
              <a:t></a:t>
            </a:r>
            <a:r>
              <a:rPr lang="en-US" altLang="zh-CN" sz="2000" b="1">
                <a:sym typeface="Wingdings" pitchFamily="2" charset="2"/>
              </a:rPr>
              <a:t> V</a:t>
            </a:r>
            <a:r>
              <a:rPr lang="en-US" altLang="zh-CN" sz="2000">
                <a:sym typeface="Wingdings" pitchFamily="2" charset="2"/>
              </a:rPr>
              <a:t> </a:t>
            </a:r>
            <a:r>
              <a:rPr lang="en-US" altLang="zh-CN" sz="2000" b="1"/>
              <a:t>of size K</a:t>
            </a:r>
            <a:r>
              <a:rPr lang="en-US" altLang="zh-CN" sz="2000"/>
              <a:t> </a:t>
            </a:r>
          </a:p>
        </p:txBody>
      </p:sp>
      <p:sp>
        <p:nvSpPr>
          <p:cNvPr id="139309" name="Rectangle 45">
            <a:extLst>
              <a:ext uri="{FF2B5EF4-FFF2-40B4-BE49-F238E27FC236}">
                <a16:creationId xmlns:a16="http://schemas.microsoft.com/office/drawing/2014/main" id="{BB54891F-912C-0345-8320-7350CD29510A}"/>
              </a:ext>
            </a:extLst>
          </p:cNvPr>
          <p:cNvSpPr>
            <a:spLocks noChangeArrowheads="1"/>
          </p:cNvSpPr>
          <p:nvPr/>
        </p:nvSpPr>
        <p:spPr bwMode="auto">
          <a:xfrm>
            <a:off x="1258888" y="2492375"/>
            <a:ext cx="496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At least one of </a:t>
            </a:r>
            <a:r>
              <a:rPr lang="en-US" altLang="zh-CN" sz="2000" b="1" i="1">
                <a:solidFill>
                  <a:schemeClr val="hlink"/>
                </a:solidFill>
              </a:rPr>
              <a:t>u</a:t>
            </a:r>
            <a:r>
              <a:rPr lang="en-US" altLang="zh-CN" sz="2000" b="1"/>
              <a:t> or </a:t>
            </a:r>
            <a:r>
              <a:rPr lang="en-US" altLang="zh-CN" sz="2000" b="1" i="1">
                <a:solidFill>
                  <a:schemeClr val="hlink"/>
                </a:solidFill>
              </a:rPr>
              <a:t>v</a:t>
            </a:r>
            <a:r>
              <a:rPr lang="en-US" altLang="zh-CN" sz="2000" b="1"/>
              <a:t> does not belong to </a:t>
            </a:r>
            <a:r>
              <a:rPr lang="en-US" altLang="zh-CN" sz="2000" b="1">
                <a:solidFill>
                  <a:srgbClr val="FF0000"/>
                </a:solidFill>
              </a:rPr>
              <a:t>V</a:t>
            </a:r>
            <a:r>
              <a:rPr lang="en-US" altLang="zh-CN" sz="2000" b="1">
                <a:solidFill>
                  <a:srgbClr val="FF0000"/>
                </a:solidFill>
                <a:sym typeface="Wingdings" pitchFamily="2" charset="2"/>
              </a:rPr>
              <a:t>'</a:t>
            </a:r>
            <a:r>
              <a:rPr lang="en-US" altLang="zh-CN" sz="2000" b="1"/>
              <a:t> </a:t>
            </a:r>
          </a:p>
        </p:txBody>
      </p:sp>
      <p:grpSp>
        <p:nvGrpSpPr>
          <p:cNvPr id="6" name="Group 47">
            <a:extLst>
              <a:ext uri="{FF2B5EF4-FFF2-40B4-BE49-F238E27FC236}">
                <a16:creationId xmlns:a16="http://schemas.microsoft.com/office/drawing/2014/main" id="{235D91F4-F04C-8246-927D-4D75288E743C}"/>
              </a:ext>
            </a:extLst>
          </p:cNvPr>
          <p:cNvGrpSpPr>
            <a:grpSpLocks/>
          </p:cNvGrpSpPr>
          <p:nvPr/>
        </p:nvGrpSpPr>
        <p:grpSpPr bwMode="auto">
          <a:xfrm>
            <a:off x="1258888" y="2087563"/>
            <a:ext cx="3529012" cy="396875"/>
            <a:chOff x="793" y="1315"/>
            <a:chExt cx="2223" cy="250"/>
          </a:xfrm>
        </p:grpSpPr>
        <p:grpSp>
          <p:nvGrpSpPr>
            <p:cNvPr id="67612" name="Group 44">
              <a:extLst>
                <a:ext uri="{FF2B5EF4-FFF2-40B4-BE49-F238E27FC236}">
                  <a16:creationId xmlns:a16="http://schemas.microsoft.com/office/drawing/2014/main" id="{C0972818-CAE4-E34B-98F4-46F491E5FC64}"/>
                </a:ext>
              </a:extLst>
            </p:cNvPr>
            <p:cNvGrpSpPr>
              <a:grpSpLocks/>
            </p:cNvGrpSpPr>
            <p:nvPr/>
          </p:nvGrpSpPr>
          <p:grpSpPr bwMode="auto">
            <a:xfrm>
              <a:off x="793" y="1315"/>
              <a:ext cx="1886" cy="250"/>
              <a:chOff x="793" y="1315"/>
              <a:chExt cx="1886" cy="250"/>
            </a:xfrm>
          </p:grpSpPr>
          <p:sp>
            <p:nvSpPr>
              <p:cNvPr id="67614" name="Rectangle 43">
                <a:extLst>
                  <a:ext uri="{FF2B5EF4-FFF2-40B4-BE49-F238E27FC236}">
                    <a16:creationId xmlns:a16="http://schemas.microsoft.com/office/drawing/2014/main" id="{2B5B0FC3-4397-0042-A897-8DBECB90806B}"/>
                  </a:ext>
                </a:extLst>
              </p:cNvPr>
              <p:cNvSpPr>
                <a:spLocks noChangeArrowheads="1"/>
              </p:cNvSpPr>
              <p:nvPr/>
            </p:nvSpPr>
            <p:spPr bwMode="auto">
              <a:xfrm>
                <a:off x="793" y="1315"/>
                <a:ext cx="17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Let </a:t>
                </a:r>
                <a:r>
                  <a:rPr lang="en-US" altLang="zh-CN" sz="2000" b="1">
                    <a:solidFill>
                      <a:schemeClr val="hlink"/>
                    </a:solidFill>
                  </a:rPr>
                  <a:t>(</a:t>
                </a:r>
                <a:r>
                  <a:rPr lang="en-US" altLang="zh-CN" sz="2000" b="1" i="1">
                    <a:solidFill>
                      <a:schemeClr val="hlink"/>
                    </a:solidFill>
                  </a:rPr>
                  <a:t>u</a:t>
                </a:r>
                <a:r>
                  <a:rPr lang="en-US" altLang="zh-CN" sz="2000" b="1">
                    <a:solidFill>
                      <a:schemeClr val="hlink"/>
                    </a:solidFill>
                  </a:rPr>
                  <a:t>, </a:t>
                </a:r>
                <a:r>
                  <a:rPr lang="en-US" altLang="zh-CN" sz="2000" b="1" i="1">
                    <a:solidFill>
                      <a:schemeClr val="hlink"/>
                    </a:solidFill>
                  </a:rPr>
                  <a:t>v</a:t>
                </a:r>
                <a:r>
                  <a:rPr lang="en-US" altLang="zh-CN" sz="2000" b="1">
                    <a:solidFill>
                      <a:schemeClr val="hlink"/>
                    </a:solidFill>
                  </a:rPr>
                  <a:t>)</a:t>
                </a:r>
                <a:r>
                  <a:rPr lang="en-US" altLang="zh-CN" sz="2000" b="1"/>
                  <a:t> be any edge in </a:t>
                </a:r>
              </a:p>
            </p:txBody>
          </p:sp>
          <p:graphicFrame>
            <p:nvGraphicFramePr>
              <p:cNvPr id="67615" name="Object 42">
                <a:extLst>
                  <a:ext uri="{FF2B5EF4-FFF2-40B4-BE49-F238E27FC236}">
                    <a16:creationId xmlns:a16="http://schemas.microsoft.com/office/drawing/2014/main" id="{A19F6DDC-C0B7-BA4C-954B-3A10E7F254AE}"/>
                  </a:ext>
                </a:extLst>
              </p:cNvPr>
              <p:cNvGraphicFramePr>
                <a:graphicFrameLocks noChangeAspect="1"/>
              </p:cNvGraphicFramePr>
              <p:nvPr/>
            </p:nvGraphicFramePr>
            <p:xfrm>
              <a:off x="2517" y="1344"/>
              <a:ext cx="162" cy="191"/>
            </p:xfrm>
            <a:graphic>
              <a:graphicData uri="http://schemas.openxmlformats.org/presentationml/2006/ole">
                <mc:AlternateContent xmlns:mc="http://schemas.openxmlformats.org/markup-compatibility/2006">
                  <mc:Choice xmlns:v="urn:schemas-microsoft-com:vml" Requires="v">
                    <p:oleObj spid="_x0000_s67730" name="公式" r:id="rId9" imgW="3797300" imgH="4394200" progId="Equation.3">
                      <p:embed/>
                    </p:oleObj>
                  </mc:Choice>
                  <mc:Fallback>
                    <p:oleObj name="公式" r:id="rId9" imgW="3797300" imgH="4394200" progId="Equation.3">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7" y="1344"/>
                            <a:ext cx="1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7613" name="AutoShape 46">
              <a:extLst>
                <a:ext uri="{FF2B5EF4-FFF2-40B4-BE49-F238E27FC236}">
                  <a16:creationId xmlns:a16="http://schemas.microsoft.com/office/drawing/2014/main" id="{767FAAD1-6DCC-194B-B1F0-745EE30E342D}"/>
                </a:ext>
              </a:extLst>
            </p:cNvPr>
            <p:cNvSpPr>
              <a:spLocks noChangeArrowheads="1"/>
            </p:cNvSpPr>
            <p:nvPr/>
          </p:nvSpPr>
          <p:spPr bwMode="auto">
            <a:xfrm>
              <a:off x="2789" y="1434"/>
              <a:ext cx="227" cy="91"/>
            </a:xfrm>
            <a:prstGeom prst="rightArrow">
              <a:avLst>
                <a:gd name="adj1" fmla="val 50000"/>
                <a:gd name="adj2" fmla="val 62363"/>
              </a:avLst>
            </a:prstGeom>
            <a:solidFill>
              <a:schemeClr val="hlink"/>
            </a:solidFill>
            <a:ln w="25400">
              <a:solidFill>
                <a:schemeClr val="hlink"/>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
        <p:nvSpPr>
          <p:cNvPr id="139312" name="Rectangle 48">
            <a:extLst>
              <a:ext uri="{FF2B5EF4-FFF2-40B4-BE49-F238E27FC236}">
                <a16:creationId xmlns:a16="http://schemas.microsoft.com/office/drawing/2014/main" id="{3F0A5C8F-1834-B949-81A0-5394CCB37167}"/>
              </a:ext>
            </a:extLst>
          </p:cNvPr>
          <p:cNvSpPr>
            <a:spLocks noChangeArrowheads="1"/>
          </p:cNvSpPr>
          <p:nvPr/>
        </p:nvSpPr>
        <p:spPr bwMode="auto">
          <a:xfrm>
            <a:off x="1258888" y="2852738"/>
            <a:ext cx="496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At least one of </a:t>
            </a:r>
            <a:r>
              <a:rPr lang="en-US" altLang="zh-CN" sz="2000" b="1" i="1">
                <a:solidFill>
                  <a:schemeClr val="hlink"/>
                </a:solidFill>
              </a:rPr>
              <a:t>u</a:t>
            </a:r>
            <a:r>
              <a:rPr lang="en-US" altLang="zh-CN" sz="2000" b="1"/>
              <a:t> or </a:t>
            </a:r>
            <a:r>
              <a:rPr lang="en-US" altLang="zh-CN" sz="2000" b="1" i="1">
                <a:solidFill>
                  <a:schemeClr val="hlink"/>
                </a:solidFill>
              </a:rPr>
              <a:t>v</a:t>
            </a:r>
            <a:r>
              <a:rPr lang="en-US" altLang="zh-CN" sz="2000" b="1"/>
              <a:t> does belong to V-</a:t>
            </a:r>
            <a:r>
              <a:rPr lang="en-US" altLang="zh-CN" sz="2000" b="1">
                <a:solidFill>
                  <a:srgbClr val="FF0000"/>
                </a:solidFill>
              </a:rPr>
              <a:t>V</a:t>
            </a:r>
            <a:r>
              <a:rPr lang="en-US" altLang="zh-CN" sz="2000" b="1">
                <a:solidFill>
                  <a:srgbClr val="FF0000"/>
                </a:solidFill>
                <a:sym typeface="Wingdings" pitchFamily="2" charset="2"/>
              </a:rPr>
              <a:t>'</a:t>
            </a:r>
            <a:r>
              <a:rPr lang="en-US" altLang="zh-CN" sz="2000" b="1"/>
              <a:t> </a:t>
            </a:r>
          </a:p>
        </p:txBody>
      </p:sp>
      <p:grpSp>
        <p:nvGrpSpPr>
          <p:cNvPr id="8" name="Group 52">
            <a:extLst>
              <a:ext uri="{FF2B5EF4-FFF2-40B4-BE49-F238E27FC236}">
                <a16:creationId xmlns:a16="http://schemas.microsoft.com/office/drawing/2014/main" id="{386AB197-4357-734D-B866-E88DB23832B5}"/>
              </a:ext>
            </a:extLst>
          </p:cNvPr>
          <p:cNvGrpSpPr>
            <a:grpSpLocks/>
          </p:cNvGrpSpPr>
          <p:nvPr/>
        </p:nvGrpSpPr>
        <p:grpSpPr bwMode="auto">
          <a:xfrm>
            <a:off x="1258888" y="3213100"/>
            <a:ext cx="5400675" cy="396875"/>
            <a:chOff x="793" y="2069"/>
            <a:chExt cx="3402" cy="250"/>
          </a:xfrm>
        </p:grpSpPr>
        <p:sp>
          <p:nvSpPr>
            <p:cNvPr id="67609" name="Rectangle 50">
              <a:extLst>
                <a:ext uri="{FF2B5EF4-FFF2-40B4-BE49-F238E27FC236}">
                  <a16:creationId xmlns:a16="http://schemas.microsoft.com/office/drawing/2014/main" id="{783A019E-BE9E-E347-BA5F-674FB8EA4ECC}"/>
                </a:ext>
              </a:extLst>
            </p:cNvPr>
            <p:cNvSpPr>
              <a:spLocks noChangeArrowheads="1"/>
            </p:cNvSpPr>
            <p:nvPr/>
          </p:nvSpPr>
          <p:spPr bwMode="auto">
            <a:xfrm>
              <a:off x="793" y="2069"/>
              <a:ext cx="10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Every edge of </a:t>
              </a:r>
            </a:p>
          </p:txBody>
        </p:sp>
        <p:graphicFrame>
          <p:nvGraphicFramePr>
            <p:cNvPr id="67610" name="Object 49">
              <a:extLst>
                <a:ext uri="{FF2B5EF4-FFF2-40B4-BE49-F238E27FC236}">
                  <a16:creationId xmlns:a16="http://schemas.microsoft.com/office/drawing/2014/main" id="{7A35BE37-C0F0-3D4E-933B-402912879125}"/>
                </a:ext>
              </a:extLst>
            </p:cNvPr>
            <p:cNvGraphicFramePr>
              <a:graphicFrameLocks noChangeAspect="1"/>
            </p:cNvGraphicFramePr>
            <p:nvPr/>
          </p:nvGraphicFramePr>
          <p:xfrm>
            <a:off x="1848" y="2069"/>
            <a:ext cx="170" cy="227"/>
          </p:xfrm>
          <a:graphic>
            <a:graphicData uri="http://schemas.openxmlformats.org/presentationml/2006/ole">
              <mc:AlternateContent xmlns:mc="http://schemas.openxmlformats.org/markup-compatibility/2006">
                <mc:Choice xmlns:v="urn:schemas-microsoft-com:vml" Requires="v">
                  <p:oleObj spid="_x0000_s67731" name="公式" r:id="rId11" imgW="3797300" imgH="4978400" progId="Equation.3">
                    <p:embed/>
                  </p:oleObj>
                </mc:Choice>
                <mc:Fallback>
                  <p:oleObj name="公式" r:id="rId11" imgW="3797300" imgH="4978400" progId="Equation.3">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8" y="2069"/>
                          <a:ext cx="17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11" name="Rectangle 51">
              <a:extLst>
                <a:ext uri="{FF2B5EF4-FFF2-40B4-BE49-F238E27FC236}">
                  <a16:creationId xmlns:a16="http://schemas.microsoft.com/office/drawing/2014/main" id="{EA9E6B49-7527-AA4B-B0D5-DCDBCCC4BF80}"/>
                </a:ext>
              </a:extLst>
            </p:cNvPr>
            <p:cNvSpPr>
              <a:spLocks noChangeArrowheads="1"/>
            </p:cNvSpPr>
            <p:nvPr/>
          </p:nvSpPr>
          <p:spPr bwMode="auto">
            <a:xfrm>
              <a:off x="1983" y="2069"/>
              <a:ext cx="2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FF0000"/>
                  </a:solidFill>
                </a:rPr>
                <a:t> </a:t>
              </a:r>
              <a:r>
                <a:rPr lang="en-US" altLang="zh-CN" sz="2000" b="1"/>
                <a:t>is covered by a vertex in V-</a:t>
              </a:r>
              <a:r>
                <a:rPr lang="en-US" altLang="zh-CN" sz="2000" b="1">
                  <a:solidFill>
                    <a:srgbClr val="FF0000"/>
                  </a:solidFill>
                </a:rPr>
                <a:t>V</a:t>
              </a:r>
              <a:r>
                <a:rPr lang="en-US" altLang="zh-CN" sz="2000" b="1">
                  <a:solidFill>
                    <a:srgbClr val="FF0000"/>
                  </a:solidFill>
                  <a:sym typeface="Wingdings" pitchFamily="2" charset="2"/>
                </a:rPr>
                <a:t>'</a:t>
              </a:r>
              <a:r>
                <a:rPr lang="en-US" altLang="zh-CN" sz="2000"/>
                <a:t> </a:t>
              </a:r>
            </a:p>
          </p:txBody>
        </p:sp>
      </p:grpSp>
      <p:grpSp>
        <p:nvGrpSpPr>
          <p:cNvPr id="9" name="Group 56">
            <a:extLst>
              <a:ext uri="{FF2B5EF4-FFF2-40B4-BE49-F238E27FC236}">
                <a16:creationId xmlns:a16="http://schemas.microsoft.com/office/drawing/2014/main" id="{8CD4BFEE-8F5D-ED45-AC19-B1383C3CD087}"/>
              </a:ext>
            </a:extLst>
          </p:cNvPr>
          <p:cNvGrpSpPr>
            <a:grpSpLocks/>
          </p:cNvGrpSpPr>
          <p:nvPr/>
        </p:nvGrpSpPr>
        <p:grpSpPr bwMode="auto">
          <a:xfrm>
            <a:off x="1258888" y="3590925"/>
            <a:ext cx="5453062" cy="701675"/>
            <a:chOff x="793" y="2262"/>
            <a:chExt cx="3435" cy="442"/>
          </a:xfrm>
        </p:grpSpPr>
        <p:sp>
          <p:nvSpPr>
            <p:cNvPr id="67607" name="Rectangle 54">
              <a:extLst>
                <a:ext uri="{FF2B5EF4-FFF2-40B4-BE49-F238E27FC236}">
                  <a16:creationId xmlns:a16="http://schemas.microsoft.com/office/drawing/2014/main" id="{AE0B0C4F-4F4B-FA47-9142-FDCCBE2813E5}"/>
                </a:ext>
              </a:extLst>
            </p:cNvPr>
            <p:cNvSpPr>
              <a:spLocks noChangeArrowheads="1"/>
            </p:cNvSpPr>
            <p:nvPr/>
          </p:nvSpPr>
          <p:spPr bwMode="auto">
            <a:xfrm>
              <a:off x="793" y="2262"/>
              <a:ext cx="343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Hence, the set V-</a:t>
              </a:r>
              <a:r>
                <a:rPr lang="en-US" altLang="zh-CN" sz="2000" b="1">
                  <a:solidFill>
                    <a:srgbClr val="FF0000"/>
                  </a:solidFill>
                </a:rPr>
                <a:t>V</a:t>
              </a:r>
              <a:r>
                <a:rPr lang="en-US" altLang="zh-CN" sz="2000" b="1">
                  <a:solidFill>
                    <a:srgbClr val="FF0000"/>
                  </a:solidFill>
                  <a:sym typeface="Wingdings" pitchFamily="2" charset="2"/>
                </a:rPr>
                <a:t>'</a:t>
              </a:r>
              <a:r>
                <a:rPr lang="en-US" altLang="zh-CN" sz="2000"/>
                <a:t>, </a:t>
              </a:r>
              <a:r>
                <a:rPr lang="en-US" altLang="zh-CN" sz="2000" b="1">
                  <a:sym typeface="Symbol" pitchFamily="2" charset="2"/>
                </a:rPr>
                <a:t>which has size |V| </a:t>
              </a:r>
              <a:r>
                <a:rPr lang="en-US" altLang="zh-CN" sz="2000" b="1"/>
                <a:t> </a:t>
              </a:r>
              <a:r>
                <a:rPr lang="en-US" altLang="zh-CN" sz="2000" b="1">
                  <a:sym typeface="Symbol" pitchFamily="2" charset="2"/>
                </a:rPr>
                <a:t>K forms</a:t>
              </a:r>
            </a:p>
            <a:p>
              <a:pPr eaLnBrk="1" hangingPunct="1">
                <a:spcBef>
                  <a:spcPct val="0"/>
                </a:spcBef>
                <a:buFontTx/>
                <a:buNone/>
              </a:pPr>
              <a:r>
                <a:rPr lang="en-US" altLang="zh-CN" sz="2000" b="1">
                  <a:sym typeface="Symbol" pitchFamily="2" charset="2"/>
                </a:rPr>
                <a:t>a vertex cover for </a:t>
              </a:r>
            </a:p>
          </p:txBody>
        </p:sp>
        <p:graphicFrame>
          <p:nvGraphicFramePr>
            <p:cNvPr id="67608" name="Object 53">
              <a:extLst>
                <a:ext uri="{FF2B5EF4-FFF2-40B4-BE49-F238E27FC236}">
                  <a16:creationId xmlns:a16="http://schemas.microsoft.com/office/drawing/2014/main" id="{29097D44-99A6-1D4A-8B67-8426458D6671}"/>
                </a:ext>
              </a:extLst>
            </p:cNvPr>
            <p:cNvGraphicFramePr>
              <a:graphicFrameLocks noChangeAspect="1"/>
            </p:cNvGraphicFramePr>
            <p:nvPr/>
          </p:nvGraphicFramePr>
          <p:xfrm>
            <a:off x="2109" y="2477"/>
            <a:ext cx="173" cy="227"/>
          </p:xfrm>
          <a:graphic>
            <a:graphicData uri="http://schemas.openxmlformats.org/presentationml/2006/ole">
              <mc:AlternateContent xmlns:mc="http://schemas.openxmlformats.org/markup-compatibility/2006">
                <mc:Choice xmlns:v="urn:schemas-microsoft-com:vml" Requires="v">
                  <p:oleObj spid="_x0000_s67732" name="公式" r:id="rId13" imgW="3505200" imgH="4686300" progId="Equation.3">
                    <p:embed/>
                  </p:oleObj>
                </mc:Choice>
                <mc:Fallback>
                  <p:oleObj name="公式" r:id="rId13" imgW="3505200" imgH="4686300" progId="Equation.3">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9" y="2477"/>
                          <a:ext cx="17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0" name="Group 62">
            <a:extLst>
              <a:ext uri="{FF2B5EF4-FFF2-40B4-BE49-F238E27FC236}">
                <a16:creationId xmlns:a16="http://schemas.microsoft.com/office/drawing/2014/main" id="{89C037BD-C113-A64D-BC6A-BE542806F8A0}"/>
              </a:ext>
            </a:extLst>
          </p:cNvPr>
          <p:cNvGrpSpPr>
            <a:grpSpLocks/>
          </p:cNvGrpSpPr>
          <p:nvPr/>
        </p:nvGrpSpPr>
        <p:grpSpPr bwMode="auto">
          <a:xfrm>
            <a:off x="900113" y="4365625"/>
            <a:ext cx="5259387" cy="396875"/>
            <a:chOff x="567" y="2750"/>
            <a:chExt cx="3313" cy="250"/>
          </a:xfrm>
        </p:grpSpPr>
        <p:sp>
          <p:nvSpPr>
            <p:cNvPr id="67605" name="Rectangle 57">
              <a:extLst>
                <a:ext uri="{FF2B5EF4-FFF2-40B4-BE49-F238E27FC236}">
                  <a16:creationId xmlns:a16="http://schemas.microsoft.com/office/drawing/2014/main" id="{6FC2795B-9427-0A4A-8D1D-DFEE5D987F88}"/>
                </a:ext>
              </a:extLst>
            </p:cNvPr>
            <p:cNvSpPr>
              <a:spLocks noChangeArrowheads="1"/>
            </p:cNvSpPr>
            <p:nvPr/>
          </p:nvSpPr>
          <p:spPr bwMode="auto">
            <a:xfrm>
              <a:off x="567" y="2750"/>
              <a:ext cx="3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8000"/>
                  </a:solidFill>
                  <a:sym typeface="Symbol" pitchFamily="2" charset="2"/>
                </a:rPr>
                <a:t>       </a:t>
              </a:r>
              <a:r>
                <a:rPr lang="en-US" altLang="zh-CN" sz="2000" b="1"/>
                <a:t>has a </a:t>
              </a:r>
              <a:r>
                <a:rPr lang="en-US" altLang="zh-CN" sz="2000" b="1">
                  <a:solidFill>
                    <a:schemeClr val="hlink"/>
                  </a:solidFill>
                </a:rPr>
                <a:t>vertex cover</a:t>
              </a:r>
              <a:r>
                <a:rPr lang="en-US" altLang="zh-CN" sz="2000" b="1"/>
                <a:t> </a:t>
              </a:r>
              <a:r>
                <a:rPr lang="en-US" altLang="zh-CN" sz="2000" b="1">
                  <a:solidFill>
                    <a:schemeClr val="hlink"/>
                  </a:solidFill>
                  <a:sym typeface="Wingdings" pitchFamily="2" charset="2"/>
                </a:rPr>
                <a:t>V'</a:t>
              </a:r>
              <a:r>
                <a:rPr lang="en-US" altLang="zh-CN" sz="2000" b="1">
                  <a:sym typeface="Wingdings" pitchFamily="2" charset="2"/>
                </a:rPr>
                <a:t> </a:t>
              </a:r>
              <a:r>
                <a:rPr lang="en-US" altLang="zh-CN" sz="2000" b="1">
                  <a:sym typeface="Symbol" pitchFamily="2" charset="2"/>
                </a:rPr>
                <a:t></a:t>
              </a:r>
              <a:r>
                <a:rPr lang="en-US" altLang="zh-CN" sz="2000" b="1">
                  <a:sym typeface="Wingdings" pitchFamily="2" charset="2"/>
                </a:rPr>
                <a:t> V</a:t>
              </a:r>
              <a:r>
                <a:rPr lang="en-US" altLang="zh-CN" sz="2000">
                  <a:sym typeface="Wingdings" pitchFamily="2" charset="2"/>
                </a:rPr>
                <a:t> </a:t>
              </a:r>
              <a:r>
                <a:rPr lang="en-US" altLang="zh-CN" sz="2000" b="1"/>
                <a:t>of size |V| </a:t>
              </a:r>
              <a:r>
                <a:rPr lang="en-US" altLang="zh-CN" sz="2000" b="1">
                  <a:sym typeface="Symbol" pitchFamily="2" charset="2"/>
                </a:rPr>
                <a:t></a:t>
              </a:r>
              <a:r>
                <a:rPr lang="en-US" altLang="zh-CN" sz="2000" b="1"/>
                <a:t> </a:t>
              </a:r>
              <a:r>
                <a:rPr lang="en-US" altLang="zh-CN" sz="2000" b="1">
                  <a:sym typeface="Symbol" pitchFamily="2" charset="2"/>
                </a:rPr>
                <a:t>K</a:t>
              </a:r>
              <a:r>
                <a:rPr lang="en-US" altLang="zh-CN" sz="2000" b="1">
                  <a:solidFill>
                    <a:srgbClr val="008000"/>
                  </a:solidFill>
                </a:rPr>
                <a:t> </a:t>
              </a:r>
            </a:p>
          </p:txBody>
        </p:sp>
        <p:graphicFrame>
          <p:nvGraphicFramePr>
            <p:cNvPr id="67606" name="Object 60">
              <a:extLst>
                <a:ext uri="{FF2B5EF4-FFF2-40B4-BE49-F238E27FC236}">
                  <a16:creationId xmlns:a16="http://schemas.microsoft.com/office/drawing/2014/main" id="{3C43F491-E150-9E4B-866B-52A248A14B41}"/>
                </a:ext>
              </a:extLst>
            </p:cNvPr>
            <p:cNvGraphicFramePr>
              <a:graphicFrameLocks noChangeAspect="1"/>
            </p:cNvGraphicFramePr>
            <p:nvPr/>
          </p:nvGraphicFramePr>
          <p:xfrm>
            <a:off x="884" y="2750"/>
            <a:ext cx="173" cy="227"/>
          </p:xfrm>
          <a:graphic>
            <a:graphicData uri="http://schemas.openxmlformats.org/presentationml/2006/ole">
              <mc:AlternateContent xmlns:mc="http://schemas.openxmlformats.org/markup-compatibility/2006">
                <mc:Choice xmlns:v="urn:schemas-microsoft-com:vml" Requires="v">
                  <p:oleObj spid="_x0000_s67733" name="公式" r:id="rId14" imgW="3505200" imgH="4686300" progId="Equation.3">
                    <p:embed/>
                  </p:oleObj>
                </mc:Choice>
                <mc:Fallback>
                  <p:oleObj name="公式" r:id="rId14" imgW="3505200" imgH="4686300" progId="Equation.3">
                    <p:embed/>
                    <p:pic>
                      <p:nvPicPr>
                        <p:cNvPr id="0" name="Object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 y="2750"/>
                          <a:ext cx="17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9328" name="Rectangle 64">
            <a:extLst>
              <a:ext uri="{FF2B5EF4-FFF2-40B4-BE49-F238E27FC236}">
                <a16:creationId xmlns:a16="http://schemas.microsoft.com/office/drawing/2014/main" id="{4BDDF115-6F0E-5D4F-9DCF-755FE1DC460C}"/>
              </a:ext>
            </a:extLst>
          </p:cNvPr>
          <p:cNvSpPr>
            <a:spLocks noChangeArrowheads="1"/>
          </p:cNvSpPr>
          <p:nvPr/>
        </p:nvSpPr>
        <p:spPr bwMode="auto">
          <a:xfrm>
            <a:off x="1331913" y="4724400"/>
            <a:ext cx="6624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For all </a:t>
            </a:r>
            <a:r>
              <a:rPr lang="en-US" altLang="zh-CN" sz="2000" b="1" i="1"/>
              <a:t>u</a:t>
            </a:r>
            <a:r>
              <a:rPr lang="en-US" altLang="zh-CN" sz="2000" b="1"/>
              <a:t>, </a:t>
            </a:r>
            <a:r>
              <a:rPr lang="en-US" altLang="zh-CN" sz="2000" b="1" i="1"/>
              <a:t>v</a:t>
            </a:r>
            <a:r>
              <a:rPr lang="en-US" altLang="zh-CN" sz="2000" b="1"/>
              <a:t> </a:t>
            </a:r>
            <a:r>
              <a:rPr lang="en-US" altLang="zh-CN" sz="2000" b="1">
                <a:sym typeface="Symbol" pitchFamily="2" charset="2"/>
              </a:rPr>
              <a:t></a:t>
            </a:r>
            <a:r>
              <a:rPr lang="en-US" altLang="zh-CN" sz="2000" b="1"/>
              <a:t> </a:t>
            </a:r>
            <a:r>
              <a:rPr lang="en-US" altLang="zh-CN" sz="2000" b="1">
                <a:sym typeface="Symbol" pitchFamily="2" charset="2"/>
              </a:rPr>
              <a:t>V, if (</a:t>
            </a:r>
            <a:r>
              <a:rPr lang="en-US" altLang="zh-CN" sz="2000" b="1" i="1">
                <a:sym typeface="Symbol" pitchFamily="2" charset="2"/>
              </a:rPr>
              <a:t>u</a:t>
            </a:r>
            <a:r>
              <a:rPr lang="en-US" altLang="zh-CN" sz="2000" b="1">
                <a:sym typeface="Symbol" pitchFamily="2" charset="2"/>
              </a:rPr>
              <a:t>, </a:t>
            </a:r>
            <a:r>
              <a:rPr lang="en-US" altLang="zh-CN" sz="2000" b="1" i="1">
                <a:sym typeface="Symbol" pitchFamily="2" charset="2"/>
              </a:rPr>
              <a:t>v</a:t>
            </a:r>
            <a:r>
              <a:rPr lang="en-US" altLang="zh-CN" sz="2000" b="1">
                <a:sym typeface="Symbol" pitchFamily="2" charset="2"/>
              </a:rPr>
              <a:t>) E </a:t>
            </a:r>
            <a:r>
              <a:rPr lang="en-US" altLang="zh-CN" sz="2000" b="1"/>
              <a:t>, then </a:t>
            </a:r>
            <a:r>
              <a:rPr lang="en-US" altLang="zh-CN" sz="2000" b="1" i="1"/>
              <a:t>u</a:t>
            </a:r>
            <a:r>
              <a:rPr lang="en-US" altLang="zh-CN" sz="2000" b="1"/>
              <a:t> </a:t>
            </a:r>
            <a:r>
              <a:rPr lang="en-US" altLang="zh-CN" sz="2000" b="1">
                <a:sym typeface="Symbol" pitchFamily="2" charset="2"/>
              </a:rPr>
              <a:t></a:t>
            </a:r>
            <a:r>
              <a:rPr lang="en-US" altLang="zh-CN" sz="2000" b="1">
                <a:solidFill>
                  <a:schemeClr val="hlink"/>
                </a:solidFill>
                <a:sym typeface="Symbol" pitchFamily="2" charset="2"/>
              </a:rPr>
              <a:t>V</a:t>
            </a:r>
            <a:r>
              <a:rPr lang="en-US" altLang="zh-CN" sz="2000" b="1">
                <a:solidFill>
                  <a:schemeClr val="hlink"/>
                </a:solidFill>
                <a:sym typeface="Wingdings" pitchFamily="2" charset="2"/>
              </a:rPr>
              <a:t>'</a:t>
            </a:r>
            <a:r>
              <a:rPr lang="en-US" altLang="zh-CN" sz="2000" b="1">
                <a:sym typeface="Symbol" pitchFamily="2" charset="2"/>
              </a:rPr>
              <a:t> or </a:t>
            </a:r>
            <a:r>
              <a:rPr lang="en-US" altLang="zh-CN" sz="2000" b="1" i="1">
                <a:sym typeface="Symbol" pitchFamily="2" charset="2"/>
              </a:rPr>
              <a:t>v</a:t>
            </a:r>
            <a:r>
              <a:rPr lang="en-US" altLang="zh-CN" sz="2000" b="1">
                <a:sym typeface="Symbol" pitchFamily="2" charset="2"/>
              </a:rPr>
              <a:t> </a:t>
            </a:r>
            <a:r>
              <a:rPr lang="en-US" altLang="zh-CN" sz="2000" b="1"/>
              <a:t> </a:t>
            </a:r>
            <a:r>
              <a:rPr lang="en-US" altLang="zh-CN" sz="2000" b="1">
                <a:solidFill>
                  <a:schemeClr val="hlink"/>
                </a:solidFill>
                <a:sym typeface="Symbol" pitchFamily="2" charset="2"/>
              </a:rPr>
              <a:t>V</a:t>
            </a:r>
            <a:r>
              <a:rPr lang="en-US" altLang="zh-CN" sz="2000" b="1">
                <a:solidFill>
                  <a:schemeClr val="hlink"/>
                </a:solidFill>
                <a:sym typeface="Wingdings" pitchFamily="2" charset="2"/>
              </a:rPr>
              <a:t>'</a:t>
            </a:r>
            <a:r>
              <a:rPr lang="en-US" altLang="zh-CN" sz="2000">
                <a:sym typeface="Symbol" pitchFamily="2" charset="2"/>
              </a:rPr>
              <a:t> </a:t>
            </a:r>
            <a:r>
              <a:rPr lang="en-US" altLang="zh-CN" sz="2000" b="1">
                <a:sym typeface="Symbol" pitchFamily="2" charset="2"/>
              </a:rPr>
              <a:t>or both. </a:t>
            </a:r>
          </a:p>
        </p:txBody>
      </p:sp>
      <p:sp>
        <p:nvSpPr>
          <p:cNvPr id="139330" name="Rectangle 66">
            <a:extLst>
              <a:ext uri="{FF2B5EF4-FFF2-40B4-BE49-F238E27FC236}">
                <a16:creationId xmlns:a16="http://schemas.microsoft.com/office/drawing/2014/main" id="{443CC9C5-9710-1146-9342-43E4E7972FE2}"/>
              </a:ext>
            </a:extLst>
          </p:cNvPr>
          <p:cNvSpPr>
            <a:spLocks noChangeArrowheads="1"/>
          </p:cNvSpPr>
          <p:nvPr/>
        </p:nvSpPr>
        <p:spPr bwMode="auto">
          <a:xfrm>
            <a:off x="1331913" y="5084763"/>
            <a:ext cx="6624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For all </a:t>
            </a:r>
            <a:r>
              <a:rPr lang="en-US" altLang="zh-CN" sz="2000" b="1" i="1"/>
              <a:t>u</a:t>
            </a:r>
            <a:r>
              <a:rPr lang="en-US" altLang="zh-CN" sz="2000" b="1"/>
              <a:t>, </a:t>
            </a:r>
            <a:r>
              <a:rPr lang="en-US" altLang="zh-CN" sz="2000" b="1" i="1"/>
              <a:t>v</a:t>
            </a:r>
            <a:r>
              <a:rPr lang="en-US" altLang="zh-CN" sz="2000" b="1"/>
              <a:t> </a:t>
            </a:r>
            <a:r>
              <a:rPr lang="en-US" altLang="zh-CN" sz="2000" b="1">
                <a:sym typeface="Symbol" pitchFamily="2" charset="2"/>
              </a:rPr>
              <a:t></a:t>
            </a:r>
            <a:r>
              <a:rPr lang="en-US" altLang="zh-CN" sz="2000" b="1"/>
              <a:t> </a:t>
            </a:r>
            <a:r>
              <a:rPr lang="en-US" altLang="zh-CN" sz="2000" b="1">
                <a:sym typeface="Symbol" pitchFamily="2" charset="2"/>
              </a:rPr>
              <a:t>V, if </a:t>
            </a:r>
            <a:r>
              <a:rPr lang="en-US" altLang="zh-CN" sz="2000" b="1" i="1"/>
              <a:t>u</a:t>
            </a:r>
            <a:r>
              <a:rPr lang="en-US" altLang="zh-CN" sz="2000" b="1"/>
              <a:t> </a:t>
            </a:r>
            <a:r>
              <a:rPr lang="en-US" altLang="zh-CN" sz="2000" b="1">
                <a:sym typeface="Symbol" pitchFamily="2" charset="2"/>
              </a:rPr>
              <a:t></a:t>
            </a:r>
            <a:r>
              <a:rPr lang="en-US" altLang="zh-CN" sz="2000" b="1">
                <a:solidFill>
                  <a:schemeClr val="hlink"/>
                </a:solidFill>
                <a:sym typeface="Symbol" pitchFamily="2" charset="2"/>
              </a:rPr>
              <a:t>V</a:t>
            </a:r>
            <a:r>
              <a:rPr lang="en-US" altLang="zh-CN" sz="2000" b="1">
                <a:solidFill>
                  <a:schemeClr val="hlink"/>
                </a:solidFill>
                <a:sym typeface="Wingdings" pitchFamily="2" charset="2"/>
              </a:rPr>
              <a:t>'</a:t>
            </a:r>
            <a:r>
              <a:rPr lang="en-US" altLang="zh-CN" sz="2000" b="1">
                <a:sym typeface="Symbol" pitchFamily="2" charset="2"/>
              </a:rPr>
              <a:t> AND </a:t>
            </a:r>
            <a:r>
              <a:rPr lang="en-US" altLang="zh-CN" sz="2000" b="1" i="1">
                <a:sym typeface="Symbol" pitchFamily="2" charset="2"/>
              </a:rPr>
              <a:t>v</a:t>
            </a:r>
            <a:r>
              <a:rPr lang="en-US" altLang="zh-CN" sz="2000" b="1">
                <a:sym typeface="Symbol" pitchFamily="2" charset="2"/>
              </a:rPr>
              <a:t>  </a:t>
            </a:r>
            <a:r>
              <a:rPr lang="en-US" altLang="zh-CN" sz="2000" b="1">
                <a:solidFill>
                  <a:schemeClr val="hlink"/>
                </a:solidFill>
                <a:sym typeface="Symbol" pitchFamily="2" charset="2"/>
              </a:rPr>
              <a:t>V</a:t>
            </a:r>
            <a:r>
              <a:rPr lang="en-US" altLang="zh-CN" sz="2000" b="1">
                <a:solidFill>
                  <a:schemeClr val="hlink"/>
                </a:solidFill>
                <a:sym typeface="Wingdings" pitchFamily="2" charset="2"/>
              </a:rPr>
              <a:t>'</a:t>
            </a:r>
            <a:r>
              <a:rPr lang="en-US" altLang="zh-CN" sz="2000">
                <a:sym typeface="Symbol" pitchFamily="2" charset="2"/>
              </a:rPr>
              <a:t>, </a:t>
            </a:r>
            <a:r>
              <a:rPr lang="en-US" altLang="zh-CN" sz="2000" b="1"/>
              <a:t>then</a:t>
            </a:r>
            <a:r>
              <a:rPr lang="en-US" altLang="zh-CN" sz="2000" b="1">
                <a:sym typeface="Symbol" pitchFamily="2" charset="2"/>
              </a:rPr>
              <a:t> (</a:t>
            </a:r>
            <a:r>
              <a:rPr lang="en-US" altLang="zh-CN" sz="2000" b="1" i="1">
                <a:sym typeface="Symbol" pitchFamily="2" charset="2"/>
              </a:rPr>
              <a:t>u</a:t>
            </a:r>
            <a:r>
              <a:rPr lang="en-US" altLang="zh-CN" sz="2000" b="1">
                <a:sym typeface="Symbol" pitchFamily="2" charset="2"/>
              </a:rPr>
              <a:t>, </a:t>
            </a:r>
            <a:r>
              <a:rPr lang="en-US" altLang="zh-CN" sz="2000" b="1" i="1">
                <a:sym typeface="Symbol" pitchFamily="2" charset="2"/>
              </a:rPr>
              <a:t>v</a:t>
            </a:r>
            <a:r>
              <a:rPr lang="en-US" altLang="zh-CN" sz="2000" b="1">
                <a:sym typeface="Symbol" pitchFamily="2" charset="2"/>
              </a:rPr>
              <a:t>) </a:t>
            </a:r>
            <a:r>
              <a:rPr lang="en-US" altLang="zh-CN" sz="2000">
                <a:sym typeface="Symbol" pitchFamily="2" charset="2"/>
              </a:rPr>
              <a:t> </a:t>
            </a:r>
            <a:r>
              <a:rPr lang="en-US" altLang="zh-CN" sz="2000" b="1">
                <a:sym typeface="Symbol" pitchFamily="2" charset="2"/>
              </a:rPr>
              <a:t>E.</a:t>
            </a:r>
          </a:p>
        </p:txBody>
      </p:sp>
      <p:sp>
        <p:nvSpPr>
          <p:cNvPr id="139331" name="Rectangle 67">
            <a:extLst>
              <a:ext uri="{FF2B5EF4-FFF2-40B4-BE49-F238E27FC236}">
                <a16:creationId xmlns:a16="http://schemas.microsoft.com/office/drawing/2014/main" id="{CD3D040F-3C27-7849-B512-C6C69370E509}"/>
              </a:ext>
            </a:extLst>
          </p:cNvPr>
          <p:cNvSpPr>
            <a:spLocks noChangeArrowheads="1"/>
          </p:cNvSpPr>
          <p:nvPr/>
        </p:nvSpPr>
        <p:spPr bwMode="auto">
          <a:xfrm>
            <a:off x="1343025" y="5475288"/>
            <a:ext cx="487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V-</a:t>
            </a:r>
            <a:r>
              <a:rPr lang="en-US" altLang="zh-CN" sz="2000" b="1">
                <a:solidFill>
                  <a:schemeClr val="hlink"/>
                </a:solidFill>
              </a:rPr>
              <a:t>V</a:t>
            </a:r>
            <a:r>
              <a:rPr lang="en-US" altLang="zh-CN" sz="2000" b="1">
                <a:solidFill>
                  <a:schemeClr val="hlink"/>
                </a:solidFill>
                <a:sym typeface="Wingdings" pitchFamily="2" charset="2"/>
              </a:rPr>
              <a:t>'</a:t>
            </a:r>
            <a:r>
              <a:rPr lang="en-US" altLang="zh-CN" sz="2000" b="1"/>
              <a:t> </a:t>
            </a:r>
            <a:r>
              <a:rPr lang="en-US" altLang="zh-CN" sz="2000" b="1">
                <a:sym typeface="Symbol" pitchFamily="2" charset="2"/>
              </a:rPr>
              <a:t>is a </a:t>
            </a:r>
            <a:r>
              <a:rPr lang="en-US" altLang="zh-CN" sz="2000" b="1">
                <a:solidFill>
                  <a:srgbClr val="FF0000"/>
                </a:solidFill>
                <a:sym typeface="Symbol" pitchFamily="2" charset="2"/>
              </a:rPr>
              <a:t>clique</a:t>
            </a:r>
            <a:r>
              <a:rPr lang="en-US" altLang="zh-CN" sz="2000" b="1">
                <a:sym typeface="Symbol" pitchFamily="2" charset="2"/>
              </a:rPr>
              <a:t> and it has size |V|</a:t>
            </a:r>
            <a:r>
              <a:rPr lang="en-US" altLang="zh-CN" sz="2000" b="1"/>
              <a:t>|</a:t>
            </a:r>
            <a:r>
              <a:rPr lang="en-US" altLang="zh-CN" sz="2000" b="1">
                <a:solidFill>
                  <a:schemeClr val="hlink"/>
                </a:solidFill>
                <a:sym typeface="Symbol" pitchFamily="2" charset="2"/>
              </a:rPr>
              <a:t>V</a:t>
            </a:r>
            <a:r>
              <a:rPr lang="en-US" altLang="zh-CN" sz="2000" b="1">
                <a:solidFill>
                  <a:schemeClr val="hlink"/>
                </a:solidFill>
                <a:sym typeface="Wingdings" pitchFamily="2" charset="2"/>
              </a:rPr>
              <a:t>'</a:t>
            </a:r>
            <a:r>
              <a:rPr lang="en-US" altLang="zh-CN" sz="2000" b="1">
                <a:sym typeface="Symbol" pitchFamily="2" charset="2"/>
              </a:rPr>
              <a:t>| = K. </a:t>
            </a:r>
          </a:p>
        </p:txBody>
      </p:sp>
      <p:sp>
        <p:nvSpPr>
          <p:cNvPr id="139332" name="Rectangle 68">
            <a:extLst>
              <a:ext uri="{FF2B5EF4-FFF2-40B4-BE49-F238E27FC236}">
                <a16:creationId xmlns:a16="http://schemas.microsoft.com/office/drawing/2014/main" id="{F2E1D2C9-5BA6-2E41-A755-B582506D2768}"/>
              </a:ext>
            </a:extLst>
          </p:cNvPr>
          <p:cNvSpPr>
            <a:spLocks noChangeArrowheads="1"/>
          </p:cNvSpPr>
          <p:nvPr/>
        </p:nvSpPr>
        <p:spPr bwMode="auto">
          <a:xfrm>
            <a:off x="6877050" y="5661025"/>
            <a:ext cx="142875" cy="215900"/>
          </a:xfrm>
          <a:prstGeom prst="rect">
            <a:avLst/>
          </a:prstGeom>
          <a:solidFill>
            <a:schemeClr val="tx1"/>
          </a:solidFill>
          <a:ln w="254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11" name="Group 71">
            <a:extLst>
              <a:ext uri="{FF2B5EF4-FFF2-40B4-BE49-F238E27FC236}">
                <a16:creationId xmlns:a16="http://schemas.microsoft.com/office/drawing/2014/main" id="{8761194C-2144-3A49-9533-8E919F4EDF86}"/>
              </a:ext>
            </a:extLst>
          </p:cNvPr>
          <p:cNvGrpSpPr>
            <a:grpSpLocks/>
          </p:cNvGrpSpPr>
          <p:nvPr/>
        </p:nvGrpSpPr>
        <p:grpSpPr bwMode="auto">
          <a:xfrm>
            <a:off x="7667625" y="1558925"/>
            <a:ext cx="1296988" cy="979488"/>
            <a:chOff x="4830" y="982"/>
            <a:chExt cx="817" cy="617"/>
          </a:xfrm>
        </p:grpSpPr>
        <p:sp>
          <p:nvSpPr>
            <p:cNvPr id="67603" name="Text Box 69">
              <a:extLst>
                <a:ext uri="{FF2B5EF4-FFF2-40B4-BE49-F238E27FC236}">
                  <a16:creationId xmlns:a16="http://schemas.microsoft.com/office/drawing/2014/main" id="{1EA33E49-4954-0247-BDED-210AD383F6E8}"/>
                </a:ext>
              </a:extLst>
            </p:cNvPr>
            <p:cNvSpPr txBox="1">
              <a:spLocks noChangeArrowheads="1"/>
            </p:cNvSpPr>
            <p:nvPr/>
          </p:nvSpPr>
          <p:spPr bwMode="auto">
            <a:xfrm>
              <a:off x="5057" y="1162"/>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O(</a:t>
              </a:r>
              <a:r>
                <a:rPr lang="en-US" altLang="zh-CN" sz="2000" b="1" i="1"/>
                <a:t>N</a:t>
              </a:r>
              <a:r>
                <a:rPr lang="en-US" altLang="zh-CN" sz="2000" b="1" baseline="30000"/>
                <a:t>2</a:t>
              </a:r>
              <a:r>
                <a:rPr lang="en-US" altLang="zh-CN" sz="2000" b="1"/>
                <a:t>)</a:t>
              </a:r>
            </a:p>
          </p:txBody>
        </p:sp>
        <p:sp>
          <p:nvSpPr>
            <p:cNvPr id="67604" name="Arc 70">
              <a:extLst>
                <a:ext uri="{FF2B5EF4-FFF2-40B4-BE49-F238E27FC236}">
                  <a16:creationId xmlns:a16="http://schemas.microsoft.com/office/drawing/2014/main" id="{84E61CFF-4BA5-E641-829C-838117F22D7C}"/>
                </a:ext>
              </a:extLst>
            </p:cNvPr>
            <p:cNvSpPr>
              <a:spLocks/>
            </p:cNvSpPr>
            <p:nvPr/>
          </p:nvSpPr>
          <p:spPr bwMode="auto">
            <a:xfrm>
              <a:off x="4830" y="982"/>
              <a:ext cx="227" cy="617"/>
            </a:xfrm>
            <a:custGeom>
              <a:avLst/>
              <a:gdLst>
                <a:gd name="T0" fmla="*/ 0 w 21600"/>
                <a:gd name="T1" fmla="*/ 0 h 42064"/>
                <a:gd name="T2" fmla="*/ 0 w 21600"/>
                <a:gd name="T3" fmla="*/ 0 h 42064"/>
                <a:gd name="T4" fmla="*/ 0 w 21600"/>
                <a:gd name="T5" fmla="*/ 0 h 42064"/>
                <a:gd name="T6" fmla="*/ 0 60000 65536"/>
                <a:gd name="T7" fmla="*/ 0 60000 65536"/>
                <a:gd name="T8" fmla="*/ 0 60000 65536"/>
                <a:gd name="T9" fmla="*/ 0 w 21600"/>
                <a:gd name="T10" fmla="*/ 0 h 42064"/>
                <a:gd name="T11" fmla="*/ 21600 w 21600"/>
                <a:gd name="T12" fmla="*/ 42064 h 42064"/>
              </a:gdLst>
              <a:ahLst/>
              <a:cxnLst>
                <a:cxn ang="T6">
                  <a:pos x="T0" y="T1"/>
                </a:cxn>
                <a:cxn ang="T7">
                  <a:pos x="T2" y="T3"/>
                </a:cxn>
                <a:cxn ang="T8">
                  <a:pos x="T4" y="T5"/>
                </a:cxn>
              </a:cxnLst>
              <a:rect l="T9" t="T10" r="T11" b="T12"/>
              <a:pathLst>
                <a:path w="21600" h="42064" fill="none" extrusionOk="0">
                  <a:moveTo>
                    <a:pt x="-1" y="0"/>
                  </a:moveTo>
                  <a:cubicBezTo>
                    <a:pt x="11929" y="0"/>
                    <a:pt x="21600" y="9670"/>
                    <a:pt x="21600" y="21600"/>
                  </a:cubicBezTo>
                  <a:cubicBezTo>
                    <a:pt x="21600" y="30864"/>
                    <a:pt x="15691" y="39098"/>
                    <a:pt x="6913" y="42063"/>
                  </a:cubicBezTo>
                </a:path>
                <a:path w="21600" h="42064" stroke="0" extrusionOk="0">
                  <a:moveTo>
                    <a:pt x="-1" y="0"/>
                  </a:moveTo>
                  <a:cubicBezTo>
                    <a:pt x="11929" y="0"/>
                    <a:pt x="21600" y="9670"/>
                    <a:pt x="21600" y="21600"/>
                  </a:cubicBezTo>
                  <a:cubicBezTo>
                    <a:pt x="21600" y="30864"/>
                    <a:pt x="15691" y="39098"/>
                    <a:pt x="6913" y="42063"/>
                  </a:cubicBezTo>
                  <a:lnTo>
                    <a:pt x="0" y="21600"/>
                  </a:lnTo>
                  <a:lnTo>
                    <a:pt x="-1" y="0"/>
                  </a:lnTo>
                  <a:close/>
                </a:path>
              </a:pathLst>
            </a:custGeom>
            <a:noFill/>
            <a:ln w="254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7602" name="Text Box 149">
            <a:extLst>
              <a:ext uri="{FF2B5EF4-FFF2-40B4-BE49-F238E27FC236}">
                <a16:creationId xmlns:a16="http://schemas.microsoft.com/office/drawing/2014/main" id="{5FEE7FE8-F869-AB41-B3CD-5645BF898709}"/>
              </a:ext>
            </a:extLst>
          </p:cNvPr>
          <p:cNvSpPr txBox="1">
            <a:spLocks noChangeArrowheads="1"/>
          </p:cNvSpPr>
          <p:nvPr/>
        </p:nvSpPr>
        <p:spPr bwMode="auto">
          <a:xfrm>
            <a:off x="6429375" y="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r>
              <a:rPr lang="en-US" altLang="zh-CN" sz="1800" b="1">
                <a:solidFill>
                  <a:schemeClr val="hlink"/>
                </a:solidFill>
                <a:sym typeface="Webdings" pitchFamily="2" charset="2"/>
              </a:rPr>
              <a:t>NP-Completeness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9269"/>
                                        </p:tgtEl>
                                        <p:attrNameLst>
                                          <p:attrName>style.visibility</p:attrName>
                                        </p:attrNameLst>
                                      </p:cBhvr>
                                      <p:to>
                                        <p:strVal val="visible"/>
                                      </p:to>
                                    </p:set>
                                    <p:animEffect transition="in" filter="wipe(left)">
                                      <p:cBhvr>
                                        <p:cTn id="7" dur="500"/>
                                        <p:tgtEl>
                                          <p:spTgt spid="1392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9305"/>
                                        </p:tgtEl>
                                        <p:attrNameLst>
                                          <p:attrName>style.visibility</p:attrName>
                                        </p:attrNameLst>
                                      </p:cBhvr>
                                      <p:to>
                                        <p:strVal val="visible"/>
                                      </p:to>
                                    </p:set>
                                    <p:animEffect transition="in" filter="wipe(left)">
                                      <p:cBhvr>
                                        <p:cTn id="27" dur="500"/>
                                        <p:tgtEl>
                                          <p:spTgt spid="1393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9309"/>
                                        </p:tgtEl>
                                        <p:attrNameLst>
                                          <p:attrName>style.visibility</p:attrName>
                                        </p:attrNameLst>
                                      </p:cBhvr>
                                      <p:to>
                                        <p:strVal val="visible"/>
                                      </p:to>
                                    </p:set>
                                    <p:animEffect transition="in" filter="wipe(left)">
                                      <p:cBhvr>
                                        <p:cTn id="37" dur="500"/>
                                        <p:tgtEl>
                                          <p:spTgt spid="1393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9312"/>
                                        </p:tgtEl>
                                        <p:attrNameLst>
                                          <p:attrName>style.visibility</p:attrName>
                                        </p:attrNameLst>
                                      </p:cBhvr>
                                      <p:to>
                                        <p:strVal val="visible"/>
                                      </p:to>
                                    </p:set>
                                    <p:animEffect transition="in" filter="wipe(left)">
                                      <p:cBhvr>
                                        <p:cTn id="42" dur="500"/>
                                        <p:tgtEl>
                                          <p:spTgt spid="1393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9328"/>
                                        </p:tgtEl>
                                        <p:attrNameLst>
                                          <p:attrName>style.visibility</p:attrName>
                                        </p:attrNameLst>
                                      </p:cBhvr>
                                      <p:to>
                                        <p:strVal val="visible"/>
                                      </p:to>
                                    </p:set>
                                    <p:animEffect transition="in" filter="wipe(left)">
                                      <p:cBhvr>
                                        <p:cTn id="62" dur="500"/>
                                        <p:tgtEl>
                                          <p:spTgt spid="13932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9330"/>
                                        </p:tgtEl>
                                        <p:attrNameLst>
                                          <p:attrName>style.visibility</p:attrName>
                                        </p:attrNameLst>
                                      </p:cBhvr>
                                      <p:to>
                                        <p:strVal val="visible"/>
                                      </p:to>
                                    </p:set>
                                    <p:animEffect transition="in" filter="wipe(left)">
                                      <p:cBhvr>
                                        <p:cTn id="67" dur="500"/>
                                        <p:tgtEl>
                                          <p:spTgt spid="13933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39331"/>
                                        </p:tgtEl>
                                        <p:attrNameLst>
                                          <p:attrName>style.visibility</p:attrName>
                                        </p:attrNameLst>
                                      </p:cBhvr>
                                      <p:to>
                                        <p:strVal val="visible"/>
                                      </p:to>
                                    </p:set>
                                    <p:animEffect transition="in" filter="wipe(left)">
                                      <p:cBhvr>
                                        <p:cTn id="72" dur="500"/>
                                        <p:tgtEl>
                                          <p:spTgt spid="13933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up)">
                                      <p:cBhvr>
                                        <p:cTn id="77" dur="500"/>
                                        <p:tgtEl>
                                          <p:spTgt spid="1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6" fill="hold" grpId="0" nodeType="clickEffect">
                                  <p:stCondLst>
                                    <p:cond delay="0"/>
                                  </p:stCondLst>
                                  <p:childTnLst>
                                    <p:set>
                                      <p:cBhvr>
                                        <p:cTn id="81" dur="1" fill="hold">
                                          <p:stCondLst>
                                            <p:cond delay="0"/>
                                          </p:stCondLst>
                                        </p:cTn>
                                        <p:tgtEl>
                                          <p:spTgt spid="139332"/>
                                        </p:tgtEl>
                                        <p:attrNameLst>
                                          <p:attrName>style.visibility</p:attrName>
                                        </p:attrNameLst>
                                      </p:cBhvr>
                                      <p:to>
                                        <p:strVal val="visible"/>
                                      </p:to>
                                    </p:set>
                                    <p:anim calcmode="lin" valueType="num">
                                      <p:cBhvr additive="base">
                                        <p:cTn id="82" dur="500" fill="hold"/>
                                        <p:tgtEl>
                                          <p:spTgt spid="139332"/>
                                        </p:tgtEl>
                                        <p:attrNameLst>
                                          <p:attrName>ppt_x</p:attrName>
                                        </p:attrNameLst>
                                      </p:cBhvr>
                                      <p:tavLst>
                                        <p:tav tm="0">
                                          <p:val>
                                            <p:strVal val="1+#ppt_w/2"/>
                                          </p:val>
                                        </p:tav>
                                        <p:tav tm="100000">
                                          <p:val>
                                            <p:strVal val="#ppt_x"/>
                                          </p:val>
                                        </p:tav>
                                      </p:tavLst>
                                    </p:anim>
                                    <p:anim calcmode="lin" valueType="num">
                                      <p:cBhvr additive="base">
                                        <p:cTn id="83" dur="500" fill="hold"/>
                                        <p:tgtEl>
                                          <p:spTgt spid="139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autoUpdateAnimBg="0"/>
      <p:bldP spid="139305" grpId="0"/>
      <p:bldP spid="139309" grpId="0"/>
      <p:bldP spid="139312" grpId="0"/>
      <p:bldP spid="139328" grpId="0"/>
      <p:bldP spid="139330" grpId="0"/>
      <p:bldP spid="139331" grpId="0"/>
      <p:bldP spid="1393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灯片编号占位符 1">
            <a:extLst>
              <a:ext uri="{FF2B5EF4-FFF2-40B4-BE49-F238E27FC236}">
                <a16:creationId xmlns:a16="http://schemas.microsoft.com/office/drawing/2014/main" id="{12EBAEA9-7E9D-A142-8100-246F46A9551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54CF452-CE1A-BC41-8C13-D6EE6350AC69}" type="slidenum">
              <a:rPr lang="en-US" altLang="zh-CN" sz="1400" smtClean="0"/>
              <a:pPr/>
              <a:t>6</a:t>
            </a:fld>
            <a:endParaRPr lang="en-US" altLang="zh-CN" sz="1400"/>
          </a:p>
        </p:txBody>
      </p:sp>
      <p:pic>
        <p:nvPicPr>
          <p:cNvPr id="3" name="图片 2">
            <a:extLst>
              <a:ext uri="{FF2B5EF4-FFF2-40B4-BE49-F238E27FC236}">
                <a16:creationId xmlns:a16="http://schemas.microsoft.com/office/drawing/2014/main" id="{49B9646F-2A59-D34E-A5C5-9CE09163C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 y="1580159"/>
            <a:ext cx="9144000"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3850A59C-6484-B04A-919A-523684074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79" y="1292314"/>
            <a:ext cx="9042991" cy="52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FD92DE36-2A06-B841-B73C-888711A951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31" y="1310780"/>
            <a:ext cx="9156701" cy="53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文本框 6">
            <a:extLst>
              <a:ext uri="{FF2B5EF4-FFF2-40B4-BE49-F238E27FC236}">
                <a16:creationId xmlns:a16="http://schemas.microsoft.com/office/drawing/2014/main" id="{BD8322B4-FCCB-1040-B340-16E7601B80A3}"/>
              </a:ext>
            </a:extLst>
          </p:cNvPr>
          <p:cNvSpPr txBox="1">
            <a:spLocks noChangeArrowheads="1"/>
          </p:cNvSpPr>
          <p:nvPr/>
        </p:nvSpPr>
        <p:spPr bwMode="auto">
          <a:xfrm>
            <a:off x="395288" y="168275"/>
            <a:ext cx="1922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t>Robustness</a:t>
            </a:r>
            <a:endParaRPr lang="zh-CN" altLang="en-US" sz="2800" b="1"/>
          </a:p>
        </p:txBody>
      </p:sp>
      <p:sp>
        <p:nvSpPr>
          <p:cNvPr id="2" name="矩形 1">
            <a:extLst>
              <a:ext uri="{FF2B5EF4-FFF2-40B4-BE49-F238E27FC236}">
                <a16:creationId xmlns:a16="http://schemas.microsoft.com/office/drawing/2014/main" id="{8BF9484C-CC92-A448-AA0B-CD6879B499E4}"/>
              </a:ext>
            </a:extLst>
          </p:cNvPr>
          <p:cNvSpPr/>
          <p:nvPr/>
        </p:nvSpPr>
        <p:spPr>
          <a:xfrm>
            <a:off x="2772780" y="91985"/>
            <a:ext cx="7560840" cy="1200329"/>
          </a:xfrm>
          <a:prstGeom prst="rect">
            <a:avLst/>
          </a:prstGeom>
        </p:spPr>
        <p:txBody>
          <a:bodyPr wrap="square">
            <a:spAutoFit/>
          </a:bodyPr>
          <a:lstStyle/>
          <a:p>
            <a:r>
              <a:rPr lang="en-US" altLang="zh-CN" b="1" dirty="0"/>
              <a:t>Computational complexity: A modern approach</a:t>
            </a:r>
          </a:p>
          <a:p>
            <a:r>
              <a:rPr lang="en-US" altLang="zh-CN" dirty="0"/>
              <a:t>Author(s): Sanjeev Arora, Boaz Barak</a:t>
            </a:r>
          </a:p>
          <a:p>
            <a:r>
              <a:rPr lang="en-US" altLang="zh-CN" dirty="0"/>
              <a:t>Publisher: Cambridge University Press, Year: 2009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灯片编号占位符 1">
            <a:extLst>
              <a:ext uri="{FF2B5EF4-FFF2-40B4-BE49-F238E27FC236}">
                <a16:creationId xmlns:a16="http://schemas.microsoft.com/office/drawing/2014/main" id="{34957A33-30FE-7B4D-B96D-07C6D9BBE48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2DB57C3-DEC8-F94D-AC00-B38C5FCB286B}" type="slidenum">
              <a:rPr lang="en-US" altLang="zh-CN" sz="1400" smtClean="0"/>
              <a:pPr/>
              <a:t>7</a:t>
            </a:fld>
            <a:endParaRPr lang="en-US" altLang="zh-CN" sz="1400"/>
          </a:p>
        </p:txBody>
      </p:sp>
      <p:pic>
        <p:nvPicPr>
          <p:cNvPr id="74754" name="图片 2">
            <a:extLst>
              <a:ext uri="{FF2B5EF4-FFF2-40B4-BE49-F238E27FC236}">
                <a16:creationId xmlns:a16="http://schemas.microsoft.com/office/drawing/2014/main" id="{B7E243FE-4A74-F643-B45A-B17ECDD65C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44675"/>
            <a:ext cx="914400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文本框 3">
            <a:extLst>
              <a:ext uri="{FF2B5EF4-FFF2-40B4-BE49-F238E27FC236}">
                <a16:creationId xmlns:a16="http://schemas.microsoft.com/office/drawing/2014/main" id="{927C97C9-4F86-4D4E-99C1-6268DCBB03E1}"/>
              </a:ext>
            </a:extLst>
          </p:cNvPr>
          <p:cNvSpPr txBox="1">
            <a:spLocks noChangeArrowheads="1"/>
          </p:cNvSpPr>
          <p:nvPr/>
        </p:nvSpPr>
        <p:spPr bwMode="auto">
          <a:xfrm>
            <a:off x="395288" y="908050"/>
            <a:ext cx="4681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dirty="0"/>
              <a:t>Universal Turing Machine</a:t>
            </a:r>
            <a:endParaRPr lang="zh-CN" altLang="en-US" sz="2800" b="1" dirty="0"/>
          </a:p>
        </p:txBody>
      </p:sp>
      <p:sp>
        <p:nvSpPr>
          <p:cNvPr id="2" name="矩形 1">
            <a:extLst>
              <a:ext uri="{FF2B5EF4-FFF2-40B4-BE49-F238E27FC236}">
                <a16:creationId xmlns:a16="http://schemas.microsoft.com/office/drawing/2014/main" id="{1272C3AD-7DAF-BA43-A15B-624E8B34C44B}"/>
              </a:ext>
            </a:extLst>
          </p:cNvPr>
          <p:cNvSpPr/>
          <p:nvPr/>
        </p:nvSpPr>
        <p:spPr>
          <a:xfrm>
            <a:off x="376518" y="4612357"/>
            <a:ext cx="5622693" cy="523220"/>
          </a:xfrm>
          <a:prstGeom prst="rect">
            <a:avLst/>
          </a:prstGeom>
        </p:spPr>
        <p:txBody>
          <a:bodyPr wrap="none">
            <a:spAutoFit/>
          </a:bodyPr>
          <a:lstStyle/>
          <a:p>
            <a:r>
              <a:rPr lang="en-US" altLang="zh-CN" sz="2800" b="1" dirty="0"/>
              <a:t>The extended Church-Turing thesis</a:t>
            </a:r>
            <a:endParaRPr lang="zh-CN" altLang="en-US" sz="2800" b="1" dirty="0"/>
          </a:p>
        </p:txBody>
      </p:sp>
      <p:sp>
        <p:nvSpPr>
          <p:cNvPr id="4" name="矩形 3">
            <a:extLst>
              <a:ext uri="{FF2B5EF4-FFF2-40B4-BE49-F238E27FC236}">
                <a16:creationId xmlns:a16="http://schemas.microsoft.com/office/drawing/2014/main" id="{126B0D80-D9C3-3D42-ADF4-28BA00FA16CA}"/>
              </a:ext>
            </a:extLst>
          </p:cNvPr>
          <p:cNvSpPr/>
          <p:nvPr/>
        </p:nvSpPr>
        <p:spPr>
          <a:xfrm>
            <a:off x="631796" y="5124996"/>
            <a:ext cx="7468595" cy="1569660"/>
          </a:xfrm>
          <a:prstGeom prst="rect">
            <a:avLst/>
          </a:prstGeom>
        </p:spPr>
        <p:txBody>
          <a:bodyPr wrap="square">
            <a:spAutoFit/>
          </a:bodyPr>
          <a:lstStyle/>
          <a:p>
            <a:r>
              <a:rPr lang="en-US" altLang="zh-CN" dirty="0"/>
              <a:t>Any language that can be decided by a physically realizable computing device M in time T(n) can be decided by a Turing machine in time O(T(n) </a:t>
            </a:r>
            <a:r>
              <a:rPr lang="en-US" altLang="zh-CN" baseline="30000" dirty="0"/>
              <a:t>k</a:t>
            </a:r>
            <a:r>
              <a:rPr lang="en-US" altLang="zh-CN" dirty="0"/>
              <a:t> ) for some fixed k that depends only on 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C5E2EAB-A651-EF4F-ACDB-695C3A50165E}"/>
              </a:ext>
            </a:extLst>
          </p:cNvPr>
          <p:cNvSpPr>
            <a:spLocks noGrp="1"/>
          </p:cNvSpPr>
          <p:nvPr>
            <p:ph type="sldNum" sz="quarter" idx="12"/>
          </p:nvPr>
        </p:nvSpPr>
        <p:spPr/>
        <p:txBody>
          <a:bodyPr/>
          <a:lstStyle/>
          <a:p>
            <a:pPr>
              <a:defRPr/>
            </a:pPr>
            <a:fld id="{0A4B1C69-F243-1246-A71B-5AE29560429E}" type="slidenum">
              <a:rPr lang="en-US" altLang="zh-CN" smtClean="0"/>
              <a:pPr>
                <a:defRPr/>
              </a:pPr>
              <a:t>8</a:t>
            </a:fld>
            <a:endParaRPr lang="en-US" altLang="zh-CN"/>
          </a:p>
        </p:txBody>
      </p:sp>
      <p:sp>
        <p:nvSpPr>
          <p:cNvPr id="3" name="矩形 2">
            <a:extLst>
              <a:ext uri="{FF2B5EF4-FFF2-40B4-BE49-F238E27FC236}">
                <a16:creationId xmlns:a16="http://schemas.microsoft.com/office/drawing/2014/main" id="{A4DE18A2-0CB8-BE49-BCED-C3FFD19E491E}"/>
              </a:ext>
            </a:extLst>
          </p:cNvPr>
          <p:cNvSpPr/>
          <p:nvPr/>
        </p:nvSpPr>
        <p:spPr>
          <a:xfrm>
            <a:off x="287150" y="404664"/>
            <a:ext cx="8280920" cy="4955203"/>
          </a:xfrm>
          <a:prstGeom prst="rect">
            <a:avLst/>
          </a:prstGeom>
        </p:spPr>
        <p:txBody>
          <a:bodyPr wrap="square">
            <a:spAutoFit/>
          </a:bodyPr>
          <a:lstStyle/>
          <a:p>
            <a:r>
              <a:rPr lang="en-US" altLang="zh-CN" sz="2800" b="1" dirty="0"/>
              <a:t>Random Access Machine. </a:t>
            </a:r>
          </a:p>
          <a:p>
            <a:pPr marL="457200" indent="-457200">
              <a:buFont typeface="+mj-ea"/>
              <a:buAutoNum type="circleNumDbPlain"/>
            </a:pPr>
            <a:r>
              <a:rPr lang="en-US" altLang="zh-CN" dirty="0"/>
              <a:t>has a controller with registers and a memory </a:t>
            </a:r>
          </a:p>
          <a:p>
            <a:pPr marL="457200" indent="-457200">
              <a:buFont typeface="+mj-ea"/>
              <a:buAutoNum type="circleNumDbPlain"/>
            </a:pPr>
            <a:r>
              <a:rPr lang="en-US" altLang="zh-CN" dirty="0"/>
              <a:t>Each register and memory location holds an integer</a:t>
            </a:r>
          </a:p>
          <a:p>
            <a:pPr marL="457200" indent="-457200">
              <a:buFont typeface="+mj-ea"/>
              <a:buAutoNum type="circleNumDbPlain"/>
            </a:pPr>
            <a:r>
              <a:rPr lang="en-US" altLang="zh-CN" dirty="0"/>
              <a:t>Do </a:t>
            </a:r>
            <a:r>
              <a:rPr lang="en-US" altLang="zh-CN" dirty="0">
                <a:solidFill>
                  <a:srgbClr val="FF0000"/>
                </a:solidFill>
              </a:rPr>
              <a:t>arithmetic</a:t>
            </a:r>
            <a:r>
              <a:rPr lang="en-US" altLang="zh-CN" dirty="0"/>
              <a:t> on registers, </a:t>
            </a:r>
            <a:r>
              <a:rPr lang="en-US" altLang="zh-CN" dirty="0">
                <a:solidFill>
                  <a:srgbClr val="FF0000"/>
                </a:solidFill>
              </a:rPr>
              <a:t>compare</a:t>
            </a:r>
            <a:r>
              <a:rPr lang="en-US" altLang="zh-CN" dirty="0"/>
              <a:t> registers, and </a:t>
            </a:r>
            <a:r>
              <a:rPr lang="en-US" altLang="zh-CN" dirty="0">
                <a:solidFill>
                  <a:srgbClr val="FF0000"/>
                </a:solidFill>
              </a:rPr>
              <a:t>load or store</a:t>
            </a:r>
            <a:r>
              <a:rPr lang="en-US" altLang="zh-CN" dirty="0"/>
              <a:t> a value from a memory location addressed by a particular register all as a single step (i.e.,1 time step).</a:t>
            </a:r>
          </a:p>
          <a:p>
            <a:pPr marL="457200" indent="-457200">
              <a:buFont typeface="+mj-ea"/>
              <a:buAutoNum type="circleNumDbPlain"/>
            </a:pPr>
            <a:r>
              <a:rPr lang="en-US" altLang="zh-CN" dirty="0"/>
              <a:t>Loops and subroutines are </a:t>
            </a:r>
            <a:r>
              <a:rPr lang="en-US" altLang="zh-CN" i="1" dirty="0"/>
              <a:t>not</a:t>
            </a:r>
            <a:r>
              <a:rPr lang="en-US" altLang="zh-CN" dirty="0"/>
              <a:t> considered simple operations. Instead, they are the composition of many single-step operations.</a:t>
            </a:r>
          </a:p>
          <a:p>
            <a:pPr marL="457200" indent="-457200">
              <a:buFont typeface="+mj-ea"/>
              <a:buAutoNum type="circleNumDbPlain"/>
            </a:pPr>
            <a:endParaRPr lang="en-US" altLang="zh-CN" dirty="0"/>
          </a:p>
          <a:p>
            <a:endParaRPr lang="en-US" altLang="zh-CN" dirty="0"/>
          </a:p>
          <a:p>
            <a:endParaRPr lang="en-US" altLang="zh-CN" dirty="0"/>
          </a:p>
          <a:p>
            <a:endParaRPr lang="en-US" altLang="zh-CN" dirty="0"/>
          </a:p>
        </p:txBody>
      </p:sp>
      <p:sp>
        <p:nvSpPr>
          <p:cNvPr id="4" name="矩形 3">
            <a:extLst>
              <a:ext uri="{FF2B5EF4-FFF2-40B4-BE49-F238E27FC236}">
                <a16:creationId xmlns:a16="http://schemas.microsoft.com/office/drawing/2014/main" id="{70E50251-5336-4B41-A0B9-F177081AFB1C}"/>
              </a:ext>
            </a:extLst>
          </p:cNvPr>
          <p:cNvSpPr/>
          <p:nvPr/>
        </p:nvSpPr>
        <p:spPr>
          <a:xfrm>
            <a:off x="287150" y="4973136"/>
            <a:ext cx="8171050" cy="1569660"/>
          </a:xfrm>
          <a:prstGeom prst="rect">
            <a:avLst/>
          </a:prstGeom>
        </p:spPr>
        <p:txBody>
          <a:bodyPr wrap="square">
            <a:spAutoFit/>
          </a:bodyPr>
          <a:lstStyle/>
          <a:p>
            <a:r>
              <a:rPr lang="en-US" altLang="zh-CN" dirty="0">
                <a:solidFill>
                  <a:srgbClr val="242729"/>
                </a:solidFill>
                <a:latin typeface="Arial" panose="020B0604020202020204" pitchFamily="34" charset="0"/>
              </a:rPr>
              <a:t> The </a:t>
            </a:r>
            <a:r>
              <a:rPr lang="en-US" altLang="zh-CN" dirty="0">
                <a:solidFill>
                  <a:srgbClr val="FF0000"/>
                </a:solidFill>
                <a:latin typeface="Arial" panose="020B0604020202020204" pitchFamily="34" charset="0"/>
              </a:rPr>
              <a:t>running time of an algorithm</a:t>
            </a:r>
            <a:r>
              <a:rPr lang="en-US" altLang="zh-CN" dirty="0">
                <a:solidFill>
                  <a:srgbClr val="242729"/>
                </a:solidFill>
                <a:latin typeface="Arial" panose="020B0604020202020204" pitchFamily="34" charset="0"/>
              </a:rPr>
              <a:t> (time complexity) is based on RAM.</a:t>
            </a:r>
          </a:p>
          <a:p>
            <a:endParaRPr lang="en-US" altLang="zh-CN" dirty="0">
              <a:solidFill>
                <a:srgbClr val="242729"/>
              </a:solidFill>
              <a:latin typeface="Arial" panose="020B0604020202020204" pitchFamily="34" charset="0"/>
            </a:endParaRPr>
          </a:p>
          <a:p>
            <a:r>
              <a:rPr lang="en-US" altLang="zh-CN" dirty="0">
                <a:solidFill>
                  <a:srgbClr val="242729"/>
                </a:solidFill>
                <a:latin typeface="Arial" panose="020B0604020202020204" pitchFamily="34" charset="0"/>
              </a:rPr>
              <a:t>Machine-independent </a:t>
            </a:r>
          </a:p>
        </p:txBody>
      </p:sp>
    </p:spTree>
    <p:extLst>
      <p:ext uri="{BB962C8B-B14F-4D97-AF65-F5344CB8AC3E}">
        <p14:creationId xmlns:p14="http://schemas.microsoft.com/office/powerpoint/2010/main" val="101473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1">
            <a:extLst>
              <a:ext uri="{FF2B5EF4-FFF2-40B4-BE49-F238E27FC236}">
                <a16:creationId xmlns:a16="http://schemas.microsoft.com/office/drawing/2014/main" id="{0F799E18-CE7F-464F-8371-6BF76CF12C3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2569161-98F9-414B-A330-E048413C3252}" type="slidenum">
              <a:rPr lang="en-US" altLang="zh-CN" sz="1400" smtClean="0"/>
              <a:pPr/>
              <a:t>9</a:t>
            </a:fld>
            <a:endParaRPr lang="en-US" altLang="zh-CN" sz="1400"/>
          </a:p>
        </p:txBody>
      </p:sp>
      <p:sp>
        <p:nvSpPr>
          <p:cNvPr id="19458" name="矩形 2">
            <a:extLst>
              <a:ext uri="{FF2B5EF4-FFF2-40B4-BE49-F238E27FC236}">
                <a16:creationId xmlns:a16="http://schemas.microsoft.com/office/drawing/2014/main" id="{64BDC23D-CBB6-BC40-96A9-E656E413B7C4}"/>
              </a:ext>
            </a:extLst>
          </p:cNvPr>
          <p:cNvSpPr>
            <a:spLocks noChangeArrowheads="1"/>
          </p:cNvSpPr>
          <p:nvPr/>
        </p:nvSpPr>
        <p:spPr bwMode="auto">
          <a:xfrm>
            <a:off x="755650" y="360363"/>
            <a:ext cx="6905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3600">
                <a:latin typeface="Helvetica" pitchFamily="2" charset="0"/>
              </a:rPr>
              <a:t>Nondeterministic Turing machine</a:t>
            </a:r>
          </a:p>
        </p:txBody>
      </p:sp>
      <p:sp>
        <p:nvSpPr>
          <p:cNvPr id="19459" name="Rectangle 3">
            <a:extLst>
              <a:ext uri="{FF2B5EF4-FFF2-40B4-BE49-F238E27FC236}">
                <a16:creationId xmlns:a16="http://schemas.microsoft.com/office/drawing/2014/main" id="{7B3B4965-216C-0C40-871A-859F2FCAD1E2}"/>
              </a:ext>
            </a:extLst>
          </p:cNvPr>
          <p:cNvSpPr>
            <a:spLocks noChangeArrowheads="1"/>
          </p:cNvSpPr>
          <p:nvPr/>
        </p:nvSpPr>
        <p:spPr bwMode="auto">
          <a:xfrm>
            <a:off x="457200" y="1138238"/>
            <a:ext cx="8001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t>A </a:t>
            </a:r>
            <a:r>
              <a:rPr lang="en-US" altLang="zh-CN" sz="2000" b="1" i="1">
                <a:solidFill>
                  <a:schemeClr val="hlink"/>
                </a:solidFill>
              </a:rPr>
              <a:t>Deterministic Turing Machine</a:t>
            </a:r>
            <a:r>
              <a:rPr lang="en-US" altLang="zh-CN" sz="2000" b="1"/>
              <a:t> executes one instruction at each point in time.  Then depending on the instruction, it goes to the next </a:t>
            </a:r>
            <a:r>
              <a:rPr lang="en-US" altLang="zh-CN" sz="2000" b="1" i="1">
                <a:solidFill>
                  <a:srgbClr val="FF0000"/>
                </a:solidFill>
              </a:rPr>
              <a:t>unique</a:t>
            </a:r>
            <a:r>
              <a:rPr lang="en-US" altLang="zh-CN" sz="2000" b="1"/>
              <a:t> instruction.</a:t>
            </a:r>
          </a:p>
        </p:txBody>
      </p:sp>
      <p:sp>
        <p:nvSpPr>
          <p:cNvPr id="19460" name="Rectangle 5">
            <a:extLst>
              <a:ext uri="{FF2B5EF4-FFF2-40B4-BE49-F238E27FC236}">
                <a16:creationId xmlns:a16="http://schemas.microsoft.com/office/drawing/2014/main" id="{5F9BB936-C818-8F4E-8FA2-3B859F21C422}"/>
              </a:ext>
            </a:extLst>
          </p:cNvPr>
          <p:cNvSpPr>
            <a:spLocks noChangeArrowheads="1"/>
          </p:cNvSpPr>
          <p:nvPr/>
        </p:nvSpPr>
        <p:spPr bwMode="auto">
          <a:xfrm>
            <a:off x="457200" y="3779838"/>
            <a:ext cx="8001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dirty="0"/>
              <a:t>A </a:t>
            </a:r>
            <a:r>
              <a:rPr lang="en-US" altLang="zh-CN" sz="2000" b="1" i="1" dirty="0">
                <a:solidFill>
                  <a:schemeClr val="hlink"/>
                </a:solidFill>
              </a:rPr>
              <a:t>Nondeterministic Turing Machine</a:t>
            </a:r>
            <a:r>
              <a:rPr lang="en-US" altLang="zh-CN" sz="2000" b="1" dirty="0"/>
              <a:t> is </a:t>
            </a:r>
            <a:r>
              <a:rPr lang="en-US" altLang="zh-CN" sz="2000" b="1" i="1" dirty="0">
                <a:solidFill>
                  <a:srgbClr val="FF0000"/>
                </a:solidFill>
              </a:rPr>
              <a:t>free to choose</a:t>
            </a:r>
            <a:r>
              <a:rPr lang="en-US" altLang="zh-CN" sz="2000" b="1" dirty="0"/>
              <a:t> its next step from a finite set.  And if one of these steps leads to a solution, it will </a:t>
            </a:r>
            <a:r>
              <a:rPr lang="en-US" altLang="zh-CN" sz="2000" b="1" i="1" dirty="0">
                <a:solidFill>
                  <a:srgbClr val="FF0000"/>
                </a:solidFill>
              </a:rPr>
              <a:t>always choose the correct one</a:t>
            </a:r>
            <a:r>
              <a:rPr lang="en-US" altLang="zh-CN" sz="2000" b="1" dirty="0"/>
              <a:t>.</a:t>
            </a:r>
          </a:p>
        </p:txBody>
      </p:sp>
      <p:sp>
        <p:nvSpPr>
          <p:cNvPr id="19461" name="矩形 5">
            <a:extLst>
              <a:ext uri="{FF2B5EF4-FFF2-40B4-BE49-F238E27FC236}">
                <a16:creationId xmlns:a16="http://schemas.microsoft.com/office/drawing/2014/main" id="{F9AF2DE6-1CA5-094C-AA26-3D8EB3E7EF2C}"/>
              </a:ext>
            </a:extLst>
          </p:cNvPr>
          <p:cNvSpPr>
            <a:spLocks noChangeArrowheads="1"/>
          </p:cNvSpPr>
          <p:nvPr/>
        </p:nvSpPr>
        <p:spPr bwMode="auto">
          <a:xfrm>
            <a:off x="461963" y="2236788"/>
            <a:ext cx="80279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t>Historically, the only difference between an NDTM and a standard TM is that an NDTM has two transition functions </a:t>
            </a:r>
            <a:r>
              <a:rPr lang="el-GR" altLang="zh-CN" dirty="0"/>
              <a:t>δ</a:t>
            </a:r>
            <a:r>
              <a:rPr lang="el-GR" altLang="zh-CN" baseline="-25000" dirty="0"/>
              <a:t>0</a:t>
            </a:r>
            <a:r>
              <a:rPr lang="el-GR" altLang="zh-CN" dirty="0"/>
              <a:t> </a:t>
            </a:r>
            <a:r>
              <a:rPr lang="en-US" altLang="zh-CN" dirty="0"/>
              <a:t>and </a:t>
            </a:r>
            <a:r>
              <a:rPr lang="el-GR" altLang="zh-CN" dirty="0"/>
              <a:t>δ</a:t>
            </a:r>
            <a:r>
              <a:rPr lang="el-GR" altLang="zh-CN" baseline="-25000" dirty="0"/>
              <a:t>1</a:t>
            </a:r>
            <a:r>
              <a:rPr lang="en-US" altLang="zh-CN" dirty="0"/>
              <a:t>, and the NDTM can choose between them.</a:t>
            </a:r>
          </a:p>
          <a:p>
            <a:endParaRPr lang="zh-CN" altLang="en-US" dirty="0"/>
          </a:p>
        </p:txBody>
      </p:sp>
      <p:sp>
        <p:nvSpPr>
          <p:cNvPr id="19462" name="矩形 6">
            <a:extLst>
              <a:ext uri="{FF2B5EF4-FFF2-40B4-BE49-F238E27FC236}">
                <a16:creationId xmlns:a16="http://schemas.microsoft.com/office/drawing/2014/main" id="{B6292179-9A19-AD41-B347-A2CD94134425}"/>
              </a:ext>
            </a:extLst>
          </p:cNvPr>
          <p:cNvSpPr>
            <a:spLocks noChangeArrowheads="1"/>
          </p:cNvSpPr>
          <p:nvPr/>
        </p:nvSpPr>
        <p:spPr bwMode="auto">
          <a:xfrm>
            <a:off x="503238" y="5026025"/>
            <a:ext cx="77041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latin typeface="Helvetica" pitchFamily="2" charset="0"/>
              </a:rPr>
              <a:t>Nondeterminism is now typically represented by giving a machine an extra input, the </a:t>
            </a:r>
            <a:r>
              <a:rPr lang="en-US" altLang="zh-CN" b="1" dirty="0">
                <a:latin typeface="Helvetica" pitchFamily="2" charset="0"/>
              </a:rPr>
              <a:t>certificate</a:t>
            </a:r>
            <a:r>
              <a:rPr lang="en-US" altLang="zh-CN" dirty="0">
                <a:latin typeface="Helvetica" pitchFamily="2" charset="0"/>
              </a:rPr>
              <a:t> or witness.</a:t>
            </a:r>
          </a:p>
        </p:txBody>
      </p:sp>
      <p:sp>
        <p:nvSpPr>
          <p:cNvPr id="19463" name="矩形 7">
            <a:extLst>
              <a:ext uri="{FF2B5EF4-FFF2-40B4-BE49-F238E27FC236}">
                <a16:creationId xmlns:a16="http://schemas.microsoft.com/office/drawing/2014/main" id="{58A2C012-C8D0-CC42-821C-5307257D1BC7}"/>
              </a:ext>
            </a:extLst>
          </p:cNvPr>
          <p:cNvSpPr>
            <a:spLocks noChangeArrowheads="1"/>
          </p:cNvSpPr>
          <p:nvPr/>
        </p:nvSpPr>
        <p:spPr bwMode="auto">
          <a:xfrm>
            <a:off x="503238" y="5972175"/>
            <a:ext cx="8166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latin typeface="Helvetica" pitchFamily="2" charset="0"/>
              </a:rPr>
              <a:t>The witness provide the sequence of choices that lead to the accepting branch (if there is 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1" grpId="0"/>
      <p:bldP spid="19462" grpId="0"/>
      <p:bldP spid="19463" grpId="0"/>
    </p:bldLst>
  </p:timing>
</p:sld>
</file>

<file path=ppt/theme/theme1.xml><?xml version="1.0" encoding="utf-8"?>
<a:theme xmlns:a="http://schemas.openxmlformats.org/drawingml/2006/main" name="默认设计模板">
  <a:themeElements>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22556</TotalTime>
  <Words>6012</Words>
  <Application>Microsoft Macintosh PowerPoint</Application>
  <PresentationFormat>全屏显示(4:3)</PresentationFormat>
  <Paragraphs>598</Paragraphs>
  <Slides>55</Slides>
  <Notes>14</Notes>
  <HiddenSlides>17</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55</vt:i4>
      </vt:variant>
    </vt:vector>
  </HeadingPairs>
  <TitlesOfParts>
    <vt:vector size="72" baseType="lpstr">
      <vt:lpstr>宋体</vt:lpstr>
      <vt:lpstr>PingFang SC</vt:lpstr>
      <vt:lpstr>Arial</vt:lpstr>
      <vt:lpstr>ComicSansMS</vt:lpstr>
      <vt:lpstr>Helvetica</vt:lpstr>
      <vt:lpstr>Impact</vt:lpstr>
      <vt:lpstr>STIXGeneral-Italic</vt:lpstr>
      <vt:lpstr>STIXGeneral-Regular</vt:lpstr>
      <vt:lpstr>Symbol</vt:lpstr>
      <vt:lpstr>Times</vt:lpstr>
      <vt:lpstr>Times New Roman</vt:lpstr>
      <vt:lpstr>Webdings</vt:lpstr>
      <vt:lpstr>Wingdings</vt:lpstr>
      <vt:lpstr>默认设计模板</vt:lpstr>
      <vt:lpstr>剪辑</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Satisfiability</vt:lpstr>
      <vt:lpstr> Circuit Satisfiability</vt:lpstr>
      <vt:lpstr>The "First"  NP-Complete Problem</vt:lpstr>
      <vt:lpstr>  Establishing NP-Completeness</vt:lpstr>
      <vt:lpstr> 3-CNF satisfiability </vt:lpstr>
      <vt:lpstr> The clique problem </vt:lpstr>
      <vt:lpstr>Clique problem</vt:lpstr>
      <vt:lpstr> Construct of graph G</vt:lpstr>
      <vt:lpstr>Example</vt:lpstr>
      <vt:lpstr>Proof. Con.</vt:lpstr>
      <vt:lpstr>Proof. Con.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rz</dc:creator>
  <cp:lastModifiedBy>Algo ZJU</cp:lastModifiedBy>
  <cp:revision>594</cp:revision>
  <dcterms:created xsi:type="dcterms:W3CDTF">2000-07-24T11:13:48Z</dcterms:created>
  <dcterms:modified xsi:type="dcterms:W3CDTF">2020-04-25T02:18:11Z</dcterms:modified>
</cp:coreProperties>
</file>