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8" r:id="rId1"/>
  </p:sldMasterIdLst>
  <p:notesMasterIdLst>
    <p:notesMasterId r:id="rId23"/>
  </p:notesMasterIdLst>
  <p:handoutMasterIdLst>
    <p:handoutMasterId r:id="rId24"/>
  </p:handoutMasterIdLst>
  <p:sldIdLst>
    <p:sldId id="424" r:id="rId2"/>
    <p:sldId id="450" r:id="rId3"/>
    <p:sldId id="440" r:id="rId4"/>
    <p:sldId id="441" r:id="rId5"/>
    <p:sldId id="442" r:id="rId6"/>
    <p:sldId id="443" r:id="rId7"/>
    <p:sldId id="444" r:id="rId8"/>
    <p:sldId id="445" r:id="rId9"/>
    <p:sldId id="446" r:id="rId10"/>
    <p:sldId id="438" r:id="rId11"/>
    <p:sldId id="439" r:id="rId12"/>
    <p:sldId id="432" r:id="rId13"/>
    <p:sldId id="430" r:id="rId14"/>
    <p:sldId id="449" r:id="rId15"/>
    <p:sldId id="448" r:id="rId16"/>
    <p:sldId id="447" r:id="rId17"/>
    <p:sldId id="434" r:id="rId18"/>
    <p:sldId id="324" r:id="rId19"/>
    <p:sldId id="435" r:id="rId20"/>
    <p:sldId id="423" r:id="rId21"/>
    <p:sldId id="414" r:id="rId22"/>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微软雅黑" pitchFamily="34" charset="-122"/>
        <a:cs typeface="+mn-cs"/>
      </a:defRPr>
    </a:lvl1pPr>
    <a:lvl2pPr marL="457200" algn="l" rtl="0" fontAlgn="base">
      <a:spcBef>
        <a:spcPct val="0"/>
      </a:spcBef>
      <a:spcAft>
        <a:spcPct val="0"/>
      </a:spcAft>
      <a:defRPr kern="1200">
        <a:solidFill>
          <a:schemeClr val="tx1"/>
        </a:solidFill>
        <a:latin typeface="Arial" charset="0"/>
        <a:ea typeface="微软雅黑" pitchFamily="34" charset="-122"/>
        <a:cs typeface="+mn-cs"/>
      </a:defRPr>
    </a:lvl2pPr>
    <a:lvl3pPr marL="914400" algn="l" rtl="0" fontAlgn="base">
      <a:spcBef>
        <a:spcPct val="0"/>
      </a:spcBef>
      <a:spcAft>
        <a:spcPct val="0"/>
      </a:spcAft>
      <a:defRPr kern="1200">
        <a:solidFill>
          <a:schemeClr val="tx1"/>
        </a:solidFill>
        <a:latin typeface="Arial" charset="0"/>
        <a:ea typeface="微软雅黑" pitchFamily="34" charset="-122"/>
        <a:cs typeface="+mn-cs"/>
      </a:defRPr>
    </a:lvl3pPr>
    <a:lvl4pPr marL="1371600" algn="l" rtl="0" fontAlgn="base">
      <a:spcBef>
        <a:spcPct val="0"/>
      </a:spcBef>
      <a:spcAft>
        <a:spcPct val="0"/>
      </a:spcAft>
      <a:defRPr kern="1200">
        <a:solidFill>
          <a:schemeClr val="tx1"/>
        </a:solidFill>
        <a:latin typeface="Arial" charset="0"/>
        <a:ea typeface="微软雅黑" pitchFamily="34" charset="-122"/>
        <a:cs typeface="+mn-cs"/>
      </a:defRPr>
    </a:lvl4pPr>
    <a:lvl5pPr marL="1828800" algn="l" rtl="0" fontAlgn="base">
      <a:spcBef>
        <a:spcPct val="0"/>
      </a:spcBef>
      <a:spcAft>
        <a:spcPct val="0"/>
      </a:spcAft>
      <a:defRPr kern="1200">
        <a:solidFill>
          <a:schemeClr val="tx1"/>
        </a:solidFill>
        <a:latin typeface="Arial" charset="0"/>
        <a:ea typeface="微软雅黑" pitchFamily="34" charset="-122"/>
        <a:cs typeface="+mn-cs"/>
      </a:defRPr>
    </a:lvl5pPr>
    <a:lvl6pPr marL="2286000" algn="l" defTabSz="914400" rtl="0" eaLnBrk="1" latinLnBrk="0" hangingPunct="1">
      <a:defRPr kern="1200">
        <a:solidFill>
          <a:schemeClr val="tx1"/>
        </a:solidFill>
        <a:latin typeface="Arial" charset="0"/>
        <a:ea typeface="微软雅黑" pitchFamily="34" charset="-122"/>
        <a:cs typeface="+mn-cs"/>
      </a:defRPr>
    </a:lvl6pPr>
    <a:lvl7pPr marL="2743200" algn="l" defTabSz="914400" rtl="0" eaLnBrk="1" latinLnBrk="0" hangingPunct="1">
      <a:defRPr kern="1200">
        <a:solidFill>
          <a:schemeClr val="tx1"/>
        </a:solidFill>
        <a:latin typeface="Arial" charset="0"/>
        <a:ea typeface="微软雅黑" pitchFamily="34" charset="-122"/>
        <a:cs typeface="+mn-cs"/>
      </a:defRPr>
    </a:lvl7pPr>
    <a:lvl8pPr marL="3200400" algn="l" defTabSz="914400" rtl="0" eaLnBrk="1" latinLnBrk="0" hangingPunct="1">
      <a:defRPr kern="1200">
        <a:solidFill>
          <a:schemeClr val="tx1"/>
        </a:solidFill>
        <a:latin typeface="Arial" charset="0"/>
        <a:ea typeface="微软雅黑" pitchFamily="34" charset="-122"/>
        <a:cs typeface="+mn-cs"/>
      </a:defRPr>
    </a:lvl8pPr>
    <a:lvl9pPr marL="3657600" algn="l" defTabSz="914400" rtl="0" eaLnBrk="1" latinLnBrk="0" hangingPunct="1">
      <a:defRPr kern="1200">
        <a:solidFill>
          <a:schemeClr val="tx1"/>
        </a:solidFill>
        <a:latin typeface="Arial" charset="0"/>
        <a:ea typeface="微软雅黑" pitchFamily="34"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D4D4D"/>
    <a:srgbClr val="333333"/>
    <a:srgbClr val="B2B2B2"/>
    <a:srgbClr val="000066"/>
    <a:srgbClr val="66CCFF"/>
    <a:srgbClr val="FFCC00"/>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59" autoAdjust="0"/>
    <p:restoredTop sz="94691" autoAdjust="0"/>
  </p:normalViewPr>
  <p:slideViewPr>
    <p:cSldViewPr>
      <p:cViewPr varScale="1">
        <p:scale>
          <a:sx n="101" d="100"/>
          <a:sy n="101" d="100"/>
        </p:scale>
        <p:origin x="-96" y="-11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37" d="100"/>
          <a:sy n="37" d="100"/>
        </p:scale>
        <p:origin x="-1090" y="-53"/>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defRPr kumimoji="1" sz="1200">
                <a:latin typeface="Times New Roman" pitchFamily="18" charset="0"/>
                <a:ea typeface="宋体" pitchFamily="2" charset="-122"/>
              </a:defRPr>
            </a:lvl1pPr>
          </a:lstStyle>
          <a:p>
            <a:endParaRPr lang="zh-CN" altLang="en-US"/>
          </a:p>
        </p:txBody>
      </p:sp>
      <p:sp>
        <p:nvSpPr>
          <p:cNvPr id="5123" name="Rectangle 3"/>
          <p:cNvSpPr>
            <a:spLocks noGrp="1" noChangeArrowheads="1"/>
          </p:cNvSpPr>
          <p:nvPr>
            <p:ph type="dt" sz="quarter" idx="1"/>
          </p:nvPr>
        </p:nvSpPr>
        <p:spPr bwMode="auto">
          <a:xfrm>
            <a:off x="3886200" y="0"/>
            <a:ext cx="2971800" cy="4572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defRPr kumimoji="1" sz="1200">
                <a:latin typeface="Times New Roman" pitchFamily="18" charset="0"/>
                <a:ea typeface="宋体" pitchFamily="2" charset="-122"/>
              </a:defRPr>
            </a:lvl1pPr>
          </a:lstStyle>
          <a:p>
            <a:endParaRPr lang="en-US" altLang="zh-CN"/>
          </a:p>
        </p:txBody>
      </p:sp>
      <p:sp>
        <p:nvSpPr>
          <p:cNvPr id="5124" name="Rectangle 4"/>
          <p:cNvSpPr>
            <a:spLocks noGrp="1" noChangeArrowheads="1"/>
          </p:cNvSpPr>
          <p:nvPr>
            <p:ph type="ftr" sz="quarter" idx="2"/>
          </p:nvPr>
        </p:nvSpPr>
        <p:spPr bwMode="auto">
          <a:xfrm>
            <a:off x="0" y="8686800"/>
            <a:ext cx="2971800" cy="457200"/>
          </a:xfrm>
          <a:prstGeom prst="rect">
            <a:avLst/>
          </a:prstGeom>
          <a:noFill/>
          <a:ln w="12700" cap="sq">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a:defRPr kumimoji="1" sz="1200">
                <a:latin typeface="Times New Roman" pitchFamily="18" charset="0"/>
                <a:ea typeface="宋体" pitchFamily="2" charset="-122"/>
              </a:defRPr>
            </a:lvl1pPr>
          </a:lstStyle>
          <a:p>
            <a:endParaRPr lang="en-US" altLang="zh-CN"/>
          </a:p>
        </p:txBody>
      </p:sp>
      <p:sp>
        <p:nvSpPr>
          <p:cNvPr id="5125" name="Rectangle 5"/>
          <p:cNvSpPr>
            <a:spLocks noGrp="1" noChangeArrowheads="1"/>
          </p:cNvSpPr>
          <p:nvPr>
            <p:ph type="sldNum" sz="quarter" idx="3"/>
          </p:nvPr>
        </p:nvSpPr>
        <p:spPr bwMode="auto">
          <a:xfrm>
            <a:off x="3886200" y="8686800"/>
            <a:ext cx="2971800" cy="457200"/>
          </a:xfrm>
          <a:prstGeom prst="rect">
            <a:avLst/>
          </a:prstGeom>
          <a:noFill/>
          <a:ln w="12700" cap="sq">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algn="r">
              <a:defRPr kumimoji="1" sz="1200">
                <a:latin typeface="Times New Roman" pitchFamily="18" charset="0"/>
                <a:ea typeface="宋体" pitchFamily="2" charset="-122"/>
              </a:defRPr>
            </a:lvl1pPr>
          </a:lstStyle>
          <a:p>
            <a:fld id="{D9ADE5D3-F8EE-46CE-9B9A-A07B7A6B1C75}" type="slidenum">
              <a:rPr lang="zh-CN" altLang="en-US"/>
              <a:pPr/>
              <a:t>‹#›</a:t>
            </a:fld>
            <a:endParaRPr lang="en-US" altLang="zh-CN"/>
          </a:p>
        </p:txBody>
      </p:sp>
    </p:spTree>
    <p:extLst>
      <p:ext uri="{BB962C8B-B14F-4D97-AF65-F5344CB8AC3E}">
        <p14:creationId xmlns:p14="http://schemas.microsoft.com/office/powerpoint/2010/main" val="765761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defRPr kumimoji="1" sz="1200">
                <a:latin typeface="Times New Roman" pitchFamily="18" charset="0"/>
                <a:ea typeface="宋体" pitchFamily="2" charset="-122"/>
              </a:defRPr>
            </a:lvl1pPr>
          </a:lstStyle>
          <a:p>
            <a:endParaRPr lang="zh-CN" altLang="en-US"/>
          </a:p>
        </p:txBody>
      </p:sp>
      <p:sp>
        <p:nvSpPr>
          <p:cNvPr id="4099" name="Rectangle 3"/>
          <p:cNvSpPr>
            <a:spLocks noGrp="1" noChangeArrowheads="1"/>
          </p:cNvSpPr>
          <p:nvPr>
            <p:ph type="dt" idx="1"/>
          </p:nvPr>
        </p:nvSpPr>
        <p:spPr bwMode="auto">
          <a:xfrm>
            <a:off x="3886200" y="0"/>
            <a:ext cx="2971800" cy="4572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defRPr kumimoji="1" sz="1200">
                <a:latin typeface="Times New Roman" pitchFamily="18" charset="0"/>
                <a:ea typeface="宋体" pitchFamily="2" charset="-122"/>
              </a:defRPr>
            </a:lvl1pPr>
          </a:lstStyle>
          <a:p>
            <a:endParaRPr lang="en-US" altLang="zh-CN"/>
          </a:p>
        </p:txBody>
      </p:sp>
      <p:sp>
        <p:nvSpPr>
          <p:cNvPr id="4100" name="Rectangle 4"/>
          <p:cNvSpPr>
            <a:spLocks noGrp="1" noRot="1" noChangeAspect="1" noChangeArrowheads="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4101" name="Rectangle 5"/>
          <p:cNvSpPr>
            <a:spLocks noGrp="1" noChangeArrowheads="1"/>
          </p:cNvSpPr>
          <p:nvPr>
            <p:ph type="body" sz="quarter" idx="3"/>
          </p:nvPr>
        </p:nvSpPr>
        <p:spPr bwMode="auto">
          <a:xfrm>
            <a:off x="914400" y="4343400"/>
            <a:ext cx="5029200" cy="41148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102" name="Rectangle 6"/>
          <p:cNvSpPr>
            <a:spLocks noGrp="1" noChangeArrowheads="1"/>
          </p:cNvSpPr>
          <p:nvPr>
            <p:ph type="ftr" sz="quarter" idx="4"/>
          </p:nvPr>
        </p:nvSpPr>
        <p:spPr bwMode="auto">
          <a:xfrm>
            <a:off x="0" y="8686800"/>
            <a:ext cx="2971800" cy="457200"/>
          </a:xfrm>
          <a:prstGeom prst="rect">
            <a:avLst/>
          </a:prstGeom>
          <a:noFill/>
          <a:ln w="12700" cap="sq">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a:defRPr kumimoji="1" sz="1200">
                <a:latin typeface="Times New Roman" pitchFamily="18" charset="0"/>
                <a:ea typeface="宋体" pitchFamily="2" charset="-122"/>
              </a:defRPr>
            </a:lvl1pPr>
          </a:lstStyle>
          <a:p>
            <a:endParaRPr lang="en-US" altLang="zh-CN"/>
          </a:p>
        </p:txBody>
      </p:sp>
      <p:sp>
        <p:nvSpPr>
          <p:cNvPr id="4103" name="Rectangle 7"/>
          <p:cNvSpPr>
            <a:spLocks noGrp="1" noChangeArrowheads="1"/>
          </p:cNvSpPr>
          <p:nvPr>
            <p:ph type="sldNum" sz="quarter" idx="5"/>
          </p:nvPr>
        </p:nvSpPr>
        <p:spPr bwMode="auto">
          <a:xfrm>
            <a:off x="3886200" y="8686800"/>
            <a:ext cx="2971800" cy="457200"/>
          </a:xfrm>
          <a:prstGeom prst="rect">
            <a:avLst/>
          </a:prstGeom>
          <a:noFill/>
          <a:ln w="12700" cap="sq">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algn="r">
              <a:defRPr kumimoji="1" sz="1200">
                <a:latin typeface="Times New Roman" pitchFamily="18" charset="0"/>
                <a:ea typeface="宋体" pitchFamily="2" charset="-122"/>
              </a:defRPr>
            </a:lvl1pPr>
          </a:lstStyle>
          <a:p>
            <a:fld id="{E702594D-0C91-4899-B09F-2A89088EBBAF}" type="slidenum">
              <a:rPr lang="zh-CN" altLang="en-US"/>
              <a:pPr/>
              <a:t>‹#›</a:t>
            </a:fld>
            <a:endParaRPr lang="en-US" altLang="zh-CN"/>
          </a:p>
        </p:txBody>
      </p:sp>
    </p:spTree>
    <p:extLst>
      <p:ext uri="{BB962C8B-B14F-4D97-AF65-F5344CB8AC3E}">
        <p14:creationId xmlns:p14="http://schemas.microsoft.com/office/powerpoint/2010/main" val="3731176899"/>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fontAlgn="base">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fontAlgn="base">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fontAlgn="base">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fontAlgn="base">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CBB505E9-AB4A-47ED-9DC9-FD5D32D31E7C}" type="slidenum">
              <a:rPr lang="zh-CN" altLang="en-US"/>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87888ADE-9EA3-4C66-A89F-53E77D259BAF}" type="slidenum">
              <a:rPr lang="zh-CN" altLang="en-US"/>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15125" y="188913"/>
            <a:ext cx="2178050" cy="61198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79388" y="188913"/>
            <a:ext cx="6383337" cy="611981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B6697E1A-7A6E-4EA7-B90F-74FFBC195495}" type="slidenum">
              <a:rPr lang="zh-CN" altLang="en-US"/>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5AA4910D-5802-49B4-A01B-A7F01347C3EB}" type="slidenum">
              <a:rPr lang="zh-CN" altLang="en-US"/>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9AC08773-48B6-4D1E-A30C-798EE11A1F34}" type="slidenum">
              <a:rPr lang="zh-CN" altLang="en-US"/>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79388" y="1484313"/>
            <a:ext cx="4279900" cy="48244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11688" y="1484313"/>
            <a:ext cx="4281487" cy="48244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D4519A15-94B2-4044-8B89-56C3D56667A7}" type="slidenum">
              <a:rPr lang="zh-CN" altLang="en-US"/>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D406434E-7598-4D4F-90FD-AF2E5CF9CE44}" type="slidenum">
              <a:rPr lang="zh-CN" altLang="en-US"/>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9960E22F-C459-4599-B5E5-717D5930B297}" type="slidenum">
              <a:rPr lang="zh-CN" altLang="en-US"/>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57F2C059-6F7E-4120-A250-61198F7F9C53}" type="slidenum">
              <a:rPr lang="zh-CN" altLang="en-US"/>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50D700FC-92A6-4CCF-B719-F3DEAA712C7A}" type="slidenum">
              <a:rPr lang="zh-CN" altLang="en-US"/>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41168E00-4F02-429D-BA29-9B26802EEBCD}" type="slidenum">
              <a:rPr lang="zh-CN" altLang="en-US"/>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4738" name="Rectangle 2"/>
          <p:cNvSpPr>
            <a:spLocks noGrp="1" noChangeArrowheads="1"/>
          </p:cNvSpPr>
          <p:nvPr>
            <p:ph type="title"/>
          </p:nvPr>
        </p:nvSpPr>
        <p:spPr bwMode="auto">
          <a:xfrm>
            <a:off x="179388" y="188913"/>
            <a:ext cx="7488237"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244739" name="Rectangle 3"/>
          <p:cNvSpPr>
            <a:spLocks noGrp="1" noChangeArrowheads="1"/>
          </p:cNvSpPr>
          <p:nvPr>
            <p:ph type="body" idx="1"/>
          </p:nvPr>
        </p:nvSpPr>
        <p:spPr bwMode="auto">
          <a:xfrm>
            <a:off x="179388" y="1484313"/>
            <a:ext cx="8713787" cy="482441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244740" name="Rectangle 4"/>
          <p:cNvSpPr>
            <a:spLocks noGrp="1" noChangeArrowheads="1"/>
          </p:cNvSpPr>
          <p:nvPr>
            <p:ph type="dt" sz="half" idx="2"/>
          </p:nvPr>
        </p:nvSpPr>
        <p:spPr bwMode="auto">
          <a:xfrm>
            <a:off x="422275" y="6337300"/>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b="1">
                <a:latin typeface="+mn-ea"/>
              </a:defRPr>
            </a:lvl1pPr>
          </a:lstStyle>
          <a:p>
            <a:endParaRPr lang="en-US" altLang="zh-CN"/>
          </a:p>
        </p:txBody>
      </p:sp>
      <p:sp>
        <p:nvSpPr>
          <p:cNvPr id="244741" name="Rectangle 5"/>
          <p:cNvSpPr>
            <a:spLocks noGrp="1" noChangeArrowheads="1"/>
          </p:cNvSpPr>
          <p:nvPr>
            <p:ph type="ftr" sz="quarter" idx="3"/>
          </p:nvPr>
        </p:nvSpPr>
        <p:spPr bwMode="auto">
          <a:xfrm>
            <a:off x="3124200" y="6337300"/>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b="1">
                <a:latin typeface="+mn-ea"/>
              </a:defRPr>
            </a:lvl1pPr>
          </a:lstStyle>
          <a:p>
            <a:endParaRPr lang="en-US" altLang="zh-CN"/>
          </a:p>
        </p:txBody>
      </p:sp>
      <p:sp>
        <p:nvSpPr>
          <p:cNvPr id="244742" name="Rectangle 6"/>
          <p:cNvSpPr>
            <a:spLocks noGrp="1" noChangeArrowheads="1"/>
          </p:cNvSpPr>
          <p:nvPr>
            <p:ph type="sldNum" sz="quarter" idx="4"/>
          </p:nvPr>
        </p:nvSpPr>
        <p:spPr bwMode="auto">
          <a:xfrm>
            <a:off x="6553200" y="6337300"/>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b="1">
                <a:latin typeface="+mn-ea"/>
              </a:defRPr>
            </a:lvl1pPr>
          </a:lstStyle>
          <a:p>
            <a:fld id="{95575C6A-EFC4-4580-9474-D50575AFB11E}" type="slidenum">
              <a:rPr lang="zh-CN" altLang="en-US"/>
              <a:pPr/>
              <a:t>‹#›</a:t>
            </a:fld>
            <a:endParaRPr lang="en-US" altLang="zh-CN"/>
          </a:p>
        </p:txBody>
      </p:sp>
      <p:pic>
        <p:nvPicPr>
          <p:cNvPr id="244743" name="Picture 7" descr="PPT头(航母2)"/>
          <p:cNvPicPr>
            <a:picLocks noChangeAspect="1" noChangeArrowheads="1"/>
          </p:cNvPicPr>
          <p:nvPr/>
        </p:nvPicPr>
        <p:blipFill>
          <a:blip r:embed="rId13" cstate="print"/>
          <a:srcRect/>
          <a:stretch>
            <a:fillRect/>
          </a:stretch>
        </p:blipFill>
        <p:spPr bwMode="auto">
          <a:xfrm>
            <a:off x="0" y="0"/>
            <a:ext cx="9144000" cy="1374775"/>
          </a:xfrm>
          <a:prstGeom prst="rect">
            <a:avLst/>
          </a:prstGeom>
          <a:noFill/>
        </p:spPr>
      </p:pic>
    </p:spTree>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ea typeface="微软雅黑" pitchFamily="34" charset="-122"/>
        </a:defRPr>
      </a:lvl2pPr>
      <a:lvl3pPr algn="ctr" rtl="0" fontAlgn="base">
        <a:spcBef>
          <a:spcPct val="0"/>
        </a:spcBef>
        <a:spcAft>
          <a:spcPct val="0"/>
        </a:spcAft>
        <a:defRPr sz="4400">
          <a:solidFill>
            <a:schemeClr val="tx2"/>
          </a:solidFill>
          <a:latin typeface="Arial" charset="0"/>
          <a:ea typeface="微软雅黑" pitchFamily="34" charset="-122"/>
        </a:defRPr>
      </a:lvl3pPr>
      <a:lvl4pPr algn="ctr" rtl="0" fontAlgn="base">
        <a:spcBef>
          <a:spcPct val="0"/>
        </a:spcBef>
        <a:spcAft>
          <a:spcPct val="0"/>
        </a:spcAft>
        <a:defRPr sz="4400">
          <a:solidFill>
            <a:schemeClr val="tx2"/>
          </a:solidFill>
          <a:latin typeface="Arial" charset="0"/>
          <a:ea typeface="微软雅黑" pitchFamily="34" charset="-122"/>
        </a:defRPr>
      </a:lvl4pPr>
      <a:lvl5pPr algn="ctr" rtl="0" fontAlgn="base">
        <a:spcBef>
          <a:spcPct val="0"/>
        </a:spcBef>
        <a:spcAft>
          <a:spcPct val="0"/>
        </a:spcAft>
        <a:defRPr sz="4400">
          <a:solidFill>
            <a:schemeClr val="tx2"/>
          </a:solidFill>
          <a:latin typeface="Arial" charset="0"/>
          <a:ea typeface="微软雅黑" pitchFamily="34" charset="-122"/>
        </a:defRPr>
      </a:lvl5pPr>
      <a:lvl6pPr marL="457200" algn="ctr" rtl="0" fontAlgn="base">
        <a:spcBef>
          <a:spcPct val="0"/>
        </a:spcBef>
        <a:spcAft>
          <a:spcPct val="0"/>
        </a:spcAft>
        <a:defRPr sz="4400">
          <a:solidFill>
            <a:schemeClr val="tx2"/>
          </a:solidFill>
          <a:latin typeface="Arial" charset="0"/>
          <a:ea typeface="微软雅黑" pitchFamily="34" charset="-122"/>
        </a:defRPr>
      </a:lvl6pPr>
      <a:lvl7pPr marL="914400" algn="ctr" rtl="0" fontAlgn="base">
        <a:spcBef>
          <a:spcPct val="0"/>
        </a:spcBef>
        <a:spcAft>
          <a:spcPct val="0"/>
        </a:spcAft>
        <a:defRPr sz="4400">
          <a:solidFill>
            <a:schemeClr val="tx2"/>
          </a:solidFill>
          <a:latin typeface="Arial" charset="0"/>
          <a:ea typeface="微软雅黑" pitchFamily="34" charset="-122"/>
        </a:defRPr>
      </a:lvl7pPr>
      <a:lvl8pPr marL="1371600" algn="ctr" rtl="0" fontAlgn="base">
        <a:spcBef>
          <a:spcPct val="0"/>
        </a:spcBef>
        <a:spcAft>
          <a:spcPct val="0"/>
        </a:spcAft>
        <a:defRPr sz="4400">
          <a:solidFill>
            <a:schemeClr val="tx2"/>
          </a:solidFill>
          <a:latin typeface="Arial" charset="0"/>
          <a:ea typeface="微软雅黑" pitchFamily="34" charset="-122"/>
        </a:defRPr>
      </a:lvl8pPr>
      <a:lvl9pPr marL="1828800" algn="ctr" rtl="0" fontAlgn="base">
        <a:spcBef>
          <a:spcPct val="0"/>
        </a:spcBef>
        <a:spcAft>
          <a:spcPct val="0"/>
        </a:spcAft>
        <a:defRPr sz="4400">
          <a:solidFill>
            <a:schemeClr val="tx2"/>
          </a:solidFill>
          <a:latin typeface="Arial" charset="0"/>
          <a:ea typeface="微软雅黑" pitchFamily="34" charset="-122"/>
        </a:defRPr>
      </a:lvl9pPr>
    </p:titleStyle>
    <p:bodyStyle>
      <a:lvl1pPr marL="342900" indent="-342900" algn="l" rtl="0" fontAlgn="base">
        <a:spcBef>
          <a:spcPct val="20000"/>
        </a:spcBef>
        <a:spcAft>
          <a:spcPct val="0"/>
        </a:spcAft>
        <a:buFont typeface="Wingdings" pitchFamily="2" charset="2"/>
        <a:buChar char=""/>
        <a:defRPr sz="3200">
          <a:solidFill>
            <a:schemeClr val="tx1"/>
          </a:solidFill>
          <a:latin typeface="+mn-lt"/>
          <a:ea typeface="+mn-ea"/>
          <a:cs typeface="+mn-cs"/>
        </a:defRPr>
      </a:lvl1pPr>
      <a:lvl2pPr marL="742950" indent="-285750" algn="l" rtl="0" fontAlgn="base">
        <a:spcBef>
          <a:spcPct val="20000"/>
        </a:spcBef>
        <a:spcAft>
          <a:spcPct val="0"/>
        </a:spcAft>
        <a:buFont typeface="Wingdings" pitchFamily="2" charset="2"/>
        <a:buChar char="§"/>
        <a:defRPr sz="2800">
          <a:solidFill>
            <a:schemeClr val="tx1"/>
          </a:solidFill>
          <a:latin typeface="+mn-lt"/>
          <a:ea typeface="+mn-ea"/>
        </a:defRPr>
      </a:lvl2pPr>
      <a:lvl3pPr marL="1143000" indent="-228600" algn="l" rtl="0" fontAlgn="base">
        <a:spcBef>
          <a:spcPct val="20000"/>
        </a:spcBef>
        <a:spcAft>
          <a:spcPct val="0"/>
        </a:spcAft>
        <a:buChar char="•"/>
        <a:defRPr sz="2400">
          <a:solidFill>
            <a:schemeClr val="tx1"/>
          </a:solidFill>
          <a:latin typeface="+mn-lt"/>
          <a:ea typeface="+mn-ea"/>
        </a:defRPr>
      </a:lvl3pPr>
      <a:lvl4pPr marL="1600200" indent="-228600" algn="l" rtl="0" fontAlgn="base">
        <a:spcBef>
          <a:spcPct val="20000"/>
        </a:spcBef>
        <a:spcAft>
          <a:spcPct val="0"/>
        </a:spcAft>
        <a:buFont typeface="Wingdings" pitchFamily="2" charset="2"/>
        <a:buChar char="§"/>
        <a:defRPr sz="2000">
          <a:solidFill>
            <a:schemeClr val="tx1"/>
          </a:solidFill>
          <a:latin typeface="+mn-lt"/>
          <a:ea typeface="+mn-ea"/>
        </a:defRPr>
      </a:lvl4pPr>
      <a:lvl5pPr marL="2057400" indent="-228600" algn="l" rtl="0" fontAlgn="base">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9.jpg"/><Relationship Id="rId3" Type="http://schemas.openxmlformats.org/officeDocument/2006/relationships/image" Target="../media/image4.jpg"/><Relationship Id="rId7" Type="http://schemas.openxmlformats.org/officeDocument/2006/relationships/image" Target="../media/image8.jpg"/><Relationship Id="rId2" Type="http://schemas.openxmlformats.org/officeDocument/2006/relationships/image" Target="../media/image3.jpg"/><Relationship Id="rId1" Type="http://schemas.openxmlformats.org/officeDocument/2006/relationships/slideLayout" Target="../slideLayouts/slideLayout2.xml"/><Relationship Id="rId6" Type="http://schemas.openxmlformats.org/officeDocument/2006/relationships/image" Target="../media/image7.jpg"/><Relationship Id="rId11" Type="http://schemas.openxmlformats.org/officeDocument/2006/relationships/image" Target="../media/image12.jpg"/><Relationship Id="rId5" Type="http://schemas.openxmlformats.org/officeDocument/2006/relationships/image" Target="../media/image6.jpg"/><Relationship Id="rId10" Type="http://schemas.openxmlformats.org/officeDocument/2006/relationships/image" Target="../media/image11.jpg"/><Relationship Id="rId4" Type="http://schemas.openxmlformats.org/officeDocument/2006/relationships/image" Target="../media/image5.jpg"/><Relationship Id="rId9" Type="http://schemas.openxmlformats.org/officeDocument/2006/relationships/image" Target="../media/image10.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2" name="Rectangle 4"/>
          <p:cNvSpPr>
            <a:spLocks noGrp="1" noChangeArrowheads="1"/>
          </p:cNvSpPr>
          <p:nvPr>
            <p:ph type="ctrTitle"/>
          </p:nvPr>
        </p:nvSpPr>
        <p:spPr>
          <a:xfrm>
            <a:off x="7524750" y="1052513"/>
            <a:ext cx="1368425" cy="5400675"/>
          </a:xfrm>
        </p:spPr>
        <p:txBody>
          <a:bodyPr/>
          <a:lstStyle/>
          <a:p>
            <a:r>
              <a:rPr lang="zh-CN" altLang="en-US" sz="4600"/>
              <a:t>邓小平新时期军队建设思想</a:t>
            </a:r>
            <a:endParaRPr lang="en-US" altLang="zh-CN" sz="4600"/>
          </a:p>
        </p:txBody>
      </p:sp>
      <p:pic>
        <p:nvPicPr>
          <p:cNvPr id="206854" name="Picture 6" descr="1989年11月北京钓鱼台宾馆"/>
          <p:cNvPicPr>
            <a:picLocks noChangeAspect="1" noChangeArrowheads="1"/>
          </p:cNvPicPr>
          <p:nvPr/>
        </p:nvPicPr>
        <p:blipFill>
          <a:blip r:embed="rId2" cstate="print"/>
          <a:srcRect/>
          <a:stretch>
            <a:fillRect/>
          </a:stretch>
        </p:blipFill>
        <p:spPr bwMode="auto">
          <a:xfrm>
            <a:off x="0" y="33338"/>
            <a:ext cx="7451725" cy="6805612"/>
          </a:xfrm>
          <a:prstGeom prst="rect">
            <a:avLst/>
          </a:prstGeom>
          <a:noFill/>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Rectangle 2"/>
          <p:cNvSpPr>
            <a:spLocks noGrp="1" noChangeArrowheads="1"/>
          </p:cNvSpPr>
          <p:nvPr>
            <p:ph type="title"/>
          </p:nvPr>
        </p:nvSpPr>
        <p:spPr>
          <a:xfrm>
            <a:off x="179388" y="188913"/>
            <a:ext cx="7705725" cy="1143000"/>
          </a:xfrm>
        </p:spPr>
        <p:txBody>
          <a:bodyPr/>
          <a:lstStyle/>
          <a:p>
            <a:r>
              <a:rPr lang="zh-CN" altLang="en-US" sz="4200"/>
              <a:t>霸权主义是现代战争的主要根源</a:t>
            </a:r>
          </a:p>
        </p:txBody>
      </p:sp>
      <p:sp>
        <p:nvSpPr>
          <p:cNvPr id="225283" name="Rectangle 3"/>
          <p:cNvSpPr>
            <a:spLocks noGrp="1" noChangeArrowheads="1"/>
          </p:cNvSpPr>
          <p:nvPr>
            <p:ph type="body" idx="1"/>
          </p:nvPr>
        </p:nvSpPr>
        <p:spPr/>
        <p:txBody>
          <a:bodyPr/>
          <a:lstStyle/>
          <a:p>
            <a:r>
              <a:rPr lang="zh-CN" altLang="en-US"/>
              <a:t>既有世界霸权主义</a:t>
            </a:r>
            <a:r>
              <a:rPr lang="en-US" altLang="zh-CN"/>
              <a:t>(</a:t>
            </a:r>
            <a:r>
              <a:rPr lang="zh-CN" altLang="en-US"/>
              <a:t>大霸</a:t>
            </a:r>
            <a:r>
              <a:rPr lang="en-US" altLang="zh-CN"/>
              <a:t>)</a:t>
            </a:r>
            <a:r>
              <a:rPr lang="zh-CN" altLang="en-US"/>
              <a:t>，又有地区霸权主义</a:t>
            </a:r>
            <a:r>
              <a:rPr lang="en-US" altLang="zh-CN"/>
              <a:t>(</a:t>
            </a:r>
            <a:r>
              <a:rPr lang="zh-CN" altLang="en-US"/>
              <a:t>小霸</a:t>
            </a:r>
            <a:r>
              <a:rPr lang="en-US" altLang="zh-CN"/>
              <a:t>)</a:t>
            </a:r>
            <a:r>
              <a:rPr lang="zh-CN" altLang="en-US"/>
              <a:t>，两者侵略扩张的本质相同，仅是</a:t>
            </a:r>
            <a:r>
              <a:rPr lang="zh-CN" altLang="en-US">
                <a:latin typeface="微软雅黑"/>
              </a:rPr>
              <a:t>“</a:t>
            </a:r>
            <a:r>
              <a:rPr lang="zh-CN" altLang="en-US"/>
              <a:t>胃口</a:t>
            </a:r>
            <a:r>
              <a:rPr lang="zh-CN" altLang="en-US">
                <a:latin typeface="微软雅黑"/>
              </a:rPr>
              <a:t>”</a:t>
            </a:r>
            <a:r>
              <a:rPr lang="zh-CN" altLang="en-US"/>
              <a:t>大小有别</a:t>
            </a:r>
          </a:p>
          <a:p>
            <a:r>
              <a:rPr lang="zh-CN" altLang="en-US"/>
              <a:t>地区霸权主义也是引发现代战争的重要根源。</a:t>
            </a:r>
            <a:r>
              <a:rPr lang="en-US" altLang="zh-CN"/>
              <a:t>(</a:t>
            </a:r>
            <a:r>
              <a:rPr lang="zh-CN" altLang="en-US"/>
              <a:t>如：越南侵柬，印度</a:t>
            </a:r>
            <a:r>
              <a:rPr lang="en-US" altLang="zh-CN"/>
              <a:t>)</a:t>
            </a:r>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2"/>
          <p:cNvSpPr>
            <a:spLocks noGrp="1" noChangeArrowheads="1"/>
          </p:cNvSpPr>
          <p:nvPr>
            <p:ph type="title"/>
          </p:nvPr>
        </p:nvSpPr>
        <p:spPr>
          <a:xfrm>
            <a:off x="179388" y="188913"/>
            <a:ext cx="7705725" cy="1143000"/>
          </a:xfrm>
        </p:spPr>
        <p:txBody>
          <a:bodyPr/>
          <a:lstStyle/>
          <a:p>
            <a:r>
              <a:rPr lang="zh-CN" altLang="en-US" sz="4200"/>
              <a:t>霸权主义是现代战争的主要根源</a:t>
            </a:r>
          </a:p>
        </p:txBody>
      </p:sp>
      <p:sp>
        <p:nvSpPr>
          <p:cNvPr id="226307" name="Rectangle 3"/>
          <p:cNvSpPr>
            <a:spLocks noGrp="1" noChangeArrowheads="1"/>
          </p:cNvSpPr>
          <p:nvPr>
            <p:ph type="body" idx="1"/>
          </p:nvPr>
        </p:nvSpPr>
        <p:spPr/>
        <p:txBody>
          <a:bodyPr/>
          <a:lstStyle/>
          <a:p>
            <a:pPr>
              <a:lnSpc>
                <a:spcPct val="90000"/>
              </a:lnSpc>
            </a:pPr>
            <a:r>
              <a:rPr lang="zh-CN" altLang="en-US" dirty="0"/>
              <a:t>原苏联解体，决不意味着霸权主义的消失。美国暂时一霸独存，不仅证明了霸权主义的存在，而且，由于产生霸权主义的温床没有铲除，仍然可以产生新的霸权主义国家或国家集团，突出表现为国际事务中的</a:t>
            </a:r>
            <a:r>
              <a:rPr lang="zh-CN" altLang="en-US" dirty="0">
                <a:latin typeface="微软雅黑"/>
              </a:rPr>
              <a:t>“</a:t>
            </a:r>
            <a:r>
              <a:rPr lang="zh-CN" altLang="en-US" dirty="0"/>
              <a:t>强权政治</a:t>
            </a:r>
            <a:r>
              <a:rPr lang="zh-CN" altLang="en-US" dirty="0">
                <a:latin typeface="微软雅黑"/>
              </a:rPr>
              <a:t>”</a:t>
            </a:r>
            <a:r>
              <a:rPr lang="zh-CN" altLang="en-US" dirty="0"/>
              <a:t>。</a:t>
            </a:r>
          </a:p>
          <a:p>
            <a:pPr>
              <a:lnSpc>
                <a:spcPct val="90000"/>
              </a:lnSpc>
            </a:pPr>
            <a:r>
              <a:rPr lang="zh-CN" altLang="en-US" dirty="0">
                <a:latin typeface="微软雅黑"/>
              </a:rPr>
              <a:t>“</a:t>
            </a:r>
            <a:r>
              <a:rPr lang="zh-CN" altLang="en-US" dirty="0">
                <a:solidFill>
                  <a:schemeClr val="hlink"/>
                </a:solidFill>
              </a:rPr>
              <a:t>霸权主义过去讲美苏两家，现在西方七国首脑会议也是霸权主义、强权政治</a:t>
            </a:r>
            <a:r>
              <a:rPr lang="zh-CN" altLang="en-US" dirty="0">
                <a:latin typeface="微软雅黑"/>
              </a:rPr>
              <a:t>”</a:t>
            </a:r>
            <a:r>
              <a:rPr lang="zh-CN" altLang="en-US" dirty="0"/>
              <a:t>。因此，老的霸权主义国家以及新的或将要产生的霸权主义国家或国家集团，都是当代世界战争的主要根源。</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2"/>
          <p:cNvSpPr>
            <a:spLocks noGrp="1" noChangeArrowheads="1"/>
          </p:cNvSpPr>
          <p:nvPr>
            <p:ph type="title"/>
          </p:nvPr>
        </p:nvSpPr>
        <p:spPr/>
        <p:txBody>
          <a:bodyPr/>
          <a:lstStyle/>
          <a:p>
            <a:r>
              <a:rPr lang="zh-CN" altLang="en-US"/>
              <a:t>世界大战可以避免</a:t>
            </a:r>
            <a:endParaRPr lang="en-US" altLang="zh-CN"/>
          </a:p>
        </p:txBody>
      </p:sp>
      <p:sp>
        <p:nvSpPr>
          <p:cNvPr id="216067" name="Rectangle 3"/>
          <p:cNvSpPr>
            <a:spLocks noGrp="1" noChangeArrowheads="1"/>
          </p:cNvSpPr>
          <p:nvPr>
            <p:ph type="body" idx="1"/>
          </p:nvPr>
        </p:nvSpPr>
        <p:spPr>
          <a:xfrm>
            <a:off x="250825" y="1484313"/>
            <a:ext cx="8486775" cy="4435475"/>
          </a:xfrm>
        </p:spPr>
        <p:txBody>
          <a:bodyPr/>
          <a:lstStyle/>
          <a:p>
            <a:r>
              <a:rPr lang="zh-CN" altLang="en-US" sz="2800"/>
              <a:t>对世界大战的认识转变：</a:t>
            </a:r>
          </a:p>
          <a:p>
            <a:pPr lvl="1"/>
            <a:r>
              <a:rPr lang="en-US" altLang="zh-CN" sz="2400"/>
              <a:t>1970</a:t>
            </a:r>
            <a:r>
              <a:rPr lang="zh-CN" altLang="en-US" sz="2400"/>
              <a:t>年前：随时可能爆发</a:t>
            </a:r>
          </a:p>
          <a:p>
            <a:pPr lvl="1"/>
            <a:r>
              <a:rPr lang="en-US" altLang="zh-CN" sz="2400"/>
              <a:t>1971~1980</a:t>
            </a:r>
            <a:r>
              <a:rPr lang="zh-CN" altLang="en-US" sz="2400"/>
              <a:t>：不可避免，但可推迟</a:t>
            </a:r>
          </a:p>
          <a:p>
            <a:pPr lvl="1"/>
            <a:r>
              <a:rPr lang="en-US" altLang="zh-CN" sz="2400"/>
              <a:t>1981~1985</a:t>
            </a:r>
            <a:r>
              <a:rPr lang="zh-CN" altLang="en-US" sz="2400"/>
              <a:t>：战争危险严重存在，但和平有望</a:t>
            </a:r>
          </a:p>
          <a:p>
            <a:pPr lvl="1"/>
            <a:r>
              <a:rPr lang="en-US" altLang="zh-CN" sz="2400"/>
              <a:t>1985</a:t>
            </a:r>
            <a:r>
              <a:rPr lang="zh-CN" altLang="en-US" sz="2400"/>
              <a:t>年后：和平力量超过战争力量，可以避免</a:t>
            </a:r>
          </a:p>
          <a:p>
            <a:r>
              <a:rPr lang="zh-CN" altLang="en-US" sz="2800"/>
              <a:t>战争根源未除，危险依然存在</a:t>
            </a:r>
          </a:p>
          <a:p>
            <a:r>
              <a:rPr lang="zh-CN" altLang="en-US" sz="2800"/>
              <a:t>要靠积极工作争取</a:t>
            </a:r>
          </a:p>
          <a:p>
            <a:r>
              <a:rPr lang="zh-CN" altLang="en-US" sz="2800"/>
              <a:t>局部战争和地区武装冲突成为当代战争的主要形式</a:t>
            </a:r>
          </a:p>
          <a:p>
            <a:r>
              <a:rPr lang="zh-CN" altLang="en-US" sz="2800"/>
              <a:t>矛盾未消失，争夺军事优势转向争夺综合国力优势</a:t>
            </a:r>
            <a:endParaRPr lang="en-US" altLang="zh-CN" sz="280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2"/>
          <p:cNvSpPr>
            <a:spLocks noGrp="1" noChangeArrowheads="1"/>
          </p:cNvSpPr>
          <p:nvPr>
            <p:ph type="title"/>
          </p:nvPr>
        </p:nvSpPr>
        <p:spPr/>
        <p:txBody>
          <a:bodyPr/>
          <a:lstStyle/>
          <a:p>
            <a:r>
              <a:rPr lang="zh-CN" altLang="en-US"/>
              <a:t>和平与发展是当今世界的主题</a:t>
            </a:r>
            <a:endParaRPr lang="en-US" altLang="zh-CN"/>
          </a:p>
        </p:txBody>
      </p:sp>
      <p:sp>
        <p:nvSpPr>
          <p:cNvPr id="214019" name="Rectangle 3"/>
          <p:cNvSpPr>
            <a:spLocks noGrp="1" noChangeArrowheads="1"/>
          </p:cNvSpPr>
          <p:nvPr>
            <p:ph type="body" idx="1"/>
          </p:nvPr>
        </p:nvSpPr>
        <p:spPr>
          <a:xfrm>
            <a:off x="250825" y="1484313"/>
            <a:ext cx="8559800" cy="4435475"/>
          </a:xfrm>
        </p:spPr>
        <p:txBody>
          <a:bodyPr/>
          <a:lstStyle/>
          <a:p>
            <a:r>
              <a:rPr lang="zh-CN" altLang="en-US">
                <a:latin typeface="微软雅黑"/>
              </a:rPr>
              <a:t>“</a:t>
            </a:r>
            <a:r>
              <a:rPr lang="zh-CN" altLang="en-US">
                <a:solidFill>
                  <a:schemeClr val="hlink"/>
                </a:solidFill>
              </a:rPr>
              <a:t>现代世界上真正大的问题，带全球性的战略问题，一个是和平问题，一个是经济问题或者说是发展问题。</a:t>
            </a:r>
            <a:r>
              <a:rPr lang="zh-CN" altLang="en-US">
                <a:latin typeface="微软雅黑"/>
              </a:rPr>
              <a:t>”</a:t>
            </a:r>
            <a:r>
              <a:rPr lang="zh-CN" altLang="en-US"/>
              <a:t> 指明了维护世界和平是当代世界的历史主流，促进发展是当代各国的根本任务。</a:t>
            </a:r>
          </a:p>
          <a:p>
            <a:r>
              <a:rPr lang="zh-CN" altLang="en-US"/>
              <a:t>和平与发展问题，互为影响、互为作用，要发展必须维护和创造稳定的国际环境；要实现和平又离不开各国的共同发展</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Rectangle 2"/>
          <p:cNvSpPr>
            <a:spLocks noGrp="1" noChangeArrowheads="1"/>
          </p:cNvSpPr>
          <p:nvPr>
            <p:ph type="title"/>
          </p:nvPr>
        </p:nvSpPr>
        <p:spPr/>
        <p:txBody>
          <a:bodyPr/>
          <a:lstStyle/>
          <a:p>
            <a:r>
              <a:rPr lang="zh-CN" altLang="en-US">
                <a:latin typeface="微软雅黑"/>
              </a:rPr>
              <a:t>“</a:t>
            </a:r>
            <a:r>
              <a:rPr lang="zh-CN" altLang="en-US"/>
              <a:t>一国两制、共同开发</a:t>
            </a:r>
            <a:r>
              <a:rPr lang="zh-CN" altLang="en-US">
                <a:latin typeface="微软雅黑"/>
              </a:rPr>
              <a:t>”</a:t>
            </a:r>
            <a:endParaRPr lang="zh-CN" altLang="en-US"/>
          </a:p>
        </p:txBody>
      </p:sp>
      <p:sp>
        <p:nvSpPr>
          <p:cNvPr id="239619" name="Rectangle 3"/>
          <p:cNvSpPr>
            <a:spLocks noGrp="1" noChangeArrowheads="1"/>
          </p:cNvSpPr>
          <p:nvPr>
            <p:ph type="body" idx="1"/>
          </p:nvPr>
        </p:nvSpPr>
        <p:spPr/>
        <p:txBody>
          <a:bodyPr/>
          <a:lstStyle/>
          <a:p>
            <a:r>
              <a:rPr lang="zh-CN" altLang="en-US"/>
              <a:t>提出了用和平方式解决争端的新途径</a:t>
            </a:r>
          </a:p>
          <a:p>
            <a:r>
              <a:rPr lang="zh-CN" altLang="en-US"/>
              <a:t>一个国家如果处于分裂状态，一个地区国与国之间如果纠缠于长期造成的历史争端而不断发生武力冲突，往往会给霸权主义者提供武力干涉的借口</a:t>
            </a:r>
          </a:p>
          <a:p>
            <a:r>
              <a:rPr lang="zh-CN" altLang="en-US"/>
              <a:t>所以，这个构想有利于促进世界人民团结、反霸斗争的开展</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Rectangle 2"/>
          <p:cNvSpPr>
            <a:spLocks noGrp="1" noChangeArrowheads="1"/>
          </p:cNvSpPr>
          <p:nvPr>
            <p:ph type="title"/>
          </p:nvPr>
        </p:nvSpPr>
        <p:spPr/>
        <p:txBody>
          <a:bodyPr/>
          <a:lstStyle/>
          <a:p>
            <a:r>
              <a:rPr lang="zh-CN" altLang="en-US"/>
              <a:t>建设有中国特色的国防</a:t>
            </a:r>
          </a:p>
        </p:txBody>
      </p:sp>
      <p:sp>
        <p:nvSpPr>
          <p:cNvPr id="238595" name="Rectangle 3"/>
          <p:cNvSpPr>
            <a:spLocks noGrp="1" noChangeArrowheads="1"/>
          </p:cNvSpPr>
          <p:nvPr>
            <p:ph type="body" idx="1"/>
          </p:nvPr>
        </p:nvSpPr>
        <p:spPr/>
        <p:txBody>
          <a:bodyPr/>
          <a:lstStyle/>
          <a:p>
            <a:r>
              <a:rPr lang="zh-CN" altLang="en-US">
                <a:latin typeface="Times New Roman" pitchFamily="18" charset="0"/>
              </a:rPr>
              <a:t>以国家利益为最高准则：</a:t>
            </a:r>
          </a:p>
          <a:p>
            <a:pPr lvl="1"/>
            <a:r>
              <a:rPr lang="zh-CN" altLang="en-US">
                <a:latin typeface="微软雅黑"/>
              </a:rPr>
              <a:t>“</a:t>
            </a:r>
            <a:r>
              <a:rPr lang="zh-CN" altLang="en-US">
                <a:solidFill>
                  <a:schemeClr val="hlink"/>
                </a:solidFill>
              </a:rPr>
              <a:t>应该从国家自身的战略利益出发</a:t>
            </a:r>
            <a:r>
              <a:rPr lang="zh-CN" altLang="en-US">
                <a:solidFill>
                  <a:schemeClr val="hlink"/>
                </a:solidFill>
                <a:latin typeface="微软雅黑"/>
              </a:rPr>
              <a:t>”“</a:t>
            </a:r>
            <a:r>
              <a:rPr lang="zh-CN" altLang="en-US">
                <a:solidFill>
                  <a:schemeClr val="hlink"/>
                </a:solidFill>
              </a:rPr>
              <a:t>以自己的国家利益为最高准则来谈问题和处理问题的</a:t>
            </a:r>
            <a:r>
              <a:rPr lang="zh-CN" altLang="en-US">
                <a:latin typeface="微软雅黑"/>
              </a:rPr>
              <a:t>”</a:t>
            </a:r>
            <a:endParaRPr lang="zh-CN" altLang="en-US">
              <a:latin typeface="Times New Roman" pitchFamily="18" charset="0"/>
            </a:endParaRPr>
          </a:p>
          <a:p>
            <a:pPr lvl="1"/>
            <a:r>
              <a:rPr lang="zh-CN" altLang="en-US"/>
              <a:t>国防建设和军队建设的根本目的，就在于维护国家利益，包括</a:t>
            </a:r>
            <a:r>
              <a:rPr lang="zh-CN" altLang="en-US">
                <a:solidFill>
                  <a:schemeClr val="hlink"/>
                </a:solidFill>
              </a:rPr>
              <a:t>领土主权的完整、国家政治制度和民族优良的文化传统、国家经济的繁荣和国家荣誉与尊严等</a:t>
            </a:r>
            <a:r>
              <a:rPr lang="zh-CN" altLang="en-US"/>
              <a:t>，涉及全国各民族的共同利益的各个方面</a:t>
            </a:r>
          </a:p>
          <a:p>
            <a:pPr lvl="1"/>
            <a:r>
              <a:rPr lang="zh-CN" altLang="en-US">
                <a:solidFill>
                  <a:srgbClr val="4D4D4D"/>
                </a:solidFill>
                <a:latin typeface="Times New Roman" pitchFamily="18" charset="0"/>
              </a:rPr>
              <a:t>国家利益由独立与生存、发展、参与（参加国际组织）等三个层面组成</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Rectangle 2"/>
          <p:cNvSpPr>
            <a:spLocks noGrp="1" noChangeArrowheads="1"/>
          </p:cNvSpPr>
          <p:nvPr>
            <p:ph type="title"/>
          </p:nvPr>
        </p:nvSpPr>
        <p:spPr/>
        <p:txBody>
          <a:bodyPr/>
          <a:lstStyle/>
          <a:p>
            <a:r>
              <a:rPr lang="zh-CN" altLang="en-US"/>
              <a:t>建设有中国特色的国防</a:t>
            </a:r>
          </a:p>
        </p:txBody>
      </p:sp>
      <p:sp>
        <p:nvSpPr>
          <p:cNvPr id="237571" name="Rectangle 3"/>
          <p:cNvSpPr>
            <a:spLocks noGrp="1" noChangeArrowheads="1"/>
          </p:cNvSpPr>
          <p:nvPr>
            <p:ph type="body" idx="1"/>
          </p:nvPr>
        </p:nvSpPr>
        <p:spPr>
          <a:xfrm>
            <a:off x="179388" y="1484313"/>
            <a:ext cx="8713787" cy="4752975"/>
          </a:xfrm>
        </p:spPr>
        <p:txBody>
          <a:bodyPr/>
          <a:lstStyle/>
          <a:p>
            <a:r>
              <a:rPr lang="zh-CN" altLang="en-US" sz="2800">
                <a:latin typeface="Times New Roman" pitchFamily="18" charset="0"/>
              </a:rPr>
              <a:t>精干的常备军</a:t>
            </a:r>
          </a:p>
          <a:p>
            <a:pPr lvl="1"/>
            <a:r>
              <a:rPr lang="en-US" altLang="zh-CN" sz="2400"/>
              <a:t>1985</a:t>
            </a:r>
            <a:r>
              <a:rPr lang="zh-CN" altLang="en-US" sz="2400"/>
              <a:t>年裁军</a:t>
            </a:r>
            <a:r>
              <a:rPr lang="en-US" altLang="zh-CN" sz="2400"/>
              <a:t>100</a:t>
            </a:r>
            <a:r>
              <a:rPr lang="zh-CN" altLang="en-US" sz="2400"/>
              <a:t>万，使军队规模与国家安全需要相适应</a:t>
            </a:r>
          </a:p>
          <a:p>
            <a:pPr lvl="1"/>
            <a:r>
              <a:rPr lang="zh-CN" altLang="en-US" sz="2400"/>
              <a:t>合并大军区，减少机关人员，提高部队和指挥的整体效能</a:t>
            </a:r>
          </a:p>
          <a:p>
            <a:pPr lvl="1"/>
            <a:r>
              <a:rPr lang="zh-CN" altLang="en-US" sz="2400"/>
              <a:t>将陆军的军改为集团军，增大特种兵比例，提高合成程度和独立作战能力</a:t>
            </a:r>
            <a:endParaRPr lang="zh-CN" altLang="en-US" sz="2400">
              <a:latin typeface="Times New Roman" pitchFamily="18" charset="0"/>
            </a:endParaRPr>
          </a:p>
          <a:p>
            <a:r>
              <a:rPr lang="zh-CN" altLang="en-US" sz="2800">
                <a:latin typeface="Times New Roman" pitchFamily="18" charset="0"/>
              </a:rPr>
              <a:t>强大的国防后备力量</a:t>
            </a:r>
          </a:p>
          <a:p>
            <a:pPr lvl="1"/>
            <a:r>
              <a:rPr lang="en-US" altLang="zh-CN" sz="2400"/>
              <a:t>16</a:t>
            </a:r>
            <a:r>
              <a:rPr lang="zh-CN" altLang="en-US" sz="2400"/>
              <a:t>字方针：</a:t>
            </a:r>
            <a:r>
              <a:rPr lang="zh-CN" altLang="en-US" sz="2400">
                <a:solidFill>
                  <a:schemeClr val="hlink"/>
                </a:solidFill>
              </a:rPr>
              <a:t>减少数量，提高质量，突出重点，打好基础</a:t>
            </a:r>
          </a:p>
          <a:p>
            <a:pPr lvl="1"/>
            <a:r>
              <a:rPr lang="zh-CN" altLang="en-US" sz="2400"/>
              <a:t>中央军委确立预备役制度与民兵制度相结合的后备力量体制，这是对单一的</a:t>
            </a:r>
            <a:r>
              <a:rPr lang="zh-CN" altLang="en-US" sz="2400">
                <a:latin typeface="微软雅黑"/>
              </a:rPr>
              <a:t>“</a:t>
            </a:r>
            <a:r>
              <a:rPr lang="zh-CN" altLang="en-US" sz="2400"/>
              <a:t>大办民兵师</a:t>
            </a:r>
            <a:r>
              <a:rPr lang="zh-CN" altLang="en-US" sz="2400">
                <a:latin typeface="微软雅黑"/>
              </a:rPr>
              <a:t>”</a:t>
            </a:r>
            <a:r>
              <a:rPr lang="zh-CN" altLang="en-US" sz="2400"/>
              <a:t>的重大发展</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Rectangle 2"/>
          <p:cNvSpPr>
            <a:spLocks noGrp="1" noChangeArrowheads="1"/>
          </p:cNvSpPr>
          <p:nvPr>
            <p:ph type="title"/>
          </p:nvPr>
        </p:nvSpPr>
        <p:spPr/>
        <p:txBody>
          <a:bodyPr/>
          <a:lstStyle/>
          <a:p>
            <a:r>
              <a:rPr lang="zh-CN" altLang="en-US"/>
              <a:t>建设有中国特色的国防</a:t>
            </a:r>
          </a:p>
        </p:txBody>
      </p:sp>
      <p:sp>
        <p:nvSpPr>
          <p:cNvPr id="218115" name="Rectangle 3"/>
          <p:cNvSpPr>
            <a:spLocks noGrp="1" noChangeArrowheads="1"/>
          </p:cNvSpPr>
          <p:nvPr>
            <p:ph type="body" idx="1"/>
          </p:nvPr>
        </p:nvSpPr>
        <p:spPr>
          <a:xfrm>
            <a:off x="250825" y="1484313"/>
            <a:ext cx="8486775" cy="4435475"/>
          </a:xfrm>
        </p:spPr>
        <p:txBody>
          <a:bodyPr/>
          <a:lstStyle/>
          <a:p>
            <a:r>
              <a:rPr lang="zh-CN" altLang="en-US" sz="2800"/>
              <a:t>国防工业实行</a:t>
            </a:r>
            <a:r>
              <a:rPr lang="zh-CN" altLang="en-US" sz="2800">
                <a:latin typeface="微软雅黑"/>
              </a:rPr>
              <a:t>“</a:t>
            </a:r>
            <a:r>
              <a:rPr lang="zh-CN" altLang="en-US" sz="2800"/>
              <a:t>军民结合、平战结合、军品优先、以民养军</a:t>
            </a:r>
            <a:r>
              <a:rPr lang="zh-CN" altLang="en-US" sz="2800">
                <a:latin typeface="微软雅黑"/>
              </a:rPr>
              <a:t>”</a:t>
            </a:r>
            <a:r>
              <a:rPr lang="zh-CN" altLang="en-US" sz="2800"/>
              <a:t>的方针</a:t>
            </a:r>
          </a:p>
          <a:p>
            <a:pPr lvl="1"/>
            <a:r>
              <a:rPr lang="zh-CN" altLang="en-US" sz="2400"/>
              <a:t>有利于新技术的开发应用，有利于军民工业互补共进，推动经济建设与国防建设发展</a:t>
            </a:r>
            <a:endParaRPr lang="zh-CN" altLang="en-US" sz="2400">
              <a:latin typeface="Times New Roman" pitchFamily="18" charset="0"/>
            </a:endParaRPr>
          </a:p>
          <a:p>
            <a:r>
              <a:rPr lang="zh-CN" altLang="en-US" sz="2800">
                <a:latin typeface="Times New Roman" pitchFamily="18" charset="0"/>
              </a:rPr>
              <a:t>自力更生与引进技术相结合发展国防科技</a:t>
            </a:r>
          </a:p>
          <a:p>
            <a:pPr lvl="1"/>
            <a:r>
              <a:rPr lang="zh-CN" altLang="en-US" sz="2400"/>
              <a:t>独立自主、自力更生，是一贯坚持的重要原则</a:t>
            </a:r>
          </a:p>
          <a:p>
            <a:pPr lvl="1"/>
            <a:r>
              <a:rPr lang="zh-CN" altLang="en-US" sz="2400"/>
              <a:t>自力更生为主与引进先进技术相结合，在先进性与适应性的结合点上找到最佳优选点，提高我们自己的创造力</a:t>
            </a:r>
          </a:p>
          <a:p>
            <a:pPr lvl="1"/>
            <a:r>
              <a:rPr lang="zh-CN" altLang="en-US" sz="2400"/>
              <a:t>引进与自我创造相结合，本身就是自力更生的生动体现</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r>
              <a:rPr lang="zh-CN" altLang="en-US"/>
              <a:t>建设现代化、正规化的军队</a:t>
            </a:r>
            <a:endParaRPr lang="zh-CN" altLang="en-US">
              <a:solidFill>
                <a:schemeClr val="tx1"/>
              </a:solidFill>
              <a:latin typeface="Times New Roman" pitchFamily="18" charset="0"/>
            </a:endParaRPr>
          </a:p>
        </p:txBody>
      </p:sp>
      <p:sp>
        <p:nvSpPr>
          <p:cNvPr id="93187" name="Rectangle 3"/>
          <p:cNvSpPr>
            <a:spLocks noGrp="1" noChangeArrowheads="1"/>
          </p:cNvSpPr>
          <p:nvPr>
            <p:ph type="body" idx="1"/>
          </p:nvPr>
        </p:nvSpPr>
        <p:spPr>
          <a:xfrm>
            <a:off x="250825" y="1484313"/>
            <a:ext cx="8486775" cy="4114800"/>
          </a:xfrm>
        </p:spPr>
        <p:txBody>
          <a:bodyPr/>
          <a:lstStyle/>
          <a:p>
            <a:r>
              <a:rPr lang="zh-CN" altLang="en-US">
                <a:latin typeface="Times New Roman" pitchFamily="18" charset="0"/>
              </a:rPr>
              <a:t>确立现代化为中心的建设方向</a:t>
            </a:r>
          </a:p>
          <a:p>
            <a:pPr lvl="1"/>
            <a:r>
              <a:rPr lang="zh-CN" altLang="en-US"/>
              <a:t>现代化、正规化、革命化是我军建设的三项指标</a:t>
            </a:r>
          </a:p>
          <a:p>
            <a:pPr lvl="1"/>
            <a:r>
              <a:rPr lang="zh-CN" altLang="en-US">
                <a:solidFill>
                  <a:schemeClr val="hlink"/>
                </a:solidFill>
              </a:rPr>
              <a:t>现代化</a:t>
            </a:r>
            <a:r>
              <a:rPr lang="zh-CN" altLang="en-US"/>
              <a:t>：体现军队的武器装备、指挥、作战和协同等方面适应现代高技术战争的能力</a:t>
            </a:r>
            <a:endParaRPr lang="zh-CN" altLang="en-US">
              <a:latin typeface="Times New Roman" pitchFamily="18" charset="0"/>
            </a:endParaRPr>
          </a:p>
          <a:p>
            <a:pPr lvl="1"/>
            <a:r>
              <a:rPr lang="zh-CN" altLang="en-US">
                <a:solidFill>
                  <a:schemeClr val="hlink"/>
                </a:solidFill>
              </a:rPr>
              <a:t>正规化</a:t>
            </a:r>
            <a:r>
              <a:rPr lang="zh-CN" altLang="en-US"/>
              <a:t>：军队组织、管理和军制水平</a:t>
            </a:r>
          </a:p>
          <a:p>
            <a:pPr lvl="1"/>
            <a:r>
              <a:rPr lang="zh-CN" altLang="en-US">
                <a:solidFill>
                  <a:schemeClr val="hlink"/>
                </a:solidFill>
              </a:rPr>
              <a:t>革命化</a:t>
            </a:r>
            <a:r>
              <a:rPr lang="zh-CN" altLang="en-US"/>
              <a:t>：人民军队的本质、军队的政治素质和传统作风</a:t>
            </a:r>
          </a:p>
          <a:p>
            <a:r>
              <a:rPr lang="zh-CN" altLang="en-US">
                <a:latin typeface="Times New Roman" pitchFamily="18" charset="0"/>
              </a:rPr>
              <a:t>建立科学的体制编制</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2"/>
          <p:cNvSpPr>
            <a:spLocks noGrp="1" noChangeArrowheads="1"/>
          </p:cNvSpPr>
          <p:nvPr>
            <p:ph type="title"/>
          </p:nvPr>
        </p:nvSpPr>
        <p:spPr/>
        <p:txBody>
          <a:bodyPr/>
          <a:lstStyle/>
          <a:p>
            <a:r>
              <a:rPr lang="zh-CN" altLang="en-US"/>
              <a:t>建设现代化、正规化的军队</a:t>
            </a:r>
          </a:p>
        </p:txBody>
      </p:sp>
      <p:sp>
        <p:nvSpPr>
          <p:cNvPr id="219139" name="Rectangle 3"/>
          <p:cNvSpPr>
            <a:spLocks noGrp="1" noChangeArrowheads="1"/>
          </p:cNvSpPr>
          <p:nvPr>
            <p:ph type="body" idx="1"/>
          </p:nvPr>
        </p:nvSpPr>
        <p:spPr>
          <a:xfrm>
            <a:off x="250825" y="1484313"/>
            <a:ext cx="8486775" cy="4435475"/>
          </a:xfrm>
        </p:spPr>
        <p:txBody>
          <a:bodyPr/>
          <a:lstStyle/>
          <a:p>
            <a:r>
              <a:rPr lang="zh-CN" altLang="en-US">
                <a:latin typeface="Times New Roman" pitchFamily="18" charset="0"/>
              </a:rPr>
              <a:t>以提高战斗力作为军队建设的根本标准</a:t>
            </a:r>
          </a:p>
          <a:p>
            <a:pPr lvl="1"/>
            <a:r>
              <a:rPr lang="zh-CN" altLang="en-US">
                <a:solidFill>
                  <a:schemeClr val="hlink"/>
                </a:solidFill>
              </a:rPr>
              <a:t>军队战斗力</a:t>
            </a:r>
            <a:r>
              <a:rPr lang="zh-CN" altLang="en-US"/>
              <a:t>是军队建设水平的集中表现，其实质是军队全部物质力量与精神力量的总和，是军队夺取战斗胜利或遏制战争爆发的现实力量</a:t>
            </a:r>
          </a:p>
          <a:p>
            <a:pPr lvl="1"/>
            <a:r>
              <a:rPr lang="zh-CN" altLang="en-US">
                <a:solidFill>
                  <a:schemeClr val="hlink"/>
                </a:solidFill>
              </a:rPr>
              <a:t>战斗力的客观标志：</a:t>
            </a:r>
          </a:p>
          <a:p>
            <a:pPr lvl="2"/>
            <a:r>
              <a:rPr lang="zh-CN" altLang="en-US"/>
              <a:t>在战时主要体现在作战能力上；</a:t>
            </a:r>
          </a:p>
          <a:p>
            <a:pPr lvl="2"/>
            <a:r>
              <a:rPr lang="zh-CN" altLang="en-US"/>
              <a:t>在平时主要体现在维护国家安全与发展和威慑敌人的能力上</a:t>
            </a:r>
            <a:endParaRPr lang="zh-CN" altLang="en-US">
              <a:latin typeface="Times New Roman" pitchFamily="18" charset="0"/>
            </a:endParaRPr>
          </a:p>
          <a:p>
            <a:r>
              <a:rPr lang="zh-CN" altLang="en-US">
                <a:latin typeface="Times New Roman" pitchFamily="18" charset="0"/>
              </a:rPr>
              <a:t>把教育训练提高到战略地位</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002" y="0"/>
            <a:ext cx="2038718" cy="3102884"/>
          </a:xfrm>
        </p:spPr>
      </p:pic>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23728" y="-4332"/>
            <a:ext cx="3672408" cy="2425337"/>
          </a:xfrm>
          <a:prstGeom prst="rect">
            <a:avLst/>
          </a:prstGeom>
        </p:spPr>
      </p:pic>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36722" y="-4333"/>
            <a:ext cx="3307278" cy="2425337"/>
          </a:xfrm>
          <a:prstGeom prst="rect">
            <a:avLst/>
          </a:prstGeom>
        </p:spPr>
      </p:pic>
      <p:pic>
        <p:nvPicPr>
          <p:cNvPr id="7" name="图片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311" y="3128516"/>
            <a:ext cx="2040244" cy="1854767"/>
          </a:xfrm>
          <a:prstGeom prst="rect">
            <a:avLst/>
          </a:prstGeom>
        </p:spPr>
      </p:pic>
      <p:pic>
        <p:nvPicPr>
          <p:cNvPr id="8" name="图片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132620" y="2492896"/>
            <a:ext cx="3654623" cy="1820416"/>
          </a:xfrm>
          <a:prstGeom prst="rect">
            <a:avLst/>
          </a:prstGeom>
        </p:spPr>
      </p:pic>
      <p:pic>
        <p:nvPicPr>
          <p:cNvPr id="9" name="图片 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836722" y="2481917"/>
            <a:ext cx="2969830" cy="1831395"/>
          </a:xfrm>
          <a:prstGeom prst="rect">
            <a:avLst/>
          </a:prstGeom>
        </p:spPr>
      </p:pic>
      <p:pic>
        <p:nvPicPr>
          <p:cNvPr id="10" name="图片 9"/>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132620" y="4365103"/>
            <a:ext cx="1869590" cy="2448273"/>
          </a:xfrm>
          <a:prstGeom prst="rect">
            <a:avLst/>
          </a:prstGeom>
        </p:spPr>
      </p:pic>
      <p:pic>
        <p:nvPicPr>
          <p:cNvPr id="11" name="图片 10"/>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6311" y="5200260"/>
            <a:ext cx="2023470" cy="1613116"/>
          </a:xfrm>
          <a:prstGeom prst="rect">
            <a:avLst/>
          </a:prstGeom>
        </p:spPr>
      </p:pic>
      <p:pic>
        <p:nvPicPr>
          <p:cNvPr id="12" name="图片 11"/>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067944" y="4365103"/>
            <a:ext cx="3167490" cy="2438967"/>
          </a:xfrm>
          <a:prstGeom prst="rect">
            <a:avLst/>
          </a:prstGeom>
        </p:spPr>
      </p:pic>
      <p:pic>
        <p:nvPicPr>
          <p:cNvPr id="14" name="图片 13"/>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288202" y="4365103"/>
            <a:ext cx="1560787" cy="2445678"/>
          </a:xfrm>
          <a:prstGeom prst="rect">
            <a:avLst/>
          </a:prstGeom>
        </p:spPr>
      </p:pic>
    </p:spTree>
    <p:extLst>
      <p:ext uri="{BB962C8B-B14F-4D97-AF65-F5344CB8AC3E}">
        <p14:creationId xmlns:p14="http://schemas.microsoft.com/office/powerpoint/2010/main" val="70491967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2"/>
          <p:cNvSpPr>
            <a:spLocks noGrp="1" noChangeArrowheads="1"/>
          </p:cNvSpPr>
          <p:nvPr>
            <p:ph type="title"/>
          </p:nvPr>
        </p:nvSpPr>
        <p:spPr/>
        <p:txBody>
          <a:bodyPr/>
          <a:lstStyle/>
          <a:p>
            <a:r>
              <a:rPr lang="zh-CN" altLang="en-US"/>
              <a:t>现代条件下的人民战争</a:t>
            </a:r>
          </a:p>
        </p:txBody>
      </p:sp>
      <p:sp>
        <p:nvSpPr>
          <p:cNvPr id="204803" name="Rectangle 3"/>
          <p:cNvSpPr>
            <a:spLocks noGrp="1" noChangeArrowheads="1"/>
          </p:cNvSpPr>
          <p:nvPr>
            <p:ph type="body" idx="1"/>
          </p:nvPr>
        </p:nvSpPr>
        <p:spPr>
          <a:xfrm>
            <a:off x="250825" y="1484313"/>
            <a:ext cx="8486775" cy="4506912"/>
          </a:xfrm>
        </p:spPr>
        <p:txBody>
          <a:bodyPr/>
          <a:lstStyle/>
          <a:p>
            <a:r>
              <a:rPr lang="zh-CN" altLang="en-US"/>
              <a:t>是邓小平关于当代条件下实施战争的出发点和指导思想</a:t>
            </a:r>
          </a:p>
          <a:p>
            <a:r>
              <a:rPr lang="zh-CN" altLang="en-US"/>
              <a:t>现代条件的涵义：</a:t>
            </a:r>
          </a:p>
          <a:p>
            <a:pPr lvl="1"/>
            <a:r>
              <a:rPr lang="zh-CN" altLang="en-US"/>
              <a:t>战争与和平的国际大环境、大气候出现的新变化</a:t>
            </a:r>
          </a:p>
          <a:p>
            <a:pPr lvl="1"/>
            <a:r>
              <a:rPr lang="zh-CN" altLang="en-US"/>
              <a:t>现代生产力和科学技术的飞速发展</a:t>
            </a:r>
          </a:p>
          <a:p>
            <a:pPr lvl="1"/>
            <a:r>
              <a:rPr lang="zh-CN" altLang="en-US"/>
              <a:t>现代战争对经济的依靠和高技术在军事领域的广泛运用</a:t>
            </a:r>
          </a:p>
          <a:p>
            <a:pPr lvl="1"/>
            <a:r>
              <a:rPr lang="zh-CN" altLang="en-US"/>
              <a:t>未来敌我政治、经济、军事的现实状况 </a:t>
            </a:r>
            <a:r>
              <a:rPr lang="zh-CN" altLang="en-US" sz="2400"/>
              <a:t> </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2"/>
          <p:cNvSpPr>
            <a:spLocks noGrp="1" noChangeArrowheads="1"/>
          </p:cNvSpPr>
          <p:nvPr>
            <p:ph type="title"/>
          </p:nvPr>
        </p:nvSpPr>
        <p:spPr/>
        <p:txBody>
          <a:bodyPr/>
          <a:lstStyle/>
          <a:p>
            <a:r>
              <a:rPr lang="zh-CN" altLang="en-US"/>
              <a:t>邓小平的</a:t>
            </a:r>
            <a:r>
              <a:rPr lang="zh-CN" altLang="en-US">
                <a:latin typeface="微软雅黑"/>
              </a:rPr>
              <a:t>“</a:t>
            </a:r>
            <a:r>
              <a:rPr lang="zh-CN" altLang="en-US"/>
              <a:t>二十四字方针</a:t>
            </a:r>
            <a:r>
              <a:rPr lang="zh-CN" altLang="en-US">
                <a:latin typeface="微软雅黑"/>
              </a:rPr>
              <a:t>”</a:t>
            </a:r>
            <a:r>
              <a:rPr lang="zh-CN" altLang="en-US"/>
              <a:t>：</a:t>
            </a:r>
          </a:p>
        </p:txBody>
      </p:sp>
      <p:sp>
        <p:nvSpPr>
          <p:cNvPr id="189443" name="Rectangle 3"/>
          <p:cNvSpPr>
            <a:spLocks noGrp="1" noChangeArrowheads="1"/>
          </p:cNvSpPr>
          <p:nvPr>
            <p:ph type="body" idx="1"/>
          </p:nvPr>
        </p:nvSpPr>
        <p:spPr>
          <a:xfrm>
            <a:off x="250825" y="1484313"/>
            <a:ext cx="8713788" cy="4386262"/>
          </a:xfrm>
        </p:spPr>
        <p:txBody>
          <a:bodyPr/>
          <a:lstStyle/>
          <a:p>
            <a:pPr>
              <a:lnSpc>
                <a:spcPct val="90000"/>
              </a:lnSpc>
            </a:pPr>
            <a:r>
              <a:rPr lang="zh-CN" altLang="en-US" dirty="0">
                <a:latin typeface="Cambria" pitchFamily="18" charset="0"/>
              </a:rPr>
              <a:t>中国应遵循的对外基本态度：</a:t>
            </a:r>
          </a:p>
          <a:p>
            <a:pPr lvl="1">
              <a:lnSpc>
                <a:spcPct val="90000"/>
              </a:lnSpc>
            </a:pPr>
            <a:r>
              <a:rPr lang="zh-CN" altLang="en-US" sz="3000" dirty="0">
                <a:latin typeface="Cambria" pitchFamily="18" charset="0"/>
              </a:rPr>
              <a:t>冷静观察 </a:t>
            </a:r>
            <a:r>
              <a:rPr lang="en-US" altLang="zh-CN" sz="3000" dirty="0">
                <a:latin typeface="Cambria" pitchFamily="18" charset="0"/>
              </a:rPr>
              <a:t>Observe calmly,</a:t>
            </a:r>
          </a:p>
          <a:p>
            <a:pPr lvl="1">
              <a:lnSpc>
                <a:spcPct val="90000"/>
              </a:lnSpc>
            </a:pPr>
            <a:r>
              <a:rPr lang="zh-CN" altLang="en-US" sz="3000" dirty="0">
                <a:latin typeface="Cambria" pitchFamily="18" charset="0"/>
              </a:rPr>
              <a:t>站稳脚跟 </a:t>
            </a:r>
            <a:r>
              <a:rPr lang="en-US" altLang="zh-CN" sz="3000" dirty="0">
                <a:latin typeface="Cambria" pitchFamily="18" charset="0"/>
              </a:rPr>
              <a:t>Secure our position,</a:t>
            </a:r>
          </a:p>
          <a:p>
            <a:pPr lvl="1">
              <a:lnSpc>
                <a:spcPct val="90000"/>
              </a:lnSpc>
            </a:pPr>
            <a:r>
              <a:rPr lang="zh-CN" altLang="en-US" sz="3000" dirty="0">
                <a:latin typeface="Cambria" pitchFamily="18" charset="0"/>
              </a:rPr>
              <a:t>沉着应付 </a:t>
            </a:r>
            <a:r>
              <a:rPr lang="en-US" altLang="zh-CN" sz="3000" dirty="0">
                <a:latin typeface="Cambria" pitchFamily="18" charset="0"/>
              </a:rPr>
              <a:t>Cope with affairs calmly,</a:t>
            </a:r>
          </a:p>
          <a:p>
            <a:pPr lvl="1">
              <a:lnSpc>
                <a:spcPct val="90000"/>
              </a:lnSpc>
            </a:pPr>
            <a:r>
              <a:rPr lang="zh-CN" altLang="en-US" sz="3000" dirty="0">
                <a:latin typeface="Cambria" pitchFamily="18" charset="0"/>
              </a:rPr>
              <a:t>韬光养晦 </a:t>
            </a:r>
            <a:r>
              <a:rPr lang="en-US" altLang="zh-CN" sz="3000" dirty="0">
                <a:latin typeface="Cambria" pitchFamily="18" charset="0"/>
              </a:rPr>
              <a:t>Hide our capacities and bide our time,</a:t>
            </a:r>
          </a:p>
          <a:p>
            <a:pPr lvl="1">
              <a:lnSpc>
                <a:spcPct val="90000"/>
              </a:lnSpc>
            </a:pPr>
            <a:r>
              <a:rPr lang="zh-CN" altLang="en-US" sz="3000" dirty="0">
                <a:latin typeface="Cambria" pitchFamily="18" charset="0"/>
              </a:rPr>
              <a:t>善于守拙 </a:t>
            </a:r>
            <a:r>
              <a:rPr lang="en-US" altLang="zh-CN" sz="3000" dirty="0">
                <a:latin typeface="Cambria" pitchFamily="18" charset="0"/>
              </a:rPr>
              <a:t>Be good at maintaining a low profile,</a:t>
            </a:r>
          </a:p>
          <a:p>
            <a:pPr lvl="1">
              <a:lnSpc>
                <a:spcPct val="90000"/>
              </a:lnSpc>
            </a:pPr>
            <a:r>
              <a:rPr lang="zh-CN" altLang="en-US" sz="3000" dirty="0">
                <a:latin typeface="Cambria" pitchFamily="18" charset="0"/>
              </a:rPr>
              <a:t>绝不当头</a:t>
            </a:r>
            <a:r>
              <a:rPr lang="zh-CN" altLang="en-US" dirty="0">
                <a:latin typeface="Cambria" pitchFamily="18" charset="0"/>
              </a:rPr>
              <a:t> </a:t>
            </a:r>
            <a:r>
              <a:rPr lang="en-US" altLang="zh-CN" sz="3000" dirty="0">
                <a:latin typeface="Cambria" pitchFamily="18" charset="0"/>
              </a:rPr>
              <a:t>And never claim leadership.</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2"/>
          <p:cNvSpPr>
            <a:spLocks noGrp="1" noChangeArrowheads="1"/>
          </p:cNvSpPr>
          <p:nvPr>
            <p:ph type="title"/>
          </p:nvPr>
        </p:nvSpPr>
        <p:spPr/>
        <p:txBody>
          <a:bodyPr/>
          <a:lstStyle/>
          <a:p>
            <a:r>
              <a:rPr lang="zh-CN" altLang="en-US"/>
              <a:t>历史背景</a:t>
            </a:r>
          </a:p>
        </p:txBody>
      </p:sp>
      <p:sp>
        <p:nvSpPr>
          <p:cNvPr id="230403" name="Rectangle 3"/>
          <p:cNvSpPr>
            <a:spLocks noGrp="1" noChangeArrowheads="1"/>
          </p:cNvSpPr>
          <p:nvPr>
            <p:ph type="body" idx="1"/>
          </p:nvPr>
        </p:nvSpPr>
        <p:spPr/>
        <p:txBody>
          <a:bodyPr/>
          <a:lstStyle/>
          <a:p>
            <a:r>
              <a:rPr lang="zh-CN" altLang="en-US"/>
              <a:t>国内：</a:t>
            </a:r>
          </a:p>
          <a:p>
            <a:pPr lvl="1"/>
            <a:r>
              <a:rPr lang="zh-CN" altLang="en-US"/>
              <a:t>经历文革动乱，经济不振</a:t>
            </a:r>
          </a:p>
          <a:p>
            <a:pPr lvl="1"/>
            <a:r>
              <a:rPr lang="zh-CN" altLang="en-US"/>
              <a:t>部队臃肿，派系产生，指挥不力</a:t>
            </a:r>
          </a:p>
          <a:p>
            <a:r>
              <a:rPr lang="zh-CN" altLang="en-US"/>
              <a:t>国际：</a:t>
            </a:r>
          </a:p>
          <a:p>
            <a:pPr lvl="1"/>
            <a:r>
              <a:rPr lang="zh-CN" altLang="en-US"/>
              <a:t>美苏对峙，核威慑</a:t>
            </a:r>
          </a:p>
          <a:p>
            <a:pPr lvl="1"/>
            <a:r>
              <a:rPr lang="zh-CN" altLang="en-US"/>
              <a:t>中美关系自</a:t>
            </a:r>
            <a:r>
              <a:rPr lang="en-US" altLang="zh-CN" sz="2400"/>
              <a:t>70</a:t>
            </a:r>
            <a:r>
              <a:rPr lang="zh-CN" altLang="en-US"/>
              <a:t>年代开始改善，战略形势改观</a:t>
            </a:r>
          </a:p>
          <a:p>
            <a:pPr lvl="1"/>
            <a:r>
              <a:rPr lang="zh-CN" altLang="en-US"/>
              <a:t>亚洲四小龙经济成长</a:t>
            </a:r>
            <a:endParaRPr lang="en-US" altLang="zh-CN"/>
          </a:p>
          <a:p>
            <a:pPr lvl="1"/>
            <a:r>
              <a:rPr lang="zh-CN" altLang="en-US"/>
              <a:t>马岛战争，贝卡谷地空战，</a:t>
            </a:r>
            <a:r>
              <a:rPr lang="en-US" altLang="zh-CN" sz="2400"/>
              <a:t>Operation</a:t>
            </a:r>
            <a:r>
              <a:rPr lang="zh-CN" altLang="en-US" sz="2400"/>
              <a:t> </a:t>
            </a:r>
            <a:r>
              <a:rPr lang="en-US" altLang="zh-CN" sz="2400"/>
              <a:t>Just Cause, Operation El Dorado Canyon, etc.</a:t>
            </a:r>
            <a:endParaRPr lang="zh-CN" altLang="en-US" sz="240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2"/>
          <p:cNvSpPr>
            <a:spLocks noGrp="1" noChangeArrowheads="1"/>
          </p:cNvSpPr>
          <p:nvPr>
            <p:ph type="title"/>
          </p:nvPr>
        </p:nvSpPr>
        <p:spPr/>
        <p:txBody>
          <a:bodyPr/>
          <a:lstStyle/>
          <a:p>
            <a:r>
              <a:rPr lang="zh-CN" altLang="en-US"/>
              <a:t>主要内容</a:t>
            </a:r>
          </a:p>
        </p:txBody>
      </p:sp>
      <p:sp>
        <p:nvSpPr>
          <p:cNvPr id="231427" name="Rectangle 3"/>
          <p:cNvSpPr>
            <a:spLocks noGrp="1" noChangeArrowheads="1"/>
          </p:cNvSpPr>
          <p:nvPr>
            <p:ph type="body" idx="1"/>
          </p:nvPr>
        </p:nvSpPr>
        <p:spPr/>
        <p:txBody>
          <a:bodyPr/>
          <a:lstStyle/>
          <a:p>
            <a:r>
              <a:rPr lang="zh-CN" altLang="en-US">
                <a:latin typeface="Times New Roman" pitchFamily="18" charset="0"/>
              </a:rPr>
              <a:t>战争与和平问题的理论</a:t>
            </a:r>
          </a:p>
          <a:p>
            <a:pPr lvl="1"/>
            <a:r>
              <a:rPr lang="zh-CN" altLang="en-US"/>
              <a:t>新时期军队建设指导思想战略性转变的理论依据；</a:t>
            </a:r>
          </a:p>
          <a:p>
            <a:pPr lvl="1"/>
            <a:r>
              <a:rPr lang="zh-CN" altLang="en-US"/>
              <a:t>国防和军队的现代化建设是社会主义</a:t>
            </a:r>
            <a:r>
              <a:rPr lang="zh-CN" altLang="en-US">
                <a:latin typeface="微软雅黑"/>
              </a:rPr>
              <a:t>“</a:t>
            </a:r>
            <a:r>
              <a:rPr lang="zh-CN" altLang="en-US"/>
              <a:t>四化</a:t>
            </a:r>
            <a:r>
              <a:rPr lang="zh-CN" altLang="en-US">
                <a:latin typeface="微软雅黑"/>
              </a:rPr>
              <a:t>”</a:t>
            </a:r>
            <a:r>
              <a:rPr lang="zh-CN" altLang="en-US"/>
              <a:t>建设的组成部分；</a:t>
            </a:r>
          </a:p>
          <a:p>
            <a:pPr lvl="1"/>
            <a:r>
              <a:rPr lang="zh-CN" altLang="en-US"/>
              <a:t>与新时期我国以经济建设为中心的发展战略紧密相关</a:t>
            </a:r>
            <a:endParaRPr lang="zh-CN" altLang="en-US">
              <a:latin typeface="Times New Roman" pitchFamily="18" charset="0"/>
            </a:endParaRPr>
          </a:p>
          <a:p>
            <a:r>
              <a:rPr lang="zh-CN" altLang="en-US">
                <a:latin typeface="Times New Roman" pitchFamily="18" charset="0"/>
              </a:rPr>
              <a:t>建设有中国特色的现代化国防</a:t>
            </a:r>
          </a:p>
          <a:p>
            <a:r>
              <a:rPr lang="zh-CN" altLang="en-US">
                <a:latin typeface="Times New Roman" pitchFamily="18" charset="0"/>
              </a:rPr>
              <a:t>建设现代化和正规化革命军队</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Rectangle 2"/>
          <p:cNvSpPr>
            <a:spLocks noGrp="1" noChangeArrowheads="1"/>
          </p:cNvSpPr>
          <p:nvPr>
            <p:ph type="title"/>
          </p:nvPr>
        </p:nvSpPr>
        <p:spPr/>
        <p:txBody>
          <a:bodyPr/>
          <a:lstStyle/>
          <a:p>
            <a:r>
              <a:rPr lang="zh-CN" altLang="en-US"/>
              <a:t>主要特色</a:t>
            </a:r>
          </a:p>
        </p:txBody>
      </p:sp>
      <p:sp>
        <p:nvSpPr>
          <p:cNvPr id="232451" name="Rectangle 3"/>
          <p:cNvSpPr>
            <a:spLocks noGrp="1" noChangeArrowheads="1"/>
          </p:cNvSpPr>
          <p:nvPr>
            <p:ph type="body" idx="1"/>
          </p:nvPr>
        </p:nvSpPr>
        <p:spPr/>
        <p:txBody>
          <a:bodyPr/>
          <a:lstStyle/>
          <a:p>
            <a:r>
              <a:rPr lang="zh-CN" altLang="en-US">
                <a:latin typeface="Times New Roman" pitchFamily="18" charset="0"/>
              </a:rPr>
              <a:t>具有鲜明的时代特色和中国特色</a:t>
            </a:r>
          </a:p>
          <a:p>
            <a:pPr lvl="1"/>
            <a:r>
              <a:rPr lang="zh-CN" altLang="en-US"/>
              <a:t>对国际形式冷静观察和正确判断；新时期我国国情、军情进行实事求是科学分析</a:t>
            </a:r>
          </a:p>
          <a:p>
            <a:pPr lvl="1"/>
            <a:r>
              <a:rPr lang="zh-CN" altLang="en-US"/>
              <a:t>作出</a:t>
            </a:r>
            <a:r>
              <a:rPr lang="zh-CN" altLang="en-US">
                <a:latin typeface="微软雅黑"/>
              </a:rPr>
              <a:t>“</a:t>
            </a:r>
            <a:r>
              <a:rPr lang="zh-CN" altLang="en-US"/>
              <a:t>新的世界大战可以避免、和平与发展是当今世界两大主题</a:t>
            </a:r>
            <a:r>
              <a:rPr lang="zh-CN" altLang="en-US">
                <a:latin typeface="微软雅黑"/>
              </a:rPr>
              <a:t>”</a:t>
            </a:r>
            <a:r>
              <a:rPr lang="zh-CN" altLang="en-US"/>
              <a:t>的科学论断，并据此作出了我国国防和军队建设指导思想实行战略性转变的决定，提出了建设强大的现代化、正规化革命军队总目标、总任务。</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Rectangle 2"/>
          <p:cNvSpPr>
            <a:spLocks noGrp="1" noChangeArrowheads="1"/>
          </p:cNvSpPr>
          <p:nvPr>
            <p:ph type="title"/>
          </p:nvPr>
        </p:nvSpPr>
        <p:spPr/>
        <p:txBody>
          <a:bodyPr/>
          <a:lstStyle/>
          <a:p>
            <a:r>
              <a:rPr lang="zh-CN" altLang="en-US"/>
              <a:t>主要特色（续）</a:t>
            </a:r>
          </a:p>
        </p:txBody>
      </p:sp>
      <p:sp>
        <p:nvSpPr>
          <p:cNvPr id="233475" name="Rectangle 3"/>
          <p:cNvSpPr>
            <a:spLocks noGrp="1" noChangeArrowheads="1"/>
          </p:cNvSpPr>
          <p:nvPr>
            <p:ph type="body" idx="1"/>
          </p:nvPr>
        </p:nvSpPr>
        <p:spPr/>
        <p:txBody>
          <a:bodyPr/>
          <a:lstStyle/>
          <a:p>
            <a:r>
              <a:rPr lang="zh-CN" altLang="en-US">
                <a:latin typeface="Times New Roman" pitchFamily="18" charset="0"/>
              </a:rPr>
              <a:t>具有很强的科学性和实践性</a:t>
            </a:r>
          </a:p>
          <a:p>
            <a:pPr lvl="1"/>
            <a:r>
              <a:rPr lang="zh-CN" altLang="en-US"/>
              <a:t>运用马克思主义军事理论科学分析国内外形势，得出了许多重要的科学结论</a:t>
            </a:r>
          </a:p>
          <a:p>
            <a:pPr lvl="1"/>
            <a:r>
              <a:rPr lang="zh-CN" altLang="en-US"/>
              <a:t>亲自领导了新时期军队建设的伟大实践，具体研究解决重大现实问题，如：军队纪律、机构改革、教育训练、裁军人员去向等，因此成为我军建设的根本指导思想</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Rectangle 2"/>
          <p:cNvSpPr>
            <a:spLocks noGrp="1" noChangeArrowheads="1"/>
          </p:cNvSpPr>
          <p:nvPr>
            <p:ph type="title"/>
          </p:nvPr>
        </p:nvSpPr>
        <p:spPr/>
        <p:txBody>
          <a:bodyPr/>
          <a:lstStyle/>
          <a:p>
            <a:r>
              <a:rPr lang="zh-CN" altLang="en-US"/>
              <a:t>主要特色（续）</a:t>
            </a:r>
          </a:p>
        </p:txBody>
      </p:sp>
      <p:sp>
        <p:nvSpPr>
          <p:cNvPr id="234499" name="Rectangle 3"/>
          <p:cNvSpPr>
            <a:spLocks noGrp="1" noChangeArrowheads="1"/>
          </p:cNvSpPr>
          <p:nvPr>
            <p:ph type="body" idx="1"/>
          </p:nvPr>
        </p:nvSpPr>
        <p:spPr/>
        <p:txBody>
          <a:bodyPr/>
          <a:lstStyle/>
          <a:p>
            <a:r>
              <a:rPr lang="zh-CN" altLang="en-US">
                <a:latin typeface="Times New Roman" pitchFamily="18" charset="0"/>
              </a:rPr>
              <a:t>具有强烈的创新特色</a:t>
            </a:r>
          </a:p>
          <a:p>
            <a:pPr lvl="1"/>
            <a:r>
              <a:rPr lang="zh-CN" altLang="en-US"/>
              <a:t>解放思想、实事求是的思想路线</a:t>
            </a:r>
          </a:p>
          <a:p>
            <a:pPr lvl="2"/>
            <a:r>
              <a:rPr lang="zh-CN" altLang="en-US">
                <a:latin typeface="微软雅黑"/>
              </a:rPr>
              <a:t>“</a:t>
            </a:r>
            <a:r>
              <a:rPr lang="zh-CN" altLang="en-US"/>
              <a:t>关键在于我们是否能够理论联系实际，是否善于总结经验，针对客观现实，采取实事求是的态度，一切从实际出发。</a:t>
            </a:r>
            <a:r>
              <a:rPr lang="zh-CN" altLang="en-US">
                <a:latin typeface="微软雅黑"/>
              </a:rPr>
              <a:t>”</a:t>
            </a:r>
            <a:endParaRPr lang="zh-CN" altLang="en-US"/>
          </a:p>
          <a:p>
            <a:pPr lvl="1"/>
            <a:r>
              <a:rPr lang="zh-CN" altLang="en-US"/>
              <a:t>敏锐地把握时代发展的脉搏和契机，把继承与创新巧妙地结合起来</a:t>
            </a:r>
          </a:p>
          <a:p>
            <a:pPr lvl="1"/>
            <a:r>
              <a:rPr lang="zh-CN" altLang="en-US"/>
              <a:t>敢于开拓军事思想新境界的革命胆略和理论勇气</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Rectangle 2"/>
          <p:cNvSpPr>
            <a:spLocks noGrp="1" noChangeArrowheads="1"/>
          </p:cNvSpPr>
          <p:nvPr>
            <p:ph type="title"/>
          </p:nvPr>
        </p:nvSpPr>
        <p:spPr/>
        <p:txBody>
          <a:bodyPr/>
          <a:lstStyle/>
          <a:p>
            <a:r>
              <a:rPr lang="zh-CN" altLang="en-US"/>
              <a:t>战争与和平问题的理论</a:t>
            </a:r>
          </a:p>
        </p:txBody>
      </p:sp>
      <p:sp>
        <p:nvSpPr>
          <p:cNvPr id="235523" name="Rectangle 3"/>
          <p:cNvSpPr>
            <a:spLocks noGrp="1" noChangeArrowheads="1"/>
          </p:cNvSpPr>
          <p:nvPr>
            <p:ph type="body" idx="1"/>
          </p:nvPr>
        </p:nvSpPr>
        <p:spPr/>
        <p:txBody>
          <a:bodyPr/>
          <a:lstStyle/>
          <a:p>
            <a:r>
              <a:rPr lang="zh-CN" altLang="en-US">
                <a:latin typeface="Times New Roman" pitchFamily="18" charset="0"/>
              </a:rPr>
              <a:t>霸权主义是现代战争的主要根源</a:t>
            </a:r>
          </a:p>
          <a:p>
            <a:pPr>
              <a:lnSpc>
                <a:spcPct val="140000"/>
              </a:lnSpc>
            </a:pPr>
            <a:r>
              <a:rPr lang="zh-CN" altLang="en-US">
                <a:latin typeface="Times New Roman" pitchFamily="18" charset="0"/>
              </a:rPr>
              <a:t>世界大战是可以避免的</a:t>
            </a:r>
          </a:p>
          <a:p>
            <a:pPr>
              <a:lnSpc>
                <a:spcPct val="140000"/>
              </a:lnSpc>
            </a:pPr>
            <a:r>
              <a:rPr lang="zh-CN" altLang="en-US">
                <a:latin typeface="Times New Roman" pitchFamily="18" charset="0"/>
              </a:rPr>
              <a:t>和平与发展是当今世界的主题</a:t>
            </a:r>
          </a:p>
          <a:p>
            <a:pPr>
              <a:lnSpc>
                <a:spcPct val="140000"/>
              </a:lnSpc>
            </a:pPr>
            <a:r>
              <a:rPr lang="zh-CN" altLang="en-US">
                <a:latin typeface="宋体"/>
              </a:rPr>
              <a:t>“</a:t>
            </a:r>
            <a:r>
              <a:rPr lang="zh-CN" altLang="en-US">
                <a:latin typeface="Times New Roman" pitchFamily="18" charset="0"/>
              </a:rPr>
              <a:t>一国两制</a:t>
            </a:r>
            <a:r>
              <a:rPr lang="zh-CN" altLang="en-US">
                <a:latin typeface="宋体"/>
              </a:rPr>
              <a:t>”</a:t>
            </a:r>
            <a:r>
              <a:rPr lang="zh-CN" altLang="en-US">
                <a:latin typeface="Times New Roman" pitchFamily="18" charset="0"/>
              </a:rPr>
              <a:t>、</a:t>
            </a:r>
            <a:r>
              <a:rPr lang="zh-CN" altLang="en-US">
                <a:latin typeface="宋体"/>
              </a:rPr>
              <a:t>“</a:t>
            </a:r>
            <a:r>
              <a:rPr lang="zh-CN" altLang="en-US">
                <a:latin typeface="Times New Roman" pitchFamily="18" charset="0"/>
              </a:rPr>
              <a:t>共同开发</a:t>
            </a:r>
            <a:r>
              <a:rPr lang="zh-CN" altLang="en-US">
                <a:latin typeface="宋体"/>
              </a:rPr>
              <a:t>”</a:t>
            </a:r>
            <a:r>
              <a:rPr lang="zh-CN" altLang="en-US">
                <a:latin typeface="Times New Roman" pitchFamily="18" charset="0"/>
              </a:rPr>
              <a:t>的战略构思</a:t>
            </a:r>
          </a:p>
          <a:p>
            <a:pPr>
              <a:lnSpc>
                <a:spcPct val="140000"/>
              </a:lnSpc>
            </a:pPr>
            <a:r>
              <a:rPr lang="zh-CN" altLang="en-US"/>
              <a:t>军队建设实行战略性转变的重大决策</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2"/>
          <p:cNvSpPr>
            <a:spLocks noGrp="1" noChangeArrowheads="1"/>
          </p:cNvSpPr>
          <p:nvPr>
            <p:ph type="title"/>
          </p:nvPr>
        </p:nvSpPr>
        <p:spPr>
          <a:xfrm>
            <a:off x="179388" y="188913"/>
            <a:ext cx="7705725" cy="1143000"/>
          </a:xfrm>
        </p:spPr>
        <p:txBody>
          <a:bodyPr/>
          <a:lstStyle/>
          <a:p>
            <a:r>
              <a:rPr lang="zh-CN" altLang="en-US" sz="4200"/>
              <a:t>霸权主义是现代战争的主要根源</a:t>
            </a:r>
          </a:p>
        </p:txBody>
      </p:sp>
      <p:sp>
        <p:nvSpPr>
          <p:cNvPr id="236547" name="Rectangle 3"/>
          <p:cNvSpPr>
            <a:spLocks noGrp="1" noChangeArrowheads="1"/>
          </p:cNvSpPr>
          <p:nvPr>
            <p:ph type="body" idx="1"/>
          </p:nvPr>
        </p:nvSpPr>
        <p:spPr/>
        <p:txBody>
          <a:bodyPr/>
          <a:lstStyle/>
          <a:p>
            <a:pPr>
              <a:lnSpc>
                <a:spcPct val="90000"/>
              </a:lnSpc>
            </a:pPr>
            <a:r>
              <a:rPr lang="zh-CN" altLang="en-US" sz="2800"/>
              <a:t>现代战争的发生机制更多地直接取决于各国的对外政策，而不能仅仅从社会制度或阶级属性中去寻找</a:t>
            </a:r>
          </a:p>
          <a:p>
            <a:pPr>
              <a:lnSpc>
                <a:spcPct val="90000"/>
              </a:lnSpc>
            </a:pPr>
            <a:r>
              <a:rPr lang="zh-CN" altLang="en-US" sz="2800"/>
              <a:t>任何社会制度的国家只要推行霸权主义，都可以成为战争的根源</a:t>
            </a:r>
          </a:p>
          <a:p>
            <a:pPr lvl="1">
              <a:lnSpc>
                <a:spcPct val="90000"/>
              </a:lnSpc>
            </a:pPr>
            <a:r>
              <a:rPr lang="zh-CN" altLang="en-US" sz="2400">
                <a:solidFill>
                  <a:srgbClr val="333333"/>
                </a:solidFill>
              </a:rPr>
              <a:t>现实社会主义不完善；残留着大国沙文主义、民族利己主义；民主与法制不健全，一定程度上形成上层集团的权势地位和特殊利益。易造成某些社会主义国家对外政策上推行霸权主义的畸变，走上为了本国的私利而控制别国，甚至发动侵略战争的道路</a:t>
            </a:r>
          </a:p>
          <a:p>
            <a:pPr lvl="1">
              <a:lnSpc>
                <a:spcPct val="90000"/>
              </a:lnSpc>
            </a:pPr>
            <a:r>
              <a:rPr lang="zh-CN" altLang="en-US" sz="2400">
                <a:solidFill>
                  <a:srgbClr val="333333"/>
                </a:solidFill>
              </a:rPr>
              <a:t>这不是本质属性，是制定对外政策的领导集团思想和行为上旧遗毒的表现，和帝国主义本质属性决定的霸权主义政策是有区别的，但只要这种畸变不纠正，也会成为现代战争的根源</a:t>
            </a:r>
          </a:p>
        </p:txBody>
      </p:sp>
    </p:spTree>
  </p:cSld>
  <p:clrMapOvr>
    <a:masterClrMapping/>
  </p:clrMapOvr>
</p:sld>
</file>

<file path=ppt/theme/theme1.xml><?xml version="1.0" encoding="utf-8"?>
<a:theme xmlns:a="http://schemas.openxmlformats.org/drawingml/2006/main" name="default">
  <a:themeElements>
    <a:clrScheme name="defaul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sm" len="sm"/>
          <a:tailEnd type="none" w="sm" len="sm"/>
        </a:ln>
        <a:effectLst/>
      </a:spPr>
      <a:bodyPr vert="horz" wrap="square" lIns="91440" tIns="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ea typeface="微软雅黑" pitchFamily="34"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sm" len="sm"/>
          <a:tailEnd type="none" w="sm" len="sm"/>
        </a:ln>
        <a:effectLst/>
      </a:spPr>
      <a:bodyPr vert="horz" wrap="square" lIns="91440" tIns="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ea typeface="微软雅黑" pitchFamily="34" charset="-122"/>
          </a:defRPr>
        </a:defPPr>
      </a:lstStyle>
    </a:lnDef>
  </a:objectDefaults>
  <a:extraClrSchemeLst>
    <a:extraClrScheme>
      <a:clrScheme name="defaul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我的课件</Template>
  <TotalTime>2596</TotalTime>
  <Words>1529</Words>
  <Application>Microsoft Office PowerPoint</Application>
  <PresentationFormat>全屏显示(4:3)</PresentationFormat>
  <Paragraphs>114</Paragraphs>
  <Slides>21</Slides>
  <Notes>0</Notes>
  <HiddenSlides>0</HiddenSlides>
  <MMClips>0</MMClips>
  <ScaleCrop>false</ScaleCrop>
  <HeadingPairs>
    <vt:vector size="4" baseType="variant">
      <vt:variant>
        <vt:lpstr>主题</vt:lpstr>
      </vt:variant>
      <vt:variant>
        <vt:i4>1</vt:i4>
      </vt:variant>
      <vt:variant>
        <vt:lpstr>幻灯片标题</vt:lpstr>
      </vt:variant>
      <vt:variant>
        <vt:i4>21</vt:i4>
      </vt:variant>
    </vt:vector>
  </HeadingPairs>
  <TitlesOfParts>
    <vt:vector size="22" baseType="lpstr">
      <vt:lpstr>default</vt:lpstr>
      <vt:lpstr>邓小平新时期军队建设思想</vt:lpstr>
      <vt:lpstr>PowerPoint 演示文稿</vt:lpstr>
      <vt:lpstr>历史背景</vt:lpstr>
      <vt:lpstr>主要内容</vt:lpstr>
      <vt:lpstr>主要特色</vt:lpstr>
      <vt:lpstr>主要特色（续）</vt:lpstr>
      <vt:lpstr>主要特色（续）</vt:lpstr>
      <vt:lpstr>战争与和平问题的理论</vt:lpstr>
      <vt:lpstr>霸权主义是现代战争的主要根源</vt:lpstr>
      <vt:lpstr>霸权主义是现代战争的主要根源</vt:lpstr>
      <vt:lpstr>霸权主义是现代战争的主要根源</vt:lpstr>
      <vt:lpstr>世界大战可以避免</vt:lpstr>
      <vt:lpstr>和平与发展是当今世界的主题</vt:lpstr>
      <vt:lpstr>“一国两制、共同开发”</vt:lpstr>
      <vt:lpstr>建设有中国特色的国防</vt:lpstr>
      <vt:lpstr>建设有中国特色的国防</vt:lpstr>
      <vt:lpstr>建设有中国特色的国防</vt:lpstr>
      <vt:lpstr>建设现代化、正规化的军队</vt:lpstr>
      <vt:lpstr>建设现代化、正规化的军队</vt:lpstr>
      <vt:lpstr>现代条件下的人民战争</vt:lpstr>
      <vt:lpstr>邓小平的“二十四字方针”：</vt:lpstr>
    </vt:vector>
  </TitlesOfParts>
  <Manager/>
  <Company>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第5章  邓小平江泽民论军队国防建设</dc:title>
  <dc:subject/>
  <dc:creator>吕强</dc:creator>
  <dc:description/>
  <cp:lastModifiedBy>吕强</cp:lastModifiedBy>
  <cp:revision>89</cp:revision>
  <dcterms:created xsi:type="dcterms:W3CDTF">2001-02-28T10:28:54Z</dcterms:created>
  <dcterms:modified xsi:type="dcterms:W3CDTF">2012-03-31T02:33:52Z</dcterms:modified>
</cp:coreProperties>
</file>