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1"/>
  </p:handoutMasterIdLst>
  <p:sldIdLst>
    <p:sldId id="312" r:id="rId3"/>
    <p:sldId id="331" r:id="rId4"/>
    <p:sldId id="256" r:id="rId6"/>
    <p:sldId id="350" r:id="rId7"/>
    <p:sldId id="352" r:id="rId8"/>
    <p:sldId id="353" r:id="rId9"/>
    <p:sldId id="354" r:id="rId10"/>
    <p:sldId id="355" r:id="rId11"/>
    <p:sldId id="356" r:id="rId12"/>
    <p:sldId id="382" r:id="rId13"/>
    <p:sldId id="383" r:id="rId14"/>
    <p:sldId id="384" r:id="rId15"/>
    <p:sldId id="385" r:id="rId16"/>
    <p:sldId id="386" r:id="rId17"/>
    <p:sldId id="387" r:id="rId18"/>
    <p:sldId id="388" r:id="rId19"/>
    <p:sldId id="389" r:id="rId20"/>
    <p:sldId id="390" r:id="rId21"/>
    <p:sldId id="391" r:id="rId22"/>
    <p:sldId id="392" r:id="rId23"/>
    <p:sldId id="393" r:id="rId24"/>
    <p:sldId id="394" r:id="rId25"/>
    <p:sldId id="395" r:id="rId26"/>
    <p:sldId id="413" r:id="rId27"/>
    <p:sldId id="414" r:id="rId28"/>
    <p:sldId id="429" r:id="rId29"/>
    <p:sldId id="417" r:id="rId30"/>
    <p:sldId id="418" r:id="rId31"/>
    <p:sldId id="415" r:id="rId32"/>
    <p:sldId id="419" r:id="rId33"/>
    <p:sldId id="420" r:id="rId34"/>
    <p:sldId id="416" r:id="rId35"/>
    <p:sldId id="421" r:id="rId36"/>
    <p:sldId id="422" r:id="rId37"/>
    <p:sldId id="423" r:id="rId38"/>
    <p:sldId id="425" r:id="rId39"/>
    <p:sldId id="426" r:id="rId40"/>
  </p:sldIdLst>
  <p:sldSz cx="9144000" cy="6858000" type="screen4x3"/>
  <p:notesSz cx="6858000" cy="9144000"/>
  <p:custDataLst>
    <p:tags r:id="rId45"/>
  </p:custDataLst>
  <p:defaultTex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14" userDrawn="1">
          <p15:clr>
            <a:srgbClr val="A4A3A4"/>
          </p15:clr>
        </p15:guide>
        <p15:guide id="2" pos="29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9FBFA"/>
    <a:srgbClr val="455E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06"/>
    <p:restoredTop sz="93001"/>
  </p:normalViewPr>
  <p:slideViewPr>
    <p:cSldViewPr showGuides="1">
      <p:cViewPr varScale="1">
        <p:scale>
          <a:sx n="97" d="100"/>
          <a:sy n="97" d="100"/>
        </p:scale>
        <p:origin x="1544" y="184"/>
      </p:cViewPr>
      <p:guideLst>
        <p:guide orient="horz" pos="2014"/>
        <p:guide pos="292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5" Type="http://schemas.openxmlformats.org/officeDocument/2006/relationships/tags" Target="tags/tag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3490" name="Rectangle 1026"/>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3491" name="Rectangle 1027"/>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3492" name="Rectangle 1028"/>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3493"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altLang="zh-CN" sz="1200"/>
            </a:fld>
            <a:endParaRPr lang="en-US" altLang="zh-CN" sz="12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40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40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316"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0240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40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40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altLang="zh-CN" sz="1200"/>
            </a:fld>
            <a:endParaRPr lang="en-US" altLang="zh-CN" sz="120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值得注意的是，如果仔细去追究这段汇编语言的意义，你会发现它可能脑回路清奇，如果你把红圈里的</a:t>
            </a:r>
            <a:r>
              <a:rPr lang="en-US" altLang="zh-CN"/>
              <a:t>x12</a:t>
            </a:r>
            <a:r>
              <a:rPr lang="zh-CN" altLang="en-US"/>
              <a:t>换成</a:t>
            </a:r>
            <a:r>
              <a:rPr lang="en-US" altLang="zh-CN"/>
              <a:t>x13</a:t>
            </a:r>
            <a:r>
              <a:rPr lang="zh-CN" altLang="en-US"/>
              <a:t>，那将会绝杀，可惜换不得。</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首先需要指出的是，这里我们将</a:t>
            </a:r>
            <a:r>
              <a:rPr lang="en-US" altLang="zh-CN"/>
              <a:t>cache-hit</a:t>
            </a:r>
            <a:r>
              <a:rPr lang="zh-CN" altLang="en-US"/>
              <a:t>的时间已经计算到了</a:t>
            </a:r>
            <a:r>
              <a:rPr lang="en-US" altLang="zh-CN"/>
              <a:t>base clock</a:t>
            </a:r>
            <a:r>
              <a:rPr lang="zh-CN" altLang="en-US"/>
              <a:t>里面去，所以</a:t>
            </a:r>
            <a:r>
              <a:rPr lang="en-US" altLang="zh-CN"/>
              <a:t>stall</a:t>
            </a:r>
            <a:r>
              <a:rPr lang="zh-CN" altLang="en-US"/>
              <a:t>里不用再计算经过</a:t>
            </a:r>
            <a:r>
              <a:rPr lang="en-US" altLang="zh-CN"/>
              <a:t>cache</a:t>
            </a:r>
            <a:r>
              <a:rPr lang="zh-CN" altLang="en-US"/>
              <a:t>的时间。</a:t>
            </a:r>
            <a:endParaRPr lang="zh-CN" altLang="en-US"/>
          </a:p>
          <a:p>
            <a:r>
              <a:rPr lang="zh-CN" altLang="en-US"/>
              <a:t>比较谁更快，我用的是时间比较法。</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t>Local miss rate, </a:t>
            </a:r>
            <a:r>
              <a:rPr lang="zh-CN" altLang="en-US"/>
              <a:t>指的是基于</a:t>
            </a:r>
            <a:r>
              <a:rPr lang="en-US" altLang="zh-CN"/>
              <a:t>L1</a:t>
            </a:r>
            <a:r>
              <a:rPr lang="zh-CN" altLang="en-US"/>
              <a:t>以上自己的</a:t>
            </a:r>
            <a:r>
              <a:rPr lang="en-US" altLang="zh-CN"/>
              <a:t>miss rate</a:t>
            </a:r>
            <a:r>
              <a:rPr lang="zh-CN" altLang="en-US"/>
              <a:t>，不能当作组合后的</a:t>
            </a:r>
            <a:r>
              <a:rPr lang="en-US" altLang="zh-CN"/>
              <a:t>miss rate</a:t>
            </a:r>
            <a:r>
              <a:rPr lang="zh-CN" altLang="en-US"/>
              <a:t>。</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t>缓存不是为了提升效率的吗，为什么加了一个反而会让表现变差？实际上是因为命中率太低，很多时候都要多走一遍</a:t>
            </a:r>
            <a:r>
              <a:rPr lang="en-US" altLang="zh-CN"/>
              <a:t>L2 Cache</a:t>
            </a:r>
            <a:r>
              <a:rPr lang="zh-CN" altLang="en-US"/>
              <a:t>，这是一种时间浪费。</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本来这个</a:t>
            </a:r>
            <a:r>
              <a:rPr lang="en-US" altLang="zh-CN"/>
              <a:t>Miss penalty</a:t>
            </a:r>
            <a:r>
              <a:rPr lang="zh-CN" altLang="en-US"/>
              <a:t>只用算内存，但是现在要把</a:t>
            </a:r>
            <a:r>
              <a:rPr lang="en-US" altLang="zh-CN"/>
              <a:t>L2</a:t>
            </a:r>
            <a:r>
              <a:rPr lang="zh-CN" altLang="en-US"/>
              <a:t>也算进来了。</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首先需要指出的是，这里我们将</a:t>
            </a:r>
            <a:r>
              <a:rPr lang="en-US" altLang="zh-CN"/>
              <a:t>cache-hit</a:t>
            </a:r>
            <a:r>
              <a:rPr lang="zh-CN" altLang="en-US"/>
              <a:t>的时间已经计算到了</a:t>
            </a:r>
            <a:r>
              <a:rPr lang="en-US" altLang="zh-CN"/>
              <a:t>base clock</a:t>
            </a:r>
            <a:r>
              <a:rPr lang="zh-CN" altLang="en-US"/>
              <a:t>里面去，所以</a:t>
            </a:r>
            <a:r>
              <a:rPr lang="en-US" altLang="zh-CN"/>
              <a:t>stall</a:t>
            </a:r>
            <a:r>
              <a:rPr lang="zh-CN" altLang="en-US"/>
              <a:t>里不用再计算经过</a:t>
            </a:r>
            <a:r>
              <a:rPr lang="en-US" altLang="zh-CN"/>
              <a:t>cache</a:t>
            </a:r>
            <a:r>
              <a:rPr lang="zh-CN" altLang="en-US"/>
              <a:t>的时间。</a:t>
            </a:r>
            <a:endParaRPr lang="zh-CN" altLang="en-US"/>
          </a:p>
          <a:p>
            <a:r>
              <a:rPr lang="zh-CN" altLang="en-US"/>
              <a:t>比较谁更快，我用的是时间比较法。</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这里我们直接计算增加</a:t>
            </a:r>
            <a:r>
              <a:rPr lang="en-US" altLang="zh-CN"/>
              <a:t>L2</a:t>
            </a:r>
            <a:r>
              <a:rPr lang="zh-CN" altLang="en-US"/>
              <a:t>的命中率可能会引起的总</a:t>
            </a:r>
            <a:r>
              <a:rPr lang="en-US" altLang="zh-CN"/>
              <a:t>Clock</a:t>
            </a:r>
            <a:r>
              <a:rPr lang="zh-CN" altLang="en-US"/>
              <a:t>变化。</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perfect branch prediction</a:t>
            </a:r>
            <a:r>
              <a:rPr lang="zh-CN" altLang="en-US"/>
              <a:t>：</a:t>
            </a:r>
            <a:r>
              <a:rPr lang="en-US" altLang="zh-CN"/>
              <a:t> branch</a:t>
            </a:r>
            <a:r>
              <a:rPr lang="zh-CN" altLang="en-US"/>
              <a:t>的跳转包含比较阶段，这里会用到数据，一旦数据还未传到则会引起跳转情况不明，这个时候我们需要根据已有的信息主动预测</a:t>
            </a:r>
            <a:r>
              <a:rPr lang="en-US" altLang="zh-CN"/>
              <a:t>branch</a:t>
            </a:r>
            <a:r>
              <a:rPr lang="zh-CN" altLang="en-US"/>
              <a:t>的跳转</a:t>
            </a:r>
            <a:r>
              <a:rPr lang="zh-CN" altLang="en-US"/>
              <a:t>情况。</a:t>
            </a:r>
            <a:endParaRPr lang="zh-CN" altLang="en-US"/>
          </a:p>
          <a:p>
            <a:r>
              <a:rPr lang="zh-CN" altLang="en-US"/>
              <a:t>跳转不成功为什么要</a:t>
            </a:r>
            <a:r>
              <a:rPr lang="en-US" altLang="zh-CN"/>
              <a:t>stall</a:t>
            </a:r>
            <a:r>
              <a:rPr lang="zh-CN" altLang="en-US"/>
              <a:t>？因为引入了错误分支的语句，我们需要避免这些语句进入执行</a:t>
            </a:r>
            <a:r>
              <a:rPr lang="zh-CN" altLang="en-US"/>
              <a:t>模块。</a:t>
            </a:r>
            <a:endParaRPr lang="zh-CN" altLang="en-US"/>
          </a:p>
          <a:p>
            <a:r>
              <a:rPr lang="en-US" altLang="zh-CN"/>
              <a:t>delay slot</a:t>
            </a:r>
            <a:r>
              <a:rPr lang="zh-CN" altLang="en-US"/>
              <a:t>中预存的指令是原本指令集当中的，无论</a:t>
            </a:r>
            <a:r>
              <a:rPr lang="en-US" altLang="zh-CN"/>
              <a:t>branch</a:t>
            </a:r>
            <a:r>
              <a:rPr lang="zh-CN" altLang="en-US"/>
              <a:t>跳转成功或者失败都不影响的一条指令，并且执行后不影响整个程序的</a:t>
            </a:r>
            <a:r>
              <a:rPr lang="zh-CN" altLang="en-US"/>
              <a:t>效果。</a:t>
            </a:r>
            <a:endParaRPr lang="zh-CN" altLang="en-US"/>
          </a:p>
          <a:p>
            <a:r>
              <a:rPr lang="en-US" altLang="zh-CN"/>
              <a:t>full forwarding </a:t>
            </a:r>
            <a:r>
              <a:rPr lang="zh-CN" altLang="en-US"/>
              <a:t>不可以避免所有的</a:t>
            </a:r>
            <a:r>
              <a:rPr lang="en-US" altLang="zh-CN"/>
              <a:t>Data Hazard</a:t>
            </a:r>
            <a:r>
              <a:rPr lang="zh-CN" altLang="en-US"/>
              <a:t>，在后面的题目中我们就会遇到相关的例子。</a:t>
            </a:r>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比较谁更快，应该用时间</a:t>
            </a:r>
            <a:r>
              <a:rPr lang="zh-CN" altLang="en-US"/>
              <a:t>尺度。</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我们看到这里的地址只有八位，这非常</a:t>
            </a:r>
            <a:r>
              <a:rPr lang="zh-CN" altLang="en-US"/>
              <a:t>反常。</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这里我们省略了</a:t>
            </a:r>
            <a:r>
              <a:rPr lang="en-US" altLang="zh-CN"/>
              <a:t>Block Offset</a:t>
            </a:r>
            <a:r>
              <a:rPr lang="zh-CN" altLang="en-US"/>
              <a:t>和相关的</a:t>
            </a:r>
            <a:r>
              <a:rPr lang="en-US" altLang="zh-CN"/>
              <a:t>MUX</a:t>
            </a:r>
            <a:r>
              <a:rPr lang="zh-CN" altLang="en-US"/>
              <a:t>。</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 </a:t>
            </a:r>
            <a:r>
              <a:rPr lang="zh-CN" altLang="en-US"/>
              <a:t>这里的</a:t>
            </a:r>
            <a:r>
              <a:rPr lang="en-US" altLang="zh-CN"/>
              <a:t>offset</a:t>
            </a:r>
            <a:r>
              <a:rPr lang="zh-CN" altLang="en-US"/>
              <a:t>包含了</a:t>
            </a:r>
            <a:r>
              <a:rPr lang="en-US" altLang="zh-CN"/>
              <a:t>word</a:t>
            </a:r>
            <a:r>
              <a:rPr lang="zh-CN" altLang="en-US"/>
              <a:t>的</a:t>
            </a:r>
            <a:r>
              <a:rPr lang="en-US" altLang="zh-CN"/>
              <a:t>offset</a:t>
            </a:r>
            <a:r>
              <a:rPr lang="zh-CN" altLang="en-US"/>
              <a:t>，如果是</a:t>
            </a:r>
            <a:r>
              <a:rPr lang="en-US" altLang="zh-CN"/>
              <a:t>byte</a:t>
            </a:r>
            <a:r>
              <a:rPr lang="zh-CN" altLang="en-US"/>
              <a:t>的</a:t>
            </a:r>
            <a:r>
              <a:rPr lang="en-US" altLang="zh-CN"/>
              <a:t>offset</a:t>
            </a:r>
            <a:r>
              <a:rPr lang="zh-CN" altLang="en-US"/>
              <a:t>就要把整个</a:t>
            </a:r>
            <a:r>
              <a:rPr lang="en-US" altLang="zh-CN"/>
              <a:t>offset</a:t>
            </a:r>
            <a:r>
              <a:rPr lang="zh-CN" altLang="en-US"/>
              <a:t>对</a:t>
            </a:r>
            <a:r>
              <a:rPr lang="en-US" altLang="zh-CN"/>
              <a:t>4</a:t>
            </a:r>
            <a:r>
              <a:rPr lang="zh-CN" altLang="en-US"/>
              <a:t>取模。</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fully associative</a:t>
            </a:r>
            <a:r>
              <a:rPr lang="zh-CN" altLang="en-US"/>
              <a:t>的</a:t>
            </a:r>
            <a:r>
              <a:rPr lang="en-US" altLang="zh-CN"/>
              <a:t>cache</a:t>
            </a:r>
            <a:r>
              <a:rPr lang="zh-CN" altLang="en-US"/>
              <a:t>有</a:t>
            </a:r>
            <a:r>
              <a:rPr lang="en-US" altLang="zh-CN"/>
              <a:t>index</a:t>
            </a:r>
            <a:r>
              <a:rPr lang="zh-CN" altLang="en-US"/>
              <a:t>吗？？</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status</a:t>
            </a:r>
            <a:r>
              <a:rPr lang="zh-CN" altLang="en-US"/>
              <a:t>里面存的是相应的</a:t>
            </a:r>
            <a:r>
              <a:rPr lang="en-US" altLang="zh-CN"/>
              <a:t>tag</a:t>
            </a:r>
            <a:endParaRPr lang="en-US" altLang="zh-CN"/>
          </a:p>
          <a:p>
            <a:r>
              <a:rPr lang="zh-CN" altLang="en-US"/>
              <a:t>对于</a:t>
            </a:r>
            <a:r>
              <a:rPr lang="en-US" altLang="zh-CN"/>
              <a:t>LRU</a:t>
            </a:r>
            <a:r>
              <a:rPr lang="zh-CN" altLang="en-US"/>
              <a:t>策略，我们用一种比较简单的方法表示，就是如果这个数据出现了，就把它放到最前面。</a:t>
            </a:r>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在数据随机的情况下，我们不能完全定义哪种方法最优。因此最优的方法需要根据数据本身去设计，即之后没有出现过的就可以直接</a:t>
            </a:r>
            <a:r>
              <a:rPr lang="zh-CN" altLang="en-US"/>
              <a:t>丢掉。</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怎么尽量让</a:t>
            </a:r>
            <a:r>
              <a:rPr lang="en-US" altLang="zh-CN"/>
              <a:t>hit</a:t>
            </a:r>
            <a:r>
              <a:rPr lang="zh-CN" altLang="en-US"/>
              <a:t>的次数更多呢？尽量地保留后面会出现的数据。</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我们将原先的汇编指令转化为两份迭代的顺序</a:t>
            </a:r>
            <a:r>
              <a:rPr lang="zh-CN" altLang="en-US"/>
              <a:t>指令。</a:t>
            </a:r>
            <a:endParaRPr lang="zh-CN" altLang="en-US"/>
          </a:p>
          <a:p>
            <a:r>
              <a:rPr lang="zh-CN" altLang="en-US"/>
              <a:t>在这里我们把</a:t>
            </a:r>
            <a:r>
              <a:rPr lang="en-US" altLang="zh-CN"/>
              <a:t>bnez</a:t>
            </a:r>
            <a:r>
              <a:rPr lang="zh-CN" altLang="en-US"/>
              <a:t>换成了</a:t>
            </a:r>
            <a:r>
              <a:rPr lang="en-US" altLang="zh-CN"/>
              <a:t>snez</a:t>
            </a:r>
            <a:r>
              <a:rPr lang="zh-CN" altLang="en-US"/>
              <a:t>，也就是删去了跳转的部分，保留了比较的</a:t>
            </a:r>
            <a:r>
              <a:rPr lang="zh-CN" altLang="en-US"/>
              <a:t>部分。</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在这里，十行语句，最终出现了十二行，是因为我们插入了</a:t>
            </a:r>
            <a:r>
              <a:rPr lang="en-US" altLang="zh-CN"/>
              <a:t>NOP</a:t>
            </a:r>
            <a:r>
              <a:rPr lang="zh-CN" altLang="en-US"/>
              <a:t>。这个</a:t>
            </a:r>
            <a:r>
              <a:rPr lang="en-US" altLang="zh-CN"/>
              <a:t>NOP</a:t>
            </a:r>
            <a:r>
              <a:rPr lang="zh-CN" altLang="en-US"/>
              <a:t>的插入原因就是不可避免的</a:t>
            </a:r>
            <a:r>
              <a:rPr lang="en-US" altLang="zh-CN"/>
              <a:t>Data Hazard</a:t>
            </a:r>
            <a:r>
              <a:rPr lang="zh-CN" altLang="en-US"/>
              <a:t>，</a:t>
            </a:r>
            <a:endParaRPr lang="zh-CN" altLang="en-US"/>
          </a:p>
          <a:p>
            <a:r>
              <a:rPr lang="zh-CN" altLang="en-US"/>
              <a:t>我们接下来进一步地看一下到底是哪些语句之间引起了这个</a:t>
            </a:r>
            <a:r>
              <a:rPr lang="en-US" altLang="zh-CN"/>
              <a:t>data hazard</a:t>
            </a:r>
            <a:r>
              <a:rPr lang="zh-CN" altLang="en-US"/>
              <a:t>。</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而在这里，</a:t>
            </a:r>
            <a:r>
              <a:rPr lang="en-US" altLang="zh-CN"/>
              <a:t>x12</a:t>
            </a:r>
            <a:r>
              <a:rPr lang="zh-CN" altLang="en-US"/>
              <a:t>也可能出现</a:t>
            </a:r>
            <a:r>
              <a:rPr lang="en-US" altLang="zh-CN"/>
              <a:t>data hazard</a:t>
            </a:r>
            <a:r>
              <a:rPr lang="zh-CN" altLang="en-US"/>
              <a:t>，如果没有</a:t>
            </a:r>
            <a:r>
              <a:rPr lang="en-US" altLang="zh-CN"/>
              <a:t>forwarding</a:t>
            </a:r>
            <a:r>
              <a:rPr lang="zh-CN" altLang="en-US"/>
              <a:t>，</a:t>
            </a:r>
            <a:r>
              <a:rPr lang="en-US" altLang="zh-CN"/>
              <a:t>x12</a:t>
            </a:r>
            <a:r>
              <a:rPr lang="zh-CN" altLang="en-US"/>
              <a:t>要从</a:t>
            </a:r>
            <a:r>
              <a:rPr lang="en-US" altLang="zh-CN"/>
              <a:t>WB</a:t>
            </a:r>
            <a:r>
              <a:rPr lang="zh-CN" altLang="en-US"/>
              <a:t>出来，这样就没法进到</a:t>
            </a:r>
            <a:r>
              <a:rPr lang="en-US" altLang="zh-CN"/>
              <a:t>bnez</a:t>
            </a:r>
            <a:r>
              <a:rPr lang="zh-CN" altLang="en-US"/>
              <a:t>的</a:t>
            </a:r>
            <a:r>
              <a:rPr lang="en-US" altLang="zh-CN"/>
              <a:t>EX</a:t>
            </a:r>
            <a:r>
              <a:rPr lang="zh-CN" altLang="en-US"/>
              <a:t>这里。</a:t>
            </a:r>
            <a:endParaRPr lang="zh-CN" altLang="en-US"/>
          </a:p>
          <a:p>
            <a:r>
              <a:rPr lang="zh-CN" altLang="en-US"/>
              <a:t>但是有了</a:t>
            </a:r>
            <a:r>
              <a:rPr lang="en-US" altLang="zh-CN"/>
              <a:t>forwarding</a:t>
            </a:r>
            <a:r>
              <a:rPr lang="zh-CN" altLang="en-US"/>
              <a:t>之后，可以直接从</a:t>
            </a:r>
            <a:r>
              <a:rPr lang="en-US" altLang="zh-CN"/>
              <a:t>WB</a:t>
            </a:r>
            <a:r>
              <a:rPr lang="zh-CN" altLang="en-US"/>
              <a:t>的前面模块调用</a:t>
            </a:r>
            <a:r>
              <a:rPr lang="en-US" altLang="zh-CN"/>
              <a:t>x12</a:t>
            </a:r>
            <a:r>
              <a:rPr lang="zh-CN" altLang="en-US"/>
              <a:t>，解决了这个</a:t>
            </a:r>
            <a:r>
              <a:rPr lang="en-US" altLang="zh-CN"/>
              <a:t>data hazard</a:t>
            </a:r>
            <a:r>
              <a:rPr lang="zh-CN" altLang="en-US"/>
              <a:t>，减少了一次</a:t>
            </a:r>
            <a:r>
              <a:rPr lang="en-US" altLang="zh-CN"/>
              <a:t>stall</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在这里，</a:t>
            </a:r>
            <a:r>
              <a:rPr lang="en-US" altLang="zh-CN"/>
              <a:t>x13</a:t>
            </a:r>
            <a:r>
              <a:rPr lang="zh-CN" altLang="en-US"/>
              <a:t>也是一样，</a:t>
            </a:r>
            <a:r>
              <a:rPr lang="en-US" altLang="zh-CN"/>
              <a:t>forwarding</a:t>
            </a:r>
            <a:r>
              <a:rPr lang="zh-CN" altLang="en-US"/>
              <a:t>同样解决了这个</a:t>
            </a:r>
            <a:r>
              <a:rPr lang="en-US" altLang="zh-CN"/>
              <a:t>data hazard</a:t>
            </a:r>
            <a:r>
              <a:rPr lang="zh-CN" altLang="en-US"/>
              <a:t>。</a:t>
            </a:r>
            <a:endParaRPr lang="zh-CN" altLang="en-US"/>
          </a:p>
          <a:p>
            <a:r>
              <a:rPr lang="zh-CN" altLang="en-US"/>
              <a:t>总结一下，对于</a:t>
            </a:r>
            <a:r>
              <a:rPr lang="en-US" altLang="zh-CN"/>
              <a:t>load</a:t>
            </a:r>
            <a:r>
              <a:rPr lang="zh-CN" altLang="en-US"/>
              <a:t>和</a:t>
            </a:r>
            <a:r>
              <a:rPr lang="en-US" altLang="zh-CN"/>
              <a:t>store</a:t>
            </a:r>
            <a:r>
              <a:rPr lang="zh-CN" altLang="en-US"/>
              <a:t>指令，用的是</a:t>
            </a:r>
            <a:r>
              <a:rPr lang="en-US" altLang="zh-CN"/>
              <a:t>memory</a:t>
            </a:r>
            <a:r>
              <a:rPr lang="zh-CN" altLang="en-US"/>
              <a:t>，我们至少要隔一行才能避免</a:t>
            </a:r>
            <a:r>
              <a:rPr lang="en-US" altLang="zh-CN"/>
              <a:t>data hazard</a:t>
            </a:r>
            <a:r>
              <a:rPr lang="zh-CN" altLang="en-US"/>
              <a:t>。</a:t>
            </a:r>
            <a:endParaRPr lang="zh-CN" altLang="en-US"/>
          </a:p>
          <a:p>
            <a:r>
              <a:rPr lang="zh-CN" altLang="en-US"/>
              <a:t>但是对于计算的指令，不需要隔行，通过</a:t>
            </a:r>
            <a:r>
              <a:rPr lang="en-US" altLang="zh-CN"/>
              <a:t>forwarding</a:t>
            </a:r>
            <a:r>
              <a:rPr lang="zh-CN" altLang="en-US"/>
              <a:t>就能解决</a:t>
            </a:r>
            <a:r>
              <a:rPr lang="en-US" altLang="zh-CN"/>
              <a:t>data hazard</a:t>
            </a:r>
            <a:r>
              <a:rPr lang="zh-CN" altLang="en-US"/>
              <a:t>。</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看题目，首先题目告诉我们跳转在</a:t>
            </a:r>
            <a:r>
              <a:rPr lang="en-US" altLang="zh-CN"/>
              <a:t>EX</a:t>
            </a:r>
            <a:r>
              <a:rPr lang="zh-CN" altLang="en-US"/>
              <a:t>中执行，这说明跳转中的</a:t>
            </a:r>
            <a:r>
              <a:rPr lang="en-US" altLang="zh-CN"/>
              <a:t>EX</a:t>
            </a:r>
            <a:r>
              <a:rPr lang="zh-CN" altLang="en-US"/>
              <a:t>语句是</a:t>
            </a:r>
            <a:r>
              <a:rPr lang="zh-CN" altLang="en-US"/>
              <a:t>有用的。</a:t>
            </a:r>
            <a:endParaRPr lang="zh-CN" altLang="en-US"/>
          </a:p>
          <a:p>
            <a:r>
              <a:rPr lang="zh-CN" altLang="en-US"/>
              <a:t>现在我们需要知道哪些模块是没有实际作用的，并且我们要指出在什么时候五个模块都是在执行</a:t>
            </a:r>
            <a:r>
              <a:rPr lang="zh-CN" altLang="en-US"/>
              <a:t>实际工作的。</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此处浅绿色标出来的是没有做实质工作的模块。有些指令没有调用内存，所以</a:t>
            </a:r>
            <a:r>
              <a:rPr lang="en-US" altLang="zh-CN"/>
              <a:t>MEM</a:t>
            </a:r>
            <a:r>
              <a:rPr lang="zh-CN" altLang="en-US"/>
              <a:t>基本上是没有用到的，有些指令不需要写寄存器，所以</a:t>
            </a:r>
            <a:r>
              <a:rPr lang="en-US" altLang="zh-CN"/>
              <a:t>WB</a:t>
            </a:r>
            <a:r>
              <a:rPr lang="zh-CN" altLang="en-US"/>
              <a:t>是没有</a:t>
            </a:r>
            <a:r>
              <a:rPr lang="zh-CN" altLang="en-US"/>
              <a:t>用到的。</a:t>
            </a:r>
            <a:endParaRPr lang="zh-CN" altLang="en-US"/>
          </a:p>
          <a:p>
            <a:r>
              <a:rPr lang="zh-CN" altLang="en-US"/>
              <a:t>但是，按照题意，可能它只把</a:t>
            </a:r>
            <a:r>
              <a:rPr lang="en-US" altLang="zh-CN"/>
              <a:t>NOP</a:t>
            </a:r>
            <a:r>
              <a:rPr lang="zh-CN" altLang="en-US"/>
              <a:t>作为无用模块，所以我们看到八个时钟周期内只有一个时钟周期五个模块全部执行的是实际</a:t>
            </a:r>
            <a:r>
              <a:rPr lang="zh-CN" altLang="en-US"/>
              <a:t>指令。</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a:latin typeface="Times New Roman" panose="02020603050405020304" pitchFamily="18" charset="0"/>
              </a:rPr>
            </a:fld>
            <a:endParaRPr lang="en-US" altLang="zh-CN">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vmlDrawing" Target="../drawings/vmlDrawing3.v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1.wmf"/><Relationship Id="rId1"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3.wmf"/><Relationship Id="rId1"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3.wmf"/><Relationship Id="rId1"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ext Box 2"/>
          <p:cNvSpPr txBox="1"/>
          <p:nvPr/>
        </p:nvSpPr>
        <p:spPr>
          <a:xfrm>
            <a:off x="755650" y="2227263"/>
            <a:ext cx="7704138" cy="92202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zh-CN" altLang="en-US" sz="5400" b="1">
                <a:solidFill>
                  <a:schemeClr val="hlink"/>
                </a:solidFill>
                <a:sym typeface="Webdings" panose="05030102010509060703" pitchFamily="18" charset="2"/>
              </a:rPr>
              <a:t>计算机组成</a:t>
            </a:r>
            <a:r>
              <a:rPr lang="en-US" altLang="zh-CN" sz="5400" b="1">
                <a:solidFill>
                  <a:schemeClr val="hlink"/>
                </a:solidFill>
                <a:sym typeface="Webdings" panose="05030102010509060703" pitchFamily="18" charset="2"/>
              </a:rPr>
              <a:t> </a:t>
            </a:r>
            <a:r>
              <a:rPr lang="zh-CN" altLang="en-US" sz="5400" b="1">
                <a:solidFill>
                  <a:schemeClr val="hlink"/>
                </a:solidFill>
                <a:sym typeface="Webdings" panose="05030102010509060703" pitchFamily="18" charset="2"/>
              </a:rPr>
              <a:t>习题</a:t>
            </a:r>
            <a:r>
              <a:rPr lang="zh-CN" altLang="en-US" sz="5400" b="1">
                <a:solidFill>
                  <a:schemeClr val="hlink"/>
                </a:solidFill>
                <a:sym typeface="Webdings" panose="05030102010509060703" pitchFamily="18" charset="2"/>
              </a:rPr>
              <a:t>讲解</a:t>
            </a:r>
            <a:endParaRPr lang="zh-CN" altLang="en-US" sz="5400" b="1">
              <a:solidFill>
                <a:schemeClr val="hlink"/>
              </a:solidFill>
              <a:sym typeface="Webdings" panose="05030102010509060703" pitchFamily="18" charset="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971069" y="714375"/>
            <a:ext cx="6711161" cy="996950"/>
            <a:chOff x="621" y="240"/>
            <a:chExt cx="4035" cy="628"/>
          </a:xfrm>
        </p:grpSpPr>
        <p:sp>
          <p:nvSpPr>
            <p:cNvPr id="7174" name="Text Box 3"/>
            <p:cNvSpPr txBox="1"/>
            <p:nvPr/>
          </p:nvSpPr>
          <p:spPr>
            <a:xfrm>
              <a:off x="1008" y="336"/>
              <a:ext cx="3648" cy="523"/>
            </a:xfrm>
            <a:prstGeom prst="rect">
              <a:avLst/>
            </a:prstGeom>
            <a:noFill/>
            <a:ln w="9525">
              <a:noFill/>
            </a:ln>
          </p:spPr>
          <p:txBody>
            <a:bodyPr>
              <a:spAutoFit/>
            </a:bodyPr>
            <a:p>
              <a:pPr algn="ctr">
                <a:spcBef>
                  <a:spcPct val="20000"/>
                </a:spcBef>
              </a:pPr>
              <a:r>
                <a:rPr lang="en-US" altLang="zh-CN" b="1" dirty="0">
                  <a:latin typeface="Arial" panose="020B0604020202020204" pitchFamily="34" charset="0"/>
                </a:rPr>
                <a:t>5.10 </a:t>
              </a:r>
              <a:r>
                <a:rPr lang="en-US" altLang="zh-CN" b="1" dirty="0">
                  <a:latin typeface="Georgia" panose="02040502050405020303" pitchFamily="18" charset="0"/>
                  <a:sym typeface="+mn-ea"/>
                </a:rPr>
                <a:t>Cache</a:t>
              </a:r>
              <a:endParaRPr lang="en-US" altLang="zh-CN" b="1" dirty="0">
                <a:latin typeface="Georgia" panose="02040502050405020303" pitchFamily="18" charset="0"/>
                <a:sym typeface="+mn-ea"/>
              </a:endParaRPr>
            </a:p>
            <a:p>
              <a:pPr algn="ctr">
                <a:spcBef>
                  <a:spcPct val="20000"/>
                </a:spcBef>
              </a:pPr>
              <a:r>
                <a:rPr lang="en-US" altLang="zh-CN" sz="2000" b="1" dirty="0">
                  <a:latin typeface="Georgia" panose="02040502050405020303" pitchFamily="18" charset="0"/>
                </a:rPr>
                <a:t>calculate processing time</a:t>
              </a:r>
              <a:endParaRPr lang="en-US" altLang="zh-CN" sz="2000" b="1" dirty="0">
                <a:latin typeface="Georgia" panose="02040502050405020303" pitchFamily="18" charset="0"/>
              </a:endParaRPr>
            </a:p>
          </p:txBody>
        </p:sp>
        <p:graphicFrame>
          <p:nvGraphicFramePr>
            <p:cNvPr id="7170" name="Object 2"/>
            <p:cNvGraphicFramePr/>
            <p:nvPr/>
          </p:nvGraphicFramePr>
          <p:xfrm>
            <a:off x="621" y="240"/>
            <a:ext cx="816" cy="628"/>
          </p:xfrm>
          <a:graphic>
            <a:graphicData uri="http://schemas.openxmlformats.org/presentationml/2006/ole">
              <mc:AlternateContent xmlns:mc="http://schemas.openxmlformats.org/markup-compatibility/2006">
                <mc:Choice xmlns:v="urn:schemas-microsoft-com:vml" Requires="v">
                  <p:oleObj spid="_x0000_s3086" name="" r:id="rId1" imgW="4178935" imgH="3215640" progId="MS_ClipArt_Gallery.2">
                    <p:embed/>
                  </p:oleObj>
                </mc:Choice>
                <mc:Fallback>
                  <p:oleObj name="" r:id="rId1" imgW="4178935" imgH="3215640" progId="MS_ClipArt_Gallery.2">
                    <p:embed/>
                    <p:pic>
                      <p:nvPicPr>
                        <p:cNvPr id="0" name="图片 3085"/>
                        <p:cNvPicPr/>
                        <p:nvPr/>
                      </p:nvPicPr>
                      <p:blipFill>
                        <a:blip r:embed="rId2"/>
                        <a:stretch>
                          <a:fillRect/>
                        </a:stretch>
                      </p:blipFill>
                      <p:spPr>
                        <a:xfrm>
                          <a:off x="621" y="240"/>
                          <a:ext cx="816" cy="628"/>
                        </a:xfrm>
                        <a:prstGeom prst="rect">
                          <a:avLst/>
                        </a:prstGeom>
                        <a:noFill/>
                        <a:ln w="38100">
                          <a:noFill/>
                          <a:miter/>
                        </a:ln>
                      </p:spPr>
                    </p:pic>
                  </p:oleObj>
                </mc:Fallback>
              </mc:AlternateContent>
            </a:graphicData>
          </a:graphic>
        </p:graphicFrame>
      </p:grpSp>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5.10 Cache</a:t>
            </a:r>
            <a:endParaRPr lang="en-US" altLang="zh-CN" sz="1800" b="1">
              <a:solidFill>
                <a:schemeClr val="hlink"/>
              </a:solidFill>
              <a:sym typeface="Webdings" panose="05030102010509060703" pitchFamily="18" charset="2"/>
            </a:endParaRPr>
          </a:p>
        </p:txBody>
      </p:sp>
      <p:sp>
        <p:nvSpPr>
          <p:cNvPr id="3" name="Text Box 5"/>
          <p:cNvSpPr txBox="1"/>
          <p:nvPr/>
        </p:nvSpPr>
        <p:spPr>
          <a:xfrm>
            <a:off x="755650" y="1918018"/>
            <a:ext cx="7632700" cy="3046095"/>
          </a:xfrm>
          <a:prstGeom prst="rect">
            <a:avLst/>
          </a:prstGeom>
          <a:noFill/>
          <a:ln w="9525">
            <a:noFill/>
          </a:ln>
        </p:spPr>
        <p:txBody>
          <a:bodyPr>
            <a:spAutoFit/>
          </a:bodyPr>
          <a:p>
            <a:pPr indent="457200"/>
            <a:r>
              <a:rPr lang="en-US" altLang="zh-CN" b="1" dirty="0">
                <a:latin typeface="Times New Roman" panose="02020603050405020304" pitchFamily="18" charset="0"/>
              </a:rPr>
              <a:t>In this exercise, we will look at the </a:t>
            </a:r>
            <a:r>
              <a:rPr lang="en-US" altLang="zh-CN" b="1" dirty="0">
                <a:solidFill>
                  <a:srgbClr val="0000FF"/>
                </a:solidFill>
                <a:latin typeface="Times New Roman" panose="02020603050405020304" pitchFamily="18" charset="0"/>
              </a:rPr>
              <a:t>different ways capacity</a:t>
            </a:r>
            <a:r>
              <a:rPr lang="en-US" altLang="zh-CN" b="1" dirty="0">
                <a:latin typeface="Times New Roman" panose="02020603050405020304" pitchFamily="18" charset="0"/>
              </a:rPr>
              <a:t> affects overall performance. In general, </a:t>
            </a:r>
            <a:r>
              <a:rPr lang="en-US" altLang="zh-CN" b="1" u="sng" dirty="0">
                <a:latin typeface="Times New Roman" panose="02020603050405020304" pitchFamily="18" charset="0"/>
              </a:rPr>
              <a:t>cache access time is proportional to capacity</a:t>
            </a:r>
            <a:r>
              <a:rPr lang="en-US" altLang="zh-CN" b="1" dirty="0">
                <a:latin typeface="Times New Roman" panose="02020603050405020304" pitchFamily="18" charset="0"/>
              </a:rPr>
              <a:t>. Assume that </a:t>
            </a:r>
            <a:r>
              <a:rPr lang="en-US" altLang="zh-CN" b="1" dirty="0">
                <a:solidFill>
                  <a:srgbClr val="0000FF"/>
                </a:solidFill>
                <a:latin typeface="Times New Roman" panose="02020603050405020304" pitchFamily="18" charset="0"/>
              </a:rPr>
              <a:t>main memory accesses take</a:t>
            </a:r>
            <a:r>
              <a:rPr lang="en-US" altLang="zh-CN" b="1" dirty="0">
                <a:solidFill>
                  <a:srgbClr val="FF0000"/>
                </a:solidFill>
                <a:latin typeface="Times New Roman" panose="02020603050405020304" pitchFamily="18" charset="0"/>
              </a:rPr>
              <a:t> 70ns</a:t>
            </a:r>
            <a:r>
              <a:rPr lang="en-US" altLang="zh-CN" b="1" dirty="0">
                <a:latin typeface="Times New Roman" panose="02020603050405020304" pitchFamily="18" charset="0"/>
              </a:rPr>
              <a:t> and that </a:t>
            </a:r>
            <a:r>
              <a:rPr lang="en-US" altLang="zh-CN" b="1" dirty="0">
                <a:solidFill>
                  <a:srgbClr val="FF0000"/>
                </a:solidFill>
                <a:latin typeface="Times New Roman" panose="02020603050405020304" pitchFamily="18" charset="0"/>
              </a:rPr>
              <a:t>36%</a:t>
            </a:r>
            <a:r>
              <a:rPr lang="en-US" altLang="zh-CN" b="1" dirty="0">
                <a:solidFill>
                  <a:srgbClr val="0000FF"/>
                </a:solidFill>
                <a:latin typeface="Times New Roman" panose="02020603050405020304" pitchFamily="18" charset="0"/>
              </a:rPr>
              <a:t> of all instructions access data memory</a:t>
            </a:r>
            <a:r>
              <a:rPr lang="en-US" altLang="zh-CN" b="1" dirty="0">
                <a:latin typeface="Times New Roman" panose="02020603050405020304" pitchFamily="18" charset="0"/>
              </a:rPr>
              <a:t>. The following table shows data for L1 caches attached to each of two processors, P1 and P2.   </a:t>
            </a:r>
            <a:endParaRPr lang="en-US" altLang="zh-CN" b="1" dirty="0">
              <a:latin typeface="Times New Roman" panose="02020603050405020304" pitchFamily="18" charset="0"/>
            </a:endParaRPr>
          </a:p>
          <a:p>
            <a:endParaRPr lang="en-US" altLang="zh-CN" b="1" dirty="0">
              <a:latin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1187450" y="4869180"/>
            <a:ext cx="6638925" cy="8858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5.10 Cache</a:t>
            </a:r>
            <a:endParaRPr lang="en-US" altLang="zh-CN" sz="1800" b="1">
              <a:solidFill>
                <a:schemeClr val="hlink"/>
              </a:solidFill>
              <a:sym typeface="Webdings" panose="05030102010509060703" pitchFamily="18" charset="2"/>
            </a:endParaRPr>
          </a:p>
        </p:txBody>
      </p:sp>
      <p:sp>
        <p:nvSpPr>
          <p:cNvPr id="2146" name="Text Box 98"/>
          <p:cNvSpPr txBox="1"/>
          <p:nvPr/>
        </p:nvSpPr>
        <p:spPr>
          <a:xfrm>
            <a:off x="533400" y="549593"/>
            <a:ext cx="80772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endParaRPr lang="en-US" altLang="zh-CN" sz="2400" b="1"/>
          </a:p>
        </p:txBody>
      </p:sp>
      <p:sp>
        <p:nvSpPr>
          <p:cNvPr id="2" name="Rectangle 12"/>
          <p:cNvSpPr/>
          <p:nvPr/>
        </p:nvSpPr>
        <p:spPr>
          <a:xfrm>
            <a:off x="324485" y="1081723"/>
            <a:ext cx="6181090" cy="398780"/>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l" eaLnBrk="1" hangingPunct="1">
              <a:spcBef>
                <a:spcPct val="0"/>
              </a:spcBef>
              <a:buNone/>
            </a:pPr>
            <a:r>
              <a:rPr lang="en-US" altLang="zh-CN" sz="2000" b="1"/>
              <a:t>〖</a:t>
            </a:r>
            <a:r>
              <a:rPr lang="en-US" altLang="zh-CN" sz="2000" b="1" dirty="0">
                <a:solidFill>
                  <a:schemeClr val="tx1"/>
                </a:solidFill>
                <a:latin typeface="Times New Roman" panose="02020603050405020304" pitchFamily="18" charset="0"/>
                <a:sym typeface="+mn-ea"/>
              </a:rPr>
              <a:t>main memory access time</a:t>
            </a:r>
            <a:r>
              <a:rPr lang="en-US" altLang="zh-CN" sz="2000" b="1"/>
              <a:t>〗: </a:t>
            </a:r>
            <a:r>
              <a:rPr lang="zh-CN" altLang="en-US" sz="2000" b="1"/>
              <a:t>访问内存所需要的</a:t>
            </a:r>
            <a:r>
              <a:rPr lang="zh-CN" altLang="en-US" sz="2000" b="1">
                <a:solidFill>
                  <a:srgbClr val="FF0000"/>
                </a:solidFill>
              </a:rPr>
              <a:t>时间</a:t>
            </a:r>
            <a:endParaRPr lang="zh-CN" altLang="en-US" sz="2000" b="1">
              <a:solidFill>
                <a:srgbClr val="FF0000"/>
              </a:solidFill>
            </a:endParaRPr>
          </a:p>
        </p:txBody>
      </p:sp>
      <p:graphicFrame>
        <p:nvGraphicFramePr>
          <p:cNvPr id="22536" name="Object 3"/>
          <p:cNvGraphicFramePr>
            <a:graphicFrameLocks noChangeAspect="1"/>
          </p:cNvGraphicFramePr>
          <p:nvPr/>
        </p:nvGraphicFramePr>
        <p:xfrm>
          <a:off x="4704715" y="3322797"/>
          <a:ext cx="43815" cy="20320"/>
        </p:xfrm>
        <a:graphic>
          <a:graphicData uri="http://schemas.openxmlformats.org/presentationml/2006/ole">
            <mc:AlternateContent xmlns:mc="http://schemas.openxmlformats.org/markup-compatibility/2006">
              <mc:Choice xmlns:v="urn:schemas-microsoft-com:vml" Requires="v">
                <p:oleObj spid="_x0000_s3078" name="" r:id="rId1" imgW="393700" imgH="177165" progId="Equation.3">
                  <p:embed/>
                </p:oleObj>
              </mc:Choice>
              <mc:Fallback>
                <p:oleObj name="" r:id="rId1" imgW="393700" imgH="177165" progId="Equation.3">
                  <p:embed/>
                  <p:pic>
                    <p:nvPicPr>
                      <p:cNvPr id="0" name="图片 3077"/>
                      <p:cNvPicPr/>
                      <p:nvPr/>
                    </p:nvPicPr>
                    <p:blipFill>
                      <a:blip r:embed="rId2"/>
                      <a:stretch>
                        <a:fillRect/>
                      </a:stretch>
                    </p:blipFill>
                    <p:spPr>
                      <a:xfrm>
                        <a:off x="4704715" y="3322797"/>
                        <a:ext cx="43815" cy="20320"/>
                      </a:xfrm>
                      <a:prstGeom prst="rect">
                        <a:avLst/>
                      </a:prstGeom>
                      <a:noFill/>
                      <a:ln w="38100">
                        <a:noFill/>
                        <a:miter/>
                      </a:ln>
                    </p:spPr>
                  </p:pic>
                </p:oleObj>
              </mc:Fallback>
            </mc:AlternateContent>
          </a:graphicData>
        </a:graphic>
      </p:graphicFrame>
      <p:sp>
        <p:nvSpPr>
          <p:cNvPr id="4" name="Rectangle 12"/>
          <p:cNvSpPr/>
          <p:nvPr/>
        </p:nvSpPr>
        <p:spPr>
          <a:xfrm>
            <a:off x="323850" y="1774508"/>
            <a:ext cx="8763000" cy="398780"/>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l" eaLnBrk="1" hangingPunct="1">
              <a:spcBef>
                <a:spcPct val="0"/>
              </a:spcBef>
              <a:buNone/>
            </a:pPr>
            <a:r>
              <a:rPr lang="en-US" altLang="zh-CN" sz="2000" b="1"/>
              <a:t>〖</a:t>
            </a:r>
            <a:r>
              <a:rPr lang="en-US" altLang="zh-CN" sz="2000" b="1" dirty="0">
                <a:solidFill>
                  <a:schemeClr val="tx1"/>
                </a:solidFill>
                <a:latin typeface="Times New Roman" panose="02020603050405020304" pitchFamily="18" charset="0"/>
                <a:sym typeface="+mn-ea"/>
              </a:rPr>
              <a:t>instructions access data memory</a:t>
            </a:r>
            <a:r>
              <a:rPr lang="en-US" altLang="zh-CN" sz="2000" b="1"/>
              <a:t>〗:  </a:t>
            </a:r>
            <a:r>
              <a:rPr lang="zh-CN" altLang="en-US" sz="2000" b="1"/>
              <a:t>总指令占比</a:t>
            </a:r>
            <a:r>
              <a:rPr lang="en-US" altLang="zh-CN" sz="2000" b="1"/>
              <a:t>——</a:t>
            </a:r>
            <a:r>
              <a:rPr lang="zh-CN" altLang="en-US" sz="2000" b="1"/>
              <a:t>用于计算内存访问</a:t>
            </a:r>
            <a:r>
              <a:rPr lang="zh-CN" altLang="en-US" sz="2000" b="1">
                <a:solidFill>
                  <a:srgbClr val="FF0000"/>
                </a:solidFill>
              </a:rPr>
              <a:t>次数</a:t>
            </a:r>
            <a:endParaRPr lang="zh-CN" altLang="en-US" sz="2000" b="1">
              <a:solidFill>
                <a:srgbClr val="FF0000"/>
              </a:solidFill>
            </a:endParaRPr>
          </a:p>
        </p:txBody>
      </p:sp>
      <p:sp>
        <p:nvSpPr>
          <p:cNvPr id="7" name="文本框 6"/>
          <p:cNvSpPr txBox="1"/>
          <p:nvPr/>
        </p:nvSpPr>
        <p:spPr>
          <a:xfrm>
            <a:off x="467360" y="3934460"/>
            <a:ext cx="8335010" cy="2306955"/>
          </a:xfrm>
          <a:prstGeom prst="rect">
            <a:avLst/>
          </a:prstGeom>
          <a:noFill/>
        </p:spPr>
        <p:txBody>
          <a:bodyPr wrap="square" rtlCol="0" anchor="t">
            <a:spAutoFit/>
          </a:bodyPr>
          <a:p>
            <a:r>
              <a:rPr lang="zh-CN" altLang="en-US" b="1" dirty="0">
                <a:solidFill>
                  <a:srgbClr val="0000FF"/>
                </a:solidFill>
                <a:sym typeface="+mn-ea"/>
              </a:rPr>
              <a:t>信息：</a:t>
            </a:r>
            <a:r>
              <a:rPr lang="en-US" altLang="zh-CN" b="1" dirty="0">
                <a:solidFill>
                  <a:srgbClr val="0000FF"/>
                </a:solidFill>
                <a:sym typeface="+mn-ea"/>
              </a:rPr>
              <a:t> </a:t>
            </a:r>
            <a:endParaRPr lang="en-US" altLang="zh-CN" b="1" dirty="0">
              <a:solidFill>
                <a:srgbClr val="0000FF"/>
              </a:solidFill>
              <a:sym typeface="+mn-ea"/>
            </a:endParaRPr>
          </a:p>
          <a:p>
            <a:endParaRPr lang="en-US" altLang="zh-CN" b="1" dirty="0">
              <a:solidFill>
                <a:srgbClr val="0000FF"/>
              </a:solidFill>
              <a:sym typeface="+mn-ea"/>
            </a:endParaRPr>
          </a:p>
          <a:p>
            <a:pPr indent="457200"/>
            <a:r>
              <a:rPr lang="zh-CN" altLang="en-US" b="1" dirty="0">
                <a:solidFill>
                  <a:srgbClr val="0000FF"/>
                </a:solidFill>
                <a:sym typeface="+mn-ea"/>
              </a:rPr>
              <a:t>内存访问时间：</a:t>
            </a:r>
            <a:r>
              <a:rPr lang="en-US" altLang="zh-CN" b="1" dirty="0">
                <a:solidFill>
                  <a:srgbClr val="FF0000"/>
                </a:solidFill>
                <a:sym typeface="+mn-ea"/>
              </a:rPr>
              <a:t>70ns</a:t>
            </a:r>
            <a:endParaRPr lang="en-US" altLang="zh-CN" b="1" dirty="0">
              <a:solidFill>
                <a:srgbClr val="0000FF"/>
              </a:solidFill>
              <a:sym typeface="+mn-ea"/>
            </a:endParaRPr>
          </a:p>
          <a:p>
            <a:pPr indent="457200"/>
            <a:r>
              <a:rPr lang="zh-CN" altLang="en-US" b="1" dirty="0">
                <a:solidFill>
                  <a:srgbClr val="0000FF"/>
                </a:solidFill>
                <a:sym typeface="+mn-ea"/>
              </a:rPr>
              <a:t>内存访问次数：</a:t>
            </a:r>
            <a:r>
              <a:rPr lang="en-US" altLang="zh-CN" b="1" dirty="0">
                <a:solidFill>
                  <a:srgbClr val="FF0000"/>
                </a:solidFill>
                <a:sym typeface="+mn-ea"/>
              </a:rPr>
              <a:t>0.36I</a:t>
            </a:r>
            <a:r>
              <a:rPr lang="en-US" altLang="zh-CN" b="1" dirty="0">
                <a:solidFill>
                  <a:srgbClr val="0000FF"/>
                </a:solidFill>
                <a:sym typeface="+mn-ea"/>
              </a:rPr>
              <a:t> (I - </a:t>
            </a:r>
            <a:r>
              <a:rPr lang="zh-CN" altLang="en-US" b="1" dirty="0">
                <a:solidFill>
                  <a:srgbClr val="0000FF"/>
                </a:solidFill>
                <a:sym typeface="+mn-ea"/>
              </a:rPr>
              <a:t>总指令数</a:t>
            </a:r>
            <a:r>
              <a:rPr lang="en-US" altLang="zh-CN" b="1" dirty="0">
                <a:solidFill>
                  <a:srgbClr val="0000FF"/>
                </a:solidFill>
                <a:sym typeface="+mn-ea"/>
              </a:rPr>
              <a:t>)</a:t>
            </a:r>
            <a:endParaRPr lang="en-US" altLang="zh-CN" b="1" dirty="0">
              <a:solidFill>
                <a:srgbClr val="0000FF"/>
              </a:solidFill>
              <a:sym typeface="+mn-ea"/>
            </a:endParaRPr>
          </a:p>
          <a:p>
            <a:pPr indent="457200"/>
            <a:r>
              <a:rPr lang="en-US" altLang="zh-CN" b="1" dirty="0">
                <a:solidFill>
                  <a:srgbClr val="0000FF"/>
                </a:solidFill>
                <a:sym typeface="+mn-ea"/>
              </a:rPr>
              <a:t>P1 </a:t>
            </a:r>
            <a:r>
              <a:rPr lang="zh-CN" altLang="en-US" b="1" dirty="0">
                <a:solidFill>
                  <a:srgbClr val="0000FF"/>
                </a:solidFill>
                <a:sym typeface="+mn-ea"/>
              </a:rPr>
              <a:t>：</a:t>
            </a:r>
            <a:r>
              <a:rPr lang="en-US" altLang="zh-CN" b="1" dirty="0">
                <a:solidFill>
                  <a:srgbClr val="FF0000"/>
                </a:solidFill>
                <a:sym typeface="+mn-ea"/>
              </a:rPr>
              <a:t>2KB</a:t>
            </a:r>
            <a:r>
              <a:rPr lang="zh-CN" altLang="en-US" b="1" dirty="0">
                <a:solidFill>
                  <a:srgbClr val="0000FF"/>
                </a:solidFill>
                <a:sym typeface="+mn-ea"/>
              </a:rPr>
              <a:t>，命中率</a:t>
            </a:r>
            <a:r>
              <a:rPr lang="en-US" altLang="zh-CN" b="1" dirty="0">
                <a:solidFill>
                  <a:srgbClr val="0000FF"/>
                </a:solidFill>
                <a:sym typeface="+mn-ea"/>
              </a:rPr>
              <a:t> </a:t>
            </a:r>
            <a:r>
              <a:rPr lang="en-US" altLang="zh-CN" b="1" dirty="0">
                <a:solidFill>
                  <a:srgbClr val="FF0000"/>
                </a:solidFill>
                <a:sym typeface="+mn-ea"/>
              </a:rPr>
              <a:t>92%</a:t>
            </a:r>
            <a:r>
              <a:rPr lang="zh-CN" altLang="en-US" b="1" dirty="0">
                <a:solidFill>
                  <a:srgbClr val="0000FF"/>
                </a:solidFill>
                <a:sym typeface="+mn-ea"/>
              </a:rPr>
              <a:t>，访问时间</a:t>
            </a:r>
            <a:r>
              <a:rPr lang="en-US" altLang="zh-CN" b="1" dirty="0">
                <a:solidFill>
                  <a:srgbClr val="FF0000"/>
                </a:solidFill>
                <a:sym typeface="+mn-ea"/>
              </a:rPr>
              <a:t>0.66ns</a:t>
            </a:r>
            <a:endParaRPr lang="en-US" altLang="zh-CN" b="1" dirty="0">
              <a:solidFill>
                <a:srgbClr val="FF0000"/>
              </a:solidFill>
              <a:sym typeface="+mn-ea"/>
            </a:endParaRPr>
          </a:p>
          <a:p>
            <a:pPr indent="457200"/>
            <a:r>
              <a:rPr lang="en-US" altLang="zh-CN" b="1" dirty="0">
                <a:solidFill>
                  <a:srgbClr val="0000FF"/>
                </a:solidFill>
                <a:sym typeface="+mn-ea"/>
              </a:rPr>
              <a:t>P2 </a:t>
            </a:r>
            <a:r>
              <a:rPr lang="zh-CN" altLang="en-US" b="1" dirty="0">
                <a:solidFill>
                  <a:srgbClr val="0000FF"/>
                </a:solidFill>
                <a:sym typeface="+mn-ea"/>
              </a:rPr>
              <a:t>：</a:t>
            </a:r>
            <a:r>
              <a:rPr lang="en-US" altLang="zh-CN" b="1" dirty="0">
                <a:solidFill>
                  <a:srgbClr val="FF0000"/>
                </a:solidFill>
                <a:sym typeface="+mn-ea"/>
              </a:rPr>
              <a:t>4KB</a:t>
            </a:r>
            <a:r>
              <a:rPr lang="zh-CN" altLang="en-US" b="1" dirty="0">
                <a:solidFill>
                  <a:srgbClr val="0000FF"/>
                </a:solidFill>
                <a:sym typeface="+mn-ea"/>
              </a:rPr>
              <a:t>，命中率</a:t>
            </a:r>
            <a:r>
              <a:rPr lang="en-US" altLang="zh-CN" b="1" dirty="0">
                <a:solidFill>
                  <a:srgbClr val="0000FF"/>
                </a:solidFill>
                <a:sym typeface="+mn-ea"/>
              </a:rPr>
              <a:t> </a:t>
            </a:r>
            <a:r>
              <a:rPr lang="en-US" altLang="zh-CN" b="1" dirty="0">
                <a:solidFill>
                  <a:srgbClr val="FF0000"/>
                </a:solidFill>
                <a:sym typeface="+mn-ea"/>
              </a:rPr>
              <a:t>94%</a:t>
            </a:r>
            <a:r>
              <a:rPr lang="zh-CN" altLang="en-US" b="1" dirty="0">
                <a:solidFill>
                  <a:srgbClr val="0000FF"/>
                </a:solidFill>
                <a:sym typeface="+mn-ea"/>
              </a:rPr>
              <a:t>，访问时间</a:t>
            </a:r>
            <a:r>
              <a:rPr lang="en-US" altLang="zh-CN" b="1" dirty="0">
                <a:solidFill>
                  <a:srgbClr val="FF0000"/>
                </a:solidFill>
                <a:sym typeface="+mn-ea"/>
              </a:rPr>
              <a:t>0.90ns</a:t>
            </a:r>
            <a:endParaRPr lang="en-US" altLang="zh-CN" b="1" dirty="0">
              <a:solidFill>
                <a:srgbClr val="FF0000"/>
              </a:solidFill>
              <a:sym typeface="+mn-ea"/>
            </a:endParaRPr>
          </a:p>
        </p:txBody>
      </p:sp>
      <p:pic>
        <p:nvPicPr>
          <p:cNvPr id="5" name="图片 4"/>
          <p:cNvPicPr>
            <a:picLocks noChangeAspect="1"/>
          </p:cNvPicPr>
          <p:nvPr/>
        </p:nvPicPr>
        <p:blipFill>
          <a:blip r:embed="rId3"/>
          <a:stretch>
            <a:fillRect/>
          </a:stretch>
        </p:blipFill>
        <p:spPr>
          <a:xfrm>
            <a:off x="1379220" y="2708275"/>
            <a:ext cx="6638925" cy="8858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98"/>
          <p:cNvSpPr txBox="1"/>
          <p:nvPr/>
        </p:nvSpPr>
        <p:spPr>
          <a:xfrm>
            <a:off x="533400" y="1984693"/>
            <a:ext cx="8077200" cy="167894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endParaRPr lang="en-US" altLang="zh-CN" sz="2400" b="1"/>
          </a:p>
          <a:p>
            <a:pPr marL="0" lvl="0" indent="0" eaLnBrk="1" hangingPunct="1">
              <a:spcBef>
                <a:spcPct val="30000"/>
              </a:spcBef>
              <a:buNone/>
            </a:pPr>
            <a:r>
              <a:rPr lang="en-US" altLang="zh-CN" sz="2400" b="1"/>
              <a:t>        </a:t>
            </a:r>
            <a:r>
              <a:rPr lang="en-US" altLang="zh-CN" sz="2400" b="1">
                <a:solidFill>
                  <a:srgbClr val="FF0000"/>
                </a:solidFill>
              </a:rPr>
              <a:t>5.10.1</a:t>
            </a:r>
            <a:r>
              <a:rPr lang="en-US" altLang="zh-CN" sz="2400" b="1"/>
              <a:t>  Assuming that the </a:t>
            </a:r>
            <a:r>
              <a:rPr lang="en-US" altLang="zh-CN" sz="2400" b="1">
                <a:solidFill>
                  <a:srgbClr val="0000FF"/>
                </a:solidFill>
              </a:rPr>
              <a:t>L1 hit time</a:t>
            </a:r>
            <a:r>
              <a:rPr lang="en-US" altLang="zh-CN" sz="2400" b="1"/>
              <a:t> determines the cycle times for P1 and P2, what are their respective </a:t>
            </a:r>
            <a:r>
              <a:rPr lang="en-US" altLang="zh-CN" sz="2400" b="1">
                <a:solidFill>
                  <a:srgbClr val="0000FF"/>
                </a:solidFill>
              </a:rPr>
              <a:t>clock rates</a:t>
            </a:r>
            <a:r>
              <a:rPr lang="en-US" altLang="zh-CN" sz="2400" b="1"/>
              <a:t>?</a:t>
            </a:r>
            <a:endParaRPr lang="en-US" altLang="zh-CN" sz="2400" b="1"/>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5.10 Cache</a:t>
            </a:r>
            <a:endParaRPr lang="en-US" altLang="zh-CN" sz="1800" b="1">
              <a:solidFill>
                <a:schemeClr val="hlink"/>
              </a:solidFill>
              <a:sym typeface="Webdings" panose="05030102010509060703" pitchFamily="18" charset="2"/>
            </a:endParaRPr>
          </a:p>
        </p:txBody>
      </p:sp>
      <p:sp>
        <p:nvSpPr>
          <p:cNvPr id="6" name="文本框 5"/>
          <p:cNvSpPr txBox="1"/>
          <p:nvPr/>
        </p:nvSpPr>
        <p:spPr>
          <a:xfrm>
            <a:off x="467360" y="274955"/>
            <a:ext cx="8335010" cy="1476375"/>
          </a:xfrm>
          <a:prstGeom prst="rect">
            <a:avLst/>
          </a:prstGeom>
          <a:noFill/>
        </p:spPr>
        <p:txBody>
          <a:bodyPr wrap="square" rtlCol="0" anchor="t">
            <a:spAutoFit/>
          </a:bodyPr>
          <a:p>
            <a:r>
              <a:rPr lang="zh-CN" altLang="en-US" sz="1800" b="1" dirty="0">
                <a:solidFill>
                  <a:srgbClr val="0000FF"/>
                </a:solidFill>
                <a:sym typeface="+mn-ea"/>
              </a:rPr>
              <a:t>信息：</a:t>
            </a:r>
            <a:r>
              <a:rPr lang="en-US" altLang="zh-CN" sz="1800" b="1" dirty="0">
                <a:solidFill>
                  <a:srgbClr val="0000FF"/>
                </a:solidFill>
                <a:sym typeface="+mn-ea"/>
              </a:rPr>
              <a:t> </a:t>
            </a:r>
            <a:endParaRPr lang="en-US" altLang="zh-CN" sz="1800" b="1" dirty="0">
              <a:solidFill>
                <a:srgbClr val="0000FF"/>
              </a:solidFill>
              <a:sym typeface="+mn-ea"/>
            </a:endParaRPr>
          </a:p>
          <a:p>
            <a:pPr indent="457200"/>
            <a:r>
              <a:rPr lang="zh-CN" altLang="en-US" sz="1800" b="1" dirty="0">
                <a:solidFill>
                  <a:srgbClr val="0000FF"/>
                </a:solidFill>
                <a:sym typeface="+mn-ea"/>
              </a:rPr>
              <a:t>内存访问时间：</a:t>
            </a:r>
            <a:r>
              <a:rPr lang="en-US" altLang="zh-CN" sz="1800" b="1" dirty="0">
                <a:solidFill>
                  <a:srgbClr val="FF0000"/>
                </a:solidFill>
                <a:sym typeface="+mn-ea"/>
              </a:rPr>
              <a:t>70ns</a:t>
            </a:r>
            <a:endParaRPr lang="en-US" altLang="zh-CN" sz="1800" b="1" dirty="0">
              <a:solidFill>
                <a:srgbClr val="0000FF"/>
              </a:solidFill>
              <a:sym typeface="+mn-ea"/>
            </a:endParaRPr>
          </a:p>
          <a:p>
            <a:pPr indent="457200"/>
            <a:r>
              <a:rPr lang="zh-CN" altLang="en-US" sz="1800" b="1" dirty="0">
                <a:solidFill>
                  <a:srgbClr val="0000FF"/>
                </a:solidFill>
                <a:sym typeface="+mn-ea"/>
              </a:rPr>
              <a:t>内存访问次数：</a:t>
            </a:r>
            <a:r>
              <a:rPr lang="en-US" altLang="zh-CN" sz="1800" b="1" dirty="0">
                <a:solidFill>
                  <a:srgbClr val="FF0000"/>
                </a:solidFill>
                <a:sym typeface="+mn-ea"/>
              </a:rPr>
              <a:t>0.36I</a:t>
            </a:r>
            <a:r>
              <a:rPr lang="en-US" altLang="zh-CN" sz="1800" b="1" dirty="0">
                <a:solidFill>
                  <a:srgbClr val="0000FF"/>
                </a:solidFill>
                <a:sym typeface="+mn-ea"/>
              </a:rPr>
              <a:t> (I - </a:t>
            </a:r>
            <a:r>
              <a:rPr lang="zh-CN" altLang="en-US" sz="1800" b="1" dirty="0">
                <a:solidFill>
                  <a:srgbClr val="0000FF"/>
                </a:solidFill>
                <a:sym typeface="+mn-ea"/>
              </a:rPr>
              <a:t>总指令数</a:t>
            </a:r>
            <a:r>
              <a:rPr lang="en-US" altLang="zh-CN" sz="1800" b="1" dirty="0">
                <a:solidFill>
                  <a:srgbClr val="0000FF"/>
                </a:solidFill>
                <a:sym typeface="+mn-ea"/>
              </a:rPr>
              <a:t>)</a:t>
            </a:r>
            <a:endParaRPr lang="en-US" altLang="zh-CN" sz="1800" b="1" dirty="0">
              <a:solidFill>
                <a:srgbClr val="0000FF"/>
              </a:solidFill>
              <a:sym typeface="+mn-ea"/>
            </a:endParaRPr>
          </a:p>
          <a:p>
            <a:pPr indent="457200"/>
            <a:r>
              <a:rPr lang="en-US" altLang="zh-CN" sz="1800" b="1" dirty="0">
                <a:solidFill>
                  <a:srgbClr val="0000FF"/>
                </a:solidFill>
                <a:sym typeface="+mn-ea"/>
              </a:rPr>
              <a:t>P1 </a:t>
            </a:r>
            <a:r>
              <a:rPr lang="zh-CN" altLang="en-US" sz="1800" b="1" dirty="0">
                <a:solidFill>
                  <a:srgbClr val="0000FF"/>
                </a:solidFill>
                <a:sym typeface="+mn-ea"/>
              </a:rPr>
              <a:t>：</a:t>
            </a:r>
            <a:r>
              <a:rPr lang="en-US" altLang="zh-CN" sz="1800" b="1" dirty="0">
                <a:solidFill>
                  <a:srgbClr val="FF0000"/>
                </a:solidFill>
                <a:sym typeface="+mn-ea"/>
              </a:rPr>
              <a:t>2KB</a:t>
            </a:r>
            <a:r>
              <a:rPr lang="zh-CN" altLang="en-US" sz="1800" b="1" dirty="0">
                <a:solidFill>
                  <a:srgbClr val="0000FF"/>
                </a:solidFill>
                <a:sym typeface="+mn-ea"/>
              </a:rPr>
              <a:t>，命中率</a:t>
            </a:r>
            <a:r>
              <a:rPr lang="en-US" altLang="zh-CN" sz="1800" b="1" dirty="0">
                <a:solidFill>
                  <a:srgbClr val="0000FF"/>
                </a:solidFill>
                <a:sym typeface="+mn-ea"/>
              </a:rPr>
              <a:t> </a:t>
            </a:r>
            <a:r>
              <a:rPr lang="en-US" altLang="zh-CN" sz="1800" b="1" dirty="0">
                <a:solidFill>
                  <a:srgbClr val="FF0000"/>
                </a:solidFill>
                <a:sym typeface="+mn-ea"/>
              </a:rPr>
              <a:t>92%</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0.66ns</a:t>
            </a:r>
            <a:endParaRPr lang="en-US" altLang="zh-CN" sz="1800" b="1" u="sng" dirty="0">
              <a:solidFill>
                <a:srgbClr val="FF0000"/>
              </a:solidFill>
              <a:sym typeface="+mn-ea"/>
            </a:endParaRPr>
          </a:p>
          <a:p>
            <a:pPr indent="457200"/>
            <a:r>
              <a:rPr lang="en-US" altLang="zh-CN" sz="1800" b="1" dirty="0">
                <a:solidFill>
                  <a:srgbClr val="0000FF"/>
                </a:solidFill>
                <a:sym typeface="+mn-ea"/>
              </a:rPr>
              <a:t>P2 </a:t>
            </a:r>
            <a:r>
              <a:rPr lang="zh-CN" altLang="en-US" sz="1800" b="1" dirty="0">
                <a:solidFill>
                  <a:srgbClr val="0000FF"/>
                </a:solidFill>
                <a:sym typeface="+mn-ea"/>
              </a:rPr>
              <a:t>：</a:t>
            </a:r>
            <a:r>
              <a:rPr lang="en-US" altLang="zh-CN" sz="1800" b="1" dirty="0">
                <a:solidFill>
                  <a:srgbClr val="FF0000"/>
                </a:solidFill>
                <a:sym typeface="+mn-ea"/>
              </a:rPr>
              <a:t>4KB</a:t>
            </a:r>
            <a:r>
              <a:rPr lang="zh-CN" altLang="en-US" sz="1800" b="1" dirty="0">
                <a:solidFill>
                  <a:srgbClr val="0000FF"/>
                </a:solidFill>
                <a:sym typeface="+mn-ea"/>
              </a:rPr>
              <a:t>，命中率</a:t>
            </a:r>
            <a:r>
              <a:rPr lang="en-US" altLang="zh-CN" sz="1800" b="1" dirty="0">
                <a:solidFill>
                  <a:srgbClr val="0000FF"/>
                </a:solidFill>
                <a:sym typeface="+mn-ea"/>
              </a:rPr>
              <a:t> </a:t>
            </a:r>
            <a:r>
              <a:rPr lang="en-US" altLang="zh-CN" sz="1800" b="1" dirty="0">
                <a:solidFill>
                  <a:srgbClr val="FF0000"/>
                </a:solidFill>
                <a:sym typeface="+mn-ea"/>
              </a:rPr>
              <a:t>94%</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0.90ns</a:t>
            </a:r>
            <a:endParaRPr lang="en-US" altLang="zh-CN" sz="1800" b="1" u="sng" dirty="0">
              <a:solidFill>
                <a:srgbClr val="FF0000"/>
              </a:solidFill>
              <a:sym typeface="+mn-ea"/>
            </a:endParaRPr>
          </a:p>
        </p:txBody>
      </p:sp>
      <p:sp>
        <p:nvSpPr>
          <p:cNvPr id="11" name="文本框 10"/>
          <p:cNvSpPr txBox="1"/>
          <p:nvPr/>
        </p:nvSpPr>
        <p:spPr>
          <a:xfrm>
            <a:off x="1410970" y="4147820"/>
            <a:ext cx="6179185" cy="460375"/>
          </a:xfrm>
          <a:prstGeom prst="rect">
            <a:avLst/>
          </a:prstGeom>
          <a:noFill/>
        </p:spPr>
        <p:txBody>
          <a:bodyPr wrap="square" rtlCol="0" anchor="t">
            <a:spAutoFit/>
          </a:bodyPr>
          <a:p>
            <a:r>
              <a:rPr lang="en-US" altLang="zh-CN" b="1">
                <a:solidFill>
                  <a:srgbClr val="0000FF"/>
                </a:solidFill>
                <a:sym typeface="+mn-ea"/>
              </a:rPr>
              <a:t>Clock Rates = 1 / Period = 1 / L1 Hit Time</a:t>
            </a:r>
            <a:endParaRPr lang="en-US" altLang="zh-CN" b="1">
              <a:solidFill>
                <a:srgbClr val="0000FF"/>
              </a:solidFill>
              <a:sym typeface="+mn-ea"/>
            </a:endParaRPr>
          </a:p>
        </p:txBody>
      </p:sp>
      <p:sp>
        <p:nvSpPr>
          <p:cNvPr id="12" name="文本框 11"/>
          <p:cNvSpPr txBox="1"/>
          <p:nvPr/>
        </p:nvSpPr>
        <p:spPr>
          <a:xfrm>
            <a:off x="1623060" y="4735830"/>
            <a:ext cx="4572000" cy="829945"/>
          </a:xfrm>
          <a:prstGeom prst="rect">
            <a:avLst/>
          </a:prstGeom>
          <a:noFill/>
        </p:spPr>
        <p:txBody>
          <a:bodyPr wrap="square" rtlCol="0" anchor="t">
            <a:spAutoFit/>
          </a:bodyPr>
          <a:p>
            <a:r>
              <a:rPr lang="en-US" altLang="zh-CN"/>
              <a:t>P1: </a:t>
            </a:r>
            <a:r>
              <a:rPr lang="zh-CN" altLang="en-US"/>
              <a:t>1/0.66≈1.52 GHz</a:t>
            </a:r>
            <a:endParaRPr lang="zh-CN" altLang="en-US"/>
          </a:p>
          <a:p>
            <a:r>
              <a:rPr lang="en-US" altLang="zh-CN"/>
              <a:t>P2: 1/0.90≈1.11 GHz</a:t>
            </a:r>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98"/>
          <p:cNvSpPr txBox="1"/>
          <p:nvPr/>
        </p:nvSpPr>
        <p:spPr>
          <a:xfrm>
            <a:off x="533400" y="1984693"/>
            <a:ext cx="8077200" cy="13093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endParaRPr lang="en-US" altLang="zh-CN" sz="2400" b="1"/>
          </a:p>
          <a:p>
            <a:pPr marL="0" lvl="0" indent="0" eaLnBrk="1" hangingPunct="1">
              <a:spcBef>
                <a:spcPct val="30000"/>
              </a:spcBef>
              <a:buNone/>
            </a:pPr>
            <a:r>
              <a:rPr lang="en-US" altLang="zh-CN" sz="2400" b="1"/>
              <a:t>        </a:t>
            </a:r>
            <a:r>
              <a:rPr lang="en-US" altLang="zh-CN" sz="2400" b="1">
                <a:solidFill>
                  <a:srgbClr val="FF0000"/>
                </a:solidFill>
              </a:rPr>
              <a:t>5.10.2</a:t>
            </a:r>
            <a:r>
              <a:rPr lang="en-US" altLang="zh-CN" sz="2400" b="1"/>
              <a:t>  What is the </a:t>
            </a:r>
            <a:r>
              <a:rPr lang="en-US" altLang="zh-CN" sz="2400" b="1">
                <a:solidFill>
                  <a:srgbClr val="0000FF"/>
                </a:solidFill>
              </a:rPr>
              <a:t>Average Memory Access Time</a:t>
            </a:r>
            <a:r>
              <a:rPr lang="en-US" altLang="zh-CN" sz="2400" b="1"/>
              <a:t> for P1 and P2 (</a:t>
            </a:r>
            <a:r>
              <a:rPr lang="en-US" altLang="zh-CN" sz="2400" b="1">
                <a:solidFill>
                  <a:srgbClr val="0000FF"/>
                </a:solidFill>
              </a:rPr>
              <a:t>in cycles</a:t>
            </a:r>
            <a:r>
              <a:rPr lang="en-US" altLang="zh-CN" sz="2400" b="1"/>
              <a:t>)?</a:t>
            </a:r>
            <a:endParaRPr lang="en-US" altLang="zh-CN" sz="2400" b="1"/>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5.10 Cache</a:t>
            </a:r>
            <a:endParaRPr lang="en-US" altLang="zh-CN" sz="1800" b="1">
              <a:solidFill>
                <a:schemeClr val="hlink"/>
              </a:solidFill>
              <a:sym typeface="Webdings" panose="05030102010509060703" pitchFamily="18" charset="2"/>
            </a:endParaRPr>
          </a:p>
        </p:txBody>
      </p:sp>
      <p:sp>
        <p:nvSpPr>
          <p:cNvPr id="6" name="文本框 5"/>
          <p:cNvSpPr txBox="1"/>
          <p:nvPr/>
        </p:nvSpPr>
        <p:spPr>
          <a:xfrm>
            <a:off x="467360" y="274955"/>
            <a:ext cx="8335010" cy="1476375"/>
          </a:xfrm>
          <a:prstGeom prst="rect">
            <a:avLst/>
          </a:prstGeom>
          <a:noFill/>
        </p:spPr>
        <p:txBody>
          <a:bodyPr wrap="square" rtlCol="0" anchor="t">
            <a:spAutoFit/>
          </a:bodyPr>
          <a:p>
            <a:r>
              <a:rPr lang="zh-CN" altLang="en-US" sz="1800" b="1" dirty="0">
                <a:solidFill>
                  <a:srgbClr val="0000FF"/>
                </a:solidFill>
                <a:sym typeface="+mn-ea"/>
              </a:rPr>
              <a:t>信息：</a:t>
            </a:r>
            <a:r>
              <a:rPr lang="en-US" altLang="zh-CN" sz="1800" b="1" dirty="0">
                <a:solidFill>
                  <a:srgbClr val="0000FF"/>
                </a:solidFill>
                <a:sym typeface="+mn-ea"/>
              </a:rPr>
              <a:t> </a:t>
            </a:r>
            <a:endParaRPr lang="en-US" altLang="zh-CN" sz="1800" b="1" dirty="0">
              <a:solidFill>
                <a:srgbClr val="0000FF"/>
              </a:solidFill>
              <a:sym typeface="+mn-ea"/>
            </a:endParaRPr>
          </a:p>
          <a:p>
            <a:pPr indent="457200"/>
            <a:r>
              <a:rPr lang="zh-CN" altLang="en-US" sz="1800" b="1" u="sng" dirty="0">
                <a:solidFill>
                  <a:srgbClr val="0000FF"/>
                </a:solidFill>
                <a:sym typeface="+mn-ea"/>
              </a:rPr>
              <a:t>内存访问时间：</a:t>
            </a:r>
            <a:r>
              <a:rPr lang="en-US" altLang="zh-CN" sz="1800" b="1" u="sng" dirty="0">
                <a:solidFill>
                  <a:srgbClr val="FF0000"/>
                </a:solidFill>
                <a:sym typeface="+mn-ea"/>
              </a:rPr>
              <a:t>70ns</a:t>
            </a:r>
            <a:endParaRPr lang="en-US" altLang="zh-CN" sz="1800" b="1" u="sng" dirty="0">
              <a:solidFill>
                <a:srgbClr val="0000FF"/>
              </a:solidFill>
              <a:sym typeface="+mn-ea"/>
            </a:endParaRPr>
          </a:p>
          <a:p>
            <a:pPr indent="457200"/>
            <a:r>
              <a:rPr lang="zh-CN" altLang="en-US" sz="1800" b="1" dirty="0">
                <a:solidFill>
                  <a:srgbClr val="0000FF"/>
                </a:solidFill>
                <a:sym typeface="+mn-ea"/>
              </a:rPr>
              <a:t>内存访问次数：</a:t>
            </a:r>
            <a:r>
              <a:rPr lang="en-US" altLang="zh-CN" sz="1800" b="1" dirty="0">
                <a:solidFill>
                  <a:srgbClr val="FF0000"/>
                </a:solidFill>
                <a:sym typeface="+mn-ea"/>
              </a:rPr>
              <a:t>0.36I</a:t>
            </a:r>
            <a:r>
              <a:rPr lang="en-US" altLang="zh-CN" sz="1800" b="1" dirty="0">
                <a:solidFill>
                  <a:srgbClr val="0000FF"/>
                </a:solidFill>
                <a:sym typeface="+mn-ea"/>
              </a:rPr>
              <a:t> (I - </a:t>
            </a:r>
            <a:r>
              <a:rPr lang="zh-CN" altLang="en-US" sz="1800" b="1" dirty="0">
                <a:solidFill>
                  <a:srgbClr val="0000FF"/>
                </a:solidFill>
                <a:sym typeface="+mn-ea"/>
              </a:rPr>
              <a:t>总指令数</a:t>
            </a:r>
            <a:r>
              <a:rPr lang="en-US" altLang="zh-CN" sz="1800" b="1" dirty="0">
                <a:solidFill>
                  <a:srgbClr val="0000FF"/>
                </a:solidFill>
                <a:sym typeface="+mn-ea"/>
              </a:rPr>
              <a:t>)</a:t>
            </a:r>
            <a:endParaRPr lang="en-US" altLang="zh-CN" sz="1800" b="1" dirty="0">
              <a:solidFill>
                <a:srgbClr val="0000FF"/>
              </a:solidFill>
              <a:sym typeface="+mn-ea"/>
            </a:endParaRPr>
          </a:p>
          <a:p>
            <a:pPr indent="457200"/>
            <a:r>
              <a:rPr lang="en-US" altLang="zh-CN" sz="1800" b="1" dirty="0">
                <a:solidFill>
                  <a:srgbClr val="0000FF"/>
                </a:solidFill>
                <a:sym typeface="+mn-ea"/>
              </a:rPr>
              <a:t>P1 </a:t>
            </a:r>
            <a:r>
              <a:rPr lang="zh-CN" altLang="en-US" sz="1800" b="1" dirty="0">
                <a:solidFill>
                  <a:srgbClr val="0000FF"/>
                </a:solidFill>
                <a:sym typeface="+mn-ea"/>
              </a:rPr>
              <a:t>：</a:t>
            </a:r>
            <a:r>
              <a:rPr lang="en-US" altLang="zh-CN" sz="1800" b="1" dirty="0">
                <a:solidFill>
                  <a:srgbClr val="FF0000"/>
                </a:solidFill>
                <a:sym typeface="+mn-ea"/>
              </a:rPr>
              <a:t>2KB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92%</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0.66ns</a:t>
            </a:r>
            <a:endParaRPr lang="en-US" altLang="zh-CN" sz="1800" b="1" u="sng" dirty="0">
              <a:solidFill>
                <a:srgbClr val="FF0000"/>
              </a:solidFill>
              <a:sym typeface="+mn-ea"/>
            </a:endParaRPr>
          </a:p>
          <a:p>
            <a:pPr indent="457200"/>
            <a:r>
              <a:rPr lang="en-US" altLang="zh-CN" sz="1800" b="1" dirty="0">
                <a:solidFill>
                  <a:srgbClr val="0000FF"/>
                </a:solidFill>
                <a:sym typeface="+mn-ea"/>
              </a:rPr>
              <a:t>P2 </a:t>
            </a:r>
            <a:r>
              <a:rPr lang="zh-CN" altLang="en-US" sz="1800" b="1" dirty="0">
                <a:solidFill>
                  <a:srgbClr val="0000FF"/>
                </a:solidFill>
                <a:sym typeface="+mn-ea"/>
              </a:rPr>
              <a:t>：</a:t>
            </a:r>
            <a:r>
              <a:rPr lang="en-US" altLang="zh-CN" sz="1800" b="1" dirty="0">
                <a:solidFill>
                  <a:srgbClr val="FF0000"/>
                </a:solidFill>
                <a:sym typeface="+mn-ea"/>
              </a:rPr>
              <a:t>4KB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94%</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0.90ns</a:t>
            </a:r>
            <a:endParaRPr lang="en-US" altLang="zh-CN" sz="1800" b="1" u="sng" dirty="0">
              <a:solidFill>
                <a:srgbClr val="FF0000"/>
              </a:solidFill>
              <a:sym typeface="+mn-ea"/>
            </a:endParaRPr>
          </a:p>
        </p:txBody>
      </p:sp>
      <p:sp>
        <p:nvSpPr>
          <p:cNvPr id="11" name="文本框 10"/>
          <p:cNvSpPr txBox="1"/>
          <p:nvPr/>
        </p:nvSpPr>
        <p:spPr>
          <a:xfrm>
            <a:off x="772160" y="3429000"/>
            <a:ext cx="8550910" cy="829945"/>
          </a:xfrm>
          <a:prstGeom prst="rect">
            <a:avLst/>
          </a:prstGeom>
          <a:noFill/>
        </p:spPr>
        <p:txBody>
          <a:bodyPr wrap="square" rtlCol="0" anchor="t">
            <a:spAutoFit/>
          </a:bodyPr>
          <a:p>
            <a:r>
              <a:rPr lang="en-US" altLang="zh-CN" b="1">
                <a:solidFill>
                  <a:srgbClr val="0000FF"/>
                </a:solidFill>
                <a:sym typeface="+mn-ea"/>
              </a:rPr>
              <a:t>Average Memory Access Time=Hit time×Hit rate</a:t>
            </a:r>
            <a:endParaRPr lang="en-US" altLang="zh-CN" b="1">
              <a:solidFill>
                <a:srgbClr val="0000FF"/>
              </a:solidFill>
              <a:sym typeface="+mn-ea"/>
            </a:endParaRPr>
          </a:p>
          <a:p>
            <a:pPr marL="3200400" lvl="7" indent="457200"/>
            <a:r>
              <a:rPr lang="en-US" altLang="zh-CN" b="1">
                <a:solidFill>
                  <a:srgbClr val="0000FF"/>
                </a:solidFill>
                <a:sym typeface="+mn-ea"/>
              </a:rPr>
              <a:t>      +Miss time×Miss rate</a:t>
            </a:r>
            <a:endParaRPr lang="en-US" altLang="zh-CN" b="1">
              <a:solidFill>
                <a:srgbClr val="0000FF"/>
              </a:solidFill>
              <a:sym typeface="+mn-ea"/>
            </a:endParaRPr>
          </a:p>
        </p:txBody>
      </p:sp>
      <p:sp>
        <p:nvSpPr>
          <p:cNvPr id="12" name="文本框 11"/>
          <p:cNvSpPr txBox="1"/>
          <p:nvPr/>
        </p:nvSpPr>
        <p:spPr>
          <a:xfrm>
            <a:off x="1838325" y="4735830"/>
            <a:ext cx="4572000" cy="829945"/>
          </a:xfrm>
          <a:prstGeom prst="rect">
            <a:avLst/>
          </a:prstGeom>
          <a:noFill/>
        </p:spPr>
        <p:txBody>
          <a:bodyPr wrap="square" rtlCol="0" anchor="t">
            <a:spAutoFit/>
          </a:bodyPr>
          <a:p>
            <a:r>
              <a:t>P1:</a:t>
            </a:r>
            <a:r>
              <a:rPr lang="en-US"/>
              <a:t> </a:t>
            </a:r>
            <a:r>
              <a:t>1+70/0.66×8%≈9.48(CLKs)</a:t>
            </a:r>
          </a:p>
          <a:p>
            <a:r>
              <a:t>P2:</a:t>
            </a:r>
            <a:r>
              <a:rPr lang="en-US"/>
              <a:t> </a:t>
            </a:r>
            <a:r>
              <a:t>1+70/0.90×6%≈5.67(CLKs)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98"/>
          <p:cNvSpPr txBox="1"/>
          <p:nvPr/>
        </p:nvSpPr>
        <p:spPr>
          <a:xfrm>
            <a:off x="533400" y="1769428"/>
            <a:ext cx="8077200" cy="241744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endParaRPr lang="en-US" altLang="zh-CN" sz="2400" b="1"/>
          </a:p>
          <a:p>
            <a:pPr marL="0" lvl="0" indent="0" eaLnBrk="1" hangingPunct="1">
              <a:spcBef>
                <a:spcPct val="30000"/>
              </a:spcBef>
              <a:buNone/>
            </a:pPr>
            <a:r>
              <a:rPr lang="en-US" altLang="zh-CN" sz="2400" b="1"/>
              <a:t>        </a:t>
            </a:r>
            <a:r>
              <a:rPr lang="en-US" altLang="zh-CN" sz="2400" b="1">
                <a:solidFill>
                  <a:srgbClr val="FF0000"/>
                </a:solidFill>
              </a:rPr>
              <a:t>5.10.3</a:t>
            </a:r>
            <a:r>
              <a:rPr lang="en-US" altLang="zh-CN" sz="2400" b="1"/>
              <a:t>  Assuming </a:t>
            </a:r>
            <a:r>
              <a:rPr lang="en-US" altLang="zh-CN" sz="2400" b="1">
                <a:solidFill>
                  <a:srgbClr val="0000FF"/>
                </a:solidFill>
              </a:rPr>
              <a:t>a base CPI of 1.0</a:t>
            </a:r>
            <a:r>
              <a:rPr lang="en-US" altLang="zh-CN" sz="2400" b="1"/>
              <a:t> without any memory stalls, what is the </a:t>
            </a:r>
            <a:r>
              <a:rPr lang="en-US" altLang="zh-CN" sz="2400" b="1">
                <a:solidFill>
                  <a:srgbClr val="0000FF"/>
                </a:solidFill>
              </a:rPr>
              <a:t>total CPI for P1 and P2</a:t>
            </a:r>
            <a:r>
              <a:rPr lang="en-US" altLang="zh-CN" sz="2400" b="1"/>
              <a:t>? Which processor is </a:t>
            </a:r>
            <a:r>
              <a:rPr lang="en-US" altLang="zh-CN" sz="2400" b="1">
                <a:solidFill>
                  <a:srgbClr val="0000FF"/>
                </a:solidFill>
              </a:rPr>
              <a:t>faster</a:t>
            </a:r>
            <a:r>
              <a:rPr lang="en-US" altLang="zh-CN" sz="2400" b="1"/>
              <a:t>? (When we say a “base CPI of 1.0”, we mean that instructions complete in one cycle, unless either the instruction access or the data access causes a cache miss.)</a:t>
            </a:r>
            <a:endParaRPr lang="en-US" altLang="zh-CN" sz="2400" b="1"/>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5.10 Cache</a:t>
            </a:r>
            <a:endParaRPr lang="en-US" altLang="zh-CN" sz="1800" b="1">
              <a:solidFill>
                <a:schemeClr val="hlink"/>
              </a:solidFill>
              <a:sym typeface="Webdings" panose="05030102010509060703" pitchFamily="18" charset="2"/>
            </a:endParaRPr>
          </a:p>
        </p:txBody>
      </p:sp>
      <p:sp>
        <p:nvSpPr>
          <p:cNvPr id="6" name="文本框 5"/>
          <p:cNvSpPr txBox="1"/>
          <p:nvPr/>
        </p:nvSpPr>
        <p:spPr>
          <a:xfrm>
            <a:off x="467360" y="274955"/>
            <a:ext cx="8335010" cy="1476375"/>
          </a:xfrm>
          <a:prstGeom prst="rect">
            <a:avLst/>
          </a:prstGeom>
          <a:noFill/>
        </p:spPr>
        <p:txBody>
          <a:bodyPr wrap="square" rtlCol="0" anchor="t">
            <a:spAutoFit/>
          </a:bodyPr>
          <a:p>
            <a:r>
              <a:rPr lang="zh-CN" altLang="en-US" sz="1800" b="1" dirty="0">
                <a:solidFill>
                  <a:srgbClr val="0000FF"/>
                </a:solidFill>
                <a:sym typeface="+mn-ea"/>
              </a:rPr>
              <a:t>信息：</a:t>
            </a:r>
            <a:r>
              <a:rPr lang="en-US" altLang="zh-CN" sz="1800" b="1" dirty="0">
                <a:solidFill>
                  <a:srgbClr val="0000FF"/>
                </a:solidFill>
                <a:sym typeface="+mn-ea"/>
              </a:rPr>
              <a:t> </a:t>
            </a:r>
            <a:endParaRPr lang="en-US" altLang="zh-CN" sz="1800" b="1" dirty="0">
              <a:solidFill>
                <a:srgbClr val="0000FF"/>
              </a:solidFill>
              <a:sym typeface="+mn-ea"/>
            </a:endParaRPr>
          </a:p>
          <a:p>
            <a:pPr indent="457200"/>
            <a:r>
              <a:rPr lang="zh-CN" altLang="en-US" sz="1800" b="1" u="sng" dirty="0">
                <a:solidFill>
                  <a:srgbClr val="0000FF"/>
                </a:solidFill>
                <a:sym typeface="+mn-ea"/>
              </a:rPr>
              <a:t>内存访问时间：</a:t>
            </a:r>
            <a:r>
              <a:rPr lang="en-US" altLang="zh-CN" sz="1800" b="1" u="sng" dirty="0">
                <a:solidFill>
                  <a:srgbClr val="FF0000"/>
                </a:solidFill>
                <a:sym typeface="+mn-ea"/>
              </a:rPr>
              <a:t>70ns</a:t>
            </a:r>
            <a:endParaRPr lang="en-US" altLang="zh-CN" sz="1800" b="1" u="sng" dirty="0">
              <a:solidFill>
                <a:srgbClr val="0000FF"/>
              </a:solidFill>
              <a:sym typeface="+mn-ea"/>
            </a:endParaRPr>
          </a:p>
          <a:p>
            <a:pPr indent="457200"/>
            <a:r>
              <a:rPr lang="zh-CN" altLang="en-US" sz="1800" b="1" dirty="0">
                <a:solidFill>
                  <a:srgbClr val="0000FF"/>
                </a:solidFill>
                <a:sym typeface="+mn-ea"/>
              </a:rPr>
              <a:t>内存访问次数：</a:t>
            </a:r>
            <a:r>
              <a:rPr lang="en-US" altLang="zh-CN" sz="1800" b="1" dirty="0">
                <a:solidFill>
                  <a:srgbClr val="FF0000"/>
                </a:solidFill>
                <a:sym typeface="+mn-ea"/>
              </a:rPr>
              <a:t>0.36I</a:t>
            </a:r>
            <a:r>
              <a:rPr lang="en-US" altLang="zh-CN" sz="1800" b="1" dirty="0">
                <a:solidFill>
                  <a:srgbClr val="0000FF"/>
                </a:solidFill>
                <a:sym typeface="+mn-ea"/>
              </a:rPr>
              <a:t> (I - </a:t>
            </a:r>
            <a:r>
              <a:rPr lang="zh-CN" altLang="en-US" sz="1800" b="1" dirty="0">
                <a:solidFill>
                  <a:srgbClr val="0000FF"/>
                </a:solidFill>
                <a:sym typeface="+mn-ea"/>
              </a:rPr>
              <a:t>总指令数</a:t>
            </a:r>
            <a:r>
              <a:rPr lang="en-US" altLang="zh-CN" sz="1800" b="1" dirty="0">
                <a:solidFill>
                  <a:srgbClr val="0000FF"/>
                </a:solidFill>
                <a:sym typeface="+mn-ea"/>
              </a:rPr>
              <a:t>)</a:t>
            </a:r>
            <a:endParaRPr lang="en-US" altLang="zh-CN" sz="1800" b="1" dirty="0">
              <a:solidFill>
                <a:srgbClr val="0000FF"/>
              </a:solidFill>
              <a:sym typeface="+mn-ea"/>
            </a:endParaRPr>
          </a:p>
          <a:p>
            <a:pPr indent="457200"/>
            <a:r>
              <a:rPr lang="en-US" altLang="zh-CN" sz="1800" b="1" dirty="0">
                <a:solidFill>
                  <a:srgbClr val="0000FF"/>
                </a:solidFill>
                <a:sym typeface="+mn-ea"/>
              </a:rPr>
              <a:t>P1 </a:t>
            </a:r>
            <a:r>
              <a:rPr lang="zh-CN" altLang="en-US" sz="1800" b="1" dirty="0">
                <a:solidFill>
                  <a:srgbClr val="0000FF"/>
                </a:solidFill>
                <a:sym typeface="+mn-ea"/>
              </a:rPr>
              <a:t>：</a:t>
            </a:r>
            <a:r>
              <a:rPr lang="en-US" altLang="zh-CN" sz="1800" b="1" dirty="0">
                <a:solidFill>
                  <a:srgbClr val="FF0000"/>
                </a:solidFill>
                <a:sym typeface="+mn-ea"/>
              </a:rPr>
              <a:t>2KB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92%</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0.66ns</a:t>
            </a:r>
            <a:endParaRPr lang="en-US" altLang="zh-CN" sz="1800" b="1" u="sng" dirty="0">
              <a:solidFill>
                <a:srgbClr val="FF0000"/>
              </a:solidFill>
              <a:sym typeface="+mn-ea"/>
            </a:endParaRPr>
          </a:p>
          <a:p>
            <a:pPr indent="457200"/>
            <a:r>
              <a:rPr lang="en-US" altLang="zh-CN" sz="1800" b="1" dirty="0">
                <a:solidFill>
                  <a:srgbClr val="0000FF"/>
                </a:solidFill>
                <a:sym typeface="+mn-ea"/>
              </a:rPr>
              <a:t>P2 </a:t>
            </a:r>
            <a:r>
              <a:rPr lang="zh-CN" altLang="en-US" sz="1800" b="1" dirty="0">
                <a:solidFill>
                  <a:srgbClr val="0000FF"/>
                </a:solidFill>
                <a:sym typeface="+mn-ea"/>
              </a:rPr>
              <a:t>：</a:t>
            </a:r>
            <a:r>
              <a:rPr lang="en-US" altLang="zh-CN" sz="1800" b="1" dirty="0">
                <a:solidFill>
                  <a:srgbClr val="FF0000"/>
                </a:solidFill>
                <a:sym typeface="+mn-ea"/>
              </a:rPr>
              <a:t>4KB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94%</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0.90ns</a:t>
            </a:r>
            <a:endParaRPr lang="en-US" altLang="zh-CN" sz="1800" b="1" u="sng" dirty="0">
              <a:solidFill>
                <a:srgbClr val="FF0000"/>
              </a:solidFill>
              <a:sym typeface="+mn-ea"/>
            </a:endParaRPr>
          </a:p>
        </p:txBody>
      </p:sp>
      <p:sp>
        <p:nvSpPr>
          <p:cNvPr id="3" name="文本框 2"/>
          <p:cNvSpPr txBox="1"/>
          <p:nvPr/>
        </p:nvSpPr>
        <p:spPr>
          <a:xfrm>
            <a:off x="1548130" y="4868545"/>
            <a:ext cx="6127750" cy="460375"/>
          </a:xfrm>
          <a:prstGeom prst="rect">
            <a:avLst/>
          </a:prstGeom>
          <a:noFill/>
        </p:spPr>
        <p:txBody>
          <a:bodyPr wrap="square" rtlCol="0" anchor="t">
            <a:spAutoFit/>
          </a:bodyPr>
          <a:p>
            <a:r>
              <a:rPr lang="en-US" altLang="zh-CN" b="1">
                <a:solidFill>
                  <a:srgbClr val="0000FF"/>
                </a:solidFill>
                <a:sym typeface="+mn-ea"/>
              </a:rPr>
              <a:t>total CPI = total Clocks / total Instructions</a:t>
            </a:r>
            <a:endParaRPr lang="en-US" altLang="zh-CN" b="1">
              <a:solidFill>
                <a:srgbClr val="0000FF"/>
              </a:solidFill>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98"/>
          <p:cNvSpPr txBox="1"/>
          <p:nvPr/>
        </p:nvSpPr>
        <p:spPr>
          <a:xfrm>
            <a:off x="533400" y="1769428"/>
            <a:ext cx="8077200" cy="167894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endParaRPr lang="en-US" altLang="zh-CN" sz="2400" b="1"/>
          </a:p>
          <a:p>
            <a:pPr marL="0" lvl="0" indent="0" eaLnBrk="1" hangingPunct="1">
              <a:spcBef>
                <a:spcPct val="30000"/>
              </a:spcBef>
              <a:buNone/>
            </a:pPr>
            <a:r>
              <a:rPr lang="en-US" altLang="zh-CN" sz="2400" b="1"/>
              <a:t>        </a:t>
            </a:r>
            <a:r>
              <a:rPr lang="en-US" altLang="zh-CN" sz="2400" b="1">
                <a:solidFill>
                  <a:srgbClr val="FF0000"/>
                </a:solidFill>
              </a:rPr>
              <a:t>5.10.3</a:t>
            </a:r>
            <a:r>
              <a:rPr lang="en-US" altLang="zh-CN" sz="2400" b="1"/>
              <a:t>  Assuming </a:t>
            </a:r>
            <a:r>
              <a:rPr lang="en-US" altLang="zh-CN" sz="2400" b="1">
                <a:solidFill>
                  <a:srgbClr val="0000FF"/>
                </a:solidFill>
              </a:rPr>
              <a:t>a base CPI of 1.0</a:t>
            </a:r>
            <a:r>
              <a:rPr lang="en-US" altLang="zh-CN" sz="2400" b="1"/>
              <a:t> without any memory stalls, what is the </a:t>
            </a:r>
            <a:r>
              <a:rPr lang="en-US" altLang="zh-CN" sz="2400" b="1">
                <a:solidFill>
                  <a:srgbClr val="0000FF"/>
                </a:solidFill>
              </a:rPr>
              <a:t>total CPI for P1 and P2</a:t>
            </a:r>
            <a:r>
              <a:rPr lang="en-US" altLang="zh-CN" sz="2400" b="1"/>
              <a:t>? Which processor is </a:t>
            </a:r>
            <a:r>
              <a:rPr lang="en-US" altLang="zh-CN" sz="2400" b="1">
                <a:solidFill>
                  <a:srgbClr val="0000FF"/>
                </a:solidFill>
              </a:rPr>
              <a:t>faster</a:t>
            </a:r>
            <a:r>
              <a:rPr lang="en-US" altLang="zh-CN" sz="2400" b="1"/>
              <a:t>?</a:t>
            </a:r>
            <a:endParaRPr lang="en-US" altLang="zh-CN" sz="2400" b="1"/>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5.10 Cache</a:t>
            </a:r>
            <a:endParaRPr lang="en-US" altLang="zh-CN" sz="1800" b="1">
              <a:solidFill>
                <a:schemeClr val="hlink"/>
              </a:solidFill>
              <a:sym typeface="Webdings" panose="05030102010509060703" pitchFamily="18" charset="2"/>
            </a:endParaRPr>
          </a:p>
        </p:txBody>
      </p:sp>
      <p:sp>
        <p:nvSpPr>
          <p:cNvPr id="6" name="文本框 5"/>
          <p:cNvSpPr txBox="1"/>
          <p:nvPr/>
        </p:nvSpPr>
        <p:spPr>
          <a:xfrm>
            <a:off x="467360" y="274955"/>
            <a:ext cx="8335010" cy="1476375"/>
          </a:xfrm>
          <a:prstGeom prst="rect">
            <a:avLst/>
          </a:prstGeom>
          <a:noFill/>
        </p:spPr>
        <p:txBody>
          <a:bodyPr wrap="square" rtlCol="0" anchor="t">
            <a:spAutoFit/>
          </a:bodyPr>
          <a:p>
            <a:r>
              <a:rPr lang="zh-CN" altLang="en-US" sz="1800" b="1" dirty="0">
                <a:solidFill>
                  <a:srgbClr val="0000FF"/>
                </a:solidFill>
                <a:sym typeface="+mn-ea"/>
              </a:rPr>
              <a:t>信息：</a:t>
            </a:r>
            <a:r>
              <a:rPr lang="en-US" altLang="zh-CN" sz="1800" b="1" dirty="0">
                <a:solidFill>
                  <a:srgbClr val="0000FF"/>
                </a:solidFill>
                <a:sym typeface="+mn-ea"/>
              </a:rPr>
              <a:t> </a:t>
            </a:r>
            <a:endParaRPr lang="en-US" altLang="zh-CN" sz="1800" b="1" dirty="0">
              <a:solidFill>
                <a:srgbClr val="0000FF"/>
              </a:solidFill>
              <a:sym typeface="+mn-ea"/>
            </a:endParaRPr>
          </a:p>
          <a:p>
            <a:pPr indent="457200"/>
            <a:r>
              <a:rPr lang="zh-CN" altLang="en-US" sz="1800" b="1" u="sng" dirty="0">
                <a:solidFill>
                  <a:srgbClr val="0000FF"/>
                </a:solidFill>
                <a:sym typeface="+mn-ea"/>
              </a:rPr>
              <a:t>内存访问时间：</a:t>
            </a:r>
            <a:r>
              <a:rPr lang="en-US" altLang="zh-CN" sz="1800" b="1" u="sng" dirty="0">
                <a:solidFill>
                  <a:srgbClr val="FF0000"/>
                </a:solidFill>
                <a:sym typeface="+mn-ea"/>
              </a:rPr>
              <a:t>70ns</a:t>
            </a:r>
            <a:endParaRPr lang="en-US" altLang="zh-CN" sz="1800" b="1" u="sng" dirty="0">
              <a:solidFill>
                <a:srgbClr val="0000FF"/>
              </a:solidFill>
              <a:sym typeface="+mn-ea"/>
            </a:endParaRPr>
          </a:p>
          <a:p>
            <a:pPr indent="457200"/>
            <a:r>
              <a:rPr lang="zh-CN" altLang="en-US" sz="1800" b="1" u="sng" dirty="0">
                <a:solidFill>
                  <a:srgbClr val="0000FF"/>
                </a:solidFill>
                <a:sym typeface="+mn-ea"/>
              </a:rPr>
              <a:t>内存访问次数：</a:t>
            </a:r>
            <a:r>
              <a:rPr lang="en-US" altLang="zh-CN" sz="1800" b="1" u="sng" dirty="0">
                <a:solidFill>
                  <a:srgbClr val="FF0000"/>
                </a:solidFill>
                <a:sym typeface="+mn-ea"/>
              </a:rPr>
              <a:t>0.36I</a:t>
            </a:r>
            <a:r>
              <a:rPr lang="en-US" altLang="zh-CN" sz="1800" b="1" u="sng" dirty="0">
                <a:solidFill>
                  <a:srgbClr val="0000FF"/>
                </a:solidFill>
                <a:sym typeface="+mn-ea"/>
              </a:rPr>
              <a:t> (I - </a:t>
            </a:r>
            <a:r>
              <a:rPr lang="zh-CN" altLang="en-US" sz="1800" b="1" u="sng" dirty="0">
                <a:solidFill>
                  <a:srgbClr val="0000FF"/>
                </a:solidFill>
                <a:sym typeface="+mn-ea"/>
              </a:rPr>
              <a:t>总指令数</a:t>
            </a:r>
            <a:r>
              <a:rPr lang="en-US" altLang="zh-CN" sz="1800" b="1" u="sng" dirty="0">
                <a:solidFill>
                  <a:srgbClr val="0000FF"/>
                </a:solidFill>
                <a:sym typeface="+mn-ea"/>
              </a:rPr>
              <a:t>)</a:t>
            </a:r>
            <a:endParaRPr lang="en-US" altLang="zh-CN" sz="1800" b="1" u="sng" dirty="0">
              <a:solidFill>
                <a:srgbClr val="0000FF"/>
              </a:solidFill>
              <a:sym typeface="+mn-ea"/>
            </a:endParaRPr>
          </a:p>
          <a:p>
            <a:pPr indent="457200"/>
            <a:r>
              <a:rPr lang="en-US" altLang="zh-CN" sz="1800" b="1" dirty="0">
                <a:solidFill>
                  <a:srgbClr val="0000FF"/>
                </a:solidFill>
                <a:sym typeface="+mn-ea"/>
              </a:rPr>
              <a:t>P1 </a:t>
            </a:r>
            <a:r>
              <a:rPr lang="zh-CN" altLang="en-US" sz="1800" b="1" dirty="0">
                <a:solidFill>
                  <a:srgbClr val="0000FF"/>
                </a:solidFill>
                <a:sym typeface="+mn-ea"/>
              </a:rPr>
              <a:t>：</a:t>
            </a:r>
            <a:r>
              <a:rPr lang="en-US" altLang="zh-CN" sz="1800" b="1" dirty="0">
                <a:solidFill>
                  <a:srgbClr val="FF0000"/>
                </a:solidFill>
                <a:sym typeface="+mn-ea"/>
              </a:rPr>
              <a:t>2KB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92%</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0.66ns</a:t>
            </a:r>
            <a:endParaRPr lang="en-US" altLang="zh-CN" sz="1800" b="1" u="sng" dirty="0">
              <a:solidFill>
                <a:srgbClr val="FF0000"/>
              </a:solidFill>
              <a:sym typeface="+mn-ea"/>
            </a:endParaRPr>
          </a:p>
          <a:p>
            <a:pPr indent="457200"/>
            <a:r>
              <a:rPr lang="en-US" altLang="zh-CN" sz="1800" b="1" dirty="0">
                <a:solidFill>
                  <a:srgbClr val="0000FF"/>
                </a:solidFill>
                <a:sym typeface="+mn-ea"/>
              </a:rPr>
              <a:t>P2 </a:t>
            </a:r>
            <a:r>
              <a:rPr lang="zh-CN" altLang="en-US" sz="1800" b="1" dirty="0">
                <a:solidFill>
                  <a:srgbClr val="0000FF"/>
                </a:solidFill>
                <a:sym typeface="+mn-ea"/>
              </a:rPr>
              <a:t>：</a:t>
            </a:r>
            <a:r>
              <a:rPr lang="en-US" altLang="zh-CN" sz="1800" b="1" dirty="0">
                <a:solidFill>
                  <a:srgbClr val="FF0000"/>
                </a:solidFill>
                <a:sym typeface="+mn-ea"/>
              </a:rPr>
              <a:t>4KB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94%</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0.90ns</a:t>
            </a:r>
            <a:endParaRPr lang="en-US" altLang="zh-CN" sz="1800" b="1" u="sng" dirty="0">
              <a:solidFill>
                <a:srgbClr val="FF0000"/>
              </a:solidFill>
              <a:sym typeface="+mn-ea"/>
            </a:endParaRPr>
          </a:p>
        </p:txBody>
      </p:sp>
      <p:sp>
        <p:nvSpPr>
          <p:cNvPr id="3" name="文本框 2"/>
          <p:cNvSpPr txBox="1"/>
          <p:nvPr/>
        </p:nvSpPr>
        <p:spPr>
          <a:xfrm>
            <a:off x="1476375" y="3576955"/>
            <a:ext cx="6127750" cy="460375"/>
          </a:xfrm>
          <a:prstGeom prst="rect">
            <a:avLst/>
          </a:prstGeom>
          <a:noFill/>
        </p:spPr>
        <p:txBody>
          <a:bodyPr wrap="square" rtlCol="0" anchor="t">
            <a:spAutoFit/>
          </a:bodyPr>
          <a:p>
            <a:r>
              <a:rPr lang="en-US" altLang="zh-CN" b="1">
                <a:solidFill>
                  <a:srgbClr val="0000FF"/>
                </a:solidFill>
                <a:sym typeface="+mn-ea"/>
              </a:rPr>
              <a:t>total CPI = </a:t>
            </a:r>
            <a:r>
              <a:rPr lang="en-US" altLang="zh-CN" b="1">
                <a:solidFill>
                  <a:srgbClr val="FF0000"/>
                </a:solidFill>
                <a:sym typeface="+mn-ea"/>
              </a:rPr>
              <a:t>total Clocks</a:t>
            </a:r>
            <a:r>
              <a:rPr lang="en-US" altLang="zh-CN" b="1">
                <a:solidFill>
                  <a:srgbClr val="0000FF"/>
                </a:solidFill>
                <a:sym typeface="+mn-ea"/>
              </a:rPr>
              <a:t> / total Instructions(I)</a:t>
            </a:r>
            <a:endParaRPr lang="en-US" altLang="zh-CN" b="1">
              <a:solidFill>
                <a:srgbClr val="0000FF"/>
              </a:solidFill>
              <a:sym typeface="+mn-ea"/>
            </a:endParaRPr>
          </a:p>
        </p:txBody>
      </p:sp>
      <p:sp>
        <p:nvSpPr>
          <p:cNvPr id="5" name="文本框 4"/>
          <p:cNvSpPr txBox="1"/>
          <p:nvPr/>
        </p:nvSpPr>
        <p:spPr>
          <a:xfrm>
            <a:off x="1106170" y="4364990"/>
            <a:ext cx="8584565" cy="1568450"/>
          </a:xfrm>
          <a:prstGeom prst="rect">
            <a:avLst/>
          </a:prstGeom>
          <a:noFill/>
        </p:spPr>
        <p:txBody>
          <a:bodyPr wrap="square" rtlCol="0" anchor="t">
            <a:spAutoFit/>
          </a:bodyPr>
          <a:p>
            <a:pPr algn="l">
              <a:buClrTx/>
              <a:buSzTx/>
              <a:buFontTx/>
            </a:pPr>
            <a:r>
              <a:rPr lang="en-US" altLang="zh-CN" b="1">
                <a:solidFill>
                  <a:srgbClr val="FF0000"/>
                </a:solidFill>
              </a:rPr>
              <a:t>total Clocks</a:t>
            </a:r>
            <a:r>
              <a:rPr lang="en-US" altLang="zh-CN" b="1">
                <a:solidFill>
                  <a:srgbClr val="0000FF"/>
                </a:solidFill>
              </a:rPr>
              <a:t> = </a:t>
            </a:r>
            <a:r>
              <a:rPr lang="en-US" altLang="zh-CN" b="1">
                <a:solidFill>
                  <a:schemeClr val="accent1">
                    <a:lumMod val="75000"/>
                  </a:schemeClr>
                </a:solidFill>
              </a:rPr>
              <a:t>Instruction </a:t>
            </a:r>
            <a:r>
              <a:rPr lang="en-US" altLang="zh-CN" b="1">
                <a:solidFill>
                  <a:schemeClr val="accent1">
                    <a:lumMod val="75000"/>
                  </a:schemeClr>
                </a:solidFill>
                <a:sym typeface="+mn-ea"/>
              </a:rPr>
              <a:t>Clocks</a:t>
            </a:r>
            <a:r>
              <a:rPr lang="en-US" altLang="zh-CN" b="1">
                <a:solidFill>
                  <a:srgbClr val="0000FF"/>
                </a:solidFill>
                <a:sym typeface="+mn-ea"/>
              </a:rPr>
              <a:t> </a:t>
            </a:r>
            <a:r>
              <a:rPr lang="en-US" altLang="zh-CN" b="1">
                <a:solidFill>
                  <a:srgbClr val="0000FF"/>
                </a:solidFill>
              </a:rPr>
              <a:t>+ </a:t>
            </a:r>
            <a:r>
              <a:rPr lang="en-US" altLang="zh-CN" b="1">
                <a:solidFill>
                  <a:schemeClr val="accent6">
                    <a:lumMod val="75000"/>
                  </a:schemeClr>
                </a:solidFill>
              </a:rPr>
              <a:t>Stall </a:t>
            </a:r>
            <a:r>
              <a:rPr lang="en-US" altLang="zh-CN" b="1">
                <a:solidFill>
                  <a:schemeClr val="accent6">
                    <a:lumMod val="75000"/>
                  </a:schemeClr>
                </a:solidFill>
                <a:sym typeface="+mn-ea"/>
              </a:rPr>
              <a:t>Clocks</a:t>
            </a:r>
            <a:endParaRPr lang="en-US" altLang="zh-CN" b="1">
              <a:solidFill>
                <a:schemeClr val="accent6">
                  <a:lumMod val="75000"/>
                </a:schemeClr>
              </a:solidFill>
            </a:endParaRPr>
          </a:p>
          <a:p>
            <a:pPr algn="l">
              <a:buClrTx/>
              <a:buSzTx/>
              <a:buFontTx/>
            </a:pPr>
            <a:r>
              <a:rPr lang="en-US" altLang="zh-CN" b="1">
                <a:solidFill>
                  <a:schemeClr val="accent1">
                    <a:lumMod val="75000"/>
                  </a:schemeClr>
                </a:solidFill>
              </a:rPr>
              <a:t>Instruction</a:t>
            </a:r>
            <a:r>
              <a:rPr lang="en-US" altLang="zh-CN" b="1">
                <a:solidFill>
                  <a:srgbClr val="0000FF"/>
                </a:solidFill>
              </a:rPr>
              <a:t> </a:t>
            </a:r>
            <a:r>
              <a:rPr lang="en-US" altLang="zh-CN" b="1">
                <a:solidFill>
                  <a:schemeClr val="accent1">
                    <a:lumMod val="75000"/>
                  </a:schemeClr>
                </a:solidFill>
                <a:sym typeface="+mn-ea"/>
              </a:rPr>
              <a:t>Clocks </a:t>
            </a:r>
            <a:r>
              <a:rPr lang="en-US" altLang="zh-CN" b="1">
                <a:solidFill>
                  <a:srgbClr val="0000FF"/>
                </a:solidFill>
              </a:rPr>
              <a:t>= Number of Instructions×CPI</a:t>
            </a:r>
            <a:endParaRPr lang="en-US" altLang="zh-CN" b="1">
              <a:solidFill>
                <a:srgbClr val="0000FF"/>
              </a:solidFill>
            </a:endParaRPr>
          </a:p>
          <a:p>
            <a:pPr algn="l">
              <a:buClrTx/>
              <a:buSzTx/>
              <a:buFontTx/>
            </a:pPr>
            <a:r>
              <a:rPr lang="en-US" altLang="zh-CN" b="1">
                <a:solidFill>
                  <a:schemeClr val="accent6">
                    <a:lumMod val="75000"/>
                  </a:schemeClr>
                </a:solidFill>
              </a:rPr>
              <a:t>Stall </a:t>
            </a:r>
            <a:r>
              <a:rPr lang="en-US" altLang="zh-CN" b="1">
                <a:solidFill>
                  <a:schemeClr val="accent6">
                    <a:lumMod val="75000"/>
                  </a:schemeClr>
                </a:solidFill>
                <a:sym typeface="+mn-ea"/>
              </a:rPr>
              <a:t>Clocks </a:t>
            </a:r>
            <a:r>
              <a:rPr lang="en-US" altLang="zh-CN" b="1">
                <a:solidFill>
                  <a:srgbClr val="0000FF"/>
                </a:solidFill>
              </a:rPr>
              <a:t>= Number of Memory Instructions</a:t>
            </a:r>
            <a:endParaRPr lang="en-US" altLang="zh-CN" b="1">
              <a:solidFill>
                <a:srgbClr val="0000FF"/>
              </a:solidFill>
            </a:endParaRPr>
          </a:p>
          <a:p>
            <a:pPr marL="1371600" lvl="3" indent="457200" algn="l">
              <a:buClrTx/>
              <a:buSzTx/>
              <a:buFontTx/>
            </a:pPr>
            <a:r>
              <a:rPr lang="en-US" altLang="zh-CN" b="1">
                <a:solidFill>
                  <a:srgbClr val="0000FF"/>
                </a:solidFill>
              </a:rPr>
              <a:t>×Miss Rate×Miss Penalty</a:t>
            </a:r>
            <a:endParaRPr lang="en-US" altLang="zh-CN" b="1">
              <a:solidFill>
                <a:srgbClr val="0000FF"/>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98"/>
          <p:cNvSpPr txBox="1"/>
          <p:nvPr/>
        </p:nvSpPr>
        <p:spPr>
          <a:xfrm>
            <a:off x="533400" y="1769428"/>
            <a:ext cx="8077200" cy="939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30000"/>
              </a:spcBef>
              <a:buNone/>
            </a:pPr>
            <a:r>
              <a:rPr lang="en-US" altLang="zh-CN" sz="2400" b="1">
                <a:solidFill>
                  <a:srgbClr val="009900"/>
                </a:solidFill>
                <a:sym typeface="Wingdings" panose="05000000000000000000" pitchFamily="2" charset="2"/>
              </a:rPr>
              <a:t> Continued..</a:t>
            </a:r>
            <a:endParaRPr lang="en-US" altLang="zh-CN" sz="2400" b="1">
              <a:solidFill>
                <a:srgbClr val="009900"/>
              </a:solidFill>
              <a:sym typeface="Wingdings" panose="05000000000000000000" pitchFamily="2" charset="2"/>
            </a:endParaRPr>
          </a:p>
          <a:p>
            <a:pPr marL="0" lvl="0" indent="0" eaLnBrk="1" hangingPunct="1">
              <a:spcBef>
                <a:spcPct val="30000"/>
              </a:spcBef>
              <a:buNone/>
            </a:pPr>
            <a:endParaRPr lang="en-US" altLang="zh-CN" sz="2400" b="1"/>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5.10 Cache</a:t>
            </a:r>
            <a:endParaRPr lang="en-US" altLang="zh-CN" sz="1800" b="1">
              <a:solidFill>
                <a:schemeClr val="hlink"/>
              </a:solidFill>
              <a:sym typeface="Webdings" panose="05030102010509060703" pitchFamily="18" charset="2"/>
            </a:endParaRPr>
          </a:p>
        </p:txBody>
      </p:sp>
      <p:sp>
        <p:nvSpPr>
          <p:cNvPr id="6" name="文本框 5"/>
          <p:cNvSpPr txBox="1"/>
          <p:nvPr/>
        </p:nvSpPr>
        <p:spPr>
          <a:xfrm>
            <a:off x="467360" y="274955"/>
            <a:ext cx="8335010" cy="1476375"/>
          </a:xfrm>
          <a:prstGeom prst="rect">
            <a:avLst/>
          </a:prstGeom>
          <a:noFill/>
        </p:spPr>
        <p:txBody>
          <a:bodyPr wrap="square" rtlCol="0" anchor="t">
            <a:spAutoFit/>
          </a:bodyPr>
          <a:p>
            <a:r>
              <a:rPr lang="zh-CN" altLang="en-US" sz="1800" b="1" dirty="0">
                <a:solidFill>
                  <a:srgbClr val="0000FF"/>
                </a:solidFill>
                <a:sym typeface="+mn-ea"/>
              </a:rPr>
              <a:t>信息：</a:t>
            </a:r>
            <a:r>
              <a:rPr lang="en-US" altLang="zh-CN" sz="1800" b="1" dirty="0">
                <a:solidFill>
                  <a:srgbClr val="0000FF"/>
                </a:solidFill>
                <a:sym typeface="+mn-ea"/>
              </a:rPr>
              <a:t> </a:t>
            </a:r>
            <a:endParaRPr lang="en-US" altLang="zh-CN" sz="1800" b="1" dirty="0">
              <a:solidFill>
                <a:srgbClr val="0000FF"/>
              </a:solidFill>
              <a:sym typeface="+mn-ea"/>
            </a:endParaRPr>
          </a:p>
          <a:p>
            <a:pPr indent="457200"/>
            <a:r>
              <a:rPr lang="zh-CN" altLang="en-US" sz="1800" b="1" u="sng" dirty="0">
                <a:solidFill>
                  <a:srgbClr val="0000FF"/>
                </a:solidFill>
                <a:sym typeface="+mn-ea"/>
              </a:rPr>
              <a:t>内存访问时间：</a:t>
            </a:r>
            <a:r>
              <a:rPr lang="en-US" altLang="zh-CN" sz="1800" b="1" u="sng" dirty="0">
                <a:solidFill>
                  <a:srgbClr val="FF0000"/>
                </a:solidFill>
                <a:sym typeface="+mn-ea"/>
              </a:rPr>
              <a:t>70ns</a:t>
            </a:r>
            <a:endParaRPr lang="en-US" altLang="zh-CN" sz="1800" b="1" u="sng" dirty="0">
              <a:solidFill>
                <a:srgbClr val="0000FF"/>
              </a:solidFill>
              <a:sym typeface="+mn-ea"/>
            </a:endParaRPr>
          </a:p>
          <a:p>
            <a:pPr indent="457200"/>
            <a:r>
              <a:rPr lang="zh-CN" altLang="en-US" sz="1800" b="1" u="sng" dirty="0">
                <a:solidFill>
                  <a:srgbClr val="0000FF"/>
                </a:solidFill>
                <a:sym typeface="+mn-ea"/>
              </a:rPr>
              <a:t>内存访问次数：</a:t>
            </a:r>
            <a:r>
              <a:rPr lang="en-US" altLang="zh-CN" sz="1800" b="1" u="sng" dirty="0">
                <a:solidFill>
                  <a:srgbClr val="FF0000"/>
                </a:solidFill>
                <a:sym typeface="+mn-ea"/>
              </a:rPr>
              <a:t>0.36I</a:t>
            </a:r>
            <a:r>
              <a:rPr lang="en-US" altLang="zh-CN" sz="1800" b="1" u="sng" dirty="0">
                <a:solidFill>
                  <a:srgbClr val="0000FF"/>
                </a:solidFill>
                <a:sym typeface="+mn-ea"/>
              </a:rPr>
              <a:t> (I - </a:t>
            </a:r>
            <a:r>
              <a:rPr lang="zh-CN" altLang="en-US" sz="1800" b="1" u="sng" dirty="0">
                <a:solidFill>
                  <a:srgbClr val="0000FF"/>
                </a:solidFill>
                <a:sym typeface="+mn-ea"/>
              </a:rPr>
              <a:t>总指令数</a:t>
            </a:r>
            <a:r>
              <a:rPr lang="en-US" altLang="zh-CN" sz="1800" b="1" u="sng" dirty="0">
                <a:solidFill>
                  <a:srgbClr val="0000FF"/>
                </a:solidFill>
                <a:sym typeface="+mn-ea"/>
              </a:rPr>
              <a:t>)</a:t>
            </a:r>
            <a:endParaRPr lang="en-US" altLang="zh-CN" sz="1800" b="1" u="sng" dirty="0">
              <a:solidFill>
                <a:srgbClr val="0000FF"/>
              </a:solidFill>
              <a:sym typeface="+mn-ea"/>
            </a:endParaRPr>
          </a:p>
          <a:p>
            <a:pPr indent="457200"/>
            <a:r>
              <a:rPr lang="en-US" altLang="zh-CN" sz="1800" b="1" dirty="0">
                <a:solidFill>
                  <a:srgbClr val="0000FF"/>
                </a:solidFill>
                <a:sym typeface="+mn-ea"/>
              </a:rPr>
              <a:t>P1 </a:t>
            </a:r>
            <a:r>
              <a:rPr lang="zh-CN" altLang="en-US" sz="1800" b="1" dirty="0">
                <a:solidFill>
                  <a:srgbClr val="0000FF"/>
                </a:solidFill>
                <a:sym typeface="+mn-ea"/>
              </a:rPr>
              <a:t>：</a:t>
            </a:r>
            <a:r>
              <a:rPr lang="en-US" altLang="zh-CN" sz="1800" b="1" dirty="0">
                <a:solidFill>
                  <a:srgbClr val="FF0000"/>
                </a:solidFill>
                <a:sym typeface="+mn-ea"/>
              </a:rPr>
              <a:t>2KB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92%</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0.66ns</a:t>
            </a:r>
            <a:endParaRPr lang="en-US" altLang="zh-CN" sz="1800" b="1" u="sng" dirty="0">
              <a:solidFill>
                <a:srgbClr val="FF0000"/>
              </a:solidFill>
              <a:sym typeface="+mn-ea"/>
            </a:endParaRPr>
          </a:p>
          <a:p>
            <a:pPr indent="457200"/>
            <a:r>
              <a:rPr lang="en-US" altLang="zh-CN" sz="1800" b="1" dirty="0">
                <a:solidFill>
                  <a:srgbClr val="0000FF"/>
                </a:solidFill>
                <a:sym typeface="+mn-ea"/>
              </a:rPr>
              <a:t>P2 </a:t>
            </a:r>
            <a:r>
              <a:rPr lang="zh-CN" altLang="en-US" sz="1800" b="1" dirty="0">
                <a:solidFill>
                  <a:srgbClr val="0000FF"/>
                </a:solidFill>
                <a:sym typeface="+mn-ea"/>
              </a:rPr>
              <a:t>：</a:t>
            </a:r>
            <a:r>
              <a:rPr lang="en-US" altLang="zh-CN" sz="1800" b="1" dirty="0">
                <a:solidFill>
                  <a:srgbClr val="FF0000"/>
                </a:solidFill>
                <a:sym typeface="+mn-ea"/>
              </a:rPr>
              <a:t>4KB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94%</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0.90ns</a:t>
            </a:r>
            <a:endParaRPr lang="en-US" altLang="zh-CN" sz="1800" b="1" u="sng" dirty="0">
              <a:solidFill>
                <a:srgbClr val="FF0000"/>
              </a:solidFill>
              <a:sym typeface="+mn-ea"/>
            </a:endParaRPr>
          </a:p>
        </p:txBody>
      </p:sp>
      <p:sp>
        <p:nvSpPr>
          <p:cNvPr id="3" name="文本框 2"/>
          <p:cNvSpPr txBox="1"/>
          <p:nvPr/>
        </p:nvSpPr>
        <p:spPr>
          <a:xfrm>
            <a:off x="1763395" y="2285365"/>
            <a:ext cx="6127750" cy="368300"/>
          </a:xfrm>
          <a:prstGeom prst="rect">
            <a:avLst/>
          </a:prstGeom>
          <a:noFill/>
        </p:spPr>
        <p:txBody>
          <a:bodyPr wrap="square" rtlCol="0" anchor="t">
            <a:spAutoFit/>
          </a:bodyPr>
          <a:p>
            <a:r>
              <a:rPr lang="en-US" altLang="zh-CN" sz="1800" b="1">
                <a:solidFill>
                  <a:srgbClr val="0000FF"/>
                </a:solidFill>
                <a:sym typeface="+mn-ea"/>
              </a:rPr>
              <a:t>total CPI = </a:t>
            </a:r>
            <a:r>
              <a:rPr lang="en-US" altLang="zh-CN" sz="1800" b="1">
                <a:solidFill>
                  <a:srgbClr val="FF0000"/>
                </a:solidFill>
                <a:sym typeface="+mn-ea"/>
              </a:rPr>
              <a:t>total Clocks</a:t>
            </a:r>
            <a:r>
              <a:rPr lang="en-US" altLang="zh-CN" sz="1800" b="1">
                <a:solidFill>
                  <a:srgbClr val="0000FF"/>
                </a:solidFill>
                <a:sym typeface="+mn-ea"/>
              </a:rPr>
              <a:t> / total Instructions(I)</a:t>
            </a:r>
            <a:endParaRPr lang="en-US" altLang="zh-CN" sz="1800" b="1">
              <a:solidFill>
                <a:srgbClr val="0000FF"/>
              </a:solidFill>
              <a:sym typeface="+mn-ea"/>
            </a:endParaRPr>
          </a:p>
        </p:txBody>
      </p:sp>
      <p:sp>
        <p:nvSpPr>
          <p:cNvPr id="5" name="文本框 4"/>
          <p:cNvSpPr txBox="1"/>
          <p:nvPr/>
        </p:nvSpPr>
        <p:spPr>
          <a:xfrm>
            <a:off x="890905" y="2714625"/>
            <a:ext cx="8584565" cy="922020"/>
          </a:xfrm>
          <a:prstGeom prst="rect">
            <a:avLst/>
          </a:prstGeom>
          <a:noFill/>
        </p:spPr>
        <p:txBody>
          <a:bodyPr wrap="square" rtlCol="0" anchor="t">
            <a:spAutoFit/>
          </a:bodyPr>
          <a:p>
            <a:pPr algn="l">
              <a:buClrTx/>
              <a:buSzTx/>
              <a:buFontTx/>
            </a:pPr>
            <a:r>
              <a:rPr lang="en-US" altLang="zh-CN" sz="1800" b="1">
                <a:solidFill>
                  <a:srgbClr val="FF0000"/>
                </a:solidFill>
              </a:rPr>
              <a:t>total Clocks</a:t>
            </a:r>
            <a:r>
              <a:rPr lang="en-US" altLang="zh-CN" sz="1800" b="1">
                <a:solidFill>
                  <a:srgbClr val="0000FF"/>
                </a:solidFill>
              </a:rPr>
              <a:t> = </a:t>
            </a:r>
            <a:r>
              <a:rPr lang="en-US" altLang="zh-CN" sz="1800" b="1">
                <a:solidFill>
                  <a:schemeClr val="accent1">
                    <a:lumMod val="75000"/>
                  </a:schemeClr>
                </a:solidFill>
              </a:rPr>
              <a:t>Instruction </a:t>
            </a:r>
            <a:r>
              <a:rPr lang="en-US" altLang="zh-CN" sz="1800" b="1">
                <a:solidFill>
                  <a:schemeClr val="accent1">
                    <a:lumMod val="75000"/>
                  </a:schemeClr>
                </a:solidFill>
                <a:sym typeface="+mn-ea"/>
              </a:rPr>
              <a:t>Clocks</a:t>
            </a:r>
            <a:r>
              <a:rPr lang="en-US" altLang="zh-CN" sz="1800" b="1">
                <a:solidFill>
                  <a:srgbClr val="0000FF"/>
                </a:solidFill>
                <a:sym typeface="+mn-ea"/>
              </a:rPr>
              <a:t> </a:t>
            </a:r>
            <a:r>
              <a:rPr lang="en-US" altLang="zh-CN" sz="1800" b="1">
                <a:solidFill>
                  <a:srgbClr val="0000FF"/>
                </a:solidFill>
              </a:rPr>
              <a:t>+ </a:t>
            </a:r>
            <a:r>
              <a:rPr lang="en-US" altLang="zh-CN" sz="1800" b="1">
                <a:solidFill>
                  <a:schemeClr val="accent6">
                    <a:lumMod val="75000"/>
                  </a:schemeClr>
                </a:solidFill>
              </a:rPr>
              <a:t>Stall </a:t>
            </a:r>
            <a:r>
              <a:rPr lang="en-US" altLang="zh-CN" sz="1800" b="1">
                <a:solidFill>
                  <a:schemeClr val="accent6">
                    <a:lumMod val="75000"/>
                  </a:schemeClr>
                </a:solidFill>
                <a:sym typeface="+mn-ea"/>
              </a:rPr>
              <a:t>Clocks</a:t>
            </a:r>
            <a:endParaRPr lang="en-US" altLang="zh-CN" sz="1800" b="1">
              <a:solidFill>
                <a:schemeClr val="accent6">
                  <a:lumMod val="75000"/>
                </a:schemeClr>
              </a:solidFill>
            </a:endParaRPr>
          </a:p>
          <a:p>
            <a:pPr algn="l">
              <a:buClrTx/>
              <a:buSzTx/>
              <a:buFontTx/>
            </a:pPr>
            <a:r>
              <a:rPr lang="en-US" altLang="zh-CN" sz="1800" b="1">
                <a:solidFill>
                  <a:schemeClr val="accent1">
                    <a:lumMod val="75000"/>
                  </a:schemeClr>
                </a:solidFill>
              </a:rPr>
              <a:t>Instruction</a:t>
            </a:r>
            <a:r>
              <a:rPr lang="en-US" altLang="zh-CN" sz="1800" b="1">
                <a:solidFill>
                  <a:srgbClr val="0000FF"/>
                </a:solidFill>
              </a:rPr>
              <a:t> </a:t>
            </a:r>
            <a:r>
              <a:rPr lang="en-US" altLang="zh-CN" sz="1800" b="1">
                <a:solidFill>
                  <a:schemeClr val="accent1">
                    <a:lumMod val="75000"/>
                  </a:schemeClr>
                </a:solidFill>
                <a:sym typeface="+mn-ea"/>
              </a:rPr>
              <a:t>Clocks </a:t>
            </a:r>
            <a:r>
              <a:rPr lang="en-US" altLang="zh-CN" sz="1800" b="1">
                <a:solidFill>
                  <a:srgbClr val="0000FF"/>
                </a:solidFill>
              </a:rPr>
              <a:t>= Number of Instructions×CPI</a:t>
            </a:r>
            <a:endParaRPr lang="en-US" altLang="zh-CN" sz="1800" b="1">
              <a:solidFill>
                <a:srgbClr val="0000FF"/>
              </a:solidFill>
            </a:endParaRPr>
          </a:p>
          <a:p>
            <a:pPr algn="l">
              <a:buClrTx/>
              <a:buSzTx/>
              <a:buFontTx/>
            </a:pPr>
            <a:r>
              <a:rPr lang="en-US" altLang="zh-CN" sz="1800" b="1">
                <a:solidFill>
                  <a:schemeClr val="accent6">
                    <a:lumMod val="75000"/>
                  </a:schemeClr>
                </a:solidFill>
              </a:rPr>
              <a:t>Stall </a:t>
            </a:r>
            <a:r>
              <a:rPr lang="en-US" altLang="zh-CN" sz="1800" b="1">
                <a:solidFill>
                  <a:schemeClr val="accent6">
                    <a:lumMod val="75000"/>
                  </a:schemeClr>
                </a:solidFill>
                <a:sym typeface="+mn-ea"/>
              </a:rPr>
              <a:t>Clocks </a:t>
            </a:r>
            <a:r>
              <a:rPr lang="en-US" altLang="zh-CN" sz="1800" b="1">
                <a:solidFill>
                  <a:srgbClr val="0000FF"/>
                </a:solidFill>
              </a:rPr>
              <a:t>= Number of Memory Instructions×Miss Rate×Miss Penalty</a:t>
            </a:r>
            <a:endParaRPr lang="en-US" altLang="zh-CN" sz="1800" b="1">
              <a:solidFill>
                <a:srgbClr val="0000FF"/>
              </a:solidFill>
            </a:endParaRPr>
          </a:p>
        </p:txBody>
      </p:sp>
      <p:sp>
        <p:nvSpPr>
          <p:cNvPr id="7" name="文本框 6"/>
          <p:cNvSpPr txBox="1"/>
          <p:nvPr/>
        </p:nvSpPr>
        <p:spPr>
          <a:xfrm>
            <a:off x="1400810" y="4508500"/>
            <a:ext cx="6342380" cy="829945"/>
          </a:xfrm>
          <a:prstGeom prst="rect">
            <a:avLst/>
          </a:prstGeom>
          <a:noFill/>
        </p:spPr>
        <p:txBody>
          <a:bodyPr wrap="square" rtlCol="0" anchor="t">
            <a:spAutoFit/>
          </a:bodyPr>
          <a:p>
            <a:r>
              <a:rPr lang="zh-CN" altLang="en-US"/>
              <a:t>P1:</a:t>
            </a:r>
            <a:r>
              <a:rPr lang="en-US" altLang="zh-CN"/>
              <a:t> </a:t>
            </a:r>
            <a:r>
              <a:rPr lang="en-US" altLang="zh-CN" b="1">
                <a:solidFill>
                  <a:schemeClr val="accent1">
                    <a:lumMod val="75000"/>
                  </a:schemeClr>
                </a:solidFill>
              </a:rPr>
              <a:t>I×1.0 </a:t>
            </a:r>
            <a:r>
              <a:rPr lang="zh-CN" altLang="en-US"/>
              <a:t>+</a:t>
            </a:r>
            <a:r>
              <a:rPr lang="en-US" altLang="zh-CN"/>
              <a:t> </a:t>
            </a:r>
            <a:r>
              <a:rPr lang="en-US" altLang="zh-CN" b="1">
                <a:solidFill>
                  <a:schemeClr val="accent6">
                    <a:lumMod val="75000"/>
                  </a:schemeClr>
                </a:solidFill>
              </a:rPr>
              <a:t>I×36%×8.0%×70/0.66 </a:t>
            </a:r>
            <a:r>
              <a:rPr lang="zh-CN" altLang="en-US"/>
              <a:t>≈</a:t>
            </a:r>
            <a:r>
              <a:rPr lang="en-US" altLang="zh-CN"/>
              <a:t> </a:t>
            </a:r>
            <a:r>
              <a:rPr lang="zh-CN" altLang="en-US"/>
              <a:t>4.05I</a:t>
            </a:r>
            <a:endParaRPr lang="zh-CN" altLang="en-US"/>
          </a:p>
          <a:p>
            <a:r>
              <a:rPr lang="zh-CN" altLang="en-US"/>
              <a:t>P2:</a:t>
            </a:r>
            <a:r>
              <a:rPr lang="en-US" altLang="zh-CN"/>
              <a:t> </a:t>
            </a:r>
            <a:r>
              <a:rPr lang="en-US" altLang="zh-CN" b="1">
                <a:solidFill>
                  <a:schemeClr val="accent1">
                    <a:lumMod val="75000"/>
                  </a:schemeClr>
                </a:solidFill>
              </a:rPr>
              <a:t>I×1.0 </a:t>
            </a:r>
            <a:r>
              <a:rPr lang="zh-CN" altLang="en-US"/>
              <a:t>+</a:t>
            </a:r>
            <a:r>
              <a:rPr lang="en-US" altLang="zh-CN"/>
              <a:t> </a:t>
            </a:r>
            <a:r>
              <a:rPr lang="en-US" altLang="zh-CN" b="1">
                <a:solidFill>
                  <a:schemeClr val="accent6">
                    <a:lumMod val="75000"/>
                  </a:schemeClr>
                </a:solidFill>
              </a:rPr>
              <a:t>I×36%×6.0%×70/0.9 </a:t>
            </a:r>
            <a:r>
              <a:rPr lang="zh-CN" altLang="en-US"/>
              <a:t>=</a:t>
            </a:r>
            <a:r>
              <a:rPr lang="en-US" altLang="zh-CN"/>
              <a:t> </a:t>
            </a:r>
            <a:r>
              <a:rPr lang="zh-CN" altLang="en-US"/>
              <a:t>2.68I</a:t>
            </a:r>
            <a:endParaRPr lang="zh-CN" altLang="en-US"/>
          </a:p>
        </p:txBody>
      </p:sp>
      <p:sp>
        <p:nvSpPr>
          <p:cNvPr id="31753" name="AutoShape 38"/>
          <p:cNvSpPr/>
          <p:nvPr/>
        </p:nvSpPr>
        <p:spPr>
          <a:xfrm rot="1260000">
            <a:off x="4653598" y="4245611"/>
            <a:ext cx="863600" cy="215900"/>
          </a:xfrm>
          <a:prstGeom prst="rightArrow">
            <a:avLst>
              <a:gd name="adj1" fmla="val 50000"/>
              <a:gd name="adj2" fmla="val 100000"/>
            </a:avLst>
          </a:prstGeom>
          <a:solidFill>
            <a:srgbClr val="0000FF"/>
          </a:solidFill>
          <a:ln w="25400" cap="flat" cmpd="sng">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8" name="文本框 7"/>
          <p:cNvSpPr txBox="1"/>
          <p:nvPr/>
        </p:nvSpPr>
        <p:spPr>
          <a:xfrm>
            <a:off x="1024255" y="3721100"/>
            <a:ext cx="7170420" cy="368300"/>
          </a:xfrm>
          <a:prstGeom prst="rect">
            <a:avLst/>
          </a:prstGeom>
          <a:noFill/>
        </p:spPr>
        <p:txBody>
          <a:bodyPr wrap="square" rtlCol="0" anchor="t">
            <a:spAutoFit/>
          </a:bodyPr>
          <a:p>
            <a:r>
              <a:rPr lang="zh-CN" altLang="en-US" sz="1800" b="1">
                <a:solidFill>
                  <a:srgbClr val="FF0000"/>
                </a:solidFill>
                <a:sym typeface="+mn-ea"/>
              </a:rPr>
              <a:t>只算内存访问时间，因为只有内存访问会</a:t>
            </a:r>
            <a:r>
              <a:rPr lang="en-US" altLang="zh-CN" sz="1800" b="1">
                <a:solidFill>
                  <a:srgbClr val="FF0000"/>
                </a:solidFill>
                <a:sym typeface="+mn-ea"/>
              </a:rPr>
              <a:t>Stall</a:t>
            </a:r>
            <a:r>
              <a:rPr lang="zh-CN" altLang="en-US" sz="1800" b="1">
                <a:solidFill>
                  <a:srgbClr val="FF0000"/>
                </a:solidFill>
                <a:sym typeface="+mn-ea"/>
              </a:rPr>
              <a:t>，访问</a:t>
            </a:r>
            <a:r>
              <a:rPr lang="en-US" altLang="zh-CN" sz="1800" b="1">
                <a:solidFill>
                  <a:srgbClr val="FF0000"/>
                </a:solidFill>
                <a:sym typeface="+mn-ea"/>
              </a:rPr>
              <a:t>Cache</a:t>
            </a:r>
            <a:r>
              <a:rPr lang="zh-CN" altLang="en-US" sz="1800" b="1">
                <a:solidFill>
                  <a:srgbClr val="FF0000"/>
                </a:solidFill>
                <a:sym typeface="+mn-ea"/>
              </a:rPr>
              <a:t>不用。</a:t>
            </a:r>
            <a:endParaRPr lang="zh-CN" altLang="en-US" sz="1800" b="1">
              <a:solidFill>
                <a:srgbClr val="FF0000"/>
              </a:solidFill>
              <a:sym typeface="+mn-ea"/>
            </a:endParaRPr>
          </a:p>
        </p:txBody>
      </p:sp>
      <p:sp>
        <p:nvSpPr>
          <p:cNvPr id="9" name="文本框 8"/>
          <p:cNvSpPr txBox="1"/>
          <p:nvPr/>
        </p:nvSpPr>
        <p:spPr>
          <a:xfrm>
            <a:off x="1400810" y="5300345"/>
            <a:ext cx="6342380" cy="460375"/>
          </a:xfrm>
          <a:prstGeom prst="rect">
            <a:avLst/>
          </a:prstGeom>
          <a:noFill/>
        </p:spPr>
        <p:txBody>
          <a:bodyPr wrap="square" rtlCol="0" anchor="t">
            <a:spAutoFit/>
          </a:bodyPr>
          <a:p>
            <a:r>
              <a:rPr lang="en-US" altLang="zh-CN"/>
              <a:t>CPI</a:t>
            </a:r>
            <a:r>
              <a:rPr lang="zh-CN" altLang="en-US"/>
              <a:t>：P1</a:t>
            </a:r>
            <a:r>
              <a:rPr lang="en-US" altLang="zh-CN" b="1">
                <a:solidFill>
                  <a:schemeClr val="accent6">
                    <a:lumMod val="75000"/>
                  </a:schemeClr>
                </a:solidFill>
              </a:rPr>
              <a:t> </a:t>
            </a:r>
            <a:r>
              <a:rPr lang="zh-CN" altLang="en-US"/>
              <a:t>≈</a:t>
            </a:r>
            <a:r>
              <a:rPr lang="en-US" altLang="zh-CN"/>
              <a:t> </a:t>
            </a:r>
            <a:r>
              <a:rPr lang="zh-CN" altLang="en-US"/>
              <a:t>4.05，P2</a:t>
            </a:r>
            <a:r>
              <a:rPr lang="en-US" altLang="zh-CN"/>
              <a:t> </a:t>
            </a:r>
            <a:r>
              <a:rPr lang="zh-CN" altLang="en-US"/>
              <a:t>=</a:t>
            </a:r>
            <a:r>
              <a:rPr lang="en-US" altLang="zh-CN"/>
              <a:t> </a:t>
            </a:r>
            <a:r>
              <a:rPr lang="zh-CN" altLang="en-US"/>
              <a:t>2.68</a:t>
            </a:r>
            <a:endParaRPr lang="zh-CN" altLang="en-US"/>
          </a:p>
        </p:txBody>
      </p:sp>
      <p:sp>
        <p:nvSpPr>
          <p:cNvPr id="10" name="文本框 9"/>
          <p:cNvSpPr txBox="1"/>
          <p:nvPr/>
        </p:nvSpPr>
        <p:spPr>
          <a:xfrm>
            <a:off x="650875" y="5734685"/>
            <a:ext cx="7990205" cy="460375"/>
          </a:xfrm>
          <a:prstGeom prst="rect">
            <a:avLst/>
          </a:prstGeom>
          <a:noFill/>
        </p:spPr>
        <p:txBody>
          <a:bodyPr wrap="square" rtlCol="0" anchor="t">
            <a:spAutoFit/>
          </a:bodyPr>
          <a:p>
            <a:r>
              <a:rPr lang="en-US" altLang="zh-CN"/>
              <a:t>Time Per Instruction</a:t>
            </a:r>
            <a:r>
              <a:rPr lang="zh-CN" altLang="en-US"/>
              <a:t>：P1</a:t>
            </a:r>
            <a:r>
              <a:rPr lang="en-US" altLang="zh-CN" b="1">
                <a:solidFill>
                  <a:schemeClr val="accent6">
                    <a:lumMod val="75000"/>
                  </a:schemeClr>
                </a:solidFill>
              </a:rPr>
              <a:t> =</a:t>
            </a:r>
            <a:r>
              <a:rPr lang="en-US" altLang="zh-CN"/>
              <a:t> </a:t>
            </a:r>
            <a:r>
              <a:rPr lang="zh-CN" altLang="en-US"/>
              <a:t>4.05</a:t>
            </a:r>
            <a:r>
              <a:rPr lang="en-US" altLang="zh-CN"/>
              <a:t> </a:t>
            </a:r>
            <a:r>
              <a:rPr lang="zh-CN" altLang="en-US">
                <a:sym typeface="+mn-ea"/>
              </a:rPr>
              <a:t>×0.66</a:t>
            </a:r>
            <a:r>
              <a:rPr lang="zh-CN" altLang="en-US"/>
              <a:t>，P2</a:t>
            </a:r>
            <a:r>
              <a:rPr lang="en-US" altLang="zh-CN"/>
              <a:t> </a:t>
            </a:r>
            <a:r>
              <a:rPr lang="zh-CN" altLang="en-US"/>
              <a:t>=</a:t>
            </a:r>
            <a:r>
              <a:rPr lang="en-US" altLang="zh-CN"/>
              <a:t> </a:t>
            </a:r>
            <a:r>
              <a:rPr lang="zh-CN" altLang="en-US"/>
              <a:t>2.68</a:t>
            </a:r>
            <a:r>
              <a:rPr lang="zh-CN" altLang="en-US">
                <a:sym typeface="+mn-ea"/>
              </a:rPr>
              <a:t>×</a:t>
            </a:r>
            <a:r>
              <a:rPr lang="en-US" altLang="zh-CN">
                <a:sym typeface="+mn-ea"/>
              </a:rPr>
              <a:t>0.90</a:t>
            </a:r>
            <a:endParaRPr lang="en-US" altLang="zh-CN">
              <a:sym typeface="+mn-ea"/>
            </a:endParaRPr>
          </a:p>
        </p:txBody>
      </p:sp>
      <p:sp>
        <p:nvSpPr>
          <p:cNvPr id="11" name="文本框 10"/>
          <p:cNvSpPr txBox="1"/>
          <p:nvPr/>
        </p:nvSpPr>
        <p:spPr>
          <a:xfrm>
            <a:off x="2049145" y="6156325"/>
            <a:ext cx="6342380" cy="460375"/>
          </a:xfrm>
          <a:prstGeom prst="rect">
            <a:avLst/>
          </a:prstGeom>
          <a:noFill/>
        </p:spPr>
        <p:txBody>
          <a:bodyPr wrap="square" rtlCol="0" anchor="t">
            <a:spAutoFit/>
          </a:bodyPr>
          <a:p>
            <a:r>
              <a:rPr lang="en-US" altLang="zh-CN"/>
              <a:t>P1: 2.67</a:t>
            </a:r>
            <a:r>
              <a:rPr lang="zh-CN" altLang="en-US"/>
              <a:t>，</a:t>
            </a:r>
            <a:r>
              <a:rPr lang="en-US" altLang="zh-CN"/>
              <a:t>P2: 2.41	P2 Faster. </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98"/>
          <p:cNvSpPr txBox="1"/>
          <p:nvPr/>
        </p:nvSpPr>
        <p:spPr>
          <a:xfrm>
            <a:off x="533400" y="1841183"/>
            <a:ext cx="8077200" cy="939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30000"/>
              </a:spcBef>
              <a:buNone/>
            </a:pPr>
            <a:r>
              <a:rPr lang="en-US" altLang="zh-CN" sz="2400" b="1">
                <a:solidFill>
                  <a:srgbClr val="009900"/>
                </a:solidFill>
                <a:sym typeface="Wingdings" panose="05000000000000000000" pitchFamily="2" charset="2"/>
              </a:rPr>
              <a:t> </a:t>
            </a:r>
            <a:r>
              <a:rPr lang="zh-CN" altLang="en-US" sz="2400" b="1">
                <a:solidFill>
                  <a:srgbClr val="009900"/>
                </a:solidFill>
                <a:sym typeface="Wingdings" panose="05000000000000000000" pitchFamily="2" charset="2"/>
              </a:rPr>
              <a:t>更多信息</a:t>
            </a:r>
            <a:r>
              <a:rPr lang="en-US" altLang="zh-CN" sz="2400" b="1">
                <a:solidFill>
                  <a:srgbClr val="009900"/>
                </a:solidFill>
                <a:sym typeface="Wingdings" panose="05000000000000000000" pitchFamily="2" charset="2"/>
              </a:rPr>
              <a:t>——</a:t>
            </a:r>
            <a:endParaRPr lang="en-US" altLang="zh-CN" sz="2400" b="1">
              <a:solidFill>
                <a:srgbClr val="009900"/>
              </a:solidFill>
              <a:sym typeface="Wingdings" panose="05000000000000000000" pitchFamily="2" charset="2"/>
            </a:endParaRPr>
          </a:p>
          <a:p>
            <a:pPr marL="0" lvl="0" indent="0" eaLnBrk="1" hangingPunct="1">
              <a:spcBef>
                <a:spcPct val="30000"/>
              </a:spcBef>
              <a:buNone/>
            </a:pPr>
            <a:endParaRPr lang="en-US" altLang="zh-CN" sz="2400" b="1"/>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5.10 Cache</a:t>
            </a:r>
            <a:endParaRPr lang="en-US" altLang="zh-CN" sz="1800" b="1">
              <a:solidFill>
                <a:schemeClr val="hlink"/>
              </a:solidFill>
              <a:sym typeface="Webdings" panose="05030102010509060703" pitchFamily="18" charset="2"/>
            </a:endParaRPr>
          </a:p>
        </p:txBody>
      </p:sp>
      <p:sp>
        <p:nvSpPr>
          <p:cNvPr id="6" name="文本框 5"/>
          <p:cNvSpPr txBox="1"/>
          <p:nvPr/>
        </p:nvSpPr>
        <p:spPr>
          <a:xfrm>
            <a:off x="467360" y="274955"/>
            <a:ext cx="8335010" cy="1476375"/>
          </a:xfrm>
          <a:prstGeom prst="rect">
            <a:avLst/>
          </a:prstGeom>
          <a:noFill/>
        </p:spPr>
        <p:txBody>
          <a:bodyPr wrap="square" rtlCol="0" anchor="t">
            <a:spAutoFit/>
          </a:bodyPr>
          <a:p>
            <a:r>
              <a:rPr lang="zh-CN" altLang="en-US" sz="1800" b="1" dirty="0">
                <a:solidFill>
                  <a:srgbClr val="0000FF"/>
                </a:solidFill>
                <a:sym typeface="+mn-ea"/>
              </a:rPr>
              <a:t>信息：</a:t>
            </a:r>
            <a:r>
              <a:rPr lang="en-US" altLang="zh-CN" sz="1800" b="1" dirty="0">
                <a:solidFill>
                  <a:srgbClr val="0000FF"/>
                </a:solidFill>
                <a:sym typeface="+mn-ea"/>
              </a:rPr>
              <a:t> </a:t>
            </a:r>
            <a:endParaRPr lang="en-US" altLang="zh-CN" sz="1800" b="1" dirty="0">
              <a:solidFill>
                <a:srgbClr val="0000FF"/>
              </a:solidFill>
              <a:sym typeface="+mn-ea"/>
            </a:endParaRPr>
          </a:p>
          <a:p>
            <a:pPr indent="457200"/>
            <a:r>
              <a:rPr lang="zh-CN" altLang="en-US" sz="1800" b="1" u="sng" dirty="0">
                <a:solidFill>
                  <a:srgbClr val="0000FF"/>
                </a:solidFill>
                <a:sym typeface="+mn-ea"/>
              </a:rPr>
              <a:t>内存访问时间：</a:t>
            </a:r>
            <a:r>
              <a:rPr lang="en-US" altLang="zh-CN" sz="1800" b="1" u="sng" dirty="0">
                <a:solidFill>
                  <a:srgbClr val="FF0000"/>
                </a:solidFill>
                <a:sym typeface="+mn-ea"/>
              </a:rPr>
              <a:t>70ns</a:t>
            </a:r>
            <a:endParaRPr lang="en-US" altLang="zh-CN" sz="1800" b="1" u="sng" dirty="0">
              <a:solidFill>
                <a:srgbClr val="0000FF"/>
              </a:solidFill>
              <a:sym typeface="+mn-ea"/>
            </a:endParaRPr>
          </a:p>
          <a:p>
            <a:pPr indent="457200"/>
            <a:r>
              <a:rPr lang="zh-CN" altLang="en-US" sz="1800" b="1" u="sng" dirty="0">
                <a:solidFill>
                  <a:srgbClr val="0000FF"/>
                </a:solidFill>
                <a:sym typeface="+mn-ea"/>
              </a:rPr>
              <a:t>内存访问次数：</a:t>
            </a:r>
            <a:r>
              <a:rPr lang="en-US" altLang="zh-CN" sz="1800" b="1" u="sng" dirty="0">
                <a:solidFill>
                  <a:srgbClr val="FF0000"/>
                </a:solidFill>
                <a:sym typeface="+mn-ea"/>
              </a:rPr>
              <a:t>0.36I</a:t>
            </a:r>
            <a:r>
              <a:rPr lang="en-US" altLang="zh-CN" sz="1800" b="1" u="sng" dirty="0">
                <a:solidFill>
                  <a:srgbClr val="0000FF"/>
                </a:solidFill>
                <a:sym typeface="+mn-ea"/>
              </a:rPr>
              <a:t> (I - </a:t>
            </a:r>
            <a:r>
              <a:rPr lang="zh-CN" altLang="en-US" sz="1800" b="1" u="sng" dirty="0">
                <a:solidFill>
                  <a:srgbClr val="0000FF"/>
                </a:solidFill>
                <a:sym typeface="+mn-ea"/>
              </a:rPr>
              <a:t>总指令数</a:t>
            </a:r>
            <a:r>
              <a:rPr lang="en-US" altLang="zh-CN" sz="1800" b="1" u="sng" dirty="0">
                <a:solidFill>
                  <a:srgbClr val="0000FF"/>
                </a:solidFill>
                <a:sym typeface="+mn-ea"/>
              </a:rPr>
              <a:t>)</a:t>
            </a:r>
            <a:endParaRPr lang="en-US" altLang="zh-CN" sz="1800" b="1" u="sng" dirty="0">
              <a:solidFill>
                <a:srgbClr val="0000FF"/>
              </a:solidFill>
              <a:sym typeface="+mn-ea"/>
            </a:endParaRPr>
          </a:p>
          <a:p>
            <a:pPr indent="457200"/>
            <a:r>
              <a:rPr lang="en-US" altLang="zh-CN" sz="1800" b="1" dirty="0">
                <a:solidFill>
                  <a:srgbClr val="0000FF"/>
                </a:solidFill>
                <a:sym typeface="+mn-ea"/>
              </a:rPr>
              <a:t>P1 </a:t>
            </a:r>
            <a:r>
              <a:rPr lang="zh-CN" altLang="en-US" sz="1800" b="1" dirty="0">
                <a:solidFill>
                  <a:srgbClr val="0000FF"/>
                </a:solidFill>
                <a:sym typeface="+mn-ea"/>
              </a:rPr>
              <a:t>：</a:t>
            </a:r>
            <a:r>
              <a:rPr lang="en-US" altLang="zh-CN" sz="1800" b="1" dirty="0">
                <a:solidFill>
                  <a:srgbClr val="FF0000"/>
                </a:solidFill>
                <a:sym typeface="+mn-ea"/>
              </a:rPr>
              <a:t>2KB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92%</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0.66ns</a:t>
            </a:r>
            <a:endParaRPr lang="en-US" altLang="zh-CN" sz="1800" b="1" u="sng" dirty="0">
              <a:solidFill>
                <a:srgbClr val="FF0000"/>
              </a:solidFill>
              <a:sym typeface="+mn-ea"/>
            </a:endParaRPr>
          </a:p>
          <a:p>
            <a:pPr indent="457200"/>
            <a:r>
              <a:rPr lang="en-US" altLang="zh-CN" sz="1800" b="1" dirty="0">
                <a:solidFill>
                  <a:srgbClr val="0000FF"/>
                </a:solidFill>
                <a:sym typeface="+mn-ea"/>
              </a:rPr>
              <a:t>P2 </a:t>
            </a:r>
            <a:r>
              <a:rPr lang="zh-CN" altLang="en-US" sz="1800" b="1" dirty="0">
                <a:solidFill>
                  <a:srgbClr val="0000FF"/>
                </a:solidFill>
                <a:sym typeface="+mn-ea"/>
              </a:rPr>
              <a:t>：</a:t>
            </a:r>
            <a:r>
              <a:rPr lang="en-US" altLang="zh-CN" sz="1800" b="1" dirty="0">
                <a:solidFill>
                  <a:srgbClr val="FF0000"/>
                </a:solidFill>
                <a:sym typeface="+mn-ea"/>
              </a:rPr>
              <a:t>4KB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94%</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0.90ns</a:t>
            </a:r>
            <a:endParaRPr lang="en-US" altLang="zh-CN" sz="1800" b="1" u="sng" dirty="0">
              <a:solidFill>
                <a:srgbClr val="FF0000"/>
              </a:solidFill>
              <a:sym typeface="+mn-ea"/>
            </a:endParaRPr>
          </a:p>
        </p:txBody>
      </p:sp>
      <p:sp>
        <p:nvSpPr>
          <p:cNvPr id="12" name="文本框 11"/>
          <p:cNvSpPr txBox="1"/>
          <p:nvPr/>
        </p:nvSpPr>
        <p:spPr>
          <a:xfrm>
            <a:off x="827405" y="2349500"/>
            <a:ext cx="7248525" cy="2306955"/>
          </a:xfrm>
          <a:prstGeom prst="rect">
            <a:avLst/>
          </a:prstGeom>
          <a:noFill/>
        </p:spPr>
        <p:txBody>
          <a:bodyPr wrap="square" rtlCol="0" anchor="t">
            <a:spAutoFit/>
          </a:bodyPr>
          <a:p>
            <a:r>
              <a:rPr lang="en-US" altLang="zh-CN" b="1" dirty="0"/>
              <a:t>For the next three problems, we will consider the addition of </a:t>
            </a:r>
            <a:r>
              <a:rPr lang="en-US" altLang="zh-CN" b="1" dirty="0">
                <a:solidFill>
                  <a:srgbClr val="FF0000"/>
                </a:solidFill>
              </a:rPr>
              <a:t>an L2 cache to P1 </a:t>
            </a:r>
            <a:r>
              <a:rPr lang="en-US" altLang="zh-CN" b="1" dirty="0"/>
              <a:t>(to presumably make up for its limited L1 cache capacity). Use the L1 cache capacities and hit times from the previous table when solving these problems. </a:t>
            </a:r>
            <a:r>
              <a:rPr lang="en-US" altLang="zh-CN" b="1" dirty="0">
                <a:solidFill>
                  <a:srgbClr val="0000FF"/>
                </a:solidFill>
              </a:rPr>
              <a:t>The L2 miss rate indicated is its local miss rate.</a:t>
            </a:r>
            <a:endParaRPr lang="en-US" altLang="zh-CN" b="1" dirty="0">
              <a:solidFill>
                <a:srgbClr val="0000FF"/>
              </a:solidFill>
            </a:endParaRPr>
          </a:p>
        </p:txBody>
      </p:sp>
      <p:pic>
        <p:nvPicPr>
          <p:cNvPr id="14" name="图片 13"/>
          <p:cNvPicPr>
            <a:picLocks noChangeAspect="1"/>
          </p:cNvPicPr>
          <p:nvPr/>
        </p:nvPicPr>
        <p:blipFill>
          <a:blip r:embed="rId1"/>
          <a:stretch>
            <a:fillRect/>
          </a:stretch>
        </p:blipFill>
        <p:spPr>
          <a:xfrm>
            <a:off x="1259205" y="5085715"/>
            <a:ext cx="6391275" cy="6858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98"/>
          <p:cNvSpPr txBox="1"/>
          <p:nvPr/>
        </p:nvSpPr>
        <p:spPr>
          <a:xfrm>
            <a:off x="533400" y="1984693"/>
            <a:ext cx="8077200" cy="13093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endParaRPr lang="en-US" altLang="zh-CN" sz="2400" b="1"/>
          </a:p>
          <a:p>
            <a:pPr marL="0" lvl="0" indent="0" eaLnBrk="1" hangingPunct="1">
              <a:spcBef>
                <a:spcPct val="30000"/>
              </a:spcBef>
              <a:buNone/>
            </a:pPr>
            <a:r>
              <a:rPr lang="en-US" altLang="zh-CN" sz="2400" b="1"/>
              <a:t>        </a:t>
            </a:r>
            <a:r>
              <a:rPr lang="en-US" altLang="zh-CN" sz="2400" b="1">
                <a:solidFill>
                  <a:srgbClr val="FF0000"/>
                </a:solidFill>
              </a:rPr>
              <a:t>5.10.4</a:t>
            </a:r>
            <a:r>
              <a:rPr lang="en-US" altLang="zh-CN" sz="2400" b="1"/>
              <a:t>  What is the </a:t>
            </a:r>
            <a:r>
              <a:rPr lang="en-US" altLang="zh-CN" sz="2400" b="1">
                <a:solidFill>
                  <a:srgbClr val="0000FF"/>
                </a:solidFill>
              </a:rPr>
              <a:t>AMAT</a:t>
            </a:r>
            <a:r>
              <a:rPr lang="en-US" altLang="zh-CN" sz="2400" b="1"/>
              <a:t> for P1 </a:t>
            </a:r>
            <a:r>
              <a:rPr lang="en-US" altLang="zh-CN" sz="2400" b="1">
                <a:solidFill>
                  <a:srgbClr val="0000FF"/>
                </a:solidFill>
              </a:rPr>
              <a:t>with the addition of</a:t>
            </a:r>
            <a:r>
              <a:rPr lang="en-US" altLang="zh-CN" sz="2400" b="1"/>
              <a:t> an L2 cache? Is the AMAT </a:t>
            </a:r>
            <a:r>
              <a:rPr lang="en-US" altLang="zh-CN" sz="2400" b="1">
                <a:solidFill>
                  <a:srgbClr val="0000FF"/>
                </a:solidFill>
              </a:rPr>
              <a:t>better or worse</a:t>
            </a:r>
            <a:r>
              <a:rPr lang="en-US" altLang="zh-CN" sz="2400" b="1"/>
              <a:t> with the L2 cache?</a:t>
            </a:r>
            <a:endParaRPr lang="en-US" altLang="zh-CN" sz="2400" b="1"/>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5.10 Cache</a:t>
            </a:r>
            <a:endParaRPr lang="en-US" altLang="zh-CN" sz="1800" b="1">
              <a:solidFill>
                <a:schemeClr val="hlink"/>
              </a:solidFill>
              <a:sym typeface="Webdings" panose="05030102010509060703" pitchFamily="18" charset="2"/>
            </a:endParaRPr>
          </a:p>
        </p:txBody>
      </p:sp>
      <p:sp>
        <p:nvSpPr>
          <p:cNvPr id="6" name="文本框 5"/>
          <p:cNvSpPr txBox="1"/>
          <p:nvPr/>
        </p:nvSpPr>
        <p:spPr>
          <a:xfrm>
            <a:off x="467360" y="274955"/>
            <a:ext cx="8335010" cy="2030095"/>
          </a:xfrm>
          <a:prstGeom prst="rect">
            <a:avLst/>
          </a:prstGeom>
          <a:noFill/>
        </p:spPr>
        <p:txBody>
          <a:bodyPr wrap="square" rtlCol="0" anchor="t">
            <a:spAutoFit/>
          </a:bodyPr>
          <a:p>
            <a:r>
              <a:rPr lang="zh-CN" altLang="en-US" sz="1800" b="1" dirty="0">
                <a:solidFill>
                  <a:srgbClr val="0000FF"/>
                </a:solidFill>
                <a:sym typeface="+mn-ea"/>
              </a:rPr>
              <a:t>信息：</a:t>
            </a:r>
            <a:r>
              <a:rPr lang="en-US" altLang="zh-CN" sz="1800" b="1" dirty="0">
                <a:solidFill>
                  <a:srgbClr val="0000FF"/>
                </a:solidFill>
                <a:sym typeface="+mn-ea"/>
              </a:rPr>
              <a:t> </a:t>
            </a:r>
            <a:endParaRPr lang="en-US" altLang="zh-CN" sz="1800" b="1" dirty="0">
              <a:solidFill>
                <a:srgbClr val="0000FF"/>
              </a:solidFill>
              <a:sym typeface="+mn-ea"/>
            </a:endParaRPr>
          </a:p>
          <a:p>
            <a:pPr indent="457200"/>
            <a:r>
              <a:rPr lang="zh-CN" altLang="en-US" sz="1800" b="1" u="sng" dirty="0">
                <a:solidFill>
                  <a:srgbClr val="0000FF"/>
                </a:solidFill>
                <a:sym typeface="+mn-ea"/>
              </a:rPr>
              <a:t>内存访问时间：</a:t>
            </a:r>
            <a:r>
              <a:rPr lang="en-US" altLang="zh-CN" sz="1800" b="1" u="sng" dirty="0">
                <a:solidFill>
                  <a:srgbClr val="FF0000"/>
                </a:solidFill>
                <a:sym typeface="+mn-ea"/>
              </a:rPr>
              <a:t>70ns</a:t>
            </a:r>
            <a:endParaRPr lang="en-US" altLang="zh-CN" sz="1800" b="1" u="sng" dirty="0">
              <a:solidFill>
                <a:srgbClr val="0000FF"/>
              </a:solidFill>
              <a:sym typeface="+mn-ea"/>
            </a:endParaRPr>
          </a:p>
          <a:p>
            <a:pPr indent="457200"/>
            <a:r>
              <a:rPr lang="zh-CN" altLang="en-US" sz="1800" b="1" u="sng" dirty="0">
                <a:solidFill>
                  <a:srgbClr val="0000FF"/>
                </a:solidFill>
                <a:sym typeface="+mn-ea"/>
              </a:rPr>
              <a:t>内存访问次数：</a:t>
            </a:r>
            <a:r>
              <a:rPr lang="en-US" altLang="zh-CN" sz="1800" b="1" u="sng" dirty="0">
                <a:solidFill>
                  <a:srgbClr val="FF0000"/>
                </a:solidFill>
                <a:sym typeface="+mn-ea"/>
              </a:rPr>
              <a:t>0.36I</a:t>
            </a:r>
            <a:r>
              <a:rPr lang="en-US" altLang="zh-CN" sz="1800" b="1" u="sng" dirty="0">
                <a:solidFill>
                  <a:srgbClr val="0000FF"/>
                </a:solidFill>
                <a:sym typeface="+mn-ea"/>
              </a:rPr>
              <a:t> (I - </a:t>
            </a:r>
            <a:r>
              <a:rPr lang="zh-CN" altLang="en-US" sz="1800" b="1" u="sng" dirty="0">
                <a:solidFill>
                  <a:srgbClr val="0000FF"/>
                </a:solidFill>
                <a:sym typeface="+mn-ea"/>
              </a:rPr>
              <a:t>总指令数</a:t>
            </a:r>
            <a:r>
              <a:rPr lang="en-US" altLang="zh-CN" sz="1800" b="1" u="sng" dirty="0">
                <a:solidFill>
                  <a:srgbClr val="0000FF"/>
                </a:solidFill>
                <a:sym typeface="+mn-ea"/>
              </a:rPr>
              <a:t>)</a:t>
            </a:r>
            <a:endParaRPr lang="en-US" altLang="zh-CN" sz="1800" b="1" u="sng" dirty="0">
              <a:solidFill>
                <a:srgbClr val="0000FF"/>
              </a:solidFill>
              <a:sym typeface="+mn-ea"/>
            </a:endParaRPr>
          </a:p>
          <a:p>
            <a:pPr indent="457200"/>
            <a:r>
              <a:rPr lang="en-US" altLang="zh-CN" sz="1800" b="1" dirty="0">
                <a:solidFill>
                  <a:srgbClr val="0000FF"/>
                </a:solidFill>
                <a:sym typeface="+mn-ea"/>
              </a:rPr>
              <a:t>P1 	 </a:t>
            </a:r>
            <a:r>
              <a:rPr lang="zh-CN" altLang="en-US" sz="1800" b="1" dirty="0">
                <a:solidFill>
                  <a:srgbClr val="0000FF"/>
                </a:solidFill>
                <a:sym typeface="+mn-ea"/>
              </a:rPr>
              <a:t>：</a:t>
            </a:r>
            <a:r>
              <a:rPr lang="en-US" altLang="zh-CN" sz="1800" b="1" dirty="0">
                <a:solidFill>
                  <a:srgbClr val="FF0000"/>
                </a:solidFill>
                <a:sym typeface="+mn-ea"/>
              </a:rPr>
              <a:t>2KB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92%</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0.66ns</a:t>
            </a:r>
            <a:endParaRPr lang="en-US" altLang="zh-CN" sz="1800" b="1" u="sng" dirty="0">
              <a:solidFill>
                <a:srgbClr val="FF0000"/>
              </a:solidFill>
              <a:sym typeface="+mn-ea"/>
            </a:endParaRPr>
          </a:p>
          <a:p>
            <a:pPr indent="457200"/>
            <a:r>
              <a:rPr lang="en-US" altLang="zh-CN" sz="1800" b="1" dirty="0">
                <a:solidFill>
                  <a:srgbClr val="0000FF"/>
                </a:solidFill>
                <a:sym typeface="+mn-ea"/>
              </a:rPr>
              <a:t>P1L2</a:t>
            </a:r>
            <a:r>
              <a:rPr lang="zh-CN" altLang="en-US" sz="1800" b="1" dirty="0">
                <a:solidFill>
                  <a:srgbClr val="0000FF"/>
                </a:solidFill>
                <a:sym typeface="+mn-ea"/>
              </a:rPr>
              <a:t>：</a:t>
            </a:r>
            <a:r>
              <a:rPr lang="en-US" altLang="zh-CN" sz="1800" b="1" dirty="0">
                <a:solidFill>
                  <a:srgbClr val="FF0000"/>
                </a:solidFill>
                <a:sym typeface="+mn-ea"/>
              </a:rPr>
              <a:t>1MB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FF0000"/>
                </a:solidFill>
                <a:sym typeface="+mn-ea"/>
              </a:rPr>
              <a:t>5%</a:t>
            </a:r>
            <a:r>
              <a:rPr lang="zh-CN" altLang="en-US" sz="1800" b="1" dirty="0">
                <a:solidFill>
                  <a:srgbClr val="0000FF"/>
                </a:solidFill>
                <a:sym typeface="+mn-ea"/>
              </a:rPr>
              <a:t>，</a:t>
            </a:r>
            <a:r>
              <a:rPr lang="en-US" altLang="zh-CN" sz="1800" b="1" dirty="0">
                <a:solidFill>
                  <a:srgbClr val="0000FF"/>
                </a:solidFill>
                <a:sym typeface="+mn-ea"/>
              </a:rPr>
              <a:t>  </a:t>
            </a:r>
            <a:r>
              <a:rPr lang="zh-CN" altLang="en-US" sz="1800" b="1" u="sng" dirty="0">
                <a:solidFill>
                  <a:srgbClr val="0000FF"/>
                </a:solidFill>
                <a:sym typeface="+mn-ea"/>
              </a:rPr>
              <a:t>访问时间</a:t>
            </a:r>
            <a:r>
              <a:rPr lang="en-US" altLang="zh-CN" sz="1800" b="1" u="sng" dirty="0">
                <a:solidFill>
                  <a:srgbClr val="FF0000"/>
                </a:solidFill>
                <a:sym typeface="+mn-ea"/>
              </a:rPr>
              <a:t>5.62ns</a:t>
            </a:r>
            <a:endParaRPr lang="en-US" altLang="zh-CN" sz="1800" b="1" dirty="0">
              <a:solidFill>
                <a:srgbClr val="FF0000"/>
              </a:solidFill>
              <a:sym typeface="+mn-ea"/>
            </a:endParaRPr>
          </a:p>
          <a:p>
            <a:pPr indent="457200"/>
            <a:r>
              <a:rPr lang="en-US" altLang="zh-CN" sz="1800" b="1" dirty="0">
                <a:solidFill>
                  <a:srgbClr val="0000FF"/>
                </a:solidFill>
                <a:sym typeface="+mn-ea"/>
              </a:rPr>
              <a:t>P2 	 </a:t>
            </a:r>
            <a:r>
              <a:rPr lang="zh-CN" altLang="en-US" sz="1800" b="1" dirty="0">
                <a:solidFill>
                  <a:srgbClr val="0000FF"/>
                </a:solidFill>
                <a:sym typeface="+mn-ea"/>
              </a:rPr>
              <a:t>：</a:t>
            </a:r>
            <a:r>
              <a:rPr lang="en-US" altLang="zh-CN" sz="1800" b="1" dirty="0">
                <a:solidFill>
                  <a:srgbClr val="FF0000"/>
                </a:solidFill>
                <a:sym typeface="+mn-ea"/>
              </a:rPr>
              <a:t>4KB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94%</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0.90ns</a:t>
            </a:r>
            <a:endParaRPr lang="en-US" altLang="zh-CN" sz="1800" b="1" u="sng" dirty="0">
              <a:solidFill>
                <a:srgbClr val="FF0000"/>
              </a:solidFill>
              <a:sym typeface="+mn-ea"/>
            </a:endParaRPr>
          </a:p>
          <a:p>
            <a:pPr indent="457200"/>
            <a:endParaRPr lang="en-US" altLang="zh-CN" sz="1800" b="1" u="sng" dirty="0">
              <a:solidFill>
                <a:srgbClr val="FF0000"/>
              </a:solidFill>
              <a:sym typeface="+mn-ea"/>
            </a:endParaRPr>
          </a:p>
        </p:txBody>
      </p:sp>
      <p:sp>
        <p:nvSpPr>
          <p:cNvPr id="7" name="文本框 6"/>
          <p:cNvSpPr txBox="1"/>
          <p:nvPr/>
        </p:nvSpPr>
        <p:spPr>
          <a:xfrm>
            <a:off x="275590" y="3500755"/>
            <a:ext cx="8772525" cy="1476375"/>
          </a:xfrm>
          <a:prstGeom prst="rect">
            <a:avLst/>
          </a:prstGeom>
          <a:noFill/>
        </p:spPr>
        <p:txBody>
          <a:bodyPr wrap="square" rtlCol="0" anchor="t">
            <a:spAutoFit/>
          </a:bodyPr>
          <a:p>
            <a:pPr algn="l">
              <a:buClrTx/>
              <a:buSzTx/>
              <a:buFontTx/>
            </a:pPr>
            <a:r>
              <a:rPr lang="en-US" altLang="zh-CN" sz="1800" b="1">
                <a:solidFill>
                  <a:srgbClr val="0000FF"/>
                </a:solidFill>
              </a:rPr>
              <a:t>AMAT = L1-access time + (L2-access time+memory time×L2-miss rate)×L1-miss rate</a:t>
            </a:r>
            <a:endParaRPr lang="en-US" altLang="zh-CN" sz="1800" b="1">
              <a:solidFill>
                <a:srgbClr val="FF0000"/>
              </a:solidFill>
            </a:endParaRPr>
          </a:p>
          <a:p>
            <a:r>
              <a:rPr lang="zh-CN" altLang="en-US"/>
              <a:t>​</a:t>
            </a:r>
            <a:endParaRPr lang="zh-CN" altLang="en-US"/>
          </a:p>
          <a:p>
            <a:r>
              <a:rPr lang="zh-CN" altLang="en-US"/>
              <a:t> </a:t>
            </a:r>
            <a:endParaRPr lang="zh-CN" altLang="en-US"/>
          </a:p>
          <a:p>
            <a:endParaRPr lang="zh-CN" altLang="en-US"/>
          </a:p>
        </p:txBody>
      </p:sp>
      <p:sp>
        <p:nvSpPr>
          <p:cNvPr id="31753" name="AutoShape 38"/>
          <p:cNvSpPr/>
          <p:nvPr/>
        </p:nvSpPr>
        <p:spPr>
          <a:xfrm rot="16200000">
            <a:off x="1687195" y="4070350"/>
            <a:ext cx="513080" cy="215900"/>
          </a:xfrm>
          <a:prstGeom prst="rightArrow">
            <a:avLst>
              <a:gd name="adj1" fmla="val 50000"/>
              <a:gd name="adj2" fmla="val 100000"/>
            </a:avLst>
          </a:prstGeom>
          <a:solidFill>
            <a:srgbClr val="0000FF"/>
          </a:solidFill>
          <a:ln w="25400" cap="flat" cmpd="sng">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8" name="AutoShape 38"/>
          <p:cNvSpPr/>
          <p:nvPr/>
        </p:nvSpPr>
        <p:spPr>
          <a:xfrm rot="16200000">
            <a:off x="3487420" y="4059555"/>
            <a:ext cx="513080" cy="215900"/>
          </a:xfrm>
          <a:prstGeom prst="rightArrow">
            <a:avLst>
              <a:gd name="adj1" fmla="val 50000"/>
              <a:gd name="adj2" fmla="val 100000"/>
            </a:avLst>
          </a:prstGeom>
          <a:solidFill>
            <a:srgbClr val="0000FF"/>
          </a:solidFill>
          <a:ln w="25400" cap="flat" cmpd="sng">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9" name="AutoShape 38"/>
          <p:cNvSpPr/>
          <p:nvPr/>
        </p:nvSpPr>
        <p:spPr>
          <a:xfrm rot="16200000">
            <a:off x="5719445" y="4059555"/>
            <a:ext cx="513080" cy="215900"/>
          </a:xfrm>
          <a:prstGeom prst="rightArrow">
            <a:avLst>
              <a:gd name="adj1" fmla="val 50000"/>
              <a:gd name="adj2" fmla="val 100000"/>
            </a:avLst>
          </a:prstGeom>
          <a:solidFill>
            <a:srgbClr val="0000FF"/>
          </a:solidFill>
          <a:ln w="25400" cap="flat" cmpd="sng">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10" name="文本框 9"/>
          <p:cNvSpPr txBox="1"/>
          <p:nvPr/>
        </p:nvSpPr>
        <p:spPr>
          <a:xfrm>
            <a:off x="1329690" y="4509770"/>
            <a:ext cx="4572000" cy="337185"/>
          </a:xfrm>
          <a:prstGeom prst="rect">
            <a:avLst/>
          </a:prstGeom>
          <a:noFill/>
        </p:spPr>
        <p:txBody>
          <a:bodyPr wrap="square" rtlCol="0" anchor="t">
            <a:spAutoFit/>
          </a:bodyPr>
          <a:p>
            <a:r>
              <a:rPr lang="en-US" sz="1600" b="1">
                <a:sym typeface="+mn-ea"/>
              </a:rPr>
              <a:t>L1</a:t>
            </a:r>
            <a:r>
              <a:rPr lang="zh-CN" altLang="en-US" sz="1600" b="1">
                <a:sym typeface="+mn-ea"/>
              </a:rPr>
              <a:t>必经之路</a:t>
            </a:r>
            <a:endParaRPr lang="zh-CN" altLang="en-US" sz="1600" b="1">
              <a:sym typeface="+mn-ea"/>
            </a:endParaRPr>
          </a:p>
        </p:txBody>
      </p:sp>
      <p:sp>
        <p:nvSpPr>
          <p:cNvPr id="11" name="文本框 10"/>
          <p:cNvSpPr txBox="1"/>
          <p:nvPr/>
        </p:nvSpPr>
        <p:spPr>
          <a:xfrm>
            <a:off x="2700655" y="4509135"/>
            <a:ext cx="4572000" cy="337185"/>
          </a:xfrm>
          <a:prstGeom prst="rect">
            <a:avLst/>
          </a:prstGeom>
          <a:noFill/>
        </p:spPr>
        <p:txBody>
          <a:bodyPr wrap="square" rtlCol="0" anchor="t">
            <a:spAutoFit/>
          </a:bodyPr>
          <a:p>
            <a:r>
              <a:rPr lang="en-US" sz="1600" b="1">
                <a:sym typeface="+mn-ea"/>
              </a:rPr>
              <a:t>L1 miss</a:t>
            </a:r>
            <a:r>
              <a:rPr lang="zh-CN" altLang="en-US" sz="1600" b="1">
                <a:sym typeface="+mn-ea"/>
              </a:rPr>
              <a:t>了，走一遍</a:t>
            </a:r>
            <a:r>
              <a:rPr lang="en-US" altLang="zh-CN" sz="1600" b="1">
                <a:sym typeface="+mn-ea"/>
              </a:rPr>
              <a:t>L2</a:t>
            </a:r>
            <a:endParaRPr lang="en-US" altLang="zh-CN" sz="1600" b="1">
              <a:sym typeface="+mn-ea"/>
            </a:endParaRPr>
          </a:p>
        </p:txBody>
      </p:sp>
      <p:sp>
        <p:nvSpPr>
          <p:cNvPr id="12" name="文本框 11"/>
          <p:cNvSpPr txBox="1"/>
          <p:nvPr/>
        </p:nvSpPr>
        <p:spPr>
          <a:xfrm>
            <a:off x="5004435" y="4509770"/>
            <a:ext cx="4572000" cy="337185"/>
          </a:xfrm>
          <a:prstGeom prst="rect">
            <a:avLst/>
          </a:prstGeom>
          <a:noFill/>
        </p:spPr>
        <p:txBody>
          <a:bodyPr wrap="square" rtlCol="0" anchor="t">
            <a:spAutoFit/>
          </a:bodyPr>
          <a:p>
            <a:r>
              <a:rPr lang="en-US" sz="1600" b="1">
                <a:sym typeface="+mn-ea"/>
              </a:rPr>
              <a:t>L2</a:t>
            </a:r>
            <a:r>
              <a:rPr lang="zh-CN" altLang="en-US" sz="1600" b="1">
                <a:sym typeface="+mn-ea"/>
              </a:rPr>
              <a:t>也</a:t>
            </a:r>
            <a:r>
              <a:rPr lang="en-US" sz="1600" b="1">
                <a:sym typeface="+mn-ea"/>
              </a:rPr>
              <a:t>miss</a:t>
            </a:r>
            <a:r>
              <a:rPr lang="zh-CN" altLang="en-US" sz="1600" b="1">
                <a:sym typeface="+mn-ea"/>
              </a:rPr>
              <a:t>了，</a:t>
            </a:r>
            <a:r>
              <a:rPr lang="zh-CN" sz="1600" b="1">
                <a:sym typeface="+mn-ea"/>
              </a:rPr>
              <a:t>只能走一遍内存</a:t>
            </a:r>
            <a:endParaRPr lang="zh-CN" sz="1600" b="1">
              <a:sym typeface="+mn-ea"/>
            </a:endParaRPr>
          </a:p>
        </p:txBody>
      </p:sp>
      <p:sp>
        <p:nvSpPr>
          <p:cNvPr id="13" name="文本框 12"/>
          <p:cNvSpPr txBox="1"/>
          <p:nvPr/>
        </p:nvSpPr>
        <p:spPr>
          <a:xfrm>
            <a:off x="1032510" y="5062220"/>
            <a:ext cx="7078345" cy="460375"/>
          </a:xfrm>
          <a:prstGeom prst="rect">
            <a:avLst/>
          </a:prstGeom>
          <a:noFill/>
        </p:spPr>
        <p:txBody>
          <a:bodyPr wrap="square" rtlCol="0" anchor="t">
            <a:spAutoFit/>
          </a:bodyPr>
          <a:p>
            <a:r>
              <a:rPr lang="zh-CN" altLang="en-US"/>
              <a:t>AMAT</a:t>
            </a:r>
            <a:r>
              <a:rPr lang="en-US" altLang="zh-CN"/>
              <a:t> </a:t>
            </a:r>
            <a:r>
              <a:rPr lang="zh-CN" altLang="en-US"/>
              <a:t>=</a:t>
            </a:r>
            <a:r>
              <a:rPr lang="en-US" altLang="zh-CN"/>
              <a:t> </a:t>
            </a:r>
            <a:r>
              <a:rPr lang="zh-CN" altLang="en-US"/>
              <a:t>1+(5.62+70×95%)/0.66×8%≈9.74(CLKs)</a:t>
            </a:r>
            <a:endParaRPr lang="zh-CN" altLang="en-US"/>
          </a:p>
        </p:txBody>
      </p:sp>
      <p:sp>
        <p:nvSpPr>
          <p:cNvPr id="14" name="文本框 13"/>
          <p:cNvSpPr txBox="1"/>
          <p:nvPr/>
        </p:nvSpPr>
        <p:spPr>
          <a:xfrm>
            <a:off x="1043940" y="5589270"/>
            <a:ext cx="7451090" cy="460375"/>
          </a:xfrm>
          <a:prstGeom prst="rect">
            <a:avLst/>
          </a:prstGeom>
          <a:noFill/>
        </p:spPr>
        <p:txBody>
          <a:bodyPr wrap="square" rtlCol="0" anchor="t">
            <a:spAutoFit/>
          </a:bodyPr>
          <a:p>
            <a:r>
              <a:rPr>
                <a:sym typeface="+mn-ea"/>
              </a:rPr>
              <a:t>P</a:t>
            </a:r>
            <a:r>
              <a:rPr lang="en-US">
                <a:sym typeface="+mn-ea"/>
              </a:rPr>
              <a:t>revious</a:t>
            </a:r>
            <a:r>
              <a:rPr>
                <a:sym typeface="+mn-ea"/>
              </a:rPr>
              <a:t>:</a:t>
            </a:r>
            <a:r>
              <a:rPr lang="en-US">
                <a:sym typeface="+mn-ea"/>
              </a:rPr>
              <a:t> </a:t>
            </a:r>
            <a:r>
              <a:rPr>
                <a:sym typeface="+mn-ea"/>
              </a:rPr>
              <a:t>1+70/0.66×8%≈9.48(CLKs)</a:t>
            </a:r>
            <a:r>
              <a:rPr lang="en-US">
                <a:sym typeface="+mn-ea"/>
              </a:rPr>
              <a:t>        </a:t>
            </a:r>
            <a:r>
              <a:rPr lang="en-US" b="1">
                <a:solidFill>
                  <a:srgbClr val="0000FF"/>
                </a:solidFill>
                <a:sym typeface="+mn-ea"/>
              </a:rPr>
              <a:t>Worse!</a:t>
            </a:r>
            <a:endParaRPr lang="en-US" b="1">
              <a:solidFill>
                <a:srgbClr val="0000FF"/>
              </a:solidFill>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98"/>
          <p:cNvSpPr txBox="1"/>
          <p:nvPr/>
        </p:nvSpPr>
        <p:spPr>
          <a:xfrm>
            <a:off x="533400" y="1984693"/>
            <a:ext cx="8077200" cy="167894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endParaRPr lang="en-US" altLang="zh-CN" sz="2400" b="1"/>
          </a:p>
          <a:p>
            <a:pPr marL="0" lvl="0" indent="0" eaLnBrk="1" hangingPunct="1">
              <a:spcBef>
                <a:spcPct val="30000"/>
              </a:spcBef>
              <a:buNone/>
            </a:pPr>
            <a:r>
              <a:rPr lang="en-US" altLang="zh-CN" sz="2400" b="1"/>
              <a:t>        </a:t>
            </a:r>
            <a:r>
              <a:rPr lang="en-US" altLang="zh-CN" sz="2400" b="1">
                <a:solidFill>
                  <a:srgbClr val="FF0000"/>
                </a:solidFill>
              </a:rPr>
              <a:t>5.10.5</a:t>
            </a:r>
            <a:r>
              <a:rPr lang="en-US" altLang="zh-CN" sz="2400" b="1"/>
              <a:t>  Assuming </a:t>
            </a:r>
            <a:r>
              <a:rPr lang="en-US" altLang="zh-CN" sz="2400" b="1">
                <a:solidFill>
                  <a:srgbClr val="0000FF"/>
                </a:solidFill>
              </a:rPr>
              <a:t>a base CPI of 1.0</a:t>
            </a:r>
            <a:r>
              <a:rPr lang="en-US" altLang="zh-CN" sz="2400" b="1"/>
              <a:t> without any memory stalls, what is the total CPI for P1 </a:t>
            </a:r>
            <a:r>
              <a:rPr lang="en-US" altLang="zh-CN" sz="2400" b="1">
                <a:solidFill>
                  <a:srgbClr val="0000FF"/>
                </a:solidFill>
              </a:rPr>
              <a:t>with the addition of </a:t>
            </a:r>
            <a:r>
              <a:rPr lang="en-US" altLang="zh-CN" sz="2400" b="1"/>
              <a:t>an L2 cache?</a:t>
            </a:r>
            <a:endParaRPr lang="en-US" altLang="zh-CN" sz="2400" b="1"/>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5.10 Cache</a:t>
            </a:r>
            <a:endParaRPr lang="en-US" altLang="zh-CN" sz="1800" b="1">
              <a:solidFill>
                <a:schemeClr val="hlink"/>
              </a:solidFill>
              <a:sym typeface="Webdings" panose="05030102010509060703" pitchFamily="18" charset="2"/>
            </a:endParaRPr>
          </a:p>
        </p:txBody>
      </p:sp>
      <p:sp>
        <p:nvSpPr>
          <p:cNvPr id="6" name="文本框 5"/>
          <p:cNvSpPr txBox="1"/>
          <p:nvPr/>
        </p:nvSpPr>
        <p:spPr>
          <a:xfrm>
            <a:off x="467360" y="274955"/>
            <a:ext cx="8335010" cy="2030095"/>
          </a:xfrm>
          <a:prstGeom prst="rect">
            <a:avLst/>
          </a:prstGeom>
          <a:noFill/>
        </p:spPr>
        <p:txBody>
          <a:bodyPr wrap="square" rtlCol="0" anchor="t">
            <a:spAutoFit/>
          </a:bodyPr>
          <a:p>
            <a:r>
              <a:rPr lang="zh-CN" altLang="en-US" sz="1800" b="1" dirty="0">
                <a:solidFill>
                  <a:srgbClr val="0000FF"/>
                </a:solidFill>
                <a:sym typeface="+mn-ea"/>
              </a:rPr>
              <a:t>信息：</a:t>
            </a:r>
            <a:r>
              <a:rPr lang="en-US" altLang="zh-CN" sz="1800" b="1" dirty="0">
                <a:solidFill>
                  <a:srgbClr val="0000FF"/>
                </a:solidFill>
                <a:sym typeface="+mn-ea"/>
              </a:rPr>
              <a:t> </a:t>
            </a:r>
            <a:endParaRPr lang="en-US" altLang="zh-CN" sz="1800" b="1" dirty="0">
              <a:solidFill>
                <a:srgbClr val="0000FF"/>
              </a:solidFill>
              <a:sym typeface="+mn-ea"/>
            </a:endParaRPr>
          </a:p>
          <a:p>
            <a:pPr indent="457200"/>
            <a:r>
              <a:rPr lang="zh-CN" altLang="en-US" sz="1800" b="1" u="sng" dirty="0">
                <a:solidFill>
                  <a:srgbClr val="0000FF"/>
                </a:solidFill>
                <a:sym typeface="+mn-ea"/>
              </a:rPr>
              <a:t>内存访问时间：</a:t>
            </a:r>
            <a:r>
              <a:rPr lang="en-US" altLang="zh-CN" sz="1800" b="1" u="sng" dirty="0">
                <a:solidFill>
                  <a:srgbClr val="FF0000"/>
                </a:solidFill>
                <a:sym typeface="+mn-ea"/>
              </a:rPr>
              <a:t>70ns</a:t>
            </a:r>
            <a:endParaRPr lang="en-US" altLang="zh-CN" sz="1800" b="1" u="sng" dirty="0">
              <a:solidFill>
                <a:srgbClr val="0000FF"/>
              </a:solidFill>
              <a:sym typeface="+mn-ea"/>
            </a:endParaRPr>
          </a:p>
          <a:p>
            <a:pPr indent="457200"/>
            <a:r>
              <a:rPr lang="zh-CN" altLang="en-US" sz="1800" b="1" u="sng" dirty="0">
                <a:solidFill>
                  <a:srgbClr val="0000FF"/>
                </a:solidFill>
                <a:sym typeface="+mn-ea"/>
              </a:rPr>
              <a:t>内存访问次数：</a:t>
            </a:r>
            <a:r>
              <a:rPr lang="en-US" altLang="zh-CN" sz="1800" b="1" u="sng" dirty="0">
                <a:solidFill>
                  <a:srgbClr val="FF0000"/>
                </a:solidFill>
                <a:sym typeface="+mn-ea"/>
              </a:rPr>
              <a:t>0.36I</a:t>
            </a:r>
            <a:r>
              <a:rPr lang="en-US" altLang="zh-CN" sz="1800" b="1" u="sng" dirty="0">
                <a:solidFill>
                  <a:srgbClr val="0000FF"/>
                </a:solidFill>
                <a:sym typeface="+mn-ea"/>
              </a:rPr>
              <a:t> (I - </a:t>
            </a:r>
            <a:r>
              <a:rPr lang="zh-CN" altLang="en-US" sz="1800" b="1" u="sng" dirty="0">
                <a:solidFill>
                  <a:srgbClr val="0000FF"/>
                </a:solidFill>
                <a:sym typeface="+mn-ea"/>
              </a:rPr>
              <a:t>总指令数</a:t>
            </a:r>
            <a:r>
              <a:rPr lang="en-US" altLang="zh-CN" sz="1800" b="1" u="sng" dirty="0">
                <a:solidFill>
                  <a:srgbClr val="0000FF"/>
                </a:solidFill>
                <a:sym typeface="+mn-ea"/>
              </a:rPr>
              <a:t>)</a:t>
            </a:r>
            <a:endParaRPr lang="en-US" altLang="zh-CN" sz="1800" b="1" u="sng" dirty="0">
              <a:solidFill>
                <a:srgbClr val="0000FF"/>
              </a:solidFill>
              <a:sym typeface="+mn-ea"/>
            </a:endParaRPr>
          </a:p>
          <a:p>
            <a:pPr indent="457200"/>
            <a:r>
              <a:rPr lang="en-US" altLang="zh-CN" sz="1800" b="1" dirty="0">
                <a:solidFill>
                  <a:srgbClr val="0000FF"/>
                </a:solidFill>
                <a:sym typeface="+mn-ea"/>
              </a:rPr>
              <a:t>P1 	 </a:t>
            </a:r>
            <a:r>
              <a:rPr lang="zh-CN" altLang="en-US" sz="1800" b="1" dirty="0">
                <a:solidFill>
                  <a:srgbClr val="0000FF"/>
                </a:solidFill>
                <a:sym typeface="+mn-ea"/>
              </a:rPr>
              <a:t>：</a:t>
            </a:r>
            <a:r>
              <a:rPr lang="en-US" altLang="zh-CN" sz="1800" b="1" dirty="0">
                <a:solidFill>
                  <a:srgbClr val="FF0000"/>
                </a:solidFill>
                <a:sym typeface="+mn-ea"/>
              </a:rPr>
              <a:t>2KB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92%</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0.66ns</a:t>
            </a:r>
            <a:endParaRPr lang="en-US" altLang="zh-CN" sz="1800" b="1" u="sng" dirty="0">
              <a:solidFill>
                <a:srgbClr val="FF0000"/>
              </a:solidFill>
              <a:sym typeface="+mn-ea"/>
            </a:endParaRPr>
          </a:p>
          <a:p>
            <a:pPr indent="457200"/>
            <a:r>
              <a:rPr lang="en-US" altLang="zh-CN" sz="1800" b="1" dirty="0">
                <a:solidFill>
                  <a:srgbClr val="0000FF"/>
                </a:solidFill>
                <a:sym typeface="+mn-ea"/>
              </a:rPr>
              <a:t>P1L2</a:t>
            </a:r>
            <a:r>
              <a:rPr lang="zh-CN" altLang="en-US" sz="1800" b="1" dirty="0">
                <a:solidFill>
                  <a:srgbClr val="0000FF"/>
                </a:solidFill>
                <a:sym typeface="+mn-ea"/>
              </a:rPr>
              <a:t>：</a:t>
            </a:r>
            <a:r>
              <a:rPr lang="en-US" altLang="zh-CN" sz="1800" b="1" dirty="0">
                <a:solidFill>
                  <a:srgbClr val="FF0000"/>
                </a:solidFill>
                <a:sym typeface="+mn-ea"/>
              </a:rPr>
              <a:t>1MB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FF0000"/>
                </a:solidFill>
                <a:sym typeface="+mn-ea"/>
              </a:rPr>
              <a:t>5%</a:t>
            </a:r>
            <a:r>
              <a:rPr lang="zh-CN" altLang="en-US" sz="1800" b="1" dirty="0">
                <a:solidFill>
                  <a:srgbClr val="0000FF"/>
                </a:solidFill>
                <a:sym typeface="+mn-ea"/>
              </a:rPr>
              <a:t>，</a:t>
            </a:r>
            <a:r>
              <a:rPr lang="en-US" altLang="zh-CN" sz="1800" b="1" dirty="0">
                <a:solidFill>
                  <a:srgbClr val="0000FF"/>
                </a:solidFill>
                <a:sym typeface="+mn-ea"/>
              </a:rPr>
              <a:t>  </a:t>
            </a:r>
            <a:r>
              <a:rPr lang="zh-CN" altLang="en-US" sz="1800" b="1" u="sng" dirty="0">
                <a:solidFill>
                  <a:srgbClr val="0000FF"/>
                </a:solidFill>
                <a:sym typeface="+mn-ea"/>
              </a:rPr>
              <a:t>访问时间</a:t>
            </a:r>
            <a:r>
              <a:rPr lang="en-US" altLang="zh-CN" sz="1800" b="1" u="sng" dirty="0">
                <a:solidFill>
                  <a:srgbClr val="FF0000"/>
                </a:solidFill>
                <a:sym typeface="+mn-ea"/>
              </a:rPr>
              <a:t>5.62ns</a:t>
            </a:r>
            <a:endParaRPr lang="en-US" altLang="zh-CN" sz="1800" b="1" dirty="0">
              <a:solidFill>
                <a:srgbClr val="FF0000"/>
              </a:solidFill>
              <a:sym typeface="+mn-ea"/>
            </a:endParaRPr>
          </a:p>
          <a:p>
            <a:pPr indent="457200"/>
            <a:r>
              <a:rPr lang="en-US" altLang="zh-CN" sz="1800" b="1" dirty="0">
                <a:solidFill>
                  <a:srgbClr val="0000FF"/>
                </a:solidFill>
                <a:sym typeface="+mn-ea"/>
              </a:rPr>
              <a:t>P2 	 </a:t>
            </a:r>
            <a:r>
              <a:rPr lang="zh-CN" altLang="en-US" sz="1800" b="1" dirty="0">
                <a:solidFill>
                  <a:srgbClr val="0000FF"/>
                </a:solidFill>
                <a:sym typeface="+mn-ea"/>
              </a:rPr>
              <a:t>：</a:t>
            </a:r>
            <a:r>
              <a:rPr lang="en-US" altLang="zh-CN" sz="1800" b="1" dirty="0">
                <a:solidFill>
                  <a:srgbClr val="FF0000"/>
                </a:solidFill>
                <a:sym typeface="+mn-ea"/>
              </a:rPr>
              <a:t>4KB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94%</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0.90ns</a:t>
            </a:r>
            <a:endParaRPr lang="en-US" altLang="zh-CN" sz="1800" b="1" u="sng" dirty="0">
              <a:solidFill>
                <a:srgbClr val="FF0000"/>
              </a:solidFill>
              <a:sym typeface="+mn-ea"/>
            </a:endParaRPr>
          </a:p>
          <a:p>
            <a:pPr indent="457200"/>
            <a:endParaRPr lang="en-US" altLang="zh-CN" sz="1800" b="1" u="sng" dirty="0">
              <a:solidFill>
                <a:srgbClr val="FF0000"/>
              </a:solidFill>
              <a:sym typeface="+mn-ea"/>
            </a:endParaRPr>
          </a:p>
        </p:txBody>
      </p:sp>
      <p:sp>
        <p:nvSpPr>
          <p:cNvPr id="16" name="文本框 15"/>
          <p:cNvSpPr txBox="1"/>
          <p:nvPr/>
        </p:nvSpPr>
        <p:spPr>
          <a:xfrm>
            <a:off x="890905" y="4077970"/>
            <a:ext cx="8584565" cy="922020"/>
          </a:xfrm>
          <a:prstGeom prst="rect">
            <a:avLst/>
          </a:prstGeom>
          <a:noFill/>
        </p:spPr>
        <p:txBody>
          <a:bodyPr wrap="square" rtlCol="0" anchor="t">
            <a:spAutoFit/>
          </a:bodyPr>
          <a:p>
            <a:pPr algn="l">
              <a:buClrTx/>
              <a:buSzTx/>
              <a:buFontTx/>
            </a:pPr>
            <a:r>
              <a:rPr lang="en-US" altLang="zh-CN" sz="1800" b="1">
                <a:solidFill>
                  <a:srgbClr val="FF0000"/>
                </a:solidFill>
              </a:rPr>
              <a:t>total Clocks</a:t>
            </a:r>
            <a:r>
              <a:rPr lang="en-US" altLang="zh-CN" sz="1800" b="1">
                <a:solidFill>
                  <a:srgbClr val="0000FF"/>
                </a:solidFill>
              </a:rPr>
              <a:t> = </a:t>
            </a:r>
            <a:r>
              <a:rPr lang="en-US" altLang="zh-CN" sz="1800" b="1">
                <a:solidFill>
                  <a:schemeClr val="accent1">
                    <a:lumMod val="75000"/>
                  </a:schemeClr>
                </a:solidFill>
              </a:rPr>
              <a:t>Instruction </a:t>
            </a:r>
            <a:r>
              <a:rPr lang="en-US" altLang="zh-CN" sz="1800" b="1">
                <a:solidFill>
                  <a:schemeClr val="accent1">
                    <a:lumMod val="75000"/>
                  </a:schemeClr>
                </a:solidFill>
                <a:sym typeface="+mn-ea"/>
              </a:rPr>
              <a:t>Clocks</a:t>
            </a:r>
            <a:r>
              <a:rPr lang="en-US" altLang="zh-CN" sz="1800" b="1">
                <a:solidFill>
                  <a:srgbClr val="0000FF"/>
                </a:solidFill>
                <a:sym typeface="+mn-ea"/>
              </a:rPr>
              <a:t> </a:t>
            </a:r>
            <a:r>
              <a:rPr lang="en-US" altLang="zh-CN" sz="1800" b="1">
                <a:solidFill>
                  <a:srgbClr val="0000FF"/>
                </a:solidFill>
              </a:rPr>
              <a:t>+ </a:t>
            </a:r>
            <a:r>
              <a:rPr lang="en-US" altLang="zh-CN" sz="1800" b="1">
                <a:solidFill>
                  <a:schemeClr val="accent6">
                    <a:lumMod val="75000"/>
                  </a:schemeClr>
                </a:solidFill>
              </a:rPr>
              <a:t>Stall </a:t>
            </a:r>
            <a:r>
              <a:rPr lang="en-US" altLang="zh-CN" sz="1800" b="1">
                <a:solidFill>
                  <a:schemeClr val="accent6">
                    <a:lumMod val="75000"/>
                  </a:schemeClr>
                </a:solidFill>
                <a:sym typeface="+mn-ea"/>
              </a:rPr>
              <a:t>Clocks</a:t>
            </a:r>
            <a:endParaRPr lang="en-US" altLang="zh-CN" sz="1800" b="1">
              <a:solidFill>
                <a:schemeClr val="accent6">
                  <a:lumMod val="75000"/>
                </a:schemeClr>
              </a:solidFill>
            </a:endParaRPr>
          </a:p>
          <a:p>
            <a:pPr algn="l">
              <a:buClrTx/>
              <a:buSzTx/>
              <a:buFontTx/>
            </a:pPr>
            <a:r>
              <a:rPr lang="en-US" altLang="zh-CN" sz="1800" b="1">
                <a:solidFill>
                  <a:schemeClr val="accent1">
                    <a:lumMod val="75000"/>
                  </a:schemeClr>
                </a:solidFill>
              </a:rPr>
              <a:t>Instruction</a:t>
            </a:r>
            <a:r>
              <a:rPr lang="en-US" altLang="zh-CN" sz="1800" b="1">
                <a:solidFill>
                  <a:srgbClr val="0000FF"/>
                </a:solidFill>
              </a:rPr>
              <a:t> </a:t>
            </a:r>
            <a:r>
              <a:rPr lang="en-US" altLang="zh-CN" sz="1800" b="1">
                <a:solidFill>
                  <a:schemeClr val="accent1">
                    <a:lumMod val="75000"/>
                  </a:schemeClr>
                </a:solidFill>
                <a:sym typeface="+mn-ea"/>
              </a:rPr>
              <a:t>Clocks </a:t>
            </a:r>
            <a:r>
              <a:rPr lang="en-US" altLang="zh-CN" sz="1800" b="1">
                <a:solidFill>
                  <a:srgbClr val="0000FF"/>
                </a:solidFill>
              </a:rPr>
              <a:t>= Number of Instructions×CPI</a:t>
            </a:r>
            <a:endParaRPr lang="en-US" altLang="zh-CN" sz="1800" b="1">
              <a:solidFill>
                <a:srgbClr val="0000FF"/>
              </a:solidFill>
            </a:endParaRPr>
          </a:p>
          <a:p>
            <a:pPr algn="l">
              <a:buClrTx/>
              <a:buSzTx/>
              <a:buFontTx/>
            </a:pPr>
            <a:r>
              <a:rPr lang="en-US" altLang="zh-CN" sz="1800" b="1">
                <a:solidFill>
                  <a:schemeClr val="accent6">
                    <a:lumMod val="75000"/>
                  </a:schemeClr>
                </a:solidFill>
              </a:rPr>
              <a:t>Stall </a:t>
            </a:r>
            <a:r>
              <a:rPr lang="en-US" altLang="zh-CN" sz="1800" b="1">
                <a:solidFill>
                  <a:schemeClr val="accent6">
                    <a:lumMod val="75000"/>
                  </a:schemeClr>
                </a:solidFill>
                <a:sym typeface="+mn-ea"/>
              </a:rPr>
              <a:t>Clocks </a:t>
            </a:r>
            <a:r>
              <a:rPr lang="en-US" altLang="zh-CN" sz="1800" b="1">
                <a:solidFill>
                  <a:srgbClr val="0000FF"/>
                </a:solidFill>
              </a:rPr>
              <a:t>= Number of Memory Instructions×Miss Rate×Miss Penalty</a:t>
            </a:r>
            <a:endParaRPr lang="en-US" altLang="zh-CN" sz="1800" b="1">
              <a:solidFill>
                <a:srgbClr val="0000FF"/>
              </a:solidFill>
            </a:endParaRPr>
          </a:p>
        </p:txBody>
      </p:sp>
      <p:sp>
        <p:nvSpPr>
          <p:cNvPr id="17" name="文本框 16"/>
          <p:cNvSpPr txBox="1"/>
          <p:nvPr/>
        </p:nvSpPr>
        <p:spPr>
          <a:xfrm>
            <a:off x="1763395" y="3720465"/>
            <a:ext cx="6127750" cy="368300"/>
          </a:xfrm>
          <a:prstGeom prst="rect">
            <a:avLst/>
          </a:prstGeom>
          <a:noFill/>
        </p:spPr>
        <p:txBody>
          <a:bodyPr wrap="square" rtlCol="0" anchor="t">
            <a:spAutoFit/>
          </a:bodyPr>
          <a:p>
            <a:r>
              <a:rPr lang="en-US" altLang="zh-CN" sz="1800" b="1">
                <a:solidFill>
                  <a:srgbClr val="0000FF"/>
                </a:solidFill>
                <a:sym typeface="+mn-ea"/>
              </a:rPr>
              <a:t>total CPI = </a:t>
            </a:r>
            <a:r>
              <a:rPr lang="en-US" altLang="zh-CN" sz="1800" b="1">
                <a:solidFill>
                  <a:srgbClr val="FF0000"/>
                </a:solidFill>
                <a:sym typeface="+mn-ea"/>
              </a:rPr>
              <a:t>total Clocks</a:t>
            </a:r>
            <a:r>
              <a:rPr lang="en-US" altLang="zh-CN" sz="1800" b="1">
                <a:solidFill>
                  <a:srgbClr val="0000FF"/>
                </a:solidFill>
                <a:sym typeface="+mn-ea"/>
              </a:rPr>
              <a:t> / total Instructions(I)</a:t>
            </a:r>
            <a:endParaRPr lang="en-US" altLang="zh-CN" sz="1800" b="1">
              <a:solidFill>
                <a:srgbClr val="0000FF"/>
              </a:solidFill>
              <a:sym typeface="+mn-ea"/>
            </a:endParaRPr>
          </a:p>
        </p:txBody>
      </p:sp>
      <p:sp>
        <p:nvSpPr>
          <p:cNvPr id="18" name="文本框 17"/>
          <p:cNvSpPr txBox="1"/>
          <p:nvPr/>
        </p:nvSpPr>
        <p:spPr>
          <a:xfrm>
            <a:off x="1536065" y="5701030"/>
            <a:ext cx="6219825" cy="368300"/>
          </a:xfrm>
          <a:prstGeom prst="rect">
            <a:avLst/>
          </a:prstGeom>
          <a:noFill/>
        </p:spPr>
        <p:txBody>
          <a:bodyPr wrap="square" rtlCol="0" anchor="t">
            <a:spAutoFit/>
          </a:bodyPr>
          <a:p>
            <a:r>
              <a:rPr lang="en-US" altLang="zh-CN" sz="1800" b="1">
                <a:solidFill>
                  <a:srgbClr val="0000FF"/>
                </a:solidFill>
              </a:rPr>
              <a:t>miss penalty=L2 access time+L2 miss penalty×L2 miss rate</a:t>
            </a:r>
            <a:endParaRPr lang="en-US" altLang="zh-CN" sz="1800" b="1">
              <a:solidFill>
                <a:srgbClr val="0000FF"/>
              </a:solidFill>
            </a:endParaRPr>
          </a:p>
        </p:txBody>
      </p:sp>
      <p:sp>
        <p:nvSpPr>
          <p:cNvPr id="19" name="AutoShape 38"/>
          <p:cNvSpPr/>
          <p:nvPr/>
        </p:nvSpPr>
        <p:spPr>
          <a:xfrm rot="10380000">
            <a:off x="2766695" y="5212715"/>
            <a:ext cx="4376420" cy="215900"/>
          </a:xfrm>
          <a:prstGeom prst="rightArrow">
            <a:avLst>
              <a:gd name="adj1" fmla="val 50000"/>
              <a:gd name="adj2" fmla="val 100000"/>
            </a:avLst>
          </a:prstGeom>
          <a:solidFill>
            <a:srgbClr val="0000FF"/>
          </a:solidFill>
          <a:ln w="25400" cap="flat" cmpd="sng">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971069" y="714375"/>
            <a:ext cx="6711161" cy="996950"/>
            <a:chOff x="621" y="240"/>
            <a:chExt cx="4035" cy="628"/>
          </a:xfrm>
        </p:grpSpPr>
        <p:sp>
          <p:nvSpPr>
            <p:cNvPr id="7174" name="Text Box 3"/>
            <p:cNvSpPr txBox="1"/>
            <p:nvPr/>
          </p:nvSpPr>
          <p:spPr>
            <a:xfrm>
              <a:off x="1008" y="336"/>
              <a:ext cx="3648" cy="523"/>
            </a:xfrm>
            <a:prstGeom prst="rect">
              <a:avLst/>
            </a:prstGeom>
            <a:noFill/>
            <a:ln w="9525">
              <a:noFill/>
            </a:ln>
          </p:spPr>
          <p:txBody>
            <a:bodyPr>
              <a:spAutoFit/>
            </a:bodyPr>
            <a:p>
              <a:pPr algn="ctr">
                <a:spcBef>
                  <a:spcPct val="20000"/>
                </a:spcBef>
              </a:pPr>
              <a:r>
                <a:rPr lang="en-US" altLang="zh-CN" b="1" dirty="0">
                  <a:latin typeface="Arial" panose="020B0604020202020204" pitchFamily="34" charset="0"/>
                </a:rPr>
                <a:t>4.25 </a:t>
              </a:r>
              <a:r>
                <a:rPr lang="en-US" altLang="zh-CN" b="1" dirty="0">
                  <a:latin typeface="Georgia" panose="02040502050405020303" pitchFamily="18" charset="0"/>
                  <a:sym typeface="+mn-ea"/>
                </a:rPr>
                <a:t>Pipeline</a:t>
              </a:r>
              <a:endParaRPr lang="en-US" altLang="zh-CN" b="1" dirty="0">
                <a:latin typeface="Arial" panose="020B0604020202020204" pitchFamily="34" charset="0"/>
              </a:endParaRPr>
            </a:p>
            <a:p>
              <a:pPr indent="457200" algn="ctr">
                <a:spcBef>
                  <a:spcPct val="20000"/>
                </a:spcBef>
              </a:pPr>
              <a:r>
                <a:rPr lang="en-US" altLang="zh-CN" sz="2000" b="1" dirty="0">
                  <a:latin typeface="Georgia" panose="02040502050405020303" pitchFamily="18" charset="0"/>
                </a:rPr>
                <a:t>  with prefect branch &amp; full forwarding</a:t>
              </a:r>
              <a:endParaRPr lang="en-US" altLang="zh-CN" sz="2000" b="1" dirty="0">
                <a:latin typeface="Georgia" panose="02040502050405020303" pitchFamily="18" charset="0"/>
              </a:endParaRPr>
            </a:p>
          </p:txBody>
        </p:sp>
        <p:graphicFrame>
          <p:nvGraphicFramePr>
            <p:cNvPr id="7170" name="Object 2"/>
            <p:cNvGraphicFramePr/>
            <p:nvPr/>
          </p:nvGraphicFramePr>
          <p:xfrm>
            <a:off x="621" y="240"/>
            <a:ext cx="816" cy="628"/>
          </p:xfrm>
          <a:graphic>
            <a:graphicData uri="http://schemas.openxmlformats.org/presentationml/2006/ole">
              <mc:AlternateContent xmlns:mc="http://schemas.openxmlformats.org/markup-compatibility/2006">
                <mc:Choice xmlns:v="urn:schemas-microsoft-com:vml" Requires="v">
                  <p:oleObj spid="_x0000_s3086" name="" r:id="rId1" imgW="4178935" imgH="3215640" progId="MS_ClipArt_Gallery.2">
                    <p:embed/>
                  </p:oleObj>
                </mc:Choice>
                <mc:Fallback>
                  <p:oleObj name="" r:id="rId1" imgW="4178935" imgH="3215640" progId="MS_ClipArt_Gallery.2">
                    <p:embed/>
                    <p:pic>
                      <p:nvPicPr>
                        <p:cNvPr id="0" name="图片 3085"/>
                        <p:cNvPicPr/>
                        <p:nvPr/>
                      </p:nvPicPr>
                      <p:blipFill>
                        <a:blip r:embed="rId2"/>
                        <a:stretch>
                          <a:fillRect/>
                        </a:stretch>
                      </p:blipFill>
                      <p:spPr>
                        <a:xfrm>
                          <a:off x="621" y="240"/>
                          <a:ext cx="816" cy="628"/>
                        </a:xfrm>
                        <a:prstGeom prst="rect">
                          <a:avLst/>
                        </a:prstGeom>
                        <a:noFill/>
                        <a:ln w="38100">
                          <a:noFill/>
                          <a:miter/>
                        </a:ln>
                      </p:spPr>
                    </p:pic>
                  </p:oleObj>
                </mc:Fallback>
              </mc:AlternateContent>
            </a:graphicData>
          </a:graphic>
        </p:graphicFrame>
      </p:grpSp>
      <p:sp>
        <p:nvSpPr>
          <p:cNvPr id="121861" name="Text Box 5"/>
          <p:cNvSpPr txBox="1"/>
          <p:nvPr/>
        </p:nvSpPr>
        <p:spPr>
          <a:xfrm>
            <a:off x="1186180" y="1917383"/>
            <a:ext cx="7632700" cy="829945"/>
          </a:xfrm>
          <a:prstGeom prst="rect">
            <a:avLst/>
          </a:prstGeom>
          <a:noFill/>
          <a:ln w="9525">
            <a:noFill/>
          </a:ln>
        </p:spPr>
        <p:txBody>
          <a:bodyPr>
            <a:spAutoFit/>
          </a:bodyPr>
          <a:p>
            <a:r>
              <a:rPr lang="en-US" altLang="zh-CN" b="1" dirty="0">
                <a:latin typeface="Times New Roman" panose="02020603050405020304" pitchFamily="18" charset="0"/>
              </a:rPr>
              <a:t> Consider the following loop.        </a:t>
            </a:r>
            <a:endParaRPr lang="en-US" altLang="zh-CN" b="1" dirty="0">
              <a:latin typeface="Times New Roman" panose="02020603050405020304" pitchFamily="18" charset="0"/>
            </a:endParaRPr>
          </a:p>
          <a:p>
            <a:endParaRPr lang="en-US" altLang="zh-CN" b="1" dirty="0">
              <a:latin typeface="Times New Roman" panose="02020603050405020304" pitchFamily="18" charset="0"/>
            </a:endParaRPr>
          </a:p>
        </p:txBody>
      </p:sp>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4.25 Pipeline</a:t>
            </a:r>
            <a:endParaRPr lang="en-US" altLang="zh-CN" sz="1800" b="1">
              <a:solidFill>
                <a:schemeClr val="hlink"/>
              </a:solidFill>
              <a:sym typeface="Webdings" panose="05030102010509060703" pitchFamily="18" charset="2"/>
            </a:endParaRPr>
          </a:p>
        </p:txBody>
      </p:sp>
      <p:sp>
        <p:nvSpPr>
          <p:cNvPr id="119820" name="AutoShape 12"/>
          <p:cNvSpPr/>
          <p:nvPr/>
        </p:nvSpPr>
        <p:spPr>
          <a:xfrm>
            <a:off x="1401445" y="2456815"/>
            <a:ext cx="4032250" cy="1715135"/>
          </a:xfrm>
          <a:prstGeom prst="foldedCorner">
            <a:avLst>
              <a:gd name="adj" fmla="val 12500"/>
            </a:avLst>
          </a:prstGeom>
          <a:gradFill rotWithShape="1">
            <a:gsLst>
              <a:gs pos="0">
                <a:schemeClr val="bg1"/>
              </a:gs>
              <a:gs pos="100000">
                <a:srgbClr val="CCFFCC"/>
              </a:gs>
            </a:gsLst>
            <a:lin ang="5400000" scaled="1"/>
            <a:tileRect/>
          </a:gradFill>
          <a:ln w="9525" cap="flat" cmpd="sng">
            <a:solidFill>
              <a:schemeClr val="tx1"/>
            </a:solidFill>
            <a:prstDash val="solid"/>
            <a:headEnd type="none" w="med" len="med"/>
            <a:tailEnd type="none" w="med" len="med"/>
          </a:ln>
        </p:spPr>
        <p:txBody>
          <a:bodyPr wrap="none" anchor="ctr" anchorCtr="0"/>
          <a:p>
            <a:pPr algn="l"/>
            <a:endParaRPr lang="en-US" altLang="zh-CN" sz="1800" b="1" dirty="0">
              <a:latin typeface="Consolas" panose="020B0609020204030204" pitchFamily="49" charset="0"/>
              <a:ea typeface="黑体" panose="02010609060101010101" pitchFamily="49" charset="-122"/>
            </a:endParaRPr>
          </a:p>
          <a:p>
            <a:pPr algn="l"/>
            <a:endParaRPr lang="en-US" altLang="zh-CN" sz="1800" b="1" dirty="0">
              <a:latin typeface="Consolas" panose="020B0609020204030204" pitchFamily="49" charset="0"/>
              <a:ea typeface="黑体" panose="02010609060101010101" pitchFamily="49" charset="-122"/>
            </a:endParaRPr>
          </a:p>
          <a:p>
            <a:pPr algn="l"/>
            <a:r>
              <a:rPr lang="en-US" altLang="zh-CN" sz="1800" b="1" dirty="0">
                <a:latin typeface="Consolas" panose="020B0609020204030204" pitchFamily="49" charset="0"/>
                <a:ea typeface="黑体" panose="02010609060101010101" pitchFamily="49" charset="-122"/>
              </a:rPr>
              <a:t>LOOP: </a:t>
            </a:r>
            <a:r>
              <a:rPr lang="en-US" altLang="zh-CN" sz="1800" b="1" dirty="0">
                <a:solidFill>
                  <a:schemeClr val="hlink"/>
                </a:solidFill>
                <a:latin typeface="Consolas" panose="020B0609020204030204" pitchFamily="49" charset="0"/>
                <a:ea typeface="黑体" panose="02010609060101010101" pitchFamily="49" charset="-122"/>
              </a:rPr>
              <a:t>ld</a:t>
            </a:r>
            <a:r>
              <a:rPr lang="en-US" altLang="zh-CN" sz="1800" b="1" dirty="0">
                <a:latin typeface="Consolas" panose="020B0609020204030204" pitchFamily="49" charset="0"/>
                <a:ea typeface="黑体" panose="02010609060101010101" pitchFamily="49" charset="-122"/>
              </a:rPr>
              <a:t> x10, 0(x13)</a:t>
            </a:r>
            <a:endParaRPr lang="en-US" altLang="zh-CN" sz="1800" b="1" dirty="0">
              <a:latin typeface="Consolas" panose="020B0609020204030204" pitchFamily="49" charset="0"/>
              <a:ea typeface="黑体" panose="02010609060101010101" pitchFamily="49" charset="-122"/>
            </a:endParaRPr>
          </a:p>
          <a:p>
            <a:pPr algn="l"/>
            <a:r>
              <a:rPr lang="en-US" altLang="zh-CN" sz="1800" b="1" dirty="0">
                <a:latin typeface="Consolas" panose="020B0609020204030204" pitchFamily="49" charset="0"/>
                <a:ea typeface="黑体" panose="02010609060101010101" pitchFamily="49" charset="-122"/>
              </a:rPr>
              <a:t>      </a:t>
            </a:r>
            <a:r>
              <a:rPr lang="en-US" altLang="zh-CN" sz="1800" b="1" dirty="0">
                <a:solidFill>
                  <a:schemeClr val="hlink"/>
                </a:solidFill>
                <a:latin typeface="Consolas" panose="020B0609020204030204" pitchFamily="49" charset="0"/>
                <a:ea typeface="黑体" panose="02010609060101010101" pitchFamily="49" charset="-122"/>
              </a:rPr>
              <a:t>ld</a:t>
            </a:r>
            <a:r>
              <a:rPr lang="en-US" altLang="zh-CN" sz="1800" b="1" dirty="0">
                <a:latin typeface="Consolas" panose="020B0609020204030204" pitchFamily="49" charset="0"/>
                <a:ea typeface="黑体" panose="02010609060101010101" pitchFamily="49" charset="-122"/>
              </a:rPr>
              <a:t> x11, 8(x13)</a:t>
            </a:r>
            <a:endParaRPr lang="en-US" altLang="zh-CN" sz="1800" b="1" dirty="0">
              <a:latin typeface="Consolas" panose="020B0609020204030204" pitchFamily="49" charset="0"/>
              <a:ea typeface="黑体" panose="02010609060101010101" pitchFamily="49" charset="-122"/>
            </a:endParaRPr>
          </a:p>
          <a:p>
            <a:pPr algn="l"/>
            <a:r>
              <a:rPr lang="en-US" altLang="zh-CN" sz="1800" b="1" dirty="0">
                <a:latin typeface="Consolas" panose="020B0609020204030204" pitchFamily="49" charset="0"/>
                <a:ea typeface="黑体" panose="02010609060101010101" pitchFamily="49" charset="-122"/>
              </a:rPr>
              <a:t>      </a:t>
            </a:r>
            <a:r>
              <a:rPr lang="en-US" altLang="zh-CN" sz="1800" b="1" dirty="0">
                <a:solidFill>
                  <a:schemeClr val="hlink"/>
                </a:solidFill>
                <a:latin typeface="Consolas" panose="020B0609020204030204" pitchFamily="49" charset="0"/>
                <a:ea typeface="黑体" panose="02010609060101010101" pitchFamily="49" charset="-122"/>
              </a:rPr>
              <a:t>add</a:t>
            </a:r>
            <a:r>
              <a:rPr lang="en-US" altLang="zh-CN" sz="1800" b="1" dirty="0">
                <a:latin typeface="Consolas" panose="020B0609020204030204" pitchFamily="49" charset="0"/>
                <a:ea typeface="黑体" panose="02010609060101010101" pitchFamily="49" charset="-122"/>
              </a:rPr>
              <a:t> x12, x10, x11</a:t>
            </a:r>
            <a:endParaRPr lang="en-US" altLang="zh-CN" sz="1800" b="1" dirty="0">
              <a:latin typeface="Consolas" panose="020B0609020204030204" pitchFamily="49" charset="0"/>
              <a:ea typeface="黑体" panose="02010609060101010101" pitchFamily="49" charset="-122"/>
            </a:endParaRPr>
          </a:p>
          <a:p>
            <a:pPr algn="l"/>
            <a:r>
              <a:rPr lang="en-US" altLang="zh-CN" sz="1800" b="1" dirty="0">
                <a:latin typeface="Consolas" panose="020B0609020204030204" pitchFamily="49" charset="0"/>
                <a:ea typeface="黑体" panose="02010609060101010101" pitchFamily="49" charset="-122"/>
              </a:rPr>
              <a:t>      </a:t>
            </a:r>
            <a:r>
              <a:rPr lang="en-US" altLang="zh-CN" sz="1800" b="1" dirty="0">
                <a:solidFill>
                  <a:schemeClr val="hlink"/>
                </a:solidFill>
                <a:latin typeface="Consolas" panose="020B0609020204030204" pitchFamily="49" charset="0"/>
                <a:ea typeface="黑体" panose="02010609060101010101" pitchFamily="49" charset="-122"/>
              </a:rPr>
              <a:t>subi</a:t>
            </a:r>
            <a:r>
              <a:rPr lang="en-US" altLang="zh-CN" sz="1800" b="1" dirty="0">
                <a:latin typeface="Consolas" panose="020B0609020204030204" pitchFamily="49" charset="0"/>
                <a:ea typeface="黑体" panose="02010609060101010101" pitchFamily="49" charset="-122"/>
              </a:rPr>
              <a:t> x13, x13, 16</a:t>
            </a:r>
            <a:endParaRPr lang="en-US" altLang="zh-CN" sz="1800" b="1" dirty="0">
              <a:latin typeface="Consolas" panose="020B0609020204030204" pitchFamily="49" charset="0"/>
              <a:ea typeface="黑体" panose="02010609060101010101" pitchFamily="49" charset="-122"/>
            </a:endParaRPr>
          </a:p>
          <a:p>
            <a:pPr algn="l"/>
            <a:r>
              <a:rPr lang="en-US" altLang="zh-CN" sz="1800" b="1" dirty="0">
                <a:latin typeface="Consolas" panose="020B0609020204030204" pitchFamily="49" charset="0"/>
                <a:ea typeface="黑体" panose="02010609060101010101" pitchFamily="49" charset="-122"/>
              </a:rPr>
              <a:t>      </a:t>
            </a:r>
            <a:r>
              <a:rPr lang="en-US" altLang="zh-CN" sz="1800" b="1" dirty="0">
                <a:solidFill>
                  <a:schemeClr val="hlink"/>
                </a:solidFill>
                <a:latin typeface="Consolas" panose="020B0609020204030204" pitchFamily="49" charset="0"/>
                <a:ea typeface="黑体" panose="02010609060101010101" pitchFamily="49" charset="-122"/>
              </a:rPr>
              <a:t>bnez</a:t>
            </a:r>
            <a:r>
              <a:rPr lang="en-US" altLang="zh-CN" sz="1800" b="1" dirty="0">
                <a:latin typeface="Consolas" panose="020B0609020204030204" pitchFamily="49" charset="0"/>
                <a:ea typeface="黑体" panose="02010609060101010101" pitchFamily="49" charset="-122"/>
              </a:rPr>
              <a:t> x12, LOOP</a:t>
            </a:r>
            <a:endParaRPr lang="en-US" altLang="zh-CN" sz="1800" b="1" dirty="0">
              <a:latin typeface="Consolas" panose="020B0609020204030204" pitchFamily="49" charset="0"/>
              <a:ea typeface="黑体" panose="02010609060101010101" pitchFamily="49" charset="-122"/>
            </a:endParaRPr>
          </a:p>
          <a:p>
            <a:pPr algn="l"/>
            <a:endParaRPr lang="en-US" altLang="zh-CN" sz="1800" b="1" dirty="0">
              <a:latin typeface="Consolas" panose="020B0609020204030204" pitchFamily="49" charset="0"/>
              <a:ea typeface="黑体" panose="02010609060101010101" pitchFamily="49" charset="-122"/>
            </a:endParaRPr>
          </a:p>
        </p:txBody>
      </p:sp>
      <p:sp>
        <p:nvSpPr>
          <p:cNvPr id="3" name="Text Box 5"/>
          <p:cNvSpPr txBox="1"/>
          <p:nvPr/>
        </p:nvSpPr>
        <p:spPr>
          <a:xfrm>
            <a:off x="755650" y="4243388"/>
            <a:ext cx="7632700" cy="2306955"/>
          </a:xfrm>
          <a:prstGeom prst="rect">
            <a:avLst/>
          </a:prstGeom>
          <a:noFill/>
          <a:ln w="9525">
            <a:noFill/>
          </a:ln>
        </p:spPr>
        <p:txBody>
          <a:bodyPr>
            <a:spAutoFit/>
          </a:bodyPr>
          <a:p>
            <a:pPr indent="457200"/>
            <a:r>
              <a:rPr lang="en-US" altLang="zh-CN" b="1" dirty="0">
                <a:latin typeface="Times New Roman" panose="02020603050405020304" pitchFamily="18" charset="0"/>
              </a:rPr>
              <a:t>Assume that </a:t>
            </a:r>
            <a:r>
              <a:rPr lang="en-US" altLang="zh-CN" b="1" dirty="0">
                <a:solidFill>
                  <a:srgbClr val="FF0000"/>
                </a:solidFill>
                <a:latin typeface="Times New Roman" panose="02020603050405020304" pitchFamily="18" charset="0"/>
              </a:rPr>
              <a:t>perfect branch prediction</a:t>
            </a:r>
            <a:r>
              <a:rPr lang="en-US" altLang="zh-CN" b="1" dirty="0">
                <a:latin typeface="Times New Roman" panose="02020603050405020304" pitchFamily="18" charset="0"/>
              </a:rPr>
              <a:t> is used (no stalls due to control hazards), that there are </a:t>
            </a:r>
            <a:r>
              <a:rPr lang="en-US" altLang="zh-CN" b="1" dirty="0">
                <a:solidFill>
                  <a:srgbClr val="FF0000"/>
                </a:solidFill>
                <a:latin typeface="Times New Roman" panose="02020603050405020304" pitchFamily="18" charset="0"/>
              </a:rPr>
              <a:t>no delay slots</a:t>
            </a:r>
            <a:r>
              <a:rPr lang="en-US" altLang="zh-CN" b="1" dirty="0">
                <a:latin typeface="Times New Roman" panose="02020603050405020304" pitchFamily="18" charset="0"/>
              </a:rPr>
              <a:t>, that the pipeline has </a:t>
            </a:r>
            <a:r>
              <a:rPr lang="en-US" altLang="zh-CN" b="1" dirty="0">
                <a:solidFill>
                  <a:srgbClr val="FF0000"/>
                </a:solidFill>
                <a:latin typeface="Times New Roman" panose="02020603050405020304" pitchFamily="18" charset="0"/>
              </a:rPr>
              <a:t>full forwarding support</a:t>
            </a:r>
            <a:r>
              <a:rPr lang="en-US" altLang="zh-CN" b="1" dirty="0">
                <a:latin typeface="Times New Roman" panose="02020603050405020304" pitchFamily="18" charset="0"/>
              </a:rPr>
              <a:t>, and that </a:t>
            </a:r>
            <a:r>
              <a:rPr lang="en-US" altLang="zh-CN" b="1" dirty="0">
                <a:solidFill>
                  <a:srgbClr val="0000FF"/>
                </a:solidFill>
                <a:latin typeface="Times New Roman" panose="02020603050405020304" pitchFamily="18" charset="0"/>
              </a:rPr>
              <a:t>branches are resolved in the EX</a:t>
            </a:r>
            <a:r>
              <a:rPr lang="en-US" altLang="zh-CN" b="1" dirty="0">
                <a:latin typeface="Times New Roman" panose="02020603050405020304" pitchFamily="18" charset="0"/>
              </a:rPr>
              <a:t> (as opposed to the ID) stage.      </a:t>
            </a:r>
            <a:endParaRPr lang="en-US" altLang="zh-CN" b="1" dirty="0">
              <a:latin typeface="Times New Roman" panose="02020603050405020304" pitchFamily="18" charset="0"/>
            </a:endParaRPr>
          </a:p>
          <a:p>
            <a:endParaRPr lang="en-US" altLang="zh-CN" b="1" dirty="0">
              <a:latin typeface="Times New Roman" panose="02020603050405020304" pitchFamily="18" charset="0"/>
            </a:endParaRPr>
          </a:p>
        </p:txBody>
      </p:sp>
      <p:sp>
        <p:nvSpPr>
          <p:cNvPr id="104091" name="AutoShape 667" descr="画布"/>
          <p:cNvSpPr>
            <a:spLocks noChangeArrowheads="1"/>
          </p:cNvSpPr>
          <p:nvPr/>
        </p:nvSpPr>
        <p:spPr bwMode="auto">
          <a:xfrm>
            <a:off x="5796280" y="2526030"/>
            <a:ext cx="2157730" cy="1627505"/>
          </a:xfrm>
          <a:prstGeom prst="plus">
            <a:avLst>
              <a:gd name="adj" fmla="val 6806"/>
            </a:avLst>
          </a:prstGeom>
          <a:blipFill dpi="0" rotWithShape="0">
            <a:blip r:embed="rId3"/>
            <a:srcRect/>
            <a:tile tx="0" ty="0" sx="100000" sy="100000" flip="none" algn="tl"/>
          </a:blipFill>
          <a:ln w="25400">
            <a:solidFill>
              <a:schemeClr val="accent2"/>
            </a:solidFill>
            <a:miter lim="800000"/>
          </a:ln>
          <a:effectLst/>
        </p:spPr>
        <p:txBody>
          <a:bodyPr lIns="108000" tIns="46800" rIns="108000" bIns="46800" anchor="ct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0000FF"/>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New Phrase:</a:t>
            </a:r>
            <a:endPar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as opposed to</a:t>
            </a:r>
            <a:endPar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与……相对比：</a:t>
            </a:r>
            <a:endPar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400" b="1" i="0" u="sng"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sym typeface="Webdings" panose="05030102010509060703" pitchFamily="18" charset="2"/>
            </a:endParaRPr>
          </a:p>
        </p:txBody>
      </p:sp>
      <p:sp>
        <p:nvSpPr>
          <p:cNvPr id="22537" name="椭圆 12"/>
          <p:cNvSpPr/>
          <p:nvPr/>
        </p:nvSpPr>
        <p:spPr>
          <a:xfrm>
            <a:off x="2771775" y="3700780"/>
            <a:ext cx="646430" cy="351790"/>
          </a:xfrm>
          <a:prstGeom prst="ellipse">
            <a:avLst/>
          </a:prstGeom>
          <a:noFill/>
          <a:ln w="25400" cap="flat" cmpd="sng">
            <a:solidFill>
              <a:srgbClr val="FF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Tree>
  </p:cSld>
  <p:clrMapOvr>
    <a:masterClrMapping/>
  </p:clrMapOvr>
  <p:timing>
    <p:tnLst>
      <p:par>
        <p:cTn id="1" dur="indefinite" restart="never" nodeType="tmRoot"/>
      </p:par>
    </p:tnLst>
    <p:bldLst>
      <p:bldP spid="121861" grpId="0"/>
      <p:bldP spid="119820"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98"/>
          <p:cNvSpPr txBox="1"/>
          <p:nvPr/>
        </p:nvSpPr>
        <p:spPr>
          <a:xfrm>
            <a:off x="533400" y="2056448"/>
            <a:ext cx="8077200" cy="939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30000"/>
              </a:spcBef>
              <a:buNone/>
            </a:pPr>
            <a:r>
              <a:rPr lang="en-US" altLang="zh-CN" sz="2400" b="1">
                <a:solidFill>
                  <a:srgbClr val="009900"/>
                </a:solidFill>
                <a:sym typeface="Wingdings" panose="05000000000000000000" pitchFamily="2" charset="2"/>
              </a:rPr>
              <a:t> Continued..</a:t>
            </a:r>
            <a:endParaRPr lang="en-US" altLang="zh-CN" sz="2400" b="1">
              <a:solidFill>
                <a:srgbClr val="009900"/>
              </a:solidFill>
              <a:sym typeface="Wingdings" panose="05000000000000000000" pitchFamily="2" charset="2"/>
            </a:endParaRPr>
          </a:p>
          <a:p>
            <a:pPr marL="0" lvl="0" indent="0" eaLnBrk="1" hangingPunct="1">
              <a:spcBef>
                <a:spcPct val="30000"/>
              </a:spcBef>
              <a:buNone/>
            </a:pPr>
            <a:endParaRPr lang="en-US" altLang="zh-CN" sz="2400" b="1"/>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5.10 Cache</a:t>
            </a:r>
            <a:endParaRPr lang="en-US" altLang="zh-CN" sz="1800" b="1">
              <a:solidFill>
                <a:schemeClr val="hlink"/>
              </a:solidFill>
              <a:sym typeface="Webdings" panose="05030102010509060703" pitchFamily="18" charset="2"/>
            </a:endParaRPr>
          </a:p>
        </p:txBody>
      </p:sp>
      <p:sp>
        <p:nvSpPr>
          <p:cNvPr id="6" name="文本框 5"/>
          <p:cNvSpPr txBox="1"/>
          <p:nvPr/>
        </p:nvSpPr>
        <p:spPr>
          <a:xfrm>
            <a:off x="467360" y="274955"/>
            <a:ext cx="8335010" cy="1753235"/>
          </a:xfrm>
          <a:prstGeom prst="rect">
            <a:avLst/>
          </a:prstGeom>
          <a:noFill/>
        </p:spPr>
        <p:txBody>
          <a:bodyPr wrap="square" rtlCol="0" anchor="t">
            <a:spAutoFit/>
          </a:bodyPr>
          <a:p>
            <a:r>
              <a:rPr lang="zh-CN" altLang="en-US" sz="1800" b="1" dirty="0">
                <a:solidFill>
                  <a:srgbClr val="0000FF"/>
                </a:solidFill>
                <a:sym typeface="+mn-ea"/>
              </a:rPr>
              <a:t>信息：</a:t>
            </a:r>
            <a:r>
              <a:rPr lang="en-US" altLang="zh-CN" sz="1800" b="1" dirty="0">
                <a:solidFill>
                  <a:srgbClr val="0000FF"/>
                </a:solidFill>
                <a:sym typeface="+mn-ea"/>
              </a:rPr>
              <a:t> </a:t>
            </a:r>
            <a:endParaRPr lang="en-US" altLang="zh-CN" sz="1800" b="1" dirty="0">
              <a:solidFill>
                <a:srgbClr val="0000FF"/>
              </a:solidFill>
              <a:sym typeface="+mn-ea"/>
            </a:endParaRPr>
          </a:p>
          <a:p>
            <a:pPr indent="457200"/>
            <a:r>
              <a:rPr lang="zh-CN" altLang="en-US" sz="1800" b="1" u="sng" dirty="0">
                <a:solidFill>
                  <a:srgbClr val="0000FF"/>
                </a:solidFill>
                <a:sym typeface="+mn-ea"/>
              </a:rPr>
              <a:t>内存访问时间：</a:t>
            </a:r>
            <a:r>
              <a:rPr lang="en-US" altLang="zh-CN" sz="1800" b="1" u="sng" dirty="0">
                <a:solidFill>
                  <a:srgbClr val="FF0000"/>
                </a:solidFill>
                <a:sym typeface="+mn-ea"/>
              </a:rPr>
              <a:t>70ns</a:t>
            </a:r>
            <a:endParaRPr lang="en-US" altLang="zh-CN" sz="1800" b="1" u="sng" dirty="0">
              <a:solidFill>
                <a:srgbClr val="0000FF"/>
              </a:solidFill>
              <a:sym typeface="+mn-ea"/>
            </a:endParaRPr>
          </a:p>
          <a:p>
            <a:pPr indent="457200"/>
            <a:r>
              <a:rPr lang="zh-CN" altLang="en-US" sz="1800" b="1" u="sng" dirty="0">
                <a:solidFill>
                  <a:srgbClr val="0000FF"/>
                </a:solidFill>
                <a:sym typeface="+mn-ea"/>
              </a:rPr>
              <a:t>内存访问次数：</a:t>
            </a:r>
            <a:r>
              <a:rPr lang="en-US" altLang="zh-CN" sz="1800" b="1" u="sng" dirty="0">
                <a:solidFill>
                  <a:srgbClr val="FF0000"/>
                </a:solidFill>
                <a:sym typeface="+mn-ea"/>
              </a:rPr>
              <a:t>0.36I</a:t>
            </a:r>
            <a:r>
              <a:rPr lang="en-US" altLang="zh-CN" sz="1800" b="1" u="sng" dirty="0">
                <a:solidFill>
                  <a:srgbClr val="0000FF"/>
                </a:solidFill>
                <a:sym typeface="+mn-ea"/>
              </a:rPr>
              <a:t> (I - </a:t>
            </a:r>
            <a:r>
              <a:rPr lang="zh-CN" altLang="en-US" sz="1800" b="1" u="sng" dirty="0">
                <a:solidFill>
                  <a:srgbClr val="0000FF"/>
                </a:solidFill>
                <a:sym typeface="+mn-ea"/>
              </a:rPr>
              <a:t>总指令数</a:t>
            </a:r>
            <a:r>
              <a:rPr lang="en-US" altLang="zh-CN" sz="1800" b="1" u="sng" dirty="0">
                <a:solidFill>
                  <a:srgbClr val="0000FF"/>
                </a:solidFill>
                <a:sym typeface="+mn-ea"/>
              </a:rPr>
              <a:t>)</a:t>
            </a:r>
            <a:endParaRPr lang="en-US" altLang="zh-CN" sz="1800" b="1" u="sng" dirty="0">
              <a:solidFill>
                <a:srgbClr val="0000FF"/>
              </a:solidFill>
              <a:sym typeface="+mn-ea"/>
            </a:endParaRPr>
          </a:p>
          <a:p>
            <a:pPr indent="457200"/>
            <a:r>
              <a:rPr lang="en-US" altLang="zh-CN" sz="1800" b="1" dirty="0">
                <a:solidFill>
                  <a:srgbClr val="0000FF"/>
                </a:solidFill>
                <a:sym typeface="+mn-ea"/>
              </a:rPr>
              <a:t>P1	 </a:t>
            </a:r>
            <a:r>
              <a:rPr lang="zh-CN" altLang="en-US" sz="1800" b="1" dirty="0">
                <a:solidFill>
                  <a:srgbClr val="0000FF"/>
                </a:solidFill>
                <a:sym typeface="+mn-ea"/>
              </a:rPr>
              <a:t>：</a:t>
            </a:r>
            <a:r>
              <a:rPr lang="en-US" altLang="zh-CN" sz="1800" b="1" dirty="0">
                <a:solidFill>
                  <a:srgbClr val="FF0000"/>
                </a:solidFill>
                <a:sym typeface="+mn-ea"/>
              </a:rPr>
              <a:t>2KB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92%</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0.66ns</a:t>
            </a:r>
            <a:endParaRPr lang="en-US" altLang="zh-CN" sz="1800" b="1" u="sng" dirty="0">
              <a:solidFill>
                <a:srgbClr val="FF0000"/>
              </a:solidFill>
              <a:sym typeface="+mn-ea"/>
            </a:endParaRPr>
          </a:p>
          <a:p>
            <a:pPr indent="457200"/>
            <a:r>
              <a:rPr lang="en-US" altLang="zh-CN" sz="1800" b="1" dirty="0">
                <a:solidFill>
                  <a:srgbClr val="0000FF"/>
                </a:solidFill>
                <a:sym typeface="+mn-ea"/>
              </a:rPr>
              <a:t>P1L2</a:t>
            </a:r>
            <a:r>
              <a:rPr lang="zh-CN" altLang="en-US" sz="1800" b="1" dirty="0">
                <a:solidFill>
                  <a:srgbClr val="0000FF"/>
                </a:solidFill>
                <a:sym typeface="+mn-ea"/>
              </a:rPr>
              <a:t>：</a:t>
            </a:r>
            <a:r>
              <a:rPr lang="en-US" altLang="zh-CN" sz="1800" b="1" dirty="0">
                <a:solidFill>
                  <a:srgbClr val="FF0000"/>
                </a:solidFill>
                <a:sym typeface="+mn-ea"/>
              </a:rPr>
              <a:t>1MB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FF0000"/>
                </a:solidFill>
                <a:sym typeface="+mn-ea"/>
              </a:rPr>
              <a:t>5%</a:t>
            </a:r>
            <a:r>
              <a:rPr lang="zh-CN" altLang="en-US" sz="1800" b="1" dirty="0">
                <a:solidFill>
                  <a:srgbClr val="0000FF"/>
                </a:solidFill>
                <a:sym typeface="+mn-ea"/>
              </a:rPr>
              <a:t>，</a:t>
            </a:r>
            <a:r>
              <a:rPr lang="en-US" altLang="zh-CN" sz="1800" b="1" dirty="0">
                <a:solidFill>
                  <a:srgbClr val="0000FF"/>
                </a:solidFill>
                <a:sym typeface="+mn-ea"/>
              </a:rPr>
              <a:t>  </a:t>
            </a:r>
            <a:r>
              <a:rPr lang="zh-CN" altLang="en-US" sz="1800" b="1" u="sng" dirty="0">
                <a:solidFill>
                  <a:srgbClr val="0000FF"/>
                </a:solidFill>
                <a:sym typeface="+mn-ea"/>
              </a:rPr>
              <a:t>访问时间</a:t>
            </a:r>
            <a:r>
              <a:rPr lang="en-US" altLang="zh-CN" sz="1800" b="1" u="sng" dirty="0">
                <a:solidFill>
                  <a:srgbClr val="FF0000"/>
                </a:solidFill>
                <a:sym typeface="+mn-ea"/>
              </a:rPr>
              <a:t>5.62ns</a:t>
            </a:r>
            <a:endParaRPr lang="en-US" altLang="zh-CN" sz="1800" b="1" u="sng" dirty="0">
              <a:solidFill>
                <a:srgbClr val="FF0000"/>
              </a:solidFill>
              <a:sym typeface="+mn-ea"/>
            </a:endParaRPr>
          </a:p>
          <a:p>
            <a:pPr indent="457200"/>
            <a:r>
              <a:rPr lang="en-US" altLang="zh-CN" sz="1800" b="1" dirty="0">
                <a:solidFill>
                  <a:srgbClr val="0000FF"/>
                </a:solidFill>
                <a:sym typeface="+mn-ea"/>
              </a:rPr>
              <a:t>P2 	 </a:t>
            </a:r>
            <a:r>
              <a:rPr lang="zh-CN" altLang="en-US" sz="1800" b="1" dirty="0">
                <a:solidFill>
                  <a:srgbClr val="0000FF"/>
                </a:solidFill>
                <a:sym typeface="+mn-ea"/>
              </a:rPr>
              <a:t>：</a:t>
            </a:r>
            <a:r>
              <a:rPr lang="en-US" altLang="zh-CN" sz="1800" b="1" dirty="0">
                <a:solidFill>
                  <a:srgbClr val="FF0000"/>
                </a:solidFill>
                <a:sym typeface="+mn-ea"/>
              </a:rPr>
              <a:t>4KB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94%</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0.90ns</a:t>
            </a:r>
            <a:endParaRPr lang="en-US" altLang="zh-CN" sz="1800" b="1" u="sng" dirty="0">
              <a:solidFill>
                <a:srgbClr val="FF0000"/>
              </a:solidFill>
              <a:sym typeface="+mn-ea"/>
            </a:endParaRPr>
          </a:p>
        </p:txBody>
      </p:sp>
      <p:sp>
        <p:nvSpPr>
          <p:cNvPr id="3" name="文本框 2"/>
          <p:cNvSpPr txBox="1"/>
          <p:nvPr/>
        </p:nvSpPr>
        <p:spPr>
          <a:xfrm>
            <a:off x="1763395" y="2644140"/>
            <a:ext cx="6127750" cy="368300"/>
          </a:xfrm>
          <a:prstGeom prst="rect">
            <a:avLst/>
          </a:prstGeom>
          <a:noFill/>
        </p:spPr>
        <p:txBody>
          <a:bodyPr wrap="square" rtlCol="0" anchor="t">
            <a:spAutoFit/>
          </a:bodyPr>
          <a:p>
            <a:r>
              <a:rPr lang="en-US" altLang="zh-CN" sz="1800" b="1">
                <a:solidFill>
                  <a:srgbClr val="0000FF"/>
                </a:solidFill>
                <a:sym typeface="+mn-ea"/>
              </a:rPr>
              <a:t>total CPI = </a:t>
            </a:r>
            <a:r>
              <a:rPr lang="en-US" altLang="zh-CN" sz="1800" b="1">
                <a:solidFill>
                  <a:srgbClr val="FF0000"/>
                </a:solidFill>
                <a:sym typeface="+mn-ea"/>
              </a:rPr>
              <a:t>total Clocks</a:t>
            </a:r>
            <a:r>
              <a:rPr lang="en-US" altLang="zh-CN" sz="1800" b="1">
                <a:solidFill>
                  <a:srgbClr val="0000FF"/>
                </a:solidFill>
                <a:sym typeface="+mn-ea"/>
              </a:rPr>
              <a:t> / total Instructions(I)</a:t>
            </a:r>
            <a:endParaRPr lang="en-US" altLang="zh-CN" sz="1800" b="1">
              <a:solidFill>
                <a:srgbClr val="0000FF"/>
              </a:solidFill>
              <a:sym typeface="+mn-ea"/>
            </a:endParaRPr>
          </a:p>
        </p:txBody>
      </p:sp>
      <p:sp>
        <p:nvSpPr>
          <p:cNvPr id="5" name="文本框 4"/>
          <p:cNvSpPr txBox="1"/>
          <p:nvPr/>
        </p:nvSpPr>
        <p:spPr>
          <a:xfrm>
            <a:off x="890905" y="3001645"/>
            <a:ext cx="8584565" cy="922020"/>
          </a:xfrm>
          <a:prstGeom prst="rect">
            <a:avLst/>
          </a:prstGeom>
          <a:noFill/>
        </p:spPr>
        <p:txBody>
          <a:bodyPr wrap="square" rtlCol="0" anchor="t">
            <a:spAutoFit/>
          </a:bodyPr>
          <a:p>
            <a:pPr algn="l">
              <a:buClrTx/>
              <a:buSzTx/>
              <a:buFontTx/>
            </a:pPr>
            <a:r>
              <a:rPr lang="en-US" altLang="zh-CN" sz="1800" b="1">
                <a:solidFill>
                  <a:srgbClr val="FF0000"/>
                </a:solidFill>
              </a:rPr>
              <a:t>total Clocks</a:t>
            </a:r>
            <a:r>
              <a:rPr lang="en-US" altLang="zh-CN" sz="1800" b="1">
                <a:solidFill>
                  <a:srgbClr val="0000FF"/>
                </a:solidFill>
              </a:rPr>
              <a:t> = </a:t>
            </a:r>
            <a:r>
              <a:rPr lang="en-US" altLang="zh-CN" sz="1800" b="1">
                <a:solidFill>
                  <a:schemeClr val="accent1">
                    <a:lumMod val="75000"/>
                  </a:schemeClr>
                </a:solidFill>
              </a:rPr>
              <a:t>Instruction </a:t>
            </a:r>
            <a:r>
              <a:rPr lang="en-US" altLang="zh-CN" sz="1800" b="1">
                <a:solidFill>
                  <a:schemeClr val="accent1">
                    <a:lumMod val="75000"/>
                  </a:schemeClr>
                </a:solidFill>
                <a:sym typeface="+mn-ea"/>
              </a:rPr>
              <a:t>Clocks</a:t>
            </a:r>
            <a:r>
              <a:rPr lang="en-US" altLang="zh-CN" sz="1800" b="1">
                <a:solidFill>
                  <a:srgbClr val="0000FF"/>
                </a:solidFill>
                <a:sym typeface="+mn-ea"/>
              </a:rPr>
              <a:t> </a:t>
            </a:r>
            <a:r>
              <a:rPr lang="en-US" altLang="zh-CN" sz="1800" b="1">
                <a:solidFill>
                  <a:srgbClr val="0000FF"/>
                </a:solidFill>
              </a:rPr>
              <a:t>+ </a:t>
            </a:r>
            <a:r>
              <a:rPr lang="en-US" altLang="zh-CN" sz="1800" b="1">
                <a:solidFill>
                  <a:schemeClr val="accent6">
                    <a:lumMod val="75000"/>
                  </a:schemeClr>
                </a:solidFill>
              </a:rPr>
              <a:t>Stall </a:t>
            </a:r>
            <a:r>
              <a:rPr lang="en-US" altLang="zh-CN" sz="1800" b="1">
                <a:solidFill>
                  <a:schemeClr val="accent6">
                    <a:lumMod val="75000"/>
                  </a:schemeClr>
                </a:solidFill>
                <a:sym typeface="+mn-ea"/>
              </a:rPr>
              <a:t>Clocks</a:t>
            </a:r>
            <a:endParaRPr lang="en-US" altLang="zh-CN" sz="1800" b="1">
              <a:solidFill>
                <a:schemeClr val="accent6">
                  <a:lumMod val="75000"/>
                </a:schemeClr>
              </a:solidFill>
            </a:endParaRPr>
          </a:p>
          <a:p>
            <a:pPr algn="l">
              <a:buClrTx/>
              <a:buSzTx/>
              <a:buFontTx/>
            </a:pPr>
            <a:r>
              <a:rPr lang="en-US" altLang="zh-CN" sz="1800" b="1">
                <a:solidFill>
                  <a:schemeClr val="accent1">
                    <a:lumMod val="75000"/>
                  </a:schemeClr>
                </a:solidFill>
              </a:rPr>
              <a:t>Instruction</a:t>
            </a:r>
            <a:r>
              <a:rPr lang="en-US" altLang="zh-CN" sz="1800" b="1">
                <a:solidFill>
                  <a:srgbClr val="0000FF"/>
                </a:solidFill>
              </a:rPr>
              <a:t> </a:t>
            </a:r>
            <a:r>
              <a:rPr lang="en-US" altLang="zh-CN" sz="1800" b="1">
                <a:solidFill>
                  <a:schemeClr val="accent1">
                    <a:lumMod val="75000"/>
                  </a:schemeClr>
                </a:solidFill>
                <a:sym typeface="+mn-ea"/>
              </a:rPr>
              <a:t>Clocks </a:t>
            </a:r>
            <a:r>
              <a:rPr lang="en-US" altLang="zh-CN" sz="1800" b="1">
                <a:solidFill>
                  <a:srgbClr val="0000FF"/>
                </a:solidFill>
              </a:rPr>
              <a:t>= Number of Instructions×CPI</a:t>
            </a:r>
            <a:endParaRPr lang="en-US" altLang="zh-CN" sz="1800" b="1">
              <a:solidFill>
                <a:srgbClr val="0000FF"/>
              </a:solidFill>
            </a:endParaRPr>
          </a:p>
          <a:p>
            <a:pPr algn="l">
              <a:buClrTx/>
              <a:buSzTx/>
              <a:buFontTx/>
            </a:pPr>
            <a:r>
              <a:rPr lang="en-US" altLang="zh-CN" sz="1800" b="1">
                <a:solidFill>
                  <a:schemeClr val="accent6">
                    <a:lumMod val="75000"/>
                  </a:schemeClr>
                </a:solidFill>
              </a:rPr>
              <a:t>Stall </a:t>
            </a:r>
            <a:r>
              <a:rPr lang="en-US" altLang="zh-CN" sz="1800" b="1">
                <a:solidFill>
                  <a:schemeClr val="accent6">
                    <a:lumMod val="75000"/>
                  </a:schemeClr>
                </a:solidFill>
                <a:sym typeface="+mn-ea"/>
              </a:rPr>
              <a:t>Clocks </a:t>
            </a:r>
            <a:r>
              <a:rPr lang="en-US" altLang="zh-CN" sz="1800" b="1">
                <a:solidFill>
                  <a:srgbClr val="0000FF"/>
                </a:solidFill>
              </a:rPr>
              <a:t>= Number of Memory Instructions×Miss Rate×</a:t>
            </a:r>
            <a:r>
              <a:rPr lang="en-US" altLang="zh-CN" sz="1800" b="1">
                <a:solidFill>
                  <a:srgbClr val="0070C0"/>
                </a:solidFill>
              </a:rPr>
              <a:t>Miss Penalty</a:t>
            </a:r>
            <a:endParaRPr lang="en-US" altLang="zh-CN" sz="1800" b="1">
              <a:solidFill>
                <a:srgbClr val="0070C0"/>
              </a:solidFill>
            </a:endParaRPr>
          </a:p>
        </p:txBody>
      </p:sp>
      <p:sp>
        <p:nvSpPr>
          <p:cNvPr id="18" name="文本框 17"/>
          <p:cNvSpPr txBox="1"/>
          <p:nvPr/>
        </p:nvSpPr>
        <p:spPr>
          <a:xfrm>
            <a:off x="901700" y="3860165"/>
            <a:ext cx="6219825" cy="368300"/>
          </a:xfrm>
          <a:prstGeom prst="rect">
            <a:avLst/>
          </a:prstGeom>
          <a:noFill/>
        </p:spPr>
        <p:txBody>
          <a:bodyPr wrap="square" rtlCol="0" anchor="t">
            <a:spAutoFit/>
          </a:bodyPr>
          <a:p>
            <a:r>
              <a:rPr lang="en-US" altLang="zh-CN" sz="1800" b="1">
                <a:solidFill>
                  <a:srgbClr val="0070C0"/>
                </a:solidFill>
              </a:rPr>
              <a:t>miss penalty</a:t>
            </a:r>
            <a:r>
              <a:rPr lang="en-US" altLang="zh-CN" sz="1800" b="1">
                <a:solidFill>
                  <a:srgbClr val="0000FF"/>
                </a:solidFill>
              </a:rPr>
              <a:t>= L2 access time+L2 miss penalty×L2 miss rate</a:t>
            </a:r>
            <a:endParaRPr lang="en-US" altLang="zh-CN" sz="1800" b="1">
              <a:solidFill>
                <a:srgbClr val="0000FF"/>
              </a:solidFill>
            </a:endParaRPr>
          </a:p>
        </p:txBody>
      </p:sp>
      <p:sp>
        <p:nvSpPr>
          <p:cNvPr id="12" name="文本框 11"/>
          <p:cNvSpPr txBox="1"/>
          <p:nvPr/>
        </p:nvSpPr>
        <p:spPr>
          <a:xfrm>
            <a:off x="1162685" y="4730750"/>
            <a:ext cx="7491730" cy="460375"/>
          </a:xfrm>
          <a:prstGeom prst="rect">
            <a:avLst/>
          </a:prstGeom>
          <a:noFill/>
        </p:spPr>
        <p:txBody>
          <a:bodyPr wrap="square" rtlCol="0" anchor="t">
            <a:spAutoFit/>
          </a:bodyPr>
          <a:p>
            <a:r>
              <a:rPr lang="zh-CN" altLang="en-US"/>
              <a:t>miss penalty=(5.62+70×95%)/0.66≈109.273(CLKs)</a:t>
            </a:r>
            <a:endParaRPr lang="zh-CN" altLang="en-US"/>
          </a:p>
        </p:txBody>
      </p:sp>
      <p:sp>
        <p:nvSpPr>
          <p:cNvPr id="13" name="文本框 12"/>
          <p:cNvSpPr txBox="1"/>
          <p:nvPr/>
        </p:nvSpPr>
        <p:spPr>
          <a:xfrm>
            <a:off x="1403985" y="5229860"/>
            <a:ext cx="6617970" cy="460375"/>
          </a:xfrm>
          <a:prstGeom prst="rect">
            <a:avLst/>
          </a:prstGeom>
          <a:noFill/>
        </p:spPr>
        <p:txBody>
          <a:bodyPr wrap="square" rtlCol="0" anchor="t">
            <a:spAutoFit/>
          </a:bodyPr>
          <a:p>
            <a:r>
              <a:rPr lang="en-US" altLang="zh-CN"/>
              <a:t>Clocks: </a:t>
            </a:r>
            <a:r>
              <a:rPr lang="zh-CN" altLang="en-US"/>
              <a:t>I×1.0+I×36%×8.0%×109.273≈4.15I</a:t>
            </a:r>
            <a:endParaRPr lang="zh-CN" altLang="en-US"/>
          </a:p>
        </p:txBody>
      </p:sp>
      <p:sp>
        <p:nvSpPr>
          <p:cNvPr id="14" name="文本框 13"/>
          <p:cNvSpPr txBox="1"/>
          <p:nvPr/>
        </p:nvSpPr>
        <p:spPr>
          <a:xfrm>
            <a:off x="1403350" y="5733415"/>
            <a:ext cx="6617970" cy="460375"/>
          </a:xfrm>
          <a:prstGeom prst="rect">
            <a:avLst/>
          </a:prstGeom>
          <a:noFill/>
        </p:spPr>
        <p:txBody>
          <a:bodyPr wrap="square" rtlCol="0" anchor="t">
            <a:spAutoFit/>
          </a:bodyPr>
          <a:p>
            <a:r>
              <a:rPr lang="en-US" altLang="zh-CN"/>
              <a:t>C</a:t>
            </a:r>
            <a:r>
              <a:rPr lang="en-US"/>
              <a:t>PI: 4.15</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98"/>
          <p:cNvSpPr txBox="1"/>
          <p:nvPr/>
        </p:nvSpPr>
        <p:spPr>
          <a:xfrm>
            <a:off x="533400" y="1984693"/>
            <a:ext cx="8077200" cy="167894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endParaRPr lang="en-US" altLang="zh-CN" sz="2400" b="1"/>
          </a:p>
          <a:p>
            <a:pPr marL="0" lvl="0" indent="0" eaLnBrk="1" hangingPunct="1">
              <a:spcBef>
                <a:spcPct val="30000"/>
              </a:spcBef>
              <a:buNone/>
            </a:pPr>
            <a:r>
              <a:rPr lang="en-US" altLang="zh-CN" sz="2400" b="1"/>
              <a:t>        </a:t>
            </a:r>
            <a:r>
              <a:rPr lang="en-US" altLang="zh-CN" sz="2400" b="1">
                <a:solidFill>
                  <a:srgbClr val="FF0000"/>
                </a:solidFill>
              </a:rPr>
              <a:t>5.10.6</a:t>
            </a:r>
            <a:r>
              <a:rPr lang="en-US" altLang="zh-CN" sz="2400" b="1"/>
              <a:t>  What would the </a:t>
            </a:r>
            <a:r>
              <a:rPr lang="en-US" altLang="zh-CN" sz="2400" b="1">
                <a:solidFill>
                  <a:srgbClr val="0000FF"/>
                </a:solidFill>
              </a:rPr>
              <a:t>L2 miss rate need to be</a:t>
            </a:r>
            <a:r>
              <a:rPr lang="en-US" altLang="zh-CN" sz="2400" b="1"/>
              <a:t> in order for P1 with an L2 cache to </a:t>
            </a:r>
            <a:r>
              <a:rPr lang="en-US" altLang="zh-CN" sz="2400" b="1">
                <a:solidFill>
                  <a:srgbClr val="0000FF"/>
                </a:solidFill>
              </a:rPr>
              <a:t>be faster than</a:t>
            </a:r>
            <a:r>
              <a:rPr lang="en-US" altLang="zh-CN" sz="2400" b="1"/>
              <a:t> P1 without an L2 cache?</a:t>
            </a:r>
            <a:endParaRPr lang="en-US" altLang="zh-CN" sz="2400" b="1"/>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5.10 Cache</a:t>
            </a:r>
            <a:endParaRPr lang="en-US" altLang="zh-CN" sz="1800" b="1">
              <a:solidFill>
                <a:schemeClr val="hlink"/>
              </a:solidFill>
              <a:sym typeface="Webdings" panose="05030102010509060703" pitchFamily="18" charset="2"/>
            </a:endParaRPr>
          </a:p>
        </p:txBody>
      </p:sp>
      <p:sp>
        <p:nvSpPr>
          <p:cNvPr id="6" name="文本框 5"/>
          <p:cNvSpPr txBox="1"/>
          <p:nvPr/>
        </p:nvSpPr>
        <p:spPr>
          <a:xfrm>
            <a:off x="467360" y="274955"/>
            <a:ext cx="8335010" cy="2030095"/>
          </a:xfrm>
          <a:prstGeom prst="rect">
            <a:avLst/>
          </a:prstGeom>
          <a:noFill/>
        </p:spPr>
        <p:txBody>
          <a:bodyPr wrap="square" rtlCol="0" anchor="t">
            <a:spAutoFit/>
          </a:bodyPr>
          <a:p>
            <a:r>
              <a:rPr lang="zh-CN" altLang="en-US" sz="1800" b="1" dirty="0">
                <a:solidFill>
                  <a:srgbClr val="0000FF"/>
                </a:solidFill>
                <a:sym typeface="+mn-ea"/>
              </a:rPr>
              <a:t>信息：</a:t>
            </a:r>
            <a:r>
              <a:rPr lang="en-US" altLang="zh-CN" sz="1800" b="1" dirty="0">
                <a:solidFill>
                  <a:srgbClr val="0000FF"/>
                </a:solidFill>
                <a:sym typeface="+mn-ea"/>
              </a:rPr>
              <a:t> </a:t>
            </a:r>
            <a:endParaRPr lang="en-US" altLang="zh-CN" sz="1800" b="1" dirty="0">
              <a:solidFill>
                <a:srgbClr val="0000FF"/>
              </a:solidFill>
              <a:sym typeface="+mn-ea"/>
            </a:endParaRPr>
          </a:p>
          <a:p>
            <a:pPr indent="457200"/>
            <a:r>
              <a:rPr lang="zh-CN" altLang="en-US" sz="1800" b="1" u="sng" dirty="0">
                <a:solidFill>
                  <a:srgbClr val="0000FF"/>
                </a:solidFill>
                <a:sym typeface="+mn-ea"/>
              </a:rPr>
              <a:t>内存访问时间：</a:t>
            </a:r>
            <a:r>
              <a:rPr lang="en-US" altLang="zh-CN" sz="1800" b="1" u="sng" dirty="0">
                <a:solidFill>
                  <a:srgbClr val="FF0000"/>
                </a:solidFill>
                <a:sym typeface="+mn-ea"/>
              </a:rPr>
              <a:t>70ns</a:t>
            </a:r>
            <a:endParaRPr lang="en-US" altLang="zh-CN" sz="1800" b="1" u="sng" dirty="0">
              <a:solidFill>
                <a:srgbClr val="0000FF"/>
              </a:solidFill>
              <a:sym typeface="+mn-ea"/>
            </a:endParaRPr>
          </a:p>
          <a:p>
            <a:pPr indent="457200"/>
            <a:r>
              <a:rPr lang="zh-CN" altLang="en-US" sz="1800" b="1" u="sng" dirty="0">
                <a:solidFill>
                  <a:srgbClr val="0000FF"/>
                </a:solidFill>
                <a:sym typeface="+mn-ea"/>
              </a:rPr>
              <a:t>内存访问次数：</a:t>
            </a:r>
            <a:r>
              <a:rPr lang="en-US" altLang="zh-CN" sz="1800" b="1" u="sng" dirty="0">
                <a:solidFill>
                  <a:srgbClr val="FF0000"/>
                </a:solidFill>
                <a:sym typeface="+mn-ea"/>
              </a:rPr>
              <a:t>0.36I</a:t>
            </a:r>
            <a:r>
              <a:rPr lang="en-US" altLang="zh-CN" sz="1800" b="1" u="sng" dirty="0">
                <a:solidFill>
                  <a:srgbClr val="0000FF"/>
                </a:solidFill>
                <a:sym typeface="+mn-ea"/>
              </a:rPr>
              <a:t> (I - </a:t>
            </a:r>
            <a:r>
              <a:rPr lang="zh-CN" altLang="en-US" sz="1800" b="1" u="sng" dirty="0">
                <a:solidFill>
                  <a:srgbClr val="0000FF"/>
                </a:solidFill>
                <a:sym typeface="+mn-ea"/>
              </a:rPr>
              <a:t>总指令数</a:t>
            </a:r>
            <a:r>
              <a:rPr lang="en-US" altLang="zh-CN" sz="1800" b="1" u="sng" dirty="0">
                <a:solidFill>
                  <a:srgbClr val="0000FF"/>
                </a:solidFill>
                <a:sym typeface="+mn-ea"/>
              </a:rPr>
              <a:t>)</a:t>
            </a:r>
            <a:endParaRPr lang="en-US" altLang="zh-CN" sz="1800" b="1" u="sng" dirty="0">
              <a:solidFill>
                <a:srgbClr val="0000FF"/>
              </a:solidFill>
              <a:sym typeface="+mn-ea"/>
            </a:endParaRPr>
          </a:p>
          <a:p>
            <a:pPr indent="457200"/>
            <a:r>
              <a:rPr lang="en-US" altLang="zh-CN" sz="1800" b="1" dirty="0">
                <a:solidFill>
                  <a:srgbClr val="0000FF"/>
                </a:solidFill>
                <a:sym typeface="+mn-ea"/>
              </a:rPr>
              <a:t>P1 	 </a:t>
            </a:r>
            <a:r>
              <a:rPr lang="zh-CN" altLang="en-US" sz="1800" b="1" dirty="0">
                <a:solidFill>
                  <a:srgbClr val="0000FF"/>
                </a:solidFill>
                <a:sym typeface="+mn-ea"/>
              </a:rPr>
              <a:t>：</a:t>
            </a:r>
            <a:r>
              <a:rPr lang="en-US" altLang="zh-CN" sz="1800" b="1" dirty="0">
                <a:solidFill>
                  <a:srgbClr val="FF0000"/>
                </a:solidFill>
                <a:sym typeface="+mn-ea"/>
              </a:rPr>
              <a:t>2KB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92%</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0.66ns</a:t>
            </a:r>
            <a:endParaRPr lang="en-US" altLang="zh-CN" sz="1800" b="1" u="sng" dirty="0">
              <a:solidFill>
                <a:srgbClr val="FF0000"/>
              </a:solidFill>
              <a:sym typeface="+mn-ea"/>
            </a:endParaRPr>
          </a:p>
          <a:p>
            <a:pPr indent="457200"/>
            <a:r>
              <a:rPr lang="en-US" altLang="zh-CN" sz="1800" b="1" dirty="0">
                <a:solidFill>
                  <a:srgbClr val="0000FF"/>
                </a:solidFill>
                <a:sym typeface="+mn-ea"/>
              </a:rPr>
              <a:t>P1L2</a:t>
            </a:r>
            <a:r>
              <a:rPr lang="zh-CN" altLang="en-US" sz="1800" b="1" dirty="0">
                <a:solidFill>
                  <a:srgbClr val="0000FF"/>
                </a:solidFill>
                <a:sym typeface="+mn-ea"/>
              </a:rPr>
              <a:t>：</a:t>
            </a:r>
            <a:r>
              <a:rPr lang="en-US" altLang="zh-CN" sz="1800" b="1" dirty="0">
                <a:solidFill>
                  <a:srgbClr val="FF0000"/>
                </a:solidFill>
                <a:sym typeface="+mn-ea"/>
              </a:rPr>
              <a:t>1MB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FF0000"/>
                </a:solidFill>
                <a:sym typeface="+mn-ea"/>
              </a:rPr>
              <a:t>5%</a:t>
            </a:r>
            <a:r>
              <a:rPr lang="zh-CN" altLang="en-US" sz="1800" b="1" dirty="0">
                <a:solidFill>
                  <a:srgbClr val="0000FF"/>
                </a:solidFill>
                <a:sym typeface="+mn-ea"/>
              </a:rPr>
              <a:t>，</a:t>
            </a:r>
            <a:r>
              <a:rPr lang="en-US" altLang="zh-CN" sz="1800" b="1" dirty="0">
                <a:solidFill>
                  <a:srgbClr val="0000FF"/>
                </a:solidFill>
                <a:sym typeface="+mn-ea"/>
              </a:rPr>
              <a:t>  </a:t>
            </a:r>
            <a:r>
              <a:rPr lang="zh-CN" altLang="en-US" sz="1800" b="1" u="sng" dirty="0">
                <a:solidFill>
                  <a:srgbClr val="0000FF"/>
                </a:solidFill>
                <a:sym typeface="+mn-ea"/>
              </a:rPr>
              <a:t>访问时间</a:t>
            </a:r>
            <a:r>
              <a:rPr lang="en-US" altLang="zh-CN" sz="1800" b="1" u="sng" dirty="0">
                <a:solidFill>
                  <a:srgbClr val="FF0000"/>
                </a:solidFill>
                <a:sym typeface="+mn-ea"/>
              </a:rPr>
              <a:t>5.62ns</a:t>
            </a:r>
            <a:endParaRPr lang="en-US" altLang="zh-CN" sz="1800" b="1" dirty="0">
              <a:solidFill>
                <a:srgbClr val="FF0000"/>
              </a:solidFill>
              <a:sym typeface="+mn-ea"/>
            </a:endParaRPr>
          </a:p>
          <a:p>
            <a:pPr indent="457200"/>
            <a:r>
              <a:rPr lang="en-US" altLang="zh-CN" sz="1800" b="1" dirty="0">
                <a:solidFill>
                  <a:srgbClr val="0000FF"/>
                </a:solidFill>
                <a:sym typeface="+mn-ea"/>
              </a:rPr>
              <a:t>P2 	 </a:t>
            </a:r>
            <a:r>
              <a:rPr lang="zh-CN" altLang="en-US" sz="1800" b="1" dirty="0">
                <a:solidFill>
                  <a:srgbClr val="0000FF"/>
                </a:solidFill>
                <a:sym typeface="+mn-ea"/>
              </a:rPr>
              <a:t>：</a:t>
            </a:r>
            <a:r>
              <a:rPr lang="en-US" altLang="zh-CN" sz="1800" b="1" dirty="0">
                <a:solidFill>
                  <a:srgbClr val="FF0000"/>
                </a:solidFill>
                <a:sym typeface="+mn-ea"/>
              </a:rPr>
              <a:t>4KB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94%</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0.90ns</a:t>
            </a:r>
            <a:endParaRPr lang="en-US" altLang="zh-CN" sz="1800" b="1" u="sng" dirty="0">
              <a:solidFill>
                <a:srgbClr val="FF0000"/>
              </a:solidFill>
              <a:sym typeface="+mn-ea"/>
            </a:endParaRPr>
          </a:p>
          <a:p>
            <a:pPr indent="457200"/>
            <a:endParaRPr lang="en-US" altLang="zh-CN" sz="1800" b="1" u="sng" dirty="0">
              <a:solidFill>
                <a:srgbClr val="FF0000"/>
              </a:solidFill>
              <a:sym typeface="+mn-ea"/>
            </a:endParaRPr>
          </a:p>
        </p:txBody>
      </p:sp>
      <p:sp>
        <p:nvSpPr>
          <p:cNvPr id="3" name="文本框 2"/>
          <p:cNvSpPr txBox="1"/>
          <p:nvPr/>
        </p:nvSpPr>
        <p:spPr>
          <a:xfrm>
            <a:off x="2555240" y="3789680"/>
            <a:ext cx="4572000" cy="460375"/>
          </a:xfrm>
          <a:prstGeom prst="rect">
            <a:avLst/>
          </a:prstGeom>
          <a:noFill/>
        </p:spPr>
        <p:txBody>
          <a:bodyPr wrap="square" rtlCol="0" anchor="t">
            <a:spAutoFit/>
          </a:bodyPr>
          <a:p>
            <a:r>
              <a:rPr lang="zh-CN" altLang="en-US"/>
              <a:t>ΔT</a:t>
            </a:r>
            <a:r>
              <a:rPr lang="en-US" altLang="zh-CN"/>
              <a:t> </a:t>
            </a:r>
            <a:r>
              <a:rPr lang="zh-CN" altLang="en-US"/>
              <a:t>=</a:t>
            </a:r>
            <a:r>
              <a:rPr lang="en-US" altLang="zh-CN"/>
              <a:t> </a:t>
            </a:r>
            <a:r>
              <a:rPr lang="zh-CN" altLang="en-US"/>
              <a:t>4.15I−4.05I=0.10I</a:t>
            </a:r>
            <a:endParaRPr lang="zh-CN" altLang="en-US"/>
          </a:p>
        </p:txBody>
      </p:sp>
      <p:sp>
        <p:nvSpPr>
          <p:cNvPr id="7" name="文本框 6"/>
          <p:cNvSpPr txBox="1"/>
          <p:nvPr/>
        </p:nvSpPr>
        <p:spPr>
          <a:xfrm>
            <a:off x="1023620" y="4337685"/>
            <a:ext cx="8590915" cy="368300"/>
          </a:xfrm>
          <a:prstGeom prst="rect">
            <a:avLst/>
          </a:prstGeom>
          <a:noFill/>
        </p:spPr>
        <p:txBody>
          <a:bodyPr wrap="square" rtlCol="0" anchor="t">
            <a:spAutoFit/>
          </a:bodyPr>
          <a:p>
            <a:r>
              <a:rPr lang="en-US" altLang="zh-CN" sz="1800" b="1">
                <a:solidFill>
                  <a:srgbClr val="0000FF"/>
                </a:solidFill>
              </a:rPr>
              <a:t>ΔT = Δ L2 miss rate×L2 miss penalty×L1 miss rate×Memory Inst</a:t>
            </a:r>
            <a:endParaRPr lang="en-US" altLang="zh-CN" sz="1800" b="1">
              <a:solidFill>
                <a:srgbClr val="0000FF"/>
              </a:solidFill>
            </a:endParaRPr>
          </a:p>
        </p:txBody>
      </p:sp>
      <p:sp>
        <p:nvSpPr>
          <p:cNvPr id="8" name="文本框 7"/>
          <p:cNvSpPr txBox="1"/>
          <p:nvPr/>
        </p:nvSpPr>
        <p:spPr>
          <a:xfrm>
            <a:off x="1606550" y="4807585"/>
            <a:ext cx="6824345" cy="460375"/>
          </a:xfrm>
          <a:prstGeom prst="rect">
            <a:avLst/>
          </a:prstGeom>
          <a:noFill/>
        </p:spPr>
        <p:txBody>
          <a:bodyPr wrap="square" rtlCol="0" anchor="t">
            <a:spAutoFit/>
          </a:bodyPr>
          <a:p>
            <a:r>
              <a:rPr lang="zh-CN" altLang="en-US"/>
              <a:t>0.1I</a:t>
            </a:r>
            <a:r>
              <a:rPr lang="en-US" altLang="zh-CN"/>
              <a:t> </a:t>
            </a:r>
            <a:r>
              <a:rPr lang="zh-CN" altLang="en-US"/>
              <a:t>=</a:t>
            </a:r>
            <a:r>
              <a:rPr lang="en-US" altLang="zh-CN"/>
              <a:t> </a:t>
            </a:r>
            <a:r>
              <a:rPr lang="zh-CN" altLang="en-US"/>
              <a:t>Δ L2 miss rate×70/0.66×8%×36%I</a:t>
            </a:r>
            <a:endParaRPr lang="zh-CN" altLang="en-US"/>
          </a:p>
        </p:txBody>
      </p:sp>
      <p:sp>
        <p:nvSpPr>
          <p:cNvPr id="9" name="文本框 8"/>
          <p:cNvSpPr txBox="1"/>
          <p:nvPr/>
        </p:nvSpPr>
        <p:spPr>
          <a:xfrm>
            <a:off x="2413000" y="5300980"/>
            <a:ext cx="4572000" cy="460375"/>
          </a:xfrm>
          <a:prstGeom prst="rect">
            <a:avLst/>
          </a:prstGeom>
          <a:noFill/>
        </p:spPr>
        <p:txBody>
          <a:bodyPr wrap="square" rtlCol="0" anchor="t">
            <a:spAutoFit/>
          </a:bodyPr>
          <a:p>
            <a:r>
              <a:rPr lang="zh-CN" altLang="en-US"/>
              <a:t>Δ L2 miss rate</a:t>
            </a:r>
            <a:r>
              <a:rPr lang="en-US" altLang="zh-CN"/>
              <a:t> </a:t>
            </a:r>
            <a:r>
              <a:rPr lang="zh-CN" altLang="en-US"/>
              <a:t>≈</a:t>
            </a:r>
            <a:r>
              <a:rPr lang="en-US" altLang="zh-CN"/>
              <a:t> </a:t>
            </a:r>
            <a:r>
              <a:rPr lang="zh-CN" altLang="en-US"/>
              <a:t>3%</a:t>
            </a:r>
            <a:endParaRPr lang="zh-CN" altLang="en-US"/>
          </a:p>
        </p:txBody>
      </p:sp>
      <p:sp>
        <p:nvSpPr>
          <p:cNvPr id="10" name="文本框 9"/>
          <p:cNvSpPr txBox="1"/>
          <p:nvPr/>
        </p:nvSpPr>
        <p:spPr>
          <a:xfrm>
            <a:off x="2197735" y="5734050"/>
            <a:ext cx="4572000" cy="460375"/>
          </a:xfrm>
          <a:prstGeom prst="rect">
            <a:avLst/>
          </a:prstGeom>
          <a:noFill/>
        </p:spPr>
        <p:txBody>
          <a:bodyPr wrap="square" rtlCol="0" anchor="t">
            <a:spAutoFit/>
          </a:bodyPr>
          <a:p>
            <a:r>
              <a:rPr lang="zh-CN" altLang="en-US"/>
              <a:t>L2 miss rate</a:t>
            </a:r>
            <a:r>
              <a:rPr lang="en-US" altLang="zh-CN"/>
              <a:t> </a:t>
            </a:r>
            <a:r>
              <a:rPr lang="zh-CN" altLang="en-US"/>
              <a:t>≈</a:t>
            </a:r>
            <a:r>
              <a:rPr lang="en-US" altLang="zh-CN"/>
              <a:t> 95% - </a:t>
            </a:r>
            <a:r>
              <a:rPr lang="zh-CN" altLang="en-US"/>
              <a:t>3%</a:t>
            </a:r>
            <a:r>
              <a:rPr lang="en-US" altLang="zh-CN"/>
              <a:t> = 92%</a:t>
            </a:r>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98"/>
          <p:cNvSpPr txBox="1"/>
          <p:nvPr/>
        </p:nvSpPr>
        <p:spPr>
          <a:xfrm>
            <a:off x="533400" y="1984693"/>
            <a:ext cx="8077200" cy="167894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endParaRPr lang="en-US" altLang="zh-CN" sz="2400" b="1"/>
          </a:p>
          <a:p>
            <a:pPr marL="0" lvl="0" indent="0" eaLnBrk="1" hangingPunct="1">
              <a:spcBef>
                <a:spcPct val="30000"/>
              </a:spcBef>
              <a:buNone/>
            </a:pPr>
            <a:r>
              <a:rPr lang="en-US" altLang="zh-CN" sz="2400" b="1"/>
              <a:t>        </a:t>
            </a:r>
            <a:r>
              <a:rPr lang="en-US" altLang="zh-CN" sz="2400" b="1">
                <a:solidFill>
                  <a:srgbClr val="FF0000"/>
                </a:solidFill>
              </a:rPr>
              <a:t>5.10.7</a:t>
            </a:r>
            <a:r>
              <a:rPr lang="en-US" altLang="zh-CN" sz="2400" b="1"/>
              <a:t>  What would the L2 </a:t>
            </a:r>
            <a:r>
              <a:rPr lang="en-US" altLang="zh-CN" sz="2400" b="1">
                <a:solidFill>
                  <a:srgbClr val="0000FF"/>
                </a:solidFill>
              </a:rPr>
              <a:t>miss rate need to be </a:t>
            </a:r>
            <a:r>
              <a:rPr lang="en-US" altLang="zh-CN" sz="2400" b="1"/>
              <a:t>in order for P1 with an L2 cache to </a:t>
            </a:r>
            <a:r>
              <a:rPr lang="en-US" altLang="zh-CN" sz="2400" b="1">
                <a:solidFill>
                  <a:srgbClr val="0000FF"/>
                </a:solidFill>
              </a:rPr>
              <a:t>be faster than P2</a:t>
            </a:r>
            <a:r>
              <a:rPr lang="en-US" altLang="zh-CN" sz="2400" b="1"/>
              <a:t> without an L2 cache?</a:t>
            </a:r>
            <a:endParaRPr lang="en-US" altLang="zh-CN" sz="2400" b="1"/>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5.10 Cache</a:t>
            </a:r>
            <a:endParaRPr lang="en-US" altLang="zh-CN" sz="1800" b="1">
              <a:solidFill>
                <a:schemeClr val="hlink"/>
              </a:solidFill>
              <a:sym typeface="Webdings" panose="05030102010509060703" pitchFamily="18" charset="2"/>
            </a:endParaRPr>
          </a:p>
        </p:txBody>
      </p:sp>
      <p:sp>
        <p:nvSpPr>
          <p:cNvPr id="6" name="文本框 5"/>
          <p:cNvSpPr txBox="1"/>
          <p:nvPr/>
        </p:nvSpPr>
        <p:spPr>
          <a:xfrm>
            <a:off x="467360" y="274955"/>
            <a:ext cx="8335010" cy="2030095"/>
          </a:xfrm>
          <a:prstGeom prst="rect">
            <a:avLst/>
          </a:prstGeom>
          <a:noFill/>
        </p:spPr>
        <p:txBody>
          <a:bodyPr wrap="square" rtlCol="0" anchor="t">
            <a:spAutoFit/>
          </a:bodyPr>
          <a:p>
            <a:r>
              <a:rPr lang="zh-CN" altLang="en-US" sz="1800" b="1" dirty="0">
                <a:solidFill>
                  <a:srgbClr val="0000FF"/>
                </a:solidFill>
                <a:sym typeface="+mn-ea"/>
              </a:rPr>
              <a:t>信息：</a:t>
            </a:r>
            <a:r>
              <a:rPr lang="en-US" altLang="zh-CN" sz="1800" b="1" dirty="0">
                <a:solidFill>
                  <a:srgbClr val="0000FF"/>
                </a:solidFill>
                <a:sym typeface="+mn-ea"/>
              </a:rPr>
              <a:t> </a:t>
            </a:r>
            <a:endParaRPr lang="en-US" altLang="zh-CN" sz="1800" b="1" dirty="0">
              <a:solidFill>
                <a:srgbClr val="0000FF"/>
              </a:solidFill>
              <a:sym typeface="+mn-ea"/>
            </a:endParaRPr>
          </a:p>
          <a:p>
            <a:pPr indent="457200"/>
            <a:r>
              <a:rPr lang="zh-CN" altLang="en-US" sz="1800" b="1" u="sng" dirty="0">
                <a:solidFill>
                  <a:srgbClr val="0000FF"/>
                </a:solidFill>
                <a:sym typeface="+mn-ea"/>
              </a:rPr>
              <a:t>内存访问时间：</a:t>
            </a:r>
            <a:r>
              <a:rPr lang="en-US" altLang="zh-CN" sz="1800" b="1" u="sng" dirty="0">
                <a:solidFill>
                  <a:srgbClr val="FF0000"/>
                </a:solidFill>
                <a:sym typeface="+mn-ea"/>
              </a:rPr>
              <a:t>70ns</a:t>
            </a:r>
            <a:endParaRPr lang="en-US" altLang="zh-CN" sz="1800" b="1" u="sng" dirty="0">
              <a:solidFill>
                <a:srgbClr val="0000FF"/>
              </a:solidFill>
              <a:sym typeface="+mn-ea"/>
            </a:endParaRPr>
          </a:p>
          <a:p>
            <a:pPr indent="457200"/>
            <a:r>
              <a:rPr lang="zh-CN" altLang="en-US" sz="1800" b="1" u="sng" dirty="0">
                <a:solidFill>
                  <a:srgbClr val="0000FF"/>
                </a:solidFill>
                <a:sym typeface="+mn-ea"/>
              </a:rPr>
              <a:t>内存访问次数：</a:t>
            </a:r>
            <a:r>
              <a:rPr lang="en-US" altLang="zh-CN" sz="1800" b="1" u="sng" dirty="0">
                <a:solidFill>
                  <a:srgbClr val="FF0000"/>
                </a:solidFill>
                <a:sym typeface="+mn-ea"/>
              </a:rPr>
              <a:t>0.36I</a:t>
            </a:r>
            <a:r>
              <a:rPr lang="en-US" altLang="zh-CN" sz="1800" b="1" u="sng" dirty="0">
                <a:solidFill>
                  <a:srgbClr val="0000FF"/>
                </a:solidFill>
                <a:sym typeface="+mn-ea"/>
              </a:rPr>
              <a:t> (I - </a:t>
            </a:r>
            <a:r>
              <a:rPr lang="zh-CN" altLang="en-US" sz="1800" b="1" u="sng" dirty="0">
                <a:solidFill>
                  <a:srgbClr val="0000FF"/>
                </a:solidFill>
                <a:sym typeface="+mn-ea"/>
              </a:rPr>
              <a:t>总指令数</a:t>
            </a:r>
            <a:r>
              <a:rPr lang="en-US" altLang="zh-CN" sz="1800" b="1" u="sng" dirty="0">
                <a:solidFill>
                  <a:srgbClr val="0000FF"/>
                </a:solidFill>
                <a:sym typeface="+mn-ea"/>
              </a:rPr>
              <a:t>)</a:t>
            </a:r>
            <a:endParaRPr lang="en-US" altLang="zh-CN" sz="1800" b="1" u="sng" dirty="0">
              <a:solidFill>
                <a:srgbClr val="0000FF"/>
              </a:solidFill>
              <a:sym typeface="+mn-ea"/>
            </a:endParaRPr>
          </a:p>
          <a:p>
            <a:pPr indent="457200"/>
            <a:r>
              <a:rPr lang="en-US" altLang="zh-CN" sz="1800" b="1" dirty="0">
                <a:solidFill>
                  <a:srgbClr val="0000FF"/>
                </a:solidFill>
                <a:sym typeface="+mn-ea"/>
              </a:rPr>
              <a:t>P1 	 </a:t>
            </a:r>
            <a:r>
              <a:rPr lang="zh-CN" altLang="en-US" sz="1800" b="1" dirty="0">
                <a:solidFill>
                  <a:srgbClr val="0000FF"/>
                </a:solidFill>
                <a:sym typeface="+mn-ea"/>
              </a:rPr>
              <a:t>：</a:t>
            </a:r>
            <a:r>
              <a:rPr lang="en-US" altLang="zh-CN" sz="1800" b="1" dirty="0">
                <a:solidFill>
                  <a:srgbClr val="FF0000"/>
                </a:solidFill>
                <a:sym typeface="+mn-ea"/>
              </a:rPr>
              <a:t>2KB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92%</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0.66ns</a:t>
            </a:r>
            <a:endParaRPr lang="en-US" altLang="zh-CN" sz="1800" b="1" u="sng" dirty="0">
              <a:solidFill>
                <a:srgbClr val="FF0000"/>
              </a:solidFill>
              <a:sym typeface="+mn-ea"/>
            </a:endParaRPr>
          </a:p>
          <a:p>
            <a:pPr indent="457200"/>
            <a:r>
              <a:rPr lang="en-US" altLang="zh-CN" sz="1800" b="1" dirty="0">
                <a:solidFill>
                  <a:srgbClr val="0000FF"/>
                </a:solidFill>
                <a:sym typeface="+mn-ea"/>
              </a:rPr>
              <a:t>P1L2</a:t>
            </a:r>
            <a:r>
              <a:rPr lang="zh-CN" altLang="en-US" sz="1800" b="1" dirty="0">
                <a:solidFill>
                  <a:srgbClr val="0000FF"/>
                </a:solidFill>
                <a:sym typeface="+mn-ea"/>
              </a:rPr>
              <a:t>：</a:t>
            </a:r>
            <a:r>
              <a:rPr lang="en-US" altLang="zh-CN" sz="1800" b="1" dirty="0">
                <a:solidFill>
                  <a:srgbClr val="FF0000"/>
                </a:solidFill>
                <a:sym typeface="+mn-ea"/>
              </a:rPr>
              <a:t>1MB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FF0000"/>
                </a:solidFill>
                <a:sym typeface="+mn-ea"/>
              </a:rPr>
              <a:t>5%</a:t>
            </a:r>
            <a:r>
              <a:rPr lang="zh-CN" altLang="en-US" sz="1800" b="1" dirty="0">
                <a:solidFill>
                  <a:srgbClr val="0000FF"/>
                </a:solidFill>
                <a:sym typeface="+mn-ea"/>
              </a:rPr>
              <a:t>，</a:t>
            </a:r>
            <a:r>
              <a:rPr lang="en-US" altLang="zh-CN" sz="1800" b="1" dirty="0">
                <a:solidFill>
                  <a:srgbClr val="0000FF"/>
                </a:solidFill>
                <a:sym typeface="+mn-ea"/>
              </a:rPr>
              <a:t>  </a:t>
            </a:r>
            <a:r>
              <a:rPr lang="zh-CN" altLang="en-US" sz="1800" b="1" u="sng" dirty="0">
                <a:solidFill>
                  <a:srgbClr val="0000FF"/>
                </a:solidFill>
                <a:sym typeface="+mn-ea"/>
              </a:rPr>
              <a:t>访问时间</a:t>
            </a:r>
            <a:r>
              <a:rPr lang="en-US" altLang="zh-CN" sz="1800" b="1" u="sng" dirty="0">
                <a:solidFill>
                  <a:srgbClr val="FF0000"/>
                </a:solidFill>
                <a:sym typeface="+mn-ea"/>
              </a:rPr>
              <a:t>5.62ns</a:t>
            </a:r>
            <a:endParaRPr lang="en-US" altLang="zh-CN" sz="1800" b="1" dirty="0">
              <a:solidFill>
                <a:srgbClr val="FF0000"/>
              </a:solidFill>
              <a:sym typeface="+mn-ea"/>
            </a:endParaRPr>
          </a:p>
          <a:p>
            <a:pPr indent="457200"/>
            <a:r>
              <a:rPr lang="en-US" altLang="zh-CN" sz="1800" b="1" dirty="0">
                <a:solidFill>
                  <a:srgbClr val="0000FF"/>
                </a:solidFill>
                <a:sym typeface="+mn-ea"/>
              </a:rPr>
              <a:t>P2 	 </a:t>
            </a:r>
            <a:r>
              <a:rPr lang="zh-CN" altLang="en-US" sz="1800" b="1" dirty="0">
                <a:solidFill>
                  <a:srgbClr val="0000FF"/>
                </a:solidFill>
                <a:sym typeface="+mn-ea"/>
              </a:rPr>
              <a:t>：</a:t>
            </a:r>
            <a:r>
              <a:rPr lang="en-US" altLang="zh-CN" sz="1800" b="1" dirty="0">
                <a:solidFill>
                  <a:srgbClr val="FF0000"/>
                </a:solidFill>
                <a:sym typeface="+mn-ea"/>
              </a:rPr>
              <a:t>4KB</a:t>
            </a:r>
            <a:r>
              <a:rPr lang="zh-CN" altLang="en-US" sz="1800" b="1" dirty="0">
                <a:solidFill>
                  <a:srgbClr val="0000FF"/>
                </a:solidFill>
                <a:sym typeface="+mn-ea"/>
              </a:rPr>
              <a:t>，</a:t>
            </a:r>
            <a:r>
              <a:rPr lang="zh-CN" altLang="en-US" sz="1800" b="1" u="sng" dirty="0">
                <a:solidFill>
                  <a:srgbClr val="0000FF"/>
                </a:solidFill>
                <a:sym typeface="+mn-ea"/>
              </a:rPr>
              <a:t>命中率</a:t>
            </a:r>
            <a:r>
              <a:rPr lang="en-US" altLang="zh-CN" sz="1800" b="1" u="sng" dirty="0">
                <a:solidFill>
                  <a:srgbClr val="0000FF"/>
                </a:solidFill>
                <a:sym typeface="+mn-ea"/>
              </a:rPr>
              <a:t> </a:t>
            </a:r>
            <a:r>
              <a:rPr lang="en-US" altLang="zh-CN" sz="1800" b="1" u="sng" dirty="0">
                <a:solidFill>
                  <a:srgbClr val="FF0000"/>
                </a:solidFill>
                <a:sym typeface="+mn-ea"/>
              </a:rPr>
              <a:t>94%</a:t>
            </a:r>
            <a:r>
              <a:rPr lang="zh-CN" altLang="en-US" sz="1800" b="1" dirty="0">
                <a:solidFill>
                  <a:srgbClr val="0000FF"/>
                </a:solidFill>
                <a:sym typeface="+mn-ea"/>
              </a:rPr>
              <a:t>，</a:t>
            </a:r>
            <a:r>
              <a:rPr lang="zh-CN" altLang="en-US" sz="1800" b="1" u="sng" dirty="0">
                <a:solidFill>
                  <a:srgbClr val="0000FF"/>
                </a:solidFill>
                <a:sym typeface="+mn-ea"/>
              </a:rPr>
              <a:t>访问时间</a:t>
            </a:r>
            <a:r>
              <a:rPr lang="en-US" altLang="zh-CN" sz="1800" b="1" u="sng" dirty="0">
                <a:solidFill>
                  <a:srgbClr val="FF0000"/>
                </a:solidFill>
                <a:sym typeface="+mn-ea"/>
              </a:rPr>
              <a:t>0.90ns</a:t>
            </a:r>
            <a:endParaRPr lang="en-US" altLang="zh-CN" sz="1800" b="1" u="sng" dirty="0">
              <a:solidFill>
                <a:srgbClr val="FF0000"/>
              </a:solidFill>
              <a:sym typeface="+mn-ea"/>
            </a:endParaRPr>
          </a:p>
          <a:p>
            <a:pPr indent="457200"/>
            <a:endParaRPr lang="en-US" altLang="zh-CN" sz="1800" b="1" u="sng" dirty="0">
              <a:solidFill>
                <a:srgbClr val="FF0000"/>
              </a:solidFill>
              <a:sym typeface="+mn-ea"/>
            </a:endParaRPr>
          </a:p>
        </p:txBody>
      </p:sp>
      <p:sp>
        <p:nvSpPr>
          <p:cNvPr id="3" name="文本框 2"/>
          <p:cNvSpPr txBox="1"/>
          <p:nvPr/>
        </p:nvSpPr>
        <p:spPr>
          <a:xfrm>
            <a:off x="1715770" y="4220210"/>
            <a:ext cx="5483225" cy="460375"/>
          </a:xfrm>
          <a:prstGeom prst="rect">
            <a:avLst/>
          </a:prstGeom>
          <a:noFill/>
        </p:spPr>
        <p:txBody>
          <a:bodyPr wrap="square" rtlCol="0" anchor="t">
            <a:spAutoFit/>
          </a:bodyPr>
          <a:p>
            <a:r>
              <a:t>ΔT=0.66×4.15I−0.9×2.68I=0.327I(ns)</a:t>
            </a:r>
          </a:p>
        </p:txBody>
      </p:sp>
      <p:sp>
        <p:nvSpPr>
          <p:cNvPr id="7" name="文本框 6"/>
          <p:cNvSpPr txBox="1"/>
          <p:nvPr/>
        </p:nvSpPr>
        <p:spPr>
          <a:xfrm>
            <a:off x="951865" y="4696460"/>
            <a:ext cx="8590915" cy="368300"/>
          </a:xfrm>
          <a:prstGeom prst="rect">
            <a:avLst/>
          </a:prstGeom>
          <a:noFill/>
        </p:spPr>
        <p:txBody>
          <a:bodyPr wrap="square" rtlCol="0" anchor="t">
            <a:spAutoFit/>
          </a:bodyPr>
          <a:p>
            <a:r>
              <a:rPr lang="en-US" altLang="zh-CN" sz="1800" b="1">
                <a:solidFill>
                  <a:srgbClr val="0000FF"/>
                </a:solidFill>
              </a:rPr>
              <a:t>ΔT = Δ L2 miss rate×L2 miss penalty×L1 miss rate×Memory Inst</a:t>
            </a:r>
            <a:endParaRPr lang="en-US" altLang="zh-CN" sz="1800" b="1">
              <a:solidFill>
                <a:srgbClr val="0000FF"/>
              </a:solidFill>
            </a:endParaRPr>
          </a:p>
        </p:txBody>
      </p:sp>
      <p:sp>
        <p:nvSpPr>
          <p:cNvPr id="8" name="文本框 7"/>
          <p:cNvSpPr txBox="1"/>
          <p:nvPr/>
        </p:nvSpPr>
        <p:spPr>
          <a:xfrm>
            <a:off x="1463040" y="5166360"/>
            <a:ext cx="6824345" cy="460375"/>
          </a:xfrm>
          <a:prstGeom prst="rect">
            <a:avLst/>
          </a:prstGeom>
          <a:noFill/>
        </p:spPr>
        <p:txBody>
          <a:bodyPr wrap="square" rtlCol="0" anchor="t">
            <a:spAutoFit/>
          </a:bodyPr>
          <a:p>
            <a:r>
              <a:t>0.327I</a:t>
            </a:r>
            <a:r>
              <a:rPr lang="en-US"/>
              <a:t> </a:t>
            </a:r>
            <a:r>
              <a:t>=</a:t>
            </a:r>
            <a:r>
              <a:rPr lang="en-US"/>
              <a:t> </a:t>
            </a:r>
            <a:r>
              <a:t>Δ L2 miss rate×70×8%×36%I</a:t>
            </a:r>
          </a:p>
        </p:txBody>
      </p:sp>
      <p:sp>
        <p:nvSpPr>
          <p:cNvPr id="9" name="文本框 8"/>
          <p:cNvSpPr txBox="1"/>
          <p:nvPr/>
        </p:nvSpPr>
        <p:spPr>
          <a:xfrm>
            <a:off x="2341245" y="5588000"/>
            <a:ext cx="4572000" cy="460375"/>
          </a:xfrm>
          <a:prstGeom prst="rect">
            <a:avLst/>
          </a:prstGeom>
          <a:noFill/>
        </p:spPr>
        <p:txBody>
          <a:bodyPr wrap="square" rtlCol="0" anchor="t">
            <a:spAutoFit/>
          </a:bodyPr>
          <a:p>
            <a:r>
              <a:rPr lang="zh-CN" altLang="en-US"/>
              <a:t>Δ L2 miss rate</a:t>
            </a:r>
            <a:r>
              <a:rPr lang="en-US" altLang="zh-CN"/>
              <a:t> </a:t>
            </a:r>
            <a:r>
              <a:rPr lang="zh-CN" altLang="en-US"/>
              <a:t>≈</a:t>
            </a:r>
            <a:r>
              <a:rPr lang="en-US" altLang="zh-CN"/>
              <a:t> 16.2</a:t>
            </a:r>
            <a:r>
              <a:rPr lang="zh-CN" altLang="en-US"/>
              <a:t>%</a:t>
            </a:r>
            <a:endParaRPr lang="zh-CN" altLang="en-US"/>
          </a:p>
        </p:txBody>
      </p:sp>
      <p:sp>
        <p:nvSpPr>
          <p:cNvPr id="10" name="文本框 9"/>
          <p:cNvSpPr txBox="1"/>
          <p:nvPr/>
        </p:nvSpPr>
        <p:spPr>
          <a:xfrm>
            <a:off x="1838960" y="6021070"/>
            <a:ext cx="6238875" cy="460375"/>
          </a:xfrm>
          <a:prstGeom prst="rect">
            <a:avLst/>
          </a:prstGeom>
          <a:noFill/>
        </p:spPr>
        <p:txBody>
          <a:bodyPr wrap="square" rtlCol="0" anchor="t">
            <a:spAutoFit/>
          </a:bodyPr>
          <a:p>
            <a:r>
              <a:rPr lang="zh-CN" altLang="en-US"/>
              <a:t>L2 miss rate</a:t>
            </a:r>
            <a:r>
              <a:rPr lang="en-US" altLang="zh-CN"/>
              <a:t> </a:t>
            </a:r>
            <a:r>
              <a:rPr lang="zh-CN" altLang="en-US"/>
              <a:t>≈</a:t>
            </a:r>
            <a:r>
              <a:rPr lang="en-US" altLang="zh-CN"/>
              <a:t> 95% - 16.2</a:t>
            </a:r>
            <a:r>
              <a:rPr lang="zh-CN" altLang="en-US"/>
              <a:t>%</a:t>
            </a:r>
            <a:r>
              <a:rPr lang="en-US" altLang="zh-CN"/>
              <a:t> = 78.8%</a:t>
            </a:r>
            <a:endParaRPr lang="en-US" altLang="zh-CN"/>
          </a:p>
        </p:txBody>
      </p:sp>
      <p:sp>
        <p:nvSpPr>
          <p:cNvPr id="5" name="文本框 4"/>
          <p:cNvSpPr txBox="1"/>
          <p:nvPr/>
        </p:nvSpPr>
        <p:spPr>
          <a:xfrm>
            <a:off x="1617345" y="3767455"/>
            <a:ext cx="8590915" cy="368300"/>
          </a:xfrm>
          <a:prstGeom prst="rect">
            <a:avLst/>
          </a:prstGeom>
          <a:noFill/>
        </p:spPr>
        <p:txBody>
          <a:bodyPr wrap="square" rtlCol="0" anchor="t">
            <a:spAutoFit/>
          </a:bodyPr>
          <a:p>
            <a:r>
              <a:rPr lang="zh-CN" altLang="en-US" sz="1800" b="1">
                <a:solidFill>
                  <a:srgbClr val="0000FF"/>
                </a:solidFill>
              </a:rPr>
              <a:t>不能仅考虑</a:t>
            </a:r>
            <a:r>
              <a:rPr lang="en-US" altLang="zh-CN" sz="1800" b="1">
                <a:solidFill>
                  <a:srgbClr val="0000FF"/>
                </a:solidFill>
              </a:rPr>
              <a:t>Clock</a:t>
            </a:r>
            <a:r>
              <a:rPr lang="zh-CN" altLang="en-US" sz="1800" b="1">
                <a:solidFill>
                  <a:srgbClr val="0000FF"/>
                </a:solidFill>
              </a:rPr>
              <a:t>，还要考虑时间</a:t>
            </a:r>
            <a:endParaRPr lang="zh-CN" altLang="en-US" sz="1800" b="1">
              <a:solidFill>
                <a:srgbClr val="0000FF"/>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971069" y="714375"/>
            <a:ext cx="6711161" cy="996950"/>
            <a:chOff x="621" y="240"/>
            <a:chExt cx="4035" cy="628"/>
          </a:xfrm>
        </p:grpSpPr>
        <p:sp>
          <p:nvSpPr>
            <p:cNvPr id="7174" name="Text Box 3"/>
            <p:cNvSpPr txBox="1"/>
            <p:nvPr/>
          </p:nvSpPr>
          <p:spPr>
            <a:xfrm>
              <a:off x="1008" y="336"/>
              <a:ext cx="3648" cy="523"/>
            </a:xfrm>
            <a:prstGeom prst="rect">
              <a:avLst/>
            </a:prstGeom>
            <a:noFill/>
            <a:ln w="9525">
              <a:noFill/>
            </a:ln>
          </p:spPr>
          <p:txBody>
            <a:bodyPr>
              <a:spAutoFit/>
            </a:bodyPr>
            <a:p>
              <a:pPr algn="ctr">
                <a:spcBef>
                  <a:spcPct val="20000"/>
                </a:spcBef>
              </a:pPr>
              <a:r>
                <a:rPr lang="en-US" altLang="zh-CN" b="1" dirty="0">
                  <a:latin typeface="Arial" panose="020B0604020202020204" pitchFamily="34" charset="0"/>
                </a:rPr>
                <a:t>5.11 </a:t>
              </a:r>
              <a:r>
                <a:rPr lang="en-US" altLang="zh-CN" b="1" dirty="0">
                  <a:latin typeface="Georgia" panose="02040502050405020303" pitchFamily="18" charset="0"/>
                  <a:sym typeface="+mn-ea"/>
                </a:rPr>
                <a:t>Cache</a:t>
              </a:r>
              <a:endParaRPr lang="en-US" altLang="zh-CN" b="1" dirty="0">
                <a:latin typeface="Georgia" panose="02040502050405020303" pitchFamily="18" charset="0"/>
                <a:sym typeface="+mn-ea"/>
              </a:endParaRPr>
            </a:p>
            <a:p>
              <a:pPr algn="ctr">
                <a:spcBef>
                  <a:spcPct val="20000"/>
                </a:spcBef>
              </a:pPr>
              <a:r>
                <a:rPr lang="en-US" altLang="zh-CN" sz="2000" b="1" dirty="0">
                  <a:latin typeface="Georgia" panose="02040502050405020303" pitchFamily="18" charset="0"/>
                </a:rPr>
                <a:t>design on different ways</a:t>
              </a:r>
              <a:endParaRPr lang="en-US" altLang="zh-CN" sz="2000" b="1" dirty="0">
                <a:latin typeface="Georgia" panose="02040502050405020303" pitchFamily="18" charset="0"/>
              </a:endParaRPr>
            </a:p>
          </p:txBody>
        </p:sp>
        <p:graphicFrame>
          <p:nvGraphicFramePr>
            <p:cNvPr id="7170" name="Object 2"/>
            <p:cNvGraphicFramePr/>
            <p:nvPr/>
          </p:nvGraphicFramePr>
          <p:xfrm>
            <a:off x="621" y="240"/>
            <a:ext cx="816" cy="628"/>
          </p:xfrm>
          <a:graphic>
            <a:graphicData uri="http://schemas.openxmlformats.org/presentationml/2006/ole">
              <mc:AlternateContent xmlns:mc="http://schemas.openxmlformats.org/markup-compatibility/2006">
                <mc:Choice xmlns:v="urn:schemas-microsoft-com:vml" Requires="v">
                  <p:oleObj spid="_x0000_s3086" name="" r:id="rId1" imgW="4178935" imgH="3215640" progId="MS_ClipArt_Gallery.2">
                    <p:embed/>
                  </p:oleObj>
                </mc:Choice>
                <mc:Fallback>
                  <p:oleObj name="" r:id="rId1" imgW="4178935" imgH="3215640" progId="MS_ClipArt_Gallery.2">
                    <p:embed/>
                    <p:pic>
                      <p:nvPicPr>
                        <p:cNvPr id="0" name="图片 3085"/>
                        <p:cNvPicPr/>
                        <p:nvPr/>
                      </p:nvPicPr>
                      <p:blipFill>
                        <a:blip r:embed="rId2"/>
                        <a:stretch>
                          <a:fillRect/>
                        </a:stretch>
                      </p:blipFill>
                      <p:spPr>
                        <a:xfrm>
                          <a:off x="621" y="240"/>
                          <a:ext cx="816" cy="628"/>
                        </a:xfrm>
                        <a:prstGeom prst="rect">
                          <a:avLst/>
                        </a:prstGeom>
                        <a:noFill/>
                        <a:ln w="38100">
                          <a:noFill/>
                          <a:miter/>
                        </a:ln>
                      </p:spPr>
                    </p:pic>
                  </p:oleObj>
                </mc:Fallback>
              </mc:AlternateContent>
            </a:graphicData>
          </a:graphic>
        </p:graphicFrame>
      </p:grpSp>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5.11 Cache</a:t>
            </a:r>
            <a:endParaRPr lang="en-US" altLang="zh-CN" sz="1800" b="1">
              <a:solidFill>
                <a:schemeClr val="hlink"/>
              </a:solidFill>
              <a:sym typeface="Webdings" panose="05030102010509060703" pitchFamily="18" charset="2"/>
            </a:endParaRPr>
          </a:p>
        </p:txBody>
      </p:sp>
      <p:sp>
        <p:nvSpPr>
          <p:cNvPr id="3" name="Text Box 5"/>
          <p:cNvSpPr txBox="1"/>
          <p:nvPr/>
        </p:nvSpPr>
        <p:spPr>
          <a:xfrm>
            <a:off x="755650" y="2133283"/>
            <a:ext cx="7632700" cy="2306955"/>
          </a:xfrm>
          <a:prstGeom prst="rect">
            <a:avLst/>
          </a:prstGeom>
          <a:noFill/>
          <a:ln w="9525">
            <a:noFill/>
          </a:ln>
        </p:spPr>
        <p:txBody>
          <a:bodyPr>
            <a:spAutoFit/>
          </a:bodyPr>
          <a:p>
            <a:pPr indent="457200"/>
            <a:r>
              <a:rPr lang="en-US" altLang="zh-CN" b="1" dirty="0">
                <a:latin typeface="Times New Roman" panose="02020603050405020304" pitchFamily="18" charset="0"/>
              </a:rPr>
              <a:t>This exercise examines the effect of </a:t>
            </a:r>
            <a:r>
              <a:rPr lang="en-US" altLang="zh-CN" b="1" dirty="0">
                <a:solidFill>
                  <a:srgbClr val="0000FF"/>
                </a:solidFill>
                <a:latin typeface="Times New Roman" panose="02020603050405020304" pitchFamily="18" charset="0"/>
              </a:rPr>
              <a:t>different cache designs</a:t>
            </a:r>
            <a:r>
              <a:rPr lang="en-US" altLang="zh-CN" b="1" dirty="0">
                <a:latin typeface="Times New Roman" panose="02020603050405020304" pitchFamily="18" charset="0"/>
              </a:rPr>
              <a:t>, specifically comparing associative caches to the direct-mapped caches </a:t>
            </a:r>
            <a:r>
              <a:rPr lang="en-US" altLang="zh-CN" b="1" dirty="0">
                <a:solidFill>
                  <a:schemeClr val="tx1"/>
                </a:solidFill>
                <a:latin typeface="Times New Roman" panose="02020603050405020304" pitchFamily="18" charset="0"/>
              </a:rPr>
              <a:t>from Section 5.4</a:t>
            </a:r>
            <a:r>
              <a:rPr lang="en-US" altLang="zh-CN" b="1" dirty="0">
                <a:latin typeface="Times New Roman" panose="02020603050405020304" pitchFamily="18" charset="0"/>
              </a:rPr>
              <a:t>. For these exercises, refer to the sequence of word address shown below.  </a:t>
            </a:r>
            <a:endParaRPr lang="en-US" altLang="zh-CN" b="1" dirty="0">
              <a:latin typeface="Times New Roman" panose="02020603050405020304" pitchFamily="18" charset="0"/>
            </a:endParaRPr>
          </a:p>
          <a:p>
            <a:endParaRPr lang="en-US" altLang="zh-CN" b="1" dirty="0">
              <a:latin typeface="Times New Roman" panose="02020603050405020304" pitchFamily="18" charset="0"/>
            </a:endParaRPr>
          </a:p>
        </p:txBody>
      </p:sp>
      <p:sp>
        <p:nvSpPr>
          <p:cNvPr id="6" name="AutoShape 12"/>
          <p:cNvSpPr/>
          <p:nvPr/>
        </p:nvSpPr>
        <p:spPr>
          <a:xfrm>
            <a:off x="1833245" y="4364355"/>
            <a:ext cx="5525135" cy="909320"/>
          </a:xfrm>
          <a:prstGeom prst="foldedCorner">
            <a:avLst>
              <a:gd name="adj" fmla="val 12500"/>
            </a:avLst>
          </a:prstGeom>
          <a:gradFill rotWithShape="1">
            <a:gsLst>
              <a:gs pos="0">
                <a:schemeClr val="bg1"/>
              </a:gs>
              <a:gs pos="100000">
                <a:srgbClr val="CCFFCC"/>
              </a:gs>
            </a:gsLst>
            <a:lin ang="5400000" scaled="1"/>
            <a:tileRect/>
          </a:gradFill>
          <a:ln w="9525" cap="flat" cmpd="sng">
            <a:solidFill>
              <a:schemeClr val="tx1"/>
            </a:solidFill>
            <a:prstDash val="solid"/>
            <a:headEnd type="none" w="med" len="med"/>
            <a:tailEnd type="none" w="med" len="med"/>
          </a:ln>
        </p:spPr>
        <p:txBody>
          <a:bodyPr wrap="none" anchor="ctr" anchorCtr="0"/>
          <a:p>
            <a:pPr algn="l"/>
            <a:r>
              <a:rPr lang="en-US" altLang="zh-CN" sz="1800" b="1" dirty="0">
                <a:solidFill>
                  <a:schemeClr val="hlink"/>
                </a:solidFill>
                <a:latin typeface="Consolas" panose="020B0609020204030204" pitchFamily="49" charset="0"/>
                <a:ea typeface="黑体" panose="02010609060101010101" pitchFamily="49" charset="-122"/>
              </a:rPr>
              <a:t>0x03, 0xb4, 0x2b, 0x02, 0xbe, 0x58, 0xbf, </a:t>
            </a:r>
            <a:endParaRPr lang="en-US" altLang="zh-CN" sz="1800" b="1" dirty="0">
              <a:solidFill>
                <a:schemeClr val="hlink"/>
              </a:solidFill>
              <a:latin typeface="Consolas" panose="020B0609020204030204" pitchFamily="49" charset="0"/>
              <a:ea typeface="黑体" panose="02010609060101010101" pitchFamily="49" charset="-122"/>
            </a:endParaRPr>
          </a:p>
          <a:p>
            <a:pPr algn="l"/>
            <a:r>
              <a:rPr lang="en-US" altLang="zh-CN" sz="1800" b="1" dirty="0">
                <a:solidFill>
                  <a:schemeClr val="hlink"/>
                </a:solidFill>
                <a:latin typeface="Consolas" panose="020B0609020204030204" pitchFamily="49" charset="0"/>
                <a:ea typeface="黑体" panose="02010609060101010101" pitchFamily="49" charset="-122"/>
              </a:rPr>
              <a:t>0x0e, 0x1f, 0xb5, 0xbf, 0xba, 0x2e, 0xce.</a:t>
            </a:r>
            <a:endParaRPr lang="en-US" altLang="zh-CN" sz="1800" b="1" dirty="0">
              <a:solidFill>
                <a:schemeClr val="hlink"/>
              </a:solidFill>
              <a:latin typeface="Consolas" panose="020B0609020204030204" pitchFamily="49"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5.11 Cache</a:t>
            </a:r>
            <a:endParaRPr lang="en-US" altLang="zh-CN" sz="1800" b="1">
              <a:solidFill>
                <a:schemeClr val="hlink"/>
              </a:solidFill>
              <a:sym typeface="Webdings" panose="05030102010509060703" pitchFamily="18" charset="2"/>
            </a:endParaRPr>
          </a:p>
        </p:txBody>
      </p:sp>
      <p:sp>
        <p:nvSpPr>
          <p:cNvPr id="2146" name="Text Box 98"/>
          <p:cNvSpPr txBox="1"/>
          <p:nvPr/>
        </p:nvSpPr>
        <p:spPr>
          <a:xfrm>
            <a:off x="533400" y="549593"/>
            <a:ext cx="80772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endParaRPr lang="en-US" altLang="zh-CN" sz="2400" b="1"/>
          </a:p>
        </p:txBody>
      </p:sp>
      <p:sp>
        <p:nvSpPr>
          <p:cNvPr id="2" name="Rectangle 12"/>
          <p:cNvSpPr/>
          <p:nvPr/>
        </p:nvSpPr>
        <p:spPr>
          <a:xfrm>
            <a:off x="324485" y="1081723"/>
            <a:ext cx="2063750" cy="398780"/>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l" eaLnBrk="1" hangingPunct="1">
              <a:spcBef>
                <a:spcPct val="0"/>
              </a:spcBef>
              <a:buNone/>
            </a:pPr>
            <a:r>
              <a:rPr lang="en-US" altLang="zh-CN" sz="2000" b="1"/>
              <a:t>〖</a:t>
            </a:r>
            <a:r>
              <a:rPr lang="en-US" altLang="zh-CN" sz="2000" b="1" dirty="0">
                <a:solidFill>
                  <a:schemeClr val="tx1"/>
                </a:solidFill>
                <a:latin typeface="Times New Roman" panose="02020603050405020304" pitchFamily="18" charset="0"/>
                <a:sym typeface="+mn-ea"/>
              </a:rPr>
              <a:t>Figure 5.18</a:t>
            </a:r>
            <a:r>
              <a:rPr lang="en-US" altLang="zh-CN" sz="2000" b="1"/>
              <a:t>〗: </a:t>
            </a:r>
            <a:endParaRPr lang="zh-CN" altLang="en-US" sz="2000" b="1">
              <a:solidFill>
                <a:srgbClr val="FF0000"/>
              </a:solidFill>
            </a:endParaRPr>
          </a:p>
        </p:txBody>
      </p:sp>
      <p:graphicFrame>
        <p:nvGraphicFramePr>
          <p:cNvPr id="22536" name="Object 3"/>
          <p:cNvGraphicFramePr>
            <a:graphicFrameLocks noChangeAspect="1"/>
          </p:cNvGraphicFramePr>
          <p:nvPr/>
        </p:nvGraphicFramePr>
        <p:xfrm>
          <a:off x="4704715" y="3322797"/>
          <a:ext cx="43815" cy="20320"/>
        </p:xfrm>
        <a:graphic>
          <a:graphicData uri="http://schemas.openxmlformats.org/presentationml/2006/ole">
            <mc:AlternateContent xmlns:mc="http://schemas.openxmlformats.org/markup-compatibility/2006">
              <mc:Choice xmlns:v="urn:schemas-microsoft-com:vml" Requires="v">
                <p:oleObj spid="_x0000_s3078" name="" r:id="rId1" imgW="393700" imgH="177165" progId="Equation.3">
                  <p:embed/>
                </p:oleObj>
              </mc:Choice>
              <mc:Fallback>
                <p:oleObj name="" r:id="rId1" imgW="393700" imgH="177165" progId="Equation.3">
                  <p:embed/>
                  <p:pic>
                    <p:nvPicPr>
                      <p:cNvPr id="0" name="图片 3077"/>
                      <p:cNvPicPr/>
                      <p:nvPr/>
                    </p:nvPicPr>
                    <p:blipFill>
                      <a:blip r:embed="rId2"/>
                      <a:stretch>
                        <a:fillRect/>
                      </a:stretch>
                    </p:blipFill>
                    <p:spPr>
                      <a:xfrm>
                        <a:off x="4704715" y="3322797"/>
                        <a:ext cx="43815" cy="20320"/>
                      </a:xfrm>
                      <a:prstGeom prst="rect">
                        <a:avLst/>
                      </a:prstGeom>
                      <a:noFill/>
                      <a:ln w="38100">
                        <a:noFill/>
                        <a:miter/>
                      </a:ln>
                    </p:spPr>
                  </p:pic>
                </p:oleObj>
              </mc:Fallback>
            </mc:AlternateContent>
          </a:graphicData>
        </a:graphic>
      </p:graphicFrame>
      <p:pic>
        <p:nvPicPr>
          <p:cNvPr id="3" name="图片 2" descr="image-16"/>
          <p:cNvPicPr>
            <a:picLocks noChangeAspect="1"/>
          </p:cNvPicPr>
          <p:nvPr/>
        </p:nvPicPr>
        <p:blipFill>
          <a:blip r:embed="rId3"/>
          <a:srcRect b="22656"/>
          <a:stretch>
            <a:fillRect/>
          </a:stretch>
        </p:blipFill>
        <p:spPr>
          <a:xfrm>
            <a:off x="1588135" y="1552575"/>
            <a:ext cx="6111240" cy="477774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98"/>
          <p:cNvSpPr txBox="1"/>
          <p:nvPr/>
        </p:nvSpPr>
        <p:spPr>
          <a:xfrm>
            <a:off x="395605" y="116523"/>
            <a:ext cx="8077200" cy="2047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endParaRPr lang="en-US" altLang="zh-CN" sz="2400" b="1"/>
          </a:p>
          <a:p>
            <a:pPr marL="0" lvl="0" indent="0" eaLnBrk="1" hangingPunct="1">
              <a:spcBef>
                <a:spcPct val="30000"/>
              </a:spcBef>
              <a:buNone/>
            </a:pPr>
            <a:r>
              <a:rPr lang="en-US" altLang="zh-CN" sz="2400" b="1"/>
              <a:t>        </a:t>
            </a:r>
            <a:r>
              <a:rPr lang="en-US" altLang="zh-CN" sz="2400" b="1">
                <a:solidFill>
                  <a:srgbClr val="FF0000"/>
                </a:solidFill>
              </a:rPr>
              <a:t>5.11.1</a:t>
            </a:r>
            <a:r>
              <a:rPr lang="en-US" altLang="zh-CN" sz="2400" b="1"/>
              <a:t>  Sketch the organization of </a:t>
            </a:r>
            <a:r>
              <a:rPr lang="en-US" altLang="zh-CN" sz="2400" b="1">
                <a:solidFill>
                  <a:srgbClr val="0000FF"/>
                </a:solidFill>
              </a:rPr>
              <a:t>a three-way set associative cache</a:t>
            </a:r>
            <a:r>
              <a:rPr lang="en-US" altLang="zh-CN" sz="2400" b="1"/>
              <a:t> with two-word blocks and a </a:t>
            </a:r>
            <a:r>
              <a:rPr lang="en-US" altLang="zh-CN" sz="2400" b="1">
                <a:solidFill>
                  <a:srgbClr val="0000FF"/>
                </a:solidFill>
              </a:rPr>
              <a:t>total size of 48 words</a:t>
            </a:r>
            <a:r>
              <a:rPr lang="en-US" altLang="zh-CN" sz="2400" b="1"/>
              <a:t>. Your sketch should have a style similar to Figure 5.18, but clearly </a:t>
            </a:r>
            <a:r>
              <a:rPr lang="en-US" altLang="zh-CN" sz="2400" b="1">
                <a:solidFill>
                  <a:srgbClr val="0000FF"/>
                </a:solidFill>
              </a:rPr>
              <a:t>show the width of the tag and data fields</a:t>
            </a:r>
            <a:r>
              <a:rPr lang="en-US" altLang="zh-CN" sz="2400" b="1"/>
              <a:t>.</a:t>
            </a:r>
            <a:endParaRPr lang="en-US" altLang="zh-CN" sz="2400" b="1"/>
          </a:p>
        </p:txBody>
      </p:sp>
      <p:pic>
        <p:nvPicPr>
          <p:cNvPr id="2" name="图片 1" descr="image-18"/>
          <p:cNvPicPr>
            <a:picLocks noChangeAspect="1"/>
          </p:cNvPicPr>
          <p:nvPr/>
        </p:nvPicPr>
        <p:blipFill>
          <a:blip r:embed="rId1"/>
          <a:stretch>
            <a:fillRect/>
          </a:stretch>
        </p:blipFill>
        <p:spPr>
          <a:xfrm>
            <a:off x="1186180" y="2204720"/>
            <a:ext cx="3182620" cy="4361180"/>
          </a:xfrm>
          <a:prstGeom prst="rect">
            <a:avLst/>
          </a:prstGeom>
        </p:spPr>
      </p:pic>
      <p:sp>
        <p:nvSpPr>
          <p:cNvPr id="17" name="文本框 16"/>
          <p:cNvSpPr txBox="1"/>
          <p:nvPr/>
        </p:nvSpPr>
        <p:spPr>
          <a:xfrm>
            <a:off x="4571365" y="2493010"/>
            <a:ext cx="6127750" cy="460375"/>
          </a:xfrm>
          <a:prstGeom prst="rect">
            <a:avLst/>
          </a:prstGeom>
          <a:noFill/>
        </p:spPr>
        <p:txBody>
          <a:bodyPr wrap="square" rtlCol="0" anchor="t">
            <a:spAutoFit/>
          </a:bodyPr>
          <a:p>
            <a:r>
              <a:rPr lang="en-US" altLang="zh-CN" b="1">
                <a:solidFill>
                  <a:schemeClr val="tx1"/>
                </a:solidFill>
                <a:sym typeface="+mn-ea"/>
              </a:rPr>
              <a:t>Blocks Per Set: 48 / 2 / 3 = 8</a:t>
            </a:r>
            <a:endParaRPr lang="en-US" altLang="zh-CN" b="1">
              <a:solidFill>
                <a:schemeClr val="tx1"/>
              </a:solidFill>
              <a:sym typeface="+mn-ea"/>
            </a:endParaRPr>
          </a:p>
        </p:txBody>
      </p:sp>
      <p:sp>
        <p:nvSpPr>
          <p:cNvPr id="3" name="文本框 2"/>
          <p:cNvSpPr txBox="1"/>
          <p:nvPr/>
        </p:nvSpPr>
        <p:spPr>
          <a:xfrm>
            <a:off x="4572000" y="3140710"/>
            <a:ext cx="6127750" cy="460375"/>
          </a:xfrm>
          <a:prstGeom prst="rect">
            <a:avLst/>
          </a:prstGeom>
          <a:noFill/>
        </p:spPr>
        <p:txBody>
          <a:bodyPr wrap="square" rtlCol="0" anchor="t">
            <a:spAutoFit/>
          </a:bodyPr>
          <a:p>
            <a:r>
              <a:rPr lang="en-US" altLang="zh-CN" b="1">
                <a:solidFill>
                  <a:schemeClr val="tx1"/>
                </a:solidFill>
                <a:sym typeface="+mn-ea"/>
              </a:rPr>
              <a:t>Index: log</a:t>
            </a:r>
            <a:r>
              <a:rPr lang="en-US" altLang="zh-CN" b="1" baseline="-25000">
                <a:solidFill>
                  <a:schemeClr val="tx1"/>
                </a:solidFill>
                <a:sym typeface="+mn-ea"/>
              </a:rPr>
              <a:t>2</a:t>
            </a:r>
            <a:r>
              <a:rPr lang="en-US" altLang="zh-CN" b="1">
                <a:solidFill>
                  <a:schemeClr val="tx1"/>
                </a:solidFill>
                <a:sym typeface="+mn-ea"/>
              </a:rPr>
              <a:t>(8) = 3</a:t>
            </a:r>
            <a:endParaRPr lang="en-US" altLang="zh-CN" b="1">
              <a:solidFill>
                <a:schemeClr val="tx1"/>
              </a:solidFill>
              <a:sym typeface="+mn-ea"/>
            </a:endParaRPr>
          </a:p>
        </p:txBody>
      </p:sp>
      <p:sp>
        <p:nvSpPr>
          <p:cNvPr id="5" name="文本框 4"/>
          <p:cNvSpPr txBox="1"/>
          <p:nvPr/>
        </p:nvSpPr>
        <p:spPr>
          <a:xfrm>
            <a:off x="4571365" y="3789045"/>
            <a:ext cx="6127750" cy="460375"/>
          </a:xfrm>
          <a:prstGeom prst="rect">
            <a:avLst/>
          </a:prstGeom>
          <a:noFill/>
        </p:spPr>
        <p:txBody>
          <a:bodyPr wrap="square" rtlCol="0" anchor="t">
            <a:spAutoFit/>
          </a:bodyPr>
          <a:p>
            <a:r>
              <a:rPr lang="en-US" altLang="zh-CN" b="1">
                <a:solidFill>
                  <a:schemeClr val="tx1"/>
                </a:solidFill>
                <a:sym typeface="+mn-ea"/>
              </a:rPr>
              <a:t>Offset: log</a:t>
            </a:r>
            <a:r>
              <a:rPr lang="en-US" altLang="zh-CN" b="1" baseline="-25000">
                <a:solidFill>
                  <a:schemeClr val="tx1"/>
                </a:solidFill>
                <a:sym typeface="+mn-ea"/>
              </a:rPr>
              <a:t>2</a:t>
            </a:r>
            <a:r>
              <a:rPr lang="en-US" altLang="zh-CN" b="1">
                <a:solidFill>
                  <a:schemeClr val="tx1"/>
                </a:solidFill>
                <a:sym typeface="+mn-ea"/>
              </a:rPr>
              <a:t>(2 </a:t>
            </a:r>
            <a:r>
              <a:rPr lang="en-US" altLang="zh-CN" b="1">
                <a:sym typeface="+mn-ea"/>
              </a:rPr>
              <a:t>× 4</a:t>
            </a:r>
            <a:r>
              <a:rPr lang="en-US" altLang="zh-CN" b="1">
                <a:solidFill>
                  <a:schemeClr val="tx1"/>
                </a:solidFill>
                <a:sym typeface="+mn-ea"/>
              </a:rPr>
              <a:t>) = 3</a:t>
            </a:r>
            <a:endParaRPr lang="en-US" altLang="zh-CN" b="1">
              <a:solidFill>
                <a:schemeClr val="tx1"/>
              </a:solidFill>
              <a:sym typeface="+mn-ea"/>
            </a:endParaRPr>
          </a:p>
        </p:txBody>
      </p:sp>
      <p:sp>
        <p:nvSpPr>
          <p:cNvPr id="6" name="文本框 5"/>
          <p:cNvSpPr txBox="1"/>
          <p:nvPr/>
        </p:nvSpPr>
        <p:spPr>
          <a:xfrm>
            <a:off x="4571365" y="4433570"/>
            <a:ext cx="6127750" cy="460375"/>
          </a:xfrm>
          <a:prstGeom prst="rect">
            <a:avLst/>
          </a:prstGeom>
          <a:noFill/>
        </p:spPr>
        <p:txBody>
          <a:bodyPr wrap="square" rtlCol="0" anchor="t">
            <a:spAutoFit/>
          </a:bodyPr>
          <a:p>
            <a:r>
              <a:rPr lang="en-US" altLang="zh-CN" b="1">
                <a:solidFill>
                  <a:schemeClr val="tx1"/>
                </a:solidFill>
                <a:sym typeface="+mn-ea"/>
              </a:rPr>
              <a:t>Tag: 8 - 3 - 3 = 2</a:t>
            </a:r>
            <a:endParaRPr lang="en-US" altLang="zh-CN" b="1">
              <a:solidFill>
                <a:schemeClr val="tx1"/>
              </a:solidFill>
              <a:sym typeface="+mn-ea"/>
            </a:endParaRPr>
          </a:p>
        </p:txBody>
      </p:sp>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5.11 Cache</a:t>
            </a:r>
            <a:endParaRPr lang="en-US" altLang="zh-CN" sz="1800" b="1">
              <a:solidFill>
                <a:schemeClr val="hlink"/>
              </a:solidFill>
              <a:sym typeface="Webdings" panose="05030102010509060703" pitchFamily="18" charset="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13995" y="836295"/>
            <a:ext cx="8715375" cy="5857875"/>
          </a:xfrm>
          <a:prstGeom prst="rect">
            <a:avLst/>
          </a:prstGeom>
        </p:spPr>
      </p:pic>
      <p:sp>
        <p:nvSpPr>
          <p:cNvPr id="3" name="文本框 2"/>
          <p:cNvSpPr txBox="1"/>
          <p:nvPr/>
        </p:nvSpPr>
        <p:spPr>
          <a:xfrm>
            <a:off x="213995" y="189230"/>
            <a:ext cx="4572000" cy="460375"/>
          </a:xfrm>
          <a:prstGeom prst="rect">
            <a:avLst/>
          </a:prstGeom>
          <a:noFill/>
        </p:spPr>
        <p:txBody>
          <a:bodyPr wrap="square" rtlCol="0" anchor="t">
            <a:spAutoFit/>
          </a:bodyPr>
          <a:p>
            <a:pPr marL="0" lvl="0" indent="0" eaLnBrk="1" hangingPunct="1">
              <a:spcBef>
                <a:spcPct val="30000"/>
              </a:spcBef>
              <a:buNone/>
            </a:pPr>
            <a:r>
              <a:rPr lang="en-US" altLang="zh-CN" b="1">
                <a:solidFill>
                  <a:srgbClr val="009900"/>
                </a:solidFill>
                <a:sym typeface="Wingdings" panose="05000000000000000000" pitchFamily="2" charset="2"/>
              </a:rPr>
              <a:t> Block Offset</a:t>
            </a:r>
            <a:endParaRPr lang="en-US" altLang="zh-CN" b="1">
              <a:solidFill>
                <a:srgbClr val="009900"/>
              </a:solidFill>
              <a:sym typeface="Wingdings" panose="05000000000000000000" pitchFamily="2" charset="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98"/>
          <p:cNvSpPr txBox="1"/>
          <p:nvPr/>
        </p:nvSpPr>
        <p:spPr>
          <a:xfrm>
            <a:off x="610870" y="762318"/>
            <a:ext cx="8077200" cy="492569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endParaRPr lang="en-US" altLang="zh-CN" sz="2400" b="1"/>
          </a:p>
          <a:p>
            <a:pPr marL="0" lvl="0" indent="0" eaLnBrk="1" hangingPunct="1">
              <a:spcBef>
                <a:spcPct val="30000"/>
              </a:spcBef>
              <a:buNone/>
            </a:pPr>
            <a:r>
              <a:rPr lang="en-US" altLang="zh-CN" sz="2400" b="1"/>
              <a:t>        </a:t>
            </a:r>
            <a:r>
              <a:rPr lang="en-US" altLang="zh-CN" sz="2400" b="1">
                <a:solidFill>
                  <a:srgbClr val="FF0000"/>
                </a:solidFill>
              </a:rPr>
              <a:t>5.11.2</a:t>
            </a:r>
            <a:r>
              <a:rPr lang="en-US" altLang="zh-CN" sz="2400" b="1"/>
              <a:t>  Trace the </a:t>
            </a:r>
            <a:r>
              <a:rPr lang="en-US" altLang="zh-CN" sz="2400" b="1">
                <a:solidFill>
                  <a:srgbClr val="0000FF"/>
                </a:solidFill>
              </a:rPr>
              <a:t>behavior of the cache</a:t>
            </a:r>
            <a:r>
              <a:rPr lang="en-US" altLang="zh-CN" sz="2400" b="1"/>
              <a:t> from Exercise 5.11.1. Assume a true LRU replacement policy. For each reference, identify</a:t>
            </a:r>
            <a:endParaRPr lang="en-US" altLang="zh-CN" sz="2400" b="1"/>
          </a:p>
          <a:p>
            <a:pPr marL="0" lvl="0" indent="0" eaLnBrk="1" hangingPunct="1">
              <a:spcBef>
                <a:spcPct val="30000"/>
              </a:spcBef>
              <a:buNone/>
            </a:pPr>
            <a:r>
              <a:rPr lang="en-US" altLang="zh-CN" sz="2400" b="1"/>
              <a:t>· the </a:t>
            </a:r>
            <a:r>
              <a:rPr lang="en-US" altLang="zh-CN" sz="2400" b="1">
                <a:solidFill>
                  <a:srgbClr val="0000FF"/>
                </a:solidFill>
              </a:rPr>
              <a:t>binary </a:t>
            </a:r>
            <a:r>
              <a:rPr lang="en-US" altLang="zh-CN" sz="2400" b="1" u="sng">
                <a:solidFill>
                  <a:srgbClr val="0000FF"/>
                </a:solidFill>
              </a:rPr>
              <a:t>word</a:t>
            </a:r>
            <a:r>
              <a:rPr lang="en-US" altLang="zh-CN" sz="2400" b="1">
                <a:solidFill>
                  <a:srgbClr val="0000FF"/>
                </a:solidFill>
              </a:rPr>
              <a:t> address</a:t>
            </a:r>
            <a:r>
              <a:rPr lang="en-US" altLang="zh-CN" sz="2400" b="1"/>
              <a:t>,</a:t>
            </a:r>
            <a:endParaRPr lang="en-US" altLang="zh-CN" sz="2400" b="1"/>
          </a:p>
          <a:p>
            <a:pPr marL="0" lvl="0" indent="0" eaLnBrk="1" hangingPunct="1">
              <a:spcBef>
                <a:spcPct val="30000"/>
              </a:spcBef>
              <a:buNone/>
            </a:pPr>
            <a:r>
              <a:rPr lang="en-US" altLang="zh-CN" sz="2400" b="1">
                <a:sym typeface="+mn-ea"/>
              </a:rPr>
              <a:t>·</a:t>
            </a:r>
            <a:r>
              <a:rPr lang="en-US" altLang="zh-CN" sz="2400" b="1"/>
              <a:t> the </a:t>
            </a:r>
            <a:r>
              <a:rPr lang="en-US" altLang="zh-CN" sz="2400" b="1">
                <a:solidFill>
                  <a:srgbClr val="0000FF"/>
                </a:solidFill>
              </a:rPr>
              <a:t>tag</a:t>
            </a:r>
            <a:r>
              <a:rPr lang="en-US" altLang="zh-CN" sz="2400" b="1"/>
              <a:t>,</a:t>
            </a:r>
            <a:endParaRPr lang="en-US" altLang="zh-CN" sz="2400" b="1"/>
          </a:p>
          <a:p>
            <a:pPr marL="0" lvl="0" indent="0" eaLnBrk="1" hangingPunct="1">
              <a:spcBef>
                <a:spcPct val="30000"/>
              </a:spcBef>
              <a:buNone/>
            </a:pPr>
            <a:r>
              <a:rPr lang="en-US" altLang="zh-CN" sz="2400" b="1">
                <a:sym typeface="+mn-ea"/>
              </a:rPr>
              <a:t>·</a:t>
            </a:r>
            <a:r>
              <a:rPr lang="en-US" altLang="zh-CN" sz="2400" b="1"/>
              <a:t> the </a:t>
            </a:r>
            <a:r>
              <a:rPr lang="en-US" altLang="zh-CN" sz="2400" b="1">
                <a:solidFill>
                  <a:srgbClr val="0000FF"/>
                </a:solidFill>
              </a:rPr>
              <a:t>index</a:t>
            </a:r>
            <a:r>
              <a:rPr lang="en-US" altLang="zh-CN" sz="2400" b="1"/>
              <a:t>,</a:t>
            </a:r>
            <a:endParaRPr lang="en-US" altLang="zh-CN" sz="2400" b="1"/>
          </a:p>
          <a:p>
            <a:pPr marL="0" lvl="0" indent="0" eaLnBrk="1" hangingPunct="1">
              <a:spcBef>
                <a:spcPct val="30000"/>
              </a:spcBef>
              <a:buNone/>
            </a:pPr>
            <a:r>
              <a:rPr lang="en-US" altLang="zh-CN" sz="2400" b="1">
                <a:sym typeface="+mn-ea"/>
              </a:rPr>
              <a:t>·</a:t>
            </a:r>
            <a:r>
              <a:rPr lang="en-US" altLang="zh-CN" sz="2400" b="1"/>
              <a:t> the </a:t>
            </a:r>
            <a:r>
              <a:rPr lang="en-US" altLang="zh-CN" sz="2400" b="1">
                <a:solidFill>
                  <a:srgbClr val="0000FF"/>
                </a:solidFill>
              </a:rPr>
              <a:t>offset</a:t>
            </a:r>
            <a:endParaRPr lang="en-US" altLang="zh-CN" sz="2400" b="1"/>
          </a:p>
          <a:p>
            <a:pPr marL="0" lvl="0" indent="0" eaLnBrk="1" hangingPunct="1">
              <a:spcBef>
                <a:spcPct val="30000"/>
              </a:spcBef>
              <a:buNone/>
            </a:pPr>
            <a:r>
              <a:rPr lang="en-US" altLang="zh-CN" sz="2400" b="1">
                <a:sym typeface="+mn-ea"/>
              </a:rPr>
              <a:t>·</a:t>
            </a:r>
            <a:r>
              <a:rPr lang="en-US" altLang="zh-CN" sz="2400" b="1"/>
              <a:t> whether the reference is a </a:t>
            </a:r>
            <a:r>
              <a:rPr lang="en-US" altLang="zh-CN" sz="2400" b="1">
                <a:solidFill>
                  <a:srgbClr val="0000FF"/>
                </a:solidFill>
              </a:rPr>
              <a:t>hit or a miss</a:t>
            </a:r>
            <a:r>
              <a:rPr lang="en-US" altLang="zh-CN" sz="2400" b="1"/>
              <a:t>, and</a:t>
            </a:r>
            <a:endParaRPr lang="en-US" altLang="zh-CN" sz="2400" b="1"/>
          </a:p>
          <a:p>
            <a:pPr marL="0" lvl="0" indent="0" eaLnBrk="1" hangingPunct="1">
              <a:spcBef>
                <a:spcPct val="30000"/>
              </a:spcBef>
              <a:buNone/>
            </a:pPr>
            <a:r>
              <a:rPr lang="en-US" altLang="zh-CN" sz="2400" b="1">
                <a:sym typeface="+mn-ea"/>
              </a:rPr>
              <a:t>·</a:t>
            </a:r>
            <a:r>
              <a:rPr lang="en-US" altLang="zh-CN" sz="2400" b="1"/>
              <a:t> </a:t>
            </a:r>
            <a:r>
              <a:rPr lang="en-US" altLang="zh-CN" sz="2400" b="1">
                <a:solidFill>
                  <a:srgbClr val="0000FF"/>
                </a:solidFill>
              </a:rPr>
              <a:t>which tags are in each way</a:t>
            </a:r>
            <a:r>
              <a:rPr lang="en-US" altLang="zh-CN" sz="2400" b="1"/>
              <a:t> of the cache after the reference </a:t>
            </a:r>
            <a:r>
              <a:rPr lang="en-US" altLang="zh-CN" sz="2400" b="1">
                <a:solidFill>
                  <a:srgbClr val="0000FF"/>
                </a:solidFill>
              </a:rPr>
              <a:t>has been handled</a:t>
            </a:r>
            <a:r>
              <a:rPr lang="en-US" altLang="zh-CN" sz="2400" b="1"/>
              <a:t>.</a:t>
            </a:r>
            <a:endParaRPr lang="en-US" altLang="zh-CN" sz="2400" b="1"/>
          </a:p>
        </p:txBody>
      </p:sp>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5.11 Cache</a:t>
            </a:r>
            <a:endParaRPr lang="en-US" altLang="zh-CN" sz="1800" b="1">
              <a:solidFill>
                <a:schemeClr val="hlink"/>
              </a:solidFill>
              <a:sym typeface="Webdings" panose="05030102010509060703" pitchFamily="18" charset="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98"/>
          <p:cNvSpPr txBox="1"/>
          <p:nvPr/>
        </p:nvSpPr>
        <p:spPr>
          <a:xfrm>
            <a:off x="610870" y="260033"/>
            <a:ext cx="80772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Solution:</a:t>
            </a:r>
            <a:r>
              <a:rPr lang="en-US" altLang="zh-CN" sz="2400" b="1"/>
              <a:t>  </a:t>
            </a:r>
            <a:endParaRPr lang="en-US" altLang="zh-CN" sz="2400" b="1"/>
          </a:p>
        </p:txBody>
      </p:sp>
      <p:pic>
        <p:nvPicPr>
          <p:cNvPr id="2" name="图片 1"/>
          <p:cNvPicPr>
            <a:picLocks noChangeAspect="1"/>
          </p:cNvPicPr>
          <p:nvPr/>
        </p:nvPicPr>
        <p:blipFill>
          <a:blip r:embed="rId1"/>
          <a:stretch>
            <a:fillRect/>
          </a:stretch>
        </p:blipFill>
        <p:spPr>
          <a:xfrm>
            <a:off x="1475740" y="836930"/>
            <a:ext cx="6247130" cy="5558155"/>
          </a:xfrm>
          <a:prstGeom prst="rect">
            <a:avLst/>
          </a:prstGeom>
        </p:spPr>
      </p:pic>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5.11 Cache</a:t>
            </a:r>
            <a:endParaRPr lang="en-US" altLang="zh-CN" sz="1800" b="1">
              <a:solidFill>
                <a:schemeClr val="hlink"/>
              </a:solidFill>
              <a:sym typeface="Webdings" panose="05030102010509060703" pitchFamily="18" charset="2"/>
            </a:endParaRPr>
          </a:p>
        </p:txBody>
      </p:sp>
      <p:pic>
        <p:nvPicPr>
          <p:cNvPr id="3" name="图片 2"/>
          <p:cNvPicPr>
            <a:picLocks noChangeAspect="1"/>
          </p:cNvPicPr>
          <p:nvPr/>
        </p:nvPicPr>
        <p:blipFill>
          <a:blip r:embed="rId2"/>
          <a:stretch>
            <a:fillRect/>
          </a:stretch>
        </p:blipFill>
        <p:spPr>
          <a:xfrm>
            <a:off x="1259205" y="720725"/>
            <a:ext cx="6871970" cy="602678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98"/>
          <p:cNvSpPr txBox="1"/>
          <p:nvPr/>
        </p:nvSpPr>
        <p:spPr>
          <a:xfrm>
            <a:off x="395605" y="116523"/>
            <a:ext cx="8077200" cy="2047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endParaRPr lang="en-US" altLang="zh-CN" sz="2400" b="1"/>
          </a:p>
          <a:p>
            <a:pPr marL="0" lvl="0" indent="0" eaLnBrk="1" hangingPunct="1">
              <a:spcBef>
                <a:spcPct val="30000"/>
              </a:spcBef>
              <a:buNone/>
            </a:pPr>
            <a:r>
              <a:rPr lang="en-US" altLang="zh-CN" sz="2400" b="1"/>
              <a:t>        </a:t>
            </a:r>
            <a:r>
              <a:rPr lang="en-US" altLang="zh-CN" sz="2400" b="1">
                <a:solidFill>
                  <a:srgbClr val="FF0000"/>
                </a:solidFill>
              </a:rPr>
              <a:t>5.11.3</a:t>
            </a:r>
            <a:r>
              <a:rPr lang="en-US" altLang="zh-CN" sz="2400" b="1"/>
              <a:t>  Sketch the organization of </a:t>
            </a:r>
            <a:r>
              <a:rPr lang="en-US" altLang="zh-CN" sz="2400" b="1">
                <a:solidFill>
                  <a:srgbClr val="0000FF"/>
                </a:solidFill>
              </a:rPr>
              <a:t>a fully associative cache</a:t>
            </a:r>
            <a:r>
              <a:rPr lang="en-US" altLang="zh-CN" sz="2400" b="1"/>
              <a:t> with </a:t>
            </a:r>
            <a:r>
              <a:rPr lang="en-US" altLang="zh-CN" sz="2400" b="1">
                <a:solidFill>
                  <a:srgbClr val="0000FF"/>
                </a:solidFill>
              </a:rPr>
              <a:t>one-word blocks</a:t>
            </a:r>
            <a:r>
              <a:rPr lang="en-US" altLang="zh-CN" sz="2400" b="1"/>
              <a:t> and a </a:t>
            </a:r>
            <a:r>
              <a:rPr lang="en-US" altLang="zh-CN" sz="2400" b="1">
                <a:solidFill>
                  <a:srgbClr val="0000FF"/>
                </a:solidFill>
              </a:rPr>
              <a:t>total size of eight words</a:t>
            </a:r>
            <a:r>
              <a:rPr lang="en-US" altLang="zh-CN" sz="2400" b="1"/>
              <a:t>. Your sketch should have a style similar to Figure 5.18, but clearly show the width of the tag and data fields.</a:t>
            </a:r>
            <a:endParaRPr lang="en-US" altLang="zh-CN" sz="2400" b="1"/>
          </a:p>
        </p:txBody>
      </p:sp>
      <p:pic>
        <p:nvPicPr>
          <p:cNvPr id="2" name="图片 1" descr="D:/study/大二下/计算机组成/讲题/5.11/image-19.pngimage-19"/>
          <p:cNvPicPr>
            <a:picLocks noChangeAspect="1"/>
          </p:cNvPicPr>
          <p:nvPr/>
        </p:nvPicPr>
        <p:blipFill>
          <a:blip r:embed="rId1"/>
          <a:srcRect t="-2197" b="-6767"/>
          <a:stretch>
            <a:fillRect/>
          </a:stretch>
        </p:blipFill>
        <p:spPr>
          <a:xfrm>
            <a:off x="1143635" y="2010410"/>
            <a:ext cx="2658110" cy="4930775"/>
          </a:xfrm>
          <a:prstGeom prst="rect">
            <a:avLst/>
          </a:prstGeom>
        </p:spPr>
      </p:pic>
      <p:sp>
        <p:nvSpPr>
          <p:cNvPr id="5" name="文本框 4"/>
          <p:cNvSpPr txBox="1"/>
          <p:nvPr/>
        </p:nvSpPr>
        <p:spPr>
          <a:xfrm>
            <a:off x="4571365" y="3143250"/>
            <a:ext cx="6127750" cy="460375"/>
          </a:xfrm>
          <a:prstGeom prst="rect">
            <a:avLst/>
          </a:prstGeom>
          <a:noFill/>
        </p:spPr>
        <p:txBody>
          <a:bodyPr wrap="square" rtlCol="0" anchor="t">
            <a:spAutoFit/>
          </a:bodyPr>
          <a:p>
            <a:r>
              <a:rPr lang="en-US" altLang="zh-CN" b="1">
                <a:solidFill>
                  <a:schemeClr val="tx1"/>
                </a:solidFill>
                <a:sym typeface="+mn-ea"/>
              </a:rPr>
              <a:t>Offset: log</a:t>
            </a:r>
            <a:r>
              <a:rPr lang="en-US" altLang="zh-CN" b="1" baseline="-25000">
                <a:solidFill>
                  <a:schemeClr val="tx1"/>
                </a:solidFill>
                <a:sym typeface="+mn-ea"/>
              </a:rPr>
              <a:t>2</a:t>
            </a:r>
            <a:r>
              <a:rPr lang="en-US" altLang="zh-CN" b="1">
                <a:solidFill>
                  <a:schemeClr val="tx1"/>
                </a:solidFill>
                <a:sym typeface="+mn-ea"/>
              </a:rPr>
              <a:t>(</a:t>
            </a:r>
            <a:r>
              <a:rPr lang="en-US" altLang="zh-CN" b="1">
                <a:sym typeface="+mn-ea"/>
              </a:rPr>
              <a:t>4</a:t>
            </a:r>
            <a:r>
              <a:rPr lang="en-US" altLang="zh-CN" b="1">
                <a:solidFill>
                  <a:schemeClr val="tx1"/>
                </a:solidFill>
                <a:sym typeface="+mn-ea"/>
              </a:rPr>
              <a:t>) = 2</a:t>
            </a:r>
            <a:endParaRPr lang="en-US" altLang="zh-CN" b="1">
              <a:solidFill>
                <a:schemeClr val="tx1"/>
              </a:solidFill>
              <a:sym typeface="+mn-ea"/>
            </a:endParaRPr>
          </a:p>
        </p:txBody>
      </p:sp>
      <p:sp>
        <p:nvSpPr>
          <p:cNvPr id="6" name="文本框 5"/>
          <p:cNvSpPr txBox="1"/>
          <p:nvPr/>
        </p:nvSpPr>
        <p:spPr>
          <a:xfrm>
            <a:off x="4571365" y="3787775"/>
            <a:ext cx="6127750" cy="460375"/>
          </a:xfrm>
          <a:prstGeom prst="rect">
            <a:avLst/>
          </a:prstGeom>
          <a:noFill/>
        </p:spPr>
        <p:txBody>
          <a:bodyPr wrap="square" rtlCol="0" anchor="t">
            <a:spAutoFit/>
          </a:bodyPr>
          <a:p>
            <a:r>
              <a:rPr lang="en-US" altLang="zh-CN" b="1">
                <a:solidFill>
                  <a:schemeClr val="tx1"/>
                </a:solidFill>
                <a:sym typeface="+mn-ea"/>
              </a:rPr>
              <a:t>Tag: 8 - 2 = 6</a:t>
            </a:r>
            <a:endParaRPr lang="en-US" altLang="zh-CN" b="1">
              <a:solidFill>
                <a:schemeClr val="tx1"/>
              </a:solidFill>
              <a:sym typeface="+mn-ea"/>
            </a:endParaRPr>
          </a:p>
        </p:txBody>
      </p:sp>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5.11 Cache</a:t>
            </a:r>
            <a:endParaRPr lang="en-US" altLang="zh-CN" sz="1800" b="1">
              <a:solidFill>
                <a:schemeClr val="hlink"/>
              </a:solidFill>
              <a:sym typeface="Webdings" panose="05030102010509060703" pitchFamily="18" charset="2"/>
            </a:endParaRPr>
          </a:p>
        </p:txBody>
      </p:sp>
      <p:sp>
        <p:nvSpPr>
          <p:cNvPr id="17" name="文本框 16"/>
          <p:cNvSpPr txBox="1"/>
          <p:nvPr/>
        </p:nvSpPr>
        <p:spPr>
          <a:xfrm>
            <a:off x="4571365" y="2493010"/>
            <a:ext cx="6127750" cy="460375"/>
          </a:xfrm>
          <a:prstGeom prst="rect">
            <a:avLst/>
          </a:prstGeom>
          <a:noFill/>
        </p:spPr>
        <p:txBody>
          <a:bodyPr wrap="square" rtlCol="0" anchor="t">
            <a:spAutoFit/>
          </a:bodyPr>
          <a:p>
            <a:r>
              <a:rPr lang="en-US" altLang="zh-CN" b="1">
                <a:solidFill>
                  <a:schemeClr val="tx1"/>
                </a:solidFill>
                <a:sym typeface="+mn-ea"/>
              </a:rPr>
              <a:t>Blocks: 8 / 1 = 8</a:t>
            </a:r>
            <a:endParaRPr lang="en-US" altLang="zh-CN" b="1">
              <a:solidFill>
                <a:schemeClr val="tx1"/>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46" name="Text Box 98"/>
          <p:cNvSpPr txBox="1"/>
          <p:nvPr/>
        </p:nvSpPr>
        <p:spPr>
          <a:xfrm>
            <a:off x="533400" y="549593"/>
            <a:ext cx="80772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endParaRPr lang="en-US" altLang="zh-CN" sz="2400" b="1"/>
          </a:p>
        </p:txBody>
      </p:sp>
      <p:sp>
        <p:nvSpPr>
          <p:cNvPr id="18635" name="Rectangle 12"/>
          <p:cNvSpPr/>
          <p:nvPr/>
        </p:nvSpPr>
        <p:spPr>
          <a:xfrm>
            <a:off x="467995" y="1081723"/>
            <a:ext cx="6433820" cy="398780"/>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l" eaLnBrk="1" hangingPunct="1">
              <a:spcBef>
                <a:spcPct val="0"/>
              </a:spcBef>
              <a:buNone/>
            </a:pPr>
            <a:r>
              <a:rPr lang="en-US" altLang="zh-CN" sz="2000" b="1"/>
              <a:t>〖perfect branch prediction〗: </a:t>
            </a:r>
            <a:r>
              <a:rPr lang="zh-CN" altLang="en-US" sz="2000" b="1"/>
              <a:t>所有</a:t>
            </a:r>
            <a:r>
              <a:rPr lang="en-US" altLang="zh-CN" sz="2000" b="1"/>
              <a:t>branch</a:t>
            </a:r>
            <a:r>
              <a:rPr lang="zh-CN" altLang="en-US" sz="2000" b="1"/>
              <a:t>预测全部</a:t>
            </a:r>
            <a:r>
              <a:rPr lang="zh-CN" altLang="en-US" sz="2000" b="1"/>
              <a:t>成功</a:t>
            </a:r>
            <a:endParaRPr lang="zh-CN" altLang="en-US" sz="2000" b="1"/>
          </a:p>
        </p:txBody>
      </p:sp>
      <p:graphicFrame>
        <p:nvGraphicFramePr>
          <p:cNvPr id="22536" name="Object 3"/>
          <p:cNvGraphicFramePr>
            <a:graphicFrameLocks noChangeAspect="1"/>
          </p:cNvGraphicFramePr>
          <p:nvPr/>
        </p:nvGraphicFramePr>
        <p:xfrm>
          <a:off x="4704715" y="3322797"/>
          <a:ext cx="43815" cy="20320"/>
        </p:xfrm>
        <a:graphic>
          <a:graphicData uri="http://schemas.openxmlformats.org/presentationml/2006/ole">
            <mc:AlternateContent xmlns:mc="http://schemas.openxmlformats.org/markup-compatibility/2006">
              <mc:Choice xmlns:v="urn:schemas-microsoft-com:vml" Requires="v">
                <p:oleObj spid="_x0000_s3078" name="" r:id="rId1" imgW="393700" imgH="177165" progId="Equation.3">
                  <p:embed/>
                </p:oleObj>
              </mc:Choice>
              <mc:Fallback>
                <p:oleObj name="" r:id="rId1" imgW="393700" imgH="177165" progId="Equation.3">
                  <p:embed/>
                  <p:pic>
                    <p:nvPicPr>
                      <p:cNvPr id="0" name="图片 3077"/>
                      <p:cNvPicPr/>
                      <p:nvPr/>
                    </p:nvPicPr>
                    <p:blipFill>
                      <a:blip r:embed="rId2"/>
                      <a:stretch>
                        <a:fillRect/>
                      </a:stretch>
                    </p:blipFill>
                    <p:spPr>
                      <a:xfrm>
                        <a:off x="4704715" y="3322797"/>
                        <a:ext cx="43815" cy="20320"/>
                      </a:xfrm>
                      <a:prstGeom prst="rect">
                        <a:avLst/>
                      </a:prstGeom>
                      <a:noFill/>
                      <a:ln w="38100">
                        <a:noFill/>
                        <a:miter/>
                      </a:ln>
                    </p:spPr>
                  </p:pic>
                </p:oleObj>
              </mc:Fallback>
            </mc:AlternateContent>
          </a:graphicData>
        </a:graphic>
      </p:graphicFrame>
      <p:sp>
        <p:nvSpPr>
          <p:cNvPr id="2" name="Rectangle 12"/>
          <p:cNvSpPr/>
          <p:nvPr/>
        </p:nvSpPr>
        <p:spPr>
          <a:xfrm>
            <a:off x="1185545" y="1627823"/>
            <a:ext cx="2879725" cy="398780"/>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l" eaLnBrk="1" hangingPunct="1">
              <a:spcBef>
                <a:spcPct val="0"/>
              </a:spcBef>
              <a:buNone/>
            </a:pPr>
            <a:r>
              <a:rPr lang="zh-CN" altLang="en-US" sz="2000" b="1"/>
              <a:t>跳转</a:t>
            </a:r>
            <a:r>
              <a:rPr lang="zh-CN" altLang="en-US" sz="2000" b="1"/>
              <a:t>预测不成功</a:t>
            </a:r>
            <a:r>
              <a:rPr lang="en-US" altLang="zh-CN" sz="2000" b="1"/>
              <a:t> =&gt; </a:t>
            </a:r>
            <a:r>
              <a:rPr lang="en-US" altLang="zh-CN" sz="2000" b="1">
                <a:solidFill>
                  <a:srgbClr val="FF0000"/>
                </a:solidFill>
              </a:rPr>
              <a:t>Stall</a:t>
            </a:r>
            <a:endParaRPr lang="en-US" altLang="zh-CN" sz="2000" b="1">
              <a:solidFill>
                <a:srgbClr val="FF0000"/>
              </a:solidFill>
            </a:endParaRPr>
          </a:p>
        </p:txBody>
      </p:sp>
      <p:sp>
        <p:nvSpPr>
          <p:cNvPr id="3" name="Rectangle 12"/>
          <p:cNvSpPr/>
          <p:nvPr/>
        </p:nvSpPr>
        <p:spPr>
          <a:xfrm>
            <a:off x="467360" y="2348548"/>
            <a:ext cx="7911465" cy="398780"/>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l" eaLnBrk="1" hangingPunct="1">
              <a:spcBef>
                <a:spcPct val="0"/>
              </a:spcBef>
              <a:buNone/>
            </a:pPr>
            <a:r>
              <a:rPr lang="en-US" altLang="zh-CN" sz="2000" b="1"/>
              <a:t>〖no delay slots〗: delay slot</a:t>
            </a:r>
            <a:r>
              <a:rPr lang="zh-CN" altLang="en-US" sz="2000" b="1"/>
              <a:t>是针对预测失败的情况特意设计的</a:t>
            </a:r>
            <a:r>
              <a:rPr lang="en-US" altLang="zh-CN" sz="2000" b="1"/>
              <a:t>“</a:t>
            </a:r>
            <a:r>
              <a:rPr lang="zh-CN" altLang="en-US" sz="2000" b="1"/>
              <a:t>保底</a:t>
            </a:r>
            <a:r>
              <a:rPr lang="en-US" altLang="zh-CN" sz="2000" b="1"/>
              <a:t>”</a:t>
            </a:r>
            <a:endParaRPr lang="en-US" altLang="zh-CN" sz="2000" b="1"/>
          </a:p>
        </p:txBody>
      </p:sp>
      <p:sp>
        <p:nvSpPr>
          <p:cNvPr id="4" name="Rectangle 12"/>
          <p:cNvSpPr/>
          <p:nvPr/>
        </p:nvSpPr>
        <p:spPr>
          <a:xfrm>
            <a:off x="1185545" y="2925763"/>
            <a:ext cx="7399655" cy="398780"/>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l" eaLnBrk="1" hangingPunct="1">
              <a:spcBef>
                <a:spcPct val="0"/>
              </a:spcBef>
              <a:buNone/>
            </a:pPr>
            <a:r>
              <a:rPr lang="zh-CN" altLang="en-US" sz="2000" b="1"/>
              <a:t>跳转预测不成功</a:t>
            </a:r>
            <a:r>
              <a:rPr lang="en-US" altLang="zh-CN" sz="2000" b="1"/>
              <a:t> =&gt; </a:t>
            </a:r>
            <a:r>
              <a:rPr lang="zh-CN" altLang="en-US" sz="2000" b="1"/>
              <a:t>调用delay slot中预存的指令</a:t>
            </a:r>
            <a:r>
              <a:rPr lang="en-US" altLang="zh-CN" sz="2000" b="1">
                <a:solidFill>
                  <a:srgbClr val="FF0000"/>
                </a:solidFill>
              </a:rPr>
              <a:t> </a:t>
            </a:r>
            <a:r>
              <a:rPr lang="en-US" altLang="zh-CN" sz="2000" b="1">
                <a:sym typeface="+mn-ea"/>
              </a:rPr>
              <a:t>=&gt; </a:t>
            </a:r>
            <a:r>
              <a:rPr lang="zh-CN" altLang="en-US" sz="2000" b="1">
                <a:solidFill>
                  <a:srgbClr val="FF0000"/>
                </a:solidFill>
                <a:sym typeface="+mn-ea"/>
              </a:rPr>
              <a:t>指令时序改变</a:t>
            </a:r>
            <a:endParaRPr lang="zh-CN" altLang="en-US" sz="2000" b="1">
              <a:solidFill>
                <a:srgbClr val="FF0000"/>
              </a:solidFill>
              <a:sym typeface="+mn-ea"/>
            </a:endParaRPr>
          </a:p>
        </p:txBody>
      </p:sp>
      <p:sp>
        <p:nvSpPr>
          <p:cNvPr id="5" name="Rectangle 12"/>
          <p:cNvSpPr/>
          <p:nvPr/>
        </p:nvSpPr>
        <p:spPr>
          <a:xfrm>
            <a:off x="467995" y="3615373"/>
            <a:ext cx="7748270" cy="398780"/>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l" eaLnBrk="1" hangingPunct="1">
              <a:spcBef>
                <a:spcPct val="0"/>
              </a:spcBef>
              <a:buNone/>
            </a:pPr>
            <a:r>
              <a:rPr lang="en-US" altLang="zh-CN" sz="2000" b="1"/>
              <a:t>〖full forwarding support〗: </a:t>
            </a:r>
            <a:r>
              <a:rPr lang="zh-CN" altLang="en-US" sz="2000" b="1"/>
              <a:t>可以从流水线的任意一个模块调用</a:t>
            </a:r>
            <a:r>
              <a:rPr lang="zh-CN" altLang="en-US" sz="2000" b="1"/>
              <a:t>数据</a:t>
            </a:r>
            <a:endParaRPr lang="zh-CN" altLang="en-US" sz="2000" b="1"/>
          </a:p>
        </p:txBody>
      </p:sp>
      <p:sp>
        <p:nvSpPr>
          <p:cNvPr id="6" name="Rectangle 12"/>
          <p:cNvSpPr/>
          <p:nvPr/>
        </p:nvSpPr>
        <p:spPr>
          <a:xfrm>
            <a:off x="1186180" y="4214813"/>
            <a:ext cx="3007360" cy="398780"/>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algn="l" eaLnBrk="1" hangingPunct="1">
              <a:buClrTx/>
              <a:buSzTx/>
              <a:buFontTx/>
              <a:buNone/>
            </a:pPr>
            <a:r>
              <a:rPr lang="zh-CN" altLang="en-US" sz="2000" b="1">
                <a:sym typeface="+mn-ea"/>
              </a:rPr>
              <a:t>遇到</a:t>
            </a:r>
            <a:r>
              <a:rPr lang="en-US" altLang="zh-CN" sz="2000" b="1">
                <a:sym typeface="+mn-ea"/>
              </a:rPr>
              <a:t>Data Hazard =&gt; </a:t>
            </a:r>
            <a:r>
              <a:rPr lang="en-US" altLang="zh-CN" sz="2000" b="1">
                <a:solidFill>
                  <a:srgbClr val="FF0000"/>
                </a:solidFill>
                <a:sym typeface="+mn-ea"/>
              </a:rPr>
              <a:t>Stall</a:t>
            </a:r>
            <a:endParaRPr lang="en-US" altLang="zh-CN" sz="2000" b="1">
              <a:solidFill>
                <a:srgbClr val="FF0000"/>
              </a:solidFill>
              <a:sym typeface="+mn-ea"/>
            </a:endParaRPr>
          </a:p>
        </p:txBody>
      </p:sp>
      <p:sp>
        <p:nvSpPr>
          <p:cNvPr id="7" name="文本框 6"/>
          <p:cNvSpPr txBox="1"/>
          <p:nvPr/>
        </p:nvSpPr>
        <p:spPr>
          <a:xfrm>
            <a:off x="615950" y="4869180"/>
            <a:ext cx="7969250" cy="1198880"/>
          </a:xfrm>
          <a:prstGeom prst="rect">
            <a:avLst/>
          </a:prstGeom>
          <a:noFill/>
        </p:spPr>
        <p:txBody>
          <a:bodyPr wrap="square" rtlCol="0" anchor="t">
            <a:spAutoFit/>
          </a:bodyPr>
          <a:p>
            <a:r>
              <a:rPr lang="zh-CN" altLang="en-US" b="1" dirty="0">
                <a:solidFill>
                  <a:srgbClr val="0000FF"/>
                </a:solidFill>
                <a:sym typeface="+mn-ea"/>
              </a:rPr>
              <a:t>三点信息：</a:t>
            </a:r>
            <a:r>
              <a:rPr lang="en-US" altLang="zh-CN" b="1" dirty="0">
                <a:solidFill>
                  <a:srgbClr val="0000FF"/>
                </a:solidFill>
                <a:sym typeface="+mn-ea"/>
              </a:rPr>
              <a:t> </a:t>
            </a:r>
            <a:endParaRPr lang="en-US" altLang="zh-CN" b="1" dirty="0">
              <a:solidFill>
                <a:srgbClr val="0000FF"/>
              </a:solidFill>
              <a:sym typeface="+mn-ea"/>
            </a:endParaRPr>
          </a:p>
          <a:p>
            <a:endParaRPr lang="en-US" altLang="zh-CN" b="1" dirty="0">
              <a:solidFill>
                <a:srgbClr val="0000FF"/>
              </a:solidFill>
              <a:sym typeface="+mn-ea"/>
            </a:endParaRPr>
          </a:p>
          <a:p>
            <a:pPr indent="457200"/>
            <a:r>
              <a:rPr lang="zh-CN" altLang="en-US" b="1" dirty="0">
                <a:solidFill>
                  <a:srgbClr val="0000FF"/>
                </a:solidFill>
                <a:sym typeface="+mn-ea"/>
              </a:rPr>
              <a:t>跳转不会</a:t>
            </a:r>
            <a:r>
              <a:rPr lang="en-US" altLang="zh-CN" b="1" dirty="0">
                <a:solidFill>
                  <a:srgbClr val="0000FF"/>
                </a:solidFill>
                <a:sym typeface="+mn-ea"/>
              </a:rPr>
              <a:t>Stall</a:t>
            </a:r>
            <a:r>
              <a:rPr lang="zh-CN" altLang="en-US" b="1" dirty="0">
                <a:solidFill>
                  <a:srgbClr val="0000FF"/>
                </a:solidFill>
                <a:sym typeface="+mn-ea"/>
              </a:rPr>
              <a:t>，减少</a:t>
            </a:r>
            <a:r>
              <a:rPr lang="en-US" altLang="zh-CN" b="1" dirty="0">
                <a:solidFill>
                  <a:srgbClr val="0000FF"/>
                </a:solidFill>
                <a:sym typeface="+mn-ea"/>
              </a:rPr>
              <a:t> Data Hazard</a:t>
            </a:r>
            <a:r>
              <a:rPr lang="zh-CN" altLang="en-US" b="1" dirty="0">
                <a:solidFill>
                  <a:srgbClr val="0000FF"/>
                </a:solidFill>
                <a:sym typeface="+mn-ea"/>
              </a:rPr>
              <a:t>，指令时序</a:t>
            </a:r>
            <a:r>
              <a:rPr lang="zh-CN" altLang="en-US" b="1" dirty="0">
                <a:solidFill>
                  <a:srgbClr val="0000FF"/>
                </a:solidFill>
                <a:sym typeface="+mn-ea"/>
              </a:rPr>
              <a:t>不变</a:t>
            </a:r>
            <a:endParaRPr lang="zh-CN" altLang="en-US" b="1" dirty="0">
              <a:solidFill>
                <a:srgbClr val="0000FF"/>
              </a:solidFill>
              <a:sym typeface="+mn-ea"/>
            </a:endParaRPr>
          </a:p>
        </p:txBody>
      </p:sp>
      <p:sp>
        <p:nvSpPr>
          <p:cNvPr id="9"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4.25 Pipeline</a:t>
            </a:r>
            <a:endParaRPr lang="en-US" altLang="zh-CN" sz="1800" b="1">
              <a:solidFill>
                <a:schemeClr val="hlink"/>
              </a:solidFill>
              <a:sym typeface="Webdings" panose="05030102010509060703" pitchFamily="18" charset="2"/>
            </a:endParaRPr>
          </a:p>
        </p:txBody>
      </p:sp>
    </p:spTree>
  </p:cSld>
  <p:clrMapOvr>
    <a:masterClrMapping/>
  </p:clrMapOvr>
  <p:timing>
    <p:tnLst>
      <p:par>
        <p:cTn id="1" dur="indefinite" restart="never" nodeType="tmRoot"/>
      </p:par>
    </p:tnLst>
    <p:bldLst>
      <p:bldP spid="2146" grpId="0"/>
      <p:bldP spid="18635" grpId="0"/>
      <p:bldP spid="18635"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98"/>
          <p:cNvSpPr txBox="1"/>
          <p:nvPr/>
        </p:nvSpPr>
        <p:spPr>
          <a:xfrm>
            <a:off x="610870" y="762318"/>
            <a:ext cx="8077200" cy="492569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endParaRPr lang="en-US" altLang="zh-CN" sz="2400" b="1"/>
          </a:p>
          <a:p>
            <a:pPr marL="0" lvl="0" indent="0" eaLnBrk="1" hangingPunct="1">
              <a:spcBef>
                <a:spcPct val="30000"/>
              </a:spcBef>
              <a:buNone/>
            </a:pPr>
            <a:r>
              <a:rPr lang="en-US" altLang="zh-CN" sz="2400" b="1"/>
              <a:t>        </a:t>
            </a:r>
            <a:r>
              <a:rPr lang="en-US" altLang="zh-CN" sz="2400" b="1">
                <a:solidFill>
                  <a:srgbClr val="FF0000"/>
                </a:solidFill>
              </a:rPr>
              <a:t>5.11.4</a:t>
            </a:r>
            <a:r>
              <a:rPr lang="en-US" altLang="zh-CN" sz="2400" b="1"/>
              <a:t>  Trace the </a:t>
            </a:r>
            <a:r>
              <a:rPr lang="en-US" altLang="zh-CN" sz="2400" b="1">
                <a:solidFill>
                  <a:srgbClr val="0000FF"/>
                </a:solidFill>
              </a:rPr>
              <a:t>behavior of the cache</a:t>
            </a:r>
            <a:r>
              <a:rPr lang="en-US" altLang="zh-CN" sz="2400" b="1"/>
              <a:t> from Exercise 5.11.3. Assume a true LRU replacement policy. For each reference, identify</a:t>
            </a:r>
            <a:endParaRPr lang="en-US" altLang="zh-CN" sz="2400" b="1"/>
          </a:p>
          <a:p>
            <a:pPr marL="0" lvl="0" indent="0" eaLnBrk="1" hangingPunct="1">
              <a:spcBef>
                <a:spcPct val="30000"/>
              </a:spcBef>
              <a:buNone/>
            </a:pPr>
            <a:r>
              <a:rPr lang="en-US" altLang="zh-CN" sz="2400" b="1"/>
              <a:t>· the </a:t>
            </a:r>
            <a:r>
              <a:rPr lang="en-US" altLang="zh-CN" sz="2400" b="1">
                <a:solidFill>
                  <a:srgbClr val="0000FF"/>
                </a:solidFill>
              </a:rPr>
              <a:t>binary </a:t>
            </a:r>
            <a:r>
              <a:rPr lang="en-US" altLang="zh-CN" sz="2400" b="1" u="sng">
                <a:solidFill>
                  <a:srgbClr val="0000FF"/>
                </a:solidFill>
              </a:rPr>
              <a:t>word</a:t>
            </a:r>
            <a:r>
              <a:rPr lang="en-US" altLang="zh-CN" sz="2400" b="1">
                <a:solidFill>
                  <a:srgbClr val="0000FF"/>
                </a:solidFill>
              </a:rPr>
              <a:t> address</a:t>
            </a:r>
            <a:r>
              <a:rPr lang="en-US" altLang="zh-CN" sz="2400" b="1"/>
              <a:t>,</a:t>
            </a:r>
            <a:endParaRPr lang="en-US" altLang="zh-CN" sz="2400" b="1"/>
          </a:p>
          <a:p>
            <a:pPr marL="0" lvl="0" indent="0" eaLnBrk="1" hangingPunct="1">
              <a:spcBef>
                <a:spcPct val="30000"/>
              </a:spcBef>
              <a:buNone/>
            </a:pPr>
            <a:r>
              <a:rPr lang="en-US" altLang="zh-CN" sz="2400" b="1">
                <a:sym typeface="+mn-ea"/>
              </a:rPr>
              <a:t>·</a:t>
            </a:r>
            <a:r>
              <a:rPr lang="en-US" altLang="zh-CN" sz="2400" b="1"/>
              <a:t> the </a:t>
            </a:r>
            <a:r>
              <a:rPr lang="en-US" altLang="zh-CN" sz="2400" b="1">
                <a:solidFill>
                  <a:srgbClr val="0000FF"/>
                </a:solidFill>
              </a:rPr>
              <a:t>tag</a:t>
            </a:r>
            <a:r>
              <a:rPr lang="en-US" altLang="zh-CN" sz="2400" b="1"/>
              <a:t>,</a:t>
            </a:r>
            <a:endParaRPr lang="en-US" altLang="zh-CN" sz="2400" b="1"/>
          </a:p>
          <a:p>
            <a:pPr marL="0" lvl="0" indent="0" eaLnBrk="1" hangingPunct="1">
              <a:spcBef>
                <a:spcPct val="30000"/>
              </a:spcBef>
              <a:buNone/>
            </a:pPr>
            <a:r>
              <a:rPr lang="en-US" altLang="zh-CN" sz="2400" b="1">
                <a:sym typeface="+mn-ea"/>
              </a:rPr>
              <a:t>·</a:t>
            </a:r>
            <a:r>
              <a:rPr lang="en-US" altLang="zh-CN" sz="2400" b="1"/>
              <a:t> the </a:t>
            </a:r>
            <a:r>
              <a:rPr lang="en-US" altLang="zh-CN" sz="2400" b="1">
                <a:solidFill>
                  <a:srgbClr val="0000FF"/>
                </a:solidFill>
              </a:rPr>
              <a:t>index</a:t>
            </a:r>
            <a:r>
              <a:rPr lang="en-US" altLang="zh-CN" sz="2400" b="1"/>
              <a:t>,</a:t>
            </a:r>
            <a:endParaRPr lang="en-US" altLang="zh-CN" sz="2400" b="1"/>
          </a:p>
          <a:p>
            <a:pPr marL="0" lvl="0" indent="0" eaLnBrk="1" hangingPunct="1">
              <a:spcBef>
                <a:spcPct val="30000"/>
              </a:spcBef>
              <a:buNone/>
            </a:pPr>
            <a:r>
              <a:rPr lang="en-US" altLang="zh-CN" sz="2400" b="1">
                <a:sym typeface="+mn-ea"/>
              </a:rPr>
              <a:t>·</a:t>
            </a:r>
            <a:r>
              <a:rPr lang="en-US" altLang="zh-CN" sz="2400" b="1"/>
              <a:t> the </a:t>
            </a:r>
            <a:r>
              <a:rPr lang="en-US" altLang="zh-CN" sz="2400" b="1">
                <a:solidFill>
                  <a:srgbClr val="0000FF"/>
                </a:solidFill>
              </a:rPr>
              <a:t>offset</a:t>
            </a:r>
            <a:endParaRPr lang="en-US" altLang="zh-CN" sz="2400" b="1"/>
          </a:p>
          <a:p>
            <a:pPr marL="0" lvl="0" indent="0" eaLnBrk="1" hangingPunct="1">
              <a:spcBef>
                <a:spcPct val="30000"/>
              </a:spcBef>
              <a:buNone/>
            </a:pPr>
            <a:r>
              <a:rPr lang="en-US" altLang="zh-CN" sz="2400" b="1">
                <a:sym typeface="+mn-ea"/>
              </a:rPr>
              <a:t>·</a:t>
            </a:r>
            <a:r>
              <a:rPr lang="en-US" altLang="zh-CN" sz="2400" b="1"/>
              <a:t> whether the reference is a </a:t>
            </a:r>
            <a:r>
              <a:rPr lang="en-US" altLang="zh-CN" sz="2400" b="1">
                <a:solidFill>
                  <a:srgbClr val="0000FF"/>
                </a:solidFill>
              </a:rPr>
              <a:t>hit or a miss</a:t>
            </a:r>
            <a:r>
              <a:rPr lang="en-US" altLang="zh-CN" sz="2400" b="1"/>
              <a:t>, and</a:t>
            </a:r>
            <a:endParaRPr lang="en-US" altLang="zh-CN" sz="2400" b="1"/>
          </a:p>
          <a:p>
            <a:pPr marL="0" lvl="0" indent="0" eaLnBrk="1" hangingPunct="1">
              <a:spcBef>
                <a:spcPct val="30000"/>
              </a:spcBef>
              <a:buNone/>
            </a:pPr>
            <a:r>
              <a:rPr lang="en-US" altLang="zh-CN" sz="2400" b="1">
                <a:sym typeface="+mn-ea"/>
              </a:rPr>
              <a:t>·</a:t>
            </a:r>
            <a:r>
              <a:rPr lang="en-US" altLang="zh-CN" sz="2400" b="1"/>
              <a:t> </a:t>
            </a:r>
            <a:r>
              <a:rPr lang="en-US" altLang="zh-CN" sz="2400" b="1">
                <a:solidFill>
                  <a:srgbClr val="0000FF"/>
                </a:solidFill>
              </a:rPr>
              <a:t>the contents</a:t>
            </a:r>
            <a:r>
              <a:rPr lang="en-US" altLang="zh-CN" sz="2400" b="1"/>
              <a:t> of the cache after each reference </a:t>
            </a:r>
            <a:r>
              <a:rPr lang="en-US" altLang="zh-CN" sz="2400" b="1">
                <a:solidFill>
                  <a:srgbClr val="0000FF"/>
                </a:solidFill>
              </a:rPr>
              <a:t>has been handled</a:t>
            </a:r>
            <a:r>
              <a:rPr lang="en-US" altLang="zh-CN" sz="2400" b="1"/>
              <a:t>.</a:t>
            </a:r>
            <a:endParaRPr lang="en-US" altLang="zh-CN" sz="2400" b="1"/>
          </a:p>
        </p:txBody>
      </p:sp>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5.11 Cache</a:t>
            </a:r>
            <a:endParaRPr lang="en-US" altLang="zh-CN" sz="1800" b="1">
              <a:solidFill>
                <a:schemeClr val="hlink"/>
              </a:solidFill>
              <a:sym typeface="Webdings" panose="05030102010509060703" pitchFamily="18" charset="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98"/>
          <p:cNvSpPr txBox="1"/>
          <p:nvPr/>
        </p:nvSpPr>
        <p:spPr>
          <a:xfrm>
            <a:off x="610870" y="260033"/>
            <a:ext cx="80772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Solution:</a:t>
            </a:r>
            <a:r>
              <a:rPr lang="en-US" altLang="zh-CN" sz="2400" b="1"/>
              <a:t>  </a:t>
            </a:r>
            <a:endParaRPr lang="en-US" altLang="zh-CN" sz="2400" b="1"/>
          </a:p>
        </p:txBody>
      </p:sp>
      <p:pic>
        <p:nvPicPr>
          <p:cNvPr id="3" name="图片 2"/>
          <p:cNvPicPr>
            <a:picLocks noChangeAspect="1"/>
          </p:cNvPicPr>
          <p:nvPr/>
        </p:nvPicPr>
        <p:blipFill>
          <a:blip r:embed="rId1"/>
          <a:stretch>
            <a:fillRect/>
          </a:stretch>
        </p:blipFill>
        <p:spPr>
          <a:xfrm>
            <a:off x="1762760" y="692150"/>
            <a:ext cx="5861050" cy="5901055"/>
          </a:xfrm>
          <a:prstGeom prst="rect">
            <a:avLst/>
          </a:prstGeom>
        </p:spPr>
      </p:pic>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5.11 Cache</a:t>
            </a:r>
            <a:endParaRPr lang="en-US" altLang="zh-CN" sz="1800" b="1">
              <a:solidFill>
                <a:schemeClr val="hlink"/>
              </a:solidFill>
              <a:sym typeface="Webdings" panose="05030102010509060703" pitchFamily="18" charset="2"/>
            </a:endParaRPr>
          </a:p>
        </p:txBody>
      </p:sp>
      <p:pic>
        <p:nvPicPr>
          <p:cNvPr id="2" name="图片 1"/>
          <p:cNvPicPr>
            <a:picLocks noChangeAspect="1"/>
          </p:cNvPicPr>
          <p:nvPr/>
        </p:nvPicPr>
        <p:blipFill>
          <a:blip r:embed="rId2"/>
          <a:stretch>
            <a:fillRect/>
          </a:stretch>
        </p:blipFill>
        <p:spPr>
          <a:xfrm>
            <a:off x="1764030" y="765175"/>
            <a:ext cx="5895975" cy="58578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98"/>
          <p:cNvSpPr txBox="1"/>
          <p:nvPr/>
        </p:nvSpPr>
        <p:spPr>
          <a:xfrm>
            <a:off x="395605" y="116523"/>
            <a:ext cx="8077200" cy="2047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endParaRPr lang="en-US" altLang="zh-CN" sz="2400" b="1"/>
          </a:p>
          <a:p>
            <a:pPr marL="0" lvl="0" indent="0" eaLnBrk="1" hangingPunct="1">
              <a:spcBef>
                <a:spcPct val="30000"/>
              </a:spcBef>
              <a:buNone/>
            </a:pPr>
            <a:r>
              <a:rPr lang="en-US" altLang="zh-CN" sz="2400" b="1"/>
              <a:t>        </a:t>
            </a:r>
            <a:r>
              <a:rPr lang="en-US" altLang="zh-CN" sz="2400" b="1">
                <a:solidFill>
                  <a:srgbClr val="FF0000"/>
                </a:solidFill>
              </a:rPr>
              <a:t>5.11.5</a:t>
            </a:r>
            <a:r>
              <a:rPr lang="en-US" altLang="zh-CN" sz="2400" b="1"/>
              <a:t>  Sketch the organization of </a:t>
            </a:r>
            <a:r>
              <a:rPr lang="en-US" altLang="zh-CN" sz="2400" b="1">
                <a:solidFill>
                  <a:srgbClr val="0000FF"/>
                </a:solidFill>
              </a:rPr>
              <a:t>a fully associative cache</a:t>
            </a:r>
            <a:r>
              <a:rPr lang="en-US" altLang="zh-CN" sz="2400" b="1"/>
              <a:t> with </a:t>
            </a:r>
            <a:r>
              <a:rPr lang="en-US" altLang="zh-CN" sz="2400" b="1">
                <a:solidFill>
                  <a:srgbClr val="0000FF"/>
                </a:solidFill>
              </a:rPr>
              <a:t>two-word blocks</a:t>
            </a:r>
            <a:r>
              <a:rPr lang="en-US" altLang="zh-CN" sz="2400" b="1"/>
              <a:t> and a </a:t>
            </a:r>
            <a:r>
              <a:rPr lang="en-US" altLang="zh-CN" sz="2400" b="1">
                <a:solidFill>
                  <a:srgbClr val="0000FF"/>
                </a:solidFill>
              </a:rPr>
              <a:t>total size of eight words</a:t>
            </a:r>
            <a:r>
              <a:rPr lang="en-US" altLang="zh-CN" sz="2400" b="1"/>
              <a:t>. Your sketch should have a style similar to Figure 5.18, but clearly show the width of the tag and data fields.</a:t>
            </a:r>
            <a:endParaRPr lang="en-US" altLang="zh-CN" sz="2400" b="1"/>
          </a:p>
        </p:txBody>
      </p:sp>
      <p:pic>
        <p:nvPicPr>
          <p:cNvPr id="2" name="图片 1" descr="D:/study/大二下/计算机组成/讲题/5.11/image-20.pngimage-20"/>
          <p:cNvPicPr>
            <a:picLocks noChangeAspect="1"/>
          </p:cNvPicPr>
          <p:nvPr/>
        </p:nvPicPr>
        <p:blipFill>
          <a:blip r:embed="rId1"/>
          <a:srcRect l="586" r="586"/>
          <a:stretch>
            <a:fillRect/>
          </a:stretch>
        </p:blipFill>
        <p:spPr>
          <a:xfrm>
            <a:off x="1287145" y="2153920"/>
            <a:ext cx="2423795" cy="4496435"/>
          </a:xfrm>
          <a:prstGeom prst="rect">
            <a:avLst/>
          </a:prstGeom>
        </p:spPr>
      </p:pic>
      <p:sp>
        <p:nvSpPr>
          <p:cNvPr id="5" name="文本框 4"/>
          <p:cNvSpPr txBox="1"/>
          <p:nvPr/>
        </p:nvSpPr>
        <p:spPr>
          <a:xfrm>
            <a:off x="4571365" y="3215005"/>
            <a:ext cx="6127750" cy="460375"/>
          </a:xfrm>
          <a:prstGeom prst="rect">
            <a:avLst/>
          </a:prstGeom>
          <a:noFill/>
        </p:spPr>
        <p:txBody>
          <a:bodyPr wrap="square" rtlCol="0" anchor="t">
            <a:spAutoFit/>
          </a:bodyPr>
          <a:p>
            <a:r>
              <a:rPr lang="en-US" altLang="zh-CN" b="1">
                <a:solidFill>
                  <a:schemeClr val="tx1"/>
                </a:solidFill>
                <a:sym typeface="+mn-ea"/>
              </a:rPr>
              <a:t>Offset: log</a:t>
            </a:r>
            <a:r>
              <a:rPr lang="en-US" altLang="zh-CN" b="1" baseline="-25000">
                <a:solidFill>
                  <a:schemeClr val="tx1"/>
                </a:solidFill>
                <a:sym typeface="+mn-ea"/>
              </a:rPr>
              <a:t>2</a:t>
            </a:r>
            <a:r>
              <a:rPr lang="en-US" altLang="zh-CN" b="1">
                <a:solidFill>
                  <a:schemeClr val="tx1"/>
                </a:solidFill>
                <a:sym typeface="+mn-ea"/>
              </a:rPr>
              <a:t>(</a:t>
            </a:r>
            <a:r>
              <a:rPr lang="en-US" altLang="zh-CN" b="1">
                <a:sym typeface="+mn-ea"/>
              </a:rPr>
              <a:t>2 × </a:t>
            </a:r>
            <a:r>
              <a:rPr lang="en-US" altLang="zh-CN" b="1">
                <a:sym typeface="+mn-ea"/>
              </a:rPr>
              <a:t>4</a:t>
            </a:r>
            <a:r>
              <a:rPr lang="en-US" altLang="zh-CN" b="1">
                <a:solidFill>
                  <a:schemeClr val="tx1"/>
                </a:solidFill>
                <a:sym typeface="+mn-ea"/>
              </a:rPr>
              <a:t>) = 3</a:t>
            </a:r>
            <a:endParaRPr lang="en-US" altLang="zh-CN" b="1">
              <a:solidFill>
                <a:schemeClr val="tx1"/>
              </a:solidFill>
              <a:sym typeface="+mn-ea"/>
            </a:endParaRPr>
          </a:p>
        </p:txBody>
      </p:sp>
      <p:sp>
        <p:nvSpPr>
          <p:cNvPr id="6" name="文本框 5"/>
          <p:cNvSpPr txBox="1"/>
          <p:nvPr/>
        </p:nvSpPr>
        <p:spPr>
          <a:xfrm>
            <a:off x="4571365" y="3859530"/>
            <a:ext cx="6127750" cy="460375"/>
          </a:xfrm>
          <a:prstGeom prst="rect">
            <a:avLst/>
          </a:prstGeom>
          <a:noFill/>
        </p:spPr>
        <p:txBody>
          <a:bodyPr wrap="square" rtlCol="0" anchor="t">
            <a:spAutoFit/>
          </a:bodyPr>
          <a:p>
            <a:r>
              <a:rPr lang="en-US" altLang="zh-CN" b="1">
                <a:solidFill>
                  <a:schemeClr val="tx1"/>
                </a:solidFill>
                <a:sym typeface="+mn-ea"/>
              </a:rPr>
              <a:t>Tag: 8 - 3 = 5</a:t>
            </a:r>
            <a:endParaRPr lang="en-US" altLang="zh-CN" b="1">
              <a:solidFill>
                <a:schemeClr val="tx1"/>
              </a:solidFill>
              <a:sym typeface="+mn-ea"/>
            </a:endParaRPr>
          </a:p>
        </p:txBody>
      </p:sp>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5.11 Cache</a:t>
            </a:r>
            <a:endParaRPr lang="en-US" altLang="zh-CN" sz="1800" b="1">
              <a:solidFill>
                <a:schemeClr val="hlink"/>
              </a:solidFill>
              <a:sym typeface="Webdings" panose="05030102010509060703" pitchFamily="18" charset="2"/>
            </a:endParaRPr>
          </a:p>
        </p:txBody>
      </p:sp>
      <p:sp>
        <p:nvSpPr>
          <p:cNvPr id="17" name="文本框 16"/>
          <p:cNvSpPr txBox="1"/>
          <p:nvPr/>
        </p:nvSpPr>
        <p:spPr>
          <a:xfrm>
            <a:off x="4571365" y="2564765"/>
            <a:ext cx="6127750" cy="460375"/>
          </a:xfrm>
          <a:prstGeom prst="rect">
            <a:avLst/>
          </a:prstGeom>
          <a:noFill/>
        </p:spPr>
        <p:txBody>
          <a:bodyPr wrap="square" rtlCol="0" anchor="t">
            <a:spAutoFit/>
          </a:bodyPr>
          <a:p>
            <a:r>
              <a:rPr lang="en-US" altLang="zh-CN" b="1">
                <a:solidFill>
                  <a:schemeClr val="tx1"/>
                </a:solidFill>
                <a:sym typeface="+mn-ea"/>
              </a:rPr>
              <a:t>Blocks: 8 / 2 = 4</a:t>
            </a:r>
            <a:endParaRPr lang="en-US" altLang="zh-CN" b="1">
              <a:solidFill>
                <a:schemeClr val="tx1"/>
              </a:solidFill>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98"/>
          <p:cNvSpPr txBox="1"/>
          <p:nvPr/>
        </p:nvSpPr>
        <p:spPr>
          <a:xfrm>
            <a:off x="610870" y="762318"/>
            <a:ext cx="8077200" cy="492569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endParaRPr lang="en-US" altLang="zh-CN" sz="2400" b="1"/>
          </a:p>
          <a:p>
            <a:pPr marL="0" lvl="0" indent="0" eaLnBrk="1" hangingPunct="1">
              <a:spcBef>
                <a:spcPct val="30000"/>
              </a:spcBef>
              <a:buNone/>
            </a:pPr>
            <a:r>
              <a:rPr lang="en-US" altLang="zh-CN" sz="2400" b="1"/>
              <a:t>        </a:t>
            </a:r>
            <a:r>
              <a:rPr lang="en-US" altLang="zh-CN" sz="2400" b="1">
                <a:solidFill>
                  <a:srgbClr val="FF0000"/>
                </a:solidFill>
              </a:rPr>
              <a:t>5.11.6</a:t>
            </a:r>
            <a:r>
              <a:rPr lang="en-US" altLang="zh-CN" sz="2400" b="1"/>
              <a:t>  Trace the </a:t>
            </a:r>
            <a:r>
              <a:rPr lang="en-US" altLang="zh-CN" sz="2400" b="1">
                <a:solidFill>
                  <a:srgbClr val="0000FF"/>
                </a:solidFill>
              </a:rPr>
              <a:t>behavior of the cache</a:t>
            </a:r>
            <a:r>
              <a:rPr lang="en-US" altLang="zh-CN" sz="2400" b="1"/>
              <a:t> from Exercise 5.11.5. Assume a true LRU replacement policy. For each reference, identify</a:t>
            </a:r>
            <a:endParaRPr lang="en-US" altLang="zh-CN" sz="2400" b="1"/>
          </a:p>
          <a:p>
            <a:pPr marL="0" lvl="0" indent="0" eaLnBrk="1" hangingPunct="1">
              <a:spcBef>
                <a:spcPct val="30000"/>
              </a:spcBef>
              <a:buNone/>
            </a:pPr>
            <a:r>
              <a:rPr lang="en-US" altLang="zh-CN" sz="2400" b="1"/>
              <a:t>· the </a:t>
            </a:r>
            <a:r>
              <a:rPr lang="en-US" altLang="zh-CN" sz="2400" b="1">
                <a:solidFill>
                  <a:srgbClr val="0000FF"/>
                </a:solidFill>
              </a:rPr>
              <a:t>binary </a:t>
            </a:r>
            <a:r>
              <a:rPr lang="en-US" altLang="zh-CN" sz="2400" b="1" u="sng">
                <a:solidFill>
                  <a:srgbClr val="0000FF"/>
                </a:solidFill>
              </a:rPr>
              <a:t>word</a:t>
            </a:r>
            <a:r>
              <a:rPr lang="en-US" altLang="zh-CN" sz="2400" b="1">
                <a:solidFill>
                  <a:srgbClr val="0000FF"/>
                </a:solidFill>
              </a:rPr>
              <a:t> address</a:t>
            </a:r>
            <a:r>
              <a:rPr lang="en-US" altLang="zh-CN" sz="2400" b="1"/>
              <a:t>,</a:t>
            </a:r>
            <a:endParaRPr lang="en-US" altLang="zh-CN" sz="2400" b="1"/>
          </a:p>
          <a:p>
            <a:pPr marL="0" lvl="0" indent="0" eaLnBrk="1" hangingPunct="1">
              <a:spcBef>
                <a:spcPct val="30000"/>
              </a:spcBef>
              <a:buNone/>
            </a:pPr>
            <a:r>
              <a:rPr lang="en-US" altLang="zh-CN" sz="2400" b="1">
                <a:sym typeface="+mn-ea"/>
              </a:rPr>
              <a:t>·</a:t>
            </a:r>
            <a:r>
              <a:rPr lang="en-US" altLang="zh-CN" sz="2400" b="1"/>
              <a:t> the </a:t>
            </a:r>
            <a:r>
              <a:rPr lang="en-US" altLang="zh-CN" sz="2400" b="1">
                <a:solidFill>
                  <a:srgbClr val="0000FF"/>
                </a:solidFill>
              </a:rPr>
              <a:t>tag</a:t>
            </a:r>
            <a:r>
              <a:rPr lang="en-US" altLang="zh-CN" sz="2400" b="1"/>
              <a:t>,</a:t>
            </a:r>
            <a:endParaRPr lang="en-US" altLang="zh-CN" sz="2400" b="1"/>
          </a:p>
          <a:p>
            <a:pPr marL="0" lvl="0" indent="0" eaLnBrk="1" hangingPunct="1">
              <a:spcBef>
                <a:spcPct val="30000"/>
              </a:spcBef>
              <a:buNone/>
            </a:pPr>
            <a:r>
              <a:rPr lang="en-US" altLang="zh-CN" sz="2400" b="1">
                <a:sym typeface="+mn-ea"/>
              </a:rPr>
              <a:t>·</a:t>
            </a:r>
            <a:r>
              <a:rPr lang="en-US" altLang="zh-CN" sz="2400" b="1"/>
              <a:t> the </a:t>
            </a:r>
            <a:r>
              <a:rPr lang="en-US" altLang="zh-CN" sz="2400" b="1">
                <a:solidFill>
                  <a:srgbClr val="0000FF"/>
                </a:solidFill>
              </a:rPr>
              <a:t>index</a:t>
            </a:r>
            <a:r>
              <a:rPr lang="en-US" altLang="zh-CN" sz="2400" b="1"/>
              <a:t>,</a:t>
            </a:r>
            <a:endParaRPr lang="en-US" altLang="zh-CN" sz="2400" b="1"/>
          </a:p>
          <a:p>
            <a:pPr marL="0" lvl="0" indent="0" eaLnBrk="1" hangingPunct="1">
              <a:spcBef>
                <a:spcPct val="30000"/>
              </a:spcBef>
              <a:buNone/>
            </a:pPr>
            <a:r>
              <a:rPr lang="en-US" altLang="zh-CN" sz="2400" b="1">
                <a:sym typeface="+mn-ea"/>
              </a:rPr>
              <a:t>·</a:t>
            </a:r>
            <a:r>
              <a:rPr lang="en-US" altLang="zh-CN" sz="2400" b="1"/>
              <a:t> the </a:t>
            </a:r>
            <a:r>
              <a:rPr lang="en-US" altLang="zh-CN" sz="2400" b="1">
                <a:solidFill>
                  <a:srgbClr val="0000FF"/>
                </a:solidFill>
              </a:rPr>
              <a:t>offset</a:t>
            </a:r>
            <a:endParaRPr lang="en-US" altLang="zh-CN" sz="2400" b="1"/>
          </a:p>
          <a:p>
            <a:pPr marL="0" lvl="0" indent="0" eaLnBrk="1" hangingPunct="1">
              <a:spcBef>
                <a:spcPct val="30000"/>
              </a:spcBef>
              <a:buNone/>
            </a:pPr>
            <a:r>
              <a:rPr lang="en-US" altLang="zh-CN" sz="2400" b="1">
                <a:sym typeface="+mn-ea"/>
              </a:rPr>
              <a:t>·</a:t>
            </a:r>
            <a:r>
              <a:rPr lang="en-US" altLang="zh-CN" sz="2400" b="1"/>
              <a:t> whether the reference is a </a:t>
            </a:r>
            <a:r>
              <a:rPr lang="en-US" altLang="zh-CN" sz="2400" b="1">
                <a:solidFill>
                  <a:srgbClr val="0000FF"/>
                </a:solidFill>
              </a:rPr>
              <a:t>hit or a miss</a:t>
            </a:r>
            <a:r>
              <a:rPr lang="en-US" altLang="zh-CN" sz="2400" b="1"/>
              <a:t>, and</a:t>
            </a:r>
            <a:endParaRPr lang="en-US" altLang="zh-CN" sz="2400" b="1"/>
          </a:p>
          <a:p>
            <a:pPr marL="0" lvl="0" indent="0" eaLnBrk="1" hangingPunct="1">
              <a:spcBef>
                <a:spcPct val="30000"/>
              </a:spcBef>
              <a:buNone/>
            </a:pPr>
            <a:r>
              <a:rPr lang="en-US" altLang="zh-CN" sz="2400" b="1">
                <a:sym typeface="+mn-ea"/>
              </a:rPr>
              <a:t>·</a:t>
            </a:r>
            <a:r>
              <a:rPr lang="en-US" altLang="zh-CN" sz="2400" b="1"/>
              <a:t> </a:t>
            </a:r>
            <a:r>
              <a:rPr lang="en-US" altLang="zh-CN" sz="2400" b="1">
                <a:solidFill>
                  <a:srgbClr val="0000FF"/>
                </a:solidFill>
              </a:rPr>
              <a:t>the contents</a:t>
            </a:r>
            <a:r>
              <a:rPr lang="en-US" altLang="zh-CN" sz="2400" b="1"/>
              <a:t> of the cache after each reference </a:t>
            </a:r>
            <a:r>
              <a:rPr lang="en-US" altLang="zh-CN" sz="2400" b="1">
                <a:solidFill>
                  <a:srgbClr val="0000FF"/>
                </a:solidFill>
              </a:rPr>
              <a:t>has been handled</a:t>
            </a:r>
            <a:r>
              <a:rPr lang="en-US" altLang="zh-CN" sz="2400" b="1"/>
              <a:t>.</a:t>
            </a:r>
            <a:endParaRPr lang="en-US" altLang="zh-CN" sz="2400" b="1"/>
          </a:p>
        </p:txBody>
      </p:sp>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5.11 Cache</a:t>
            </a:r>
            <a:endParaRPr lang="en-US" altLang="zh-CN" sz="1800" b="1">
              <a:solidFill>
                <a:schemeClr val="hlink"/>
              </a:solidFill>
              <a:sym typeface="Webdings" panose="05030102010509060703" pitchFamily="18" charset="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98"/>
          <p:cNvSpPr txBox="1"/>
          <p:nvPr/>
        </p:nvSpPr>
        <p:spPr>
          <a:xfrm>
            <a:off x="610870" y="260033"/>
            <a:ext cx="80772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Solution:</a:t>
            </a:r>
            <a:r>
              <a:rPr lang="en-US" altLang="zh-CN" sz="2400" b="1"/>
              <a:t>  </a:t>
            </a:r>
            <a:endParaRPr lang="en-US" altLang="zh-CN" sz="2400" b="1"/>
          </a:p>
        </p:txBody>
      </p:sp>
      <p:pic>
        <p:nvPicPr>
          <p:cNvPr id="2" name="图片 1"/>
          <p:cNvPicPr>
            <a:picLocks noChangeAspect="1"/>
          </p:cNvPicPr>
          <p:nvPr/>
        </p:nvPicPr>
        <p:blipFill>
          <a:blip r:embed="rId1"/>
          <a:stretch>
            <a:fillRect/>
          </a:stretch>
        </p:blipFill>
        <p:spPr>
          <a:xfrm>
            <a:off x="1619250" y="836930"/>
            <a:ext cx="5850255" cy="5662295"/>
          </a:xfrm>
          <a:prstGeom prst="rect">
            <a:avLst/>
          </a:prstGeom>
        </p:spPr>
      </p:pic>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5.11 Cache</a:t>
            </a:r>
            <a:endParaRPr lang="en-US" altLang="zh-CN" sz="1800" b="1">
              <a:solidFill>
                <a:schemeClr val="hlink"/>
              </a:solidFill>
              <a:sym typeface="Webdings" panose="05030102010509060703" pitchFamily="18" charset="2"/>
            </a:endParaRPr>
          </a:p>
        </p:txBody>
      </p:sp>
      <p:pic>
        <p:nvPicPr>
          <p:cNvPr id="3" name="图片 2"/>
          <p:cNvPicPr>
            <a:picLocks noChangeAspect="1"/>
          </p:cNvPicPr>
          <p:nvPr/>
        </p:nvPicPr>
        <p:blipFill>
          <a:blip r:embed="rId2"/>
          <a:stretch>
            <a:fillRect/>
          </a:stretch>
        </p:blipFill>
        <p:spPr>
          <a:xfrm>
            <a:off x="1217930" y="725170"/>
            <a:ext cx="6276975" cy="5981700"/>
          </a:xfrm>
          <a:prstGeom prst="rect">
            <a:avLst/>
          </a:prstGeom>
        </p:spPr>
      </p:pic>
      <p:sp>
        <p:nvSpPr>
          <p:cNvPr id="5" name="文本框 4"/>
          <p:cNvSpPr txBox="1"/>
          <p:nvPr/>
        </p:nvSpPr>
        <p:spPr>
          <a:xfrm>
            <a:off x="7525385" y="980440"/>
            <a:ext cx="4572000" cy="5773420"/>
          </a:xfrm>
          <a:prstGeom prst="rect">
            <a:avLst/>
          </a:prstGeom>
          <a:noFill/>
        </p:spPr>
        <p:txBody>
          <a:bodyPr wrap="square" rtlCol="0" anchor="t">
            <a:spAutoFit/>
          </a:bodyPr>
          <a:p>
            <a:pPr lvl="0">
              <a:lnSpc>
                <a:spcPct val="110000"/>
              </a:lnSpc>
            </a:pPr>
            <a:r>
              <a:rPr lang="en-US" altLang="zh-CN" b="1">
                <a:solidFill>
                  <a:schemeClr val="tx1"/>
                </a:solidFill>
                <a:sym typeface="+mn-ea"/>
              </a:rPr>
              <a:t>0</a:t>
            </a:r>
            <a:endParaRPr lang="en-US" altLang="zh-CN" b="1">
              <a:solidFill>
                <a:schemeClr val="tx1"/>
              </a:solidFill>
              <a:sym typeface="+mn-ea"/>
            </a:endParaRPr>
          </a:p>
          <a:p>
            <a:pPr lvl="0">
              <a:lnSpc>
                <a:spcPct val="110000"/>
              </a:lnSpc>
            </a:pPr>
            <a:r>
              <a:rPr lang="en-US" altLang="zh-CN" b="1">
                <a:solidFill>
                  <a:schemeClr val="tx1"/>
                </a:solidFill>
                <a:sym typeface="+mn-ea"/>
              </a:rPr>
              <a:t>22</a:t>
            </a:r>
            <a:endParaRPr lang="en-US" altLang="zh-CN" b="1">
              <a:solidFill>
                <a:schemeClr val="tx1"/>
              </a:solidFill>
              <a:sym typeface="+mn-ea"/>
            </a:endParaRPr>
          </a:p>
          <a:p>
            <a:pPr lvl="0">
              <a:lnSpc>
                <a:spcPct val="110000"/>
              </a:lnSpc>
            </a:pPr>
            <a:r>
              <a:rPr lang="en-US" altLang="zh-CN" b="1">
                <a:solidFill>
                  <a:schemeClr val="tx1"/>
                </a:solidFill>
                <a:sym typeface="+mn-ea"/>
              </a:rPr>
              <a:t>5</a:t>
            </a:r>
            <a:endParaRPr lang="en-US" altLang="zh-CN" b="1">
              <a:solidFill>
                <a:schemeClr val="tx1"/>
              </a:solidFill>
              <a:sym typeface="+mn-ea"/>
            </a:endParaRPr>
          </a:p>
          <a:p>
            <a:pPr lvl="0">
              <a:lnSpc>
                <a:spcPct val="110000"/>
              </a:lnSpc>
            </a:pPr>
            <a:r>
              <a:rPr lang="en-US" altLang="zh-CN" b="1">
                <a:solidFill>
                  <a:schemeClr val="tx1"/>
                </a:solidFill>
                <a:sym typeface="+mn-ea"/>
              </a:rPr>
              <a:t>0</a:t>
            </a:r>
            <a:endParaRPr lang="en-US" altLang="zh-CN" b="1">
              <a:solidFill>
                <a:schemeClr val="tx1"/>
              </a:solidFill>
              <a:sym typeface="+mn-ea"/>
            </a:endParaRPr>
          </a:p>
          <a:p>
            <a:pPr lvl="0" algn="l">
              <a:lnSpc>
                <a:spcPct val="110000"/>
              </a:lnSpc>
              <a:buClrTx/>
              <a:buSzTx/>
              <a:buFontTx/>
            </a:pPr>
            <a:r>
              <a:rPr kumimoji="1" lang="en-US" altLang="zh-CN" b="1">
                <a:solidFill>
                  <a:schemeClr val="tx1"/>
                </a:solidFill>
                <a:latin typeface="+mn-lt"/>
                <a:ea typeface="+mn-ea"/>
                <a:sym typeface="+mn-ea"/>
              </a:rPr>
              <a:t>23</a:t>
            </a:r>
            <a:endParaRPr kumimoji="1" lang="en-US" altLang="zh-CN" b="1">
              <a:solidFill>
                <a:schemeClr val="tx1"/>
              </a:solidFill>
              <a:latin typeface="+mn-lt"/>
              <a:ea typeface="+mn-ea"/>
              <a:sym typeface="+mn-ea"/>
            </a:endParaRPr>
          </a:p>
          <a:p>
            <a:pPr lvl="0">
              <a:lnSpc>
                <a:spcPct val="110000"/>
              </a:lnSpc>
            </a:pPr>
            <a:r>
              <a:rPr lang="en-US" altLang="zh-CN" b="1">
                <a:solidFill>
                  <a:schemeClr val="tx1"/>
                </a:solidFill>
                <a:sym typeface="+mn-ea"/>
              </a:rPr>
              <a:t>11</a:t>
            </a:r>
            <a:endParaRPr lang="en-US" altLang="zh-CN" b="1">
              <a:solidFill>
                <a:schemeClr val="tx1"/>
              </a:solidFill>
              <a:sym typeface="+mn-ea"/>
            </a:endParaRPr>
          </a:p>
          <a:p>
            <a:pPr lvl="0" algn="l">
              <a:lnSpc>
                <a:spcPct val="110000"/>
              </a:lnSpc>
              <a:buClrTx/>
              <a:buSzTx/>
              <a:buNone/>
            </a:pPr>
            <a:r>
              <a:rPr kumimoji="1" lang="en-US" altLang="zh-CN" b="1">
                <a:solidFill>
                  <a:schemeClr val="tx1"/>
                </a:solidFill>
                <a:latin typeface="+mn-lt"/>
                <a:ea typeface="+mn-ea"/>
                <a:sym typeface="+mn-ea"/>
              </a:rPr>
              <a:t>23</a:t>
            </a:r>
            <a:endParaRPr kumimoji="1" lang="en-US" altLang="zh-CN" b="1">
              <a:solidFill>
                <a:schemeClr val="tx1"/>
              </a:solidFill>
              <a:latin typeface="+mn-lt"/>
              <a:ea typeface="+mn-ea"/>
              <a:sym typeface="+mn-ea"/>
            </a:endParaRPr>
          </a:p>
          <a:p>
            <a:pPr lvl="0">
              <a:lnSpc>
                <a:spcPct val="110000"/>
              </a:lnSpc>
            </a:pPr>
            <a:r>
              <a:rPr lang="en-US" altLang="zh-CN" b="1">
                <a:solidFill>
                  <a:schemeClr val="tx1"/>
                </a:solidFill>
                <a:sym typeface="+mn-ea"/>
              </a:rPr>
              <a:t>1</a:t>
            </a:r>
            <a:endParaRPr lang="en-US" altLang="zh-CN" b="1">
              <a:solidFill>
                <a:schemeClr val="tx1"/>
              </a:solidFill>
              <a:sym typeface="+mn-ea"/>
            </a:endParaRPr>
          </a:p>
          <a:p>
            <a:pPr lvl="0">
              <a:lnSpc>
                <a:spcPct val="110000"/>
              </a:lnSpc>
            </a:pPr>
            <a:r>
              <a:rPr lang="en-US" altLang="zh-CN" b="1">
                <a:solidFill>
                  <a:schemeClr val="tx1"/>
                </a:solidFill>
                <a:sym typeface="+mn-ea"/>
              </a:rPr>
              <a:t>3</a:t>
            </a:r>
            <a:endParaRPr lang="en-US" altLang="zh-CN" b="1">
              <a:solidFill>
                <a:schemeClr val="tx1"/>
              </a:solidFill>
              <a:sym typeface="+mn-ea"/>
            </a:endParaRPr>
          </a:p>
          <a:p>
            <a:pPr lvl="0">
              <a:lnSpc>
                <a:spcPct val="110000"/>
              </a:lnSpc>
            </a:pPr>
            <a:r>
              <a:rPr lang="en-US" altLang="zh-CN" b="1">
                <a:solidFill>
                  <a:schemeClr val="tx1"/>
                </a:solidFill>
                <a:sym typeface="+mn-ea"/>
              </a:rPr>
              <a:t>22</a:t>
            </a:r>
            <a:endParaRPr lang="en-US" altLang="zh-CN" b="1">
              <a:solidFill>
                <a:schemeClr val="tx1"/>
              </a:solidFill>
              <a:sym typeface="+mn-ea"/>
            </a:endParaRPr>
          </a:p>
          <a:p>
            <a:pPr lvl="0">
              <a:lnSpc>
                <a:spcPct val="110000"/>
              </a:lnSpc>
            </a:pPr>
            <a:r>
              <a:rPr kumimoji="1" lang="en-US" altLang="zh-CN" b="1">
                <a:solidFill>
                  <a:schemeClr val="tx1"/>
                </a:solidFill>
                <a:latin typeface="+mn-lt"/>
                <a:ea typeface="+mn-ea"/>
                <a:sym typeface="+mn-ea"/>
              </a:rPr>
              <a:t>23</a:t>
            </a:r>
            <a:endParaRPr kumimoji="1" lang="en-US" altLang="zh-CN" b="1">
              <a:solidFill>
                <a:schemeClr val="tx1"/>
              </a:solidFill>
              <a:latin typeface="+mn-lt"/>
              <a:ea typeface="+mn-ea"/>
              <a:sym typeface="+mn-ea"/>
            </a:endParaRPr>
          </a:p>
          <a:p>
            <a:pPr lvl="0">
              <a:lnSpc>
                <a:spcPct val="110000"/>
              </a:lnSpc>
            </a:pPr>
            <a:r>
              <a:rPr kumimoji="1" lang="en-US" altLang="zh-CN" b="1">
                <a:solidFill>
                  <a:schemeClr val="tx1"/>
                </a:solidFill>
                <a:latin typeface="+mn-lt"/>
                <a:ea typeface="+mn-ea"/>
                <a:sym typeface="+mn-ea"/>
              </a:rPr>
              <a:t>23</a:t>
            </a:r>
            <a:endParaRPr kumimoji="1" lang="en-US" altLang="zh-CN" b="1">
              <a:solidFill>
                <a:schemeClr val="tx1"/>
              </a:solidFill>
              <a:latin typeface="+mn-lt"/>
              <a:ea typeface="+mn-ea"/>
              <a:sym typeface="+mn-ea"/>
            </a:endParaRPr>
          </a:p>
          <a:p>
            <a:pPr lvl="0">
              <a:lnSpc>
                <a:spcPct val="110000"/>
              </a:lnSpc>
            </a:pPr>
            <a:r>
              <a:rPr lang="en-US" altLang="zh-CN" b="1">
                <a:solidFill>
                  <a:schemeClr val="tx1"/>
                </a:solidFill>
                <a:sym typeface="+mn-ea"/>
              </a:rPr>
              <a:t>5</a:t>
            </a:r>
            <a:endParaRPr lang="en-US" altLang="zh-CN" b="1">
              <a:solidFill>
                <a:schemeClr val="tx1"/>
              </a:solidFill>
              <a:sym typeface="+mn-ea"/>
            </a:endParaRPr>
          </a:p>
          <a:p>
            <a:pPr lvl="0">
              <a:lnSpc>
                <a:spcPct val="110000"/>
              </a:lnSpc>
            </a:pPr>
            <a:r>
              <a:rPr lang="en-US" altLang="zh-CN" b="1">
                <a:solidFill>
                  <a:schemeClr val="tx1"/>
                </a:solidFill>
                <a:sym typeface="+mn-ea"/>
              </a:rPr>
              <a:t>25</a:t>
            </a:r>
            <a:endParaRPr lang="en-US" altLang="zh-CN" b="1">
              <a:solidFill>
                <a:schemeClr val="tx1"/>
              </a:solidFill>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98"/>
          <p:cNvSpPr txBox="1"/>
          <p:nvPr/>
        </p:nvSpPr>
        <p:spPr>
          <a:xfrm>
            <a:off x="610870" y="762635"/>
            <a:ext cx="8077200" cy="2908935"/>
          </a:xfrm>
          <a:prstGeom prst="rect">
            <a:avLst/>
          </a:prstGeom>
          <a:noFill/>
          <a:ln w="9525">
            <a:noFill/>
          </a:ln>
        </p:spPr>
        <p:txBody>
          <a:bodyPr>
            <a:no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endParaRPr lang="en-US" altLang="zh-CN" sz="2400" b="1"/>
          </a:p>
          <a:p>
            <a:pPr marL="0" lvl="0" indent="0" eaLnBrk="1" hangingPunct="1">
              <a:spcBef>
                <a:spcPct val="50000"/>
              </a:spcBef>
              <a:buNone/>
            </a:pPr>
            <a:endParaRPr lang="en-US" altLang="zh-CN" sz="2400" b="1"/>
          </a:p>
          <a:p>
            <a:pPr marL="0" lvl="0" indent="0" eaLnBrk="1" hangingPunct="1">
              <a:spcBef>
                <a:spcPct val="30000"/>
              </a:spcBef>
              <a:buNone/>
            </a:pPr>
            <a:r>
              <a:rPr lang="en-US" altLang="zh-CN" sz="2400" b="1"/>
              <a:t>        </a:t>
            </a:r>
            <a:r>
              <a:rPr lang="en-US" altLang="zh-CN" sz="2400" b="1">
                <a:solidFill>
                  <a:srgbClr val="FF0000"/>
                </a:solidFill>
              </a:rPr>
              <a:t>5.11.7 </a:t>
            </a:r>
            <a:r>
              <a:rPr lang="en-US" altLang="zh-CN" sz="2400" b="1">
                <a:solidFill>
                  <a:schemeClr val="tx1"/>
                </a:solidFill>
              </a:rPr>
              <a:t>Repeat Exercise 5.11.6 using </a:t>
            </a:r>
            <a:r>
              <a:rPr lang="en-US" altLang="zh-CN" sz="2400" b="1">
                <a:solidFill>
                  <a:srgbClr val="0000FF"/>
                </a:solidFill>
              </a:rPr>
              <a:t>MRU (most recently used)</a:t>
            </a:r>
            <a:r>
              <a:rPr lang="en-US" altLang="zh-CN" sz="2400" b="1">
                <a:solidFill>
                  <a:schemeClr val="tx1"/>
                </a:solidFill>
              </a:rPr>
              <a:t> replacement. </a:t>
            </a:r>
            <a:endParaRPr lang="en-US" altLang="zh-CN" sz="2400" b="1">
              <a:solidFill>
                <a:schemeClr val="tx1"/>
              </a:solidFill>
            </a:endParaRPr>
          </a:p>
          <a:p>
            <a:pPr marL="0" lvl="0" indent="0" eaLnBrk="1" hangingPunct="1">
              <a:spcBef>
                <a:spcPct val="30000"/>
              </a:spcBef>
              <a:buNone/>
            </a:pPr>
            <a:endParaRPr lang="en-US" altLang="zh-CN" sz="2400" b="1">
              <a:sym typeface="+mn-ea"/>
            </a:endParaRPr>
          </a:p>
          <a:p>
            <a:pPr marL="0" lvl="0" indent="0" eaLnBrk="1" hangingPunct="1">
              <a:spcBef>
                <a:spcPct val="30000"/>
              </a:spcBef>
              <a:buNone/>
            </a:pPr>
            <a:r>
              <a:rPr lang="en-US" altLang="zh-CN" sz="2400" b="1">
                <a:sym typeface="+mn-ea"/>
              </a:rPr>
              <a:t>        </a:t>
            </a:r>
            <a:r>
              <a:rPr lang="en-US" altLang="zh-CN" sz="2400" b="1">
                <a:solidFill>
                  <a:srgbClr val="FF0000"/>
                </a:solidFill>
                <a:sym typeface="+mn-ea"/>
              </a:rPr>
              <a:t>5.11.8 </a:t>
            </a:r>
            <a:r>
              <a:rPr lang="en-US" altLang="zh-CN" sz="2400" b="1">
                <a:sym typeface="+mn-ea"/>
              </a:rPr>
              <a:t>Repeat Exercise 5.11.6 using </a:t>
            </a:r>
            <a:r>
              <a:rPr lang="en-US" altLang="zh-CN" sz="2400" b="1">
                <a:solidFill>
                  <a:srgbClr val="0000FF"/>
                </a:solidFill>
                <a:sym typeface="+mn-ea"/>
              </a:rPr>
              <a:t>the optimal replacement policy</a:t>
            </a:r>
            <a:r>
              <a:rPr lang="en-US" altLang="zh-CN" sz="2400" b="1">
                <a:sym typeface="+mn-ea"/>
              </a:rPr>
              <a:t> (i.e., the one that gives the lowest miss rate).</a:t>
            </a:r>
            <a:r>
              <a:rPr lang="en-US" altLang="zh-CN" sz="2400" b="1">
                <a:sym typeface="+mn-ea"/>
              </a:rPr>
              <a:t> </a:t>
            </a:r>
            <a:endParaRPr lang="en-US" altLang="zh-CN" sz="2400" b="1">
              <a:solidFill>
                <a:schemeClr val="tx1"/>
              </a:solidFill>
            </a:endParaRPr>
          </a:p>
          <a:p>
            <a:pPr marL="0" lvl="0" indent="0" eaLnBrk="1" hangingPunct="1">
              <a:spcBef>
                <a:spcPct val="30000"/>
              </a:spcBef>
              <a:buNone/>
            </a:pPr>
            <a:endParaRPr lang="en-US" altLang="zh-CN" sz="2400" b="1">
              <a:solidFill>
                <a:schemeClr val="tx1"/>
              </a:solidFill>
            </a:endParaRPr>
          </a:p>
          <a:p>
            <a:pPr marL="0" lvl="0" indent="0" eaLnBrk="1" hangingPunct="1">
              <a:spcBef>
                <a:spcPct val="30000"/>
              </a:spcBef>
              <a:buNone/>
            </a:pPr>
            <a:endParaRPr lang="en-US" altLang="zh-CN" sz="2400" b="1">
              <a:solidFill>
                <a:schemeClr val="tx1"/>
              </a:solidFill>
            </a:endParaRPr>
          </a:p>
        </p:txBody>
      </p:sp>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5.11 Cache</a:t>
            </a:r>
            <a:endParaRPr lang="en-US" altLang="zh-CN" sz="1800" b="1">
              <a:solidFill>
                <a:schemeClr val="hlink"/>
              </a:solidFill>
              <a:sym typeface="Webdings" panose="05030102010509060703" pitchFamily="18" charset="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98"/>
          <p:cNvSpPr txBox="1"/>
          <p:nvPr/>
        </p:nvSpPr>
        <p:spPr>
          <a:xfrm>
            <a:off x="610870" y="260033"/>
            <a:ext cx="80772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5.11.7 </a:t>
            </a:r>
            <a:r>
              <a:rPr lang="en-US" altLang="zh-CN" sz="2400" b="1">
                <a:solidFill>
                  <a:schemeClr val="accent1"/>
                </a:solidFill>
              </a:rPr>
              <a:t>Solution: </a:t>
            </a:r>
            <a:r>
              <a:rPr lang="en-US" altLang="zh-CN" sz="2400" b="1"/>
              <a:t>  </a:t>
            </a:r>
            <a:endParaRPr lang="en-US" altLang="zh-CN" sz="2400" b="1"/>
          </a:p>
        </p:txBody>
      </p:sp>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5.11 Cache</a:t>
            </a:r>
            <a:endParaRPr lang="en-US" altLang="zh-CN" sz="1800" b="1">
              <a:solidFill>
                <a:schemeClr val="hlink"/>
              </a:solidFill>
              <a:sym typeface="Webdings" panose="05030102010509060703" pitchFamily="18" charset="2"/>
            </a:endParaRPr>
          </a:p>
        </p:txBody>
      </p:sp>
      <p:pic>
        <p:nvPicPr>
          <p:cNvPr id="2" name="图片 1"/>
          <p:cNvPicPr>
            <a:picLocks noChangeAspect="1"/>
          </p:cNvPicPr>
          <p:nvPr/>
        </p:nvPicPr>
        <p:blipFill>
          <a:blip r:embed="rId1"/>
          <a:stretch>
            <a:fillRect/>
          </a:stretch>
        </p:blipFill>
        <p:spPr>
          <a:xfrm>
            <a:off x="973455" y="680720"/>
            <a:ext cx="6283960" cy="6089650"/>
          </a:xfrm>
          <a:prstGeom prst="rect">
            <a:avLst/>
          </a:prstGeom>
        </p:spPr>
      </p:pic>
      <p:sp>
        <p:nvSpPr>
          <p:cNvPr id="5" name="文本框 4"/>
          <p:cNvSpPr txBox="1"/>
          <p:nvPr/>
        </p:nvSpPr>
        <p:spPr>
          <a:xfrm>
            <a:off x="7310120" y="1052195"/>
            <a:ext cx="4572000" cy="5773420"/>
          </a:xfrm>
          <a:prstGeom prst="rect">
            <a:avLst/>
          </a:prstGeom>
          <a:noFill/>
        </p:spPr>
        <p:txBody>
          <a:bodyPr wrap="square" rtlCol="0" anchor="t">
            <a:spAutoFit/>
          </a:bodyPr>
          <a:p>
            <a:pPr lvl="0">
              <a:lnSpc>
                <a:spcPct val="110000"/>
              </a:lnSpc>
            </a:pPr>
            <a:r>
              <a:rPr lang="en-US" altLang="zh-CN" b="1">
                <a:solidFill>
                  <a:schemeClr val="tx1"/>
                </a:solidFill>
                <a:sym typeface="+mn-ea"/>
              </a:rPr>
              <a:t>0</a:t>
            </a:r>
            <a:endParaRPr lang="en-US" altLang="zh-CN" b="1">
              <a:solidFill>
                <a:schemeClr val="tx1"/>
              </a:solidFill>
              <a:sym typeface="+mn-ea"/>
            </a:endParaRPr>
          </a:p>
          <a:p>
            <a:pPr lvl="0">
              <a:lnSpc>
                <a:spcPct val="110000"/>
              </a:lnSpc>
            </a:pPr>
            <a:r>
              <a:rPr lang="en-US" altLang="zh-CN" b="1">
                <a:solidFill>
                  <a:schemeClr val="tx1"/>
                </a:solidFill>
                <a:sym typeface="+mn-ea"/>
              </a:rPr>
              <a:t>22</a:t>
            </a:r>
            <a:endParaRPr lang="en-US" altLang="zh-CN" b="1">
              <a:solidFill>
                <a:schemeClr val="tx1"/>
              </a:solidFill>
              <a:sym typeface="+mn-ea"/>
            </a:endParaRPr>
          </a:p>
          <a:p>
            <a:pPr lvl="0">
              <a:lnSpc>
                <a:spcPct val="110000"/>
              </a:lnSpc>
            </a:pPr>
            <a:r>
              <a:rPr lang="en-US" altLang="zh-CN" b="1">
                <a:solidFill>
                  <a:schemeClr val="tx1"/>
                </a:solidFill>
                <a:sym typeface="+mn-ea"/>
              </a:rPr>
              <a:t>5</a:t>
            </a:r>
            <a:endParaRPr lang="en-US" altLang="zh-CN" b="1">
              <a:solidFill>
                <a:schemeClr val="tx1"/>
              </a:solidFill>
              <a:sym typeface="+mn-ea"/>
            </a:endParaRPr>
          </a:p>
          <a:p>
            <a:pPr lvl="0">
              <a:lnSpc>
                <a:spcPct val="110000"/>
              </a:lnSpc>
            </a:pPr>
            <a:r>
              <a:rPr lang="en-US" altLang="zh-CN" b="1">
                <a:solidFill>
                  <a:schemeClr val="tx1"/>
                </a:solidFill>
                <a:sym typeface="+mn-ea"/>
              </a:rPr>
              <a:t>0</a:t>
            </a:r>
            <a:endParaRPr lang="en-US" altLang="zh-CN" b="1">
              <a:solidFill>
                <a:schemeClr val="tx1"/>
              </a:solidFill>
              <a:sym typeface="+mn-ea"/>
            </a:endParaRPr>
          </a:p>
          <a:p>
            <a:pPr lvl="0" algn="l">
              <a:lnSpc>
                <a:spcPct val="110000"/>
              </a:lnSpc>
              <a:buClrTx/>
              <a:buSzTx/>
              <a:buFontTx/>
            </a:pPr>
            <a:r>
              <a:rPr kumimoji="1" lang="en-US" altLang="zh-CN" b="1">
                <a:solidFill>
                  <a:schemeClr val="tx1"/>
                </a:solidFill>
                <a:latin typeface="+mn-lt"/>
                <a:ea typeface="+mn-ea"/>
                <a:sym typeface="+mn-ea"/>
              </a:rPr>
              <a:t>23</a:t>
            </a:r>
            <a:endParaRPr kumimoji="1" lang="en-US" altLang="zh-CN" b="1">
              <a:solidFill>
                <a:schemeClr val="tx1"/>
              </a:solidFill>
              <a:latin typeface="+mn-lt"/>
              <a:ea typeface="+mn-ea"/>
              <a:sym typeface="+mn-ea"/>
            </a:endParaRPr>
          </a:p>
          <a:p>
            <a:pPr lvl="0">
              <a:lnSpc>
                <a:spcPct val="110000"/>
              </a:lnSpc>
            </a:pPr>
            <a:r>
              <a:rPr lang="en-US" altLang="zh-CN" b="1">
                <a:solidFill>
                  <a:schemeClr val="tx1"/>
                </a:solidFill>
                <a:sym typeface="+mn-ea"/>
              </a:rPr>
              <a:t>11</a:t>
            </a:r>
            <a:endParaRPr lang="en-US" altLang="zh-CN" b="1">
              <a:solidFill>
                <a:schemeClr val="tx1"/>
              </a:solidFill>
              <a:sym typeface="+mn-ea"/>
            </a:endParaRPr>
          </a:p>
          <a:p>
            <a:pPr lvl="0" algn="l">
              <a:lnSpc>
                <a:spcPct val="110000"/>
              </a:lnSpc>
              <a:buClrTx/>
              <a:buSzTx/>
              <a:buNone/>
            </a:pPr>
            <a:r>
              <a:rPr kumimoji="1" lang="en-US" altLang="zh-CN" b="1">
                <a:solidFill>
                  <a:schemeClr val="tx1"/>
                </a:solidFill>
                <a:latin typeface="+mn-lt"/>
                <a:ea typeface="+mn-ea"/>
                <a:sym typeface="+mn-ea"/>
              </a:rPr>
              <a:t>23</a:t>
            </a:r>
            <a:endParaRPr kumimoji="1" lang="en-US" altLang="zh-CN" b="1">
              <a:solidFill>
                <a:schemeClr val="tx1"/>
              </a:solidFill>
              <a:latin typeface="+mn-lt"/>
              <a:ea typeface="+mn-ea"/>
              <a:sym typeface="+mn-ea"/>
            </a:endParaRPr>
          </a:p>
          <a:p>
            <a:pPr lvl="0">
              <a:lnSpc>
                <a:spcPct val="110000"/>
              </a:lnSpc>
            </a:pPr>
            <a:r>
              <a:rPr lang="en-US" altLang="zh-CN" b="1">
                <a:solidFill>
                  <a:schemeClr val="tx1"/>
                </a:solidFill>
                <a:sym typeface="+mn-ea"/>
              </a:rPr>
              <a:t>1</a:t>
            </a:r>
            <a:endParaRPr lang="en-US" altLang="zh-CN" b="1">
              <a:solidFill>
                <a:schemeClr val="tx1"/>
              </a:solidFill>
              <a:sym typeface="+mn-ea"/>
            </a:endParaRPr>
          </a:p>
          <a:p>
            <a:pPr lvl="0">
              <a:lnSpc>
                <a:spcPct val="110000"/>
              </a:lnSpc>
            </a:pPr>
            <a:r>
              <a:rPr lang="en-US" altLang="zh-CN" b="1">
                <a:solidFill>
                  <a:schemeClr val="tx1"/>
                </a:solidFill>
                <a:sym typeface="+mn-ea"/>
              </a:rPr>
              <a:t>3</a:t>
            </a:r>
            <a:endParaRPr lang="en-US" altLang="zh-CN" b="1">
              <a:solidFill>
                <a:schemeClr val="tx1"/>
              </a:solidFill>
              <a:sym typeface="+mn-ea"/>
            </a:endParaRPr>
          </a:p>
          <a:p>
            <a:pPr lvl="0">
              <a:lnSpc>
                <a:spcPct val="110000"/>
              </a:lnSpc>
            </a:pPr>
            <a:r>
              <a:rPr lang="en-US" altLang="zh-CN" b="1">
                <a:solidFill>
                  <a:schemeClr val="tx1"/>
                </a:solidFill>
                <a:sym typeface="+mn-ea"/>
              </a:rPr>
              <a:t>22</a:t>
            </a:r>
            <a:endParaRPr lang="en-US" altLang="zh-CN" b="1">
              <a:solidFill>
                <a:schemeClr val="tx1"/>
              </a:solidFill>
              <a:sym typeface="+mn-ea"/>
            </a:endParaRPr>
          </a:p>
          <a:p>
            <a:pPr lvl="0">
              <a:lnSpc>
                <a:spcPct val="110000"/>
              </a:lnSpc>
            </a:pPr>
            <a:r>
              <a:rPr kumimoji="1" lang="en-US" altLang="zh-CN" b="1">
                <a:solidFill>
                  <a:schemeClr val="tx1"/>
                </a:solidFill>
                <a:latin typeface="+mn-lt"/>
                <a:ea typeface="+mn-ea"/>
                <a:sym typeface="+mn-ea"/>
              </a:rPr>
              <a:t>23</a:t>
            </a:r>
            <a:endParaRPr kumimoji="1" lang="en-US" altLang="zh-CN" b="1">
              <a:solidFill>
                <a:schemeClr val="tx1"/>
              </a:solidFill>
              <a:latin typeface="+mn-lt"/>
              <a:ea typeface="+mn-ea"/>
              <a:sym typeface="+mn-ea"/>
            </a:endParaRPr>
          </a:p>
          <a:p>
            <a:pPr lvl="0">
              <a:lnSpc>
                <a:spcPct val="110000"/>
              </a:lnSpc>
            </a:pPr>
            <a:r>
              <a:rPr kumimoji="1" lang="en-US" altLang="zh-CN" b="1">
                <a:solidFill>
                  <a:schemeClr val="tx1"/>
                </a:solidFill>
                <a:latin typeface="+mn-lt"/>
                <a:ea typeface="+mn-ea"/>
                <a:sym typeface="+mn-ea"/>
              </a:rPr>
              <a:t>23</a:t>
            </a:r>
            <a:endParaRPr kumimoji="1" lang="en-US" altLang="zh-CN" b="1">
              <a:solidFill>
                <a:schemeClr val="tx1"/>
              </a:solidFill>
              <a:latin typeface="+mn-lt"/>
              <a:ea typeface="+mn-ea"/>
              <a:sym typeface="+mn-ea"/>
            </a:endParaRPr>
          </a:p>
          <a:p>
            <a:pPr lvl="0">
              <a:lnSpc>
                <a:spcPct val="110000"/>
              </a:lnSpc>
            </a:pPr>
            <a:r>
              <a:rPr lang="en-US" altLang="zh-CN" b="1">
                <a:solidFill>
                  <a:schemeClr val="tx1"/>
                </a:solidFill>
                <a:sym typeface="+mn-ea"/>
              </a:rPr>
              <a:t>5</a:t>
            </a:r>
            <a:endParaRPr lang="en-US" altLang="zh-CN" b="1">
              <a:solidFill>
                <a:schemeClr val="tx1"/>
              </a:solidFill>
              <a:sym typeface="+mn-ea"/>
            </a:endParaRPr>
          </a:p>
          <a:p>
            <a:pPr lvl="0">
              <a:lnSpc>
                <a:spcPct val="110000"/>
              </a:lnSpc>
            </a:pPr>
            <a:r>
              <a:rPr lang="en-US" altLang="zh-CN" b="1">
                <a:solidFill>
                  <a:schemeClr val="tx1"/>
                </a:solidFill>
                <a:sym typeface="+mn-ea"/>
              </a:rPr>
              <a:t>25</a:t>
            </a:r>
            <a:endParaRPr lang="en-US" altLang="zh-CN" b="1">
              <a:solidFill>
                <a:schemeClr val="tx1"/>
              </a:solidFill>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98"/>
          <p:cNvSpPr txBox="1"/>
          <p:nvPr/>
        </p:nvSpPr>
        <p:spPr>
          <a:xfrm>
            <a:off x="610870" y="260033"/>
            <a:ext cx="80772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5.11.8 </a:t>
            </a:r>
            <a:r>
              <a:rPr lang="en-US" altLang="zh-CN" sz="2400" b="1">
                <a:solidFill>
                  <a:schemeClr val="accent1"/>
                </a:solidFill>
              </a:rPr>
              <a:t>Solution:</a:t>
            </a:r>
            <a:r>
              <a:rPr lang="en-US" altLang="zh-CN" sz="2400" b="1"/>
              <a:t>  </a:t>
            </a:r>
            <a:endParaRPr lang="en-US" altLang="zh-CN" sz="2400" b="1"/>
          </a:p>
        </p:txBody>
      </p:sp>
      <p:sp>
        <p:nvSpPr>
          <p:cNvPr id="16388"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5.11 Cache</a:t>
            </a:r>
            <a:endParaRPr lang="en-US" altLang="zh-CN" sz="1800" b="1">
              <a:solidFill>
                <a:schemeClr val="hlink"/>
              </a:solidFill>
              <a:sym typeface="Webdings" panose="05030102010509060703" pitchFamily="18" charset="2"/>
            </a:endParaRPr>
          </a:p>
        </p:txBody>
      </p:sp>
      <p:pic>
        <p:nvPicPr>
          <p:cNvPr id="2" name="图片 1"/>
          <p:cNvPicPr>
            <a:picLocks noChangeAspect="1"/>
          </p:cNvPicPr>
          <p:nvPr/>
        </p:nvPicPr>
        <p:blipFill>
          <a:blip r:embed="rId1"/>
          <a:stretch>
            <a:fillRect/>
          </a:stretch>
        </p:blipFill>
        <p:spPr>
          <a:xfrm>
            <a:off x="901065" y="738505"/>
            <a:ext cx="6281420" cy="6014720"/>
          </a:xfrm>
          <a:prstGeom prst="rect">
            <a:avLst/>
          </a:prstGeom>
        </p:spPr>
      </p:pic>
      <p:sp>
        <p:nvSpPr>
          <p:cNvPr id="5" name="文本框 4"/>
          <p:cNvSpPr txBox="1"/>
          <p:nvPr/>
        </p:nvSpPr>
        <p:spPr>
          <a:xfrm>
            <a:off x="7381875" y="1052195"/>
            <a:ext cx="4572000" cy="5773420"/>
          </a:xfrm>
          <a:prstGeom prst="rect">
            <a:avLst/>
          </a:prstGeom>
          <a:noFill/>
        </p:spPr>
        <p:txBody>
          <a:bodyPr wrap="square" rtlCol="0" anchor="t">
            <a:spAutoFit/>
          </a:bodyPr>
          <a:p>
            <a:pPr lvl="0">
              <a:lnSpc>
                <a:spcPct val="110000"/>
              </a:lnSpc>
            </a:pPr>
            <a:r>
              <a:rPr lang="en-US" altLang="zh-CN" b="1">
                <a:solidFill>
                  <a:srgbClr val="FF0000"/>
                </a:solidFill>
                <a:sym typeface="+mn-ea"/>
              </a:rPr>
              <a:t>0</a:t>
            </a:r>
            <a:endParaRPr lang="en-US" altLang="zh-CN" b="1">
              <a:solidFill>
                <a:srgbClr val="FF0000"/>
              </a:solidFill>
              <a:sym typeface="+mn-ea"/>
            </a:endParaRPr>
          </a:p>
          <a:p>
            <a:pPr lvl="0">
              <a:lnSpc>
                <a:spcPct val="110000"/>
              </a:lnSpc>
            </a:pPr>
            <a:r>
              <a:rPr lang="en-US" altLang="zh-CN" b="1">
                <a:solidFill>
                  <a:srgbClr val="0000FF"/>
                </a:solidFill>
                <a:sym typeface="+mn-ea"/>
              </a:rPr>
              <a:t>22</a:t>
            </a:r>
            <a:endParaRPr lang="en-US" altLang="zh-CN" b="1">
              <a:solidFill>
                <a:srgbClr val="0000FF"/>
              </a:solidFill>
              <a:sym typeface="+mn-ea"/>
            </a:endParaRPr>
          </a:p>
          <a:p>
            <a:pPr lvl="0">
              <a:lnSpc>
                <a:spcPct val="110000"/>
              </a:lnSpc>
            </a:pPr>
            <a:r>
              <a:rPr lang="en-US" altLang="zh-CN" b="1">
                <a:solidFill>
                  <a:srgbClr val="00B0F0"/>
                </a:solidFill>
                <a:sym typeface="+mn-ea"/>
              </a:rPr>
              <a:t>5</a:t>
            </a:r>
            <a:endParaRPr lang="en-US" altLang="zh-CN" b="1">
              <a:solidFill>
                <a:srgbClr val="00B0F0"/>
              </a:solidFill>
              <a:sym typeface="+mn-ea"/>
            </a:endParaRPr>
          </a:p>
          <a:p>
            <a:pPr lvl="0">
              <a:lnSpc>
                <a:spcPct val="110000"/>
              </a:lnSpc>
            </a:pPr>
            <a:r>
              <a:rPr lang="en-US" altLang="zh-CN" b="1">
                <a:solidFill>
                  <a:srgbClr val="FF0000"/>
                </a:solidFill>
                <a:sym typeface="+mn-ea"/>
              </a:rPr>
              <a:t>0</a:t>
            </a:r>
            <a:endParaRPr lang="en-US" altLang="zh-CN" b="1">
              <a:solidFill>
                <a:srgbClr val="FF0000"/>
              </a:solidFill>
              <a:sym typeface="+mn-ea"/>
            </a:endParaRPr>
          </a:p>
          <a:p>
            <a:pPr lvl="0" algn="l">
              <a:lnSpc>
                <a:spcPct val="110000"/>
              </a:lnSpc>
              <a:buClrTx/>
              <a:buSzTx/>
              <a:buFontTx/>
            </a:pPr>
            <a:r>
              <a:rPr kumimoji="1" lang="en-US" altLang="zh-CN" b="1">
                <a:solidFill>
                  <a:schemeClr val="accent1"/>
                </a:solidFill>
                <a:latin typeface="+mn-lt"/>
                <a:ea typeface="+mn-ea"/>
                <a:sym typeface="+mn-ea"/>
              </a:rPr>
              <a:t>23</a:t>
            </a:r>
            <a:endParaRPr kumimoji="1" lang="en-US" altLang="zh-CN" b="1">
              <a:solidFill>
                <a:schemeClr val="accent1"/>
              </a:solidFill>
              <a:latin typeface="+mn-lt"/>
              <a:ea typeface="+mn-ea"/>
              <a:sym typeface="+mn-ea"/>
            </a:endParaRPr>
          </a:p>
          <a:p>
            <a:pPr lvl="0">
              <a:lnSpc>
                <a:spcPct val="110000"/>
              </a:lnSpc>
            </a:pPr>
            <a:r>
              <a:rPr lang="en-US" altLang="zh-CN" b="1">
                <a:sym typeface="+mn-ea"/>
              </a:rPr>
              <a:t>11</a:t>
            </a:r>
            <a:endParaRPr lang="en-US" altLang="zh-CN" b="1">
              <a:sym typeface="+mn-ea"/>
            </a:endParaRPr>
          </a:p>
          <a:p>
            <a:pPr lvl="0" algn="l">
              <a:lnSpc>
                <a:spcPct val="110000"/>
              </a:lnSpc>
              <a:buClrTx/>
              <a:buSzTx/>
              <a:buNone/>
            </a:pPr>
            <a:r>
              <a:rPr kumimoji="1" lang="en-US" altLang="zh-CN" b="1">
                <a:solidFill>
                  <a:schemeClr val="accent1"/>
                </a:solidFill>
                <a:latin typeface="+mn-lt"/>
                <a:ea typeface="+mn-ea"/>
                <a:sym typeface="+mn-ea"/>
              </a:rPr>
              <a:t>23</a:t>
            </a:r>
            <a:endParaRPr kumimoji="1" lang="en-US" altLang="zh-CN" b="1">
              <a:solidFill>
                <a:schemeClr val="accent1"/>
              </a:solidFill>
              <a:latin typeface="+mn-lt"/>
              <a:ea typeface="+mn-ea"/>
              <a:sym typeface="+mn-ea"/>
            </a:endParaRPr>
          </a:p>
          <a:p>
            <a:pPr lvl="0">
              <a:lnSpc>
                <a:spcPct val="110000"/>
              </a:lnSpc>
            </a:pPr>
            <a:r>
              <a:rPr lang="en-US" altLang="zh-CN" b="1">
                <a:sym typeface="+mn-ea"/>
              </a:rPr>
              <a:t>1</a:t>
            </a:r>
            <a:endParaRPr lang="en-US" altLang="zh-CN" b="1">
              <a:sym typeface="+mn-ea"/>
            </a:endParaRPr>
          </a:p>
          <a:p>
            <a:pPr lvl="0">
              <a:lnSpc>
                <a:spcPct val="110000"/>
              </a:lnSpc>
            </a:pPr>
            <a:r>
              <a:rPr lang="en-US" altLang="zh-CN" b="1">
                <a:sym typeface="+mn-ea"/>
              </a:rPr>
              <a:t>3</a:t>
            </a:r>
            <a:endParaRPr lang="en-US" altLang="zh-CN" b="1">
              <a:sym typeface="+mn-ea"/>
            </a:endParaRPr>
          </a:p>
          <a:p>
            <a:pPr lvl="0">
              <a:lnSpc>
                <a:spcPct val="110000"/>
              </a:lnSpc>
            </a:pPr>
            <a:r>
              <a:rPr lang="en-US" altLang="zh-CN" b="1">
                <a:solidFill>
                  <a:srgbClr val="0000FF"/>
                </a:solidFill>
                <a:sym typeface="+mn-ea"/>
              </a:rPr>
              <a:t>22</a:t>
            </a:r>
            <a:endParaRPr lang="en-US" altLang="zh-CN" b="1">
              <a:solidFill>
                <a:srgbClr val="0000FF"/>
              </a:solidFill>
              <a:sym typeface="+mn-ea"/>
            </a:endParaRPr>
          </a:p>
          <a:p>
            <a:pPr lvl="0">
              <a:lnSpc>
                <a:spcPct val="110000"/>
              </a:lnSpc>
            </a:pPr>
            <a:r>
              <a:rPr kumimoji="1" lang="en-US" altLang="zh-CN" b="1">
                <a:solidFill>
                  <a:schemeClr val="accent1"/>
                </a:solidFill>
                <a:latin typeface="+mn-lt"/>
                <a:ea typeface="+mn-ea"/>
                <a:sym typeface="+mn-ea"/>
              </a:rPr>
              <a:t>23</a:t>
            </a:r>
            <a:endParaRPr kumimoji="1" lang="en-US" altLang="zh-CN" b="1">
              <a:solidFill>
                <a:schemeClr val="accent1"/>
              </a:solidFill>
              <a:latin typeface="+mn-lt"/>
              <a:ea typeface="+mn-ea"/>
              <a:sym typeface="+mn-ea"/>
            </a:endParaRPr>
          </a:p>
          <a:p>
            <a:pPr lvl="0">
              <a:lnSpc>
                <a:spcPct val="110000"/>
              </a:lnSpc>
            </a:pPr>
            <a:r>
              <a:rPr kumimoji="1" lang="en-US" altLang="zh-CN" b="1">
                <a:solidFill>
                  <a:schemeClr val="accent1"/>
                </a:solidFill>
                <a:latin typeface="+mn-lt"/>
                <a:ea typeface="+mn-ea"/>
                <a:sym typeface="+mn-ea"/>
              </a:rPr>
              <a:t>23</a:t>
            </a:r>
            <a:endParaRPr kumimoji="1" lang="en-US" altLang="zh-CN" b="1">
              <a:solidFill>
                <a:schemeClr val="accent1"/>
              </a:solidFill>
              <a:latin typeface="+mn-lt"/>
              <a:ea typeface="+mn-ea"/>
              <a:sym typeface="+mn-ea"/>
            </a:endParaRPr>
          </a:p>
          <a:p>
            <a:pPr lvl="0">
              <a:lnSpc>
                <a:spcPct val="110000"/>
              </a:lnSpc>
            </a:pPr>
            <a:r>
              <a:rPr lang="en-US" altLang="zh-CN" b="1">
                <a:solidFill>
                  <a:srgbClr val="00B0F0"/>
                </a:solidFill>
                <a:sym typeface="+mn-ea"/>
              </a:rPr>
              <a:t>5</a:t>
            </a:r>
            <a:endParaRPr lang="en-US" altLang="zh-CN" b="1">
              <a:solidFill>
                <a:srgbClr val="00B0F0"/>
              </a:solidFill>
              <a:sym typeface="+mn-ea"/>
            </a:endParaRPr>
          </a:p>
          <a:p>
            <a:pPr lvl="0">
              <a:lnSpc>
                <a:spcPct val="110000"/>
              </a:lnSpc>
            </a:pPr>
            <a:r>
              <a:rPr lang="en-US" altLang="zh-CN" b="1">
                <a:sym typeface="+mn-ea"/>
              </a:rPr>
              <a:t>25</a:t>
            </a:r>
            <a:endParaRPr lang="en-US" altLang="zh-CN" b="1">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46" name="Text Box 98"/>
          <p:cNvSpPr txBox="1"/>
          <p:nvPr/>
        </p:nvSpPr>
        <p:spPr>
          <a:xfrm>
            <a:off x="533400" y="1769428"/>
            <a:ext cx="8077200" cy="13093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endParaRPr lang="en-US" altLang="zh-CN" sz="2400" b="1"/>
          </a:p>
          <a:p>
            <a:pPr marL="0" lvl="0" indent="0" eaLnBrk="1" hangingPunct="1">
              <a:spcBef>
                <a:spcPct val="30000"/>
              </a:spcBef>
              <a:buNone/>
            </a:pPr>
            <a:r>
              <a:rPr lang="en-US" altLang="zh-CN" sz="2400" b="1"/>
              <a:t>        </a:t>
            </a:r>
            <a:r>
              <a:rPr lang="en-US" altLang="zh-CN" sz="2400" b="1">
                <a:solidFill>
                  <a:srgbClr val="FF0000"/>
                </a:solidFill>
              </a:rPr>
              <a:t>4.25.1</a:t>
            </a:r>
            <a:r>
              <a:rPr lang="en-US" altLang="zh-CN" sz="2400" b="1"/>
              <a:t>  Show a </a:t>
            </a:r>
            <a:r>
              <a:rPr lang="en-US" altLang="zh-CN" sz="2400" b="1">
                <a:solidFill>
                  <a:srgbClr val="0000FF"/>
                </a:solidFill>
              </a:rPr>
              <a:t>pipeline execution diagram</a:t>
            </a:r>
            <a:r>
              <a:rPr lang="en-US" altLang="zh-CN" sz="2400" b="1"/>
              <a:t> for the </a:t>
            </a:r>
            <a:r>
              <a:rPr lang="en-US" altLang="zh-CN" sz="2400" b="1" u="sng"/>
              <a:t>first two iterations</a:t>
            </a:r>
            <a:r>
              <a:rPr lang="en-US" altLang="zh-CN" sz="2400" b="1"/>
              <a:t> of this loop.</a:t>
            </a:r>
            <a:endParaRPr lang="en-US" altLang="zh-CN" sz="2400" b="1"/>
          </a:p>
        </p:txBody>
      </p:sp>
      <p:sp>
        <p:nvSpPr>
          <p:cNvPr id="7" name="文本框 6"/>
          <p:cNvSpPr txBox="1"/>
          <p:nvPr/>
        </p:nvSpPr>
        <p:spPr>
          <a:xfrm>
            <a:off x="533400" y="404495"/>
            <a:ext cx="7969250" cy="1198880"/>
          </a:xfrm>
          <a:prstGeom prst="rect">
            <a:avLst/>
          </a:prstGeom>
          <a:noFill/>
        </p:spPr>
        <p:txBody>
          <a:bodyPr wrap="square" rtlCol="0" anchor="t">
            <a:spAutoFit/>
          </a:bodyPr>
          <a:p>
            <a:r>
              <a:rPr lang="zh-CN" altLang="en-US" b="1" dirty="0">
                <a:solidFill>
                  <a:srgbClr val="0000FF"/>
                </a:solidFill>
                <a:sym typeface="+mn-ea"/>
              </a:rPr>
              <a:t>三点信息：</a:t>
            </a:r>
            <a:r>
              <a:rPr lang="en-US" altLang="zh-CN" b="1" dirty="0">
                <a:solidFill>
                  <a:srgbClr val="0000FF"/>
                </a:solidFill>
                <a:sym typeface="+mn-ea"/>
              </a:rPr>
              <a:t> </a:t>
            </a:r>
            <a:endParaRPr lang="en-US" altLang="zh-CN" b="1" dirty="0">
              <a:solidFill>
                <a:srgbClr val="0000FF"/>
              </a:solidFill>
              <a:sym typeface="+mn-ea"/>
            </a:endParaRPr>
          </a:p>
          <a:p>
            <a:endParaRPr lang="en-US" altLang="zh-CN" b="1" dirty="0">
              <a:solidFill>
                <a:srgbClr val="0000FF"/>
              </a:solidFill>
              <a:sym typeface="+mn-ea"/>
            </a:endParaRPr>
          </a:p>
          <a:p>
            <a:pPr indent="457200"/>
            <a:r>
              <a:rPr lang="zh-CN" altLang="en-US" b="1" dirty="0">
                <a:solidFill>
                  <a:schemeClr val="tx1"/>
                </a:solidFill>
                <a:sym typeface="+mn-ea"/>
              </a:rPr>
              <a:t>跳转不会</a:t>
            </a:r>
            <a:r>
              <a:rPr lang="en-US" altLang="zh-CN" b="1" dirty="0">
                <a:solidFill>
                  <a:schemeClr val="tx1"/>
                </a:solidFill>
                <a:sym typeface="+mn-ea"/>
              </a:rPr>
              <a:t>Stall</a:t>
            </a:r>
            <a:r>
              <a:rPr lang="zh-CN" altLang="en-US" b="1" dirty="0">
                <a:solidFill>
                  <a:schemeClr val="tx1"/>
                </a:solidFill>
                <a:sym typeface="+mn-ea"/>
              </a:rPr>
              <a:t>，减少</a:t>
            </a:r>
            <a:r>
              <a:rPr lang="en-US" altLang="zh-CN" b="1" dirty="0">
                <a:solidFill>
                  <a:schemeClr val="tx1"/>
                </a:solidFill>
                <a:sym typeface="+mn-ea"/>
              </a:rPr>
              <a:t> Data Hazard</a:t>
            </a:r>
            <a:r>
              <a:rPr lang="zh-CN" altLang="en-US" b="1" dirty="0">
                <a:solidFill>
                  <a:schemeClr val="tx1"/>
                </a:solidFill>
                <a:sym typeface="+mn-ea"/>
              </a:rPr>
              <a:t>，指令时序不变</a:t>
            </a:r>
            <a:endParaRPr lang="zh-CN" altLang="en-US" b="1" dirty="0">
              <a:solidFill>
                <a:schemeClr val="tx1"/>
              </a:solidFill>
              <a:sym typeface="+mn-ea"/>
            </a:endParaRPr>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4.25 Pipeline</a:t>
            </a:r>
            <a:endParaRPr lang="en-US" altLang="zh-CN" sz="1800" b="1">
              <a:solidFill>
                <a:schemeClr val="hlink"/>
              </a:solidFill>
              <a:sym typeface="Webdings" panose="05030102010509060703" pitchFamily="18" charset="2"/>
            </a:endParaRPr>
          </a:p>
        </p:txBody>
      </p:sp>
      <p:sp>
        <p:nvSpPr>
          <p:cNvPr id="119820" name="AutoShape 12"/>
          <p:cNvSpPr/>
          <p:nvPr/>
        </p:nvSpPr>
        <p:spPr>
          <a:xfrm>
            <a:off x="533400" y="3717290"/>
            <a:ext cx="3227070" cy="1715135"/>
          </a:xfrm>
          <a:prstGeom prst="foldedCorner">
            <a:avLst>
              <a:gd name="adj" fmla="val 12500"/>
            </a:avLst>
          </a:prstGeom>
          <a:gradFill rotWithShape="1">
            <a:gsLst>
              <a:gs pos="0">
                <a:schemeClr val="bg1"/>
              </a:gs>
              <a:gs pos="100000">
                <a:srgbClr val="CCFFCC"/>
              </a:gs>
            </a:gsLst>
            <a:lin ang="5400000" scaled="1"/>
            <a:tileRect/>
          </a:gradFill>
          <a:ln w="9525" cap="flat" cmpd="sng">
            <a:solidFill>
              <a:schemeClr val="tx1"/>
            </a:solidFill>
            <a:prstDash val="solid"/>
            <a:headEnd type="none" w="med" len="med"/>
            <a:tailEnd type="none" w="med" len="med"/>
          </a:ln>
        </p:spPr>
        <p:txBody>
          <a:bodyPr wrap="none" anchor="ctr" anchorCtr="0"/>
          <a:p>
            <a:pPr algn="l"/>
            <a:endParaRPr lang="en-US" altLang="zh-CN" sz="1800" b="1" dirty="0">
              <a:latin typeface="Consolas" panose="020B0609020204030204" pitchFamily="49" charset="0"/>
              <a:ea typeface="黑体" panose="02010609060101010101" pitchFamily="49" charset="-122"/>
            </a:endParaRPr>
          </a:p>
          <a:p>
            <a:pPr algn="l"/>
            <a:endParaRPr lang="en-US" altLang="zh-CN" sz="1800" b="1" dirty="0">
              <a:latin typeface="Consolas" panose="020B0609020204030204" pitchFamily="49" charset="0"/>
              <a:ea typeface="黑体" panose="02010609060101010101" pitchFamily="49" charset="-122"/>
            </a:endParaRPr>
          </a:p>
          <a:p>
            <a:pPr algn="l"/>
            <a:r>
              <a:rPr lang="en-US" altLang="zh-CN" sz="1800" b="1" dirty="0">
                <a:latin typeface="Consolas" panose="020B0609020204030204" pitchFamily="49" charset="0"/>
                <a:ea typeface="黑体" panose="02010609060101010101" pitchFamily="49" charset="-122"/>
              </a:rPr>
              <a:t>LOOP: </a:t>
            </a:r>
            <a:r>
              <a:rPr lang="en-US" altLang="zh-CN" sz="1800" b="1" dirty="0">
                <a:solidFill>
                  <a:schemeClr val="hlink"/>
                </a:solidFill>
                <a:latin typeface="Consolas" panose="020B0609020204030204" pitchFamily="49" charset="0"/>
                <a:ea typeface="黑体" panose="02010609060101010101" pitchFamily="49" charset="-122"/>
              </a:rPr>
              <a:t>ld</a:t>
            </a:r>
            <a:r>
              <a:rPr lang="en-US" altLang="zh-CN" sz="1800" b="1" dirty="0">
                <a:latin typeface="Consolas" panose="020B0609020204030204" pitchFamily="49" charset="0"/>
                <a:ea typeface="黑体" panose="02010609060101010101" pitchFamily="49" charset="-122"/>
              </a:rPr>
              <a:t> x10, 0(x13)</a:t>
            </a:r>
            <a:endParaRPr lang="en-US" altLang="zh-CN" sz="1800" b="1" dirty="0">
              <a:latin typeface="Consolas" panose="020B0609020204030204" pitchFamily="49" charset="0"/>
              <a:ea typeface="黑体" panose="02010609060101010101" pitchFamily="49" charset="-122"/>
            </a:endParaRPr>
          </a:p>
          <a:p>
            <a:pPr algn="l"/>
            <a:r>
              <a:rPr lang="en-US" altLang="zh-CN" sz="1800" b="1" dirty="0">
                <a:latin typeface="Consolas" panose="020B0609020204030204" pitchFamily="49" charset="0"/>
                <a:ea typeface="黑体" panose="02010609060101010101" pitchFamily="49" charset="-122"/>
              </a:rPr>
              <a:t>      </a:t>
            </a:r>
            <a:r>
              <a:rPr lang="en-US" altLang="zh-CN" sz="1800" b="1" dirty="0">
                <a:solidFill>
                  <a:schemeClr val="hlink"/>
                </a:solidFill>
                <a:latin typeface="Consolas" panose="020B0609020204030204" pitchFamily="49" charset="0"/>
                <a:ea typeface="黑体" panose="02010609060101010101" pitchFamily="49" charset="-122"/>
              </a:rPr>
              <a:t>ld</a:t>
            </a:r>
            <a:r>
              <a:rPr lang="en-US" altLang="zh-CN" sz="1800" b="1" dirty="0">
                <a:latin typeface="Consolas" panose="020B0609020204030204" pitchFamily="49" charset="0"/>
                <a:ea typeface="黑体" panose="02010609060101010101" pitchFamily="49" charset="-122"/>
              </a:rPr>
              <a:t> x11, 8(x13)</a:t>
            </a:r>
            <a:endParaRPr lang="en-US" altLang="zh-CN" sz="1800" b="1" dirty="0">
              <a:latin typeface="Consolas" panose="020B0609020204030204" pitchFamily="49" charset="0"/>
              <a:ea typeface="黑体" panose="02010609060101010101" pitchFamily="49" charset="-122"/>
            </a:endParaRPr>
          </a:p>
          <a:p>
            <a:pPr algn="l"/>
            <a:r>
              <a:rPr lang="en-US" altLang="zh-CN" sz="1800" b="1" dirty="0">
                <a:latin typeface="Consolas" panose="020B0609020204030204" pitchFamily="49" charset="0"/>
                <a:ea typeface="黑体" panose="02010609060101010101" pitchFamily="49" charset="-122"/>
              </a:rPr>
              <a:t>      </a:t>
            </a:r>
            <a:r>
              <a:rPr lang="en-US" altLang="zh-CN" sz="1800" b="1" dirty="0">
                <a:solidFill>
                  <a:schemeClr val="hlink"/>
                </a:solidFill>
                <a:latin typeface="Consolas" panose="020B0609020204030204" pitchFamily="49" charset="0"/>
                <a:ea typeface="黑体" panose="02010609060101010101" pitchFamily="49" charset="-122"/>
              </a:rPr>
              <a:t>add</a:t>
            </a:r>
            <a:r>
              <a:rPr lang="en-US" altLang="zh-CN" sz="1800" b="1" dirty="0">
                <a:latin typeface="Consolas" panose="020B0609020204030204" pitchFamily="49" charset="0"/>
                <a:ea typeface="黑体" panose="02010609060101010101" pitchFamily="49" charset="-122"/>
              </a:rPr>
              <a:t> x12, x10, x11</a:t>
            </a:r>
            <a:endParaRPr lang="en-US" altLang="zh-CN" sz="1800" b="1" dirty="0">
              <a:latin typeface="Consolas" panose="020B0609020204030204" pitchFamily="49" charset="0"/>
              <a:ea typeface="黑体" panose="02010609060101010101" pitchFamily="49" charset="-122"/>
            </a:endParaRPr>
          </a:p>
          <a:p>
            <a:pPr algn="l"/>
            <a:r>
              <a:rPr lang="en-US" altLang="zh-CN" sz="1800" b="1" dirty="0">
                <a:latin typeface="Consolas" panose="020B0609020204030204" pitchFamily="49" charset="0"/>
                <a:ea typeface="黑体" panose="02010609060101010101" pitchFamily="49" charset="-122"/>
              </a:rPr>
              <a:t>      </a:t>
            </a:r>
            <a:r>
              <a:rPr lang="en-US" altLang="zh-CN" sz="1800" b="1" dirty="0">
                <a:solidFill>
                  <a:schemeClr val="hlink"/>
                </a:solidFill>
                <a:latin typeface="Consolas" panose="020B0609020204030204" pitchFamily="49" charset="0"/>
                <a:ea typeface="黑体" panose="02010609060101010101" pitchFamily="49" charset="-122"/>
              </a:rPr>
              <a:t>subi</a:t>
            </a:r>
            <a:r>
              <a:rPr lang="en-US" altLang="zh-CN" sz="1800" b="1" dirty="0">
                <a:latin typeface="Consolas" panose="020B0609020204030204" pitchFamily="49" charset="0"/>
                <a:ea typeface="黑体" panose="02010609060101010101" pitchFamily="49" charset="-122"/>
              </a:rPr>
              <a:t> x13, x13, 16</a:t>
            </a:r>
            <a:endParaRPr lang="en-US" altLang="zh-CN" sz="1800" b="1" dirty="0">
              <a:latin typeface="Consolas" panose="020B0609020204030204" pitchFamily="49" charset="0"/>
              <a:ea typeface="黑体" panose="02010609060101010101" pitchFamily="49" charset="-122"/>
            </a:endParaRPr>
          </a:p>
          <a:p>
            <a:pPr algn="l"/>
            <a:r>
              <a:rPr lang="en-US" altLang="zh-CN" sz="1800" b="1" dirty="0">
                <a:latin typeface="Consolas" panose="020B0609020204030204" pitchFamily="49" charset="0"/>
                <a:ea typeface="黑体" panose="02010609060101010101" pitchFamily="49" charset="-122"/>
              </a:rPr>
              <a:t>      </a:t>
            </a:r>
            <a:r>
              <a:rPr lang="en-US" altLang="zh-CN" sz="1800" b="1" u="sng" dirty="0">
                <a:solidFill>
                  <a:schemeClr val="hlink"/>
                </a:solidFill>
                <a:latin typeface="Consolas" panose="020B0609020204030204" pitchFamily="49" charset="0"/>
                <a:ea typeface="黑体" panose="02010609060101010101" pitchFamily="49" charset="-122"/>
              </a:rPr>
              <a:t>bnez</a:t>
            </a:r>
            <a:r>
              <a:rPr lang="en-US" altLang="zh-CN" sz="1800" b="1" u="sng" dirty="0">
                <a:latin typeface="Consolas" panose="020B0609020204030204" pitchFamily="49" charset="0"/>
                <a:ea typeface="黑体" panose="02010609060101010101" pitchFamily="49" charset="-122"/>
              </a:rPr>
              <a:t> x12, LOOP</a:t>
            </a:r>
            <a:endParaRPr lang="en-US" altLang="zh-CN" sz="1800" b="1" dirty="0">
              <a:latin typeface="Consolas" panose="020B0609020204030204" pitchFamily="49" charset="0"/>
              <a:ea typeface="黑体" panose="02010609060101010101" pitchFamily="49" charset="-122"/>
            </a:endParaRPr>
          </a:p>
          <a:p>
            <a:pPr algn="l"/>
            <a:endParaRPr lang="en-US" altLang="zh-CN" sz="1800" b="1" dirty="0">
              <a:latin typeface="Consolas" panose="020B0609020204030204" pitchFamily="49" charset="0"/>
              <a:ea typeface="黑体" panose="02010609060101010101" pitchFamily="49" charset="-122"/>
            </a:endParaRPr>
          </a:p>
        </p:txBody>
      </p:sp>
      <p:sp>
        <p:nvSpPr>
          <p:cNvPr id="31753" name="AutoShape 38"/>
          <p:cNvSpPr/>
          <p:nvPr/>
        </p:nvSpPr>
        <p:spPr>
          <a:xfrm>
            <a:off x="4210368" y="4480561"/>
            <a:ext cx="863600" cy="215900"/>
          </a:xfrm>
          <a:prstGeom prst="rightArrow">
            <a:avLst>
              <a:gd name="adj1" fmla="val 50000"/>
              <a:gd name="adj2" fmla="val 100000"/>
            </a:avLst>
          </a:prstGeom>
          <a:solidFill>
            <a:srgbClr val="0000FF"/>
          </a:solidFill>
          <a:ln w="25400" cap="flat" cmpd="sng">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3" name="AutoShape 12"/>
          <p:cNvSpPr/>
          <p:nvPr/>
        </p:nvSpPr>
        <p:spPr>
          <a:xfrm>
            <a:off x="5415280" y="3033395"/>
            <a:ext cx="2713990" cy="3334385"/>
          </a:xfrm>
          <a:prstGeom prst="foldedCorner">
            <a:avLst>
              <a:gd name="adj" fmla="val 12500"/>
            </a:avLst>
          </a:prstGeom>
          <a:gradFill rotWithShape="1">
            <a:gsLst>
              <a:gs pos="0">
                <a:schemeClr val="bg1"/>
              </a:gs>
              <a:gs pos="100000">
                <a:srgbClr val="CCFFCC"/>
              </a:gs>
            </a:gsLst>
            <a:lin ang="5400000" scaled="1"/>
            <a:tileRect/>
          </a:gradFill>
          <a:ln w="9525" cap="flat" cmpd="sng">
            <a:solidFill>
              <a:schemeClr val="tx1"/>
            </a:solidFill>
            <a:prstDash val="solid"/>
            <a:headEnd type="none" w="med" len="med"/>
            <a:tailEnd type="none" w="med" len="med"/>
          </a:ln>
        </p:spPr>
        <p:txBody>
          <a:bodyPr wrap="none" anchor="ctr" anchorCtr="0"/>
          <a:p>
            <a:pPr indent="457200" algn="l"/>
            <a:endParaRPr lang="en-US" altLang="zh-CN" sz="1800" b="1" dirty="0">
              <a:solidFill>
                <a:schemeClr val="hlink"/>
              </a:solidFill>
              <a:latin typeface="Consolas" panose="020B0609020204030204" pitchFamily="49" charset="0"/>
              <a:ea typeface="黑体" panose="02010609060101010101" pitchFamily="49" charset="-122"/>
            </a:endParaRPr>
          </a:p>
          <a:p>
            <a:pPr algn="l"/>
            <a:r>
              <a:rPr lang="en-US" altLang="zh-CN" sz="1800" b="1" dirty="0">
                <a:solidFill>
                  <a:schemeClr val="hlink"/>
                </a:solidFill>
                <a:latin typeface="Consolas" panose="020B0609020204030204" pitchFamily="49" charset="0"/>
                <a:ea typeface="黑体" panose="02010609060101010101" pitchFamily="49" charset="-122"/>
              </a:rPr>
              <a:t>ld</a:t>
            </a:r>
            <a:r>
              <a:rPr lang="en-US" altLang="zh-CN" sz="1800" b="1" dirty="0">
                <a:latin typeface="Consolas" panose="020B0609020204030204" pitchFamily="49" charset="0"/>
                <a:ea typeface="黑体" panose="02010609060101010101" pitchFamily="49" charset="-122"/>
              </a:rPr>
              <a:t> x10, 0(x13)</a:t>
            </a:r>
            <a:endParaRPr lang="en-US" altLang="zh-CN" sz="1800" b="1" dirty="0">
              <a:latin typeface="Consolas" panose="020B0609020204030204" pitchFamily="49" charset="0"/>
              <a:ea typeface="黑体" panose="02010609060101010101" pitchFamily="49" charset="-122"/>
            </a:endParaRPr>
          </a:p>
          <a:p>
            <a:pPr algn="l"/>
            <a:r>
              <a:rPr lang="en-US" altLang="zh-CN" sz="1800" b="1" dirty="0">
                <a:solidFill>
                  <a:schemeClr val="hlink"/>
                </a:solidFill>
                <a:latin typeface="Consolas" panose="020B0609020204030204" pitchFamily="49" charset="0"/>
                <a:ea typeface="黑体" panose="02010609060101010101" pitchFamily="49" charset="-122"/>
              </a:rPr>
              <a:t>ld</a:t>
            </a:r>
            <a:r>
              <a:rPr lang="en-US" altLang="zh-CN" sz="1800" b="1" dirty="0">
                <a:latin typeface="Consolas" panose="020B0609020204030204" pitchFamily="49" charset="0"/>
                <a:ea typeface="黑体" panose="02010609060101010101" pitchFamily="49" charset="-122"/>
              </a:rPr>
              <a:t> x11, 8(x13)</a:t>
            </a:r>
            <a:endParaRPr lang="en-US" altLang="zh-CN" sz="1800" b="1" dirty="0">
              <a:latin typeface="Consolas" panose="020B0609020204030204" pitchFamily="49" charset="0"/>
              <a:ea typeface="黑体" panose="02010609060101010101" pitchFamily="49" charset="-122"/>
            </a:endParaRPr>
          </a:p>
          <a:p>
            <a:pPr algn="l"/>
            <a:r>
              <a:rPr lang="en-US" altLang="zh-CN" sz="1800" b="1" dirty="0">
                <a:solidFill>
                  <a:schemeClr val="hlink"/>
                </a:solidFill>
                <a:latin typeface="Consolas" panose="020B0609020204030204" pitchFamily="49" charset="0"/>
                <a:ea typeface="黑体" panose="02010609060101010101" pitchFamily="49" charset="-122"/>
              </a:rPr>
              <a:t>add</a:t>
            </a:r>
            <a:r>
              <a:rPr lang="en-US" altLang="zh-CN" sz="1800" b="1" dirty="0">
                <a:latin typeface="Consolas" panose="020B0609020204030204" pitchFamily="49" charset="0"/>
                <a:ea typeface="黑体" panose="02010609060101010101" pitchFamily="49" charset="-122"/>
              </a:rPr>
              <a:t> x12, x10, x11</a:t>
            </a:r>
            <a:endParaRPr lang="en-US" altLang="zh-CN" sz="1800" b="1" dirty="0">
              <a:latin typeface="Consolas" panose="020B0609020204030204" pitchFamily="49" charset="0"/>
              <a:ea typeface="黑体" panose="02010609060101010101" pitchFamily="49" charset="-122"/>
            </a:endParaRPr>
          </a:p>
          <a:p>
            <a:pPr algn="l"/>
            <a:r>
              <a:rPr lang="en-US" altLang="zh-CN" sz="1800" b="1" dirty="0">
                <a:solidFill>
                  <a:schemeClr val="hlink"/>
                </a:solidFill>
                <a:latin typeface="Consolas" panose="020B0609020204030204" pitchFamily="49" charset="0"/>
                <a:ea typeface="黑体" panose="02010609060101010101" pitchFamily="49" charset="-122"/>
              </a:rPr>
              <a:t>subi</a:t>
            </a:r>
            <a:r>
              <a:rPr lang="en-US" altLang="zh-CN" sz="1800" b="1" dirty="0">
                <a:latin typeface="Consolas" panose="020B0609020204030204" pitchFamily="49" charset="0"/>
                <a:ea typeface="黑体" panose="02010609060101010101" pitchFamily="49" charset="-122"/>
              </a:rPr>
              <a:t> x13, x13, 16</a:t>
            </a:r>
            <a:endParaRPr lang="en-US" altLang="zh-CN" sz="1800" b="1" dirty="0">
              <a:latin typeface="Consolas" panose="020B0609020204030204" pitchFamily="49" charset="0"/>
              <a:ea typeface="黑体" panose="02010609060101010101" pitchFamily="49" charset="-122"/>
            </a:endParaRPr>
          </a:p>
          <a:p>
            <a:pPr algn="l"/>
            <a:r>
              <a:rPr lang="en-US" altLang="zh-CN" sz="1800" b="1" u="sng" dirty="0">
                <a:solidFill>
                  <a:schemeClr val="hlink"/>
                </a:solidFill>
                <a:latin typeface="Consolas" panose="020B0609020204030204" pitchFamily="49" charset="0"/>
                <a:ea typeface="黑体" panose="02010609060101010101" pitchFamily="49" charset="-122"/>
              </a:rPr>
              <a:t>snez</a:t>
            </a:r>
            <a:r>
              <a:rPr lang="en-US" altLang="zh-CN" sz="1800" b="1" u="sng" dirty="0">
                <a:latin typeface="Consolas" panose="020B0609020204030204" pitchFamily="49" charset="0"/>
                <a:ea typeface="黑体" panose="02010609060101010101" pitchFamily="49" charset="-122"/>
              </a:rPr>
              <a:t> x28, x12</a:t>
            </a:r>
            <a:endParaRPr lang="en-US" altLang="zh-CN" sz="1800" b="1" u="sng" dirty="0">
              <a:latin typeface="Consolas" panose="020B0609020204030204" pitchFamily="49" charset="0"/>
              <a:ea typeface="黑体" panose="02010609060101010101" pitchFamily="49" charset="-122"/>
            </a:endParaRPr>
          </a:p>
          <a:p>
            <a:pPr algn="l"/>
            <a:r>
              <a:rPr lang="en-US" altLang="zh-CN" sz="1800" b="1" dirty="0">
                <a:solidFill>
                  <a:schemeClr val="hlink"/>
                </a:solidFill>
                <a:latin typeface="Consolas" panose="020B0609020204030204" pitchFamily="49" charset="0"/>
                <a:ea typeface="黑体" panose="02010609060101010101" pitchFamily="49" charset="-122"/>
                <a:sym typeface="+mn-ea"/>
              </a:rPr>
              <a:t>ld</a:t>
            </a:r>
            <a:r>
              <a:rPr lang="en-US" altLang="zh-CN" sz="1800" b="1" dirty="0">
                <a:latin typeface="Consolas" panose="020B0609020204030204" pitchFamily="49" charset="0"/>
                <a:ea typeface="黑体" panose="02010609060101010101" pitchFamily="49" charset="-122"/>
                <a:sym typeface="+mn-ea"/>
              </a:rPr>
              <a:t> x10, 0(x13)</a:t>
            </a:r>
            <a:endParaRPr lang="en-US" altLang="zh-CN" sz="1800" b="1" dirty="0">
              <a:latin typeface="Consolas" panose="020B0609020204030204" pitchFamily="49" charset="0"/>
              <a:ea typeface="黑体" panose="02010609060101010101" pitchFamily="49" charset="-122"/>
              <a:sym typeface="+mn-ea"/>
            </a:endParaRPr>
          </a:p>
          <a:p>
            <a:pPr algn="l"/>
            <a:r>
              <a:rPr lang="en-US" altLang="zh-CN" sz="1800" b="1" dirty="0">
                <a:solidFill>
                  <a:schemeClr val="hlink"/>
                </a:solidFill>
                <a:latin typeface="Consolas" panose="020B0609020204030204" pitchFamily="49" charset="0"/>
                <a:ea typeface="黑体" panose="02010609060101010101" pitchFamily="49" charset="-122"/>
                <a:sym typeface="+mn-ea"/>
              </a:rPr>
              <a:t>ld</a:t>
            </a:r>
            <a:r>
              <a:rPr lang="en-US" altLang="zh-CN" sz="1800" b="1" dirty="0">
                <a:latin typeface="Consolas" panose="020B0609020204030204" pitchFamily="49" charset="0"/>
                <a:ea typeface="黑体" panose="02010609060101010101" pitchFamily="49" charset="-122"/>
                <a:sym typeface="+mn-ea"/>
              </a:rPr>
              <a:t> x11, 8(x13)</a:t>
            </a:r>
            <a:endParaRPr lang="en-US" altLang="zh-CN" sz="1800" b="1" dirty="0">
              <a:latin typeface="Consolas" panose="020B0609020204030204" pitchFamily="49" charset="0"/>
              <a:ea typeface="黑体" panose="02010609060101010101" pitchFamily="49" charset="-122"/>
            </a:endParaRPr>
          </a:p>
          <a:p>
            <a:pPr algn="l"/>
            <a:r>
              <a:rPr lang="en-US" altLang="zh-CN" sz="1800" b="1" dirty="0">
                <a:solidFill>
                  <a:schemeClr val="hlink"/>
                </a:solidFill>
                <a:latin typeface="Consolas" panose="020B0609020204030204" pitchFamily="49" charset="0"/>
                <a:ea typeface="黑体" panose="02010609060101010101" pitchFamily="49" charset="-122"/>
                <a:sym typeface="+mn-ea"/>
              </a:rPr>
              <a:t>add</a:t>
            </a:r>
            <a:r>
              <a:rPr lang="en-US" altLang="zh-CN" sz="1800" b="1" dirty="0">
                <a:latin typeface="Consolas" panose="020B0609020204030204" pitchFamily="49" charset="0"/>
                <a:ea typeface="黑体" panose="02010609060101010101" pitchFamily="49" charset="-122"/>
                <a:sym typeface="+mn-ea"/>
              </a:rPr>
              <a:t> x12, x10, x11</a:t>
            </a:r>
            <a:endParaRPr lang="en-US" altLang="zh-CN" sz="1800" b="1" dirty="0">
              <a:latin typeface="Consolas" panose="020B0609020204030204" pitchFamily="49" charset="0"/>
              <a:ea typeface="黑体" panose="02010609060101010101" pitchFamily="49" charset="-122"/>
            </a:endParaRPr>
          </a:p>
          <a:p>
            <a:pPr algn="l"/>
            <a:r>
              <a:rPr lang="en-US" altLang="zh-CN" sz="1800" b="1" dirty="0">
                <a:solidFill>
                  <a:schemeClr val="hlink"/>
                </a:solidFill>
                <a:latin typeface="Consolas" panose="020B0609020204030204" pitchFamily="49" charset="0"/>
                <a:ea typeface="黑体" panose="02010609060101010101" pitchFamily="49" charset="-122"/>
                <a:sym typeface="+mn-ea"/>
              </a:rPr>
              <a:t>subi</a:t>
            </a:r>
            <a:r>
              <a:rPr lang="en-US" altLang="zh-CN" sz="1800" b="1" dirty="0">
                <a:latin typeface="Consolas" panose="020B0609020204030204" pitchFamily="49" charset="0"/>
                <a:ea typeface="黑体" panose="02010609060101010101" pitchFamily="49" charset="-122"/>
                <a:sym typeface="+mn-ea"/>
              </a:rPr>
              <a:t> x13, x13, 16</a:t>
            </a:r>
            <a:endParaRPr lang="en-US" altLang="zh-CN" sz="1800" b="1" dirty="0">
              <a:latin typeface="Consolas" panose="020B0609020204030204" pitchFamily="49" charset="0"/>
              <a:ea typeface="黑体" panose="02010609060101010101" pitchFamily="49" charset="-122"/>
            </a:endParaRPr>
          </a:p>
          <a:p>
            <a:pPr algn="l"/>
            <a:r>
              <a:rPr lang="en-US" altLang="zh-CN" sz="1800" b="1" u="sng" dirty="0">
                <a:solidFill>
                  <a:schemeClr val="hlink"/>
                </a:solidFill>
                <a:latin typeface="Consolas" panose="020B0609020204030204" pitchFamily="49" charset="0"/>
                <a:ea typeface="黑体" panose="02010609060101010101" pitchFamily="49" charset="-122"/>
                <a:sym typeface="+mn-ea"/>
              </a:rPr>
              <a:t>snez</a:t>
            </a:r>
            <a:r>
              <a:rPr lang="en-US" altLang="zh-CN" sz="1800" b="1" u="sng" dirty="0">
                <a:latin typeface="Consolas" panose="020B0609020204030204" pitchFamily="49" charset="0"/>
                <a:ea typeface="黑体" panose="02010609060101010101" pitchFamily="49" charset="-122"/>
                <a:sym typeface="+mn-ea"/>
              </a:rPr>
              <a:t> x28, x12</a:t>
            </a:r>
            <a:endParaRPr lang="en-US" altLang="zh-CN" sz="1800" b="1" u="sng" dirty="0">
              <a:latin typeface="Consolas" panose="020B0609020204030204" pitchFamily="49" charset="0"/>
              <a:ea typeface="黑体" panose="02010609060101010101" pitchFamily="49" charset="-122"/>
            </a:endParaRPr>
          </a:p>
        </p:txBody>
      </p:sp>
    </p:spTree>
  </p:cSld>
  <p:clrMapOvr>
    <a:masterClrMapping/>
  </p:clrMapOvr>
  <p:timing>
    <p:tnLst>
      <p:par>
        <p:cTn id="1" dur="indefinite" restart="never" nodeType="tmRoot"/>
      </p:par>
    </p:tnLst>
    <p:bldLst>
      <p:bldP spid="2146" grpId="0"/>
      <p:bldP spid="119820" grpId="0" bldLvl="0" animBg="1"/>
      <p:bldP spid="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539750" y="375285"/>
            <a:ext cx="7969250" cy="1198880"/>
          </a:xfrm>
          <a:prstGeom prst="rect">
            <a:avLst/>
          </a:prstGeom>
          <a:noFill/>
        </p:spPr>
        <p:txBody>
          <a:bodyPr wrap="square" rtlCol="0" anchor="t">
            <a:spAutoFit/>
          </a:bodyPr>
          <a:p>
            <a:r>
              <a:rPr lang="zh-CN" altLang="en-US" b="1" dirty="0">
                <a:solidFill>
                  <a:srgbClr val="0000FF"/>
                </a:solidFill>
                <a:sym typeface="+mn-ea"/>
              </a:rPr>
              <a:t>三点信息：</a:t>
            </a:r>
            <a:r>
              <a:rPr lang="en-US" altLang="zh-CN" b="1" dirty="0">
                <a:solidFill>
                  <a:srgbClr val="0000FF"/>
                </a:solidFill>
                <a:sym typeface="+mn-ea"/>
              </a:rPr>
              <a:t> </a:t>
            </a:r>
            <a:endParaRPr lang="en-US" altLang="zh-CN" b="1" dirty="0">
              <a:solidFill>
                <a:srgbClr val="0000FF"/>
              </a:solidFill>
              <a:sym typeface="+mn-ea"/>
            </a:endParaRPr>
          </a:p>
          <a:p>
            <a:endParaRPr lang="en-US" altLang="zh-CN" b="1" dirty="0">
              <a:solidFill>
                <a:srgbClr val="0000FF"/>
              </a:solidFill>
              <a:sym typeface="+mn-ea"/>
            </a:endParaRPr>
          </a:p>
          <a:p>
            <a:pPr indent="457200"/>
            <a:r>
              <a:rPr lang="zh-CN" altLang="en-US" b="1" dirty="0">
                <a:solidFill>
                  <a:schemeClr val="tx1"/>
                </a:solidFill>
                <a:sym typeface="+mn-ea"/>
              </a:rPr>
              <a:t>跳转不会</a:t>
            </a:r>
            <a:r>
              <a:rPr lang="en-US" altLang="zh-CN" b="1" dirty="0">
                <a:solidFill>
                  <a:schemeClr val="tx1"/>
                </a:solidFill>
                <a:sym typeface="+mn-ea"/>
              </a:rPr>
              <a:t>Stall</a:t>
            </a:r>
            <a:r>
              <a:rPr lang="zh-CN" altLang="en-US" b="1" dirty="0">
                <a:solidFill>
                  <a:schemeClr val="tx1"/>
                </a:solidFill>
                <a:sym typeface="+mn-ea"/>
              </a:rPr>
              <a:t>，减少</a:t>
            </a:r>
            <a:r>
              <a:rPr lang="en-US" altLang="zh-CN" b="1" dirty="0">
                <a:solidFill>
                  <a:schemeClr val="tx1"/>
                </a:solidFill>
                <a:sym typeface="+mn-ea"/>
              </a:rPr>
              <a:t> Data Hazard</a:t>
            </a:r>
            <a:r>
              <a:rPr lang="zh-CN" altLang="en-US" b="1" dirty="0">
                <a:solidFill>
                  <a:schemeClr val="tx1"/>
                </a:solidFill>
                <a:sym typeface="+mn-ea"/>
              </a:rPr>
              <a:t>，指令时序不变</a:t>
            </a:r>
            <a:endParaRPr lang="zh-CN" altLang="en-US" b="1" dirty="0">
              <a:solidFill>
                <a:schemeClr val="tx1"/>
              </a:solidFill>
              <a:sym typeface="+mn-ea"/>
            </a:endParaRPr>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4.25 Pipeline</a:t>
            </a:r>
            <a:endParaRPr lang="en-US" altLang="zh-CN" sz="1800" b="1">
              <a:solidFill>
                <a:schemeClr val="hlink"/>
              </a:solidFill>
              <a:sym typeface="Webdings" panose="05030102010509060703" pitchFamily="18" charset="2"/>
            </a:endParaRPr>
          </a:p>
        </p:txBody>
      </p:sp>
      <p:pic>
        <p:nvPicPr>
          <p:cNvPr id="4" name="图片 3"/>
          <p:cNvPicPr>
            <a:picLocks noChangeAspect="1"/>
          </p:cNvPicPr>
          <p:nvPr/>
        </p:nvPicPr>
        <p:blipFill>
          <a:blip r:embed="rId1"/>
          <a:stretch>
            <a:fillRect/>
          </a:stretch>
        </p:blipFill>
        <p:spPr>
          <a:xfrm>
            <a:off x="251460" y="1628775"/>
            <a:ext cx="8667750" cy="4867275"/>
          </a:xfrm>
          <a:prstGeom prst="rect">
            <a:avLst/>
          </a:prstGeom>
        </p:spPr>
      </p:pic>
      <p:sp>
        <p:nvSpPr>
          <p:cNvPr id="3" name="AutoShape 12"/>
          <p:cNvSpPr/>
          <p:nvPr/>
        </p:nvSpPr>
        <p:spPr>
          <a:xfrm>
            <a:off x="323215" y="3763645"/>
            <a:ext cx="1937385" cy="2732405"/>
          </a:xfrm>
          <a:prstGeom prst="foldedCorner">
            <a:avLst>
              <a:gd name="adj" fmla="val 12500"/>
            </a:avLst>
          </a:prstGeom>
          <a:gradFill rotWithShape="1">
            <a:gsLst>
              <a:gs pos="0">
                <a:schemeClr val="bg1"/>
              </a:gs>
              <a:gs pos="100000">
                <a:srgbClr val="CCFFCC"/>
              </a:gs>
            </a:gsLst>
            <a:lin ang="5400000" scaled="1"/>
            <a:tileRect/>
          </a:gradFill>
          <a:ln w="9525" cap="flat" cmpd="sng">
            <a:solidFill>
              <a:schemeClr val="tx1"/>
            </a:solidFill>
            <a:prstDash val="solid"/>
            <a:headEnd type="none" w="med" len="med"/>
            <a:tailEnd type="none" w="med" len="med"/>
          </a:ln>
        </p:spPr>
        <p:txBody>
          <a:bodyPr wrap="none" anchor="ctr" anchorCtr="0"/>
          <a:p>
            <a:pPr indent="457200" algn="l"/>
            <a:endParaRPr lang="en-US" altLang="zh-CN" sz="1800" b="1" dirty="0">
              <a:solidFill>
                <a:schemeClr val="hlink"/>
              </a:solidFill>
              <a:latin typeface="Consolas" panose="020B0609020204030204" pitchFamily="49" charset="0"/>
              <a:ea typeface="黑体" panose="02010609060101010101" pitchFamily="49" charset="-122"/>
            </a:endParaRPr>
          </a:p>
          <a:p>
            <a:pPr algn="l"/>
            <a:r>
              <a:rPr lang="en-US" altLang="zh-CN" sz="1400" b="1" dirty="0">
                <a:solidFill>
                  <a:schemeClr val="hlink"/>
                </a:solidFill>
                <a:latin typeface="Consolas" panose="020B0609020204030204" pitchFamily="49" charset="0"/>
                <a:ea typeface="黑体" panose="02010609060101010101" pitchFamily="49" charset="-122"/>
              </a:rPr>
              <a:t>ld</a:t>
            </a:r>
            <a:r>
              <a:rPr lang="en-US" altLang="zh-CN" sz="1400" b="1" dirty="0">
                <a:latin typeface="Consolas" panose="020B0609020204030204" pitchFamily="49" charset="0"/>
                <a:ea typeface="黑体" panose="02010609060101010101" pitchFamily="49" charset="-122"/>
              </a:rPr>
              <a:t> x10, 0(x13)</a:t>
            </a:r>
            <a:endParaRPr lang="en-US" altLang="zh-CN" sz="1400" b="1" dirty="0">
              <a:latin typeface="Consolas" panose="020B0609020204030204" pitchFamily="49" charset="0"/>
              <a:ea typeface="黑体" panose="02010609060101010101" pitchFamily="49" charset="-122"/>
            </a:endParaRPr>
          </a:p>
          <a:p>
            <a:pPr algn="l"/>
            <a:r>
              <a:rPr lang="en-US" altLang="zh-CN" sz="1400" b="1" dirty="0">
                <a:solidFill>
                  <a:schemeClr val="hlink"/>
                </a:solidFill>
                <a:latin typeface="Consolas" panose="020B0609020204030204" pitchFamily="49" charset="0"/>
                <a:ea typeface="黑体" panose="02010609060101010101" pitchFamily="49" charset="-122"/>
              </a:rPr>
              <a:t>ld</a:t>
            </a:r>
            <a:r>
              <a:rPr lang="en-US" altLang="zh-CN" sz="1400" b="1" dirty="0">
                <a:latin typeface="Consolas" panose="020B0609020204030204" pitchFamily="49" charset="0"/>
                <a:ea typeface="黑体" panose="02010609060101010101" pitchFamily="49" charset="-122"/>
              </a:rPr>
              <a:t> x11, 8(x13)</a:t>
            </a:r>
            <a:endParaRPr lang="en-US" altLang="zh-CN" sz="1400" b="1" dirty="0">
              <a:latin typeface="Consolas" panose="020B0609020204030204" pitchFamily="49" charset="0"/>
              <a:ea typeface="黑体" panose="02010609060101010101" pitchFamily="49" charset="-122"/>
            </a:endParaRPr>
          </a:p>
          <a:p>
            <a:pPr algn="l"/>
            <a:r>
              <a:rPr lang="en-US" altLang="zh-CN" sz="1400" b="1" dirty="0">
                <a:solidFill>
                  <a:schemeClr val="hlink"/>
                </a:solidFill>
                <a:latin typeface="Consolas" panose="020B0609020204030204" pitchFamily="49" charset="0"/>
                <a:ea typeface="黑体" panose="02010609060101010101" pitchFamily="49" charset="-122"/>
              </a:rPr>
              <a:t>add</a:t>
            </a:r>
            <a:r>
              <a:rPr lang="en-US" altLang="zh-CN" sz="1400" b="1" dirty="0">
                <a:latin typeface="Consolas" panose="020B0609020204030204" pitchFamily="49" charset="0"/>
                <a:ea typeface="黑体" panose="02010609060101010101" pitchFamily="49" charset="-122"/>
              </a:rPr>
              <a:t> x12, x10, x11</a:t>
            </a:r>
            <a:endParaRPr lang="en-US" altLang="zh-CN" sz="1400" b="1" dirty="0">
              <a:latin typeface="Consolas" panose="020B0609020204030204" pitchFamily="49" charset="0"/>
              <a:ea typeface="黑体" panose="02010609060101010101" pitchFamily="49" charset="-122"/>
            </a:endParaRPr>
          </a:p>
          <a:p>
            <a:pPr algn="l"/>
            <a:r>
              <a:rPr lang="en-US" altLang="zh-CN" sz="1400" b="1" dirty="0">
                <a:solidFill>
                  <a:schemeClr val="hlink"/>
                </a:solidFill>
                <a:latin typeface="Consolas" panose="020B0609020204030204" pitchFamily="49" charset="0"/>
                <a:ea typeface="黑体" panose="02010609060101010101" pitchFamily="49" charset="-122"/>
              </a:rPr>
              <a:t>subi</a:t>
            </a:r>
            <a:r>
              <a:rPr lang="en-US" altLang="zh-CN" sz="1400" b="1" dirty="0">
                <a:latin typeface="Consolas" panose="020B0609020204030204" pitchFamily="49" charset="0"/>
                <a:ea typeface="黑体" panose="02010609060101010101" pitchFamily="49" charset="-122"/>
              </a:rPr>
              <a:t> x13, x13, 16</a:t>
            </a:r>
            <a:endParaRPr lang="en-US" altLang="zh-CN" sz="1400" b="1" dirty="0">
              <a:latin typeface="Consolas" panose="020B0609020204030204" pitchFamily="49" charset="0"/>
              <a:ea typeface="黑体" panose="02010609060101010101" pitchFamily="49" charset="-122"/>
            </a:endParaRPr>
          </a:p>
          <a:p>
            <a:pPr algn="l"/>
            <a:r>
              <a:rPr lang="en-US" altLang="zh-CN" sz="1400" b="1" u="sng" dirty="0">
                <a:solidFill>
                  <a:schemeClr val="hlink"/>
                </a:solidFill>
                <a:latin typeface="Consolas" panose="020B0609020204030204" pitchFamily="49" charset="0"/>
                <a:ea typeface="黑体" panose="02010609060101010101" pitchFamily="49" charset="-122"/>
              </a:rPr>
              <a:t>snez</a:t>
            </a:r>
            <a:r>
              <a:rPr lang="en-US" altLang="zh-CN" sz="1400" b="1" u="sng" dirty="0">
                <a:latin typeface="Consolas" panose="020B0609020204030204" pitchFamily="49" charset="0"/>
                <a:ea typeface="黑体" panose="02010609060101010101" pitchFamily="49" charset="-122"/>
              </a:rPr>
              <a:t> x28, x12</a:t>
            </a:r>
            <a:endParaRPr lang="en-US" altLang="zh-CN" sz="1400" b="1" u="sng" dirty="0">
              <a:latin typeface="Consolas" panose="020B0609020204030204" pitchFamily="49" charset="0"/>
              <a:ea typeface="黑体" panose="02010609060101010101" pitchFamily="49" charset="-122"/>
            </a:endParaRPr>
          </a:p>
          <a:p>
            <a:pPr algn="l"/>
            <a:r>
              <a:rPr lang="en-US" altLang="zh-CN" sz="1400" b="1" dirty="0">
                <a:solidFill>
                  <a:schemeClr val="hlink"/>
                </a:solidFill>
                <a:latin typeface="Consolas" panose="020B0609020204030204" pitchFamily="49" charset="0"/>
                <a:ea typeface="黑体" panose="02010609060101010101" pitchFamily="49" charset="-122"/>
                <a:sym typeface="+mn-ea"/>
              </a:rPr>
              <a:t>ld</a:t>
            </a:r>
            <a:r>
              <a:rPr lang="en-US" altLang="zh-CN" sz="1400" b="1" dirty="0">
                <a:latin typeface="Consolas" panose="020B0609020204030204" pitchFamily="49" charset="0"/>
                <a:ea typeface="黑体" panose="02010609060101010101" pitchFamily="49" charset="-122"/>
                <a:sym typeface="+mn-ea"/>
              </a:rPr>
              <a:t> x10, 0(x13)</a:t>
            </a:r>
            <a:endParaRPr lang="en-US" altLang="zh-CN" sz="1400" b="1" dirty="0">
              <a:latin typeface="Consolas" panose="020B0609020204030204" pitchFamily="49" charset="0"/>
              <a:ea typeface="黑体" panose="02010609060101010101" pitchFamily="49" charset="-122"/>
              <a:sym typeface="+mn-ea"/>
            </a:endParaRPr>
          </a:p>
          <a:p>
            <a:pPr algn="l"/>
            <a:r>
              <a:rPr lang="en-US" altLang="zh-CN" sz="1400" b="1" dirty="0">
                <a:solidFill>
                  <a:schemeClr val="hlink"/>
                </a:solidFill>
                <a:latin typeface="Consolas" panose="020B0609020204030204" pitchFamily="49" charset="0"/>
                <a:ea typeface="黑体" panose="02010609060101010101" pitchFamily="49" charset="-122"/>
                <a:sym typeface="+mn-ea"/>
              </a:rPr>
              <a:t>ld</a:t>
            </a:r>
            <a:r>
              <a:rPr lang="en-US" altLang="zh-CN" sz="1400" b="1" dirty="0">
                <a:latin typeface="Consolas" panose="020B0609020204030204" pitchFamily="49" charset="0"/>
                <a:ea typeface="黑体" panose="02010609060101010101" pitchFamily="49" charset="-122"/>
                <a:sym typeface="+mn-ea"/>
              </a:rPr>
              <a:t> x11, 8(x13)</a:t>
            </a:r>
            <a:endParaRPr lang="en-US" altLang="zh-CN" sz="1400" b="1" dirty="0">
              <a:latin typeface="Consolas" panose="020B0609020204030204" pitchFamily="49" charset="0"/>
              <a:ea typeface="黑体" panose="02010609060101010101" pitchFamily="49" charset="-122"/>
            </a:endParaRPr>
          </a:p>
          <a:p>
            <a:pPr algn="l"/>
            <a:r>
              <a:rPr lang="en-US" altLang="zh-CN" sz="1400" b="1" dirty="0">
                <a:solidFill>
                  <a:schemeClr val="hlink"/>
                </a:solidFill>
                <a:latin typeface="Consolas" panose="020B0609020204030204" pitchFamily="49" charset="0"/>
                <a:ea typeface="黑体" panose="02010609060101010101" pitchFamily="49" charset="-122"/>
                <a:sym typeface="+mn-ea"/>
              </a:rPr>
              <a:t>add</a:t>
            </a:r>
            <a:r>
              <a:rPr lang="en-US" altLang="zh-CN" sz="1400" b="1" dirty="0">
                <a:latin typeface="Consolas" panose="020B0609020204030204" pitchFamily="49" charset="0"/>
                <a:ea typeface="黑体" panose="02010609060101010101" pitchFamily="49" charset="-122"/>
                <a:sym typeface="+mn-ea"/>
              </a:rPr>
              <a:t> x12, x10, x11</a:t>
            </a:r>
            <a:endParaRPr lang="en-US" altLang="zh-CN" sz="1400" b="1" dirty="0">
              <a:latin typeface="Consolas" panose="020B0609020204030204" pitchFamily="49" charset="0"/>
              <a:ea typeface="黑体" panose="02010609060101010101" pitchFamily="49" charset="-122"/>
            </a:endParaRPr>
          </a:p>
          <a:p>
            <a:pPr algn="l"/>
            <a:r>
              <a:rPr lang="en-US" altLang="zh-CN" sz="1400" b="1" dirty="0">
                <a:solidFill>
                  <a:schemeClr val="hlink"/>
                </a:solidFill>
                <a:latin typeface="Consolas" panose="020B0609020204030204" pitchFamily="49" charset="0"/>
                <a:ea typeface="黑体" panose="02010609060101010101" pitchFamily="49" charset="-122"/>
                <a:sym typeface="+mn-ea"/>
              </a:rPr>
              <a:t>subi</a:t>
            </a:r>
            <a:r>
              <a:rPr lang="en-US" altLang="zh-CN" sz="1400" b="1" dirty="0">
                <a:latin typeface="Consolas" panose="020B0609020204030204" pitchFamily="49" charset="0"/>
                <a:ea typeface="黑体" panose="02010609060101010101" pitchFamily="49" charset="-122"/>
                <a:sym typeface="+mn-ea"/>
              </a:rPr>
              <a:t> x13, x13, 16</a:t>
            </a:r>
            <a:endParaRPr lang="en-US" altLang="zh-CN" sz="1400" b="1" dirty="0">
              <a:latin typeface="Consolas" panose="020B0609020204030204" pitchFamily="49" charset="0"/>
              <a:ea typeface="黑体" panose="02010609060101010101" pitchFamily="49" charset="-122"/>
            </a:endParaRPr>
          </a:p>
          <a:p>
            <a:pPr algn="l"/>
            <a:r>
              <a:rPr lang="en-US" altLang="zh-CN" sz="1400" b="1" u="sng" dirty="0">
                <a:solidFill>
                  <a:schemeClr val="hlink"/>
                </a:solidFill>
                <a:latin typeface="Consolas" panose="020B0609020204030204" pitchFamily="49" charset="0"/>
                <a:ea typeface="黑体" panose="02010609060101010101" pitchFamily="49" charset="-122"/>
                <a:sym typeface="+mn-ea"/>
              </a:rPr>
              <a:t>snez</a:t>
            </a:r>
            <a:r>
              <a:rPr lang="en-US" altLang="zh-CN" sz="1400" b="1" u="sng" dirty="0">
                <a:latin typeface="Consolas" panose="020B0609020204030204" pitchFamily="49" charset="0"/>
                <a:ea typeface="黑体" panose="02010609060101010101" pitchFamily="49" charset="-122"/>
                <a:sym typeface="+mn-ea"/>
              </a:rPr>
              <a:t> x28, x12</a:t>
            </a:r>
            <a:endParaRPr lang="en-US" altLang="zh-CN" sz="1400" b="1" u="sng" dirty="0">
              <a:latin typeface="Consolas" panose="020B0609020204030204" pitchFamily="49" charset="0"/>
              <a:ea typeface="黑体" panose="02010609060101010101" pitchFamily="49" charset="-122"/>
              <a:sym typeface="+mn-ea"/>
            </a:endParaRPr>
          </a:p>
        </p:txBody>
      </p:sp>
    </p:spTree>
  </p:cSld>
  <p:clrMapOvr>
    <a:masterClrMapping/>
  </p:clrMapOvr>
  <p:timing>
    <p:tnLst>
      <p:par>
        <p:cTn id="1" dur="indefinite" restart="never" nodeType="tmRoot"/>
      </p:par>
    </p:tnLst>
    <p:bldLst>
      <p:bldP spid="3"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539750" y="375285"/>
            <a:ext cx="7969250" cy="1198880"/>
          </a:xfrm>
          <a:prstGeom prst="rect">
            <a:avLst/>
          </a:prstGeom>
          <a:noFill/>
        </p:spPr>
        <p:txBody>
          <a:bodyPr wrap="square" rtlCol="0" anchor="t">
            <a:spAutoFit/>
          </a:bodyPr>
          <a:p>
            <a:r>
              <a:rPr lang="zh-CN" altLang="en-US" b="1" dirty="0">
                <a:solidFill>
                  <a:srgbClr val="0000FF"/>
                </a:solidFill>
                <a:sym typeface="+mn-ea"/>
              </a:rPr>
              <a:t>三点信息：</a:t>
            </a:r>
            <a:r>
              <a:rPr lang="en-US" altLang="zh-CN" b="1" dirty="0">
                <a:solidFill>
                  <a:srgbClr val="0000FF"/>
                </a:solidFill>
                <a:sym typeface="+mn-ea"/>
              </a:rPr>
              <a:t> </a:t>
            </a:r>
            <a:endParaRPr lang="en-US" altLang="zh-CN" b="1" dirty="0">
              <a:solidFill>
                <a:srgbClr val="0000FF"/>
              </a:solidFill>
              <a:sym typeface="+mn-ea"/>
            </a:endParaRPr>
          </a:p>
          <a:p>
            <a:endParaRPr lang="en-US" altLang="zh-CN" b="1" dirty="0">
              <a:solidFill>
                <a:srgbClr val="0000FF"/>
              </a:solidFill>
              <a:sym typeface="+mn-ea"/>
            </a:endParaRPr>
          </a:p>
          <a:p>
            <a:pPr indent="457200"/>
            <a:r>
              <a:rPr lang="zh-CN" altLang="en-US" b="1" dirty="0">
                <a:solidFill>
                  <a:schemeClr val="tx1"/>
                </a:solidFill>
                <a:sym typeface="+mn-ea"/>
              </a:rPr>
              <a:t>跳转不会</a:t>
            </a:r>
            <a:r>
              <a:rPr lang="en-US" altLang="zh-CN" b="1" dirty="0">
                <a:solidFill>
                  <a:schemeClr val="tx1"/>
                </a:solidFill>
                <a:sym typeface="+mn-ea"/>
              </a:rPr>
              <a:t>Stall</a:t>
            </a:r>
            <a:r>
              <a:rPr lang="zh-CN" altLang="en-US" b="1" dirty="0">
                <a:solidFill>
                  <a:schemeClr val="tx1"/>
                </a:solidFill>
                <a:sym typeface="+mn-ea"/>
              </a:rPr>
              <a:t>，</a:t>
            </a:r>
            <a:r>
              <a:rPr lang="zh-CN" altLang="en-US" b="1" dirty="0">
                <a:solidFill>
                  <a:srgbClr val="FF0000"/>
                </a:solidFill>
                <a:sym typeface="+mn-ea"/>
              </a:rPr>
              <a:t>减少</a:t>
            </a:r>
            <a:r>
              <a:rPr lang="en-US" altLang="zh-CN" b="1" dirty="0">
                <a:solidFill>
                  <a:srgbClr val="FF0000"/>
                </a:solidFill>
                <a:sym typeface="+mn-ea"/>
              </a:rPr>
              <a:t> Data Hazard</a:t>
            </a:r>
            <a:r>
              <a:rPr lang="zh-CN" altLang="en-US" b="1" dirty="0">
                <a:solidFill>
                  <a:schemeClr val="tx1"/>
                </a:solidFill>
                <a:sym typeface="+mn-ea"/>
              </a:rPr>
              <a:t>，指令时序不变</a:t>
            </a:r>
            <a:endParaRPr lang="zh-CN" altLang="en-US" b="1" dirty="0">
              <a:solidFill>
                <a:schemeClr val="tx1"/>
              </a:solidFill>
              <a:sym typeface="+mn-ea"/>
            </a:endParaRPr>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4.25 Pipeline</a:t>
            </a:r>
            <a:endParaRPr lang="en-US" altLang="zh-CN" sz="1800" b="1">
              <a:solidFill>
                <a:schemeClr val="hlink"/>
              </a:solidFill>
              <a:sym typeface="Webdings" panose="05030102010509060703" pitchFamily="18" charset="2"/>
            </a:endParaRPr>
          </a:p>
        </p:txBody>
      </p:sp>
      <p:pic>
        <p:nvPicPr>
          <p:cNvPr id="4" name="图片 3"/>
          <p:cNvPicPr>
            <a:picLocks noChangeAspect="1"/>
          </p:cNvPicPr>
          <p:nvPr/>
        </p:nvPicPr>
        <p:blipFill>
          <a:blip r:embed="rId1"/>
          <a:srcRect l="11626" t="25153" r="24403" b="51181"/>
          <a:stretch>
            <a:fillRect/>
          </a:stretch>
        </p:blipFill>
        <p:spPr>
          <a:xfrm>
            <a:off x="339725" y="1812925"/>
            <a:ext cx="8569960" cy="1780540"/>
          </a:xfrm>
          <a:prstGeom prst="rect">
            <a:avLst/>
          </a:prstGeom>
        </p:spPr>
      </p:pic>
      <p:sp>
        <p:nvSpPr>
          <p:cNvPr id="3" name="AutoShape 12"/>
          <p:cNvSpPr/>
          <p:nvPr/>
        </p:nvSpPr>
        <p:spPr>
          <a:xfrm>
            <a:off x="466725" y="4076700"/>
            <a:ext cx="2955925" cy="1370965"/>
          </a:xfrm>
          <a:prstGeom prst="foldedCorner">
            <a:avLst>
              <a:gd name="adj" fmla="val 12500"/>
            </a:avLst>
          </a:prstGeom>
          <a:gradFill rotWithShape="1">
            <a:gsLst>
              <a:gs pos="0">
                <a:schemeClr val="bg1"/>
              </a:gs>
              <a:gs pos="100000">
                <a:srgbClr val="CCFFCC"/>
              </a:gs>
            </a:gsLst>
            <a:lin ang="5400000" scaled="1"/>
            <a:tileRect/>
          </a:gradFill>
          <a:ln w="9525" cap="flat" cmpd="sng">
            <a:solidFill>
              <a:schemeClr val="tx1"/>
            </a:solidFill>
            <a:prstDash val="solid"/>
            <a:headEnd type="none" w="med" len="med"/>
            <a:tailEnd type="none" w="med" len="med"/>
          </a:ln>
        </p:spPr>
        <p:txBody>
          <a:bodyPr wrap="none" anchor="ctr" anchorCtr="0"/>
          <a:p>
            <a:pPr indent="457200" algn="l"/>
            <a:endParaRPr lang="en-US" altLang="zh-CN" sz="1800" b="1" dirty="0">
              <a:solidFill>
                <a:schemeClr val="hlink"/>
              </a:solidFill>
              <a:latin typeface="Consolas" panose="020B0609020204030204" pitchFamily="49" charset="0"/>
              <a:ea typeface="黑体" panose="02010609060101010101" pitchFamily="49" charset="-122"/>
            </a:endParaRPr>
          </a:p>
          <a:p>
            <a:pPr algn="l"/>
            <a:r>
              <a:rPr lang="en-US" altLang="zh-CN" sz="2000" b="1" dirty="0">
                <a:solidFill>
                  <a:schemeClr val="hlink"/>
                </a:solidFill>
                <a:latin typeface="Consolas" panose="020B0609020204030204" pitchFamily="49" charset="0"/>
                <a:ea typeface="黑体" panose="02010609060101010101" pitchFamily="49" charset="-122"/>
              </a:rPr>
              <a:t>add</a:t>
            </a:r>
            <a:r>
              <a:rPr lang="en-US" altLang="zh-CN" sz="2000" b="1" dirty="0">
                <a:latin typeface="Consolas" panose="020B0609020204030204" pitchFamily="49" charset="0"/>
                <a:ea typeface="黑体" panose="02010609060101010101" pitchFamily="49" charset="-122"/>
              </a:rPr>
              <a:t> </a:t>
            </a:r>
            <a:r>
              <a:rPr lang="en-US" altLang="zh-CN" sz="2000" b="1" dirty="0">
                <a:solidFill>
                  <a:srgbClr val="FF0000"/>
                </a:solidFill>
                <a:latin typeface="Consolas" panose="020B0609020204030204" pitchFamily="49" charset="0"/>
                <a:ea typeface="黑体" panose="02010609060101010101" pitchFamily="49" charset="-122"/>
              </a:rPr>
              <a:t>x12</a:t>
            </a:r>
            <a:r>
              <a:rPr lang="en-US" altLang="zh-CN" sz="2000" b="1" dirty="0">
                <a:latin typeface="Consolas" panose="020B0609020204030204" pitchFamily="49" charset="0"/>
                <a:ea typeface="黑体" panose="02010609060101010101" pitchFamily="49" charset="-122"/>
              </a:rPr>
              <a:t>, x10, x11</a:t>
            </a:r>
            <a:endParaRPr lang="en-US" altLang="zh-CN" sz="2000" b="1" dirty="0">
              <a:latin typeface="Consolas" panose="020B0609020204030204" pitchFamily="49" charset="0"/>
              <a:ea typeface="黑体" panose="02010609060101010101" pitchFamily="49" charset="-122"/>
            </a:endParaRPr>
          </a:p>
          <a:p>
            <a:pPr algn="l"/>
            <a:r>
              <a:rPr lang="en-US" altLang="zh-CN" sz="2000" b="1" dirty="0">
                <a:solidFill>
                  <a:schemeClr val="hlink"/>
                </a:solidFill>
                <a:latin typeface="Consolas" panose="020B0609020204030204" pitchFamily="49" charset="0"/>
                <a:ea typeface="黑体" panose="02010609060101010101" pitchFamily="49" charset="-122"/>
              </a:rPr>
              <a:t>subi</a:t>
            </a:r>
            <a:r>
              <a:rPr lang="en-US" altLang="zh-CN" sz="2000" b="1" dirty="0">
                <a:latin typeface="Consolas" panose="020B0609020204030204" pitchFamily="49" charset="0"/>
                <a:ea typeface="黑体" panose="02010609060101010101" pitchFamily="49" charset="-122"/>
              </a:rPr>
              <a:t> x13, x13, 16</a:t>
            </a:r>
            <a:endParaRPr lang="en-US" altLang="zh-CN" sz="2000" b="1" dirty="0">
              <a:latin typeface="Consolas" panose="020B0609020204030204" pitchFamily="49" charset="0"/>
              <a:ea typeface="黑体" panose="02010609060101010101" pitchFamily="49" charset="-122"/>
            </a:endParaRPr>
          </a:p>
          <a:p>
            <a:pPr algn="l"/>
            <a:r>
              <a:rPr lang="en-US" altLang="zh-CN" sz="2000" b="1" u="sng" dirty="0">
                <a:solidFill>
                  <a:schemeClr val="hlink"/>
                </a:solidFill>
                <a:latin typeface="Consolas" panose="020B0609020204030204" pitchFamily="49" charset="0"/>
                <a:ea typeface="黑体" panose="02010609060101010101" pitchFamily="49" charset="-122"/>
              </a:rPr>
              <a:t>snez</a:t>
            </a:r>
            <a:r>
              <a:rPr lang="en-US" altLang="zh-CN" sz="2000" b="1" u="sng" dirty="0">
                <a:latin typeface="Consolas" panose="020B0609020204030204" pitchFamily="49" charset="0"/>
                <a:ea typeface="黑体" panose="02010609060101010101" pitchFamily="49" charset="-122"/>
              </a:rPr>
              <a:t> x28, </a:t>
            </a:r>
            <a:r>
              <a:rPr lang="en-US" altLang="zh-CN" sz="2000" b="1" u="sng" dirty="0">
                <a:solidFill>
                  <a:srgbClr val="FF0000"/>
                </a:solidFill>
                <a:latin typeface="Consolas" panose="020B0609020204030204" pitchFamily="49" charset="0"/>
                <a:ea typeface="黑体" panose="02010609060101010101" pitchFamily="49" charset="-122"/>
              </a:rPr>
              <a:t>x12</a:t>
            </a:r>
            <a:endParaRPr lang="en-US" altLang="zh-CN" sz="2000" b="1" u="sng" dirty="0">
              <a:latin typeface="Consolas" panose="020B0609020204030204" pitchFamily="49" charset="0"/>
              <a:ea typeface="黑体" panose="02010609060101010101" pitchFamily="49" charset="-122"/>
            </a:endParaRPr>
          </a:p>
          <a:p>
            <a:pPr algn="l"/>
            <a:endParaRPr lang="en-US" altLang="zh-CN" sz="2000" b="1" u="sng" dirty="0">
              <a:latin typeface="Consolas" panose="020B0609020204030204" pitchFamily="49" charset="0"/>
              <a:ea typeface="黑体" panose="02010609060101010101" pitchFamily="49" charset="-122"/>
              <a:sym typeface="+mn-ea"/>
            </a:endParaRPr>
          </a:p>
        </p:txBody>
      </p:sp>
      <p:sp>
        <p:nvSpPr>
          <p:cNvPr id="22537" name="椭圆 12"/>
          <p:cNvSpPr/>
          <p:nvPr/>
        </p:nvSpPr>
        <p:spPr>
          <a:xfrm>
            <a:off x="3203575" y="1917065"/>
            <a:ext cx="646430" cy="351790"/>
          </a:xfrm>
          <a:prstGeom prst="ellipse">
            <a:avLst/>
          </a:prstGeom>
          <a:noFill/>
          <a:ln w="25400" cap="flat" cmpd="sng">
            <a:solidFill>
              <a:srgbClr val="FF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5" name="文本框 4"/>
          <p:cNvSpPr txBox="1"/>
          <p:nvPr/>
        </p:nvSpPr>
        <p:spPr>
          <a:xfrm>
            <a:off x="3707130" y="4570095"/>
            <a:ext cx="4572000" cy="398780"/>
          </a:xfrm>
          <a:prstGeom prst="rect">
            <a:avLst/>
          </a:prstGeom>
          <a:noFill/>
        </p:spPr>
        <p:txBody>
          <a:bodyPr wrap="square" rtlCol="0" anchor="t">
            <a:spAutoFit/>
          </a:bodyPr>
          <a:p>
            <a:r>
              <a:rPr lang="en-US" altLang="zh-CN" sz="2000" b="1">
                <a:sym typeface="+mn-ea"/>
              </a:rPr>
              <a:t>full forwarding support </a:t>
            </a:r>
            <a:r>
              <a:rPr lang="zh-CN" altLang="en-US" sz="2000" b="1">
                <a:sym typeface="+mn-ea"/>
              </a:rPr>
              <a:t>避免了</a:t>
            </a:r>
            <a:r>
              <a:rPr lang="en-US" altLang="zh-CN" sz="2000" b="1">
                <a:sym typeface="+mn-ea"/>
              </a:rPr>
              <a:t> Stall</a:t>
            </a:r>
            <a:r>
              <a:rPr lang="zh-CN" altLang="en-US" sz="2000" b="1">
                <a:sym typeface="+mn-ea"/>
              </a:rPr>
              <a:t>。</a:t>
            </a:r>
            <a:endParaRPr lang="zh-CN" altLang="en-US" sz="2000" b="1">
              <a:sym typeface="+mn-ea"/>
            </a:endParaRPr>
          </a:p>
        </p:txBody>
      </p:sp>
    </p:spTree>
  </p:cSld>
  <p:clrMapOvr>
    <a:masterClrMapping/>
  </p:clrMapOvr>
  <p:timing>
    <p:tnLst>
      <p:par>
        <p:cTn id="1" dur="indefinite" restart="never" nodeType="tmRoot"/>
      </p:par>
    </p:tnLst>
    <p:bldLst>
      <p:bldP spid="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539750" y="375285"/>
            <a:ext cx="7969250" cy="1198880"/>
          </a:xfrm>
          <a:prstGeom prst="rect">
            <a:avLst/>
          </a:prstGeom>
          <a:noFill/>
        </p:spPr>
        <p:txBody>
          <a:bodyPr wrap="square" rtlCol="0" anchor="t">
            <a:spAutoFit/>
          </a:bodyPr>
          <a:p>
            <a:r>
              <a:rPr lang="zh-CN" altLang="en-US" b="1" dirty="0">
                <a:solidFill>
                  <a:srgbClr val="0000FF"/>
                </a:solidFill>
                <a:sym typeface="+mn-ea"/>
              </a:rPr>
              <a:t>三点信息：</a:t>
            </a:r>
            <a:r>
              <a:rPr lang="en-US" altLang="zh-CN" b="1" dirty="0">
                <a:solidFill>
                  <a:srgbClr val="0000FF"/>
                </a:solidFill>
                <a:sym typeface="+mn-ea"/>
              </a:rPr>
              <a:t> </a:t>
            </a:r>
            <a:endParaRPr lang="en-US" altLang="zh-CN" b="1" dirty="0">
              <a:solidFill>
                <a:srgbClr val="0000FF"/>
              </a:solidFill>
              <a:sym typeface="+mn-ea"/>
            </a:endParaRPr>
          </a:p>
          <a:p>
            <a:endParaRPr lang="en-US" altLang="zh-CN" b="1" dirty="0">
              <a:solidFill>
                <a:srgbClr val="0000FF"/>
              </a:solidFill>
              <a:sym typeface="+mn-ea"/>
            </a:endParaRPr>
          </a:p>
          <a:p>
            <a:pPr indent="457200"/>
            <a:r>
              <a:rPr lang="zh-CN" altLang="en-US" b="1" dirty="0">
                <a:solidFill>
                  <a:srgbClr val="FF0000"/>
                </a:solidFill>
                <a:sym typeface="+mn-ea"/>
              </a:rPr>
              <a:t>跳转不会</a:t>
            </a:r>
            <a:r>
              <a:rPr lang="en-US" altLang="zh-CN" b="1" dirty="0">
                <a:solidFill>
                  <a:srgbClr val="FF0000"/>
                </a:solidFill>
                <a:sym typeface="+mn-ea"/>
              </a:rPr>
              <a:t>Stall</a:t>
            </a:r>
            <a:r>
              <a:rPr lang="zh-CN" altLang="en-US" b="1" dirty="0">
                <a:solidFill>
                  <a:schemeClr val="tx1"/>
                </a:solidFill>
                <a:sym typeface="+mn-ea"/>
              </a:rPr>
              <a:t>，</a:t>
            </a:r>
            <a:r>
              <a:rPr lang="zh-CN" altLang="en-US" b="1" dirty="0">
                <a:solidFill>
                  <a:srgbClr val="FF0000"/>
                </a:solidFill>
                <a:sym typeface="+mn-ea"/>
              </a:rPr>
              <a:t>减少</a:t>
            </a:r>
            <a:r>
              <a:rPr lang="en-US" altLang="zh-CN" b="1" dirty="0">
                <a:solidFill>
                  <a:srgbClr val="FF0000"/>
                </a:solidFill>
                <a:sym typeface="+mn-ea"/>
              </a:rPr>
              <a:t> Data Hazard</a:t>
            </a:r>
            <a:r>
              <a:rPr lang="zh-CN" altLang="en-US" b="1" dirty="0">
                <a:solidFill>
                  <a:schemeClr val="tx1"/>
                </a:solidFill>
                <a:sym typeface="+mn-ea"/>
              </a:rPr>
              <a:t>，指令时序不变</a:t>
            </a:r>
            <a:endParaRPr lang="zh-CN" altLang="en-US" b="1" dirty="0">
              <a:solidFill>
                <a:schemeClr val="tx1"/>
              </a:solidFill>
              <a:sym typeface="+mn-ea"/>
            </a:endParaRPr>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4.25 Pipeline</a:t>
            </a:r>
            <a:endParaRPr lang="en-US" altLang="zh-CN" sz="1800" b="1">
              <a:solidFill>
                <a:schemeClr val="hlink"/>
              </a:solidFill>
              <a:sym typeface="Webdings" panose="05030102010509060703" pitchFamily="18" charset="2"/>
            </a:endParaRPr>
          </a:p>
        </p:txBody>
      </p:sp>
      <p:pic>
        <p:nvPicPr>
          <p:cNvPr id="4" name="图片 3"/>
          <p:cNvPicPr>
            <a:picLocks noChangeAspect="1"/>
          </p:cNvPicPr>
          <p:nvPr/>
        </p:nvPicPr>
        <p:blipFill>
          <a:blip r:embed="rId1"/>
          <a:srcRect l="15702" t="32108" r="20327" b="44226"/>
          <a:stretch>
            <a:fillRect/>
          </a:stretch>
        </p:blipFill>
        <p:spPr>
          <a:xfrm>
            <a:off x="339725" y="1812925"/>
            <a:ext cx="8569960" cy="1780540"/>
          </a:xfrm>
          <a:prstGeom prst="rect">
            <a:avLst/>
          </a:prstGeom>
        </p:spPr>
      </p:pic>
      <p:sp>
        <p:nvSpPr>
          <p:cNvPr id="3" name="AutoShape 12"/>
          <p:cNvSpPr/>
          <p:nvPr/>
        </p:nvSpPr>
        <p:spPr>
          <a:xfrm>
            <a:off x="538480" y="4076700"/>
            <a:ext cx="2955925" cy="1370965"/>
          </a:xfrm>
          <a:prstGeom prst="foldedCorner">
            <a:avLst>
              <a:gd name="adj" fmla="val 12500"/>
            </a:avLst>
          </a:prstGeom>
          <a:gradFill rotWithShape="1">
            <a:gsLst>
              <a:gs pos="0">
                <a:schemeClr val="bg1"/>
              </a:gs>
              <a:gs pos="100000">
                <a:srgbClr val="CCFFCC"/>
              </a:gs>
            </a:gsLst>
            <a:lin ang="5400000" scaled="1"/>
            <a:tileRect/>
          </a:gradFill>
          <a:ln w="9525" cap="flat" cmpd="sng">
            <a:solidFill>
              <a:schemeClr val="tx1"/>
            </a:solidFill>
            <a:prstDash val="solid"/>
            <a:headEnd type="none" w="med" len="med"/>
            <a:tailEnd type="none" w="med" len="med"/>
          </a:ln>
        </p:spPr>
        <p:txBody>
          <a:bodyPr wrap="none" anchor="ctr" anchorCtr="0"/>
          <a:p>
            <a:pPr indent="457200" algn="l"/>
            <a:endParaRPr lang="en-US" altLang="zh-CN" sz="1800" b="1" dirty="0">
              <a:solidFill>
                <a:schemeClr val="hlink"/>
              </a:solidFill>
              <a:latin typeface="Consolas" panose="020B0609020204030204" pitchFamily="49" charset="0"/>
              <a:ea typeface="黑体" panose="02010609060101010101" pitchFamily="49" charset="-122"/>
            </a:endParaRPr>
          </a:p>
          <a:p>
            <a:pPr algn="l"/>
            <a:r>
              <a:rPr lang="en-US" altLang="zh-CN" sz="2000" b="1" dirty="0">
                <a:solidFill>
                  <a:schemeClr val="hlink"/>
                </a:solidFill>
                <a:latin typeface="Consolas" panose="020B0609020204030204" pitchFamily="49" charset="0"/>
                <a:ea typeface="黑体" panose="02010609060101010101" pitchFamily="49" charset="-122"/>
                <a:sym typeface="+mn-ea"/>
              </a:rPr>
              <a:t>subi</a:t>
            </a:r>
            <a:r>
              <a:rPr lang="en-US" altLang="zh-CN" sz="2000" b="1" dirty="0">
                <a:latin typeface="Consolas" panose="020B0609020204030204" pitchFamily="49" charset="0"/>
                <a:ea typeface="黑体" panose="02010609060101010101" pitchFamily="49" charset="-122"/>
                <a:sym typeface="+mn-ea"/>
              </a:rPr>
              <a:t> </a:t>
            </a:r>
            <a:r>
              <a:rPr lang="en-US" altLang="zh-CN" sz="2000" b="1" dirty="0">
                <a:solidFill>
                  <a:srgbClr val="FF0000"/>
                </a:solidFill>
                <a:latin typeface="Consolas" panose="020B0609020204030204" pitchFamily="49" charset="0"/>
                <a:ea typeface="黑体" panose="02010609060101010101" pitchFamily="49" charset="-122"/>
                <a:sym typeface="+mn-ea"/>
              </a:rPr>
              <a:t>x13</a:t>
            </a:r>
            <a:r>
              <a:rPr lang="en-US" altLang="zh-CN" sz="2000" b="1" dirty="0">
                <a:latin typeface="Consolas" panose="020B0609020204030204" pitchFamily="49" charset="0"/>
                <a:ea typeface="黑体" panose="02010609060101010101" pitchFamily="49" charset="-122"/>
                <a:sym typeface="+mn-ea"/>
              </a:rPr>
              <a:t>, x13, 16</a:t>
            </a:r>
            <a:endParaRPr lang="en-US" altLang="zh-CN" sz="2000" b="1" dirty="0">
              <a:latin typeface="Consolas" panose="020B0609020204030204" pitchFamily="49" charset="0"/>
              <a:ea typeface="黑体" panose="02010609060101010101" pitchFamily="49" charset="-122"/>
            </a:endParaRPr>
          </a:p>
          <a:p>
            <a:pPr algn="l"/>
            <a:r>
              <a:rPr lang="en-US" altLang="zh-CN" sz="2000" b="1" u="sng" dirty="0">
                <a:solidFill>
                  <a:schemeClr val="hlink"/>
                </a:solidFill>
                <a:latin typeface="Consolas" panose="020B0609020204030204" pitchFamily="49" charset="0"/>
                <a:ea typeface="黑体" panose="02010609060101010101" pitchFamily="49" charset="-122"/>
                <a:sym typeface="+mn-ea"/>
              </a:rPr>
              <a:t>snez</a:t>
            </a:r>
            <a:r>
              <a:rPr lang="en-US" altLang="zh-CN" sz="2000" b="1" u="sng" dirty="0">
                <a:latin typeface="Consolas" panose="020B0609020204030204" pitchFamily="49" charset="0"/>
                <a:ea typeface="黑体" panose="02010609060101010101" pitchFamily="49" charset="-122"/>
                <a:sym typeface="+mn-ea"/>
              </a:rPr>
              <a:t> x28, x12</a:t>
            </a:r>
            <a:endParaRPr lang="en-US" altLang="zh-CN" sz="2000" b="1" u="sng" dirty="0">
              <a:latin typeface="Consolas" panose="020B0609020204030204" pitchFamily="49" charset="0"/>
              <a:ea typeface="黑体" panose="02010609060101010101" pitchFamily="49" charset="-122"/>
            </a:endParaRPr>
          </a:p>
          <a:p>
            <a:pPr algn="l"/>
            <a:r>
              <a:rPr lang="en-US" altLang="zh-CN" sz="2000" b="1" dirty="0">
                <a:solidFill>
                  <a:schemeClr val="hlink"/>
                </a:solidFill>
                <a:latin typeface="Consolas" panose="020B0609020204030204" pitchFamily="49" charset="0"/>
                <a:ea typeface="黑体" panose="02010609060101010101" pitchFamily="49" charset="-122"/>
                <a:sym typeface="+mn-ea"/>
              </a:rPr>
              <a:t>ld</a:t>
            </a:r>
            <a:r>
              <a:rPr lang="en-US" altLang="zh-CN" sz="2000" b="1" dirty="0">
                <a:latin typeface="Consolas" panose="020B0609020204030204" pitchFamily="49" charset="0"/>
                <a:ea typeface="黑体" panose="02010609060101010101" pitchFamily="49" charset="-122"/>
                <a:sym typeface="+mn-ea"/>
              </a:rPr>
              <a:t> x10, 0(</a:t>
            </a:r>
            <a:r>
              <a:rPr lang="en-US" altLang="zh-CN" sz="2000" b="1" dirty="0">
                <a:solidFill>
                  <a:srgbClr val="FF0000"/>
                </a:solidFill>
                <a:latin typeface="Consolas" panose="020B0609020204030204" pitchFamily="49" charset="0"/>
                <a:ea typeface="黑体" panose="02010609060101010101" pitchFamily="49" charset="-122"/>
                <a:sym typeface="+mn-ea"/>
              </a:rPr>
              <a:t>x13</a:t>
            </a:r>
            <a:r>
              <a:rPr lang="en-US" altLang="zh-CN" sz="2000" b="1" dirty="0">
                <a:latin typeface="Consolas" panose="020B0609020204030204" pitchFamily="49" charset="0"/>
                <a:ea typeface="黑体" panose="02010609060101010101" pitchFamily="49" charset="-122"/>
                <a:sym typeface="+mn-ea"/>
              </a:rPr>
              <a:t>)</a:t>
            </a:r>
            <a:endParaRPr lang="en-US" altLang="zh-CN" sz="2000" b="1" dirty="0">
              <a:latin typeface="Consolas" panose="020B0609020204030204" pitchFamily="49" charset="0"/>
              <a:ea typeface="黑体" panose="02010609060101010101" pitchFamily="49" charset="-122"/>
              <a:sym typeface="+mn-ea"/>
            </a:endParaRPr>
          </a:p>
          <a:p>
            <a:pPr algn="l"/>
            <a:endParaRPr lang="en-US" altLang="zh-CN" sz="2000" b="1" u="sng" dirty="0">
              <a:latin typeface="Consolas" panose="020B0609020204030204" pitchFamily="49" charset="0"/>
              <a:ea typeface="黑体" panose="02010609060101010101" pitchFamily="49" charset="-122"/>
              <a:sym typeface="+mn-ea"/>
            </a:endParaRPr>
          </a:p>
        </p:txBody>
      </p:sp>
      <p:sp>
        <p:nvSpPr>
          <p:cNvPr id="22537" name="椭圆 12"/>
          <p:cNvSpPr/>
          <p:nvPr/>
        </p:nvSpPr>
        <p:spPr>
          <a:xfrm>
            <a:off x="3347720" y="1917065"/>
            <a:ext cx="646430" cy="351790"/>
          </a:xfrm>
          <a:prstGeom prst="ellipse">
            <a:avLst/>
          </a:prstGeom>
          <a:noFill/>
          <a:ln w="25400" cap="flat" cmpd="sng">
            <a:solidFill>
              <a:srgbClr val="FF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
        <p:nvSpPr>
          <p:cNvPr id="5" name="文本框 4"/>
          <p:cNvSpPr txBox="1"/>
          <p:nvPr/>
        </p:nvSpPr>
        <p:spPr>
          <a:xfrm>
            <a:off x="3778885" y="4570095"/>
            <a:ext cx="4572000" cy="398780"/>
          </a:xfrm>
          <a:prstGeom prst="rect">
            <a:avLst/>
          </a:prstGeom>
          <a:noFill/>
        </p:spPr>
        <p:txBody>
          <a:bodyPr wrap="square" rtlCol="0" anchor="t">
            <a:spAutoFit/>
          </a:bodyPr>
          <a:p>
            <a:r>
              <a:rPr lang="en-US" altLang="zh-CN" sz="2000" b="1">
                <a:sym typeface="+mn-ea"/>
              </a:rPr>
              <a:t>full forwarding support </a:t>
            </a:r>
            <a:r>
              <a:rPr lang="zh-CN" altLang="en-US" sz="2000" b="1">
                <a:sym typeface="+mn-ea"/>
              </a:rPr>
              <a:t>避免了</a:t>
            </a:r>
            <a:r>
              <a:rPr lang="en-US" altLang="zh-CN" sz="2000" b="1">
                <a:sym typeface="+mn-ea"/>
              </a:rPr>
              <a:t> Stall</a:t>
            </a:r>
            <a:r>
              <a:rPr lang="zh-CN" altLang="en-US" sz="2000" b="1">
                <a:sym typeface="+mn-ea"/>
              </a:rPr>
              <a:t>。</a:t>
            </a:r>
            <a:endParaRPr lang="zh-CN" altLang="en-US" sz="2000" b="1">
              <a:sym typeface="+mn-ea"/>
            </a:endParaRPr>
          </a:p>
        </p:txBody>
      </p:sp>
    </p:spTree>
  </p:cSld>
  <p:clrMapOvr>
    <a:masterClrMapping/>
  </p:clrMapOvr>
  <p:timing>
    <p:tnLst>
      <p:par>
        <p:cTn id="1" dur="indefinite" restart="never" nodeType="tmRoot"/>
      </p:par>
    </p:tnLst>
    <p:bldLst>
      <p:bldP spid="3"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46" name="Text Box 98"/>
          <p:cNvSpPr txBox="1"/>
          <p:nvPr/>
        </p:nvSpPr>
        <p:spPr>
          <a:xfrm>
            <a:off x="533400" y="1841183"/>
            <a:ext cx="8077200" cy="2971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a:solidFill>
                  <a:schemeClr val="accent1"/>
                </a:solidFill>
                <a:sym typeface="Wingdings" panose="05000000000000000000" pitchFamily="2" charset="2"/>
              </a:rPr>
              <a:t>  </a:t>
            </a:r>
            <a:r>
              <a:rPr lang="en-US" altLang="zh-CN" sz="2400" b="1">
                <a:solidFill>
                  <a:schemeClr val="accent1"/>
                </a:solidFill>
              </a:rPr>
              <a:t>Problem introduction:</a:t>
            </a:r>
            <a:r>
              <a:rPr lang="en-US" altLang="zh-CN" sz="2400" b="1"/>
              <a:t>  </a:t>
            </a:r>
            <a:endParaRPr lang="en-US" altLang="zh-CN" sz="2400" b="1"/>
          </a:p>
          <a:p>
            <a:pPr marL="0" lvl="0" indent="0" eaLnBrk="1" hangingPunct="1">
              <a:spcBef>
                <a:spcPct val="50000"/>
              </a:spcBef>
              <a:buNone/>
            </a:pPr>
            <a:endParaRPr lang="en-US" altLang="zh-CN" sz="2400" b="1"/>
          </a:p>
          <a:p>
            <a:pPr marL="0" lvl="0" indent="0" eaLnBrk="1" hangingPunct="1">
              <a:spcBef>
                <a:spcPct val="30000"/>
              </a:spcBef>
              <a:buNone/>
            </a:pPr>
            <a:r>
              <a:rPr lang="en-US" altLang="zh-CN" sz="2400" b="1"/>
              <a:t>        </a:t>
            </a:r>
            <a:r>
              <a:rPr lang="en-US" altLang="zh-CN" sz="2400" b="1">
                <a:solidFill>
                  <a:srgbClr val="FF0000"/>
                </a:solidFill>
              </a:rPr>
              <a:t>4.25.2</a:t>
            </a:r>
            <a:r>
              <a:rPr lang="en-US" altLang="zh-CN" sz="2400" b="1"/>
              <a:t>  Mark pipeline stages that </a:t>
            </a:r>
            <a:r>
              <a:rPr lang="en-US" altLang="zh-CN" sz="2400" b="1">
                <a:solidFill>
                  <a:srgbClr val="0000FF"/>
                </a:solidFill>
              </a:rPr>
              <a:t>do not perform useful work</a:t>
            </a:r>
            <a:r>
              <a:rPr lang="en-US" altLang="zh-CN" sz="2400" b="1"/>
              <a:t>. How often while the pipeline is full do we have a cycle in which </a:t>
            </a:r>
            <a:r>
              <a:rPr lang="en-US" altLang="zh-CN" sz="2400" b="1">
                <a:solidFill>
                  <a:srgbClr val="0000FF"/>
                </a:solidFill>
              </a:rPr>
              <a:t>all five pipeline stages are doing useful work</a:t>
            </a:r>
            <a:r>
              <a:rPr lang="en-US" altLang="zh-CN" sz="2400" b="1"/>
              <a:t>? (Begin with the cycle during which the </a:t>
            </a:r>
            <a:r>
              <a:rPr lang="en-US" altLang="zh-CN" sz="2400" b="1" i="1"/>
              <a:t>subi</a:t>
            </a:r>
            <a:r>
              <a:rPr lang="en-US" altLang="zh-CN" sz="2400" b="1"/>
              <a:t> is in the IF stage. End with the cycle during which the </a:t>
            </a:r>
            <a:r>
              <a:rPr lang="en-US" altLang="zh-CN" sz="2400" b="1" i="1"/>
              <a:t>bnez</a:t>
            </a:r>
            <a:r>
              <a:rPr lang="en-US" altLang="zh-CN" sz="2400" b="1"/>
              <a:t> is in the IF stage.)</a:t>
            </a:r>
            <a:endParaRPr lang="en-US" altLang="zh-CN" sz="2400" b="1"/>
          </a:p>
        </p:txBody>
      </p:sp>
      <p:sp>
        <p:nvSpPr>
          <p:cNvPr id="7" name="文本框 6"/>
          <p:cNvSpPr txBox="1"/>
          <p:nvPr/>
        </p:nvSpPr>
        <p:spPr>
          <a:xfrm>
            <a:off x="533400" y="404495"/>
            <a:ext cx="7969250" cy="1198880"/>
          </a:xfrm>
          <a:prstGeom prst="rect">
            <a:avLst/>
          </a:prstGeom>
          <a:noFill/>
        </p:spPr>
        <p:txBody>
          <a:bodyPr wrap="square" rtlCol="0" anchor="t">
            <a:spAutoFit/>
          </a:bodyPr>
          <a:p>
            <a:r>
              <a:rPr lang="zh-CN" altLang="en-US" b="1" dirty="0">
                <a:solidFill>
                  <a:srgbClr val="0000FF"/>
                </a:solidFill>
                <a:sym typeface="+mn-ea"/>
              </a:rPr>
              <a:t>信息：</a:t>
            </a:r>
            <a:r>
              <a:rPr lang="en-US" altLang="zh-CN" b="1" dirty="0">
                <a:solidFill>
                  <a:srgbClr val="0000FF"/>
                </a:solidFill>
                <a:sym typeface="+mn-ea"/>
              </a:rPr>
              <a:t> </a:t>
            </a:r>
            <a:endParaRPr lang="en-US" altLang="zh-CN" b="1" dirty="0">
              <a:solidFill>
                <a:srgbClr val="0000FF"/>
              </a:solidFill>
              <a:sym typeface="+mn-ea"/>
            </a:endParaRPr>
          </a:p>
          <a:p>
            <a:endParaRPr lang="en-US" altLang="zh-CN" b="1" dirty="0">
              <a:solidFill>
                <a:srgbClr val="0000FF"/>
              </a:solidFill>
              <a:sym typeface="+mn-ea"/>
            </a:endParaRPr>
          </a:p>
          <a:p>
            <a:pPr indent="457200"/>
            <a:r>
              <a:rPr lang="en-US" altLang="zh-CN" b="1" dirty="0">
                <a:solidFill>
                  <a:srgbClr val="0000FF"/>
                </a:solidFill>
                <a:sym typeface="+mn-ea"/>
              </a:rPr>
              <a:t>branches are resolved in the EX    </a:t>
            </a:r>
            <a:r>
              <a:rPr lang="zh-CN" altLang="en-US" b="1" dirty="0">
                <a:solidFill>
                  <a:schemeClr val="tx1"/>
                </a:solidFill>
                <a:sym typeface="+mn-ea"/>
              </a:rPr>
              <a:t>跳转指令在</a:t>
            </a:r>
            <a:r>
              <a:rPr lang="en-US" altLang="zh-CN" b="1" dirty="0">
                <a:solidFill>
                  <a:schemeClr val="tx1"/>
                </a:solidFill>
                <a:sym typeface="+mn-ea"/>
              </a:rPr>
              <a:t>EX</a:t>
            </a:r>
            <a:r>
              <a:rPr lang="zh-CN" altLang="en-US" b="1" dirty="0">
                <a:solidFill>
                  <a:schemeClr val="tx1"/>
                </a:solidFill>
                <a:sym typeface="+mn-ea"/>
              </a:rPr>
              <a:t>处理。</a:t>
            </a:r>
            <a:endParaRPr lang="zh-CN" altLang="en-US" b="1" dirty="0">
              <a:solidFill>
                <a:schemeClr val="tx1"/>
              </a:solidFill>
              <a:sym typeface="+mn-ea"/>
            </a:endParaRPr>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4.25 Pipeline</a:t>
            </a:r>
            <a:endParaRPr lang="en-US" altLang="zh-CN" sz="1800" b="1">
              <a:solidFill>
                <a:schemeClr val="hlink"/>
              </a:solidFill>
              <a:sym typeface="Webdings" panose="05030102010509060703" pitchFamily="18" charset="2"/>
            </a:endParaRPr>
          </a:p>
        </p:txBody>
      </p:sp>
    </p:spTree>
  </p:cSld>
  <p:clrMapOvr>
    <a:masterClrMapping/>
  </p:clrMapOvr>
  <p:timing>
    <p:tnLst>
      <p:par>
        <p:cTn id="1" dur="indefinite" restart="never" nodeType="tmRoot"/>
      </p:par>
    </p:tnLst>
    <p:bldLst>
      <p:bldP spid="214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539750" y="375285"/>
            <a:ext cx="7969250" cy="1198880"/>
          </a:xfrm>
          <a:prstGeom prst="rect">
            <a:avLst/>
          </a:prstGeom>
          <a:noFill/>
        </p:spPr>
        <p:txBody>
          <a:bodyPr wrap="square" rtlCol="0" anchor="t">
            <a:spAutoFit/>
          </a:bodyPr>
          <a:p>
            <a:r>
              <a:rPr lang="zh-CN" altLang="en-US" b="1" dirty="0">
                <a:solidFill>
                  <a:srgbClr val="0000FF"/>
                </a:solidFill>
                <a:sym typeface="+mn-ea"/>
              </a:rPr>
              <a:t>信息：</a:t>
            </a:r>
            <a:r>
              <a:rPr lang="en-US" altLang="zh-CN" b="1" dirty="0">
                <a:solidFill>
                  <a:srgbClr val="0000FF"/>
                </a:solidFill>
                <a:sym typeface="+mn-ea"/>
              </a:rPr>
              <a:t> </a:t>
            </a:r>
            <a:endParaRPr lang="en-US" altLang="zh-CN" b="1" dirty="0">
              <a:solidFill>
                <a:srgbClr val="0000FF"/>
              </a:solidFill>
              <a:sym typeface="+mn-ea"/>
            </a:endParaRPr>
          </a:p>
          <a:p>
            <a:endParaRPr lang="en-US" altLang="zh-CN" b="1" dirty="0">
              <a:solidFill>
                <a:srgbClr val="0000FF"/>
              </a:solidFill>
              <a:sym typeface="+mn-ea"/>
            </a:endParaRPr>
          </a:p>
          <a:p>
            <a:pPr indent="457200"/>
            <a:r>
              <a:rPr lang="zh-CN" altLang="en-US" b="1" dirty="0">
                <a:sym typeface="+mn-ea"/>
              </a:rPr>
              <a:t>跳转指令在</a:t>
            </a:r>
            <a:r>
              <a:rPr lang="en-US" altLang="zh-CN" b="1" dirty="0">
                <a:sym typeface="+mn-ea"/>
              </a:rPr>
              <a:t>EX</a:t>
            </a:r>
            <a:r>
              <a:rPr lang="zh-CN" altLang="en-US" b="1" dirty="0">
                <a:sym typeface="+mn-ea"/>
              </a:rPr>
              <a:t>处理。</a:t>
            </a:r>
            <a:r>
              <a:rPr lang="en-US" altLang="zh-CN" b="1" dirty="0">
                <a:sym typeface="+mn-ea"/>
              </a:rPr>
              <a:t> </a:t>
            </a:r>
            <a:r>
              <a:rPr lang="zh-CN" altLang="en-US" b="1" dirty="0">
                <a:sym typeface="+mn-ea"/>
              </a:rPr>
              <a:t>寻找</a:t>
            </a:r>
            <a:r>
              <a:rPr lang="zh-CN" altLang="en-US" b="1" u="sng" dirty="0">
                <a:sym typeface="+mn-ea"/>
              </a:rPr>
              <a:t>无用模块</a:t>
            </a:r>
            <a:r>
              <a:rPr lang="zh-CN" altLang="en-US" b="1" dirty="0">
                <a:sym typeface="+mn-ea"/>
              </a:rPr>
              <a:t>和</a:t>
            </a:r>
            <a:r>
              <a:rPr lang="zh-CN" altLang="en-US" b="1" u="sng" dirty="0">
                <a:sym typeface="+mn-ea"/>
              </a:rPr>
              <a:t>全状态工作</a:t>
            </a:r>
            <a:r>
              <a:rPr lang="zh-CN" altLang="en-US" b="1" dirty="0">
                <a:sym typeface="+mn-ea"/>
              </a:rPr>
              <a:t>时间</a:t>
            </a:r>
            <a:endParaRPr lang="en-US" altLang="zh-CN" b="1" dirty="0">
              <a:sym typeface="+mn-ea"/>
            </a:endParaRPr>
          </a:p>
        </p:txBody>
      </p:sp>
      <p:sp>
        <p:nvSpPr>
          <p:cNvPr id="2" name="Text Box 101"/>
          <p:cNvSpPr txBox="1"/>
          <p:nvPr/>
        </p:nvSpPr>
        <p:spPr>
          <a:xfrm>
            <a:off x="7343775" y="0"/>
            <a:ext cx="1793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a:solidFill>
                  <a:schemeClr val="hlink"/>
                </a:solidFill>
                <a:sym typeface="Webdings" panose="05030102010509060703" pitchFamily="18" charset="2"/>
              </a:rPr>
              <a:t>4.25 Pipeline</a:t>
            </a:r>
            <a:endParaRPr lang="en-US" altLang="zh-CN" sz="1800" b="1">
              <a:solidFill>
                <a:schemeClr val="hlink"/>
              </a:solidFill>
              <a:sym typeface="Webdings" panose="05030102010509060703" pitchFamily="18" charset="2"/>
            </a:endParaRPr>
          </a:p>
        </p:txBody>
      </p:sp>
      <p:pic>
        <p:nvPicPr>
          <p:cNvPr id="5" name="图片 4"/>
          <p:cNvPicPr>
            <a:picLocks noChangeAspect="1"/>
          </p:cNvPicPr>
          <p:nvPr/>
        </p:nvPicPr>
        <p:blipFill>
          <a:blip r:embed="rId1"/>
          <a:stretch>
            <a:fillRect/>
          </a:stretch>
        </p:blipFill>
        <p:spPr>
          <a:xfrm>
            <a:off x="1691640" y="1700530"/>
            <a:ext cx="6165850" cy="4988560"/>
          </a:xfrm>
          <a:prstGeom prst="rect">
            <a:avLst/>
          </a:prstGeom>
        </p:spPr>
      </p:pic>
      <p:sp>
        <p:nvSpPr>
          <p:cNvPr id="3" name="AutoShape 12"/>
          <p:cNvSpPr/>
          <p:nvPr/>
        </p:nvSpPr>
        <p:spPr>
          <a:xfrm>
            <a:off x="323215" y="3763645"/>
            <a:ext cx="1937385" cy="2732405"/>
          </a:xfrm>
          <a:prstGeom prst="foldedCorner">
            <a:avLst>
              <a:gd name="adj" fmla="val 12500"/>
            </a:avLst>
          </a:prstGeom>
          <a:gradFill rotWithShape="1">
            <a:gsLst>
              <a:gs pos="0">
                <a:schemeClr val="bg1"/>
              </a:gs>
              <a:gs pos="100000">
                <a:srgbClr val="CCFFCC"/>
              </a:gs>
            </a:gsLst>
            <a:lin ang="5400000" scaled="1"/>
            <a:tileRect/>
          </a:gradFill>
          <a:ln w="9525" cap="flat" cmpd="sng">
            <a:solidFill>
              <a:schemeClr val="tx1"/>
            </a:solidFill>
            <a:prstDash val="solid"/>
            <a:headEnd type="none" w="med" len="med"/>
            <a:tailEnd type="none" w="med" len="med"/>
          </a:ln>
        </p:spPr>
        <p:txBody>
          <a:bodyPr wrap="none" anchor="ctr" anchorCtr="0"/>
          <a:p>
            <a:pPr indent="457200" algn="l"/>
            <a:endParaRPr lang="en-US" altLang="zh-CN" sz="1800" b="1" dirty="0">
              <a:solidFill>
                <a:schemeClr val="hlink"/>
              </a:solidFill>
              <a:latin typeface="Consolas" panose="020B0609020204030204" pitchFamily="49" charset="0"/>
              <a:ea typeface="黑体" panose="02010609060101010101" pitchFamily="49" charset="-122"/>
            </a:endParaRPr>
          </a:p>
          <a:p>
            <a:pPr algn="l"/>
            <a:r>
              <a:rPr lang="en-US" altLang="zh-CN" sz="1400" b="1" dirty="0">
                <a:solidFill>
                  <a:schemeClr val="hlink"/>
                </a:solidFill>
                <a:latin typeface="Consolas" panose="020B0609020204030204" pitchFamily="49" charset="0"/>
                <a:ea typeface="黑体" panose="02010609060101010101" pitchFamily="49" charset="-122"/>
              </a:rPr>
              <a:t>ld</a:t>
            </a:r>
            <a:r>
              <a:rPr lang="en-US" altLang="zh-CN" sz="1400" b="1" dirty="0">
                <a:latin typeface="Consolas" panose="020B0609020204030204" pitchFamily="49" charset="0"/>
                <a:ea typeface="黑体" panose="02010609060101010101" pitchFamily="49" charset="-122"/>
              </a:rPr>
              <a:t> x10, 0(x13)</a:t>
            </a:r>
            <a:endParaRPr lang="en-US" altLang="zh-CN" sz="1400" b="1" dirty="0">
              <a:latin typeface="Consolas" panose="020B0609020204030204" pitchFamily="49" charset="0"/>
              <a:ea typeface="黑体" panose="02010609060101010101" pitchFamily="49" charset="-122"/>
            </a:endParaRPr>
          </a:p>
          <a:p>
            <a:pPr algn="l"/>
            <a:r>
              <a:rPr lang="en-US" altLang="zh-CN" sz="1400" b="1" dirty="0">
                <a:solidFill>
                  <a:schemeClr val="hlink"/>
                </a:solidFill>
                <a:latin typeface="Consolas" panose="020B0609020204030204" pitchFamily="49" charset="0"/>
                <a:ea typeface="黑体" panose="02010609060101010101" pitchFamily="49" charset="-122"/>
              </a:rPr>
              <a:t>ld</a:t>
            </a:r>
            <a:r>
              <a:rPr lang="en-US" altLang="zh-CN" sz="1400" b="1" dirty="0">
                <a:latin typeface="Consolas" panose="020B0609020204030204" pitchFamily="49" charset="0"/>
                <a:ea typeface="黑体" panose="02010609060101010101" pitchFamily="49" charset="-122"/>
              </a:rPr>
              <a:t> x11, 8(x13)</a:t>
            </a:r>
            <a:endParaRPr lang="en-US" altLang="zh-CN" sz="1400" b="1" dirty="0">
              <a:latin typeface="Consolas" panose="020B0609020204030204" pitchFamily="49" charset="0"/>
              <a:ea typeface="黑体" panose="02010609060101010101" pitchFamily="49" charset="-122"/>
            </a:endParaRPr>
          </a:p>
          <a:p>
            <a:pPr algn="l"/>
            <a:r>
              <a:rPr lang="en-US" altLang="zh-CN" sz="1400" b="1" dirty="0">
                <a:solidFill>
                  <a:schemeClr val="hlink"/>
                </a:solidFill>
                <a:latin typeface="Consolas" panose="020B0609020204030204" pitchFamily="49" charset="0"/>
                <a:ea typeface="黑体" panose="02010609060101010101" pitchFamily="49" charset="-122"/>
              </a:rPr>
              <a:t>add</a:t>
            </a:r>
            <a:r>
              <a:rPr lang="en-US" altLang="zh-CN" sz="1400" b="1" dirty="0">
                <a:latin typeface="Consolas" panose="020B0609020204030204" pitchFamily="49" charset="0"/>
                <a:ea typeface="黑体" panose="02010609060101010101" pitchFamily="49" charset="-122"/>
              </a:rPr>
              <a:t> x12, x10, x11</a:t>
            </a:r>
            <a:endParaRPr lang="en-US" altLang="zh-CN" sz="1400" b="1" dirty="0">
              <a:latin typeface="Consolas" panose="020B0609020204030204" pitchFamily="49" charset="0"/>
              <a:ea typeface="黑体" panose="02010609060101010101" pitchFamily="49" charset="-122"/>
            </a:endParaRPr>
          </a:p>
          <a:p>
            <a:pPr algn="l"/>
            <a:r>
              <a:rPr lang="en-US" altLang="zh-CN" sz="1400" b="1" dirty="0">
                <a:solidFill>
                  <a:schemeClr val="hlink"/>
                </a:solidFill>
                <a:latin typeface="Consolas" panose="020B0609020204030204" pitchFamily="49" charset="0"/>
                <a:ea typeface="黑体" panose="02010609060101010101" pitchFamily="49" charset="-122"/>
              </a:rPr>
              <a:t>subi</a:t>
            </a:r>
            <a:r>
              <a:rPr lang="en-US" altLang="zh-CN" sz="1400" b="1" dirty="0">
                <a:latin typeface="Consolas" panose="020B0609020204030204" pitchFamily="49" charset="0"/>
                <a:ea typeface="黑体" panose="02010609060101010101" pitchFamily="49" charset="-122"/>
              </a:rPr>
              <a:t> x13, x13, 16</a:t>
            </a:r>
            <a:endParaRPr lang="en-US" altLang="zh-CN" sz="1400" b="1" dirty="0">
              <a:latin typeface="Consolas" panose="020B0609020204030204" pitchFamily="49" charset="0"/>
              <a:ea typeface="黑体" panose="02010609060101010101" pitchFamily="49" charset="-122"/>
            </a:endParaRPr>
          </a:p>
          <a:p>
            <a:pPr algn="l"/>
            <a:r>
              <a:rPr lang="en-US" altLang="zh-CN" sz="1400" b="1" u="sng" dirty="0">
                <a:solidFill>
                  <a:schemeClr val="hlink"/>
                </a:solidFill>
                <a:latin typeface="Consolas" panose="020B0609020204030204" pitchFamily="49" charset="0"/>
                <a:ea typeface="黑体" panose="02010609060101010101" pitchFamily="49" charset="-122"/>
              </a:rPr>
              <a:t>snez</a:t>
            </a:r>
            <a:r>
              <a:rPr lang="en-US" altLang="zh-CN" sz="1400" b="1" u="sng" dirty="0">
                <a:latin typeface="Consolas" panose="020B0609020204030204" pitchFamily="49" charset="0"/>
                <a:ea typeface="黑体" panose="02010609060101010101" pitchFamily="49" charset="-122"/>
              </a:rPr>
              <a:t> x28, x12</a:t>
            </a:r>
            <a:endParaRPr lang="en-US" altLang="zh-CN" sz="1400" b="1" u="sng" dirty="0">
              <a:latin typeface="Consolas" panose="020B0609020204030204" pitchFamily="49" charset="0"/>
              <a:ea typeface="黑体" panose="02010609060101010101" pitchFamily="49" charset="-122"/>
            </a:endParaRPr>
          </a:p>
          <a:p>
            <a:pPr algn="l"/>
            <a:r>
              <a:rPr lang="en-US" altLang="zh-CN" sz="1400" b="1" dirty="0">
                <a:solidFill>
                  <a:schemeClr val="hlink"/>
                </a:solidFill>
                <a:latin typeface="Consolas" panose="020B0609020204030204" pitchFamily="49" charset="0"/>
                <a:ea typeface="黑体" panose="02010609060101010101" pitchFamily="49" charset="-122"/>
                <a:sym typeface="+mn-ea"/>
              </a:rPr>
              <a:t>ld</a:t>
            </a:r>
            <a:r>
              <a:rPr lang="en-US" altLang="zh-CN" sz="1400" b="1" dirty="0">
                <a:latin typeface="Consolas" panose="020B0609020204030204" pitchFamily="49" charset="0"/>
                <a:ea typeface="黑体" panose="02010609060101010101" pitchFamily="49" charset="-122"/>
                <a:sym typeface="+mn-ea"/>
              </a:rPr>
              <a:t> x10, 0(x13)</a:t>
            </a:r>
            <a:endParaRPr lang="en-US" altLang="zh-CN" sz="1400" b="1" dirty="0">
              <a:latin typeface="Consolas" panose="020B0609020204030204" pitchFamily="49" charset="0"/>
              <a:ea typeface="黑体" panose="02010609060101010101" pitchFamily="49" charset="-122"/>
              <a:sym typeface="+mn-ea"/>
            </a:endParaRPr>
          </a:p>
          <a:p>
            <a:pPr algn="l"/>
            <a:r>
              <a:rPr lang="en-US" altLang="zh-CN" sz="1400" b="1" dirty="0">
                <a:solidFill>
                  <a:schemeClr val="hlink"/>
                </a:solidFill>
                <a:latin typeface="Consolas" panose="020B0609020204030204" pitchFamily="49" charset="0"/>
                <a:ea typeface="黑体" panose="02010609060101010101" pitchFamily="49" charset="-122"/>
                <a:sym typeface="+mn-ea"/>
              </a:rPr>
              <a:t>ld</a:t>
            </a:r>
            <a:r>
              <a:rPr lang="en-US" altLang="zh-CN" sz="1400" b="1" dirty="0">
                <a:latin typeface="Consolas" panose="020B0609020204030204" pitchFamily="49" charset="0"/>
                <a:ea typeface="黑体" panose="02010609060101010101" pitchFamily="49" charset="-122"/>
                <a:sym typeface="+mn-ea"/>
              </a:rPr>
              <a:t> x11, 8(x13)</a:t>
            </a:r>
            <a:endParaRPr lang="en-US" altLang="zh-CN" sz="1400" b="1" dirty="0">
              <a:latin typeface="Consolas" panose="020B0609020204030204" pitchFamily="49" charset="0"/>
              <a:ea typeface="黑体" panose="02010609060101010101" pitchFamily="49" charset="-122"/>
            </a:endParaRPr>
          </a:p>
          <a:p>
            <a:pPr algn="l"/>
            <a:r>
              <a:rPr lang="en-US" altLang="zh-CN" sz="1400" b="1" dirty="0">
                <a:solidFill>
                  <a:schemeClr val="hlink"/>
                </a:solidFill>
                <a:latin typeface="Consolas" panose="020B0609020204030204" pitchFamily="49" charset="0"/>
                <a:ea typeface="黑体" panose="02010609060101010101" pitchFamily="49" charset="-122"/>
                <a:sym typeface="+mn-ea"/>
              </a:rPr>
              <a:t>add</a:t>
            </a:r>
            <a:r>
              <a:rPr lang="en-US" altLang="zh-CN" sz="1400" b="1" dirty="0">
                <a:latin typeface="Consolas" panose="020B0609020204030204" pitchFamily="49" charset="0"/>
                <a:ea typeface="黑体" panose="02010609060101010101" pitchFamily="49" charset="-122"/>
                <a:sym typeface="+mn-ea"/>
              </a:rPr>
              <a:t> x12, x10, x11</a:t>
            </a:r>
            <a:endParaRPr lang="en-US" altLang="zh-CN" sz="1400" b="1" dirty="0">
              <a:latin typeface="Consolas" panose="020B0609020204030204" pitchFamily="49" charset="0"/>
              <a:ea typeface="黑体" panose="02010609060101010101" pitchFamily="49" charset="-122"/>
            </a:endParaRPr>
          </a:p>
          <a:p>
            <a:pPr algn="l"/>
            <a:r>
              <a:rPr lang="en-US" altLang="zh-CN" sz="1400" b="1" dirty="0">
                <a:solidFill>
                  <a:schemeClr val="hlink"/>
                </a:solidFill>
                <a:latin typeface="Consolas" panose="020B0609020204030204" pitchFamily="49" charset="0"/>
                <a:ea typeface="黑体" panose="02010609060101010101" pitchFamily="49" charset="-122"/>
                <a:sym typeface="+mn-ea"/>
              </a:rPr>
              <a:t>subi</a:t>
            </a:r>
            <a:r>
              <a:rPr lang="en-US" altLang="zh-CN" sz="1400" b="1" dirty="0">
                <a:latin typeface="Consolas" panose="020B0609020204030204" pitchFamily="49" charset="0"/>
                <a:ea typeface="黑体" panose="02010609060101010101" pitchFamily="49" charset="-122"/>
                <a:sym typeface="+mn-ea"/>
              </a:rPr>
              <a:t> x13, x13, 16</a:t>
            </a:r>
            <a:endParaRPr lang="en-US" altLang="zh-CN" sz="1400" b="1" dirty="0">
              <a:latin typeface="Consolas" panose="020B0609020204030204" pitchFamily="49" charset="0"/>
              <a:ea typeface="黑体" panose="02010609060101010101" pitchFamily="49" charset="-122"/>
            </a:endParaRPr>
          </a:p>
          <a:p>
            <a:pPr algn="l"/>
            <a:r>
              <a:rPr lang="en-US" altLang="zh-CN" sz="1400" b="1" u="sng" dirty="0">
                <a:solidFill>
                  <a:schemeClr val="hlink"/>
                </a:solidFill>
                <a:latin typeface="Consolas" panose="020B0609020204030204" pitchFamily="49" charset="0"/>
                <a:ea typeface="黑体" panose="02010609060101010101" pitchFamily="49" charset="-122"/>
                <a:sym typeface="+mn-ea"/>
              </a:rPr>
              <a:t>snez</a:t>
            </a:r>
            <a:r>
              <a:rPr lang="en-US" altLang="zh-CN" sz="1400" b="1" u="sng" dirty="0">
                <a:latin typeface="Consolas" panose="020B0609020204030204" pitchFamily="49" charset="0"/>
                <a:ea typeface="黑体" panose="02010609060101010101" pitchFamily="49" charset="-122"/>
                <a:sym typeface="+mn-ea"/>
              </a:rPr>
              <a:t> x28, x12</a:t>
            </a:r>
            <a:endParaRPr lang="en-US" altLang="zh-CN" sz="1400" b="1" u="sng" dirty="0">
              <a:latin typeface="Consolas" panose="020B0609020204030204" pitchFamily="49" charset="0"/>
              <a:ea typeface="黑体" panose="02010609060101010101" pitchFamily="49" charset="-122"/>
              <a:sym typeface="+mn-ea"/>
            </a:endParaRPr>
          </a:p>
        </p:txBody>
      </p:sp>
      <p:sp>
        <p:nvSpPr>
          <p:cNvPr id="22537" name="椭圆 12"/>
          <p:cNvSpPr/>
          <p:nvPr/>
        </p:nvSpPr>
        <p:spPr>
          <a:xfrm>
            <a:off x="3059430" y="2780665"/>
            <a:ext cx="646430" cy="2359025"/>
          </a:xfrm>
          <a:prstGeom prst="ellipse">
            <a:avLst/>
          </a:prstGeom>
          <a:noFill/>
          <a:ln w="28575" cap="flat" cmpd="sng">
            <a:solidFill>
              <a:schemeClr val="accent6"/>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a:p>
        </p:txBody>
      </p:sp>
    </p:spTree>
  </p:cSld>
  <p:clrMapOvr>
    <a:masterClrMapping/>
  </p:clrMapOvr>
  <p:timing>
    <p:tnLst>
      <p:par>
        <p:cTn id="1" dur="indefinite" restart="never" nodeType="tmRoot"/>
      </p:par>
    </p:tnLst>
    <p:bldLst>
      <p:bldP spid="3" grpId="0" bldLvl="0" animBg="1"/>
    </p:bldLst>
  </p:timing>
</p:sld>
</file>

<file path=ppt/tags/tag1.xml><?xml version="1.0" encoding="utf-8"?>
<p:tagLst xmlns:p="http://schemas.openxmlformats.org/presentationml/2006/main">
  <p:tag name="commondata" val="eyJoZGlkIjoiMGQyYzJiNTMzZDIxZDgwZDQwYjg3YjRmZTEzNzQ4ZjgifQ=="/>
</p:tagLst>
</file>

<file path=ppt/theme/theme1.xml><?xml version="1.0" encoding="utf-8"?>
<a:theme xmlns:a="http://schemas.openxmlformats.org/drawingml/2006/main" name="默认设计模板">
  <a:themeElements>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10765</Words>
  <Application>WPS 演示</Application>
  <PresentationFormat>全屏显示(4:3)</PresentationFormat>
  <Paragraphs>557</Paragraphs>
  <Slides>37</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6</vt:i4>
      </vt:variant>
      <vt:variant>
        <vt:lpstr>幻灯片标题</vt:lpstr>
      </vt:variant>
      <vt:variant>
        <vt:i4>37</vt:i4>
      </vt:variant>
    </vt:vector>
  </HeadingPairs>
  <TitlesOfParts>
    <vt:vector size="54" baseType="lpstr">
      <vt:lpstr>Arial</vt:lpstr>
      <vt:lpstr>宋体</vt:lpstr>
      <vt:lpstr>Wingdings</vt:lpstr>
      <vt:lpstr>Times New Roman</vt:lpstr>
      <vt:lpstr>Webdings</vt:lpstr>
      <vt:lpstr>Georgia</vt:lpstr>
      <vt:lpstr>Consolas</vt:lpstr>
      <vt:lpstr>黑体</vt:lpstr>
      <vt:lpstr>微软雅黑</vt:lpstr>
      <vt:lpstr>Arial Unicode MS</vt:lpstr>
      <vt:lpstr>默认设计模板</vt:lpstr>
      <vt:lpstr>MS_ClipArt_Gallery.2</vt:lpstr>
      <vt:lpstr>Equation.3</vt:lpstr>
      <vt:lpstr>MS_ClipArt_Gallery.2</vt:lpstr>
      <vt:lpstr>Equation.3</vt:lpstr>
      <vt:lpstr>MS_ClipArt_Gallery.2</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rz</dc:creator>
  <cp:lastModifiedBy>曲终人不散</cp:lastModifiedBy>
  <cp:revision>455</cp:revision>
  <dcterms:created xsi:type="dcterms:W3CDTF">2000-07-24T11:13:00Z</dcterms:created>
  <dcterms:modified xsi:type="dcterms:W3CDTF">2024-06-13T15:33:56Z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6D002F6281664F8BBE74AE0B1E609596_12</vt:lpwstr>
  </property>
  <property fmtid="{D5CDD505-2E9C-101B-9397-08002B2CF9AE}" pid="3" name="KSOProductBuildVer">
    <vt:lpwstr>2052-12.1.0.16929</vt:lpwstr>
  </property>
</Properties>
</file>