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405" r:id="rId2"/>
    <p:sldId id="408" r:id="rId3"/>
    <p:sldId id="453" r:id="rId4"/>
    <p:sldId id="409" r:id="rId5"/>
    <p:sldId id="410" r:id="rId6"/>
    <p:sldId id="411" r:id="rId7"/>
    <p:sldId id="412" r:id="rId8"/>
    <p:sldId id="413" r:id="rId9"/>
    <p:sldId id="414" r:id="rId10"/>
    <p:sldId id="441" r:id="rId11"/>
    <p:sldId id="416" r:id="rId12"/>
    <p:sldId id="417" r:id="rId13"/>
    <p:sldId id="418" r:id="rId14"/>
    <p:sldId id="419" r:id="rId15"/>
    <p:sldId id="420" r:id="rId16"/>
    <p:sldId id="445" r:id="rId17"/>
    <p:sldId id="421" r:id="rId18"/>
    <p:sldId id="443" r:id="rId19"/>
    <p:sldId id="457" r:id="rId20"/>
    <p:sldId id="452" r:id="rId21"/>
    <p:sldId id="425" r:id="rId22"/>
    <p:sldId id="426" r:id="rId23"/>
    <p:sldId id="446" r:id="rId24"/>
    <p:sldId id="427" r:id="rId25"/>
    <p:sldId id="428" r:id="rId26"/>
    <p:sldId id="429" r:id="rId27"/>
    <p:sldId id="430" r:id="rId28"/>
    <p:sldId id="447" r:id="rId29"/>
    <p:sldId id="431" r:id="rId30"/>
    <p:sldId id="432" r:id="rId31"/>
    <p:sldId id="433" r:id="rId32"/>
    <p:sldId id="434" r:id="rId33"/>
    <p:sldId id="435" r:id="rId34"/>
    <p:sldId id="448" r:id="rId35"/>
    <p:sldId id="436" r:id="rId36"/>
    <p:sldId id="437" r:id="rId37"/>
    <p:sldId id="438" r:id="rId38"/>
    <p:sldId id="439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69696"/>
    <a:srgbClr val="C0C0C0"/>
    <a:srgbClr val="3333FF"/>
    <a:srgbClr val="000099"/>
    <a:srgbClr val="0066FF"/>
    <a:srgbClr val="008000"/>
    <a:srgbClr val="FF66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7" autoAdjust="0"/>
    <p:restoredTop sz="54328" autoAdjust="0"/>
  </p:normalViewPr>
  <p:slideViewPr>
    <p:cSldViewPr>
      <p:cViewPr varScale="1">
        <p:scale>
          <a:sx n="56" d="100"/>
          <a:sy n="56" d="100"/>
        </p:scale>
        <p:origin x="2232" y="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44"/>
    </p:cViewPr>
  </p:sorterViewPr>
  <p:notesViewPr>
    <p:cSldViewPr>
      <p:cViewPr varScale="1">
        <p:scale>
          <a:sx n="39" d="100"/>
          <a:sy n="39" d="100"/>
        </p:scale>
        <p:origin x="-922" y="-83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0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png"/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png"/><Relationship Id="rId1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9" Type="http://schemas.openxmlformats.org/officeDocument/2006/relationships/image" Target="../media/image4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AC1DCCC-D50F-4C33-9BC5-88F82E30612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2D37C16-A232-4525-925E-C565443A4D0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8D6F7C5-EB63-4269-A7C8-D8C48B0C358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837321A-2BCF-4ABD-AD8E-B209602B708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0577D55-6A9F-4B9D-AE11-4899D4BCA23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1DA2C70E-D25D-4E9A-8D09-97EC4B5AA5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427B97D-7C23-45D3-9737-1BB65D3B10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D4356C88-969F-4C71-A56B-B762FECFBE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C2C8708-9987-4915-9290-1BD840C21C6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B2F632A9-67C0-499A-AFFB-7419B80E24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5A5DF802-AFCC-4935-BD9F-469B197271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A94E98E2-4CB5-427B-824B-2B979091B8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F4F78DE-565B-4736-96E1-F3CBFDD26E2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61E3E90D-23C4-419C-BA52-67C8D0982D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5842243E-E1EA-4103-A601-BDDFCE29B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A02CB398-7CC9-42A8-A5F1-8707365AE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7AA4AAB-20B6-438A-A165-6B7709BEB167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F8EB932B-BA16-4B96-95F4-10B2EDB3AF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6EF26F44-C47C-4D26-9C30-4B0B7183F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5CA3277A-EADF-49C0-8AEA-D60C99F365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1074A3E-509C-4357-87D0-F0550EBDFCF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0499FD7B-3386-43F3-913C-4FE1CCA56D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EC476465-28D0-4D82-95CB-089A9853CB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885F6305-5E64-49CA-B4FC-8CE24298D1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3229A06-70BE-4302-A73C-86C6E25ADD3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AA2684D6-DDC5-4DB0-9235-84106691CF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1C5924A4-E4C5-4FB5-A090-1278756D2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AEE2EAD2-81B4-4C8C-A7E4-12514686B6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35CF96C-F7F6-4148-9FF8-EDB2FB1FA18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EBA69739-E281-49BB-BCEE-F3CD082BE7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B8ADF6A-9D4F-4CD5-B416-90D31221F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ED2CAB67-2303-4B60-B6A4-E98EA9B9E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7EF56E7-1D48-4EBB-A116-95C1D7740F5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16749D51-9558-48FF-8C03-1C79DBFCD9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667B4229-E587-4A4D-A4EA-CEDC4AAAF5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12726C2B-9D7A-446F-8DE0-8E608A5AF3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1757563-B49E-453F-B192-068EA6CA714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3D4F0FD7-7AB0-430C-BF78-53BA97F15E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CA79DF04-E42D-4329-ACC1-80B48EB7F6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5A314113-63BD-4895-BAD2-6DA4EC3AD7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C41DED7-A08B-4F2B-B5FA-AF1B4B16D19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95071068-AB44-46F4-9466-6BFA6B96BA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1A49D6A-FD08-4AB1-9683-FF3C68D0E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5CD02055-7184-4986-81FE-A241763BCB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DEE658A-B6D7-47A6-88DC-1C3EF563CD77}" type="slidenum">
              <a:rPr lang="zh-CN" altLang="en-US" sz="1000" b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0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F56762E1-E4A4-48EA-8B71-D93D0E5C8F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F2EB00A4-7A9B-47CB-9BDE-6DA6897655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5CD80B88-2E85-4CC3-A0DB-7C84BDFE3F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BB09863-27C7-43BF-A1EF-00BEB54C1AE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2EF96A7F-4D61-4356-8E5B-B0DC3C3521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BE785340-42CF-4875-A7F9-63960FC2D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B4F6E785-38B8-45F8-915F-8BEF1C2AA9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0C97DF2-BA78-4FCA-8B9A-1E40C21398F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5E7CAB99-C03A-4A28-8BEB-7741AA7A4D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6F531BC1-C197-46A5-9206-BAE6CBFF57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06C39864-30FE-4D7D-86A2-0A0B14329D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4125B16-8C74-4C10-AE8A-3C2A39BA582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CA3EADC7-3FC1-4B5F-8D49-F32F172ED0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6B3523FC-12F8-49DC-937F-4D12F5A1D4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5FB91EDD-E270-493C-99F3-D948991564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A4EDC96-3BF7-4BFE-A709-2E2906E482C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FADF900F-9FBC-46D6-804A-C2AA196BE6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09FC000F-DF8A-48E9-81E3-936C006CB6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F43607B4-C983-42A8-9E08-0A0131CF2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2B3CB2E-E00E-4950-8BE7-F5AD60F6C27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94F3BB56-3083-4639-8543-322FEB1499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553EC552-C149-4925-8A6A-57611B89FD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A9E1252B-25D7-4CC4-BE33-2F4292124A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82ECCC0-76DB-404B-ABEC-AF4F55D84E0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72B5F616-34C9-471E-B404-3CDEB72A20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B2B2415D-A679-47A2-B572-A2906E4ED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32608185-9566-4D08-8EC5-484B7C386D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8612C53-E961-42D1-9394-4F9FA81C4BA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DC66216B-F32D-4C55-88D8-C54D257E4E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7D620CCC-E89F-403C-8095-A3BDA9725B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EC253B71-F4F1-4C71-B8FE-D3F424941F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B6B4C2A-8B0D-47F9-ACD0-6D47E3804D2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2997B0E4-954F-46E1-B525-2D1175FD21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0DFD053A-079E-47D3-9C07-1FF841355C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C4B53A8A-3921-436A-9032-B4B7701125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433CFAA-555F-49BD-8572-5FBB711D3F1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29C923EC-B830-4C77-8665-6C1ED365A6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BA86BE6B-C500-4463-B091-B959E374DC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4F73EFFA-4385-482F-8AC8-ED2DCA68F6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82D23C3-F58C-4361-887C-1424E8181BAF}" type="slidenum">
              <a:rPr lang="en-US" altLang="zh-CN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E5FDAC6E-28DA-4520-9017-A7DFB9E3D3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10E0B29D-4B49-4006-AE6B-CD9E77DA6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28058632-9B4F-49DC-8457-C28151C4A6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F86D74C-2D66-4D97-8F83-A4E50087973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671E6432-A0FE-4AC4-80E9-0CFD81AEB0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FA33CB79-8B24-4198-8EF7-2661A32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CAA8166E-A154-43C2-988C-FA5C8DC270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2C1DF7B-352C-4F74-B38B-7A140C72E8E7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9F99AF05-F5A6-40E7-9F57-76063E9A09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B7D5F3FD-D1CE-41F6-8E85-4AF6DDEEAA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9FCC1200-5205-4271-AC23-2F6B93D9F2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9AEE010-DD7B-486E-BACA-DEF59BA489ED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F4152FEE-1010-48E7-9523-D9FA823F87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55E0B47-878D-46EF-A189-AA7999B121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043A8430-8B27-4F11-B9AD-F3FA9BC4EB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7A11ACE-F029-45BE-A743-ADC0306F716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7CB55144-CD6B-4B26-94EE-C3969C07E3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79B3846F-FC65-46A2-B415-39EDBA7B2D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CD0E2A71-7E41-4D20-BA3A-E7CF8D966A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B08CF50-81C5-4BD8-B84F-4AF68619050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123DEC5C-7B00-4EE2-BC0A-A0DCCB51F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6E05CB2A-94A1-44EA-B3D9-60FE1078FF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ED2EC7F5-BEE0-4FA7-9F47-CC64C99FB4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1DACA42-12AB-4832-9FA2-15AEB7B2A74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25A4BD6D-10DB-4A41-AAAD-5040100653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B9AB97CC-4461-4232-B4D0-C277092B82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8A8F4718-56DA-4D7E-ADB5-766ACF6B1C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86A6642-9687-4390-B209-83E8E4DD987C}" type="slidenum">
              <a:rPr lang="en-US" altLang="zh-CN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F7A1C6C6-CACB-4294-984A-6D89F57488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C097FB15-8315-4420-84B1-82F1509FB5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B0FE150F-86F2-44D2-9BF9-2B32166019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93890DE-3B8D-44B7-A631-9D3B072E8C1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747DB043-EE51-48AE-975F-B86CE98202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A0D95112-3C11-41F0-830E-D029A686CE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454BF5AB-1C2F-42B3-83B4-976AC46031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FFD6310-A1F1-43D1-AD3D-3B7554CB52B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FAEBFC1D-2801-4471-B33F-F90A5E36BA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9849ABD8-EF88-41F5-B5E4-16E373E01F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4BC61888-41C8-48E3-BBE8-883AA3372E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28EDA7C-EA7F-4BBF-862E-781EAA2F410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2FB8F7DE-C812-4FEE-B3DA-12B88C2C33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596108E7-F6E7-47E2-A368-8AA444EEA0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FBF1652D-FE88-47B0-9692-89B8395CC6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4A43B58-66E0-40AB-9EDC-7DD6DC96624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966D037F-974B-4FD0-B4A6-063CB7C868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6899079C-66A3-4E42-9798-9D9DC1BCA7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D5048533-5055-4C3B-9CB3-DFC44409F8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1603A35-A88F-41E8-B4A7-4B610AFC319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0C6B42FF-EBAD-420F-93E9-41CA5079E7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A72CFE88-016D-4D00-8DF0-1A6460D29E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5BC76953-DCE4-42EE-87F1-82CFAC0C10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9577577-F5E4-47BF-B6E0-3C1999F3BBC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4106353-D745-4D95-B618-D6872B6E07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5FE8C306-F09A-40BE-850C-24646AEC16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E2970C01-2A64-4AFF-AD12-248314AE47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5D6D3A0-9ED0-4D4F-A287-14ED61AC459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53E74A7-4206-469D-9911-C306C3EE8D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42F16E6D-EE10-4E24-9711-53DC5DA5C6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008BB76D-037C-4FBA-A8D4-E76F0CED9F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8FB62EB-0064-431D-9663-7747C4B4398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2043F9EE-8407-4797-8A14-41E07DC3D7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ACEE0E33-ED13-4CBE-8D8B-6084C13625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0101D2DE-C702-41AE-A569-F4D0EBDCF1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099668A-9597-4A8A-BBF2-B946F9C5FB0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E84A698-AE35-4AAF-B0FC-58CF60669F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9921BD17-B2C6-4D7B-9F00-D8C1AA015B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2E8AF756-4493-430E-8A24-B1D58BF7BB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43E9637-ACB7-4842-BDC3-0E7EB2694BE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CC84FFA5-8AB7-4FC0-A5C2-8E010E8630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F6826B1E-FFBB-42B9-8187-C06072B749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D8E8843C-C2D5-47FD-8074-7C178AFE4A34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DE244C5E-1091-40F6-B0D9-B1DB32FDD60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003F7934-7563-426E-98AA-A57346A6D8F5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85800" y="205740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371600" y="41148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A2C3FEC-2FBF-4FFE-8241-C65AE76AD8C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568A969-5AA8-4A6E-A056-AEB0B1A4F4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EADD3A6-135C-4908-822B-ABEC459455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CC2B8-704E-4628-AEF1-01033FD970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893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27F0CAE-EA35-45A1-8DC4-202A17D5C37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D23B3-707F-426C-A00A-B3C93B9AEC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300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5CBA6FE-5FB1-4BD3-BF50-5D82809E588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8BABE-7A65-4A13-81BE-541F41D5A8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970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83C30D0-A9B0-47FF-B885-30AC3DD5147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AFA5E-E108-483D-99D9-3D1702CED1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142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19DD1B1-8BD3-4EF0-B22B-0AA2A4ED23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5982E-1764-4B5A-A7C0-5194F841B3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71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8A3024A-A54F-4690-A97B-8CA8039C84C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C202F-49B3-4667-9B82-7858D9D799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85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78A43E03-6CBA-4E1B-B889-C1D30E1C3B3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47674-D75D-4C6F-8D07-63B18D627F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905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A5474E7D-1FC4-47B4-9AD3-4E9DA5EF579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AB54A-C446-4E4C-BAAE-170F7EF51C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618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94977416-9BB0-422A-83CE-64595D4E33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D90AA-D802-4048-8418-3C77BAAD39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32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935E14F-8180-40A7-B7AB-4DD29A67A6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99DA5-B493-48D5-A921-DFF75289FF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397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C1DC1FE-3A48-4C2A-8B86-F5C556DB857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9060C-B448-465D-9CC9-F8098D2E1D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029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TopNavBlank">
            <a:extLst>
              <a:ext uri="{FF2B5EF4-FFF2-40B4-BE49-F238E27FC236}">
                <a16:creationId xmlns:a16="http://schemas.microsoft.com/office/drawing/2014/main" id="{0AC0621F-022A-44EC-AF88-42BF77E54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625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6600FF"/>
              </a:gs>
              <a:gs pos="100000">
                <a:srgbClr val="0000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>
            <a:extLst>
              <a:ext uri="{FF2B5EF4-FFF2-40B4-BE49-F238E27FC236}">
                <a16:creationId xmlns:a16="http://schemas.microsoft.com/office/drawing/2014/main" id="{59C6AEA4-8DC8-4570-AE1A-E9AC35EAB94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175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D329ED1-AE8D-4642-8A3D-A4540CB4A3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4">
            <a:extLst>
              <a:ext uri="{FF2B5EF4-FFF2-40B4-BE49-F238E27FC236}">
                <a16:creationId xmlns:a16="http://schemas.microsoft.com/office/drawing/2014/main" id="{190C88A6-B8A5-4745-8D6A-9A85E0581F2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38613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1029" name="Text Box 65">
            <a:extLst>
              <a:ext uri="{FF2B5EF4-FFF2-40B4-BE49-F238E27FC236}">
                <a16:creationId xmlns:a16="http://schemas.microsoft.com/office/drawing/2014/main" id="{5D63108D-14A3-4F8C-A4EE-8067B259C59E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371600" y="61722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2000">
              <a:solidFill>
                <a:srgbClr val="990033"/>
              </a:solidFill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1030" name="Object 79">
            <a:extLst>
              <a:ext uri="{FF2B5EF4-FFF2-40B4-BE49-F238E27FC236}">
                <a16:creationId xmlns:a16="http://schemas.microsoft.com/office/drawing/2014/main" id="{96B301E7-BEA1-491A-B68C-8634A5311386}"/>
              </a:ext>
            </a:extLst>
          </p:cNvPr>
          <p:cNvGraphicFramePr>
            <a:graphicFrameLocks noChangeAspect="1"/>
          </p:cNvGraphicFramePr>
          <p:nvPr userDrawn="1"/>
        </p:nvGraphicFramePr>
        <p:xfrm flipH="1">
          <a:off x="8275638" y="5607050"/>
          <a:ext cx="7604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Clip" r:id="rId15" imgW="3154363" imgH="4708525" progId="MS_ClipArt_Gallery.2">
                  <p:embed/>
                </p:oleObj>
              </mc:Choice>
              <mc:Fallback>
                <p:oleObj name="Clip" r:id="rId15" imgW="3154363" imgH="4708525" progId="MS_ClipArt_Gallery.2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275638" y="5607050"/>
                        <a:ext cx="760412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31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32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9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4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4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7.bin"/><Relationship Id="rId4" Type="http://schemas.openxmlformats.org/officeDocument/2006/relationships/audio" Target="../media/audio1.wav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51.wmf"/><Relationship Id="rId18" Type="http://schemas.openxmlformats.org/officeDocument/2006/relationships/oleObject" Target="../embeddings/oleObject56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5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5" Type="http://schemas.openxmlformats.org/officeDocument/2006/relationships/image" Target="../media/image52.wmf"/><Relationship Id="rId10" Type="http://schemas.openxmlformats.org/officeDocument/2006/relationships/oleObject" Target="../embeddings/oleObject52.bin"/><Relationship Id="rId19" Type="http://schemas.openxmlformats.org/officeDocument/2006/relationships/image" Target="../media/image54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5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59.wmf"/><Relationship Id="rId18" Type="http://schemas.openxmlformats.org/officeDocument/2006/relationships/oleObject" Target="../embeddings/oleObject64.bin"/><Relationship Id="rId3" Type="http://schemas.openxmlformats.org/officeDocument/2006/relationships/notesSlide" Target="../notesSlides/notesSlide29.xml"/><Relationship Id="rId21" Type="http://schemas.openxmlformats.org/officeDocument/2006/relationships/image" Target="../media/image47.wmf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3.bin"/><Relationship Id="rId20" Type="http://schemas.openxmlformats.org/officeDocument/2006/relationships/oleObject" Target="../embeddings/oleObject65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5" Type="http://schemas.openxmlformats.org/officeDocument/2006/relationships/image" Target="../media/image60.wmf"/><Relationship Id="rId10" Type="http://schemas.openxmlformats.org/officeDocument/2006/relationships/oleObject" Target="../embeddings/oleObject60.bin"/><Relationship Id="rId19" Type="http://schemas.openxmlformats.org/officeDocument/2006/relationships/image" Target="../media/image62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57.wmf"/><Relationship Id="rId14" Type="http://schemas.openxmlformats.org/officeDocument/2006/relationships/oleObject" Target="../embeddings/oleObject6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66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68.wmf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67.wmf"/><Relationship Id="rId5" Type="http://schemas.openxmlformats.org/officeDocument/2006/relationships/image" Target="../media/image64.wmf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7.bin"/><Relationship Id="rId9" Type="http://schemas.openxmlformats.org/officeDocument/2006/relationships/image" Target="../media/image66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73.wmf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8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72.wmf"/><Relationship Id="rId5" Type="http://schemas.openxmlformats.org/officeDocument/2006/relationships/image" Target="../media/image69.wmf"/><Relationship Id="rId15" Type="http://schemas.openxmlformats.org/officeDocument/2006/relationships/image" Target="../media/image74.wmf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71.wmf"/><Relationship Id="rId14" Type="http://schemas.openxmlformats.org/officeDocument/2006/relationships/oleObject" Target="../embeddings/oleObject77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oleObject" Target="../embeddings/oleObject79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81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80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80.wmf"/><Relationship Id="rId4" Type="http://schemas.openxmlformats.org/officeDocument/2006/relationships/oleObject" Target="../embeddings/oleObject83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>
            <a:extLst>
              <a:ext uri="{FF2B5EF4-FFF2-40B4-BE49-F238E27FC236}">
                <a16:creationId xmlns:a16="http://schemas.microsoft.com/office/drawing/2014/main" id="{3D6D2604-0D50-467F-BD66-29FF563EED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4C086EF-A4EE-4E95-B3FA-B779C477C37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97762" name="Text Box 2">
            <a:extLst>
              <a:ext uri="{FF2B5EF4-FFF2-40B4-BE49-F238E27FC236}">
                <a16:creationId xmlns:a16="http://schemas.microsoft.com/office/drawing/2014/main" id="{2BCA122B-B7AC-494C-8506-A6E6E4580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714375"/>
            <a:ext cx="8686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CHAPTER  2</a:t>
            </a:r>
          </a:p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Basic Structures: Sets, Functions, Sequences, and Sums </a:t>
            </a:r>
          </a:p>
        </p:txBody>
      </p:sp>
      <p:sp>
        <p:nvSpPr>
          <p:cNvPr id="1397763" name="Text Box 3">
            <a:extLst>
              <a:ext uri="{FF2B5EF4-FFF2-40B4-BE49-F238E27FC236}">
                <a16:creationId xmlns:a16="http://schemas.microsoft.com/office/drawing/2014/main" id="{16E7915E-E77D-40F7-9B70-71781EC52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2000250"/>
            <a:ext cx="7315200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2.1 Sets 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2.2  Set Operations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2.3  Functions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2.4 Sequence and Summations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2.5 Cardinality of Sets</a:t>
            </a:r>
          </a:p>
        </p:txBody>
      </p:sp>
      <p:sp>
        <p:nvSpPr>
          <p:cNvPr id="4101" name="TextBox 4">
            <a:extLst>
              <a:ext uri="{FF2B5EF4-FFF2-40B4-BE49-F238E27FC236}">
                <a16:creationId xmlns:a16="http://schemas.microsoft.com/office/drawing/2014/main" id="{DD85647D-1F09-4280-8389-E31D1B592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5230813"/>
            <a:ext cx="750093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0099"/>
                </a:solidFill>
              </a:rPr>
              <a:t>[The slides are courtesy of Prof. Lanfen Lin]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9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39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9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39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39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39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39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39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>
            <a:extLst>
              <a:ext uri="{FF2B5EF4-FFF2-40B4-BE49-F238E27FC236}">
                <a16:creationId xmlns:a16="http://schemas.microsoft.com/office/drawing/2014/main" id="{5A40BAB8-291F-43E1-91FF-33576A1CD8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F0DB4E7-417F-4611-8A2E-7733C54A80D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Text Box 2">
            <a:extLst>
              <a:ext uri="{FF2B5EF4-FFF2-40B4-BE49-F238E27FC236}">
                <a16:creationId xmlns:a16="http://schemas.microsoft.com/office/drawing/2014/main" id="{D73CB700-1DF8-4D11-BF71-24A8FC3A2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76250"/>
            <a:ext cx="8001000" cy="367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/>
              <a:t>【</a:t>
            </a: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</a:rPr>
              <a:t>Definition </a:t>
            </a:r>
            <a:r>
              <a:rPr kumimoji="1" lang="en-US" altLang="zh-CN"/>
              <a:t>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Let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be a set. If there are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exactly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distinct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elements 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where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a nonnegative integer, we say that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a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finite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set and that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the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cardinality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of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Notation: 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∣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∣----  the cardinality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</a:p>
          <a:p>
            <a:pPr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kumimoji="1" lang="en-US" altLang="zh-CN"/>
              <a:t>【</a:t>
            </a: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</a:rPr>
              <a:t>Definition </a:t>
            </a:r>
            <a:r>
              <a:rPr kumimoji="1" lang="en-US" altLang="zh-CN">
                <a:latin typeface="Times New Roman" panose="02020603050405020304" pitchFamily="18" charset="0"/>
              </a:rPr>
              <a:t>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 set is said to be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infinite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if it is not finite.</a:t>
            </a:r>
            <a:endParaRPr kumimoji="1" lang="en-US" altLang="zh-CN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For example,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set of positive integers is infinite.</a:t>
            </a:r>
            <a:endParaRPr kumimoji="1" lang="en-US" altLang="zh-CN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8676" name="Text Box 3">
            <a:extLst>
              <a:ext uri="{FF2B5EF4-FFF2-40B4-BE49-F238E27FC236}">
                <a16:creationId xmlns:a16="http://schemas.microsoft.com/office/drawing/2014/main" id="{2037A26B-AFE2-4920-944F-C12A67A38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" y="4365625"/>
            <a:ext cx="8610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3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</a:p>
          <a:p>
            <a:pPr lvl="1" eaLnBrk="1" hangingPunct="1">
              <a:spcBef>
                <a:spcPct val="20000"/>
              </a:spcBef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Let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be the set of odd positive integers less than 10. Then</a:t>
            </a: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︱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︱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=?</a:t>
            </a:r>
          </a:p>
          <a:p>
            <a:pPr lvl="1" eaLnBrk="1" hangingPunct="1">
              <a:spcBef>
                <a:spcPct val="20000"/>
              </a:spcBef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︱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︱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?</a:t>
            </a:r>
          </a:p>
        </p:txBody>
      </p:sp>
      <p:sp>
        <p:nvSpPr>
          <p:cNvPr id="28677" name="Text Box 4">
            <a:extLst>
              <a:ext uri="{FF2B5EF4-FFF2-40B4-BE49-F238E27FC236}">
                <a16:creationId xmlns:a16="http://schemas.microsoft.com/office/drawing/2014/main" id="{5121E227-7B75-4EB6-802E-F71CA9FCE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28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2.1  Sets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>
            <a:extLst>
              <a:ext uri="{FF2B5EF4-FFF2-40B4-BE49-F238E27FC236}">
                <a16:creationId xmlns:a16="http://schemas.microsoft.com/office/drawing/2014/main" id="{3A2A6B95-1B08-4B85-96DE-282B89BEC4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1AE8212-AB5E-4874-A1EF-B937D45A0EF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20290" name="Text Box 2">
            <a:extLst>
              <a:ext uri="{FF2B5EF4-FFF2-40B4-BE49-F238E27FC236}">
                <a16:creationId xmlns:a16="http://schemas.microsoft.com/office/drawing/2014/main" id="{08D7FA4F-1F9C-4526-93CD-76097BAC2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5334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The power set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30724" name="Line 3">
            <a:extLst>
              <a:ext uri="{FF2B5EF4-FFF2-40B4-BE49-F238E27FC236}">
                <a16:creationId xmlns:a16="http://schemas.microsoft.com/office/drawing/2014/main" id="{02E1B0F2-5C4A-4656-986B-899F778658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981075"/>
            <a:ext cx="2233613" cy="9525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725" name="Group 5">
            <a:extLst>
              <a:ext uri="{FF2B5EF4-FFF2-40B4-BE49-F238E27FC236}">
                <a16:creationId xmlns:a16="http://schemas.microsoft.com/office/drawing/2014/main" id="{EABEE433-28A2-495D-9C93-114DBE076FF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066800"/>
            <a:ext cx="8305800" cy="457200"/>
            <a:chOff x="336" y="672"/>
            <a:chExt cx="5232" cy="288"/>
          </a:xfrm>
        </p:grpSpPr>
        <p:sp>
          <p:nvSpPr>
            <p:cNvPr id="30732" name="Text Box 6">
              <a:extLst>
                <a:ext uri="{FF2B5EF4-FFF2-40B4-BE49-F238E27FC236}">
                  <a16:creationId xmlns:a16="http://schemas.microsoft.com/office/drawing/2014/main" id="{384AB4BD-D087-42D4-8852-772F43D10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672"/>
              <a:ext cx="5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4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Let                  </a:t>
              </a:r>
              <a:r>
                <a:rPr kumimoji="1" lang="en-US" altLang="zh-CN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find all subsets of the set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0733" name="Object 7">
              <a:extLst>
                <a:ext uri="{FF2B5EF4-FFF2-40B4-BE49-F238E27FC236}">
                  <a16:creationId xmlns:a16="http://schemas.microsoft.com/office/drawing/2014/main" id="{94CFD53E-20A8-4DF5-B6C6-08E976074D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720"/>
            <a:ext cx="846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9" r:id="rId4" imgW="748975" imgH="203112" progId="Equation.3">
                    <p:embed/>
                  </p:oleObj>
                </mc:Choice>
                <mc:Fallback>
                  <p:oleObj r:id="rId4" imgW="748975" imgH="203112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720"/>
                          <a:ext cx="846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20296" name="AutoShape 8">
            <a:extLst>
              <a:ext uri="{FF2B5EF4-FFF2-40B4-BE49-F238E27FC236}">
                <a16:creationId xmlns:a16="http://schemas.microsoft.com/office/drawing/2014/main" id="{0BFB51CC-C197-406B-B553-C465D8A9C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600200"/>
            <a:ext cx="7772400" cy="2057400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  <a:p>
            <a:pPr lvl="1" eaLnBrk="1" hangingPunct="1"/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},{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},{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lvl="1"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},{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},{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lvl="1"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0297" name="Text Box 9">
            <a:extLst>
              <a:ext uri="{FF2B5EF4-FFF2-40B4-BE49-F238E27FC236}">
                <a16:creationId xmlns:a16="http://schemas.microsoft.com/office/drawing/2014/main" id="{16C73AB9-3C07-4B84-AC51-C83159CE5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8100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Problem: How many subsets of the set </a:t>
            </a:r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are there?</a:t>
            </a:r>
            <a:endParaRPr kumimoji="1" lang="en-US" altLang="zh-CN">
              <a:solidFill>
                <a:srgbClr val="3333FF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20298" name="Object 10">
            <a:extLst>
              <a:ext uri="{FF2B5EF4-FFF2-40B4-BE49-F238E27FC236}">
                <a16:creationId xmlns:a16="http://schemas.microsoft.com/office/drawing/2014/main" id="{DBD992B1-1404-4578-BA38-E405240B93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343400"/>
          <a:ext cx="24749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0" r:id="rId6" imgW="1422400" imgH="241300" progId="Equation.3">
                  <p:embed/>
                </p:oleObj>
              </mc:Choice>
              <mc:Fallback>
                <p:oleObj r:id="rId6" imgW="14224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343400"/>
                        <a:ext cx="24749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0299" name="Text Box 11">
            <a:extLst>
              <a:ext uri="{FF2B5EF4-FFF2-40B4-BE49-F238E27FC236}">
                <a16:creationId xmlns:a16="http://schemas.microsoft.com/office/drawing/2014/main" id="{309AE55E-7569-420F-995A-4CC305EA9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72440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general, for a set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with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elements, the number of subsets is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420300" name="Object 12">
            <a:extLst>
              <a:ext uri="{FF2B5EF4-FFF2-40B4-BE49-F238E27FC236}">
                <a16:creationId xmlns:a16="http://schemas.microsoft.com/office/drawing/2014/main" id="{59DDBCBA-15AC-4B63-8ABB-CCDB0BC3F5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5181600"/>
          <a:ext cx="350520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r:id="rId8" imgW="2171700" imgH="431800" progId="Equation.3">
                  <p:embed/>
                </p:oleObj>
              </mc:Choice>
              <mc:Fallback>
                <p:oleObj r:id="rId8" imgW="21717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181600"/>
                        <a:ext cx="3505200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Text Box 14">
            <a:extLst>
              <a:ext uri="{FF2B5EF4-FFF2-40B4-BE49-F238E27FC236}">
                <a16:creationId xmlns:a16="http://schemas.microsoft.com/office/drawing/2014/main" id="{15C13651-F583-4579-89B5-0EAE80F48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28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2.1  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2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2029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20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20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20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20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20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20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2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20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2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0296" grpId="0" build="p" bldLvl="2" animBg="1" autoUpdateAnimBg="0"/>
      <p:bldP spid="1420297" grpId="0" build="p" bldLvl="2" autoUpdateAnimBg="0"/>
      <p:bldP spid="1420299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>
            <a:extLst>
              <a:ext uri="{FF2B5EF4-FFF2-40B4-BE49-F238E27FC236}">
                <a16:creationId xmlns:a16="http://schemas.microsoft.com/office/drawing/2014/main" id="{B4387128-1CA7-4D41-9934-E1FCC81D9C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1915DA0-CE5E-4C47-91AA-FD694A3EC7C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F104703C-BF78-4288-8E5E-8AD11E1CC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6250"/>
            <a:ext cx="80010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/>
              <a:t>【</a:t>
            </a: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</a:rPr>
              <a:t>Definition </a:t>
            </a:r>
            <a:r>
              <a:rPr kumimoji="1" lang="en-US" altLang="zh-CN"/>
              <a:t>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Given a set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the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power set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of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the set of all subsets of the set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Notation:</a:t>
            </a:r>
            <a:endParaRPr kumimoji="1" lang="en-US" altLang="zh-CN">
              <a:latin typeface="Impact" panose="020B0806030902050204" pitchFamily="34" charset="0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P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---- the power set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422340" name="Text Box 4">
            <a:extLst>
              <a:ext uri="{FF2B5EF4-FFF2-40B4-BE49-F238E27FC236}">
                <a16:creationId xmlns:a16="http://schemas.microsoft.com/office/drawing/2014/main" id="{FCF08EF1-2141-4B6D-8516-A2CE3CBA5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068638"/>
            <a:ext cx="76200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3716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Note:</a:t>
            </a:r>
          </a:p>
          <a:p>
            <a:pPr lvl="2"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(1)  |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|=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implies |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)| = 2</a:t>
            </a:r>
            <a:r>
              <a:rPr kumimoji="1" lang="en-US" altLang="zh-CN" i="1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(2)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S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finite and so is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).</a:t>
            </a:r>
          </a:p>
          <a:p>
            <a:pPr lvl="2"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(3)</a:t>
            </a:r>
          </a:p>
        </p:txBody>
      </p:sp>
      <p:graphicFrame>
        <p:nvGraphicFramePr>
          <p:cNvPr id="32773" name="Object 5">
            <a:extLst>
              <a:ext uri="{FF2B5EF4-FFF2-40B4-BE49-F238E27FC236}">
                <a16:creationId xmlns:a16="http://schemas.microsoft.com/office/drawing/2014/main" id="{2F34F3FA-8A4A-4C53-959A-91F96D80C1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2492375"/>
          <a:ext cx="2428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9" r:id="rId4" imgW="1129810" imgH="203112" progId="Equation.3">
                  <p:embed/>
                </p:oleObj>
              </mc:Choice>
              <mc:Fallback>
                <p:oleObj r:id="rId4" imgW="1129810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492375"/>
                        <a:ext cx="24288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2342" name="Object 6">
            <a:extLst>
              <a:ext uri="{FF2B5EF4-FFF2-40B4-BE49-F238E27FC236}">
                <a16:creationId xmlns:a16="http://schemas.microsoft.com/office/drawing/2014/main" id="{52D4BA5F-D6C8-4416-8634-E9F58E469B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4613" y="4516438"/>
          <a:ext cx="24145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0" r:id="rId6" imgW="1167893" imgH="203112" progId="Equation.3">
                  <p:embed/>
                </p:oleObj>
              </mc:Choice>
              <mc:Fallback>
                <p:oleObj r:id="rId6" imgW="1167893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3" y="4516438"/>
                        <a:ext cx="24145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2343" name="Object 7">
            <a:extLst>
              <a:ext uri="{FF2B5EF4-FFF2-40B4-BE49-F238E27FC236}">
                <a16:creationId xmlns:a16="http://schemas.microsoft.com/office/drawing/2014/main" id="{937A3A18-BF90-437F-8DA3-68EFC17343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9850" y="4973638"/>
          <a:ext cx="25717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1" r:id="rId8" imgW="1244600" imgH="203200" progId="Equation.3">
                  <p:embed/>
                </p:oleObj>
              </mc:Choice>
              <mc:Fallback>
                <p:oleObj r:id="rId8" imgW="12446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4973638"/>
                        <a:ext cx="25717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2344" name="Object 8">
            <a:extLst>
              <a:ext uri="{FF2B5EF4-FFF2-40B4-BE49-F238E27FC236}">
                <a16:creationId xmlns:a16="http://schemas.microsoft.com/office/drawing/2014/main" id="{258A8930-1259-45F8-85F2-DE6E3E412C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3338" y="5532438"/>
          <a:ext cx="12366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2" r:id="rId10" imgW="596641" imgH="203112" progId="Equation.3">
                  <p:embed/>
                </p:oleObj>
              </mc:Choice>
              <mc:Fallback>
                <p:oleObj r:id="rId10" imgW="596641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338" y="5532438"/>
                        <a:ext cx="12366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2345" name="AutoShape 9">
            <a:extLst>
              <a:ext uri="{FF2B5EF4-FFF2-40B4-BE49-F238E27FC236}">
                <a16:creationId xmlns:a16="http://schemas.microsoft.com/office/drawing/2014/main" id="{D82A4B28-DB70-4BB0-A2F2-732145916B54}"/>
              </a:ext>
            </a:extLst>
          </p:cNvPr>
          <p:cNvSpPr>
            <a:spLocks/>
          </p:cNvSpPr>
          <p:nvPr/>
        </p:nvSpPr>
        <p:spPr bwMode="auto">
          <a:xfrm>
            <a:off x="2286000" y="4516438"/>
            <a:ext cx="228600" cy="1447800"/>
          </a:xfrm>
          <a:prstGeom prst="leftBrace">
            <a:avLst>
              <a:gd name="adj1" fmla="val 52778"/>
              <a:gd name="adj2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32778" name="Text Box 10">
            <a:extLst>
              <a:ext uri="{FF2B5EF4-FFF2-40B4-BE49-F238E27FC236}">
                <a16:creationId xmlns:a16="http://schemas.microsoft.com/office/drawing/2014/main" id="{723099B9-43BD-4F71-9551-5355960AA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28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2.1  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2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2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2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2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2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2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2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2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2340" grpId="0" build="p" bldLvl="3" autoUpdateAnimBg="0"/>
      <p:bldP spid="14223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>
            <a:extLst>
              <a:ext uri="{FF2B5EF4-FFF2-40B4-BE49-F238E27FC236}">
                <a16:creationId xmlns:a16="http://schemas.microsoft.com/office/drawing/2014/main" id="{E0E2A14F-917C-4F1C-AEDD-FC61AA6DE3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4A9BCD0-F28B-478E-960D-04338BAB4E9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24387" name="AutoShape 3">
            <a:extLst>
              <a:ext uri="{FF2B5EF4-FFF2-40B4-BE49-F238E27FC236}">
                <a16:creationId xmlns:a16="http://schemas.microsoft.com/office/drawing/2014/main" id="{5D6EC253-A2B9-4212-B2B0-5D741C191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772400" cy="3657600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  <a:p>
            <a:pPr eaLnBrk="1" hangingPunct="1"/>
            <a:endParaRPr kumimoji="1" lang="zh-CN" altLang="en-US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4820" name="Group 4">
            <a:extLst>
              <a:ext uri="{FF2B5EF4-FFF2-40B4-BE49-F238E27FC236}">
                <a16:creationId xmlns:a16="http://schemas.microsoft.com/office/drawing/2014/main" id="{E808CB8C-FEE6-4C13-862C-2ED868769E67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609600"/>
            <a:ext cx="8305800" cy="457200"/>
            <a:chOff x="336" y="384"/>
            <a:chExt cx="5232" cy="288"/>
          </a:xfrm>
        </p:grpSpPr>
        <p:sp>
          <p:nvSpPr>
            <p:cNvPr id="34826" name="Text Box 5">
              <a:extLst>
                <a:ext uri="{FF2B5EF4-FFF2-40B4-BE49-F238E27FC236}">
                  <a16:creationId xmlns:a16="http://schemas.microsoft.com/office/drawing/2014/main" id="{D6E9B43F-CF63-4CD0-A663-9F4AA6A77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84"/>
              <a:ext cx="5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5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What is the power set of the set                         ?</a:t>
              </a:r>
            </a:p>
          </p:txBody>
        </p:sp>
        <p:graphicFrame>
          <p:nvGraphicFramePr>
            <p:cNvPr id="34827" name="Object 6">
              <a:extLst>
                <a:ext uri="{FF2B5EF4-FFF2-40B4-BE49-F238E27FC236}">
                  <a16:creationId xmlns:a16="http://schemas.microsoft.com/office/drawing/2014/main" id="{6D3DA35A-8CD2-4C93-9EA9-F1B1CACC11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432"/>
            <a:ext cx="1072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3" r:id="rId4" imgW="952087" imgH="203112" progId="Equation.3">
                    <p:embed/>
                  </p:oleObj>
                </mc:Choice>
                <mc:Fallback>
                  <p:oleObj r:id="rId4" imgW="952087" imgH="203112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432"/>
                          <a:ext cx="1072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24391" name="Object 7">
            <a:extLst>
              <a:ext uri="{FF2B5EF4-FFF2-40B4-BE49-F238E27FC236}">
                <a16:creationId xmlns:a16="http://schemas.microsoft.com/office/drawing/2014/main" id="{35D6C546-CC3B-495A-8CDC-7AD214097E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905000"/>
          <a:ext cx="14271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4" name="Equation" r:id="rId6" imgW="660113" imgH="203112" progId="Equation.3">
                  <p:embed/>
                </p:oleObj>
              </mc:Choice>
              <mc:Fallback>
                <p:oleObj name="Equation" r:id="rId6" imgW="660113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05000"/>
                        <a:ext cx="14271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4392" name="Object 8">
            <a:extLst>
              <a:ext uri="{FF2B5EF4-FFF2-40B4-BE49-F238E27FC236}">
                <a16:creationId xmlns:a16="http://schemas.microsoft.com/office/drawing/2014/main" id="{457A95A3-8632-4790-98AE-AB083EDD4F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514600"/>
          <a:ext cx="388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5" r:id="rId8" imgW="1968500" imgH="215900" progId="Equation.3">
                  <p:embed/>
                </p:oleObj>
              </mc:Choice>
              <mc:Fallback>
                <p:oleObj r:id="rId8" imgW="1968500" imgH="215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14600"/>
                        <a:ext cx="3886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4393" name="Object 9">
            <a:extLst>
              <a:ext uri="{FF2B5EF4-FFF2-40B4-BE49-F238E27FC236}">
                <a16:creationId xmlns:a16="http://schemas.microsoft.com/office/drawing/2014/main" id="{27AC0C06-078B-49F2-9E23-74F669DB41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276600"/>
          <a:ext cx="20843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6" name="Equation" r:id="rId10" imgW="965200" imgH="203200" progId="Equation.3">
                  <p:embed/>
                </p:oleObj>
              </mc:Choice>
              <mc:Fallback>
                <p:oleObj name="Equation" r:id="rId10" imgW="9652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76600"/>
                        <a:ext cx="20843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4394" name="Object 10">
            <a:extLst>
              <a:ext uri="{FF2B5EF4-FFF2-40B4-BE49-F238E27FC236}">
                <a16:creationId xmlns:a16="http://schemas.microsoft.com/office/drawing/2014/main" id="{8CF35D35-698D-45FD-AD84-A0A56EF619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886200"/>
          <a:ext cx="57070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7" r:id="rId12" imgW="2895600" imgH="215900" progId="Equation.3">
                  <p:embed/>
                </p:oleObj>
              </mc:Choice>
              <mc:Fallback>
                <p:oleObj r:id="rId12" imgW="2895600" imgH="215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86200"/>
                        <a:ext cx="57070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Text Box 11">
            <a:extLst>
              <a:ext uri="{FF2B5EF4-FFF2-40B4-BE49-F238E27FC236}">
                <a16:creationId xmlns:a16="http://schemas.microsoft.com/office/drawing/2014/main" id="{63990DAC-2D15-4489-87BD-E137C5D28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28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2.1  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243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2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2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2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2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2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4387" grpId="0" build="p" bldLvl="2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>
            <a:extLst>
              <a:ext uri="{FF2B5EF4-FFF2-40B4-BE49-F238E27FC236}">
                <a16:creationId xmlns:a16="http://schemas.microsoft.com/office/drawing/2014/main" id="{2AC37883-3514-434E-BDF9-B65CC2A7D9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B43C7CD-436C-490B-BA60-8275C8F9BEB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26435" name="AutoShape 3">
            <a:extLst>
              <a:ext uri="{FF2B5EF4-FFF2-40B4-BE49-F238E27FC236}">
                <a16:creationId xmlns:a16="http://schemas.microsoft.com/office/drawing/2014/main" id="{9C1BE343-CDE4-46EA-A92B-8EEBA963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772400" cy="2362200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Proof:</a:t>
            </a:r>
          </a:p>
          <a:p>
            <a:pPr eaLnBrk="1" hangingPunct="1"/>
            <a:endParaRPr kumimoji="1" lang="zh-CN" altLang="en-US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6868" name="Group 4">
            <a:extLst>
              <a:ext uri="{FF2B5EF4-FFF2-40B4-BE49-F238E27FC236}">
                <a16:creationId xmlns:a16="http://schemas.microsoft.com/office/drawing/2014/main" id="{8AC852BA-51D4-4735-8AB6-126C601D5D27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609600"/>
            <a:ext cx="8305800" cy="457200"/>
            <a:chOff x="192" y="384"/>
            <a:chExt cx="5232" cy="288"/>
          </a:xfrm>
        </p:grpSpPr>
        <p:sp>
          <p:nvSpPr>
            <p:cNvPr id="36874" name="Text Box 5">
              <a:extLst>
                <a:ext uri="{FF2B5EF4-FFF2-40B4-BE49-F238E27FC236}">
                  <a16:creationId xmlns:a16="http://schemas.microsoft.com/office/drawing/2014/main" id="{C0E95090-846F-49F0-AF92-B7DEB74CA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84"/>
              <a:ext cx="5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6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Show that                                    ?</a:t>
              </a:r>
            </a:p>
          </p:txBody>
        </p:sp>
        <p:graphicFrame>
          <p:nvGraphicFramePr>
            <p:cNvPr id="36875" name="Object 6">
              <a:extLst>
                <a:ext uri="{FF2B5EF4-FFF2-40B4-BE49-F238E27FC236}">
                  <a16:creationId xmlns:a16="http://schemas.microsoft.com/office/drawing/2014/main" id="{C31B7B43-BB2E-4F91-8DDA-F3EEEA1816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432"/>
            <a:ext cx="1587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6" r:id="rId4" imgW="1409700" imgH="203200" progId="Equation.3">
                    <p:embed/>
                  </p:oleObj>
                </mc:Choice>
                <mc:Fallback>
                  <p:oleObj r:id="rId4" imgW="1409700" imgH="203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432"/>
                          <a:ext cx="1587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26439" name="Object 7">
            <a:extLst>
              <a:ext uri="{FF2B5EF4-FFF2-40B4-BE49-F238E27FC236}">
                <a16:creationId xmlns:a16="http://schemas.microsoft.com/office/drawing/2014/main" id="{19203847-2F8C-4B2E-870C-BAE2BFECD3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057400"/>
          <a:ext cx="3416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7" r:id="rId6" imgW="1651000" imgH="203200" progId="Equation.3">
                  <p:embed/>
                </p:oleObj>
              </mc:Choice>
              <mc:Fallback>
                <p:oleObj r:id="rId6" imgW="16510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057400"/>
                        <a:ext cx="3416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6440" name="Object 8">
            <a:extLst>
              <a:ext uri="{FF2B5EF4-FFF2-40B4-BE49-F238E27FC236}">
                <a16:creationId xmlns:a16="http://schemas.microsoft.com/office/drawing/2014/main" id="{DAEA08C0-AB5B-4428-86D6-6147A518FC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0" y="2857500"/>
          <a:ext cx="43624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8" name="公式" r:id="rId8" imgW="2108200" imgH="203200" progId="Equation.3">
                  <p:embed/>
                </p:oleObj>
              </mc:Choice>
              <mc:Fallback>
                <p:oleObj name="公式" r:id="rId8" imgW="21082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857500"/>
                        <a:ext cx="43624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6441" name="Text Box 9">
            <a:extLst>
              <a:ext uri="{FF2B5EF4-FFF2-40B4-BE49-F238E27FC236}">
                <a16:creationId xmlns:a16="http://schemas.microsoft.com/office/drawing/2014/main" id="{1012FB74-F6FD-459D-A5A3-99FF819AE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1148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Problem:</a:t>
            </a:r>
            <a:endParaRPr kumimoji="1" lang="en-US" altLang="zh-CN">
              <a:solidFill>
                <a:srgbClr val="3333FF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26442" name="Object 10">
            <a:extLst>
              <a:ext uri="{FF2B5EF4-FFF2-40B4-BE49-F238E27FC236}">
                <a16:creationId xmlns:a16="http://schemas.microsoft.com/office/drawing/2014/main" id="{56D4975E-9F3C-4E25-81E5-62E6D66E31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597400"/>
          <a:ext cx="31543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9" name="Equation" r:id="rId10" imgW="1524000" imgH="203200" progId="Equation.3">
                  <p:embed/>
                </p:oleObj>
              </mc:Choice>
              <mc:Fallback>
                <p:oleObj name="Equation" r:id="rId10" imgW="15240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97400"/>
                        <a:ext cx="31543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Text Box 11">
            <a:extLst>
              <a:ext uri="{FF2B5EF4-FFF2-40B4-BE49-F238E27FC236}">
                <a16:creationId xmlns:a16="http://schemas.microsoft.com/office/drawing/2014/main" id="{D3425A01-8149-4A6C-9F31-53046A227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28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2.1  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264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2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2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2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26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2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6435" grpId="0" build="p" bldLvl="2" animBg="1" autoUpdateAnimBg="0"/>
      <p:bldP spid="1426441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>
            <a:extLst>
              <a:ext uri="{FF2B5EF4-FFF2-40B4-BE49-F238E27FC236}">
                <a16:creationId xmlns:a16="http://schemas.microsoft.com/office/drawing/2014/main" id="{817C25BA-0CF1-414A-853A-C01285746E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2924A72-3C29-4B83-B995-4B318115950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28482" name="Text Box 2">
            <a:extLst>
              <a:ext uri="{FF2B5EF4-FFF2-40B4-BE49-F238E27FC236}">
                <a16:creationId xmlns:a16="http://schemas.microsoft.com/office/drawing/2014/main" id="{BD8F6E10-FE9D-444D-BA32-08D6D4A70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5334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Cartesian Products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38916" name="Line 3">
            <a:extLst>
              <a:ext uri="{FF2B5EF4-FFF2-40B4-BE49-F238E27FC236}">
                <a16:creationId xmlns:a16="http://schemas.microsoft.com/office/drawing/2014/main" id="{C4ED5784-5ED4-4007-B30A-58BCA125DE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981075"/>
            <a:ext cx="2809875" cy="9525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7" name="Text Box 4">
            <a:extLst>
              <a:ext uri="{FF2B5EF4-FFF2-40B4-BE49-F238E27FC236}">
                <a16:creationId xmlns:a16="http://schemas.microsoft.com/office/drawing/2014/main" id="{1DBF39C9-F039-4892-9046-54EFA2DA1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3000"/>
            <a:ext cx="80010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/>
              <a:t>【</a:t>
            </a: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</a:rPr>
              <a:t>Definition </a:t>
            </a:r>
            <a:r>
              <a:rPr kumimoji="1" lang="en-US" altLang="zh-CN">
                <a:latin typeface="Times New Roman" panose="02020603050405020304" pitchFamily="18" charset="0"/>
              </a:rPr>
              <a:t>】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ordered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n-tuple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…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is the ordered collection that has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as its first element,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as its second element, </a:t>
            </a: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…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,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as its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 element.</a:t>
            </a: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…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=(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…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  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b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=1,2,</a:t>
            </a: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…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 particular, 2-tuples are called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ordered pairs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</p:txBody>
      </p:sp>
      <p:grpSp>
        <p:nvGrpSpPr>
          <p:cNvPr id="38918" name="Group 6">
            <a:extLst>
              <a:ext uri="{FF2B5EF4-FFF2-40B4-BE49-F238E27FC236}">
                <a16:creationId xmlns:a16="http://schemas.microsoft.com/office/drawing/2014/main" id="{DB42B9C9-50FE-45A4-BFED-6D2F50C83838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505200"/>
            <a:ext cx="8305800" cy="936625"/>
            <a:chOff x="336" y="2304"/>
            <a:chExt cx="5232" cy="590"/>
          </a:xfrm>
        </p:grpSpPr>
        <p:sp>
          <p:nvSpPr>
            <p:cNvPr id="38921" name="Text Box 7">
              <a:extLst>
                <a:ext uri="{FF2B5EF4-FFF2-40B4-BE49-F238E27FC236}">
                  <a16:creationId xmlns:a16="http://schemas.microsoft.com/office/drawing/2014/main" id="{91094B3B-8E21-4136-89AF-CFD88353F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304"/>
              <a:ext cx="5232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FF3300"/>
                  </a:solidFill>
                  <a:latin typeface="CMR12"/>
                  <a:ea typeface="宋体" panose="02010600030101010101" pitchFamily="2" charset="-122"/>
                </a:rPr>
                <a:t>Note:</a:t>
              </a:r>
            </a:p>
            <a:p>
              <a:pPr algn="just"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If             </a:t>
              </a:r>
              <a:r>
                <a:rPr kumimoji="1" lang="zh-CN" altLang="en-US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then                          .</a:t>
              </a:r>
              <a:endPara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8922" name="Object 8">
              <a:extLst>
                <a:ext uri="{FF2B5EF4-FFF2-40B4-BE49-F238E27FC236}">
                  <a16:creationId xmlns:a16="http://schemas.microsoft.com/office/drawing/2014/main" id="{47FFD3ED-6016-4880-97C8-8D502AA655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29" y="2622"/>
            <a:ext cx="57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39" r:id="rId4" imgW="380505" imgH="177569" progId="Equation.3">
                    <p:embed/>
                  </p:oleObj>
                </mc:Choice>
                <mc:Fallback>
                  <p:oleObj r:id="rId4" imgW="380505" imgH="177569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9" y="2622"/>
                          <a:ext cx="57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3" name="Object 9">
              <a:extLst>
                <a:ext uri="{FF2B5EF4-FFF2-40B4-BE49-F238E27FC236}">
                  <a16:creationId xmlns:a16="http://schemas.microsoft.com/office/drawing/2014/main" id="{5C23C308-1B97-4FB1-A432-0A2E570C8A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2" y="2613"/>
            <a:ext cx="117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40" r:id="rId6" imgW="862851" imgH="203024" progId="Equation.3">
                    <p:embed/>
                  </p:oleObj>
                </mc:Choice>
                <mc:Fallback>
                  <p:oleObj r:id="rId6" imgW="862851" imgH="203024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2" y="2613"/>
                          <a:ext cx="1179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919" name="Object 10">
            <a:extLst>
              <a:ext uri="{FF2B5EF4-FFF2-40B4-BE49-F238E27FC236}">
                <a16:creationId xmlns:a16="http://schemas.microsoft.com/office/drawing/2014/main" id="{E7CB1EDC-26DC-4645-B3AA-EDA08F8FF6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495800"/>
          <a:ext cx="42687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1" r:id="rId8" imgW="2159000" imgH="215900" progId="Equation.3">
                  <p:embed/>
                </p:oleObj>
              </mc:Choice>
              <mc:Fallback>
                <p:oleObj r:id="rId8" imgW="2159000" imgH="215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95800"/>
                        <a:ext cx="426878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Text Box 14">
            <a:extLst>
              <a:ext uri="{FF2B5EF4-FFF2-40B4-BE49-F238E27FC236}">
                <a16:creationId xmlns:a16="http://schemas.microsoft.com/office/drawing/2014/main" id="{F99B028F-9B8B-4D5E-A4C5-355DF4F00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28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2.1  Sets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>
            <a:extLst>
              <a:ext uri="{FF2B5EF4-FFF2-40B4-BE49-F238E27FC236}">
                <a16:creationId xmlns:a16="http://schemas.microsoft.com/office/drawing/2014/main" id="{A14E0F3C-8383-45D1-83DA-B6551F83F6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89ADDB1-88EF-4B9E-84AB-C60C6378FBE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3" name="Text Box 4">
            <a:extLst>
              <a:ext uri="{FF2B5EF4-FFF2-40B4-BE49-F238E27FC236}">
                <a16:creationId xmlns:a16="http://schemas.microsoft.com/office/drawing/2014/main" id="{9C6D4A91-501B-4038-BBB9-C58B5B069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28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2.1  Sets</a:t>
            </a:r>
          </a:p>
        </p:txBody>
      </p:sp>
      <p:sp>
        <p:nvSpPr>
          <p:cNvPr id="40964" name="Text Box 11">
            <a:extLst>
              <a:ext uri="{FF2B5EF4-FFF2-40B4-BE49-F238E27FC236}">
                <a16:creationId xmlns:a16="http://schemas.microsoft.com/office/drawing/2014/main" id="{623C6C53-0CDD-42A3-8F8E-7890E1E4C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85813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Cartesian product</a:t>
            </a:r>
            <a:r>
              <a:rPr kumimoji="1"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of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0965" name="Text Box 13">
            <a:extLst>
              <a:ext uri="{FF2B5EF4-FFF2-40B4-BE49-F238E27FC236}">
                <a16:creationId xmlns:a16="http://schemas.microsoft.com/office/drawing/2014/main" id="{6D87F2F4-4E7F-4C4D-BAF4-226E19902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857375"/>
            <a:ext cx="8305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Cartesian product</a:t>
            </a:r>
            <a:r>
              <a:rPr kumimoji="1"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of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i="1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: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A</a:t>
            </a:r>
            <a:r>
              <a:rPr kumimoji="1" lang="en-US" altLang="zh-CN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i="1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{(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i="1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∣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i="1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i="1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for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=1, 2, 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}.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0966" name="Object 12">
            <a:extLst>
              <a:ext uri="{FF2B5EF4-FFF2-40B4-BE49-F238E27FC236}">
                <a16:creationId xmlns:a16="http://schemas.microsoft.com/office/drawing/2014/main" id="{DA54B992-6E74-441C-A589-7195C72461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2063" y="857250"/>
          <a:ext cx="39211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2" name="公式" r:id="rId4" imgW="1828800" imgH="203200" progId="Equation.3">
                  <p:embed/>
                </p:oleObj>
              </mc:Choice>
              <mc:Fallback>
                <p:oleObj name="公式" r:id="rId4" imgW="1828800" imgH="203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857250"/>
                        <a:ext cx="39211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>
            <a:extLst>
              <a:ext uri="{FF2B5EF4-FFF2-40B4-BE49-F238E27FC236}">
                <a16:creationId xmlns:a16="http://schemas.microsoft.com/office/drawing/2014/main" id="{487CDAA0-C41B-4313-9CF7-37B1CB8A57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AD00BCC-2A0B-41D5-A249-CB10A3629F7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0531" name="AutoShape 3">
            <a:extLst>
              <a:ext uri="{FF2B5EF4-FFF2-40B4-BE49-F238E27FC236}">
                <a16:creationId xmlns:a16="http://schemas.microsoft.com/office/drawing/2014/main" id="{C77974D8-B07E-4309-AB01-510F8EE79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25538"/>
            <a:ext cx="7772400" cy="1582737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  <a:p>
            <a:pPr eaLnBrk="1" hangingPunct="1"/>
            <a:endParaRPr kumimoji="1" lang="zh-CN" altLang="en-US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3012" name="Group 4">
            <a:extLst>
              <a:ext uri="{FF2B5EF4-FFF2-40B4-BE49-F238E27FC236}">
                <a16:creationId xmlns:a16="http://schemas.microsoft.com/office/drawing/2014/main" id="{3F800B00-9A2E-408C-8FC5-FE23B6455524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549275"/>
            <a:ext cx="8305800" cy="471488"/>
            <a:chOff x="192" y="384"/>
            <a:chExt cx="5232" cy="297"/>
          </a:xfrm>
        </p:grpSpPr>
        <p:sp>
          <p:nvSpPr>
            <p:cNvPr id="43028" name="Text Box 5">
              <a:extLst>
                <a:ext uri="{FF2B5EF4-FFF2-40B4-BE49-F238E27FC236}">
                  <a16:creationId xmlns:a16="http://schemas.microsoft.com/office/drawing/2014/main" id="{4624EE87-4B95-4ABD-80AE-3CAB0EFC7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84"/>
              <a:ext cx="5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7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                                     ,</a:t>
              </a:r>
              <a:endPara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3029" name="Object 6">
              <a:extLst>
                <a:ext uri="{FF2B5EF4-FFF2-40B4-BE49-F238E27FC236}">
                  <a16:creationId xmlns:a16="http://schemas.microsoft.com/office/drawing/2014/main" id="{027EDCB1-08C0-40E2-91C5-AC9ECE9EFD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408"/>
            <a:ext cx="1829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71" r:id="rId4" imgW="1346200" imgH="203200" progId="Equation.3">
                    <p:embed/>
                  </p:oleObj>
                </mc:Choice>
                <mc:Fallback>
                  <p:oleObj r:id="rId4" imgW="1346200" imgH="203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408"/>
                          <a:ext cx="1829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0" name="Object 7">
              <a:extLst>
                <a:ext uri="{FF2B5EF4-FFF2-40B4-BE49-F238E27FC236}">
                  <a16:creationId xmlns:a16="http://schemas.microsoft.com/office/drawing/2014/main" id="{AE9B49D4-7EB7-4A9D-96FE-B9E3D98B8B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402"/>
            <a:ext cx="177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72" r:id="rId6" imgW="1231366" imgH="177723" progId="Equation.3">
                    <p:embed/>
                  </p:oleObj>
                </mc:Choice>
                <mc:Fallback>
                  <p:oleObj r:id="rId6" imgW="1231366" imgH="177723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402"/>
                          <a:ext cx="177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0536" name="Object 8">
            <a:extLst>
              <a:ext uri="{FF2B5EF4-FFF2-40B4-BE49-F238E27FC236}">
                <a16:creationId xmlns:a16="http://schemas.microsoft.com/office/drawing/2014/main" id="{6A27536B-1C02-4E85-A886-F9BEB02F3B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628775"/>
          <a:ext cx="56784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3" r:id="rId8" imgW="2654300" imgH="203200" progId="Equation.3">
                  <p:embed/>
                </p:oleObj>
              </mc:Choice>
              <mc:Fallback>
                <p:oleObj r:id="rId8" imgW="26543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628775"/>
                        <a:ext cx="56784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0537" name="Object 9">
            <a:extLst>
              <a:ext uri="{FF2B5EF4-FFF2-40B4-BE49-F238E27FC236}">
                <a16:creationId xmlns:a16="http://schemas.microsoft.com/office/drawing/2014/main" id="{301F87AD-E5E7-4A66-8C1E-9C6DA40DBA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2060575"/>
          <a:ext cx="58959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4" r:id="rId10" imgW="2755900" imgH="203200" progId="Equation.3">
                  <p:embed/>
                </p:oleObj>
              </mc:Choice>
              <mc:Fallback>
                <p:oleObj r:id="rId10" imgW="27559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060575"/>
                        <a:ext cx="58959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>
            <a:extLst>
              <a:ext uri="{FF2B5EF4-FFF2-40B4-BE49-F238E27FC236}">
                <a16:creationId xmlns:a16="http://schemas.microsoft.com/office/drawing/2014/main" id="{FAAFB03D-A889-4C79-A680-71B5EB3D99EC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997200"/>
            <a:ext cx="8001000" cy="914400"/>
            <a:chOff x="336" y="2448"/>
            <a:chExt cx="5040" cy="576"/>
          </a:xfrm>
        </p:grpSpPr>
        <p:sp>
          <p:nvSpPr>
            <p:cNvPr id="43026" name="Text Box 11">
              <a:extLst>
                <a:ext uri="{FF2B5EF4-FFF2-40B4-BE49-F238E27FC236}">
                  <a16:creationId xmlns:a16="http://schemas.microsoft.com/office/drawing/2014/main" id="{D6E1D35D-F51D-4433-9D43-0BA37FA5A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448"/>
              <a:ext cx="5040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9144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zh-CN" altLang="en-US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Note:</a:t>
              </a:r>
              <a:r>
                <a:rPr kumimoji="1" lang="en-US" altLang="zh-CN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  <a:p>
              <a:pPr lvl="1" eaLnBrk="1" hangingPunct="1">
                <a:spcBef>
                  <a:spcPct val="20000"/>
                </a:spcBef>
                <a:buFont typeface="Wingdings" panose="05000000000000000000" pitchFamily="2" charset="2"/>
                <a:buChar char="v"/>
              </a:pPr>
              <a:r>
                <a:rPr kumimoji="1" lang="en-US" altLang="zh-CN"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If |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|=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|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|=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Then</a:t>
              </a:r>
              <a:r>
                <a:rPr kumimoji="1" lang="en-US" altLang="zh-CN"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43027" name="Object 12">
              <a:extLst>
                <a:ext uri="{FF2B5EF4-FFF2-40B4-BE49-F238E27FC236}">
                  <a16:creationId xmlns:a16="http://schemas.microsoft.com/office/drawing/2014/main" id="{92A5B55C-C223-418B-A198-2E8EB44847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23" y="2772"/>
            <a:ext cx="1680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75" r:id="rId12" imgW="1333500" imgH="203200" progId="Equation.3">
                    <p:embed/>
                  </p:oleObj>
                </mc:Choice>
                <mc:Fallback>
                  <p:oleObj r:id="rId12" imgW="1333500" imgH="203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3" y="2772"/>
                          <a:ext cx="1680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3">
            <a:extLst>
              <a:ext uri="{FF2B5EF4-FFF2-40B4-BE49-F238E27FC236}">
                <a16:creationId xmlns:a16="http://schemas.microsoft.com/office/drawing/2014/main" id="{1F4EE539-D1E2-4832-8D61-5F4C5987BC2B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4005263"/>
            <a:ext cx="7391400" cy="457200"/>
            <a:chOff x="630" y="3042"/>
            <a:chExt cx="4656" cy="288"/>
          </a:xfrm>
        </p:grpSpPr>
        <p:sp>
          <p:nvSpPr>
            <p:cNvPr id="43024" name="Text Box 14">
              <a:extLst>
                <a:ext uri="{FF2B5EF4-FFF2-40B4-BE49-F238E27FC236}">
                  <a16:creationId xmlns:a16="http://schemas.microsoft.com/office/drawing/2014/main" id="{82D51F30-317B-4852-A505-8A4C1DA82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" y="3042"/>
              <a:ext cx="46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Wingdings" panose="05000000000000000000" pitchFamily="2" charset="2"/>
                <a:buChar char="v"/>
              </a:pPr>
              <a:r>
                <a:rPr kumimoji="1" lang="zh-CN" altLang="en-US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kumimoji="1" lang="zh-CN" altLang="en-US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3025" name="Object 15">
              <a:extLst>
                <a:ext uri="{FF2B5EF4-FFF2-40B4-BE49-F238E27FC236}">
                  <a16:creationId xmlns:a16="http://schemas.microsoft.com/office/drawing/2014/main" id="{162B1C16-2AAE-42CF-B4E1-0623A9FB9F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3069"/>
            <a:ext cx="1200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76" r:id="rId14" imgW="876300" imgH="165100" progId="Equation.3">
                    <p:embed/>
                  </p:oleObj>
                </mc:Choice>
                <mc:Fallback>
                  <p:oleObj r:id="rId14" imgW="876300" imgH="1651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3069"/>
                          <a:ext cx="1200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6">
            <a:extLst>
              <a:ext uri="{FF2B5EF4-FFF2-40B4-BE49-F238E27FC236}">
                <a16:creationId xmlns:a16="http://schemas.microsoft.com/office/drawing/2014/main" id="{386BCF7D-0EC4-455C-9E09-F8285CAC6B78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4508500"/>
            <a:ext cx="7391400" cy="457200"/>
            <a:chOff x="624" y="3408"/>
            <a:chExt cx="4656" cy="288"/>
          </a:xfrm>
        </p:grpSpPr>
        <p:sp>
          <p:nvSpPr>
            <p:cNvPr id="43022" name="Text Box 17">
              <a:extLst>
                <a:ext uri="{FF2B5EF4-FFF2-40B4-BE49-F238E27FC236}">
                  <a16:creationId xmlns:a16="http://schemas.microsoft.com/office/drawing/2014/main" id="{8B7356A0-26CE-4148-AA17-F4FF1DE61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408"/>
              <a:ext cx="46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Wingdings" panose="05000000000000000000" pitchFamily="2" charset="2"/>
                <a:buChar char="v"/>
              </a:pPr>
              <a:r>
                <a:rPr kumimoji="1" lang="zh-CN" altLang="en-US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kumimoji="1" lang="zh-CN" altLang="en-US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3023" name="Object 18">
              <a:extLst>
                <a:ext uri="{FF2B5EF4-FFF2-40B4-BE49-F238E27FC236}">
                  <a16:creationId xmlns:a16="http://schemas.microsoft.com/office/drawing/2014/main" id="{3917041A-E438-401D-9B54-C8227404E2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3417"/>
            <a:ext cx="145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77" r:id="rId16" imgW="1066337" imgH="203112" progId="Equation.3">
                    <p:embed/>
                  </p:oleObj>
                </mc:Choice>
                <mc:Fallback>
                  <p:oleObj r:id="rId16" imgW="1066337" imgH="20311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417"/>
                          <a:ext cx="145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9">
            <a:extLst>
              <a:ext uri="{FF2B5EF4-FFF2-40B4-BE49-F238E27FC236}">
                <a16:creationId xmlns:a16="http://schemas.microsoft.com/office/drawing/2014/main" id="{764E057C-261C-490A-B85F-D4A63D92A256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5084763"/>
            <a:ext cx="7429500" cy="528637"/>
            <a:chOff x="624" y="3747"/>
            <a:chExt cx="4680" cy="333"/>
          </a:xfrm>
        </p:grpSpPr>
        <p:sp>
          <p:nvSpPr>
            <p:cNvPr id="43020" name="Text Box 20">
              <a:extLst>
                <a:ext uri="{FF2B5EF4-FFF2-40B4-BE49-F238E27FC236}">
                  <a16:creationId xmlns:a16="http://schemas.microsoft.com/office/drawing/2014/main" id="{5D4B104A-0D05-4098-A234-EB4B16716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792"/>
              <a:ext cx="46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Wingdings" panose="05000000000000000000" pitchFamily="2" charset="2"/>
                <a:buChar char="v"/>
              </a:pPr>
              <a:r>
                <a:rPr kumimoji="1" lang="zh-CN" altLang="en-US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kumimoji="1" lang="zh-CN" altLang="en-US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3021" name="Object 21">
              <a:extLst>
                <a:ext uri="{FF2B5EF4-FFF2-40B4-BE49-F238E27FC236}">
                  <a16:creationId xmlns:a16="http://schemas.microsoft.com/office/drawing/2014/main" id="{2BCCCDAE-ED45-4DFD-AADC-99DEDA2527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9" y="3747"/>
            <a:ext cx="4365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78" name="公式" r:id="rId18" imgW="4076700" imgH="215900" progId="Equation.3">
                    <p:embed/>
                  </p:oleObj>
                </mc:Choice>
                <mc:Fallback>
                  <p:oleObj name="公式" r:id="rId18" imgW="4076700" imgH="2159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9" y="3747"/>
                          <a:ext cx="4365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19" name="Text Box 22">
            <a:extLst>
              <a:ext uri="{FF2B5EF4-FFF2-40B4-BE49-F238E27FC236}">
                <a16:creationId xmlns:a16="http://schemas.microsoft.com/office/drawing/2014/main" id="{79E2CD65-52BE-431D-BD32-99CCCA0F8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28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2.1  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05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3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0531" grpId="0" build="p" bldLvl="2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>
            <a:extLst>
              <a:ext uri="{FF2B5EF4-FFF2-40B4-BE49-F238E27FC236}">
                <a16:creationId xmlns:a16="http://schemas.microsoft.com/office/drawing/2014/main" id="{963C479C-89C3-4FEE-9642-F1E5CDA4C7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1A18BB8-C87D-4B40-B6BE-ADF76BD0F04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59" name="Text Box 5">
            <a:extLst>
              <a:ext uri="{FF2B5EF4-FFF2-40B4-BE49-F238E27FC236}">
                <a16:creationId xmlns:a16="http://schemas.microsoft.com/office/drawing/2014/main" id="{9586E04D-2C95-4229-A9F8-BE7C4699F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28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2.1  Sets</a:t>
            </a:r>
          </a:p>
        </p:txBody>
      </p:sp>
      <p:sp>
        <p:nvSpPr>
          <p:cNvPr id="1475590" name="Text Box 6">
            <a:extLst>
              <a:ext uri="{FF2B5EF4-FFF2-40B4-BE49-F238E27FC236}">
                <a16:creationId xmlns:a16="http://schemas.microsoft.com/office/drawing/2014/main" id="{B50D96A6-AE28-4E5E-B8D3-44C95318E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49275"/>
            <a:ext cx="561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5. Truth Sets of  Quantifiers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45061" name="Line 7">
            <a:extLst>
              <a:ext uri="{FF2B5EF4-FFF2-40B4-BE49-F238E27FC236}">
                <a16:creationId xmlns:a16="http://schemas.microsoft.com/office/drawing/2014/main" id="{D9C6B084-3DC0-47D1-ADEB-71E7F09108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1006475"/>
            <a:ext cx="3749675" cy="4603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2" name="Text Box 8">
            <a:extLst>
              <a:ext uri="{FF2B5EF4-FFF2-40B4-BE49-F238E27FC236}">
                <a16:creationId xmlns:a16="http://schemas.microsoft.com/office/drawing/2014/main" id="{02FF59ED-A9E2-4D0D-8B62-A6BDE0900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66825"/>
            <a:ext cx="8001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</a:rPr>
              <a:t>Given a predicate </a:t>
            </a:r>
            <a:r>
              <a:rPr kumimoji="1" lang="en-US" altLang="zh-CN" i="1">
                <a:latin typeface="Times New Roman" panose="02020603050405020304" pitchFamily="18" charset="0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</a:rPr>
              <a:t>, and a domain </a:t>
            </a:r>
            <a:r>
              <a:rPr kumimoji="1" lang="en-US" altLang="zh-CN" i="1">
                <a:latin typeface="Times New Roman" panose="02020603050405020304" pitchFamily="18" charset="0"/>
              </a:rPr>
              <a:t>D</a:t>
            </a:r>
            <a:r>
              <a:rPr kumimoji="1" lang="en-US" altLang="zh-CN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</a:rPr>
              <a:t>The </a:t>
            </a:r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</a:rPr>
              <a:t>truth set</a:t>
            </a:r>
            <a:r>
              <a:rPr kumimoji="1" lang="en-US" altLang="zh-CN">
                <a:latin typeface="Times New Roman" panose="02020603050405020304" pitchFamily="18" charset="0"/>
              </a:rPr>
              <a:t> of </a:t>
            </a:r>
            <a:r>
              <a:rPr kumimoji="1" lang="en-US" altLang="zh-CN" i="1">
                <a:latin typeface="Times New Roman" panose="02020603050405020304" pitchFamily="18" charset="0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</a:rPr>
              <a:t> is the set of elements </a:t>
            </a:r>
            <a:r>
              <a:rPr kumimoji="1" lang="en-US" altLang="zh-CN" i="1"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</a:rPr>
              <a:t> in </a:t>
            </a:r>
            <a:r>
              <a:rPr kumimoji="1" lang="en-US" altLang="zh-CN" i="1">
                <a:latin typeface="Times New Roman" panose="02020603050405020304" pitchFamily="18" charset="0"/>
              </a:rPr>
              <a:t>D</a:t>
            </a:r>
            <a:r>
              <a:rPr kumimoji="1" lang="en-US" altLang="zh-CN">
                <a:latin typeface="Times New Roman" panose="02020603050405020304" pitchFamily="18" charset="0"/>
              </a:rPr>
              <a:t> for which </a:t>
            </a:r>
            <a:r>
              <a:rPr kumimoji="1" lang="en-US" altLang="zh-CN" i="1">
                <a:latin typeface="Times New Roman" panose="02020603050405020304" pitchFamily="18" charset="0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</a:rPr>
              <a:t>) is true. namely,</a:t>
            </a:r>
          </a:p>
          <a:p>
            <a:pPr lvl="2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</a:rPr>
              <a:t> The </a:t>
            </a:r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</a:rPr>
              <a:t>truth set</a:t>
            </a:r>
            <a:r>
              <a:rPr kumimoji="1" lang="en-US" altLang="zh-CN">
                <a:latin typeface="Times New Roman" panose="02020603050405020304" pitchFamily="18" charset="0"/>
              </a:rPr>
              <a:t> of </a:t>
            </a:r>
            <a:r>
              <a:rPr kumimoji="1" lang="en-US" altLang="zh-CN" i="1">
                <a:latin typeface="Times New Roman" panose="02020603050405020304" pitchFamily="18" charset="0"/>
              </a:rPr>
              <a:t>P = </a:t>
            </a:r>
            <a:r>
              <a:rPr kumimoji="1" lang="en-US" altLang="zh-CN">
                <a:latin typeface="Times New Roman" panose="02020603050405020304" pitchFamily="18" charset="0"/>
              </a:rPr>
              <a:t>{</a:t>
            </a:r>
            <a:r>
              <a:rPr kumimoji="1" lang="en-US" altLang="zh-CN" i="1"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</a:rPr>
              <a:t> Î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1" lang="en-US" altLang="zh-CN" i="1">
                <a:latin typeface="Times New Roman" panose="02020603050405020304" pitchFamily="18" charset="0"/>
              </a:rPr>
              <a:t> |</a:t>
            </a:r>
            <a:r>
              <a:rPr kumimoji="1" lang="en-US" altLang="zh-CN" i="1"/>
              <a:t> </a:t>
            </a:r>
            <a:r>
              <a:rPr kumimoji="1" lang="en-US" altLang="zh-CN" i="1">
                <a:latin typeface="Times New Roman" panose="02020603050405020304" pitchFamily="18" charset="0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</a:rPr>
              <a:t>) 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1">
            <a:extLst>
              <a:ext uri="{FF2B5EF4-FFF2-40B4-BE49-F238E27FC236}">
                <a16:creationId xmlns:a16="http://schemas.microsoft.com/office/drawing/2014/main" id="{20CF1035-11F5-418E-A7B1-7EBBC81847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CD07464-44D2-4B6D-8505-1929D110C6C5}" type="slidenum">
              <a:rPr lang="zh-CN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4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1462DBD1-F24C-490A-A8AC-417033D51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2143125"/>
            <a:ext cx="6781800" cy="323215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Homework (Due on March 16)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Ed. 8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</a:rPr>
              <a:t>Sec. 2.1 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13, 20, 24, 26, 34(a),(c)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Ed. 7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2.1 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11, 18, 22, 24, 32(a),(c)</a:t>
            </a:r>
          </a:p>
          <a:p>
            <a:pPr eaLnBrk="1" hangingPunct="1">
              <a:spcBef>
                <a:spcPct val="50000"/>
              </a:spcBef>
            </a:pP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1">
            <a:extLst>
              <a:ext uri="{FF2B5EF4-FFF2-40B4-BE49-F238E27FC236}">
                <a16:creationId xmlns:a16="http://schemas.microsoft.com/office/drawing/2014/main" id="{EE49EAD7-E9E2-4D3D-A675-682E2DB641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87DA0FD-3D52-4DAF-BB4A-0573B810C6E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Text Box 4">
            <a:extLst>
              <a:ext uri="{FF2B5EF4-FFF2-40B4-BE49-F238E27FC236}">
                <a16:creationId xmlns:a16="http://schemas.microsoft.com/office/drawing/2014/main" id="{AAA598CE-6AA3-4D9A-8311-83576EB02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152525"/>
            <a:ext cx="8351838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/>
              <a:t>【</a:t>
            </a: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Definition</a:t>
            </a:r>
            <a:r>
              <a:rPr kumimoji="1" lang="en-US" altLang="zh-CN"/>
              <a:t>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 </a:t>
            </a:r>
            <a:r>
              <a:rPr kumimoji="1" lang="en-US" altLang="zh-CN" i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set</a:t>
            </a:r>
            <a:r>
              <a:rPr kumimoji="1" lang="en-US" altLang="zh-CN"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is an 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unordered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collection of objects. 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/>
              <a:t>【</a:t>
            </a: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Definition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 objects in a set are called the </a:t>
            </a:r>
            <a:r>
              <a:rPr kumimoji="1" lang="en-US" altLang="zh-CN" i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elements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or 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i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members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of the set.</a:t>
            </a:r>
            <a:endParaRPr kumimoji="1" lang="en-US" altLang="zh-CN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               A set is said to </a:t>
            </a:r>
            <a:r>
              <a:rPr kumimoji="1" lang="en-US" altLang="zh-CN" i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contain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its elements.</a:t>
            </a:r>
          </a:p>
        </p:txBody>
      </p:sp>
      <p:sp>
        <p:nvSpPr>
          <p:cNvPr id="13316" name="Text Box 5">
            <a:extLst>
              <a:ext uri="{FF2B5EF4-FFF2-40B4-BE49-F238E27FC236}">
                <a16:creationId xmlns:a16="http://schemas.microsoft.com/office/drawing/2014/main" id="{15CA03CA-4507-4DFF-8F9D-E822C9C88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141663"/>
            <a:ext cx="80010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Note:</a:t>
            </a:r>
          </a:p>
          <a:p>
            <a:pPr algn="just" eaLnBrk="1" hangingPunct="1">
              <a:spcBef>
                <a:spcPct val="20000"/>
              </a:spcBef>
              <a:buFontTx/>
              <a:buAutoNum type="arabicParenR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Uppercase letters are usually used to denote sets, and lowercase letters are usually used to denote elements of sets.</a:t>
            </a:r>
          </a:p>
          <a:p>
            <a:pPr algn="just" eaLnBrk="1" hangingPunct="1">
              <a:spcBef>
                <a:spcPct val="20000"/>
              </a:spcBef>
              <a:buFontTx/>
              <a:buAutoNum type="arabicParenR"/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</a:rPr>
              <a:t>Î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a member (an element) of the set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</a:pP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</a:rPr>
              <a:t>Ï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not an element of the set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7" name="Text Box 7">
            <a:extLst>
              <a:ext uri="{FF2B5EF4-FFF2-40B4-BE49-F238E27FC236}">
                <a16:creationId xmlns:a16="http://schemas.microsoft.com/office/drawing/2014/main" id="{4D6F5F7D-F9BF-4F0D-9671-EA3703046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28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2.1  Sets</a:t>
            </a:r>
          </a:p>
        </p:txBody>
      </p:sp>
      <p:sp>
        <p:nvSpPr>
          <p:cNvPr id="13318" name="Text Box 8">
            <a:extLst>
              <a:ext uri="{FF2B5EF4-FFF2-40B4-BE49-F238E27FC236}">
                <a16:creationId xmlns:a16="http://schemas.microsoft.com/office/drawing/2014/main" id="{8127C43E-08AF-45F9-9B5C-C09275B59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549275"/>
            <a:ext cx="8351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p"/>
            </a:pPr>
            <a:r>
              <a:rPr kumimoji="1" lang="en-US" altLang="zh-CN">
                <a:solidFill>
                  <a:srgbClr val="FF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Some Concepts of Sets</a:t>
            </a:r>
            <a:endParaRPr kumimoji="1" lang="en-US" altLang="zh-CN">
              <a:solidFill>
                <a:srgbClr val="FF9933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1">
            <a:extLst>
              <a:ext uri="{FF2B5EF4-FFF2-40B4-BE49-F238E27FC236}">
                <a16:creationId xmlns:a16="http://schemas.microsoft.com/office/drawing/2014/main" id="{8A168CF0-1309-47BA-B95A-1DF6F4855C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DBD5BFD-8E04-4BF8-B565-EB08006EDAC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97762" name="Text Box 2">
            <a:extLst>
              <a:ext uri="{FF2B5EF4-FFF2-40B4-BE49-F238E27FC236}">
                <a16:creationId xmlns:a16="http://schemas.microsoft.com/office/drawing/2014/main" id="{FADE7FEB-9043-44A8-9233-BA066249D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714375"/>
            <a:ext cx="8686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CHAPTER  2</a:t>
            </a:r>
          </a:p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Basic Structures: Sets, Functions, Sequences, and Sums </a:t>
            </a:r>
          </a:p>
        </p:txBody>
      </p:sp>
      <p:sp>
        <p:nvSpPr>
          <p:cNvPr id="1397763" name="Text Box 3">
            <a:extLst>
              <a:ext uri="{FF2B5EF4-FFF2-40B4-BE49-F238E27FC236}">
                <a16:creationId xmlns:a16="http://schemas.microsoft.com/office/drawing/2014/main" id="{D356FD63-1823-4AC3-8B92-F2D307824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2000250"/>
            <a:ext cx="7315200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2.1 Sets 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2.2  Set Operations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2.3  Functions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2.4 Sequence and Summations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2.5 Cardinality of 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9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39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9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39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39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39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39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39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1">
            <a:extLst>
              <a:ext uri="{FF2B5EF4-FFF2-40B4-BE49-F238E27FC236}">
                <a16:creationId xmlns:a16="http://schemas.microsoft.com/office/drawing/2014/main" id="{E20D7D59-00B3-464E-A0E6-FD5D40A5DC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205CD2B-3FAD-4A71-9F89-2032CD6C1C2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8722" name="Text Box 2">
            <a:extLst>
              <a:ext uri="{FF2B5EF4-FFF2-40B4-BE49-F238E27FC236}">
                <a16:creationId xmlns:a16="http://schemas.microsoft.com/office/drawing/2014/main" id="{40B7149D-1AFA-432F-98BB-33F3096F1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404813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1. Set Operations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51204" name="Line 3">
            <a:extLst>
              <a:ext uri="{FF2B5EF4-FFF2-40B4-BE49-F238E27FC236}">
                <a16:creationId xmlns:a16="http://schemas.microsoft.com/office/drawing/2014/main" id="{C69D26FF-8D46-46F1-8D20-15DF81BD1F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847725"/>
            <a:ext cx="2233613" cy="1428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5" name="Text Box 4">
            <a:extLst>
              <a:ext uri="{FF2B5EF4-FFF2-40B4-BE49-F238E27FC236}">
                <a16:creationId xmlns:a16="http://schemas.microsoft.com/office/drawing/2014/main" id="{AC1D0B7D-44AF-47F8-B178-18BE89FFE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81075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1) Union</a:t>
            </a:r>
            <a:r>
              <a:rPr kumimoji="1" lang="en-US" altLang="zh-CN">
                <a:solidFill>
                  <a:srgbClr val="FF9933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51206" name="Object 6">
            <a:extLst>
              <a:ext uri="{FF2B5EF4-FFF2-40B4-BE49-F238E27FC236}">
                <a16:creationId xmlns:a16="http://schemas.microsoft.com/office/drawing/2014/main" id="{85E91067-CE86-403E-8270-C6D60BA312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590675"/>
          <a:ext cx="35306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6" r:id="rId4" imgW="1651000" imgH="203200" progId="Equation.3">
                  <p:embed/>
                </p:oleObj>
              </mc:Choice>
              <mc:Fallback>
                <p:oleObj r:id="rId4" imgW="16510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90675"/>
                        <a:ext cx="35306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>
            <a:extLst>
              <a:ext uri="{FF2B5EF4-FFF2-40B4-BE49-F238E27FC236}">
                <a16:creationId xmlns:a16="http://schemas.microsoft.com/office/drawing/2014/main" id="{557E564F-CD12-4FB8-AF63-84E94D7635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1209675"/>
          <a:ext cx="2590800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7" name="BMP 图像" r:id="rId6" imgW="2010056" imgH="1523810" progId="Paint.Picture">
                  <p:embed/>
                </p:oleObj>
              </mc:Choice>
              <mc:Fallback>
                <p:oleObj name="BMP 图像" r:id="rId6" imgW="2010056" imgH="1523810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209675"/>
                        <a:ext cx="2590800" cy="18859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728" name="Text Box 8">
            <a:extLst>
              <a:ext uri="{FF2B5EF4-FFF2-40B4-BE49-F238E27FC236}">
                <a16:creationId xmlns:a16="http://schemas.microsoft.com/office/drawing/2014/main" id="{B5283F1E-E476-40FF-BFFB-51DD6AB7F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284538"/>
            <a:ext cx="7119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According the Venn diagram, </a:t>
            </a:r>
          </a:p>
        </p:txBody>
      </p:sp>
      <p:graphicFrame>
        <p:nvGraphicFramePr>
          <p:cNvPr id="1438729" name="Object 9">
            <a:extLst>
              <a:ext uri="{FF2B5EF4-FFF2-40B4-BE49-F238E27FC236}">
                <a16:creationId xmlns:a16="http://schemas.microsoft.com/office/drawing/2014/main" id="{D542A95F-8DCF-49EE-BBE9-7EED3BD0F7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3933825"/>
          <a:ext cx="3746500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8" name="Equation" r:id="rId8" imgW="1905000" imgH="889000" progId="Equation.3">
                  <p:embed/>
                </p:oleObj>
              </mc:Choice>
              <mc:Fallback>
                <p:oleObj name="Equation" r:id="rId8" imgW="1905000" imgH="889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933825"/>
                        <a:ext cx="3746500" cy="176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0" name="Text Box 10">
            <a:extLst>
              <a:ext uri="{FF2B5EF4-FFF2-40B4-BE49-F238E27FC236}">
                <a16:creationId xmlns:a16="http://schemas.microsoft.com/office/drawing/2014/main" id="{02E4E8B1-FF47-46E9-B6C3-19523B3B4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2.2  Set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38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728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1">
            <a:extLst>
              <a:ext uri="{FF2B5EF4-FFF2-40B4-BE49-F238E27FC236}">
                <a16:creationId xmlns:a16="http://schemas.microsoft.com/office/drawing/2014/main" id="{08E4D70F-E6D4-4EDB-B9C2-7D151B086F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6CFA1B7-E308-4DEF-84DA-8A9C946480D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1" name="Text Box 2">
            <a:extLst>
              <a:ext uri="{FF2B5EF4-FFF2-40B4-BE49-F238E27FC236}">
                <a16:creationId xmlns:a16="http://schemas.microsoft.com/office/drawing/2014/main" id="{68971F6F-BC5F-4C42-801D-3E353DCF7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49275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2)  Intersection</a:t>
            </a:r>
            <a:r>
              <a:rPr kumimoji="1" lang="en-US" altLang="zh-CN">
                <a:solidFill>
                  <a:srgbClr val="FF9933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440772" name="Text Box 4">
            <a:extLst>
              <a:ext uri="{FF2B5EF4-FFF2-40B4-BE49-F238E27FC236}">
                <a16:creationId xmlns:a16="http://schemas.microsoft.com/office/drawing/2014/main" id="{723BF433-91EF-44CA-995E-C81BAB875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141663"/>
            <a:ext cx="7119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According the Venn diagram, </a:t>
            </a:r>
          </a:p>
        </p:txBody>
      </p:sp>
      <p:graphicFrame>
        <p:nvGraphicFramePr>
          <p:cNvPr id="53253" name="Object 5">
            <a:extLst>
              <a:ext uri="{FF2B5EF4-FFF2-40B4-BE49-F238E27FC236}">
                <a16:creationId xmlns:a16="http://schemas.microsoft.com/office/drawing/2014/main" id="{A7383BF0-66E2-422F-B487-A93CB633E0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212850"/>
          <a:ext cx="35306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2" r:id="rId4" imgW="1651000" imgH="203200" progId="Equation.3">
                  <p:embed/>
                </p:oleObj>
              </mc:Choice>
              <mc:Fallback>
                <p:oleObj r:id="rId4" imgW="16510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12850"/>
                        <a:ext cx="35306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>
            <a:extLst>
              <a:ext uri="{FF2B5EF4-FFF2-40B4-BE49-F238E27FC236}">
                <a16:creationId xmlns:a16="http://schemas.microsoft.com/office/drawing/2014/main" id="{47A20360-D655-494C-A2B5-35845554A4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908050"/>
          <a:ext cx="2819400" cy="202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3" name="BMP 图像" r:id="rId6" imgW="2000000" imgH="1438095" progId="Paint.Picture">
                  <p:embed/>
                </p:oleObj>
              </mc:Choice>
              <mc:Fallback>
                <p:oleObj name="BMP 图像" r:id="rId6" imgW="2000000" imgH="1438095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908050"/>
                        <a:ext cx="2819400" cy="202723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0775" name="Object 7">
            <a:extLst>
              <a:ext uri="{FF2B5EF4-FFF2-40B4-BE49-F238E27FC236}">
                <a16:creationId xmlns:a16="http://schemas.microsoft.com/office/drawing/2014/main" id="{E70988B0-B87A-4D5E-8EBB-722EA435FD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3716338"/>
          <a:ext cx="3417887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4" name="Equation" r:id="rId8" imgW="1905000" imgH="889000" progId="Equation.3">
                  <p:embed/>
                </p:oleObj>
              </mc:Choice>
              <mc:Fallback>
                <p:oleObj name="Equation" r:id="rId8" imgW="1905000" imgH="889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716338"/>
                        <a:ext cx="3417887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Text Box 9">
            <a:extLst>
              <a:ext uri="{FF2B5EF4-FFF2-40B4-BE49-F238E27FC236}">
                <a16:creationId xmlns:a16="http://schemas.microsoft.com/office/drawing/2014/main" id="{77630CAE-74E4-434D-8AA8-F59B7DF3C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2.2  Set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40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4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0772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1">
            <a:extLst>
              <a:ext uri="{FF2B5EF4-FFF2-40B4-BE49-F238E27FC236}">
                <a16:creationId xmlns:a16="http://schemas.microsoft.com/office/drawing/2014/main" id="{970A6CC4-14B1-4AE0-9A02-8A7C223DA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57011D4-1C34-4A26-AC50-D01D95DD308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299" name="Text Box 2">
            <a:extLst>
              <a:ext uri="{FF2B5EF4-FFF2-40B4-BE49-F238E27FC236}">
                <a16:creationId xmlns:a16="http://schemas.microsoft.com/office/drawing/2014/main" id="{A545E751-D2B2-49E3-9FA5-F5E1354E5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2)  Intersection</a:t>
            </a:r>
            <a:r>
              <a:rPr kumimoji="1" lang="en-US" altLang="zh-CN">
                <a:solidFill>
                  <a:srgbClr val="FF9933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55300" name="Object 5">
            <a:extLst>
              <a:ext uri="{FF2B5EF4-FFF2-40B4-BE49-F238E27FC236}">
                <a16:creationId xmlns:a16="http://schemas.microsoft.com/office/drawing/2014/main" id="{F6CC974C-5434-4409-9B58-2299F67BEB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196975"/>
          <a:ext cx="35306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4" r:id="rId4" imgW="1651000" imgH="203200" progId="Equation.3">
                  <p:embed/>
                </p:oleObj>
              </mc:Choice>
              <mc:Fallback>
                <p:oleObj r:id="rId4" imgW="16510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196975"/>
                        <a:ext cx="35306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6">
            <a:extLst>
              <a:ext uri="{FF2B5EF4-FFF2-40B4-BE49-F238E27FC236}">
                <a16:creationId xmlns:a16="http://schemas.microsoft.com/office/drawing/2014/main" id="{71D93921-648E-4513-AB37-AE32C9FF74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1125538"/>
          <a:ext cx="2819400" cy="202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5" name="BMP 图像" r:id="rId6" imgW="2000000" imgH="1438095" progId="Paint.Picture">
                  <p:embed/>
                </p:oleObj>
              </mc:Choice>
              <mc:Fallback>
                <p:oleObj name="BMP 图像" r:id="rId6" imgW="2000000" imgH="1438095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125538"/>
                        <a:ext cx="2819400" cy="2027237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Text Box 8">
            <a:extLst>
              <a:ext uri="{FF2B5EF4-FFF2-40B4-BE49-F238E27FC236}">
                <a16:creationId xmlns:a16="http://schemas.microsoft.com/office/drawing/2014/main" id="{F6641802-EE0A-4021-9C03-875D60A54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3500438"/>
            <a:ext cx="71199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Two sets are called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disjoint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if their intersection is the empty set, namely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∩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Ø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55303" name="Text Box 9">
            <a:extLst>
              <a:ext uri="{FF2B5EF4-FFF2-40B4-BE49-F238E27FC236}">
                <a16:creationId xmlns:a16="http://schemas.microsoft.com/office/drawing/2014/main" id="{5E5F90F8-0F4C-4A6E-B712-8833EB3E6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2.2  Set Operations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1">
            <a:extLst>
              <a:ext uri="{FF2B5EF4-FFF2-40B4-BE49-F238E27FC236}">
                <a16:creationId xmlns:a16="http://schemas.microsoft.com/office/drawing/2014/main" id="{7025EEE5-7FC1-4BB2-B236-67A243E4FF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E9CAD6B-14DC-483C-85F2-5DC9040EE0B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42818" name="Text Box 2">
            <a:extLst>
              <a:ext uri="{FF2B5EF4-FFF2-40B4-BE49-F238E27FC236}">
                <a16:creationId xmlns:a16="http://schemas.microsoft.com/office/drawing/2014/main" id="{179C1722-5AC0-446A-B5CC-C2B44AAF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5175"/>
            <a:ext cx="822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Char char="n"/>
              <a:defRPr/>
            </a:pP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The cardinality of the union of two finite sets: </a:t>
            </a:r>
          </a:p>
        </p:txBody>
      </p:sp>
      <p:graphicFrame>
        <p:nvGraphicFramePr>
          <p:cNvPr id="1442820" name="Object 4">
            <a:extLst>
              <a:ext uri="{FF2B5EF4-FFF2-40B4-BE49-F238E27FC236}">
                <a16:creationId xmlns:a16="http://schemas.microsoft.com/office/drawing/2014/main" id="{237C9AAF-3BE2-477B-8536-6B5817B6BB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1785938"/>
          <a:ext cx="31337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1" name="Equation" r:id="rId4" imgW="1752600" imgH="203200" progId="Equation.3">
                  <p:embed/>
                </p:oleObj>
              </mc:Choice>
              <mc:Fallback>
                <p:oleObj name="Equation" r:id="rId4" imgW="17526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1785938"/>
                        <a:ext cx="3133725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>
            <a:extLst>
              <a:ext uri="{FF2B5EF4-FFF2-40B4-BE49-F238E27FC236}">
                <a16:creationId xmlns:a16="http://schemas.microsoft.com/office/drawing/2014/main" id="{F1EDCAC2-B3CB-4924-A3EC-4F9E19415F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2565400"/>
          <a:ext cx="3429000" cy="249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2" name="BMP 图像" r:id="rId6" imgW="2010056" imgH="1523810" progId="Paint.Picture">
                  <p:embed/>
                </p:oleObj>
              </mc:Choice>
              <mc:Fallback>
                <p:oleObj name="BMP 图像" r:id="rId6" imgW="2010056" imgH="1523810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565400"/>
                        <a:ext cx="3429000" cy="249713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Text Box 6">
            <a:extLst>
              <a:ext uri="{FF2B5EF4-FFF2-40B4-BE49-F238E27FC236}">
                <a16:creationId xmlns:a16="http://schemas.microsoft.com/office/drawing/2014/main" id="{52D34439-775B-4D47-9D9F-A98E2102A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2.2  Set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1">
            <a:extLst>
              <a:ext uri="{FF2B5EF4-FFF2-40B4-BE49-F238E27FC236}">
                <a16:creationId xmlns:a16="http://schemas.microsoft.com/office/drawing/2014/main" id="{7D604F07-A1DD-4ECF-B4BF-E126AA4E51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4B4E9CB-DE65-4576-A92F-B797B20B39EC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5" name="Text Box 2">
            <a:extLst>
              <a:ext uri="{FF2B5EF4-FFF2-40B4-BE49-F238E27FC236}">
                <a16:creationId xmlns:a16="http://schemas.microsoft.com/office/drawing/2014/main" id="{9AF7475C-E3F0-4C8A-976D-C2B05D008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858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3) Difference of A and B </a:t>
            </a:r>
          </a:p>
        </p:txBody>
      </p:sp>
      <p:graphicFrame>
        <p:nvGraphicFramePr>
          <p:cNvPr id="59396" name="Object 4">
            <a:extLst>
              <a:ext uri="{FF2B5EF4-FFF2-40B4-BE49-F238E27FC236}">
                <a16:creationId xmlns:a16="http://schemas.microsoft.com/office/drawing/2014/main" id="{D494CE71-F3EC-4A08-AFBD-99D855B8DA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600200"/>
          <a:ext cx="3508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4" r:id="rId4" imgW="1637589" imgH="203112" progId="Equation.3">
                  <p:embed/>
                </p:oleObj>
              </mc:Choice>
              <mc:Fallback>
                <p:oleObj r:id="rId4" imgW="1637589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00200"/>
                        <a:ext cx="35083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397" name="Group 5">
            <a:extLst>
              <a:ext uri="{FF2B5EF4-FFF2-40B4-BE49-F238E27FC236}">
                <a16:creationId xmlns:a16="http://schemas.microsoft.com/office/drawing/2014/main" id="{0FD73B98-43BD-4C55-A7BA-BE8C76F48AFC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667000"/>
            <a:ext cx="2971800" cy="2362200"/>
            <a:chOff x="1344" y="2358"/>
            <a:chExt cx="2016" cy="1530"/>
          </a:xfrm>
        </p:grpSpPr>
        <p:graphicFrame>
          <p:nvGraphicFramePr>
            <p:cNvPr id="59399" name="Object 6">
              <a:extLst>
                <a:ext uri="{FF2B5EF4-FFF2-40B4-BE49-F238E27FC236}">
                  <a16:creationId xmlns:a16="http://schemas.microsoft.com/office/drawing/2014/main" id="{2DB804EB-0230-47F5-BE15-A812176AFF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2358"/>
            <a:ext cx="2016" cy="1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15" name="BMP 图像" r:id="rId6" imgW="1819529" imgH="1380952" progId="Paint.Picture">
                    <p:embed/>
                  </p:oleObj>
                </mc:Choice>
                <mc:Fallback>
                  <p:oleObj name="BMP 图像" r:id="rId6" imgW="1819529" imgH="1380952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358"/>
                          <a:ext cx="2016" cy="1530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0" name="Text Box 7">
              <a:extLst>
                <a:ext uri="{FF2B5EF4-FFF2-40B4-BE49-F238E27FC236}">
                  <a16:creationId xmlns:a16="http://schemas.microsoft.com/office/drawing/2014/main" id="{CDDF1341-6D92-4A87-9AEA-16770ED57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832"/>
              <a:ext cx="336" cy="2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59401" name="Text Box 8">
              <a:extLst>
                <a:ext uri="{FF2B5EF4-FFF2-40B4-BE49-F238E27FC236}">
                  <a16:creationId xmlns:a16="http://schemas.microsoft.com/office/drawing/2014/main" id="{EE5D56A1-AC62-4FE4-BAE5-CCCBFB540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832"/>
              <a:ext cx="336" cy="296"/>
            </a:xfrm>
            <a:prstGeom prst="rect">
              <a:avLst/>
            </a:prstGeom>
            <a:solidFill>
              <a:srgbClr val="40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59402" name="Text Box 9">
              <a:extLst>
                <a:ext uri="{FF2B5EF4-FFF2-40B4-BE49-F238E27FC236}">
                  <a16:creationId xmlns:a16="http://schemas.microsoft.com/office/drawing/2014/main" id="{73D10A19-A456-429D-93E3-90D4A023BA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3552"/>
              <a:ext cx="864" cy="2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03" name="Text Box 10">
              <a:extLst>
                <a:ext uri="{FF2B5EF4-FFF2-40B4-BE49-F238E27FC236}">
                  <a16:creationId xmlns:a16="http://schemas.microsoft.com/office/drawing/2014/main" id="{529FD358-59F1-4A2F-AD97-4FE042878B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552"/>
              <a:ext cx="67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A 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– B</a:t>
              </a:r>
            </a:p>
          </p:txBody>
        </p:sp>
      </p:grpSp>
      <p:sp>
        <p:nvSpPr>
          <p:cNvPr id="59398" name="Text Box 11">
            <a:extLst>
              <a:ext uri="{FF2B5EF4-FFF2-40B4-BE49-F238E27FC236}">
                <a16:creationId xmlns:a16="http://schemas.microsoft.com/office/drawing/2014/main" id="{36880EB4-895F-4F39-B82C-EECA64919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2.2  Set Operations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1">
            <a:extLst>
              <a:ext uri="{FF2B5EF4-FFF2-40B4-BE49-F238E27FC236}">
                <a16:creationId xmlns:a16="http://schemas.microsoft.com/office/drawing/2014/main" id="{1DC66602-E55D-47B1-A67F-24C51A04F4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1E8F420-5E04-40F6-A847-EDE179C1834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3" name="Text Box 2">
            <a:extLst>
              <a:ext uri="{FF2B5EF4-FFF2-40B4-BE49-F238E27FC236}">
                <a16:creationId xmlns:a16="http://schemas.microsoft.com/office/drawing/2014/main" id="{B539958B-DFC8-4DE2-A1F1-CAACFE4B5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858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4)  the complement of a set </a:t>
            </a:r>
          </a:p>
        </p:txBody>
      </p:sp>
      <p:graphicFrame>
        <p:nvGraphicFramePr>
          <p:cNvPr id="61444" name="Object 4">
            <a:extLst>
              <a:ext uri="{FF2B5EF4-FFF2-40B4-BE49-F238E27FC236}">
                <a16:creationId xmlns:a16="http://schemas.microsoft.com/office/drawing/2014/main" id="{F637807B-9B8D-41A8-85A7-938C3837AA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7225" y="1447800"/>
          <a:ext cx="25796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0" name="公式" r:id="rId4" imgW="1485900" imgH="241300" progId="Equation.3">
                  <p:embed/>
                </p:oleObj>
              </mc:Choice>
              <mc:Fallback>
                <p:oleObj name="公式" r:id="rId4" imgW="14859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225" y="1447800"/>
                        <a:ext cx="25796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45" name="Group 5">
            <a:extLst>
              <a:ext uri="{FF2B5EF4-FFF2-40B4-BE49-F238E27FC236}">
                <a16:creationId xmlns:a16="http://schemas.microsoft.com/office/drawing/2014/main" id="{F7F4D001-1353-421A-84B6-E79B47112D3C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990600"/>
            <a:ext cx="3124200" cy="2133600"/>
            <a:chOff x="672" y="1392"/>
            <a:chExt cx="2256" cy="1488"/>
          </a:xfrm>
        </p:grpSpPr>
        <p:sp>
          <p:nvSpPr>
            <p:cNvPr id="61452" name="Rectangle 6">
              <a:extLst>
                <a:ext uri="{FF2B5EF4-FFF2-40B4-BE49-F238E27FC236}">
                  <a16:creationId xmlns:a16="http://schemas.microsoft.com/office/drawing/2014/main" id="{C496B60C-AE87-4411-B108-4DD2F254B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392"/>
              <a:ext cx="2256" cy="1488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1453" name="Oval 7">
              <a:extLst>
                <a:ext uri="{FF2B5EF4-FFF2-40B4-BE49-F238E27FC236}">
                  <a16:creationId xmlns:a16="http://schemas.microsoft.com/office/drawing/2014/main" id="{F4F7AE35-95F7-4443-91DA-1AD851654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1593"/>
              <a:ext cx="973" cy="100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1454" name="Text Box 8">
              <a:extLst>
                <a:ext uri="{FF2B5EF4-FFF2-40B4-BE49-F238E27FC236}">
                  <a16:creationId xmlns:a16="http://schemas.microsoft.com/office/drawing/2014/main" id="{441660BD-8546-431D-9BBC-3C6B0103D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3" y="1995"/>
              <a:ext cx="389" cy="3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61446" name="Text Box 9">
            <a:extLst>
              <a:ext uri="{FF2B5EF4-FFF2-40B4-BE49-F238E27FC236}">
                <a16:creationId xmlns:a16="http://schemas.microsoft.com/office/drawing/2014/main" id="{31B2955A-D416-48DC-AAFE-DB3EEE66C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1242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Note:</a:t>
            </a:r>
            <a:r>
              <a:rPr kumimoji="1" lang="en-US" altLang="zh-CN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61447" name="Object 10">
            <a:extLst>
              <a:ext uri="{FF2B5EF4-FFF2-40B4-BE49-F238E27FC236}">
                <a16:creationId xmlns:a16="http://schemas.microsoft.com/office/drawing/2014/main" id="{C3E6E166-1047-45AF-87A5-7DBC4279FA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6938" y="3154363"/>
          <a:ext cx="1541462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1" name="Equation" r:id="rId6" imgW="889000" imgH="228600" progId="Equation.3">
                  <p:embed/>
                </p:oleObj>
              </mc:Choice>
              <mc:Fallback>
                <p:oleObj name="Equation" r:id="rId6" imgW="8890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3154363"/>
                        <a:ext cx="1541462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6923" name="Text Box 11">
            <a:extLst>
              <a:ext uri="{FF2B5EF4-FFF2-40B4-BE49-F238E27FC236}">
                <a16:creationId xmlns:a16="http://schemas.microsoft.com/office/drawing/2014/main" id="{C7A8DA0F-43B8-4D34-A152-6AC3EC584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0386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5) Symmetric difference</a:t>
            </a:r>
            <a:r>
              <a:rPr kumimoji="1" lang="en-US" altLang="zh-CN">
                <a:solidFill>
                  <a:srgbClr val="FF9933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FF9933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1446924" name="Object 12">
            <a:extLst>
              <a:ext uri="{FF2B5EF4-FFF2-40B4-BE49-F238E27FC236}">
                <a16:creationId xmlns:a16="http://schemas.microsoft.com/office/drawing/2014/main" id="{F0E7C2A3-93D2-4600-8FC2-29B8BE9507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8513" y="4800600"/>
          <a:ext cx="35702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2" r:id="rId8" imgW="1663700" imgH="203200" progId="Equation.3">
                  <p:embed/>
                </p:oleObj>
              </mc:Choice>
              <mc:Fallback>
                <p:oleObj r:id="rId8" imgW="1663700" imgH="203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4800600"/>
                        <a:ext cx="35702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0" name="Text Box 13">
            <a:extLst>
              <a:ext uri="{FF2B5EF4-FFF2-40B4-BE49-F238E27FC236}">
                <a16:creationId xmlns:a16="http://schemas.microsoft.com/office/drawing/2014/main" id="{3844AC75-C55D-4B7A-8047-9725973D8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2.2  Set Operations</a:t>
            </a:r>
          </a:p>
        </p:txBody>
      </p:sp>
      <p:sp>
        <p:nvSpPr>
          <p:cNvPr id="61451" name="TextBox 13">
            <a:extLst>
              <a:ext uri="{FF2B5EF4-FFF2-40B4-BE49-F238E27FC236}">
                <a16:creationId xmlns:a16="http://schemas.microsoft.com/office/drawing/2014/main" id="{2BDADE48-7F41-4743-9C30-D186A52D5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2143125"/>
            <a:ext cx="457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is the universal set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46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4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692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1">
            <a:extLst>
              <a:ext uri="{FF2B5EF4-FFF2-40B4-BE49-F238E27FC236}">
                <a16:creationId xmlns:a16="http://schemas.microsoft.com/office/drawing/2014/main" id="{B6B8E698-F3FE-4056-BE39-EF92F3826B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4A90DF3-3CA1-4445-994B-CA19EEFAB41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48962" name="Text Box 2">
            <a:extLst>
              <a:ext uri="{FF2B5EF4-FFF2-40B4-BE49-F238E27FC236}">
                <a16:creationId xmlns:a16="http://schemas.microsoft.com/office/drawing/2014/main" id="{88D7B6E1-A0EF-4660-8E8D-EAEC18151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7625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Set Identities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448963" name="Line 3">
            <a:extLst>
              <a:ext uri="{FF2B5EF4-FFF2-40B4-BE49-F238E27FC236}">
                <a16:creationId xmlns:a16="http://schemas.microsoft.com/office/drawing/2014/main" id="{45775C31-781A-48E3-94A7-234DB8BBDF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188" y="908050"/>
            <a:ext cx="2090737" cy="1428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48965" name="Group 5">
            <a:extLst>
              <a:ext uri="{FF2B5EF4-FFF2-40B4-BE49-F238E27FC236}">
                <a16:creationId xmlns:a16="http://schemas.microsoft.com/office/drawing/2014/main" id="{E9A82295-12E7-473B-9FE8-D95B8A013C51}"/>
              </a:ext>
            </a:extLst>
          </p:cNvPr>
          <p:cNvGraphicFramePr>
            <a:graphicFrameLocks noGrp="1"/>
          </p:cNvGraphicFramePr>
          <p:nvPr/>
        </p:nvGraphicFramePr>
        <p:xfrm>
          <a:off x="971550" y="1052513"/>
          <a:ext cx="7543800" cy="5138763"/>
        </p:xfrm>
        <a:graphic>
          <a:graphicData uri="http://schemas.openxmlformats.org/drawingml/2006/table">
            <a:tbl>
              <a:tblPr/>
              <a:tblGrid>
                <a:gridCol w="4437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6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61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Set Identities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23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Identity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Name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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=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U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=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Identity laws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ahoma" pitchFamily="34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ahoma" pitchFamily="34" charset="0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U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U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 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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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=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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Domination laws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6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 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Idempotent laws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Complementation law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Commutative laws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19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= (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= (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Associative laws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619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ahoma" pitchFamily="34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ahoma" pitchFamily="34" charset="0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ahoma" pitchFamily="34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=(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=(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Distributive laws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619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ahoma" pitchFamily="34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De Morgan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宋体" pitchFamily="2" charset="-122"/>
                          <a:cs typeface="Times New Roman" pitchFamily="18" charset="0"/>
                        </a:rPr>
                        <a:t>’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s laws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5575" name="Object 39">
            <a:extLst>
              <a:ext uri="{FF2B5EF4-FFF2-40B4-BE49-F238E27FC236}">
                <a16:creationId xmlns:a16="http://schemas.microsoft.com/office/drawing/2014/main" id="{FFB94F98-39D9-45B0-8FA1-69DB9DA983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3068638"/>
          <a:ext cx="7016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8" r:id="rId5" imgW="431613" imgH="215806" progId="Equation.3">
                  <p:embed/>
                </p:oleObj>
              </mc:Choice>
              <mc:Fallback>
                <p:oleObj r:id="rId5" imgW="431613" imgH="215806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068638"/>
                        <a:ext cx="70167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76" name="Object 40">
            <a:extLst>
              <a:ext uri="{FF2B5EF4-FFF2-40B4-BE49-F238E27FC236}">
                <a16:creationId xmlns:a16="http://schemas.microsoft.com/office/drawing/2014/main" id="{8A8D9199-BD6D-41FE-9BB9-10AAD38E55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5445125"/>
          <a:ext cx="146685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9" r:id="rId7" imgW="952087" imgH="482391" progId="Equation.3">
                  <p:embed/>
                </p:oleObj>
              </mc:Choice>
              <mc:Fallback>
                <p:oleObj r:id="rId7" imgW="952087" imgH="482391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445125"/>
                        <a:ext cx="146685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77" name="Text Box 41">
            <a:extLst>
              <a:ext uri="{FF2B5EF4-FFF2-40B4-BE49-F238E27FC236}">
                <a16:creationId xmlns:a16="http://schemas.microsoft.com/office/drawing/2014/main" id="{72E7F23D-7E64-425F-B394-483C8A261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2.2  Set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489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4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896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>
            <a:extLst>
              <a:ext uri="{FF2B5EF4-FFF2-40B4-BE49-F238E27FC236}">
                <a16:creationId xmlns:a16="http://schemas.microsoft.com/office/drawing/2014/main" id="{4BE29403-5B8E-4EF4-AD3B-A36E8AEEF3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63525" y="1598613"/>
            <a:ext cx="7356475" cy="3544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Show that A  B and that A  B.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Use logical equivalences to prove equivalent set definitions.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Use a membership table.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Use previously proven identities.</a:t>
            </a:r>
          </a:p>
        </p:txBody>
      </p:sp>
      <p:sp>
        <p:nvSpPr>
          <p:cNvPr id="67587" name="Text Box 4">
            <a:extLst>
              <a:ext uri="{FF2B5EF4-FFF2-40B4-BE49-F238E27FC236}">
                <a16:creationId xmlns:a16="http://schemas.microsoft.com/office/drawing/2014/main" id="{1B6A7D15-BF70-494C-ACBD-43E146693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6482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latin typeface="Comic Sans MS" panose="030F0702030302020204" pitchFamily="66" charset="0"/>
            </a:endParaRPr>
          </a:p>
        </p:txBody>
      </p:sp>
      <p:sp>
        <p:nvSpPr>
          <p:cNvPr id="67588" name="Text Box 5">
            <a:extLst>
              <a:ext uri="{FF2B5EF4-FFF2-40B4-BE49-F238E27FC236}">
                <a16:creationId xmlns:a16="http://schemas.microsoft.com/office/drawing/2014/main" id="{3EDD27E3-E9E3-4ECC-AC30-514E22466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1910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latin typeface="Comic Sans MS" panose="030F0702030302020204" pitchFamily="66" charset="0"/>
            </a:endParaRPr>
          </a:p>
        </p:txBody>
      </p:sp>
      <p:sp>
        <p:nvSpPr>
          <p:cNvPr id="67589" name="Text Box 6">
            <a:extLst>
              <a:ext uri="{FF2B5EF4-FFF2-40B4-BE49-F238E27FC236}">
                <a16:creationId xmlns:a16="http://schemas.microsoft.com/office/drawing/2014/main" id="{71E5BACA-DA8D-415D-8832-0059A3675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8813" y="19812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 i="1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67590" name="Text Box 7">
            <a:extLst>
              <a:ext uri="{FF2B5EF4-FFF2-40B4-BE49-F238E27FC236}">
                <a16:creationId xmlns:a16="http://schemas.microsoft.com/office/drawing/2014/main" id="{985856E6-D81F-4887-BC80-C2613AE4B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4384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5C5C1F06-D19B-4115-9678-14455C6FE361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1524000"/>
            <a:ext cx="3200400" cy="685800"/>
            <a:chOff x="3408" y="2544"/>
            <a:chExt cx="1296" cy="1536"/>
          </a:xfrm>
          <a:solidFill>
            <a:srgbClr val="969696"/>
          </a:solidFill>
        </p:grpSpPr>
        <p:sp>
          <p:nvSpPr>
            <p:cNvPr id="38930" name="Oval 9">
              <a:extLst>
                <a:ext uri="{FF2B5EF4-FFF2-40B4-BE49-F238E27FC236}">
                  <a16:creationId xmlns:a16="http://schemas.microsoft.com/office/drawing/2014/main" id="{707F74B4-9522-44C3-829A-AA1EC1DDA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544"/>
              <a:ext cx="1296" cy="153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31" name="Text Box 10">
              <a:extLst>
                <a:ext uri="{FF2B5EF4-FFF2-40B4-BE49-F238E27FC236}">
                  <a16:creationId xmlns:a16="http://schemas.microsoft.com/office/drawing/2014/main" id="{78CE6942-5AED-4B28-94ED-E6BC42054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693"/>
              <a:ext cx="1104" cy="1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b="0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New &amp; important</a:t>
              </a:r>
            </a:p>
          </p:txBody>
        </p:sp>
      </p:grpSp>
      <p:grpSp>
        <p:nvGrpSpPr>
          <p:cNvPr id="3" name="Group 11">
            <a:extLst>
              <a:ext uri="{FF2B5EF4-FFF2-40B4-BE49-F238E27FC236}">
                <a16:creationId xmlns:a16="http://schemas.microsoft.com/office/drawing/2014/main" id="{3B295C4E-8F71-415B-B6A9-BD4F9D69479B}"/>
              </a:ext>
            </a:extLst>
          </p:cNvPr>
          <p:cNvGrpSpPr>
            <a:grpSpLocks/>
          </p:cNvGrpSpPr>
          <p:nvPr/>
        </p:nvGrpSpPr>
        <p:grpSpPr bwMode="auto">
          <a:xfrm>
            <a:off x="3786188" y="3429000"/>
            <a:ext cx="3200400" cy="685800"/>
            <a:chOff x="3408" y="2544"/>
            <a:chExt cx="1296" cy="1536"/>
          </a:xfrm>
        </p:grpSpPr>
        <p:sp>
          <p:nvSpPr>
            <p:cNvPr id="67596" name="Oval 12">
              <a:extLst>
                <a:ext uri="{FF2B5EF4-FFF2-40B4-BE49-F238E27FC236}">
                  <a16:creationId xmlns:a16="http://schemas.microsoft.com/office/drawing/2014/main" id="{99FB362A-B50F-446A-80D6-7C28895D4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544"/>
              <a:ext cx="1296" cy="153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597" name="Text Box 13">
              <a:extLst>
                <a:ext uri="{FF2B5EF4-FFF2-40B4-BE49-F238E27FC236}">
                  <a16:creationId xmlns:a16="http://schemas.microsoft.com/office/drawing/2014/main" id="{3360D12A-59C4-43BC-9E85-3E986E22D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693"/>
              <a:ext cx="1104" cy="1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Like truth tables</a:t>
              </a:r>
            </a:p>
          </p:txBody>
        </p:sp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id="{575B1E17-61B8-4C2A-B0A7-D252D96D2E29}"/>
              </a:ext>
            </a:extLst>
          </p:cNvPr>
          <p:cNvGrpSpPr>
            <a:grpSpLocks/>
          </p:cNvGrpSpPr>
          <p:nvPr/>
        </p:nvGrpSpPr>
        <p:grpSpPr bwMode="auto">
          <a:xfrm>
            <a:off x="5214938" y="4357688"/>
            <a:ext cx="1371600" cy="685800"/>
            <a:chOff x="3408" y="2544"/>
            <a:chExt cx="1296" cy="1536"/>
          </a:xfrm>
          <a:solidFill>
            <a:srgbClr val="969696"/>
          </a:solidFill>
        </p:grpSpPr>
        <p:sp>
          <p:nvSpPr>
            <p:cNvPr id="38926" name="Oval 15">
              <a:extLst>
                <a:ext uri="{FF2B5EF4-FFF2-40B4-BE49-F238E27FC236}">
                  <a16:creationId xmlns:a16="http://schemas.microsoft.com/office/drawing/2014/main" id="{AFB6B60D-2584-44C8-92D4-8C98C20F2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544"/>
              <a:ext cx="1296" cy="153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27" name="Text Box 16">
              <a:extLst>
                <a:ext uri="{FF2B5EF4-FFF2-40B4-BE49-F238E27FC236}">
                  <a16:creationId xmlns:a16="http://schemas.microsoft.com/office/drawing/2014/main" id="{5E0C5C37-722B-4E87-940D-DA00D7AB3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693"/>
              <a:ext cx="1104" cy="1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b="0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Like </a:t>
              </a:r>
              <a:r>
                <a:rPr lang="en-US" altLang="zh-CN" b="0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  <a:sym typeface="Symbol" pitchFamily="18" charset="2"/>
                </a:rPr>
                <a:t></a:t>
              </a:r>
              <a:endParaRPr lang="en-US" altLang="zh-CN" b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5" name="Group 17">
            <a:extLst>
              <a:ext uri="{FF2B5EF4-FFF2-40B4-BE49-F238E27FC236}">
                <a16:creationId xmlns:a16="http://schemas.microsoft.com/office/drawing/2014/main" id="{AF6C74E3-4CF7-45ED-94DE-0D3A05448BE6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714625"/>
            <a:ext cx="4495800" cy="685800"/>
            <a:chOff x="3408" y="2544"/>
            <a:chExt cx="1296" cy="1536"/>
          </a:xfrm>
          <a:solidFill>
            <a:srgbClr val="969696"/>
          </a:solidFill>
        </p:grpSpPr>
        <p:sp>
          <p:nvSpPr>
            <p:cNvPr id="38924" name="Oval 18">
              <a:extLst>
                <a:ext uri="{FF2B5EF4-FFF2-40B4-BE49-F238E27FC236}">
                  <a16:creationId xmlns:a16="http://schemas.microsoft.com/office/drawing/2014/main" id="{514CEE8D-D33C-413D-8E52-D726682ED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544"/>
              <a:ext cx="1296" cy="153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25" name="Text Box 19">
              <a:extLst>
                <a:ext uri="{FF2B5EF4-FFF2-40B4-BE49-F238E27FC236}">
                  <a16:creationId xmlns:a16="http://schemas.microsoft.com/office/drawing/2014/main" id="{2A892E94-15D2-460E-BE88-FC0A5F066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693"/>
              <a:ext cx="1104" cy="1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b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Not hard, a little tedious</a:t>
              </a:r>
            </a:p>
          </p:txBody>
        </p:sp>
      </p:grpSp>
      <p:sp>
        <p:nvSpPr>
          <p:cNvPr id="67595" name="TextBox 23">
            <a:extLst>
              <a:ext uri="{FF2B5EF4-FFF2-40B4-BE49-F238E27FC236}">
                <a16:creationId xmlns:a16="http://schemas.microsoft.com/office/drawing/2014/main" id="{3D794824-F97F-4714-9A05-8EB4077E5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642938"/>
            <a:ext cx="5286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Four ways to prove set identities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1">
            <a:extLst>
              <a:ext uri="{FF2B5EF4-FFF2-40B4-BE49-F238E27FC236}">
                <a16:creationId xmlns:a16="http://schemas.microsoft.com/office/drawing/2014/main" id="{CAF3259B-74E1-4A81-B92C-03FAFB1706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88479E9-3A4D-4D11-9B71-BF72A32E937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51011" name="AutoShape 3">
            <a:extLst>
              <a:ext uri="{FF2B5EF4-FFF2-40B4-BE49-F238E27FC236}">
                <a16:creationId xmlns:a16="http://schemas.microsoft.com/office/drawing/2014/main" id="{72515C74-4245-4A15-9865-BECFCF578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285875"/>
            <a:ext cx="7772400" cy="5029200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  <a:p>
            <a:pPr eaLnBrk="1" hangingPunct="1"/>
            <a:r>
              <a:rPr kumimoji="1"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(1)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iff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</a:rPr>
              <a:t>Í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D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</a:rPr>
              <a:t>Í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69636" name="Group 4">
            <a:extLst>
              <a:ext uri="{FF2B5EF4-FFF2-40B4-BE49-F238E27FC236}">
                <a16:creationId xmlns:a16="http://schemas.microsoft.com/office/drawing/2014/main" id="{E1E35AE1-7A32-4CC0-80B8-0D6ADE4F9A38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609600"/>
            <a:ext cx="8305800" cy="477838"/>
            <a:chOff x="192" y="384"/>
            <a:chExt cx="5232" cy="301"/>
          </a:xfrm>
        </p:grpSpPr>
        <p:sp>
          <p:nvSpPr>
            <p:cNvPr id="69658" name="Text Box 5">
              <a:extLst>
                <a:ext uri="{FF2B5EF4-FFF2-40B4-BE49-F238E27FC236}">
                  <a16:creationId xmlns:a16="http://schemas.microsoft.com/office/drawing/2014/main" id="{F96929D1-1D8D-4FA6-92A9-5ABF862839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84"/>
              <a:ext cx="5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1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Show that                              ?</a:t>
              </a:r>
            </a:p>
          </p:txBody>
        </p:sp>
        <p:graphicFrame>
          <p:nvGraphicFramePr>
            <p:cNvPr id="69659" name="Object 6">
              <a:extLst>
                <a:ext uri="{FF2B5EF4-FFF2-40B4-BE49-F238E27FC236}">
                  <a16:creationId xmlns:a16="http://schemas.microsoft.com/office/drawing/2014/main" id="{E40FC009-F5FF-43D3-9456-33024C819A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35" y="414"/>
            <a:ext cx="1127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00" r:id="rId4" imgW="1028254" imgH="241195" progId="Equation.3">
                    <p:embed/>
                  </p:oleObj>
                </mc:Choice>
                <mc:Fallback>
                  <p:oleObj r:id="rId4" imgW="1028254" imgH="241195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" y="414"/>
                          <a:ext cx="1127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51015" name="Object 7">
            <a:extLst>
              <a:ext uri="{FF2B5EF4-FFF2-40B4-BE49-F238E27FC236}">
                <a16:creationId xmlns:a16="http://schemas.microsoft.com/office/drawing/2014/main" id="{B1111A4E-361B-4153-971C-17144896D6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8300" y="2209800"/>
          <a:ext cx="154463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1" r:id="rId6" imgW="1066800" imgH="241300" progId="Equation.3">
                  <p:embed/>
                </p:oleObj>
              </mc:Choice>
              <mc:Fallback>
                <p:oleObj r:id="rId6" imgW="10668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2209800"/>
                        <a:ext cx="1544638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">
            <a:extLst>
              <a:ext uri="{FF2B5EF4-FFF2-40B4-BE49-F238E27FC236}">
                <a16:creationId xmlns:a16="http://schemas.microsoft.com/office/drawing/2014/main" id="{11C5174F-410F-4C9A-8784-5E5E64598146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574925"/>
            <a:ext cx="6400800" cy="400050"/>
            <a:chOff x="1056" y="1622"/>
            <a:chExt cx="4032" cy="252"/>
          </a:xfrm>
        </p:grpSpPr>
        <p:sp>
          <p:nvSpPr>
            <p:cNvPr id="69656" name="Text Box 9">
              <a:extLst>
                <a:ext uri="{FF2B5EF4-FFF2-40B4-BE49-F238E27FC236}">
                  <a16:creationId xmlns:a16="http://schemas.microsoft.com/office/drawing/2014/main" id="{3D193E7D-096F-48A9-837E-7B88F1426B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622"/>
              <a:ext cx="40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Suppose that                     . </a:t>
              </a:r>
            </a:p>
          </p:txBody>
        </p:sp>
        <p:graphicFrame>
          <p:nvGraphicFramePr>
            <p:cNvPr id="69657" name="Object 10">
              <a:extLst>
                <a:ext uri="{FF2B5EF4-FFF2-40B4-BE49-F238E27FC236}">
                  <a16:creationId xmlns:a16="http://schemas.microsoft.com/office/drawing/2014/main" id="{07460E07-DE0C-4774-A658-B3C7AAF5B2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1647"/>
            <a:ext cx="69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02" r:id="rId8" imgW="748975" imgH="241195" progId="Equation.3">
                    <p:embed/>
                  </p:oleObj>
                </mc:Choice>
                <mc:Fallback>
                  <p:oleObj r:id="rId8" imgW="748975" imgH="241195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647"/>
                          <a:ext cx="690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363AA2FE-9FED-4241-BF66-FD88E260ED27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048000"/>
            <a:ext cx="3352800" cy="396875"/>
            <a:chOff x="1056" y="1920"/>
            <a:chExt cx="2112" cy="250"/>
          </a:xfrm>
        </p:grpSpPr>
        <p:sp>
          <p:nvSpPr>
            <p:cNvPr id="69654" name="Text Box 12">
              <a:extLst>
                <a:ext uri="{FF2B5EF4-FFF2-40B4-BE49-F238E27FC236}">
                  <a16:creationId xmlns:a16="http://schemas.microsoft.com/office/drawing/2014/main" id="{01F62923-E09F-4181-8505-70B4D1BCDC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920"/>
              <a:ext cx="21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It follows that                   . </a:t>
              </a:r>
            </a:p>
          </p:txBody>
        </p:sp>
        <p:graphicFrame>
          <p:nvGraphicFramePr>
            <p:cNvPr id="69655" name="Object 13">
              <a:extLst>
                <a:ext uri="{FF2B5EF4-FFF2-40B4-BE49-F238E27FC236}">
                  <a16:creationId xmlns:a16="http://schemas.microsoft.com/office/drawing/2014/main" id="{7482DF66-16DB-4527-B45B-702FA24EF0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1968"/>
            <a:ext cx="624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03" r:id="rId10" imgW="647700" imgH="190500" progId="Equation.3">
                    <p:embed/>
                  </p:oleObj>
                </mc:Choice>
                <mc:Fallback>
                  <p:oleObj r:id="rId10" imgW="647700" imgH="1905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968"/>
                          <a:ext cx="624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681B96C4-428C-401E-883C-7C823A956078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505200"/>
            <a:ext cx="6248400" cy="396875"/>
            <a:chOff x="1104" y="2256"/>
            <a:chExt cx="3936" cy="250"/>
          </a:xfrm>
        </p:grpSpPr>
        <p:sp>
          <p:nvSpPr>
            <p:cNvPr id="69652" name="Text Box 15">
              <a:extLst>
                <a:ext uri="{FF2B5EF4-FFF2-40B4-BE49-F238E27FC236}">
                  <a16:creationId xmlns:a16="http://schemas.microsoft.com/office/drawing/2014/main" id="{2577E975-AD50-4702-8B6D-AD78D8DEE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256"/>
              <a:ext cx="39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This implies that                                   . </a:t>
              </a:r>
            </a:p>
          </p:txBody>
        </p:sp>
        <p:graphicFrame>
          <p:nvGraphicFramePr>
            <p:cNvPr id="69653" name="Object 16">
              <a:extLst>
                <a:ext uri="{FF2B5EF4-FFF2-40B4-BE49-F238E27FC236}">
                  <a16:creationId xmlns:a16="http://schemas.microsoft.com/office/drawing/2014/main" id="{CD712895-CA12-4051-A07F-A70F55F8FB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2277"/>
            <a:ext cx="110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04" r:id="rId12" imgW="1002865" imgH="177723" progId="Equation.3">
                    <p:embed/>
                  </p:oleObj>
                </mc:Choice>
                <mc:Fallback>
                  <p:oleObj r:id="rId12" imgW="1002865" imgH="177723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277"/>
                          <a:ext cx="110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7">
            <a:extLst>
              <a:ext uri="{FF2B5EF4-FFF2-40B4-BE49-F238E27FC236}">
                <a16:creationId xmlns:a16="http://schemas.microsoft.com/office/drawing/2014/main" id="{7419885E-DE84-4B9A-B63F-1F80704CC3B5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962400"/>
            <a:ext cx="6248400" cy="396875"/>
            <a:chOff x="1104" y="2688"/>
            <a:chExt cx="3936" cy="250"/>
          </a:xfrm>
        </p:grpSpPr>
        <p:sp>
          <p:nvSpPr>
            <p:cNvPr id="69650" name="Text Box 18">
              <a:extLst>
                <a:ext uri="{FF2B5EF4-FFF2-40B4-BE49-F238E27FC236}">
                  <a16:creationId xmlns:a16="http://schemas.microsoft.com/office/drawing/2014/main" id="{BABF932F-0199-43F9-85E1-F18DF399C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688"/>
              <a:ext cx="39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Hence,                                . </a:t>
              </a:r>
            </a:p>
          </p:txBody>
        </p:sp>
        <p:graphicFrame>
          <p:nvGraphicFramePr>
            <p:cNvPr id="69651" name="Object 19">
              <a:extLst>
                <a:ext uri="{FF2B5EF4-FFF2-40B4-BE49-F238E27FC236}">
                  <a16:creationId xmlns:a16="http://schemas.microsoft.com/office/drawing/2014/main" id="{F0FF2F16-C52D-4F42-95B7-FA7619C2D1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16" y="2697"/>
            <a:ext cx="111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05" r:id="rId14" imgW="1028254" imgH="203112" progId="Equation.3">
                    <p:embed/>
                  </p:oleObj>
                </mc:Choice>
                <mc:Fallback>
                  <p:oleObj r:id="rId14" imgW="1028254" imgH="203112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6" y="2697"/>
                          <a:ext cx="111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0">
            <a:extLst>
              <a:ext uri="{FF2B5EF4-FFF2-40B4-BE49-F238E27FC236}">
                <a16:creationId xmlns:a16="http://schemas.microsoft.com/office/drawing/2014/main" id="{DF0A8DC4-1787-4113-9BBF-AC7497F765A7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4419600"/>
            <a:ext cx="6248400" cy="396875"/>
            <a:chOff x="1056" y="3120"/>
            <a:chExt cx="3936" cy="250"/>
          </a:xfrm>
        </p:grpSpPr>
        <p:sp>
          <p:nvSpPr>
            <p:cNvPr id="69648" name="Text Box 21">
              <a:extLst>
                <a:ext uri="{FF2B5EF4-FFF2-40B4-BE49-F238E27FC236}">
                  <a16:creationId xmlns:a16="http://schemas.microsoft.com/office/drawing/2014/main" id="{7369AAF7-5E73-4DBE-B14D-3DA28C190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120"/>
              <a:ext cx="39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kumimoji="1"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Thus                   . </a:t>
              </a:r>
            </a:p>
          </p:txBody>
        </p:sp>
        <p:graphicFrame>
          <p:nvGraphicFramePr>
            <p:cNvPr id="69649" name="Object 22">
              <a:extLst>
                <a:ext uri="{FF2B5EF4-FFF2-40B4-BE49-F238E27FC236}">
                  <a16:creationId xmlns:a16="http://schemas.microsoft.com/office/drawing/2014/main" id="{CBD313C0-FC5F-4EB0-8E28-9ED652A9AD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3120"/>
            <a:ext cx="64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06" r:id="rId16" imgW="647700" imgH="228600" progId="Equation.3">
                    <p:embed/>
                  </p:oleObj>
                </mc:Choice>
                <mc:Fallback>
                  <p:oleObj r:id="rId16" imgW="647700" imgH="2286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120"/>
                          <a:ext cx="643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3">
            <a:extLst>
              <a:ext uri="{FF2B5EF4-FFF2-40B4-BE49-F238E27FC236}">
                <a16:creationId xmlns:a16="http://schemas.microsoft.com/office/drawing/2014/main" id="{CDD60508-60A0-4598-B9DF-221E2E90A6C2}"/>
              </a:ext>
            </a:extLst>
          </p:cNvPr>
          <p:cNvGrpSpPr>
            <a:grpSpLocks/>
          </p:cNvGrpSpPr>
          <p:nvPr/>
        </p:nvGrpSpPr>
        <p:grpSpPr bwMode="auto">
          <a:xfrm>
            <a:off x="1214438" y="4929188"/>
            <a:ext cx="6248400" cy="431800"/>
            <a:chOff x="816" y="3171"/>
            <a:chExt cx="3936" cy="272"/>
          </a:xfrm>
        </p:grpSpPr>
        <p:sp>
          <p:nvSpPr>
            <p:cNvPr id="69646" name="Text Box 24">
              <a:extLst>
                <a:ext uri="{FF2B5EF4-FFF2-40B4-BE49-F238E27FC236}">
                  <a16:creationId xmlns:a16="http://schemas.microsoft.com/office/drawing/2014/main" id="{3C955901-C263-431E-9045-94D1D5745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171"/>
              <a:ext cx="39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anose="05000000000000000000" pitchFamily="2" charset="2"/>
                <a:buChar char="v"/>
              </a:pPr>
              <a:r>
                <a:rPr kumimoji="1"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                                </a:t>
              </a: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(detail omitted)</a:t>
              </a:r>
              <a:endParaRPr kumimoji="1" lang="zh-CN" altLang="en-US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69647" name="Object 25">
              <a:extLst>
                <a:ext uri="{FF2B5EF4-FFF2-40B4-BE49-F238E27FC236}">
                  <a16:creationId xmlns:a16="http://schemas.microsoft.com/office/drawing/2014/main" id="{81202E36-113B-494E-8CA6-F64F222C8D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3216"/>
            <a:ext cx="97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07" r:id="rId18" imgW="1066800" imgH="241300" progId="Equation.3">
                    <p:embed/>
                  </p:oleObj>
                </mc:Choice>
                <mc:Fallback>
                  <p:oleObj r:id="rId18" imgW="1066800" imgH="2413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216"/>
                          <a:ext cx="978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644" name="Text Box 26">
            <a:extLst>
              <a:ext uri="{FF2B5EF4-FFF2-40B4-BE49-F238E27FC236}">
                <a16:creationId xmlns:a16="http://schemas.microsoft.com/office/drawing/2014/main" id="{B449C5C7-C02F-4AFF-B504-39FADB7E5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2.2  Set Operations</a:t>
            </a:r>
          </a:p>
        </p:txBody>
      </p:sp>
      <p:sp>
        <p:nvSpPr>
          <p:cNvPr id="27" name="Text Box 21">
            <a:extLst>
              <a:ext uri="{FF2B5EF4-FFF2-40B4-BE49-F238E27FC236}">
                <a16:creationId xmlns:a16="http://schemas.microsoft.com/office/drawing/2014/main" id="{637F6ADC-C515-4605-983F-AA24ABDC0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38" y="5532438"/>
            <a:ext cx="624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Q.E.D.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510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5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5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5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1011" grpId="0" build="p" bldLvl="2" animBg="1" autoUpdateAnimBg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1">
            <a:extLst>
              <a:ext uri="{FF2B5EF4-FFF2-40B4-BE49-F238E27FC236}">
                <a16:creationId xmlns:a16="http://schemas.microsoft.com/office/drawing/2014/main" id="{6A988313-98D3-4BA2-B56D-19076FF79C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06E2743-7326-4EFE-A933-6C2E9CCC783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矩形 2">
            <a:extLst>
              <a:ext uri="{FF2B5EF4-FFF2-40B4-BE49-F238E27FC236}">
                <a16:creationId xmlns:a16="http://schemas.microsoft.com/office/drawing/2014/main" id="{E67BE245-6F25-45FA-9BA0-8BEA636FD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765175"/>
            <a:ext cx="7632700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Russell Paradox</a:t>
            </a: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Suppose there is a town with just one male barber; and that every man in the town keeps himself clean-shaven: some by shaving themselves, some by attending the barber. The barber obeys the following rule: he shaves all and only those men in town who do not shave themselves.  Does the barber shave himself?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1">
            <a:extLst>
              <a:ext uri="{FF2B5EF4-FFF2-40B4-BE49-F238E27FC236}">
                <a16:creationId xmlns:a16="http://schemas.microsoft.com/office/drawing/2014/main" id="{AD4A046A-FB0A-4B59-90CF-7751C8C2E9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A564229-B597-432A-9644-AF75A680C7B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53059" name="AutoShape 3">
            <a:extLst>
              <a:ext uri="{FF2B5EF4-FFF2-40B4-BE49-F238E27FC236}">
                <a16:creationId xmlns:a16="http://schemas.microsoft.com/office/drawing/2014/main" id="{DA73C2A6-B6CD-4B8C-BC96-1006AE0F2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341438"/>
            <a:ext cx="7772400" cy="48768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  <a:p>
            <a:pPr eaLnBrk="1" hangingPunct="1"/>
            <a:r>
              <a:rPr kumimoji="1"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(2)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 set builder notation and logical equivalences</a:t>
            </a:r>
            <a:r>
              <a:rPr kumimoji="1"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 i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53060" name="Object 4">
            <a:extLst>
              <a:ext uri="{FF2B5EF4-FFF2-40B4-BE49-F238E27FC236}">
                <a16:creationId xmlns:a16="http://schemas.microsoft.com/office/drawing/2014/main" id="{69CAC235-B42C-40C5-AC7C-9DEC163279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2438400"/>
          <a:ext cx="27066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1" r:id="rId4" imgW="1548728" imgH="241195" progId="Equation.3">
                  <p:embed/>
                </p:oleObj>
              </mc:Choice>
              <mc:Fallback>
                <p:oleObj r:id="rId4" imgW="1548728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438400"/>
                        <a:ext cx="27066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3061" name="Object 5">
            <a:extLst>
              <a:ext uri="{FF2B5EF4-FFF2-40B4-BE49-F238E27FC236}">
                <a16:creationId xmlns:a16="http://schemas.microsoft.com/office/drawing/2014/main" id="{6CCE093C-9BF6-4D62-9B3A-25D3AE1C3A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2895600"/>
          <a:ext cx="26304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2" r:id="rId6" imgW="1269449" imgH="203112" progId="Equation.3">
                  <p:embed/>
                </p:oleObj>
              </mc:Choice>
              <mc:Fallback>
                <p:oleObj r:id="rId6" imgW="1269449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895600"/>
                        <a:ext cx="26304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3062" name="Object 6">
            <a:extLst>
              <a:ext uri="{FF2B5EF4-FFF2-40B4-BE49-F238E27FC236}">
                <a16:creationId xmlns:a16="http://schemas.microsoft.com/office/drawing/2014/main" id="{EA46E635-3913-400E-9661-4B5254FC24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3378200"/>
          <a:ext cx="31003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3" r:id="rId8" imgW="1497950" imgH="203112" progId="Equation.3">
                  <p:embed/>
                </p:oleObj>
              </mc:Choice>
              <mc:Fallback>
                <p:oleObj r:id="rId8" imgW="1497950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378200"/>
                        <a:ext cx="31003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3063" name="Object 7">
            <a:extLst>
              <a:ext uri="{FF2B5EF4-FFF2-40B4-BE49-F238E27FC236}">
                <a16:creationId xmlns:a16="http://schemas.microsoft.com/office/drawing/2014/main" id="{F7334663-F4B1-4CAB-ABBD-63CA484CEB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3835400"/>
          <a:ext cx="35131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4" r:id="rId10" imgW="1701800" imgH="203200" progId="Equation.3">
                  <p:embed/>
                </p:oleObj>
              </mc:Choice>
              <mc:Fallback>
                <p:oleObj r:id="rId10" imgW="17018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835400"/>
                        <a:ext cx="35131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3064" name="Object 8">
            <a:extLst>
              <a:ext uri="{FF2B5EF4-FFF2-40B4-BE49-F238E27FC236}">
                <a16:creationId xmlns:a16="http://schemas.microsoft.com/office/drawing/2014/main" id="{004E1116-A602-49BD-BA67-000D1189EB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292600"/>
          <a:ext cx="26304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5" r:id="rId12" imgW="1269449" imgH="203112" progId="Equation.3">
                  <p:embed/>
                </p:oleObj>
              </mc:Choice>
              <mc:Fallback>
                <p:oleObj r:id="rId12" imgW="1269449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292600"/>
                        <a:ext cx="26304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3065" name="Object 9">
            <a:extLst>
              <a:ext uri="{FF2B5EF4-FFF2-40B4-BE49-F238E27FC236}">
                <a16:creationId xmlns:a16="http://schemas.microsoft.com/office/drawing/2014/main" id="{BF1C8DA7-434A-4F38-BDAA-EEA587B2FF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749800"/>
          <a:ext cx="24463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6" r:id="rId14" imgW="1295400" imgH="228600" progId="Equation.3">
                  <p:embed/>
                </p:oleObj>
              </mc:Choice>
              <mc:Fallback>
                <p:oleObj r:id="rId14" imgW="12954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749800"/>
                        <a:ext cx="24463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3066" name="Object 10">
            <a:extLst>
              <a:ext uri="{FF2B5EF4-FFF2-40B4-BE49-F238E27FC236}">
                <a16:creationId xmlns:a16="http://schemas.microsoft.com/office/drawing/2014/main" id="{48E80161-CC15-4152-8EF8-36C04AED54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5207000"/>
          <a:ext cx="20145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7" r:id="rId16" imgW="1066800" imgH="228600" progId="Equation.3">
                  <p:embed/>
                </p:oleObj>
              </mc:Choice>
              <mc:Fallback>
                <p:oleObj r:id="rId16" imgW="10668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207000"/>
                        <a:ext cx="20145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3067" name="Object 11">
            <a:extLst>
              <a:ext uri="{FF2B5EF4-FFF2-40B4-BE49-F238E27FC236}">
                <a16:creationId xmlns:a16="http://schemas.microsoft.com/office/drawing/2014/main" id="{6201677A-1DAF-4194-9061-288EC89B4C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5664200"/>
          <a:ext cx="11080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8" r:id="rId18" imgW="558558" imgH="215806" progId="Equation.3">
                  <p:embed/>
                </p:oleObj>
              </mc:Choice>
              <mc:Fallback>
                <p:oleObj r:id="rId18" imgW="558558" imgH="21580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664200"/>
                        <a:ext cx="11080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692" name="Group 12">
            <a:extLst>
              <a:ext uri="{FF2B5EF4-FFF2-40B4-BE49-F238E27FC236}">
                <a16:creationId xmlns:a16="http://schemas.microsoft.com/office/drawing/2014/main" id="{2A9E569B-DD89-4962-92EC-EB6C4C22C320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609600"/>
            <a:ext cx="8305800" cy="477838"/>
            <a:chOff x="192" y="384"/>
            <a:chExt cx="5232" cy="301"/>
          </a:xfrm>
        </p:grpSpPr>
        <p:sp>
          <p:nvSpPr>
            <p:cNvPr id="71694" name="Text Box 13">
              <a:extLst>
                <a:ext uri="{FF2B5EF4-FFF2-40B4-BE49-F238E27FC236}">
                  <a16:creationId xmlns:a16="http://schemas.microsoft.com/office/drawing/2014/main" id="{99A4C235-80B9-4C11-A9DE-143530C10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84"/>
              <a:ext cx="5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1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Show that                              ?</a:t>
              </a:r>
            </a:p>
          </p:txBody>
        </p:sp>
        <p:graphicFrame>
          <p:nvGraphicFramePr>
            <p:cNvPr id="71695" name="Object 14">
              <a:extLst>
                <a:ext uri="{FF2B5EF4-FFF2-40B4-BE49-F238E27FC236}">
                  <a16:creationId xmlns:a16="http://schemas.microsoft.com/office/drawing/2014/main" id="{969BD046-9AD7-492C-815A-40BD522C9E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35" y="414"/>
            <a:ext cx="1127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9" r:id="rId20" imgW="1028254" imgH="241195" progId="Equation.3">
                    <p:embed/>
                  </p:oleObj>
                </mc:Choice>
                <mc:Fallback>
                  <p:oleObj r:id="rId20" imgW="1028254" imgH="241195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" y="414"/>
                          <a:ext cx="1127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693" name="Text Box 15">
            <a:extLst>
              <a:ext uri="{FF2B5EF4-FFF2-40B4-BE49-F238E27FC236}">
                <a16:creationId xmlns:a16="http://schemas.microsoft.com/office/drawing/2014/main" id="{DCA560C0-6EFA-455C-85C4-23E918865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2.2  Set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530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5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5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5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5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5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5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5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5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5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5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3059" grpId="0" build="p" bldLvl="2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1">
            <a:extLst>
              <a:ext uri="{FF2B5EF4-FFF2-40B4-BE49-F238E27FC236}">
                <a16:creationId xmlns:a16="http://schemas.microsoft.com/office/drawing/2014/main" id="{0DFFD22B-D825-49D6-8223-FE6BC69C79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A3F56B4-8154-4544-89E7-9AA2ECABDD2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3731" name="Group 3">
            <a:extLst>
              <a:ext uri="{FF2B5EF4-FFF2-40B4-BE49-F238E27FC236}">
                <a16:creationId xmlns:a16="http://schemas.microsoft.com/office/drawing/2014/main" id="{92201324-31DC-4CC4-9710-2FA0F2C8AD29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609600"/>
            <a:ext cx="8305800" cy="895350"/>
            <a:chOff x="192" y="384"/>
            <a:chExt cx="5232" cy="564"/>
          </a:xfrm>
        </p:grpSpPr>
        <p:sp>
          <p:nvSpPr>
            <p:cNvPr id="73826" name="Text Box 4">
              <a:extLst>
                <a:ext uri="{FF2B5EF4-FFF2-40B4-BE49-F238E27FC236}">
                  <a16:creationId xmlns:a16="http://schemas.microsoft.com/office/drawing/2014/main" id="{707E8118-44D0-4670-BA21-69269345C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84"/>
              <a:ext cx="5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2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Let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and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be sets. Show that</a:t>
              </a:r>
            </a:p>
          </p:txBody>
        </p:sp>
        <p:graphicFrame>
          <p:nvGraphicFramePr>
            <p:cNvPr id="73827" name="Object 5">
              <a:extLst>
                <a:ext uri="{FF2B5EF4-FFF2-40B4-BE49-F238E27FC236}">
                  <a16:creationId xmlns:a16="http://schemas.microsoft.com/office/drawing/2014/main" id="{A3C4F6F0-5757-4CC0-826E-E14A1F9109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720"/>
            <a:ext cx="2204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33" r:id="rId4" imgW="2032000" imgH="203200" progId="Equation.3">
                    <p:embed/>
                  </p:oleObj>
                </mc:Choice>
                <mc:Fallback>
                  <p:oleObj r:id="rId4" imgW="2032000" imgH="203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720"/>
                          <a:ext cx="2204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55110" name="Group 6">
            <a:extLst>
              <a:ext uri="{FF2B5EF4-FFF2-40B4-BE49-F238E27FC236}">
                <a16:creationId xmlns:a16="http://schemas.microsoft.com/office/drawing/2014/main" id="{8A234B57-C2EA-4874-9113-6606DBE9D8FC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139950"/>
          <a:ext cx="8001000" cy="386080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C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(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C)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(A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B)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(A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3824" name="Text Box 98">
            <a:extLst>
              <a:ext uri="{FF2B5EF4-FFF2-40B4-BE49-F238E27FC236}">
                <a16:creationId xmlns:a16="http://schemas.microsoft.com/office/drawing/2014/main" id="{7DFA9DBE-65BD-4F86-9427-17619EB7C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2.2  Set Operations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EDC752-1E2D-42FA-8C34-651B819B0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643063"/>
            <a:ext cx="3714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Membership Table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5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1">
            <a:extLst>
              <a:ext uri="{FF2B5EF4-FFF2-40B4-BE49-F238E27FC236}">
                <a16:creationId xmlns:a16="http://schemas.microsoft.com/office/drawing/2014/main" id="{14E25E46-8E3C-4B89-B2CC-E36B382AC2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947BDF9-11A2-40D8-9700-35D6B8E5B15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57155" name="AutoShape 3">
            <a:extLst>
              <a:ext uri="{FF2B5EF4-FFF2-40B4-BE49-F238E27FC236}">
                <a16:creationId xmlns:a16="http://schemas.microsoft.com/office/drawing/2014/main" id="{4B1F1925-9F02-40A7-924D-65C41B2AC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341438"/>
            <a:ext cx="7772400" cy="4191000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  <a:endParaRPr kumimoji="1" lang="en-US" altLang="zh-CN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5780" name="Group 4">
            <a:extLst>
              <a:ext uri="{FF2B5EF4-FFF2-40B4-BE49-F238E27FC236}">
                <a16:creationId xmlns:a16="http://schemas.microsoft.com/office/drawing/2014/main" id="{483F2F6A-C24B-46DB-ADAB-1B81BFBC5641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609600"/>
            <a:ext cx="8305800" cy="457200"/>
            <a:chOff x="192" y="384"/>
            <a:chExt cx="5232" cy="288"/>
          </a:xfrm>
        </p:grpSpPr>
        <p:sp>
          <p:nvSpPr>
            <p:cNvPr id="75786" name="Text Box 5">
              <a:extLst>
                <a:ext uri="{FF2B5EF4-FFF2-40B4-BE49-F238E27FC236}">
                  <a16:creationId xmlns:a16="http://schemas.microsoft.com/office/drawing/2014/main" id="{79479FCC-BC9F-476D-9ADC-717A063A28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84"/>
              <a:ext cx="5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3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Show that                                ?</a:t>
              </a:r>
            </a:p>
          </p:txBody>
        </p:sp>
        <p:graphicFrame>
          <p:nvGraphicFramePr>
            <p:cNvPr id="75787" name="Object 6">
              <a:extLst>
                <a:ext uri="{FF2B5EF4-FFF2-40B4-BE49-F238E27FC236}">
                  <a16:creationId xmlns:a16="http://schemas.microsoft.com/office/drawing/2014/main" id="{70EF73B9-8DC7-4FBE-AB31-C355068789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432"/>
            <a:ext cx="1446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13" r:id="rId4" imgW="1282700" imgH="203200" progId="Equation.3">
                    <p:embed/>
                  </p:oleObj>
                </mc:Choice>
                <mc:Fallback>
                  <p:oleObj r:id="rId4" imgW="1282700" imgH="203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432"/>
                          <a:ext cx="1446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57159" name="Object 7">
            <a:extLst>
              <a:ext uri="{FF2B5EF4-FFF2-40B4-BE49-F238E27FC236}">
                <a16:creationId xmlns:a16="http://schemas.microsoft.com/office/drawing/2014/main" id="{CC358710-A795-437B-823E-62D5C1630A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8388" y="1981200"/>
          <a:ext cx="31480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4" r:id="rId6" imgW="1663700" imgH="228600" progId="Equation.3">
                  <p:embed/>
                </p:oleObj>
              </mc:Choice>
              <mc:Fallback>
                <p:oleObj r:id="rId6" imgW="16637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1981200"/>
                        <a:ext cx="31480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7160" name="Object 8">
            <a:extLst>
              <a:ext uri="{FF2B5EF4-FFF2-40B4-BE49-F238E27FC236}">
                <a16:creationId xmlns:a16="http://schemas.microsoft.com/office/drawing/2014/main" id="{8330A301-4B64-45CD-9F35-559D105DE9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8388" y="2620963"/>
          <a:ext cx="24114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5" r:id="rId8" imgW="1270000" imgH="228600" progId="Equation.3">
                  <p:embed/>
                </p:oleObj>
              </mc:Choice>
              <mc:Fallback>
                <p:oleObj r:id="rId8" imgW="12700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2620963"/>
                        <a:ext cx="24114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7161" name="Object 9">
            <a:extLst>
              <a:ext uri="{FF2B5EF4-FFF2-40B4-BE49-F238E27FC236}">
                <a16:creationId xmlns:a16="http://schemas.microsoft.com/office/drawing/2014/main" id="{399E6031-2CDC-41CB-917B-654B6BC884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8388" y="3276600"/>
          <a:ext cx="19732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6" r:id="rId10" imgW="914400" imgH="203200" progId="Equation.3">
                  <p:embed/>
                </p:oleObj>
              </mc:Choice>
              <mc:Fallback>
                <p:oleObj r:id="rId10" imgW="9144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3276600"/>
                        <a:ext cx="19732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7162" name="Object 10">
            <a:extLst>
              <a:ext uri="{FF2B5EF4-FFF2-40B4-BE49-F238E27FC236}">
                <a16:creationId xmlns:a16="http://schemas.microsoft.com/office/drawing/2014/main" id="{C0429FD5-0237-4B95-A85F-1BADDCB59B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8388" y="3987800"/>
          <a:ext cx="12096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7" r:id="rId12" imgW="533169" imgH="190417" progId="Equation.3">
                  <p:embed/>
                </p:oleObj>
              </mc:Choice>
              <mc:Fallback>
                <p:oleObj r:id="rId12" imgW="533169" imgH="19041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3987800"/>
                        <a:ext cx="12096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5" name="Text Box 11">
            <a:extLst>
              <a:ext uri="{FF2B5EF4-FFF2-40B4-BE49-F238E27FC236}">
                <a16:creationId xmlns:a16="http://schemas.microsoft.com/office/drawing/2014/main" id="{F6D57772-C3E4-486F-91AE-6F095123E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2.2  Set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571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5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5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5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5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5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7155" grpId="0" build="p" bldLvl="2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1">
            <a:extLst>
              <a:ext uri="{FF2B5EF4-FFF2-40B4-BE49-F238E27FC236}">
                <a16:creationId xmlns:a16="http://schemas.microsoft.com/office/drawing/2014/main" id="{A41F3C34-605E-4BE0-8D63-E18C212F88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40F44FC-497E-4947-910C-72E84F4A5AF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59203" name="AutoShape 3">
            <a:extLst>
              <a:ext uri="{FF2B5EF4-FFF2-40B4-BE49-F238E27FC236}">
                <a16:creationId xmlns:a16="http://schemas.microsoft.com/office/drawing/2014/main" id="{C55CAF0D-EA30-48FC-8C55-018605257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828800"/>
            <a:ext cx="7772400" cy="4191000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  <a:endParaRPr kumimoji="1" lang="en-US" altLang="zh-CN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7828" name="Group 4">
            <a:extLst>
              <a:ext uri="{FF2B5EF4-FFF2-40B4-BE49-F238E27FC236}">
                <a16:creationId xmlns:a16="http://schemas.microsoft.com/office/drawing/2014/main" id="{A578E9FF-309D-4F00-B785-D4FF8F641640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609600"/>
            <a:ext cx="8305800" cy="890588"/>
            <a:chOff x="192" y="384"/>
            <a:chExt cx="5232" cy="561"/>
          </a:xfrm>
        </p:grpSpPr>
        <p:sp>
          <p:nvSpPr>
            <p:cNvPr id="77836" name="Text Box 5">
              <a:extLst>
                <a:ext uri="{FF2B5EF4-FFF2-40B4-BE49-F238E27FC236}">
                  <a16:creationId xmlns:a16="http://schemas.microsoft.com/office/drawing/2014/main" id="{7B51D6F8-9DD0-4C9C-B21C-629D847AF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84"/>
              <a:ext cx="5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4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Simplify the following set. </a:t>
              </a:r>
            </a:p>
          </p:txBody>
        </p:sp>
        <p:graphicFrame>
          <p:nvGraphicFramePr>
            <p:cNvPr id="77837" name="Object 6">
              <a:extLst>
                <a:ext uri="{FF2B5EF4-FFF2-40B4-BE49-F238E27FC236}">
                  <a16:creationId xmlns:a16="http://schemas.microsoft.com/office/drawing/2014/main" id="{18632622-A144-4A72-AE8D-DE4C9CD7D2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6" y="720"/>
            <a:ext cx="3038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73" name="Equation" r:id="rId4" imgW="2705100" imgH="203200" progId="Equation.3">
                    <p:embed/>
                  </p:oleObj>
                </mc:Choice>
                <mc:Fallback>
                  <p:oleObj name="Equation" r:id="rId4" imgW="2705100" imgH="203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6" y="720"/>
                          <a:ext cx="3038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59207" name="Object 7">
            <a:extLst>
              <a:ext uri="{FF2B5EF4-FFF2-40B4-BE49-F238E27FC236}">
                <a16:creationId xmlns:a16="http://schemas.microsoft.com/office/drawing/2014/main" id="{E6143BD8-241E-45A3-A9CF-CABC305CA4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493963"/>
          <a:ext cx="60039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4" r:id="rId6" imgW="2781300" imgH="203200" progId="Equation.3">
                  <p:embed/>
                </p:oleObj>
              </mc:Choice>
              <mc:Fallback>
                <p:oleObj r:id="rId6" imgW="27813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493963"/>
                        <a:ext cx="60039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9208" name="Object 8">
            <a:extLst>
              <a:ext uri="{FF2B5EF4-FFF2-40B4-BE49-F238E27FC236}">
                <a16:creationId xmlns:a16="http://schemas.microsoft.com/office/drawing/2014/main" id="{B98F46ED-5C52-4E07-98E1-976D020EF7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103563"/>
          <a:ext cx="19129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5" r:id="rId8" imgW="888614" imgH="203112" progId="Equation.3">
                  <p:embed/>
                </p:oleObj>
              </mc:Choice>
              <mc:Fallback>
                <p:oleObj r:id="rId8" imgW="888614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03563"/>
                        <a:ext cx="19129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9209" name="Object 9">
            <a:extLst>
              <a:ext uri="{FF2B5EF4-FFF2-40B4-BE49-F238E27FC236}">
                <a16:creationId xmlns:a16="http://schemas.microsoft.com/office/drawing/2014/main" id="{7DF7C36F-BE47-4006-8A09-9AB17EDBA8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509963"/>
          <a:ext cx="172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6" r:id="rId10" imgW="914400" imgH="228600" progId="Equation.3">
                  <p:embed/>
                </p:oleObj>
              </mc:Choice>
              <mc:Fallback>
                <p:oleObj r:id="rId10" imgW="9144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09963"/>
                        <a:ext cx="1727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9210" name="Object 10">
            <a:extLst>
              <a:ext uri="{FF2B5EF4-FFF2-40B4-BE49-F238E27FC236}">
                <a16:creationId xmlns:a16="http://schemas.microsoft.com/office/drawing/2014/main" id="{4AD8440A-CE12-4842-8EDD-1A23446A92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987800"/>
          <a:ext cx="24288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7" r:id="rId12" imgW="1282700" imgH="228600" progId="Equation.3">
                  <p:embed/>
                </p:oleObj>
              </mc:Choice>
              <mc:Fallback>
                <p:oleObj r:id="rId12" imgW="12827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987800"/>
                        <a:ext cx="24288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9211" name="Object 11">
            <a:extLst>
              <a:ext uri="{FF2B5EF4-FFF2-40B4-BE49-F238E27FC236}">
                <a16:creationId xmlns:a16="http://schemas.microsoft.com/office/drawing/2014/main" id="{7D23E0F1-0904-48E3-9683-E72C41D629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495800"/>
          <a:ext cx="16732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8" r:id="rId14" imgW="889000" imgH="228600" progId="Equation.3">
                  <p:embed/>
                </p:oleObj>
              </mc:Choice>
              <mc:Fallback>
                <p:oleObj r:id="rId14" imgW="8890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495800"/>
                        <a:ext cx="16732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9212" name="Object 12">
            <a:extLst>
              <a:ext uri="{FF2B5EF4-FFF2-40B4-BE49-F238E27FC236}">
                <a16:creationId xmlns:a16="http://schemas.microsoft.com/office/drawing/2014/main" id="{7F160C38-17DE-451F-8FCB-B7B114331F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5029200"/>
          <a:ext cx="12192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9" r:id="rId16" imgW="520474" imgH="165028" progId="Equation.3">
                  <p:embed/>
                </p:oleObj>
              </mc:Choice>
              <mc:Fallback>
                <p:oleObj r:id="rId16" imgW="520474" imgH="16502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029200"/>
                        <a:ext cx="121920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5" name="Text Box 13">
            <a:extLst>
              <a:ext uri="{FF2B5EF4-FFF2-40B4-BE49-F238E27FC236}">
                <a16:creationId xmlns:a16="http://schemas.microsoft.com/office/drawing/2014/main" id="{44C52D4B-E24C-4E7A-8749-831297711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2.2  Set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592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5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5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5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5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5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5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5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9203" grpId="0" build="p" bldLvl="2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680F0E17-7710-40E7-BB29-F4C1CA868DC9}"/>
              </a:ext>
            </a:extLst>
          </p:cNvPr>
          <p:cNvSpPr/>
          <p:nvPr/>
        </p:nvSpPr>
        <p:spPr>
          <a:xfrm>
            <a:off x="214313" y="714375"/>
            <a:ext cx="8929687" cy="4254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006699"/>
              </a:buClr>
              <a:buSzPct val="75000"/>
              <a:buFont typeface="Wingdings" panose="05000000000000000000" pitchFamily="2" charset="2"/>
              <a:buNone/>
              <a:tabLst>
                <a:tab pos="4348163" algn="l"/>
              </a:tabLst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Times New Roman" pitchFamily="18" charset="0"/>
              </a:rPr>
              <a:t>〖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Example 5</a:t>
            </a:r>
            <a:r>
              <a:rPr kumimoji="1"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Times New Roman" pitchFamily="18" charset="0"/>
              </a:rPr>
              <a:t>〗</a:t>
            </a:r>
            <a:r>
              <a:rPr lang="en-US" altLang="zh-CN" b="0" kern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Proof  that if (A - B) U (B - A) = (A U B) then ______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407A7570-97DD-41F4-9758-746D82F7D1C9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1270000"/>
            <a:ext cx="2917825" cy="1828800"/>
            <a:chOff x="3302" y="2470"/>
            <a:chExt cx="1306" cy="1536"/>
          </a:xfrm>
        </p:grpSpPr>
        <p:sp>
          <p:nvSpPr>
            <p:cNvPr id="79883" name="Oval 11">
              <a:extLst>
                <a:ext uri="{FF2B5EF4-FFF2-40B4-BE49-F238E27FC236}">
                  <a16:creationId xmlns:a16="http://schemas.microsoft.com/office/drawing/2014/main" id="{E17BD880-5519-49BC-B64F-27F417D6C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" y="2470"/>
              <a:ext cx="1296" cy="1536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79884" name="Text Box 12">
              <a:extLst>
                <a:ext uri="{FF2B5EF4-FFF2-40B4-BE49-F238E27FC236}">
                  <a16:creationId xmlns:a16="http://schemas.microsoft.com/office/drawing/2014/main" id="{5DF95736-41FD-40C9-A279-A630E0944E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692"/>
              <a:ext cx="1104" cy="1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AutoNum type="alphaLcParenR"/>
              </a:pP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 U B = </a:t>
              </a: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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AutoNum type="alphaLcParenR"/>
              </a:pP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 = B 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AutoNum type="alphaLcParenR"/>
              </a:pP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  B = 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AutoNum type="alphaLcParenR"/>
              </a:pP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A-B = B-A = </a:t>
              </a:r>
              <a:endPara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17" name="Text Box 8">
            <a:extLst>
              <a:ext uri="{FF2B5EF4-FFF2-40B4-BE49-F238E27FC236}">
                <a16:creationId xmlns:a16="http://schemas.microsoft.com/office/drawing/2014/main" id="{EF483691-E355-4125-BC86-63C66AEAE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9563" y="701675"/>
            <a:ext cx="1214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  B = </a:t>
            </a: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5704BB16-C28D-4F20-A2F2-C49E727F1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2071688"/>
            <a:ext cx="8010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Suppose to the contrary, that A  B  , and that x  A  B.</a:t>
            </a: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5337783E-0B65-46DC-AD9C-8C87ED3EA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2727325"/>
            <a:ext cx="6553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Then </a:t>
            </a: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cannot be in A-B and </a:t>
            </a: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cannot be in B-A.</a:t>
            </a:r>
          </a:p>
        </p:txBody>
      </p:sp>
      <p:sp>
        <p:nvSpPr>
          <p:cNvPr id="21" name="Text Box 7">
            <a:extLst>
              <a:ext uri="{FF2B5EF4-FFF2-40B4-BE49-F238E27FC236}">
                <a16:creationId xmlns:a16="http://schemas.microsoft.com/office/drawing/2014/main" id="{3CD6D8D8-320B-4885-9794-97169E61D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4000500"/>
            <a:ext cx="815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But x is in A U B since (A  B)  (A U B).</a:t>
            </a:r>
          </a:p>
        </p:txBody>
      </p:sp>
      <p:sp>
        <p:nvSpPr>
          <p:cNvPr id="22" name="Text Box 13">
            <a:extLst>
              <a:ext uri="{FF2B5EF4-FFF2-40B4-BE49-F238E27FC236}">
                <a16:creationId xmlns:a16="http://schemas.microsoft.com/office/drawing/2014/main" id="{B5E273B5-077F-4116-95DD-20FD5677F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3324225"/>
            <a:ext cx="6553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Then x is not in (A - B) U (B - A). </a:t>
            </a:r>
          </a:p>
        </p:txBody>
      </p:sp>
      <p:sp>
        <p:nvSpPr>
          <p:cNvPr id="24" name="Text Box 9">
            <a:extLst>
              <a:ext uri="{FF2B5EF4-FFF2-40B4-BE49-F238E27FC236}">
                <a16:creationId xmlns:a16="http://schemas.microsoft.com/office/drawing/2014/main" id="{3D362329-6C20-41EB-A7E7-7784905B0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" y="4576763"/>
            <a:ext cx="4695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Thus, A  B = .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785AF0-3275-4518-BA42-C4A76BD1C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571625"/>
            <a:ext cx="2214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Proof:</a:t>
            </a:r>
            <a:endParaRPr lang="zh-CN" altLang="en-US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24" grpId="0" autoUpdateAnimBg="0"/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1">
            <a:extLst>
              <a:ext uri="{FF2B5EF4-FFF2-40B4-BE49-F238E27FC236}">
                <a16:creationId xmlns:a16="http://schemas.microsoft.com/office/drawing/2014/main" id="{6876D17B-0D52-4352-A55A-876DF7F89F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3892197-853F-48BB-9BE3-16956A97FEC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61250" name="Text Box 2">
            <a:extLst>
              <a:ext uri="{FF2B5EF4-FFF2-40B4-BE49-F238E27FC236}">
                <a16:creationId xmlns:a16="http://schemas.microsoft.com/office/drawing/2014/main" id="{97ADB411-3D7B-486C-AD32-7E21CE79F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5553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4. Generalized Unions and Intersections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81924" name="Line 3">
            <a:extLst>
              <a:ext uri="{FF2B5EF4-FFF2-40B4-BE49-F238E27FC236}">
                <a16:creationId xmlns:a16="http://schemas.microsoft.com/office/drawing/2014/main" id="{0382625A-1F7C-40AF-BD80-215E8AC6FE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1052513"/>
            <a:ext cx="5114925" cy="14287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1925" name="Object 5">
            <a:extLst>
              <a:ext uri="{FF2B5EF4-FFF2-40B4-BE49-F238E27FC236}">
                <a16:creationId xmlns:a16="http://schemas.microsoft.com/office/drawing/2014/main" id="{B128EC10-FE6E-4B30-A0FA-5B67D5C252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1752600"/>
          <a:ext cx="28956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3" r:id="rId4" imgW="1587500" imgH="431800" progId="Equation.3">
                  <p:embed/>
                </p:oleObj>
              </mc:Choice>
              <mc:Fallback>
                <p:oleObj r:id="rId4" imgW="15875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752600"/>
                        <a:ext cx="289560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26" name="Picture 6">
            <a:extLst>
              <a:ext uri="{FF2B5EF4-FFF2-40B4-BE49-F238E27FC236}">
                <a16:creationId xmlns:a16="http://schemas.microsoft.com/office/drawing/2014/main" id="{0BA08EFE-B001-4BDF-A68A-F86095ADA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200400"/>
            <a:ext cx="28956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7" name="Text Box 7">
            <a:extLst>
              <a:ext uri="{FF2B5EF4-FFF2-40B4-BE49-F238E27FC236}">
                <a16:creationId xmlns:a16="http://schemas.microsoft.com/office/drawing/2014/main" id="{A9BBB889-F1AB-4DD8-9491-6FE9119EC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2.2  Set Operations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1">
            <a:extLst>
              <a:ext uri="{FF2B5EF4-FFF2-40B4-BE49-F238E27FC236}">
                <a16:creationId xmlns:a16="http://schemas.microsoft.com/office/drawing/2014/main" id="{9039DB8D-F0F0-4B83-A748-8F859F7A36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BB1C368-6E25-4073-AF46-4D9D3BCF7D2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63298" name="Text Box 2">
            <a:extLst>
              <a:ext uri="{FF2B5EF4-FFF2-40B4-BE49-F238E27FC236}">
                <a16:creationId xmlns:a16="http://schemas.microsoft.com/office/drawing/2014/main" id="{14114032-0AAD-4BC1-A6B7-4408E2107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5553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5. Computer Representation of Set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83972" name="Line 3">
            <a:extLst>
              <a:ext uri="{FF2B5EF4-FFF2-40B4-BE49-F238E27FC236}">
                <a16:creationId xmlns:a16="http://schemas.microsoft.com/office/drawing/2014/main" id="{AC10FC92-92B6-4312-B1E7-CDC9F897D8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1052513"/>
            <a:ext cx="4538663" cy="14287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73" name="Text Box 5">
            <a:extLst>
              <a:ext uri="{FF2B5EF4-FFF2-40B4-BE49-F238E27FC236}">
                <a16:creationId xmlns:a16="http://schemas.microsoft.com/office/drawing/2014/main" id="{C98254C0-A3CC-4E87-9D71-3C8B39595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371600"/>
            <a:ext cx="80010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Using bit strings to represent sets.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AutoNum type="arabicParenBoth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Specify an arbitrary ordering of the elements of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U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for instance </a:t>
            </a:r>
          </a:p>
        </p:txBody>
      </p:sp>
      <p:graphicFrame>
        <p:nvGraphicFramePr>
          <p:cNvPr id="83974" name="Object 6">
            <a:extLst>
              <a:ext uri="{FF2B5EF4-FFF2-40B4-BE49-F238E27FC236}">
                <a16:creationId xmlns:a16="http://schemas.microsoft.com/office/drawing/2014/main" id="{842337CC-906F-4B86-91A5-EC1B65BC1D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6063" y="2428875"/>
          <a:ext cx="12954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5" r:id="rId4" imgW="774364" imgH="228501" progId="Equation.3">
                  <p:embed/>
                </p:oleObj>
              </mc:Choice>
              <mc:Fallback>
                <p:oleObj r:id="rId4" imgW="774364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2428875"/>
                        <a:ext cx="12954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5" name="Text Box 7">
            <a:extLst>
              <a:ext uri="{FF2B5EF4-FFF2-40B4-BE49-F238E27FC236}">
                <a16:creationId xmlns:a16="http://schemas.microsoft.com/office/drawing/2014/main" id="{7C56E120-B590-4AC1-A24A-9F11B9428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928938"/>
            <a:ext cx="8001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(2) Represent a subset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of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with the bit string of length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n,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where the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 bit is 1 if    belongs to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and is 0 if    does not belong to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83976" name="Text Box 8">
            <a:extLst>
              <a:ext uri="{FF2B5EF4-FFF2-40B4-BE49-F238E27FC236}">
                <a16:creationId xmlns:a16="http://schemas.microsoft.com/office/drawing/2014/main" id="{9D54CAB7-4AED-43AA-AEBA-D0215E06F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2.2  Set Operations</a:t>
            </a:r>
          </a:p>
        </p:txBody>
      </p:sp>
      <p:graphicFrame>
        <p:nvGraphicFramePr>
          <p:cNvPr id="83977" name="Object 9">
            <a:extLst>
              <a:ext uri="{FF2B5EF4-FFF2-40B4-BE49-F238E27FC236}">
                <a16:creationId xmlns:a16="http://schemas.microsoft.com/office/drawing/2014/main" id="{AC8A35B4-2AF1-4BA0-801F-081C8F6273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00938" y="3214688"/>
          <a:ext cx="4095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6" name="公式" r:id="rId6" imgW="152334" imgH="228501" progId="Equation.3">
                  <p:embed/>
                </p:oleObj>
              </mc:Choice>
              <mc:Fallback>
                <p:oleObj name="公式" r:id="rId6" imgW="152334" imgH="22850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0938" y="3214688"/>
                        <a:ext cx="40957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8" name="Object 10">
            <a:extLst>
              <a:ext uri="{FF2B5EF4-FFF2-40B4-BE49-F238E27FC236}">
                <a16:creationId xmlns:a16="http://schemas.microsoft.com/office/drawing/2014/main" id="{930FE3A2-C58B-47C3-90DA-F82E7B19B8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3375" y="3214688"/>
          <a:ext cx="4095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7" name="公式" r:id="rId8" imgW="152334" imgH="228501" progId="Equation.3">
                  <p:embed/>
                </p:oleObj>
              </mc:Choice>
              <mc:Fallback>
                <p:oleObj name="公式" r:id="rId8" imgW="152334" imgH="22850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3214688"/>
                        <a:ext cx="40957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280E59EE-494F-4A66-B75D-4C1789D4D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00563"/>
            <a:ext cx="4572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Union: bitwise OR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Intersection: bitwise 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1">
            <a:extLst>
              <a:ext uri="{FF2B5EF4-FFF2-40B4-BE49-F238E27FC236}">
                <a16:creationId xmlns:a16="http://schemas.microsoft.com/office/drawing/2014/main" id="{49B89381-D544-445F-B3C5-FD9FD53ED2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B452889-07BD-4FD8-967E-EA61D5A2DBA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65347" name="AutoShape 3">
            <a:extLst>
              <a:ext uri="{FF2B5EF4-FFF2-40B4-BE49-F238E27FC236}">
                <a16:creationId xmlns:a16="http://schemas.microsoft.com/office/drawing/2014/main" id="{0AD8C274-2577-46CE-9DFA-363347B0C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057400"/>
            <a:ext cx="7772400" cy="2514600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  <a:p>
            <a:pPr eaLnBrk="1" hangingPunct="1"/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bit string for the set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11 1110 000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bit string for the set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10 1010 101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10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020" name="Text Box 4">
            <a:extLst>
              <a:ext uri="{FF2B5EF4-FFF2-40B4-BE49-F238E27FC236}">
                <a16:creationId xmlns:a16="http://schemas.microsoft.com/office/drawing/2014/main" id="{E384149C-E088-4C04-BA5D-F1C215F33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8305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5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Let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={1, 2, 3, 4, 5,6,7,8,9},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={1, 2, 3, 4, 5},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(1, 3, 5, 7, 9). Use bit strings to find the difference of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1465349" name="Object 5">
            <a:extLst>
              <a:ext uri="{FF2B5EF4-FFF2-40B4-BE49-F238E27FC236}">
                <a16:creationId xmlns:a16="http://schemas.microsoft.com/office/drawing/2014/main" id="{3E6A4988-FB67-47BC-AC8B-990130E287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3357563"/>
          <a:ext cx="184626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8" r:id="rId4" imgW="926698" imgH="215806" progId="Equation.3">
                  <p:embed/>
                </p:oleObj>
              </mc:Choice>
              <mc:Fallback>
                <p:oleObj r:id="rId4" imgW="926698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357563"/>
                        <a:ext cx="1846263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2" name="Text Box 6">
            <a:extLst>
              <a:ext uri="{FF2B5EF4-FFF2-40B4-BE49-F238E27FC236}">
                <a16:creationId xmlns:a16="http://schemas.microsoft.com/office/drawing/2014/main" id="{66765DEE-DF08-4066-87C0-AF6F8B1CA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2.2  Set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653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6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6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6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6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6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5347" grpId="0" build="p" bldLvl="2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1">
            <a:extLst>
              <a:ext uri="{FF2B5EF4-FFF2-40B4-BE49-F238E27FC236}">
                <a16:creationId xmlns:a16="http://schemas.microsoft.com/office/drawing/2014/main" id="{7AE04018-A000-4A72-BF58-2B8C322B5C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EA7F86A-230D-483F-B215-E6C2DFD213D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067" name="Text Box 3">
            <a:extLst>
              <a:ext uri="{FF2B5EF4-FFF2-40B4-BE49-F238E27FC236}">
                <a16:creationId xmlns:a16="http://schemas.microsoft.com/office/drawing/2014/main" id="{72DC762D-A66D-4C5C-8C57-C4DF6C594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2143125"/>
            <a:ext cx="6781800" cy="323215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Homework (Due on March 16)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Ed. 8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2.2  </a:t>
            </a:r>
            <a:r>
              <a:rPr kumimoji="1" lang="en-US" altLang="zh-CN">
                <a:latin typeface="Times New Roman" panose="02020603050405020304" pitchFamily="18" charset="0"/>
              </a:rPr>
              <a:t>19,  54, 63(c)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Ed. 7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2.2  </a:t>
            </a:r>
            <a:r>
              <a:rPr kumimoji="1" lang="en-US" altLang="zh-CN">
                <a:latin typeface="Times New Roman" panose="02020603050405020304" pitchFamily="18" charset="0"/>
              </a:rPr>
              <a:t>17,  48, 57(c)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kumimoji="1"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>
            <a:extLst>
              <a:ext uri="{FF2B5EF4-FFF2-40B4-BE49-F238E27FC236}">
                <a16:creationId xmlns:a16="http://schemas.microsoft.com/office/drawing/2014/main" id="{F93AF6C9-1406-4063-807C-B06A7D69FD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0991332-7240-48D5-A0B2-6B7640E584AC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id="{BB42F4AE-C385-42D8-A2C9-E2D677C17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39750"/>
            <a:ext cx="8001000" cy="578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8288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p"/>
            </a:pPr>
            <a:r>
              <a:rPr kumimoji="1" lang="en-US" altLang="zh-CN">
                <a:solidFill>
                  <a:srgbClr val="FF9933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descriptions of a set 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One can describe a set by</a:t>
            </a:r>
            <a:endParaRPr kumimoji="1" lang="en-US" altLang="zh-CN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AutoNum type="arabicParenR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Roster  method: listing all its members between braces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For example,</a:t>
            </a:r>
          </a:p>
          <a:p>
            <a:pPr lvl="3" eaLnBrk="1" hangingPunct="1">
              <a:spcBef>
                <a:spcPct val="30000"/>
              </a:spcBef>
              <a:buFont typeface="Wingdings" panose="05000000000000000000" pitchFamily="2" charset="2"/>
              <a:buAutoNum type="arabicParenBoth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The set of all odd positive integers less than 10 can be expressed by {1,3,5,7,9}</a:t>
            </a:r>
          </a:p>
          <a:p>
            <a:pPr lvl="3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(2)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{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</a:p>
          <a:p>
            <a:pPr lvl="1" eaLnBrk="1" hangingPunct="1">
              <a:spcBef>
                <a:spcPct val="100000"/>
              </a:spcBef>
              <a:buFont typeface="Wingdings" panose="05000000000000000000" pitchFamily="2" charset="2"/>
              <a:buAutoNum type="arabicParenR" startAt="2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Brace notation with ellipses 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For example,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set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of positive integers less than 100 can be 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denoted by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{1, 2, 3, . . . , 99 }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83D3894B-E418-4BDD-83A4-320728E6B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28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2.1  Sets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>
            <a:extLst>
              <a:ext uri="{FF2B5EF4-FFF2-40B4-BE49-F238E27FC236}">
                <a16:creationId xmlns:a16="http://schemas.microsoft.com/office/drawing/2014/main" id="{160ED3AC-C72E-41D6-AE1B-8CBCAC4D34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ACF0B4B-D0BD-4A27-A4DD-90319CFC6C0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5" name="Text Box 2">
            <a:extLst>
              <a:ext uri="{FF2B5EF4-FFF2-40B4-BE49-F238E27FC236}">
                <a16:creationId xmlns:a16="http://schemas.microsoft.com/office/drawing/2014/main" id="{D482FAA5-6CA9-494C-8CC3-A6844A7BB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765175"/>
            <a:ext cx="8305800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AutoNum type="arabicParenR" startAt="3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Specification using set builder</a:t>
            </a:r>
            <a:endParaRPr kumimoji="1" lang="en-US" altLang="zh-CN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{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|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)}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 ----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contains all the elements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which have the 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 property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P.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i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Universal set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: 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----The set contains all the objects under consideration.</a:t>
            </a:r>
            <a:endParaRPr kumimoji="1" lang="en-US" altLang="zh-CN" i="1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For example,</a:t>
            </a:r>
            <a:endParaRPr kumimoji="1" lang="en-US" altLang="zh-CN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{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|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an odd positive integer less than 10}</a:t>
            </a: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89A4965D-3A7E-4AB5-A6CE-107774EC4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28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2.1  Sets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>
            <a:extLst>
              <a:ext uri="{FF2B5EF4-FFF2-40B4-BE49-F238E27FC236}">
                <a16:creationId xmlns:a16="http://schemas.microsoft.com/office/drawing/2014/main" id="{476C2A19-6E36-4950-B140-89EB2046DA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A9661D9-6E72-44AF-8A08-EA9254228F2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C25B6EDA-7435-4274-9276-32C676155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6250"/>
            <a:ext cx="80010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100000"/>
              </a:spcBef>
              <a:buFont typeface="Wingdings" panose="05000000000000000000" pitchFamily="2" charset="2"/>
              <a:buAutoNum type="arabicParenR" startAt="4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Venn diagrams 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 Venn diagrams, the universal set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represented by a rectangle.</a:t>
            </a:r>
          </a:p>
          <a:p>
            <a:pPr lvl="1" algn="just" eaLnBrk="1" hangingPunct="1"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Inside this rectangle, circles or other geometrical figures are used to represent sets.</a:t>
            </a:r>
          </a:p>
          <a:p>
            <a:pPr lvl="1" algn="just" eaLnBrk="1" hangingPunct="1"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Points are used to represent the particular elements of the set.</a:t>
            </a:r>
          </a:p>
        </p:txBody>
      </p:sp>
      <p:grpSp>
        <p:nvGrpSpPr>
          <p:cNvPr id="20484" name="Group 4">
            <a:extLst>
              <a:ext uri="{FF2B5EF4-FFF2-40B4-BE49-F238E27FC236}">
                <a16:creationId xmlns:a16="http://schemas.microsoft.com/office/drawing/2014/main" id="{540EB622-C63D-495F-AA16-9FE1773F6A37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429000"/>
            <a:ext cx="3429000" cy="2133600"/>
            <a:chOff x="2064" y="2544"/>
            <a:chExt cx="2160" cy="1344"/>
          </a:xfrm>
        </p:grpSpPr>
        <p:sp>
          <p:nvSpPr>
            <p:cNvPr id="20486" name="Rectangle 5">
              <a:extLst>
                <a:ext uri="{FF2B5EF4-FFF2-40B4-BE49-F238E27FC236}">
                  <a16:creationId xmlns:a16="http://schemas.microsoft.com/office/drawing/2014/main" id="{23C46F9A-D27B-4E88-B687-2AEE003A0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544"/>
              <a:ext cx="2160" cy="1344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</a:p>
          </p:txBody>
        </p:sp>
        <p:sp>
          <p:nvSpPr>
            <p:cNvPr id="20487" name="Oval 6">
              <a:extLst>
                <a:ext uri="{FF2B5EF4-FFF2-40B4-BE49-F238E27FC236}">
                  <a16:creationId xmlns:a16="http://schemas.microsoft.com/office/drawing/2014/main" id="{E77B315C-BCCF-47DB-8FD5-FED792448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7" y="2781"/>
              <a:ext cx="850" cy="879"/>
            </a:xfrm>
            <a:prstGeom prst="ellipse">
              <a:avLst/>
            </a:prstGeom>
            <a:solidFill>
              <a:srgbClr val="969696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0488" name="Oval 7">
              <a:extLst>
                <a:ext uri="{FF2B5EF4-FFF2-40B4-BE49-F238E27FC236}">
                  <a16:creationId xmlns:a16="http://schemas.microsoft.com/office/drawing/2014/main" id="{52E56CB4-4BC7-4A2C-B4D9-576C127AE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1" y="2781"/>
              <a:ext cx="820" cy="870"/>
            </a:xfrm>
            <a:prstGeom prst="ellipse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0489" name="Oval 8">
              <a:extLst>
                <a:ext uri="{FF2B5EF4-FFF2-40B4-BE49-F238E27FC236}">
                  <a16:creationId xmlns:a16="http://schemas.microsoft.com/office/drawing/2014/main" id="{B46921AA-AD65-4BCF-BB6C-14C869FEA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3" y="3414"/>
              <a:ext cx="74" cy="7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0490" name="Oval 9">
              <a:extLst>
                <a:ext uri="{FF2B5EF4-FFF2-40B4-BE49-F238E27FC236}">
                  <a16:creationId xmlns:a16="http://schemas.microsoft.com/office/drawing/2014/main" id="{BA12C014-C143-43BB-A118-9BEFD369F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3" y="3651"/>
              <a:ext cx="74" cy="7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0491" name="Oval 10">
              <a:extLst>
                <a:ext uri="{FF2B5EF4-FFF2-40B4-BE49-F238E27FC236}">
                  <a16:creationId xmlns:a16="http://schemas.microsoft.com/office/drawing/2014/main" id="{F22E4F92-67B6-4519-AF86-40A319FDB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" y="3335"/>
              <a:ext cx="74" cy="7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0492" name="Oval 11">
              <a:extLst>
                <a:ext uri="{FF2B5EF4-FFF2-40B4-BE49-F238E27FC236}">
                  <a16:creationId xmlns:a16="http://schemas.microsoft.com/office/drawing/2014/main" id="{63B8D295-C158-4FAD-BA2A-E82EFC8BD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" y="3730"/>
              <a:ext cx="74" cy="7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0493" name="Oval 12">
              <a:extLst>
                <a:ext uri="{FF2B5EF4-FFF2-40B4-BE49-F238E27FC236}">
                  <a16:creationId xmlns:a16="http://schemas.microsoft.com/office/drawing/2014/main" id="{D084CBC2-39EA-4052-955C-6809E0728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5" y="3493"/>
              <a:ext cx="75" cy="7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0494" name="Oval 13">
              <a:extLst>
                <a:ext uri="{FF2B5EF4-FFF2-40B4-BE49-F238E27FC236}">
                  <a16:creationId xmlns:a16="http://schemas.microsoft.com/office/drawing/2014/main" id="{898DC90D-892F-4339-BA9F-CCC60049C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4" y="3335"/>
              <a:ext cx="74" cy="7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0495" name="Oval 14">
              <a:extLst>
                <a:ext uri="{FF2B5EF4-FFF2-40B4-BE49-F238E27FC236}">
                  <a16:creationId xmlns:a16="http://schemas.microsoft.com/office/drawing/2014/main" id="{F1B9F456-9660-42E9-8D58-943B4BFC3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" y="3176"/>
              <a:ext cx="73" cy="7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0496" name="Oval 15">
              <a:extLst>
                <a:ext uri="{FF2B5EF4-FFF2-40B4-BE49-F238E27FC236}">
                  <a16:creationId xmlns:a16="http://schemas.microsoft.com/office/drawing/2014/main" id="{C562B529-E09D-4D06-88E0-953BC7A6E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702"/>
              <a:ext cx="74" cy="7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0497" name="Oval 16">
              <a:extLst>
                <a:ext uri="{FF2B5EF4-FFF2-40B4-BE49-F238E27FC236}">
                  <a16:creationId xmlns:a16="http://schemas.microsoft.com/office/drawing/2014/main" id="{22DFC2C0-0404-4B66-A24F-9163447D1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3651"/>
              <a:ext cx="74" cy="7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0498" name="Oval 17">
              <a:extLst>
                <a:ext uri="{FF2B5EF4-FFF2-40B4-BE49-F238E27FC236}">
                  <a16:creationId xmlns:a16="http://schemas.microsoft.com/office/drawing/2014/main" id="{6AEE2155-E4A4-4FC9-8413-FFCFE3587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7" y="2702"/>
              <a:ext cx="74" cy="7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0499" name="Oval 18">
              <a:extLst>
                <a:ext uri="{FF2B5EF4-FFF2-40B4-BE49-F238E27FC236}">
                  <a16:creationId xmlns:a16="http://schemas.microsoft.com/office/drawing/2014/main" id="{7FDD8C62-DC94-4DEE-BE0D-EB28B6770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3" y="3097"/>
              <a:ext cx="74" cy="7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20485" name="Text Box 19">
            <a:extLst>
              <a:ext uri="{FF2B5EF4-FFF2-40B4-BE49-F238E27FC236}">
                <a16:creationId xmlns:a16="http://schemas.microsoft.com/office/drawing/2014/main" id="{E1C2090C-BFCB-46DB-A5F8-390EA2945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28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2.1  Sets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>
            <a:extLst>
              <a:ext uri="{FF2B5EF4-FFF2-40B4-BE49-F238E27FC236}">
                <a16:creationId xmlns:a16="http://schemas.microsoft.com/office/drawing/2014/main" id="{1ABD7C85-13BE-4B44-93D9-35FEBAD336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98ED196-96D6-4E61-8EF4-2F7E3A82DAC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1" name="Text Box 2">
            <a:extLst>
              <a:ext uri="{FF2B5EF4-FFF2-40B4-BE49-F238E27FC236}">
                <a16:creationId xmlns:a16="http://schemas.microsoft.com/office/drawing/2014/main" id="{07F456D8-5129-4FD9-9710-C24850028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76250"/>
            <a:ext cx="8077200" cy="238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Note: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kumimoji="1" lang="en-US" altLang="zh-CN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Order of elements does not matter.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{1, 2, 3} = {3, 2, 1}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Repetition of elements does not matter.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{1, 1, 2, 3, 3} = {1, 2, 3}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285FCB65-B324-430A-8124-EF83A49EF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924175"/>
            <a:ext cx="86106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1〗Several sets and their notations are used throughout this book.</a:t>
            </a:r>
          </a:p>
          <a:p>
            <a:pPr lvl="1"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R = {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|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a real number}</a:t>
            </a:r>
          </a:p>
          <a:p>
            <a:pPr lvl="1"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N = {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|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a natural number}</a:t>
            </a:r>
          </a:p>
          <a:p>
            <a:pPr lvl="1"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 Z = {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|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an integer}</a:t>
            </a:r>
          </a:p>
          <a:p>
            <a:pPr lvl="1"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(4) Z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{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|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a positive integer}</a:t>
            </a:r>
          </a:p>
          <a:p>
            <a:pPr lvl="1" algn="just"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(5)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-- </a:t>
            </a:r>
            <a:r>
              <a:rPr kumimoji="1" lang="en-US" altLang="zh-CN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kumimoji="1" lang="en-US" altLang="zh-CN" i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/</a:t>
            </a:r>
            <a:r>
              <a:rPr kumimoji="1" lang="en-US" altLang="zh-CN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i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null </a:t>
            </a:r>
            <a:r>
              <a:rPr kumimoji="1" lang="en-US" altLang="zh-CN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 / </a:t>
            </a:r>
            <a:r>
              <a:rPr kumimoji="1" lang="en-US" altLang="zh-CN" i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empty </a:t>
            </a:r>
            <a:r>
              <a:rPr kumimoji="1" lang="en-US" altLang="zh-CN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33" name="Text Box 5">
            <a:extLst>
              <a:ext uri="{FF2B5EF4-FFF2-40B4-BE49-F238E27FC236}">
                <a16:creationId xmlns:a16="http://schemas.microsoft.com/office/drawing/2014/main" id="{E12F7507-05AB-414D-AC46-D99D15561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28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2.1  Sets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>
            <a:extLst>
              <a:ext uri="{FF2B5EF4-FFF2-40B4-BE49-F238E27FC236}">
                <a16:creationId xmlns:a16="http://schemas.microsoft.com/office/drawing/2014/main" id="{1A15E203-FA31-429E-826D-457BF25799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513897B-75CB-4326-AEBA-28B77E1AE40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14146" name="Text Box 2">
            <a:extLst>
              <a:ext uri="{FF2B5EF4-FFF2-40B4-BE49-F238E27FC236}">
                <a16:creationId xmlns:a16="http://schemas.microsoft.com/office/drawing/2014/main" id="{72BAA6B3-DB8A-4450-B225-8640524D2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49275"/>
            <a:ext cx="8001000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3716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p"/>
            </a:pPr>
            <a:r>
              <a:rPr kumimoji="1" lang="en-US" altLang="zh-CN">
                <a:solidFill>
                  <a:srgbClr val="FF9933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relations between two sets 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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Subset </a:t>
            </a:r>
          </a:p>
          <a:p>
            <a:pPr lvl="1"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----   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is a subset of the set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kumimoji="1" lang="en-US" altLang="zh-CN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   "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Î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®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Î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Problems: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For any set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(1)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?</a:t>
            </a:r>
          </a:p>
          <a:p>
            <a:pPr lvl="2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Y.  </a:t>
            </a:r>
          </a:p>
          <a:p>
            <a:pPr lvl="2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empty set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is a subset of any set.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(2) A  A?</a:t>
            </a:r>
          </a:p>
          <a:p>
            <a:pPr lvl="2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Y.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964286FD-A761-46AC-B970-E0E08E94C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28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2.1  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14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414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414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4146" grpId="0" build="p" bldLvl="3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>
            <a:extLst>
              <a:ext uri="{FF2B5EF4-FFF2-40B4-BE49-F238E27FC236}">
                <a16:creationId xmlns:a16="http://schemas.microsoft.com/office/drawing/2014/main" id="{25F10F5D-EAAF-475E-9175-7CF345C8E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B123A70-C318-4A88-870B-093A2F4CBA0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D1A9F941-1258-46EB-8B74-771AC7E6A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49275"/>
            <a:ext cx="80010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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Equal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</a:pP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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"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[(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Î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®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Î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Ù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Î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®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Î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)] </a:t>
            </a:r>
          </a:p>
        </p:txBody>
      </p:sp>
      <p:graphicFrame>
        <p:nvGraphicFramePr>
          <p:cNvPr id="26628" name="Object 4">
            <a:extLst>
              <a:ext uri="{FF2B5EF4-FFF2-40B4-BE49-F238E27FC236}">
                <a16:creationId xmlns:a16="http://schemas.microsoft.com/office/drawing/2014/main" id="{3696B37E-8BBF-4A94-9FC0-B4F8D0B0B6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1773238"/>
          <a:ext cx="28797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Equation" r:id="rId4" imgW="1459866" imgH="215806" progId="Equation.3">
                  <p:embed/>
                </p:oleObj>
              </mc:Choice>
              <mc:Fallback>
                <p:oleObj name="Equation" r:id="rId4" imgW="1459866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773238"/>
                        <a:ext cx="287972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5">
            <a:extLst>
              <a:ext uri="{FF2B5EF4-FFF2-40B4-BE49-F238E27FC236}">
                <a16:creationId xmlns:a16="http://schemas.microsoft.com/office/drawing/2014/main" id="{131C395F-4A83-40FC-BCE2-1C73242EE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492375"/>
            <a:ext cx="86106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2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= {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2= {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3={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.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S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=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=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3?</a:t>
            </a:r>
          </a:p>
        </p:txBody>
      </p:sp>
      <p:sp>
        <p:nvSpPr>
          <p:cNvPr id="26630" name="Text Box 6">
            <a:extLst>
              <a:ext uri="{FF2B5EF4-FFF2-40B4-BE49-F238E27FC236}">
                <a16:creationId xmlns:a16="http://schemas.microsoft.com/office/drawing/2014/main" id="{BAE863F1-AC99-428A-ACB9-E77CF1ED0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789363"/>
            <a:ext cx="80010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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Proper subset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</a:pP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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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"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®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 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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</a:p>
        </p:txBody>
      </p:sp>
      <p:graphicFrame>
        <p:nvGraphicFramePr>
          <p:cNvPr id="26631" name="Object 7">
            <a:extLst>
              <a:ext uri="{FF2B5EF4-FFF2-40B4-BE49-F238E27FC236}">
                <a16:creationId xmlns:a16="http://schemas.microsoft.com/office/drawing/2014/main" id="{50EDDDAB-188C-4B40-A671-720D2A8A32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4941888"/>
          <a:ext cx="28543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Equation" r:id="rId6" imgW="1447172" imgH="215806" progId="Equation.3">
                  <p:embed/>
                </p:oleObj>
              </mc:Choice>
              <mc:Fallback>
                <p:oleObj name="Equation" r:id="rId6" imgW="1447172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941888"/>
                        <a:ext cx="285432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Text Box 8">
            <a:extLst>
              <a:ext uri="{FF2B5EF4-FFF2-40B4-BE49-F238E27FC236}">
                <a16:creationId xmlns:a16="http://schemas.microsoft.com/office/drawing/2014/main" id="{27B6AC3F-4B4F-4CF9-86B1-EC6CD3F6F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28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2.1  Sets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CCECFF"/>
      </a:lt1>
      <a:dk2>
        <a:srgbClr val="006699"/>
      </a:dk2>
      <a:lt2>
        <a:srgbClr val="FFFFCC"/>
      </a:lt2>
      <a:accent1>
        <a:srgbClr val="FFCC00"/>
      </a:accent1>
      <a:accent2>
        <a:srgbClr val="6666FF"/>
      </a:accent2>
      <a:accent3>
        <a:srgbClr val="E2F4FF"/>
      </a:accent3>
      <a:accent4>
        <a:srgbClr val="000000"/>
      </a:accent4>
      <a:accent5>
        <a:srgbClr val="FFE2AA"/>
      </a:accent5>
      <a:accent6>
        <a:srgbClr val="5C5CE7"/>
      </a:accent6>
      <a:hlink>
        <a:srgbClr val="FFCC00"/>
      </a:hlink>
      <a:folHlink>
        <a:srgbClr val="006666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0</TotalTime>
  <Words>2213</Words>
  <Application>Microsoft Office PowerPoint</Application>
  <PresentationFormat>全屏显示(4:3)</PresentationFormat>
  <Paragraphs>408</Paragraphs>
  <Slides>38</Slides>
  <Notes>37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38</vt:i4>
      </vt:variant>
    </vt:vector>
  </HeadingPairs>
  <TitlesOfParts>
    <vt:vector size="58" baseType="lpstr">
      <vt:lpstr>Arial Unicode MS</vt:lpstr>
      <vt:lpstr>华文新魏</vt:lpstr>
      <vt:lpstr>楷体_GB2312</vt:lpstr>
      <vt:lpstr>宋体</vt:lpstr>
      <vt:lpstr>Arial</vt:lpstr>
      <vt:lpstr>CMR12</vt:lpstr>
      <vt:lpstr>Comic Sans MS</vt:lpstr>
      <vt:lpstr>Courier New</vt:lpstr>
      <vt:lpstr>Impact</vt:lpstr>
      <vt:lpstr>Monotype Sorts</vt:lpstr>
      <vt:lpstr>Symbol</vt:lpstr>
      <vt:lpstr>Tahoma</vt:lpstr>
      <vt:lpstr>Times New Roman</vt:lpstr>
      <vt:lpstr>Wingdings</vt:lpstr>
      <vt:lpstr>Double Lines</vt:lpstr>
      <vt:lpstr>Clip</vt:lpstr>
      <vt:lpstr>Equation</vt:lpstr>
      <vt:lpstr>Equation.3</vt:lpstr>
      <vt:lpstr>公式</vt:lpstr>
      <vt:lpstr>BMP 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2022-03-11T06:08:07Z</dcterms:created>
  <dcterms:modified xsi:type="dcterms:W3CDTF">2022-03-11T06:12:25Z</dcterms:modified>
</cp:coreProperties>
</file>