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6" r:id="rId12"/>
    <p:sldId id="266" r:id="rId13"/>
    <p:sldId id="267" r:id="rId14"/>
    <p:sldId id="268" r:id="rId15"/>
    <p:sldId id="269" r:id="rId16"/>
    <p:sldId id="272" r:id="rId17"/>
    <p:sldId id="283" r:id="rId18"/>
    <p:sldId id="285" r:id="rId19"/>
    <p:sldId id="286" r:id="rId20"/>
    <p:sldId id="287" r:id="rId21"/>
    <p:sldId id="288" r:id="rId22"/>
    <p:sldId id="315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20" r:id="rId39"/>
    <p:sldId id="317" r:id="rId40"/>
    <p:sldId id="318" r:id="rId41"/>
    <p:sldId id="319" r:id="rId42"/>
    <p:sldId id="311" r:id="rId43"/>
    <p:sldId id="282" r:id="rId44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3" autoAdjust="0"/>
    <p:restoredTop sz="94643" autoAdjust="0"/>
  </p:normalViewPr>
  <p:slideViewPr>
    <p:cSldViewPr>
      <p:cViewPr varScale="1">
        <p:scale>
          <a:sx n="95" d="100"/>
          <a:sy n="95" d="100"/>
        </p:scale>
        <p:origin x="628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FE12042-582E-49B8-8348-65B7E2FFA331}" type="datetimeFigureOut">
              <a:rPr lang="zh-CN" altLang="en-US" smtClean="0"/>
              <a:pPr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7FC8F2-A438-4C9F-90F9-E87482077A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7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charset="-122"/>
              </a:rPr>
              <a:t>1.1    Introduction</a:t>
            </a:r>
          </a:p>
        </p:txBody>
      </p:sp>
      <p:sp>
        <p:nvSpPr>
          <p:cNvPr id="110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502A1D-DC08-4A66-8C53-0871D831112C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>
              <a:ea typeface="宋体" charset="-122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71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2DD968-CD2A-4DEC-B21B-2BEDB0F49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4E71-1DD3-4879-A4F4-431843713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89347-B6C8-4493-A460-1822A0FE09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D93F-B5BE-472F-8623-B780A6AF98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800" dirty="0" err="1">
                <a:solidFill>
                  <a:schemeClr val="bg1"/>
                </a:solidFill>
              </a:rPr>
              <a:t>ComputerOrganization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2022/3/28</a:t>
            </a:fld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2DD968-CD2A-4DEC-B21B-2BEDB0F49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C2DA-525B-47DB-8F00-91A2E2CCB1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B749C-79D2-42B5-8C1E-B8D2907A0E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2B0F3-54C5-4431-8C44-4D8320E71D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37C1F-F1CF-4B2F-85D0-7E85BAD86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F9F0-4A45-4580-A7DF-4AD6062E45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1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9720" y="0"/>
            <a:ext cx="10094413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C2DC1CF-E500-4510-8744-2341ACD7B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800" dirty="0" err="1">
                <a:solidFill>
                  <a:schemeClr val="bg1"/>
                </a:solidFill>
              </a:rPr>
              <a:t>ComputerOrganization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chemeClr val="bg1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0459" y="214291"/>
            <a:ext cx="1498600" cy="847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med">
    <p:random/>
    <p:sndAc>
      <p:stSnd>
        <p:snd r:embed="rId14" name="chimes.wav"/>
      </p:stSnd>
    </p:sndAc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ecimal64_floating-point_format" TargetMode="External"/><Relationship Id="rId3" Type="http://schemas.openxmlformats.org/officeDocument/2006/relationships/hyperlink" Target="http://en.wikipedia.org/wiki/Half_precision_floating-point_format" TargetMode="External"/><Relationship Id="rId7" Type="http://schemas.openxmlformats.org/officeDocument/2006/relationships/hyperlink" Target="http://en.wikipedia.org/wiki/Decimal32_floating-point_format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en.wikipedia.org/wiki/Quadruple_precision_floating-point_format" TargetMode="External"/><Relationship Id="rId5" Type="http://schemas.openxmlformats.org/officeDocument/2006/relationships/hyperlink" Target="http://en.wikipedia.org/wiki/Double_precision_floating-point_format" TargetMode="External"/><Relationship Id="rId4" Type="http://schemas.openxmlformats.org/officeDocument/2006/relationships/hyperlink" Target="http://en.wikipedia.org/wiki/Single_precision_floating-point_format" TargetMode="External"/><Relationship Id="rId9" Type="http://schemas.openxmlformats.org/officeDocument/2006/relationships/hyperlink" Target="http://en.wikipedia.org/wiki/Decimal128_floating-point_format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7850" y="1196976"/>
            <a:ext cx="5391158" cy="2232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Computer </a:t>
            </a:r>
            <a:br>
              <a:rPr lang="en-US" altLang="zh-CN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Organization &amp; Design</a:t>
            </a:r>
            <a:br>
              <a:rPr lang="en-US" altLang="zh-CN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en-US" altLang="zh-CN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Hardware/Software Interface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74826" y="3933825"/>
            <a:ext cx="4821241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chemeClr val="tx1">
                    <a:tint val="75000"/>
                  </a:schemeClr>
                </a:solidFill>
              </a:rPr>
              <a:t>Chapt3_2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Arithmetic for Computer</a:t>
            </a:r>
            <a:endParaRPr lang="en-US" altLang="zh-CN" sz="5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7/2 for Division </a:t>
            </a:r>
            <a:r>
              <a:rPr lang="en-US" altLang="zh-CN" dirty="0" err="1"/>
              <a:t>V3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76"/>
          <p:cNvGraphicFramePr>
            <a:graphicFrameLocks noGrp="1"/>
          </p:cNvGraphicFramePr>
          <p:nvPr/>
        </p:nvGraphicFramePr>
        <p:xfrm>
          <a:off x="2135188" y="1341438"/>
          <a:ext cx="8140700" cy="4934586"/>
        </p:xfrm>
        <a:graphic>
          <a:graphicData uri="http://schemas.openxmlformats.org/drawingml/2006/table">
            <a:tbl>
              <a:tblPr/>
              <a:tblGrid>
                <a:gridCol w="126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iteration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step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Divisor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Remainder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Initial Values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0000 0111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Rem left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0000 1110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1110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2b: Rem&lt;0 →+Div,sll R,R</a:t>
                      </a:r>
                      <a:r>
                        <a:rPr kumimoji="0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0001 110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1111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1100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2b: Rem&lt;0 →+Div,sll R,R</a:t>
                      </a:r>
                      <a:r>
                        <a:rPr kumimoji="0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0011 10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1000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2a: Rem&gt;0 →sll R,R</a:t>
                      </a:r>
                      <a:r>
                        <a:rPr kumimoji="0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0011 0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1.Rem=Rem-Div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0001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2a: Rem&gt;0 →sll R,R</a:t>
                      </a:r>
                      <a:r>
                        <a:rPr kumimoji="0" lang="en-US" altLang="zh-CN" sz="21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=1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0010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0011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Shift left half of Rem right 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val 75"/>
          <p:cNvSpPr>
            <a:spLocks noChangeArrowheads="1"/>
          </p:cNvSpPr>
          <p:nvPr/>
        </p:nvSpPr>
        <p:spPr bwMode="auto">
          <a:xfrm>
            <a:off x="8667768" y="2643183"/>
            <a:ext cx="287338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6" name="Oval 78"/>
          <p:cNvSpPr>
            <a:spLocks noChangeArrowheads="1"/>
          </p:cNvSpPr>
          <p:nvPr/>
        </p:nvSpPr>
        <p:spPr bwMode="auto">
          <a:xfrm>
            <a:off x="8667768" y="3429001"/>
            <a:ext cx="287338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7" name="Oval 79"/>
          <p:cNvSpPr>
            <a:spLocks noChangeArrowheads="1"/>
          </p:cNvSpPr>
          <p:nvPr/>
        </p:nvSpPr>
        <p:spPr bwMode="auto">
          <a:xfrm>
            <a:off x="8596331" y="4286257"/>
            <a:ext cx="287337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8" name="Freeform 82"/>
          <p:cNvSpPr>
            <a:spLocks/>
          </p:cNvSpPr>
          <p:nvPr/>
        </p:nvSpPr>
        <p:spPr bwMode="auto">
          <a:xfrm>
            <a:off x="6310315" y="4143380"/>
            <a:ext cx="3929090" cy="571500"/>
          </a:xfrm>
          <a:custGeom>
            <a:avLst/>
            <a:gdLst>
              <a:gd name="T0" fmla="*/ 0 w 2911"/>
              <a:gd name="T1" fmla="*/ 571500 h 386"/>
              <a:gd name="T2" fmla="*/ 1095301 w 2911"/>
              <a:gd name="T3" fmla="*/ 34053 h 386"/>
              <a:gd name="T4" fmla="*/ 3673734 w 2911"/>
              <a:gd name="T5" fmla="*/ 368662 h 386"/>
              <a:gd name="T6" fmla="*/ 3866939 w 2911"/>
              <a:gd name="T7" fmla="*/ 571500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" name="Oval 83"/>
          <p:cNvSpPr>
            <a:spLocks noChangeArrowheads="1"/>
          </p:cNvSpPr>
          <p:nvPr/>
        </p:nvSpPr>
        <p:spPr bwMode="auto">
          <a:xfrm>
            <a:off x="8596330" y="5072075"/>
            <a:ext cx="287338" cy="2698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Arial Unicode MS" pitchFamily="34" charset="-122"/>
            </a:endParaRPr>
          </a:p>
        </p:txBody>
      </p:sp>
      <p:sp>
        <p:nvSpPr>
          <p:cNvPr id="10" name="Freeform 84"/>
          <p:cNvSpPr>
            <a:spLocks/>
          </p:cNvSpPr>
          <p:nvPr/>
        </p:nvSpPr>
        <p:spPr bwMode="auto">
          <a:xfrm>
            <a:off x="6310315" y="5072074"/>
            <a:ext cx="3857652" cy="571500"/>
          </a:xfrm>
          <a:custGeom>
            <a:avLst/>
            <a:gdLst>
              <a:gd name="T0" fmla="*/ 0 w 2911"/>
              <a:gd name="T1" fmla="*/ 571500 h 386"/>
              <a:gd name="T2" fmla="*/ 1095301 w 2911"/>
              <a:gd name="T3" fmla="*/ 34053 h 386"/>
              <a:gd name="T4" fmla="*/ 3673734 w 2911"/>
              <a:gd name="T5" fmla="*/ 368662 h 386"/>
              <a:gd name="T6" fmla="*/ 3866939 w 2911"/>
              <a:gd name="T7" fmla="*/ 571500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11" name="Freeform 85"/>
          <p:cNvSpPr>
            <a:spLocks/>
          </p:cNvSpPr>
          <p:nvPr/>
        </p:nvSpPr>
        <p:spPr bwMode="auto">
          <a:xfrm>
            <a:off x="6953256" y="2500306"/>
            <a:ext cx="3168650" cy="571500"/>
          </a:xfrm>
          <a:custGeom>
            <a:avLst/>
            <a:gdLst>
              <a:gd name="T0" fmla="*/ 0 w 2911"/>
              <a:gd name="T1" fmla="*/ 571500 h 386"/>
              <a:gd name="T2" fmla="*/ 839241 w 2911"/>
              <a:gd name="T3" fmla="*/ 34053 h 386"/>
              <a:gd name="T4" fmla="*/ 2814885 w 2911"/>
              <a:gd name="T5" fmla="*/ 368662 h 386"/>
              <a:gd name="T6" fmla="*/ 2962922 w 2911"/>
              <a:gd name="T7" fmla="*/ 571500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12" name="Freeform 86"/>
          <p:cNvSpPr>
            <a:spLocks/>
          </p:cNvSpPr>
          <p:nvPr/>
        </p:nvSpPr>
        <p:spPr bwMode="auto">
          <a:xfrm>
            <a:off x="6999316" y="3357562"/>
            <a:ext cx="3168650" cy="571500"/>
          </a:xfrm>
          <a:custGeom>
            <a:avLst/>
            <a:gdLst>
              <a:gd name="T0" fmla="*/ 0 w 2911"/>
              <a:gd name="T1" fmla="*/ 571500 h 386"/>
              <a:gd name="T2" fmla="*/ 839241 w 2911"/>
              <a:gd name="T3" fmla="*/ 34053 h 386"/>
              <a:gd name="T4" fmla="*/ 2814885 w 2911"/>
              <a:gd name="T5" fmla="*/ 368662 h 386"/>
              <a:gd name="T6" fmla="*/ 2962922 w 2911"/>
              <a:gd name="T7" fmla="*/ 571500 h 386"/>
              <a:gd name="T8" fmla="*/ 0 60000 65536"/>
              <a:gd name="T9" fmla="*/ 0 60000 65536"/>
              <a:gd name="T10" fmla="*/ 0 60000 65536"/>
              <a:gd name="T11" fmla="*/ 0 60000 65536"/>
              <a:gd name="T12" fmla="*/ 0 w 2911"/>
              <a:gd name="T13" fmla="*/ 0 h 386"/>
              <a:gd name="T14" fmla="*/ 2911 w 2911"/>
              <a:gd name="T15" fmla="*/ 386 h 3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11" h="386">
                <a:moveTo>
                  <a:pt x="0" y="386"/>
                </a:moveTo>
                <a:cubicBezTo>
                  <a:pt x="170" y="216"/>
                  <a:pt x="340" y="46"/>
                  <a:pt x="771" y="23"/>
                </a:cubicBezTo>
                <a:cubicBezTo>
                  <a:pt x="1202" y="0"/>
                  <a:pt x="2261" y="188"/>
                  <a:pt x="2586" y="249"/>
                </a:cubicBezTo>
                <a:cubicBezTo>
                  <a:pt x="2911" y="310"/>
                  <a:pt x="2816" y="348"/>
                  <a:pt x="2722" y="38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Signed division</a:t>
            </a:r>
          </a:p>
        </p:txBody>
      </p:sp>
      <p:sp>
        <p:nvSpPr>
          <p:cNvPr id="67587" name="AutoShape 3"/>
          <p:cNvSpPr>
            <a:spLocks noGrp="1" noChangeArrowheads="1"/>
          </p:cNvSpPr>
          <p:nvPr>
            <p:ph idx="1"/>
          </p:nvPr>
        </p:nvSpPr>
        <p:spPr>
          <a:xfrm>
            <a:off x="1308557" y="1153934"/>
            <a:ext cx="10613786" cy="4886325"/>
          </a:xfrm>
        </p:spPr>
        <p:txBody>
          <a:bodyPr/>
          <a:lstStyle/>
          <a:p>
            <a:r>
              <a:rPr lang="en-US" altLang="zh-CN" sz="2400" dirty="0"/>
              <a:t>Keep the signs in mind for Dividend and Remainder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(+ 7) ÷( + 2) = + 3 	Remainder = +1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	7 = 3 × 2 + (+1) = 6 + 1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(- 7 ) ÷(+ 2) = - 3 	Remainder = -1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	-7 = -3 ×  2 + (-1) = - 6 - 1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(+ 7 ) ÷( - 2) = - 3 	Remainder = +1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charset="-122"/>
              </a:rPr>
              <a:t>(- 7 ) ÷( - 2) = + 3 	Remainder = -1</a:t>
            </a:r>
          </a:p>
          <a:p>
            <a:endParaRPr lang="en-US" altLang="zh-CN" sz="2400" dirty="0"/>
          </a:p>
          <a:p>
            <a:r>
              <a:rPr lang="en-US" altLang="zh-CN" sz="2400" dirty="0"/>
              <a:t>One 64 bit register : Hi &amp; Lo</a:t>
            </a:r>
          </a:p>
          <a:p>
            <a:pPr lvl="1"/>
            <a:r>
              <a:rPr lang="en-US" altLang="zh-CN" sz="2000" dirty="0">
                <a:ea typeface="宋体" charset="-122"/>
              </a:rPr>
              <a:t>Hi: Remainder, Lo: Quotient                              </a:t>
            </a:r>
          </a:p>
          <a:p>
            <a:pPr lvl="1"/>
            <a:r>
              <a:rPr lang="en-US" altLang="zh-CN" sz="2400" dirty="0"/>
              <a:t>Instructions: div, </a:t>
            </a:r>
            <a:r>
              <a:rPr lang="en-US" altLang="zh-CN" sz="2400" dirty="0" err="1"/>
              <a:t>divu</a:t>
            </a:r>
            <a:r>
              <a:rPr lang="en-US" altLang="zh-CN" sz="2400" dirty="0"/>
              <a:t>                            </a:t>
            </a:r>
          </a:p>
          <a:p>
            <a:pPr lvl="1"/>
            <a:r>
              <a:rPr lang="en-US" altLang="zh-CN" sz="2400" dirty="0"/>
              <a:t>Divide by 0 / overflow : Check by software              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29545"/>
              </p:ext>
            </p:extLst>
          </p:nvPr>
        </p:nvGraphicFramePr>
        <p:xfrm>
          <a:off x="7608168" y="1700808"/>
          <a:ext cx="4104456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9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7 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/  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en-US" altLang="zh-CN" baseline="0" dirty="0"/>
                        <a:t>  -7   /  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  7   /  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-7    /  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36160" y="4270002"/>
            <a:ext cx="424847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sign of Quotient =  x sign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⊕ </a:t>
            </a:r>
            <a:r>
              <a:rPr lang="en-US" altLang="zh-CN" sz="2000" dirty="0">
                <a:ea typeface="宋体" charset="-122"/>
              </a:rPr>
              <a:t>y sign</a:t>
            </a:r>
          </a:p>
          <a:p>
            <a:r>
              <a:rPr lang="en-US" altLang="zh-CN" sz="2000" dirty="0"/>
              <a:t>sign of remainder =  x sign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3.6 Floating point numbers</a:t>
            </a:r>
          </a:p>
        </p:txBody>
      </p:sp>
      <p:sp>
        <p:nvSpPr>
          <p:cNvPr id="68611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Reasoning</a:t>
            </a:r>
          </a:p>
          <a:p>
            <a:pPr lvl="1"/>
            <a:r>
              <a:rPr lang="en-US" altLang="zh-CN" dirty="0">
                <a:ea typeface="宋体" charset="-122"/>
              </a:rPr>
              <a:t>Larger number range than integer rage</a:t>
            </a:r>
          </a:p>
          <a:p>
            <a:pPr lvl="1"/>
            <a:r>
              <a:rPr lang="en-US" altLang="zh-CN" dirty="0">
                <a:ea typeface="宋体" charset="-122"/>
              </a:rPr>
              <a:t>Fractions</a:t>
            </a:r>
          </a:p>
          <a:p>
            <a:pPr lvl="1"/>
            <a:r>
              <a:rPr lang="en-US" altLang="zh-CN" dirty="0">
                <a:ea typeface="宋体" charset="-122"/>
              </a:rPr>
              <a:t>Numbers like e (2.71828) and </a:t>
            </a:r>
            <a:r>
              <a:rPr lang="en-US" altLang="zh-CN" dirty="0">
                <a:latin typeface="宋体" charset="-122"/>
                <a:ea typeface="宋体" charset="-122"/>
              </a:rPr>
              <a:t>π</a:t>
            </a:r>
            <a:r>
              <a:rPr lang="en-US" altLang="zh-CN" dirty="0">
                <a:ea typeface="宋体" charset="-122"/>
              </a:rPr>
              <a:t>(3.14159265....)</a:t>
            </a:r>
          </a:p>
          <a:p>
            <a:r>
              <a:rPr lang="en-US" altLang="zh-CN" dirty="0"/>
              <a:t>Representation</a:t>
            </a:r>
          </a:p>
          <a:p>
            <a:pPr lvl="1"/>
            <a:r>
              <a:rPr lang="en-US" altLang="zh-CN" dirty="0">
                <a:ea typeface="宋体" charset="-122"/>
              </a:rPr>
              <a:t>Sign</a:t>
            </a:r>
          </a:p>
          <a:p>
            <a:pPr lvl="1"/>
            <a:r>
              <a:rPr lang="en-US" altLang="zh-CN" dirty="0" err="1">
                <a:ea typeface="宋体" charset="-122"/>
              </a:rPr>
              <a:t>Significand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Exponent</a:t>
            </a:r>
          </a:p>
          <a:p>
            <a:pPr lvl="1"/>
            <a:r>
              <a:rPr lang="en-US" altLang="zh-CN" dirty="0">
                <a:ea typeface="宋体" charset="-122"/>
              </a:rPr>
              <a:t>More bits for significant: more accuracy</a:t>
            </a:r>
          </a:p>
          <a:p>
            <a:pPr lvl="1"/>
            <a:r>
              <a:rPr lang="en-US" altLang="zh-CN" dirty="0">
                <a:ea typeface="宋体" charset="-122"/>
              </a:rPr>
              <a:t>More bits for exponent: increases the range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88" y="81558"/>
            <a:ext cx="5900750" cy="77567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Floating point numbers</a:t>
            </a:r>
          </a:p>
        </p:txBody>
      </p:sp>
      <p:sp>
        <p:nvSpPr>
          <p:cNvPr id="69635" name="AutoShape 3"/>
          <p:cNvSpPr>
            <a:spLocks noGrp="1" noChangeArrowheads="1"/>
          </p:cNvSpPr>
          <p:nvPr>
            <p:ph idx="1"/>
          </p:nvPr>
        </p:nvSpPr>
        <p:spPr>
          <a:xfrm>
            <a:off x="1809720" y="857232"/>
            <a:ext cx="8382000" cy="2808288"/>
          </a:xfrm>
        </p:spPr>
        <p:txBody>
          <a:bodyPr/>
          <a:lstStyle/>
          <a:p>
            <a:r>
              <a:rPr lang="en-US" altLang="zh-CN" sz="2000" b="1" dirty="0"/>
              <a:t>Form</a:t>
            </a:r>
          </a:p>
          <a:p>
            <a:pPr lvl="1"/>
            <a:r>
              <a:rPr lang="en-US" altLang="zh-CN" sz="1800" dirty="0">
                <a:ea typeface="宋体" charset="-122"/>
              </a:rPr>
              <a:t>Arbitrary 363.4 </a:t>
            </a:r>
            <a:r>
              <a:rPr lang="en-US" altLang="zh-CN" sz="1800" dirty="0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1800" dirty="0">
                <a:ea typeface="宋体" charset="-122"/>
              </a:rPr>
              <a:t> 10</a:t>
            </a:r>
            <a:r>
              <a:rPr lang="en-US" altLang="zh-CN" sz="1800" baseline="30000" dirty="0">
                <a:ea typeface="宋体" charset="-122"/>
              </a:rPr>
              <a:t>34                                             </a:t>
            </a:r>
            <a:r>
              <a:rPr lang="en-US" altLang="zh-CN" sz="1800" dirty="0" err="1">
                <a:ea typeface="宋体" charset="-122"/>
              </a:rPr>
              <a:t>Normalised</a:t>
            </a:r>
            <a:r>
              <a:rPr lang="en-US" altLang="zh-CN" sz="1800" dirty="0">
                <a:ea typeface="宋体" charset="-122"/>
              </a:rPr>
              <a:t> 3.634 </a:t>
            </a:r>
            <a:r>
              <a:rPr lang="en-US" altLang="zh-CN" sz="1800" dirty="0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1800" dirty="0">
                <a:ea typeface="宋体" charset="-122"/>
              </a:rPr>
              <a:t> 10</a:t>
            </a:r>
            <a:r>
              <a:rPr lang="en-US" altLang="zh-CN" sz="1800" baseline="30000" dirty="0">
                <a:ea typeface="宋体" charset="-122"/>
              </a:rPr>
              <a:t>36</a:t>
            </a:r>
          </a:p>
          <a:p>
            <a:r>
              <a:rPr lang="en-US" altLang="zh-CN" sz="2000" dirty="0"/>
              <a:t>Binary notation</a:t>
            </a:r>
          </a:p>
          <a:p>
            <a:pPr lvl="1"/>
            <a:r>
              <a:rPr lang="en-US" altLang="zh-CN" sz="1800" dirty="0">
                <a:ea typeface="宋体" charset="-122"/>
              </a:rPr>
              <a:t>Normalized     </a:t>
            </a:r>
            <a:r>
              <a:rPr lang="en-US" altLang="zh-CN" sz="1800" b="1" dirty="0" err="1">
                <a:solidFill>
                  <a:srgbClr val="FF0000"/>
                </a:solidFill>
                <a:ea typeface="宋体" charset="-122"/>
              </a:rPr>
              <a:t>1.</a:t>
            </a:r>
            <a:r>
              <a:rPr lang="en-US" altLang="zh-CN" sz="1800" dirty="0" err="1">
                <a:ea typeface="宋体" charset="-122"/>
              </a:rPr>
              <a:t>xxxxxx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>
                <a:latin typeface="Times New Roman" pitchFamily="18" charset="0"/>
                <a:ea typeface="宋体" charset="-122"/>
              </a:rPr>
              <a:t>•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err="1">
                <a:ea typeface="宋体" charset="-122"/>
              </a:rPr>
              <a:t>2</a:t>
            </a:r>
            <a:r>
              <a:rPr lang="en-US" altLang="zh-CN" sz="1800" baseline="30000" dirty="0" err="1">
                <a:ea typeface="宋体" charset="-122"/>
              </a:rPr>
              <a:t>yyyyy</a:t>
            </a:r>
            <a:endParaRPr lang="en-US" altLang="zh-CN" sz="1800" baseline="30000" dirty="0">
              <a:ea typeface="宋体" charset="-122"/>
            </a:endParaRPr>
          </a:p>
          <a:p>
            <a:r>
              <a:rPr lang="en-US" altLang="zh-CN" sz="2000" dirty="0"/>
              <a:t>Standardized format  IEEE 754</a:t>
            </a:r>
          </a:p>
          <a:p>
            <a:pPr lvl="1"/>
            <a:r>
              <a:rPr lang="en-US" altLang="zh-CN" sz="1800" dirty="0">
                <a:ea typeface="宋体" charset="-122"/>
              </a:rPr>
              <a:t>Single precision 8 bit exp, 23 bit significant</a:t>
            </a:r>
          </a:p>
          <a:p>
            <a:pPr lvl="1"/>
            <a:r>
              <a:rPr lang="en-US" altLang="zh-CN" sz="1800" dirty="0">
                <a:ea typeface="宋体" charset="-122"/>
              </a:rPr>
              <a:t>Double precision 11 bit exp, 52 bit significant</a:t>
            </a:r>
            <a:endParaRPr lang="en-US" altLang="zh-CN" sz="1800" baseline="30000" dirty="0">
              <a:ea typeface="宋体" charset="-122"/>
            </a:endParaRPr>
          </a:p>
          <a:p>
            <a:pPr lvl="1"/>
            <a:r>
              <a:rPr lang="en-US" altLang="zh-CN" sz="1600" dirty="0"/>
              <a:t>Both formats are supported by MIPS</a:t>
            </a:r>
          </a:p>
        </p:txBody>
      </p:sp>
      <p:graphicFrame>
        <p:nvGraphicFramePr>
          <p:cNvPr id="359539" name="Group 115"/>
          <p:cNvGraphicFramePr>
            <a:graphicFrameLocks noGrp="1"/>
          </p:cNvGraphicFramePr>
          <p:nvPr/>
        </p:nvGraphicFramePr>
        <p:xfrm>
          <a:off x="3738547" y="3643314"/>
          <a:ext cx="6569075" cy="1081088"/>
        </p:xfrm>
        <a:graphic>
          <a:graphicData uri="http://schemas.openxmlformats.org/drawingml/2006/table">
            <a:tbl>
              <a:tblPr/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         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23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22                  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                      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exponent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fraction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bit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 bits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23 bits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9537" name="Group 113"/>
          <p:cNvGraphicFramePr>
            <a:graphicFrameLocks noGrp="1"/>
          </p:cNvGraphicFramePr>
          <p:nvPr/>
        </p:nvGraphicFramePr>
        <p:xfrm>
          <a:off x="3809984" y="4786322"/>
          <a:ext cx="6553200" cy="1384618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30       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20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                  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                      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exponent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fraction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1bit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 bits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 bits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                                    fraction (continued)                                   0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675" name="Rectangle 110"/>
          <p:cNvSpPr>
            <a:spLocks noChangeArrowheads="1"/>
          </p:cNvSpPr>
          <p:nvPr/>
        </p:nvSpPr>
        <p:spPr bwMode="auto">
          <a:xfrm>
            <a:off x="1524000" y="5143513"/>
            <a:ext cx="194765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/>
              <a:t>Double precision</a:t>
            </a:r>
          </a:p>
        </p:txBody>
      </p:sp>
      <p:sp>
        <p:nvSpPr>
          <p:cNvPr id="69676" name="Rectangle 111"/>
          <p:cNvSpPr>
            <a:spLocks noChangeArrowheads="1"/>
          </p:cNvSpPr>
          <p:nvPr/>
        </p:nvSpPr>
        <p:spPr bwMode="auto">
          <a:xfrm>
            <a:off x="1524000" y="3786191"/>
            <a:ext cx="186910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dirty="0"/>
              <a:t>Single precision</a:t>
            </a:r>
          </a:p>
        </p:txBody>
      </p:sp>
      <p:sp>
        <p:nvSpPr>
          <p:cNvPr id="69677" name="Line 112"/>
          <p:cNvSpPr>
            <a:spLocks noChangeShapeType="1"/>
          </p:cNvSpPr>
          <p:nvPr/>
        </p:nvSpPr>
        <p:spPr bwMode="auto">
          <a:xfrm>
            <a:off x="1524000" y="4714884"/>
            <a:ext cx="9144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Dot"/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69678" name="Rectangle 114"/>
          <p:cNvSpPr>
            <a:spLocks noChangeArrowheads="1"/>
          </p:cNvSpPr>
          <p:nvPr/>
        </p:nvSpPr>
        <p:spPr bwMode="auto">
          <a:xfrm>
            <a:off x="6310315" y="6143645"/>
            <a:ext cx="86882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dirty="0"/>
              <a:t>32 bits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IEEE 754 standard</a:t>
            </a:r>
          </a:p>
        </p:txBody>
      </p:sp>
      <p:sp>
        <p:nvSpPr>
          <p:cNvPr id="360451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Leading '1' bit of </a:t>
            </a:r>
            <a:r>
              <a:rPr lang="en-US" altLang="zh-CN" dirty="0" err="1"/>
              <a:t>significand</a:t>
            </a:r>
            <a:r>
              <a:rPr lang="en-US" altLang="zh-CN" dirty="0"/>
              <a:t>  is implicit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-&gt;saves one bit</a:t>
            </a:r>
          </a:p>
          <a:p>
            <a:pPr>
              <a:defRPr/>
            </a:pPr>
            <a:r>
              <a:rPr lang="en-US" altLang="zh-CN" dirty="0"/>
              <a:t>Exponent is </a:t>
            </a:r>
            <a:r>
              <a:rPr lang="en-US" altLang="zh-CN" dirty="0">
                <a:solidFill>
                  <a:srgbClr val="FF3300"/>
                </a:solidFill>
              </a:rPr>
              <a:t>biased(</a:t>
            </a:r>
            <a:r>
              <a:rPr lang="zh-CN" altLang="en-US" dirty="0">
                <a:solidFill>
                  <a:srgbClr val="FF3300"/>
                </a:solidFill>
              </a:rPr>
              <a:t>移码）</a:t>
            </a:r>
            <a:r>
              <a:rPr lang="en-US" altLang="zh-CN" dirty="0"/>
              <a:t>: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00...000 smallest exponent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 11...111  biggest exponent</a:t>
            </a:r>
          </a:p>
          <a:p>
            <a:pPr lvl="1">
              <a:defRPr/>
            </a:pPr>
            <a:r>
              <a:rPr lang="en-US" altLang="zh-CN" dirty="0"/>
              <a:t>Bias 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127</a:t>
            </a:r>
            <a:r>
              <a:rPr lang="en-US" altLang="zh-CN" dirty="0"/>
              <a:t> for single precision</a:t>
            </a:r>
          </a:p>
          <a:p>
            <a:pPr lvl="1">
              <a:defRPr/>
            </a:pPr>
            <a:r>
              <a:rPr lang="en-US" altLang="zh-CN" dirty="0"/>
              <a:t>Bias 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1023</a:t>
            </a:r>
            <a:r>
              <a:rPr lang="en-US" altLang="zh-CN" dirty="0"/>
              <a:t> for double precision</a:t>
            </a:r>
          </a:p>
          <a:p>
            <a:pPr>
              <a:defRPr/>
            </a:pPr>
            <a:r>
              <a:rPr lang="en-US" altLang="zh-CN" dirty="0"/>
              <a:t>Summary:</a:t>
            </a:r>
          </a:p>
          <a:p>
            <a:pPr>
              <a:buFontTx/>
              <a:buNone/>
              <a:defRPr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(-1)</a:t>
            </a:r>
            <a:r>
              <a:rPr lang="en-US" altLang="zh-CN" baseline="300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sign</a:t>
            </a:r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• (1 + </a:t>
            </a:r>
            <a:r>
              <a:rPr lang="en-US" altLang="zh-CN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significand</a:t>
            </a:r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• </a:t>
            </a:r>
            <a:r>
              <a:rPr lang="en-US" altLang="zh-CN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baseline="30000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exponent</a:t>
            </a:r>
            <a:r>
              <a:rPr lang="en-US" altLang="zh-CN" baseline="300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bias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Limitations</a:t>
            </a:r>
          </a:p>
        </p:txBody>
      </p:sp>
      <p:sp>
        <p:nvSpPr>
          <p:cNvPr id="73731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Overflow:</a:t>
            </a:r>
          </a:p>
          <a:p>
            <a:pPr lvl="1">
              <a:buFontTx/>
              <a:buNone/>
            </a:pPr>
            <a:r>
              <a:rPr lang="en-US" altLang="zh-CN" dirty="0"/>
              <a:t>	The number is too big to be represented</a:t>
            </a:r>
          </a:p>
          <a:p>
            <a:pPr lvl="1">
              <a:buFontTx/>
              <a:buNone/>
            </a:pPr>
            <a:r>
              <a:rPr lang="en-US" altLang="zh-CN" dirty="0"/>
              <a:t>    |+ exponent | is too larger </a:t>
            </a:r>
          </a:p>
          <a:p>
            <a:r>
              <a:rPr lang="en-US" altLang="zh-CN" dirty="0"/>
              <a:t>Underflow:</a:t>
            </a:r>
          </a:p>
          <a:p>
            <a:pPr lvl="1">
              <a:buFontTx/>
              <a:buNone/>
            </a:pPr>
            <a:r>
              <a:rPr lang="en-US" altLang="zh-CN" dirty="0"/>
              <a:t>	The number is too small to be represented</a:t>
            </a:r>
          </a:p>
          <a:p>
            <a:pPr lvl="1">
              <a:buFontTx/>
              <a:buNone/>
            </a:pPr>
            <a:r>
              <a:rPr lang="en-US" altLang="zh-CN" dirty="0"/>
              <a:t>    |- exponent | is too larger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IEEE 754 standard</a:t>
            </a:r>
            <a:endParaRPr lang="zh-CN" altLang="en-US" dirty="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1524000" y="785794"/>
            <a:ext cx="9358346" cy="3359166"/>
          </a:xfrm>
          <a:solidFill>
            <a:schemeClr val="bg1"/>
          </a:solidFill>
        </p:spPr>
        <p:txBody>
          <a:bodyPr/>
          <a:lstStyle/>
          <a:p>
            <a:r>
              <a:rPr lang="pt-BR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00... 00</a:t>
            </a:r>
            <a:r>
              <a:rPr lang="en-US" altLang="zh-CN" sz="2000" b="1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tw</a:t>
            </a:r>
            <a:r>
              <a:rPr lang="pt-BR" altLang="zh-CN" sz="20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pt-BR" altLang="zh-CN" sz="2000" dirty="0">
                <a:solidFill>
                  <a:srgbClr val="00B0F0"/>
                </a:solidFill>
              </a:rPr>
              <a:t> </a:t>
            </a:r>
            <a:r>
              <a:rPr lang="pt-BR" altLang="zh-CN" sz="2000" dirty="0"/>
              <a:t>represents 0; </a:t>
            </a:r>
          </a:p>
          <a:p>
            <a:r>
              <a:rPr lang="en-US" altLang="zh-CN" sz="2000" dirty="0"/>
              <a:t>instead of interrupting on a divide by 0, software can set the result to a bit pattern representing +</a:t>
            </a:r>
            <a:r>
              <a:rPr lang="zh-CN" altLang="en-US" sz="2000" dirty="0"/>
              <a:t>∞</a:t>
            </a:r>
            <a:r>
              <a:rPr lang="en-US" altLang="zh-CN" sz="2000" dirty="0"/>
              <a:t> or -</a:t>
            </a:r>
            <a:r>
              <a:rPr lang="zh-CN" altLang="en-US" sz="2000" dirty="0"/>
              <a:t>∞</a:t>
            </a:r>
            <a:r>
              <a:rPr lang="en-US" altLang="zh-CN" sz="2000" dirty="0"/>
              <a:t>; </a:t>
            </a:r>
          </a:p>
          <a:p>
            <a:r>
              <a:rPr lang="en-US" altLang="zh-CN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NaN</a:t>
            </a:r>
            <a:r>
              <a:rPr lang="en-US" altLang="zh-CN" sz="2000" dirty="0"/>
              <a:t>: Not a Number. </a:t>
            </a:r>
          </a:p>
          <a:p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</a:t>
            </a:r>
            <a:r>
              <a:rPr lang="en-US" altLang="zh-CN" sz="2000" dirty="0">
                <a:ea typeface="宋体" pitchFamily="2" charset="-122"/>
              </a:rPr>
              <a:t> - represented by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f=0, E=255, S=0,1 -</a:t>
            </a:r>
            <a:r>
              <a:rPr lang="en-US" altLang="zh-CN" sz="2000" dirty="0">
                <a:ea typeface="宋体" pitchFamily="2" charset="-122"/>
              </a:rPr>
              <a:t> must obey all mathematical conventions: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F+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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=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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F/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</a:t>
            </a:r>
            <a:r>
              <a:rPr lang="en-US" altLang="zh-CN" sz="1800" dirty="0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=0</a:t>
            </a:r>
            <a:r>
              <a:rPr lang="en-US" altLang="zh-CN" sz="2000" dirty="0">
                <a:ea typeface="宋体" pitchFamily="2" charset="-122"/>
              </a:rPr>
              <a:t>  </a:t>
            </a:r>
          </a:p>
          <a:p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宋体" pitchFamily="2" charset="-122"/>
              </a:rPr>
              <a:t>Unnormalized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itchFamily="2" charset="-122"/>
              </a:rPr>
              <a:t>  numbers </a:t>
            </a:r>
            <a:r>
              <a:rPr lang="en-US" altLang="zh-CN" sz="2000" dirty="0">
                <a:ea typeface="宋体" pitchFamily="2" charset="-122"/>
              </a:rPr>
              <a:t>- represented by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E=0</a:t>
            </a:r>
            <a:r>
              <a:rPr lang="en-US" altLang="zh-CN" sz="2000" dirty="0">
                <a:ea typeface="宋体" pitchFamily="2" charset="-122"/>
              </a:rPr>
              <a:t> -values smaller than smallest normalized number - lowering probability of exponent underflow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1159" y="3714752"/>
          <a:ext cx="857256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607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Single precision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r>
                        <a:rPr lang="en-US" altLang="zh-CN" baseline="0" dirty="0"/>
                        <a:t> precision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represented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Exponent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Fraction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Exponent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Fraction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Nonzero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Nonzero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Unnormalized</a:t>
                      </a:r>
                      <a:r>
                        <a:rPr lang="en-US" altLang="zh-CN" b="1" baseline="0" dirty="0"/>
                        <a:t> number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1-254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Anything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1-2046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Anything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Floating-point number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255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2047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infinity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0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255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Nonzero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2047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Nonzero</a:t>
                      </a:r>
                      <a:r>
                        <a:rPr lang="en-US" altLang="zh-CN" b="1" baseline="0" dirty="0"/>
                        <a:t>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/>
                        <a:t>NaN</a:t>
                      </a:r>
                      <a:r>
                        <a:rPr lang="en-US" altLang="zh-CN" b="1" dirty="0"/>
                        <a:t> (Not a Number)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24166" y="457200"/>
            <a:ext cx="6691334" cy="4699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宋体" charset="-122"/>
              </a:rPr>
              <a:t>NaN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rgbClr val="0033CC"/>
                </a:solidFill>
                <a:ea typeface="宋体" charset="-122"/>
              </a:rPr>
              <a:t>(E=255)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809721" y="1071547"/>
            <a:ext cx="8858280" cy="5121275"/>
          </a:xfrm>
        </p:spPr>
        <p:txBody>
          <a:bodyPr/>
          <a:lstStyle/>
          <a:p>
            <a:pPr>
              <a:tabLst>
                <a:tab pos="5372100" algn="l"/>
              </a:tabLst>
            </a:pP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f</a:t>
            </a:r>
            <a:r>
              <a:rPr lang="en-US" altLang="zh-CN" dirty="0" err="1">
                <a:solidFill>
                  <a:srgbClr val="0033CC"/>
                </a:solidFill>
                <a:ea typeface="宋体" pitchFamily="2" charset="-122"/>
                <a:sym typeface="Symbol" pitchFamily="18" charset="2"/>
              </a:rPr>
              <a:t>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0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-</a:t>
            </a:r>
            <a:r>
              <a:rPr lang="en-US" altLang="zh-CN" sz="2000" dirty="0">
                <a:ea typeface="宋体" pitchFamily="2" charset="-122"/>
              </a:rPr>
              <a:t> large number of values</a:t>
            </a:r>
          </a:p>
          <a:p>
            <a:pPr lvl="1">
              <a:tabLst>
                <a:tab pos="5372100" algn="l"/>
              </a:tabLst>
            </a:pPr>
            <a:r>
              <a:rPr lang="en-US" altLang="zh-CN" sz="1800" dirty="0"/>
              <a:t>Two kinds - </a:t>
            </a:r>
            <a:r>
              <a:rPr lang="en-US" altLang="zh-CN" sz="1800" dirty="0">
                <a:solidFill>
                  <a:schemeClr val="hlink"/>
                </a:solidFill>
              </a:rPr>
              <a:t>signaling</a:t>
            </a:r>
            <a:r>
              <a:rPr lang="en-US" altLang="zh-CN" sz="1800" dirty="0"/>
              <a:t> (or trapping), and </a:t>
            </a:r>
            <a:r>
              <a:rPr lang="en-US" altLang="zh-CN" sz="1800" dirty="0">
                <a:solidFill>
                  <a:schemeClr val="hlink"/>
                </a:solidFill>
              </a:rPr>
              <a:t>quiet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nontrapping</a:t>
            </a:r>
            <a:r>
              <a:rPr lang="en-US" altLang="zh-CN" sz="1800" dirty="0"/>
              <a:t>) - differentiated by most significant bits of fraction -  remaining bits contain system-dependent information</a:t>
            </a:r>
          </a:p>
          <a:p>
            <a:pPr lvl="1">
              <a:tabLst>
                <a:tab pos="5372100" algn="l"/>
              </a:tabLst>
            </a:pPr>
            <a:r>
              <a:rPr lang="en-US" altLang="zh-CN" sz="1800" dirty="0"/>
              <a:t>Example of a </a:t>
            </a:r>
            <a:r>
              <a:rPr lang="en-US" altLang="zh-CN" sz="1800" dirty="0">
                <a:solidFill>
                  <a:srgbClr val="0033CC"/>
                </a:solidFill>
              </a:rPr>
              <a:t>signaling </a:t>
            </a:r>
            <a:r>
              <a:rPr lang="en-US" altLang="zh-CN" sz="1800" dirty="0" err="1">
                <a:solidFill>
                  <a:srgbClr val="0033CC"/>
                </a:solidFill>
              </a:rPr>
              <a:t>NaN</a:t>
            </a:r>
            <a:r>
              <a:rPr lang="en-US" altLang="zh-CN" sz="1800" dirty="0"/>
              <a:t> - uninitialized variable</a:t>
            </a:r>
          </a:p>
          <a:p>
            <a:pPr lvl="1">
              <a:tabLst>
                <a:tab pos="5372100" algn="l"/>
              </a:tabLst>
            </a:pPr>
            <a:r>
              <a:rPr lang="en-US" altLang="zh-CN" sz="1800" dirty="0"/>
              <a:t>It sets Invalid operation exception flag when arithmetic operation on this </a:t>
            </a:r>
            <a:r>
              <a:rPr lang="en-US" altLang="zh-CN" sz="1800" dirty="0" err="1"/>
              <a:t>NaN</a:t>
            </a:r>
            <a:r>
              <a:rPr lang="en-US" altLang="zh-CN" sz="1800" dirty="0"/>
              <a:t> is attempted ; </a:t>
            </a:r>
            <a:r>
              <a:rPr lang="en-US" altLang="zh-CN" sz="1800" dirty="0">
                <a:solidFill>
                  <a:srgbClr val="0033CC"/>
                </a:solidFill>
              </a:rPr>
              <a:t>Quiet </a:t>
            </a:r>
            <a:r>
              <a:rPr lang="en-US" altLang="zh-CN" sz="1800" dirty="0" err="1">
                <a:solidFill>
                  <a:srgbClr val="0033CC"/>
                </a:solidFill>
              </a:rPr>
              <a:t>NaN</a:t>
            </a:r>
            <a:r>
              <a:rPr lang="en-US" altLang="zh-CN" sz="1800" dirty="0"/>
              <a:t> - does not </a:t>
            </a:r>
          </a:p>
          <a:p>
            <a:pPr lvl="1">
              <a:tabLst>
                <a:tab pos="5372100" algn="l"/>
              </a:tabLst>
            </a:pPr>
            <a:r>
              <a:rPr lang="en-US" altLang="zh-CN" sz="1800" dirty="0"/>
              <a:t>Turns into </a:t>
            </a:r>
            <a:r>
              <a:rPr lang="en-US" altLang="zh-CN" sz="1800" dirty="0">
                <a:solidFill>
                  <a:srgbClr val="0033CC"/>
                </a:solidFill>
              </a:rPr>
              <a:t>quiet </a:t>
            </a:r>
            <a:r>
              <a:rPr lang="en-US" altLang="zh-CN" sz="1800" dirty="0" err="1">
                <a:solidFill>
                  <a:srgbClr val="0033CC"/>
                </a:solidFill>
              </a:rPr>
              <a:t>NaN</a:t>
            </a:r>
            <a:r>
              <a:rPr lang="en-US" altLang="zh-CN" sz="1800" dirty="0"/>
              <a:t> when used as operand if Invalid operation trap is disabled (avoid setting Invalid Op flag later)</a:t>
            </a:r>
          </a:p>
          <a:p>
            <a:pPr lvl="1">
              <a:tabLst>
                <a:tab pos="5372100" algn="l"/>
              </a:tabLst>
            </a:pPr>
            <a:r>
              <a:rPr lang="en-US" altLang="zh-CN" sz="1800" dirty="0">
                <a:solidFill>
                  <a:srgbClr val="0033CC"/>
                </a:solidFill>
              </a:rPr>
              <a:t>Quiet </a:t>
            </a:r>
            <a:r>
              <a:rPr lang="en-US" altLang="zh-CN" sz="1800" dirty="0" err="1">
                <a:solidFill>
                  <a:srgbClr val="0033CC"/>
                </a:solidFill>
              </a:rPr>
              <a:t>NaN</a:t>
            </a:r>
            <a:r>
              <a:rPr lang="en-US" altLang="zh-CN" sz="1800" dirty="0"/>
              <a:t> produced when invalid operation (</a:t>
            </a:r>
            <a:r>
              <a:rPr lang="en-US" altLang="zh-CN" sz="1800" dirty="0">
                <a:solidFill>
                  <a:srgbClr val="0033CC"/>
                </a:solidFill>
              </a:rPr>
              <a:t>0 </a:t>
            </a:r>
            <a:r>
              <a:rPr lang="en-US" altLang="zh-CN" sz="1800" dirty="0">
                <a:solidFill>
                  <a:srgbClr val="0033CC"/>
                </a:solidFill>
                <a:sym typeface="Symbol" pitchFamily="18" charset="2"/>
              </a:rPr>
              <a:t> </a:t>
            </a:r>
            <a:r>
              <a:rPr lang="en-US" altLang="zh-CN" dirty="0">
                <a:solidFill>
                  <a:srgbClr val="0033CC"/>
                </a:solidFill>
                <a:sym typeface="Symbol" pitchFamily="18" charset="2"/>
              </a:rPr>
              <a:t></a:t>
            </a:r>
            <a:r>
              <a:rPr lang="en-US" altLang="zh-CN" sz="1800" dirty="0"/>
              <a:t>) attempted - this operation had already set the Invalid Op flag once. Fraction field may contain a pointer to offending code line </a:t>
            </a:r>
          </a:p>
          <a:p>
            <a:pPr lvl="1">
              <a:tabLst>
                <a:tab pos="5372100" algn="l"/>
              </a:tabLst>
            </a:pPr>
            <a:r>
              <a:rPr lang="en-US" altLang="zh-CN" sz="1800" dirty="0">
                <a:solidFill>
                  <a:srgbClr val="0033CC"/>
                </a:solidFill>
              </a:rPr>
              <a:t>Quiet </a:t>
            </a:r>
            <a:r>
              <a:rPr lang="en-US" altLang="zh-CN" sz="1800" dirty="0" err="1">
                <a:solidFill>
                  <a:srgbClr val="0033CC"/>
                </a:solidFill>
              </a:rPr>
              <a:t>NaN</a:t>
            </a:r>
            <a:r>
              <a:rPr lang="en-US" altLang="zh-CN" sz="1800" dirty="0"/>
              <a:t> as operand will produce </a:t>
            </a:r>
            <a:r>
              <a:rPr lang="en-US" altLang="zh-CN" sz="1800" dirty="0">
                <a:solidFill>
                  <a:srgbClr val="0033CC"/>
                </a:solidFill>
              </a:rPr>
              <a:t>quiet </a:t>
            </a:r>
            <a:r>
              <a:rPr lang="en-US" altLang="zh-CN" sz="1800" dirty="0" err="1">
                <a:solidFill>
                  <a:srgbClr val="0033CC"/>
                </a:solidFill>
              </a:rPr>
              <a:t>NaN</a:t>
            </a:r>
            <a:r>
              <a:rPr lang="en-US" altLang="zh-CN" sz="1800" dirty="0"/>
              <a:t> result and not set exception. For example, </a:t>
            </a:r>
            <a:r>
              <a:rPr lang="en-US" altLang="zh-CN" sz="1800" dirty="0" err="1">
                <a:solidFill>
                  <a:srgbClr val="0033CC"/>
                </a:solidFill>
              </a:rPr>
              <a:t>NaN+5</a:t>
            </a:r>
            <a:r>
              <a:rPr lang="en-US" altLang="zh-CN" sz="1800" dirty="0">
                <a:solidFill>
                  <a:srgbClr val="0033CC"/>
                </a:solidFill>
              </a:rPr>
              <a:t>=</a:t>
            </a:r>
            <a:r>
              <a:rPr lang="en-US" altLang="zh-CN" sz="1800" dirty="0" err="1">
                <a:solidFill>
                  <a:srgbClr val="0033CC"/>
                </a:solidFill>
              </a:rPr>
              <a:t>NaN</a:t>
            </a:r>
            <a:r>
              <a:rPr lang="en-US" altLang="zh-CN" sz="1800" dirty="0"/>
              <a:t>. If both operands are </a:t>
            </a:r>
            <a:r>
              <a:rPr lang="en-US" altLang="zh-CN" sz="1800" dirty="0">
                <a:solidFill>
                  <a:srgbClr val="0033CC"/>
                </a:solidFill>
              </a:rPr>
              <a:t>quiet </a:t>
            </a:r>
            <a:r>
              <a:rPr lang="en-US" altLang="zh-CN" sz="1800" dirty="0" err="1">
                <a:solidFill>
                  <a:srgbClr val="0033CC"/>
                </a:solidFill>
              </a:rPr>
              <a:t>NaNs</a:t>
            </a:r>
            <a:r>
              <a:rPr lang="en-US" altLang="zh-CN" sz="1800" dirty="0"/>
              <a:t>, the result is the </a:t>
            </a:r>
            <a:r>
              <a:rPr lang="en-US" altLang="zh-CN" sz="1800" dirty="0" err="1"/>
              <a:t>NaN</a:t>
            </a:r>
            <a:r>
              <a:rPr lang="en-US" altLang="zh-CN" sz="1800" dirty="0"/>
              <a:t> with smallest </a:t>
            </a:r>
            <a:r>
              <a:rPr lang="en-US" altLang="zh-CN" sz="1800" dirty="0" err="1"/>
              <a:t>significand</a:t>
            </a:r>
            <a:r>
              <a:rPr lang="en-US" altLang="zh-CN" sz="1800" dirty="0"/>
              <a:t>.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Converting Binary to Decimal Floating Point</a:t>
            </a:r>
            <a:endParaRPr lang="zh-CN" altLang="en-US" sz="3200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Group 68"/>
          <p:cNvGraphicFramePr>
            <a:graphicFrameLocks noGrp="1"/>
          </p:cNvGraphicFramePr>
          <p:nvPr/>
        </p:nvGraphicFramePr>
        <p:xfrm>
          <a:off x="2495550" y="1700213"/>
          <a:ext cx="6629400" cy="1082676"/>
        </p:xfrm>
        <a:graphic>
          <a:graphicData uri="http://schemas.openxmlformats.org/drawingml/2006/table">
            <a:tbl>
              <a:tblPr/>
              <a:tblGrid>
                <a:gridCol w="6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22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1000 0001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010 0000 0000 0000 0000 0000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23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39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850" y="3713164"/>
            <a:ext cx="8680450" cy="1455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3990" name="下箭头 4"/>
          <p:cNvSpPr>
            <a:spLocks noChangeArrowheads="1"/>
          </p:cNvSpPr>
          <p:nvPr/>
        </p:nvSpPr>
        <p:spPr bwMode="auto">
          <a:xfrm>
            <a:off x="4872039" y="2924176"/>
            <a:ext cx="719137" cy="504825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1430" tIns="45715" rIns="91430" bIns="45715"/>
          <a:lstStyle/>
          <a:p>
            <a:pPr marL="342900" indent="-342900"/>
            <a:endParaRPr lang="zh-CN" altLang="en-US"/>
          </a:p>
        </p:txBody>
      </p:sp>
      <p:sp>
        <p:nvSpPr>
          <p:cNvPr id="7" name="椭圆 6"/>
          <p:cNvSpPr/>
          <p:nvPr/>
        </p:nvSpPr>
        <p:spPr bwMode="auto">
          <a:xfrm>
            <a:off x="7953388" y="3714752"/>
            <a:ext cx="214314" cy="50006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Floating point addition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52596" y="1285861"/>
            <a:ext cx="7245350" cy="4194175"/>
          </a:xfrm>
        </p:spPr>
        <p:txBody>
          <a:bodyPr/>
          <a:lstStyle/>
          <a:p>
            <a:r>
              <a:rPr lang="en-US" altLang="zh-CN" dirty="0"/>
              <a:t>Alignment</a:t>
            </a:r>
          </a:p>
          <a:p>
            <a:r>
              <a:rPr lang="en-US" altLang="zh-CN" dirty="0"/>
              <a:t>The proper digits have to be added</a:t>
            </a:r>
          </a:p>
          <a:p>
            <a:r>
              <a:rPr lang="en-US" altLang="zh-CN" dirty="0"/>
              <a:t>Addition of significant</a:t>
            </a:r>
          </a:p>
          <a:p>
            <a:r>
              <a:rPr lang="en-US" altLang="zh-CN" dirty="0"/>
              <a:t>Normalization of the result</a:t>
            </a:r>
          </a:p>
          <a:p>
            <a:r>
              <a:rPr lang="en-US" altLang="zh-CN" dirty="0"/>
              <a:t>Rounding</a:t>
            </a:r>
          </a:p>
          <a:p>
            <a:r>
              <a:rPr lang="en-US" altLang="zh-CN" dirty="0"/>
              <a:t>Example in decimal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	system precision 4 digits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What is 9.999 </a:t>
            </a:r>
            <a:r>
              <a:rPr lang="en-US" altLang="zh-CN" dirty="0">
                <a:latin typeface="Arial Unicode MS" pitchFamily="34" charset="-122"/>
              </a:rPr>
              <a:t>•</a:t>
            </a:r>
            <a:r>
              <a:rPr lang="en-US" altLang="zh-CN" dirty="0"/>
              <a:t> 10</a:t>
            </a:r>
            <a:r>
              <a:rPr lang="en-US" altLang="zh-CN" baseline="30000" dirty="0"/>
              <a:t>1</a:t>
            </a:r>
            <a:r>
              <a:rPr lang="en-US" altLang="zh-CN" dirty="0"/>
              <a:t> + 1.610 </a:t>
            </a:r>
            <a:r>
              <a:rPr lang="en-US" altLang="zh-CN" dirty="0">
                <a:latin typeface="Arial Unicode MS" pitchFamily="34" charset="-122"/>
              </a:rPr>
              <a:t>•</a:t>
            </a:r>
            <a:r>
              <a:rPr lang="en-US" altLang="zh-CN" dirty="0"/>
              <a:t> 10</a:t>
            </a:r>
            <a:r>
              <a:rPr lang="en-US" altLang="zh-CN" baseline="30000" dirty="0"/>
              <a:t>-1</a:t>
            </a:r>
            <a:r>
              <a:rPr lang="en-US" altLang="zh-CN" dirty="0"/>
              <a:t> ?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3.5  Division</a:t>
            </a:r>
          </a:p>
        </p:txBody>
      </p:sp>
      <p:sp>
        <p:nvSpPr>
          <p:cNvPr id="58371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Dividend = quotient * divisor + remainder</a:t>
            </a:r>
          </a:p>
          <a:p>
            <a:r>
              <a:rPr lang="en-US" altLang="zh-CN" dirty="0"/>
              <a:t>Remainder &lt; divisor</a:t>
            </a:r>
          </a:p>
          <a:p>
            <a:r>
              <a:rPr lang="en-US" altLang="zh-CN" dirty="0"/>
              <a:t>Iterative  subtraction</a:t>
            </a:r>
          </a:p>
          <a:p>
            <a:r>
              <a:rPr lang="en-US" altLang="zh-CN" dirty="0"/>
              <a:t>Result:</a:t>
            </a:r>
          </a:p>
          <a:p>
            <a:pPr lvl="1"/>
            <a:r>
              <a:rPr lang="en-US" altLang="zh-CN" dirty="0">
                <a:ea typeface="宋体" charset="-122"/>
              </a:rPr>
              <a:t>Greater than 0: then we get a 1</a:t>
            </a:r>
          </a:p>
          <a:p>
            <a:pPr lvl="1"/>
            <a:r>
              <a:rPr lang="en-US" altLang="zh-CN" dirty="0">
                <a:ea typeface="宋体" charset="-122"/>
              </a:rPr>
              <a:t>Smaller than 0: then we get a 0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7250" y="357166"/>
            <a:ext cx="8540750" cy="515938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          Example for Decimal</a:t>
            </a: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92313" y="1268414"/>
            <a:ext cx="8540750" cy="5113337"/>
          </a:xfrm>
        </p:spPr>
        <p:txBody>
          <a:bodyPr/>
          <a:lstStyle/>
          <a:p>
            <a:r>
              <a:rPr lang="en-US" altLang="zh-CN" sz="2400" dirty="0"/>
              <a:t>Aligning the two numbers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9.999 </a:t>
            </a:r>
            <a:r>
              <a:rPr lang="en-US" altLang="zh-CN" sz="2400" dirty="0">
                <a:latin typeface="Arial Unicode MS" pitchFamily="34" charset="-122"/>
              </a:rPr>
              <a:t>•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1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0.016</a:t>
            </a:r>
            <a:r>
              <a:rPr lang="en-US" altLang="zh-CN" sz="2400" dirty="0">
                <a:solidFill>
                  <a:srgbClr val="CC3300"/>
                </a:solidFill>
              </a:rPr>
              <a:t>10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Arial Unicode MS" pitchFamily="34" charset="-122"/>
              </a:rPr>
              <a:t>•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→ 0.016 </a:t>
            </a:r>
            <a:r>
              <a:rPr lang="en-US" altLang="zh-CN" sz="2400" dirty="0">
                <a:latin typeface="Arial Unicode MS" pitchFamily="34" charset="-122"/>
              </a:rPr>
              <a:t>•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1 	</a:t>
            </a:r>
            <a:r>
              <a:rPr lang="en-US" altLang="zh-CN" sz="2400" dirty="0">
                <a:latin typeface="Comic Sans MS" pitchFamily="66" charset="0"/>
              </a:rPr>
              <a:t>Truncation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Addition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   9.999     </a:t>
            </a:r>
            <a:r>
              <a:rPr lang="en-US" altLang="zh-CN" sz="2400" dirty="0">
                <a:latin typeface="Arial Unicode MS" pitchFamily="34" charset="-122"/>
              </a:rPr>
              <a:t>•</a:t>
            </a:r>
            <a:r>
              <a:rPr lang="en-US" altLang="zh-CN" sz="2400" dirty="0"/>
              <a:t> 10</a:t>
            </a:r>
            <a:r>
              <a:rPr lang="en-US" altLang="zh-CN" sz="2400" baseline="30000" dirty="0"/>
              <a:t>1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u="sng" dirty="0"/>
              <a:t>+ 0.016     </a:t>
            </a:r>
            <a:r>
              <a:rPr lang="en-US" altLang="zh-CN" sz="2400" u="sng" dirty="0">
                <a:latin typeface="Arial Unicode MS" pitchFamily="34" charset="-122"/>
              </a:rPr>
              <a:t>•</a:t>
            </a:r>
            <a:r>
              <a:rPr lang="en-US" altLang="zh-CN" sz="2400" u="sng" dirty="0"/>
              <a:t> 10</a:t>
            </a:r>
            <a:r>
              <a:rPr lang="en-US" altLang="zh-CN" sz="2400" u="sng" baseline="30000" dirty="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 10.015     </a:t>
            </a:r>
            <a:r>
              <a:rPr lang="en-US" altLang="zh-CN" sz="2400" dirty="0">
                <a:latin typeface="Arial Unicode MS" pitchFamily="34" charset="-122"/>
              </a:rPr>
              <a:t>•</a:t>
            </a:r>
            <a:r>
              <a:rPr lang="en-US" altLang="zh-CN" sz="2400" dirty="0"/>
              <a:t> 10</a:t>
            </a:r>
            <a:r>
              <a:rPr lang="en-US" altLang="zh-CN" sz="2400" baseline="30000" dirty="0"/>
              <a:t>1</a:t>
            </a:r>
            <a:endParaRPr lang="en-US" altLang="zh-CN" sz="2400" dirty="0"/>
          </a:p>
          <a:p>
            <a:r>
              <a:rPr lang="en-US" altLang="zh-CN" sz="2400" dirty="0"/>
              <a:t>Normalization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1.0015     </a:t>
            </a:r>
            <a:r>
              <a:rPr lang="en-US" altLang="zh-CN" sz="2400" dirty="0">
                <a:latin typeface="Arial Unicode MS" pitchFamily="34" charset="-122"/>
              </a:rPr>
              <a:t>•</a:t>
            </a:r>
            <a:r>
              <a:rPr lang="en-US" altLang="zh-CN" sz="2400" dirty="0"/>
              <a:t> 10</a:t>
            </a:r>
            <a:r>
              <a:rPr lang="en-US" altLang="zh-CN" sz="2400" baseline="30000" dirty="0"/>
              <a:t>2</a:t>
            </a:r>
          </a:p>
          <a:p>
            <a:r>
              <a:rPr lang="en-US" altLang="zh-CN" sz="2400" dirty="0"/>
              <a:t>Rounding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1.002     </a:t>
            </a:r>
            <a:r>
              <a:rPr lang="en-US" altLang="zh-CN" sz="2400" dirty="0">
                <a:latin typeface="Arial Unicode MS" pitchFamily="34" charset="-122"/>
              </a:rPr>
              <a:t>•</a:t>
            </a:r>
            <a:r>
              <a:rPr lang="en-US" altLang="zh-CN" sz="2400" dirty="0"/>
              <a:t> 10</a:t>
            </a:r>
            <a:r>
              <a:rPr lang="en-US" altLang="zh-CN" sz="2400" baseline="30000" dirty="0"/>
              <a:t>2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endParaRPr lang="en-US" altLang="zh-CN" dirty="0"/>
          </a:p>
        </p:txBody>
      </p:sp>
      <p:sp>
        <p:nvSpPr>
          <p:cNvPr id="76803" name="AutoShape 3"/>
          <p:cNvSpPr>
            <a:spLocks noGrp="1" noChangeArrowheads="1"/>
          </p:cNvSpPr>
          <p:nvPr>
            <p:ph idx="1"/>
          </p:nvPr>
        </p:nvSpPr>
        <p:spPr>
          <a:xfrm>
            <a:off x="1738282" y="1357299"/>
            <a:ext cx="8472518" cy="4768865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B0F0"/>
                </a:solidFill>
              </a:rPr>
              <a:t>FP addition</a:t>
            </a:r>
          </a:p>
          <a:p>
            <a:r>
              <a:rPr lang="en-US" altLang="zh-CN" dirty="0"/>
              <a:t>Normalize significant</a:t>
            </a:r>
          </a:p>
          <a:p>
            <a:r>
              <a:rPr lang="en-US" altLang="zh-CN" dirty="0"/>
              <a:t>Add the </a:t>
            </a:r>
            <a:r>
              <a:rPr lang="en-US" altLang="zh-CN" dirty="0" err="1"/>
              <a:t>significand</a:t>
            </a:r>
            <a:endParaRPr lang="en-US" altLang="zh-CN" dirty="0"/>
          </a:p>
          <a:p>
            <a:r>
              <a:rPr lang="en-US" altLang="zh-CN" dirty="0"/>
              <a:t>Normalize the sum</a:t>
            </a:r>
          </a:p>
          <a:p>
            <a:r>
              <a:rPr lang="en-US" altLang="zh-CN" dirty="0"/>
              <a:t>Over/underflow</a:t>
            </a:r>
          </a:p>
          <a:p>
            <a:r>
              <a:rPr lang="en-US" altLang="zh-CN" dirty="0"/>
              <a:t>Rounding</a:t>
            </a:r>
          </a:p>
          <a:p>
            <a:r>
              <a:rPr lang="en-US" altLang="zh-CN" dirty="0"/>
              <a:t>Normalization</a:t>
            </a:r>
          </a:p>
        </p:txBody>
      </p:sp>
      <p:pic>
        <p:nvPicPr>
          <p:cNvPr id="76804" name="Picture 4" descr="05_arithmetic_93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8008" y="0"/>
            <a:ext cx="51877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63552" y="1"/>
            <a:ext cx="8325048" cy="919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Example:          y=0.5+(-0.4375) in binary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9" y="1268414"/>
            <a:ext cx="8569325" cy="5400675"/>
          </a:xfrm>
        </p:spPr>
        <p:txBody>
          <a:bodyPr/>
          <a:lstStyle/>
          <a:p>
            <a:r>
              <a:rPr lang="en-US" altLang="zh-CN" sz="2000" dirty="0"/>
              <a:t>0.5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 = 1.000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×2</a:t>
            </a:r>
            <a:r>
              <a:rPr lang="en-US" altLang="zh-CN" sz="2000" baseline="30000" dirty="0"/>
              <a:t>-1</a:t>
            </a:r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-0.4375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=-1.110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×2</a:t>
            </a:r>
            <a:r>
              <a:rPr lang="en-US" altLang="zh-CN" sz="2000" baseline="30000" dirty="0"/>
              <a:t>-2</a:t>
            </a:r>
            <a:r>
              <a:rPr lang="en-US" altLang="zh-CN" sz="2000" dirty="0"/>
              <a:t>  </a:t>
            </a:r>
          </a:p>
          <a:p>
            <a:r>
              <a:rPr lang="en-US" altLang="zh-CN" sz="2000" dirty="0" err="1"/>
              <a:t>Step1:The</a:t>
            </a:r>
            <a:r>
              <a:rPr lang="en-US" altLang="zh-CN" sz="2000" dirty="0"/>
              <a:t> fraction with lesser exponent is shifted right until matches</a:t>
            </a:r>
          </a:p>
          <a:p>
            <a:pPr lvl="3">
              <a:buFont typeface="Wingdings" pitchFamily="2" charset="2"/>
              <a:buNone/>
            </a:pPr>
            <a:r>
              <a:rPr lang="en-US" altLang="zh-CN" dirty="0"/>
              <a:t>-1.110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/>
              <a:t>-2 </a:t>
            </a:r>
            <a:r>
              <a:rPr lang="en-US" altLang="zh-CN" dirty="0">
                <a:solidFill>
                  <a:srgbClr val="FF3300"/>
                </a:solidFill>
              </a:rPr>
              <a:t> → </a:t>
            </a:r>
            <a:r>
              <a:rPr lang="en-US" altLang="zh-CN" dirty="0"/>
              <a:t>-0.111</a:t>
            </a:r>
            <a:r>
              <a:rPr lang="en-US" altLang="zh-CN" baseline="-25000" dirty="0"/>
              <a:t>2</a:t>
            </a:r>
            <a:r>
              <a:rPr lang="en-US" altLang="zh-CN" dirty="0"/>
              <a:t>×2</a:t>
            </a:r>
            <a:r>
              <a:rPr lang="en-US" altLang="zh-CN" baseline="30000" dirty="0"/>
              <a:t>-1</a:t>
            </a:r>
            <a:r>
              <a:rPr lang="en-US" altLang="zh-CN" dirty="0"/>
              <a:t> </a:t>
            </a:r>
          </a:p>
          <a:p>
            <a:r>
              <a:rPr lang="en-US" altLang="zh-CN" sz="2000" dirty="0" err="1"/>
              <a:t>Step2</a:t>
            </a:r>
            <a:r>
              <a:rPr lang="en-US" altLang="zh-CN" sz="2000" dirty="0"/>
              <a:t>:  Add the </a:t>
            </a:r>
            <a:r>
              <a:rPr lang="en-US" altLang="zh-CN" sz="2000" dirty="0" err="1"/>
              <a:t>significands</a:t>
            </a:r>
            <a:endParaRPr lang="en-US" altLang="zh-CN" sz="2000" dirty="0"/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en-US" altLang="zh-CN" sz="1800" b="1" dirty="0"/>
              <a:t>1.000</a:t>
            </a:r>
            <a:r>
              <a:rPr lang="en-US" altLang="zh-CN" sz="1800" b="1" baseline="-25000" dirty="0"/>
              <a:t>2</a:t>
            </a:r>
            <a:r>
              <a:rPr lang="en-US" altLang="zh-CN" sz="1800" b="1" dirty="0"/>
              <a:t>×2</a:t>
            </a:r>
            <a:r>
              <a:rPr lang="en-US" altLang="zh-CN" sz="1800" b="1" baseline="30000" dirty="0"/>
              <a:t>-1</a:t>
            </a:r>
            <a:r>
              <a:rPr lang="en-US" altLang="zh-CN" sz="1800" b="1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dirty="0"/>
              <a:t>  +) - 0.111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×2</a:t>
            </a:r>
            <a:r>
              <a:rPr lang="en-US" altLang="zh-CN" sz="2000" b="1" baseline="30000" dirty="0"/>
              <a:t>-1</a:t>
            </a:r>
          </a:p>
          <a:p>
            <a:pPr lvl="1">
              <a:buFont typeface="Wingdings" pitchFamily="2" charset="2"/>
              <a:buNone/>
            </a:pPr>
            <a:endParaRPr lang="en-US" altLang="zh-CN" sz="500" b="1" baseline="30000" dirty="0"/>
          </a:p>
          <a:p>
            <a:pPr lvl="1">
              <a:buFont typeface="Wingdings" pitchFamily="2" charset="2"/>
              <a:buNone/>
            </a:pPr>
            <a:r>
              <a:rPr lang="en-US" altLang="zh-CN" sz="2000" b="1" dirty="0"/>
              <a:t>        0.001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×2</a:t>
            </a:r>
            <a:r>
              <a:rPr lang="en-US" altLang="zh-CN" sz="2000" b="1" baseline="30000" dirty="0"/>
              <a:t>-1</a:t>
            </a:r>
            <a:endParaRPr lang="en-US" altLang="zh-CN" b="1" baseline="30000" dirty="0"/>
          </a:p>
          <a:p>
            <a:r>
              <a:rPr lang="en-US" altLang="zh-CN" sz="2000" dirty="0" err="1"/>
              <a:t>Step3</a:t>
            </a:r>
            <a:r>
              <a:rPr lang="en-US" altLang="zh-CN" sz="2000" dirty="0"/>
              <a:t>:  Normalize the sum and checking for overflow or underflow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en-US" altLang="zh-CN" b="1" dirty="0"/>
              <a:t>0.001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×2</a:t>
            </a:r>
            <a:r>
              <a:rPr lang="en-US" altLang="zh-CN" b="1" baseline="30000" dirty="0"/>
              <a:t>-1 </a:t>
            </a:r>
            <a:r>
              <a:rPr lang="en-US" altLang="zh-CN" dirty="0">
                <a:solidFill>
                  <a:srgbClr val="FF3300"/>
                </a:solidFill>
              </a:rPr>
              <a:t>→ </a:t>
            </a:r>
            <a:r>
              <a:rPr lang="en-US" altLang="zh-CN" b="1" dirty="0"/>
              <a:t>0.010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×2</a:t>
            </a:r>
            <a:r>
              <a:rPr lang="en-US" altLang="zh-CN" b="1" baseline="30000" dirty="0"/>
              <a:t>-2 </a:t>
            </a:r>
            <a:r>
              <a:rPr lang="en-US" altLang="zh-CN" dirty="0">
                <a:solidFill>
                  <a:srgbClr val="FF3300"/>
                </a:solidFill>
              </a:rPr>
              <a:t>→ </a:t>
            </a:r>
            <a:r>
              <a:rPr lang="en-US" altLang="zh-CN" b="1" dirty="0"/>
              <a:t>0.100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×2</a:t>
            </a:r>
            <a:r>
              <a:rPr lang="en-US" altLang="zh-CN" b="1" baseline="30000" dirty="0"/>
              <a:t>-3 </a:t>
            </a:r>
            <a:r>
              <a:rPr lang="en-US" altLang="zh-CN" dirty="0">
                <a:solidFill>
                  <a:srgbClr val="FF3300"/>
                </a:solidFill>
              </a:rPr>
              <a:t>→ </a:t>
            </a:r>
            <a:r>
              <a:rPr lang="en-US" altLang="zh-CN" b="1" dirty="0"/>
              <a:t>1.000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×2</a:t>
            </a:r>
            <a:r>
              <a:rPr lang="en-US" altLang="zh-CN" b="1" baseline="30000" dirty="0"/>
              <a:t>-4 </a:t>
            </a:r>
          </a:p>
          <a:p>
            <a:r>
              <a:rPr lang="en-US" altLang="zh-CN" sz="2000" dirty="0" err="1"/>
              <a:t>Step4</a:t>
            </a:r>
            <a:r>
              <a:rPr lang="en-US" altLang="zh-CN" sz="2000" dirty="0"/>
              <a:t>: Round the sum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	 </a:t>
            </a:r>
            <a:r>
              <a:rPr lang="en-US" altLang="zh-CN" b="1" dirty="0"/>
              <a:t>1.000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×2</a:t>
            </a:r>
            <a:r>
              <a:rPr lang="en-US" altLang="zh-CN" b="1" baseline="30000" dirty="0"/>
              <a:t>-4</a:t>
            </a:r>
            <a:r>
              <a:rPr lang="en-US" altLang="zh-CN" b="1" dirty="0"/>
              <a:t>   = 0.0625</a:t>
            </a:r>
            <a:r>
              <a:rPr lang="en-US" altLang="zh-CN" baseline="-25000" dirty="0"/>
              <a:t>10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2309786" y="4214818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571745"/>
            <a:ext cx="2285984" cy="1143001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Algorithm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89092" name="Picture 4" descr="05_arithmetic_94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1313" y="44450"/>
            <a:ext cx="6456362" cy="676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2728" y="0"/>
            <a:ext cx="7715272" cy="114298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Multiplication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76425" y="1412876"/>
            <a:ext cx="8540750" cy="5256213"/>
          </a:xfrm>
        </p:spPr>
        <p:txBody>
          <a:bodyPr/>
          <a:lstStyle/>
          <a:p>
            <a:r>
              <a:rPr lang="en-US" altLang="zh-CN" sz="2000" dirty="0"/>
              <a:t>Composition of number from different parts </a:t>
            </a:r>
            <a:br>
              <a:rPr lang="en-US" altLang="zh-CN" sz="2000" dirty="0"/>
            </a:br>
            <a:r>
              <a:rPr lang="en-US" altLang="zh-CN" sz="2000" dirty="0"/>
              <a:t>					     </a:t>
            </a:r>
            <a:r>
              <a:rPr lang="en-US" altLang="zh-CN" sz="2000" dirty="0">
                <a:solidFill>
                  <a:srgbClr val="FF3300"/>
                </a:solidFill>
              </a:rPr>
              <a:t>→</a:t>
            </a:r>
            <a:r>
              <a:rPr lang="en-US" altLang="zh-CN" sz="2000" dirty="0"/>
              <a:t> separate handling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s1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Arial Unicode MS" pitchFamily="34" charset="-122"/>
              </a:rPr>
              <a:t>•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2</a:t>
            </a:r>
            <a:r>
              <a:rPr lang="en-US" altLang="zh-CN" sz="2000" b="1" baseline="30000" dirty="0" err="1"/>
              <a:t>e1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latin typeface="Arial Unicode MS" pitchFamily="34" charset="-122"/>
              </a:rPr>
              <a:t>•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s2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Arial Unicode MS" pitchFamily="34" charset="-122"/>
              </a:rPr>
              <a:t>•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2</a:t>
            </a:r>
            <a:r>
              <a:rPr lang="en-US" altLang="zh-CN" sz="2000" b="1" baseline="30000" dirty="0" err="1"/>
              <a:t>e2</a:t>
            </a:r>
            <a:r>
              <a:rPr lang="en-US" altLang="zh-CN" sz="2000" b="1" dirty="0"/>
              <a:t>)  = (</a:t>
            </a:r>
            <a:r>
              <a:rPr lang="en-US" altLang="zh-CN" sz="2000" b="1" dirty="0" err="1"/>
              <a:t>s1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Arial Unicode MS" pitchFamily="34" charset="-122"/>
              </a:rPr>
              <a:t>•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s2</a:t>
            </a:r>
            <a:r>
              <a:rPr lang="en-US" altLang="zh-CN" sz="2000" b="1" dirty="0"/>
              <a:t>) </a:t>
            </a:r>
            <a:r>
              <a:rPr lang="en-US" altLang="zh-CN" sz="2000" b="1" dirty="0">
                <a:latin typeface="Arial Unicode MS" pitchFamily="34" charset="-122"/>
              </a:rPr>
              <a:t>•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2</a:t>
            </a:r>
            <a:r>
              <a:rPr lang="en-US" altLang="zh-CN" sz="2000" b="1" baseline="30000" dirty="0" err="1"/>
              <a:t>e1</a:t>
            </a:r>
            <a:r>
              <a:rPr lang="en-US" altLang="zh-CN" sz="2000" b="1" baseline="30000" dirty="0"/>
              <a:t>+ </a:t>
            </a:r>
            <a:r>
              <a:rPr lang="en-US" altLang="zh-CN" sz="2000" b="1" baseline="30000" dirty="0" err="1"/>
              <a:t>e2</a:t>
            </a:r>
            <a:endParaRPr lang="en-US" altLang="zh-CN" sz="2000" b="1" baseline="30000" dirty="0"/>
          </a:p>
          <a:p>
            <a:r>
              <a:rPr lang="en-US" altLang="zh-CN" sz="2000" dirty="0"/>
              <a:t>Example</a:t>
            </a:r>
          </a:p>
          <a:p>
            <a:pPr algn="r">
              <a:buFont typeface="Wingdings" pitchFamily="2" charset="2"/>
              <a:buNone/>
            </a:pPr>
            <a:r>
              <a:rPr lang="en-US" altLang="zh-CN" sz="2000" dirty="0"/>
              <a:t>	1 10000010     000 0000 0000 0000 0000 0000 = -1 × 2</a:t>
            </a:r>
            <a:r>
              <a:rPr lang="en-US" altLang="zh-CN" sz="2000" baseline="30000" dirty="0"/>
              <a:t>3</a:t>
            </a:r>
          </a:p>
          <a:p>
            <a:pPr algn="r">
              <a:buFont typeface="Wingdings" pitchFamily="2" charset="2"/>
              <a:buNone/>
            </a:pPr>
            <a:r>
              <a:rPr lang="en-US" altLang="zh-CN" sz="2000" dirty="0"/>
              <a:t>	0 10000011     000 0000 0000 0000 0000 0000 =  1 × 2</a:t>
            </a:r>
            <a:r>
              <a:rPr lang="en-US" altLang="zh-CN" sz="2000" baseline="30000" dirty="0"/>
              <a:t>4</a:t>
            </a:r>
          </a:p>
          <a:p>
            <a:r>
              <a:rPr lang="en-US" altLang="zh-CN" sz="2000" dirty="0"/>
              <a:t>Both </a:t>
            </a:r>
            <a:r>
              <a:rPr lang="en-US" altLang="zh-CN" sz="2000" dirty="0" err="1"/>
              <a:t>significands</a:t>
            </a:r>
            <a:r>
              <a:rPr lang="en-US" altLang="zh-CN" sz="2000" dirty="0"/>
              <a:t> are 1 </a:t>
            </a:r>
            <a:r>
              <a:rPr lang="en-US" altLang="zh-CN" sz="2000" dirty="0">
                <a:solidFill>
                  <a:srgbClr val="FF3300"/>
                </a:solidFill>
              </a:rPr>
              <a:t>→</a:t>
            </a:r>
            <a:r>
              <a:rPr lang="en-US" altLang="zh-CN" sz="2000" dirty="0"/>
              <a:t> product = 1 </a:t>
            </a:r>
            <a:r>
              <a:rPr lang="en-US" altLang="zh-CN" sz="2000" dirty="0">
                <a:solidFill>
                  <a:srgbClr val="FF3300"/>
                </a:solidFill>
              </a:rPr>
              <a:t>→</a:t>
            </a:r>
            <a:r>
              <a:rPr lang="en-US" altLang="zh-CN" sz="2000" dirty="0"/>
              <a:t>Sign=1</a:t>
            </a:r>
          </a:p>
          <a:p>
            <a:r>
              <a:rPr lang="en-US" altLang="zh-CN" sz="2000" dirty="0"/>
              <a:t>Add the exponents, bias = 127</a:t>
            </a:r>
          </a:p>
          <a:p>
            <a:pPr lvl="4">
              <a:buFont typeface="Wingdings" pitchFamily="2" charset="2"/>
              <a:buNone/>
            </a:pPr>
            <a:r>
              <a:rPr lang="en-US" altLang="zh-CN" sz="1800" dirty="0"/>
              <a:t>	  10000010</a:t>
            </a:r>
          </a:p>
          <a:p>
            <a:pPr lvl="4"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u="sng" dirty="0"/>
              <a:t>+10000011</a:t>
            </a:r>
          </a:p>
          <a:p>
            <a:pPr lvl="4">
              <a:buFont typeface="Wingdings" pitchFamily="2" charset="2"/>
              <a:buNone/>
            </a:pPr>
            <a:r>
              <a:rPr lang="en-US" altLang="zh-CN" sz="1800" dirty="0"/>
              <a:t>	110000101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/>
              <a:t>	 Correction: 110000101-01111111=10000110=134=127+3+4       </a:t>
            </a:r>
          </a:p>
          <a:p>
            <a:r>
              <a:rPr lang="en-US" altLang="zh-CN" sz="1800" dirty="0"/>
              <a:t>The result:  </a:t>
            </a:r>
            <a:r>
              <a:rPr lang="en-US" altLang="zh-CN" sz="2000" dirty="0"/>
              <a:t>1 10000110 000 0000 0000 0000 0000 0000 = -1 × 2</a:t>
            </a:r>
            <a:r>
              <a:rPr lang="en-US" altLang="zh-CN" sz="2000" baseline="30000" dirty="0"/>
              <a:t>7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4" descr="05_arithmetic_96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44450"/>
            <a:ext cx="5181600" cy="68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0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1" y="1142984"/>
            <a:ext cx="3770309" cy="731838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FP Multiplication</a:t>
            </a:r>
          </a:p>
        </p:txBody>
      </p:sp>
      <p:sp>
        <p:nvSpPr>
          <p:cNvPr id="91140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38282" y="1928803"/>
            <a:ext cx="3600450" cy="4194175"/>
          </a:xfrm>
        </p:spPr>
        <p:txBody>
          <a:bodyPr/>
          <a:lstStyle/>
          <a:p>
            <a:r>
              <a:rPr lang="en-US" altLang="zh-CN" dirty="0"/>
              <a:t>Add exponents</a:t>
            </a:r>
          </a:p>
          <a:p>
            <a:r>
              <a:rPr lang="en-US" altLang="zh-CN" dirty="0"/>
              <a:t>Multiply the </a:t>
            </a:r>
            <a:r>
              <a:rPr lang="en-US" altLang="zh-CN" dirty="0" err="1"/>
              <a:t>significands</a:t>
            </a:r>
            <a:endParaRPr lang="en-US" altLang="zh-CN" dirty="0"/>
          </a:p>
          <a:p>
            <a:r>
              <a:rPr lang="en-US" altLang="zh-CN" dirty="0"/>
              <a:t>Normalize</a:t>
            </a:r>
          </a:p>
          <a:p>
            <a:r>
              <a:rPr lang="en-US" altLang="zh-CN" dirty="0"/>
              <a:t>Over- underflow</a:t>
            </a:r>
          </a:p>
          <a:p>
            <a:r>
              <a:rPr lang="en-US" altLang="zh-CN" dirty="0"/>
              <a:t>Rounding</a:t>
            </a:r>
          </a:p>
          <a:p>
            <a:r>
              <a:rPr lang="en-US" altLang="zh-CN" dirty="0"/>
              <a:t>Sign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81290" y="0"/>
            <a:ext cx="7286676" cy="642918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Data Flow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2164" name="Picture 4" descr="data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714357"/>
            <a:ext cx="849950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15889"/>
            <a:ext cx="9072885" cy="11525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multiplying the numbers </a:t>
            </a:r>
            <a:br>
              <a:rPr lang="en-US" altLang="zh-CN" sz="2800" dirty="0"/>
            </a:br>
            <a:r>
              <a:rPr lang="en-US" altLang="zh-CN" sz="2800" dirty="0"/>
              <a:t>0.5</a:t>
            </a:r>
            <a:r>
              <a:rPr lang="en-US" altLang="zh-CN" sz="2800" baseline="-25000" dirty="0"/>
              <a:t>ten</a:t>
            </a:r>
            <a:r>
              <a:rPr lang="en-US" altLang="zh-CN" sz="2800" dirty="0"/>
              <a:t> and -0.4375</a:t>
            </a:r>
            <a:r>
              <a:rPr lang="en-US" altLang="zh-CN" sz="2800" baseline="-25000" dirty="0"/>
              <a:t>ten    </a:t>
            </a:r>
            <a:r>
              <a:rPr lang="en-US" altLang="zh-CN" sz="2800" dirty="0"/>
              <a:t>   </a:t>
            </a:r>
            <a:r>
              <a:rPr lang="zh-CN" altLang="en-US" sz="2800" dirty="0"/>
              <a:t>→</a:t>
            </a:r>
            <a:r>
              <a:rPr lang="pl-PL" altLang="zh-CN" sz="2800" dirty="0"/>
              <a:t>1.000</a:t>
            </a:r>
            <a:r>
              <a:rPr lang="pl-PL" altLang="zh-CN" sz="2800" baseline="-25000" dirty="0"/>
              <a:t>two</a:t>
            </a:r>
            <a:r>
              <a:rPr lang="pl-PL" altLang="zh-CN" sz="2800" dirty="0"/>
              <a:t>x 2</a:t>
            </a:r>
            <a:r>
              <a:rPr lang="pl-PL" altLang="zh-CN" sz="2800" baseline="30000" dirty="0"/>
              <a:t>-</a:t>
            </a:r>
            <a:r>
              <a:rPr lang="en-US" altLang="zh-CN" sz="2800" baseline="30000" dirty="0"/>
              <a:t>1</a:t>
            </a:r>
            <a:r>
              <a:rPr lang="pl-PL" altLang="zh-CN" sz="2800" dirty="0"/>
              <a:t> by</a:t>
            </a:r>
            <a:r>
              <a:rPr lang="en-US" altLang="zh-CN" sz="2800" dirty="0"/>
              <a:t> </a:t>
            </a:r>
            <a:r>
              <a:rPr lang="pl-PL" altLang="zh-CN" sz="2800" dirty="0"/>
              <a:t>-1.110</a:t>
            </a:r>
            <a:r>
              <a:rPr lang="pl-PL" altLang="zh-CN" sz="2800" baseline="-25000" dirty="0"/>
              <a:t>two</a:t>
            </a:r>
            <a:r>
              <a:rPr lang="pl-PL" altLang="zh-CN" sz="2800" dirty="0"/>
              <a:t>x 2</a:t>
            </a:r>
            <a:r>
              <a:rPr lang="pl-PL" altLang="zh-CN" sz="2800" baseline="30000" dirty="0"/>
              <a:t>-2</a:t>
            </a:r>
            <a:r>
              <a:rPr lang="pl-PL" altLang="zh-CN" sz="2800" dirty="0"/>
              <a:t> </a:t>
            </a:r>
            <a:endParaRPr lang="zh-CN" altLang="en-US" sz="2800" dirty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1524000" y="1357299"/>
            <a:ext cx="9144000" cy="4768865"/>
          </a:xfrm>
        </p:spPr>
        <p:txBody>
          <a:bodyPr/>
          <a:lstStyle/>
          <a:p>
            <a:r>
              <a:rPr lang="en-US" altLang="zh-CN" sz="2400" dirty="0" err="1"/>
              <a:t>Step1:Adding</a:t>
            </a:r>
            <a:r>
              <a:rPr lang="en-US" altLang="zh-CN" sz="2400" dirty="0"/>
              <a:t> the exponents without bias or using the biased </a:t>
            </a:r>
          </a:p>
          <a:p>
            <a:pPr lvl="1"/>
            <a:r>
              <a:rPr lang="en-US" altLang="zh-CN" sz="2000" dirty="0"/>
              <a:t>-1 + (-2)=-3 </a:t>
            </a:r>
          </a:p>
          <a:p>
            <a:pPr lvl="1"/>
            <a:r>
              <a:rPr lang="en-US" altLang="zh-CN" sz="2000" dirty="0"/>
              <a:t>(-1 + 127) + (-2 + 127) </a:t>
            </a:r>
            <a:r>
              <a:rPr lang="en-US" altLang="zh-CN" sz="2000" dirty="0">
                <a:solidFill>
                  <a:srgbClr val="FF0000"/>
                </a:solidFill>
              </a:rPr>
              <a:t>- 127 </a:t>
            </a:r>
            <a:r>
              <a:rPr lang="en-US" altLang="zh-CN" sz="2000" dirty="0"/>
              <a:t>= (-1 - 2) + (127 + 127-127) =-3+127 = 124 </a:t>
            </a:r>
          </a:p>
          <a:p>
            <a:r>
              <a:rPr lang="en-US" altLang="zh-CN" sz="2400" dirty="0"/>
              <a:t>Step 2. Multiplying the </a:t>
            </a:r>
            <a:r>
              <a:rPr lang="en-US" altLang="zh-CN" sz="2400" dirty="0" err="1"/>
              <a:t>significands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1.110000</a:t>
            </a:r>
            <a:r>
              <a:rPr lang="en-US" altLang="zh-CN" sz="2000" baseline="-25000" dirty="0" err="1"/>
              <a:t>two</a:t>
            </a:r>
            <a:r>
              <a:rPr lang="en-US" altLang="zh-CN" sz="2000" dirty="0" err="1"/>
              <a:t>x2</a:t>
            </a:r>
            <a:r>
              <a:rPr lang="en-US" altLang="zh-CN" sz="2000" baseline="30000" dirty="0"/>
              <a:t>-3</a:t>
            </a:r>
          </a:p>
          <a:p>
            <a:r>
              <a:rPr lang="en-US" altLang="zh-CN" sz="2400" dirty="0"/>
              <a:t>Step 3. normalize</a:t>
            </a:r>
          </a:p>
          <a:p>
            <a:pPr lvl="1"/>
            <a:r>
              <a:rPr lang="en-US" altLang="zh-CN" sz="2000" dirty="0"/>
              <a:t>127 </a:t>
            </a:r>
            <a:r>
              <a:rPr lang="zh-CN" altLang="en-US" sz="2000" dirty="0"/>
              <a:t>≥ </a:t>
            </a:r>
            <a:r>
              <a:rPr lang="en-US" altLang="zh-CN" sz="2000" dirty="0"/>
              <a:t>-3 </a:t>
            </a:r>
            <a:r>
              <a:rPr lang="zh-CN" altLang="en-US" sz="2000" dirty="0"/>
              <a:t>≥ </a:t>
            </a:r>
            <a:r>
              <a:rPr lang="en-US" altLang="zh-CN" sz="2000" dirty="0"/>
              <a:t>-126, no overflow or underflow. </a:t>
            </a:r>
          </a:p>
          <a:p>
            <a:r>
              <a:rPr lang="en-US" altLang="zh-CN" sz="2400" dirty="0"/>
              <a:t>Step 4. Rounding</a:t>
            </a:r>
          </a:p>
          <a:p>
            <a:pPr lvl="1"/>
            <a:r>
              <a:rPr lang="en-US" altLang="zh-CN" sz="2000" dirty="0" err="1"/>
              <a:t>1.110</a:t>
            </a:r>
            <a:r>
              <a:rPr lang="en-US" altLang="zh-CN" sz="2000" baseline="-25000" dirty="0" err="1"/>
              <a:t>two</a:t>
            </a:r>
            <a:r>
              <a:rPr lang="en-US" altLang="zh-CN" sz="2000" dirty="0" err="1"/>
              <a:t>x2</a:t>
            </a:r>
            <a:r>
              <a:rPr lang="en-US" altLang="zh-CN" sz="2000" baseline="30000" dirty="0"/>
              <a:t>-3</a:t>
            </a:r>
          </a:p>
          <a:p>
            <a:r>
              <a:rPr lang="en-US" altLang="zh-CN" sz="2400" dirty="0"/>
              <a:t>Step 5. sign </a:t>
            </a:r>
          </a:p>
          <a:p>
            <a:pPr lvl="1"/>
            <a:r>
              <a:rPr lang="en-US" altLang="zh-CN" sz="2000" dirty="0"/>
              <a:t>-</a:t>
            </a:r>
            <a:r>
              <a:rPr lang="en-US" altLang="zh-CN" sz="2000" dirty="0" err="1"/>
              <a:t>1.110</a:t>
            </a:r>
            <a:r>
              <a:rPr lang="en-US" altLang="zh-CN" sz="2000" baseline="-25000" dirty="0" err="1"/>
              <a:t>two</a:t>
            </a:r>
            <a:r>
              <a:rPr lang="en-US" altLang="zh-CN" sz="2000" dirty="0" err="1"/>
              <a:t>x2</a:t>
            </a:r>
            <a:r>
              <a:rPr lang="en-US" altLang="zh-CN" sz="2000" baseline="30000" dirty="0"/>
              <a:t>-3 </a:t>
            </a:r>
            <a:r>
              <a:rPr lang="en-US" altLang="zh-CN" sz="2000" dirty="0"/>
              <a:t>=-</a:t>
            </a:r>
            <a:r>
              <a:rPr lang="en-US" altLang="zh-CN" sz="2000" dirty="0" err="1"/>
              <a:t>0.21875</a:t>
            </a:r>
            <a:r>
              <a:rPr lang="en-US" altLang="zh-CN" sz="2000" baseline="-25000" dirty="0" err="1"/>
              <a:t>ten</a:t>
            </a:r>
            <a:r>
              <a:rPr lang="en-US" altLang="zh-CN" sz="2000" baseline="-25000" dirty="0"/>
              <a:t> </a:t>
            </a:r>
            <a:endParaRPr lang="zh-CN" altLang="en-US" sz="2000" baseline="-25000" dirty="0"/>
          </a:p>
        </p:txBody>
      </p:sp>
      <p:pic>
        <p:nvPicPr>
          <p:cNvPr id="931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6951" y="3284539"/>
            <a:ext cx="1223963" cy="1887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Division-- Brief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8" y="1773239"/>
            <a:ext cx="8540750" cy="4194175"/>
          </a:xfrm>
        </p:spPr>
        <p:txBody>
          <a:bodyPr/>
          <a:lstStyle/>
          <a:p>
            <a:r>
              <a:rPr lang="en-US" altLang="zh-CN"/>
              <a:t>Subtraction of exponents</a:t>
            </a:r>
          </a:p>
          <a:p>
            <a:r>
              <a:rPr lang="en-US" altLang="zh-CN"/>
              <a:t>Division of the significants</a:t>
            </a:r>
          </a:p>
          <a:p>
            <a:r>
              <a:rPr lang="en-US" altLang="zh-CN"/>
              <a:t>Normalisation</a:t>
            </a:r>
          </a:p>
          <a:p>
            <a:r>
              <a:rPr lang="en-US" altLang="zh-CN"/>
              <a:t>Runding</a:t>
            </a:r>
          </a:p>
          <a:p>
            <a:r>
              <a:rPr lang="en-US" altLang="zh-CN"/>
              <a:t>Sign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Accurate Arithmetic </a:t>
            </a:r>
            <a:endParaRPr lang="zh-CN" altLang="en-US" dirty="0"/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1919288" y="1341439"/>
            <a:ext cx="8229600" cy="4573587"/>
          </a:xfrm>
        </p:spPr>
        <p:txBody>
          <a:bodyPr/>
          <a:lstStyle/>
          <a:p>
            <a:r>
              <a:rPr lang="en-US" altLang="zh-CN" sz="2400" dirty="0"/>
              <a:t>IEEE 754 always keeps two extra bits on the right during intermediate additions, called </a:t>
            </a:r>
            <a:r>
              <a:rPr lang="en-US" altLang="zh-CN" sz="2400" dirty="0">
                <a:solidFill>
                  <a:srgbClr val="FF0000"/>
                </a:solidFill>
              </a:rPr>
              <a:t>guard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round</a:t>
            </a:r>
          </a:p>
          <a:p>
            <a:r>
              <a:rPr lang="en-US" altLang="zh-CN" sz="2400" dirty="0"/>
              <a:t>Rounding with Guard Digits </a:t>
            </a:r>
          </a:p>
          <a:p>
            <a:pPr lvl="1"/>
            <a:r>
              <a:rPr lang="en-US" altLang="zh-CN" sz="2000" dirty="0"/>
              <a:t>Add </a:t>
            </a:r>
            <a:r>
              <a:rPr lang="en-US" altLang="zh-CN" sz="2000" dirty="0" err="1"/>
              <a:t>2.56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 to </a:t>
            </a:r>
            <a:r>
              <a:rPr lang="en-US" altLang="zh-CN" sz="2000" dirty="0" err="1"/>
              <a:t>2.34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2</a:t>
            </a:r>
          </a:p>
          <a:p>
            <a:pPr lvl="1"/>
            <a:endParaRPr lang="en-US" altLang="zh-CN" sz="2000" baseline="30000" dirty="0"/>
          </a:p>
          <a:p>
            <a:pPr lvl="1"/>
            <a:endParaRPr lang="en-US" altLang="zh-CN" sz="2000" baseline="30000" dirty="0"/>
          </a:p>
          <a:p>
            <a:pPr lvl="1"/>
            <a:endParaRPr lang="en-US" altLang="zh-CN" sz="2000" baseline="30000" dirty="0"/>
          </a:p>
          <a:p>
            <a:pPr lvl="1"/>
            <a:r>
              <a:rPr lang="en-US" altLang="zh-CN" sz="2000" dirty="0"/>
              <a:t>The guard digit holds 5 and the round digit holds 6. </a:t>
            </a:r>
          </a:p>
          <a:p>
            <a:pPr lvl="1"/>
            <a:r>
              <a:rPr lang="en-US" altLang="zh-CN" sz="2000" dirty="0"/>
              <a:t>Sum=</a:t>
            </a:r>
            <a:r>
              <a:rPr lang="en-US" altLang="zh-CN" sz="2000" dirty="0" err="1"/>
              <a:t>2.37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. </a:t>
            </a:r>
          </a:p>
          <a:p>
            <a:r>
              <a:rPr lang="en-US" altLang="zh-CN" sz="2400" dirty="0"/>
              <a:t>Rounding without Guard Digits </a:t>
            </a:r>
          </a:p>
          <a:p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Sum=</a:t>
            </a:r>
            <a:r>
              <a:rPr lang="en-US" altLang="zh-CN" sz="2000" dirty="0" err="1"/>
              <a:t>2.36</a:t>
            </a:r>
            <a:r>
              <a:rPr lang="en-US" altLang="zh-CN" sz="2000" baseline="-25000" dirty="0" err="1"/>
              <a:t>ten</a:t>
            </a:r>
            <a:r>
              <a:rPr lang="en-US" altLang="zh-CN" sz="2000" dirty="0"/>
              <a:t> x 10</a:t>
            </a:r>
            <a:r>
              <a:rPr lang="en-US" altLang="zh-CN" sz="2000" baseline="30000" dirty="0"/>
              <a:t>2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2" y="2857497"/>
            <a:ext cx="1376362" cy="865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7" y="4786323"/>
            <a:ext cx="1082675" cy="887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Division </a:t>
            </a:r>
            <a:r>
              <a:rPr lang="en-US" altLang="zh-CN" dirty="0" err="1"/>
              <a:t>V1</a:t>
            </a:r>
            <a:endParaRPr lang="en-US" altLang="zh-CN" dirty="0"/>
          </a:p>
        </p:txBody>
      </p:sp>
      <p:sp>
        <p:nvSpPr>
          <p:cNvPr id="59395" name="AutoShape 3"/>
          <p:cNvSpPr>
            <a:spLocks noGrp="1" noChangeArrowheads="1"/>
          </p:cNvSpPr>
          <p:nvPr>
            <p:ph idx="1"/>
          </p:nvPr>
        </p:nvSpPr>
        <p:spPr>
          <a:xfrm>
            <a:off x="1343472" y="1142984"/>
            <a:ext cx="9721080" cy="1066800"/>
          </a:xfrm>
        </p:spPr>
        <p:txBody>
          <a:bodyPr/>
          <a:lstStyle/>
          <a:p>
            <a:r>
              <a:rPr lang="en-US" altLang="zh-CN" sz="2400" dirty="0"/>
              <a:t>At first the divisor is in the left half of the divisor register,</a:t>
            </a:r>
            <a:br>
              <a:rPr lang="en-US" altLang="zh-CN" sz="2400" dirty="0"/>
            </a:br>
            <a:r>
              <a:rPr lang="en-US" altLang="zh-CN" sz="2400" dirty="0"/>
              <a:t>the dividend is in the right half of the remainder register.</a:t>
            </a:r>
          </a:p>
          <a:p>
            <a:r>
              <a:rPr lang="en-US" altLang="zh-CN" sz="2400" dirty="0"/>
              <a:t>Shift right the divisor register each step</a:t>
            </a:r>
          </a:p>
        </p:txBody>
      </p:sp>
      <p:pic>
        <p:nvPicPr>
          <p:cNvPr id="59396" name="Picture 4" descr="05_arithmetic_77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888" y="2660042"/>
            <a:ext cx="6286487" cy="323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35360" y="3140968"/>
            <a:ext cx="4608512" cy="2249488"/>
            <a:chOff x="1882" y="2289"/>
            <a:chExt cx="2903" cy="1417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2587" y="2562"/>
              <a:ext cx="1059" cy="455"/>
            </a:xfrm>
            <a:custGeom>
              <a:avLst/>
              <a:gdLst>
                <a:gd name="T0" fmla="*/ 1059 w 953"/>
                <a:gd name="T1" fmla="*/ 24 h 431"/>
                <a:gd name="T2" fmla="*/ 202 w 953"/>
                <a:gd name="T3" fmla="*/ 24 h 431"/>
                <a:gd name="T4" fmla="*/ 101 w 953"/>
                <a:gd name="T5" fmla="*/ 24 h 431"/>
                <a:gd name="T6" fmla="*/ 202 w 953"/>
                <a:gd name="T7" fmla="*/ 168 h 431"/>
                <a:gd name="T8" fmla="*/ 0 w 953"/>
                <a:gd name="T9" fmla="*/ 455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3"/>
                <a:gd name="T16" fmla="*/ 0 h 431"/>
                <a:gd name="T17" fmla="*/ 953 w 953"/>
                <a:gd name="T18" fmla="*/ 431 h 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3" h="431">
                  <a:moveTo>
                    <a:pt x="953" y="23"/>
                  </a:moveTo>
                  <a:cubicBezTo>
                    <a:pt x="639" y="23"/>
                    <a:pt x="326" y="23"/>
                    <a:pt x="182" y="23"/>
                  </a:cubicBezTo>
                  <a:cubicBezTo>
                    <a:pt x="38" y="23"/>
                    <a:pt x="91" y="0"/>
                    <a:pt x="91" y="23"/>
                  </a:cubicBezTo>
                  <a:cubicBezTo>
                    <a:pt x="91" y="46"/>
                    <a:pt x="197" y="91"/>
                    <a:pt x="182" y="159"/>
                  </a:cubicBezTo>
                  <a:cubicBezTo>
                    <a:pt x="167" y="227"/>
                    <a:pt x="83" y="329"/>
                    <a:pt x="0" y="431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882" y="2634"/>
              <a:ext cx="57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Arial Unicode MS" pitchFamily="34" charset="-122"/>
                </a:rPr>
                <a:t>divisor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89" y="2289"/>
              <a:ext cx="101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Arial Unicode MS" pitchFamily="34" charset="-122"/>
                </a:rPr>
                <a:t>quotient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790" y="2554"/>
              <a:ext cx="90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ea typeface="Arial Unicode MS" pitchFamily="34" charset="-122"/>
                </a:rPr>
                <a:t>dividend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799" y="3005"/>
              <a:ext cx="8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remainder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700" y="2790"/>
              <a:ext cx="10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- divisor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39" y="3022"/>
              <a:ext cx="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41" y="3150"/>
              <a:ext cx="67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Arial Unicode MS" pitchFamily="34" charset="-122"/>
                </a:rPr>
                <a:t>- divisor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5" y="3430"/>
              <a:ext cx="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10" y="3475"/>
              <a:ext cx="157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remainder</a:t>
              </a:r>
            </a:p>
            <a:p>
              <a:pPr algn="r">
                <a:lnSpc>
                  <a:spcPct val="50000"/>
                </a:lnSpc>
              </a:pPr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…………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IEEE 754 round modes</a:t>
            </a:r>
            <a:endParaRPr lang="zh-CN" altLang="en-US" dirty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altLang="zh-CN" dirty="0"/>
              <a:t>Rounding: four rounding modes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dirty="0"/>
              <a:t>Round to 0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dirty="0"/>
              <a:t>Round to +</a:t>
            </a:r>
            <a:r>
              <a:rPr lang="en-US" altLang="zh-CN" dirty="0">
                <a:latin typeface="宋体" panose="02010600030101010101" pitchFamily="2" charset="-122"/>
              </a:rPr>
              <a:t>∞</a:t>
            </a:r>
            <a:r>
              <a:rPr lang="en-US" altLang="zh-CN" dirty="0"/>
              <a:t> 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dirty="0"/>
              <a:t>Round to -</a:t>
            </a:r>
            <a:r>
              <a:rPr lang="en-US" altLang="zh-CN" dirty="0">
                <a:latin typeface="宋体" panose="02010600030101010101" pitchFamily="2" charset="-122"/>
              </a:rPr>
              <a:t>∞</a:t>
            </a:r>
          </a:p>
          <a:p>
            <a:pPr lvl="1">
              <a:spcBef>
                <a:spcPts val="1200"/>
              </a:spcBef>
              <a:defRPr/>
            </a:pPr>
            <a:r>
              <a:rPr lang="en-US" altLang="zh-CN" dirty="0"/>
              <a:t>Round to next even number (default) </a:t>
            </a:r>
          </a:p>
          <a:p>
            <a:pPr marL="0" indent="0">
              <a:spcBef>
                <a:spcPts val="1200"/>
              </a:spcBef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Round modes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52596" y="1214423"/>
          <a:ext cx="8145462" cy="4579939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down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(towards −∞)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up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(towards +∞)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towards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zero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away from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zero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to</a:t>
                      </a:r>
                      <a:b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nearest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+23.67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+23.50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 or 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+23.35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+23.00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23.00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23.35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23.50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−23 or −24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23.67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83140" marR="83140" marT="41578" marB="415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ULP and </a:t>
            </a:r>
            <a:r>
              <a:rPr lang="en-US" altLang="zh-CN" dirty="0" err="1"/>
              <a:t>Lsb</a:t>
            </a:r>
            <a:endParaRPr lang="zh-CN" altLang="en-US" dirty="0"/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ULP</a:t>
            </a:r>
            <a:endParaRPr lang="en-US" altLang="zh-CN" dirty="0"/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U</a:t>
            </a:r>
            <a:r>
              <a:rPr lang="en-US" altLang="zh-CN" dirty="0">
                <a:solidFill>
                  <a:srgbClr val="0070C0"/>
                </a:solidFill>
              </a:rPr>
              <a:t>nit in the </a:t>
            </a:r>
            <a:r>
              <a:rPr lang="en-US" altLang="zh-CN" u="sng" dirty="0">
                <a:solidFill>
                  <a:srgbClr val="0070C0"/>
                </a:solidFill>
              </a:rPr>
              <a:t>L</a:t>
            </a:r>
            <a:r>
              <a:rPr lang="en-US" altLang="zh-CN" dirty="0">
                <a:solidFill>
                  <a:srgbClr val="0070C0"/>
                </a:solidFill>
              </a:rPr>
              <a:t>ast </a:t>
            </a:r>
            <a:r>
              <a:rPr lang="en-US" altLang="zh-CN" u="sng" dirty="0">
                <a:solidFill>
                  <a:srgbClr val="0070C0"/>
                </a:solidFill>
              </a:rPr>
              <a:t>P</a:t>
            </a:r>
            <a:r>
              <a:rPr lang="en-US" altLang="zh-CN" dirty="0">
                <a:solidFill>
                  <a:srgbClr val="0070C0"/>
                </a:solidFill>
              </a:rPr>
              <a:t>lace or unit of least precision</a:t>
            </a:r>
          </a:p>
          <a:p>
            <a:pPr lvl="1"/>
            <a:r>
              <a:rPr lang="zh-CN" altLang="en-US" dirty="0"/>
              <a:t>相邻浮点数之间的距离</a:t>
            </a:r>
            <a:endParaRPr lang="en-US" altLang="zh-CN" dirty="0"/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ULP</a:t>
            </a:r>
            <a:r>
              <a:rPr lang="en-US" altLang="zh-CN" dirty="0"/>
              <a:t>(x) is less than or equal to 1, then x + 1 &gt; x. Otherwise, x + 1 = x.</a:t>
            </a:r>
          </a:p>
          <a:p>
            <a:endParaRPr lang="en-US" altLang="zh-CN" dirty="0"/>
          </a:p>
          <a:p>
            <a:r>
              <a:rPr lang="en-US" altLang="zh-CN" dirty="0" err="1"/>
              <a:t>Lsb</a:t>
            </a:r>
            <a:endParaRPr lang="en-US" altLang="zh-CN" dirty="0"/>
          </a:p>
          <a:p>
            <a:pPr lvl="1"/>
            <a:r>
              <a:rPr lang="en-US" altLang="zh-CN" dirty="0"/>
              <a:t>the value the </a:t>
            </a:r>
            <a:r>
              <a:rPr lang="en-US" altLang="zh-CN" dirty="0">
                <a:solidFill>
                  <a:srgbClr val="0070C0"/>
                </a:solidFill>
              </a:rPr>
              <a:t>least significant bit</a:t>
            </a:r>
          </a:p>
          <a:p>
            <a:pPr lvl="1"/>
            <a:r>
              <a:rPr lang="en-US" altLang="zh-CN" dirty="0"/>
              <a:t>determining whether the number is even or odd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sticky bit</a:t>
            </a:r>
            <a:endParaRPr lang="zh-CN" altLang="en-US" dirty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1919288" y="1341439"/>
            <a:ext cx="8857232" cy="4573587"/>
          </a:xfrm>
        </p:spPr>
        <p:txBody>
          <a:bodyPr/>
          <a:lstStyle/>
          <a:p>
            <a:r>
              <a:rPr lang="en-US" altLang="zh-CN" dirty="0"/>
              <a:t>A bit used in rounding in addition to guard and round that is set whenever there are nonzero bits to the right of the round bit. </a:t>
            </a:r>
          </a:p>
          <a:p>
            <a:r>
              <a:rPr lang="en-US" altLang="zh-CN" dirty="0"/>
              <a:t>allows the computer to see the difference between 0.50 ... </a:t>
            </a:r>
            <a:r>
              <a:rPr lang="en-US" altLang="zh-CN" dirty="0" err="1"/>
              <a:t>00</a:t>
            </a:r>
            <a:r>
              <a:rPr lang="en-US" altLang="zh-CN" baseline="-25000" dirty="0" err="1"/>
              <a:t>ten</a:t>
            </a:r>
            <a:r>
              <a:rPr lang="en-US" altLang="zh-CN" dirty="0"/>
              <a:t> and 0.50 ... </a:t>
            </a:r>
            <a:r>
              <a:rPr lang="en-US" altLang="zh-CN" dirty="0" err="1"/>
              <a:t>0l</a:t>
            </a:r>
            <a:r>
              <a:rPr lang="en-US" altLang="zh-CN" baseline="-25000" dirty="0" err="1"/>
              <a:t>ten</a:t>
            </a:r>
            <a:r>
              <a:rPr lang="en-US" altLang="zh-CN" dirty="0"/>
              <a:t> when rounding.</a:t>
            </a:r>
          </a:p>
          <a:p>
            <a:r>
              <a:rPr lang="en-US" altLang="zh-CN" dirty="0"/>
              <a:t>examples in the floating point format with </a:t>
            </a:r>
            <a:r>
              <a:rPr lang="en-US" altLang="zh-CN" dirty="0">
                <a:solidFill>
                  <a:srgbClr val="0070C0"/>
                </a:solidFill>
              </a:rPr>
              <a:t>guard, round and sticky </a:t>
            </a:r>
            <a:r>
              <a:rPr lang="en-US" altLang="zh-CN" dirty="0"/>
              <a:t>bits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Examples for guard, round, and sticky bit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9150" y="1071547"/>
            <a:ext cx="8578850" cy="50403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1800" dirty="0"/>
              <a:t>			</a:t>
            </a:r>
            <a:r>
              <a:rPr lang="en-US" altLang="zh-CN" sz="1800"/>
              <a:t>          </a:t>
            </a:r>
            <a:r>
              <a:rPr lang="en-US" altLang="zh-CN" sz="1800" dirty="0"/>
              <a:t>g r s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1.11000000000000000000100 0 0 0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1.11000000000000000000100 (mantissa used, exact representation)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1.11000000000000000000000 1 1 0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1.11000000000000000000001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1.11000000000000000000000 0 1 0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1.11000000000000000000000 1 1 1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1.11000000000000000000001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1.11000000000000000000000 0 0 1 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</a:t>
            </a:r>
            <a:r>
              <a:rPr lang="en-US" altLang="zh-CN" sz="1800" b="1" dirty="0">
                <a:solidFill>
                  <a:srgbClr val="00B050"/>
                </a:solidFill>
              </a:rPr>
              <a:t>0</a:t>
            </a:r>
            <a:r>
              <a:rPr lang="en-US" altLang="zh-CN" sz="1800" dirty="0"/>
              <a:t> 1 0 0 (the “halfway” case) </a:t>
            </a: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LSB=0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</a:t>
            </a:r>
            <a:r>
              <a:rPr lang="en-US" altLang="zh-CN" sz="1800" b="1" dirty="0">
                <a:solidFill>
                  <a:srgbClr val="00B050"/>
                </a:solidFill>
              </a:rPr>
              <a:t>1</a:t>
            </a:r>
            <a:r>
              <a:rPr lang="en-US" altLang="zh-CN" sz="1800" dirty="0"/>
              <a:t> 1 0 0 (the “halfway” case) </a:t>
            </a:r>
            <a:r>
              <a:rPr lang="en-US" altLang="zh-CN" sz="1800" dirty="0">
                <a:solidFill>
                  <a:srgbClr val="FF0000"/>
                </a:solidFill>
              </a:rPr>
              <a:t>1.11000000000000000000010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LSB=1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sz="1800" dirty="0"/>
          </a:p>
          <a:p>
            <a:pPr>
              <a:defRPr/>
            </a:pPr>
            <a:endParaRPr lang="zh-CN" altLang="en-US" sz="18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IEEE 754-1985 formats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74826" y="1773238"/>
          <a:ext cx="8759825" cy="3232482"/>
        </p:xfrm>
        <a:graphic>
          <a:graphicData uri="http://schemas.openxmlformats.org/drawingml/2006/table">
            <a:tbl>
              <a:tblPr/>
              <a:tblGrid>
                <a:gridCol w="1201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Name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Common name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Base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Digits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 min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 max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Notes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Decimal</a:t>
                      </a:r>
                      <a:b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digits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Decimal</a:t>
                      </a:r>
                      <a:b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 max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hlinkClick r:id="rId3" tooltip="Half precision floating-point format"/>
                        </a:rPr>
                        <a:t>binary16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Half precision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10+1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+15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storage, not basic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3.31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4.51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hlinkClick r:id="rId4" tooltip="Single precision floating-point format"/>
                        </a:rPr>
                        <a:t>binary32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Single precision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23+1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126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+127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7.22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38.23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hlinkClick r:id="rId5" tooltip="Double precision floating-point format"/>
                        </a:rPr>
                        <a:t>binary64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 precision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52+1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1022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+1023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15.95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307.95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hlinkClick r:id="rId6" tooltip="Quadruple precision floating-point format"/>
                        </a:rPr>
                        <a:t>binary128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Quadruple precision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112+1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16382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+16383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34.02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4931.77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hlinkClick r:id="rId7" tooltip="Decimal32 floating-point format"/>
                        </a:rPr>
                        <a:t>decimal32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95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+96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storage, not basic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96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hlinkClick r:id="rId8" tooltip="Decimal64 floating-point format"/>
                        </a:rPr>
                        <a:t>decimal64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383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+384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16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384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  <a:hlinkClick r:id="rId9" tooltip="Decimal128 floating-point format"/>
                        </a:rPr>
                        <a:t>decimal128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6143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+6144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34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6144</a:t>
                      </a:r>
                    </a:p>
                  </a:txBody>
                  <a:tcPr marL="57179" marR="57179" marT="28577" marB="285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/>
              <a:t>Parallelism and Computer Arithmetic: Associativity </a:t>
            </a:r>
            <a:endParaRPr lang="zh-CN" altLang="en-US" sz="3200" dirty="0"/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>
          <a:xfrm>
            <a:off x="2095472" y="1500175"/>
            <a:ext cx="8229600" cy="4768865"/>
          </a:xfrm>
        </p:spPr>
        <p:txBody>
          <a:bodyPr/>
          <a:lstStyle/>
          <a:p>
            <a:r>
              <a:rPr lang="es-ES" altLang="zh-CN" dirty="0"/>
              <a:t>if   x + (y+ z) = (x + y) + z  ?</a:t>
            </a:r>
          </a:p>
          <a:p>
            <a:pPr lvl="1"/>
            <a:r>
              <a:rPr lang="pt-BR" altLang="zh-CN" dirty="0"/>
              <a:t>x = -1.5</a:t>
            </a:r>
            <a:r>
              <a:rPr lang="en-US" altLang="zh-CN" baseline="-25000" dirty="0"/>
              <a:t>t</a:t>
            </a:r>
            <a:r>
              <a:rPr lang="pt-BR" altLang="zh-CN" baseline="-25000" dirty="0"/>
              <a:t>en</a:t>
            </a:r>
            <a:r>
              <a:rPr lang="pt-BR" altLang="zh-CN" dirty="0"/>
              <a:t> x 10</a:t>
            </a:r>
            <a:r>
              <a:rPr lang="pt-BR" altLang="zh-CN" baseline="30000" dirty="0"/>
              <a:t>38</a:t>
            </a:r>
            <a:r>
              <a:rPr lang="pt-BR" altLang="zh-CN" dirty="0"/>
              <a:t>, </a:t>
            </a:r>
            <a:r>
              <a:rPr lang="en-US" altLang="zh-CN" dirty="0"/>
              <a:t>y</a:t>
            </a:r>
            <a:r>
              <a:rPr lang="pt-BR" altLang="zh-CN" dirty="0"/>
              <a:t>= 1.5</a:t>
            </a:r>
            <a:r>
              <a:rPr lang="en-US" altLang="zh-CN" baseline="-25000" dirty="0"/>
              <a:t>t</a:t>
            </a:r>
            <a:r>
              <a:rPr lang="pt-BR" altLang="zh-CN" baseline="-25000" dirty="0"/>
              <a:t>en</a:t>
            </a:r>
            <a:r>
              <a:rPr lang="pt-BR" altLang="zh-CN" dirty="0"/>
              <a:t> X 10</a:t>
            </a:r>
            <a:r>
              <a:rPr lang="pt-BR" altLang="zh-CN" baseline="30000" dirty="0"/>
              <a:t>38</a:t>
            </a:r>
            <a:r>
              <a:rPr lang="pt-BR" altLang="zh-CN" dirty="0"/>
              <a:t>, and z = 1.0</a:t>
            </a:r>
          </a:p>
          <a:p>
            <a:pPr lvl="1"/>
            <a:endParaRPr lang="pt-BR" altLang="zh-CN" dirty="0"/>
          </a:p>
          <a:p>
            <a:pPr lvl="1"/>
            <a:r>
              <a:rPr lang="pt-BR" altLang="zh-CN" dirty="0"/>
              <a:t>x + (y + z) = 0.0 </a:t>
            </a:r>
          </a:p>
          <a:p>
            <a:pPr lvl="1"/>
            <a:r>
              <a:rPr lang="pt-BR" altLang="zh-CN" dirty="0"/>
              <a:t>(x+</a:t>
            </a:r>
            <a:r>
              <a:rPr lang="en-US" altLang="zh-CN" dirty="0"/>
              <a:t>y</a:t>
            </a:r>
            <a:r>
              <a:rPr lang="pt-BR" altLang="zh-CN" dirty="0"/>
              <a:t>) + z = 1.0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1290" y="0"/>
            <a:ext cx="7570810" cy="620688"/>
          </a:xfrm>
        </p:spPr>
        <p:txBody>
          <a:bodyPr/>
          <a:lstStyle/>
          <a:p>
            <a:r>
              <a:rPr lang="en-US" altLang="zh-CN" dirty="0"/>
              <a:t>Observe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777" y="602399"/>
            <a:ext cx="6312051" cy="56010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/>
              <a:t>#include 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 main(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 char 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400050" lvl="1" indent="0"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marL="400050" lvl="1" indent="0">
              <a:buNone/>
            </a:pPr>
            <a:r>
              <a:rPr lang="en-US" altLang="zh-CN" sz="1400" dirty="0" err="1"/>
              <a:t>dwrd</a:t>
            </a:r>
            <a:r>
              <a:rPr lang="en-US" altLang="zh-CN" sz="1400" dirty="0"/>
              <a:t> m;</a:t>
            </a:r>
          </a:p>
          <a:p>
            <a:pPr marL="400050" lvl="1" indent="0">
              <a:buNone/>
            </a:pPr>
            <a:r>
              <a:rPr lang="en-US" altLang="zh-CN" sz="1400" dirty="0"/>
              <a:t>for(;;){</a:t>
            </a:r>
          </a:p>
          <a:p>
            <a:pPr marL="800100" lvl="2" indent="0">
              <a:buNone/>
            </a:pPr>
            <a:r>
              <a:rPr lang="en-US" altLang="zh-CN" sz="1400" dirty="0" err="1"/>
              <a:t>scanf</a:t>
            </a:r>
            <a:r>
              <a:rPr lang="en-US" altLang="zh-CN" sz="1400" dirty="0"/>
              <a:t>("%f", &amp;</a:t>
            </a:r>
            <a:r>
              <a:rPr lang="en-US" altLang="zh-CN" sz="1400" dirty="0" err="1"/>
              <a:t>u.f</a:t>
            </a:r>
            <a:r>
              <a:rPr lang="en-US" altLang="zh-CN" sz="1400" dirty="0"/>
              <a:t>); if(</a:t>
            </a:r>
            <a:r>
              <a:rPr lang="en-US" altLang="zh-CN" sz="1400" dirty="0" err="1"/>
              <a:t>u.f</a:t>
            </a:r>
            <a:r>
              <a:rPr lang="en-US" altLang="zh-CN" sz="1400" dirty="0"/>
              <a:t>==-100)break;</a:t>
            </a:r>
          </a:p>
          <a:p>
            <a:pPr marL="800100" lvl="2" indent="0"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可以输入一个大数：</a:t>
            </a:r>
            <a:r>
              <a:rPr lang="en-US" altLang="zh-CN" sz="1400" dirty="0"/>
              <a:t>//12345678901234567890123456789012345678.1234567</a:t>
            </a:r>
          </a:p>
          <a:p>
            <a:pPr marL="800100" lvl="2" indent="0">
              <a:buNone/>
            </a:pPr>
            <a:r>
              <a:rPr lang="en-US" altLang="zh-CN" sz="1400" dirty="0"/>
              <a:t>//(38</a:t>
            </a:r>
            <a:r>
              <a:rPr lang="zh-CN" altLang="en-US" sz="1400" dirty="0"/>
              <a:t>位整数差不多正好，再多便</a:t>
            </a:r>
            <a:r>
              <a:rPr lang="en-US" altLang="zh-CN" sz="1400" dirty="0"/>
              <a:t>INF</a:t>
            </a:r>
            <a:r>
              <a:rPr lang="zh-CN" altLang="en-US" sz="1400" dirty="0"/>
              <a:t>无穷。但精度只有</a:t>
            </a:r>
            <a:r>
              <a:rPr lang="en-US" altLang="zh-CN" sz="1400" dirty="0"/>
              <a:t>7</a:t>
            </a:r>
            <a:r>
              <a:rPr lang="zh-CN" altLang="en-US" sz="1400" dirty="0"/>
              <a:t>位数左右</a:t>
            </a:r>
            <a:r>
              <a:rPr lang="en-US" altLang="zh-CN" sz="1400" dirty="0"/>
              <a:t>)</a:t>
            </a:r>
          </a:p>
          <a:p>
            <a:pPr marL="800100" lvl="2" indent="0">
              <a:buNone/>
            </a:pPr>
            <a:r>
              <a:rPr lang="en-US" altLang="zh-CN" sz="1400" dirty="0"/>
              <a:t>//</a:t>
            </a:r>
            <a:r>
              <a:rPr lang="en-US" altLang="zh-CN" sz="1400" dirty="0" err="1"/>
              <a:t>u.d</a:t>
            </a:r>
            <a:r>
              <a:rPr lang="en-US" altLang="zh-CN" sz="1400" dirty="0"/>
              <a:t>=0xFF800000; //</a:t>
            </a:r>
            <a:r>
              <a:rPr lang="zh-CN" altLang="en-US" sz="1400" dirty="0"/>
              <a:t>直接创造一个无穷</a:t>
            </a:r>
          </a:p>
          <a:p>
            <a:pPr marL="800100" lvl="2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("%70.40f\n", </a:t>
            </a:r>
            <a:r>
              <a:rPr lang="en-US" altLang="zh-CN" sz="1400" dirty="0" err="1"/>
              <a:t>u.f</a:t>
            </a:r>
            <a:r>
              <a:rPr lang="en-US" altLang="zh-CN" sz="1400" dirty="0"/>
              <a:t>);</a:t>
            </a:r>
          </a:p>
          <a:p>
            <a:pPr marL="800100" lvl="2" indent="0">
              <a:buNone/>
            </a:pPr>
            <a:r>
              <a:rPr lang="en-US" altLang="zh-CN" sz="1400" dirty="0"/>
              <a:t>m=0x80000000;</a:t>
            </a:r>
          </a:p>
          <a:p>
            <a:pPr marL="800100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&lt;32;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++){</a:t>
            </a:r>
          </a:p>
          <a:p>
            <a:pPr marL="800100" lvl="2" indent="0">
              <a:buNone/>
            </a:pPr>
            <a:r>
              <a:rPr lang="en-US" altLang="zh-CN" sz="1400" dirty="0"/>
              <a:t>if(</a:t>
            </a:r>
            <a:r>
              <a:rPr lang="en-US" altLang="zh-CN" sz="1400" dirty="0" err="1"/>
              <a:t>m&amp;u.d</a:t>
            </a:r>
            <a:r>
              <a:rPr lang="en-US" altLang="zh-CN" sz="1400" dirty="0"/>
              <a:t>)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("1");</a:t>
            </a:r>
          </a:p>
          <a:p>
            <a:pPr marL="800100" lvl="2" indent="0">
              <a:buNone/>
            </a:pPr>
            <a:r>
              <a:rPr lang="en-US" altLang="zh-CN" sz="1400" dirty="0"/>
              <a:t>else  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("0");</a:t>
            </a:r>
          </a:p>
          <a:p>
            <a:pPr marL="800100" lvl="2" indent="0">
              <a:buNone/>
            </a:pPr>
            <a:r>
              <a:rPr lang="en-US" altLang="zh-CN" sz="1400" dirty="0"/>
              <a:t>m&gt;&gt;=1;</a:t>
            </a:r>
          </a:p>
          <a:p>
            <a:pPr marL="800100" lvl="2" indent="0">
              <a:buNone/>
            </a:pPr>
            <a:r>
              <a:rPr lang="en-US" altLang="zh-CN" sz="1400" dirty="0"/>
              <a:t>}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marL="800100" lvl="2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("Hello, world\n");</a:t>
            </a:r>
          </a:p>
          <a:p>
            <a:pPr marL="0" indent="0">
              <a:buNone/>
            </a:pPr>
            <a:r>
              <a:rPr lang="en-US" altLang="zh-CN" sz="1400" dirty="0"/>
              <a:t>return 0;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2060848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typedef</a:t>
            </a:r>
            <a:r>
              <a:rPr lang="en-US" altLang="zh-CN" sz="1600" dirty="0"/>
              <a:t> unsigned long </a:t>
            </a:r>
            <a:r>
              <a:rPr lang="en-US" altLang="zh-CN" sz="1600" dirty="0" err="1"/>
              <a:t>dwrd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union {</a:t>
            </a:r>
          </a:p>
          <a:p>
            <a:pPr lvl="1"/>
            <a:r>
              <a:rPr lang="en-US" altLang="zh-CN" sz="1600" dirty="0"/>
              <a:t>float f;</a:t>
            </a:r>
          </a:p>
          <a:p>
            <a:pPr lvl="1"/>
            <a:r>
              <a:rPr lang="en-US" altLang="zh-CN" sz="1600" dirty="0" err="1"/>
              <a:t>dwrd</a:t>
            </a:r>
            <a:r>
              <a:rPr lang="en-US" altLang="zh-CN" sz="1600" dirty="0"/>
              <a:t> d;</a:t>
            </a:r>
          </a:p>
          <a:p>
            <a:r>
              <a:rPr lang="en-US" altLang="zh-CN" sz="1600" dirty="0"/>
              <a:t>}u;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316872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9" y="1052737"/>
            <a:ext cx="8302625" cy="4886325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已知</a:t>
            </a:r>
            <a:r>
              <a:rPr lang="en-US" altLang="zh-CN" dirty="0">
                <a:solidFill>
                  <a:srgbClr val="0070C0"/>
                </a:solidFill>
              </a:rPr>
              <a:t>F(n) = </a:t>
            </a:r>
            <a:r>
              <a:rPr lang="el-GR" altLang="zh-CN" dirty="0">
                <a:solidFill>
                  <a:srgbClr val="0070C0"/>
                </a:solidFill>
              </a:rPr>
              <a:t>Σ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2</a:t>
            </a:r>
            <a:r>
              <a:rPr lang="en-US" altLang="zh-CN" baseline="30000" dirty="0">
                <a:solidFill>
                  <a:srgbClr val="0070C0"/>
                </a:solidFill>
              </a:rPr>
              <a:t>n+1</a:t>
            </a:r>
            <a:r>
              <a:rPr lang="en-US" altLang="zh-CN" dirty="0">
                <a:solidFill>
                  <a:srgbClr val="0070C0"/>
                </a:solidFill>
              </a:rPr>
              <a:t> -1 = 111…1B,  n+1</a:t>
            </a:r>
            <a:r>
              <a:rPr lang="zh-CN" altLang="en-US" dirty="0">
                <a:solidFill>
                  <a:srgbClr val="0070C0"/>
                </a:solidFill>
              </a:rPr>
              <a:t>个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计算</a:t>
            </a:r>
            <a:r>
              <a:rPr lang="en-US" altLang="zh-CN" dirty="0">
                <a:solidFill>
                  <a:srgbClr val="0070C0"/>
                </a:solidFill>
              </a:rPr>
              <a:t>F(n)</a:t>
            </a:r>
            <a:r>
              <a:rPr lang="zh-CN" altLang="en-US" dirty="0">
                <a:solidFill>
                  <a:srgbClr val="0070C0"/>
                </a:solidFill>
              </a:rPr>
              <a:t>的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zh-CN" altLang="en-US" dirty="0">
                <a:solidFill>
                  <a:srgbClr val="0070C0"/>
                </a:solidFill>
              </a:rPr>
              <a:t>语言函数</a:t>
            </a:r>
            <a:r>
              <a:rPr lang="en-US" altLang="zh-CN" dirty="0">
                <a:solidFill>
                  <a:srgbClr val="0070C0"/>
                </a:solidFill>
              </a:rPr>
              <a:t>f1</a:t>
            </a:r>
            <a:r>
              <a:rPr lang="zh-CN" altLang="en-US" dirty="0">
                <a:solidFill>
                  <a:srgbClr val="0070C0"/>
                </a:solidFill>
              </a:rPr>
              <a:t>如下，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 f1</a:t>
            </a:r>
            <a:r>
              <a:rPr lang="zh-CN" altLang="en-US" dirty="0">
                <a:solidFill>
                  <a:srgbClr val="0070C0"/>
                </a:solidFill>
              </a:rPr>
              <a:t>（ </a:t>
            </a:r>
            <a:r>
              <a:rPr lang="en-US" altLang="zh-CN" dirty="0">
                <a:solidFill>
                  <a:srgbClr val="0070C0"/>
                </a:solidFill>
              </a:rPr>
              <a:t>unsigned n)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{  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 sum = 1, power = 1;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for ( unsigned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=0; 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&lt;=n-1; 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 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{    power * = 2;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sum += power;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}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return sum;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55013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116632"/>
            <a:ext cx="7570810" cy="1142984"/>
          </a:xfrm>
        </p:spPr>
        <p:txBody>
          <a:bodyPr/>
          <a:lstStyle/>
          <a:p>
            <a:r>
              <a:rPr lang="zh-CN" altLang="en-US" sz="2400" dirty="0">
                <a:solidFill>
                  <a:srgbClr val="0070C0"/>
                </a:solidFill>
              </a:rPr>
              <a:t>将</a:t>
            </a:r>
            <a:r>
              <a:rPr lang="en-US" altLang="zh-CN" sz="2400" dirty="0">
                <a:solidFill>
                  <a:srgbClr val="0070C0"/>
                </a:solidFill>
              </a:rPr>
              <a:t>f1</a:t>
            </a:r>
            <a:r>
              <a:rPr lang="zh-CN" altLang="en-US" sz="2400" dirty="0">
                <a:solidFill>
                  <a:srgbClr val="0070C0"/>
                </a:solidFill>
              </a:rPr>
              <a:t>中的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zh-CN" altLang="en-US" sz="2400" dirty="0">
                <a:solidFill>
                  <a:srgbClr val="0070C0"/>
                </a:solidFill>
              </a:rPr>
              <a:t>都改为</a:t>
            </a:r>
            <a:r>
              <a:rPr lang="en-US" altLang="zh-CN" sz="2400" dirty="0">
                <a:solidFill>
                  <a:srgbClr val="0070C0"/>
                </a:solidFill>
              </a:rPr>
              <a:t>float</a:t>
            </a:r>
            <a:r>
              <a:rPr lang="zh-CN" altLang="en-US" sz="2400" dirty="0">
                <a:solidFill>
                  <a:srgbClr val="0070C0"/>
                </a:solidFill>
              </a:rPr>
              <a:t>，可得到计算</a:t>
            </a:r>
            <a:r>
              <a:rPr lang="en-US" altLang="zh-CN" sz="2400" dirty="0">
                <a:solidFill>
                  <a:srgbClr val="0070C0"/>
                </a:solidFill>
              </a:rPr>
              <a:t>f(n)</a:t>
            </a:r>
            <a:r>
              <a:rPr lang="zh-CN" altLang="en-US" sz="2400" dirty="0">
                <a:solidFill>
                  <a:srgbClr val="0070C0"/>
                </a:solidFill>
              </a:rPr>
              <a:t>的另一个函数</a:t>
            </a:r>
            <a:r>
              <a:rPr lang="en-US" altLang="zh-CN" sz="2400" dirty="0">
                <a:solidFill>
                  <a:srgbClr val="0070C0"/>
                </a:solidFill>
              </a:rPr>
              <a:t>f2.</a:t>
            </a:r>
            <a:r>
              <a:rPr lang="zh-CN" altLang="en-US" sz="2400" dirty="0">
                <a:solidFill>
                  <a:srgbClr val="0070C0"/>
                </a:solidFill>
              </a:rPr>
              <a:t>假设</a:t>
            </a:r>
            <a:r>
              <a:rPr lang="en-US" altLang="zh-CN" sz="2400" dirty="0">
                <a:solidFill>
                  <a:srgbClr val="0070C0"/>
                </a:solidFill>
              </a:rPr>
              <a:t>unsigned</a:t>
            </a:r>
            <a:r>
              <a:rPr lang="zh-CN" altLang="en-US" sz="2400" dirty="0">
                <a:solidFill>
                  <a:srgbClr val="0070C0"/>
                </a:solidFill>
              </a:rPr>
              <a:t>和</a:t>
            </a:r>
            <a:r>
              <a:rPr lang="en-US" altLang="zh-CN" sz="2400" dirty="0" err="1">
                <a:solidFill>
                  <a:srgbClr val="0070C0"/>
                </a:solidFill>
              </a:rPr>
              <a:t>int</a:t>
            </a:r>
            <a:r>
              <a:rPr lang="zh-CN" altLang="en-US" sz="2400" dirty="0">
                <a:solidFill>
                  <a:srgbClr val="0070C0"/>
                </a:solidFill>
              </a:rPr>
              <a:t>型数据都占</a:t>
            </a:r>
            <a:r>
              <a:rPr lang="en-US" altLang="zh-CN" sz="2400" dirty="0">
                <a:solidFill>
                  <a:srgbClr val="0070C0"/>
                </a:solidFill>
              </a:rPr>
              <a:t>32</a:t>
            </a:r>
            <a:r>
              <a:rPr lang="zh-CN" altLang="en-US" sz="2400" dirty="0">
                <a:solidFill>
                  <a:srgbClr val="0070C0"/>
                </a:solidFill>
              </a:rPr>
              <a:t>位，</a:t>
            </a:r>
            <a:r>
              <a:rPr lang="en-US" altLang="zh-CN" sz="2400" dirty="0">
                <a:solidFill>
                  <a:srgbClr val="0070C0"/>
                </a:solidFill>
              </a:rPr>
              <a:t>float</a:t>
            </a:r>
            <a:r>
              <a:rPr lang="zh-CN" altLang="en-US" sz="2400" dirty="0">
                <a:solidFill>
                  <a:srgbClr val="0070C0"/>
                </a:solidFill>
              </a:rPr>
              <a:t>采用</a:t>
            </a:r>
            <a:r>
              <a:rPr lang="en-US" altLang="zh-CN" sz="2400" dirty="0">
                <a:solidFill>
                  <a:srgbClr val="0070C0"/>
                </a:solidFill>
              </a:rPr>
              <a:t>IEEE 754</a:t>
            </a:r>
            <a:r>
              <a:rPr lang="zh-CN" altLang="en-US" sz="2400" dirty="0">
                <a:solidFill>
                  <a:srgbClr val="0070C0"/>
                </a:solidFill>
              </a:rPr>
              <a:t>单精度标准。回答一下问题：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7" y="1340769"/>
            <a:ext cx="8302625" cy="4886325"/>
          </a:xfrm>
        </p:spPr>
        <p:txBody>
          <a:bodyPr/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n=0</a:t>
            </a:r>
            <a:r>
              <a:rPr lang="zh-CN" altLang="en-US" sz="2400" dirty="0"/>
              <a:t>时，</a:t>
            </a:r>
            <a:r>
              <a:rPr lang="en-US" altLang="zh-CN" sz="2400" dirty="0"/>
              <a:t>f1</a:t>
            </a:r>
            <a:r>
              <a:rPr lang="zh-CN" altLang="en-US" sz="2400" dirty="0"/>
              <a:t>会出现死循环，为什么？若将</a:t>
            </a:r>
            <a:r>
              <a:rPr lang="en-US" altLang="zh-CN" sz="2400" dirty="0"/>
              <a:t>f1</a:t>
            </a:r>
            <a:r>
              <a:rPr lang="zh-CN" altLang="en-US" sz="2400" dirty="0"/>
              <a:t>中变量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n</a:t>
            </a:r>
            <a:r>
              <a:rPr lang="zh-CN" altLang="en-US" sz="2400" dirty="0"/>
              <a:t>都定义为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型，则</a:t>
            </a:r>
            <a:r>
              <a:rPr lang="en-US" altLang="zh-CN" sz="2400" dirty="0"/>
              <a:t>f1</a:t>
            </a:r>
            <a:r>
              <a:rPr lang="zh-CN" altLang="en-US" sz="2400" dirty="0"/>
              <a:t>是否还会出现死循环？为什么？</a:t>
            </a:r>
            <a:endParaRPr lang="en-US" altLang="zh-CN" sz="2400" dirty="0"/>
          </a:p>
          <a:p>
            <a:r>
              <a:rPr lang="en-US" altLang="zh-CN" sz="2400" dirty="0"/>
              <a:t>f1(23)</a:t>
            </a:r>
            <a:r>
              <a:rPr lang="zh-CN" altLang="en-US" sz="2400" dirty="0"/>
              <a:t>和</a:t>
            </a:r>
            <a:r>
              <a:rPr lang="en-US" altLang="zh-CN" sz="2400" dirty="0"/>
              <a:t>f2(23) </a:t>
            </a:r>
            <a:r>
              <a:rPr lang="zh-CN" altLang="en-US" sz="2400" dirty="0"/>
              <a:t>的返回值是否相等？机器数各是什么（用十六进制表示）？</a:t>
            </a:r>
            <a:endParaRPr lang="en-US" altLang="zh-CN" sz="2400" dirty="0"/>
          </a:p>
          <a:p>
            <a:r>
              <a:rPr lang="en-US" altLang="zh-CN" sz="2400" dirty="0"/>
              <a:t>f1(24)</a:t>
            </a:r>
            <a:r>
              <a:rPr lang="zh-CN" altLang="en-US" sz="2400" dirty="0"/>
              <a:t>和</a:t>
            </a:r>
            <a:r>
              <a:rPr lang="en-US" altLang="zh-CN" sz="2400" dirty="0"/>
              <a:t>f2(24)</a:t>
            </a:r>
            <a:r>
              <a:rPr lang="zh-CN" altLang="en-US" sz="2400" dirty="0"/>
              <a:t>的返回值分别为</a:t>
            </a:r>
            <a:r>
              <a:rPr lang="en-US" altLang="zh-CN" sz="2400" dirty="0"/>
              <a:t>33554431</a:t>
            </a:r>
            <a:r>
              <a:rPr lang="zh-CN" altLang="en-US" sz="2400" dirty="0"/>
              <a:t>和</a:t>
            </a:r>
            <a:r>
              <a:rPr lang="en-US" altLang="zh-CN" sz="2400" dirty="0"/>
              <a:t>33554432.0</a:t>
            </a:r>
            <a:r>
              <a:rPr lang="zh-CN" altLang="en-US" sz="2400" dirty="0"/>
              <a:t>，为什么不相等？</a:t>
            </a:r>
            <a:endParaRPr lang="en-US" altLang="zh-CN" sz="2400" dirty="0"/>
          </a:p>
          <a:p>
            <a:r>
              <a:rPr lang="en-US" altLang="zh-CN" sz="2400" dirty="0"/>
              <a:t>f(31) = 2</a:t>
            </a:r>
            <a:r>
              <a:rPr lang="en-US" altLang="zh-CN" sz="2400" baseline="30000" dirty="0"/>
              <a:t>32</a:t>
            </a:r>
            <a:r>
              <a:rPr lang="en-US" altLang="zh-CN" sz="2400" dirty="0"/>
              <a:t> -1, </a:t>
            </a:r>
            <a:r>
              <a:rPr lang="zh-CN" altLang="en-US" sz="2400" dirty="0"/>
              <a:t>而</a:t>
            </a:r>
            <a:r>
              <a:rPr lang="en-US" altLang="zh-CN" sz="2400" dirty="0"/>
              <a:t>f1(31)</a:t>
            </a:r>
            <a:r>
              <a:rPr lang="zh-CN" altLang="en-US" sz="2400" dirty="0"/>
              <a:t>的返回值却为</a:t>
            </a:r>
            <a:r>
              <a:rPr lang="en-US" altLang="zh-CN" sz="2400" dirty="0"/>
              <a:t>-1</a:t>
            </a:r>
            <a:r>
              <a:rPr lang="zh-CN" altLang="en-US" sz="2400" dirty="0"/>
              <a:t>，为什么？若使</a:t>
            </a:r>
            <a:r>
              <a:rPr lang="en-US" altLang="zh-CN" sz="2400" dirty="0"/>
              <a:t>f1(n)</a:t>
            </a:r>
            <a:r>
              <a:rPr lang="zh-CN" altLang="en-US" sz="2400" dirty="0"/>
              <a:t>的返回值与</a:t>
            </a:r>
            <a:r>
              <a:rPr lang="en-US" altLang="zh-CN" sz="2400" dirty="0"/>
              <a:t>f(n)</a:t>
            </a:r>
            <a:r>
              <a:rPr lang="zh-CN" altLang="en-US" sz="2400" dirty="0"/>
              <a:t>相等，最大的</a:t>
            </a:r>
            <a:r>
              <a:rPr lang="en-US" altLang="zh-CN" sz="2400" dirty="0"/>
              <a:t>n</a:t>
            </a:r>
            <a:r>
              <a:rPr lang="zh-CN" altLang="en-US" sz="2400" dirty="0"/>
              <a:t>是多少？</a:t>
            </a:r>
            <a:endParaRPr lang="en-US" altLang="zh-CN" sz="2400" dirty="0"/>
          </a:p>
          <a:p>
            <a:r>
              <a:rPr lang="en-US" altLang="zh-CN" sz="2400" dirty="0"/>
              <a:t>f2(127)</a:t>
            </a:r>
            <a:r>
              <a:rPr lang="zh-CN" altLang="en-US" sz="2400" dirty="0"/>
              <a:t>的机器数为</a:t>
            </a:r>
            <a:r>
              <a:rPr lang="en-US" altLang="zh-CN" sz="2400" dirty="0"/>
              <a:t>7F80 0000H</a:t>
            </a:r>
            <a:r>
              <a:rPr lang="zh-CN" altLang="en-US" sz="2400" dirty="0"/>
              <a:t>，对应的值是什么？若使</a:t>
            </a:r>
            <a:r>
              <a:rPr lang="en-US" altLang="zh-CN" sz="2400" dirty="0"/>
              <a:t>f2(n)</a:t>
            </a:r>
            <a:r>
              <a:rPr lang="zh-CN" altLang="en-US" sz="2400" dirty="0"/>
              <a:t>的结果不溢出，则最大的</a:t>
            </a:r>
            <a:r>
              <a:rPr lang="en-US" altLang="zh-CN" sz="2400" dirty="0"/>
              <a:t>n</a:t>
            </a:r>
            <a:r>
              <a:rPr lang="zh-CN" altLang="en-US" sz="2400" dirty="0"/>
              <a:t>是多少？若使</a:t>
            </a:r>
            <a:r>
              <a:rPr lang="en-US" altLang="zh-CN" sz="2400" dirty="0"/>
              <a:t>f2(n)</a:t>
            </a:r>
            <a:r>
              <a:rPr lang="zh-CN" altLang="en-US" sz="2400" dirty="0"/>
              <a:t>的结果精确（无舍入），则最大的</a:t>
            </a:r>
            <a:r>
              <a:rPr lang="en-US" altLang="zh-CN" sz="2400" dirty="0"/>
              <a:t>n</a:t>
            </a:r>
            <a:r>
              <a:rPr lang="zh-CN" altLang="en-US" sz="2400" dirty="0"/>
              <a:t>是多少？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3464215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Algorithm V 1</a:t>
            </a:r>
          </a:p>
        </p:txBody>
      </p:sp>
      <p:sp>
        <p:nvSpPr>
          <p:cNvPr id="60419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step:</a:t>
            </a:r>
          </a:p>
          <a:p>
            <a:pPr lvl="1"/>
            <a:r>
              <a:rPr lang="en-US" altLang="zh-CN">
                <a:ea typeface="宋体" charset="-122"/>
              </a:rPr>
              <a:t>Subtract divisor</a:t>
            </a:r>
          </a:p>
          <a:p>
            <a:pPr lvl="1"/>
            <a:r>
              <a:rPr lang="en-US" altLang="zh-CN">
                <a:ea typeface="宋体" charset="-122"/>
              </a:rPr>
              <a:t>Depending on Result</a:t>
            </a:r>
          </a:p>
          <a:p>
            <a:pPr lvl="2"/>
            <a:r>
              <a:rPr lang="en-US" altLang="zh-CN">
                <a:ea typeface="宋体" charset="-122"/>
              </a:rPr>
              <a:t>Leave or</a:t>
            </a:r>
          </a:p>
          <a:p>
            <a:pPr lvl="2"/>
            <a:r>
              <a:rPr lang="en-US" altLang="zh-CN">
                <a:ea typeface="宋体" charset="-122"/>
              </a:rPr>
              <a:t>Restore</a:t>
            </a:r>
          </a:p>
          <a:p>
            <a:pPr lvl="1"/>
            <a:r>
              <a:rPr lang="en-US" altLang="zh-CN">
                <a:ea typeface="宋体" charset="-122"/>
              </a:rPr>
              <a:t>Depending on Result</a:t>
            </a:r>
          </a:p>
          <a:p>
            <a:pPr lvl="2"/>
            <a:r>
              <a:rPr lang="en-US" altLang="zh-CN">
                <a:ea typeface="宋体" charset="-122"/>
              </a:rPr>
              <a:t>Write '1' or</a:t>
            </a:r>
          </a:p>
          <a:p>
            <a:pPr lvl="2"/>
            <a:r>
              <a:rPr lang="en-US" altLang="zh-CN">
                <a:ea typeface="宋体" charset="-122"/>
              </a:rPr>
              <a:t>Write '0'</a:t>
            </a:r>
          </a:p>
        </p:txBody>
      </p:sp>
      <p:pic>
        <p:nvPicPr>
          <p:cNvPr id="60420" name="Picture 4" descr="05_arithmetic_78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3770" y="27384"/>
            <a:ext cx="57606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5257284" y="95580"/>
            <a:ext cx="785818" cy="5715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53770" y="1812922"/>
            <a:ext cx="789332" cy="75198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83074" y="3591488"/>
            <a:ext cx="785818" cy="5715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Anwser</a:t>
            </a:r>
            <a:r>
              <a:rPr lang="en-US" altLang="zh-CN" dirty="0"/>
              <a:t> to the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1176262"/>
            <a:ext cx="9181652" cy="4886325"/>
          </a:xfrm>
        </p:spPr>
        <p:txBody>
          <a:bodyPr/>
          <a:lstStyle/>
          <a:p>
            <a:r>
              <a:rPr lang="zh-CN" altLang="en-US" sz="2000" dirty="0"/>
              <a:t>条件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&lt;=n-1</a:t>
            </a:r>
            <a:r>
              <a:rPr lang="zh-CN" altLang="en-US" sz="2000" dirty="0"/>
              <a:t>永真，所以死循环。若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和</a:t>
            </a:r>
            <a:r>
              <a:rPr lang="en-US" altLang="zh-CN" sz="2000" dirty="0"/>
              <a:t>n</a:t>
            </a:r>
            <a:r>
              <a:rPr lang="zh-CN" altLang="en-US" sz="2000" dirty="0"/>
              <a:t>改为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类型，不会死循环。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n=0</a:t>
            </a:r>
            <a:r>
              <a:rPr lang="zh-CN" altLang="en-US" sz="2000" dirty="0"/>
              <a:t>时，</a:t>
            </a:r>
            <a:r>
              <a:rPr lang="en-US" altLang="zh-CN" sz="2000" dirty="0"/>
              <a:t>n-1</a:t>
            </a:r>
            <a:r>
              <a:rPr lang="zh-CN" altLang="en-US" sz="2000" dirty="0"/>
              <a:t>的值为</a:t>
            </a:r>
            <a:r>
              <a:rPr lang="en-US" altLang="zh-CN" sz="2000" dirty="0"/>
              <a:t>-1</a:t>
            </a:r>
            <a:r>
              <a:rPr lang="zh-CN" altLang="en-US" sz="2000" dirty="0"/>
              <a:t>，故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&lt;=n-1 </a:t>
            </a:r>
            <a:r>
              <a:rPr lang="zh-CN" altLang="en-US" sz="2000" dirty="0"/>
              <a:t>不成立，退出循环</a:t>
            </a:r>
            <a:endParaRPr lang="en-US" altLang="zh-CN" sz="2000" dirty="0"/>
          </a:p>
          <a:p>
            <a:r>
              <a:rPr lang="en-US" altLang="zh-CN" sz="2000" dirty="0"/>
              <a:t> f1(23) </a:t>
            </a:r>
            <a:r>
              <a:rPr lang="zh-CN" altLang="en-US" sz="2000" dirty="0"/>
              <a:t>和</a:t>
            </a:r>
            <a:r>
              <a:rPr lang="en-US" altLang="zh-CN" sz="2000" dirty="0"/>
              <a:t>f2(23)</a:t>
            </a:r>
            <a:r>
              <a:rPr lang="zh-CN" altLang="en-US" sz="2000" dirty="0"/>
              <a:t>的返回值相等。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00FFFFFH,  4B7FFFFFH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00050" lvl="1" indent="0">
              <a:buNone/>
            </a:pPr>
            <a:r>
              <a:rPr lang="zh-CN" altLang="en-US" sz="1800" dirty="0"/>
              <a:t>当</a:t>
            </a:r>
            <a:r>
              <a:rPr lang="en-US" altLang="zh-CN" sz="1800" dirty="0"/>
              <a:t>n=24</a:t>
            </a:r>
            <a:r>
              <a:rPr lang="zh-CN" altLang="en-US" sz="1800" dirty="0"/>
              <a:t>时，</a:t>
            </a:r>
            <a:r>
              <a:rPr lang="en-US" altLang="zh-CN" sz="1800" dirty="0"/>
              <a:t>f(24)=11….1B,float</a:t>
            </a:r>
            <a:r>
              <a:rPr lang="zh-CN" altLang="en-US" sz="1800" dirty="0"/>
              <a:t>只有</a:t>
            </a:r>
            <a:r>
              <a:rPr lang="en-US" altLang="zh-CN" sz="1800" dirty="0"/>
              <a:t>24</a:t>
            </a:r>
            <a:r>
              <a:rPr lang="zh-CN" altLang="en-US" sz="1800" dirty="0"/>
              <a:t>位有效位，舍入后数值增大，所以</a:t>
            </a:r>
            <a:r>
              <a:rPr lang="en-US" altLang="zh-CN" sz="1800" dirty="0"/>
              <a:t>f2(24)</a:t>
            </a:r>
            <a:r>
              <a:rPr lang="zh-CN" altLang="en-US" sz="1800" dirty="0"/>
              <a:t>比</a:t>
            </a:r>
            <a:r>
              <a:rPr lang="en-US" altLang="zh-CN" sz="1800" dirty="0"/>
              <a:t>f1(24)</a:t>
            </a:r>
            <a:r>
              <a:rPr lang="zh-CN" altLang="en-US" sz="1800" dirty="0"/>
              <a:t>大</a:t>
            </a:r>
            <a:r>
              <a:rPr lang="en-US" altLang="zh-CN" sz="1800" dirty="0"/>
              <a:t>1.</a:t>
            </a:r>
          </a:p>
          <a:p>
            <a:r>
              <a:rPr lang="en-US" altLang="zh-CN" sz="2000" dirty="0"/>
              <a:t>F(31)</a:t>
            </a:r>
            <a:r>
              <a:rPr lang="zh-CN" altLang="en-US" sz="2000" dirty="0"/>
              <a:t>超出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数据的表示范围，用</a:t>
            </a:r>
            <a:r>
              <a:rPr lang="en-US" altLang="zh-CN" sz="2000" dirty="0"/>
              <a:t>f1(31)</a:t>
            </a:r>
            <a:r>
              <a:rPr lang="zh-CN" altLang="en-US" sz="2000" dirty="0"/>
              <a:t>实现时得到机器数为</a:t>
            </a:r>
            <a:r>
              <a:rPr lang="en-US" altLang="zh-CN" sz="2000" dirty="0"/>
              <a:t>32</a:t>
            </a:r>
            <a:r>
              <a:rPr lang="zh-CN" altLang="en-US" sz="2000" dirty="0"/>
              <a:t>个</a:t>
            </a:r>
            <a:r>
              <a:rPr lang="en-US" altLang="zh-CN" sz="2000" dirty="0"/>
              <a:t>1</a:t>
            </a:r>
            <a:r>
              <a:rPr lang="zh-CN" altLang="en-US" sz="2000" dirty="0"/>
              <a:t>，作为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解释时其值为</a:t>
            </a:r>
            <a:r>
              <a:rPr lang="en-US" altLang="zh-CN" sz="2000" dirty="0"/>
              <a:t>-1</a:t>
            </a:r>
            <a:r>
              <a:rPr lang="zh-CN" altLang="en-US" sz="2000" dirty="0"/>
              <a:t>；因为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最大可表示数为</a:t>
            </a:r>
            <a:r>
              <a:rPr lang="en-US" altLang="zh-CN" sz="2000" dirty="0"/>
              <a:t>0</a:t>
            </a:r>
            <a:r>
              <a:rPr lang="zh-CN" altLang="en-US" sz="2000" dirty="0"/>
              <a:t>后跟</a:t>
            </a:r>
            <a:r>
              <a:rPr lang="en-US" altLang="zh-CN" sz="2000" dirty="0"/>
              <a:t>31</a:t>
            </a:r>
            <a:r>
              <a:rPr lang="zh-CN" altLang="en-US" sz="2000" dirty="0"/>
              <a:t>个</a:t>
            </a:r>
            <a:r>
              <a:rPr lang="en-US" altLang="zh-CN" sz="2000" dirty="0"/>
              <a:t>1</a:t>
            </a:r>
            <a:r>
              <a:rPr lang="zh-CN" altLang="en-US" sz="2000" dirty="0"/>
              <a:t>，所以</a:t>
            </a:r>
            <a:r>
              <a:rPr lang="en-US" altLang="zh-CN" sz="2000" dirty="0"/>
              <a:t>f1(n)</a:t>
            </a:r>
            <a:r>
              <a:rPr lang="zh-CN" altLang="en-US" sz="2000" dirty="0"/>
              <a:t>的返回值与</a:t>
            </a:r>
            <a:r>
              <a:rPr lang="en-US" altLang="zh-CN" sz="2000" dirty="0"/>
              <a:t>f(n)</a:t>
            </a:r>
            <a:r>
              <a:rPr lang="zh-CN" altLang="en-US" sz="2000" dirty="0"/>
              <a:t>相等的最大</a:t>
            </a:r>
            <a:r>
              <a:rPr lang="en-US" altLang="zh-CN" sz="2000" dirty="0"/>
              <a:t>n</a:t>
            </a:r>
            <a:r>
              <a:rPr lang="zh-CN" altLang="en-US" sz="2000" dirty="0"/>
              <a:t>值是</a:t>
            </a:r>
            <a:r>
              <a:rPr lang="en-US" altLang="zh-CN" sz="2000" dirty="0"/>
              <a:t>30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IEEE</a:t>
            </a:r>
            <a:r>
              <a:rPr lang="zh-CN" altLang="en-US" sz="2000" dirty="0"/>
              <a:t>用“阶码全</a:t>
            </a:r>
            <a:r>
              <a:rPr lang="en-US" altLang="zh-CN" sz="2000" dirty="0"/>
              <a:t>1</a:t>
            </a:r>
            <a:r>
              <a:rPr lang="zh-CN" altLang="en-US" sz="2000" dirty="0"/>
              <a:t>、尾数为</a:t>
            </a:r>
            <a:r>
              <a:rPr lang="en-US" altLang="zh-CN" sz="2000" dirty="0"/>
              <a:t>0</a:t>
            </a:r>
            <a:r>
              <a:rPr lang="zh-CN" altLang="en-US" sz="2000" dirty="0"/>
              <a:t>”表示无穷大。</a:t>
            </a:r>
            <a:r>
              <a:rPr lang="en-US" altLang="zh-CN" sz="2000" dirty="0"/>
              <a:t>F2</a:t>
            </a:r>
            <a:r>
              <a:rPr lang="zh-CN" altLang="en-US" sz="2000" dirty="0"/>
              <a:t>返回值为</a:t>
            </a:r>
            <a:r>
              <a:rPr lang="en-US" altLang="zh-CN" sz="2000" dirty="0"/>
              <a:t>float</a:t>
            </a:r>
            <a:r>
              <a:rPr lang="zh-CN" altLang="en-US" sz="2000" dirty="0"/>
              <a:t>，机器数为 </a:t>
            </a:r>
            <a:r>
              <a:rPr lang="en-US" altLang="zh-CN" sz="2000" dirty="0"/>
              <a:t>7F80 0000H</a:t>
            </a:r>
            <a:r>
              <a:rPr lang="zh-CN" altLang="en-US" sz="2000" dirty="0"/>
              <a:t>对应的值是</a:t>
            </a:r>
            <a:r>
              <a:rPr lang="en-US" altLang="zh-CN" sz="2000" dirty="0"/>
              <a:t>+∞</a:t>
            </a:r>
          </a:p>
          <a:p>
            <a:r>
              <a:rPr lang="en-US" altLang="zh-CN" sz="2000" dirty="0"/>
              <a:t>n=126</a:t>
            </a:r>
            <a:r>
              <a:rPr lang="zh-CN" altLang="en-US" sz="2000" dirty="0"/>
              <a:t>时，对应阶码为</a:t>
            </a:r>
            <a:r>
              <a:rPr lang="en-US" altLang="zh-CN" sz="2000" dirty="0"/>
              <a:t>253</a:t>
            </a:r>
            <a:r>
              <a:rPr lang="zh-CN" altLang="en-US" sz="2000" dirty="0"/>
              <a:t>，尾数部分舍入后阶码加</a:t>
            </a:r>
            <a:r>
              <a:rPr lang="en-US" altLang="zh-CN" sz="2000" dirty="0"/>
              <a:t>1</a:t>
            </a:r>
            <a:r>
              <a:rPr lang="zh-CN" altLang="en-US" sz="2000" dirty="0"/>
              <a:t>，最终阶码为</a:t>
            </a:r>
            <a:r>
              <a:rPr lang="en-US" altLang="zh-CN" sz="2000" dirty="0"/>
              <a:t>254</a:t>
            </a:r>
            <a:r>
              <a:rPr lang="zh-CN" altLang="en-US" sz="2000" dirty="0"/>
              <a:t>，不溢出的最大</a:t>
            </a:r>
            <a:r>
              <a:rPr lang="en-US" altLang="zh-CN" sz="2000" dirty="0"/>
              <a:t>n</a:t>
            </a:r>
            <a:r>
              <a:rPr lang="zh-CN" altLang="en-US" sz="2000" dirty="0"/>
              <a:t>值为</a:t>
            </a:r>
            <a:r>
              <a:rPr lang="en-US" altLang="zh-CN" sz="2000" dirty="0"/>
              <a:t>126.</a:t>
            </a:r>
          </a:p>
          <a:p>
            <a:pPr marL="400050" lvl="1" indent="0">
              <a:buNone/>
            </a:pPr>
            <a:r>
              <a:rPr lang="en-US" altLang="zh-CN" sz="1800" dirty="0"/>
              <a:t>N=23</a:t>
            </a:r>
            <a:r>
              <a:rPr lang="zh-CN" altLang="en-US" sz="1800" dirty="0"/>
              <a:t>时，</a:t>
            </a:r>
            <a:r>
              <a:rPr lang="en-US" altLang="zh-CN" sz="1800" dirty="0"/>
              <a:t>f(23)</a:t>
            </a:r>
            <a:r>
              <a:rPr lang="zh-CN" altLang="en-US" sz="1800" dirty="0"/>
              <a:t>为</a:t>
            </a:r>
            <a:r>
              <a:rPr lang="en-US" altLang="zh-CN" sz="1800" dirty="0"/>
              <a:t>24</a:t>
            </a:r>
            <a:r>
              <a:rPr lang="zh-CN" altLang="en-US" sz="1800" dirty="0"/>
              <a:t>位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float</a:t>
            </a:r>
            <a:r>
              <a:rPr lang="zh-CN" altLang="en-US" sz="1800" dirty="0"/>
              <a:t>有</a:t>
            </a:r>
            <a:r>
              <a:rPr lang="en-US" altLang="zh-CN" sz="1800" dirty="0"/>
              <a:t>24</a:t>
            </a:r>
            <a:r>
              <a:rPr lang="zh-CN" altLang="en-US" sz="1800" dirty="0"/>
              <a:t>位有效位，所以不需舍入，结果精确。故使</a:t>
            </a:r>
            <a:r>
              <a:rPr lang="en-US" altLang="zh-CN" sz="1800" dirty="0"/>
              <a:t>f2</a:t>
            </a:r>
            <a:r>
              <a:rPr lang="zh-CN" altLang="en-US" sz="1800" dirty="0"/>
              <a:t>获精确结果的最大</a:t>
            </a:r>
            <a:r>
              <a:rPr lang="en-US" altLang="zh-CN" sz="1800" dirty="0"/>
              <a:t>n</a:t>
            </a:r>
            <a:r>
              <a:rPr lang="zh-CN" altLang="en-US" sz="1800" dirty="0"/>
              <a:t>值为</a:t>
            </a:r>
            <a:r>
              <a:rPr lang="en-US" altLang="zh-CN" sz="1800" dirty="0"/>
              <a:t>23.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902807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3.7 Real Stuff: Floating Point in the x86 </a:t>
            </a:r>
            <a:endParaRPr lang="zh-CN" altLang="en-US" dirty="0"/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x86 floating-point operands on the stack are 80 bits wide</a:t>
            </a:r>
          </a:p>
          <a:p>
            <a:r>
              <a:rPr lang="en-US" altLang="zh-CN"/>
              <a:t>The Intel Streaming SIMD Extension 2 (SSE2) Floating-Point Architecture </a:t>
            </a:r>
          </a:p>
          <a:p>
            <a:r>
              <a:rPr lang="en-US" altLang="zh-CN"/>
              <a:t>SSE 4.2 in core 2</a:t>
            </a:r>
          </a:p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END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Example (7÷ 2)</a:t>
            </a:r>
            <a:br>
              <a:rPr lang="en-US" altLang="zh-CN" dirty="0"/>
            </a:br>
            <a:r>
              <a:rPr lang="en-US" altLang="zh-CN" dirty="0"/>
              <a:t>00000111 ÷0010</a:t>
            </a:r>
          </a:p>
        </p:txBody>
      </p:sp>
      <p:pic>
        <p:nvPicPr>
          <p:cNvPr id="61443" name="Picture 4" descr="05_arithmetic_79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1584" y="1174209"/>
            <a:ext cx="76200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600056" y="2094708"/>
            <a:ext cx="724640" cy="182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0000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540720" y="1412776"/>
            <a:ext cx="57150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40920" y="1412776"/>
            <a:ext cx="57150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questions</a:t>
            </a:r>
            <a:endParaRPr lang="zh-CN" altLang="en-US" dirty="0"/>
          </a:p>
        </p:txBody>
      </p:sp>
      <p:sp>
        <p:nvSpPr>
          <p:cNvPr id="62466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1.Why</a:t>
            </a:r>
            <a:r>
              <a:rPr lang="en-US" altLang="zh-CN" sz="2400" dirty="0"/>
              <a:t> should the </a:t>
            </a:r>
            <a:r>
              <a:rPr lang="en-US" altLang="zh-CN" sz="2400" dirty="0">
                <a:solidFill>
                  <a:srgbClr val="00B0F0"/>
                </a:solidFill>
              </a:rPr>
              <a:t>divisor be shifted right </a:t>
            </a:r>
            <a:r>
              <a:rPr lang="en-US" altLang="zh-CN" sz="2400" dirty="0"/>
              <a:t>one bit each time?</a:t>
            </a:r>
          </a:p>
          <a:p>
            <a:pPr>
              <a:buFontTx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2.Why</a:t>
            </a:r>
            <a:r>
              <a:rPr lang="en-US" altLang="zh-CN" sz="2400" dirty="0"/>
              <a:t> should the divisor be placed </a:t>
            </a:r>
            <a:r>
              <a:rPr lang="en-US" altLang="zh-CN" sz="2400" dirty="0">
                <a:solidFill>
                  <a:srgbClr val="00B0F0"/>
                </a:solidFill>
              </a:rPr>
              <a:t>in the left half </a:t>
            </a:r>
            <a:r>
              <a:rPr lang="en-US" altLang="zh-CN" sz="2400" dirty="0"/>
              <a:t>of the divisor register, and the dividend be placed in the </a:t>
            </a:r>
            <a:r>
              <a:rPr lang="en-US" altLang="zh-CN" sz="2400" dirty="0">
                <a:solidFill>
                  <a:srgbClr val="00B0F0"/>
                </a:solidFill>
              </a:rPr>
              <a:t>right half</a:t>
            </a:r>
            <a:r>
              <a:rPr lang="en-US" altLang="zh-CN" sz="2400" dirty="0"/>
              <a:t> of the remainder register at first ?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935760" y="3140968"/>
            <a:ext cx="4608512" cy="2249488"/>
            <a:chOff x="1882" y="2289"/>
            <a:chExt cx="2903" cy="1417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2587" y="2562"/>
              <a:ext cx="1059" cy="455"/>
            </a:xfrm>
            <a:custGeom>
              <a:avLst/>
              <a:gdLst>
                <a:gd name="T0" fmla="*/ 1059 w 953"/>
                <a:gd name="T1" fmla="*/ 24 h 431"/>
                <a:gd name="T2" fmla="*/ 202 w 953"/>
                <a:gd name="T3" fmla="*/ 24 h 431"/>
                <a:gd name="T4" fmla="*/ 101 w 953"/>
                <a:gd name="T5" fmla="*/ 24 h 431"/>
                <a:gd name="T6" fmla="*/ 202 w 953"/>
                <a:gd name="T7" fmla="*/ 168 h 431"/>
                <a:gd name="T8" fmla="*/ 0 w 953"/>
                <a:gd name="T9" fmla="*/ 455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3"/>
                <a:gd name="T16" fmla="*/ 0 h 431"/>
                <a:gd name="T17" fmla="*/ 953 w 953"/>
                <a:gd name="T18" fmla="*/ 431 h 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3" h="431">
                  <a:moveTo>
                    <a:pt x="953" y="23"/>
                  </a:moveTo>
                  <a:cubicBezTo>
                    <a:pt x="639" y="23"/>
                    <a:pt x="326" y="23"/>
                    <a:pt x="182" y="23"/>
                  </a:cubicBezTo>
                  <a:cubicBezTo>
                    <a:pt x="38" y="23"/>
                    <a:pt x="91" y="0"/>
                    <a:pt x="91" y="23"/>
                  </a:cubicBezTo>
                  <a:cubicBezTo>
                    <a:pt x="91" y="46"/>
                    <a:pt x="197" y="91"/>
                    <a:pt x="182" y="159"/>
                  </a:cubicBezTo>
                  <a:cubicBezTo>
                    <a:pt x="167" y="227"/>
                    <a:pt x="83" y="329"/>
                    <a:pt x="0" y="431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882" y="2634"/>
              <a:ext cx="57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Arial Unicode MS" pitchFamily="34" charset="-122"/>
                </a:rPr>
                <a:t>divisor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689" y="2289"/>
              <a:ext cx="101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Arial Unicode MS" pitchFamily="34" charset="-122"/>
                </a:rPr>
                <a:t>quotient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790" y="2554"/>
              <a:ext cx="90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ea typeface="Arial Unicode MS" pitchFamily="34" charset="-122"/>
                </a:rPr>
                <a:t>dividend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799" y="3005"/>
              <a:ext cx="8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remainder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700" y="2790"/>
              <a:ext cx="10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- divisor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739" y="3022"/>
              <a:ext cx="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941" y="3150"/>
              <a:ext cx="67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Arial Unicode MS" pitchFamily="34" charset="-122"/>
                </a:rPr>
                <a:t>- divisor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925" y="3430"/>
              <a:ext cx="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210" y="3475"/>
              <a:ext cx="157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remainder</a:t>
              </a:r>
            </a:p>
            <a:p>
              <a:pPr algn="r">
                <a:lnSpc>
                  <a:spcPct val="50000"/>
                </a:lnSpc>
              </a:pPr>
              <a:r>
                <a:rPr lang="en-US" altLang="zh-CN" dirty="0">
                  <a:solidFill>
                    <a:srgbClr val="000000"/>
                  </a:solidFill>
                  <a:ea typeface="Arial Unicode MS" pitchFamily="34" charset="-122"/>
                </a:rPr>
                <a:t>…………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Division </a:t>
            </a:r>
            <a:r>
              <a:rPr lang="en-US" altLang="zh-CN" dirty="0" err="1"/>
              <a:t>V2</a:t>
            </a:r>
            <a:endParaRPr lang="en-US" altLang="zh-CN" dirty="0"/>
          </a:p>
        </p:txBody>
      </p:sp>
      <p:sp>
        <p:nvSpPr>
          <p:cNvPr id="63491" name="AutoShape 3"/>
          <p:cNvSpPr>
            <a:spLocks noGrp="1" noChangeArrowheads="1"/>
          </p:cNvSpPr>
          <p:nvPr>
            <p:ph idx="1"/>
          </p:nvPr>
        </p:nvSpPr>
        <p:spPr>
          <a:xfrm>
            <a:off x="1981200" y="1071547"/>
            <a:ext cx="8229600" cy="5054617"/>
          </a:xfrm>
        </p:spPr>
        <p:txBody>
          <a:bodyPr/>
          <a:lstStyle/>
          <a:p>
            <a:r>
              <a:rPr lang="en-US" altLang="zh-CN" dirty="0"/>
              <a:t>Reduction of Divisor and </a:t>
            </a:r>
            <a:r>
              <a:rPr lang="en-US" altLang="zh-CN" dirty="0" err="1"/>
              <a:t>ALU</a:t>
            </a:r>
            <a:r>
              <a:rPr lang="en-US" altLang="zh-CN" dirty="0"/>
              <a:t> width by half</a:t>
            </a:r>
          </a:p>
          <a:p>
            <a:r>
              <a:rPr lang="en-US" altLang="zh-CN" dirty="0"/>
              <a:t>Shifting of the remainder</a:t>
            </a:r>
          </a:p>
          <a:p>
            <a:r>
              <a:rPr lang="en-US" altLang="zh-CN" dirty="0"/>
              <a:t>Saving 1 iteration</a:t>
            </a:r>
          </a:p>
        </p:txBody>
      </p:sp>
      <p:pic>
        <p:nvPicPr>
          <p:cNvPr id="63492" name="Picture 4" descr="05_arithmetic_80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133600"/>
            <a:ext cx="8153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800" y="-13648"/>
            <a:ext cx="5900750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Division </a:t>
            </a:r>
            <a:r>
              <a:rPr lang="en-US" altLang="zh-CN" dirty="0" err="1"/>
              <a:t>V3</a:t>
            </a:r>
            <a:endParaRPr lang="en-US" altLang="zh-CN" dirty="0"/>
          </a:p>
        </p:txBody>
      </p:sp>
      <p:sp>
        <p:nvSpPr>
          <p:cNvPr id="64515" name="AutoShape 3"/>
          <p:cNvSpPr>
            <a:spLocks noGrp="1" noChangeArrowheads="1"/>
          </p:cNvSpPr>
          <p:nvPr>
            <p:ph idx="1"/>
          </p:nvPr>
        </p:nvSpPr>
        <p:spPr>
          <a:xfrm>
            <a:off x="1775520" y="908720"/>
            <a:ext cx="8694138" cy="4768865"/>
          </a:xfrm>
        </p:spPr>
        <p:txBody>
          <a:bodyPr/>
          <a:lstStyle/>
          <a:p>
            <a:r>
              <a:rPr lang="en-US" altLang="zh-CN" dirty="0"/>
              <a:t>Remainder register keeps quotient No quotient register required</a:t>
            </a:r>
          </a:p>
        </p:txBody>
      </p:sp>
      <p:pic>
        <p:nvPicPr>
          <p:cNvPr id="64516" name="Picture 4" descr="05_arithmetic_81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5679" y="1863075"/>
            <a:ext cx="6885781" cy="437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6976" y="0"/>
            <a:ext cx="7785124" cy="1142984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Algorithm </a:t>
            </a:r>
            <a:r>
              <a:rPr lang="en-US" altLang="zh-CN" dirty="0" err="1"/>
              <a:t>V3</a:t>
            </a:r>
            <a:r>
              <a:rPr lang="en-US" altLang="zh-CN" dirty="0"/>
              <a:t> 3</a:t>
            </a:r>
          </a:p>
        </p:txBody>
      </p:sp>
      <p:sp>
        <p:nvSpPr>
          <p:cNvPr id="65539" name="AutoShape 3"/>
          <p:cNvSpPr>
            <a:spLocks noGrp="1" noChangeArrowheads="1"/>
          </p:cNvSpPr>
          <p:nvPr>
            <p:ph idx="1"/>
          </p:nvPr>
        </p:nvSpPr>
        <p:spPr>
          <a:xfrm>
            <a:off x="1487489" y="1144805"/>
            <a:ext cx="8662666" cy="3796364"/>
          </a:xfrm>
        </p:spPr>
        <p:txBody>
          <a:bodyPr/>
          <a:lstStyle/>
          <a:p>
            <a:r>
              <a:rPr lang="en-US" altLang="zh-CN" dirty="0"/>
              <a:t>Much the</a:t>
            </a:r>
          </a:p>
          <a:p>
            <a:pPr>
              <a:buFontTx/>
              <a:buNone/>
            </a:pPr>
            <a:r>
              <a:rPr lang="en-US" altLang="zh-CN" dirty="0"/>
              <a:t>	same than</a:t>
            </a:r>
          </a:p>
          <a:p>
            <a:pPr>
              <a:buFontTx/>
              <a:buNone/>
            </a:pPr>
            <a:r>
              <a:rPr lang="en-US" altLang="zh-CN" dirty="0"/>
              <a:t>	the last one</a:t>
            </a:r>
          </a:p>
          <a:p>
            <a:r>
              <a:rPr lang="en-US" altLang="zh-CN" dirty="0"/>
              <a:t>Except</a:t>
            </a:r>
          </a:p>
          <a:p>
            <a:pPr>
              <a:buFontTx/>
              <a:buNone/>
            </a:pPr>
            <a:r>
              <a:rPr lang="en-US" altLang="zh-CN" dirty="0"/>
              <a:t>	change of</a:t>
            </a:r>
          </a:p>
          <a:p>
            <a:pPr>
              <a:buFontTx/>
              <a:buNone/>
            </a:pPr>
            <a:r>
              <a:rPr lang="en-US" altLang="zh-CN" dirty="0"/>
              <a:t>	register</a:t>
            </a:r>
          </a:p>
          <a:p>
            <a:pPr>
              <a:buFontTx/>
              <a:buNone/>
            </a:pPr>
            <a:r>
              <a:rPr lang="en-US" altLang="zh-CN" dirty="0"/>
              <a:t>	usage</a:t>
            </a:r>
          </a:p>
        </p:txBody>
      </p:sp>
      <p:pic>
        <p:nvPicPr>
          <p:cNvPr id="65540" name="Picture 4" descr="05_arithmetic_82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241" y="-40943"/>
            <a:ext cx="5591401" cy="689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5381620" y="214290"/>
            <a:ext cx="785818" cy="5715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448" y="5045449"/>
            <a:ext cx="5328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does it mean if </a:t>
            </a:r>
            <a:r>
              <a:rPr lang="en-US" altLang="zh-CN" sz="2400" dirty="0">
                <a:solidFill>
                  <a:srgbClr val="FF0000"/>
                </a:solidFill>
              </a:rPr>
              <a:t>remainder &gt; 0  </a:t>
            </a:r>
            <a:r>
              <a:rPr lang="en-US" altLang="zh-CN" sz="2400" dirty="0"/>
              <a:t>with the first subtract </a:t>
            </a:r>
            <a:r>
              <a:rPr lang="en-US" altLang="zh-CN" sz="2400" dirty="0">
                <a:solidFill>
                  <a:srgbClr val="0070C0"/>
                </a:solidFill>
              </a:rPr>
              <a:t>without shift left 1 bit  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2179</Words>
  <Application>Microsoft Office PowerPoint</Application>
  <PresentationFormat>宽屏</PresentationFormat>
  <Paragraphs>563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 Unicode MS</vt:lpstr>
      <vt:lpstr>黑体</vt:lpstr>
      <vt:lpstr>楷体_GB2312</vt:lpstr>
      <vt:lpstr>宋体</vt:lpstr>
      <vt:lpstr>Arial</vt:lpstr>
      <vt:lpstr>Calibri</vt:lpstr>
      <vt:lpstr>Comic Sans MS</vt:lpstr>
      <vt:lpstr>Symbol</vt:lpstr>
      <vt:lpstr>Times New Roman</vt:lpstr>
      <vt:lpstr>Verdana</vt:lpstr>
      <vt:lpstr>Wingdings</vt:lpstr>
      <vt:lpstr>1_Default Design</vt:lpstr>
      <vt:lpstr>ZJU_CS</vt:lpstr>
      <vt:lpstr>PowerPoint 演示文稿</vt:lpstr>
      <vt:lpstr>3.5  Division</vt:lpstr>
      <vt:lpstr>Division V1</vt:lpstr>
      <vt:lpstr>Algorithm V 1</vt:lpstr>
      <vt:lpstr>Example (7÷ 2) 00000111 ÷0010</vt:lpstr>
      <vt:lpstr>Two questions</vt:lpstr>
      <vt:lpstr>Division V2</vt:lpstr>
      <vt:lpstr>Division V3</vt:lpstr>
      <vt:lpstr>Algorithm V3 3</vt:lpstr>
      <vt:lpstr>Example 7/2 for Division V3</vt:lpstr>
      <vt:lpstr>Signed division</vt:lpstr>
      <vt:lpstr>3.6 Floating point numbers</vt:lpstr>
      <vt:lpstr>Floating point numbers</vt:lpstr>
      <vt:lpstr>IEEE 754 standard</vt:lpstr>
      <vt:lpstr>Limitations</vt:lpstr>
      <vt:lpstr>IEEE 754 standard</vt:lpstr>
      <vt:lpstr>NaN (E=255) </vt:lpstr>
      <vt:lpstr>Converting Binary to Decimal Floating Point</vt:lpstr>
      <vt:lpstr>Floating point addition</vt:lpstr>
      <vt:lpstr>          Example for Decimal</vt:lpstr>
      <vt:lpstr>PowerPoint 演示文稿</vt:lpstr>
      <vt:lpstr>Example:          y=0.5+(-0.4375) in binary</vt:lpstr>
      <vt:lpstr>Algorithm</vt:lpstr>
      <vt:lpstr>Multiplication</vt:lpstr>
      <vt:lpstr>FP Multiplication</vt:lpstr>
      <vt:lpstr>Data Flow</vt:lpstr>
      <vt:lpstr>multiplying the numbers  0.5ten and -0.4375ten       →1.000twox 2-1 by -1.110twox 2-2 </vt:lpstr>
      <vt:lpstr>Division-- Brief</vt:lpstr>
      <vt:lpstr>Accurate Arithmetic </vt:lpstr>
      <vt:lpstr>IEEE 754 round modes</vt:lpstr>
      <vt:lpstr>Round modes</vt:lpstr>
      <vt:lpstr>ULP and Lsb</vt:lpstr>
      <vt:lpstr>sticky bit</vt:lpstr>
      <vt:lpstr>Examples for guard, round, and sticky bit</vt:lpstr>
      <vt:lpstr>IEEE 754-1985 formats</vt:lpstr>
      <vt:lpstr>Parallelism and Computer Arithmetic: Associativity </vt:lpstr>
      <vt:lpstr>Observe</vt:lpstr>
      <vt:lpstr>Example </vt:lpstr>
      <vt:lpstr>将f1中的int都改为float，可得到计算f(n)的另一个函数f2.假设unsigned和int型数据都占32位，float采用IEEE 754单精度标准。回答一下问题：</vt:lpstr>
      <vt:lpstr>Anwser to the example</vt:lpstr>
      <vt:lpstr>3.7 Real Stuff: Floating Point in the x86 </vt:lpstr>
      <vt:lpstr>END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钧豪 章</cp:lastModifiedBy>
  <cp:revision>34</cp:revision>
  <dcterms:created xsi:type="dcterms:W3CDTF">2011-04-06T06:58:23Z</dcterms:created>
  <dcterms:modified xsi:type="dcterms:W3CDTF">2022-03-28T12:03:01Z</dcterms:modified>
</cp:coreProperties>
</file>