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  <p:sldMasterId id="2147483866" r:id="rId2"/>
    <p:sldMasterId id="2147483878" r:id="rId3"/>
    <p:sldMasterId id="2147483890" r:id="rId4"/>
    <p:sldMasterId id="2147483904" r:id="rId5"/>
    <p:sldMasterId id="2147483919" r:id="rId6"/>
  </p:sldMasterIdLst>
  <p:notesMasterIdLst>
    <p:notesMasterId r:id="rId103"/>
  </p:notesMasterIdLst>
  <p:handoutMasterIdLst>
    <p:handoutMasterId r:id="rId104"/>
  </p:handoutMasterIdLst>
  <p:sldIdLst>
    <p:sldId id="256" r:id="rId7"/>
    <p:sldId id="302" r:id="rId8"/>
    <p:sldId id="442" r:id="rId9"/>
    <p:sldId id="303" r:id="rId10"/>
    <p:sldId id="443" r:id="rId11"/>
    <p:sldId id="304" r:id="rId12"/>
    <p:sldId id="412" r:id="rId13"/>
    <p:sldId id="444" r:id="rId14"/>
    <p:sldId id="306" r:id="rId15"/>
    <p:sldId id="307" r:id="rId16"/>
    <p:sldId id="425" r:id="rId17"/>
    <p:sldId id="426" r:id="rId18"/>
    <p:sldId id="308" r:id="rId19"/>
    <p:sldId id="427" r:id="rId20"/>
    <p:sldId id="445" r:id="rId21"/>
    <p:sldId id="446" r:id="rId22"/>
    <p:sldId id="428" r:id="rId23"/>
    <p:sldId id="432" r:id="rId24"/>
    <p:sldId id="447" r:id="rId25"/>
    <p:sldId id="448" r:id="rId26"/>
    <p:sldId id="449" r:id="rId27"/>
    <p:sldId id="450" r:id="rId28"/>
    <p:sldId id="451" r:id="rId29"/>
    <p:sldId id="452" r:id="rId30"/>
    <p:sldId id="453" r:id="rId31"/>
    <p:sldId id="455" r:id="rId32"/>
    <p:sldId id="454" r:id="rId33"/>
    <p:sldId id="456" r:id="rId34"/>
    <p:sldId id="457" r:id="rId35"/>
    <p:sldId id="458" r:id="rId36"/>
    <p:sldId id="459" r:id="rId37"/>
    <p:sldId id="460" r:id="rId38"/>
    <p:sldId id="461" r:id="rId39"/>
    <p:sldId id="462" r:id="rId40"/>
    <p:sldId id="463" r:id="rId41"/>
    <p:sldId id="464" r:id="rId42"/>
    <p:sldId id="465" r:id="rId43"/>
    <p:sldId id="466" r:id="rId44"/>
    <p:sldId id="467" r:id="rId45"/>
    <p:sldId id="468" r:id="rId46"/>
    <p:sldId id="469" r:id="rId47"/>
    <p:sldId id="470" r:id="rId48"/>
    <p:sldId id="471" r:id="rId49"/>
    <p:sldId id="472" r:id="rId50"/>
    <p:sldId id="473" r:id="rId51"/>
    <p:sldId id="474" r:id="rId52"/>
    <p:sldId id="475" r:id="rId53"/>
    <p:sldId id="476" r:id="rId54"/>
    <p:sldId id="477" r:id="rId55"/>
    <p:sldId id="478" r:id="rId56"/>
    <p:sldId id="479" r:id="rId57"/>
    <p:sldId id="480" r:id="rId58"/>
    <p:sldId id="481" r:id="rId59"/>
    <p:sldId id="482" r:id="rId60"/>
    <p:sldId id="483" r:id="rId61"/>
    <p:sldId id="484" r:id="rId62"/>
    <p:sldId id="485" r:id="rId63"/>
    <p:sldId id="507" r:id="rId64"/>
    <p:sldId id="486" r:id="rId65"/>
    <p:sldId id="487" r:id="rId66"/>
    <p:sldId id="488" r:id="rId67"/>
    <p:sldId id="489" r:id="rId68"/>
    <p:sldId id="490" r:id="rId69"/>
    <p:sldId id="491" r:id="rId70"/>
    <p:sldId id="492" r:id="rId71"/>
    <p:sldId id="493" r:id="rId72"/>
    <p:sldId id="494" r:id="rId73"/>
    <p:sldId id="495" r:id="rId74"/>
    <p:sldId id="496" r:id="rId75"/>
    <p:sldId id="497" r:id="rId76"/>
    <p:sldId id="498" r:id="rId77"/>
    <p:sldId id="499" r:id="rId78"/>
    <p:sldId id="500" r:id="rId79"/>
    <p:sldId id="522" r:id="rId80"/>
    <p:sldId id="501" r:id="rId81"/>
    <p:sldId id="523" r:id="rId82"/>
    <p:sldId id="524" r:id="rId83"/>
    <p:sldId id="502" r:id="rId84"/>
    <p:sldId id="525" r:id="rId85"/>
    <p:sldId id="526" r:id="rId86"/>
    <p:sldId id="527" r:id="rId87"/>
    <p:sldId id="528" r:id="rId88"/>
    <p:sldId id="529" r:id="rId89"/>
    <p:sldId id="530" r:id="rId90"/>
    <p:sldId id="513" r:id="rId91"/>
    <p:sldId id="531" r:id="rId92"/>
    <p:sldId id="533" r:id="rId93"/>
    <p:sldId id="514" r:id="rId94"/>
    <p:sldId id="512" r:id="rId95"/>
    <p:sldId id="532" r:id="rId96"/>
    <p:sldId id="505" r:id="rId97"/>
    <p:sldId id="515" r:id="rId98"/>
    <p:sldId id="520" r:id="rId99"/>
    <p:sldId id="521" r:id="rId100"/>
    <p:sldId id="519" r:id="rId101"/>
    <p:sldId id="301" r:id="rId102"/>
  </p:sldIdLst>
  <p:sldSz cx="12192000" cy="6858000"/>
  <p:notesSz cx="7099300" cy="10234613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pitchFamily="2" charset="2"/>
      <a:buChar char="v"/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0000"/>
    <a:srgbClr val="FF99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43" autoAdjust="0"/>
  </p:normalViewPr>
  <p:slideViewPr>
    <p:cSldViewPr>
      <p:cViewPr varScale="1">
        <p:scale>
          <a:sx n="98" d="100"/>
          <a:sy n="98" d="100"/>
        </p:scale>
        <p:origin x="3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07" Type="http://schemas.openxmlformats.org/officeDocument/2006/relationships/theme" Target="theme/theme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87" Type="http://schemas.openxmlformats.org/officeDocument/2006/relationships/slide" Target="slides/slide81.xml"/><Relationship Id="rId102" Type="http://schemas.openxmlformats.org/officeDocument/2006/relationships/slide" Target="slides/slide96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6" Type="http://schemas.openxmlformats.org/officeDocument/2006/relationships/viewProps" Target="view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12.xml"/><Relationship Id="rId1" Type="http://schemas.openxmlformats.org/officeDocument/2006/relationships/slide" Target="slides/slide11.xml"/><Relationship Id="rId5" Type="http://schemas.openxmlformats.org/officeDocument/2006/relationships/slide" Target="slides/slide20.xml"/><Relationship Id="rId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47869F6-BC7C-407C-9FF7-CE344D9178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748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3E89B62-3C8A-41E6-97BA-D74FEA0948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77642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1.1    Introduction</a:t>
            </a:r>
          </a:p>
        </p:txBody>
      </p:sp>
      <p:sp>
        <p:nvSpPr>
          <p:cNvPr id="1157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131F48-EDC6-4166-82D1-7462B453614C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57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86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 cap="flat"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1973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2316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 dirty="0"/>
          </a:p>
        </p:txBody>
      </p:sp>
      <p:sp>
        <p:nvSpPr>
          <p:cNvPr id="203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2671441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726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774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444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933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447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281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57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167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2034579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731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814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742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702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2334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 cap="flat"/>
        </p:spPr>
      </p:sp>
    </p:spTree>
    <p:extLst>
      <p:ext uri="{BB962C8B-B14F-4D97-AF65-F5344CB8AC3E}">
        <p14:creationId xmlns:p14="http://schemas.microsoft.com/office/powerpoint/2010/main" val="3201068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5513" y="750888"/>
            <a:ext cx="4946650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239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988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069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259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191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177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36592901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70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91A264-B6F7-4653-A6F2-4B3370E65046}" type="datetime3">
              <a:rPr lang="en-AU" altLang="en-US" sz="1300" smtClean="0">
                <a:latin typeface="Times New Roman" panose="02020603050405020304" pitchFamily="18" charset="0"/>
              </a:rPr>
              <a:pPr/>
              <a:t>30 March,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C16B29-2E5E-4AE9-8824-C80E61597D4D}" type="slidenum">
              <a:rPr lang="en-AU" altLang="en-US" sz="1300" smtClean="0">
                <a:latin typeface="Times New Roman" panose="02020603050405020304" pitchFamily="18" charset="0"/>
              </a:rPr>
              <a:pPr/>
              <a:t>43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53088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5741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5358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立即数指令也是这种情况，</a:t>
            </a:r>
            <a:r>
              <a:rPr lang="en-US" altLang="zh-CN" dirty="0" err="1" smtClean="0"/>
              <a:t>addi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9785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2180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8834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285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9144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53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040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2054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7742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7808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7780260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2811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3A75AD-6BA9-413D-837B-3331C7B1C225}" type="datetime3">
              <a:rPr lang="en-AU" altLang="zh-CN" sz="1300" smtClean="0">
                <a:latin typeface="Times New Roman" panose="02020603050405020304" pitchFamily="18" charset="0"/>
              </a:rPr>
              <a:pPr/>
              <a:t>30 March, 2022</a:t>
            </a:fld>
            <a:endParaRPr lang="en-AU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05A2DC-01BE-4533-A333-651D4E3F72C9}" type="slidenum">
              <a:rPr lang="en-AU" altLang="zh-CN" sz="1300" smtClean="0">
                <a:latin typeface="Times New Roman" panose="02020603050405020304" pitchFamily="18" charset="0"/>
              </a:rPr>
              <a:pPr/>
              <a:t>64</a:t>
            </a:fld>
            <a:endParaRPr lang="en-AU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40438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1865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0152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3051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641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177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31005297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7450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0950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2EB409-FC4F-44FB-8713-5E28869F1E1B}" type="datetime3">
              <a:rPr lang="en-AU" altLang="en-US" sz="1300" smtClean="0">
                <a:latin typeface="Times New Roman" panose="02020603050405020304" pitchFamily="18" charset="0"/>
              </a:rPr>
              <a:pPr/>
              <a:t>30 March, 2022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5D4B8B-9F24-4F53-B3C3-0C1AB94F0B1A}" type="slidenum">
              <a:rPr lang="en-AU" altLang="en-US" sz="1300" smtClean="0">
                <a:latin typeface="Times New Roman" panose="02020603050405020304" pitchFamily="18" charset="0"/>
              </a:rPr>
              <a:pPr/>
              <a:t>73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53778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81934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1673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0464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7534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1.1    Introduction</a:t>
            </a:r>
          </a:p>
        </p:txBody>
      </p:sp>
      <p:sp>
        <p:nvSpPr>
          <p:cNvPr id="150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3FCE12-F657-4EB9-A084-ECE844A94D30}" type="slidenum">
              <a:rPr lang="en-US" altLang="zh-CN" smtClean="0">
                <a:latin typeface="Arial" pitchFamily="34" charset="0"/>
              </a:rPr>
              <a:pPr/>
              <a:t>96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50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50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00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201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1869509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8313" cy="38354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218" y="4859666"/>
            <a:ext cx="5202867" cy="4607352"/>
          </a:xfrm>
          <a:noFill/>
        </p:spPr>
        <p:txBody>
          <a:bodyPr lIns="97512" tIns="48756" rIns="97512" bIns="48756"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0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1955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3177880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2314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 cap="flat"/>
        </p:spPr>
      </p:sp>
    </p:spTree>
    <p:extLst>
      <p:ext uri="{BB962C8B-B14F-4D97-AF65-F5344CB8AC3E}">
        <p14:creationId xmlns:p14="http://schemas.microsoft.com/office/powerpoint/2010/main" val="336479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66E7CC4-940C-455F-ACB3-E3B0CAE6A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80E8C-B8E9-46A5-9A7A-C3D7CA19DE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D51D4-81CD-4A88-9DBC-5CAEC0C578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38077-D24F-42A3-A595-B6CA82A42C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1A5BD-765F-43FF-B920-B6A9D9430C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6EC52-C345-48C0-AC65-01DB492855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1EB50-E33C-4630-81AC-D7831CF848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F18D0-4322-469A-9E24-97ABEB7398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4D8B-25E4-460D-99CD-72A219E13B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712" y="121442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712" y="185418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0480" y="121442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0480" y="185418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6F89-6BA1-4855-825B-46615653CE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CD7D7-CB1B-4CB3-9FA2-297C950FEC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 smtClean="0">
                <a:solidFill>
                  <a:schemeClr val="bg1"/>
                </a:solidFill>
              </a:rPr>
              <a:t>Organization_jxh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5D8F0-096B-4D6C-9C4D-F4367F481A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44ECF-E3F7-44D7-96FA-975EFF48A6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29E91-2B1C-4011-97A3-A25E2B8B39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1303D-D08A-49E0-9F72-123243A3EE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834B4-21A2-4CC0-B0EC-C67028DD99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D32C-6795-417B-B03A-DDC1B90C414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5CBF8-6B0C-4DC4-A363-FF759C41A8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9F931-0881-4852-9C5A-BCDB41AB84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64E30-1739-403B-907B-2139806D09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425017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551B-C2B4-477E-AEF1-C1FEC7C24D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19E49-BE0A-46A6-8554-25630DC675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95ABE-ECCD-4B62-B9C1-9E291BEC28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2F4DE-B2D1-4EB9-A0A1-070F1F2266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B59FF-2783-4EDA-A34C-94E511123C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2D049-70F0-4DD1-8307-41DDC73616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77660-B2BF-4316-B62F-F19E59DD81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A088B-0E2A-488E-9EF3-4050155575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274638"/>
            <a:ext cx="2762251" cy="358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89900" cy="358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14685-EBD7-4DAA-A215-16CEB1ECDA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50263B-6185-48C7-B149-443ADD9A2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4713-FF3D-4424-87A0-38E0DE0C413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6"/>
            <a:ext cx="581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baseline="0" dirty="0" smtClean="0">
                <a:solidFill>
                  <a:schemeClr val="bg1"/>
                </a:solidFill>
              </a:rPr>
              <a:t>Architecture </a:t>
            </a:r>
            <a:r>
              <a:rPr lang="en-US" altLang="zh-CN" sz="2800" b="0" baseline="0" dirty="0" err="1" smtClean="0">
                <a:solidFill>
                  <a:schemeClr val="bg1"/>
                </a:solidFill>
              </a:rPr>
              <a:t>Lab_jxh</a:t>
            </a:r>
            <a:endParaRPr lang="zh-CN" alt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B9E01-C16F-4649-A4EF-BD5C70A2EE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AF4DA-3A8B-4EF6-8A8F-FBE499E473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B114C-66A7-4EB6-B3FE-5DC607EE11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9FFE8-4D2E-406E-8526-506A0E8910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A2B0A-7D3A-472E-82E3-E9556C5F22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1438077-D24F-42A3-A595-B6CA82A42C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 smtClean="0">
                <a:solidFill>
                  <a:schemeClr val="bg1"/>
                </a:solidFill>
              </a:rPr>
              <a:t>Organization_jxh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6762755" y="635795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</p:sldLayoutIdLst>
  <p:transition spd="med">
    <p:random/>
    <p:sndAc>
      <p:stSnd>
        <p:snd r:embed="rId16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12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121442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7B92D8AC-6FB5-4907-AE0D-3C1A693724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0"/>
            <a:ext cx="11055351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6A830C9D-C376-4D0A-BE9D-F16796CCB11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814918" y="4365626"/>
            <a:ext cx="1085003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单击此处编辑母版文本样式</a:t>
            </a:r>
          </a:p>
          <a:p>
            <a:pPr>
              <a:spcBef>
                <a:spcPct val="20000"/>
              </a:spcBef>
              <a:buClrTx/>
            </a:pPr>
            <a:endParaRPr lang="en-US" altLang="zh-CN" sz="240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35" y="0"/>
            <a:ext cx="7867667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928671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9DC9DB0-14F1-426C-A00E-451C377CB50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baseline="0" dirty="0" err="1" smtClean="0">
                <a:solidFill>
                  <a:schemeClr val="bg1"/>
                </a:solidFill>
              </a:rPr>
              <a:t>Organization_Instruction_jxh</a:t>
            </a:r>
            <a:endParaRPr lang="zh-CN" altLang="en-US" sz="2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5429245" y="632652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</a:t>
            </a: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</p:sldLayoutIdLst>
  <p:transition spd="med">
    <p:random/>
    <p:sndAc>
      <p:stSnd>
        <p:snd r:embed="rId15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wmf"/><Relationship Id="rId7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tmp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7850" y="1196976"/>
            <a:ext cx="8820150" cy="2232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b="0" smtClean="0"/>
              <a:t>Computer </a:t>
            </a:r>
            <a:br>
              <a:rPr lang="en-US" altLang="zh-CN" b="0" smtClean="0"/>
            </a:br>
            <a:r>
              <a:rPr lang="en-US" altLang="zh-CN" b="0" smtClean="0"/>
              <a:t>Organization &amp; Design</a:t>
            </a:r>
            <a:br>
              <a:rPr lang="en-US" altLang="zh-CN" b="0" smtClean="0"/>
            </a:br>
            <a:r>
              <a:rPr lang="en-US" altLang="zh-CN" sz="4400" b="0"/>
              <a:t>—</a:t>
            </a:r>
            <a:r>
              <a:rPr lang="en-US" altLang="zh-CN" sz="3200" b="0"/>
              <a:t>The Hardware/Software Interface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1" y="3929066"/>
            <a:ext cx="8569325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Chapter 4-1   </a:t>
            </a:r>
            <a:r>
              <a:rPr lang="en-US" altLang="zh-CN" b="1" dirty="0" smtClean="0"/>
              <a:t>Processor  Design    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Our Implementation</a:t>
            </a:r>
          </a:p>
        </p:txBody>
      </p:sp>
      <p:sp>
        <p:nvSpPr>
          <p:cNvPr id="10243" name="AutoShape 3"/>
          <p:cNvSpPr>
            <a:spLocks noGrp="1" noChangeArrowheads="1"/>
          </p:cNvSpPr>
          <p:nvPr>
            <p:ph idx="1"/>
          </p:nvPr>
        </p:nvSpPr>
        <p:spPr>
          <a:xfrm>
            <a:off x="1447800" y="1188031"/>
            <a:ext cx="8382000" cy="4114800"/>
          </a:xfrm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r>
              <a:rPr lang="en-US" altLang="zh-CN" sz="2400" dirty="0"/>
              <a:t>An edge triggered methodology</a:t>
            </a:r>
          </a:p>
          <a:p>
            <a:r>
              <a:rPr lang="en-US" altLang="zh-CN" sz="2400" dirty="0"/>
              <a:t>Typical execution:</a:t>
            </a:r>
          </a:p>
          <a:p>
            <a:pPr lvl="1"/>
            <a:r>
              <a:rPr lang="en-US" altLang="zh-CN" sz="1800" dirty="0"/>
              <a:t>read contents of some state elements, </a:t>
            </a:r>
          </a:p>
          <a:p>
            <a:pPr lvl="1"/>
            <a:r>
              <a:rPr lang="en-US" altLang="zh-CN" sz="1800" dirty="0"/>
              <a:t>send values through some combinational logic</a:t>
            </a:r>
          </a:p>
          <a:p>
            <a:pPr lvl="1"/>
            <a:r>
              <a:rPr lang="en-US" altLang="zh-CN" sz="1800" dirty="0"/>
              <a:t>write results to one or more state elements</a:t>
            </a:r>
            <a:endParaRPr lang="en-US" altLang="zh-CN" sz="2000" dirty="0"/>
          </a:p>
        </p:txBody>
      </p:sp>
      <p:pic>
        <p:nvPicPr>
          <p:cNvPr id="10244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312" y="3573016"/>
            <a:ext cx="7162824" cy="24511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1749426" y="312739"/>
            <a:ext cx="52101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20" y="1142984"/>
            <a:ext cx="8458200" cy="1714512"/>
          </a:xfrm>
          <a:noFill/>
          <a:ln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Register</a:t>
            </a:r>
          </a:p>
          <a:p>
            <a:pPr lvl="1"/>
            <a:r>
              <a:rPr lang="en-US" altLang="zh-CN" dirty="0"/>
              <a:t>State element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Can be </a:t>
            </a:r>
            <a:r>
              <a:rPr lang="en-US" altLang="zh-CN" dirty="0" err="1">
                <a:solidFill>
                  <a:srgbClr val="000000"/>
                </a:solidFill>
              </a:rPr>
              <a:t>controled</a:t>
            </a:r>
            <a:r>
              <a:rPr lang="en-US" altLang="zh-CN" dirty="0">
                <a:solidFill>
                  <a:srgbClr val="000000"/>
                </a:solidFill>
              </a:rPr>
              <a:t> by </a:t>
            </a:r>
            <a:r>
              <a:rPr lang="en-US" altLang="zh-CN" dirty="0">
                <a:solidFill>
                  <a:srgbClr val="FF6600"/>
                </a:solidFill>
              </a:rPr>
              <a:t>Write</a:t>
            </a:r>
            <a:r>
              <a:rPr lang="en-US" altLang="zh-CN" dirty="0">
                <a:solidFill>
                  <a:srgbClr val="000000"/>
                </a:solidFill>
              </a:rPr>
              <a:t> signal.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REGISTER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38363" y="3863973"/>
            <a:ext cx="2000250" cy="1587500"/>
            <a:chOff x="1750" y="2592"/>
            <a:chExt cx="1260" cy="1000"/>
          </a:xfrm>
        </p:grpSpPr>
        <p:sp useBgFill="1">
          <p:nvSpPr>
            <p:cNvPr id="176134" name="Rectangle 6"/>
            <p:cNvSpPr>
              <a:spLocks noChangeArrowheads="1"/>
            </p:cNvSpPr>
            <p:nvPr/>
          </p:nvSpPr>
          <p:spPr bwMode="auto">
            <a:xfrm>
              <a:off x="2160" y="2592"/>
              <a:ext cx="336" cy="768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35" name="Line 7"/>
            <p:cNvSpPr>
              <a:spLocks noChangeShapeType="1"/>
            </p:cNvSpPr>
            <p:nvPr/>
          </p:nvSpPr>
          <p:spPr bwMode="auto">
            <a:xfrm>
              <a:off x="2496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6" name="Line 8"/>
            <p:cNvSpPr>
              <a:spLocks noChangeShapeType="1"/>
            </p:cNvSpPr>
            <p:nvPr/>
          </p:nvSpPr>
          <p:spPr bwMode="auto">
            <a:xfrm>
              <a:off x="1776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7" name="Text Box 9"/>
            <p:cNvSpPr txBox="1">
              <a:spLocks noChangeArrowheads="1"/>
            </p:cNvSpPr>
            <p:nvPr/>
          </p:nvSpPr>
          <p:spPr bwMode="auto">
            <a:xfrm>
              <a:off x="2064" y="3398"/>
              <a:ext cx="67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Register</a:t>
              </a:r>
            </a:p>
          </p:txBody>
        </p:sp>
        <p:sp>
          <p:nvSpPr>
            <p:cNvPr id="176138" name="Text Box 10"/>
            <p:cNvSpPr txBox="1">
              <a:spLocks noChangeArrowheads="1"/>
            </p:cNvSpPr>
            <p:nvPr/>
          </p:nvSpPr>
          <p:spPr bwMode="auto">
            <a:xfrm>
              <a:off x="1750" y="2813"/>
              <a:ext cx="362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In</a:t>
              </a:r>
            </a:p>
          </p:txBody>
        </p:sp>
        <p:sp>
          <p:nvSpPr>
            <p:cNvPr id="176139" name="Text Box 11"/>
            <p:cNvSpPr txBox="1">
              <a:spLocks noChangeArrowheads="1"/>
            </p:cNvSpPr>
            <p:nvPr/>
          </p:nvSpPr>
          <p:spPr bwMode="auto">
            <a:xfrm>
              <a:off x="2496" y="2813"/>
              <a:ext cx="514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Out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452927" y="3143250"/>
            <a:ext cx="1928813" cy="2379663"/>
            <a:chOff x="443" y="2112"/>
            <a:chExt cx="1215" cy="1499"/>
          </a:xfrm>
        </p:grpSpPr>
        <p:sp useBgFill="1">
          <p:nvSpPr>
            <p:cNvPr id="176141" name="Rectangle 13"/>
            <p:cNvSpPr>
              <a:spLocks noChangeArrowheads="1"/>
            </p:cNvSpPr>
            <p:nvPr/>
          </p:nvSpPr>
          <p:spPr bwMode="auto">
            <a:xfrm>
              <a:off x="864" y="2592"/>
              <a:ext cx="336" cy="768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>
              <a:off x="1200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76144" name="Text Box 16"/>
            <p:cNvSpPr txBox="1">
              <a:spLocks noChangeArrowheads="1"/>
            </p:cNvSpPr>
            <p:nvPr/>
          </p:nvSpPr>
          <p:spPr bwMode="auto">
            <a:xfrm>
              <a:off x="768" y="3417"/>
              <a:ext cx="620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Register</a:t>
              </a:r>
            </a:p>
          </p:txBody>
        </p:sp>
        <p:sp>
          <p:nvSpPr>
            <p:cNvPr id="176145" name="Text Box 17"/>
            <p:cNvSpPr txBox="1">
              <a:spLocks noChangeArrowheads="1"/>
            </p:cNvSpPr>
            <p:nvPr/>
          </p:nvSpPr>
          <p:spPr bwMode="auto">
            <a:xfrm>
              <a:off x="443" y="2832"/>
              <a:ext cx="373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In</a:t>
              </a:r>
            </a:p>
          </p:txBody>
        </p:sp>
        <p:sp>
          <p:nvSpPr>
            <p:cNvPr id="176146" name="Text Box 18"/>
            <p:cNvSpPr txBox="1">
              <a:spLocks noChangeArrowheads="1"/>
            </p:cNvSpPr>
            <p:nvPr/>
          </p:nvSpPr>
          <p:spPr bwMode="auto">
            <a:xfrm>
              <a:off x="1200" y="2832"/>
              <a:ext cx="45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Out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816" y="2112"/>
              <a:ext cx="442" cy="480"/>
              <a:chOff x="816" y="2112"/>
              <a:chExt cx="442" cy="480"/>
            </a:xfrm>
          </p:grpSpPr>
          <p:sp>
            <p:nvSpPr>
              <p:cNvPr id="176148" name="Line 20"/>
              <p:cNvSpPr>
                <a:spLocks noChangeShapeType="1"/>
              </p:cNvSpPr>
              <p:nvPr/>
            </p:nvSpPr>
            <p:spPr bwMode="auto">
              <a:xfrm>
                <a:off x="1008" y="2256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149" name="Text Box 21"/>
              <p:cNvSpPr txBox="1">
                <a:spLocks noChangeArrowheads="1"/>
              </p:cNvSpPr>
              <p:nvPr/>
            </p:nvSpPr>
            <p:spPr bwMode="auto">
              <a:xfrm>
                <a:off x="816" y="2112"/>
                <a:ext cx="442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rgbClr val="FF6600"/>
                    </a:solidFill>
                  </a:rPr>
                  <a:t>Write</a:t>
                </a:r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862927" y="3308342"/>
            <a:ext cx="4476599" cy="2353235"/>
            <a:chOff x="2975" y="2640"/>
            <a:chExt cx="2353" cy="1142"/>
          </a:xfrm>
        </p:grpSpPr>
        <p:sp>
          <p:nvSpPr>
            <p:cNvPr id="176151" name="Line 23"/>
            <p:cNvSpPr>
              <a:spLocks noChangeShapeType="1"/>
            </p:cNvSpPr>
            <p:nvPr/>
          </p:nvSpPr>
          <p:spPr bwMode="auto">
            <a:xfrm>
              <a:off x="3168" y="321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2" name="Line 24"/>
            <p:cNvSpPr>
              <a:spLocks noChangeShapeType="1"/>
            </p:cNvSpPr>
            <p:nvPr/>
          </p:nvSpPr>
          <p:spPr bwMode="auto">
            <a:xfrm flipV="1">
              <a:off x="3552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3" name="Line 25"/>
            <p:cNvSpPr>
              <a:spLocks noChangeShapeType="1"/>
            </p:cNvSpPr>
            <p:nvPr/>
          </p:nvSpPr>
          <p:spPr bwMode="auto">
            <a:xfrm>
              <a:off x="3552" y="292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4" name="Line 26"/>
            <p:cNvSpPr>
              <a:spLocks noChangeShapeType="1"/>
            </p:cNvSpPr>
            <p:nvPr/>
          </p:nvSpPr>
          <p:spPr bwMode="auto">
            <a:xfrm>
              <a:off x="4176" y="321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5" name="Line 27"/>
            <p:cNvSpPr>
              <a:spLocks noChangeShapeType="1"/>
            </p:cNvSpPr>
            <p:nvPr/>
          </p:nvSpPr>
          <p:spPr bwMode="auto">
            <a:xfrm flipV="1">
              <a:off x="4176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6" name="Line 28"/>
            <p:cNvSpPr>
              <a:spLocks noChangeShapeType="1"/>
            </p:cNvSpPr>
            <p:nvPr/>
          </p:nvSpPr>
          <p:spPr bwMode="auto">
            <a:xfrm flipV="1">
              <a:off x="4800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7" name="Line 29"/>
            <p:cNvSpPr>
              <a:spLocks noChangeShapeType="1"/>
            </p:cNvSpPr>
            <p:nvPr/>
          </p:nvSpPr>
          <p:spPr bwMode="auto">
            <a:xfrm>
              <a:off x="4800" y="292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9" name="Text Box 31"/>
            <p:cNvSpPr txBox="1">
              <a:spLocks noChangeArrowheads="1"/>
            </p:cNvSpPr>
            <p:nvPr/>
          </p:nvSpPr>
          <p:spPr bwMode="auto">
            <a:xfrm>
              <a:off x="3936" y="2640"/>
              <a:ext cx="912" cy="2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FF0000"/>
                  </a:solidFill>
                </a:rPr>
                <a:t>Read</a:t>
              </a:r>
              <a:r>
                <a:rPr lang="zh-CN" altLang="en-US" sz="1400" dirty="0">
                  <a:solidFill>
                    <a:srgbClr val="FF0000"/>
                  </a:solidFill>
                </a:rPr>
                <a:t>：</a:t>
              </a:r>
            </a:p>
            <a:p>
              <a:pPr algn="l"/>
              <a:r>
                <a:rPr lang="en-US" altLang="zh-CN" sz="1400" dirty="0">
                  <a:solidFill>
                    <a:srgbClr val="FF0000"/>
                  </a:solidFill>
                </a:rPr>
                <a:t>Out=Register</a:t>
              </a:r>
            </a:p>
          </p:txBody>
        </p:sp>
        <p:sp>
          <p:nvSpPr>
            <p:cNvPr id="176160" name="Text Box 32"/>
            <p:cNvSpPr txBox="1">
              <a:spLocks noChangeArrowheads="1"/>
            </p:cNvSpPr>
            <p:nvPr/>
          </p:nvSpPr>
          <p:spPr bwMode="auto">
            <a:xfrm>
              <a:off x="4464" y="3256"/>
              <a:ext cx="864" cy="5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FF0000"/>
                  </a:solidFill>
                </a:rPr>
                <a:t>Write</a:t>
              </a:r>
              <a:r>
                <a:rPr lang="zh-CN" altLang="en-US" sz="1400" dirty="0">
                  <a:solidFill>
                    <a:srgbClr val="FF0000"/>
                  </a:solidFill>
                </a:rPr>
                <a:t>：</a:t>
              </a:r>
            </a:p>
            <a:p>
              <a:pPr algn="l"/>
              <a:r>
                <a:rPr lang="en-US" altLang="zh-CN" sz="1400" dirty="0" smtClean="0">
                  <a:solidFill>
                    <a:srgbClr val="FF0000"/>
                  </a:solidFill>
                </a:rPr>
                <a:t>Register=In</a:t>
              </a:r>
              <a:endParaRPr lang="en-US" altLang="zh-CN" sz="1400" dirty="0">
                <a:solidFill>
                  <a:srgbClr val="FF0000"/>
                </a:solidFill>
              </a:endParaRPr>
            </a:p>
            <a:p>
              <a:pPr algn="l"/>
              <a:r>
                <a:rPr lang="en-US" altLang="zh-CN" sz="1400" dirty="0" smtClean="0">
                  <a:solidFill>
                    <a:srgbClr val="FF0000"/>
                  </a:solidFill>
                </a:rPr>
                <a:t>(PC, register file, )</a:t>
              </a:r>
            </a:p>
            <a:p>
              <a:pPr algn="l"/>
              <a:endParaRPr lang="en-US" altLang="zh-CN" sz="1400" dirty="0">
                <a:solidFill>
                  <a:srgbClr val="FF0000"/>
                </a:solidFill>
              </a:endParaRPr>
            </a:p>
          </p:txBody>
        </p:sp>
        <p:sp>
          <p:nvSpPr>
            <p:cNvPr id="176161" name="Line 33"/>
            <p:cNvSpPr>
              <a:spLocks noChangeShapeType="1"/>
            </p:cNvSpPr>
            <p:nvPr/>
          </p:nvSpPr>
          <p:spPr bwMode="auto">
            <a:xfrm flipV="1">
              <a:off x="4560" y="3093"/>
              <a:ext cx="240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62" name="Line 34"/>
            <p:cNvSpPr>
              <a:spLocks noChangeShapeType="1"/>
            </p:cNvSpPr>
            <p:nvPr/>
          </p:nvSpPr>
          <p:spPr bwMode="auto">
            <a:xfrm flipH="1">
              <a:off x="3648" y="2784"/>
              <a:ext cx="480" cy="14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63" name="Line 35"/>
            <p:cNvSpPr>
              <a:spLocks noChangeShapeType="1"/>
            </p:cNvSpPr>
            <p:nvPr/>
          </p:nvSpPr>
          <p:spPr bwMode="auto">
            <a:xfrm>
              <a:off x="3360" y="3312"/>
              <a:ext cx="240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64" name="Text Box 36"/>
            <p:cNvSpPr txBox="1">
              <a:spLocks noChangeArrowheads="1"/>
            </p:cNvSpPr>
            <p:nvPr/>
          </p:nvSpPr>
          <p:spPr bwMode="auto">
            <a:xfrm>
              <a:off x="2975" y="3072"/>
              <a:ext cx="481" cy="2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FF6600"/>
                  </a:solidFill>
                </a:rPr>
                <a:t>Clock cycle</a:t>
              </a:r>
            </a:p>
          </p:txBody>
        </p:sp>
      </p:grp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1749426" y="312739"/>
            <a:ext cx="20923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597" y="1214422"/>
            <a:ext cx="8124825" cy="3721100"/>
          </a:xfrm>
          <a:noFill/>
          <a:ln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sz="2000" dirty="0" smtClean="0">
                <a:solidFill>
                  <a:srgbClr val="0000FF"/>
                </a:solidFill>
              </a:rPr>
              <a:t>Instruction memory </a:t>
            </a:r>
            <a:r>
              <a:rPr lang="en-US" altLang="zh-CN" sz="2000" dirty="0" smtClean="0"/>
              <a:t>:  ROM,    input address, get instruction</a:t>
            </a:r>
            <a:endParaRPr lang="zh-CN" altLang="en-US" sz="2000" dirty="0"/>
          </a:p>
          <a:p>
            <a:pPr lvl="1"/>
            <a:r>
              <a:rPr lang="en-US" altLang="zh-CN" sz="2000" dirty="0" smtClean="0">
                <a:solidFill>
                  <a:srgbClr val="0000FF"/>
                </a:solidFill>
              </a:rPr>
              <a:t>Data memory:    </a:t>
            </a:r>
            <a:r>
              <a:rPr lang="en-US" altLang="zh-CN" sz="2000" dirty="0" smtClean="0"/>
              <a:t>RAM.    </a:t>
            </a:r>
            <a:endParaRPr lang="zh-CN" altLang="en-US" sz="2000" dirty="0"/>
          </a:p>
          <a:p>
            <a:pPr lvl="2"/>
            <a:r>
              <a:rPr lang="en-US" altLang="zh-CN" sz="1600" dirty="0" smtClean="0"/>
              <a:t>Can read or write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controlled by signal </a:t>
            </a:r>
            <a:r>
              <a:rPr lang="zh-CN" altLang="en-US" sz="1600" dirty="0" smtClean="0"/>
              <a:t>　</a:t>
            </a:r>
            <a:r>
              <a:rPr lang="en-US" altLang="zh-CN" sz="1600" dirty="0" err="1" smtClean="0"/>
              <a:t>MemRead</a:t>
            </a:r>
            <a:r>
              <a:rPr lang="zh-CN" altLang="en-US" sz="1600" dirty="0" smtClean="0"/>
              <a:t>　</a:t>
            </a:r>
            <a:r>
              <a:rPr lang="en-US" altLang="zh-CN" sz="1600" dirty="0" smtClean="0"/>
              <a:t>and  </a:t>
            </a:r>
            <a:r>
              <a:rPr lang="en-US" altLang="zh-CN" sz="1600" dirty="0" err="1" smtClean="0"/>
              <a:t>MemWrite</a:t>
            </a:r>
            <a:r>
              <a:rPr lang="en-US" altLang="zh-CN" sz="1600" dirty="0" smtClean="0"/>
              <a:t>.</a:t>
            </a:r>
          </a:p>
          <a:p>
            <a:pPr lvl="2"/>
            <a:r>
              <a:rPr lang="en-US" altLang="zh-CN" sz="1600" dirty="0" smtClean="0"/>
              <a:t>Read:   input address,  get instruction if </a:t>
            </a:r>
            <a:r>
              <a:rPr lang="en-US" altLang="zh-CN" sz="1600" dirty="0" err="1" smtClean="0"/>
              <a:t>MemRead</a:t>
            </a:r>
            <a:r>
              <a:rPr lang="en-US" altLang="zh-CN" sz="1600" dirty="0" smtClean="0"/>
              <a:t>=1</a:t>
            </a:r>
          </a:p>
          <a:p>
            <a:pPr lvl="2"/>
            <a:r>
              <a:rPr lang="en-US" altLang="zh-CN" sz="1600" dirty="0" smtClean="0"/>
              <a:t>Write:   input address &amp; </a:t>
            </a:r>
            <a:r>
              <a:rPr lang="en-US" altLang="zh-CN" sz="1600" dirty="0" err="1" smtClean="0"/>
              <a:t>datain</a:t>
            </a:r>
            <a:r>
              <a:rPr lang="en-US" altLang="zh-CN" sz="1600" dirty="0" smtClean="0"/>
              <a:t>,   write into memory if </a:t>
            </a:r>
            <a:r>
              <a:rPr lang="en-US" altLang="zh-CN" sz="1600" dirty="0" err="1" smtClean="0"/>
              <a:t>MemWrite</a:t>
            </a:r>
            <a:r>
              <a:rPr lang="en-US" altLang="zh-CN" sz="1600" dirty="0" smtClean="0"/>
              <a:t> =1</a:t>
            </a:r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Memory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124200" y="3810001"/>
            <a:ext cx="2438400" cy="1709738"/>
            <a:chOff x="1008" y="2400"/>
            <a:chExt cx="1536" cy="1077"/>
          </a:xfrm>
        </p:grpSpPr>
        <p:sp>
          <p:nvSpPr>
            <p:cNvPr id="200710" name="Rectangle 6"/>
            <p:cNvSpPr>
              <a:spLocks noChangeArrowheads="1"/>
            </p:cNvSpPr>
            <p:nvPr/>
          </p:nvSpPr>
          <p:spPr bwMode="auto">
            <a:xfrm>
              <a:off x="1392" y="2400"/>
              <a:ext cx="768" cy="1056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1" name="Line 7"/>
            <p:cNvSpPr>
              <a:spLocks noChangeShapeType="1"/>
            </p:cNvSpPr>
            <p:nvPr/>
          </p:nvSpPr>
          <p:spPr bwMode="auto">
            <a:xfrm>
              <a:off x="1008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2" name="Line 8"/>
            <p:cNvSpPr>
              <a:spLocks noChangeShapeType="1"/>
            </p:cNvSpPr>
            <p:nvPr/>
          </p:nvSpPr>
          <p:spPr bwMode="auto">
            <a:xfrm>
              <a:off x="2160" y="292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3" name="Text Box 9"/>
            <p:cNvSpPr txBox="1">
              <a:spLocks noChangeArrowheads="1"/>
            </p:cNvSpPr>
            <p:nvPr/>
          </p:nvSpPr>
          <p:spPr bwMode="auto">
            <a:xfrm>
              <a:off x="1575" y="2835"/>
              <a:ext cx="711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Instruction</a:t>
              </a:r>
            </a:p>
          </p:txBody>
        </p:sp>
        <p:sp>
          <p:nvSpPr>
            <p:cNvPr id="200714" name="Text Box 10"/>
            <p:cNvSpPr txBox="1">
              <a:spLocks noChangeArrowheads="1"/>
            </p:cNvSpPr>
            <p:nvPr/>
          </p:nvSpPr>
          <p:spPr bwMode="auto">
            <a:xfrm>
              <a:off x="1344" y="2496"/>
              <a:ext cx="726" cy="3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Instruction</a:t>
              </a:r>
            </a:p>
            <a:p>
              <a:pPr algn="l"/>
              <a:r>
                <a:rPr lang="en-US" altLang="zh-CN" sz="1400" dirty="0"/>
                <a:t>Address</a:t>
              </a:r>
            </a:p>
          </p:txBody>
        </p:sp>
        <p:sp>
          <p:nvSpPr>
            <p:cNvPr id="200715" name="Text Box 11"/>
            <p:cNvSpPr txBox="1">
              <a:spLocks noChangeArrowheads="1"/>
            </p:cNvSpPr>
            <p:nvPr/>
          </p:nvSpPr>
          <p:spPr bwMode="auto">
            <a:xfrm>
              <a:off x="1395" y="3120"/>
              <a:ext cx="717" cy="3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Instruction</a:t>
              </a:r>
            </a:p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memory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7104112" y="3143251"/>
            <a:ext cx="2438400" cy="3022600"/>
            <a:chOff x="3216" y="1969"/>
            <a:chExt cx="1536" cy="1904"/>
          </a:xfrm>
        </p:grpSpPr>
        <p:sp>
          <p:nvSpPr>
            <p:cNvPr id="200717" name="Rectangle 13"/>
            <p:cNvSpPr>
              <a:spLocks noChangeArrowheads="1"/>
            </p:cNvSpPr>
            <p:nvPr/>
          </p:nvSpPr>
          <p:spPr bwMode="auto">
            <a:xfrm>
              <a:off x="3600" y="2400"/>
              <a:ext cx="768" cy="1056"/>
            </a:xfrm>
            <a:prstGeom prst="rect">
              <a:avLst/>
            </a:prstGeom>
            <a:solidFill>
              <a:schemeClr val="folHlink">
                <a:alpha val="2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3216" y="25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368" y="283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20" name="Line 16"/>
            <p:cNvSpPr>
              <a:spLocks noChangeShapeType="1"/>
            </p:cNvSpPr>
            <p:nvPr/>
          </p:nvSpPr>
          <p:spPr bwMode="auto">
            <a:xfrm>
              <a:off x="3936" y="2160"/>
              <a:ext cx="0" cy="24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1" name="Text Box 17"/>
            <p:cNvSpPr txBox="1">
              <a:spLocks noChangeArrowheads="1"/>
            </p:cNvSpPr>
            <p:nvPr/>
          </p:nvSpPr>
          <p:spPr bwMode="auto">
            <a:xfrm>
              <a:off x="3696" y="1969"/>
              <a:ext cx="821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 err="1">
                  <a:solidFill>
                    <a:srgbClr val="FF6600"/>
                  </a:solidFill>
                </a:rPr>
                <a:t>MemWrite</a:t>
              </a:r>
              <a:endParaRPr lang="en-US" altLang="zh-CN" sz="1400" dirty="0">
                <a:solidFill>
                  <a:srgbClr val="FF6600"/>
                </a:solidFill>
              </a:endParaRPr>
            </a:p>
          </p:txBody>
        </p:sp>
        <p:sp>
          <p:nvSpPr>
            <p:cNvPr id="200722" name="Text Box 18"/>
            <p:cNvSpPr txBox="1">
              <a:spLocks noChangeArrowheads="1"/>
            </p:cNvSpPr>
            <p:nvPr/>
          </p:nvSpPr>
          <p:spPr bwMode="auto">
            <a:xfrm>
              <a:off x="3887" y="2689"/>
              <a:ext cx="530" cy="3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dirty="0"/>
                <a:t>Read</a:t>
              </a:r>
            </a:p>
            <a:p>
              <a:pPr algn="r"/>
              <a:r>
                <a:rPr lang="en-US" altLang="zh-CN" sz="1400" dirty="0"/>
                <a:t>data</a:t>
              </a:r>
            </a:p>
          </p:txBody>
        </p:sp>
        <p:sp>
          <p:nvSpPr>
            <p:cNvPr id="200723" name="Text Box 19"/>
            <p:cNvSpPr txBox="1">
              <a:spLocks noChangeArrowheads="1"/>
            </p:cNvSpPr>
            <p:nvPr/>
          </p:nvSpPr>
          <p:spPr bwMode="auto">
            <a:xfrm>
              <a:off x="3552" y="2496"/>
              <a:ext cx="624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400"/>
                <a:t>Address</a:t>
              </a:r>
            </a:p>
          </p:txBody>
        </p:sp>
        <p:sp>
          <p:nvSpPr>
            <p:cNvPr id="200724" name="Text Box 20"/>
            <p:cNvSpPr txBox="1">
              <a:spLocks noChangeArrowheads="1"/>
            </p:cNvSpPr>
            <p:nvPr/>
          </p:nvSpPr>
          <p:spPr bwMode="auto">
            <a:xfrm>
              <a:off x="3887" y="3094"/>
              <a:ext cx="680" cy="3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Data</a:t>
              </a:r>
            </a:p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memory</a:t>
              </a:r>
            </a:p>
          </p:txBody>
        </p:sp>
        <p:sp>
          <p:nvSpPr>
            <p:cNvPr id="200725" name="Line 21"/>
            <p:cNvSpPr>
              <a:spLocks noChangeShapeType="1"/>
            </p:cNvSpPr>
            <p:nvPr/>
          </p:nvSpPr>
          <p:spPr bwMode="auto">
            <a:xfrm>
              <a:off x="3216" y="312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26" name="Text Box 22"/>
            <p:cNvSpPr txBox="1">
              <a:spLocks noChangeArrowheads="1"/>
            </p:cNvSpPr>
            <p:nvPr/>
          </p:nvSpPr>
          <p:spPr bwMode="auto">
            <a:xfrm>
              <a:off x="3552" y="2976"/>
              <a:ext cx="515" cy="3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Write</a:t>
              </a:r>
            </a:p>
            <a:p>
              <a:pPr algn="l"/>
              <a:r>
                <a:rPr lang="en-US" altLang="zh-CN" sz="1400" dirty="0"/>
                <a:t>data</a:t>
              </a:r>
            </a:p>
          </p:txBody>
        </p:sp>
        <p:sp>
          <p:nvSpPr>
            <p:cNvPr id="200727" name="Line 23"/>
            <p:cNvSpPr>
              <a:spLocks noChangeShapeType="1"/>
            </p:cNvSpPr>
            <p:nvPr/>
          </p:nvSpPr>
          <p:spPr bwMode="auto">
            <a:xfrm flipH="1" flipV="1">
              <a:off x="3984" y="3456"/>
              <a:ext cx="0" cy="2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8" name="Text Box 24"/>
            <p:cNvSpPr txBox="1">
              <a:spLocks noChangeArrowheads="1"/>
            </p:cNvSpPr>
            <p:nvPr/>
          </p:nvSpPr>
          <p:spPr bwMode="auto">
            <a:xfrm>
              <a:off x="3696" y="3679"/>
              <a:ext cx="77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 err="1">
                  <a:solidFill>
                    <a:srgbClr val="FF6600"/>
                  </a:solidFill>
                </a:rPr>
                <a:t>MemRead</a:t>
              </a:r>
              <a:endParaRPr lang="en-US" altLang="zh-CN" sz="14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 </a:t>
            </a:r>
            <a:r>
              <a:rPr lang="zh-CN" altLang="en-US" dirty="0" smtClean="0"/>
              <a:t>触发器</a:t>
            </a:r>
            <a:endParaRPr lang="en-US" altLang="zh-CN" dirty="0"/>
          </a:p>
        </p:txBody>
      </p:sp>
      <p:grpSp>
        <p:nvGrpSpPr>
          <p:cNvPr id="11267" name="Group 4"/>
          <p:cNvGrpSpPr>
            <a:grpSpLocks/>
          </p:cNvGrpSpPr>
          <p:nvPr/>
        </p:nvGrpSpPr>
        <p:grpSpPr bwMode="auto">
          <a:xfrm>
            <a:off x="7248525" y="4005263"/>
            <a:ext cx="1854200" cy="1636712"/>
            <a:chOff x="4080" y="2736"/>
            <a:chExt cx="1168" cy="1031"/>
          </a:xfrm>
        </p:grpSpPr>
        <p:sp>
          <p:nvSpPr>
            <p:cNvPr id="11372" name="Freeform 5"/>
            <p:cNvSpPr>
              <a:spLocks/>
            </p:cNvSpPr>
            <p:nvPr/>
          </p:nvSpPr>
          <p:spPr bwMode="auto">
            <a:xfrm>
              <a:off x="4233" y="2736"/>
              <a:ext cx="778" cy="1031"/>
            </a:xfrm>
            <a:custGeom>
              <a:avLst/>
              <a:gdLst>
                <a:gd name="T0" fmla="*/ 10 w 778"/>
                <a:gd name="T1" fmla="*/ 0 h 1031"/>
                <a:gd name="T2" fmla="*/ 7 w 778"/>
                <a:gd name="T3" fmla="*/ 0 h 1031"/>
                <a:gd name="T4" fmla="*/ 4 w 778"/>
                <a:gd name="T5" fmla="*/ 3 h 1031"/>
                <a:gd name="T6" fmla="*/ 0 w 778"/>
                <a:gd name="T7" fmla="*/ 7 h 1031"/>
                <a:gd name="T8" fmla="*/ 0 w 778"/>
                <a:gd name="T9" fmla="*/ 1024 h 1031"/>
                <a:gd name="T10" fmla="*/ 4 w 778"/>
                <a:gd name="T11" fmla="*/ 1027 h 1031"/>
                <a:gd name="T12" fmla="*/ 7 w 778"/>
                <a:gd name="T13" fmla="*/ 1031 h 1031"/>
                <a:gd name="T14" fmla="*/ 772 w 778"/>
                <a:gd name="T15" fmla="*/ 1031 h 1031"/>
                <a:gd name="T16" fmla="*/ 775 w 778"/>
                <a:gd name="T17" fmla="*/ 1027 h 1031"/>
                <a:gd name="T18" fmla="*/ 778 w 778"/>
                <a:gd name="T19" fmla="*/ 1024 h 1031"/>
                <a:gd name="T20" fmla="*/ 778 w 778"/>
                <a:gd name="T21" fmla="*/ 7 h 1031"/>
                <a:gd name="T22" fmla="*/ 775 w 778"/>
                <a:gd name="T23" fmla="*/ 3 h 1031"/>
                <a:gd name="T24" fmla="*/ 772 w 778"/>
                <a:gd name="T25" fmla="*/ 0 h 1031"/>
                <a:gd name="T26" fmla="*/ 768 w 778"/>
                <a:gd name="T27" fmla="*/ 0 h 1031"/>
                <a:gd name="T28" fmla="*/ 10 w 778"/>
                <a:gd name="T29" fmla="*/ 0 h 1031"/>
                <a:gd name="T30" fmla="*/ 10 w 778"/>
                <a:gd name="T31" fmla="*/ 20 h 1031"/>
                <a:gd name="T32" fmla="*/ 768 w 778"/>
                <a:gd name="T33" fmla="*/ 20 h 1031"/>
                <a:gd name="T34" fmla="*/ 758 w 778"/>
                <a:gd name="T35" fmla="*/ 10 h 1031"/>
                <a:gd name="T36" fmla="*/ 758 w 778"/>
                <a:gd name="T37" fmla="*/ 1021 h 1031"/>
                <a:gd name="T38" fmla="*/ 768 w 778"/>
                <a:gd name="T39" fmla="*/ 1010 h 1031"/>
                <a:gd name="T40" fmla="*/ 10 w 778"/>
                <a:gd name="T41" fmla="*/ 1010 h 1031"/>
                <a:gd name="T42" fmla="*/ 20 w 778"/>
                <a:gd name="T43" fmla="*/ 1021 h 1031"/>
                <a:gd name="T44" fmla="*/ 20 w 778"/>
                <a:gd name="T45" fmla="*/ 10 h 1031"/>
                <a:gd name="T46" fmla="*/ 10 w 778"/>
                <a:gd name="T47" fmla="*/ 20 h 1031"/>
                <a:gd name="T48" fmla="*/ 10 w 778"/>
                <a:gd name="T49" fmla="*/ 0 h 10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778" h="1031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024"/>
                  </a:lnTo>
                  <a:lnTo>
                    <a:pt x="4" y="1027"/>
                  </a:lnTo>
                  <a:lnTo>
                    <a:pt x="7" y="1031"/>
                  </a:lnTo>
                  <a:lnTo>
                    <a:pt x="772" y="1031"/>
                  </a:lnTo>
                  <a:lnTo>
                    <a:pt x="775" y="1027"/>
                  </a:lnTo>
                  <a:lnTo>
                    <a:pt x="778" y="1024"/>
                  </a:lnTo>
                  <a:lnTo>
                    <a:pt x="778" y="7"/>
                  </a:lnTo>
                  <a:lnTo>
                    <a:pt x="775" y="3"/>
                  </a:lnTo>
                  <a:lnTo>
                    <a:pt x="772" y="0"/>
                  </a:lnTo>
                  <a:lnTo>
                    <a:pt x="768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768" y="20"/>
                  </a:lnTo>
                  <a:lnTo>
                    <a:pt x="758" y="10"/>
                  </a:lnTo>
                  <a:lnTo>
                    <a:pt x="758" y="1021"/>
                  </a:lnTo>
                  <a:lnTo>
                    <a:pt x="768" y="1010"/>
                  </a:lnTo>
                  <a:lnTo>
                    <a:pt x="10" y="1010"/>
                  </a:lnTo>
                  <a:lnTo>
                    <a:pt x="20" y="1021"/>
                  </a:lnTo>
                  <a:lnTo>
                    <a:pt x="20" y="10"/>
                  </a:lnTo>
                  <a:lnTo>
                    <a:pt x="10" y="2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Rectangle 6"/>
            <p:cNvSpPr>
              <a:spLocks noChangeArrowheads="1"/>
            </p:cNvSpPr>
            <p:nvPr/>
          </p:nvSpPr>
          <p:spPr bwMode="auto">
            <a:xfrm>
              <a:off x="4338" y="3453"/>
              <a:ext cx="85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100" dirty="0">
                  <a:solidFill>
                    <a:srgbClr val="000000"/>
                  </a:solidFill>
                  <a:latin typeface="Swiss 721 SWA"/>
                </a:rPr>
                <a:t>C</a:t>
              </a:r>
              <a:endParaRPr lang="en-US" altLang="zh-CN" sz="3200" i="1" baseline="-25000" dirty="0"/>
            </a:p>
          </p:txBody>
        </p:sp>
        <p:sp>
          <p:nvSpPr>
            <p:cNvPr id="11374" name="Rectangle 7"/>
            <p:cNvSpPr>
              <a:spLocks noChangeArrowheads="1"/>
            </p:cNvSpPr>
            <p:nvPr/>
          </p:nvSpPr>
          <p:spPr bwMode="auto">
            <a:xfrm>
              <a:off x="4338" y="2879"/>
              <a:ext cx="85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latin typeface="Swiss 721 SWA"/>
                </a:rPr>
                <a:t>D</a:t>
              </a:r>
              <a:endParaRPr lang="en-US" altLang="zh-CN" sz="3200" i="1" baseline="-25000"/>
            </a:p>
          </p:txBody>
        </p:sp>
        <p:sp>
          <p:nvSpPr>
            <p:cNvPr id="11375" name="Rectangle 8"/>
            <p:cNvSpPr>
              <a:spLocks noChangeArrowheads="1"/>
            </p:cNvSpPr>
            <p:nvPr/>
          </p:nvSpPr>
          <p:spPr bwMode="auto">
            <a:xfrm>
              <a:off x="4781" y="2884"/>
              <a:ext cx="85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latin typeface="Swiss 721 SWA"/>
                </a:rPr>
                <a:t>Q</a:t>
              </a:r>
              <a:endParaRPr lang="en-US" altLang="zh-CN" sz="3200" i="1" baseline="-25000"/>
            </a:p>
          </p:txBody>
        </p:sp>
        <p:sp>
          <p:nvSpPr>
            <p:cNvPr id="11376" name="Rectangle 9"/>
            <p:cNvSpPr>
              <a:spLocks noChangeArrowheads="1"/>
            </p:cNvSpPr>
            <p:nvPr/>
          </p:nvSpPr>
          <p:spPr bwMode="auto">
            <a:xfrm>
              <a:off x="4789" y="3436"/>
              <a:ext cx="85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latin typeface="Swiss 721 SWA"/>
                </a:rPr>
                <a:t>Q</a:t>
              </a:r>
              <a:endParaRPr lang="en-US" altLang="zh-CN" sz="3200" i="1" baseline="-25000"/>
            </a:p>
          </p:txBody>
        </p:sp>
        <p:sp>
          <p:nvSpPr>
            <p:cNvPr id="11377" name="Freeform 10"/>
            <p:cNvSpPr>
              <a:spLocks/>
            </p:cNvSpPr>
            <p:nvPr/>
          </p:nvSpPr>
          <p:spPr bwMode="auto">
            <a:xfrm>
              <a:off x="4080" y="2931"/>
              <a:ext cx="168" cy="10"/>
            </a:xfrm>
            <a:custGeom>
              <a:avLst/>
              <a:gdLst>
                <a:gd name="T0" fmla="*/ 163 w 168"/>
                <a:gd name="T1" fmla="*/ 10 h 10"/>
                <a:gd name="T2" fmla="*/ 167 w 168"/>
                <a:gd name="T3" fmla="*/ 10 h 10"/>
                <a:gd name="T4" fmla="*/ 167 w 168"/>
                <a:gd name="T5" fmla="*/ 9 h 10"/>
                <a:gd name="T6" fmla="*/ 168 w 168"/>
                <a:gd name="T7" fmla="*/ 9 h 10"/>
                <a:gd name="T8" fmla="*/ 168 w 168"/>
                <a:gd name="T9" fmla="*/ 4 h 10"/>
                <a:gd name="T10" fmla="*/ 167 w 168"/>
                <a:gd name="T11" fmla="*/ 2 h 10"/>
                <a:gd name="T12" fmla="*/ 167 w 168"/>
                <a:gd name="T13" fmla="*/ 0 h 10"/>
                <a:gd name="T14" fmla="*/ 3 w 168"/>
                <a:gd name="T15" fmla="*/ 0 h 10"/>
                <a:gd name="T16" fmla="*/ 0 w 168"/>
                <a:gd name="T17" fmla="*/ 4 h 10"/>
                <a:gd name="T18" fmla="*/ 0 w 168"/>
                <a:gd name="T19" fmla="*/ 9 h 10"/>
                <a:gd name="T20" fmla="*/ 2 w 168"/>
                <a:gd name="T21" fmla="*/ 9 h 10"/>
                <a:gd name="T22" fmla="*/ 3 w 168"/>
                <a:gd name="T23" fmla="*/ 10 h 10"/>
                <a:gd name="T24" fmla="*/ 5 w 168"/>
                <a:gd name="T25" fmla="*/ 10 h 10"/>
                <a:gd name="T26" fmla="*/ 163 w 168"/>
                <a:gd name="T27" fmla="*/ 10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8" h="10">
                  <a:moveTo>
                    <a:pt x="163" y="10"/>
                  </a:moveTo>
                  <a:lnTo>
                    <a:pt x="167" y="10"/>
                  </a:lnTo>
                  <a:lnTo>
                    <a:pt x="167" y="9"/>
                  </a:lnTo>
                  <a:lnTo>
                    <a:pt x="168" y="9"/>
                  </a:lnTo>
                  <a:lnTo>
                    <a:pt x="168" y="4"/>
                  </a:lnTo>
                  <a:lnTo>
                    <a:pt x="167" y="2"/>
                  </a:lnTo>
                  <a:lnTo>
                    <a:pt x="16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16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Freeform 11"/>
            <p:cNvSpPr>
              <a:spLocks/>
            </p:cNvSpPr>
            <p:nvPr/>
          </p:nvSpPr>
          <p:spPr bwMode="auto">
            <a:xfrm>
              <a:off x="4080" y="3531"/>
              <a:ext cx="168" cy="10"/>
            </a:xfrm>
            <a:custGeom>
              <a:avLst/>
              <a:gdLst>
                <a:gd name="T0" fmla="*/ 163 w 168"/>
                <a:gd name="T1" fmla="*/ 10 h 10"/>
                <a:gd name="T2" fmla="*/ 167 w 168"/>
                <a:gd name="T3" fmla="*/ 10 h 10"/>
                <a:gd name="T4" fmla="*/ 167 w 168"/>
                <a:gd name="T5" fmla="*/ 8 h 10"/>
                <a:gd name="T6" fmla="*/ 168 w 168"/>
                <a:gd name="T7" fmla="*/ 8 h 10"/>
                <a:gd name="T8" fmla="*/ 168 w 168"/>
                <a:gd name="T9" fmla="*/ 3 h 10"/>
                <a:gd name="T10" fmla="*/ 167 w 168"/>
                <a:gd name="T11" fmla="*/ 2 h 10"/>
                <a:gd name="T12" fmla="*/ 167 w 168"/>
                <a:gd name="T13" fmla="*/ 0 h 10"/>
                <a:gd name="T14" fmla="*/ 3 w 168"/>
                <a:gd name="T15" fmla="*/ 0 h 10"/>
                <a:gd name="T16" fmla="*/ 0 w 168"/>
                <a:gd name="T17" fmla="*/ 3 h 10"/>
                <a:gd name="T18" fmla="*/ 0 w 168"/>
                <a:gd name="T19" fmla="*/ 8 h 10"/>
                <a:gd name="T20" fmla="*/ 2 w 168"/>
                <a:gd name="T21" fmla="*/ 8 h 10"/>
                <a:gd name="T22" fmla="*/ 3 w 168"/>
                <a:gd name="T23" fmla="*/ 10 h 10"/>
                <a:gd name="T24" fmla="*/ 5 w 168"/>
                <a:gd name="T25" fmla="*/ 10 h 10"/>
                <a:gd name="T26" fmla="*/ 163 w 168"/>
                <a:gd name="T27" fmla="*/ 10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8" h="10">
                  <a:moveTo>
                    <a:pt x="163" y="10"/>
                  </a:moveTo>
                  <a:lnTo>
                    <a:pt x="167" y="10"/>
                  </a:lnTo>
                  <a:lnTo>
                    <a:pt x="167" y="8"/>
                  </a:lnTo>
                  <a:lnTo>
                    <a:pt x="168" y="8"/>
                  </a:lnTo>
                  <a:lnTo>
                    <a:pt x="168" y="3"/>
                  </a:lnTo>
                  <a:lnTo>
                    <a:pt x="167" y="2"/>
                  </a:lnTo>
                  <a:lnTo>
                    <a:pt x="16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16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Line 12"/>
            <p:cNvSpPr>
              <a:spLocks noChangeShapeType="1"/>
            </p:cNvSpPr>
            <p:nvPr/>
          </p:nvSpPr>
          <p:spPr bwMode="auto">
            <a:xfrm>
              <a:off x="4992" y="29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" name="Line 13"/>
            <p:cNvSpPr>
              <a:spLocks noChangeShapeType="1"/>
            </p:cNvSpPr>
            <p:nvPr/>
          </p:nvSpPr>
          <p:spPr bwMode="auto">
            <a:xfrm>
              <a:off x="5096" y="3536"/>
              <a:ext cx="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Oval 14"/>
            <p:cNvSpPr>
              <a:spLocks noChangeArrowheads="1"/>
            </p:cNvSpPr>
            <p:nvPr/>
          </p:nvSpPr>
          <p:spPr bwMode="auto">
            <a:xfrm>
              <a:off x="5000" y="3488"/>
              <a:ext cx="88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68" name="Group 15"/>
          <p:cNvGrpSpPr>
            <a:grpSpLocks/>
          </p:cNvGrpSpPr>
          <p:nvPr/>
        </p:nvGrpSpPr>
        <p:grpSpPr bwMode="auto">
          <a:xfrm>
            <a:off x="5702300" y="1511300"/>
            <a:ext cx="4686300" cy="1981200"/>
            <a:chOff x="2632" y="952"/>
            <a:chExt cx="2952" cy="1248"/>
          </a:xfrm>
        </p:grpSpPr>
        <p:sp>
          <p:nvSpPr>
            <p:cNvPr id="11313" name="Rectangle 16"/>
            <p:cNvSpPr>
              <a:spLocks noChangeArrowheads="1"/>
            </p:cNvSpPr>
            <p:nvPr/>
          </p:nvSpPr>
          <p:spPr bwMode="auto">
            <a:xfrm>
              <a:off x="2649" y="952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900">
                  <a:solidFill>
                    <a:srgbClr val="000000"/>
                  </a:solidFill>
                  <a:latin typeface="Swiss 721 SWA"/>
                </a:rPr>
                <a:t>D</a:t>
              </a:r>
              <a:endParaRPr lang="en-US" altLang="zh-CN"/>
            </a:p>
          </p:txBody>
        </p:sp>
        <p:sp>
          <p:nvSpPr>
            <p:cNvPr id="11314" name="Freeform 17"/>
            <p:cNvSpPr>
              <a:spLocks/>
            </p:cNvSpPr>
            <p:nvPr/>
          </p:nvSpPr>
          <p:spPr bwMode="auto">
            <a:xfrm>
              <a:off x="4742" y="1077"/>
              <a:ext cx="140" cy="262"/>
            </a:xfrm>
            <a:custGeom>
              <a:avLst/>
              <a:gdLst>
                <a:gd name="T0" fmla="*/ 6 w 140"/>
                <a:gd name="T1" fmla="*/ 0 h 262"/>
                <a:gd name="T2" fmla="*/ 0 w 140"/>
                <a:gd name="T3" fmla="*/ 6 h 262"/>
                <a:gd name="T4" fmla="*/ 3 w 140"/>
                <a:gd name="T5" fmla="*/ 15 h 262"/>
                <a:gd name="T6" fmla="*/ 25 w 140"/>
                <a:gd name="T7" fmla="*/ 18 h 262"/>
                <a:gd name="T8" fmla="*/ 48 w 140"/>
                <a:gd name="T9" fmla="*/ 26 h 262"/>
                <a:gd name="T10" fmla="*/ 58 w 140"/>
                <a:gd name="T11" fmla="*/ 30 h 262"/>
                <a:gd name="T12" fmla="*/ 65 w 140"/>
                <a:gd name="T13" fmla="*/ 33 h 262"/>
                <a:gd name="T14" fmla="*/ 76 w 140"/>
                <a:gd name="T15" fmla="*/ 40 h 262"/>
                <a:gd name="T16" fmla="*/ 83 w 140"/>
                <a:gd name="T17" fmla="*/ 46 h 262"/>
                <a:gd name="T18" fmla="*/ 95 w 140"/>
                <a:gd name="T19" fmla="*/ 58 h 262"/>
                <a:gd name="T20" fmla="*/ 101 w 140"/>
                <a:gd name="T21" fmla="*/ 69 h 262"/>
                <a:gd name="T22" fmla="*/ 107 w 140"/>
                <a:gd name="T23" fmla="*/ 76 h 262"/>
                <a:gd name="T24" fmla="*/ 112 w 140"/>
                <a:gd name="T25" fmla="*/ 87 h 262"/>
                <a:gd name="T26" fmla="*/ 116 w 140"/>
                <a:gd name="T27" fmla="*/ 97 h 262"/>
                <a:gd name="T28" fmla="*/ 120 w 140"/>
                <a:gd name="T29" fmla="*/ 125 h 262"/>
                <a:gd name="T30" fmla="*/ 122 w 140"/>
                <a:gd name="T31" fmla="*/ 130 h 262"/>
                <a:gd name="T32" fmla="*/ 120 w 140"/>
                <a:gd name="T33" fmla="*/ 147 h 262"/>
                <a:gd name="T34" fmla="*/ 113 w 140"/>
                <a:gd name="T35" fmla="*/ 170 h 262"/>
                <a:gd name="T36" fmla="*/ 109 w 140"/>
                <a:gd name="T37" fmla="*/ 180 h 262"/>
                <a:gd name="T38" fmla="*/ 106 w 140"/>
                <a:gd name="T39" fmla="*/ 188 h 262"/>
                <a:gd name="T40" fmla="*/ 98 w 140"/>
                <a:gd name="T41" fmla="*/ 198 h 262"/>
                <a:gd name="T42" fmla="*/ 92 w 140"/>
                <a:gd name="T43" fmla="*/ 205 h 262"/>
                <a:gd name="T44" fmla="*/ 80 w 140"/>
                <a:gd name="T45" fmla="*/ 217 h 262"/>
                <a:gd name="T46" fmla="*/ 70 w 140"/>
                <a:gd name="T47" fmla="*/ 223 h 262"/>
                <a:gd name="T48" fmla="*/ 62 w 140"/>
                <a:gd name="T49" fmla="*/ 229 h 262"/>
                <a:gd name="T50" fmla="*/ 52 w 140"/>
                <a:gd name="T51" fmla="*/ 234 h 262"/>
                <a:gd name="T52" fmla="*/ 42 w 140"/>
                <a:gd name="T53" fmla="*/ 238 h 262"/>
                <a:gd name="T54" fmla="*/ 13 w 140"/>
                <a:gd name="T55" fmla="*/ 243 h 262"/>
                <a:gd name="T56" fmla="*/ 9 w 140"/>
                <a:gd name="T57" fmla="*/ 244 h 262"/>
                <a:gd name="T58" fmla="*/ 3 w 140"/>
                <a:gd name="T59" fmla="*/ 247 h 262"/>
                <a:gd name="T60" fmla="*/ 0 w 140"/>
                <a:gd name="T61" fmla="*/ 256 h 262"/>
                <a:gd name="T62" fmla="*/ 6 w 140"/>
                <a:gd name="T63" fmla="*/ 262 h 262"/>
                <a:gd name="T64" fmla="*/ 10 w 140"/>
                <a:gd name="T65" fmla="*/ 262 h 262"/>
                <a:gd name="T66" fmla="*/ 28 w 140"/>
                <a:gd name="T67" fmla="*/ 260 h 262"/>
                <a:gd name="T68" fmla="*/ 54 w 140"/>
                <a:gd name="T69" fmla="*/ 253 h 262"/>
                <a:gd name="T70" fmla="*/ 64 w 140"/>
                <a:gd name="T71" fmla="*/ 249 h 262"/>
                <a:gd name="T72" fmla="*/ 77 w 140"/>
                <a:gd name="T73" fmla="*/ 243 h 262"/>
                <a:gd name="T74" fmla="*/ 85 w 140"/>
                <a:gd name="T75" fmla="*/ 235 h 262"/>
                <a:gd name="T76" fmla="*/ 98 w 140"/>
                <a:gd name="T77" fmla="*/ 226 h 262"/>
                <a:gd name="T78" fmla="*/ 104 w 140"/>
                <a:gd name="T79" fmla="*/ 220 h 262"/>
                <a:gd name="T80" fmla="*/ 113 w 140"/>
                <a:gd name="T81" fmla="*/ 207 h 262"/>
                <a:gd name="T82" fmla="*/ 120 w 140"/>
                <a:gd name="T83" fmla="*/ 199 h 262"/>
                <a:gd name="T84" fmla="*/ 126 w 140"/>
                <a:gd name="T85" fmla="*/ 186 h 262"/>
                <a:gd name="T86" fmla="*/ 131 w 140"/>
                <a:gd name="T87" fmla="*/ 176 h 262"/>
                <a:gd name="T88" fmla="*/ 138 w 140"/>
                <a:gd name="T89" fmla="*/ 150 h 262"/>
                <a:gd name="T90" fmla="*/ 140 w 140"/>
                <a:gd name="T91" fmla="*/ 133 h 262"/>
                <a:gd name="T92" fmla="*/ 138 w 140"/>
                <a:gd name="T93" fmla="*/ 122 h 262"/>
                <a:gd name="T94" fmla="*/ 134 w 140"/>
                <a:gd name="T95" fmla="*/ 91 h 262"/>
                <a:gd name="T96" fmla="*/ 129 w 140"/>
                <a:gd name="T97" fmla="*/ 81 h 262"/>
                <a:gd name="T98" fmla="*/ 125 w 140"/>
                <a:gd name="T99" fmla="*/ 70 h 262"/>
                <a:gd name="T100" fmla="*/ 116 w 140"/>
                <a:gd name="T101" fmla="*/ 57 h 262"/>
                <a:gd name="T102" fmla="*/ 110 w 140"/>
                <a:gd name="T103" fmla="*/ 46 h 262"/>
                <a:gd name="T104" fmla="*/ 100 w 140"/>
                <a:gd name="T105" fmla="*/ 39 h 262"/>
                <a:gd name="T106" fmla="*/ 92 w 140"/>
                <a:gd name="T107" fmla="*/ 29 h 262"/>
                <a:gd name="T108" fmla="*/ 82 w 140"/>
                <a:gd name="T109" fmla="*/ 23 h 262"/>
                <a:gd name="T110" fmla="*/ 68 w 140"/>
                <a:gd name="T111" fmla="*/ 14 h 262"/>
                <a:gd name="T112" fmla="*/ 58 w 140"/>
                <a:gd name="T113" fmla="*/ 9 h 262"/>
                <a:gd name="T114" fmla="*/ 48 w 140"/>
                <a:gd name="T115" fmla="*/ 5 h 262"/>
                <a:gd name="T116" fmla="*/ 9 w 140"/>
                <a:gd name="T117" fmla="*/ 0 h 26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0" h="262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5" y="18"/>
                  </a:lnTo>
                  <a:lnTo>
                    <a:pt x="42" y="23"/>
                  </a:lnTo>
                  <a:lnTo>
                    <a:pt x="48" y="26"/>
                  </a:lnTo>
                  <a:lnTo>
                    <a:pt x="52" y="27"/>
                  </a:lnTo>
                  <a:lnTo>
                    <a:pt x="58" y="30"/>
                  </a:lnTo>
                  <a:lnTo>
                    <a:pt x="62" y="32"/>
                  </a:lnTo>
                  <a:lnTo>
                    <a:pt x="65" y="33"/>
                  </a:lnTo>
                  <a:lnTo>
                    <a:pt x="70" y="37"/>
                  </a:lnTo>
                  <a:lnTo>
                    <a:pt x="76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5"/>
                  </a:lnTo>
                  <a:lnTo>
                    <a:pt x="95" y="58"/>
                  </a:lnTo>
                  <a:lnTo>
                    <a:pt x="98" y="63"/>
                  </a:lnTo>
                  <a:lnTo>
                    <a:pt x="101" y="69"/>
                  </a:lnTo>
                  <a:lnTo>
                    <a:pt x="106" y="73"/>
                  </a:lnTo>
                  <a:lnTo>
                    <a:pt x="107" y="76"/>
                  </a:lnTo>
                  <a:lnTo>
                    <a:pt x="109" y="81"/>
                  </a:lnTo>
                  <a:lnTo>
                    <a:pt x="112" y="87"/>
                  </a:lnTo>
                  <a:lnTo>
                    <a:pt x="113" y="91"/>
                  </a:lnTo>
                  <a:lnTo>
                    <a:pt x="116" y="97"/>
                  </a:lnTo>
                  <a:lnTo>
                    <a:pt x="120" y="113"/>
                  </a:lnTo>
                  <a:lnTo>
                    <a:pt x="120" y="125"/>
                  </a:lnTo>
                  <a:lnTo>
                    <a:pt x="122" y="133"/>
                  </a:lnTo>
                  <a:lnTo>
                    <a:pt x="122" y="130"/>
                  </a:lnTo>
                  <a:lnTo>
                    <a:pt x="120" y="136"/>
                  </a:lnTo>
                  <a:lnTo>
                    <a:pt x="120" y="147"/>
                  </a:lnTo>
                  <a:lnTo>
                    <a:pt x="116" y="164"/>
                  </a:lnTo>
                  <a:lnTo>
                    <a:pt x="113" y="170"/>
                  </a:lnTo>
                  <a:lnTo>
                    <a:pt x="112" y="174"/>
                  </a:lnTo>
                  <a:lnTo>
                    <a:pt x="109" y="180"/>
                  </a:lnTo>
                  <a:lnTo>
                    <a:pt x="107" y="185"/>
                  </a:lnTo>
                  <a:lnTo>
                    <a:pt x="106" y="188"/>
                  </a:lnTo>
                  <a:lnTo>
                    <a:pt x="101" y="192"/>
                  </a:lnTo>
                  <a:lnTo>
                    <a:pt x="98" y="198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7"/>
                  </a:lnTo>
                  <a:lnTo>
                    <a:pt x="76" y="220"/>
                  </a:lnTo>
                  <a:lnTo>
                    <a:pt x="70" y="223"/>
                  </a:lnTo>
                  <a:lnTo>
                    <a:pt x="65" y="228"/>
                  </a:lnTo>
                  <a:lnTo>
                    <a:pt x="62" y="229"/>
                  </a:lnTo>
                  <a:lnTo>
                    <a:pt x="58" y="231"/>
                  </a:lnTo>
                  <a:lnTo>
                    <a:pt x="52" y="234"/>
                  </a:lnTo>
                  <a:lnTo>
                    <a:pt x="48" y="235"/>
                  </a:lnTo>
                  <a:lnTo>
                    <a:pt x="42" y="238"/>
                  </a:lnTo>
                  <a:lnTo>
                    <a:pt x="25" y="243"/>
                  </a:lnTo>
                  <a:lnTo>
                    <a:pt x="13" y="243"/>
                  </a:lnTo>
                  <a:lnTo>
                    <a:pt x="8" y="244"/>
                  </a:lnTo>
                  <a:lnTo>
                    <a:pt x="9" y="244"/>
                  </a:lnTo>
                  <a:lnTo>
                    <a:pt x="6" y="244"/>
                  </a:lnTo>
                  <a:lnTo>
                    <a:pt x="3" y="247"/>
                  </a:lnTo>
                  <a:lnTo>
                    <a:pt x="0" y="250"/>
                  </a:lnTo>
                  <a:lnTo>
                    <a:pt x="0" y="256"/>
                  </a:lnTo>
                  <a:lnTo>
                    <a:pt x="3" y="259"/>
                  </a:lnTo>
                  <a:lnTo>
                    <a:pt x="6" y="262"/>
                  </a:lnTo>
                  <a:lnTo>
                    <a:pt x="9" y="262"/>
                  </a:lnTo>
                  <a:lnTo>
                    <a:pt x="10" y="262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8" y="256"/>
                  </a:lnTo>
                  <a:lnTo>
                    <a:pt x="54" y="253"/>
                  </a:lnTo>
                  <a:lnTo>
                    <a:pt x="58" y="252"/>
                  </a:lnTo>
                  <a:lnTo>
                    <a:pt x="64" y="249"/>
                  </a:lnTo>
                  <a:lnTo>
                    <a:pt x="68" y="247"/>
                  </a:lnTo>
                  <a:lnTo>
                    <a:pt x="77" y="243"/>
                  </a:lnTo>
                  <a:lnTo>
                    <a:pt x="82" y="238"/>
                  </a:lnTo>
                  <a:lnTo>
                    <a:pt x="85" y="235"/>
                  </a:lnTo>
                  <a:lnTo>
                    <a:pt x="92" y="232"/>
                  </a:lnTo>
                  <a:lnTo>
                    <a:pt x="98" y="226"/>
                  </a:lnTo>
                  <a:lnTo>
                    <a:pt x="100" y="222"/>
                  </a:lnTo>
                  <a:lnTo>
                    <a:pt x="104" y="220"/>
                  </a:lnTo>
                  <a:lnTo>
                    <a:pt x="110" y="214"/>
                  </a:lnTo>
                  <a:lnTo>
                    <a:pt x="113" y="207"/>
                  </a:lnTo>
                  <a:lnTo>
                    <a:pt x="116" y="204"/>
                  </a:lnTo>
                  <a:lnTo>
                    <a:pt x="120" y="199"/>
                  </a:lnTo>
                  <a:lnTo>
                    <a:pt x="125" y="191"/>
                  </a:lnTo>
                  <a:lnTo>
                    <a:pt x="126" y="186"/>
                  </a:lnTo>
                  <a:lnTo>
                    <a:pt x="129" y="180"/>
                  </a:lnTo>
                  <a:lnTo>
                    <a:pt x="131" y="176"/>
                  </a:lnTo>
                  <a:lnTo>
                    <a:pt x="134" y="170"/>
                  </a:lnTo>
                  <a:lnTo>
                    <a:pt x="138" y="150"/>
                  </a:lnTo>
                  <a:lnTo>
                    <a:pt x="138" y="139"/>
                  </a:lnTo>
                  <a:lnTo>
                    <a:pt x="140" y="133"/>
                  </a:lnTo>
                  <a:lnTo>
                    <a:pt x="140" y="130"/>
                  </a:lnTo>
                  <a:lnTo>
                    <a:pt x="138" y="122"/>
                  </a:lnTo>
                  <a:lnTo>
                    <a:pt x="138" y="110"/>
                  </a:lnTo>
                  <a:lnTo>
                    <a:pt x="134" y="91"/>
                  </a:lnTo>
                  <a:lnTo>
                    <a:pt x="131" y="85"/>
                  </a:lnTo>
                  <a:lnTo>
                    <a:pt x="129" y="81"/>
                  </a:lnTo>
                  <a:lnTo>
                    <a:pt x="126" y="75"/>
                  </a:lnTo>
                  <a:lnTo>
                    <a:pt x="125" y="70"/>
                  </a:lnTo>
                  <a:lnTo>
                    <a:pt x="120" y="61"/>
                  </a:lnTo>
                  <a:lnTo>
                    <a:pt x="116" y="57"/>
                  </a:lnTo>
                  <a:lnTo>
                    <a:pt x="113" y="54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100" y="39"/>
                  </a:lnTo>
                  <a:lnTo>
                    <a:pt x="98" y="35"/>
                  </a:lnTo>
                  <a:lnTo>
                    <a:pt x="92" y="29"/>
                  </a:lnTo>
                  <a:lnTo>
                    <a:pt x="85" y="26"/>
                  </a:lnTo>
                  <a:lnTo>
                    <a:pt x="82" y="23"/>
                  </a:lnTo>
                  <a:lnTo>
                    <a:pt x="77" y="18"/>
                  </a:lnTo>
                  <a:lnTo>
                    <a:pt x="68" y="14"/>
                  </a:lnTo>
                  <a:lnTo>
                    <a:pt x="64" y="12"/>
                  </a:lnTo>
                  <a:lnTo>
                    <a:pt x="58" y="9"/>
                  </a:lnTo>
                  <a:lnTo>
                    <a:pt x="54" y="8"/>
                  </a:lnTo>
                  <a:lnTo>
                    <a:pt x="48" y="5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5" name="Freeform 18"/>
            <p:cNvSpPr>
              <a:spLocks/>
            </p:cNvSpPr>
            <p:nvPr/>
          </p:nvSpPr>
          <p:spPr bwMode="auto">
            <a:xfrm>
              <a:off x="4576" y="1077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Freeform 19"/>
            <p:cNvSpPr>
              <a:spLocks/>
            </p:cNvSpPr>
            <p:nvPr/>
          </p:nvSpPr>
          <p:spPr bwMode="auto">
            <a:xfrm>
              <a:off x="4576" y="1321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Freeform 20"/>
            <p:cNvSpPr>
              <a:spLocks/>
            </p:cNvSpPr>
            <p:nvPr/>
          </p:nvSpPr>
          <p:spPr bwMode="auto">
            <a:xfrm>
              <a:off x="4576" y="1077"/>
              <a:ext cx="18" cy="262"/>
            </a:xfrm>
            <a:custGeom>
              <a:avLst/>
              <a:gdLst>
                <a:gd name="T0" fmla="*/ 18 w 18"/>
                <a:gd name="T1" fmla="*/ 9 h 262"/>
                <a:gd name="T2" fmla="*/ 18 w 18"/>
                <a:gd name="T3" fmla="*/ 6 h 262"/>
                <a:gd name="T4" fmla="*/ 15 w 18"/>
                <a:gd name="T5" fmla="*/ 3 h 262"/>
                <a:gd name="T6" fmla="*/ 12 w 18"/>
                <a:gd name="T7" fmla="*/ 0 h 262"/>
                <a:gd name="T8" fmla="*/ 6 w 18"/>
                <a:gd name="T9" fmla="*/ 0 h 262"/>
                <a:gd name="T10" fmla="*/ 3 w 18"/>
                <a:gd name="T11" fmla="*/ 3 h 262"/>
                <a:gd name="T12" fmla="*/ 0 w 18"/>
                <a:gd name="T13" fmla="*/ 6 h 262"/>
                <a:gd name="T14" fmla="*/ 0 w 18"/>
                <a:gd name="T15" fmla="*/ 256 h 262"/>
                <a:gd name="T16" fmla="*/ 3 w 18"/>
                <a:gd name="T17" fmla="*/ 259 h 262"/>
                <a:gd name="T18" fmla="*/ 6 w 18"/>
                <a:gd name="T19" fmla="*/ 262 h 262"/>
                <a:gd name="T20" fmla="*/ 12 w 18"/>
                <a:gd name="T21" fmla="*/ 262 h 262"/>
                <a:gd name="T22" fmla="*/ 15 w 18"/>
                <a:gd name="T23" fmla="*/ 259 h 262"/>
                <a:gd name="T24" fmla="*/ 18 w 18"/>
                <a:gd name="T25" fmla="*/ 256 h 262"/>
                <a:gd name="T26" fmla="*/ 18 w 18"/>
                <a:gd name="T27" fmla="*/ 253 h 262"/>
                <a:gd name="T28" fmla="*/ 18 w 18"/>
                <a:gd name="T29" fmla="*/ 9 h 2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62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56"/>
                  </a:lnTo>
                  <a:lnTo>
                    <a:pt x="3" y="259"/>
                  </a:lnTo>
                  <a:lnTo>
                    <a:pt x="6" y="262"/>
                  </a:lnTo>
                  <a:lnTo>
                    <a:pt x="12" y="262"/>
                  </a:lnTo>
                  <a:lnTo>
                    <a:pt x="15" y="259"/>
                  </a:lnTo>
                  <a:lnTo>
                    <a:pt x="18" y="256"/>
                  </a:lnTo>
                  <a:lnTo>
                    <a:pt x="18" y="253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8" name="Freeform 21"/>
            <p:cNvSpPr>
              <a:spLocks/>
            </p:cNvSpPr>
            <p:nvPr/>
          </p:nvSpPr>
          <p:spPr bwMode="auto">
            <a:xfrm>
              <a:off x="4861" y="1174"/>
              <a:ext cx="79" cy="77"/>
            </a:xfrm>
            <a:custGeom>
              <a:avLst/>
              <a:gdLst>
                <a:gd name="T0" fmla="*/ 1 w 79"/>
                <a:gd name="T1" fmla="*/ 52 h 77"/>
                <a:gd name="T2" fmla="*/ 6 w 79"/>
                <a:gd name="T3" fmla="*/ 61 h 77"/>
                <a:gd name="T4" fmla="*/ 6 w 79"/>
                <a:gd name="T5" fmla="*/ 61 h 77"/>
                <a:gd name="T6" fmla="*/ 13 w 79"/>
                <a:gd name="T7" fmla="*/ 67 h 77"/>
                <a:gd name="T8" fmla="*/ 24 w 79"/>
                <a:gd name="T9" fmla="*/ 76 h 77"/>
                <a:gd name="T10" fmla="*/ 36 w 79"/>
                <a:gd name="T11" fmla="*/ 77 h 77"/>
                <a:gd name="T12" fmla="*/ 52 w 79"/>
                <a:gd name="T13" fmla="*/ 77 h 77"/>
                <a:gd name="T14" fmla="*/ 56 w 79"/>
                <a:gd name="T15" fmla="*/ 74 h 77"/>
                <a:gd name="T16" fmla="*/ 61 w 79"/>
                <a:gd name="T17" fmla="*/ 71 h 77"/>
                <a:gd name="T18" fmla="*/ 68 w 79"/>
                <a:gd name="T19" fmla="*/ 67 h 77"/>
                <a:gd name="T20" fmla="*/ 73 w 79"/>
                <a:gd name="T21" fmla="*/ 59 h 77"/>
                <a:gd name="T22" fmla="*/ 76 w 79"/>
                <a:gd name="T23" fmla="*/ 55 h 77"/>
                <a:gd name="T24" fmla="*/ 79 w 79"/>
                <a:gd name="T25" fmla="*/ 50 h 77"/>
                <a:gd name="T26" fmla="*/ 79 w 79"/>
                <a:gd name="T27" fmla="*/ 34 h 77"/>
                <a:gd name="T28" fmla="*/ 77 w 79"/>
                <a:gd name="T29" fmla="*/ 24 h 77"/>
                <a:gd name="T30" fmla="*/ 68 w 79"/>
                <a:gd name="T31" fmla="*/ 12 h 77"/>
                <a:gd name="T32" fmla="*/ 71 w 79"/>
                <a:gd name="T33" fmla="*/ 15 h 77"/>
                <a:gd name="T34" fmla="*/ 61 w 79"/>
                <a:gd name="T35" fmla="*/ 4 h 77"/>
                <a:gd name="T36" fmla="*/ 58 w 79"/>
                <a:gd name="T37" fmla="*/ 3 h 77"/>
                <a:gd name="T38" fmla="*/ 52 w 79"/>
                <a:gd name="T39" fmla="*/ 0 h 77"/>
                <a:gd name="T40" fmla="*/ 22 w 79"/>
                <a:gd name="T41" fmla="*/ 1 h 77"/>
                <a:gd name="T42" fmla="*/ 16 w 79"/>
                <a:gd name="T43" fmla="*/ 7 h 77"/>
                <a:gd name="T44" fmla="*/ 9 w 79"/>
                <a:gd name="T45" fmla="*/ 15 h 77"/>
                <a:gd name="T46" fmla="*/ 3 w 79"/>
                <a:gd name="T47" fmla="*/ 22 h 77"/>
                <a:gd name="T48" fmla="*/ 0 w 79"/>
                <a:gd name="T49" fmla="*/ 27 h 77"/>
                <a:gd name="T50" fmla="*/ 18 w 79"/>
                <a:gd name="T51" fmla="*/ 33 h 77"/>
                <a:gd name="T52" fmla="*/ 21 w 79"/>
                <a:gd name="T53" fmla="*/ 28 h 77"/>
                <a:gd name="T54" fmla="*/ 21 w 79"/>
                <a:gd name="T55" fmla="*/ 27 h 77"/>
                <a:gd name="T56" fmla="*/ 28 w 79"/>
                <a:gd name="T57" fmla="*/ 18 h 77"/>
                <a:gd name="T58" fmla="*/ 31 w 79"/>
                <a:gd name="T59" fmla="*/ 19 h 77"/>
                <a:gd name="T60" fmla="*/ 46 w 79"/>
                <a:gd name="T61" fmla="*/ 18 h 77"/>
                <a:gd name="T62" fmla="*/ 52 w 79"/>
                <a:gd name="T63" fmla="*/ 21 h 77"/>
                <a:gd name="T64" fmla="*/ 55 w 79"/>
                <a:gd name="T65" fmla="*/ 22 h 77"/>
                <a:gd name="T66" fmla="*/ 53 w 79"/>
                <a:gd name="T67" fmla="*/ 21 h 77"/>
                <a:gd name="T68" fmla="*/ 62 w 79"/>
                <a:gd name="T69" fmla="*/ 30 h 77"/>
                <a:gd name="T70" fmla="*/ 59 w 79"/>
                <a:gd name="T71" fmla="*/ 30 h 77"/>
                <a:gd name="T72" fmla="*/ 61 w 79"/>
                <a:gd name="T73" fmla="*/ 37 h 77"/>
                <a:gd name="T74" fmla="*/ 61 w 79"/>
                <a:gd name="T75" fmla="*/ 37 h 77"/>
                <a:gd name="T76" fmla="*/ 59 w 79"/>
                <a:gd name="T77" fmla="*/ 47 h 77"/>
                <a:gd name="T78" fmla="*/ 62 w 79"/>
                <a:gd name="T79" fmla="*/ 46 h 77"/>
                <a:gd name="T80" fmla="*/ 53 w 79"/>
                <a:gd name="T81" fmla="*/ 56 h 77"/>
                <a:gd name="T82" fmla="*/ 56 w 79"/>
                <a:gd name="T83" fmla="*/ 53 h 77"/>
                <a:gd name="T84" fmla="*/ 50 w 79"/>
                <a:gd name="T85" fmla="*/ 59 h 77"/>
                <a:gd name="T86" fmla="*/ 47 w 79"/>
                <a:gd name="T87" fmla="*/ 58 h 77"/>
                <a:gd name="T88" fmla="*/ 34 w 79"/>
                <a:gd name="T89" fmla="*/ 64 h 77"/>
                <a:gd name="T90" fmla="*/ 33 w 79"/>
                <a:gd name="T91" fmla="*/ 59 h 77"/>
                <a:gd name="T92" fmla="*/ 28 w 79"/>
                <a:gd name="T93" fmla="*/ 56 h 77"/>
                <a:gd name="T94" fmla="*/ 24 w 79"/>
                <a:gd name="T95" fmla="*/ 53 h 77"/>
                <a:gd name="T96" fmla="*/ 24 w 79"/>
                <a:gd name="T97" fmla="*/ 53 h 77"/>
                <a:gd name="T98" fmla="*/ 21 w 79"/>
                <a:gd name="T99" fmla="*/ 49 h 77"/>
                <a:gd name="T100" fmla="*/ 18 w 79"/>
                <a:gd name="T101" fmla="*/ 45 h 7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" h="77">
                  <a:moveTo>
                    <a:pt x="0" y="39"/>
                  </a:moveTo>
                  <a:lnTo>
                    <a:pt x="0" y="50"/>
                  </a:lnTo>
                  <a:lnTo>
                    <a:pt x="1" y="52"/>
                  </a:lnTo>
                  <a:lnTo>
                    <a:pt x="1" y="53"/>
                  </a:lnTo>
                  <a:lnTo>
                    <a:pt x="3" y="55"/>
                  </a:lnTo>
                  <a:lnTo>
                    <a:pt x="6" y="61"/>
                  </a:lnTo>
                  <a:lnTo>
                    <a:pt x="10" y="64"/>
                  </a:lnTo>
                  <a:lnTo>
                    <a:pt x="6" y="59"/>
                  </a:lnTo>
                  <a:lnTo>
                    <a:pt x="6" y="61"/>
                  </a:lnTo>
                  <a:lnTo>
                    <a:pt x="16" y="71"/>
                  </a:lnTo>
                  <a:lnTo>
                    <a:pt x="18" y="71"/>
                  </a:lnTo>
                  <a:lnTo>
                    <a:pt x="13" y="67"/>
                  </a:lnTo>
                  <a:lnTo>
                    <a:pt x="16" y="71"/>
                  </a:lnTo>
                  <a:lnTo>
                    <a:pt x="22" y="74"/>
                  </a:lnTo>
                  <a:lnTo>
                    <a:pt x="24" y="76"/>
                  </a:lnTo>
                  <a:lnTo>
                    <a:pt x="25" y="76"/>
                  </a:lnTo>
                  <a:lnTo>
                    <a:pt x="27" y="77"/>
                  </a:lnTo>
                  <a:lnTo>
                    <a:pt x="36" y="77"/>
                  </a:lnTo>
                  <a:lnTo>
                    <a:pt x="46" y="76"/>
                  </a:lnTo>
                  <a:lnTo>
                    <a:pt x="44" y="77"/>
                  </a:lnTo>
                  <a:lnTo>
                    <a:pt x="52" y="77"/>
                  </a:lnTo>
                  <a:lnTo>
                    <a:pt x="53" y="76"/>
                  </a:lnTo>
                  <a:lnTo>
                    <a:pt x="55" y="76"/>
                  </a:lnTo>
                  <a:lnTo>
                    <a:pt x="56" y="74"/>
                  </a:lnTo>
                  <a:lnTo>
                    <a:pt x="62" y="71"/>
                  </a:lnTo>
                  <a:lnTo>
                    <a:pt x="65" y="67"/>
                  </a:lnTo>
                  <a:lnTo>
                    <a:pt x="61" y="71"/>
                  </a:lnTo>
                  <a:lnTo>
                    <a:pt x="62" y="71"/>
                  </a:lnTo>
                  <a:lnTo>
                    <a:pt x="64" y="70"/>
                  </a:lnTo>
                  <a:lnTo>
                    <a:pt x="68" y="67"/>
                  </a:lnTo>
                  <a:lnTo>
                    <a:pt x="71" y="62"/>
                  </a:lnTo>
                  <a:lnTo>
                    <a:pt x="73" y="61"/>
                  </a:lnTo>
                  <a:lnTo>
                    <a:pt x="73" y="59"/>
                  </a:lnTo>
                  <a:lnTo>
                    <a:pt x="68" y="64"/>
                  </a:lnTo>
                  <a:lnTo>
                    <a:pt x="73" y="61"/>
                  </a:lnTo>
                  <a:lnTo>
                    <a:pt x="76" y="55"/>
                  </a:lnTo>
                  <a:lnTo>
                    <a:pt x="77" y="53"/>
                  </a:lnTo>
                  <a:lnTo>
                    <a:pt x="77" y="52"/>
                  </a:lnTo>
                  <a:lnTo>
                    <a:pt x="79" y="50"/>
                  </a:lnTo>
                  <a:lnTo>
                    <a:pt x="79" y="43"/>
                  </a:lnTo>
                  <a:lnTo>
                    <a:pt x="77" y="45"/>
                  </a:lnTo>
                  <a:lnTo>
                    <a:pt x="79" y="34"/>
                  </a:lnTo>
                  <a:lnTo>
                    <a:pt x="79" y="27"/>
                  </a:lnTo>
                  <a:lnTo>
                    <a:pt x="77" y="25"/>
                  </a:lnTo>
                  <a:lnTo>
                    <a:pt x="77" y="24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68" y="12"/>
                  </a:lnTo>
                  <a:lnTo>
                    <a:pt x="70" y="15"/>
                  </a:lnTo>
                  <a:lnTo>
                    <a:pt x="73" y="16"/>
                  </a:lnTo>
                  <a:lnTo>
                    <a:pt x="71" y="15"/>
                  </a:lnTo>
                  <a:lnTo>
                    <a:pt x="68" y="10"/>
                  </a:lnTo>
                  <a:lnTo>
                    <a:pt x="64" y="7"/>
                  </a:lnTo>
                  <a:lnTo>
                    <a:pt x="61" y="4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58" y="3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52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2" y="1"/>
                  </a:lnTo>
                  <a:lnTo>
                    <a:pt x="21" y="3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6" y="16"/>
                  </a:lnTo>
                  <a:lnTo>
                    <a:pt x="9" y="15"/>
                  </a:lnTo>
                  <a:lnTo>
                    <a:pt x="10" y="1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0" y="27"/>
                  </a:lnTo>
                  <a:lnTo>
                    <a:pt x="0" y="39"/>
                  </a:lnTo>
                  <a:lnTo>
                    <a:pt x="18" y="39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21" y="28"/>
                  </a:lnTo>
                  <a:lnTo>
                    <a:pt x="21" y="25"/>
                  </a:lnTo>
                  <a:lnTo>
                    <a:pt x="16" y="30"/>
                  </a:lnTo>
                  <a:lnTo>
                    <a:pt x="21" y="27"/>
                  </a:lnTo>
                  <a:lnTo>
                    <a:pt x="24" y="22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40" y="18"/>
                  </a:lnTo>
                  <a:lnTo>
                    <a:pt x="46" y="18"/>
                  </a:lnTo>
                  <a:lnTo>
                    <a:pt x="47" y="19"/>
                  </a:lnTo>
                  <a:lnTo>
                    <a:pt x="50" y="19"/>
                  </a:lnTo>
                  <a:lnTo>
                    <a:pt x="52" y="21"/>
                  </a:lnTo>
                  <a:lnTo>
                    <a:pt x="50" y="18"/>
                  </a:lnTo>
                  <a:lnTo>
                    <a:pt x="50" y="19"/>
                  </a:lnTo>
                  <a:lnTo>
                    <a:pt x="55" y="22"/>
                  </a:lnTo>
                  <a:lnTo>
                    <a:pt x="58" y="25"/>
                  </a:lnTo>
                  <a:lnTo>
                    <a:pt x="56" y="22"/>
                  </a:lnTo>
                  <a:lnTo>
                    <a:pt x="53" y="21"/>
                  </a:lnTo>
                  <a:lnTo>
                    <a:pt x="55" y="22"/>
                  </a:lnTo>
                  <a:lnTo>
                    <a:pt x="58" y="27"/>
                  </a:lnTo>
                  <a:lnTo>
                    <a:pt x="62" y="30"/>
                  </a:lnTo>
                  <a:lnTo>
                    <a:pt x="58" y="25"/>
                  </a:lnTo>
                  <a:lnTo>
                    <a:pt x="58" y="28"/>
                  </a:lnTo>
                  <a:lnTo>
                    <a:pt x="59" y="30"/>
                  </a:lnTo>
                  <a:lnTo>
                    <a:pt x="59" y="31"/>
                  </a:lnTo>
                  <a:lnTo>
                    <a:pt x="61" y="33"/>
                  </a:lnTo>
                  <a:lnTo>
                    <a:pt x="61" y="37"/>
                  </a:lnTo>
                  <a:lnTo>
                    <a:pt x="64" y="43"/>
                  </a:lnTo>
                  <a:lnTo>
                    <a:pt x="65" y="33"/>
                  </a:lnTo>
                  <a:lnTo>
                    <a:pt x="61" y="37"/>
                  </a:lnTo>
                  <a:lnTo>
                    <a:pt x="61" y="45"/>
                  </a:lnTo>
                  <a:lnTo>
                    <a:pt x="59" y="46"/>
                  </a:lnTo>
                  <a:lnTo>
                    <a:pt x="59" y="47"/>
                  </a:lnTo>
                  <a:lnTo>
                    <a:pt x="58" y="49"/>
                  </a:lnTo>
                  <a:lnTo>
                    <a:pt x="61" y="49"/>
                  </a:lnTo>
                  <a:lnTo>
                    <a:pt x="62" y="46"/>
                  </a:lnTo>
                  <a:lnTo>
                    <a:pt x="55" y="53"/>
                  </a:lnTo>
                  <a:lnTo>
                    <a:pt x="55" y="55"/>
                  </a:lnTo>
                  <a:lnTo>
                    <a:pt x="53" y="56"/>
                  </a:lnTo>
                  <a:lnTo>
                    <a:pt x="56" y="55"/>
                  </a:lnTo>
                  <a:lnTo>
                    <a:pt x="58" y="52"/>
                  </a:lnTo>
                  <a:lnTo>
                    <a:pt x="56" y="53"/>
                  </a:lnTo>
                  <a:lnTo>
                    <a:pt x="55" y="53"/>
                  </a:lnTo>
                  <a:lnTo>
                    <a:pt x="47" y="61"/>
                  </a:lnTo>
                  <a:lnTo>
                    <a:pt x="50" y="59"/>
                  </a:lnTo>
                  <a:lnTo>
                    <a:pt x="50" y="56"/>
                  </a:lnTo>
                  <a:lnTo>
                    <a:pt x="49" y="58"/>
                  </a:lnTo>
                  <a:lnTo>
                    <a:pt x="47" y="58"/>
                  </a:lnTo>
                  <a:lnTo>
                    <a:pt x="46" y="59"/>
                  </a:lnTo>
                  <a:lnTo>
                    <a:pt x="39" y="59"/>
                  </a:lnTo>
                  <a:lnTo>
                    <a:pt x="34" y="64"/>
                  </a:lnTo>
                  <a:lnTo>
                    <a:pt x="44" y="62"/>
                  </a:lnTo>
                  <a:lnTo>
                    <a:pt x="39" y="59"/>
                  </a:lnTo>
                  <a:lnTo>
                    <a:pt x="33" y="59"/>
                  </a:lnTo>
                  <a:lnTo>
                    <a:pt x="31" y="58"/>
                  </a:lnTo>
                  <a:lnTo>
                    <a:pt x="30" y="58"/>
                  </a:lnTo>
                  <a:lnTo>
                    <a:pt x="28" y="56"/>
                  </a:lnTo>
                  <a:lnTo>
                    <a:pt x="28" y="59"/>
                  </a:lnTo>
                  <a:lnTo>
                    <a:pt x="31" y="61"/>
                  </a:lnTo>
                  <a:lnTo>
                    <a:pt x="24" y="53"/>
                  </a:lnTo>
                  <a:lnTo>
                    <a:pt x="22" y="53"/>
                  </a:lnTo>
                  <a:lnTo>
                    <a:pt x="24" y="55"/>
                  </a:lnTo>
                  <a:lnTo>
                    <a:pt x="24" y="53"/>
                  </a:lnTo>
                  <a:lnTo>
                    <a:pt x="16" y="46"/>
                  </a:lnTo>
                  <a:lnTo>
                    <a:pt x="18" y="49"/>
                  </a:lnTo>
                  <a:lnTo>
                    <a:pt x="21" y="49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8" y="45"/>
                  </a:lnTo>
                  <a:lnTo>
                    <a:pt x="18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Freeform 22"/>
            <p:cNvSpPr>
              <a:spLocks/>
            </p:cNvSpPr>
            <p:nvPr/>
          </p:nvSpPr>
          <p:spPr bwMode="auto">
            <a:xfrm>
              <a:off x="4742" y="1760"/>
              <a:ext cx="140" cy="261"/>
            </a:xfrm>
            <a:custGeom>
              <a:avLst/>
              <a:gdLst>
                <a:gd name="T0" fmla="*/ 6 w 140"/>
                <a:gd name="T1" fmla="*/ 0 h 261"/>
                <a:gd name="T2" fmla="*/ 0 w 140"/>
                <a:gd name="T3" fmla="*/ 5 h 261"/>
                <a:gd name="T4" fmla="*/ 3 w 140"/>
                <a:gd name="T5" fmla="*/ 14 h 261"/>
                <a:gd name="T6" fmla="*/ 25 w 140"/>
                <a:gd name="T7" fmla="*/ 17 h 261"/>
                <a:gd name="T8" fmla="*/ 48 w 140"/>
                <a:gd name="T9" fmla="*/ 25 h 261"/>
                <a:gd name="T10" fmla="*/ 58 w 140"/>
                <a:gd name="T11" fmla="*/ 29 h 261"/>
                <a:gd name="T12" fmla="*/ 65 w 140"/>
                <a:gd name="T13" fmla="*/ 32 h 261"/>
                <a:gd name="T14" fmla="*/ 76 w 140"/>
                <a:gd name="T15" fmla="*/ 40 h 261"/>
                <a:gd name="T16" fmla="*/ 83 w 140"/>
                <a:gd name="T17" fmla="*/ 46 h 261"/>
                <a:gd name="T18" fmla="*/ 95 w 140"/>
                <a:gd name="T19" fmla="*/ 57 h 261"/>
                <a:gd name="T20" fmla="*/ 101 w 140"/>
                <a:gd name="T21" fmla="*/ 68 h 261"/>
                <a:gd name="T22" fmla="*/ 107 w 140"/>
                <a:gd name="T23" fmla="*/ 75 h 261"/>
                <a:gd name="T24" fmla="*/ 112 w 140"/>
                <a:gd name="T25" fmla="*/ 86 h 261"/>
                <a:gd name="T26" fmla="*/ 116 w 140"/>
                <a:gd name="T27" fmla="*/ 96 h 261"/>
                <a:gd name="T28" fmla="*/ 120 w 140"/>
                <a:gd name="T29" fmla="*/ 124 h 261"/>
                <a:gd name="T30" fmla="*/ 122 w 140"/>
                <a:gd name="T31" fmla="*/ 129 h 261"/>
                <a:gd name="T32" fmla="*/ 120 w 140"/>
                <a:gd name="T33" fmla="*/ 147 h 261"/>
                <a:gd name="T34" fmla="*/ 113 w 140"/>
                <a:gd name="T35" fmla="*/ 169 h 261"/>
                <a:gd name="T36" fmla="*/ 109 w 140"/>
                <a:gd name="T37" fmla="*/ 179 h 261"/>
                <a:gd name="T38" fmla="*/ 106 w 140"/>
                <a:gd name="T39" fmla="*/ 187 h 261"/>
                <a:gd name="T40" fmla="*/ 98 w 140"/>
                <a:gd name="T41" fmla="*/ 197 h 261"/>
                <a:gd name="T42" fmla="*/ 92 w 140"/>
                <a:gd name="T43" fmla="*/ 205 h 261"/>
                <a:gd name="T44" fmla="*/ 80 w 140"/>
                <a:gd name="T45" fmla="*/ 216 h 261"/>
                <a:gd name="T46" fmla="*/ 70 w 140"/>
                <a:gd name="T47" fmla="*/ 222 h 261"/>
                <a:gd name="T48" fmla="*/ 62 w 140"/>
                <a:gd name="T49" fmla="*/ 228 h 261"/>
                <a:gd name="T50" fmla="*/ 52 w 140"/>
                <a:gd name="T51" fmla="*/ 233 h 261"/>
                <a:gd name="T52" fmla="*/ 42 w 140"/>
                <a:gd name="T53" fmla="*/ 237 h 261"/>
                <a:gd name="T54" fmla="*/ 13 w 140"/>
                <a:gd name="T55" fmla="*/ 242 h 261"/>
                <a:gd name="T56" fmla="*/ 9 w 140"/>
                <a:gd name="T57" fmla="*/ 243 h 261"/>
                <a:gd name="T58" fmla="*/ 3 w 140"/>
                <a:gd name="T59" fmla="*/ 246 h 261"/>
                <a:gd name="T60" fmla="*/ 0 w 140"/>
                <a:gd name="T61" fmla="*/ 255 h 261"/>
                <a:gd name="T62" fmla="*/ 6 w 140"/>
                <a:gd name="T63" fmla="*/ 261 h 261"/>
                <a:gd name="T64" fmla="*/ 10 w 140"/>
                <a:gd name="T65" fmla="*/ 261 h 261"/>
                <a:gd name="T66" fmla="*/ 28 w 140"/>
                <a:gd name="T67" fmla="*/ 260 h 261"/>
                <a:gd name="T68" fmla="*/ 54 w 140"/>
                <a:gd name="T69" fmla="*/ 252 h 261"/>
                <a:gd name="T70" fmla="*/ 64 w 140"/>
                <a:gd name="T71" fmla="*/ 248 h 261"/>
                <a:gd name="T72" fmla="*/ 77 w 140"/>
                <a:gd name="T73" fmla="*/ 242 h 261"/>
                <a:gd name="T74" fmla="*/ 85 w 140"/>
                <a:gd name="T75" fmla="*/ 234 h 261"/>
                <a:gd name="T76" fmla="*/ 98 w 140"/>
                <a:gd name="T77" fmla="*/ 225 h 261"/>
                <a:gd name="T78" fmla="*/ 104 w 140"/>
                <a:gd name="T79" fmla="*/ 219 h 261"/>
                <a:gd name="T80" fmla="*/ 113 w 140"/>
                <a:gd name="T81" fmla="*/ 206 h 261"/>
                <a:gd name="T82" fmla="*/ 120 w 140"/>
                <a:gd name="T83" fmla="*/ 199 h 261"/>
                <a:gd name="T84" fmla="*/ 126 w 140"/>
                <a:gd name="T85" fmla="*/ 185 h 261"/>
                <a:gd name="T86" fmla="*/ 131 w 140"/>
                <a:gd name="T87" fmla="*/ 175 h 261"/>
                <a:gd name="T88" fmla="*/ 138 w 140"/>
                <a:gd name="T89" fmla="*/ 150 h 261"/>
                <a:gd name="T90" fmla="*/ 140 w 140"/>
                <a:gd name="T91" fmla="*/ 132 h 261"/>
                <a:gd name="T92" fmla="*/ 138 w 140"/>
                <a:gd name="T93" fmla="*/ 121 h 261"/>
                <a:gd name="T94" fmla="*/ 134 w 140"/>
                <a:gd name="T95" fmla="*/ 90 h 261"/>
                <a:gd name="T96" fmla="*/ 129 w 140"/>
                <a:gd name="T97" fmla="*/ 80 h 261"/>
                <a:gd name="T98" fmla="*/ 125 w 140"/>
                <a:gd name="T99" fmla="*/ 69 h 261"/>
                <a:gd name="T100" fmla="*/ 116 w 140"/>
                <a:gd name="T101" fmla="*/ 56 h 261"/>
                <a:gd name="T102" fmla="*/ 110 w 140"/>
                <a:gd name="T103" fmla="*/ 46 h 261"/>
                <a:gd name="T104" fmla="*/ 100 w 140"/>
                <a:gd name="T105" fmla="*/ 38 h 261"/>
                <a:gd name="T106" fmla="*/ 92 w 140"/>
                <a:gd name="T107" fmla="*/ 28 h 261"/>
                <a:gd name="T108" fmla="*/ 82 w 140"/>
                <a:gd name="T109" fmla="*/ 22 h 261"/>
                <a:gd name="T110" fmla="*/ 68 w 140"/>
                <a:gd name="T111" fmla="*/ 13 h 261"/>
                <a:gd name="T112" fmla="*/ 58 w 140"/>
                <a:gd name="T113" fmla="*/ 8 h 261"/>
                <a:gd name="T114" fmla="*/ 48 w 140"/>
                <a:gd name="T115" fmla="*/ 4 h 261"/>
                <a:gd name="T116" fmla="*/ 9 w 140"/>
                <a:gd name="T117" fmla="*/ 0 h 26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0" h="261">
                  <a:moveTo>
                    <a:pt x="9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5" y="17"/>
                  </a:lnTo>
                  <a:lnTo>
                    <a:pt x="42" y="22"/>
                  </a:lnTo>
                  <a:lnTo>
                    <a:pt x="48" y="25"/>
                  </a:lnTo>
                  <a:lnTo>
                    <a:pt x="52" y="26"/>
                  </a:lnTo>
                  <a:lnTo>
                    <a:pt x="58" y="29"/>
                  </a:lnTo>
                  <a:lnTo>
                    <a:pt x="62" y="31"/>
                  </a:lnTo>
                  <a:lnTo>
                    <a:pt x="65" y="32"/>
                  </a:lnTo>
                  <a:lnTo>
                    <a:pt x="70" y="37"/>
                  </a:lnTo>
                  <a:lnTo>
                    <a:pt x="76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4"/>
                  </a:lnTo>
                  <a:lnTo>
                    <a:pt x="95" y="57"/>
                  </a:lnTo>
                  <a:lnTo>
                    <a:pt x="98" y="62"/>
                  </a:lnTo>
                  <a:lnTo>
                    <a:pt x="101" y="68"/>
                  </a:lnTo>
                  <a:lnTo>
                    <a:pt x="106" y="72"/>
                  </a:lnTo>
                  <a:lnTo>
                    <a:pt x="107" y="75"/>
                  </a:lnTo>
                  <a:lnTo>
                    <a:pt x="109" y="80"/>
                  </a:lnTo>
                  <a:lnTo>
                    <a:pt x="112" y="86"/>
                  </a:lnTo>
                  <a:lnTo>
                    <a:pt x="113" y="90"/>
                  </a:lnTo>
                  <a:lnTo>
                    <a:pt x="116" y="96"/>
                  </a:lnTo>
                  <a:lnTo>
                    <a:pt x="120" y="112"/>
                  </a:lnTo>
                  <a:lnTo>
                    <a:pt x="120" y="124"/>
                  </a:lnTo>
                  <a:lnTo>
                    <a:pt x="122" y="132"/>
                  </a:lnTo>
                  <a:lnTo>
                    <a:pt x="122" y="129"/>
                  </a:lnTo>
                  <a:lnTo>
                    <a:pt x="120" y="135"/>
                  </a:lnTo>
                  <a:lnTo>
                    <a:pt x="120" y="147"/>
                  </a:lnTo>
                  <a:lnTo>
                    <a:pt x="116" y="163"/>
                  </a:lnTo>
                  <a:lnTo>
                    <a:pt x="113" y="169"/>
                  </a:lnTo>
                  <a:lnTo>
                    <a:pt x="112" y="173"/>
                  </a:lnTo>
                  <a:lnTo>
                    <a:pt x="109" y="179"/>
                  </a:lnTo>
                  <a:lnTo>
                    <a:pt x="107" y="184"/>
                  </a:lnTo>
                  <a:lnTo>
                    <a:pt x="106" y="187"/>
                  </a:lnTo>
                  <a:lnTo>
                    <a:pt x="101" y="191"/>
                  </a:lnTo>
                  <a:lnTo>
                    <a:pt x="98" y="197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6"/>
                  </a:lnTo>
                  <a:lnTo>
                    <a:pt x="76" y="219"/>
                  </a:lnTo>
                  <a:lnTo>
                    <a:pt x="70" y="222"/>
                  </a:lnTo>
                  <a:lnTo>
                    <a:pt x="65" y="227"/>
                  </a:lnTo>
                  <a:lnTo>
                    <a:pt x="62" y="228"/>
                  </a:lnTo>
                  <a:lnTo>
                    <a:pt x="58" y="230"/>
                  </a:lnTo>
                  <a:lnTo>
                    <a:pt x="52" y="233"/>
                  </a:lnTo>
                  <a:lnTo>
                    <a:pt x="48" y="234"/>
                  </a:lnTo>
                  <a:lnTo>
                    <a:pt x="42" y="237"/>
                  </a:lnTo>
                  <a:lnTo>
                    <a:pt x="25" y="242"/>
                  </a:lnTo>
                  <a:lnTo>
                    <a:pt x="13" y="242"/>
                  </a:lnTo>
                  <a:lnTo>
                    <a:pt x="8" y="243"/>
                  </a:lnTo>
                  <a:lnTo>
                    <a:pt x="9" y="243"/>
                  </a:lnTo>
                  <a:lnTo>
                    <a:pt x="6" y="243"/>
                  </a:lnTo>
                  <a:lnTo>
                    <a:pt x="3" y="24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3" y="258"/>
                  </a:lnTo>
                  <a:lnTo>
                    <a:pt x="6" y="261"/>
                  </a:lnTo>
                  <a:lnTo>
                    <a:pt x="9" y="261"/>
                  </a:lnTo>
                  <a:lnTo>
                    <a:pt x="10" y="261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8" y="255"/>
                  </a:lnTo>
                  <a:lnTo>
                    <a:pt x="54" y="252"/>
                  </a:lnTo>
                  <a:lnTo>
                    <a:pt x="58" y="251"/>
                  </a:lnTo>
                  <a:lnTo>
                    <a:pt x="64" y="248"/>
                  </a:lnTo>
                  <a:lnTo>
                    <a:pt x="68" y="246"/>
                  </a:lnTo>
                  <a:lnTo>
                    <a:pt x="77" y="242"/>
                  </a:lnTo>
                  <a:lnTo>
                    <a:pt x="82" y="237"/>
                  </a:lnTo>
                  <a:lnTo>
                    <a:pt x="85" y="234"/>
                  </a:lnTo>
                  <a:lnTo>
                    <a:pt x="92" y="231"/>
                  </a:lnTo>
                  <a:lnTo>
                    <a:pt x="98" y="225"/>
                  </a:lnTo>
                  <a:lnTo>
                    <a:pt x="100" y="221"/>
                  </a:lnTo>
                  <a:lnTo>
                    <a:pt x="104" y="219"/>
                  </a:lnTo>
                  <a:lnTo>
                    <a:pt x="110" y="214"/>
                  </a:lnTo>
                  <a:lnTo>
                    <a:pt x="113" y="206"/>
                  </a:lnTo>
                  <a:lnTo>
                    <a:pt x="116" y="203"/>
                  </a:lnTo>
                  <a:lnTo>
                    <a:pt x="120" y="199"/>
                  </a:lnTo>
                  <a:lnTo>
                    <a:pt x="125" y="190"/>
                  </a:lnTo>
                  <a:lnTo>
                    <a:pt x="126" y="185"/>
                  </a:lnTo>
                  <a:lnTo>
                    <a:pt x="129" y="179"/>
                  </a:lnTo>
                  <a:lnTo>
                    <a:pt x="131" y="175"/>
                  </a:lnTo>
                  <a:lnTo>
                    <a:pt x="134" y="169"/>
                  </a:lnTo>
                  <a:lnTo>
                    <a:pt x="138" y="150"/>
                  </a:lnTo>
                  <a:lnTo>
                    <a:pt x="138" y="138"/>
                  </a:lnTo>
                  <a:lnTo>
                    <a:pt x="140" y="132"/>
                  </a:lnTo>
                  <a:lnTo>
                    <a:pt x="140" y="129"/>
                  </a:lnTo>
                  <a:lnTo>
                    <a:pt x="138" y="121"/>
                  </a:lnTo>
                  <a:lnTo>
                    <a:pt x="138" y="109"/>
                  </a:lnTo>
                  <a:lnTo>
                    <a:pt x="134" y="90"/>
                  </a:lnTo>
                  <a:lnTo>
                    <a:pt x="131" y="84"/>
                  </a:lnTo>
                  <a:lnTo>
                    <a:pt x="129" y="80"/>
                  </a:lnTo>
                  <a:lnTo>
                    <a:pt x="126" y="74"/>
                  </a:lnTo>
                  <a:lnTo>
                    <a:pt x="125" y="69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3" y="53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100" y="38"/>
                  </a:lnTo>
                  <a:lnTo>
                    <a:pt x="98" y="34"/>
                  </a:lnTo>
                  <a:lnTo>
                    <a:pt x="92" y="28"/>
                  </a:lnTo>
                  <a:lnTo>
                    <a:pt x="85" y="25"/>
                  </a:lnTo>
                  <a:lnTo>
                    <a:pt x="82" y="22"/>
                  </a:lnTo>
                  <a:lnTo>
                    <a:pt x="77" y="17"/>
                  </a:lnTo>
                  <a:lnTo>
                    <a:pt x="68" y="13"/>
                  </a:lnTo>
                  <a:lnTo>
                    <a:pt x="64" y="11"/>
                  </a:lnTo>
                  <a:lnTo>
                    <a:pt x="58" y="8"/>
                  </a:lnTo>
                  <a:lnTo>
                    <a:pt x="54" y="7"/>
                  </a:lnTo>
                  <a:lnTo>
                    <a:pt x="48" y="4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0" name="Freeform 23"/>
            <p:cNvSpPr>
              <a:spLocks/>
            </p:cNvSpPr>
            <p:nvPr/>
          </p:nvSpPr>
          <p:spPr bwMode="auto">
            <a:xfrm>
              <a:off x="4576" y="1760"/>
              <a:ext cx="200" cy="17"/>
            </a:xfrm>
            <a:custGeom>
              <a:avLst/>
              <a:gdLst>
                <a:gd name="T0" fmla="*/ 191 w 200"/>
                <a:gd name="T1" fmla="*/ 17 h 17"/>
                <a:gd name="T2" fmla="*/ 194 w 200"/>
                <a:gd name="T3" fmla="*/ 17 h 17"/>
                <a:gd name="T4" fmla="*/ 197 w 200"/>
                <a:gd name="T5" fmla="*/ 14 h 17"/>
                <a:gd name="T6" fmla="*/ 200 w 200"/>
                <a:gd name="T7" fmla="*/ 11 h 17"/>
                <a:gd name="T8" fmla="*/ 200 w 200"/>
                <a:gd name="T9" fmla="*/ 5 h 17"/>
                <a:gd name="T10" fmla="*/ 197 w 200"/>
                <a:gd name="T11" fmla="*/ 2 h 17"/>
                <a:gd name="T12" fmla="*/ 194 w 200"/>
                <a:gd name="T13" fmla="*/ 0 h 17"/>
                <a:gd name="T14" fmla="*/ 6 w 200"/>
                <a:gd name="T15" fmla="*/ 0 h 17"/>
                <a:gd name="T16" fmla="*/ 3 w 200"/>
                <a:gd name="T17" fmla="*/ 2 h 17"/>
                <a:gd name="T18" fmla="*/ 0 w 200"/>
                <a:gd name="T19" fmla="*/ 5 h 17"/>
                <a:gd name="T20" fmla="*/ 0 w 200"/>
                <a:gd name="T21" fmla="*/ 11 h 17"/>
                <a:gd name="T22" fmla="*/ 3 w 200"/>
                <a:gd name="T23" fmla="*/ 14 h 17"/>
                <a:gd name="T24" fmla="*/ 6 w 200"/>
                <a:gd name="T25" fmla="*/ 17 h 17"/>
                <a:gd name="T26" fmla="*/ 9 w 200"/>
                <a:gd name="T27" fmla="*/ 17 h 17"/>
                <a:gd name="T28" fmla="*/ 191 w 200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7">
                  <a:moveTo>
                    <a:pt x="191" y="17"/>
                  </a:moveTo>
                  <a:lnTo>
                    <a:pt x="194" y="17"/>
                  </a:lnTo>
                  <a:lnTo>
                    <a:pt x="197" y="14"/>
                  </a:lnTo>
                  <a:lnTo>
                    <a:pt x="200" y="11"/>
                  </a:lnTo>
                  <a:lnTo>
                    <a:pt x="200" y="5"/>
                  </a:lnTo>
                  <a:lnTo>
                    <a:pt x="197" y="2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91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Freeform 24"/>
            <p:cNvSpPr>
              <a:spLocks/>
            </p:cNvSpPr>
            <p:nvPr/>
          </p:nvSpPr>
          <p:spPr bwMode="auto">
            <a:xfrm>
              <a:off x="4576" y="2005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Freeform 25"/>
            <p:cNvSpPr>
              <a:spLocks/>
            </p:cNvSpPr>
            <p:nvPr/>
          </p:nvSpPr>
          <p:spPr bwMode="auto">
            <a:xfrm>
              <a:off x="4576" y="1760"/>
              <a:ext cx="18" cy="263"/>
            </a:xfrm>
            <a:custGeom>
              <a:avLst/>
              <a:gdLst>
                <a:gd name="T0" fmla="*/ 18 w 18"/>
                <a:gd name="T1" fmla="*/ 8 h 263"/>
                <a:gd name="T2" fmla="*/ 18 w 18"/>
                <a:gd name="T3" fmla="*/ 5 h 263"/>
                <a:gd name="T4" fmla="*/ 15 w 18"/>
                <a:gd name="T5" fmla="*/ 2 h 263"/>
                <a:gd name="T6" fmla="*/ 12 w 18"/>
                <a:gd name="T7" fmla="*/ 0 h 263"/>
                <a:gd name="T8" fmla="*/ 6 w 18"/>
                <a:gd name="T9" fmla="*/ 0 h 263"/>
                <a:gd name="T10" fmla="*/ 3 w 18"/>
                <a:gd name="T11" fmla="*/ 2 h 263"/>
                <a:gd name="T12" fmla="*/ 0 w 18"/>
                <a:gd name="T13" fmla="*/ 5 h 263"/>
                <a:gd name="T14" fmla="*/ 0 w 18"/>
                <a:gd name="T15" fmla="*/ 257 h 263"/>
                <a:gd name="T16" fmla="*/ 3 w 18"/>
                <a:gd name="T17" fmla="*/ 260 h 263"/>
                <a:gd name="T18" fmla="*/ 6 w 18"/>
                <a:gd name="T19" fmla="*/ 263 h 263"/>
                <a:gd name="T20" fmla="*/ 12 w 18"/>
                <a:gd name="T21" fmla="*/ 263 h 263"/>
                <a:gd name="T22" fmla="*/ 15 w 18"/>
                <a:gd name="T23" fmla="*/ 260 h 263"/>
                <a:gd name="T24" fmla="*/ 18 w 18"/>
                <a:gd name="T25" fmla="*/ 257 h 263"/>
                <a:gd name="T26" fmla="*/ 18 w 18"/>
                <a:gd name="T27" fmla="*/ 254 h 263"/>
                <a:gd name="T28" fmla="*/ 18 w 18"/>
                <a:gd name="T29" fmla="*/ 8 h 26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63">
                  <a:moveTo>
                    <a:pt x="18" y="8"/>
                  </a:moveTo>
                  <a:lnTo>
                    <a:pt x="18" y="5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257"/>
                  </a:lnTo>
                  <a:lnTo>
                    <a:pt x="3" y="260"/>
                  </a:lnTo>
                  <a:lnTo>
                    <a:pt x="6" y="263"/>
                  </a:lnTo>
                  <a:lnTo>
                    <a:pt x="12" y="263"/>
                  </a:lnTo>
                  <a:lnTo>
                    <a:pt x="15" y="260"/>
                  </a:lnTo>
                  <a:lnTo>
                    <a:pt x="18" y="257"/>
                  </a:lnTo>
                  <a:lnTo>
                    <a:pt x="18" y="254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3" name="Freeform 26"/>
            <p:cNvSpPr>
              <a:spLocks/>
            </p:cNvSpPr>
            <p:nvPr/>
          </p:nvSpPr>
          <p:spPr bwMode="auto">
            <a:xfrm>
              <a:off x="4861" y="1856"/>
              <a:ext cx="79" cy="77"/>
            </a:xfrm>
            <a:custGeom>
              <a:avLst/>
              <a:gdLst>
                <a:gd name="T0" fmla="*/ 1 w 79"/>
                <a:gd name="T1" fmla="*/ 52 h 77"/>
                <a:gd name="T2" fmla="*/ 6 w 79"/>
                <a:gd name="T3" fmla="*/ 61 h 77"/>
                <a:gd name="T4" fmla="*/ 6 w 79"/>
                <a:gd name="T5" fmla="*/ 61 h 77"/>
                <a:gd name="T6" fmla="*/ 13 w 79"/>
                <a:gd name="T7" fmla="*/ 67 h 77"/>
                <a:gd name="T8" fmla="*/ 24 w 79"/>
                <a:gd name="T9" fmla="*/ 76 h 77"/>
                <a:gd name="T10" fmla="*/ 36 w 79"/>
                <a:gd name="T11" fmla="*/ 77 h 77"/>
                <a:gd name="T12" fmla="*/ 52 w 79"/>
                <a:gd name="T13" fmla="*/ 77 h 77"/>
                <a:gd name="T14" fmla="*/ 56 w 79"/>
                <a:gd name="T15" fmla="*/ 74 h 77"/>
                <a:gd name="T16" fmla="*/ 61 w 79"/>
                <a:gd name="T17" fmla="*/ 71 h 77"/>
                <a:gd name="T18" fmla="*/ 68 w 79"/>
                <a:gd name="T19" fmla="*/ 67 h 77"/>
                <a:gd name="T20" fmla="*/ 73 w 79"/>
                <a:gd name="T21" fmla="*/ 60 h 77"/>
                <a:gd name="T22" fmla="*/ 76 w 79"/>
                <a:gd name="T23" fmla="*/ 55 h 77"/>
                <a:gd name="T24" fmla="*/ 79 w 79"/>
                <a:gd name="T25" fmla="*/ 51 h 77"/>
                <a:gd name="T26" fmla="*/ 79 w 79"/>
                <a:gd name="T27" fmla="*/ 34 h 77"/>
                <a:gd name="T28" fmla="*/ 77 w 79"/>
                <a:gd name="T29" fmla="*/ 24 h 77"/>
                <a:gd name="T30" fmla="*/ 68 w 79"/>
                <a:gd name="T31" fmla="*/ 12 h 77"/>
                <a:gd name="T32" fmla="*/ 71 w 79"/>
                <a:gd name="T33" fmla="*/ 15 h 77"/>
                <a:gd name="T34" fmla="*/ 61 w 79"/>
                <a:gd name="T35" fmla="*/ 5 h 77"/>
                <a:gd name="T36" fmla="*/ 58 w 79"/>
                <a:gd name="T37" fmla="*/ 3 h 77"/>
                <a:gd name="T38" fmla="*/ 52 w 79"/>
                <a:gd name="T39" fmla="*/ 0 h 77"/>
                <a:gd name="T40" fmla="*/ 22 w 79"/>
                <a:gd name="T41" fmla="*/ 2 h 77"/>
                <a:gd name="T42" fmla="*/ 16 w 79"/>
                <a:gd name="T43" fmla="*/ 8 h 77"/>
                <a:gd name="T44" fmla="*/ 9 w 79"/>
                <a:gd name="T45" fmla="*/ 15 h 77"/>
                <a:gd name="T46" fmla="*/ 3 w 79"/>
                <a:gd name="T47" fmla="*/ 22 h 77"/>
                <a:gd name="T48" fmla="*/ 0 w 79"/>
                <a:gd name="T49" fmla="*/ 27 h 77"/>
                <a:gd name="T50" fmla="*/ 18 w 79"/>
                <a:gd name="T51" fmla="*/ 33 h 77"/>
                <a:gd name="T52" fmla="*/ 21 w 79"/>
                <a:gd name="T53" fmla="*/ 28 h 77"/>
                <a:gd name="T54" fmla="*/ 21 w 79"/>
                <a:gd name="T55" fmla="*/ 27 h 77"/>
                <a:gd name="T56" fmla="*/ 28 w 79"/>
                <a:gd name="T57" fmla="*/ 18 h 77"/>
                <a:gd name="T58" fmla="*/ 31 w 79"/>
                <a:gd name="T59" fmla="*/ 19 h 77"/>
                <a:gd name="T60" fmla="*/ 46 w 79"/>
                <a:gd name="T61" fmla="*/ 18 h 77"/>
                <a:gd name="T62" fmla="*/ 52 w 79"/>
                <a:gd name="T63" fmla="*/ 21 h 77"/>
                <a:gd name="T64" fmla="*/ 55 w 79"/>
                <a:gd name="T65" fmla="*/ 22 h 77"/>
                <a:gd name="T66" fmla="*/ 53 w 79"/>
                <a:gd name="T67" fmla="*/ 21 h 77"/>
                <a:gd name="T68" fmla="*/ 62 w 79"/>
                <a:gd name="T69" fmla="*/ 30 h 77"/>
                <a:gd name="T70" fmla="*/ 59 w 79"/>
                <a:gd name="T71" fmla="*/ 30 h 77"/>
                <a:gd name="T72" fmla="*/ 61 w 79"/>
                <a:gd name="T73" fmla="*/ 37 h 77"/>
                <a:gd name="T74" fmla="*/ 61 w 79"/>
                <a:gd name="T75" fmla="*/ 37 h 77"/>
                <a:gd name="T76" fmla="*/ 59 w 79"/>
                <a:gd name="T77" fmla="*/ 48 h 77"/>
                <a:gd name="T78" fmla="*/ 62 w 79"/>
                <a:gd name="T79" fmla="*/ 46 h 77"/>
                <a:gd name="T80" fmla="*/ 53 w 79"/>
                <a:gd name="T81" fmla="*/ 57 h 77"/>
                <a:gd name="T82" fmla="*/ 56 w 79"/>
                <a:gd name="T83" fmla="*/ 54 h 77"/>
                <a:gd name="T84" fmla="*/ 50 w 79"/>
                <a:gd name="T85" fmla="*/ 60 h 77"/>
                <a:gd name="T86" fmla="*/ 47 w 79"/>
                <a:gd name="T87" fmla="*/ 58 h 77"/>
                <a:gd name="T88" fmla="*/ 34 w 79"/>
                <a:gd name="T89" fmla="*/ 64 h 77"/>
                <a:gd name="T90" fmla="*/ 33 w 79"/>
                <a:gd name="T91" fmla="*/ 60 h 77"/>
                <a:gd name="T92" fmla="*/ 28 w 79"/>
                <a:gd name="T93" fmla="*/ 57 h 77"/>
                <a:gd name="T94" fmla="*/ 24 w 79"/>
                <a:gd name="T95" fmla="*/ 54 h 77"/>
                <a:gd name="T96" fmla="*/ 24 w 79"/>
                <a:gd name="T97" fmla="*/ 54 h 77"/>
                <a:gd name="T98" fmla="*/ 21 w 79"/>
                <a:gd name="T99" fmla="*/ 49 h 77"/>
                <a:gd name="T100" fmla="*/ 18 w 79"/>
                <a:gd name="T101" fmla="*/ 45 h 7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" h="77">
                  <a:moveTo>
                    <a:pt x="0" y="39"/>
                  </a:moveTo>
                  <a:lnTo>
                    <a:pt x="0" y="51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3" y="55"/>
                  </a:lnTo>
                  <a:lnTo>
                    <a:pt x="6" y="61"/>
                  </a:lnTo>
                  <a:lnTo>
                    <a:pt x="10" y="64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16" y="71"/>
                  </a:lnTo>
                  <a:lnTo>
                    <a:pt x="18" y="71"/>
                  </a:lnTo>
                  <a:lnTo>
                    <a:pt x="13" y="67"/>
                  </a:lnTo>
                  <a:lnTo>
                    <a:pt x="16" y="71"/>
                  </a:lnTo>
                  <a:lnTo>
                    <a:pt x="22" y="74"/>
                  </a:lnTo>
                  <a:lnTo>
                    <a:pt x="24" y="76"/>
                  </a:lnTo>
                  <a:lnTo>
                    <a:pt x="25" y="76"/>
                  </a:lnTo>
                  <a:lnTo>
                    <a:pt x="27" y="77"/>
                  </a:lnTo>
                  <a:lnTo>
                    <a:pt x="36" y="77"/>
                  </a:lnTo>
                  <a:lnTo>
                    <a:pt x="46" y="76"/>
                  </a:lnTo>
                  <a:lnTo>
                    <a:pt x="44" y="77"/>
                  </a:lnTo>
                  <a:lnTo>
                    <a:pt x="52" y="77"/>
                  </a:lnTo>
                  <a:lnTo>
                    <a:pt x="53" y="76"/>
                  </a:lnTo>
                  <a:lnTo>
                    <a:pt x="55" y="76"/>
                  </a:lnTo>
                  <a:lnTo>
                    <a:pt x="56" y="74"/>
                  </a:lnTo>
                  <a:lnTo>
                    <a:pt x="62" y="71"/>
                  </a:lnTo>
                  <a:lnTo>
                    <a:pt x="65" y="67"/>
                  </a:lnTo>
                  <a:lnTo>
                    <a:pt x="61" y="71"/>
                  </a:lnTo>
                  <a:lnTo>
                    <a:pt x="62" y="71"/>
                  </a:lnTo>
                  <a:lnTo>
                    <a:pt x="64" y="70"/>
                  </a:lnTo>
                  <a:lnTo>
                    <a:pt x="68" y="67"/>
                  </a:lnTo>
                  <a:lnTo>
                    <a:pt x="71" y="63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68" y="64"/>
                  </a:lnTo>
                  <a:lnTo>
                    <a:pt x="73" y="61"/>
                  </a:lnTo>
                  <a:lnTo>
                    <a:pt x="76" y="55"/>
                  </a:lnTo>
                  <a:lnTo>
                    <a:pt x="77" y="54"/>
                  </a:lnTo>
                  <a:lnTo>
                    <a:pt x="77" y="52"/>
                  </a:lnTo>
                  <a:lnTo>
                    <a:pt x="79" y="51"/>
                  </a:lnTo>
                  <a:lnTo>
                    <a:pt x="79" y="43"/>
                  </a:lnTo>
                  <a:lnTo>
                    <a:pt x="77" y="45"/>
                  </a:lnTo>
                  <a:lnTo>
                    <a:pt x="79" y="34"/>
                  </a:lnTo>
                  <a:lnTo>
                    <a:pt x="79" y="27"/>
                  </a:lnTo>
                  <a:lnTo>
                    <a:pt x="77" y="25"/>
                  </a:lnTo>
                  <a:lnTo>
                    <a:pt x="77" y="24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68" y="12"/>
                  </a:lnTo>
                  <a:lnTo>
                    <a:pt x="70" y="15"/>
                  </a:lnTo>
                  <a:lnTo>
                    <a:pt x="73" y="16"/>
                  </a:lnTo>
                  <a:lnTo>
                    <a:pt x="71" y="15"/>
                  </a:lnTo>
                  <a:lnTo>
                    <a:pt x="68" y="11"/>
                  </a:lnTo>
                  <a:lnTo>
                    <a:pt x="64" y="8"/>
                  </a:lnTo>
                  <a:lnTo>
                    <a:pt x="61" y="5"/>
                  </a:lnTo>
                  <a:lnTo>
                    <a:pt x="62" y="8"/>
                  </a:lnTo>
                  <a:lnTo>
                    <a:pt x="62" y="6"/>
                  </a:lnTo>
                  <a:lnTo>
                    <a:pt x="58" y="3"/>
                  </a:lnTo>
                  <a:lnTo>
                    <a:pt x="56" y="2"/>
                  </a:lnTo>
                  <a:lnTo>
                    <a:pt x="53" y="2"/>
                  </a:lnTo>
                  <a:lnTo>
                    <a:pt x="52" y="0"/>
                  </a:lnTo>
                  <a:lnTo>
                    <a:pt x="27" y="0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21" y="3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8" y="5"/>
                  </a:lnTo>
                  <a:lnTo>
                    <a:pt x="6" y="16"/>
                  </a:lnTo>
                  <a:lnTo>
                    <a:pt x="9" y="15"/>
                  </a:lnTo>
                  <a:lnTo>
                    <a:pt x="10" y="1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0" y="27"/>
                  </a:lnTo>
                  <a:lnTo>
                    <a:pt x="0" y="39"/>
                  </a:lnTo>
                  <a:lnTo>
                    <a:pt x="18" y="39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21" y="28"/>
                  </a:lnTo>
                  <a:lnTo>
                    <a:pt x="21" y="25"/>
                  </a:lnTo>
                  <a:lnTo>
                    <a:pt x="16" y="30"/>
                  </a:lnTo>
                  <a:lnTo>
                    <a:pt x="21" y="27"/>
                  </a:lnTo>
                  <a:lnTo>
                    <a:pt x="24" y="22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40" y="18"/>
                  </a:lnTo>
                  <a:lnTo>
                    <a:pt x="46" y="18"/>
                  </a:lnTo>
                  <a:lnTo>
                    <a:pt x="47" y="19"/>
                  </a:lnTo>
                  <a:lnTo>
                    <a:pt x="50" y="19"/>
                  </a:lnTo>
                  <a:lnTo>
                    <a:pt x="52" y="21"/>
                  </a:lnTo>
                  <a:lnTo>
                    <a:pt x="50" y="18"/>
                  </a:lnTo>
                  <a:lnTo>
                    <a:pt x="50" y="19"/>
                  </a:lnTo>
                  <a:lnTo>
                    <a:pt x="55" y="22"/>
                  </a:lnTo>
                  <a:lnTo>
                    <a:pt x="58" y="25"/>
                  </a:lnTo>
                  <a:lnTo>
                    <a:pt x="56" y="22"/>
                  </a:lnTo>
                  <a:lnTo>
                    <a:pt x="53" y="21"/>
                  </a:lnTo>
                  <a:lnTo>
                    <a:pt x="55" y="22"/>
                  </a:lnTo>
                  <a:lnTo>
                    <a:pt x="58" y="27"/>
                  </a:lnTo>
                  <a:lnTo>
                    <a:pt x="62" y="30"/>
                  </a:lnTo>
                  <a:lnTo>
                    <a:pt x="58" y="25"/>
                  </a:lnTo>
                  <a:lnTo>
                    <a:pt x="58" y="28"/>
                  </a:lnTo>
                  <a:lnTo>
                    <a:pt x="59" y="30"/>
                  </a:lnTo>
                  <a:lnTo>
                    <a:pt x="59" y="31"/>
                  </a:lnTo>
                  <a:lnTo>
                    <a:pt x="61" y="33"/>
                  </a:lnTo>
                  <a:lnTo>
                    <a:pt x="61" y="37"/>
                  </a:lnTo>
                  <a:lnTo>
                    <a:pt x="64" y="43"/>
                  </a:lnTo>
                  <a:lnTo>
                    <a:pt x="65" y="33"/>
                  </a:lnTo>
                  <a:lnTo>
                    <a:pt x="61" y="37"/>
                  </a:lnTo>
                  <a:lnTo>
                    <a:pt x="61" y="45"/>
                  </a:lnTo>
                  <a:lnTo>
                    <a:pt x="59" y="46"/>
                  </a:lnTo>
                  <a:lnTo>
                    <a:pt x="59" y="48"/>
                  </a:lnTo>
                  <a:lnTo>
                    <a:pt x="58" y="49"/>
                  </a:lnTo>
                  <a:lnTo>
                    <a:pt x="61" y="49"/>
                  </a:lnTo>
                  <a:lnTo>
                    <a:pt x="62" y="46"/>
                  </a:lnTo>
                  <a:lnTo>
                    <a:pt x="55" y="54"/>
                  </a:lnTo>
                  <a:lnTo>
                    <a:pt x="55" y="55"/>
                  </a:lnTo>
                  <a:lnTo>
                    <a:pt x="53" y="57"/>
                  </a:lnTo>
                  <a:lnTo>
                    <a:pt x="56" y="55"/>
                  </a:lnTo>
                  <a:lnTo>
                    <a:pt x="58" y="52"/>
                  </a:lnTo>
                  <a:lnTo>
                    <a:pt x="56" y="54"/>
                  </a:lnTo>
                  <a:lnTo>
                    <a:pt x="55" y="54"/>
                  </a:lnTo>
                  <a:lnTo>
                    <a:pt x="47" y="61"/>
                  </a:lnTo>
                  <a:lnTo>
                    <a:pt x="50" y="60"/>
                  </a:lnTo>
                  <a:lnTo>
                    <a:pt x="50" y="57"/>
                  </a:lnTo>
                  <a:lnTo>
                    <a:pt x="49" y="58"/>
                  </a:lnTo>
                  <a:lnTo>
                    <a:pt x="47" y="58"/>
                  </a:lnTo>
                  <a:lnTo>
                    <a:pt x="46" y="60"/>
                  </a:lnTo>
                  <a:lnTo>
                    <a:pt x="39" y="60"/>
                  </a:lnTo>
                  <a:lnTo>
                    <a:pt x="34" y="64"/>
                  </a:lnTo>
                  <a:lnTo>
                    <a:pt x="44" y="63"/>
                  </a:lnTo>
                  <a:lnTo>
                    <a:pt x="39" y="60"/>
                  </a:lnTo>
                  <a:lnTo>
                    <a:pt x="33" y="60"/>
                  </a:lnTo>
                  <a:lnTo>
                    <a:pt x="31" y="58"/>
                  </a:lnTo>
                  <a:lnTo>
                    <a:pt x="30" y="58"/>
                  </a:lnTo>
                  <a:lnTo>
                    <a:pt x="28" y="57"/>
                  </a:lnTo>
                  <a:lnTo>
                    <a:pt x="28" y="60"/>
                  </a:lnTo>
                  <a:lnTo>
                    <a:pt x="31" y="61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4" y="55"/>
                  </a:lnTo>
                  <a:lnTo>
                    <a:pt x="24" y="54"/>
                  </a:lnTo>
                  <a:lnTo>
                    <a:pt x="16" y="46"/>
                  </a:lnTo>
                  <a:lnTo>
                    <a:pt x="18" y="49"/>
                  </a:lnTo>
                  <a:lnTo>
                    <a:pt x="21" y="49"/>
                  </a:lnTo>
                  <a:lnTo>
                    <a:pt x="19" y="48"/>
                  </a:lnTo>
                  <a:lnTo>
                    <a:pt x="19" y="46"/>
                  </a:lnTo>
                  <a:lnTo>
                    <a:pt x="18" y="45"/>
                  </a:lnTo>
                  <a:lnTo>
                    <a:pt x="18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4" name="Freeform 27"/>
            <p:cNvSpPr>
              <a:spLocks/>
            </p:cNvSpPr>
            <p:nvPr/>
          </p:nvSpPr>
          <p:spPr bwMode="auto">
            <a:xfrm>
              <a:off x="4928" y="1193"/>
              <a:ext cx="463" cy="18"/>
            </a:xfrm>
            <a:custGeom>
              <a:avLst/>
              <a:gdLst>
                <a:gd name="T0" fmla="*/ 9 w 463"/>
                <a:gd name="T1" fmla="*/ 0 h 18"/>
                <a:gd name="T2" fmla="*/ 6 w 463"/>
                <a:gd name="T3" fmla="*/ 0 h 18"/>
                <a:gd name="T4" fmla="*/ 3 w 463"/>
                <a:gd name="T5" fmla="*/ 3 h 18"/>
                <a:gd name="T6" fmla="*/ 0 w 463"/>
                <a:gd name="T7" fmla="*/ 6 h 18"/>
                <a:gd name="T8" fmla="*/ 0 w 463"/>
                <a:gd name="T9" fmla="*/ 12 h 18"/>
                <a:gd name="T10" fmla="*/ 3 w 463"/>
                <a:gd name="T11" fmla="*/ 15 h 18"/>
                <a:gd name="T12" fmla="*/ 6 w 463"/>
                <a:gd name="T13" fmla="*/ 18 h 18"/>
                <a:gd name="T14" fmla="*/ 457 w 463"/>
                <a:gd name="T15" fmla="*/ 18 h 18"/>
                <a:gd name="T16" fmla="*/ 460 w 463"/>
                <a:gd name="T17" fmla="*/ 15 h 18"/>
                <a:gd name="T18" fmla="*/ 463 w 463"/>
                <a:gd name="T19" fmla="*/ 12 h 18"/>
                <a:gd name="T20" fmla="*/ 463 w 463"/>
                <a:gd name="T21" fmla="*/ 6 h 18"/>
                <a:gd name="T22" fmla="*/ 460 w 463"/>
                <a:gd name="T23" fmla="*/ 3 h 18"/>
                <a:gd name="T24" fmla="*/ 457 w 463"/>
                <a:gd name="T25" fmla="*/ 0 h 18"/>
                <a:gd name="T26" fmla="*/ 454 w 463"/>
                <a:gd name="T27" fmla="*/ 0 h 18"/>
                <a:gd name="T28" fmla="*/ 9 w 463"/>
                <a:gd name="T29" fmla="*/ 0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3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457" y="18"/>
                  </a:lnTo>
                  <a:lnTo>
                    <a:pt x="460" y="15"/>
                  </a:lnTo>
                  <a:lnTo>
                    <a:pt x="463" y="12"/>
                  </a:lnTo>
                  <a:lnTo>
                    <a:pt x="463" y="6"/>
                  </a:lnTo>
                  <a:lnTo>
                    <a:pt x="460" y="3"/>
                  </a:lnTo>
                  <a:lnTo>
                    <a:pt x="457" y="0"/>
                  </a:lnTo>
                  <a:lnTo>
                    <a:pt x="45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Freeform 28"/>
            <p:cNvSpPr>
              <a:spLocks/>
            </p:cNvSpPr>
            <p:nvPr/>
          </p:nvSpPr>
          <p:spPr bwMode="auto">
            <a:xfrm>
              <a:off x="4928" y="1890"/>
              <a:ext cx="520" cy="18"/>
            </a:xfrm>
            <a:custGeom>
              <a:avLst/>
              <a:gdLst>
                <a:gd name="T0" fmla="*/ 9 w 520"/>
                <a:gd name="T1" fmla="*/ 0 h 18"/>
                <a:gd name="T2" fmla="*/ 6 w 520"/>
                <a:gd name="T3" fmla="*/ 0 h 18"/>
                <a:gd name="T4" fmla="*/ 3 w 520"/>
                <a:gd name="T5" fmla="*/ 3 h 18"/>
                <a:gd name="T6" fmla="*/ 0 w 520"/>
                <a:gd name="T7" fmla="*/ 6 h 18"/>
                <a:gd name="T8" fmla="*/ 0 w 520"/>
                <a:gd name="T9" fmla="*/ 12 h 18"/>
                <a:gd name="T10" fmla="*/ 3 w 520"/>
                <a:gd name="T11" fmla="*/ 15 h 18"/>
                <a:gd name="T12" fmla="*/ 6 w 520"/>
                <a:gd name="T13" fmla="*/ 18 h 18"/>
                <a:gd name="T14" fmla="*/ 514 w 520"/>
                <a:gd name="T15" fmla="*/ 18 h 18"/>
                <a:gd name="T16" fmla="*/ 517 w 520"/>
                <a:gd name="T17" fmla="*/ 15 h 18"/>
                <a:gd name="T18" fmla="*/ 520 w 520"/>
                <a:gd name="T19" fmla="*/ 12 h 18"/>
                <a:gd name="T20" fmla="*/ 520 w 520"/>
                <a:gd name="T21" fmla="*/ 6 h 18"/>
                <a:gd name="T22" fmla="*/ 517 w 520"/>
                <a:gd name="T23" fmla="*/ 3 h 18"/>
                <a:gd name="T24" fmla="*/ 514 w 520"/>
                <a:gd name="T25" fmla="*/ 0 h 18"/>
                <a:gd name="T26" fmla="*/ 511 w 520"/>
                <a:gd name="T27" fmla="*/ 0 h 18"/>
                <a:gd name="T28" fmla="*/ 9 w 520"/>
                <a:gd name="T29" fmla="*/ 0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514" y="18"/>
                  </a:lnTo>
                  <a:lnTo>
                    <a:pt x="517" y="15"/>
                  </a:lnTo>
                  <a:lnTo>
                    <a:pt x="520" y="12"/>
                  </a:lnTo>
                  <a:lnTo>
                    <a:pt x="520" y="6"/>
                  </a:lnTo>
                  <a:lnTo>
                    <a:pt x="517" y="3"/>
                  </a:lnTo>
                  <a:lnTo>
                    <a:pt x="514" y="0"/>
                  </a:lnTo>
                  <a:lnTo>
                    <a:pt x="511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6" name="Freeform 29"/>
            <p:cNvSpPr>
              <a:spLocks/>
            </p:cNvSpPr>
            <p:nvPr/>
          </p:nvSpPr>
          <p:spPr bwMode="auto">
            <a:xfrm>
              <a:off x="4204" y="1110"/>
              <a:ext cx="381" cy="18"/>
            </a:xfrm>
            <a:custGeom>
              <a:avLst/>
              <a:gdLst>
                <a:gd name="T0" fmla="*/ 372 w 381"/>
                <a:gd name="T1" fmla="*/ 18 h 18"/>
                <a:gd name="T2" fmla="*/ 375 w 381"/>
                <a:gd name="T3" fmla="*/ 18 h 18"/>
                <a:gd name="T4" fmla="*/ 378 w 381"/>
                <a:gd name="T5" fmla="*/ 15 h 18"/>
                <a:gd name="T6" fmla="*/ 381 w 381"/>
                <a:gd name="T7" fmla="*/ 12 h 18"/>
                <a:gd name="T8" fmla="*/ 381 w 381"/>
                <a:gd name="T9" fmla="*/ 6 h 18"/>
                <a:gd name="T10" fmla="*/ 378 w 381"/>
                <a:gd name="T11" fmla="*/ 3 h 18"/>
                <a:gd name="T12" fmla="*/ 375 w 381"/>
                <a:gd name="T13" fmla="*/ 0 h 18"/>
                <a:gd name="T14" fmla="*/ 6 w 381"/>
                <a:gd name="T15" fmla="*/ 0 h 18"/>
                <a:gd name="T16" fmla="*/ 3 w 381"/>
                <a:gd name="T17" fmla="*/ 3 h 18"/>
                <a:gd name="T18" fmla="*/ 0 w 381"/>
                <a:gd name="T19" fmla="*/ 6 h 18"/>
                <a:gd name="T20" fmla="*/ 0 w 381"/>
                <a:gd name="T21" fmla="*/ 12 h 18"/>
                <a:gd name="T22" fmla="*/ 3 w 381"/>
                <a:gd name="T23" fmla="*/ 15 h 18"/>
                <a:gd name="T24" fmla="*/ 6 w 381"/>
                <a:gd name="T25" fmla="*/ 18 h 18"/>
                <a:gd name="T26" fmla="*/ 9 w 381"/>
                <a:gd name="T27" fmla="*/ 18 h 18"/>
                <a:gd name="T28" fmla="*/ 372 w 381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81" h="18">
                  <a:moveTo>
                    <a:pt x="372" y="18"/>
                  </a:moveTo>
                  <a:lnTo>
                    <a:pt x="375" y="18"/>
                  </a:lnTo>
                  <a:lnTo>
                    <a:pt x="378" y="15"/>
                  </a:lnTo>
                  <a:lnTo>
                    <a:pt x="381" y="12"/>
                  </a:lnTo>
                  <a:lnTo>
                    <a:pt x="381" y="6"/>
                  </a:lnTo>
                  <a:lnTo>
                    <a:pt x="378" y="3"/>
                  </a:lnTo>
                  <a:lnTo>
                    <a:pt x="375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372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7" name="Freeform 30"/>
            <p:cNvSpPr>
              <a:spLocks/>
            </p:cNvSpPr>
            <p:nvPr/>
          </p:nvSpPr>
          <p:spPr bwMode="auto">
            <a:xfrm>
              <a:off x="4204" y="1974"/>
              <a:ext cx="381" cy="17"/>
            </a:xfrm>
            <a:custGeom>
              <a:avLst/>
              <a:gdLst>
                <a:gd name="T0" fmla="*/ 372 w 381"/>
                <a:gd name="T1" fmla="*/ 17 h 17"/>
                <a:gd name="T2" fmla="*/ 375 w 381"/>
                <a:gd name="T3" fmla="*/ 17 h 17"/>
                <a:gd name="T4" fmla="*/ 378 w 381"/>
                <a:gd name="T5" fmla="*/ 14 h 17"/>
                <a:gd name="T6" fmla="*/ 381 w 381"/>
                <a:gd name="T7" fmla="*/ 11 h 17"/>
                <a:gd name="T8" fmla="*/ 381 w 381"/>
                <a:gd name="T9" fmla="*/ 5 h 17"/>
                <a:gd name="T10" fmla="*/ 378 w 381"/>
                <a:gd name="T11" fmla="*/ 2 h 17"/>
                <a:gd name="T12" fmla="*/ 375 w 381"/>
                <a:gd name="T13" fmla="*/ 0 h 17"/>
                <a:gd name="T14" fmla="*/ 6 w 381"/>
                <a:gd name="T15" fmla="*/ 0 h 17"/>
                <a:gd name="T16" fmla="*/ 3 w 381"/>
                <a:gd name="T17" fmla="*/ 2 h 17"/>
                <a:gd name="T18" fmla="*/ 0 w 381"/>
                <a:gd name="T19" fmla="*/ 5 h 17"/>
                <a:gd name="T20" fmla="*/ 0 w 381"/>
                <a:gd name="T21" fmla="*/ 11 h 17"/>
                <a:gd name="T22" fmla="*/ 3 w 381"/>
                <a:gd name="T23" fmla="*/ 14 h 17"/>
                <a:gd name="T24" fmla="*/ 6 w 381"/>
                <a:gd name="T25" fmla="*/ 17 h 17"/>
                <a:gd name="T26" fmla="*/ 9 w 381"/>
                <a:gd name="T27" fmla="*/ 17 h 17"/>
                <a:gd name="T28" fmla="*/ 372 w 381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81" h="17">
                  <a:moveTo>
                    <a:pt x="372" y="17"/>
                  </a:moveTo>
                  <a:lnTo>
                    <a:pt x="375" y="17"/>
                  </a:lnTo>
                  <a:lnTo>
                    <a:pt x="378" y="14"/>
                  </a:lnTo>
                  <a:lnTo>
                    <a:pt x="381" y="11"/>
                  </a:lnTo>
                  <a:lnTo>
                    <a:pt x="381" y="5"/>
                  </a:lnTo>
                  <a:lnTo>
                    <a:pt x="378" y="2"/>
                  </a:lnTo>
                  <a:lnTo>
                    <a:pt x="375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372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8" name="Freeform 31"/>
            <p:cNvSpPr>
              <a:spLocks/>
            </p:cNvSpPr>
            <p:nvPr/>
          </p:nvSpPr>
          <p:spPr bwMode="auto">
            <a:xfrm>
              <a:off x="5012" y="1193"/>
              <a:ext cx="18" cy="213"/>
            </a:xfrm>
            <a:custGeom>
              <a:avLst/>
              <a:gdLst>
                <a:gd name="T0" fmla="*/ 18 w 18"/>
                <a:gd name="T1" fmla="*/ 9 h 213"/>
                <a:gd name="T2" fmla="*/ 18 w 18"/>
                <a:gd name="T3" fmla="*/ 6 h 213"/>
                <a:gd name="T4" fmla="*/ 15 w 18"/>
                <a:gd name="T5" fmla="*/ 3 h 213"/>
                <a:gd name="T6" fmla="*/ 12 w 18"/>
                <a:gd name="T7" fmla="*/ 0 h 213"/>
                <a:gd name="T8" fmla="*/ 6 w 18"/>
                <a:gd name="T9" fmla="*/ 0 h 213"/>
                <a:gd name="T10" fmla="*/ 3 w 18"/>
                <a:gd name="T11" fmla="*/ 3 h 213"/>
                <a:gd name="T12" fmla="*/ 0 w 18"/>
                <a:gd name="T13" fmla="*/ 6 h 213"/>
                <a:gd name="T14" fmla="*/ 0 w 18"/>
                <a:gd name="T15" fmla="*/ 207 h 213"/>
                <a:gd name="T16" fmla="*/ 3 w 18"/>
                <a:gd name="T17" fmla="*/ 210 h 213"/>
                <a:gd name="T18" fmla="*/ 6 w 18"/>
                <a:gd name="T19" fmla="*/ 213 h 213"/>
                <a:gd name="T20" fmla="*/ 12 w 18"/>
                <a:gd name="T21" fmla="*/ 213 h 213"/>
                <a:gd name="T22" fmla="*/ 15 w 18"/>
                <a:gd name="T23" fmla="*/ 210 h 213"/>
                <a:gd name="T24" fmla="*/ 18 w 18"/>
                <a:gd name="T25" fmla="*/ 207 h 213"/>
                <a:gd name="T26" fmla="*/ 18 w 18"/>
                <a:gd name="T27" fmla="*/ 204 h 213"/>
                <a:gd name="T28" fmla="*/ 18 w 18"/>
                <a:gd name="T29" fmla="*/ 9 h 21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13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07"/>
                  </a:lnTo>
                  <a:lnTo>
                    <a:pt x="3" y="210"/>
                  </a:lnTo>
                  <a:lnTo>
                    <a:pt x="6" y="213"/>
                  </a:lnTo>
                  <a:lnTo>
                    <a:pt x="12" y="213"/>
                  </a:lnTo>
                  <a:lnTo>
                    <a:pt x="15" y="210"/>
                  </a:lnTo>
                  <a:lnTo>
                    <a:pt x="18" y="207"/>
                  </a:lnTo>
                  <a:lnTo>
                    <a:pt x="18" y="204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9" name="Freeform 32"/>
            <p:cNvSpPr>
              <a:spLocks/>
            </p:cNvSpPr>
            <p:nvPr/>
          </p:nvSpPr>
          <p:spPr bwMode="auto">
            <a:xfrm>
              <a:off x="5012" y="1667"/>
              <a:ext cx="18" cy="241"/>
            </a:xfrm>
            <a:custGeom>
              <a:avLst/>
              <a:gdLst>
                <a:gd name="T0" fmla="*/ 0 w 18"/>
                <a:gd name="T1" fmla="*/ 232 h 241"/>
                <a:gd name="T2" fmla="*/ 0 w 18"/>
                <a:gd name="T3" fmla="*/ 235 h 241"/>
                <a:gd name="T4" fmla="*/ 3 w 18"/>
                <a:gd name="T5" fmla="*/ 238 h 241"/>
                <a:gd name="T6" fmla="*/ 6 w 18"/>
                <a:gd name="T7" fmla="*/ 241 h 241"/>
                <a:gd name="T8" fmla="*/ 12 w 18"/>
                <a:gd name="T9" fmla="*/ 241 h 241"/>
                <a:gd name="T10" fmla="*/ 15 w 18"/>
                <a:gd name="T11" fmla="*/ 238 h 241"/>
                <a:gd name="T12" fmla="*/ 18 w 18"/>
                <a:gd name="T13" fmla="*/ 235 h 241"/>
                <a:gd name="T14" fmla="*/ 18 w 18"/>
                <a:gd name="T15" fmla="*/ 6 h 241"/>
                <a:gd name="T16" fmla="*/ 15 w 18"/>
                <a:gd name="T17" fmla="*/ 3 h 241"/>
                <a:gd name="T18" fmla="*/ 12 w 18"/>
                <a:gd name="T19" fmla="*/ 0 h 241"/>
                <a:gd name="T20" fmla="*/ 6 w 18"/>
                <a:gd name="T21" fmla="*/ 0 h 241"/>
                <a:gd name="T22" fmla="*/ 3 w 18"/>
                <a:gd name="T23" fmla="*/ 3 h 241"/>
                <a:gd name="T24" fmla="*/ 0 w 18"/>
                <a:gd name="T25" fmla="*/ 6 h 241"/>
                <a:gd name="T26" fmla="*/ 0 w 18"/>
                <a:gd name="T27" fmla="*/ 9 h 241"/>
                <a:gd name="T28" fmla="*/ 0 w 18"/>
                <a:gd name="T29" fmla="*/ 232 h 2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41">
                  <a:moveTo>
                    <a:pt x="0" y="232"/>
                  </a:moveTo>
                  <a:lnTo>
                    <a:pt x="0" y="235"/>
                  </a:lnTo>
                  <a:lnTo>
                    <a:pt x="3" y="238"/>
                  </a:lnTo>
                  <a:lnTo>
                    <a:pt x="6" y="241"/>
                  </a:lnTo>
                  <a:lnTo>
                    <a:pt x="12" y="241"/>
                  </a:lnTo>
                  <a:lnTo>
                    <a:pt x="15" y="238"/>
                  </a:lnTo>
                  <a:lnTo>
                    <a:pt x="18" y="235"/>
                  </a:ln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0" name="Freeform 33"/>
            <p:cNvSpPr>
              <a:spLocks/>
            </p:cNvSpPr>
            <p:nvPr/>
          </p:nvSpPr>
          <p:spPr bwMode="auto">
            <a:xfrm>
              <a:off x="4427" y="1276"/>
              <a:ext cx="158" cy="18"/>
            </a:xfrm>
            <a:custGeom>
              <a:avLst/>
              <a:gdLst>
                <a:gd name="T0" fmla="*/ 149 w 158"/>
                <a:gd name="T1" fmla="*/ 18 h 18"/>
                <a:gd name="T2" fmla="*/ 152 w 158"/>
                <a:gd name="T3" fmla="*/ 18 h 18"/>
                <a:gd name="T4" fmla="*/ 155 w 158"/>
                <a:gd name="T5" fmla="*/ 15 h 18"/>
                <a:gd name="T6" fmla="*/ 158 w 158"/>
                <a:gd name="T7" fmla="*/ 12 h 18"/>
                <a:gd name="T8" fmla="*/ 158 w 158"/>
                <a:gd name="T9" fmla="*/ 6 h 18"/>
                <a:gd name="T10" fmla="*/ 155 w 158"/>
                <a:gd name="T11" fmla="*/ 3 h 18"/>
                <a:gd name="T12" fmla="*/ 152 w 158"/>
                <a:gd name="T13" fmla="*/ 0 h 18"/>
                <a:gd name="T14" fmla="*/ 6 w 158"/>
                <a:gd name="T15" fmla="*/ 0 h 18"/>
                <a:gd name="T16" fmla="*/ 3 w 158"/>
                <a:gd name="T17" fmla="*/ 3 h 18"/>
                <a:gd name="T18" fmla="*/ 0 w 158"/>
                <a:gd name="T19" fmla="*/ 6 h 18"/>
                <a:gd name="T20" fmla="*/ 0 w 158"/>
                <a:gd name="T21" fmla="*/ 12 h 18"/>
                <a:gd name="T22" fmla="*/ 3 w 158"/>
                <a:gd name="T23" fmla="*/ 15 h 18"/>
                <a:gd name="T24" fmla="*/ 6 w 158"/>
                <a:gd name="T25" fmla="*/ 18 h 18"/>
                <a:gd name="T26" fmla="*/ 9 w 158"/>
                <a:gd name="T27" fmla="*/ 18 h 18"/>
                <a:gd name="T28" fmla="*/ 149 w 158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18">
                  <a:moveTo>
                    <a:pt x="149" y="18"/>
                  </a:moveTo>
                  <a:lnTo>
                    <a:pt x="152" y="18"/>
                  </a:lnTo>
                  <a:lnTo>
                    <a:pt x="155" y="15"/>
                  </a:lnTo>
                  <a:lnTo>
                    <a:pt x="158" y="12"/>
                  </a:lnTo>
                  <a:lnTo>
                    <a:pt x="158" y="6"/>
                  </a:lnTo>
                  <a:lnTo>
                    <a:pt x="155" y="3"/>
                  </a:lnTo>
                  <a:lnTo>
                    <a:pt x="15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4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Freeform 34"/>
            <p:cNvSpPr>
              <a:spLocks/>
            </p:cNvSpPr>
            <p:nvPr/>
          </p:nvSpPr>
          <p:spPr bwMode="auto">
            <a:xfrm>
              <a:off x="4427" y="1276"/>
              <a:ext cx="18" cy="130"/>
            </a:xfrm>
            <a:custGeom>
              <a:avLst/>
              <a:gdLst>
                <a:gd name="T0" fmla="*/ 18 w 18"/>
                <a:gd name="T1" fmla="*/ 9 h 130"/>
                <a:gd name="T2" fmla="*/ 18 w 18"/>
                <a:gd name="T3" fmla="*/ 6 h 130"/>
                <a:gd name="T4" fmla="*/ 15 w 18"/>
                <a:gd name="T5" fmla="*/ 3 h 130"/>
                <a:gd name="T6" fmla="*/ 12 w 18"/>
                <a:gd name="T7" fmla="*/ 0 h 130"/>
                <a:gd name="T8" fmla="*/ 6 w 18"/>
                <a:gd name="T9" fmla="*/ 0 h 130"/>
                <a:gd name="T10" fmla="*/ 3 w 18"/>
                <a:gd name="T11" fmla="*/ 3 h 130"/>
                <a:gd name="T12" fmla="*/ 0 w 18"/>
                <a:gd name="T13" fmla="*/ 6 h 130"/>
                <a:gd name="T14" fmla="*/ 0 w 18"/>
                <a:gd name="T15" fmla="*/ 124 h 130"/>
                <a:gd name="T16" fmla="*/ 3 w 18"/>
                <a:gd name="T17" fmla="*/ 127 h 130"/>
                <a:gd name="T18" fmla="*/ 6 w 18"/>
                <a:gd name="T19" fmla="*/ 130 h 130"/>
                <a:gd name="T20" fmla="*/ 12 w 18"/>
                <a:gd name="T21" fmla="*/ 130 h 130"/>
                <a:gd name="T22" fmla="*/ 15 w 18"/>
                <a:gd name="T23" fmla="*/ 127 h 130"/>
                <a:gd name="T24" fmla="*/ 18 w 18"/>
                <a:gd name="T25" fmla="*/ 124 h 130"/>
                <a:gd name="T26" fmla="*/ 18 w 18"/>
                <a:gd name="T27" fmla="*/ 121 h 130"/>
                <a:gd name="T28" fmla="*/ 18 w 18"/>
                <a:gd name="T29" fmla="*/ 9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130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3" y="127"/>
                  </a:lnTo>
                  <a:lnTo>
                    <a:pt x="6" y="130"/>
                  </a:lnTo>
                  <a:lnTo>
                    <a:pt x="12" y="130"/>
                  </a:lnTo>
                  <a:lnTo>
                    <a:pt x="15" y="127"/>
                  </a:lnTo>
                  <a:lnTo>
                    <a:pt x="18" y="124"/>
                  </a:lnTo>
                  <a:lnTo>
                    <a:pt x="18" y="121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2" name="Freeform 35"/>
            <p:cNvSpPr>
              <a:spLocks/>
            </p:cNvSpPr>
            <p:nvPr/>
          </p:nvSpPr>
          <p:spPr bwMode="auto">
            <a:xfrm>
              <a:off x="4427" y="1806"/>
              <a:ext cx="158" cy="17"/>
            </a:xfrm>
            <a:custGeom>
              <a:avLst/>
              <a:gdLst>
                <a:gd name="T0" fmla="*/ 149 w 158"/>
                <a:gd name="T1" fmla="*/ 17 h 17"/>
                <a:gd name="T2" fmla="*/ 152 w 158"/>
                <a:gd name="T3" fmla="*/ 17 h 17"/>
                <a:gd name="T4" fmla="*/ 155 w 158"/>
                <a:gd name="T5" fmla="*/ 14 h 17"/>
                <a:gd name="T6" fmla="*/ 158 w 158"/>
                <a:gd name="T7" fmla="*/ 11 h 17"/>
                <a:gd name="T8" fmla="*/ 158 w 158"/>
                <a:gd name="T9" fmla="*/ 6 h 17"/>
                <a:gd name="T10" fmla="*/ 155 w 158"/>
                <a:gd name="T11" fmla="*/ 3 h 17"/>
                <a:gd name="T12" fmla="*/ 152 w 158"/>
                <a:gd name="T13" fmla="*/ 0 h 17"/>
                <a:gd name="T14" fmla="*/ 6 w 158"/>
                <a:gd name="T15" fmla="*/ 0 h 17"/>
                <a:gd name="T16" fmla="*/ 3 w 158"/>
                <a:gd name="T17" fmla="*/ 3 h 17"/>
                <a:gd name="T18" fmla="*/ 0 w 158"/>
                <a:gd name="T19" fmla="*/ 6 h 17"/>
                <a:gd name="T20" fmla="*/ 0 w 158"/>
                <a:gd name="T21" fmla="*/ 11 h 17"/>
                <a:gd name="T22" fmla="*/ 3 w 158"/>
                <a:gd name="T23" fmla="*/ 14 h 17"/>
                <a:gd name="T24" fmla="*/ 6 w 158"/>
                <a:gd name="T25" fmla="*/ 17 h 17"/>
                <a:gd name="T26" fmla="*/ 9 w 158"/>
                <a:gd name="T27" fmla="*/ 17 h 17"/>
                <a:gd name="T28" fmla="*/ 149 w 15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17">
                  <a:moveTo>
                    <a:pt x="149" y="17"/>
                  </a:moveTo>
                  <a:lnTo>
                    <a:pt x="152" y="17"/>
                  </a:lnTo>
                  <a:lnTo>
                    <a:pt x="155" y="14"/>
                  </a:lnTo>
                  <a:lnTo>
                    <a:pt x="158" y="11"/>
                  </a:lnTo>
                  <a:lnTo>
                    <a:pt x="158" y="6"/>
                  </a:lnTo>
                  <a:lnTo>
                    <a:pt x="155" y="3"/>
                  </a:lnTo>
                  <a:lnTo>
                    <a:pt x="15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49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3" name="Freeform 36"/>
            <p:cNvSpPr>
              <a:spLocks/>
            </p:cNvSpPr>
            <p:nvPr/>
          </p:nvSpPr>
          <p:spPr bwMode="auto">
            <a:xfrm>
              <a:off x="4427" y="1694"/>
              <a:ext cx="18" cy="129"/>
            </a:xfrm>
            <a:custGeom>
              <a:avLst/>
              <a:gdLst>
                <a:gd name="T0" fmla="*/ 0 w 18"/>
                <a:gd name="T1" fmla="*/ 120 h 129"/>
                <a:gd name="T2" fmla="*/ 0 w 18"/>
                <a:gd name="T3" fmla="*/ 123 h 129"/>
                <a:gd name="T4" fmla="*/ 3 w 18"/>
                <a:gd name="T5" fmla="*/ 126 h 129"/>
                <a:gd name="T6" fmla="*/ 6 w 18"/>
                <a:gd name="T7" fmla="*/ 129 h 129"/>
                <a:gd name="T8" fmla="*/ 12 w 18"/>
                <a:gd name="T9" fmla="*/ 129 h 129"/>
                <a:gd name="T10" fmla="*/ 15 w 18"/>
                <a:gd name="T11" fmla="*/ 126 h 129"/>
                <a:gd name="T12" fmla="*/ 18 w 18"/>
                <a:gd name="T13" fmla="*/ 123 h 129"/>
                <a:gd name="T14" fmla="*/ 18 w 18"/>
                <a:gd name="T15" fmla="*/ 6 h 129"/>
                <a:gd name="T16" fmla="*/ 15 w 18"/>
                <a:gd name="T17" fmla="*/ 3 h 129"/>
                <a:gd name="T18" fmla="*/ 12 w 18"/>
                <a:gd name="T19" fmla="*/ 0 h 129"/>
                <a:gd name="T20" fmla="*/ 6 w 18"/>
                <a:gd name="T21" fmla="*/ 0 h 129"/>
                <a:gd name="T22" fmla="*/ 3 w 18"/>
                <a:gd name="T23" fmla="*/ 3 h 129"/>
                <a:gd name="T24" fmla="*/ 0 w 18"/>
                <a:gd name="T25" fmla="*/ 6 h 129"/>
                <a:gd name="T26" fmla="*/ 0 w 18"/>
                <a:gd name="T27" fmla="*/ 9 h 129"/>
                <a:gd name="T28" fmla="*/ 0 w 18"/>
                <a:gd name="T29" fmla="*/ 12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129">
                  <a:moveTo>
                    <a:pt x="0" y="120"/>
                  </a:moveTo>
                  <a:lnTo>
                    <a:pt x="0" y="123"/>
                  </a:lnTo>
                  <a:lnTo>
                    <a:pt x="3" y="126"/>
                  </a:lnTo>
                  <a:lnTo>
                    <a:pt x="6" y="129"/>
                  </a:lnTo>
                  <a:lnTo>
                    <a:pt x="12" y="129"/>
                  </a:lnTo>
                  <a:lnTo>
                    <a:pt x="15" y="126"/>
                  </a:lnTo>
                  <a:lnTo>
                    <a:pt x="18" y="123"/>
                  </a:ln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4" name="Freeform 37"/>
            <p:cNvSpPr>
              <a:spLocks/>
            </p:cNvSpPr>
            <p:nvPr/>
          </p:nvSpPr>
          <p:spPr bwMode="auto">
            <a:xfrm>
              <a:off x="4427" y="1388"/>
              <a:ext cx="603" cy="324"/>
            </a:xfrm>
            <a:custGeom>
              <a:avLst/>
              <a:gdLst>
                <a:gd name="T0" fmla="*/ 599 w 603"/>
                <a:gd name="T1" fmla="*/ 16 h 324"/>
                <a:gd name="T2" fmla="*/ 602 w 603"/>
                <a:gd name="T3" fmla="*/ 13 h 324"/>
                <a:gd name="T4" fmla="*/ 603 w 603"/>
                <a:gd name="T5" fmla="*/ 12 h 324"/>
                <a:gd name="T6" fmla="*/ 603 w 603"/>
                <a:gd name="T7" fmla="*/ 7 h 324"/>
                <a:gd name="T8" fmla="*/ 602 w 603"/>
                <a:gd name="T9" fmla="*/ 4 h 324"/>
                <a:gd name="T10" fmla="*/ 599 w 603"/>
                <a:gd name="T11" fmla="*/ 1 h 324"/>
                <a:gd name="T12" fmla="*/ 597 w 603"/>
                <a:gd name="T13" fmla="*/ 0 h 324"/>
                <a:gd name="T14" fmla="*/ 593 w 603"/>
                <a:gd name="T15" fmla="*/ 0 h 324"/>
                <a:gd name="T16" fmla="*/ 590 w 603"/>
                <a:gd name="T17" fmla="*/ 1 h 324"/>
                <a:gd name="T18" fmla="*/ 5 w 603"/>
                <a:gd name="T19" fmla="*/ 308 h 324"/>
                <a:gd name="T20" fmla="*/ 2 w 603"/>
                <a:gd name="T21" fmla="*/ 311 h 324"/>
                <a:gd name="T22" fmla="*/ 0 w 603"/>
                <a:gd name="T23" fmla="*/ 312 h 324"/>
                <a:gd name="T24" fmla="*/ 0 w 603"/>
                <a:gd name="T25" fmla="*/ 317 h 324"/>
                <a:gd name="T26" fmla="*/ 2 w 603"/>
                <a:gd name="T27" fmla="*/ 319 h 324"/>
                <a:gd name="T28" fmla="*/ 5 w 603"/>
                <a:gd name="T29" fmla="*/ 322 h 324"/>
                <a:gd name="T30" fmla="*/ 6 w 603"/>
                <a:gd name="T31" fmla="*/ 324 h 324"/>
                <a:gd name="T32" fmla="*/ 11 w 603"/>
                <a:gd name="T33" fmla="*/ 324 h 324"/>
                <a:gd name="T34" fmla="*/ 14 w 603"/>
                <a:gd name="T35" fmla="*/ 322 h 324"/>
                <a:gd name="T36" fmla="*/ 599 w 603"/>
                <a:gd name="T37" fmla="*/ 16 h 32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03" h="324">
                  <a:moveTo>
                    <a:pt x="599" y="16"/>
                  </a:moveTo>
                  <a:lnTo>
                    <a:pt x="602" y="13"/>
                  </a:lnTo>
                  <a:lnTo>
                    <a:pt x="603" y="12"/>
                  </a:lnTo>
                  <a:lnTo>
                    <a:pt x="603" y="7"/>
                  </a:lnTo>
                  <a:lnTo>
                    <a:pt x="602" y="4"/>
                  </a:lnTo>
                  <a:lnTo>
                    <a:pt x="599" y="1"/>
                  </a:lnTo>
                  <a:lnTo>
                    <a:pt x="597" y="0"/>
                  </a:lnTo>
                  <a:lnTo>
                    <a:pt x="593" y="0"/>
                  </a:lnTo>
                  <a:lnTo>
                    <a:pt x="590" y="1"/>
                  </a:lnTo>
                  <a:lnTo>
                    <a:pt x="5" y="308"/>
                  </a:lnTo>
                  <a:lnTo>
                    <a:pt x="2" y="311"/>
                  </a:lnTo>
                  <a:lnTo>
                    <a:pt x="0" y="312"/>
                  </a:lnTo>
                  <a:lnTo>
                    <a:pt x="0" y="317"/>
                  </a:lnTo>
                  <a:lnTo>
                    <a:pt x="2" y="319"/>
                  </a:lnTo>
                  <a:lnTo>
                    <a:pt x="5" y="322"/>
                  </a:lnTo>
                  <a:lnTo>
                    <a:pt x="6" y="324"/>
                  </a:lnTo>
                  <a:lnTo>
                    <a:pt x="11" y="324"/>
                  </a:lnTo>
                  <a:lnTo>
                    <a:pt x="14" y="322"/>
                  </a:lnTo>
                  <a:lnTo>
                    <a:pt x="599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5" name="Freeform 38"/>
            <p:cNvSpPr>
              <a:spLocks/>
            </p:cNvSpPr>
            <p:nvPr/>
          </p:nvSpPr>
          <p:spPr bwMode="auto">
            <a:xfrm>
              <a:off x="4427" y="1388"/>
              <a:ext cx="602" cy="297"/>
            </a:xfrm>
            <a:custGeom>
              <a:avLst/>
              <a:gdLst>
                <a:gd name="T0" fmla="*/ 14 w 602"/>
                <a:gd name="T1" fmla="*/ 1 h 297"/>
                <a:gd name="T2" fmla="*/ 11 w 602"/>
                <a:gd name="T3" fmla="*/ 0 h 297"/>
                <a:gd name="T4" fmla="*/ 6 w 602"/>
                <a:gd name="T5" fmla="*/ 0 h 297"/>
                <a:gd name="T6" fmla="*/ 5 w 602"/>
                <a:gd name="T7" fmla="*/ 1 h 297"/>
                <a:gd name="T8" fmla="*/ 2 w 602"/>
                <a:gd name="T9" fmla="*/ 3 h 297"/>
                <a:gd name="T10" fmla="*/ 2 w 602"/>
                <a:gd name="T11" fmla="*/ 4 h 297"/>
                <a:gd name="T12" fmla="*/ 0 w 602"/>
                <a:gd name="T13" fmla="*/ 7 h 297"/>
                <a:gd name="T14" fmla="*/ 0 w 602"/>
                <a:gd name="T15" fmla="*/ 12 h 297"/>
                <a:gd name="T16" fmla="*/ 2 w 602"/>
                <a:gd name="T17" fmla="*/ 13 h 297"/>
                <a:gd name="T18" fmla="*/ 3 w 602"/>
                <a:gd name="T19" fmla="*/ 16 h 297"/>
                <a:gd name="T20" fmla="*/ 5 w 602"/>
                <a:gd name="T21" fmla="*/ 16 h 297"/>
                <a:gd name="T22" fmla="*/ 588 w 602"/>
                <a:gd name="T23" fmla="*/ 296 h 297"/>
                <a:gd name="T24" fmla="*/ 591 w 602"/>
                <a:gd name="T25" fmla="*/ 297 h 297"/>
                <a:gd name="T26" fmla="*/ 596 w 602"/>
                <a:gd name="T27" fmla="*/ 297 h 297"/>
                <a:gd name="T28" fmla="*/ 597 w 602"/>
                <a:gd name="T29" fmla="*/ 296 h 297"/>
                <a:gd name="T30" fmla="*/ 600 w 602"/>
                <a:gd name="T31" fmla="*/ 294 h 297"/>
                <a:gd name="T32" fmla="*/ 600 w 602"/>
                <a:gd name="T33" fmla="*/ 293 h 297"/>
                <a:gd name="T34" fmla="*/ 602 w 602"/>
                <a:gd name="T35" fmla="*/ 290 h 297"/>
                <a:gd name="T36" fmla="*/ 602 w 602"/>
                <a:gd name="T37" fmla="*/ 285 h 297"/>
                <a:gd name="T38" fmla="*/ 600 w 602"/>
                <a:gd name="T39" fmla="*/ 284 h 297"/>
                <a:gd name="T40" fmla="*/ 599 w 602"/>
                <a:gd name="T41" fmla="*/ 281 h 297"/>
                <a:gd name="T42" fmla="*/ 597 w 602"/>
                <a:gd name="T43" fmla="*/ 281 h 297"/>
                <a:gd name="T44" fmla="*/ 14 w 602"/>
                <a:gd name="T45" fmla="*/ 1 h 29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2" h="297">
                  <a:moveTo>
                    <a:pt x="14" y="1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2"/>
                  </a:lnTo>
                  <a:lnTo>
                    <a:pt x="2" y="13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588" y="296"/>
                  </a:lnTo>
                  <a:lnTo>
                    <a:pt x="591" y="297"/>
                  </a:lnTo>
                  <a:lnTo>
                    <a:pt x="596" y="297"/>
                  </a:lnTo>
                  <a:lnTo>
                    <a:pt x="597" y="296"/>
                  </a:lnTo>
                  <a:lnTo>
                    <a:pt x="600" y="294"/>
                  </a:lnTo>
                  <a:lnTo>
                    <a:pt x="600" y="293"/>
                  </a:lnTo>
                  <a:lnTo>
                    <a:pt x="602" y="290"/>
                  </a:lnTo>
                  <a:lnTo>
                    <a:pt x="602" y="285"/>
                  </a:lnTo>
                  <a:lnTo>
                    <a:pt x="600" y="284"/>
                  </a:lnTo>
                  <a:lnTo>
                    <a:pt x="599" y="281"/>
                  </a:lnTo>
                  <a:lnTo>
                    <a:pt x="597" y="28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36" name="Group 39"/>
            <p:cNvGrpSpPr>
              <a:grpSpLocks/>
            </p:cNvGrpSpPr>
            <p:nvPr/>
          </p:nvGrpSpPr>
          <p:grpSpPr bwMode="auto">
            <a:xfrm>
              <a:off x="4984" y="1165"/>
              <a:ext cx="72" cy="73"/>
              <a:chOff x="4984" y="1165"/>
              <a:chExt cx="72" cy="73"/>
            </a:xfrm>
          </p:grpSpPr>
          <p:sp>
            <p:nvSpPr>
              <p:cNvPr id="11370" name="Oval 40"/>
              <p:cNvSpPr>
                <a:spLocks noChangeArrowheads="1"/>
              </p:cNvSpPr>
              <p:nvPr/>
            </p:nvSpPr>
            <p:spPr bwMode="auto">
              <a:xfrm>
                <a:off x="4993" y="1174"/>
                <a:ext cx="57" cy="5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1" name="Freeform 41"/>
              <p:cNvSpPr>
                <a:spLocks/>
              </p:cNvSpPr>
              <p:nvPr/>
            </p:nvSpPr>
            <p:spPr bwMode="auto">
              <a:xfrm>
                <a:off x="4984" y="1165"/>
                <a:ext cx="72" cy="73"/>
              </a:xfrm>
              <a:custGeom>
                <a:avLst/>
                <a:gdLst>
                  <a:gd name="T0" fmla="*/ 2 w 72"/>
                  <a:gd name="T1" fmla="*/ 49 h 73"/>
                  <a:gd name="T2" fmla="*/ 3 w 72"/>
                  <a:gd name="T3" fmla="*/ 54 h 73"/>
                  <a:gd name="T4" fmla="*/ 9 w 72"/>
                  <a:gd name="T5" fmla="*/ 59 h 73"/>
                  <a:gd name="T6" fmla="*/ 20 w 72"/>
                  <a:gd name="T7" fmla="*/ 70 h 73"/>
                  <a:gd name="T8" fmla="*/ 24 w 72"/>
                  <a:gd name="T9" fmla="*/ 73 h 73"/>
                  <a:gd name="T10" fmla="*/ 45 w 72"/>
                  <a:gd name="T11" fmla="*/ 65 h 73"/>
                  <a:gd name="T12" fmla="*/ 48 w 72"/>
                  <a:gd name="T13" fmla="*/ 71 h 73"/>
                  <a:gd name="T14" fmla="*/ 52 w 72"/>
                  <a:gd name="T15" fmla="*/ 70 h 73"/>
                  <a:gd name="T16" fmla="*/ 61 w 72"/>
                  <a:gd name="T17" fmla="*/ 61 h 73"/>
                  <a:gd name="T18" fmla="*/ 64 w 72"/>
                  <a:gd name="T19" fmla="*/ 58 h 73"/>
                  <a:gd name="T20" fmla="*/ 67 w 72"/>
                  <a:gd name="T21" fmla="*/ 55 h 73"/>
                  <a:gd name="T22" fmla="*/ 67 w 72"/>
                  <a:gd name="T23" fmla="*/ 55 h 73"/>
                  <a:gd name="T24" fmla="*/ 69 w 72"/>
                  <a:gd name="T25" fmla="*/ 43 h 73"/>
                  <a:gd name="T26" fmla="*/ 72 w 72"/>
                  <a:gd name="T27" fmla="*/ 33 h 73"/>
                  <a:gd name="T28" fmla="*/ 67 w 72"/>
                  <a:gd name="T29" fmla="*/ 18 h 73"/>
                  <a:gd name="T30" fmla="*/ 67 w 72"/>
                  <a:gd name="T31" fmla="*/ 18 h 73"/>
                  <a:gd name="T32" fmla="*/ 64 w 72"/>
                  <a:gd name="T33" fmla="*/ 15 h 73"/>
                  <a:gd name="T34" fmla="*/ 61 w 72"/>
                  <a:gd name="T35" fmla="*/ 12 h 73"/>
                  <a:gd name="T36" fmla="*/ 52 w 72"/>
                  <a:gd name="T37" fmla="*/ 3 h 73"/>
                  <a:gd name="T38" fmla="*/ 48 w 72"/>
                  <a:gd name="T39" fmla="*/ 2 h 73"/>
                  <a:gd name="T40" fmla="*/ 23 w 72"/>
                  <a:gd name="T41" fmla="*/ 2 h 73"/>
                  <a:gd name="T42" fmla="*/ 18 w 72"/>
                  <a:gd name="T43" fmla="*/ 3 h 73"/>
                  <a:gd name="T44" fmla="*/ 8 w 72"/>
                  <a:gd name="T45" fmla="*/ 13 h 73"/>
                  <a:gd name="T46" fmla="*/ 6 w 72"/>
                  <a:gd name="T47" fmla="*/ 18 h 73"/>
                  <a:gd name="T48" fmla="*/ 0 w 72"/>
                  <a:gd name="T49" fmla="*/ 25 h 73"/>
                  <a:gd name="T50" fmla="*/ 18 w 72"/>
                  <a:gd name="T51" fmla="*/ 31 h 73"/>
                  <a:gd name="T52" fmla="*/ 18 w 72"/>
                  <a:gd name="T53" fmla="*/ 30 h 73"/>
                  <a:gd name="T54" fmla="*/ 20 w 72"/>
                  <a:gd name="T55" fmla="*/ 25 h 73"/>
                  <a:gd name="T56" fmla="*/ 25 w 72"/>
                  <a:gd name="T57" fmla="*/ 21 h 73"/>
                  <a:gd name="T58" fmla="*/ 30 w 72"/>
                  <a:gd name="T59" fmla="*/ 18 h 73"/>
                  <a:gd name="T60" fmla="*/ 42 w 72"/>
                  <a:gd name="T61" fmla="*/ 19 h 73"/>
                  <a:gd name="T62" fmla="*/ 46 w 72"/>
                  <a:gd name="T63" fmla="*/ 21 h 73"/>
                  <a:gd name="T64" fmla="*/ 43 w 72"/>
                  <a:gd name="T65" fmla="*/ 18 h 73"/>
                  <a:gd name="T66" fmla="*/ 46 w 72"/>
                  <a:gd name="T67" fmla="*/ 21 h 73"/>
                  <a:gd name="T68" fmla="*/ 49 w 72"/>
                  <a:gd name="T69" fmla="*/ 24 h 73"/>
                  <a:gd name="T70" fmla="*/ 55 w 72"/>
                  <a:gd name="T71" fmla="*/ 30 h 73"/>
                  <a:gd name="T72" fmla="*/ 54 w 72"/>
                  <a:gd name="T73" fmla="*/ 39 h 73"/>
                  <a:gd name="T74" fmla="*/ 57 w 72"/>
                  <a:gd name="T75" fmla="*/ 31 h 73"/>
                  <a:gd name="T76" fmla="*/ 55 w 72"/>
                  <a:gd name="T77" fmla="*/ 43 h 73"/>
                  <a:gd name="T78" fmla="*/ 49 w 72"/>
                  <a:gd name="T79" fmla="*/ 49 h 73"/>
                  <a:gd name="T80" fmla="*/ 46 w 72"/>
                  <a:gd name="T81" fmla="*/ 52 h 73"/>
                  <a:gd name="T82" fmla="*/ 43 w 72"/>
                  <a:gd name="T83" fmla="*/ 55 h 73"/>
                  <a:gd name="T84" fmla="*/ 46 w 72"/>
                  <a:gd name="T85" fmla="*/ 52 h 73"/>
                  <a:gd name="T86" fmla="*/ 42 w 72"/>
                  <a:gd name="T87" fmla="*/ 54 h 73"/>
                  <a:gd name="T88" fmla="*/ 27 w 72"/>
                  <a:gd name="T89" fmla="*/ 65 h 73"/>
                  <a:gd name="T90" fmla="*/ 30 w 72"/>
                  <a:gd name="T91" fmla="*/ 55 h 73"/>
                  <a:gd name="T92" fmla="*/ 25 w 72"/>
                  <a:gd name="T93" fmla="*/ 52 h 73"/>
                  <a:gd name="T94" fmla="*/ 20 w 72"/>
                  <a:gd name="T95" fmla="*/ 48 h 73"/>
                  <a:gd name="T96" fmla="*/ 18 w 72"/>
                  <a:gd name="T97" fmla="*/ 43 h 73"/>
                  <a:gd name="T98" fmla="*/ 18 w 72"/>
                  <a:gd name="T99" fmla="*/ 42 h 7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72" h="73">
                    <a:moveTo>
                      <a:pt x="0" y="37"/>
                    </a:moveTo>
                    <a:lnTo>
                      <a:pt x="0" y="48"/>
                    </a:lnTo>
                    <a:lnTo>
                      <a:pt x="2" y="49"/>
                    </a:lnTo>
                    <a:lnTo>
                      <a:pt x="5" y="55"/>
                    </a:lnTo>
                    <a:lnTo>
                      <a:pt x="6" y="55"/>
                    </a:lnTo>
                    <a:lnTo>
                      <a:pt x="3" y="54"/>
                    </a:lnTo>
                    <a:lnTo>
                      <a:pt x="5" y="55"/>
                    </a:lnTo>
                    <a:lnTo>
                      <a:pt x="8" y="59"/>
                    </a:lnTo>
                    <a:lnTo>
                      <a:pt x="9" y="59"/>
                    </a:lnTo>
                    <a:lnTo>
                      <a:pt x="6" y="58"/>
                    </a:lnTo>
                    <a:lnTo>
                      <a:pt x="18" y="70"/>
                    </a:lnTo>
                    <a:lnTo>
                      <a:pt x="20" y="70"/>
                    </a:lnTo>
                    <a:lnTo>
                      <a:pt x="21" y="71"/>
                    </a:lnTo>
                    <a:lnTo>
                      <a:pt x="23" y="71"/>
                    </a:lnTo>
                    <a:lnTo>
                      <a:pt x="24" y="73"/>
                    </a:lnTo>
                    <a:lnTo>
                      <a:pt x="31" y="73"/>
                    </a:lnTo>
                    <a:lnTo>
                      <a:pt x="30" y="71"/>
                    </a:lnTo>
                    <a:lnTo>
                      <a:pt x="45" y="65"/>
                    </a:lnTo>
                    <a:lnTo>
                      <a:pt x="42" y="70"/>
                    </a:lnTo>
                    <a:lnTo>
                      <a:pt x="46" y="73"/>
                    </a:lnTo>
                    <a:lnTo>
                      <a:pt x="48" y="71"/>
                    </a:lnTo>
                    <a:lnTo>
                      <a:pt x="54" y="68"/>
                    </a:lnTo>
                    <a:lnTo>
                      <a:pt x="54" y="67"/>
                    </a:lnTo>
                    <a:lnTo>
                      <a:pt x="52" y="70"/>
                    </a:lnTo>
                    <a:lnTo>
                      <a:pt x="54" y="68"/>
                    </a:lnTo>
                    <a:lnTo>
                      <a:pt x="58" y="65"/>
                    </a:lnTo>
                    <a:lnTo>
                      <a:pt x="61" y="61"/>
                    </a:lnTo>
                    <a:lnTo>
                      <a:pt x="57" y="65"/>
                    </a:lnTo>
                    <a:lnTo>
                      <a:pt x="61" y="62"/>
                    </a:lnTo>
                    <a:lnTo>
                      <a:pt x="64" y="58"/>
                    </a:lnTo>
                    <a:lnTo>
                      <a:pt x="60" y="62"/>
                    </a:lnTo>
                    <a:lnTo>
                      <a:pt x="64" y="59"/>
                    </a:lnTo>
                    <a:lnTo>
                      <a:pt x="67" y="55"/>
                    </a:lnTo>
                    <a:lnTo>
                      <a:pt x="69" y="54"/>
                    </a:lnTo>
                    <a:lnTo>
                      <a:pt x="66" y="55"/>
                    </a:lnTo>
                    <a:lnTo>
                      <a:pt x="67" y="55"/>
                    </a:lnTo>
                    <a:lnTo>
                      <a:pt x="70" y="49"/>
                    </a:lnTo>
                    <a:lnTo>
                      <a:pt x="72" y="48"/>
                    </a:lnTo>
                    <a:lnTo>
                      <a:pt x="69" y="43"/>
                    </a:lnTo>
                    <a:lnTo>
                      <a:pt x="64" y="46"/>
                    </a:lnTo>
                    <a:lnTo>
                      <a:pt x="70" y="31"/>
                    </a:lnTo>
                    <a:lnTo>
                      <a:pt x="72" y="33"/>
                    </a:lnTo>
                    <a:lnTo>
                      <a:pt x="72" y="25"/>
                    </a:lnTo>
                    <a:lnTo>
                      <a:pt x="70" y="24"/>
                    </a:lnTo>
                    <a:lnTo>
                      <a:pt x="67" y="18"/>
                    </a:lnTo>
                    <a:lnTo>
                      <a:pt x="66" y="18"/>
                    </a:lnTo>
                    <a:lnTo>
                      <a:pt x="69" y="19"/>
                    </a:lnTo>
                    <a:lnTo>
                      <a:pt x="67" y="18"/>
                    </a:lnTo>
                    <a:lnTo>
                      <a:pt x="64" y="13"/>
                    </a:lnTo>
                    <a:lnTo>
                      <a:pt x="60" y="10"/>
                    </a:lnTo>
                    <a:lnTo>
                      <a:pt x="64" y="15"/>
                    </a:lnTo>
                    <a:lnTo>
                      <a:pt x="61" y="10"/>
                    </a:lnTo>
                    <a:lnTo>
                      <a:pt x="57" y="7"/>
                    </a:lnTo>
                    <a:lnTo>
                      <a:pt x="61" y="12"/>
                    </a:lnTo>
                    <a:lnTo>
                      <a:pt x="58" y="7"/>
                    </a:lnTo>
                    <a:lnTo>
                      <a:pt x="54" y="4"/>
                    </a:lnTo>
                    <a:lnTo>
                      <a:pt x="52" y="3"/>
                    </a:lnTo>
                    <a:lnTo>
                      <a:pt x="54" y="6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24" y="0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18" y="3"/>
                    </a:lnTo>
                    <a:lnTo>
                      <a:pt x="6" y="15"/>
                    </a:lnTo>
                    <a:lnTo>
                      <a:pt x="9" y="13"/>
                    </a:lnTo>
                    <a:lnTo>
                      <a:pt x="8" y="13"/>
                    </a:lnTo>
                    <a:lnTo>
                      <a:pt x="5" y="18"/>
                    </a:lnTo>
                    <a:lnTo>
                      <a:pt x="3" y="19"/>
                    </a:lnTo>
                    <a:lnTo>
                      <a:pt x="6" y="18"/>
                    </a:lnTo>
                    <a:lnTo>
                      <a:pt x="5" y="18"/>
                    </a:lnTo>
                    <a:lnTo>
                      <a:pt x="2" y="24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18" y="37"/>
                    </a:lnTo>
                    <a:lnTo>
                      <a:pt x="18" y="31"/>
                    </a:lnTo>
                    <a:lnTo>
                      <a:pt x="20" y="30"/>
                    </a:lnTo>
                    <a:lnTo>
                      <a:pt x="17" y="30"/>
                    </a:lnTo>
                    <a:lnTo>
                      <a:pt x="18" y="30"/>
                    </a:lnTo>
                    <a:lnTo>
                      <a:pt x="21" y="25"/>
                    </a:lnTo>
                    <a:lnTo>
                      <a:pt x="23" y="24"/>
                    </a:lnTo>
                    <a:lnTo>
                      <a:pt x="20" y="25"/>
                    </a:lnTo>
                    <a:lnTo>
                      <a:pt x="21" y="25"/>
                    </a:lnTo>
                    <a:lnTo>
                      <a:pt x="24" y="21"/>
                    </a:lnTo>
                    <a:lnTo>
                      <a:pt x="25" y="21"/>
                    </a:lnTo>
                    <a:lnTo>
                      <a:pt x="27" y="19"/>
                    </a:lnTo>
                    <a:lnTo>
                      <a:pt x="28" y="19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0" y="18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2" y="18"/>
                    </a:lnTo>
                    <a:lnTo>
                      <a:pt x="46" y="21"/>
                    </a:lnTo>
                    <a:lnTo>
                      <a:pt x="48" y="22"/>
                    </a:lnTo>
                    <a:lnTo>
                      <a:pt x="46" y="19"/>
                    </a:lnTo>
                    <a:lnTo>
                      <a:pt x="43" y="18"/>
                    </a:lnTo>
                    <a:lnTo>
                      <a:pt x="51" y="25"/>
                    </a:lnTo>
                    <a:lnTo>
                      <a:pt x="49" y="22"/>
                    </a:lnTo>
                    <a:lnTo>
                      <a:pt x="46" y="21"/>
                    </a:lnTo>
                    <a:lnTo>
                      <a:pt x="54" y="28"/>
                    </a:lnTo>
                    <a:lnTo>
                      <a:pt x="52" y="25"/>
                    </a:lnTo>
                    <a:lnTo>
                      <a:pt x="49" y="24"/>
                    </a:lnTo>
                    <a:lnTo>
                      <a:pt x="51" y="25"/>
                    </a:lnTo>
                    <a:lnTo>
                      <a:pt x="54" y="30"/>
                    </a:lnTo>
                    <a:lnTo>
                      <a:pt x="55" y="30"/>
                    </a:lnTo>
                    <a:lnTo>
                      <a:pt x="52" y="30"/>
                    </a:lnTo>
                    <a:lnTo>
                      <a:pt x="54" y="31"/>
                    </a:lnTo>
                    <a:lnTo>
                      <a:pt x="54" y="39"/>
                    </a:lnTo>
                    <a:lnTo>
                      <a:pt x="58" y="43"/>
                    </a:lnTo>
                    <a:lnTo>
                      <a:pt x="64" y="28"/>
                    </a:lnTo>
                    <a:lnTo>
                      <a:pt x="57" y="31"/>
                    </a:lnTo>
                    <a:lnTo>
                      <a:pt x="54" y="42"/>
                    </a:lnTo>
                    <a:lnTo>
                      <a:pt x="52" y="43"/>
                    </a:lnTo>
                    <a:lnTo>
                      <a:pt x="55" y="43"/>
                    </a:lnTo>
                    <a:lnTo>
                      <a:pt x="54" y="43"/>
                    </a:lnTo>
                    <a:lnTo>
                      <a:pt x="51" y="48"/>
                    </a:lnTo>
                    <a:lnTo>
                      <a:pt x="49" y="49"/>
                    </a:lnTo>
                    <a:lnTo>
                      <a:pt x="52" y="48"/>
                    </a:lnTo>
                    <a:lnTo>
                      <a:pt x="54" y="45"/>
                    </a:lnTo>
                    <a:lnTo>
                      <a:pt x="46" y="52"/>
                    </a:lnTo>
                    <a:lnTo>
                      <a:pt x="49" y="51"/>
                    </a:lnTo>
                    <a:lnTo>
                      <a:pt x="51" y="48"/>
                    </a:lnTo>
                    <a:lnTo>
                      <a:pt x="43" y="55"/>
                    </a:lnTo>
                    <a:lnTo>
                      <a:pt x="46" y="54"/>
                    </a:lnTo>
                    <a:lnTo>
                      <a:pt x="48" y="51"/>
                    </a:lnTo>
                    <a:lnTo>
                      <a:pt x="46" y="52"/>
                    </a:lnTo>
                    <a:lnTo>
                      <a:pt x="42" y="55"/>
                    </a:lnTo>
                    <a:lnTo>
                      <a:pt x="42" y="56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0" y="58"/>
                    </a:lnTo>
                    <a:lnTo>
                      <a:pt x="27" y="65"/>
                    </a:lnTo>
                    <a:lnTo>
                      <a:pt x="42" y="59"/>
                    </a:lnTo>
                    <a:lnTo>
                      <a:pt x="37" y="55"/>
                    </a:lnTo>
                    <a:lnTo>
                      <a:pt x="30" y="55"/>
                    </a:lnTo>
                    <a:lnTo>
                      <a:pt x="28" y="54"/>
                    </a:lnTo>
                    <a:lnTo>
                      <a:pt x="27" y="54"/>
                    </a:lnTo>
                    <a:lnTo>
                      <a:pt x="25" y="52"/>
                    </a:lnTo>
                    <a:lnTo>
                      <a:pt x="24" y="52"/>
                    </a:lnTo>
                    <a:lnTo>
                      <a:pt x="21" y="48"/>
                    </a:lnTo>
                    <a:lnTo>
                      <a:pt x="20" y="48"/>
                    </a:lnTo>
                    <a:lnTo>
                      <a:pt x="23" y="49"/>
                    </a:lnTo>
                    <a:lnTo>
                      <a:pt x="21" y="48"/>
                    </a:lnTo>
                    <a:lnTo>
                      <a:pt x="18" y="43"/>
                    </a:lnTo>
                    <a:lnTo>
                      <a:pt x="17" y="43"/>
                    </a:lnTo>
                    <a:lnTo>
                      <a:pt x="20" y="43"/>
                    </a:lnTo>
                    <a:lnTo>
                      <a:pt x="18" y="42"/>
                    </a:lnTo>
                    <a:lnTo>
                      <a:pt x="18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37" name="Oval 42"/>
            <p:cNvSpPr>
              <a:spLocks noChangeArrowheads="1"/>
            </p:cNvSpPr>
            <p:nvPr/>
          </p:nvSpPr>
          <p:spPr bwMode="auto">
            <a:xfrm>
              <a:off x="4993" y="1871"/>
              <a:ext cx="57" cy="5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8" name="Freeform 43"/>
            <p:cNvSpPr>
              <a:spLocks/>
            </p:cNvSpPr>
            <p:nvPr/>
          </p:nvSpPr>
          <p:spPr bwMode="auto">
            <a:xfrm>
              <a:off x="4984" y="1862"/>
              <a:ext cx="72" cy="71"/>
            </a:xfrm>
            <a:custGeom>
              <a:avLst/>
              <a:gdLst>
                <a:gd name="T0" fmla="*/ 2 w 72"/>
                <a:gd name="T1" fmla="*/ 48 h 71"/>
                <a:gd name="T2" fmla="*/ 3 w 72"/>
                <a:gd name="T3" fmla="*/ 52 h 71"/>
                <a:gd name="T4" fmla="*/ 9 w 72"/>
                <a:gd name="T5" fmla="*/ 58 h 71"/>
                <a:gd name="T6" fmla="*/ 20 w 72"/>
                <a:gd name="T7" fmla="*/ 68 h 71"/>
                <a:gd name="T8" fmla="*/ 24 w 72"/>
                <a:gd name="T9" fmla="*/ 71 h 71"/>
                <a:gd name="T10" fmla="*/ 45 w 72"/>
                <a:gd name="T11" fmla="*/ 64 h 71"/>
                <a:gd name="T12" fmla="*/ 48 w 72"/>
                <a:gd name="T13" fmla="*/ 70 h 71"/>
                <a:gd name="T14" fmla="*/ 52 w 72"/>
                <a:gd name="T15" fmla="*/ 68 h 71"/>
                <a:gd name="T16" fmla="*/ 61 w 72"/>
                <a:gd name="T17" fmla="*/ 60 h 71"/>
                <a:gd name="T18" fmla="*/ 64 w 72"/>
                <a:gd name="T19" fmla="*/ 57 h 71"/>
                <a:gd name="T20" fmla="*/ 67 w 72"/>
                <a:gd name="T21" fmla="*/ 54 h 71"/>
                <a:gd name="T22" fmla="*/ 67 w 72"/>
                <a:gd name="T23" fmla="*/ 54 h 71"/>
                <a:gd name="T24" fmla="*/ 69 w 72"/>
                <a:gd name="T25" fmla="*/ 42 h 71"/>
                <a:gd name="T26" fmla="*/ 72 w 72"/>
                <a:gd name="T27" fmla="*/ 31 h 71"/>
                <a:gd name="T28" fmla="*/ 70 w 72"/>
                <a:gd name="T29" fmla="*/ 21 h 71"/>
                <a:gd name="T30" fmla="*/ 57 w 72"/>
                <a:gd name="T31" fmla="*/ 6 h 71"/>
                <a:gd name="T32" fmla="*/ 54 w 72"/>
                <a:gd name="T33" fmla="*/ 5 h 71"/>
                <a:gd name="T34" fmla="*/ 54 w 72"/>
                <a:gd name="T35" fmla="*/ 5 h 71"/>
                <a:gd name="T36" fmla="*/ 24 w 72"/>
                <a:gd name="T37" fmla="*/ 0 h 71"/>
                <a:gd name="T38" fmla="*/ 20 w 72"/>
                <a:gd name="T39" fmla="*/ 3 h 71"/>
                <a:gd name="T40" fmla="*/ 11 w 72"/>
                <a:gd name="T41" fmla="*/ 9 h 71"/>
                <a:gd name="T42" fmla="*/ 6 w 72"/>
                <a:gd name="T43" fmla="*/ 15 h 71"/>
                <a:gd name="T44" fmla="*/ 2 w 72"/>
                <a:gd name="T45" fmla="*/ 21 h 71"/>
                <a:gd name="T46" fmla="*/ 0 w 72"/>
                <a:gd name="T47" fmla="*/ 36 h 71"/>
                <a:gd name="T48" fmla="*/ 20 w 72"/>
                <a:gd name="T49" fmla="*/ 28 h 71"/>
                <a:gd name="T50" fmla="*/ 21 w 72"/>
                <a:gd name="T51" fmla="*/ 24 h 71"/>
                <a:gd name="T52" fmla="*/ 23 w 72"/>
                <a:gd name="T53" fmla="*/ 22 h 71"/>
                <a:gd name="T54" fmla="*/ 24 w 72"/>
                <a:gd name="T55" fmla="*/ 21 h 71"/>
                <a:gd name="T56" fmla="*/ 28 w 72"/>
                <a:gd name="T57" fmla="*/ 19 h 71"/>
                <a:gd name="T58" fmla="*/ 40 w 72"/>
                <a:gd name="T59" fmla="*/ 18 h 71"/>
                <a:gd name="T60" fmla="*/ 42 w 72"/>
                <a:gd name="T61" fmla="*/ 18 h 71"/>
                <a:gd name="T62" fmla="*/ 46 w 72"/>
                <a:gd name="T63" fmla="*/ 19 h 71"/>
                <a:gd name="T64" fmla="*/ 51 w 72"/>
                <a:gd name="T65" fmla="*/ 25 h 71"/>
                <a:gd name="T66" fmla="*/ 54 w 72"/>
                <a:gd name="T67" fmla="*/ 30 h 71"/>
                <a:gd name="T68" fmla="*/ 64 w 72"/>
                <a:gd name="T69" fmla="*/ 27 h 71"/>
                <a:gd name="T70" fmla="*/ 52 w 72"/>
                <a:gd name="T71" fmla="*/ 42 h 71"/>
                <a:gd name="T72" fmla="*/ 51 w 72"/>
                <a:gd name="T73" fmla="*/ 46 h 71"/>
                <a:gd name="T74" fmla="*/ 54 w 72"/>
                <a:gd name="T75" fmla="*/ 43 h 71"/>
                <a:gd name="T76" fmla="*/ 51 w 72"/>
                <a:gd name="T77" fmla="*/ 46 h 71"/>
                <a:gd name="T78" fmla="*/ 48 w 72"/>
                <a:gd name="T79" fmla="*/ 49 h 71"/>
                <a:gd name="T80" fmla="*/ 42 w 72"/>
                <a:gd name="T81" fmla="*/ 55 h 71"/>
                <a:gd name="T82" fmla="*/ 30 w 72"/>
                <a:gd name="T83" fmla="*/ 57 h 71"/>
                <a:gd name="T84" fmla="*/ 37 w 72"/>
                <a:gd name="T85" fmla="*/ 54 h 71"/>
                <a:gd name="T86" fmla="*/ 27 w 72"/>
                <a:gd name="T87" fmla="*/ 52 h 71"/>
                <a:gd name="T88" fmla="*/ 21 w 72"/>
                <a:gd name="T89" fmla="*/ 46 h 71"/>
                <a:gd name="T90" fmla="*/ 21 w 72"/>
                <a:gd name="T91" fmla="*/ 46 h 71"/>
                <a:gd name="T92" fmla="*/ 20 w 72"/>
                <a:gd name="T93" fmla="*/ 42 h 71"/>
                <a:gd name="T94" fmla="*/ 0 w 72"/>
                <a:gd name="T95" fmla="*/ 36 h 7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72" h="71">
                  <a:moveTo>
                    <a:pt x="0" y="36"/>
                  </a:moveTo>
                  <a:lnTo>
                    <a:pt x="0" y="46"/>
                  </a:lnTo>
                  <a:lnTo>
                    <a:pt x="2" y="48"/>
                  </a:lnTo>
                  <a:lnTo>
                    <a:pt x="5" y="54"/>
                  </a:lnTo>
                  <a:lnTo>
                    <a:pt x="6" y="54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8" y="58"/>
                  </a:lnTo>
                  <a:lnTo>
                    <a:pt x="9" y="58"/>
                  </a:lnTo>
                  <a:lnTo>
                    <a:pt x="6" y="57"/>
                  </a:lnTo>
                  <a:lnTo>
                    <a:pt x="18" y="68"/>
                  </a:lnTo>
                  <a:lnTo>
                    <a:pt x="20" y="68"/>
                  </a:lnTo>
                  <a:lnTo>
                    <a:pt x="21" y="70"/>
                  </a:lnTo>
                  <a:lnTo>
                    <a:pt x="23" y="70"/>
                  </a:lnTo>
                  <a:lnTo>
                    <a:pt x="24" y="71"/>
                  </a:lnTo>
                  <a:lnTo>
                    <a:pt x="31" y="71"/>
                  </a:lnTo>
                  <a:lnTo>
                    <a:pt x="30" y="70"/>
                  </a:lnTo>
                  <a:lnTo>
                    <a:pt x="45" y="64"/>
                  </a:lnTo>
                  <a:lnTo>
                    <a:pt x="42" y="68"/>
                  </a:lnTo>
                  <a:lnTo>
                    <a:pt x="46" y="71"/>
                  </a:lnTo>
                  <a:lnTo>
                    <a:pt x="48" y="70"/>
                  </a:lnTo>
                  <a:lnTo>
                    <a:pt x="54" y="67"/>
                  </a:lnTo>
                  <a:lnTo>
                    <a:pt x="54" y="65"/>
                  </a:lnTo>
                  <a:lnTo>
                    <a:pt x="52" y="68"/>
                  </a:lnTo>
                  <a:lnTo>
                    <a:pt x="54" y="67"/>
                  </a:lnTo>
                  <a:lnTo>
                    <a:pt x="58" y="64"/>
                  </a:lnTo>
                  <a:lnTo>
                    <a:pt x="61" y="60"/>
                  </a:lnTo>
                  <a:lnTo>
                    <a:pt x="57" y="64"/>
                  </a:lnTo>
                  <a:lnTo>
                    <a:pt x="61" y="61"/>
                  </a:lnTo>
                  <a:lnTo>
                    <a:pt x="64" y="57"/>
                  </a:lnTo>
                  <a:lnTo>
                    <a:pt x="60" y="61"/>
                  </a:lnTo>
                  <a:lnTo>
                    <a:pt x="64" y="58"/>
                  </a:lnTo>
                  <a:lnTo>
                    <a:pt x="67" y="54"/>
                  </a:lnTo>
                  <a:lnTo>
                    <a:pt x="69" y="52"/>
                  </a:lnTo>
                  <a:lnTo>
                    <a:pt x="66" y="54"/>
                  </a:lnTo>
                  <a:lnTo>
                    <a:pt x="67" y="54"/>
                  </a:lnTo>
                  <a:lnTo>
                    <a:pt x="70" y="48"/>
                  </a:lnTo>
                  <a:lnTo>
                    <a:pt x="72" y="46"/>
                  </a:lnTo>
                  <a:lnTo>
                    <a:pt x="69" y="42"/>
                  </a:lnTo>
                  <a:lnTo>
                    <a:pt x="64" y="45"/>
                  </a:lnTo>
                  <a:lnTo>
                    <a:pt x="70" y="30"/>
                  </a:lnTo>
                  <a:lnTo>
                    <a:pt x="72" y="31"/>
                  </a:lnTo>
                  <a:lnTo>
                    <a:pt x="72" y="24"/>
                  </a:lnTo>
                  <a:lnTo>
                    <a:pt x="70" y="22"/>
                  </a:lnTo>
                  <a:lnTo>
                    <a:pt x="70" y="21"/>
                  </a:lnTo>
                  <a:lnTo>
                    <a:pt x="69" y="19"/>
                  </a:lnTo>
                  <a:lnTo>
                    <a:pt x="69" y="18"/>
                  </a:lnTo>
                  <a:lnTo>
                    <a:pt x="57" y="6"/>
                  </a:lnTo>
                  <a:lnTo>
                    <a:pt x="58" y="9"/>
                  </a:lnTo>
                  <a:lnTo>
                    <a:pt x="58" y="7"/>
                  </a:lnTo>
                  <a:lnTo>
                    <a:pt x="54" y="5"/>
                  </a:lnTo>
                  <a:lnTo>
                    <a:pt x="52" y="3"/>
                  </a:lnTo>
                  <a:lnTo>
                    <a:pt x="54" y="6"/>
                  </a:lnTo>
                  <a:lnTo>
                    <a:pt x="54" y="5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24" y="0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5" y="6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9" y="10"/>
                  </a:lnTo>
                  <a:lnTo>
                    <a:pt x="6" y="15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7" y="19"/>
                  </a:lnTo>
                  <a:lnTo>
                    <a:pt x="28" y="19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0" y="18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46" y="21"/>
                  </a:lnTo>
                  <a:lnTo>
                    <a:pt x="48" y="22"/>
                  </a:lnTo>
                  <a:lnTo>
                    <a:pt x="46" y="19"/>
                  </a:lnTo>
                  <a:lnTo>
                    <a:pt x="46" y="21"/>
                  </a:lnTo>
                  <a:lnTo>
                    <a:pt x="51" y="24"/>
                  </a:lnTo>
                  <a:lnTo>
                    <a:pt x="51" y="25"/>
                  </a:lnTo>
                  <a:lnTo>
                    <a:pt x="52" y="27"/>
                  </a:lnTo>
                  <a:lnTo>
                    <a:pt x="52" y="28"/>
                  </a:lnTo>
                  <a:lnTo>
                    <a:pt x="54" y="30"/>
                  </a:lnTo>
                  <a:lnTo>
                    <a:pt x="54" y="37"/>
                  </a:lnTo>
                  <a:lnTo>
                    <a:pt x="58" y="42"/>
                  </a:lnTo>
                  <a:lnTo>
                    <a:pt x="64" y="27"/>
                  </a:lnTo>
                  <a:lnTo>
                    <a:pt x="57" y="30"/>
                  </a:lnTo>
                  <a:lnTo>
                    <a:pt x="54" y="40"/>
                  </a:lnTo>
                  <a:lnTo>
                    <a:pt x="52" y="42"/>
                  </a:lnTo>
                  <a:lnTo>
                    <a:pt x="55" y="42"/>
                  </a:lnTo>
                  <a:lnTo>
                    <a:pt x="54" y="42"/>
                  </a:lnTo>
                  <a:lnTo>
                    <a:pt x="51" y="46"/>
                  </a:lnTo>
                  <a:lnTo>
                    <a:pt x="49" y="48"/>
                  </a:lnTo>
                  <a:lnTo>
                    <a:pt x="52" y="46"/>
                  </a:lnTo>
                  <a:lnTo>
                    <a:pt x="54" y="43"/>
                  </a:lnTo>
                  <a:lnTo>
                    <a:pt x="46" y="51"/>
                  </a:lnTo>
                  <a:lnTo>
                    <a:pt x="49" y="49"/>
                  </a:lnTo>
                  <a:lnTo>
                    <a:pt x="51" y="46"/>
                  </a:lnTo>
                  <a:lnTo>
                    <a:pt x="43" y="54"/>
                  </a:lnTo>
                  <a:lnTo>
                    <a:pt x="46" y="52"/>
                  </a:lnTo>
                  <a:lnTo>
                    <a:pt x="48" y="49"/>
                  </a:lnTo>
                  <a:lnTo>
                    <a:pt x="46" y="51"/>
                  </a:lnTo>
                  <a:lnTo>
                    <a:pt x="42" y="54"/>
                  </a:lnTo>
                  <a:lnTo>
                    <a:pt x="42" y="55"/>
                  </a:lnTo>
                  <a:lnTo>
                    <a:pt x="42" y="52"/>
                  </a:lnTo>
                  <a:lnTo>
                    <a:pt x="40" y="54"/>
                  </a:lnTo>
                  <a:lnTo>
                    <a:pt x="30" y="57"/>
                  </a:lnTo>
                  <a:lnTo>
                    <a:pt x="27" y="64"/>
                  </a:lnTo>
                  <a:lnTo>
                    <a:pt x="42" y="58"/>
                  </a:lnTo>
                  <a:lnTo>
                    <a:pt x="37" y="54"/>
                  </a:lnTo>
                  <a:lnTo>
                    <a:pt x="30" y="54"/>
                  </a:lnTo>
                  <a:lnTo>
                    <a:pt x="28" y="52"/>
                  </a:lnTo>
                  <a:lnTo>
                    <a:pt x="27" y="52"/>
                  </a:lnTo>
                  <a:lnTo>
                    <a:pt x="25" y="51"/>
                  </a:lnTo>
                  <a:lnTo>
                    <a:pt x="24" y="51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23" y="48"/>
                  </a:lnTo>
                  <a:lnTo>
                    <a:pt x="21" y="46"/>
                  </a:lnTo>
                  <a:lnTo>
                    <a:pt x="18" y="42"/>
                  </a:lnTo>
                  <a:lnTo>
                    <a:pt x="17" y="42"/>
                  </a:lnTo>
                  <a:lnTo>
                    <a:pt x="20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9" name="Rectangle 44"/>
            <p:cNvSpPr>
              <a:spLocks noChangeArrowheads="1"/>
            </p:cNvSpPr>
            <p:nvPr/>
          </p:nvSpPr>
          <p:spPr bwMode="auto">
            <a:xfrm>
              <a:off x="5439" y="1123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900">
                  <a:solidFill>
                    <a:srgbClr val="000000"/>
                  </a:solidFill>
                  <a:latin typeface="Swiss 721 SWA"/>
                </a:rPr>
                <a:t>Q</a:t>
              </a:r>
              <a:endParaRPr lang="en-US" altLang="zh-CN"/>
            </a:p>
          </p:txBody>
        </p:sp>
        <p:sp>
          <p:nvSpPr>
            <p:cNvPr id="11340" name="Freeform 45"/>
            <p:cNvSpPr>
              <a:spLocks/>
            </p:cNvSpPr>
            <p:nvPr/>
          </p:nvSpPr>
          <p:spPr bwMode="auto">
            <a:xfrm>
              <a:off x="4019" y="979"/>
              <a:ext cx="139" cy="262"/>
            </a:xfrm>
            <a:custGeom>
              <a:avLst/>
              <a:gdLst>
                <a:gd name="T0" fmla="*/ 6 w 139"/>
                <a:gd name="T1" fmla="*/ 0 h 262"/>
                <a:gd name="T2" fmla="*/ 0 w 139"/>
                <a:gd name="T3" fmla="*/ 6 h 262"/>
                <a:gd name="T4" fmla="*/ 3 w 139"/>
                <a:gd name="T5" fmla="*/ 15 h 262"/>
                <a:gd name="T6" fmla="*/ 25 w 139"/>
                <a:gd name="T7" fmla="*/ 18 h 262"/>
                <a:gd name="T8" fmla="*/ 47 w 139"/>
                <a:gd name="T9" fmla="*/ 26 h 262"/>
                <a:gd name="T10" fmla="*/ 58 w 139"/>
                <a:gd name="T11" fmla="*/ 30 h 262"/>
                <a:gd name="T12" fmla="*/ 65 w 139"/>
                <a:gd name="T13" fmla="*/ 33 h 262"/>
                <a:gd name="T14" fmla="*/ 75 w 139"/>
                <a:gd name="T15" fmla="*/ 40 h 262"/>
                <a:gd name="T16" fmla="*/ 83 w 139"/>
                <a:gd name="T17" fmla="*/ 46 h 262"/>
                <a:gd name="T18" fmla="*/ 95 w 139"/>
                <a:gd name="T19" fmla="*/ 58 h 262"/>
                <a:gd name="T20" fmla="*/ 101 w 139"/>
                <a:gd name="T21" fmla="*/ 69 h 262"/>
                <a:gd name="T22" fmla="*/ 107 w 139"/>
                <a:gd name="T23" fmla="*/ 76 h 262"/>
                <a:gd name="T24" fmla="*/ 111 w 139"/>
                <a:gd name="T25" fmla="*/ 86 h 262"/>
                <a:gd name="T26" fmla="*/ 115 w 139"/>
                <a:gd name="T27" fmla="*/ 97 h 262"/>
                <a:gd name="T28" fmla="*/ 120 w 139"/>
                <a:gd name="T29" fmla="*/ 125 h 262"/>
                <a:gd name="T30" fmla="*/ 121 w 139"/>
                <a:gd name="T31" fmla="*/ 130 h 262"/>
                <a:gd name="T32" fmla="*/ 120 w 139"/>
                <a:gd name="T33" fmla="*/ 147 h 262"/>
                <a:gd name="T34" fmla="*/ 113 w 139"/>
                <a:gd name="T35" fmla="*/ 170 h 262"/>
                <a:gd name="T36" fmla="*/ 108 w 139"/>
                <a:gd name="T37" fmla="*/ 180 h 262"/>
                <a:gd name="T38" fmla="*/ 105 w 139"/>
                <a:gd name="T39" fmla="*/ 188 h 262"/>
                <a:gd name="T40" fmla="*/ 98 w 139"/>
                <a:gd name="T41" fmla="*/ 198 h 262"/>
                <a:gd name="T42" fmla="*/ 92 w 139"/>
                <a:gd name="T43" fmla="*/ 205 h 262"/>
                <a:gd name="T44" fmla="*/ 80 w 139"/>
                <a:gd name="T45" fmla="*/ 217 h 262"/>
                <a:gd name="T46" fmla="*/ 69 w 139"/>
                <a:gd name="T47" fmla="*/ 223 h 262"/>
                <a:gd name="T48" fmla="*/ 62 w 139"/>
                <a:gd name="T49" fmla="*/ 229 h 262"/>
                <a:gd name="T50" fmla="*/ 52 w 139"/>
                <a:gd name="T51" fmla="*/ 234 h 262"/>
                <a:gd name="T52" fmla="*/ 41 w 139"/>
                <a:gd name="T53" fmla="*/ 238 h 262"/>
                <a:gd name="T54" fmla="*/ 13 w 139"/>
                <a:gd name="T55" fmla="*/ 242 h 262"/>
                <a:gd name="T56" fmla="*/ 9 w 139"/>
                <a:gd name="T57" fmla="*/ 244 h 262"/>
                <a:gd name="T58" fmla="*/ 3 w 139"/>
                <a:gd name="T59" fmla="*/ 247 h 262"/>
                <a:gd name="T60" fmla="*/ 0 w 139"/>
                <a:gd name="T61" fmla="*/ 256 h 262"/>
                <a:gd name="T62" fmla="*/ 6 w 139"/>
                <a:gd name="T63" fmla="*/ 262 h 262"/>
                <a:gd name="T64" fmla="*/ 10 w 139"/>
                <a:gd name="T65" fmla="*/ 262 h 262"/>
                <a:gd name="T66" fmla="*/ 28 w 139"/>
                <a:gd name="T67" fmla="*/ 260 h 262"/>
                <a:gd name="T68" fmla="*/ 53 w 139"/>
                <a:gd name="T69" fmla="*/ 253 h 262"/>
                <a:gd name="T70" fmla="*/ 63 w 139"/>
                <a:gd name="T71" fmla="*/ 248 h 262"/>
                <a:gd name="T72" fmla="*/ 77 w 139"/>
                <a:gd name="T73" fmla="*/ 242 h 262"/>
                <a:gd name="T74" fmla="*/ 84 w 139"/>
                <a:gd name="T75" fmla="*/ 235 h 262"/>
                <a:gd name="T76" fmla="*/ 98 w 139"/>
                <a:gd name="T77" fmla="*/ 226 h 262"/>
                <a:gd name="T78" fmla="*/ 104 w 139"/>
                <a:gd name="T79" fmla="*/ 220 h 262"/>
                <a:gd name="T80" fmla="*/ 113 w 139"/>
                <a:gd name="T81" fmla="*/ 207 h 262"/>
                <a:gd name="T82" fmla="*/ 120 w 139"/>
                <a:gd name="T83" fmla="*/ 199 h 262"/>
                <a:gd name="T84" fmla="*/ 126 w 139"/>
                <a:gd name="T85" fmla="*/ 186 h 262"/>
                <a:gd name="T86" fmla="*/ 130 w 139"/>
                <a:gd name="T87" fmla="*/ 176 h 262"/>
                <a:gd name="T88" fmla="*/ 138 w 139"/>
                <a:gd name="T89" fmla="*/ 150 h 262"/>
                <a:gd name="T90" fmla="*/ 139 w 139"/>
                <a:gd name="T91" fmla="*/ 133 h 262"/>
                <a:gd name="T92" fmla="*/ 138 w 139"/>
                <a:gd name="T93" fmla="*/ 122 h 262"/>
                <a:gd name="T94" fmla="*/ 133 w 139"/>
                <a:gd name="T95" fmla="*/ 91 h 262"/>
                <a:gd name="T96" fmla="*/ 129 w 139"/>
                <a:gd name="T97" fmla="*/ 80 h 262"/>
                <a:gd name="T98" fmla="*/ 124 w 139"/>
                <a:gd name="T99" fmla="*/ 70 h 262"/>
                <a:gd name="T100" fmla="*/ 115 w 139"/>
                <a:gd name="T101" fmla="*/ 57 h 262"/>
                <a:gd name="T102" fmla="*/ 110 w 139"/>
                <a:gd name="T103" fmla="*/ 46 h 262"/>
                <a:gd name="T104" fmla="*/ 99 w 139"/>
                <a:gd name="T105" fmla="*/ 39 h 262"/>
                <a:gd name="T106" fmla="*/ 92 w 139"/>
                <a:gd name="T107" fmla="*/ 28 h 262"/>
                <a:gd name="T108" fmla="*/ 81 w 139"/>
                <a:gd name="T109" fmla="*/ 23 h 262"/>
                <a:gd name="T110" fmla="*/ 68 w 139"/>
                <a:gd name="T111" fmla="*/ 14 h 262"/>
                <a:gd name="T112" fmla="*/ 58 w 139"/>
                <a:gd name="T113" fmla="*/ 9 h 262"/>
                <a:gd name="T114" fmla="*/ 47 w 139"/>
                <a:gd name="T115" fmla="*/ 5 h 262"/>
                <a:gd name="T116" fmla="*/ 9 w 139"/>
                <a:gd name="T117" fmla="*/ 0 h 26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9" h="262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5" y="18"/>
                  </a:lnTo>
                  <a:lnTo>
                    <a:pt x="41" y="23"/>
                  </a:lnTo>
                  <a:lnTo>
                    <a:pt x="47" y="26"/>
                  </a:lnTo>
                  <a:lnTo>
                    <a:pt x="52" y="27"/>
                  </a:lnTo>
                  <a:lnTo>
                    <a:pt x="58" y="30"/>
                  </a:lnTo>
                  <a:lnTo>
                    <a:pt x="62" y="31"/>
                  </a:lnTo>
                  <a:lnTo>
                    <a:pt x="65" y="33"/>
                  </a:lnTo>
                  <a:lnTo>
                    <a:pt x="69" y="37"/>
                  </a:lnTo>
                  <a:lnTo>
                    <a:pt x="75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5"/>
                  </a:lnTo>
                  <a:lnTo>
                    <a:pt x="95" y="58"/>
                  </a:lnTo>
                  <a:lnTo>
                    <a:pt x="98" y="63"/>
                  </a:lnTo>
                  <a:lnTo>
                    <a:pt x="101" y="69"/>
                  </a:lnTo>
                  <a:lnTo>
                    <a:pt x="105" y="73"/>
                  </a:lnTo>
                  <a:lnTo>
                    <a:pt x="107" y="76"/>
                  </a:lnTo>
                  <a:lnTo>
                    <a:pt x="108" y="80"/>
                  </a:lnTo>
                  <a:lnTo>
                    <a:pt x="111" y="86"/>
                  </a:lnTo>
                  <a:lnTo>
                    <a:pt x="113" y="91"/>
                  </a:lnTo>
                  <a:lnTo>
                    <a:pt x="115" y="97"/>
                  </a:lnTo>
                  <a:lnTo>
                    <a:pt x="120" y="113"/>
                  </a:lnTo>
                  <a:lnTo>
                    <a:pt x="120" y="125"/>
                  </a:lnTo>
                  <a:lnTo>
                    <a:pt x="121" y="133"/>
                  </a:lnTo>
                  <a:lnTo>
                    <a:pt x="121" y="130"/>
                  </a:lnTo>
                  <a:lnTo>
                    <a:pt x="120" y="135"/>
                  </a:lnTo>
                  <a:lnTo>
                    <a:pt x="120" y="147"/>
                  </a:lnTo>
                  <a:lnTo>
                    <a:pt x="115" y="164"/>
                  </a:lnTo>
                  <a:lnTo>
                    <a:pt x="113" y="170"/>
                  </a:lnTo>
                  <a:lnTo>
                    <a:pt x="111" y="174"/>
                  </a:lnTo>
                  <a:lnTo>
                    <a:pt x="108" y="180"/>
                  </a:lnTo>
                  <a:lnTo>
                    <a:pt x="107" y="185"/>
                  </a:lnTo>
                  <a:lnTo>
                    <a:pt x="105" y="188"/>
                  </a:lnTo>
                  <a:lnTo>
                    <a:pt x="101" y="192"/>
                  </a:lnTo>
                  <a:lnTo>
                    <a:pt x="98" y="198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7"/>
                  </a:lnTo>
                  <a:lnTo>
                    <a:pt x="75" y="220"/>
                  </a:lnTo>
                  <a:lnTo>
                    <a:pt x="69" y="223"/>
                  </a:lnTo>
                  <a:lnTo>
                    <a:pt x="65" y="228"/>
                  </a:lnTo>
                  <a:lnTo>
                    <a:pt x="62" y="229"/>
                  </a:lnTo>
                  <a:lnTo>
                    <a:pt x="58" y="231"/>
                  </a:lnTo>
                  <a:lnTo>
                    <a:pt x="52" y="234"/>
                  </a:lnTo>
                  <a:lnTo>
                    <a:pt x="47" y="235"/>
                  </a:lnTo>
                  <a:lnTo>
                    <a:pt x="41" y="238"/>
                  </a:lnTo>
                  <a:lnTo>
                    <a:pt x="25" y="242"/>
                  </a:lnTo>
                  <a:lnTo>
                    <a:pt x="13" y="242"/>
                  </a:lnTo>
                  <a:lnTo>
                    <a:pt x="7" y="244"/>
                  </a:lnTo>
                  <a:lnTo>
                    <a:pt x="9" y="244"/>
                  </a:lnTo>
                  <a:lnTo>
                    <a:pt x="6" y="244"/>
                  </a:lnTo>
                  <a:lnTo>
                    <a:pt x="3" y="247"/>
                  </a:lnTo>
                  <a:lnTo>
                    <a:pt x="0" y="250"/>
                  </a:lnTo>
                  <a:lnTo>
                    <a:pt x="0" y="256"/>
                  </a:lnTo>
                  <a:lnTo>
                    <a:pt x="3" y="259"/>
                  </a:lnTo>
                  <a:lnTo>
                    <a:pt x="6" y="262"/>
                  </a:lnTo>
                  <a:lnTo>
                    <a:pt x="9" y="262"/>
                  </a:lnTo>
                  <a:lnTo>
                    <a:pt x="10" y="262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7" y="256"/>
                  </a:lnTo>
                  <a:lnTo>
                    <a:pt x="53" y="253"/>
                  </a:lnTo>
                  <a:lnTo>
                    <a:pt x="58" y="251"/>
                  </a:lnTo>
                  <a:lnTo>
                    <a:pt x="63" y="248"/>
                  </a:lnTo>
                  <a:lnTo>
                    <a:pt x="68" y="247"/>
                  </a:lnTo>
                  <a:lnTo>
                    <a:pt x="77" y="242"/>
                  </a:lnTo>
                  <a:lnTo>
                    <a:pt x="81" y="238"/>
                  </a:lnTo>
                  <a:lnTo>
                    <a:pt x="84" y="235"/>
                  </a:lnTo>
                  <a:lnTo>
                    <a:pt x="92" y="232"/>
                  </a:lnTo>
                  <a:lnTo>
                    <a:pt x="98" y="226"/>
                  </a:lnTo>
                  <a:lnTo>
                    <a:pt x="99" y="222"/>
                  </a:lnTo>
                  <a:lnTo>
                    <a:pt x="104" y="220"/>
                  </a:lnTo>
                  <a:lnTo>
                    <a:pt x="110" y="214"/>
                  </a:lnTo>
                  <a:lnTo>
                    <a:pt x="113" y="207"/>
                  </a:lnTo>
                  <a:lnTo>
                    <a:pt x="115" y="204"/>
                  </a:lnTo>
                  <a:lnTo>
                    <a:pt x="120" y="199"/>
                  </a:lnTo>
                  <a:lnTo>
                    <a:pt x="124" y="190"/>
                  </a:lnTo>
                  <a:lnTo>
                    <a:pt x="126" y="186"/>
                  </a:lnTo>
                  <a:lnTo>
                    <a:pt x="129" y="180"/>
                  </a:lnTo>
                  <a:lnTo>
                    <a:pt x="130" y="176"/>
                  </a:lnTo>
                  <a:lnTo>
                    <a:pt x="133" y="170"/>
                  </a:lnTo>
                  <a:lnTo>
                    <a:pt x="138" y="150"/>
                  </a:lnTo>
                  <a:lnTo>
                    <a:pt x="138" y="138"/>
                  </a:lnTo>
                  <a:lnTo>
                    <a:pt x="139" y="133"/>
                  </a:lnTo>
                  <a:lnTo>
                    <a:pt x="139" y="130"/>
                  </a:lnTo>
                  <a:lnTo>
                    <a:pt x="138" y="122"/>
                  </a:lnTo>
                  <a:lnTo>
                    <a:pt x="138" y="110"/>
                  </a:lnTo>
                  <a:lnTo>
                    <a:pt x="133" y="91"/>
                  </a:lnTo>
                  <a:lnTo>
                    <a:pt x="130" y="85"/>
                  </a:lnTo>
                  <a:lnTo>
                    <a:pt x="129" y="80"/>
                  </a:lnTo>
                  <a:lnTo>
                    <a:pt x="126" y="75"/>
                  </a:lnTo>
                  <a:lnTo>
                    <a:pt x="124" y="70"/>
                  </a:lnTo>
                  <a:lnTo>
                    <a:pt x="120" y="61"/>
                  </a:lnTo>
                  <a:lnTo>
                    <a:pt x="115" y="57"/>
                  </a:lnTo>
                  <a:lnTo>
                    <a:pt x="113" y="54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99" y="39"/>
                  </a:lnTo>
                  <a:lnTo>
                    <a:pt x="98" y="34"/>
                  </a:lnTo>
                  <a:lnTo>
                    <a:pt x="92" y="28"/>
                  </a:lnTo>
                  <a:lnTo>
                    <a:pt x="84" y="26"/>
                  </a:lnTo>
                  <a:lnTo>
                    <a:pt x="81" y="23"/>
                  </a:lnTo>
                  <a:lnTo>
                    <a:pt x="77" y="18"/>
                  </a:lnTo>
                  <a:lnTo>
                    <a:pt x="68" y="14"/>
                  </a:lnTo>
                  <a:lnTo>
                    <a:pt x="63" y="12"/>
                  </a:lnTo>
                  <a:lnTo>
                    <a:pt x="58" y="9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1" name="Freeform 46"/>
            <p:cNvSpPr>
              <a:spLocks/>
            </p:cNvSpPr>
            <p:nvPr/>
          </p:nvSpPr>
          <p:spPr bwMode="auto">
            <a:xfrm>
              <a:off x="3851" y="979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2" name="Freeform 47"/>
            <p:cNvSpPr>
              <a:spLocks/>
            </p:cNvSpPr>
            <p:nvPr/>
          </p:nvSpPr>
          <p:spPr bwMode="auto">
            <a:xfrm>
              <a:off x="3851" y="1224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3" name="Freeform 48"/>
            <p:cNvSpPr>
              <a:spLocks/>
            </p:cNvSpPr>
            <p:nvPr/>
          </p:nvSpPr>
          <p:spPr bwMode="auto">
            <a:xfrm>
              <a:off x="3851" y="979"/>
              <a:ext cx="18" cy="263"/>
            </a:xfrm>
            <a:custGeom>
              <a:avLst/>
              <a:gdLst>
                <a:gd name="T0" fmla="*/ 18 w 18"/>
                <a:gd name="T1" fmla="*/ 9 h 263"/>
                <a:gd name="T2" fmla="*/ 18 w 18"/>
                <a:gd name="T3" fmla="*/ 6 h 263"/>
                <a:gd name="T4" fmla="*/ 15 w 18"/>
                <a:gd name="T5" fmla="*/ 3 h 263"/>
                <a:gd name="T6" fmla="*/ 12 w 18"/>
                <a:gd name="T7" fmla="*/ 0 h 263"/>
                <a:gd name="T8" fmla="*/ 6 w 18"/>
                <a:gd name="T9" fmla="*/ 0 h 263"/>
                <a:gd name="T10" fmla="*/ 3 w 18"/>
                <a:gd name="T11" fmla="*/ 3 h 263"/>
                <a:gd name="T12" fmla="*/ 0 w 18"/>
                <a:gd name="T13" fmla="*/ 6 h 263"/>
                <a:gd name="T14" fmla="*/ 0 w 18"/>
                <a:gd name="T15" fmla="*/ 257 h 263"/>
                <a:gd name="T16" fmla="*/ 3 w 18"/>
                <a:gd name="T17" fmla="*/ 260 h 263"/>
                <a:gd name="T18" fmla="*/ 6 w 18"/>
                <a:gd name="T19" fmla="*/ 263 h 263"/>
                <a:gd name="T20" fmla="*/ 12 w 18"/>
                <a:gd name="T21" fmla="*/ 263 h 263"/>
                <a:gd name="T22" fmla="*/ 15 w 18"/>
                <a:gd name="T23" fmla="*/ 260 h 263"/>
                <a:gd name="T24" fmla="*/ 18 w 18"/>
                <a:gd name="T25" fmla="*/ 257 h 263"/>
                <a:gd name="T26" fmla="*/ 18 w 18"/>
                <a:gd name="T27" fmla="*/ 254 h 263"/>
                <a:gd name="T28" fmla="*/ 18 w 18"/>
                <a:gd name="T29" fmla="*/ 9 h 26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63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57"/>
                  </a:lnTo>
                  <a:lnTo>
                    <a:pt x="3" y="260"/>
                  </a:lnTo>
                  <a:lnTo>
                    <a:pt x="6" y="263"/>
                  </a:lnTo>
                  <a:lnTo>
                    <a:pt x="12" y="263"/>
                  </a:lnTo>
                  <a:lnTo>
                    <a:pt x="15" y="260"/>
                  </a:lnTo>
                  <a:lnTo>
                    <a:pt x="18" y="257"/>
                  </a:lnTo>
                  <a:lnTo>
                    <a:pt x="18" y="254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4" name="Freeform 49"/>
            <p:cNvSpPr>
              <a:spLocks/>
            </p:cNvSpPr>
            <p:nvPr/>
          </p:nvSpPr>
          <p:spPr bwMode="auto">
            <a:xfrm>
              <a:off x="4137" y="1076"/>
              <a:ext cx="78" cy="77"/>
            </a:xfrm>
            <a:custGeom>
              <a:avLst/>
              <a:gdLst>
                <a:gd name="T0" fmla="*/ 2 w 78"/>
                <a:gd name="T1" fmla="*/ 52 h 77"/>
                <a:gd name="T2" fmla="*/ 6 w 78"/>
                <a:gd name="T3" fmla="*/ 61 h 77"/>
                <a:gd name="T4" fmla="*/ 8 w 78"/>
                <a:gd name="T5" fmla="*/ 62 h 77"/>
                <a:gd name="T6" fmla="*/ 17 w 78"/>
                <a:gd name="T7" fmla="*/ 71 h 77"/>
                <a:gd name="T8" fmla="*/ 20 w 78"/>
                <a:gd name="T9" fmla="*/ 74 h 77"/>
                <a:gd name="T10" fmla="*/ 26 w 78"/>
                <a:gd name="T11" fmla="*/ 76 h 77"/>
                <a:gd name="T12" fmla="*/ 45 w 78"/>
                <a:gd name="T13" fmla="*/ 76 h 77"/>
                <a:gd name="T14" fmla="*/ 52 w 78"/>
                <a:gd name="T15" fmla="*/ 76 h 77"/>
                <a:gd name="T16" fmla="*/ 61 w 78"/>
                <a:gd name="T17" fmla="*/ 71 h 77"/>
                <a:gd name="T18" fmla="*/ 61 w 78"/>
                <a:gd name="T19" fmla="*/ 71 h 77"/>
                <a:gd name="T20" fmla="*/ 70 w 78"/>
                <a:gd name="T21" fmla="*/ 62 h 77"/>
                <a:gd name="T22" fmla="*/ 67 w 78"/>
                <a:gd name="T23" fmla="*/ 64 h 77"/>
                <a:gd name="T24" fmla="*/ 76 w 78"/>
                <a:gd name="T25" fmla="*/ 53 h 77"/>
                <a:gd name="T26" fmla="*/ 78 w 78"/>
                <a:gd name="T27" fmla="*/ 43 h 77"/>
                <a:gd name="T28" fmla="*/ 78 w 78"/>
                <a:gd name="T29" fmla="*/ 27 h 77"/>
                <a:gd name="T30" fmla="*/ 75 w 78"/>
                <a:gd name="T31" fmla="*/ 22 h 77"/>
                <a:gd name="T32" fmla="*/ 69 w 78"/>
                <a:gd name="T33" fmla="*/ 15 h 77"/>
                <a:gd name="T34" fmla="*/ 67 w 78"/>
                <a:gd name="T35" fmla="*/ 10 h 77"/>
                <a:gd name="T36" fmla="*/ 61 w 78"/>
                <a:gd name="T37" fmla="*/ 7 h 77"/>
                <a:gd name="T38" fmla="*/ 55 w 78"/>
                <a:gd name="T39" fmla="*/ 1 h 77"/>
                <a:gd name="T40" fmla="*/ 27 w 78"/>
                <a:gd name="T41" fmla="*/ 0 h 77"/>
                <a:gd name="T42" fmla="*/ 21 w 78"/>
                <a:gd name="T43" fmla="*/ 3 h 77"/>
                <a:gd name="T44" fmla="*/ 11 w 78"/>
                <a:gd name="T45" fmla="*/ 10 h 77"/>
                <a:gd name="T46" fmla="*/ 3 w 78"/>
                <a:gd name="T47" fmla="*/ 21 h 77"/>
                <a:gd name="T48" fmla="*/ 0 w 78"/>
                <a:gd name="T49" fmla="*/ 27 h 77"/>
                <a:gd name="T50" fmla="*/ 18 w 78"/>
                <a:gd name="T51" fmla="*/ 33 h 77"/>
                <a:gd name="T52" fmla="*/ 21 w 78"/>
                <a:gd name="T53" fmla="*/ 27 h 77"/>
                <a:gd name="T54" fmla="*/ 23 w 78"/>
                <a:gd name="T55" fmla="*/ 22 h 77"/>
                <a:gd name="T56" fmla="*/ 27 w 78"/>
                <a:gd name="T57" fmla="*/ 21 h 77"/>
                <a:gd name="T58" fmla="*/ 33 w 78"/>
                <a:gd name="T59" fmla="*/ 18 h 77"/>
                <a:gd name="T60" fmla="*/ 47 w 78"/>
                <a:gd name="T61" fmla="*/ 19 h 77"/>
                <a:gd name="T62" fmla="*/ 49 w 78"/>
                <a:gd name="T63" fmla="*/ 18 h 77"/>
                <a:gd name="T64" fmla="*/ 57 w 78"/>
                <a:gd name="T65" fmla="*/ 25 h 77"/>
                <a:gd name="T66" fmla="*/ 54 w 78"/>
                <a:gd name="T67" fmla="*/ 22 h 77"/>
                <a:gd name="T68" fmla="*/ 57 w 78"/>
                <a:gd name="T69" fmla="*/ 25 h 77"/>
                <a:gd name="T70" fmla="*/ 58 w 78"/>
                <a:gd name="T71" fmla="*/ 31 h 77"/>
                <a:gd name="T72" fmla="*/ 63 w 78"/>
                <a:gd name="T73" fmla="*/ 43 h 77"/>
                <a:gd name="T74" fmla="*/ 60 w 78"/>
                <a:gd name="T75" fmla="*/ 44 h 77"/>
                <a:gd name="T76" fmla="*/ 57 w 78"/>
                <a:gd name="T77" fmla="*/ 49 h 77"/>
                <a:gd name="T78" fmla="*/ 54 w 78"/>
                <a:gd name="T79" fmla="*/ 53 h 77"/>
                <a:gd name="T80" fmla="*/ 55 w 78"/>
                <a:gd name="T81" fmla="*/ 55 h 77"/>
                <a:gd name="T82" fmla="*/ 54 w 78"/>
                <a:gd name="T83" fmla="*/ 53 h 77"/>
                <a:gd name="T84" fmla="*/ 49 w 78"/>
                <a:gd name="T85" fmla="*/ 56 h 77"/>
                <a:gd name="T86" fmla="*/ 45 w 78"/>
                <a:gd name="T87" fmla="*/ 59 h 77"/>
                <a:gd name="T88" fmla="*/ 44 w 78"/>
                <a:gd name="T89" fmla="*/ 62 h 77"/>
                <a:gd name="T90" fmla="*/ 32 w 78"/>
                <a:gd name="T91" fmla="*/ 58 h 77"/>
                <a:gd name="T92" fmla="*/ 26 w 78"/>
                <a:gd name="T93" fmla="*/ 56 h 77"/>
                <a:gd name="T94" fmla="*/ 23 w 78"/>
                <a:gd name="T95" fmla="*/ 53 h 77"/>
                <a:gd name="T96" fmla="*/ 26 w 78"/>
                <a:gd name="T97" fmla="*/ 56 h 77"/>
                <a:gd name="T98" fmla="*/ 18 w 78"/>
                <a:gd name="T99" fmla="*/ 49 h 77"/>
                <a:gd name="T100" fmla="*/ 20 w 78"/>
                <a:gd name="T101" fmla="*/ 46 h 77"/>
                <a:gd name="T102" fmla="*/ 0 w 78"/>
                <a:gd name="T103" fmla="*/ 38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8" h="77">
                  <a:moveTo>
                    <a:pt x="0" y="38"/>
                  </a:moveTo>
                  <a:lnTo>
                    <a:pt x="0" y="50"/>
                  </a:lnTo>
                  <a:lnTo>
                    <a:pt x="2" y="52"/>
                  </a:lnTo>
                  <a:lnTo>
                    <a:pt x="2" y="55"/>
                  </a:lnTo>
                  <a:lnTo>
                    <a:pt x="3" y="56"/>
                  </a:lnTo>
                  <a:lnTo>
                    <a:pt x="6" y="61"/>
                  </a:lnTo>
                  <a:lnTo>
                    <a:pt x="8" y="61"/>
                  </a:lnTo>
                  <a:lnTo>
                    <a:pt x="5" y="59"/>
                  </a:lnTo>
                  <a:lnTo>
                    <a:pt x="8" y="62"/>
                  </a:lnTo>
                  <a:lnTo>
                    <a:pt x="11" y="67"/>
                  </a:lnTo>
                  <a:lnTo>
                    <a:pt x="15" y="70"/>
                  </a:lnTo>
                  <a:lnTo>
                    <a:pt x="17" y="71"/>
                  </a:lnTo>
                  <a:lnTo>
                    <a:pt x="15" y="68"/>
                  </a:lnTo>
                  <a:lnTo>
                    <a:pt x="12" y="67"/>
                  </a:lnTo>
                  <a:lnTo>
                    <a:pt x="20" y="74"/>
                  </a:lnTo>
                  <a:lnTo>
                    <a:pt x="23" y="74"/>
                  </a:lnTo>
                  <a:lnTo>
                    <a:pt x="24" y="76"/>
                  </a:lnTo>
                  <a:lnTo>
                    <a:pt x="26" y="76"/>
                  </a:lnTo>
                  <a:lnTo>
                    <a:pt x="27" y="77"/>
                  </a:lnTo>
                  <a:lnTo>
                    <a:pt x="35" y="77"/>
                  </a:lnTo>
                  <a:lnTo>
                    <a:pt x="45" y="76"/>
                  </a:lnTo>
                  <a:lnTo>
                    <a:pt x="44" y="77"/>
                  </a:lnTo>
                  <a:lnTo>
                    <a:pt x="51" y="77"/>
                  </a:lnTo>
                  <a:lnTo>
                    <a:pt x="52" y="76"/>
                  </a:lnTo>
                  <a:lnTo>
                    <a:pt x="54" y="76"/>
                  </a:lnTo>
                  <a:lnTo>
                    <a:pt x="55" y="74"/>
                  </a:lnTo>
                  <a:lnTo>
                    <a:pt x="61" y="71"/>
                  </a:lnTo>
                  <a:lnTo>
                    <a:pt x="64" y="67"/>
                  </a:lnTo>
                  <a:lnTo>
                    <a:pt x="60" y="71"/>
                  </a:lnTo>
                  <a:lnTo>
                    <a:pt x="61" y="71"/>
                  </a:lnTo>
                  <a:lnTo>
                    <a:pt x="63" y="70"/>
                  </a:lnTo>
                  <a:lnTo>
                    <a:pt x="67" y="67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2" y="59"/>
                  </a:lnTo>
                  <a:lnTo>
                    <a:pt x="67" y="64"/>
                  </a:lnTo>
                  <a:lnTo>
                    <a:pt x="72" y="61"/>
                  </a:lnTo>
                  <a:lnTo>
                    <a:pt x="75" y="55"/>
                  </a:lnTo>
                  <a:lnTo>
                    <a:pt x="76" y="53"/>
                  </a:lnTo>
                  <a:lnTo>
                    <a:pt x="76" y="52"/>
                  </a:lnTo>
                  <a:lnTo>
                    <a:pt x="78" y="50"/>
                  </a:lnTo>
                  <a:lnTo>
                    <a:pt x="78" y="43"/>
                  </a:lnTo>
                  <a:lnTo>
                    <a:pt x="76" y="44"/>
                  </a:lnTo>
                  <a:lnTo>
                    <a:pt x="78" y="34"/>
                  </a:lnTo>
                  <a:lnTo>
                    <a:pt x="78" y="27"/>
                  </a:lnTo>
                  <a:lnTo>
                    <a:pt x="76" y="25"/>
                  </a:lnTo>
                  <a:lnTo>
                    <a:pt x="76" y="24"/>
                  </a:lnTo>
                  <a:lnTo>
                    <a:pt x="75" y="22"/>
                  </a:lnTo>
                  <a:lnTo>
                    <a:pt x="75" y="19"/>
                  </a:lnTo>
                  <a:lnTo>
                    <a:pt x="67" y="12"/>
                  </a:lnTo>
                  <a:lnTo>
                    <a:pt x="69" y="15"/>
                  </a:lnTo>
                  <a:lnTo>
                    <a:pt x="72" y="16"/>
                  </a:lnTo>
                  <a:lnTo>
                    <a:pt x="70" y="15"/>
                  </a:lnTo>
                  <a:lnTo>
                    <a:pt x="67" y="10"/>
                  </a:lnTo>
                  <a:lnTo>
                    <a:pt x="63" y="7"/>
                  </a:lnTo>
                  <a:lnTo>
                    <a:pt x="60" y="4"/>
                  </a:lnTo>
                  <a:lnTo>
                    <a:pt x="61" y="7"/>
                  </a:lnTo>
                  <a:lnTo>
                    <a:pt x="61" y="6"/>
                  </a:lnTo>
                  <a:lnTo>
                    <a:pt x="57" y="3"/>
                  </a:lnTo>
                  <a:lnTo>
                    <a:pt x="55" y="1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27" y="0"/>
                  </a:lnTo>
                  <a:lnTo>
                    <a:pt x="26" y="1"/>
                  </a:lnTo>
                  <a:lnTo>
                    <a:pt x="23" y="1"/>
                  </a:lnTo>
                  <a:lnTo>
                    <a:pt x="21" y="3"/>
                  </a:lnTo>
                  <a:lnTo>
                    <a:pt x="20" y="3"/>
                  </a:lnTo>
                  <a:lnTo>
                    <a:pt x="15" y="7"/>
                  </a:lnTo>
                  <a:lnTo>
                    <a:pt x="11" y="10"/>
                  </a:lnTo>
                  <a:lnTo>
                    <a:pt x="8" y="15"/>
                  </a:lnTo>
                  <a:lnTo>
                    <a:pt x="3" y="19"/>
                  </a:lnTo>
                  <a:lnTo>
                    <a:pt x="3" y="21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20" y="31"/>
                  </a:lnTo>
                  <a:lnTo>
                    <a:pt x="20" y="28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6" y="21"/>
                  </a:lnTo>
                  <a:lnTo>
                    <a:pt x="23" y="22"/>
                  </a:lnTo>
                  <a:lnTo>
                    <a:pt x="21" y="25"/>
                  </a:lnTo>
                  <a:lnTo>
                    <a:pt x="26" y="21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32" y="19"/>
                  </a:lnTo>
                  <a:lnTo>
                    <a:pt x="33" y="18"/>
                  </a:lnTo>
                  <a:lnTo>
                    <a:pt x="39" y="18"/>
                  </a:lnTo>
                  <a:lnTo>
                    <a:pt x="45" y="18"/>
                  </a:lnTo>
                  <a:lnTo>
                    <a:pt x="47" y="19"/>
                  </a:lnTo>
                  <a:lnTo>
                    <a:pt x="49" y="19"/>
                  </a:lnTo>
                  <a:lnTo>
                    <a:pt x="51" y="21"/>
                  </a:lnTo>
                  <a:lnTo>
                    <a:pt x="49" y="18"/>
                  </a:lnTo>
                  <a:lnTo>
                    <a:pt x="49" y="19"/>
                  </a:lnTo>
                  <a:lnTo>
                    <a:pt x="54" y="22"/>
                  </a:lnTo>
                  <a:lnTo>
                    <a:pt x="57" y="25"/>
                  </a:lnTo>
                  <a:lnTo>
                    <a:pt x="55" y="22"/>
                  </a:lnTo>
                  <a:lnTo>
                    <a:pt x="52" y="21"/>
                  </a:lnTo>
                  <a:lnTo>
                    <a:pt x="54" y="22"/>
                  </a:lnTo>
                  <a:lnTo>
                    <a:pt x="57" y="27"/>
                  </a:lnTo>
                  <a:lnTo>
                    <a:pt x="61" y="30"/>
                  </a:lnTo>
                  <a:lnTo>
                    <a:pt x="57" y="25"/>
                  </a:lnTo>
                  <a:lnTo>
                    <a:pt x="57" y="28"/>
                  </a:lnTo>
                  <a:lnTo>
                    <a:pt x="58" y="30"/>
                  </a:lnTo>
                  <a:lnTo>
                    <a:pt x="58" y="31"/>
                  </a:lnTo>
                  <a:lnTo>
                    <a:pt x="60" y="33"/>
                  </a:lnTo>
                  <a:lnTo>
                    <a:pt x="60" y="37"/>
                  </a:lnTo>
                  <a:lnTo>
                    <a:pt x="63" y="43"/>
                  </a:lnTo>
                  <a:lnTo>
                    <a:pt x="64" y="33"/>
                  </a:lnTo>
                  <a:lnTo>
                    <a:pt x="60" y="37"/>
                  </a:lnTo>
                  <a:lnTo>
                    <a:pt x="60" y="44"/>
                  </a:lnTo>
                  <a:lnTo>
                    <a:pt x="58" y="46"/>
                  </a:lnTo>
                  <a:lnTo>
                    <a:pt x="58" y="47"/>
                  </a:lnTo>
                  <a:lnTo>
                    <a:pt x="57" y="49"/>
                  </a:lnTo>
                  <a:lnTo>
                    <a:pt x="60" y="49"/>
                  </a:lnTo>
                  <a:lnTo>
                    <a:pt x="61" y="46"/>
                  </a:lnTo>
                  <a:lnTo>
                    <a:pt x="54" y="53"/>
                  </a:lnTo>
                  <a:lnTo>
                    <a:pt x="54" y="55"/>
                  </a:lnTo>
                  <a:lnTo>
                    <a:pt x="52" y="56"/>
                  </a:lnTo>
                  <a:lnTo>
                    <a:pt x="55" y="55"/>
                  </a:lnTo>
                  <a:lnTo>
                    <a:pt x="57" y="52"/>
                  </a:lnTo>
                  <a:lnTo>
                    <a:pt x="55" y="53"/>
                  </a:lnTo>
                  <a:lnTo>
                    <a:pt x="54" y="53"/>
                  </a:lnTo>
                  <a:lnTo>
                    <a:pt x="47" y="61"/>
                  </a:lnTo>
                  <a:lnTo>
                    <a:pt x="49" y="59"/>
                  </a:lnTo>
                  <a:lnTo>
                    <a:pt x="49" y="56"/>
                  </a:lnTo>
                  <a:lnTo>
                    <a:pt x="48" y="58"/>
                  </a:lnTo>
                  <a:lnTo>
                    <a:pt x="47" y="58"/>
                  </a:lnTo>
                  <a:lnTo>
                    <a:pt x="45" y="59"/>
                  </a:lnTo>
                  <a:lnTo>
                    <a:pt x="38" y="59"/>
                  </a:lnTo>
                  <a:lnTo>
                    <a:pt x="33" y="64"/>
                  </a:lnTo>
                  <a:lnTo>
                    <a:pt x="44" y="62"/>
                  </a:lnTo>
                  <a:lnTo>
                    <a:pt x="38" y="59"/>
                  </a:lnTo>
                  <a:lnTo>
                    <a:pt x="33" y="59"/>
                  </a:lnTo>
                  <a:lnTo>
                    <a:pt x="32" y="58"/>
                  </a:lnTo>
                  <a:lnTo>
                    <a:pt x="30" y="58"/>
                  </a:lnTo>
                  <a:lnTo>
                    <a:pt x="29" y="56"/>
                  </a:lnTo>
                  <a:lnTo>
                    <a:pt x="26" y="56"/>
                  </a:lnTo>
                  <a:lnTo>
                    <a:pt x="30" y="61"/>
                  </a:lnTo>
                  <a:lnTo>
                    <a:pt x="27" y="56"/>
                  </a:lnTo>
                  <a:lnTo>
                    <a:pt x="23" y="53"/>
                  </a:lnTo>
                  <a:lnTo>
                    <a:pt x="21" y="52"/>
                  </a:lnTo>
                  <a:lnTo>
                    <a:pt x="23" y="55"/>
                  </a:lnTo>
                  <a:lnTo>
                    <a:pt x="26" y="56"/>
                  </a:lnTo>
                  <a:lnTo>
                    <a:pt x="23" y="53"/>
                  </a:lnTo>
                  <a:lnTo>
                    <a:pt x="20" y="49"/>
                  </a:lnTo>
                  <a:lnTo>
                    <a:pt x="18" y="49"/>
                  </a:lnTo>
                  <a:lnTo>
                    <a:pt x="21" y="50"/>
                  </a:lnTo>
                  <a:lnTo>
                    <a:pt x="20" y="49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5" name="Freeform 50"/>
            <p:cNvSpPr>
              <a:spLocks/>
            </p:cNvSpPr>
            <p:nvPr/>
          </p:nvSpPr>
          <p:spPr bwMode="auto">
            <a:xfrm>
              <a:off x="4019" y="1843"/>
              <a:ext cx="139" cy="261"/>
            </a:xfrm>
            <a:custGeom>
              <a:avLst/>
              <a:gdLst>
                <a:gd name="T0" fmla="*/ 6 w 139"/>
                <a:gd name="T1" fmla="*/ 0 h 261"/>
                <a:gd name="T2" fmla="*/ 0 w 139"/>
                <a:gd name="T3" fmla="*/ 6 h 261"/>
                <a:gd name="T4" fmla="*/ 3 w 139"/>
                <a:gd name="T5" fmla="*/ 15 h 261"/>
                <a:gd name="T6" fmla="*/ 25 w 139"/>
                <a:gd name="T7" fmla="*/ 18 h 261"/>
                <a:gd name="T8" fmla="*/ 47 w 139"/>
                <a:gd name="T9" fmla="*/ 25 h 261"/>
                <a:gd name="T10" fmla="*/ 58 w 139"/>
                <a:gd name="T11" fmla="*/ 29 h 261"/>
                <a:gd name="T12" fmla="*/ 65 w 139"/>
                <a:gd name="T13" fmla="*/ 32 h 261"/>
                <a:gd name="T14" fmla="*/ 75 w 139"/>
                <a:gd name="T15" fmla="*/ 40 h 261"/>
                <a:gd name="T16" fmla="*/ 83 w 139"/>
                <a:gd name="T17" fmla="*/ 46 h 261"/>
                <a:gd name="T18" fmla="*/ 95 w 139"/>
                <a:gd name="T19" fmla="*/ 58 h 261"/>
                <a:gd name="T20" fmla="*/ 101 w 139"/>
                <a:gd name="T21" fmla="*/ 68 h 261"/>
                <a:gd name="T22" fmla="*/ 107 w 139"/>
                <a:gd name="T23" fmla="*/ 76 h 261"/>
                <a:gd name="T24" fmla="*/ 111 w 139"/>
                <a:gd name="T25" fmla="*/ 86 h 261"/>
                <a:gd name="T26" fmla="*/ 115 w 139"/>
                <a:gd name="T27" fmla="*/ 96 h 261"/>
                <a:gd name="T28" fmla="*/ 120 w 139"/>
                <a:gd name="T29" fmla="*/ 125 h 261"/>
                <a:gd name="T30" fmla="*/ 121 w 139"/>
                <a:gd name="T31" fmla="*/ 129 h 261"/>
                <a:gd name="T32" fmla="*/ 120 w 139"/>
                <a:gd name="T33" fmla="*/ 147 h 261"/>
                <a:gd name="T34" fmla="*/ 113 w 139"/>
                <a:gd name="T35" fmla="*/ 169 h 261"/>
                <a:gd name="T36" fmla="*/ 108 w 139"/>
                <a:gd name="T37" fmla="*/ 180 h 261"/>
                <a:gd name="T38" fmla="*/ 105 w 139"/>
                <a:gd name="T39" fmla="*/ 187 h 261"/>
                <a:gd name="T40" fmla="*/ 98 w 139"/>
                <a:gd name="T41" fmla="*/ 197 h 261"/>
                <a:gd name="T42" fmla="*/ 92 w 139"/>
                <a:gd name="T43" fmla="*/ 205 h 261"/>
                <a:gd name="T44" fmla="*/ 80 w 139"/>
                <a:gd name="T45" fmla="*/ 217 h 261"/>
                <a:gd name="T46" fmla="*/ 69 w 139"/>
                <a:gd name="T47" fmla="*/ 223 h 261"/>
                <a:gd name="T48" fmla="*/ 62 w 139"/>
                <a:gd name="T49" fmla="*/ 229 h 261"/>
                <a:gd name="T50" fmla="*/ 52 w 139"/>
                <a:gd name="T51" fmla="*/ 233 h 261"/>
                <a:gd name="T52" fmla="*/ 41 w 139"/>
                <a:gd name="T53" fmla="*/ 238 h 261"/>
                <a:gd name="T54" fmla="*/ 13 w 139"/>
                <a:gd name="T55" fmla="*/ 242 h 261"/>
                <a:gd name="T56" fmla="*/ 9 w 139"/>
                <a:gd name="T57" fmla="*/ 243 h 261"/>
                <a:gd name="T58" fmla="*/ 3 w 139"/>
                <a:gd name="T59" fmla="*/ 246 h 261"/>
                <a:gd name="T60" fmla="*/ 0 w 139"/>
                <a:gd name="T61" fmla="*/ 255 h 261"/>
                <a:gd name="T62" fmla="*/ 6 w 139"/>
                <a:gd name="T63" fmla="*/ 261 h 261"/>
                <a:gd name="T64" fmla="*/ 10 w 139"/>
                <a:gd name="T65" fmla="*/ 261 h 261"/>
                <a:gd name="T66" fmla="*/ 28 w 139"/>
                <a:gd name="T67" fmla="*/ 260 h 261"/>
                <a:gd name="T68" fmla="*/ 53 w 139"/>
                <a:gd name="T69" fmla="*/ 252 h 261"/>
                <a:gd name="T70" fmla="*/ 63 w 139"/>
                <a:gd name="T71" fmla="*/ 248 h 261"/>
                <a:gd name="T72" fmla="*/ 77 w 139"/>
                <a:gd name="T73" fmla="*/ 242 h 261"/>
                <a:gd name="T74" fmla="*/ 84 w 139"/>
                <a:gd name="T75" fmla="*/ 235 h 261"/>
                <a:gd name="T76" fmla="*/ 98 w 139"/>
                <a:gd name="T77" fmla="*/ 226 h 261"/>
                <a:gd name="T78" fmla="*/ 104 w 139"/>
                <a:gd name="T79" fmla="*/ 220 h 261"/>
                <a:gd name="T80" fmla="*/ 113 w 139"/>
                <a:gd name="T81" fmla="*/ 206 h 261"/>
                <a:gd name="T82" fmla="*/ 120 w 139"/>
                <a:gd name="T83" fmla="*/ 199 h 261"/>
                <a:gd name="T84" fmla="*/ 126 w 139"/>
                <a:gd name="T85" fmla="*/ 186 h 261"/>
                <a:gd name="T86" fmla="*/ 130 w 139"/>
                <a:gd name="T87" fmla="*/ 175 h 261"/>
                <a:gd name="T88" fmla="*/ 138 w 139"/>
                <a:gd name="T89" fmla="*/ 150 h 261"/>
                <a:gd name="T90" fmla="*/ 139 w 139"/>
                <a:gd name="T91" fmla="*/ 132 h 261"/>
                <a:gd name="T92" fmla="*/ 138 w 139"/>
                <a:gd name="T93" fmla="*/ 122 h 261"/>
                <a:gd name="T94" fmla="*/ 133 w 139"/>
                <a:gd name="T95" fmla="*/ 90 h 261"/>
                <a:gd name="T96" fmla="*/ 129 w 139"/>
                <a:gd name="T97" fmla="*/ 80 h 261"/>
                <a:gd name="T98" fmla="*/ 124 w 139"/>
                <a:gd name="T99" fmla="*/ 70 h 261"/>
                <a:gd name="T100" fmla="*/ 115 w 139"/>
                <a:gd name="T101" fmla="*/ 56 h 261"/>
                <a:gd name="T102" fmla="*/ 110 w 139"/>
                <a:gd name="T103" fmla="*/ 46 h 261"/>
                <a:gd name="T104" fmla="*/ 99 w 139"/>
                <a:gd name="T105" fmla="*/ 38 h 261"/>
                <a:gd name="T106" fmla="*/ 92 w 139"/>
                <a:gd name="T107" fmla="*/ 28 h 261"/>
                <a:gd name="T108" fmla="*/ 81 w 139"/>
                <a:gd name="T109" fmla="*/ 22 h 261"/>
                <a:gd name="T110" fmla="*/ 68 w 139"/>
                <a:gd name="T111" fmla="*/ 13 h 261"/>
                <a:gd name="T112" fmla="*/ 58 w 139"/>
                <a:gd name="T113" fmla="*/ 9 h 261"/>
                <a:gd name="T114" fmla="*/ 47 w 139"/>
                <a:gd name="T115" fmla="*/ 4 h 261"/>
                <a:gd name="T116" fmla="*/ 9 w 139"/>
                <a:gd name="T117" fmla="*/ 0 h 26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9" h="261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5" y="18"/>
                  </a:lnTo>
                  <a:lnTo>
                    <a:pt x="41" y="22"/>
                  </a:lnTo>
                  <a:lnTo>
                    <a:pt x="47" y="25"/>
                  </a:lnTo>
                  <a:lnTo>
                    <a:pt x="52" y="26"/>
                  </a:lnTo>
                  <a:lnTo>
                    <a:pt x="58" y="29"/>
                  </a:lnTo>
                  <a:lnTo>
                    <a:pt x="62" y="31"/>
                  </a:lnTo>
                  <a:lnTo>
                    <a:pt x="65" y="32"/>
                  </a:lnTo>
                  <a:lnTo>
                    <a:pt x="69" y="37"/>
                  </a:lnTo>
                  <a:lnTo>
                    <a:pt x="75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5"/>
                  </a:lnTo>
                  <a:lnTo>
                    <a:pt x="95" y="58"/>
                  </a:lnTo>
                  <a:lnTo>
                    <a:pt x="98" y="62"/>
                  </a:lnTo>
                  <a:lnTo>
                    <a:pt x="101" y="68"/>
                  </a:lnTo>
                  <a:lnTo>
                    <a:pt x="105" y="73"/>
                  </a:lnTo>
                  <a:lnTo>
                    <a:pt x="107" y="76"/>
                  </a:lnTo>
                  <a:lnTo>
                    <a:pt x="108" y="80"/>
                  </a:lnTo>
                  <a:lnTo>
                    <a:pt x="111" y="86"/>
                  </a:lnTo>
                  <a:lnTo>
                    <a:pt x="113" y="90"/>
                  </a:lnTo>
                  <a:lnTo>
                    <a:pt x="115" y="96"/>
                  </a:lnTo>
                  <a:lnTo>
                    <a:pt x="120" y="113"/>
                  </a:lnTo>
                  <a:lnTo>
                    <a:pt x="120" y="125"/>
                  </a:lnTo>
                  <a:lnTo>
                    <a:pt x="121" y="132"/>
                  </a:lnTo>
                  <a:lnTo>
                    <a:pt x="121" y="129"/>
                  </a:lnTo>
                  <a:lnTo>
                    <a:pt x="120" y="135"/>
                  </a:lnTo>
                  <a:lnTo>
                    <a:pt x="120" y="147"/>
                  </a:lnTo>
                  <a:lnTo>
                    <a:pt x="115" y="163"/>
                  </a:lnTo>
                  <a:lnTo>
                    <a:pt x="113" y="169"/>
                  </a:lnTo>
                  <a:lnTo>
                    <a:pt x="111" y="174"/>
                  </a:lnTo>
                  <a:lnTo>
                    <a:pt x="108" y="180"/>
                  </a:lnTo>
                  <a:lnTo>
                    <a:pt x="107" y="184"/>
                  </a:lnTo>
                  <a:lnTo>
                    <a:pt x="105" y="187"/>
                  </a:lnTo>
                  <a:lnTo>
                    <a:pt x="101" y="191"/>
                  </a:lnTo>
                  <a:lnTo>
                    <a:pt x="98" y="197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7"/>
                  </a:lnTo>
                  <a:lnTo>
                    <a:pt x="75" y="220"/>
                  </a:lnTo>
                  <a:lnTo>
                    <a:pt x="69" y="223"/>
                  </a:lnTo>
                  <a:lnTo>
                    <a:pt x="65" y="227"/>
                  </a:lnTo>
                  <a:lnTo>
                    <a:pt x="62" y="229"/>
                  </a:lnTo>
                  <a:lnTo>
                    <a:pt x="58" y="230"/>
                  </a:lnTo>
                  <a:lnTo>
                    <a:pt x="52" y="233"/>
                  </a:lnTo>
                  <a:lnTo>
                    <a:pt x="47" y="235"/>
                  </a:lnTo>
                  <a:lnTo>
                    <a:pt x="41" y="238"/>
                  </a:lnTo>
                  <a:lnTo>
                    <a:pt x="25" y="242"/>
                  </a:lnTo>
                  <a:lnTo>
                    <a:pt x="13" y="242"/>
                  </a:lnTo>
                  <a:lnTo>
                    <a:pt x="7" y="243"/>
                  </a:lnTo>
                  <a:lnTo>
                    <a:pt x="9" y="243"/>
                  </a:lnTo>
                  <a:lnTo>
                    <a:pt x="6" y="243"/>
                  </a:lnTo>
                  <a:lnTo>
                    <a:pt x="3" y="24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3" y="258"/>
                  </a:lnTo>
                  <a:lnTo>
                    <a:pt x="6" y="261"/>
                  </a:lnTo>
                  <a:lnTo>
                    <a:pt x="9" y="261"/>
                  </a:lnTo>
                  <a:lnTo>
                    <a:pt x="10" y="261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7" y="255"/>
                  </a:lnTo>
                  <a:lnTo>
                    <a:pt x="53" y="252"/>
                  </a:lnTo>
                  <a:lnTo>
                    <a:pt x="58" y="251"/>
                  </a:lnTo>
                  <a:lnTo>
                    <a:pt x="63" y="248"/>
                  </a:lnTo>
                  <a:lnTo>
                    <a:pt x="68" y="246"/>
                  </a:lnTo>
                  <a:lnTo>
                    <a:pt x="77" y="242"/>
                  </a:lnTo>
                  <a:lnTo>
                    <a:pt x="81" y="238"/>
                  </a:lnTo>
                  <a:lnTo>
                    <a:pt x="84" y="235"/>
                  </a:lnTo>
                  <a:lnTo>
                    <a:pt x="92" y="232"/>
                  </a:lnTo>
                  <a:lnTo>
                    <a:pt x="98" y="226"/>
                  </a:lnTo>
                  <a:lnTo>
                    <a:pt x="99" y="221"/>
                  </a:lnTo>
                  <a:lnTo>
                    <a:pt x="104" y="220"/>
                  </a:lnTo>
                  <a:lnTo>
                    <a:pt x="110" y="214"/>
                  </a:lnTo>
                  <a:lnTo>
                    <a:pt x="113" y="206"/>
                  </a:lnTo>
                  <a:lnTo>
                    <a:pt x="115" y="203"/>
                  </a:lnTo>
                  <a:lnTo>
                    <a:pt x="120" y="199"/>
                  </a:lnTo>
                  <a:lnTo>
                    <a:pt x="124" y="190"/>
                  </a:lnTo>
                  <a:lnTo>
                    <a:pt x="126" y="186"/>
                  </a:lnTo>
                  <a:lnTo>
                    <a:pt x="129" y="180"/>
                  </a:lnTo>
                  <a:lnTo>
                    <a:pt x="130" y="175"/>
                  </a:lnTo>
                  <a:lnTo>
                    <a:pt x="133" y="169"/>
                  </a:lnTo>
                  <a:lnTo>
                    <a:pt x="138" y="150"/>
                  </a:lnTo>
                  <a:lnTo>
                    <a:pt x="138" y="138"/>
                  </a:lnTo>
                  <a:lnTo>
                    <a:pt x="139" y="132"/>
                  </a:lnTo>
                  <a:lnTo>
                    <a:pt x="139" y="129"/>
                  </a:lnTo>
                  <a:lnTo>
                    <a:pt x="138" y="122"/>
                  </a:lnTo>
                  <a:lnTo>
                    <a:pt x="138" y="110"/>
                  </a:lnTo>
                  <a:lnTo>
                    <a:pt x="133" y="90"/>
                  </a:lnTo>
                  <a:lnTo>
                    <a:pt x="130" y="84"/>
                  </a:lnTo>
                  <a:lnTo>
                    <a:pt x="129" y="80"/>
                  </a:lnTo>
                  <a:lnTo>
                    <a:pt x="126" y="74"/>
                  </a:lnTo>
                  <a:lnTo>
                    <a:pt x="124" y="70"/>
                  </a:lnTo>
                  <a:lnTo>
                    <a:pt x="120" y="61"/>
                  </a:lnTo>
                  <a:lnTo>
                    <a:pt x="115" y="56"/>
                  </a:lnTo>
                  <a:lnTo>
                    <a:pt x="113" y="53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99" y="38"/>
                  </a:lnTo>
                  <a:lnTo>
                    <a:pt x="98" y="34"/>
                  </a:lnTo>
                  <a:lnTo>
                    <a:pt x="92" y="28"/>
                  </a:lnTo>
                  <a:lnTo>
                    <a:pt x="84" y="25"/>
                  </a:lnTo>
                  <a:lnTo>
                    <a:pt x="81" y="22"/>
                  </a:lnTo>
                  <a:lnTo>
                    <a:pt x="77" y="18"/>
                  </a:lnTo>
                  <a:lnTo>
                    <a:pt x="68" y="13"/>
                  </a:lnTo>
                  <a:lnTo>
                    <a:pt x="63" y="12"/>
                  </a:lnTo>
                  <a:lnTo>
                    <a:pt x="58" y="9"/>
                  </a:lnTo>
                  <a:lnTo>
                    <a:pt x="53" y="7"/>
                  </a:lnTo>
                  <a:lnTo>
                    <a:pt x="47" y="4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" name="Freeform 51"/>
            <p:cNvSpPr>
              <a:spLocks/>
            </p:cNvSpPr>
            <p:nvPr/>
          </p:nvSpPr>
          <p:spPr bwMode="auto">
            <a:xfrm>
              <a:off x="3851" y="1843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" name="Freeform 52"/>
            <p:cNvSpPr>
              <a:spLocks/>
            </p:cNvSpPr>
            <p:nvPr/>
          </p:nvSpPr>
          <p:spPr bwMode="auto">
            <a:xfrm>
              <a:off x="3851" y="2088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8" name="Freeform 53"/>
            <p:cNvSpPr>
              <a:spLocks/>
            </p:cNvSpPr>
            <p:nvPr/>
          </p:nvSpPr>
          <p:spPr bwMode="auto">
            <a:xfrm>
              <a:off x="3851" y="1843"/>
              <a:ext cx="18" cy="263"/>
            </a:xfrm>
            <a:custGeom>
              <a:avLst/>
              <a:gdLst>
                <a:gd name="T0" fmla="*/ 18 w 18"/>
                <a:gd name="T1" fmla="*/ 9 h 263"/>
                <a:gd name="T2" fmla="*/ 18 w 18"/>
                <a:gd name="T3" fmla="*/ 6 h 263"/>
                <a:gd name="T4" fmla="*/ 15 w 18"/>
                <a:gd name="T5" fmla="*/ 3 h 263"/>
                <a:gd name="T6" fmla="*/ 12 w 18"/>
                <a:gd name="T7" fmla="*/ 0 h 263"/>
                <a:gd name="T8" fmla="*/ 6 w 18"/>
                <a:gd name="T9" fmla="*/ 0 h 263"/>
                <a:gd name="T10" fmla="*/ 3 w 18"/>
                <a:gd name="T11" fmla="*/ 3 h 263"/>
                <a:gd name="T12" fmla="*/ 0 w 18"/>
                <a:gd name="T13" fmla="*/ 6 h 263"/>
                <a:gd name="T14" fmla="*/ 0 w 18"/>
                <a:gd name="T15" fmla="*/ 257 h 263"/>
                <a:gd name="T16" fmla="*/ 3 w 18"/>
                <a:gd name="T17" fmla="*/ 260 h 263"/>
                <a:gd name="T18" fmla="*/ 6 w 18"/>
                <a:gd name="T19" fmla="*/ 263 h 263"/>
                <a:gd name="T20" fmla="*/ 12 w 18"/>
                <a:gd name="T21" fmla="*/ 263 h 263"/>
                <a:gd name="T22" fmla="*/ 15 w 18"/>
                <a:gd name="T23" fmla="*/ 260 h 263"/>
                <a:gd name="T24" fmla="*/ 18 w 18"/>
                <a:gd name="T25" fmla="*/ 257 h 263"/>
                <a:gd name="T26" fmla="*/ 18 w 18"/>
                <a:gd name="T27" fmla="*/ 254 h 263"/>
                <a:gd name="T28" fmla="*/ 18 w 18"/>
                <a:gd name="T29" fmla="*/ 9 h 26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63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57"/>
                  </a:lnTo>
                  <a:lnTo>
                    <a:pt x="3" y="260"/>
                  </a:lnTo>
                  <a:lnTo>
                    <a:pt x="6" y="263"/>
                  </a:lnTo>
                  <a:lnTo>
                    <a:pt x="12" y="263"/>
                  </a:lnTo>
                  <a:lnTo>
                    <a:pt x="15" y="260"/>
                  </a:lnTo>
                  <a:lnTo>
                    <a:pt x="18" y="257"/>
                  </a:lnTo>
                  <a:lnTo>
                    <a:pt x="18" y="254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9" name="Freeform 54"/>
            <p:cNvSpPr>
              <a:spLocks/>
            </p:cNvSpPr>
            <p:nvPr/>
          </p:nvSpPr>
          <p:spPr bwMode="auto">
            <a:xfrm>
              <a:off x="4137" y="1939"/>
              <a:ext cx="78" cy="79"/>
            </a:xfrm>
            <a:custGeom>
              <a:avLst/>
              <a:gdLst>
                <a:gd name="T0" fmla="*/ 2 w 78"/>
                <a:gd name="T1" fmla="*/ 54 h 79"/>
                <a:gd name="T2" fmla="*/ 6 w 78"/>
                <a:gd name="T3" fmla="*/ 63 h 79"/>
                <a:gd name="T4" fmla="*/ 8 w 78"/>
                <a:gd name="T5" fmla="*/ 64 h 79"/>
                <a:gd name="T6" fmla="*/ 17 w 78"/>
                <a:gd name="T7" fmla="*/ 73 h 79"/>
                <a:gd name="T8" fmla="*/ 20 w 78"/>
                <a:gd name="T9" fmla="*/ 76 h 79"/>
                <a:gd name="T10" fmla="*/ 26 w 78"/>
                <a:gd name="T11" fmla="*/ 78 h 79"/>
                <a:gd name="T12" fmla="*/ 45 w 78"/>
                <a:gd name="T13" fmla="*/ 78 h 79"/>
                <a:gd name="T14" fmla="*/ 52 w 78"/>
                <a:gd name="T15" fmla="*/ 78 h 79"/>
                <a:gd name="T16" fmla="*/ 61 w 78"/>
                <a:gd name="T17" fmla="*/ 73 h 79"/>
                <a:gd name="T18" fmla="*/ 61 w 78"/>
                <a:gd name="T19" fmla="*/ 73 h 79"/>
                <a:gd name="T20" fmla="*/ 70 w 78"/>
                <a:gd name="T21" fmla="*/ 64 h 79"/>
                <a:gd name="T22" fmla="*/ 67 w 78"/>
                <a:gd name="T23" fmla="*/ 66 h 79"/>
                <a:gd name="T24" fmla="*/ 76 w 78"/>
                <a:gd name="T25" fmla="*/ 55 h 79"/>
                <a:gd name="T26" fmla="*/ 78 w 78"/>
                <a:gd name="T27" fmla="*/ 45 h 79"/>
                <a:gd name="T28" fmla="*/ 78 w 78"/>
                <a:gd name="T29" fmla="*/ 27 h 79"/>
                <a:gd name="T30" fmla="*/ 75 w 78"/>
                <a:gd name="T31" fmla="*/ 23 h 79"/>
                <a:gd name="T32" fmla="*/ 72 w 78"/>
                <a:gd name="T33" fmla="*/ 18 h 79"/>
                <a:gd name="T34" fmla="*/ 60 w 78"/>
                <a:gd name="T35" fmla="*/ 6 h 79"/>
                <a:gd name="T36" fmla="*/ 55 w 78"/>
                <a:gd name="T37" fmla="*/ 3 h 79"/>
                <a:gd name="T38" fmla="*/ 51 w 78"/>
                <a:gd name="T39" fmla="*/ 0 h 79"/>
                <a:gd name="T40" fmla="*/ 24 w 78"/>
                <a:gd name="T41" fmla="*/ 2 h 79"/>
                <a:gd name="T42" fmla="*/ 12 w 78"/>
                <a:gd name="T43" fmla="*/ 11 h 79"/>
                <a:gd name="T44" fmla="*/ 5 w 78"/>
                <a:gd name="T45" fmla="*/ 18 h 79"/>
                <a:gd name="T46" fmla="*/ 3 w 78"/>
                <a:gd name="T47" fmla="*/ 21 h 79"/>
                <a:gd name="T48" fmla="*/ 0 w 78"/>
                <a:gd name="T49" fmla="*/ 27 h 79"/>
                <a:gd name="T50" fmla="*/ 18 w 78"/>
                <a:gd name="T51" fmla="*/ 33 h 79"/>
                <a:gd name="T52" fmla="*/ 21 w 78"/>
                <a:gd name="T53" fmla="*/ 27 h 79"/>
                <a:gd name="T54" fmla="*/ 23 w 78"/>
                <a:gd name="T55" fmla="*/ 24 h 79"/>
                <a:gd name="T56" fmla="*/ 26 w 78"/>
                <a:gd name="T57" fmla="*/ 21 h 79"/>
                <a:gd name="T58" fmla="*/ 32 w 78"/>
                <a:gd name="T59" fmla="*/ 20 h 79"/>
                <a:gd name="T60" fmla="*/ 45 w 78"/>
                <a:gd name="T61" fmla="*/ 18 h 79"/>
                <a:gd name="T62" fmla="*/ 49 w 78"/>
                <a:gd name="T63" fmla="*/ 21 h 79"/>
                <a:gd name="T64" fmla="*/ 54 w 78"/>
                <a:gd name="T65" fmla="*/ 24 h 79"/>
                <a:gd name="T66" fmla="*/ 54 w 78"/>
                <a:gd name="T67" fmla="*/ 24 h 79"/>
                <a:gd name="T68" fmla="*/ 57 w 78"/>
                <a:gd name="T69" fmla="*/ 29 h 79"/>
                <a:gd name="T70" fmla="*/ 60 w 78"/>
                <a:gd name="T71" fmla="*/ 33 h 79"/>
                <a:gd name="T72" fmla="*/ 64 w 78"/>
                <a:gd name="T73" fmla="*/ 35 h 79"/>
                <a:gd name="T74" fmla="*/ 58 w 78"/>
                <a:gd name="T75" fmla="*/ 48 h 79"/>
                <a:gd name="T76" fmla="*/ 60 w 78"/>
                <a:gd name="T77" fmla="*/ 51 h 79"/>
                <a:gd name="T78" fmla="*/ 54 w 78"/>
                <a:gd name="T79" fmla="*/ 57 h 79"/>
                <a:gd name="T80" fmla="*/ 57 w 78"/>
                <a:gd name="T81" fmla="*/ 54 h 79"/>
                <a:gd name="T82" fmla="*/ 47 w 78"/>
                <a:gd name="T83" fmla="*/ 63 h 79"/>
                <a:gd name="T84" fmla="*/ 48 w 78"/>
                <a:gd name="T85" fmla="*/ 60 h 79"/>
                <a:gd name="T86" fmla="*/ 38 w 78"/>
                <a:gd name="T87" fmla="*/ 61 h 79"/>
                <a:gd name="T88" fmla="*/ 38 w 78"/>
                <a:gd name="T89" fmla="*/ 61 h 79"/>
                <a:gd name="T90" fmla="*/ 30 w 78"/>
                <a:gd name="T91" fmla="*/ 60 h 79"/>
                <a:gd name="T92" fmla="*/ 30 w 78"/>
                <a:gd name="T93" fmla="*/ 63 h 79"/>
                <a:gd name="T94" fmla="*/ 21 w 78"/>
                <a:gd name="T95" fmla="*/ 54 h 79"/>
                <a:gd name="T96" fmla="*/ 23 w 78"/>
                <a:gd name="T97" fmla="*/ 55 h 79"/>
                <a:gd name="T98" fmla="*/ 21 w 78"/>
                <a:gd name="T99" fmla="*/ 52 h 79"/>
                <a:gd name="T100" fmla="*/ 18 w 78"/>
                <a:gd name="T101" fmla="*/ 46 h 7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8" h="79">
                  <a:moveTo>
                    <a:pt x="0" y="40"/>
                  </a:moveTo>
                  <a:lnTo>
                    <a:pt x="0" y="52"/>
                  </a:lnTo>
                  <a:lnTo>
                    <a:pt x="2" y="54"/>
                  </a:lnTo>
                  <a:lnTo>
                    <a:pt x="2" y="57"/>
                  </a:lnTo>
                  <a:lnTo>
                    <a:pt x="3" y="58"/>
                  </a:lnTo>
                  <a:lnTo>
                    <a:pt x="6" y="63"/>
                  </a:lnTo>
                  <a:lnTo>
                    <a:pt x="8" y="63"/>
                  </a:lnTo>
                  <a:lnTo>
                    <a:pt x="5" y="61"/>
                  </a:lnTo>
                  <a:lnTo>
                    <a:pt x="8" y="64"/>
                  </a:lnTo>
                  <a:lnTo>
                    <a:pt x="11" y="69"/>
                  </a:lnTo>
                  <a:lnTo>
                    <a:pt x="15" y="72"/>
                  </a:lnTo>
                  <a:lnTo>
                    <a:pt x="17" y="73"/>
                  </a:lnTo>
                  <a:lnTo>
                    <a:pt x="15" y="70"/>
                  </a:lnTo>
                  <a:lnTo>
                    <a:pt x="12" y="69"/>
                  </a:lnTo>
                  <a:lnTo>
                    <a:pt x="20" y="76"/>
                  </a:lnTo>
                  <a:lnTo>
                    <a:pt x="23" y="76"/>
                  </a:lnTo>
                  <a:lnTo>
                    <a:pt x="24" y="78"/>
                  </a:lnTo>
                  <a:lnTo>
                    <a:pt x="26" y="78"/>
                  </a:lnTo>
                  <a:lnTo>
                    <a:pt x="27" y="79"/>
                  </a:lnTo>
                  <a:lnTo>
                    <a:pt x="35" y="79"/>
                  </a:lnTo>
                  <a:lnTo>
                    <a:pt x="45" y="78"/>
                  </a:lnTo>
                  <a:lnTo>
                    <a:pt x="44" y="79"/>
                  </a:lnTo>
                  <a:lnTo>
                    <a:pt x="51" y="79"/>
                  </a:lnTo>
                  <a:lnTo>
                    <a:pt x="52" y="78"/>
                  </a:lnTo>
                  <a:lnTo>
                    <a:pt x="54" y="78"/>
                  </a:lnTo>
                  <a:lnTo>
                    <a:pt x="55" y="76"/>
                  </a:lnTo>
                  <a:lnTo>
                    <a:pt x="61" y="73"/>
                  </a:lnTo>
                  <a:lnTo>
                    <a:pt x="64" y="69"/>
                  </a:lnTo>
                  <a:lnTo>
                    <a:pt x="60" y="73"/>
                  </a:lnTo>
                  <a:lnTo>
                    <a:pt x="61" y="73"/>
                  </a:lnTo>
                  <a:lnTo>
                    <a:pt x="63" y="72"/>
                  </a:lnTo>
                  <a:lnTo>
                    <a:pt x="67" y="69"/>
                  </a:lnTo>
                  <a:lnTo>
                    <a:pt x="70" y="64"/>
                  </a:lnTo>
                  <a:lnTo>
                    <a:pt x="72" y="63"/>
                  </a:lnTo>
                  <a:lnTo>
                    <a:pt x="72" y="61"/>
                  </a:lnTo>
                  <a:lnTo>
                    <a:pt x="67" y="66"/>
                  </a:lnTo>
                  <a:lnTo>
                    <a:pt x="72" y="63"/>
                  </a:lnTo>
                  <a:lnTo>
                    <a:pt x="75" y="57"/>
                  </a:lnTo>
                  <a:lnTo>
                    <a:pt x="76" y="55"/>
                  </a:lnTo>
                  <a:lnTo>
                    <a:pt x="76" y="54"/>
                  </a:lnTo>
                  <a:lnTo>
                    <a:pt x="78" y="52"/>
                  </a:lnTo>
                  <a:lnTo>
                    <a:pt x="78" y="45"/>
                  </a:lnTo>
                  <a:lnTo>
                    <a:pt x="76" y="46"/>
                  </a:lnTo>
                  <a:lnTo>
                    <a:pt x="78" y="36"/>
                  </a:lnTo>
                  <a:lnTo>
                    <a:pt x="78" y="27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5" y="23"/>
                  </a:lnTo>
                  <a:lnTo>
                    <a:pt x="72" y="17"/>
                  </a:lnTo>
                  <a:lnTo>
                    <a:pt x="67" y="14"/>
                  </a:lnTo>
                  <a:lnTo>
                    <a:pt x="72" y="18"/>
                  </a:lnTo>
                  <a:lnTo>
                    <a:pt x="72" y="17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27" y="0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3" y="3"/>
                  </a:lnTo>
                  <a:lnTo>
                    <a:pt x="20" y="3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7" y="6"/>
                  </a:lnTo>
                  <a:lnTo>
                    <a:pt x="5" y="18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0" y="27"/>
                  </a:lnTo>
                  <a:lnTo>
                    <a:pt x="0" y="40"/>
                  </a:lnTo>
                  <a:lnTo>
                    <a:pt x="18" y="40"/>
                  </a:lnTo>
                  <a:lnTo>
                    <a:pt x="18" y="33"/>
                  </a:lnTo>
                  <a:lnTo>
                    <a:pt x="20" y="32"/>
                  </a:lnTo>
                  <a:lnTo>
                    <a:pt x="20" y="29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20" y="29"/>
                  </a:lnTo>
                  <a:lnTo>
                    <a:pt x="23" y="24"/>
                  </a:lnTo>
                  <a:lnTo>
                    <a:pt x="27" y="21"/>
                  </a:lnTo>
                  <a:lnTo>
                    <a:pt x="30" y="17"/>
                  </a:lnTo>
                  <a:lnTo>
                    <a:pt x="26" y="21"/>
                  </a:lnTo>
                  <a:lnTo>
                    <a:pt x="29" y="21"/>
                  </a:lnTo>
                  <a:lnTo>
                    <a:pt x="30" y="20"/>
                  </a:lnTo>
                  <a:lnTo>
                    <a:pt x="32" y="20"/>
                  </a:lnTo>
                  <a:lnTo>
                    <a:pt x="33" y="18"/>
                  </a:lnTo>
                  <a:lnTo>
                    <a:pt x="39" y="18"/>
                  </a:lnTo>
                  <a:lnTo>
                    <a:pt x="45" y="18"/>
                  </a:lnTo>
                  <a:lnTo>
                    <a:pt x="47" y="20"/>
                  </a:lnTo>
                  <a:lnTo>
                    <a:pt x="48" y="20"/>
                  </a:lnTo>
                  <a:lnTo>
                    <a:pt x="49" y="21"/>
                  </a:lnTo>
                  <a:lnTo>
                    <a:pt x="49" y="18"/>
                  </a:lnTo>
                  <a:lnTo>
                    <a:pt x="47" y="17"/>
                  </a:lnTo>
                  <a:lnTo>
                    <a:pt x="54" y="24"/>
                  </a:lnTo>
                  <a:lnTo>
                    <a:pt x="55" y="24"/>
                  </a:lnTo>
                  <a:lnTo>
                    <a:pt x="54" y="23"/>
                  </a:lnTo>
                  <a:lnTo>
                    <a:pt x="54" y="24"/>
                  </a:lnTo>
                  <a:lnTo>
                    <a:pt x="61" y="32"/>
                  </a:lnTo>
                  <a:lnTo>
                    <a:pt x="60" y="29"/>
                  </a:lnTo>
                  <a:lnTo>
                    <a:pt x="57" y="29"/>
                  </a:lnTo>
                  <a:lnTo>
                    <a:pt x="58" y="30"/>
                  </a:lnTo>
                  <a:lnTo>
                    <a:pt x="58" y="32"/>
                  </a:lnTo>
                  <a:lnTo>
                    <a:pt x="60" y="33"/>
                  </a:lnTo>
                  <a:lnTo>
                    <a:pt x="60" y="39"/>
                  </a:lnTo>
                  <a:lnTo>
                    <a:pt x="63" y="45"/>
                  </a:lnTo>
                  <a:lnTo>
                    <a:pt x="64" y="35"/>
                  </a:lnTo>
                  <a:lnTo>
                    <a:pt x="60" y="39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8" y="49"/>
                  </a:lnTo>
                  <a:lnTo>
                    <a:pt x="57" y="51"/>
                  </a:lnTo>
                  <a:lnTo>
                    <a:pt x="60" y="51"/>
                  </a:lnTo>
                  <a:lnTo>
                    <a:pt x="61" y="48"/>
                  </a:lnTo>
                  <a:lnTo>
                    <a:pt x="54" y="55"/>
                  </a:lnTo>
                  <a:lnTo>
                    <a:pt x="54" y="57"/>
                  </a:lnTo>
                  <a:lnTo>
                    <a:pt x="52" y="58"/>
                  </a:lnTo>
                  <a:lnTo>
                    <a:pt x="55" y="57"/>
                  </a:lnTo>
                  <a:lnTo>
                    <a:pt x="57" y="54"/>
                  </a:lnTo>
                  <a:lnTo>
                    <a:pt x="55" y="55"/>
                  </a:lnTo>
                  <a:lnTo>
                    <a:pt x="54" y="55"/>
                  </a:lnTo>
                  <a:lnTo>
                    <a:pt x="47" y="63"/>
                  </a:lnTo>
                  <a:lnTo>
                    <a:pt x="49" y="61"/>
                  </a:lnTo>
                  <a:lnTo>
                    <a:pt x="49" y="58"/>
                  </a:lnTo>
                  <a:lnTo>
                    <a:pt x="48" y="60"/>
                  </a:lnTo>
                  <a:lnTo>
                    <a:pt x="47" y="60"/>
                  </a:lnTo>
                  <a:lnTo>
                    <a:pt x="45" y="61"/>
                  </a:lnTo>
                  <a:lnTo>
                    <a:pt x="38" y="61"/>
                  </a:lnTo>
                  <a:lnTo>
                    <a:pt x="33" y="66"/>
                  </a:lnTo>
                  <a:lnTo>
                    <a:pt x="44" y="64"/>
                  </a:lnTo>
                  <a:lnTo>
                    <a:pt x="38" y="61"/>
                  </a:lnTo>
                  <a:lnTo>
                    <a:pt x="33" y="61"/>
                  </a:lnTo>
                  <a:lnTo>
                    <a:pt x="32" y="60"/>
                  </a:lnTo>
                  <a:lnTo>
                    <a:pt x="30" y="60"/>
                  </a:lnTo>
                  <a:lnTo>
                    <a:pt x="29" y="58"/>
                  </a:lnTo>
                  <a:lnTo>
                    <a:pt x="26" y="58"/>
                  </a:lnTo>
                  <a:lnTo>
                    <a:pt x="30" y="63"/>
                  </a:lnTo>
                  <a:lnTo>
                    <a:pt x="27" y="58"/>
                  </a:lnTo>
                  <a:lnTo>
                    <a:pt x="23" y="55"/>
                  </a:lnTo>
                  <a:lnTo>
                    <a:pt x="21" y="54"/>
                  </a:lnTo>
                  <a:lnTo>
                    <a:pt x="23" y="57"/>
                  </a:lnTo>
                  <a:lnTo>
                    <a:pt x="26" y="58"/>
                  </a:lnTo>
                  <a:lnTo>
                    <a:pt x="23" y="55"/>
                  </a:lnTo>
                  <a:lnTo>
                    <a:pt x="20" y="51"/>
                  </a:lnTo>
                  <a:lnTo>
                    <a:pt x="18" y="51"/>
                  </a:lnTo>
                  <a:lnTo>
                    <a:pt x="21" y="52"/>
                  </a:lnTo>
                  <a:lnTo>
                    <a:pt x="20" y="51"/>
                  </a:lnTo>
                  <a:lnTo>
                    <a:pt x="20" y="48"/>
                  </a:lnTo>
                  <a:lnTo>
                    <a:pt x="18" y="46"/>
                  </a:lnTo>
                  <a:lnTo>
                    <a:pt x="18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0" name="Freeform 55"/>
            <p:cNvSpPr>
              <a:spLocks/>
            </p:cNvSpPr>
            <p:nvPr/>
          </p:nvSpPr>
          <p:spPr bwMode="auto">
            <a:xfrm>
              <a:off x="3564" y="1193"/>
              <a:ext cx="296" cy="18"/>
            </a:xfrm>
            <a:custGeom>
              <a:avLst/>
              <a:gdLst>
                <a:gd name="T0" fmla="*/ 287 w 296"/>
                <a:gd name="T1" fmla="*/ 18 h 18"/>
                <a:gd name="T2" fmla="*/ 290 w 296"/>
                <a:gd name="T3" fmla="*/ 18 h 18"/>
                <a:gd name="T4" fmla="*/ 293 w 296"/>
                <a:gd name="T5" fmla="*/ 15 h 18"/>
                <a:gd name="T6" fmla="*/ 296 w 296"/>
                <a:gd name="T7" fmla="*/ 12 h 18"/>
                <a:gd name="T8" fmla="*/ 296 w 296"/>
                <a:gd name="T9" fmla="*/ 6 h 18"/>
                <a:gd name="T10" fmla="*/ 293 w 296"/>
                <a:gd name="T11" fmla="*/ 3 h 18"/>
                <a:gd name="T12" fmla="*/ 290 w 296"/>
                <a:gd name="T13" fmla="*/ 0 h 18"/>
                <a:gd name="T14" fmla="*/ 6 w 296"/>
                <a:gd name="T15" fmla="*/ 0 h 18"/>
                <a:gd name="T16" fmla="*/ 3 w 296"/>
                <a:gd name="T17" fmla="*/ 3 h 18"/>
                <a:gd name="T18" fmla="*/ 0 w 296"/>
                <a:gd name="T19" fmla="*/ 6 h 18"/>
                <a:gd name="T20" fmla="*/ 0 w 296"/>
                <a:gd name="T21" fmla="*/ 12 h 18"/>
                <a:gd name="T22" fmla="*/ 3 w 296"/>
                <a:gd name="T23" fmla="*/ 15 h 18"/>
                <a:gd name="T24" fmla="*/ 6 w 296"/>
                <a:gd name="T25" fmla="*/ 18 h 18"/>
                <a:gd name="T26" fmla="*/ 9 w 296"/>
                <a:gd name="T27" fmla="*/ 18 h 18"/>
                <a:gd name="T28" fmla="*/ 287 w 296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6" h="18">
                  <a:moveTo>
                    <a:pt x="287" y="18"/>
                  </a:moveTo>
                  <a:lnTo>
                    <a:pt x="290" y="18"/>
                  </a:lnTo>
                  <a:lnTo>
                    <a:pt x="293" y="15"/>
                  </a:lnTo>
                  <a:lnTo>
                    <a:pt x="296" y="12"/>
                  </a:lnTo>
                  <a:lnTo>
                    <a:pt x="296" y="6"/>
                  </a:lnTo>
                  <a:lnTo>
                    <a:pt x="293" y="3"/>
                  </a:lnTo>
                  <a:lnTo>
                    <a:pt x="29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287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1" name="Freeform 56"/>
            <p:cNvSpPr>
              <a:spLocks/>
            </p:cNvSpPr>
            <p:nvPr/>
          </p:nvSpPr>
          <p:spPr bwMode="auto">
            <a:xfrm>
              <a:off x="3564" y="1193"/>
              <a:ext cx="18" cy="715"/>
            </a:xfrm>
            <a:custGeom>
              <a:avLst/>
              <a:gdLst>
                <a:gd name="T0" fmla="*/ 18 w 18"/>
                <a:gd name="T1" fmla="*/ 9 h 715"/>
                <a:gd name="T2" fmla="*/ 18 w 18"/>
                <a:gd name="T3" fmla="*/ 6 h 715"/>
                <a:gd name="T4" fmla="*/ 15 w 18"/>
                <a:gd name="T5" fmla="*/ 3 h 715"/>
                <a:gd name="T6" fmla="*/ 12 w 18"/>
                <a:gd name="T7" fmla="*/ 0 h 715"/>
                <a:gd name="T8" fmla="*/ 6 w 18"/>
                <a:gd name="T9" fmla="*/ 0 h 715"/>
                <a:gd name="T10" fmla="*/ 3 w 18"/>
                <a:gd name="T11" fmla="*/ 3 h 715"/>
                <a:gd name="T12" fmla="*/ 0 w 18"/>
                <a:gd name="T13" fmla="*/ 6 h 715"/>
                <a:gd name="T14" fmla="*/ 0 w 18"/>
                <a:gd name="T15" fmla="*/ 709 h 715"/>
                <a:gd name="T16" fmla="*/ 3 w 18"/>
                <a:gd name="T17" fmla="*/ 712 h 715"/>
                <a:gd name="T18" fmla="*/ 6 w 18"/>
                <a:gd name="T19" fmla="*/ 715 h 715"/>
                <a:gd name="T20" fmla="*/ 12 w 18"/>
                <a:gd name="T21" fmla="*/ 715 h 715"/>
                <a:gd name="T22" fmla="*/ 15 w 18"/>
                <a:gd name="T23" fmla="*/ 712 h 715"/>
                <a:gd name="T24" fmla="*/ 18 w 18"/>
                <a:gd name="T25" fmla="*/ 709 h 715"/>
                <a:gd name="T26" fmla="*/ 18 w 18"/>
                <a:gd name="T27" fmla="*/ 706 h 715"/>
                <a:gd name="T28" fmla="*/ 18 w 18"/>
                <a:gd name="T29" fmla="*/ 9 h 7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715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709"/>
                  </a:lnTo>
                  <a:lnTo>
                    <a:pt x="3" y="712"/>
                  </a:lnTo>
                  <a:lnTo>
                    <a:pt x="6" y="715"/>
                  </a:lnTo>
                  <a:lnTo>
                    <a:pt x="12" y="715"/>
                  </a:lnTo>
                  <a:lnTo>
                    <a:pt x="15" y="712"/>
                  </a:lnTo>
                  <a:lnTo>
                    <a:pt x="18" y="709"/>
                  </a:lnTo>
                  <a:lnTo>
                    <a:pt x="18" y="706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2" name="Freeform 57"/>
            <p:cNvSpPr>
              <a:spLocks/>
            </p:cNvSpPr>
            <p:nvPr/>
          </p:nvSpPr>
          <p:spPr bwMode="auto">
            <a:xfrm>
              <a:off x="3564" y="1890"/>
              <a:ext cx="296" cy="18"/>
            </a:xfrm>
            <a:custGeom>
              <a:avLst/>
              <a:gdLst>
                <a:gd name="T0" fmla="*/ 9 w 296"/>
                <a:gd name="T1" fmla="*/ 0 h 18"/>
                <a:gd name="T2" fmla="*/ 6 w 296"/>
                <a:gd name="T3" fmla="*/ 0 h 18"/>
                <a:gd name="T4" fmla="*/ 3 w 296"/>
                <a:gd name="T5" fmla="*/ 3 h 18"/>
                <a:gd name="T6" fmla="*/ 0 w 296"/>
                <a:gd name="T7" fmla="*/ 6 h 18"/>
                <a:gd name="T8" fmla="*/ 0 w 296"/>
                <a:gd name="T9" fmla="*/ 12 h 18"/>
                <a:gd name="T10" fmla="*/ 3 w 296"/>
                <a:gd name="T11" fmla="*/ 15 h 18"/>
                <a:gd name="T12" fmla="*/ 6 w 296"/>
                <a:gd name="T13" fmla="*/ 18 h 18"/>
                <a:gd name="T14" fmla="*/ 290 w 296"/>
                <a:gd name="T15" fmla="*/ 18 h 18"/>
                <a:gd name="T16" fmla="*/ 293 w 296"/>
                <a:gd name="T17" fmla="*/ 15 h 18"/>
                <a:gd name="T18" fmla="*/ 296 w 296"/>
                <a:gd name="T19" fmla="*/ 12 h 18"/>
                <a:gd name="T20" fmla="*/ 296 w 296"/>
                <a:gd name="T21" fmla="*/ 6 h 18"/>
                <a:gd name="T22" fmla="*/ 293 w 296"/>
                <a:gd name="T23" fmla="*/ 3 h 18"/>
                <a:gd name="T24" fmla="*/ 290 w 296"/>
                <a:gd name="T25" fmla="*/ 0 h 18"/>
                <a:gd name="T26" fmla="*/ 287 w 296"/>
                <a:gd name="T27" fmla="*/ 0 h 18"/>
                <a:gd name="T28" fmla="*/ 9 w 296"/>
                <a:gd name="T29" fmla="*/ 0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6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90" y="18"/>
                  </a:lnTo>
                  <a:lnTo>
                    <a:pt x="293" y="15"/>
                  </a:lnTo>
                  <a:lnTo>
                    <a:pt x="296" y="12"/>
                  </a:lnTo>
                  <a:lnTo>
                    <a:pt x="296" y="6"/>
                  </a:lnTo>
                  <a:lnTo>
                    <a:pt x="293" y="3"/>
                  </a:lnTo>
                  <a:lnTo>
                    <a:pt x="290" y="0"/>
                  </a:lnTo>
                  <a:lnTo>
                    <a:pt x="28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3" name="Oval 58"/>
            <p:cNvSpPr>
              <a:spLocks noChangeArrowheads="1"/>
            </p:cNvSpPr>
            <p:nvPr/>
          </p:nvSpPr>
          <p:spPr bwMode="auto">
            <a:xfrm>
              <a:off x="3543" y="1513"/>
              <a:ext cx="57" cy="5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4" name="Freeform 59"/>
            <p:cNvSpPr>
              <a:spLocks/>
            </p:cNvSpPr>
            <p:nvPr/>
          </p:nvSpPr>
          <p:spPr bwMode="auto">
            <a:xfrm>
              <a:off x="3534" y="1504"/>
              <a:ext cx="72" cy="71"/>
            </a:xfrm>
            <a:custGeom>
              <a:avLst/>
              <a:gdLst>
                <a:gd name="T0" fmla="*/ 2 w 72"/>
                <a:gd name="T1" fmla="*/ 47 h 71"/>
                <a:gd name="T2" fmla="*/ 3 w 72"/>
                <a:gd name="T3" fmla="*/ 52 h 71"/>
                <a:gd name="T4" fmla="*/ 9 w 72"/>
                <a:gd name="T5" fmla="*/ 58 h 71"/>
                <a:gd name="T6" fmla="*/ 20 w 72"/>
                <a:gd name="T7" fmla="*/ 68 h 71"/>
                <a:gd name="T8" fmla="*/ 24 w 72"/>
                <a:gd name="T9" fmla="*/ 71 h 71"/>
                <a:gd name="T10" fmla="*/ 45 w 72"/>
                <a:gd name="T11" fmla="*/ 64 h 71"/>
                <a:gd name="T12" fmla="*/ 48 w 72"/>
                <a:gd name="T13" fmla="*/ 70 h 71"/>
                <a:gd name="T14" fmla="*/ 52 w 72"/>
                <a:gd name="T15" fmla="*/ 68 h 71"/>
                <a:gd name="T16" fmla="*/ 61 w 72"/>
                <a:gd name="T17" fmla="*/ 59 h 71"/>
                <a:gd name="T18" fmla="*/ 64 w 72"/>
                <a:gd name="T19" fmla="*/ 56 h 71"/>
                <a:gd name="T20" fmla="*/ 67 w 72"/>
                <a:gd name="T21" fmla="*/ 53 h 71"/>
                <a:gd name="T22" fmla="*/ 67 w 72"/>
                <a:gd name="T23" fmla="*/ 53 h 71"/>
                <a:gd name="T24" fmla="*/ 69 w 72"/>
                <a:gd name="T25" fmla="*/ 41 h 71"/>
                <a:gd name="T26" fmla="*/ 72 w 72"/>
                <a:gd name="T27" fmla="*/ 31 h 71"/>
                <a:gd name="T28" fmla="*/ 70 w 72"/>
                <a:gd name="T29" fmla="*/ 21 h 71"/>
                <a:gd name="T30" fmla="*/ 57 w 72"/>
                <a:gd name="T31" fmla="*/ 6 h 71"/>
                <a:gd name="T32" fmla="*/ 54 w 72"/>
                <a:gd name="T33" fmla="*/ 4 h 71"/>
                <a:gd name="T34" fmla="*/ 54 w 72"/>
                <a:gd name="T35" fmla="*/ 4 h 71"/>
                <a:gd name="T36" fmla="*/ 24 w 72"/>
                <a:gd name="T37" fmla="*/ 0 h 71"/>
                <a:gd name="T38" fmla="*/ 20 w 72"/>
                <a:gd name="T39" fmla="*/ 3 h 71"/>
                <a:gd name="T40" fmla="*/ 11 w 72"/>
                <a:gd name="T41" fmla="*/ 9 h 71"/>
                <a:gd name="T42" fmla="*/ 6 w 72"/>
                <a:gd name="T43" fmla="*/ 15 h 71"/>
                <a:gd name="T44" fmla="*/ 2 w 72"/>
                <a:gd name="T45" fmla="*/ 21 h 71"/>
                <a:gd name="T46" fmla="*/ 0 w 72"/>
                <a:gd name="T47" fmla="*/ 36 h 71"/>
                <a:gd name="T48" fmla="*/ 20 w 72"/>
                <a:gd name="T49" fmla="*/ 28 h 71"/>
                <a:gd name="T50" fmla="*/ 21 w 72"/>
                <a:gd name="T51" fmla="*/ 24 h 71"/>
                <a:gd name="T52" fmla="*/ 23 w 72"/>
                <a:gd name="T53" fmla="*/ 22 h 71"/>
                <a:gd name="T54" fmla="*/ 24 w 72"/>
                <a:gd name="T55" fmla="*/ 21 h 71"/>
                <a:gd name="T56" fmla="*/ 29 w 72"/>
                <a:gd name="T57" fmla="*/ 19 h 71"/>
                <a:gd name="T58" fmla="*/ 40 w 72"/>
                <a:gd name="T59" fmla="*/ 18 h 71"/>
                <a:gd name="T60" fmla="*/ 42 w 72"/>
                <a:gd name="T61" fmla="*/ 18 h 71"/>
                <a:gd name="T62" fmla="*/ 46 w 72"/>
                <a:gd name="T63" fmla="*/ 19 h 71"/>
                <a:gd name="T64" fmla="*/ 51 w 72"/>
                <a:gd name="T65" fmla="*/ 25 h 71"/>
                <a:gd name="T66" fmla="*/ 54 w 72"/>
                <a:gd name="T67" fmla="*/ 30 h 71"/>
                <a:gd name="T68" fmla="*/ 64 w 72"/>
                <a:gd name="T69" fmla="*/ 27 h 71"/>
                <a:gd name="T70" fmla="*/ 52 w 72"/>
                <a:gd name="T71" fmla="*/ 41 h 71"/>
                <a:gd name="T72" fmla="*/ 51 w 72"/>
                <a:gd name="T73" fmla="*/ 46 h 71"/>
                <a:gd name="T74" fmla="*/ 54 w 72"/>
                <a:gd name="T75" fmla="*/ 43 h 71"/>
                <a:gd name="T76" fmla="*/ 51 w 72"/>
                <a:gd name="T77" fmla="*/ 46 h 71"/>
                <a:gd name="T78" fmla="*/ 48 w 72"/>
                <a:gd name="T79" fmla="*/ 49 h 71"/>
                <a:gd name="T80" fmla="*/ 42 w 72"/>
                <a:gd name="T81" fmla="*/ 55 h 71"/>
                <a:gd name="T82" fmla="*/ 30 w 72"/>
                <a:gd name="T83" fmla="*/ 56 h 71"/>
                <a:gd name="T84" fmla="*/ 37 w 72"/>
                <a:gd name="T85" fmla="*/ 53 h 71"/>
                <a:gd name="T86" fmla="*/ 27 w 72"/>
                <a:gd name="T87" fmla="*/ 52 h 71"/>
                <a:gd name="T88" fmla="*/ 21 w 72"/>
                <a:gd name="T89" fmla="*/ 46 h 71"/>
                <a:gd name="T90" fmla="*/ 21 w 72"/>
                <a:gd name="T91" fmla="*/ 46 h 71"/>
                <a:gd name="T92" fmla="*/ 20 w 72"/>
                <a:gd name="T93" fmla="*/ 41 h 71"/>
                <a:gd name="T94" fmla="*/ 0 w 72"/>
                <a:gd name="T95" fmla="*/ 36 h 7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72" h="71">
                  <a:moveTo>
                    <a:pt x="0" y="36"/>
                  </a:moveTo>
                  <a:lnTo>
                    <a:pt x="0" y="46"/>
                  </a:lnTo>
                  <a:lnTo>
                    <a:pt x="2" y="47"/>
                  </a:lnTo>
                  <a:lnTo>
                    <a:pt x="5" y="53"/>
                  </a:lnTo>
                  <a:lnTo>
                    <a:pt x="6" y="53"/>
                  </a:lnTo>
                  <a:lnTo>
                    <a:pt x="3" y="52"/>
                  </a:lnTo>
                  <a:lnTo>
                    <a:pt x="5" y="53"/>
                  </a:lnTo>
                  <a:lnTo>
                    <a:pt x="8" y="58"/>
                  </a:lnTo>
                  <a:lnTo>
                    <a:pt x="9" y="58"/>
                  </a:lnTo>
                  <a:lnTo>
                    <a:pt x="6" y="56"/>
                  </a:lnTo>
                  <a:lnTo>
                    <a:pt x="18" y="68"/>
                  </a:lnTo>
                  <a:lnTo>
                    <a:pt x="20" y="68"/>
                  </a:lnTo>
                  <a:lnTo>
                    <a:pt x="21" y="70"/>
                  </a:lnTo>
                  <a:lnTo>
                    <a:pt x="23" y="70"/>
                  </a:lnTo>
                  <a:lnTo>
                    <a:pt x="24" y="71"/>
                  </a:lnTo>
                  <a:lnTo>
                    <a:pt x="32" y="71"/>
                  </a:lnTo>
                  <a:lnTo>
                    <a:pt x="30" y="70"/>
                  </a:lnTo>
                  <a:lnTo>
                    <a:pt x="45" y="64"/>
                  </a:lnTo>
                  <a:lnTo>
                    <a:pt x="42" y="68"/>
                  </a:lnTo>
                  <a:lnTo>
                    <a:pt x="46" y="71"/>
                  </a:lnTo>
                  <a:lnTo>
                    <a:pt x="48" y="70"/>
                  </a:lnTo>
                  <a:lnTo>
                    <a:pt x="54" y="67"/>
                  </a:lnTo>
                  <a:lnTo>
                    <a:pt x="54" y="65"/>
                  </a:lnTo>
                  <a:lnTo>
                    <a:pt x="52" y="68"/>
                  </a:lnTo>
                  <a:lnTo>
                    <a:pt x="54" y="67"/>
                  </a:lnTo>
                  <a:lnTo>
                    <a:pt x="58" y="64"/>
                  </a:lnTo>
                  <a:lnTo>
                    <a:pt x="61" y="59"/>
                  </a:lnTo>
                  <a:lnTo>
                    <a:pt x="57" y="64"/>
                  </a:lnTo>
                  <a:lnTo>
                    <a:pt x="61" y="61"/>
                  </a:lnTo>
                  <a:lnTo>
                    <a:pt x="64" y="56"/>
                  </a:lnTo>
                  <a:lnTo>
                    <a:pt x="60" y="61"/>
                  </a:lnTo>
                  <a:lnTo>
                    <a:pt x="64" y="58"/>
                  </a:lnTo>
                  <a:lnTo>
                    <a:pt x="67" y="53"/>
                  </a:lnTo>
                  <a:lnTo>
                    <a:pt x="69" y="52"/>
                  </a:lnTo>
                  <a:lnTo>
                    <a:pt x="66" y="53"/>
                  </a:lnTo>
                  <a:lnTo>
                    <a:pt x="67" y="53"/>
                  </a:lnTo>
                  <a:lnTo>
                    <a:pt x="70" y="47"/>
                  </a:lnTo>
                  <a:lnTo>
                    <a:pt x="72" y="46"/>
                  </a:lnTo>
                  <a:lnTo>
                    <a:pt x="69" y="41"/>
                  </a:lnTo>
                  <a:lnTo>
                    <a:pt x="64" y="44"/>
                  </a:lnTo>
                  <a:lnTo>
                    <a:pt x="70" y="30"/>
                  </a:lnTo>
                  <a:lnTo>
                    <a:pt x="72" y="31"/>
                  </a:lnTo>
                  <a:lnTo>
                    <a:pt x="72" y="24"/>
                  </a:lnTo>
                  <a:lnTo>
                    <a:pt x="70" y="22"/>
                  </a:lnTo>
                  <a:lnTo>
                    <a:pt x="70" y="21"/>
                  </a:lnTo>
                  <a:lnTo>
                    <a:pt x="69" y="19"/>
                  </a:lnTo>
                  <a:lnTo>
                    <a:pt x="69" y="18"/>
                  </a:lnTo>
                  <a:lnTo>
                    <a:pt x="57" y="6"/>
                  </a:lnTo>
                  <a:lnTo>
                    <a:pt x="58" y="9"/>
                  </a:lnTo>
                  <a:lnTo>
                    <a:pt x="58" y="7"/>
                  </a:lnTo>
                  <a:lnTo>
                    <a:pt x="54" y="4"/>
                  </a:lnTo>
                  <a:lnTo>
                    <a:pt x="52" y="3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48" y="1"/>
                  </a:lnTo>
                  <a:lnTo>
                    <a:pt x="46" y="0"/>
                  </a:lnTo>
                  <a:lnTo>
                    <a:pt x="24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5" y="6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9" y="10"/>
                  </a:lnTo>
                  <a:lnTo>
                    <a:pt x="6" y="15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6" y="21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0" y="18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46" y="21"/>
                  </a:lnTo>
                  <a:lnTo>
                    <a:pt x="48" y="22"/>
                  </a:lnTo>
                  <a:lnTo>
                    <a:pt x="46" y="19"/>
                  </a:lnTo>
                  <a:lnTo>
                    <a:pt x="46" y="21"/>
                  </a:lnTo>
                  <a:lnTo>
                    <a:pt x="51" y="24"/>
                  </a:lnTo>
                  <a:lnTo>
                    <a:pt x="51" y="25"/>
                  </a:lnTo>
                  <a:lnTo>
                    <a:pt x="52" y="27"/>
                  </a:lnTo>
                  <a:lnTo>
                    <a:pt x="52" y="28"/>
                  </a:lnTo>
                  <a:lnTo>
                    <a:pt x="54" y="30"/>
                  </a:lnTo>
                  <a:lnTo>
                    <a:pt x="54" y="37"/>
                  </a:lnTo>
                  <a:lnTo>
                    <a:pt x="58" y="41"/>
                  </a:lnTo>
                  <a:lnTo>
                    <a:pt x="64" y="27"/>
                  </a:lnTo>
                  <a:lnTo>
                    <a:pt x="57" y="30"/>
                  </a:lnTo>
                  <a:lnTo>
                    <a:pt x="54" y="40"/>
                  </a:lnTo>
                  <a:lnTo>
                    <a:pt x="52" y="41"/>
                  </a:lnTo>
                  <a:lnTo>
                    <a:pt x="55" y="41"/>
                  </a:lnTo>
                  <a:lnTo>
                    <a:pt x="54" y="41"/>
                  </a:lnTo>
                  <a:lnTo>
                    <a:pt x="51" y="46"/>
                  </a:lnTo>
                  <a:lnTo>
                    <a:pt x="49" y="47"/>
                  </a:lnTo>
                  <a:lnTo>
                    <a:pt x="52" y="46"/>
                  </a:lnTo>
                  <a:lnTo>
                    <a:pt x="54" y="43"/>
                  </a:lnTo>
                  <a:lnTo>
                    <a:pt x="46" y="50"/>
                  </a:lnTo>
                  <a:lnTo>
                    <a:pt x="49" y="49"/>
                  </a:lnTo>
                  <a:lnTo>
                    <a:pt x="51" y="46"/>
                  </a:lnTo>
                  <a:lnTo>
                    <a:pt x="43" y="53"/>
                  </a:lnTo>
                  <a:lnTo>
                    <a:pt x="46" y="52"/>
                  </a:lnTo>
                  <a:lnTo>
                    <a:pt x="48" y="49"/>
                  </a:lnTo>
                  <a:lnTo>
                    <a:pt x="46" y="50"/>
                  </a:lnTo>
                  <a:lnTo>
                    <a:pt x="42" y="53"/>
                  </a:lnTo>
                  <a:lnTo>
                    <a:pt x="42" y="55"/>
                  </a:lnTo>
                  <a:lnTo>
                    <a:pt x="42" y="52"/>
                  </a:lnTo>
                  <a:lnTo>
                    <a:pt x="40" y="53"/>
                  </a:lnTo>
                  <a:lnTo>
                    <a:pt x="30" y="56"/>
                  </a:lnTo>
                  <a:lnTo>
                    <a:pt x="27" y="64"/>
                  </a:lnTo>
                  <a:lnTo>
                    <a:pt x="42" y="58"/>
                  </a:lnTo>
                  <a:lnTo>
                    <a:pt x="37" y="53"/>
                  </a:lnTo>
                  <a:lnTo>
                    <a:pt x="30" y="53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6" y="50"/>
                  </a:lnTo>
                  <a:lnTo>
                    <a:pt x="24" y="50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23" y="47"/>
                  </a:lnTo>
                  <a:lnTo>
                    <a:pt x="21" y="46"/>
                  </a:lnTo>
                  <a:lnTo>
                    <a:pt x="18" y="41"/>
                  </a:lnTo>
                  <a:lnTo>
                    <a:pt x="17" y="41"/>
                  </a:lnTo>
                  <a:lnTo>
                    <a:pt x="20" y="41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5" name="Rectangle 60"/>
            <p:cNvSpPr>
              <a:spLocks noChangeArrowheads="1"/>
            </p:cNvSpPr>
            <p:nvPr/>
          </p:nvSpPr>
          <p:spPr bwMode="auto">
            <a:xfrm>
              <a:off x="2632" y="1447"/>
              <a:ext cx="77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900">
                  <a:solidFill>
                    <a:srgbClr val="000000"/>
                  </a:solidFill>
                  <a:latin typeface="Swiss 721 SWA"/>
                </a:rPr>
                <a:t>C</a:t>
              </a:r>
              <a:endParaRPr lang="en-US" altLang="zh-CN"/>
            </a:p>
          </p:txBody>
        </p:sp>
        <p:sp>
          <p:nvSpPr>
            <p:cNvPr id="11356" name="Freeform 61"/>
            <p:cNvSpPr>
              <a:spLocks/>
            </p:cNvSpPr>
            <p:nvPr/>
          </p:nvSpPr>
          <p:spPr bwMode="auto">
            <a:xfrm>
              <a:off x="2784" y="1025"/>
              <a:ext cx="1076" cy="18"/>
            </a:xfrm>
            <a:custGeom>
              <a:avLst/>
              <a:gdLst>
                <a:gd name="T0" fmla="*/ 1067 w 1076"/>
                <a:gd name="T1" fmla="*/ 18 h 18"/>
                <a:gd name="T2" fmla="*/ 1070 w 1076"/>
                <a:gd name="T3" fmla="*/ 18 h 18"/>
                <a:gd name="T4" fmla="*/ 1073 w 1076"/>
                <a:gd name="T5" fmla="*/ 15 h 18"/>
                <a:gd name="T6" fmla="*/ 1076 w 1076"/>
                <a:gd name="T7" fmla="*/ 12 h 18"/>
                <a:gd name="T8" fmla="*/ 1076 w 1076"/>
                <a:gd name="T9" fmla="*/ 6 h 18"/>
                <a:gd name="T10" fmla="*/ 1073 w 1076"/>
                <a:gd name="T11" fmla="*/ 3 h 18"/>
                <a:gd name="T12" fmla="*/ 1070 w 1076"/>
                <a:gd name="T13" fmla="*/ 0 h 18"/>
                <a:gd name="T14" fmla="*/ 6 w 1076"/>
                <a:gd name="T15" fmla="*/ 0 h 18"/>
                <a:gd name="T16" fmla="*/ 3 w 1076"/>
                <a:gd name="T17" fmla="*/ 3 h 18"/>
                <a:gd name="T18" fmla="*/ 0 w 1076"/>
                <a:gd name="T19" fmla="*/ 6 h 18"/>
                <a:gd name="T20" fmla="*/ 0 w 1076"/>
                <a:gd name="T21" fmla="*/ 12 h 18"/>
                <a:gd name="T22" fmla="*/ 3 w 1076"/>
                <a:gd name="T23" fmla="*/ 15 h 18"/>
                <a:gd name="T24" fmla="*/ 6 w 1076"/>
                <a:gd name="T25" fmla="*/ 18 h 18"/>
                <a:gd name="T26" fmla="*/ 9 w 1076"/>
                <a:gd name="T27" fmla="*/ 18 h 18"/>
                <a:gd name="T28" fmla="*/ 1067 w 1076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76" h="18">
                  <a:moveTo>
                    <a:pt x="1067" y="18"/>
                  </a:moveTo>
                  <a:lnTo>
                    <a:pt x="1070" y="18"/>
                  </a:lnTo>
                  <a:lnTo>
                    <a:pt x="1073" y="15"/>
                  </a:lnTo>
                  <a:lnTo>
                    <a:pt x="1076" y="12"/>
                  </a:lnTo>
                  <a:lnTo>
                    <a:pt x="1076" y="6"/>
                  </a:lnTo>
                  <a:lnTo>
                    <a:pt x="1073" y="3"/>
                  </a:lnTo>
                  <a:lnTo>
                    <a:pt x="107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067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7" name="Freeform 62"/>
            <p:cNvSpPr>
              <a:spLocks/>
            </p:cNvSpPr>
            <p:nvPr/>
          </p:nvSpPr>
          <p:spPr bwMode="auto">
            <a:xfrm>
              <a:off x="2790" y="1530"/>
              <a:ext cx="770" cy="17"/>
            </a:xfrm>
            <a:custGeom>
              <a:avLst/>
              <a:gdLst>
                <a:gd name="T0" fmla="*/ 761 w 770"/>
                <a:gd name="T1" fmla="*/ 17 h 17"/>
                <a:gd name="T2" fmla="*/ 764 w 770"/>
                <a:gd name="T3" fmla="*/ 17 h 17"/>
                <a:gd name="T4" fmla="*/ 767 w 770"/>
                <a:gd name="T5" fmla="*/ 15 h 17"/>
                <a:gd name="T6" fmla="*/ 770 w 770"/>
                <a:gd name="T7" fmla="*/ 12 h 17"/>
                <a:gd name="T8" fmla="*/ 770 w 770"/>
                <a:gd name="T9" fmla="*/ 6 h 17"/>
                <a:gd name="T10" fmla="*/ 767 w 770"/>
                <a:gd name="T11" fmla="*/ 3 h 17"/>
                <a:gd name="T12" fmla="*/ 764 w 770"/>
                <a:gd name="T13" fmla="*/ 0 h 17"/>
                <a:gd name="T14" fmla="*/ 6 w 770"/>
                <a:gd name="T15" fmla="*/ 0 h 17"/>
                <a:gd name="T16" fmla="*/ 3 w 770"/>
                <a:gd name="T17" fmla="*/ 3 h 17"/>
                <a:gd name="T18" fmla="*/ 0 w 770"/>
                <a:gd name="T19" fmla="*/ 6 h 17"/>
                <a:gd name="T20" fmla="*/ 0 w 770"/>
                <a:gd name="T21" fmla="*/ 12 h 17"/>
                <a:gd name="T22" fmla="*/ 3 w 770"/>
                <a:gd name="T23" fmla="*/ 15 h 17"/>
                <a:gd name="T24" fmla="*/ 6 w 770"/>
                <a:gd name="T25" fmla="*/ 17 h 17"/>
                <a:gd name="T26" fmla="*/ 9 w 770"/>
                <a:gd name="T27" fmla="*/ 17 h 17"/>
                <a:gd name="T28" fmla="*/ 761 w 770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70" h="17">
                  <a:moveTo>
                    <a:pt x="761" y="17"/>
                  </a:moveTo>
                  <a:lnTo>
                    <a:pt x="764" y="17"/>
                  </a:lnTo>
                  <a:lnTo>
                    <a:pt x="767" y="15"/>
                  </a:lnTo>
                  <a:lnTo>
                    <a:pt x="770" y="12"/>
                  </a:lnTo>
                  <a:lnTo>
                    <a:pt x="770" y="6"/>
                  </a:lnTo>
                  <a:lnTo>
                    <a:pt x="767" y="3"/>
                  </a:lnTo>
                  <a:lnTo>
                    <a:pt x="76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761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8" name="Freeform 63"/>
            <p:cNvSpPr>
              <a:spLocks/>
            </p:cNvSpPr>
            <p:nvPr/>
          </p:nvSpPr>
          <p:spPr bwMode="auto">
            <a:xfrm>
              <a:off x="3508" y="2057"/>
              <a:ext cx="352" cy="18"/>
            </a:xfrm>
            <a:custGeom>
              <a:avLst/>
              <a:gdLst>
                <a:gd name="T0" fmla="*/ 8 w 352"/>
                <a:gd name="T1" fmla="*/ 0 h 18"/>
                <a:gd name="T2" fmla="*/ 6 w 352"/>
                <a:gd name="T3" fmla="*/ 0 h 18"/>
                <a:gd name="T4" fmla="*/ 3 w 352"/>
                <a:gd name="T5" fmla="*/ 3 h 18"/>
                <a:gd name="T6" fmla="*/ 0 w 352"/>
                <a:gd name="T7" fmla="*/ 6 h 18"/>
                <a:gd name="T8" fmla="*/ 0 w 352"/>
                <a:gd name="T9" fmla="*/ 12 h 18"/>
                <a:gd name="T10" fmla="*/ 3 w 352"/>
                <a:gd name="T11" fmla="*/ 15 h 18"/>
                <a:gd name="T12" fmla="*/ 6 w 352"/>
                <a:gd name="T13" fmla="*/ 18 h 18"/>
                <a:gd name="T14" fmla="*/ 346 w 352"/>
                <a:gd name="T15" fmla="*/ 18 h 18"/>
                <a:gd name="T16" fmla="*/ 349 w 352"/>
                <a:gd name="T17" fmla="*/ 15 h 18"/>
                <a:gd name="T18" fmla="*/ 352 w 352"/>
                <a:gd name="T19" fmla="*/ 12 h 18"/>
                <a:gd name="T20" fmla="*/ 352 w 352"/>
                <a:gd name="T21" fmla="*/ 6 h 18"/>
                <a:gd name="T22" fmla="*/ 349 w 352"/>
                <a:gd name="T23" fmla="*/ 3 h 18"/>
                <a:gd name="T24" fmla="*/ 346 w 352"/>
                <a:gd name="T25" fmla="*/ 0 h 18"/>
                <a:gd name="T26" fmla="*/ 343 w 352"/>
                <a:gd name="T27" fmla="*/ 0 h 18"/>
                <a:gd name="T28" fmla="*/ 8 w 352"/>
                <a:gd name="T29" fmla="*/ 0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52" h="18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346" y="18"/>
                  </a:lnTo>
                  <a:lnTo>
                    <a:pt x="349" y="15"/>
                  </a:lnTo>
                  <a:lnTo>
                    <a:pt x="352" y="12"/>
                  </a:lnTo>
                  <a:lnTo>
                    <a:pt x="352" y="6"/>
                  </a:lnTo>
                  <a:lnTo>
                    <a:pt x="349" y="3"/>
                  </a:lnTo>
                  <a:lnTo>
                    <a:pt x="346" y="0"/>
                  </a:lnTo>
                  <a:lnTo>
                    <a:pt x="34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59" name="Group 64"/>
            <p:cNvGrpSpPr>
              <a:grpSpLocks/>
            </p:cNvGrpSpPr>
            <p:nvPr/>
          </p:nvGrpSpPr>
          <p:grpSpPr bwMode="auto">
            <a:xfrm>
              <a:off x="5464" y="1792"/>
              <a:ext cx="120" cy="184"/>
              <a:chOff x="5464" y="1792"/>
              <a:chExt cx="120" cy="184"/>
            </a:xfrm>
          </p:grpSpPr>
          <p:sp>
            <p:nvSpPr>
              <p:cNvPr id="11368" name="Rectangle 65"/>
              <p:cNvSpPr>
                <a:spLocks noChangeArrowheads="1"/>
              </p:cNvSpPr>
              <p:nvPr/>
            </p:nvSpPr>
            <p:spPr bwMode="auto">
              <a:xfrm>
                <a:off x="5467" y="1792"/>
                <a:ext cx="77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1900">
                    <a:solidFill>
                      <a:srgbClr val="000000"/>
                    </a:solidFill>
                    <a:latin typeface="Swiss 721 SWA"/>
                  </a:rPr>
                  <a:t>Q</a:t>
                </a:r>
                <a:endParaRPr lang="en-US" altLang="zh-CN"/>
              </a:p>
            </p:txBody>
          </p:sp>
          <p:sp>
            <p:nvSpPr>
              <p:cNvPr id="11369" name="Line 66"/>
              <p:cNvSpPr>
                <a:spLocks noChangeShapeType="1"/>
              </p:cNvSpPr>
              <p:nvPr/>
            </p:nvSpPr>
            <p:spPr bwMode="auto">
              <a:xfrm>
                <a:off x="5464" y="1800"/>
                <a:ext cx="1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60" name="Group 67"/>
            <p:cNvGrpSpPr>
              <a:grpSpLocks noChangeAspect="1"/>
            </p:cNvGrpSpPr>
            <p:nvPr/>
          </p:nvGrpSpPr>
          <p:grpSpPr bwMode="auto">
            <a:xfrm>
              <a:off x="3224" y="1912"/>
              <a:ext cx="288" cy="288"/>
              <a:chOff x="1968" y="1507"/>
              <a:chExt cx="480" cy="480"/>
            </a:xfrm>
          </p:grpSpPr>
          <p:sp>
            <p:nvSpPr>
              <p:cNvPr id="11366" name="AutoShape 68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7" name="Oval 69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61" name="Line 70"/>
            <p:cNvSpPr>
              <a:spLocks noChangeShapeType="1"/>
            </p:cNvSpPr>
            <p:nvPr/>
          </p:nvSpPr>
          <p:spPr bwMode="auto">
            <a:xfrm flipH="1">
              <a:off x="2952" y="2080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2" name="Line 71"/>
            <p:cNvSpPr>
              <a:spLocks noChangeShapeType="1"/>
            </p:cNvSpPr>
            <p:nvPr/>
          </p:nvSpPr>
          <p:spPr bwMode="auto">
            <a:xfrm>
              <a:off x="2960" y="1032"/>
              <a:ext cx="0" cy="10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63" name="Group 72"/>
            <p:cNvGrpSpPr>
              <a:grpSpLocks/>
            </p:cNvGrpSpPr>
            <p:nvPr/>
          </p:nvGrpSpPr>
          <p:grpSpPr bwMode="auto">
            <a:xfrm>
              <a:off x="2920" y="989"/>
              <a:ext cx="72" cy="73"/>
              <a:chOff x="4984" y="1165"/>
              <a:chExt cx="72" cy="73"/>
            </a:xfrm>
          </p:grpSpPr>
          <p:sp>
            <p:nvSpPr>
              <p:cNvPr id="11364" name="Oval 73"/>
              <p:cNvSpPr>
                <a:spLocks noChangeArrowheads="1"/>
              </p:cNvSpPr>
              <p:nvPr/>
            </p:nvSpPr>
            <p:spPr bwMode="auto">
              <a:xfrm>
                <a:off x="4993" y="1174"/>
                <a:ext cx="57" cy="5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5" name="Freeform 74"/>
              <p:cNvSpPr>
                <a:spLocks/>
              </p:cNvSpPr>
              <p:nvPr/>
            </p:nvSpPr>
            <p:spPr bwMode="auto">
              <a:xfrm>
                <a:off x="4984" y="1165"/>
                <a:ext cx="72" cy="73"/>
              </a:xfrm>
              <a:custGeom>
                <a:avLst/>
                <a:gdLst>
                  <a:gd name="T0" fmla="*/ 2 w 72"/>
                  <a:gd name="T1" fmla="*/ 49 h 73"/>
                  <a:gd name="T2" fmla="*/ 3 w 72"/>
                  <a:gd name="T3" fmla="*/ 54 h 73"/>
                  <a:gd name="T4" fmla="*/ 9 w 72"/>
                  <a:gd name="T5" fmla="*/ 59 h 73"/>
                  <a:gd name="T6" fmla="*/ 20 w 72"/>
                  <a:gd name="T7" fmla="*/ 70 h 73"/>
                  <a:gd name="T8" fmla="*/ 24 w 72"/>
                  <a:gd name="T9" fmla="*/ 73 h 73"/>
                  <a:gd name="T10" fmla="*/ 45 w 72"/>
                  <a:gd name="T11" fmla="*/ 65 h 73"/>
                  <a:gd name="T12" fmla="*/ 48 w 72"/>
                  <a:gd name="T13" fmla="*/ 71 h 73"/>
                  <a:gd name="T14" fmla="*/ 52 w 72"/>
                  <a:gd name="T15" fmla="*/ 70 h 73"/>
                  <a:gd name="T16" fmla="*/ 61 w 72"/>
                  <a:gd name="T17" fmla="*/ 61 h 73"/>
                  <a:gd name="T18" fmla="*/ 64 w 72"/>
                  <a:gd name="T19" fmla="*/ 58 h 73"/>
                  <a:gd name="T20" fmla="*/ 67 w 72"/>
                  <a:gd name="T21" fmla="*/ 55 h 73"/>
                  <a:gd name="T22" fmla="*/ 67 w 72"/>
                  <a:gd name="T23" fmla="*/ 55 h 73"/>
                  <a:gd name="T24" fmla="*/ 69 w 72"/>
                  <a:gd name="T25" fmla="*/ 43 h 73"/>
                  <a:gd name="T26" fmla="*/ 72 w 72"/>
                  <a:gd name="T27" fmla="*/ 33 h 73"/>
                  <a:gd name="T28" fmla="*/ 67 w 72"/>
                  <a:gd name="T29" fmla="*/ 18 h 73"/>
                  <a:gd name="T30" fmla="*/ 67 w 72"/>
                  <a:gd name="T31" fmla="*/ 18 h 73"/>
                  <a:gd name="T32" fmla="*/ 64 w 72"/>
                  <a:gd name="T33" fmla="*/ 15 h 73"/>
                  <a:gd name="T34" fmla="*/ 61 w 72"/>
                  <a:gd name="T35" fmla="*/ 12 h 73"/>
                  <a:gd name="T36" fmla="*/ 52 w 72"/>
                  <a:gd name="T37" fmla="*/ 3 h 73"/>
                  <a:gd name="T38" fmla="*/ 48 w 72"/>
                  <a:gd name="T39" fmla="*/ 2 h 73"/>
                  <a:gd name="T40" fmla="*/ 23 w 72"/>
                  <a:gd name="T41" fmla="*/ 2 h 73"/>
                  <a:gd name="T42" fmla="*/ 18 w 72"/>
                  <a:gd name="T43" fmla="*/ 3 h 73"/>
                  <a:gd name="T44" fmla="*/ 8 w 72"/>
                  <a:gd name="T45" fmla="*/ 13 h 73"/>
                  <a:gd name="T46" fmla="*/ 6 w 72"/>
                  <a:gd name="T47" fmla="*/ 18 h 73"/>
                  <a:gd name="T48" fmla="*/ 0 w 72"/>
                  <a:gd name="T49" fmla="*/ 25 h 73"/>
                  <a:gd name="T50" fmla="*/ 18 w 72"/>
                  <a:gd name="T51" fmla="*/ 31 h 73"/>
                  <a:gd name="T52" fmla="*/ 18 w 72"/>
                  <a:gd name="T53" fmla="*/ 30 h 73"/>
                  <a:gd name="T54" fmla="*/ 20 w 72"/>
                  <a:gd name="T55" fmla="*/ 25 h 73"/>
                  <a:gd name="T56" fmla="*/ 25 w 72"/>
                  <a:gd name="T57" fmla="*/ 21 h 73"/>
                  <a:gd name="T58" fmla="*/ 30 w 72"/>
                  <a:gd name="T59" fmla="*/ 18 h 73"/>
                  <a:gd name="T60" fmla="*/ 42 w 72"/>
                  <a:gd name="T61" fmla="*/ 19 h 73"/>
                  <a:gd name="T62" fmla="*/ 46 w 72"/>
                  <a:gd name="T63" fmla="*/ 21 h 73"/>
                  <a:gd name="T64" fmla="*/ 43 w 72"/>
                  <a:gd name="T65" fmla="*/ 18 h 73"/>
                  <a:gd name="T66" fmla="*/ 46 w 72"/>
                  <a:gd name="T67" fmla="*/ 21 h 73"/>
                  <a:gd name="T68" fmla="*/ 49 w 72"/>
                  <a:gd name="T69" fmla="*/ 24 h 73"/>
                  <a:gd name="T70" fmla="*/ 55 w 72"/>
                  <a:gd name="T71" fmla="*/ 30 h 73"/>
                  <a:gd name="T72" fmla="*/ 54 w 72"/>
                  <a:gd name="T73" fmla="*/ 39 h 73"/>
                  <a:gd name="T74" fmla="*/ 57 w 72"/>
                  <a:gd name="T75" fmla="*/ 31 h 73"/>
                  <a:gd name="T76" fmla="*/ 55 w 72"/>
                  <a:gd name="T77" fmla="*/ 43 h 73"/>
                  <a:gd name="T78" fmla="*/ 49 w 72"/>
                  <a:gd name="T79" fmla="*/ 49 h 73"/>
                  <a:gd name="T80" fmla="*/ 46 w 72"/>
                  <a:gd name="T81" fmla="*/ 52 h 73"/>
                  <a:gd name="T82" fmla="*/ 43 w 72"/>
                  <a:gd name="T83" fmla="*/ 55 h 73"/>
                  <a:gd name="T84" fmla="*/ 46 w 72"/>
                  <a:gd name="T85" fmla="*/ 52 h 73"/>
                  <a:gd name="T86" fmla="*/ 42 w 72"/>
                  <a:gd name="T87" fmla="*/ 54 h 73"/>
                  <a:gd name="T88" fmla="*/ 27 w 72"/>
                  <a:gd name="T89" fmla="*/ 65 h 73"/>
                  <a:gd name="T90" fmla="*/ 30 w 72"/>
                  <a:gd name="T91" fmla="*/ 55 h 73"/>
                  <a:gd name="T92" fmla="*/ 25 w 72"/>
                  <a:gd name="T93" fmla="*/ 52 h 73"/>
                  <a:gd name="T94" fmla="*/ 20 w 72"/>
                  <a:gd name="T95" fmla="*/ 48 h 73"/>
                  <a:gd name="T96" fmla="*/ 18 w 72"/>
                  <a:gd name="T97" fmla="*/ 43 h 73"/>
                  <a:gd name="T98" fmla="*/ 18 w 72"/>
                  <a:gd name="T99" fmla="*/ 42 h 7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72" h="73">
                    <a:moveTo>
                      <a:pt x="0" y="37"/>
                    </a:moveTo>
                    <a:lnTo>
                      <a:pt x="0" y="48"/>
                    </a:lnTo>
                    <a:lnTo>
                      <a:pt x="2" y="49"/>
                    </a:lnTo>
                    <a:lnTo>
                      <a:pt x="5" y="55"/>
                    </a:lnTo>
                    <a:lnTo>
                      <a:pt x="6" y="55"/>
                    </a:lnTo>
                    <a:lnTo>
                      <a:pt x="3" y="54"/>
                    </a:lnTo>
                    <a:lnTo>
                      <a:pt x="5" y="55"/>
                    </a:lnTo>
                    <a:lnTo>
                      <a:pt x="8" y="59"/>
                    </a:lnTo>
                    <a:lnTo>
                      <a:pt x="9" y="59"/>
                    </a:lnTo>
                    <a:lnTo>
                      <a:pt x="6" y="58"/>
                    </a:lnTo>
                    <a:lnTo>
                      <a:pt x="18" y="70"/>
                    </a:lnTo>
                    <a:lnTo>
                      <a:pt x="20" y="70"/>
                    </a:lnTo>
                    <a:lnTo>
                      <a:pt x="21" y="71"/>
                    </a:lnTo>
                    <a:lnTo>
                      <a:pt x="23" y="71"/>
                    </a:lnTo>
                    <a:lnTo>
                      <a:pt x="24" y="73"/>
                    </a:lnTo>
                    <a:lnTo>
                      <a:pt x="31" y="73"/>
                    </a:lnTo>
                    <a:lnTo>
                      <a:pt x="30" y="71"/>
                    </a:lnTo>
                    <a:lnTo>
                      <a:pt x="45" y="65"/>
                    </a:lnTo>
                    <a:lnTo>
                      <a:pt x="42" y="70"/>
                    </a:lnTo>
                    <a:lnTo>
                      <a:pt x="46" y="73"/>
                    </a:lnTo>
                    <a:lnTo>
                      <a:pt x="48" y="71"/>
                    </a:lnTo>
                    <a:lnTo>
                      <a:pt x="54" y="68"/>
                    </a:lnTo>
                    <a:lnTo>
                      <a:pt x="54" y="67"/>
                    </a:lnTo>
                    <a:lnTo>
                      <a:pt x="52" y="70"/>
                    </a:lnTo>
                    <a:lnTo>
                      <a:pt x="54" y="68"/>
                    </a:lnTo>
                    <a:lnTo>
                      <a:pt x="58" y="65"/>
                    </a:lnTo>
                    <a:lnTo>
                      <a:pt x="61" y="61"/>
                    </a:lnTo>
                    <a:lnTo>
                      <a:pt x="57" y="65"/>
                    </a:lnTo>
                    <a:lnTo>
                      <a:pt x="61" y="62"/>
                    </a:lnTo>
                    <a:lnTo>
                      <a:pt x="64" y="58"/>
                    </a:lnTo>
                    <a:lnTo>
                      <a:pt x="60" y="62"/>
                    </a:lnTo>
                    <a:lnTo>
                      <a:pt x="64" y="59"/>
                    </a:lnTo>
                    <a:lnTo>
                      <a:pt x="67" y="55"/>
                    </a:lnTo>
                    <a:lnTo>
                      <a:pt x="69" y="54"/>
                    </a:lnTo>
                    <a:lnTo>
                      <a:pt x="66" y="55"/>
                    </a:lnTo>
                    <a:lnTo>
                      <a:pt x="67" y="55"/>
                    </a:lnTo>
                    <a:lnTo>
                      <a:pt x="70" y="49"/>
                    </a:lnTo>
                    <a:lnTo>
                      <a:pt x="72" y="48"/>
                    </a:lnTo>
                    <a:lnTo>
                      <a:pt x="69" y="43"/>
                    </a:lnTo>
                    <a:lnTo>
                      <a:pt x="64" y="46"/>
                    </a:lnTo>
                    <a:lnTo>
                      <a:pt x="70" y="31"/>
                    </a:lnTo>
                    <a:lnTo>
                      <a:pt x="72" y="33"/>
                    </a:lnTo>
                    <a:lnTo>
                      <a:pt x="72" y="25"/>
                    </a:lnTo>
                    <a:lnTo>
                      <a:pt x="70" y="24"/>
                    </a:lnTo>
                    <a:lnTo>
                      <a:pt x="67" y="18"/>
                    </a:lnTo>
                    <a:lnTo>
                      <a:pt x="66" y="18"/>
                    </a:lnTo>
                    <a:lnTo>
                      <a:pt x="69" y="19"/>
                    </a:lnTo>
                    <a:lnTo>
                      <a:pt x="67" y="18"/>
                    </a:lnTo>
                    <a:lnTo>
                      <a:pt x="64" y="13"/>
                    </a:lnTo>
                    <a:lnTo>
                      <a:pt x="60" y="10"/>
                    </a:lnTo>
                    <a:lnTo>
                      <a:pt x="64" y="15"/>
                    </a:lnTo>
                    <a:lnTo>
                      <a:pt x="61" y="10"/>
                    </a:lnTo>
                    <a:lnTo>
                      <a:pt x="57" y="7"/>
                    </a:lnTo>
                    <a:lnTo>
                      <a:pt x="61" y="12"/>
                    </a:lnTo>
                    <a:lnTo>
                      <a:pt x="58" y="7"/>
                    </a:lnTo>
                    <a:lnTo>
                      <a:pt x="54" y="4"/>
                    </a:lnTo>
                    <a:lnTo>
                      <a:pt x="52" y="3"/>
                    </a:lnTo>
                    <a:lnTo>
                      <a:pt x="54" y="6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24" y="0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18" y="3"/>
                    </a:lnTo>
                    <a:lnTo>
                      <a:pt x="6" y="15"/>
                    </a:lnTo>
                    <a:lnTo>
                      <a:pt x="9" y="13"/>
                    </a:lnTo>
                    <a:lnTo>
                      <a:pt x="8" y="13"/>
                    </a:lnTo>
                    <a:lnTo>
                      <a:pt x="5" y="18"/>
                    </a:lnTo>
                    <a:lnTo>
                      <a:pt x="3" y="19"/>
                    </a:lnTo>
                    <a:lnTo>
                      <a:pt x="6" y="18"/>
                    </a:lnTo>
                    <a:lnTo>
                      <a:pt x="5" y="18"/>
                    </a:lnTo>
                    <a:lnTo>
                      <a:pt x="2" y="24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18" y="37"/>
                    </a:lnTo>
                    <a:lnTo>
                      <a:pt x="18" y="31"/>
                    </a:lnTo>
                    <a:lnTo>
                      <a:pt x="20" y="30"/>
                    </a:lnTo>
                    <a:lnTo>
                      <a:pt x="17" y="30"/>
                    </a:lnTo>
                    <a:lnTo>
                      <a:pt x="18" y="30"/>
                    </a:lnTo>
                    <a:lnTo>
                      <a:pt x="21" y="25"/>
                    </a:lnTo>
                    <a:lnTo>
                      <a:pt x="23" y="24"/>
                    </a:lnTo>
                    <a:lnTo>
                      <a:pt x="20" y="25"/>
                    </a:lnTo>
                    <a:lnTo>
                      <a:pt x="21" y="25"/>
                    </a:lnTo>
                    <a:lnTo>
                      <a:pt x="24" y="21"/>
                    </a:lnTo>
                    <a:lnTo>
                      <a:pt x="25" y="21"/>
                    </a:lnTo>
                    <a:lnTo>
                      <a:pt x="27" y="19"/>
                    </a:lnTo>
                    <a:lnTo>
                      <a:pt x="28" y="19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0" y="18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2" y="18"/>
                    </a:lnTo>
                    <a:lnTo>
                      <a:pt x="46" y="21"/>
                    </a:lnTo>
                    <a:lnTo>
                      <a:pt x="48" y="22"/>
                    </a:lnTo>
                    <a:lnTo>
                      <a:pt x="46" y="19"/>
                    </a:lnTo>
                    <a:lnTo>
                      <a:pt x="43" y="18"/>
                    </a:lnTo>
                    <a:lnTo>
                      <a:pt x="51" y="25"/>
                    </a:lnTo>
                    <a:lnTo>
                      <a:pt x="49" y="22"/>
                    </a:lnTo>
                    <a:lnTo>
                      <a:pt x="46" y="21"/>
                    </a:lnTo>
                    <a:lnTo>
                      <a:pt x="54" y="28"/>
                    </a:lnTo>
                    <a:lnTo>
                      <a:pt x="52" y="25"/>
                    </a:lnTo>
                    <a:lnTo>
                      <a:pt x="49" y="24"/>
                    </a:lnTo>
                    <a:lnTo>
                      <a:pt x="51" y="25"/>
                    </a:lnTo>
                    <a:lnTo>
                      <a:pt x="54" y="30"/>
                    </a:lnTo>
                    <a:lnTo>
                      <a:pt x="55" y="30"/>
                    </a:lnTo>
                    <a:lnTo>
                      <a:pt x="52" y="30"/>
                    </a:lnTo>
                    <a:lnTo>
                      <a:pt x="54" y="31"/>
                    </a:lnTo>
                    <a:lnTo>
                      <a:pt x="54" y="39"/>
                    </a:lnTo>
                    <a:lnTo>
                      <a:pt x="58" y="43"/>
                    </a:lnTo>
                    <a:lnTo>
                      <a:pt x="64" y="28"/>
                    </a:lnTo>
                    <a:lnTo>
                      <a:pt x="57" y="31"/>
                    </a:lnTo>
                    <a:lnTo>
                      <a:pt x="54" y="42"/>
                    </a:lnTo>
                    <a:lnTo>
                      <a:pt x="52" y="43"/>
                    </a:lnTo>
                    <a:lnTo>
                      <a:pt x="55" y="43"/>
                    </a:lnTo>
                    <a:lnTo>
                      <a:pt x="54" y="43"/>
                    </a:lnTo>
                    <a:lnTo>
                      <a:pt x="51" y="48"/>
                    </a:lnTo>
                    <a:lnTo>
                      <a:pt x="49" y="49"/>
                    </a:lnTo>
                    <a:lnTo>
                      <a:pt x="52" y="48"/>
                    </a:lnTo>
                    <a:lnTo>
                      <a:pt x="54" y="45"/>
                    </a:lnTo>
                    <a:lnTo>
                      <a:pt x="46" y="52"/>
                    </a:lnTo>
                    <a:lnTo>
                      <a:pt x="49" y="51"/>
                    </a:lnTo>
                    <a:lnTo>
                      <a:pt x="51" y="48"/>
                    </a:lnTo>
                    <a:lnTo>
                      <a:pt x="43" y="55"/>
                    </a:lnTo>
                    <a:lnTo>
                      <a:pt x="46" y="54"/>
                    </a:lnTo>
                    <a:lnTo>
                      <a:pt x="48" y="51"/>
                    </a:lnTo>
                    <a:lnTo>
                      <a:pt x="46" y="52"/>
                    </a:lnTo>
                    <a:lnTo>
                      <a:pt x="42" y="55"/>
                    </a:lnTo>
                    <a:lnTo>
                      <a:pt x="42" y="56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0" y="58"/>
                    </a:lnTo>
                    <a:lnTo>
                      <a:pt x="27" y="65"/>
                    </a:lnTo>
                    <a:lnTo>
                      <a:pt x="42" y="59"/>
                    </a:lnTo>
                    <a:lnTo>
                      <a:pt x="37" y="55"/>
                    </a:lnTo>
                    <a:lnTo>
                      <a:pt x="30" y="55"/>
                    </a:lnTo>
                    <a:lnTo>
                      <a:pt x="28" y="54"/>
                    </a:lnTo>
                    <a:lnTo>
                      <a:pt x="27" y="54"/>
                    </a:lnTo>
                    <a:lnTo>
                      <a:pt x="25" y="52"/>
                    </a:lnTo>
                    <a:lnTo>
                      <a:pt x="24" y="52"/>
                    </a:lnTo>
                    <a:lnTo>
                      <a:pt x="21" y="48"/>
                    </a:lnTo>
                    <a:lnTo>
                      <a:pt x="20" y="48"/>
                    </a:lnTo>
                    <a:lnTo>
                      <a:pt x="23" y="49"/>
                    </a:lnTo>
                    <a:lnTo>
                      <a:pt x="21" y="48"/>
                    </a:lnTo>
                    <a:lnTo>
                      <a:pt x="18" y="43"/>
                    </a:lnTo>
                    <a:lnTo>
                      <a:pt x="17" y="43"/>
                    </a:lnTo>
                    <a:lnTo>
                      <a:pt x="20" y="43"/>
                    </a:lnTo>
                    <a:lnTo>
                      <a:pt x="18" y="42"/>
                    </a:lnTo>
                    <a:lnTo>
                      <a:pt x="18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269" name="Text Box 75"/>
          <p:cNvSpPr txBox="1">
            <a:spLocks noChangeArrowheads="1"/>
          </p:cNvSpPr>
          <p:nvPr/>
        </p:nvSpPr>
        <p:spPr bwMode="auto">
          <a:xfrm>
            <a:off x="7024694" y="5715017"/>
            <a:ext cx="2897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/>
              <a:t>Symbol of Latch</a:t>
            </a:r>
            <a:endParaRPr lang="zh-CN" altLang="en-US" dirty="0"/>
          </a:p>
        </p:txBody>
      </p:sp>
      <p:graphicFrame>
        <p:nvGraphicFramePr>
          <p:cNvPr id="269388" name="Group 76"/>
          <p:cNvGraphicFramePr>
            <a:graphicFrameLocks noGrp="1"/>
          </p:cNvGraphicFramePr>
          <p:nvPr/>
        </p:nvGraphicFramePr>
        <p:xfrm>
          <a:off x="2524100" y="3643314"/>
          <a:ext cx="3271838" cy="2072640"/>
        </p:xfrm>
        <a:graphic>
          <a:graphicData uri="http://schemas.openxmlformats.org/drawingml/2006/table">
            <a:tbl>
              <a:tblPr/>
              <a:tblGrid>
                <a:gridCol w="565150"/>
                <a:gridCol w="566738"/>
                <a:gridCol w="2139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Q(t + 1)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Q=0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Q=1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9551" name="Group 239"/>
          <p:cNvGraphicFramePr>
            <a:graphicFrameLocks noGrp="1"/>
          </p:cNvGraphicFramePr>
          <p:nvPr/>
        </p:nvGraphicFramePr>
        <p:xfrm>
          <a:off x="2495551" y="1628776"/>
          <a:ext cx="3046413" cy="1657351"/>
        </p:xfrm>
        <a:graphic>
          <a:graphicData uri="http://schemas.openxmlformats.org/drawingml/2006/table">
            <a:tbl>
              <a:tblPr/>
              <a:tblGrid>
                <a:gridCol w="287338"/>
                <a:gridCol w="349250"/>
                <a:gridCol w="379412"/>
                <a:gridCol w="423863"/>
                <a:gridCol w="160655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Q(t + 1)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Q=0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Q=1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10" name="Text Box 234"/>
          <p:cNvSpPr txBox="1">
            <a:spLocks noChangeArrowheads="1"/>
          </p:cNvSpPr>
          <p:nvPr/>
        </p:nvSpPr>
        <p:spPr bwMode="auto">
          <a:xfrm>
            <a:off x="7105650" y="1243013"/>
            <a:ext cx="5032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2400">
                <a:latin typeface="Arial" pitchFamily="34" charset="0"/>
              </a:rPr>
              <a:t>S</a:t>
            </a:r>
          </a:p>
        </p:txBody>
      </p:sp>
      <p:sp>
        <p:nvSpPr>
          <p:cNvPr id="11311" name="Text Box 235"/>
          <p:cNvSpPr txBox="1">
            <a:spLocks noChangeArrowheads="1"/>
          </p:cNvSpPr>
          <p:nvPr/>
        </p:nvSpPr>
        <p:spPr bwMode="auto">
          <a:xfrm>
            <a:off x="7105650" y="3213100"/>
            <a:ext cx="5032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None/>
            </a:pPr>
            <a:r>
              <a:rPr kumimoji="1" lang="en-US" altLang="zh-CN" sz="2400">
                <a:latin typeface="Arial" pitchFamily="34" charset="0"/>
              </a:rPr>
              <a:t>R</a:t>
            </a:r>
          </a:p>
        </p:txBody>
      </p:sp>
      <p:sp>
        <p:nvSpPr>
          <p:cNvPr id="11312" name="Text Box 240"/>
          <p:cNvSpPr txBox="1">
            <a:spLocks noChangeArrowheads="1"/>
          </p:cNvSpPr>
          <p:nvPr/>
        </p:nvSpPr>
        <p:spPr bwMode="auto">
          <a:xfrm>
            <a:off x="2666977" y="5786455"/>
            <a:ext cx="2897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/>
              <a:t>Truth table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1749426" y="312739"/>
            <a:ext cx="20923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Register File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2150664"/>
            <a:ext cx="6480720" cy="383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Rot="1" noChangeArrowheads="1"/>
          </p:cNvSpPr>
          <p:nvPr/>
        </p:nvSpPr>
        <p:spPr bwMode="auto">
          <a:xfrm>
            <a:off x="479376" y="1197995"/>
            <a:ext cx="9901287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Tx/>
              <a:buSzTx/>
              <a:buFontTx/>
            </a:pPr>
            <a:r>
              <a:rPr lang="en-US" altLang="zh-CN" sz="2000" kern="0" smtClean="0"/>
              <a:t>32 64-bit Registers</a:t>
            </a:r>
            <a:r>
              <a:rPr lang="zh-CN" altLang="en-US" sz="2000" kern="0" smtClean="0"/>
              <a:t>；</a:t>
            </a:r>
          </a:p>
          <a:p>
            <a:pPr lvl="1">
              <a:buClrTx/>
              <a:buSzTx/>
              <a:buFontTx/>
            </a:pPr>
            <a:r>
              <a:rPr lang="en-US" altLang="zh-CN" sz="2000" kern="0" smtClean="0"/>
              <a:t>Input: 2 5-bit register number/ one 5-bit register number and 64-bit data;</a:t>
            </a:r>
          </a:p>
          <a:p>
            <a:pPr lvl="1">
              <a:buClrTx/>
              <a:buSzTx/>
              <a:buFontTx/>
            </a:pPr>
            <a:r>
              <a:rPr lang="en-US" altLang="zh-CN" sz="2000" kern="0" smtClean="0"/>
              <a:t>Output: 64-bit data;</a:t>
            </a:r>
          </a:p>
          <a:p>
            <a:pPr lvl="1">
              <a:buClrTx/>
              <a:buSzTx/>
              <a:buFontTx/>
            </a:pPr>
            <a:r>
              <a:rPr lang="en-US" altLang="zh-CN" sz="2000" kern="0" smtClean="0"/>
              <a:t>Register write control</a:t>
            </a:r>
            <a:r>
              <a:rPr lang="zh-CN" altLang="en-US" sz="2000" kern="0" smtClean="0"/>
              <a:t>。</a:t>
            </a:r>
          </a:p>
          <a:p>
            <a:pPr marL="990600" lvl="1" indent="-533400">
              <a:spcBef>
                <a:spcPts val="0"/>
              </a:spcBef>
              <a:buClrTx/>
              <a:buSzTx/>
              <a:buFontTx/>
            </a:pPr>
            <a:endParaRPr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1749426" y="312739"/>
            <a:ext cx="20923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4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23392" y="1412875"/>
            <a:ext cx="8540750" cy="4194175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en-US" altLang="zh-CN" dirty="0"/>
              <a:t>Output from the register </a:t>
            </a:r>
          </a:p>
        </p:txBody>
      </p:sp>
      <p:sp>
        <p:nvSpPr>
          <p:cNvPr id="12493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503712" y="141289"/>
            <a:ext cx="7239273" cy="731838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3600" dirty="0">
                <a:solidFill>
                  <a:srgbClr val="FF0000"/>
                </a:solidFill>
              </a:rPr>
              <a:t>Register File: </a:t>
            </a:r>
            <a:r>
              <a:rPr lang="en-US" altLang="zh-CN" sz="3600" dirty="0"/>
              <a:t>Read-Output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pic>
        <p:nvPicPr>
          <p:cNvPr id="124933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6" y="2420939"/>
            <a:ext cx="4498975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4934" name="Group 14"/>
          <p:cNvGrpSpPr>
            <a:grpSpLocks/>
          </p:cNvGrpSpPr>
          <p:nvPr/>
        </p:nvGrpSpPr>
        <p:grpSpPr bwMode="auto">
          <a:xfrm>
            <a:off x="1193502" y="2488407"/>
            <a:ext cx="4824413" cy="3279775"/>
            <a:chOff x="68" y="1389"/>
            <a:chExt cx="2761" cy="2066"/>
          </a:xfrm>
        </p:grpSpPr>
        <p:grpSp>
          <p:nvGrpSpPr>
            <p:cNvPr id="124938" name="Group 13"/>
            <p:cNvGrpSpPr>
              <a:grpSpLocks/>
            </p:cNvGrpSpPr>
            <p:nvPr/>
          </p:nvGrpSpPr>
          <p:grpSpPr bwMode="auto">
            <a:xfrm>
              <a:off x="68" y="1389"/>
              <a:ext cx="2352" cy="2066"/>
              <a:chOff x="3024" y="1392"/>
              <a:chExt cx="2352" cy="2066"/>
            </a:xfrm>
          </p:grpSpPr>
          <p:pic>
            <p:nvPicPr>
              <p:cNvPr id="124941" name="Picture 6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" y="1392"/>
                <a:ext cx="1872" cy="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42" name="Text Box 7"/>
              <p:cNvSpPr txBox="1">
                <a:spLocks noChangeArrowheads="1"/>
              </p:cNvSpPr>
              <p:nvPr/>
            </p:nvSpPr>
            <p:spPr bwMode="auto">
              <a:xfrm>
                <a:off x="3168" y="139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3366CC"/>
                    </a:solidFill>
                    <a:latin typeface="Times New Roman" panose="02020603050405020304" pitchFamily="18" charset="0"/>
                  </a:rPr>
                  <a:t>5 bits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4943" name="Text Box 8"/>
              <p:cNvSpPr txBox="1">
                <a:spLocks noChangeArrowheads="1"/>
              </p:cNvSpPr>
              <p:nvPr/>
            </p:nvSpPr>
            <p:spPr bwMode="auto">
              <a:xfrm>
                <a:off x="3216" y="1776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3366CC"/>
                    </a:solidFill>
                    <a:latin typeface="Times New Roman" panose="02020603050405020304" pitchFamily="18" charset="0"/>
                  </a:rPr>
                  <a:t>5 bits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4944" name="Text Box 9"/>
              <p:cNvSpPr txBox="1">
                <a:spLocks noChangeArrowheads="1"/>
              </p:cNvSpPr>
              <p:nvPr/>
            </p:nvSpPr>
            <p:spPr bwMode="auto">
              <a:xfrm>
                <a:off x="3216" y="21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3366CC"/>
                    </a:solidFill>
                    <a:latin typeface="Times New Roman" panose="02020603050405020304" pitchFamily="18" charset="0"/>
                  </a:rPr>
                  <a:t>5 bits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4945" name="Text Box 10"/>
              <p:cNvSpPr txBox="1">
                <a:spLocks noChangeArrowheads="1"/>
              </p:cNvSpPr>
              <p:nvPr/>
            </p:nvSpPr>
            <p:spPr bwMode="auto">
              <a:xfrm>
                <a:off x="3024" y="2592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 dirty="0" smtClean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64 </a:t>
                </a:r>
                <a:r>
                  <a:rPr lang="en-US" altLang="zh-CN" sz="2400" b="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bits</a:t>
                </a:r>
                <a:endParaRPr lang="en-US" altLang="zh-CN" sz="2400" b="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4939" name="Text Box 11"/>
            <p:cNvSpPr txBox="1">
              <a:spLocks noChangeArrowheads="1"/>
            </p:cNvSpPr>
            <p:nvPr/>
          </p:nvSpPr>
          <p:spPr bwMode="auto">
            <a:xfrm>
              <a:off x="2109" y="1480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64 </a:t>
              </a:r>
              <a:r>
                <a:rPr lang="en-US" altLang="zh-CN" sz="24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bits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24940" name="Text Box 12"/>
            <p:cNvSpPr txBox="1">
              <a:spLocks noChangeArrowheads="1"/>
            </p:cNvSpPr>
            <p:nvPr/>
          </p:nvSpPr>
          <p:spPr bwMode="auto">
            <a:xfrm>
              <a:off x="2109" y="2389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64 </a:t>
              </a:r>
              <a:r>
                <a:rPr lang="en-US" altLang="zh-CN" sz="24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bits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4935" name="AutoShape 1028"/>
          <p:cNvSpPr>
            <a:spLocks noChangeArrowheads="1"/>
          </p:cNvSpPr>
          <p:nvPr/>
        </p:nvSpPr>
        <p:spPr bwMode="auto">
          <a:xfrm>
            <a:off x="5639223" y="1067021"/>
            <a:ext cx="2233612" cy="503237"/>
          </a:xfrm>
          <a:prstGeom prst="wedgeEllipseCallout">
            <a:avLst>
              <a:gd name="adj1" fmla="val -5446"/>
              <a:gd name="adj2" fmla="val 203006"/>
            </a:avLst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Reg. address</a:t>
            </a:r>
          </a:p>
        </p:txBody>
      </p:sp>
      <p:sp>
        <p:nvSpPr>
          <p:cNvPr id="124936" name="AutoShape 1029"/>
          <p:cNvSpPr>
            <a:spLocks noChangeArrowheads="1"/>
          </p:cNvSpPr>
          <p:nvPr/>
        </p:nvSpPr>
        <p:spPr bwMode="auto">
          <a:xfrm>
            <a:off x="4367213" y="5516564"/>
            <a:ext cx="2233612" cy="503237"/>
          </a:xfrm>
          <a:prstGeom prst="wedgeEllipseCallout">
            <a:avLst>
              <a:gd name="adj1" fmla="val 44528"/>
              <a:gd name="adj2" fmla="val -199528"/>
            </a:avLst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Reg. address</a:t>
            </a:r>
          </a:p>
        </p:txBody>
      </p:sp>
      <p:sp>
        <p:nvSpPr>
          <p:cNvPr id="124937" name="AutoShape 1030"/>
          <p:cNvSpPr>
            <a:spLocks noChangeArrowheads="1"/>
          </p:cNvSpPr>
          <p:nvPr/>
        </p:nvSpPr>
        <p:spPr bwMode="auto">
          <a:xfrm>
            <a:off x="8434388" y="1412875"/>
            <a:ext cx="2233612" cy="503238"/>
          </a:xfrm>
          <a:prstGeom prst="wedgeEllipseCallout">
            <a:avLst>
              <a:gd name="adj1" fmla="val 31093"/>
              <a:gd name="adj2" fmla="val 350630"/>
            </a:avLst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Data output</a:t>
            </a:r>
          </a:p>
        </p:txBody>
      </p:sp>
    </p:spTree>
    <p:extLst>
      <p:ext uri="{BB962C8B-B14F-4D97-AF65-F5344CB8AC3E}">
        <p14:creationId xmlns:p14="http://schemas.microsoft.com/office/powerpoint/2010/main" val="2825834465"/>
      </p:ext>
    </p:extLst>
  </p:cSld>
  <p:clrMapOvr>
    <a:masterClrMapping/>
  </p:clrMapOvr>
  <p:transition advTm="2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5408" y="205108"/>
            <a:ext cx="8540750" cy="47625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Register File: </a:t>
            </a:r>
            <a:r>
              <a:rPr lang="en-US" altLang="zh-CN" dirty="0"/>
              <a:t>Write-Input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59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41899" y="1002517"/>
            <a:ext cx="8540750" cy="1150938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en-US" altLang="zh-CN" dirty="0"/>
              <a:t>Written to the register </a:t>
            </a:r>
          </a:p>
        </p:txBody>
      </p:sp>
      <p:pic>
        <p:nvPicPr>
          <p:cNvPr id="125956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4" y="1989139"/>
            <a:ext cx="5394325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3216392" y="5564188"/>
            <a:ext cx="10919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rgbClr val="FF3300"/>
                </a:solidFill>
              </a:rPr>
              <a:t>64 </a:t>
            </a:r>
            <a:r>
              <a:rPr lang="en-US" altLang="zh-CN" sz="2400" b="0" dirty="0">
                <a:solidFill>
                  <a:srgbClr val="FF3300"/>
                </a:solidFill>
              </a:rPr>
              <a:t>bits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2799234" y="3048783"/>
            <a:ext cx="192628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b="0" dirty="0" err="1">
                <a:solidFill>
                  <a:srgbClr val="3366CC"/>
                </a:solidFill>
              </a:rPr>
              <a:t>rd</a:t>
            </a:r>
            <a:r>
              <a:rPr lang="en-US" altLang="zh-CN" b="0" dirty="0">
                <a:solidFill>
                  <a:srgbClr val="3366CC"/>
                </a:solidFill>
              </a:rPr>
              <a:t> </a:t>
            </a:r>
            <a:r>
              <a:rPr lang="en-US" altLang="zh-CN" b="0" dirty="0" smtClean="0">
                <a:solidFill>
                  <a:srgbClr val="3366CC"/>
                </a:solidFill>
              </a:rPr>
              <a:t> </a:t>
            </a:r>
            <a:endParaRPr lang="en-US" altLang="zh-CN" b="0" dirty="0">
              <a:solidFill>
                <a:srgbClr val="3366CC"/>
              </a:solidFill>
            </a:endParaRPr>
          </a:p>
          <a:p>
            <a:pPr algn="ctr">
              <a:buFontTx/>
              <a:buNone/>
            </a:pPr>
            <a:r>
              <a:rPr lang="en-US" altLang="zh-CN" b="0" dirty="0">
                <a:solidFill>
                  <a:srgbClr val="3366CC"/>
                </a:solidFill>
              </a:rPr>
              <a:t>5 bits</a:t>
            </a:r>
          </a:p>
        </p:txBody>
      </p:sp>
      <p:sp>
        <p:nvSpPr>
          <p:cNvPr id="125959" name="AutoShape 9"/>
          <p:cNvSpPr>
            <a:spLocks noChangeArrowheads="1"/>
          </p:cNvSpPr>
          <p:nvPr/>
        </p:nvSpPr>
        <p:spPr bwMode="auto">
          <a:xfrm>
            <a:off x="1919288" y="4579939"/>
            <a:ext cx="2233612" cy="503237"/>
          </a:xfrm>
          <a:prstGeom prst="wedgeEllipseCallout">
            <a:avLst>
              <a:gd name="adj1" fmla="val 78644"/>
              <a:gd name="adj2" fmla="val -255995"/>
            </a:avLst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Reg. address</a:t>
            </a:r>
          </a:p>
        </p:txBody>
      </p:sp>
      <p:sp>
        <p:nvSpPr>
          <p:cNvPr id="125960" name="AutoShape 10"/>
          <p:cNvSpPr>
            <a:spLocks noChangeArrowheads="1"/>
          </p:cNvSpPr>
          <p:nvPr/>
        </p:nvSpPr>
        <p:spPr bwMode="auto">
          <a:xfrm>
            <a:off x="1774826" y="2349500"/>
            <a:ext cx="2233613" cy="503238"/>
          </a:xfrm>
          <a:prstGeom prst="wedgeEllipseCallout">
            <a:avLst>
              <a:gd name="adj1" fmla="val 89588"/>
              <a:gd name="adj2" fmla="val -61671"/>
            </a:avLst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Write signals</a:t>
            </a:r>
          </a:p>
        </p:txBody>
      </p:sp>
    </p:spTree>
    <p:extLst>
      <p:ext uri="{BB962C8B-B14F-4D97-AF65-F5344CB8AC3E}">
        <p14:creationId xmlns:p14="http://schemas.microsoft.com/office/powerpoint/2010/main" val="3953427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Register File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1158" y="1071547"/>
            <a:ext cx="8786842" cy="4768865"/>
          </a:xfrm>
          <a:noFill/>
          <a:ln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/>
              <a:t>Write Register:  </a:t>
            </a:r>
          </a:p>
          <a:p>
            <a:pPr lvl="1"/>
            <a:r>
              <a:rPr lang="en-US" altLang="zh-CN" sz="2000" dirty="0"/>
              <a:t>we still use the real clock to determine when to write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09853" y="2071678"/>
            <a:ext cx="5714453" cy="3962400"/>
            <a:chOff x="1056" y="1164"/>
            <a:chExt cx="3483" cy="2504"/>
          </a:xfrm>
        </p:grpSpPr>
        <p:sp>
          <p:nvSpPr>
            <p:cNvPr id="196613" name="Freeform 5"/>
            <p:cNvSpPr>
              <a:spLocks/>
            </p:cNvSpPr>
            <p:nvPr/>
          </p:nvSpPr>
          <p:spPr bwMode="auto">
            <a:xfrm>
              <a:off x="1967" y="1164"/>
              <a:ext cx="2433" cy="2504"/>
            </a:xfrm>
            <a:custGeom>
              <a:avLst/>
              <a:gdLst/>
              <a:ahLst/>
              <a:cxnLst>
                <a:cxn ang="0">
                  <a:pos x="2430" y="2501"/>
                </a:cxn>
                <a:cxn ang="0">
                  <a:pos x="2433" y="0"/>
                </a:cxn>
                <a:cxn ang="0">
                  <a:pos x="0" y="0"/>
                </a:cxn>
                <a:cxn ang="0">
                  <a:pos x="0" y="2504"/>
                </a:cxn>
                <a:cxn ang="0">
                  <a:pos x="2433" y="2504"/>
                </a:cxn>
                <a:cxn ang="0">
                  <a:pos x="2433" y="2504"/>
                </a:cxn>
              </a:cxnLst>
              <a:rect l="0" t="0" r="r" b="b"/>
              <a:pathLst>
                <a:path w="2433" h="2504">
                  <a:moveTo>
                    <a:pt x="2430" y="2501"/>
                  </a:moveTo>
                  <a:lnTo>
                    <a:pt x="2433" y="0"/>
                  </a:lnTo>
                  <a:lnTo>
                    <a:pt x="0" y="0"/>
                  </a:lnTo>
                  <a:lnTo>
                    <a:pt x="0" y="2504"/>
                  </a:lnTo>
                  <a:lnTo>
                    <a:pt x="2433" y="2504"/>
                  </a:lnTo>
                  <a:lnTo>
                    <a:pt x="2433" y="2504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14" name="Freeform 6"/>
            <p:cNvSpPr>
              <a:spLocks/>
            </p:cNvSpPr>
            <p:nvPr/>
          </p:nvSpPr>
          <p:spPr bwMode="auto">
            <a:xfrm>
              <a:off x="2066" y="1443"/>
              <a:ext cx="447" cy="1096"/>
            </a:xfrm>
            <a:custGeom>
              <a:avLst/>
              <a:gdLst/>
              <a:ahLst/>
              <a:cxnLst>
                <a:cxn ang="0">
                  <a:pos x="0" y="1093"/>
                </a:cxn>
                <a:cxn ang="0">
                  <a:pos x="0" y="0"/>
                </a:cxn>
                <a:cxn ang="0">
                  <a:pos x="447" y="0"/>
                </a:cxn>
                <a:cxn ang="0">
                  <a:pos x="447" y="1096"/>
                </a:cxn>
                <a:cxn ang="0">
                  <a:pos x="0" y="1096"/>
                </a:cxn>
                <a:cxn ang="0">
                  <a:pos x="0" y="1096"/>
                </a:cxn>
              </a:cxnLst>
              <a:rect l="0" t="0" r="r" b="b"/>
              <a:pathLst>
                <a:path w="447" h="1096">
                  <a:moveTo>
                    <a:pt x="0" y="1093"/>
                  </a:moveTo>
                  <a:lnTo>
                    <a:pt x="0" y="0"/>
                  </a:lnTo>
                  <a:lnTo>
                    <a:pt x="447" y="0"/>
                  </a:lnTo>
                  <a:lnTo>
                    <a:pt x="447" y="1096"/>
                  </a:lnTo>
                  <a:lnTo>
                    <a:pt x="0" y="1096"/>
                  </a:lnTo>
                  <a:lnTo>
                    <a:pt x="0" y="109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15" name="Freeform 7"/>
            <p:cNvSpPr>
              <a:spLocks/>
            </p:cNvSpPr>
            <p:nvPr/>
          </p:nvSpPr>
          <p:spPr bwMode="auto">
            <a:xfrm>
              <a:off x="2015" y="1965"/>
              <a:ext cx="46" cy="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46" y="2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6" h="52">
                  <a:moveTo>
                    <a:pt x="0" y="0"/>
                  </a:moveTo>
                  <a:lnTo>
                    <a:pt x="0" y="52"/>
                  </a:lnTo>
                  <a:lnTo>
                    <a:pt x="46" y="2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16" name="Line 8"/>
            <p:cNvSpPr>
              <a:spLocks noChangeShapeType="1"/>
            </p:cNvSpPr>
            <p:nvPr/>
          </p:nvSpPr>
          <p:spPr bwMode="auto">
            <a:xfrm flipH="1">
              <a:off x="1747" y="1990"/>
              <a:ext cx="284" cy="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17" name="Freeform 9"/>
            <p:cNvSpPr>
              <a:spLocks/>
            </p:cNvSpPr>
            <p:nvPr/>
          </p:nvSpPr>
          <p:spPr bwMode="auto">
            <a:xfrm>
              <a:off x="3625" y="1419"/>
              <a:ext cx="673" cy="428"/>
            </a:xfrm>
            <a:custGeom>
              <a:avLst/>
              <a:gdLst/>
              <a:ahLst/>
              <a:cxnLst>
                <a:cxn ang="0">
                  <a:pos x="0" y="425"/>
                </a:cxn>
                <a:cxn ang="0">
                  <a:pos x="3" y="0"/>
                </a:cxn>
                <a:cxn ang="0">
                  <a:pos x="673" y="0"/>
                </a:cxn>
                <a:cxn ang="0">
                  <a:pos x="673" y="428"/>
                </a:cxn>
                <a:cxn ang="0">
                  <a:pos x="3" y="428"/>
                </a:cxn>
                <a:cxn ang="0">
                  <a:pos x="3" y="428"/>
                </a:cxn>
              </a:cxnLst>
              <a:rect l="0" t="0" r="r" b="b"/>
              <a:pathLst>
                <a:path w="673" h="428">
                  <a:moveTo>
                    <a:pt x="0" y="425"/>
                  </a:moveTo>
                  <a:lnTo>
                    <a:pt x="3" y="0"/>
                  </a:lnTo>
                  <a:lnTo>
                    <a:pt x="673" y="0"/>
                  </a:lnTo>
                  <a:lnTo>
                    <a:pt x="673" y="428"/>
                  </a:lnTo>
                  <a:lnTo>
                    <a:pt x="3" y="428"/>
                  </a:lnTo>
                  <a:lnTo>
                    <a:pt x="3" y="42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18" name="Freeform 10"/>
            <p:cNvSpPr>
              <a:spLocks/>
            </p:cNvSpPr>
            <p:nvPr/>
          </p:nvSpPr>
          <p:spPr bwMode="auto">
            <a:xfrm>
              <a:off x="3625" y="1847"/>
              <a:ext cx="673" cy="425"/>
            </a:xfrm>
            <a:custGeom>
              <a:avLst/>
              <a:gdLst/>
              <a:ahLst/>
              <a:cxnLst>
                <a:cxn ang="0">
                  <a:pos x="0" y="425"/>
                </a:cxn>
                <a:cxn ang="0">
                  <a:pos x="3" y="0"/>
                </a:cxn>
                <a:cxn ang="0">
                  <a:pos x="673" y="0"/>
                </a:cxn>
                <a:cxn ang="0">
                  <a:pos x="673" y="425"/>
                </a:cxn>
                <a:cxn ang="0">
                  <a:pos x="3" y="425"/>
                </a:cxn>
                <a:cxn ang="0">
                  <a:pos x="3" y="425"/>
                </a:cxn>
              </a:cxnLst>
              <a:rect l="0" t="0" r="r" b="b"/>
              <a:pathLst>
                <a:path w="673" h="425">
                  <a:moveTo>
                    <a:pt x="0" y="425"/>
                  </a:moveTo>
                  <a:lnTo>
                    <a:pt x="3" y="0"/>
                  </a:lnTo>
                  <a:lnTo>
                    <a:pt x="673" y="0"/>
                  </a:lnTo>
                  <a:lnTo>
                    <a:pt x="673" y="425"/>
                  </a:lnTo>
                  <a:lnTo>
                    <a:pt x="3" y="425"/>
                  </a:lnTo>
                  <a:lnTo>
                    <a:pt x="3" y="425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19" name="Rectangle 11"/>
            <p:cNvSpPr>
              <a:spLocks noChangeArrowheads="1"/>
            </p:cNvSpPr>
            <p:nvPr/>
          </p:nvSpPr>
          <p:spPr bwMode="auto">
            <a:xfrm>
              <a:off x="3744" y="1584"/>
              <a:ext cx="48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200" b="1" dirty="0"/>
                <a:t>Register  </a:t>
              </a:r>
            </a:p>
          </p:txBody>
        </p:sp>
        <p:sp>
          <p:nvSpPr>
            <p:cNvPr id="196620" name="Freeform 12"/>
            <p:cNvSpPr>
              <a:spLocks/>
            </p:cNvSpPr>
            <p:nvPr/>
          </p:nvSpPr>
          <p:spPr bwMode="auto">
            <a:xfrm>
              <a:off x="3625" y="2272"/>
              <a:ext cx="673" cy="428"/>
            </a:xfrm>
            <a:custGeom>
              <a:avLst/>
              <a:gdLst/>
              <a:ahLst/>
              <a:cxnLst>
                <a:cxn ang="0">
                  <a:pos x="0" y="428"/>
                </a:cxn>
                <a:cxn ang="0">
                  <a:pos x="3" y="0"/>
                </a:cxn>
                <a:cxn ang="0">
                  <a:pos x="673" y="0"/>
                </a:cxn>
                <a:cxn ang="0">
                  <a:pos x="673" y="428"/>
                </a:cxn>
                <a:cxn ang="0">
                  <a:pos x="3" y="428"/>
                </a:cxn>
                <a:cxn ang="0">
                  <a:pos x="3" y="428"/>
                </a:cxn>
              </a:cxnLst>
              <a:rect l="0" t="0" r="r" b="b"/>
              <a:pathLst>
                <a:path w="673" h="428">
                  <a:moveTo>
                    <a:pt x="0" y="428"/>
                  </a:moveTo>
                  <a:lnTo>
                    <a:pt x="3" y="0"/>
                  </a:lnTo>
                  <a:lnTo>
                    <a:pt x="673" y="0"/>
                  </a:lnTo>
                  <a:lnTo>
                    <a:pt x="673" y="428"/>
                  </a:lnTo>
                  <a:lnTo>
                    <a:pt x="3" y="428"/>
                  </a:lnTo>
                  <a:lnTo>
                    <a:pt x="3" y="42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1" name="Freeform 13"/>
            <p:cNvSpPr>
              <a:spLocks/>
            </p:cNvSpPr>
            <p:nvPr/>
          </p:nvSpPr>
          <p:spPr bwMode="auto">
            <a:xfrm>
              <a:off x="3625" y="2700"/>
              <a:ext cx="673" cy="428"/>
            </a:xfrm>
            <a:custGeom>
              <a:avLst/>
              <a:gdLst/>
              <a:ahLst/>
              <a:cxnLst>
                <a:cxn ang="0">
                  <a:pos x="0" y="425"/>
                </a:cxn>
                <a:cxn ang="0">
                  <a:pos x="3" y="0"/>
                </a:cxn>
                <a:cxn ang="0">
                  <a:pos x="673" y="0"/>
                </a:cxn>
                <a:cxn ang="0">
                  <a:pos x="673" y="428"/>
                </a:cxn>
                <a:cxn ang="0">
                  <a:pos x="3" y="428"/>
                </a:cxn>
                <a:cxn ang="0">
                  <a:pos x="3" y="428"/>
                </a:cxn>
              </a:cxnLst>
              <a:rect l="0" t="0" r="r" b="b"/>
              <a:pathLst>
                <a:path w="673" h="428">
                  <a:moveTo>
                    <a:pt x="0" y="425"/>
                  </a:moveTo>
                  <a:lnTo>
                    <a:pt x="3" y="0"/>
                  </a:lnTo>
                  <a:lnTo>
                    <a:pt x="673" y="0"/>
                  </a:lnTo>
                  <a:lnTo>
                    <a:pt x="673" y="428"/>
                  </a:lnTo>
                  <a:lnTo>
                    <a:pt x="3" y="428"/>
                  </a:lnTo>
                  <a:lnTo>
                    <a:pt x="3" y="42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2" name="Freeform 14"/>
            <p:cNvSpPr>
              <a:spLocks/>
            </p:cNvSpPr>
            <p:nvPr/>
          </p:nvSpPr>
          <p:spPr bwMode="auto">
            <a:xfrm>
              <a:off x="3242" y="2688"/>
              <a:ext cx="212" cy="200"/>
            </a:xfrm>
            <a:custGeom>
              <a:avLst/>
              <a:gdLst/>
              <a:ahLst/>
              <a:cxnLst>
                <a:cxn ang="0">
                  <a:pos x="126" y="197"/>
                </a:cxn>
                <a:cxn ang="0">
                  <a:pos x="142" y="197"/>
                </a:cxn>
                <a:cxn ang="0">
                  <a:pos x="156" y="194"/>
                </a:cxn>
                <a:cxn ang="0">
                  <a:pos x="166" y="188"/>
                </a:cxn>
                <a:cxn ang="0">
                  <a:pos x="177" y="179"/>
                </a:cxn>
                <a:cxn ang="0">
                  <a:pos x="188" y="170"/>
                </a:cxn>
                <a:cxn ang="0">
                  <a:pos x="196" y="157"/>
                </a:cxn>
                <a:cxn ang="0">
                  <a:pos x="204" y="145"/>
                </a:cxn>
                <a:cxn ang="0">
                  <a:pos x="209" y="130"/>
                </a:cxn>
                <a:cxn ang="0">
                  <a:pos x="212" y="115"/>
                </a:cxn>
                <a:cxn ang="0">
                  <a:pos x="212" y="100"/>
                </a:cxn>
                <a:cxn ang="0">
                  <a:pos x="212" y="85"/>
                </a:cxn>
                <a:cxn ang="0">
                  <a:pos x="209" y="69"/>
                </a:cxn>
                <a:cxn ang="0">
                  <a:pos x="204" y="54"/>
                </a:cxn>
                <a:cxn ang="0">
                  <a:pos x="196" y="42"/>
                </a:cxn>
                <a:cxn ang="0">
                  <a:pos x="188" y="30"/>
                </a:cxn>
                <a:cxn ang="0">
                  <a:pos x="177" y="21"/>
                </a:cxn>
                <a:cxn ang="0">
                  <a:pos x="166" y="12"/>
                </a:cxn>
                <a:cxn ang="0">
                  <a:pos x="156" y="6"/>
                </a:cxn>
                <a:cxn ang="0">
                  <a:pos x="142" y="3"/>
                </a:cxn>
                <a:cxn ang="0">
                  <a:pos x="126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126" y="200"/>
                </a:cxn>
                <a:cxn ang="0">
                  <a:pos x="126" y="200"/>
                </a:cxn>
              </a:cxnLst>
              <a:rect l="0" t="0" r="r" b="b"/>
              <a:pathLst>
                <a:path w="212" h="200">
                  <a:moveTo>
                    <a:pt x="126" y="197"/>
                  </a:moveTo>
                  <a:lnTo>
                    <a:pt x="142" y="197"/>
                  </a:lnTo>
                  <a:lnTo>
                    <a:pt x="156" y="194"/>
                  </a:lnTo>
                  <a:lnTo>
                    <a:pt x="166" y="188"/>
                  </a:lnTo>
                  <a:lnTo>
                    <a:pt x="177" y="179"/>
                  </a:lnTo>
                  <a:lnTo>
                    <a:pt x="188" y="170"/>
                  </a:lnTo>
                  <a:lnTo>
                    <a:pt x="196" y="157"/>
                  </a:lnTo>
                  <a:lnTo>
                    <a:pt x="204" y="145"/>
                  </a:lnTo>
                  <a:lnTo>
                    <a:pt x="209" y="130"/>
                  </a:lnTo>
                  <a:lnTo>
                    <a:pt x="212" y="115"/>
                  </a:lnTo>
                  <a:lnTo>
                    <a:pt x="212" y="100"/>
                  </a:lnTo>
                  <a:lnTo>
                    <a:pt x="212" y="85"/>
                  </a:lnTo>
                  <a:lnTo>
                    <a:pt x="209" y="69"/>
                  </a:lnTo>
                  <a:lnTo>
                    <a:pt x="204" y="54"/>
                  </a:lnTo>
                  <a:lnTo>
                    <a:pt x="196" y="42"/>
                  </a:lnTo>
                  <a:lnTo>
                    <a:pt x="188" y="30"/>
                  </a:lnTo>
                  <a:lnTo>
                    <a:pt x="177" y="21"/>
                  </a:lnTo>
                  <a:lnTo>
                    <a:pt x="166" y="12"/>
                  </a:lnTo>
                  <a:lnTo>
                    <a:pt x="156" y="6"/>
                  </a:lnTo>
                  <a:lnTo>
                    <a:pt x="142" y="3"/>
                  </a:lnTo>
                  <a:lnTo>
                    <a:pt x="126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126" y="200"/>
                  </a:lnTo>
                  <a:lnTo>
                    <a:pt x="126" y="20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3" name="Line 15"/>
            <p:cNvSpPr>
              <a:spLocks noChangeShapeType="1"/>
            </p:cNvSpPr>
            <p:nvPr/>
          </p:nvSpPr>
          <p:spPr bwMode="auto">
            <a:xfrm flipH="1">
              <a:off x="3457" y="2788"/>
              <a:ext cx="16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4" name="Rectangle 16"/>
            <p:cNvSpPr>
              <a:spLocks noChangeArrowheads="1"/>
            </p:cNvSpPr>
            <p:nvPr/>
          </p:nvSpPr>
          <p:spPr bwMode="auto">
            <a:xfrm>
              <a:off x="3677" y="2727"/>
              <a:ext cx="14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Arial" pitchFamily="34" charset="0"/>
                </a:rPr>
                <a:t>C</a:t>
              </a:r>
              <a:endParaRPr lang="en-US" altLang="zh-CN" sz="1200"/>
            </a:p>
          </p:txBody>
        </p:sp>
        <p:sp>
          <p:nvSpPr>
            <p:cNvPr id="196625" name="Line 17"/>
            <p:cNvSpPr>
              <a:spLocks noChangeShapeType="1"/>
            </p:cNvSpPr>
            <p:nvPr/>
          </p:nvSpPr>
          <p:spPr bwMode="auto">
            <a:xfrm flipH="1">
              <a:off x="3143" y="2724"/>
              <a:ext cx="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6" name="Freeform 18"/>
            <p:cNvSpPr>
              <a:spLocks/>
            </p:cNvSpPr>
            <p:nvPr/>
          </p:nvSpPr>
          <p:spPr bwMode="auto">
            <a:xfrm>
              <a:off x="3242" y="3112"/>
              <a:ext cx="212" cy="201"/>
            </a:xfrm>
            <a:custGeom>
              <a:avLst/>
              <a:gdLst/>
              <a:ahLst/>
              <a:cxnLst>
                <a:cxn ang="0">
                  <a:pos x="126" y="201"/>
                </a:cxn>
                <a:cxn ang="0">
                  <a:pos x="142" y="198"/>
                </a:cxn>
                <a:cxn ang="0">
                  <a:pos x="156" y="195"/>
                </a:cxn>
                <a:cxn ang="0">
                  <a:pos x="166" y="189"/>
                </a:cxn>
                <a:cxn ang="0">
                  <a:pos x="177" y="183"/>
                </a:cxn>
                <a:cxn ang="0">
                  <a:pos x="188" y="170"/>
                </a:cxn>
                <a:cxn ang="0">
                  <a:pos x="196" y="161"/>
                </a:cxn>
                <a:cxn ang="0">
                  <a:pos x="204" y="146"/>
                </a:cxn>
                <a:cxn ang="0">
                  <a:pos x="209" y="134"/>
                </a:cxn>
                <a:cxn ang="0">
                  <a:pos x="212" y="116"/>
                </a:cxn>
                <a:cxn ang="0">
                  <a:pos x="212" y="101"/>
                </a:cxn>
                <a:cxn ang="0">
                  <a:pos x="212" y="85"/>
                </a:cxn>
                <a:cxn ang="0">
                  <a:pos x="209" y="70"/>
                </a:cxn>
                <a:cxn ang="0">
                  <a:pos x="204" y="55"/>
                </a:cxn>
                <a:cxn ang="0">
                  <a:pos x="196" y="43"/>
                </a:cxn>
                <a:cxn ang="0">
                  <a:pos x="188" y="31"/>
                </a:cxn>
                <a:cxn ang="0">
                  <a:pos x="177" y="22"/>
                </a:cxn>
                <a:cxn ang="0">
                  <a:pos x="166" y="13"/>
                </a:cxn>
                <a:cxn ang="0">
                  <a:pos x="156" y="7"/>
                </a:cxn>
                <a:cxn ang="0">
                  <a:pos x="142" y="3"/>
                </a:cxn>
                <a:cxn ang="0">
                  <a:pos x="126" y="0"/>
                </a:cxn>
                <a:cxn ang="0">
                  <a:pos x="0" y="0"/>
                </a:cxn>
                <a:cxn ang="0">
                  <a:pos x="0" y="201"/>
                </a:cxn>
                <a:cxn ang="0">
                  <a:pos x="126" y="201"/>
                </a:cxn>
                <a:cxn ang="0">
                  <a:pos x="126" y="201"/>
                </a:cxn>
              </a:cxnLst>
              <a:rect l="0" t="0" r="r" b="b"/>
              <a:pathLst>
                <a:path w="212" h="201">
                  <a:moveTo>
                    <a:pt x="126" y="201"/>
                  </a:moveTo>
                  <a:lnTo>
                    <a:pt x="142" y="198"/>
                  </a:lnTo>
                  <a:lnTo>
                    <a:pt x="156" y="195"/>
                  </a:lnTo>
                  <a:lnTo>
                    <a:pt x="166" y="189"/>
                  </a:lnTo>
                  <a:lnTo>
                    <a:pt x="177" y="183"/>
                  </a:lnTo>
                  <a:lnTo>
                    <a:pt x="188" y="170"/>
                  </a:lnTo>
                  <a:lnTo>
                    <a:pt x="196" y="161"/>
                  </a:lnTo>
                  <a:lnTo>
                    <a:pt x="204" y="146"/>
                  </a:lnTo>
                  <a:lnTo>
                    <a:pt x="209" y="134"/>
                  </a:lnTo>
                  <a:lnTo>
                    <a:pt x="212" y="116"/>
                  </a:lnTo>
                  <a:lnTo>
                    <a:pt x="212" y="101"/>
                  </a:lnTo>
                  <a:lnTo>
                    <a:pt x="212" y="85"/>
                  </a:lnTo>
                  <a:lnTo>
                    <a:pt x="209" y="70"/>
                  </a:lnTo>
                  <a:lnTo>
                    <a:pt x="204" y="55"/>
                  </a:lnTo>
                  <a:lnTo>
                    <a:pt x="196" y="43"/>
                  </a:lnTo>
                  <a:lnTo>
                    <a:pt x="188" y="31"/>
                  </a:lnTo>
                  <a:lnTo>
                    <a:pt x="177" y="22"/>
                  </a:lnTo>
                  <a:lnTo>
                    <a:pt x="166" y="13"/>
                  </a:lnTo>
                  <a:lnTo>
                    <a:pt x="156" y="7"/>
                  </a:lnTo>
                  <a:lnTo>
                    <a:pt x="142" y="3"/>
                  </a:lnTo>
                  <a:lnTo>
                    <a:pt x="126" y="0"/>
                  </a:lnTo>
                  <a:lnTo>
                    <a:pt x="0" y="0"/>
                  </a:lnTo>
                  <a:lnTo>
                    <a:pt x="0" y="201"/>
                  </a:lnTo>
                  <a:lnTo>
                    <a:pt x="126" y="201"/>
                  </a:lnTo>
                  <a:lnTo>
                    <a:pt x="126" y="201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7" name="Line 19"/>
            <p:cNvSpPr>
              <a:spLocks noChangeShapeType="1"/>
            </p:cNvSpPr>
            <p:nvPr/>
          </p:nvSpPr>
          <p:spPr bwMode="auto">
            <a:xfrm flipH="1">
              <a:off x="3457" y="3213"/>
              <a:ext cx="16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8" name="Rectangle 20"/>
            <p:cNvSpPr>
              <a:spLocks noChangeArrowheads="1"/>
            </p:cNvSpPr>
            <p:nvPr/>
          </p:nvSpPr>
          <p:spPr bwMode="auto">
            <a:xfrm>
              <a:off x="3677" y="3152"/>
              <a:ext cx="14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Arial" pitchFamily="34" charset="0"/>
                </a:rPr>
                <a:t>C</a:t>
              </a:r>
              <a:endParaRPr lang="en-US" altLang="zh-CN" sz="1200"/>
            </a:p>
          </p:txBody>
        </p:sp>
        <p:sp>
          <p:nvSpPr>
            <p:cNvPr id="196629" name="Freeform 21"/>
            <p:cNvSpPr>
              <a:spLocks/>
            </p:cNvSpPr>
            <p:nvPr/>
          </p:nvSpPr>
          <p:spPr bwMode="auto">
            <a:xfrm>
              <a:off x="1747" y="1279"/>
              <a:ext cx="1495" cy="1870"/>
            </a:xfrm>
            <a:custGeom>
              <a:avLst/>
              <a:gdLst/>
              <a:ahLst/>
              <a:cxnLst>
                <a:cxn ang="0">
                  <a:pos x="1495" y="1870"/>
                </a:cxn>
                <a:cxn ang="0">
                  <a:pos x="1396" y="1870"/>
                </a:cxn>
                <a:cxn ang="0">
                  <a:pos x="1396" y="0"/>
                </a:cxn>
                <a:cxn ang="0">
                  <a:pos x="0" y="0"/>
                </a:cxn>
              </a:cxnLst>
              <a:rect l="0" t="0" r="r" b="b"/>
              <a:pathLst>
                <a:path w="1495" h="1870">
                  <a:moveTo>
                    <a:pt x="1495" y="1870"/>
                  </a:moveTo>
                  <a:lnTo>
                    <a:pt x="1396" y="1870"/>
                  </a:lnTo>
                  <a:lnTo>
                    <a:pt x="1396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0" name="Rectangle 22"/>
            <p:cNvSpPr>
              <a:spLocks noChangeArrowheads="1"/>
            </p:cNvSpPr>
            <p:nvPr/>
          </p:nvSpPr>
          <p:spPr bwMode="auto">
            <a:xfrm>
              <a:off x="3677" y="2979"/>
              <a:ext cx="14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en-US" altLang="zh-CN" sz="1200"/>
            </a:p>
          </p:txBody>
        </p:sp>
        <p:sp>
          <p:nvSpPr>
            <p:cNvPr id="196631" name="Rectangle 23"/>
            <p:cNvSpPr>
              <a:spLocks noChangeArrowheads="1"/>
            </p:cNvSpPr>
            <p:nvPr/>
          </p:nvSpPr>
          <p:spPr bwMode="auto">
            <a:xfrm>
              <a:off x="3677" y="3404"/>
              <a:ext cx="14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en-US" altLang="zh-CN" sz="1200"/>
            </a:p>
          </p:txBody>
        </p:sp>
        <p:sp>
          <p:nvSpPr>
            <p:cNvPr id="196632" name="Freeform 24"/>
            <p:cNvSpPr>
              <a:spLocks/>
            </p:cNvSpPr>
            <p:nvPr/>
          </p:nvSpPr>
          <p:spPr bwMode="auto">
            <a:xfrm>
              <a:off x="3625" y="3128"/>
              <a:ext cx="673" cy="425"/>
            </a:xfrm>
            <a:custGeom>
              <a:avLst/>
              <a:gdLst/>
              <a:ahLst/>
              <a:cxnLst>
                <a:cxn ang="0">
                  <a:pos x="0" y="425"/>
                </a:cxn>
                <a:cxn ang="0">
                  <a:pos x="3" y="0"/>
                </a:cxn>
                <a:cxn ang="0">
                  <a:pos x="673" y="0"/>
                </a:cxn>
                <a:cxn ang="0">
                  <a:pos x="673" y="425"/>
                </a:cxn>
                <a:cxn ang="0">
                  <a:pos x="3" y="425"/>
                </a:cxn>
                <a:cxn ang="0">
                  <a:pos x="3" y="425"/>
                </a:cxn>
              </a:cxnLst>
              <a:rect l="0" t="0" r="r" b="b"/>
              <a:pathLst>
                <a:path w="673" h="425">
                  <a:moveTo>
                    <a:pt x="0" y="425"/>
                  </a:moveTo>
                  <a:lnTo>
                    <a:pt x="3" y="0"/>
                  </a:lnTo>
                  <a:lnTo>
                    <a:pt x="673" y="0"/>
                  </a:lnTo>
                  <a:lnTo>
                    <a:pt x="673" y="425"/>
                  </a:lnTo>
                  <a:lnTo>
                    <a:pt x="3" y="425"/>
                  </a:lnTo>
                  <a:lnTo>
                    <a:pt x="3" y="425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3" name="Freeform 25"/>
            <p:cNvSpPr>
              <a:spLocks/>
            </p:cNvSpPr>
            <p:nvPr/>
          </p:nvSpPr>
          <p:spPr bwMode="auto">
            <a:xfrm>
              <a:off x="3952" y="2478"/>
              <a:ext cx="19" cy="18"/>
            </a:xfrm>
            <a:custGeom>
              <a:avLst/>
              <a:gdLst/>
              <a:ahLst/>
              <a:cxnLst>
                <a:cxn ang="0">
                  <a:pos x="16" y="9"/>
                </a:cxn>
                <a:cxn ang="0">
                  <a:pos x="16" y="9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6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3" y="15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15"/>
                </a:cxn>
                <a:cxn ang="0">
                  <a:pos x="16" y="15"/>
                </a:cxn>
                <a:cxn ang="0">
                  <a:pos x="16" y="15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9" y="9"/>
                </a:cxn>
                <a:cxn ang="0">
                  <a:pos x="19" y="9"/>
                </a:cxn>
                <a:cxn ang="0">
                  <a:pos x="16" y="9"/>
                </a:cxn>
              </a:cxnLst>
              <a:rect l="0" t="0" r="r" b="b"/>
              <a:pathLst>
                <a:path w="19" h="18">
                  <a:moveTo>
                    <a:pt x="16" y="9"/>
                  </a:moveTo>
                  <a:lnTo>
                    <a:pt x="16" y="9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4" name="Freeform 26"/>
            <p:cNvSpPr>
              <a:spLocks/>
            </p:cNvSpPr>
            <p:nvPr/>
          </p:nvSpPr>
          <p:spPr bwMode="auto">
            <a:xfrm>
              <a:off x="3952" y="2414"/>
              <a:ext cx="19" cy="19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0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6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3" y="4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3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8" y="19"/>
                </a:cxn>
                <a:cxn ang="0">
                  <a:pos x="8" y="19"/>
                </a:cxn>
                <a:cxn ang="0">
                  <a:pos x="11" y="19"/>
                </a:cxn>
                <a:cxn ang="0">
                  <a:pos x="11" y="19"/>
                </a:cxn>
                <a:cxn ang="0">
                  <a:pos x="14" y="19"/>
                </a:cxn>
                <a:cxn ang="0">
                  <a:pos x="14" y="19"/>
                </a:cxn>
                <a:cxn ang="0">
                  <a:pos x="16" y="19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6" y="13"/>
                </a:cxn>
                <a:cxn ang="0">
                  <a:pos x="16" y="13"/>
                </a:cxn>
                <a:cxn ang="0">
                  <a:pos x="19" y="10"/>
                </a:cxn>
                <a:cxn ang="0">
                  <a:pos x="19" y="10"/>
                </a:cxn>
                <a:cxn ang="0">
                  <a:pos x="16" y="10"/>
                </a:cxn>
              </a:cxnLst>
              <a:rect l="0" t="0" r="r" b="b"/>
              <a:pathLst>
                <a:path w="19" h="19">
                  <a:moveTo>
                    <a:pt x="16" y="10"/>
                  </a:moveTo>
                  <a:lnTo>
                    <a:pt x="16" y="10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3" y="4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5" name="Freeform 27"/>
            <p:cNvSpPr>
              <a:spLocks/>
            </p:cNvSpPr>
            <p:nvPr/>
          </p:nvSpPr>
          <p:spPr bwMode="auto">
            <a:xfrm>
              <a:off x="3952" y="2542"/>
              <a:ext cx="19" cy="18"/>
            </a:xfrm>
            <a:custGeom>
              <a:avLst/>
              <a:gdLst/>
              <a:ahLst/>
              <a:cxnLst>
                <a:cxn ang="0">
                  <a:pos x="16" y="9"/>
                </a:cxn>
                <a:cxn ang="0">
                  <a:pos x="16" y="9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3"/>
                </a:cxn>
                <a:cxn ang="0">
                  <a:pos x="16" y="3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6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15"/>
                </a:cxn>
                <a:cxn ang="0">
                  <a:pos x="16" y="15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9" y="9"/>
                </a:cxn>
                <a:cxn ang="0">
                  <a:pos x="19" y="9"/>
                </a:cxn>
                <a:cxn ang="0">
                  <a:pos x="16" y="9"/>
                </a:cxn>
              </a:cxnLst>
              <a:rect l="0" t="0" r="r" b="b"/>
              <a:pathLst>
                <a:path w="19" h="18">
                  <a:moveTo>
                    <a:pt x="16" y="9"/>
                  </a:moveTo>
                  <a:lnTo>
                    <a:pt x="16" y="9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6" name="Rectangle 28"/>
            <p:cNvSpPr>
              <a:spLocks noChangeArrowheads="1"/>
            </p:cNvSpPr>
            <p:nvPr/>
          </p:nvSpPr>
          <p:spPr bwMode="auto">
            <a:xfrm>
              <a:off x="4111" y="3273"/>
              <a:ext cx="63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zh-CN" sz="1200" dirty="0"/>
            </a:p>
          </p:txBody>
        </p:sp>
        <p:sp>
          <p:nvSpPr>
            <p:cNvPr id="196637" name="Freeform 29"/>
            <p:cNvSpPr>
              <a:spLocks/>
            </p:cNvSpPr>
            <p:nvPr/>
          </p:nvSpPr>
          <p:spPr bwMode="auto">
            <a:xfrm>
              <a:off x="3574" y="3015"/>
              <a:ext cx="49" cy="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2"/>
                </a:cxn>
                <a:cxn ang="0">
                  <a:pos x="49" y="25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49" h="52">
                  <a:moveTo>
                    <a:pt x="0" y="0"/>
                  </a:moveTo>
                  <a:lnTo>
                    <a:pt x="3" y="52"/>
                  </a:lnTo>
                  <a:lnTo>
                    <a:pt x="49" y="25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8" name="Freeform 30"/>
            <p:cNvSpPr>
              <a:spLocks/>
            </p:cNvSpPr>
            <p:nvPr/>
          </p:nvSpPr>
          <p:spPr bwMode="auto">
            <a:xfrm>
              <a:off x="3574" y="3440"/>
              <a:ext cx="49" cy="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2"/>
                </a:cxn>
                <a:cxn ang="0">
                  <a:pos x="49" y="24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49" h="52">
                  <a:moveTo>
                    <a:pt x="0" y="0"/>
                  </a:moveTo>
                  <a:lnTo>
                    <a:pt x="3" y="52"/>
                  </a:lnTo>
                  <a:lnTo>
                    <a:pt x="49" y="24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9" name="Line 31"/>
            <p:cNvSpPr>
              <a:spLocks noChangeShapeType="1"/>
            </p:cNvSpPr>
            <p:nvPr/>
          </p:nvSpPr>
          <p:spPr bwMode="auto">
            <a:xfrm flipH="1">
              <a:off x="3041" y="3040"/>
              <a:ext cx="54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40" name="Freeform 32"/>
            <p:cNvSpPr>
              <a:spLocks/>
            </p:cNvSpPr>
            <p:nvPr/>
          </p:nvSpPr>
          <p:spPr bwMode="auto">
            <a:xfrm>
              <a:off x="3041" y="1759"/>
              <a:ext cx="544" cy="1705"/>
            </a:xfrm>
            <a:custGeom>
              <a:avLst/>
              <a:gdLst/>
              <a:ahLst/>
              <a:cxnLst>
                <a:cxn ang="0">
                  <a:pos x="0" y="1705"/>
                </a:cxn>
                <a:cxn ang="0">
                  <a:pos x="0" y="0"/>
                </a:cxn>
                <a:cxn ang="0">
                  <a:pos x="544" y="0"/>
                </a:cxn>
              </a:cxnLst>
              <a:rect l="0" t="0" r="r" b="b"/>
              <a:pathLst>
                <a:path w="544" h="1705">
                  <a:moveTo>
                    <a:pt x="0" y="1705"/>
                  </a:moveTo>
                  <a:lnTo>
                    <a:pt x="0" y="0"/>
                  </a:lnTo>
                  <a:lnTo>
                    <a:pt x="544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41" name="Freeform 33"/>
            <p:cNvSpPr>
              <a:spLocks/>
            </p:cNvSpPr>
            <p:nvPr/>
          </p:nvSpPr>
          <p:spPr bwMode="auto">
            <a:xfrm>
              <a:off x="3242" y="1407"/>
              <a:ext cx="212" cy="200"/>
            </a:xfrm>
            <a:custGeom>
              <a:avLst/>
              <a:gdLst/>
              <a:ahLst/>
              <a:cxnLst>
                <a:cxn ang="0">
                  <a:pos x="126" y="200"/>
                </a:cxn>
                <a:cxn ang="0">
                  <a:pos x="142" y="197"/>
                </a:cxn>
                <a:cxn ang="0">
                  <a:pos x="156" y="194"/>
                </a:cxn>
                <a:cxn ang="0">
                  <a:pos x="166" y="188"/>
                </a:cxn>
                <a:cxn ang="0">
                  <a:pos x="177" y="182"/>
                </a:cxn>
                <a:cxn ang="0">
                  <a:pos x="188" y="170"/>
                </a:cxn>
                <a:cxn ang="0">
                  <a:pos x="196" y="161"/>
                </a:cxn>
                <a:cxn ang="0">
                  <a:pos x="204" y="146"/>
                </a:cxn>
                <a:cxn ang="0">
                  <a:pos x="209" y="133"/>
                </a:cxn>
                <a:cxn ang="0">
                  <a:pos x="212" y="118"/>
                </a:cxn>
                <a:cxn ang="0">
                  <a:pos x="212" y="100"/>
                </a:cxn>
                <a:cxn ang="0">
                  <a:pos x="212" y="85"/>
                </a:cxn>
                <a:cxn ang="0">
                  <a:pos x="209" y="70"/>
                </a:cxn>
                <a:cxn ang="0">
                  <a:pos x="204" y="55"/>
                </a:cxn>
                <a:cxn ang="0">
                  <a:pos x="196" y="42"/>
                </a:cxn>
                <a:cxn ang="0">
                  <a:pos x="188" y="30"/>
                </a:cxn>
                <a:cxn ang="0">
                  <a:pos x="177" y="21"/>
                </a:cxn>
                <a:cxn ang="0">
                  <a:pos x="166" y="12"/>
                </a:cxn>
                <a:cxn ang="0">
                  <a:pos x="156" y="6"/>
                </a:cxn>
                <a:cxn ang="0">
                  <a:pos x="142" y="3"/>
                </a:cxn>
                <a:cxn ang="0">
                  <a:pos x="126" y="0"/>
                </a:cxn>
                <a:cxn ang="0">
                  <a:pos x="0" y="0"/>
                </a:cxn>
                <a:cxn ang="0">
                  <a:pos x="0" y="200"/>
                </a:cxn>
                <a:cxn ang="0">
                  <a:pos x="126" y="200"/>
                </a:cxn>
                <a:cxn ang="0">
                  <a:pos x="126" y="200"/>
                </a:cxn>
              </a:cxnLst>
              <a:rect l="0" t="0" r="r" b="b"/>
              <a:pathLst>
                <a:path w="212" h="200">
                  <a:moveTo>
                    <a:pt x="126" y="200"/>
                  </a:moveTo>
                  <a:lnTo>
                    <a:pt x="142" y="197"/>
                  </a:lnTo>
                  <a:lnTo>
                    <a:pt x="156" y="194"/>
                  </a:lnTo>
                  <a:lnTo>
                    <a:pt x="166" y="188"/>
                  </a:lnTo>
                  <a:lnTo>
                    <a:pt x="177" y="182"/>
                  </a:lnTo>
                  <a:lnTo>
                    <a:pt x="188" y="170"/>
                  </a:lnTo>
                  <a:lnTo>
                    <a:pt x="196" y="161"/>
                  </a:lnTo>
                  <a:lnTo>
                    <a:pt x="204" y="146"/>
                  </a:lnTo>
                  <a:lnTo>
                    <a:pt x="209" y="133"/>
                  </a:lnTo>
                  <a:lnTo>
                    <a:pt x="212" y="118"/>
                  </a:lnTo>
                  <a:lnTo>
                    <a:pt x="212" y="100"/>
                  </a:lnTo>
                  <a:lnTo>
                    <a:pt x="212" y="85"/>
                  </a:lnTo>
                  <a:lnTo>
                    <a:pt x="209" y="70"/>
                  </a:lnTo>
                  <a:lnTo>
                    <a:pt x="204" y="55"/>
                  </a:lnTo>
                  <a:lnTo>
                    <a:pt x="196" y="42"/>
                  </a:lnTo>
                  <a:lnTo>
                    <a:pt x="188" y="30"/>
                  </a:lnTo>
                  <a:lnTo>
                    <a:pt x="177" y="21"/>
                  </a:lnTo>
                  <a:lnTo>
                    <a:pt x="166" y="12"/>
                  </a:lnTo>
                  <a:lnTo>
                    <a:pt x="156" y="6"/>
                  </a:lnTo>
                  <a:lnTo>
                    <a:pt x="142" y="3"/>
                  </a:lnTo>
                  <a:lnTo>
                    <a:pt x="126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126" y="200"/>
                  </a:lnTo>
                  <a:lnTo>
                    <a:pt x="126" y="20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42" name="Line 34"/>
            <p:cNvSpPr>
              <a:spLocks noChangeShapeType="1"/>
            </p:cNvSpPr>
            <p:nvPr/>
          </p:nvSpPr>
          <p:spPr bwMode="auto">
            <a:xfrm flipH="1">
              <a:off x="3457" y="1507"/>
              <a:ext cx="16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43" name="Rectangle 35"/>
            <p:cNvSpPr>
              <a:spLocks noChangeArrowheads="1"/>
            </p:cNvSpPr>
            <p:nvPr/>
          </p:nvSpPr>
          <p:spPr bwMode="auto">
            <a:xfrm>
              <a:off x="3677" y="1446"/>
              <a:ext cx="14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Arial" pitchFamily="34" charset="0"/>
                </a:rPr>
                <a:t>C</a:t>
              </a:r>
              <a:endParaRPr lang="en-US" altLang="zh-CN" sz="1200"/>
            </a:p>
          </p:txBody>
        </p:sp>
        <p:sp>
          <p:nvSpPr>
            <p:cNvPr id="196644" name="Freeform 36"/>
            <p:cNvSpPr>
              <a:spLocks/>
            </p:cNvSpPr>
            <p:nvPr/>
          </p:nvSpPr>
          <p:spPr bwMode="auto">
            <a:xfrm>
              <a:off x="3242" y="1835"/>
              <a:ext cx="212" cy="197"/>
            </a:xfrm>
            <a:custGeom>
              <a:avLst/>
              <a:gdLst/>
              <a:ahLst/>
              <a:cxnLst>
                <a:cxn ang="0">
                  <a:pos x="126" y="197"/>
                </a:cxn>
                <a:cxn ang="0">
                  <a:pos x="142" y="197"/>
                </a:cxn>
                <a:cxn ang="0">
                  <a:pos x="156" y="191"/>
                </a:cxn>
                <a:cxn ang="0">
                  <a:pos x="166" y="185"/>
                </a:cxn>
                <a:cxn ang="0">
                  <a:pos x="177" y="179"/>
                </a:cxn>
                <a:cxn ang="0">
                  <a:pos x="188" y="167"/>
                </a:cxn>
                <a:cxn ang="0">
                  <a:pos x="196" y="158"/>
                </a:cxn>
                <a:cxn ang="0">
                  <a:pos x="204" y="142"/>
                </a:cxn>
                <a:cxn ang="0">
                  <a:pos x="209" y="130"/>
                </a:cxn>
                <a:cxn ang="0">
                  <a:pos x="212" y="115"/>
                </a:cxn>
                <a:cxn ang="0">
                  <a:pos x="212" y="97"/>
                </a:cxn>
                <a:cxn ang="0">
                  <a:pos x="212" y="82"/>
                </a:cxn>
                <a:cxn ang="0">
                  <a:pos x="209" y="67"/>
                </a:cxn>
                <a:cxn ang="0">
                  <a:pos x="204" y="51"/>
                </a:cxn>
                <a:cxn ang="0">
                  <a:pos x="196" y="39"/>
                </a:cxn>
                <a:cxn ang="0">
                  <a:pos x="188" y="27"/>
                </a:cxn>
                <a:cxn ang="0">
                  <a:pos x="177" y="18"/>
                </a:cxn>
                <a:cxn ang="0">
                  <a:pos x="166" y="9"/>
                </a:cxn>
                <a:cxn ang="0">
                  <a:pos x="156" y="3"/>
                </a:cxn>
                <a:cxn ang="0">
                  <a:pos x="142" y="0"/>
                </a:cxn>
                <a:cxn ang="0">
                  <a:pos x="126" y="0"/>
                </a:cxn>
                <a:cxn ang="0">
                  <a:pos x="0" y="0"/>
                </a:cxn>
                <a:cxn ang="0">
                  <a:pos x="0" y="197"/>
                </a:cxn>
                <a:cxn ang="0">
                  <a:pos x="126" y="197"/>
                </a:cxn>
                <a:cxn ang="0">
                  <a:pos x="126" y="197"/>
                </a:cxn>
              </a:cxnLst>
              <a:rect l="0" t="0" r="r" b="b"/>
              <a:pathLst>
                <a:path w="212" h="197">
                  <a:moveTo>
                    <a:pt x="126" y="197"/>
                  </a:moveTo>
                  <a:lnTo>
                    <a:pt x="142" y="197"/>
                  </a:lnTo>
                  <a:lnTo>
                    <a:pt x="156" y="191"/>
                  </a:lnTo>
                  <a:lnTo>
                    <a:pt x="166" y="185"/>
                  </a:lnTo>
                  <a:lnTo>
                    <a:pt x="177" y="179"/>
                  </a:lnTo>
                  <a:lnTo>
                    <a:pt x="188" y="167"/>
                  </a:lnTo>
                  <a:lnTo>
                    <a:pt x="196" y="158"/>
                  </a:lnTo>
                  <a:lnTo>
                    <a:pt x="204" y="142"/>
                  </a:lnTo>
                  <a:lnTo>
                    <a:pt x="209" y="130"/>
                  </a:lnTo>
                  <a:lnTo>
                    <a:pt x="212" y="115"/>
                  </a:lnTo>
                  <a:lnTo>
                    <a:pt x="212" y="97"/>
                  </a:lnTo>
                  <a:lnTo>
                    <a:pt x="212" y="82"/>
                  </a:lnTo>
                  <a:lnTo>
                    <a:pt x="209" y="67"/>
                  </a:lnTo>
                  <a:lnTo>
                    <a:pt x="204" y="51"/>
                  </a:lnTo>
                  <a:lnTo>
                    <a:pt x="196" y="39"/>
                  </a:lnTo>
                  <a:lnTo>
                    <a:pt x="188" y="27"/>
                  </a:lnTo>
                  <a:lnTo>
                    <a:pt x="177" y="18"/>
                  </a:lnTo>
                  <a:lnTo>
                    <a:pt x="166" y="9"/>
                  </a:lnTo>
                  <a:lnTo>
                    <a:pt x="156" y="3"/>
                  </a:lnTo>
                  <a:lnTo>
                    <a:pt x="142" y="0"/>
                  </a:lnTo>
                  <a:lnTo>
                    <a:pt x="126" y="0"/>
                  </a:lnTo>
                  <a:lnTo>
                    <a:pt x="0" y="0"/>
                  </a:lnTo>
                  <a:lnTo>
                    <a:pt x="0" y="197"/>
                  </a:lnTo>
                  <a:lnTo>
                    <a:pt x="126" y="197"/>
                  </a:lnTo>
                  <a:lnTo>
                    <a:pt x="126" y="19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45" name="Line 37"/>
            <p:cNvSpPr>
              <a:spLocks noChangeShapeType="1"/>
            </p:cNvSpPr>
            <p:nvPr/>
          </p:nvSpPr>
          <p:spPr bwMode="auto">
            <a:xfrm flipH="1">
              <a:off x="3457" y="1932"/>
              <a:ext cx="16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46" name="Rectangle 38"/>
            <p:cNvSpPr>
              <a:spLocks noChangeArrowheads="1"/>
            </p:cNvSpPr>
            <p:nvPr/>
          </p:nvSpPr>
          <p:spPr bwMode="auto">
            <a:xfrm>
              <a:off x="3677" y="1871"/>
              <a:ext cx="14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Arial" pitchFamily="34" charset="0"/>
                </a:rPr>
                <a:t>C</a:t>
              </a:r>
              <a:endParaRPr lang="en-US" altLang="zh-CN" sz="1200"/>
            </a:p>
          </p:txBody>
        </p:sp>
        <p:sp>
          <p:nvSpPr>
            <p:cNvPr id="196647" name="Rectangle 39"/>
            <p:cNvSpPr>
              <a:spLocks noChangeArrowheads="1"/>
            </p:cNvSpPr>
            <p:nvPr/>
          </p:nvSpPr>
          <p:spPr bwMode="auto">
            <a:xfrm>
              <a:off x="3663" y="1718"/>
              <a:ext cx="465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300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en-US" altLang="zh-CN" sz="1200" dirty="0"/>
            </a:p>
          </p:txBody>
        </p:sp>
        <p:sp>
          <p:nvSpPr>
            <p:cNvPr id="196648" name="Rectangle 40"/>
            <p:cNvSpPr>
              <a:spLocks noChangeArrowheads="1"/>
            </p:cNvSpPr>
            <p:nvPr/>
          </p:nvSpPr>
          <p:spPr bwMode="auto">
            <a:xfrm>
              <a:off x="3677" y="2126"/>
              <a:ext cx="14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en-US" altLang="zh-CN" sz="1200"/>
            </a:p>
          </p:txBody>
        </p:sp>
        <p:sp>
          <p:nvSpPr>
            <p:cNvPr id="196649" name="Freeform 41"/>
            <p:cNvSpPr>
              <a:spLocks/>
            </p:cNvSpPr>
            <p:nvPr/>
          </p:nvSpPr>
          <p:spPr bwMode="auto">
            <a:xfrm>
              <a:off x="3574" y="1735"/>
              <a:ext cx="49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1"/>
                </a:cxn>
                <a:cxn ang="0">
                  <a:pos x="49" y="24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49" h="51">
                  <a:moveTo>
                    <a:pt x="0" y="0"/>
                  </a:moveTo>
                  <a:lnTo>
                    <a:pt x="3" y="51"/>
                  </a:lnTo>
                  <a:lnTo>
                    <a:pt x="49" y="24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0" name="Freeform 42"/>
            <p:cNvSpPr>
              <a:spLocks/>
            </p:cNvSpPr>
            <p:nvPr/>
          </p:nvSpPr>
          <p:spPr bwMode="auto">
            <a:xfrm>
              <a:off x="3574" y="2160"/>
              <a:ext cx="49" cy="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1"/>
                </a:cxn>
                <a:cxn ang="0">
                  <a:pos x="49" y="24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49" h="51">
                  <a:moveTo>
                    <a:pt x="0" y="0"/>
                  </a:moveTo>
                  <a:lnTo>
                    <a:pt x="3" y="51"/>
                  </a:lnTo>
                  <a:lnTo>
                    <a:pt x="49" y="24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1" name="Line 43"/>
            <p:cNvSpPr>
              <a:spLocks noChangeShapeType="1"/>
            </p:cNvSpPr>
            <p:nvPr/>
          </p:nvSpPr>
          <p:spPr bwMode="auto">
            <a:xfrm flipH="1">
              <a:off x="3041" y="2184"/>
              <a:ext cx="54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2" name="Line 44"/>
            <p:cNvSpPr>
              <a:spLocks noChangeShapeType="1"/>
            </p:cNvSpPr>
            <p:nvPr/>
          </p:nvSpPr>
          <p:spPr bwMode="auto">
            <a:xfrm flipH="1">
              <a:off x="3143" y="1443"/>
              <a:ext cx="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3" name="Line 45"/>
            <p:cNvSpPr>
              <a:spLocks noChangeShapeType="1"/>
            </p:cNvSpPr>
            <p:nvPr/>
          </p:nvSpPr>
          <p:spPr bwMode="auto">
            <a:xfrm flipH="1">
              <a:off x="3143" y="1868"/>
              <a:ext cx="9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4" name="Freeform 46"/>
            <p:cNvSpPr>
              <a:spLocks/>
            </p:cNvSpPr>
            <p:nvPr/>
          </p:nvSpPr>
          <p:spPr bwMode="auto">
            <a:xfrm>
              <a:off x="2513" y="1729"/>
              <a:ext cx="729" cy="267"/>
            </a:xfrm>
            <a:custGeom>
              <a:avLst/>
              <a:gdLst/>
              <a:ahLst/>
              <a:cxnLst>
                <a:cxn ang="0">
                  <a:pos x="729" y="264"/>
                </a:cxn>
                <a:cxn ang="0">
                  <a:pos x="330" y="267"/>
                </a:cxn>
                <a:cxn ang="0">
                  <a:pos x="330" y="0"/>
                </a:cxn>
                <a:cxn ang="0">
                  <a:pos x="0" y="0"/>
                </a:cxn>
              </a:cxnLst>
              <a:rect l="0" t="0" r="r" b="b"/>
              <a:pathLst>
                <a:path w="729" h="267">
                  <a:moveTo>
                    <a:pt x="729" y="264"/>
                  </a:moveTo>
                  <a:lnTo>
                    <a:pt x="330" y="267"/>
                  </a:lnTo>
                  <a:lnTo>
                    <a:pt x="330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5" name="Freeform 47"/>
            <p:cNvSpPr>
              <a:spLocks/>
            </p:cNvSpPr>
            <p:nvPr/>
          </p:nvSpPr>
          <p:spPr bwMode="auto">
            <a:xfrm>
              <a:off x="3122" y="1419"/>
              <a:ext cx="43" cy="49"/>
            </a:xfrm>
            <a:custGeom>
              <a:avLst/>
              <a:gdLst/>
              <a:ahLst/>
              <a:cxnLst>
                <a:cxn ang="0">
                  <a:pos x="21" y="49"/>
                </a:cxn>
                <a:cxn ang="0">
                  <a:pos x="26" y="49"/>
                </a:cxn>
                <a:cxn ang="0">
                  <a:pos x="29" y="49"/>
                </a:cxn>
                <a:cxn ang="0">
                  <a:pos x="32" y="49"/>
                </a:cxn>
                <a:cxn ang="0">
                  <a:pos x="34" y="46"/>
                </a:cxn>
                <a:cxn ang="0">
                  <a:pos x="37" y="43"/>
                </a:cxn>
                <a:cxn ang="0">
                  <a:pos x="40" y="40"/>
                </a:cxn>
                <a:cxn ang="0">
                  <a:pos x="43" y="36"/>
                </a:cxn>
                <a:cxn ang="0">
                  <a:pos x="43" y="33"/>
                </a:cxn>
                <a:cxn ang="0">
                  <a:pos x="43" y="30"/>
                </a:cxn>
                <a:cxn ang="0">
                  <a:pos x="43" y="24"/>
                </a:cxn>
                <a:cxn ang="0">
                  <a:pos x="43" y="21"/>
                </a:cxn>
                <a:cxn ang="0">
                  <a:pos x="43" y="18"/>
                </a:cxn>
                <a:cxn ang="0">
                  <a:pos x="43" y="12"/>
                </a:cxn>
                <a:cxn ang="0">
                  <a:pos x="40" y="9"/>
                </a:cxn>
                <a:cxn ang="0">
                  <a:pos x="37" y="6"/>
                </a:cxn>
                <a:cxn ang="0">
                  <a:pos x="34" y="3"/>
                </a:cxn>
                <a:cxn ang="0">
                  <a:pos x="32" y="3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2" y="12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0" y="33"/>
                </a:cxn>
                <a:cxn ang="0">
                  <a:pos x="2" y="36"/>
                </a:cxn>
                <a:cxn ang="0">
                  <a:pos x="2" y="40"/>
                </a:cxn>
                <a:cxn ang="0">
                  <a:pos x="5" y="43"/>
                </a:cxn>
                <a:cxn ang="0">
                  <a:pos x="8" y="46"/>
                </a:cxn>
                <a:cxn ang="0">
                  <a:pos x="10" y="49"/>
                </a:cxn>
                <a:cxn ang="0">
                  <a:pos x="16" y="49"/>
                </a:cxn>
                <a:cxn ang="0">
                  <a:pos x="18" y="49"/>
                </a:cxn>
                <a:cxn ang="0">
                  <a:pos x="21" y="49"/>
                </a:cxn>
                <a:cxn ang="0">
                  <a:pos x="21" y="49"/>
                </a:cxn>
              </a:cxnLst>
              <a:rect l="0" t="0" r="r" b="b"/>
              <a:pathLst>
                <a:path w="43" h="49">
                  <a:moveTo>
                    <a:pt x="21" y="49"/>
                  </a:moveTo>
                  <a:lnTo>
                    <a:pt x="26" y="49"/>
                  </a:lnTo>
                  <a:lnTo>
                    <a:pt x="29" y="49"/>
                  </a:lnTo>
                  <a:lnTo>
                    <a:pt x="32" y="49"/>
                  </a:lnTo>
                  <a:lnTo>
                    <a:pt x="34" y="46"/>
                  </a:lnTo>
                  <a:lnTo>
                    <a:pt x="37" y="43"/>
                  </a:lnTo>
                  <a:lnTo>
                    <a:pt x="40" y="40"/>
                  </a:lnTo>
                  <a:lnTo>
                    <a:pt x="43" y="36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4"/>
                  </a:lnTo>
                  <a:lnTo>
                    <a:pt x="43" y="21"/>
                  </a:lnTo>
                  <a:lnTo>
                    <a:pt x="43" y="18"/>
                  </a:lnTo>
                  <a:lnTo>
                    <a:pt x="43" y="12"/>
                  </a:lnTo>
                  <a:lnTo>
                    <a:pt x="40" y="9"/>
                  </a:lnTo>
                  <a:lnTo>
                    <a:pt x="37" y="6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8" y="3"/>
                  </a:lnTo>
                  <a:lnTo>
                    <a:pt x="5" y="6"/>
                  </a:lnTo>
                  <a:lnTo>
                    <a:pt x="2" y="9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8" y="46"/>
                  </a:lnTo>
                  <a:lnTo>
                    <a:pt x="10" y="49"/>
                  </a:lnTo>
                  <a:lnTo>
                    <a:pt x="16" y="49"/>
                  </a:lnTo>
                  <a:lnTo>
                    <a:pt x="18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6" name="Freeform 48"/>
            <p:cNvSpPr>
              <a:spLocks/>
            </p:cNvSpPr>
            <p:nvPr/>
          </p:nvSpPr>
          <p:spPr bwMode="auto">
            <a:xfrm>
              <a:off x="3122" y="2700"/>
              <a:ext cx="43" cy="48"/>
            </a:xfrm>
            <a:custGeom>
              <a:avLst/>
              <a:gdLst/>
              <a:ahLst/>
              <a:cxnLst>
                <a:cxn ang="0">
                  <a:pos x="21" y="48"/>
                </a:cxn>
                <a:cxn ang="0">
                  <a:pos x="26" y="48"/>
                </a:cxn>
                <a:cxn ang="0">
                  <a:pos x="29" y="48"/>
                </a:cxn>
                <a:cxn ang="0">
                  <a:pos x="32" y="45"/>
                </a:cxn>
                <a:cxn ang="0">
                  <a:pos x="34" y="45"/>
                </a:cxn>
                <a:cxn ang="0">
                  <a:pos x="37" y="42"/>
                </a:cxn>
                <a:cxn ang="0">
                  <a:pos x="40" y="39"/>
                </a:cxn>
                <a:cxn ang="0">
                  <a:pos x="43" y="36"/>
                </a:cxn>
                <a:cxn ang="0">
                  <a:pos x="43" y="33"/>
                </a:cxn>
                <a:cxn ang="0">
                  <a:pos x="43" y="27"/>
                </a:cxn>
                <a:cxn ang="0">
                  <a:pos x="43" y="24"/>
                </a:cxn>
                <a:cxn ang="0">
                  <a:pos x="43" y="21"/>
                </a:cxn>
                <a:cxn ang="0">
                  <a:pos x="43" y="15"/>
                </a:cxn>
                <a:cxn ang="0">
                  <a:pos x="43" y="12"/>
                </a:cxn>
                <a:cxn ang="0">
                  <a:pos x="40" y="9"/>
                </a:cxn>
                <a:cxn ang="0">
                  <a:pos x="37" y="6"/>
                </a:cxn>
                <a:cxn ang="0">
                  <a:pos x="34" y="3"/>
                </a:cxn>
                <a:cxn ang="0">
                  <a:pos x="32" y="3"/>
                </a:cxn>
                <a:cxn ang="0">
                  <a:pos x="29" y="0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2" y="12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0" y="24"/>
                </a:cxn>
                <a:cxn ang="0">
                  <a:pos x="0" y="27"/>
                </a:cxn>
                <a:cxn ang="0">
                  <a:pos x="0" y="33"/>
                </a:cxn>
                <a:cxn ang="0">
                  <a:pos x="2" y="36"/>
                </a:cxn>
                <a:cxn ang="0">
                  <a:pos x="2" y="39"/>
                </a:cxn>
                <a:cxn ang="0">
                  <a:pos x="5" y="42"/>
                </a:cxn>
                <a:cxn ang="0">
                  <a:pos x="8" y="45"/>
                </a:cxn>
                <a:cxn ang="0">
                  <a:pos x="10" y="45"/>
                </a:cxn>
                <a:cxn ang="0">
                  <a:pos x="16" y="48"/>
                </a:cxn>
                <a:cxn ang="0">
                  <a:pos x="18" y="48"/>
                </a:cxn>
                <a:cxn ang="0">
                  <a:pos x="21" y="48"/>
                </a:cxn>
                <a:cxn ang="0">
                  <a:pos x="21" y="48"/>
                </a:cxn>
              </a:cxnLst>
              <a:rect l="0" t="0" r="r" b="b"/>
              <a:pathLst>
                <a:path w="43" h="48">
                  <a:moveTo>
                    <a:pt x="21" y="48"/>
                  </a:moveTo>
                  <a:lnTo>
                    <a:pt x="26" y="48"/>
                  </a:lnTo>
                  <a:lnTo>
                    <a:pt x="29" y="48"/>
                  </a:lnTo>
                  <a:lnTo>
                    <a:pt x="32" y="45"/>
                  </a:lnTo>
                  <a:lnTo>
                    <a:pt x="34" y="45"/>
                  </a:lnTo>
                  <a:lnTo>
                    <a:pt x="37" y="42"/>
                  </a:lnTo>
                  <a:lnTo>
                    <a:pt x="40" y="39"/>
                  </a:lnTo>
                  <a:lnTo>
                    <a:pt x="43" y="36"/>
                  </a:lnTo>
                  <a:lnTo>
                    <a:pt x="43" y="33"/>
                  </a:lnTo>
                  <a:lnTo>
                    <a:pt x="43" y="27"/>
                  </a:lnTo>
                  <a:lnTo>
                    <a:pt x="43" y="24"/>
                  </a:lnTo>
                  <a:lnTo>
                    <a:pt x="43" y="21"/>
                  </a:lnTo>
                  <a:lnTo>
                    <a:pt x="43" y="15"/>
                  </a:lnTo>
                  <a:lnTo>
                    <a:pt x="43" y="12"/>
                  </a:lnTo>
                  <a:lnTo>
                    <a:pt x="40" y="9"/>
                  </a:lnTo>
                  <a:lnTo>
                    <a:pt x="37" y="6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8" y="3"/>
                  </a:lnTo>
                  <a:lnTo>
                    <a:pt x="5" y="6"/>
                  </a:lnTo>
                  <a:lnTo>
                    <a:pt x="2" y="9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2" y="39"/>
                  </a:lnTo>
                  <a:lnTo>
                    <a:pt x="5" y="42"/>
                  </a:lnTo>
                  <a:lnTo>
                    <a:pt x="8" y="45"/>
                  </a:lnTo>
                  <a:lnTo>
                    <a:pt x="10" y="45"/>
                  </a:lnTo>
                  <a:lnTo>
                    <a:pt x="16" y="48"/>
                  </a:lnTo>
                  <a:lnTo>
                    <a:pt x="18" y="48"/>
                  </a:lnTo>
                  <a:lnTo>
                    <a:pt x="21" y="48"/>
                  </a:lnTo>
                  <a:lnTo>
                    <a:pt x="2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7" name="Line 49"/>
            <p:cNvSpPr>
              <a:spLocks noChangeShapeType="1"/>
            </p:cNvSpPr>
            <p:nvPr/>
          </p:nvSpPr>
          <p:spPr bwMode="auto">
            <a:xfrm flipH="1">
              <a:off x="1747" y="3464"/>
              <a:ext cx="183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8" name="Freeform 50"/>
            <p:cNvSpPr>
              <a:spLocks/>
            </p:cNvSpPr>
            <p:nvPr/>
          </p:nvSpPr>
          <p:spPr bwMode="auto">
            <a:xfrm>
              <a:off x="2513" y="2254"/>
              <a:ext cx="729" cy="597"/>
            </a:xfrm>
            <a:custGeom>
              <a:avLst/>
              <a:gdLst/>
              <a:ahLst/>
              <a:cxnLst>
                <a:cxn ang="0">
                  <a:pos x="729" y="594"/>
                </a:cxn>
                <a:cxn ang="0">
                  <a:pos x="429" y="597"/>
                </a:cxn>
                <a:cxn ang="0">
                  <a:pos x="429" y="0"/>
                </a:cxn>
                <a:cxn ang="0">
                  <a:pos x="0" y="0"/>
                </a:cxn>
              </a:cxnLst>
              <a:rect l="0" t="0" r="r" b="b"/>
              <a:pathLst>
                <a:path w="729" h="597">
                  <a:moveTo>
                    <a:pt x="729" y="594"/>
                  </a:moveTo>
                  <a:lnTo>
                    <a:pt x="429" y="597"/>
                  </a:lnTo>
                  <a:lnTo>
                    <a:pt x="429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9" name="Freeform 51"/>
            <p:cNvSpPr>
              <a:spLocks/>
            </p:cNvSpPr>
            <p:nvPr/>
          </p:nvSpPr>
          <p:spPr bwMode="auto">
            <a:xfrm>
              <a:off x="2513" y="2411"/>
              <a:ext cx="729" cy="865"/>
            </a:xfrm>
            <a:custGeom>
              <a:avLst/>
              <a:gdLst/>
              <a:ahLst/>
              <a:cxnLst>
                <a:cxn ang="0">
                  <a:pos x="729" y="862"/>
                </a:cxn>
                <a:cxn ang="0">
                  <a:pos x="330" y="865"/>
                </a:cxn>
                <a:cxn ang="0">
                  <a:pos x="330" y="0"/>
                </a:cxn>
                <a:cxn ang="0">
                  <a:pos x="0" y="0"/>
                </a:cxn>
              </a:cxnLst>
              <a:rect l="0" t="0" r="r" b="b"/>
              <a:pathLst>
                <a:path w="729" h="865">
                  <a:moveTo>
                    <a:pt x="729" y="862"/>
                  </a:moveTo>
                  <a:lnTo>
                    <a:pt x="330" y="865"/>
                  </a:lnTo>
                  <a:lnTo>
                    <a:pt x="330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60" name="Rectangle 52"/>
            <p:cNvSpPr>
              <a:spLocks noChangeArrowheads="1"/>
            </p:cNvSpPr>
            <p:nvPr/>
          </p:nvSpPr>
          <p:spPr bwMode="auto">
            <a:xfrm>
              <a:off x="2356" y="1492"/>
              <a:ext cx="14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300" dirty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altLang="zh-CN" sz="1200" dirty="0"/>
            </a:p>
          </p:txBody>
        </p:sp>
        <p:sp>
          <p:nvSpPr>
            <p:cNvPr id="196661" name="Rectangle 53"/>
            <p:cNvSpPr>
              <a:spLocks noChangeArrowheads="1"/>
            </p:cNvSpPr>
            <p:nvPr/>
          </p:nvSpPr>
          <p:spPr bwMode="auto">
            <a:xfrm>
              <a:off x="2356" y="1673"/>
              <a:ext cx="14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300" dirty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zh-CN" sz="1200" dirty="0"/>
            </a:p>
          </p:txBody>
        </p:sp>
        <p:sp>
          <p:nvSpPr>
            <p:cNvPr id="196662" name="Rectangle 54"/>
            <p:cNvSpPr>
              <a:spLocks noChangeArrowheads="1"/>
            </p:cNvSpPr>
            <p:nvPr/>
          </p:nvSpPr>
          <p:spPr bwMode="auto">
            <a:xfrm>
              <a:off x="2269" y="2169"/>
              <a:ext cx="23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300" dirty="0">
                  <a:solidFill>
                    <a:srgbClr val="000000"/>
                  </a:solidFill>
                  <a:latin typeface="Arial" pitchFamily="34" charset="0"/>
                </a:rPr>
                <a:t>n-1</a:t>
              </a:r>
              <a:endParaRPr lang="en-US" altLang="zh-CN" sz="1200" dirty="0"/>
            </a:p>
          </p:txBody>
        </p:sp>
        <p:sp>
          <p:nvSpPr>
            <p:cNvPr id="196663" name="Rectangle 55"/>
            <p:cNvSpPr>
              <a:spLocks noChangeArrowheads="1"/>
            </p:cNvSpPr>
            <p:nvPr/>
          </p:nvSpPr>
          <p:spPr bwMode="auto">
            <a:xfrm>
              <a:off x="2356" y="2350"/>
              <a:ext cx="147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300" dirty="0">
                  <a:solidFill>
                    <a:srgbClr val="000000"/>
                  </a:solidFill>
                  <a:latin typeface="Arial" pitchFamily="34" charset="0"/>
                </a:rPr>
                <a:t>n</a:t>
              </a:r>
              <a:endParaRPr lang="en-US" altLang="zh-CN" sz="1200" dirty="0"/>
            </a:p>
          </p:txBody>
        </p:sp>
        <p:sp>
          <p:nvSpPr>
            <p:cNvPr id="196664" name="Freeform 56"/>
            <p:cNvSpPr>
              <a:spLocks/>
            </p:cNvSpPr>
            <p:nvPr/>
          </p:nvSpPr>
          <p:spPr bwMode="auto">
            <a:xfrm>
              <a:off x="2586" y="1984"/>
              <a:ext cx="16" cy="18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3" y="15"/>
                </a:cxn>
                <a:cxn ang="0">
                  <a:pos x="5" y="15"/>
                </a:cxn>
                <a:cxn ang="0">
                  <a:pos x="5" y="18"/>
                </a:cxn>
                <a:cxn ang="0">
                  <a:pos x="5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1" y="18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3" y="15"/>
                </a:cxn>
                <a:cxn ang="0">
                  <a:pos x="13" y="12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6" y="9"/>
                </a:cxn>
                <a:cxn ang="0">
                  <a:pos x="16" y="9"/>
                </a:cxn>
                <a:cxn ang="0">
                  <a:pos x="16" y="9"/>
                </a:cxn>
                <a:cxn ang="0">
                  <a:pos x="16" y="6"/>
                </a:cxn>
              </a:cxnLst>
              <a:rect l="0" t="0" r="r" b="b"/>
              <a:pathLst>
                <a:path w="16" h="18">
                  <a:moveTo>
                    <a:pt x="16" y="6"/>
                  </a:moveTo>
                  <a:lnTo>
                    <a:pt x="16" y="6"/>
                  </a:lnTo>
                  <a:lnTo>
                    <a:pt x="16" y="6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5" y="15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65" name="Freeform 57"/>
            <p:cNvSpPr>
              <a:spLocks/>
            </p:cNvSpPr>
            <p:nvPr/>
          </p:nvSpPr>
          <p:spPr bwMode="auto">
            <a:xfrm>
              <a:off x="2586" y="1920"/>
              <a:ext cx="16" cy="18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5"/>
                </a:cxn>
                <a:cxn ang="0">
                  <a:pos x="3" y="15"/>
                </a:cxn>
                <a:cxn ang="0">
                  <a:pos x="3" y="15"/>
                </a:cxn>
                <a:cxn ang="0">
                  <a:pos x="5" y="18"/>
                </a:cxn>
                <a:cxn ang="0">
                  <a:pos x="5" y="18"/>
                </a:cxn>
                <a:cxn ang="0">
                  <a:pos x="5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3" y="15"/>
                </a:cxn>
                <a:cxn ang="0">
                  <a:pos x="13" y="15"/>
                </a:cxn>
                <a:cxn ang="0">
                  <a:pos x="13" y="15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6" y="9"/>
                </a:cxn>
                <a:cxn ang="0">
                  <a:pos x="16" y="9"/>
                </a:cxn>
                <a:cxn ang="0">
                  <a:pos x="16" y="9"/>
                </a:cxn>
                <a:cxn ang="0">
                  <a:pos x="16" y="6"/>
                </a:cxn>
              </a:cxnLst>
              <a:rect l="0" t="0" r="r" b="b"/>
              <a:pathLst>
                <a:path w="16" h="18">
                  <a:moveTo>
                    <a:pt x="16" y="6"/>
                  </a:moveTo>
                  <a:lnTo>
                    <a:pt x="16" y="6"/>
                  </a:lnTo>
                  <a:lnTo>
                    <a:pt x="16" y="6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9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66" name="Freeform 58"/>
            <p:cNvSpPr>
              <a:spLocks/>
            </p:cNvSpPr>
            <p:nvPr/>
          </p:nvSpPr>
          <p:spPr bwMode="auto">
            <a:xfrm>
              <a:off x="2586" y="2044"/>
              <a:ext cx="16" cy="21"/>
            </a:xfrm>
            <a:custGeom>
              <a:avLst/>
              <a:gdLst/>
              <a:ahLst/>
              <a:cxnLst>
                <a:cxn ang="0">
                  <a:pos x="16" y="9"/>
                </a:cxn>
                <a:cxn ang="0">
                  <a:pos x="16" y="9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3" y="6"/>
                </a:cxn>
                <a:cxn ang="0">
                  <a:pos x="13" y="3"/>
                </a:cxn>
                <a:cxn ang="0">
                  <a:pos x="13" y="3"/>
                </a:cxn>
                <a:cxn ang="0">
                  <a:pos x="11" y="3"/>
                </a:cxn>
                <a:cxn ang="0">
                  <a:pos x="11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5" y="18"/>
                </a:cxn>
                <a:cxn ang="0">
                  <a:pos x="5" y="18"/>
                </a:cxn>
                <a:cxn ang="0">
                  <a:pos x="5" y="21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3" y="18"/>
                </a:cxn>
                <a:cxn ang="0">
                  <a:pos x="13" y="18"/>
                </a:cxn>
                <a:cxn ang="0">
                  <a:pos x="13" y="15"/>
                </a:cxn>
                <a:cxn ang="0">
                  <a:pos x="16" y="15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6" y="9"/>
                </a:cxn>
                <a:cxn ang="0">
                  <a:pos x="16" y="9"/>
                </a:cxn>
              </a:cxnLst>
              <a:rect l="0" t="0" r="r" b="b"/>
              <a:pathLst>
                <a:path w="16" h="21">
                  <a:moveTo>
                    <a:pt x="16" y="9"/>
                  </a:moveTo>
                  <a:lnTo>
                    <a:pt x="16" y="9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3" y="15"/>
                  </a:lnTo>
                  <a:lnTo>
                    <a:pt x="16" y="15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9"/>
                  </a:lnTo>
                  <a:lnTo>
                    <a:pt x="16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67" name="Freeform 59"/>
            <p:cNvSpPr>
              <a:spLocks/>
            </p:cNvSpPr>
            <p:nvPr/>
          </p:nvSpPr>
          <p:spPr bwMode="auto">
            <a:xfrm>
              <a:off x="3020" y="2160"/>
              <a:ext cx="45" cy="51"/>
            </a:xfrm>
            <a:custGeom>
              <a:avLst/>
              <a:gdLst/>
              <a:ahLst/>
              <a:cxnLst>
                <a:cxn ang="0">
                  <a:pos x="21" y="48"/>
                </a:cxn>
                <a:cxn ang="0">
                  <a:pos x="27" y="51"/>
                </a:cxn>
                <a:cxn ang="0">
                  <a:pos x="29" y="48"/>
                </a:cxn>
                <a:cxn ang="0">
                  <a:pos x="32" y="48"/>
                </a:cxn>
                <a:cxn ang="0">
                  <a:pos x="35" y="45"/>
                </a:cxn>
                <a:cxn ang="0">
                  <a:pos x="37" y="42"/>
                </a:cxn>
                <a:cxn ang="0">
                  <a:pos x="40" y="39"/>
                </a:cxn>
                <a:cxn ang="0">
                  <a:pos x="43" y="36"/>
                </a:cxn>
                <a:cxn ang="0">
                  <a:pos x="43" y="33"/>
                </a:cxn>
                <a:cxn ang="0">
                  <a:pos x="45" y="30"/>
                </a:cxn>
                <a:cxn ang="0">
                  <a:pos x="45" y="24"/>
                </a:cxn>
                <a:cxn ang="0">
                  <a:pos x="45" y="21"/>
                </a:cxn>
                <a:cxn ang="0">
                  <a:pos x="43" y="18"/>
                </a:cxn>
                <a:cxn ang="0">
                  <a:pos x="43" y="15"/>
                </a:cxn>
                <a:cxn ang="0">
                  <a:pos x="40" y="12"/>
                </a:cxn>
                <a:cxn ang="0">
                  <a:pos x="37" y="9"/>
                </a:cxn>
                <a:cxn ang="0">
                  <a:pos x="35" y="6"/>
                </a:cxn>
                <a:cxn ang="0">
                  <a:pos x="32" y="3"/>
                </a:cxn>
                <a:cxn ang="0">
                  <a:pos x="29" y="3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1" y="6"/>
                </a:cxn>
                <a:cxn ang="0">
                  <a:pos x="8" y="9"/>
                </a:cxn>
                <a:cxn ang="0">
                  <a:pos x="5" y="12"/>
                </a:cxn>
                <a:cxn ang="0">
                  <a:pos x="3" y="15"/>
                </a:cxn>
                <a:cxn ang="0">
                  <a:pos x="3" y="18"/>
                </a:cxn>
                <a:cxn ang="0">
                  <a:pos x="0" y="21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3" y="33"/>
                </a:cxn>
                <a:cxn ang="0">
                  <a:pos x="3" y="36"/>
                </a:cxn>
                <a:cxn ang="0">
                  <a:pos x="5" y="39"/>
                </a:cxn>
                <a:cxn ang="0">
                  <a:pos x="8" y="42"/>
                </a:cxn>
                <a:cxn ang="0">
                  <a:pos x="11" y="45"/>
                </a:cxn>
                <a:cxn ang="0">
                  <a:pos x="13" y="48"/>
                </a:cxn>
                <a:cxn ang="0">
                  <a:pos x="16" y="48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1" y="51"/>
                </a:cxn>
                <a:cxn ang="0">
                  <a:pos x="21" y="48"/>
                </a:cxn>
              </a:cxnLst>
              <a:rect l="0" t="0" r="r" b="b"/>
              <a:pathLst>
                <a:path w="45" h="51">
                  <a:moveTo>
                    <a:pt x="21" y="48"/>
                  </a:moveTo>
                  <a:lnTo>
                    <a:pt x="27" y="51"/>
                  </a:lnTo>
                  <a:lnTo>
                    <a:pt x="29" y="48"/>
                  </a:lnTo>
                  <a:lnTo>
                    <a:pt x="32" y="48"/>
                  </a:lnTo>
                  <a:lnTo>
                    <a:pt x="35" y="45"/>
                  </a:lnTo>
                  <a:lnTo>
                    <a:pt x="37" y="42"/>
                  </a:lnTo>
                  <a:lnTo>
                    <a:pt x="40" y="39"/>
                  </a:lnTo>
                  <a:lnTo>
                    <a:pt x="43" y="36"/>
                  </a:lnTo>
                  <a:lnTo>
                    <a:pt x="43" y="33"/>
                  </a:lnTo>
                  <a:lnTo>
                    <a:pt x="45" y="30"/>
                  </a:lnTo>
                  <a:lnTo>
                    <a:pt x="45" y="24"/>
                  </a:lnTo>
                  <a:lnTo>
                    <a:pt x="45" y="21"/>
                  </a:lnTo>
                  <a:lnTo>
                    <a:pt x="43" y="18"/>
                  </a:lnTo>
                  <a:lnTo>
                    <a:pt x="43" y="15"/>
                  </a:lnTo>
                  <a:lnTo>
                    <a:pt x="40" y="12"/>
                  </a:lnTo>
                  <a:lnTo>
                    <a:pt x="37" y="9"/>
                  </a:lnTo>
                  <a:lnTo>
                    <a:pt x="35" y="6"/>
                  </a:lnTo>
                  <a:lnTo>
                    <a:pt x="32" y="3"/>
                  </a:lnTo>
                  <a:lnTo>
                    <a:pt x="29" y="3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1" y="6"/>
                  </a:lnTo>
                  <a:lnTo>
                    <a:pt x="8" y="9"/>
                  </a:lnTo>
                  <a:lnTo>
                    <a:pt x="5" y="12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3" y="33"/>
                  </a:lnTo>
                  <a:lnTo>
                    <a:pt x="3" y="36"/>
                  </a:lnTo>
                  <a:lnTo>
                    <a:pt x="5" y="39"/>
                  </a:lnTo>
                  <a:lnTo>
                    <a:pt x="8" y="42"/>
                  </a:lnTo>
                  <a:lnTo>
                    <a:pt x="11" y="45"/>
                  </a:lnTo>
                  <a:lnTo>
                    <a:pt x="13" y="48"/>
                  </a:lnTo>
                  <a:lnTo>
                    <a:pt x="16" y="48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1" y="51"/>
                  </a:lnTo>
                  <a:lnTo>
                    <a:pt x="2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68" name="Freeform 60"/>
            <p:cNvSpPr>
              <a:spLocks/>
            </p:cNvSpPr>
            <p:nvPr/>
          </p:nvSpPr>
          <p:spPr bwMode="auto">
            <a:xfrm>
              <a:off x="3020" y="3015"/>
              <a:ext cx="45" cy="52"/>
            </a:xfrm>
            <a:custGeom>
              <a:avLst/>
              <a:gdLst/>
              <a:ahLst/>
              <a:cxnLst>
                <a:cxn ang="0">
                  <a:pos x="21" y="49"/>
                </a:cxn>
                <a:cxn ang="0">
                  <a:pos x="27" y="49"/>
                </a:cxn>
                <a:cxn ang="0">
                  <a:pos x="29" y="49"/>
                </a:cxn>
                <a:cxn ang="0">
                  <a:pos x="32" y="49"/>
                </a:cxn>
                <a:cxn ang="0">
                  <a:pos x="35" y="46"/>
                </a:cxn>
                <a:cxn ang="0">
                  <a:pos x="37" y="43"/>
                </a:cxn>
                <a:cxn ang="0">
                  <a:pos x="40" y="40"/>
                </a:cxn>
                <a:cxn ang="0">
                  <a:pos x="43" y="37"/>
                </a:cxn>
                <a:cxn ang="0">
                  <a:pos x="43" y="34"/>
                </a:cxn>
                <a:cxn ang="0">
                  <a:pos x="45" y="31"/>
                </a:cxn>
                <a:cxn ang="0">
                  <a:pos x="45" y="25"/>
                </a:cxn>
                <a:cxn ang="0">
                  <a:pos x="45" y="22"/>
                </a:cxn>
                <a:cxn ang="0">
                  <a:pos x="43" y="19"/>
                </a:cxn>
                <a:cxn ang="0">
                  <a:pos x="43" y="12"/>
                </a:cxn>
                <a:cxn ang="0">
                  <a:pos x="40" y="9"/>
                </a:cxn>
                <a:cxn ang="0">
                  <a:pos x="37" y="6"/>
                </a:cxn>
                <a:cxn ang="0">
                  <a:pos x="35" y="6"/>
                </a:cxn>
                <a:cxn ang="0">
                  <a:pos x="32" y="3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3" y="3"/>
                </a:cxn>
                <a:cxn ang="0">
                  <a:pos x="11" y="6"/>
                </a:cxn>
                <a:cxn ang="0">
                  <a:pos x="8" y="6"/>
                </a:cxn>
                <a:cxn ang="0">
                  <a:pos x="5" y="9"/>
                </a:cxn>
                <a:cxn ang="0">
                  <a:pos x="3" y="12"/>
                </a:cxn>
                <a:cxn ang="0">
                  <a:pos x="3" y="19"/>
                </a:cxn>
                <a:cxn ang="0">
                  <a:pos x="0" y="22"/>
                </a:cxn>
                <a:cxn ang="0">
                  <a:pos x="0" y="25"/>
                </a:cxn>
                <a:cxn ang="0">
                  <a:pos x="0" y="31"/>
                </a:cxn>
                <a:cxn ang="0">
                  <a:pos x="3" y="34"/>
                </a:cxn>
                <a:cxn ang="0">
                  <a:pos x="3" y="37"/>
                </a:cxn>
                <a:cxn ang="0">
                  <a:pos x="5" y="40"/>
                </a:cxn>
                <a:cxn ang="0">
                  <a:pos x="8" y="43"/>
                </a:cxn>
                <a:cxn ang="0">
                  <a:pos x="11" y="46"/>
                </a:cxn>
                <a:cxn ang="0">
                  <a:pos x="13" y="49"/>
                </a:cxn>
                <a:cxn ang="0">
                  <a:pos x="16" y="49"/>
                </a:cxn>
                <a:cxn ang="0">
                  <a:pos x="19" y="49"/>
                </a:cxn>
                <a:cxn ang="0">
                  <a:pos x="21" y="52"/>
                </a:cxn>
                <a:cxn ang="0">
                  <a:pos x="21" y="52"/>
                </a:cxn>
                <a:cxn ang="0">
                  <a:pos x="21" y="49"/>
                </a:cxn>
              </a:cxnLst>
              <a:rect l="0" t="0" r="r" b="b"/>
              <a:pathLst>
                <a:path w="45" h="52">
                  <a:moveTo>
                    <a:pt x="21" y="49"/>
                  </a:moveTo>
                  <a:lnTo>
                    <a:pt x="27" y="49"/>
                  </a:lnTo>
                  <a:lnTo>
                    <a:pt x="29" y="49"/>
                  </a:lnTo>
                  <a:lnTo>
                    <a:pt x="32" y="49"/>
                  </a:lnTo>
                  <a:lnTo>
                    <a:pt x="35" y="46"/>
                  </a:lnTo>
                  <a:lnTo>
                    <a:pt x="37" y="43"/>
                  </a:lnTo>
                  <a:lnTo>
                    <a:pt x="40" y="40"/>
                  </a:lnTo>
                  <a:lnTo>
                    <a:pt x="43" y="37"/>
                  </a:lnTo>
                  <a:lnTo>
                    <a:pt x="43" y="34"/>
                  </a:lnTo>
                  <a:lnTo>
                    <a:pt x="45" y="31"/>
                  </a:lnTo>
                  <a:lnTo>
                    <a:pt x="45" y="25"/>
                  </a:lnTo>
                  <a:lnTo>
                    <a:pt x="45" y="22"/>
                  </a:lnTo>
                  <a:lnTo>
                    <a:pt x="43" y="19"/>
                  </a:lnTo>
                  <a:lnTo>
                    <a:pt x="43" y="12"/>
                  </a:lnTo>
                  <a:lnTo>
                    <a:pt x="40" y="9"/>
                  </a:lnTo>
                  <a:lnTo>
                    <a:pt x="37" y="6"/>
                  </a:lnTo>
                  <a:lnTo>
                    <a:pt x="35" y="6"/>
                  </a:lnTo>
                  <a:lnTo>
                    <a:pt x="32" y="3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3" y="3"/>
                  </a:lnTo>
                  <a:lnTo>
                    <a:pt x="11" y="6"/>
                  </a:lnTo>
                  <a:lnTo>
                    <a:pt x="8" y="6"/>
                  </a:lnTo>
                  <a:lnTo>
                    <a:pt x="5" y="9"/>
                  </a:lnTo>
                  <a:lnTo>
                    <a:pt x="3" y="12"/>
                  </a:lnTo>
                  <a:lnTo>
                    <a:pt x="3" y="19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3" y="34"/>
                  </a:lnTo>
                  <a:lnTo>
                    <a:pt x="3" y="37"/>
                  </a:lnTo>
                  <a:lnTo>
                    <a:pt x="5" y="40"/>
                  </a:lnTo>
                  <a:lnTo>
                    <a:pt x="8" y="43"/>
                  </a:lnTo>
                  <a:lnTo>
                    <a:pt x="11" y="46"/>
                  </a:lnTo>
                  <a:lnTo>
                    <a:pt x="13" y="49"/>
                  </a:lnTo>
                  <a:lnTo>
                    <a:pt x="16" y="49"/>
                  </a:lnTo>
                  <a:lnTo>
                    <a:pt x="19" y="49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69" name="Freeform 61"/>
            <p:cNvSpPr>
              <a:spLocks/>
            </p:cNvSpPr>
            <p:nvPr/>
          </p:nvSpPr>
          <p:spPr bwMode="auto">
            <a:xfrm>
              <a:off x="3020" y="3440"/>
              <a:ext cx="45" cy="52"/>
            </a:xfrm>
            <a:custGeom>
              <a:avLst/>
              <a:gdLst/>
              <a:ahLst/>
              <a:cxnLst>
                <a:cxn ang="0">
                  <a:pos x="21" y="49"/>
                </a:cxn>
                <a:cxn ang="0">
                  <a:pos x="27" y="52"/>
                </a:cxn>
                <a:cxn ang="0">
                  <a:pos x="29" y="49"/>
                </a:cxn>
                <a:cxn ang="0">
                  <a:pos x="32" y="49"/>
                </a:cxn>
                <a:cxn ang="0">
                  <a:pos x="35" y="46"/>
                </a:cxn>
                <a:cxn ang="0">
                  <a:pos x="37" y="43"/>
                </a:cxn>
                <a:cxn ang="0">
                  <a:pos x="40" y="40"/>
                </a:cxn>
                <a:cxn ang="0">
                  <a:pos x="43" y="37"/>
                </a:cxn>
                <a:cxn ang="0">
                  <a:pos x="43" y="34"/>
                </a:cxn>
                <a:cxn ang="0">
                  <a:pos x="45" y="31"/>
                </a:cxn>
                <a:cxn ang="0">
                  <a:pos x="45" y="24"/>
                </a:cxn>
                <a:cxn ang="0">
                  <a:pos x="45" y="21"/>
                </a:cxn>
                <a:cxn ang="0">
                  <a:pos x="43" y="18"/>
                </a:cxn>
                <a:cxn ang="0">
                  <a:pos x="43" y="15"/>
                </a:cxn>
                <a:cxn ang="0">
                  <a:pos x="40" y="9"/>
                </a:cxn>
                <a:cxn ang="0">
                  <a:pos x="37" y="6"/>
                </a:cxn>
                <a:cxn ang="0">
                  <a:pos x="35" y="6"/>
                </a:cxn>
                <a:cxn ang="0">
                  <a:pos x="32" y="3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1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3" y="3"/>
                </a:cxn>
                <a:cxn ang="0">
                  <a:pos x="11" y="6"/>
                </a:cxn>
                <a:cxn ang="0">
                  <a:pos x="8" y="6"/>
                </a:cxn>
                <a:cxn ang="0">
                  <a:pos x="5" y="9"/>
                </a:cxn>
                <a:cxn ang="0">
                  <a:pos x="3" y="15"/>
                </a:cxn>
                <a:cxn ang="0">
                  <a:pos x="3" y="18"/>
                </a:cxn>
                <a:cxn ang="0">
                  <a:pos x="0" y="21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3" y="34"/>
                </a:cxn>
                <a:cxn ang="0">
                  <a:pos x="3" y="37"/>
                </a:cxn>
                <a:cxn ang="0">
                  <a:pos x="5" y="40"/>
                </a:cxn>
                <a:cxn ang="0">
                  <a:pos x="8" y="43"/>
                </a:cxn>
                <a:cxn ang="0">
                  <a:pos x="11" y="46"/>
                </a:cxn>
                <a:cxn ang="0">
                  <a:pos x="13" y="49"/>
                </a:cxn>
                <a:cxn ang="0">
                  <a:pos x="16" y="49"/>
                </a:cxn>
                <a:cxn ang="0">
                  <a:pos x="19" y="52"/>
                </a:cxn>
                <a:cxn ang="0">
                  <a:pos x="21" y="52"/>
                </a:cxn>
                <a:cxn ang="0">
                  <a:pos x="21" y="52"/>
                </a:cxn>
                <a:cxn ang="0">
                  <a:pos x="21" y="49"/>
                </a:cxn>
              </a:cxnLst>
              <a:rect l="0" t="0" r="r" b="b"/>
              <a:pathLst>
                <a:path w="45" h="52">
                  <a:moveTo>
                    <a:pt x="21" y="49"/>
                  </a:moveTo>
                  <a:lnTo>
                    <a:pt x="27" y="52"/>
                  </a:lnTo>
                  <a:lnTo>
                    <a:pt x="29" y="49"/>
                  </a:lnTo>
                  <a:lnTo>
                    <a:pt x="32" y="49"/>
                  </a:lnTo>
                  <a:lnTo>
                    <a:pt x="35" y="46"/>
                  </a:lnTo>
                  <a:lnTo>
                    <a:pt x="37" y="43"/>
                  </a:lnTo>
                  <a:lnTo>
                    <a:pt x="40" y="40"/>
                  </a:lnTo>
                  <a:lnTo>
                    <a:pt x="43" y="37"/>
                  </a:lnTo>
                  <a:lnTo>
                    <a:pt x="43" y="34"/>
                  </a:lnTo>
                  <a:lnTo>
                    <a:pt x="45" y="31"/>
                  </a:lnTo>
                  <a:lnTo>
                    <a:pt x="45" y="24"/>
                  </a:lnTo>
                  <a:lnTo>
                    <a:pt x="45" y="21"/>
                  </a:lnTo>
                  <a:lnTo>
                    <a:pt x="43" y="18"/>
                  </a:lnTo>
                  <a:lnTo>
                    <a:pt x="43" y="15"/>
                  </a:lnTo>
                  <a:lnTo>
                    <a:pt x="40" y="9"/>
                  </a:lnTo>
                  <a:lnTo>
                    <a:pt x="37" y="6"/>
                  </a:lnTo>
                  <a:lnTo>
                    <a:pt x="35" y="6"/>
                  </a:lnTo>
                  <a:lnTo>
                    <a:pt x="32" y="3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3" y="3"/>
                  </a:lnTo>
                  <a:lnTo>
                    <a:pt x="11" y="6"/>
                  </a:lnTo>
                  <a:lnTo>
                    <a:pt x="8" y="6"/>
                  </a:lnTo>
                  <a:lnTo>
                    <a:pt x="5" y="9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3" y="34"/>
                  </a:lnTo>
                  <a:lnTo>
                    <a:pt x="3" y="37"/>
                  </a:lnTo>
                  <a:lnTo>
                    <a:pt x="5" y="40"/>
                  </a:lnTo>
                  <a:lnTo>
                    <a:pt x="8" y="43"/>
                  </a:lnTo>
                  <a:lnTo>
                    <a:pt x="11" y="46"/>
                  </a:lnTo>
                  <a:lnTo>
                    <a:pt x="13" y="49"/>
                  </a:lnTo>
                  <a:lnTo>
                    <a:pt x="16" y="49"/>
                  </a:lnTo>
                  <a:lnTo>
                    <a:pt x="19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70" name="Line 62"/>
            <p:cNvSpPr>
              <a:spLocks noChangeShapeType="1"/>
            </p:cNvSpPr>
            <p:nvPr/>
          </p:nvSpPr>
          <p:spPr bwMode="auto">
            <a:xfrm flipH="1">
              <a:off x="2513" y="1568"/>
              <a:ext cx="729" cy="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71" name="Freeform 63"/>
            <p:cNvSpPr>
              <a:spLocks/>
            </p:cNvSpPr>
            <p:nvPr/>
          </p:nvSpPr>
          <p:spPr bwMode="auto">
            <a:xfrm>
              <a:off x="3122" y="1844"/>
              <a:ext cx="43" cy="52"/>
            </a:xfrm>
            <a:custGeom>
              <a:avLst/>
              <a:gdLst/>
              <a:ahLst/>
              <a:cxnLst>
                <a:cxn ang="0">
                  <a:pos x="21" y="48"/>
                </a:cxn>
                <a:cxn ang="0">
                  <a:pos x="26" y="52"/>
                </a:cxn>
                <a:cxn ang="0">
                  <a:pos x="29" y="48"/>
                </a:cxn>
                <a:cxn ang="0">
                  <a:pos x="32" y="48"/>
                </a:cxn>
                <a:cxn ang="0">
                  <a:pos x="34" y="45"/>
                </a:cxn>
                <a:cxn ang="0">
                  <a:pos x="37" y="42"/>
                </a:cxn>
                <a:cxn ang="0">
                  <a:pos x="40" y="39"/>
                </a:cxn>
                <a:cxn ang="0">
                  <a:pos x="43" y="36"/>
                </a:cxn>
                <a:cxn ang="0">
                  <a:pos x="43" y="33"/>
                </a:cxn>
                <a:cxn ang="0">
                  <a:pos x="43" y="30"/>
                </a:cxn>
                <a:cxn ang="0">
                  <a:pos x="43" y="27"/>
                </a:cxn>
                <a:cxn ang="0">
                  <a:pos x="43" y="21"/>
                </a:cxn>
                <a:cxn ang="0">
                  <a:pos x="43" y="18"/>
                </a:cxn>
                <a:cxn ang="0">
                  <a:pos x="43" y="15"/>
                </a:cxn>
                <a:cxn ang="0">
                  <a:pos x="40" y="12"/>
                </a:cxn>
                <a:cxn ang="0">
                  <a:pos x="37" y="9"/>
                </a:cxn>
                <a:cxn ang="0">
                  <a:pos x="34" y="6"/>
                </a:cxn>
                <a:cxn ang="0">
                  <a:pos x="32" y="3"/>
                </a:cxn>
                <a:cxn ang="0">
                  <a:pos x="29" y="3"/>
                </a:cxn>
                <a:cxn ang="0">
                  <a:pos x="26" y="0"/>
                </a:cxn>
                <a:cxn ang="0">
                  <a:pos x="21" y="0"/>
                </a:cxn>
                <a:cxn ang="0">
                  <a:pos x="18" y="0"/>
                </a:cxn>
                <a:cxn ang="0">
                  <a:pos x="16" y="3"/>
                </a:cxn>
                <a:cxn ang="0">
                  <a:pos x="10" y="3"/>
                </a:cxn>
                <a:cxn ang="0">
                  <a:pos x="8" y="6"/>
                </a:cxn>
                <a:cxn ang="0">
                  <a:pos x="5" y="9"/>
                </a:cxn>
                <a:cxn ang="0">
                  <a:pos x="2" y="12"/>
                </a:cxn>
                <a:cxn ang="0">
                  <a:pos x="2" y="15"/>
                </a:cxn>
                <a:cxn ang="0">
                  <a:pos x="0" y="18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0" y="30"/>
                </a:cxn>
                <a:cxn ang="0">
                  <a:pos x="0" y="33"/>
                </a:cxn>
                <a:cxn ang="0">
                  <a:pos x="2" y="36"/>
                </a:cxn>
                <a:cxn ang="0">
                  <a:pos x="2" y="39"/>
                </a:cxn>
                <a:cxn ang="0">
                  <a:pos x="5" y="42"/>
                </a:cxn>
                <a:cxn ang="0">
                  <a:pos x="8" y="45"/>
                </a:cxn>
                <a:cxn ang="0">
                  <a:pos x="10" y="48"/>
                </a:cxn>
                <a:cxn ang="0">
                  <a:pos x="16" y="48"/>
                </a:cxn>
                <a:cxn ang="0">
                  <a:pos x="18" y="52"/>
                </a:cxn>
                <a:cxn ang="0">
                  <a:pos x="21" y="52"/>
                </a:cxn>
                <a:cxn ang="0">
                  <a:pos x="21" y="52"/>
                </a:cxn>
                <a:cxn ang="0">
                  <a:pos x="21" y="48"/>
                </a:cxn>
              </a:cxnLst>
              <a:rect l="0" t="0" r="r" b="b"/>
              <a:pathLst>
                <a:path w="43" h="52">
                  <a:moveTo>
                    <a:pt x="21" y="48"/>
                  </a:moveTo>
                  <a:lnTo>
                    <a:pt x="26" y="52"/>
                  </a:lnTo>
                  <a:lnTo>
                    <a:pt x="29" y="48"/>
                  </a:lnTo>
                  <a:lnTo>
                    <a:pt x="32" y="48"/>
                  </a:lnTo>
                  <a:lnTo>
                    <a:pt x="34" y="45"/>
                  </a:lnTo>
                  <a:lnTo>
                    <a:pt x="37" y="42"/>
                  </a:lnTo>
                  <a:lnTo>
                    <a:pt x="40" y="39"/>
                  </a:lnTo>
                  <a:lnTo>
                    <a:pt x="43" y="36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7"/>
                  </a:lnTo>
                  <a:lnTo>
                    <a:pt x="43" y="21"/>
                  </a:lnTo>
                  <a:lnTo>
                    <a:pt x="43" y="18"/>
                  </a:lnTo>
                  <a:lnTo>
                    <a:pt x="43" y="15"/>
                  </a:lnTo>
                  <a:lnTo>
                    <a:pt x="40" y="12"/>
                  </a:lnTo>
                  <a:lnTo>
                    <a:pt x="37" y="9"/>
                  </a:lnTo>
                  <a:lnTo>
                    <a:pt x="34" y="6"/>
                  </a:lnTo>
                  <a:lnTo>
                    <a:pt x="32" y="3"/>
                  </a:lnTo>
                  <a:lnTo>
                    <a:pt x="29" y="3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6" y="3"/>
                  </a:lnTo>
                  <a:lnTo>
                    <a:pt x="10" y="3"/>
                  </a:lnTo>
                  <a:lnTo>
                    <a:pt x="8" y="6"/>
                  </a:lnTo>
                  <a:lnTo>
                    <a:pt x="5" y="9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2" y="39"/>
                  </a:lnTo>
                  <a:lnTo>
                    <a:pt x="5" y="42"/>
                  </a:lnTo>
                  <a:lnTo>
                    <a:pt x="8" y="45"/>
                  </a:lnTo>
                  <a:lnTo>
                    <a:pt x="10" y="48"/>
                  </a:lnTo>
                  <a:lnTo>
                    <a:pt x="16" y="48"/>
                  </a:lnTo>
                  <a:lnTo>
                    <a:pt x="18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72" name="Rectangle 64"/>
            <p:cNvSpPr>
              <a:spLocks noChangeArrowheads="1"/>
            </p:cNvSpPr>
            <p:nvPr/>
          </p:nvSpPr>
          <p:spPr bwMode="auto">
            <a:xfrm>
              <a:off x="3744" y="2016"/>
              <a:ext cx="480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200" b="1"/>
                <a:t>Register 1</a:t>
              </a:r>
            </a:p>
          </p:txBody>
        </p:sp>
        <p:sp>
          <p:nvSpPr>
            <p:cNvPr id="196673" name="Rectangle 65"/>
            <p:cNvSpPr>
              <a:spLocks noChangeArrowheads="1"/>
            </p:cNvSpPr>
            <p:nvPr/>
          </p:nvSpPr>
          <p:spPr bwMode="auto">
            <a:xfrm>
              <a:off x="3744" y="2801"/>
              <a:ext cx="790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200" b="1" dirty="0"/>
                <a:t>Register n-1</a:t>
              </a:r>
            </a:p>
          </p:txBody>
        </p:sp>
        <p:sp>
          <p:nvSpPr>
            <p:cNvPr id="196674" name="Rectangle 66"/>
            <p:cNvSpPr>
              <a:spLocks noChangeArrowheads="1"/>
            </p:cNvSpPr>
            <p:nvPr/>
          </p:nvSpPr>
          <p:spPr bwMode="auto">
            <a:xfrm>
              <a:off x="3793" y="3253"/>
              <a:ext cx="746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200" b="1" dirty="0"/>
                <a:t>Register n</a:t>
              </a:r>
            </a:p>
          </p:txBody>
        </p:sp>
        <p:sp>
          <p:nvSpPr>
            <p:cNvPr id="196675" name="Rectangle 67"/>
            <p:cNvSpPr>
              <a:spLocks noChangeArrowheads="1"/>
            </p:cNvSpPr>
            <p:nvPr/>
          </p:nvSpPr>
          <p:spPr bwMode="auto">
            <a:xfrm>
              <a:off x="1056" y="1920"/>
              <a:ext cx="7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200" b="1"/>
                <a:t>Register number</a:t>
              </a:r>
            </a:p>
          </p:txBody>
        </p:sp>
        <p:sp>
          <p:nvSpPr>
            <p:cNvPr id="196676" name="Rectangle 68"/>
            <p:cNvSpPr>
              <a:spLocks noChangeArrowheads="1"/>
            </p:cNvSpPr>
            <p:nvPr/>
          </p:nvSpPr>
          <p:spPr bwMode="auto">
            <a:xfrm>
              <a:off x="1200" y="3408"/>
              <a:ext cx="5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200" b="1"/>
                <a:t>Register data</a:t>
              </a:r>
            </a:p>
          </p:txBody>
        </p:sp>
        <p:sp>
          <p:nvSpPr>
            <p:cNvPr id="196677" name="Rectangle 69"/>
            <p:cNvSpPr>
              <a:spLocks noChangeArrowheads="1"/>
            </p:cNvSpPr>
            <p:nvPr/>
          </p:nvSpPr>
          <p:spPr bwMode="auto">
            <a:xfrm>
              <a:off x="1268" y="1176"/>
              <a:ext cx="460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200" b="1" dirty="0"/>
                <a:t>Write</a:t>
              </a:r>
            </a:p>
          </p:txBody>
        </p:sp>
        <p:sp>
          <p:nvSpPr>
            <p:cNvPr id="196678" name="Rectangle 70"/>
            <p:cNvSpPr>
              <a:spLocks noChangeArrowheads="1"/>
            </p:cNvSpPr>
            <p:nvPr/>
          </p:nvSpPr>
          <p:spPr bwMode="auto">
            <a:xfrm>
              <a:off x="2112" y="1898"/>
              <a:ext cx="636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200" b="1" dirty="0"/>
                <a:t>decoder</a:t>
              </a:r>
            </a:p>
          </p:txBody>
        </p:sp>
      </p:grp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Register </a:t>
            </a:r>
            <a:r>
              <a:rPr lang="en-US" altLang="zh-CN" dirty="0" smtClean="0"/>
              <a:t>File    32 X 32 bits</a:t>
            </a:r>
            <a:endParaRPr lang="zh-CN" altLang="en-US" dirty="0"/>
          </a:p>
        </p:txBody>
      </p:sp>
      <p:pic>
        <p:nvPicPr>
          <p:cNvPr id="173058" name="Picture 2" descr="D:\SFU_CMPT_499\Lab\lecture-exercise\MIPSCPU\regfile-tgif.gif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95476" y="1142985"/>
            <a:ext cx="7443862" cy="50900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1524000" y="-200055"/>
            <a:ext cx="274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80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223792" y="222582"/>
            <a:ext cx="8540750" cy="431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Description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32×64bits 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Register files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080808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392" y="1052736"/>
            <a:ext cx="11242798" cy="53245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  <a:buSzPct val="10000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Module  regs</a:t>
            </a:r>
            <a:r>
              <a:rPr lang="en-US" altLang="zh-CN" sz="2000" dirty="0">
                <a:latin typeface="+mn-lt"/>
              </a:rPr>
              <a:t>( input                </a:t>
            </a:r>
            <a:r>
              <a:rPr lang="en-US" altLang="zh-CN" sz="2000" dirty="0" err="1">
                <a:latin typeface="+mn-lt"/>
              </a:rPr>
              <a:t>clk</a:t>
            </a:r>
            <a:r>
              <a:rPr lang="en-US" altLang="zh-CN" sz="2000" dirty="0">
                <a:latin typeface="+mn-lt"/>
              </a:rPr>
              <a:t>,  </a:t>
            </a:r>
            <a:r>
              <a:rPr lang="en-US" altLang="zh-CN" sz="2000" dirty="0" err="1">
                <a:latin typeface="+mn-lt"/>
              </a:rPr>
              <a:t>rst</a:t>
            </a:r>
            <a:r>
              <a:rPr lang="en-US" altLang="zh-CN" sz="2000" dirty="0">
                <a:latin typeface="+mn-lt"/>
              </a:rPr>
              <a:t>,  </a:t>
            </a:r>
            <a:r>
              <a:rPr lang="en-US" altLang="zh-CN" sz="2000" dirty="0" err="1">
                <a:latin typeface="+mn-lt"/>
              </a:rPr>
              <a:t>RegWrite</a:t>
            </a:r>
            <a:r>
              <a:rPr lang="en-US" altLang="zh-CN" sz="2000" dirty="0">
                <a:latin typeface="+mn-lt"/>
              </a:rPr>
              <a:t>, </a:t>
            </a:r>
            <a:endParaRPr lang="en-US" altLang="zh-CN" sz="2000" dirty="0" smtClean="0">
              <a:latin typeface="+mn-lt"/>
            </a:endParaRPr>
          </a:p>
          <a:p>
            <a:pPr eaLnBrk="0" hangingPunct="0">
              <a:spcBef>
                <a:spcPct val="0"/>
              </a:spcBef>
              <a:buSzPct val="100000"/>
              <a:buNone/>
            </a:pP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dirty="0" smtClean="0">
                <a:latin typeface="+mn-lt"/>
              </a:rPr>
              <a:t>   </a:t>
            </a:r>
            <a:r>
              <a:rPr lang="en-US" altLang="zh-CN" sz="2000" dirty="0">
                <a:latin typeface="+mn-lt"/>
              </a:rPr>
              <a:t>	        input    [4:0]    Rs1_addr, Rs2_addr, </a:t>
            </a:r>
            <a:r>
              <a:rPr lang="en-US" altLang="zh-CN" sz="2000" dirty="0" err="1">
                <a:latin typeface="+mn-lt"/>
              </a:rPr>
              <a:t>Wt_addr</a:t>
            </a:r>
            <a:r>
              <a:rPr lang="en-US" altLang="zh-CN" sz="2000" dirty="0">
                <a:latin typeface="+mn-lt"/>
              </a:rPr>
              <a:t>, </a:t>
            </a:r>
          </a:p>
          <a:p>
            <a:pPr eaLnBrk="0" hangingPunct="0">
              <a:spcBef>
                <a:spcPct val="0"/>
              </a:spcBef>
              <a:buSzPct val="100000"/>
              <a:buNone/>
            </a:pPr>
            <a:r>
              <a:rPr lang="en-US" altLang="zh-CN" sz="2000" dirty="0">
                <a:latin typeface="+mn-lt"/>
              </a:rPr>
              <a:t>	</a:t>
            </a:r>
            <a:r>
              <a:rPr lang="en-US" altLang="zh-CN" sz="2000" dirty="0" smtClean="0">
                <a:latin typeface="+mn-lt"/>
              </a:rPr>
              <a:t>        </a:t>
            </a:r>
            <a:r>
              <a:rPr lang="en-US" altLang="zh-CN" sz="2000" dirty="0">
                <a:latin typeface="+mn-lt"/>
              </a:rPr>
              <a:t>input    </a:t>
            </a:r>
            <a:r>
              <a:rPr lang="en-US" altLang="zh-CN" sz="2000" dirty="0" smtClean="0">
                <a:latin typeface="+mn-lt"/>
              </a:rPr>
              <a:t>[63:0</a:t>
            </a:r>
            <a:r>
              <a:rPr lang="en-US" altLang="zh-CN" sz="2000" dirty="0">
                <a:latin typeface="+mn-lt"/>
              </a:rPr>
              <a:t>]  </a:t>
            </a:r>
            <a:r>
              <a:rPr lang="en-US" altLang="zh-CN" sz="2000" dirty="0" err="1">
                <a:latin typeface="+mn-lt"/>
              </a:rPr>
              <a:t>Wt_data</a:t>
            </a:r>
            <a:r>
              <a:rPr lang="en-US" altLang="zh-CN" sz="2000" dirty="0">
                <a:latin typeface="+mn-lt"/>
              </a:rPr>
              <a:t>,</a:t>
            </a:r>
          </a:p>
          <a:p>
            <a:pPr eaLnBrk="0" hangingPunct="0">
              <a:spcBef>
                <a:spcPct val="0"/>
              </a:spcBef>
              <a:buSzPct val="100000"/>
              <a:buNone/>
            </a:pPr>
            <a:r>
              <a:rPr lang="en-US" altLang="zh-CN" sz="2000" dirty="0">
                <a:latin typeface="+mn-lt"/>
              </a:rPr>
              <a:t>	        output </a:t>
            </a:r>
            <a:r>
              <a:rPr lang="en-US" altLang="zh-CN" sz="2000" dirty="0" smtClean="0">
                <a:latin typeface="+mn-lt"/>
              </a:rPr>
              <a:t>[63:0</a:t>
            </a:r>
            <a:r>
              <a:rPr lang="en-US" altLang="zh-CN" sz="2000" dirty="0">
                <a:latin typeface="+mn-lt"/>
              </a:rPr>
              <a:t>]  Rs1_data,  Rs2_data</a:t>
            </a:r>
          </a:p>
          <a:p>
            <a:pPr eaLnBrk="0" hangingPunct="0">
              <a:spcBef>
                <a:spcPct val="0"/>
              </a:spcBef>
              <a:buSzPct val="100000"/>
              <a:buNone/>
            </a:pPr>
            <a:r>
              <a:rPr lang="en-US" altLang="zh-CN" sz="2000" dirty="0">
                <a:latin typeface="+mn-lt"/>
              </a:rPr>
              <a:t>	    </a:t>
            </a:r>
            <a:r>
              <a:rPr lang="en-US" altLang="zh-CN" sz="2000" dirty="0" smtClean="0">
                <a:latin typeface="+mn-lt"/>
              </a:rPr>
              <a:t>);</a:t>
            </a:r>
          </a:p>
          <a:p>
            <a:pPr eaLnBrk="0" hangingPunct="0">
              <a:spcBef>
                <a:spcPct val="0"/>
              </a:spcBef>
              <a:buSzPct val="100000"/>
              <a:buNone/>
            </a:pPr>
            <a:r>
              <a:rPr lang="en-US" altLang="zh-CN" sz="2000" dirty="0" smtClean="0">
                <a:latin typeface="+mn-lt"/>
              </a:rPr>
              <a:t> 	</a:t>
            </a:r>
            <a:r>
              <a:rPr lang="en-US" altLang="zh-CN" sz="2000" dirty="0" err="1" smtClean="0">
                <a:latin typeface="+mn-lt"/>
              </a:rPr>
              <a:t>reg</a:t>
            </a:r>
            <a:r>
              <a:rPr lang="en-US" altLang="zh-CN" sz="2000" dirty="0" smtClean="0">
                <a:latin typeface="+mn-lt"/>
              </a:rPr>
              <a:t> [63:0] register [1:31]; 		// r1 - r31</a:t>
            </a:r>
          </a:p>
          <a:p>
            <a:pPr eaLnBrk="0" hangingPunct="0">
              <a:spcBef>
                <a:spcPct val="0"/>
              </a:spcBef>
              <a:buSzPct val="100000"/>
              <a:buNone/>
            </a:pPr>
            <a:r>
              <a:rPr lang="en-US" altLang="zh-CN" sz="2000" dirty="0" smtClean="0">
                <a:latin typeface="+mn-lt"/>
              </a:rPr>
              <a:t>	integer </a:t>
            </a:r>
            <a:r>
              <a:rPr lang="en-US" altLang="zh-CN" sz="2000" dirty="0" err="1">
                <a:latin typeface="+mn-lt"/>
              </a:rPr>
              <a:t>i</a:t>
            </a:r>
            <a:r>
              <a:rPr lang="en-US" altLang="zh-CN" sz="2000" dirty="0">
                <a:latin typeface="+mn-lt"/>
              </a:rPr>
              <a:t>;</a:t>
            </a:r>
          </a:p>
          <a:p>
            <a:pPr marL="342900" indent="-342900" eaLnBrk="0" hangingPunct="0">
              <a:spcBef>
                <a:spcPct val="0"/>
              </a:spcBef>
              <a:buSzPct val="100000"/>
            </a:pPr>
            <a:endParaRPr lang="en-US" altLang="zh-CN" sz="2000" dirty="0">
              <a:latin typeface="+mn-lt"/>
            </a:endParaRPr>
          </a:p>
          <a:p>
            <a:pPr eaLnBrk="0" hangingPunct="0">
              <a:spcBef>
                <a:spcPct val="0"/>
              </a:spcBef>
              <a:buSzPct val="100000"/>
              <a:buNone/>
            </a:pPr>
            <a:r>
              <a:rPr lang="en-US" altLang="zh-CN" sz="2000" dirty="0">
                <a:latin typeface="+mn-lt"/>
              </a:rPr>
              <a:t>	</a:t>
            </a:r>
            <a:r>
              <a:rPr lang="en-US" altLang="zh-CN" sz="2000" dirty="0" smtClean="0">
                <a:latin typeface="+mn-lt"/>
              </a:rPr>
              <a:t>assign </a:t>
            </a:r>
            <a:r>
              <a:rPr lang="en-US" altLang="zh-CN" sz="2000" dirty="0" err="1">
                <a:latin typeface="+mn-lt"/>
              </a:rPr>
              <a:t>rdata_A</a:t>
            </a:r>
            <a:r>
              <a:rPr lang="en-US" altLang="zh-CN" sz="2000" dirty="0">
                <a:latin typeface="+mn-lt"/>
              </a:rPr>
              <a:t> = (Rs1_addr== 0) ? 0 : register[Rs1_addr];	</a:t>
            </a:r>
            <a:r>
              <a:rPr lang="en-US" altLang="zh-CN" sz="2000" dirty="0" smtClean="0">
                <a:latin typeface="+mn-lt"/>
              </a:rPr>
              <a:t>// </a:t>
            </a:r>
            <a:r>
              <a:rPr lang="en-US" altLang="zh-CN" sz="2000" dirty="0">
                <a:latin typeface="+mn-lt"/>
              </a:rPr>
              <a:t>read</a:t>
            </a:r>
          </a:p>
          <a:p>
            <a:pPr eaLnBrk="0" hangingPunct="0">
              <a:spcBef>
                <a:spcPct val="0"/>
              </a:spcBef>
              <a:buSzPct val="100000"/>
              <a:buNone/>
            </a:pPr>
            <a:r>
              <a:rPr lang="en-US" altLang="zh-CN" sz="2000" dirty="0">
                <a:latin typeface="+mn-lt"/>
              </a:rPr>
              <a:t>	</a:t>
            </a:r>
            <a:r>
              <a:rPr lang="en-US" altLang="zh-CN" sz="2000" dirty="0" smtClean="0">
                <a:latin typeface="+mn-lt"/>
              </a:rPr>
              <a:t>assign </a:t>
            </a:r>
            <a:r>
              <a:rPr lang="en-US" altLang="zh-CN" sz="2000" dirty="0" err="1">
                <a:latin typeface="+mn-lt"/>
              </a:rPr>
              <a:t>rdata_B</a:t>
            </a:r>
            <a:r>
              <a:rPr lang="en-US" altLang="zh-CN" sz="2000" dirty="0">
                <a:latin typeface="+mn-lt"/>
              </a:rPr>
              <a:t> = (Rs2_addr== 0) ? 0 : register[Rs2_addr];   	</a:t>
            </a:r>
            <a:r>
              <a:rPr lang="en-US" altLang="zh-CN" sz="2000" dirty="0" smtClean="0">
                <a:latin typeface="+mn-lt"/>
              </a:rPr>
              <a:t>// </a:t>
            </a:r>
            <a:r>
              <a:rPr lang="en-US" altLang="zh-CN" sz="2000" dirty="0">
                <a:latin typeface="+mn-lt"/>
              </a:rPr>
              <a:t>read</a:t>
            </a:r>
          </a:p>
          <a:p>
            <a:pPr eaLnBrk="0" hangingPunct="0">
              <a:spcBef>
                <a:spcPct val="0"/>
              </a:spcBef>
              <a:buSzPct val="100000"/>
              <a:buNone/>
            </a:pPr>
            <a:r>
              <a:rPr lang="en-US" altLang="zh-CN" sz="2000" dirty="0">
                <a:latin typeface="+mn-lt"/>
              </a:rPr>
              <a:t>	</a:t>
            </a:r>
            <a:r>
              <a:rPr lang="en-US" altLang="zh-CN" sz="2000" dirty="0" smtClean="0">
                <a:latin typeface="+mn-lt"/>
              </a:rPr>
              <a:t>always </a:t>
            </a:r>
            <a:r>
              <a:rPr lang="en-US" altLang="zh-CN" sz="2000" dirty="0">
                <a:latin typeface="+mn-lt"/>
              </a:rPr>
              <a:t>@(</a:t>
            </a:r>
            <a:r>
              <a:rPr lang="en-US" altLang="zh-CN" sz="2000" dirty="0" err="1">
                <a:latin typeface="+mn-lt"/>
              </a:rPr>
              <a:t>posedge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dirty="0" err="1">
                <a:latin typeface="+mn-lt"/>
              </a:rPr>
              <a:t>clk</a:t>
            </a:r>
            <a:r>
              <a:rPr lang="en-US" altLang="zh-CN" sz="2000" dirty="0">
                <a:latin typeface="+mn-lt"/>
              </a:rPr>
              <a:t> or </a:t>
            </a:r>
            <a:r>
              <a:rPr lang="en-US" altLang="zh-CN" sz="2000" dirty="0" err="1">
                <a:latin typeface="+mn-lt"/>
              </a:rPr>
              <a:t>posedge</a:t>
            </a:r>
            <a:r>
              <a:rPr lang="en-US" altLang="zh-CN" sz="2000" dirty="0">
                <a:latin typeface="+mn-lt"/>
              </a:rPr>
              <a:t> </a:t>
            </a:r>
            <a:r>
              <a:rPr lang="en-US" altLang="zh-CN" sz="2000" dirty="0" err="1">
                <a:latin typeface="+mn-lt"/>
              </a:rPr>
              <a:t>rst</a:t>
            </a:r>
            <a:r>
              <a:rPr lang="en-US" altLang="zh-CN" sz="2000" dirty="0">
                <a:latin typeface="+mn-lt"/>
              </a:rPr>
              <a:t>) </a:t>
            </a:r>
          </a:p>
          <a:p>
            <a:pPr eaLnBrk="0" hangingPunct="0">
              <a:spcBef>
                <a:spcPct val="0"/>
              </a:spcBef>
              <a:buSzPct val="100000"/>
              <a:buNone/>
            </a:pPr>
            <a:r>
              <a:rPr lang="en-US" altLang="zh-CN" sz="2000" dirty="0">
                <a:latin typeface="+mn-lt"/>
              </a:rPr>
              <a:t>	</a:t>
            </a:r>
            <a:r>
              <a:rPr lang="en-US" altLang="zh-CN" sz="2000" dirty="0" smtClean="0">
                <a:latin typeface="+mn-lt"/>
              </a:rPr>
              <a:t>begin   </a:t>
            </a:r>
            <a:r>
              <a:rPr lang="en-US" altLang="zh-CN" sz="2000" dirty="0">
                <a:latin typeface="+mn-lt"/>
              </a:rPr>
              <a:t>if (</a:t>
            </a:r>
            <a:r>
              <a:rPr lang="en-US" altLang="zh-CN" sz="2000" dirty="0" err="1">
                <a:latin typeface="+mn-lt"/>
              </a:rPr>
              <a:t>rst</a:t>
            </a:r>
            <a:r>
              <a:rPr lang="en-US" altLang="zh-CN" sz="2000" dirty="0">
                <a:latin typeface="+mn-lt"/>
              </a:rPr>
              <a:t>==1)  </a:t>
            </a:r>
            <a:endParaRPr lang="en-US" altLang="zh-CN" sz="2000" dirty="0" smtClean="0">
              <a:latin typeface="+mn-lt"/>
            </a:endParaRPr>
          </a:p>
          <a:p>
            <a:pPr eaLnBrk="0" hangingPunct="0">
              <a:spcBef>
                <a:spcPct val="0"/>
              </a:spcBef>
              <a:buSzPct val="100000"/>
              <a:buNone/>
            </a:pPr>
            <a:r>
              <a:rPr lang="en-US" altLang="zh-CN" sz="2000" dirty="0">
                <a:latin typeface="+mn-lt"/>
              </a:rPr>
              <a:t>	</a:t>
            </a:r>
            <a:r>
              <a:rPr lang="en-US" altLang="zh-CN" sz="2000" dirty="0" smtClean="0">
                <a:latin typeface="+mn-lt"/>
              </a:rPr>
              <a:t>		for </a:t>
            </a:r>
            <a:r>
              <a:rPr lang="en-US" altLang="zh-CN" sz="2000" dirty="0">
                <a:latin typeface="+mn-lt"/>
              </a:rPr>
              <a:t>(</a:t>
            </a:r>
            <a:r>
              <a:rPr lang="en-US" altLang="zh-CN" sz="2000" dirty="0" err="1">
                <a:latin typeface="+mn-lt"/>
              </a:rPr>
              <a:t>i</a:t>
            </a:r>
            <a:r>
              <a:rPr lang="en-US" altLang="zh-CN" sz="2000" dirty="0">
                <a:latin typeface="+mn-lt"/>
              </a:rPr>
              <a:t>=1; </a:t>
            </a:r>
            <a:r>
              <a:rPr lang="en-US" altLang="zh-CN" sz="2000" dirty="0" err="1">
                <a:latin typeface="+mn-lt"/>
              </a:rPr>
              <a:t>i</a:t>
            </a:r>
            <a:r>
              <a:rPr lang="en-US" altLang="zh-CN" sz="2000" dirty="0">
                <a:latin typeface="+mn-lt"/>
              </a:rPr>
              <a:t>&lt;32; </a:t>
            </a:r>
            <a:r>
              <a:rPr lang="en-US" altLang="zh-CN" sz="2000" dirty="0" err="1">
                <a:latin typeface="+mn-lt"/>
              </a:rPr>
              <a:t>i</a:t>
            </a:r>
            <a:r>
              <a:rPr lang="en-US" altLang="zh-CN" sz="2000" dirty="0">
                <a:latin typeface="+mn-lt"/>
              </a:rPr>
              <a:t>=i+1)  register[</a:t>
            </a:r>
            <a:r>
              <a:rPr lang="en-US" altLang="zh-CN" sz="2000" dirty="0" err="1">
                <a:latin typeface="+mn-lt"/>
              </a:rPr>
              <a:t>i</a:t>
            </a:r>
            <a:r>
              <a:rPr lang="en-US" altLang="zh-CN" sz="2000" dirty="0">
                <a:latin typeface="+mn-lt"/>
              </a:rPr>
              <a:t>] &lt;= 0; 		// reset</a:t>
            </a:r>
          </a:p>
          <a:p>
            <a:pPr eaLnBrk="0" hangingPunct="0">
              <a:spcBef>
                <a:spcPct val="0"/>
              </a:spcBef>
              <a:buSzPct val="100000"/>
              <a:buNone/>
            </a:pPr>
            <a:r>
              <a:rPr lang="en-US" altLang="zh-CN" sz="2000" dirty="0">
                <a:latin typeface="+mn-lt"/>
              </a:rPr>
              <a:t>	 </a:t>
            </a:r>
            <a:r>
              <a:rPr lang="en-US" altLang="zh-CN" sz="2000" dirty="0" smtClean="0">
                <a:latin typeface="+mn-lt"/>
              </a:rPr>
              <a:t>	else </a:t>
            </a:r>
            <a:r>
              <a:rPr lang="en-US" altLang="zh-CN" sz="2000" dirty="0">
                <a:latin typeface="+mn-lt"/>
              </a:rPr>
              <a:t>if ((</a:t>
            </a:r>
            <a:r>
              <a:rPr lang="en-US" altLang="zh-CN" sz="2000" dirty="0" err="1">
                <a:latin typeface="+mn-lt"/>
              </a:rPr>
              <a:t>Wt_addr</a:t>
            </a:r>
            <a:r>
              <a:rPr lang="en-US" altLang="zh-CN" sz="2000" dirty="0">
                <a:latin typeface="+mn-lt"/>
              </a:rPr>
              <a:t> != 0) &amp;&amp; (</a:t>
            </a:r>
            <a:r>
              <a:rPr lang="en-US" altLang="zh-CN" sz="2000" dirty="0" err="1">
                <a:latin typeface="+mn-lt"/>
              </a:rPr>
              <a:t>RegWrite</a:t>
            </a:r>
            <a:r>
              <a:rPr lang="en-US" altLang="zh-CN" sz="2000" dirty="0">
                <a:latin typeface="+mn-lt"/>
              </a:rPr>
              <a:t> == 1)) </a:t>
            </a:r>
          </a:p>
          <a:p>
            <a:pPr eaLnBrk="0" hangingPunct="0">
              <a:spcBef>
                <a:spcPct val="0"/>
              </a:spcBef>
              <a:buSzPct val="100000"/>
              <a:buNone/>
            </a:pPr>
            <a:r>
              <a:rPr lang="en-US" altLang="zh-CN" sz="2000" dirty="0">
                <a:latin typeface="+mn-lt"/>
              </a:rPr>
              <a:t>			</a:t>
            </a:r>
            <a:r>
              <a:rPr lang="en-US" altLang="zh-CN" sz="2000" dirty="0" smtClean="0">
                <a:latin typeface="+mn-lt"/>
              </a:rPr>
              <a:t>register[</a:t>
            </a:r>
            <a:r>
              <a:rPr lang="en-US" altLang="zh-CN" sz="2000" dirty="0" err="1" smtClean="0">
                <a:latin typeface="+mn-lt"/>
              </a:rPr>
              <a:t>Wt_addr</a:t>
            </a:r>
            <a:r>
              <a:rPr lang="en-US" altLang="zh-CN" sz="2000" dirty="0">
                <a:latin typeface="+mn-lt"/>
              </a:rPr>
              <a:t>] &lt;= </a:t>
            </a:r>
            <a:r>
              <a:rPr lang="en-US" altLang="zh-CN" sz="2000" dirty="0" err="1">
                <a:latin typeface="+mn-lt"/>
              </a:rPr>
              <a:t>Wt_data</a:t>
            </a:r>
            <a:r>
              <a:rPr lang="en-US" altLang="zh-CN" sz="2000" dirty="0">
                <a:latin typeface="+mn-lt"/>
              </a:rPr>
              <a:t>;      	 </a:t>
            </a:r>
            <a:r>
              <a:rPr lang="en-US" altLang="zh-CN" sz="2000" dirty="0" smtClean="0">
                <a:latin typeface="+mn-lt"/>
              </a:rPr>
              <a:t>           // </a:t>
            </a:r>
            <a:r>
              <a:rPr lang="en-US" altLang="zh-CN" sz="2000" dirty="0">
                <a:latin typeface="+mn-lt"/>
              </a:rPr>
              <a:t>write</a:t>
            </a:r>
          </a:p>
          <a:p>
            <a:pPr eaLnBrk="0" hangingPunct="0">
              <a:spcBef>
                <a:spcPct val="0"/>
              </a:spcBef>
              <a:buSzPct val="100000"/>
              <a:buNone/>
            </a:pPr>
            <a:r>
              <a:rPr lang="en-US" altLang="zh-CN" sz="2000" dirty="0" smtClean="0">
                <a:latin typeface="+mn-lt"/>
              </a:rPr>
              <a:t>	end</a:t>
            </a:r>
            <a:endParaRPr lang="en-US" altLang="zh-CN" sz="2000" dirty="0">
              <a:latin typeface="+mn-lt"/>
            </a:endParaRPr>
          </a:p>
          <a:p>
            <a:pPr eaLnBrk="0" hangingPunct="0">
              <a:spcBef>
                <a:spcPct val="0"/>
              </a:spcBef>
              <a:buSzPct val="100000"/>
              <a:buNone/>
            </a:pPr>
            <a:r>
              <a:rPr lang="en-US" altLang="zh-CN" sz="2000" b="1" dirty="0" err="1">
                <a:solidFill>
                  <a:srgbClr val="FF0000"/>
                </a:solidFill>
                <a:latin typeface="+mn-lt"/>
              </a:rPr>
              <a:t>endmodule</a:t>
            </a:r>
            <a:endParaRPr lang="en-US" altLang="zh-CN" sz="20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5458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0051" y="295275"/>
            <a:ext cx="6178563" cy="9731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Contents</a:t>
            </a:r>
            <a:endParaRPr lang="en-US" altLang="zh-CN" dirty="0"/>
          </a:p>
        </p:txBody>
      </p:sp>
      <p:sp>
        <p:nvSpPr>
          <p:cNvPr id="5123" name="AutoShape 3"/>
          <p:cNvSpPr>
            <a:spLocks noGrp="1" noChangeArrowheads="1"/>
          </p:cNvSpPr>
          <p:nvPr>
            <p:ph idx="1"/>
          </p:nvPr>
        </p:nvSpPr>
        <p:spPr>
          <a:xfrm>
            <a:off x="1703388" y="1357298"/>
            <a:ext cx="8964612" cy="4857784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4.1 Introduction </a:t>
            </a:r>
          </a:p>
          <a:p>
            <a:r>
              <a:rPr lang="en-US" altLang="zh-CN" sz="2800" dirty="0"/>
              <a:t>4.2 Logic Design Conventions</a:t>
            </a:r>
          </a:p>
          <a:p>
            <a:r>
              <a:rPr lang="en-US" altLang="zh-CN" sz="2800" dirty="0"/>
              <a:t>4.3 Building a </a:t>
            </a:r>
            <a:r>
              <a:rPr lang="en-US" altLang="zh-CN" sz="2800" dirty="0" err="1"/>
              <a:t>datapath</a:t>
            </a:r>
            <a:endParaRPr lang="en-US" altLang="zh-CN" sz="2800" dirty="0"/>
          </a:p>
          <a:p>
            <a:r>
              <a:rPr lang="en-US" altLang="zh-CN" sz="2800" dirty="0"/>
              <a:t>4.4 A Simple Implementation Scheme</a:t>
            </a:r>
          </a:p>
          <a:p>
            <a:pPr lvl="1"/>
            <a:r>
              <a:rPr lang="en-US" altLang="zh-CN" sz="2400" dirty="0"/>
              <a:t>Single cycle CPU </a:t>
            </a:r>
          </a:p>
          <a:p>
            <a:pPr lvl="1"/>
            <a:r>
              <a:rPr lang="en-US" altLang="zh-CN" sz="2400" dirty="0"/>
              <a:t>Multiple cycle CPU </a:t>
            </a:r>
          </a:p>
          <a:p>
            <a:r>
              <a:rPr lang="en-US" altLang="zh-CN" sz="2800" dirty="0"/>
              <a:t>4.5 </a:t>
            </a:r>
            <a:r>
              <a:rPr lang="en-US" altLang="zh-CN" sz="2800" dirty="0" smtClean="0"/>
              <a:t>Pipelining</a:t>
            </a:r>
            <a:endParaRPr lang="en-US" altLang="zh-CN" sz="28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2836070" y="1091805"/>
            <a:ext cx="1569244" cy="3583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title"/>
          </p:nvPr>
        </p:nvSpPr>
        <p:spPr>
          <a:xfrm>
            <a:off x="3656517" y="0"/>
            <a:ext cx="7867667" cy="1131910"/>
          </a:xfrm>
          <a:noFill/>
          <a:ln/>
        </p:spPr>
        <p:txBody>
          <a:bodyPr vert="horz" wrap="square" lIns="67866" tIns="33338" rIns="67866" bIns="333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/>
              <a:t>The other elements</a:t>
            </a: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539" y="1268527"/>
            <a:ext cx="2538924" cy="2505603"/>
          </a:xfrm>
          <a:prstGeom prst="rect">
            <a:avLst/>
          </a:prstGeom>
        </p:spPr>
      </p:pic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551384" y="1091805"/>
            <a:ext cx="10972800" cy="4968552"/>
          </a:xfrm>
          <a:noFill/>
          <a:ln/>
        </p:spPr>
        <p:txBody>
          <a:bodyPr vert="horz" wrap="square" lIns="67866" tIns="33338" rIns="67866" bIns="333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 smtClean="0">
                <a:latin typeface="+mn-ea"/>
                <a:ea typeface="+mn-ea"/>
              </a:rPr>
              <a:t>Immediate generation unit</a:t>
            </a:r>
            <a:r>
              <a:rPr lang="zh-CN" altLang="en-US" sz="2400" dirty="0" smtClean="0">
                <a:latin typeface="+mn-ea"/>
                <a:ea typeface="+mn-ea"/>
              </a:rPr>
              <a:t>：</a:t>
            </a:r>
            <a:endParaRPr lang="zh-CN" altLang="en-US" sz="2400" dirty="0">
              <a:latin typeface="+mn-ea"/>
              <a:ea typeface="+mn-ea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  <a:latin typeface="+mn-ea"/>
              </a:rPr>
              <a:t>输入</a:t>
            </a: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指令产生立即数的逻辑</a:t>
            </a:r>
            <a:r>
              <a:rPr lang="zh-CN" altLang="en-US" sz="2400" dirty="0" smtClean="0">
                <a:solidFill>
                  <a:prstClr val="black"/>
                </a:solidFill>
                <a:latin typeface="+mn-ea"/>
              </a:rPr>
              <a:t>功能</a:t>
            </a:r>
            <a:endParaRPr lang="en-US" altLang="zh-CN" sz="2400" dirty="0" smtClean="0">
              <a:solidFill>
                <a:prstClr val="black"/>
              </a:solidFill>
              <a:latin typeface="+mn-ea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  <a:latin typeface="+mn-ea"/>
              </a:rPr>
              <a:t>根据指令类型（加载，存储或者分支指令），产生相应的立即数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 smtClean="0">
                <a:solidFill>
                  <a:prstClr val="black"/>
                </a:solidFill>
                <a:latin typeface="+mn-ea"/>
              </a:rPr>
              <a:t>转移指令</a:t>
            </a: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偏移量左移位的</a:t>
            </a:r>
            <a:r>
              <a:rPr lang="zh-CN" altLang="en-US" sz="2400" dirty="0" smtClean="0">
                <a:solidFill>
                  <a:prstClr val="black"/>
                </a:solidFill>
                <a:latin typeface="+mn-ea"/>
              </a:rPr>
              <a:t>功能</a:t>
            </a:r>
            <a:endParaRPr lang="en-US" altLang="zh-CN" sz="2400" dirty="0" smtClean="0">
              <a:solidFill>
                <a:prstClr val="black"/>
              </a:solidFill>
              <a:latin typeface="+mn-ea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 smtClean="0">
                <a:solidFill>
                  <a:prstClr val="black"/>
                </a:solidFill>
                <a:latin typeface="+mn-ea"/>
              </a:rPr>
              <a:t>立即数字段符号扩展为</a:t>
            </a: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64</a:t>
            </a:r>
            <a:r>
              <a:rPr lang="zh-CN" altLang="en-US" sz="2000" dirty="0" smtClean="0">
                <a:solidFill>
                  <a:prstClr val="black"/>
                </a:solidFill>
                <a:latin typeface="+mn-ea"/>
              </a:rPr>
              <a:t>位结果输出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r>
              <a:rPr lang="en-US" altLang="zh-CN" sz="2400" dirty="0" smtClean="0">
                <a:latin typeface="+mn-ea"/>
                <a:ea typeface="+mn-ea"/>
              </a:rPr>
              <a:t>Immediate generation</a:t>
            </a:r>
          </a:p>
          <a:p>
            <a:pPr lvl="1"/>
            <a:r>
              <a:rPr lang="en-US" altLang="zh-CN" sz="2000" dirty="0" smtClean="0">
                <a:latin typeface="+mn-ea"/>
                <a:ea typeface="+mn-ea"/>
              </a:rPr>
              <a:t>Load: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00</a:t>
            </a:r>
            <a:r>
              <a:rPr lang="en-US" altLang="zh-CN" sz="2000" dirty="0" smtClean="0">
                <a:latin typeface="+mn-ea"/>
              </a:rPr>
              <a:t>00011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  <a:ea typeface="+mn-ea"/>
              </a:rPr>
              <a:t>Save: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01</a:t>
            </a:r>
            <a:r>
              <a:rPr lang="en-US" altLang="zh-CN" sz="2000" dirty="0" smtClean="0">
                <a:latin typeface="+mn-ea"/>
              </a:rPr>
              <a:t>00011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  <a:ea typeface="+mn-ea"/>
              </a:rPr>
              <a:t>Branch:</a:t>
            </a:r>
          </a:p>
          <a:p>
            <a:pPr marL="457200" lvl="1" indent="0">
              <a:buNone/>
            </a:pP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11</a:t>
            </a:r>
            <a:r>
              <a:rPr lang="en-US" altLang="zh-CN" sz="2000" dirty="0" smtClean="0">
                <a:latin typeface="+mn-ea"/>
              </a:rPr>
              <a:t>00011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  <a:ea typeface="+mn-ea"/>
              </a:rPr>
              <a:t>Jal: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1101111</a:t>
            </a:r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400" dirty="0" smtClean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 smtClean="0">
              <a:latin typeface="+mn-ea"/>
              <a:ea typeface="+mn-ea"/>
            </a:endParaRPr>
          </a:p>
          <a:p>
            <a:endParaRPr lang="en-US" altLang="zh-CN" sz="2400" dirty="0" smtClean="0"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55194" y="4079121"/>
            <a:ext cx="5460341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S_imm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 = {{52{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[31]}},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[31:25],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[11:7]};</a:t>
            </a:r>
            <a:endParaRPr kumimoji="1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55194" y="4784221"/>
            <a:ext cx="7977310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square" lIns="0" rIns="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SB_imm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 = {{51{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 [31]}},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[31],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 [7],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[30:25],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[11:8],1'b0};</a:t>
            </a:r>
            <a:endParaRPr kumimoji="1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55194" y="5489321"/>
            <a:ext cx="7401246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square" lIns="0" rIns="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UJ = {{43{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[31]}},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 [31],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[19:12],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[20],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[30:21],1'b0};</a:t>
            </a:r>
            <a:endParaRPr kumimoji="1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01700" y="3376026"/>
            <a:ext cx="4349269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L_imm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 = {{52{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[31]}},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[31:20]};</a:t>
            </a:r>
            <a:endParaRPr kumimoji="1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5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 Overview</a:t>
            </a:r>
            <a:endParaRPr lang="zh-CN" altLang="en-US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525589"/>
            <a:ext cx="8027987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199974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82342"/>
            <a:ext cx="10492747" cy="954360"/>
          </a:xfrm>
        </p:spPr>
        <p:txBody>
          <a:bodyPr/>
          <a:lstStyle/>
          <a:p>
            <a:r>
              <a:rPr lang="en-US" altLang="zh-CN" dirty="0" smtClean="0"/>
              <a:t>Multiplexers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756261" y="1139892"/>
            <a:ext cx="3647406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Can’t just join wires together</a:t>
            </a:r>
          </a:p>
          <a:p>
            <a:pPr lvl="1" eaLnBrk="1" hangingPunct="1"/>
            <a:r>
              <a:rPr lang="en-AU" altLang="en-US" sz="2400" dirty="0"/>
              <a:t>Use multiplexers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063552" y="1195957"/>
            <a:ext cx="8027987" cy="4671347"/>
            <a:chOff x="2109272" y="1195957"/>
            <a:chExt cx="8027987" cy="4671347"/>
          </a:xfrm>
        </p:grpSpPr>
        <p:grpSp>
          <p:nvGrpSpPr>
            <p:cNvPr id="15" name="组合 14"/>
            <p:cNvGrpSpPr/>
            <p:nvPr/>
          </p:nvGrpSpPr>
          <p:grpSpPr>
            <a:xfrm>
              <a:off x="3575720" y="1195957"/>
              <a:ext cx="936625" cy="865187"/>
              <a:chOff x="3575720" y="1195957"/>
              <a:chExt cx="936625" cy="865187"/>
            </a:xfrm>
          </p:grpSpPr>
          <p:sp>
            <p:nvSpPr>
              <p:cNvPr id="5" name="Oval 4"/>
              <p:cNvSpPr>
                <a:spLocks noChangeArrowheads="1"/>
              </p:cNvSpPr>
              <p:nvPr/>
            </p:nvSpPr>
            <p:spPr bwMode="auto">
              <a:xfrm>
                <a:off x="3575720" y="1195957"/>
                <a:ext cx="936625" cy="865187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 flipH="1">
                <a:off x="3755901" y="1412776"/>
                <a:ext cx="5762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Arc 7"/>
              <p:cNvSpPr>
                <a:spLocks/>
              </p:cNvSpPr>
              <p:nvPr/>
            </p:nvSpPr>
            <p:spPr bwMode="auto">
              <a:xfrm rot="10800000" flipH="1" flipV="1">
                <a:off x="3773954" y="1657508"/>
                <a:ext cx="287337" cy="215900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536160" y="2996952"/>
              <a:ext cx="936625" cy="865187"/>
              <a:chOff x="7714729" y="2995390"/>
              <a:chExt cx="936625" cy="865187"/>
            </a:xfrm>
          </p:grpSpPr>
          <p:sp>
            <p:nvSpPr>
              <p:cNvPr id="4" name="Oval 3"/>
              <p:cNvSpPr>
                <a:spLocks noChangeArrowheads="1"/>
              </p:cNvSpPr>
              <p:nvPr/>
            </p:nvSpPr>
            <p:spPr bwMode="auto">
              <a:xfrm>
                <a:off x="7714729" y="2995390"/>
                <a:ext cx="936625" cy="865187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H="1">
                <a:off x="7895704" y="3284314"/>
                <a:ext cx="576263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Arc 9"/>
              <p:cNvSpPr>
                <a:spLocks/>
              </p:cNvSpPr>
              <p:nvPr/>
            </p:nvSpPr>
            <p:spPr bwMode="auto">
              <a:xfrm rot="10800000" flipH="1" flipV="1">
                <a:off x="7895703" y="3500214"/>
                <a:ext cx="287338" cy="215900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831053" y="4641754"/>
              <a:ext cx="936625" cy="865188"/>
              <a:chOff x="6886054" y="4651151"/>
              <a:chExt cx="936625" cy="865188"/>
            </a:xfrm>
          </p:grpSpPr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6886054" y="4651151"/>
                <a:ext cx="936625" cy="86518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7174979" y="4867051"/>
                <a:ext cx="35877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Arc 12"/>
              <p:cNvSpPr>
                <a:spLocks/>
              </p:cNvSpPr>
              <p:nvPr/>
            </p:nvSpPr>
            <p:spPr bwMode="auto">
              <a:xfrm rot="10800000" flipV="1">
                <a:off x="7370354" y="5075427"/>
                <a:ext cx="144463" cy="28892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14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272" y="1515967"/>
              <a:ext cx="8027987" cy="435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302214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</a:t>
            </a:r>
            <a:endParaRPr lang="zh-CN" alt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070992"/>
            <a:ext cx="6916737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4649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 Design Conventions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4968552"/>
          </a:xfrm>
        </p:spPr>
        <p:txBody>
          <a:bodyPr/>
          <a:lstStyle/>
          <a:p>
            <a:pPr eaLnBrk="1" hangingPunct="1"/>
            <a:r>
              <a:rPr lang="en-US" altLang="en-US" dirty="0"/>
              <a:t>Information encoded in binary</a:t>
            </a:r>
          </a:p>
          <a:p>
            <a:pPr lvl="1" eaLnBrk="1" hangingPunct="1"/>
            <a:r>
              <a:rPr lang="en-US" altLang="en-US" dirty="0"/>
              <a:t>Low voltage = 0, High voltage = 1</a:t>
            </a:r>
          </a:p>
          <a:p>
            <a:pPr lvl="1" eaLnBrk="1" hangingPunct="1"/>
            <a:r>
              <a:rPr lang="en-US" altLang="en-US" dirty="0"/>
              <a:t>One wire per bit</a:t>
            </a:r>
          </a:p>
          <a:p>
            <a:pPr lvl="1" eaLnBrk="1" hangingPunct="1"/>
            <a:r>
              <a:rPr lang="en-US" altLang="en-US" dirty="0"/>
              <a:t>Multi-bit data encoded on multi-wire buses</a:t>
            </a:r>
          </a:p>
          <a:p>
            <a:pPr eaLnBrk="1" hangingPunct="1"/>
            <a:r>
              <a:rPr lang="en-US" altLang="en-US" dirty="0"/>
              <a:t>Combinational element</a:t>
            </a:r>
          </a:p>
          <a:p>
            <a:pPr lvl="1" eaLnBrk="1" hangingPunct="1"/>
            <a:r>
              <a:rPr lang="en-US" altLang="en-US" dirty="0"/>
              <a:t>Operate on data</a:t>
            </a:r>
          </a:p>
          <a:p>
            <a:pPr lvl="1" eaLnBrk="1" hangingPunct="1"/>
            <a:r>
              <a:rPr lang="en-US" altLang="en-US" dirty="0"/>
              <a:t>Output is a function of input</a:t>
            </a:r>
          </a:p>
          <a:p>
            <a:pPr eaLnBrk="1" hangingPunct="1"/>
            <a:r>
              <a:rPr lang="en-US" altLang="en-US" dirty="0"/>
              <a:t>State (sequential) elements</a:t>
            </a:r>
          </a:p>
          <a:p>
            <a:pPr lvl="1" eaLnBrk="1" hangingPunct="1"/>
            <a:r>
              <a:rPr lang="en-US" altLang="en-US" dirty="0"/>
              <a:t>Store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53646858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Clocking Methodology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50"/>
              </a:spcBef>
            </a:pPr>
            <a:r>
              <a:rPr lang="en-US" altLang="zh-CN" sz="1950" dirty="0">
                <a:solidFill>
                  <a:schemeClr val="tx1"/>
                </a:solidFill>
                <a:latin typeface="Arial (正文)"/>
              </a:rPr>
              <a:t>An edge triggered methodology</a:t>
            </a:r>
          </a:p>
          <a:p>
            <a:pPr>
              <a:spcBef>
                <a:spcPts val="450"/>
              </a:spcBef>
            </a:pPr>
            <a:r>
              <a:rPr lang="en-US" altLang="zh-CN" sz="1950" dirty="0">
                <a:solidFill>
                  <a:schemeClr val="tx1"/>
                </a:solidFill>
                <a:latin typeface="Arial (正文)"/>
              </a:rPr>
              <a:t>Typical execution:</a:t>
            </a:r>
          </a:p>
          <a:p>
            <a:pPr lvl="1">
              <a:spcBef>
                <a:spcPts val="450"/>
              </a:spcBef>
            </a:pPr>
            <a:r>
              <a:rPr lang="en-US" altLang="zh-CN" sz="1950" dirty="0">
                <a:latin typeface="Arial (正文)"/>
              </a:rPr>
              <a:t>read contents of some state elements, </a:t>
            </a:r>
          </a:p>
          <a:p>
            <a:pPr lvl="1">
              <a:spcBef>
                <a:spcPts val="450"/>
              </a:spcBef>
            </a:pPr>
            <a:r>
              <a:rPr lang="en-US" altLang="zh-CN" sz="1950" dirty="0">
                <a:latin typeface="Arial (正文)"/>
              </a:rPr>
              <a:t>send values through some combinational logic</a:t>
            </a:r>
          </a:p>
          <a:p>
            <a:pPr lvl="1">
              <a:spcBef>
                <a:spcPts val="450"/>
              </a:spcBef>
            </a:pPr>
            <a:r>
              <a:rPr lang="en-US" altLang="zh-CN" sz="1950" dirty="0">
                <a:latin typeface="Arial (正文)"/>
              </a:rPr>
              <a:t>write results to one or more state elements</a:t>
            </a:r>
          </a:p>
        </p:txBody>
      </p:sp>
      <p:pic>
        <p:nvPicPr>
          <p:cNvPr id="4" name="Picture 6" descr="f04-04-P3744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26" y="4005511"/>
            <a:ext cx="28654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04-03-P37449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861048"/>
            <a:ext cx="38512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91894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0051" y="295275"/>
            <a:ext cx="6178563" cy="9731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Contents</a:t>
            </a:r>
            <a:endParaRPr lang="en-US" altLang="zh-CN" dirty="0"/>
          </a:p>
        </p:txBody>
      </p:sp>
      <p:sp>
        <p:nvSpPr>
          <p:cNvPr id="5123" name="AutoShape 3"/>
          <p:cNvSpPr>
            <a:spLocks noGrp="1" noChangeArrowheads="1"/>
          </p:cNvSpPr>
          <p:nvPr>
            <p:ph idx="1"/>
          </p:nvPr>
        </p:nvSpPr>
        <p:spPr>
          <a:xfrm>
            <a:off x="1703388" y="1357298"/>
            <a:ext cx="8964612" cy="4857784"/>
          </a:xfrm>
        </p:spPr>
        <p:txBody>
          <a:bodyPr/>
          <a:lstStyle/>
          <a:p>
            <a:r>
              <a:rPr lang="en-US" altLang="zh-CN" sz="2800" dirty="0"/>
              <a:t>4.1 Introduction </a:t>
            </a:r>
          </a:p>
          <a:p>
            <a:r>
              <a:rPr lang="en-US" altLang="zh-CN" sz="2800" dirty="0"/>
              <a:t>4.2 Logic Design Conventions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4.3 Building a </a:t>
            </a:r>
            <a:r>
              <a:rPr lang="en-US" altLang="zh-CN" sz="2800" b="1" dirty="0" err="1">
                <a:solidFill>
                  <a:srgbClr val="FF0000"/>
                </a:solidFill>
              </a:rPr>
              <a:t>datapath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4.4 A Simple Implementation Scheme</a:t>
            </a:r>
          </a:p>
          <a:p>
            <a:pPr lvl="1"/>
            <a:r>
              <a:rPr lang="en-US" altLang="zh-CN" sz="2400" dirty="0"/>
              <a:t>Single cycle CPU </a:t>
            </a:r>
          </a:p>
          <a:p>
            <a:pPr lvl="1"/>
            <a:r>
              <a:rPr lang="en-US" altLang="zh-CN" sz="2400" dirty="0"/>
              <a:t>Multiple cycle CPU </a:t>
            </a:r>
          </a:p>
          <a:p>
            <a:r>
              <a:rPr lang="en-US" altLang="zh-CN" sz="2800" dirty="0"/>
              <a:t>4.5 </a:t>
            </a:r>
            <a:r>
              <a:rPr lang="en-US" altLang="zh-CN" sz="2800" dirty="0" smtClean="0"/>
              <a:t>Pipelining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4615805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solidFill>
                  <a:srgbClr val="003399"/>
                </a:solidFill>
                <a:cs typeface="Times New Roman" panose="02020603050405020304" pitchFamily="18" charset="0"/>
              </a:rPr>
              <a:t>Introduction </a:t>
            </a:r>
            <a:r>
              <a:rPr lang="en-US" altLang="zh-CN" b="0" dirty="0">
                <a:solidFill>
                  <a:srgbClr val="003399"/>
                </a:solidFill>
                <a:cs typeface="Times New Roman" panose="02020603050405020304" pitchFamily="18" charset="0"/>
              </a:rPr>
              <a:t>&amp; Logic Design Conventions</a:t>
            </a:r>
          </a:p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Building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dirty="0" err="1">
                <a:solidFill>
                  <a:srgbClr val="FF0000"/>
                </a:solidFill>
                <a:cs typeface="Times New Roman" panose="02020603050405020304" pitchFamily="18" charset="0"/>
              </a:rPr>
              <a:t>datapath</a:t>
            </a:r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cs typeface="Times New Roman" panose="02020603050405020304" pitchFamily="18" charset="0"/>
              </a:rPr>
              <a:t>A </a:t>
            </a:r>
            <a:r>
              <a:rPr lang="en-US" altLang="zh-CN" b="0" dirty="0">
                <a:cs typeface="Times New Roman" panose="02020603050405020304" pitchFamily="18" charset="0"/>
              </a:rPr>
              <a:t>Simple </a:t>
            </a:r>
            <a:r>
              <a:rPr lang="en-US" altLang="zh-CN" b="0" dirty="0" smtClean="0">
                <a:cs typeface="Times New Roman" panose="02020603050405020304" pitchFamily="18" charset="0"/>
              </a:rPr>
              <a:t>Implementation </a:t>
            </a:r>
            <a:r>
              <a:rPr lang="en-US" altLang="zh-CN" b="0" dirty="0">
                <a:cs typeface="Times New Roman" panose="02020603050405020304" pitchFamily="18" charset="0"/>
              </a:rPr>
              <a:t>Scheme</a:t>
            </a:r>
          </a:p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cs typeface="Times New Roman" panose="02020603050405020304" pitchFamily="18" charset="0"/>
              </a:rPr>
              <a:t>Pipelining</a:t>
            </a:r>
            <a:endParaRPr lang="en-US" altLang="zh-CN" b="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cs typeface="Times New Roman" panose="02020603050405020304" pitchFamily="18" charset="0"/>
              </a:rPr>
              <a:t>Exceptions</a:t>
            </a:r>
            <a:endParaRPr lang="en-US" altLang="zh-CN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992506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Building a </a:t>
            </a:r>
            <a:r>
              <a:rPr lang="en-US" altLang="zh-CN" dirty="0" err="1" smtClean="0"/>
              <a:t>datapath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Datapath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Elements that process data and </a:t>
            </a:r>
            <a:r>
              <a:rPr lang="en-US" altLang="en-US" dirty="0" smtClean="0"/>
              <a:t>addresses in </a:t>
            </a:r>
            <a:r>
              <a:rPr lang="en-US" altLang="en-US" dirty="0"/>
              <a:t>the CPU</a:t>
            </a:r>
          </a:p>
          <a:p>
            <a:pPr lvl="2" eaLnBrk="1" hangingPunct="1"/>
            <a:r>
              <a:rPr lang="en-US" altLang="en-US" dirty="0"/>
              <a:t>Registers, ALUs, mux’s, memories, …</a:t>
            </a:r>
          </a:p>
          <a:p>
            <a:pPr eaLnBrk="1" hangingPunct="1"/>
            <a:r>
              <a:rPr lang="en-US" altLang="en-US" dirty="0"/>
              <a:t>We will build a RISC-V </a:t>
            </a:r>
            <a:r>
              <a:rPr lang="en-US" altLang="en-US" dirty="0" err="1"/>
              <a:t>datapath</a:t>
            </a:r>
            <a:r>
              <a:rPr lang="en-US" altLang="en-US" dirty="0"/>
              <a:t> incrementally</a:t>
            </a:r>
          </a:p>
          <a:p>
            <a:pPr lvl="1" eaLnBrk="1" hangingPunct="1"/>
            <a:r>
              <a:rPr lang="en-US" altLang="en-US" dirty="0"/>
              <a:t>Refining the overview design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343234473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95400" y="3493120"/>
            <a:ext cx="11262146" cy="27320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opcode</a:t>
            </a:r>
            <a:r>
              <a:rPr sz="240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：</a:t>
            </a:r>
            <a:r>
              <a:rPr lang="en-US" altLang="zh-CN" sz="2200" b="0" i="1" dirty="0">
                <a:cs typeface="Times New Roman" panose="02020603050405020304" pitchFamily="18" charset="0"/>
              </a:rPr>
              <a:t>basic operation of the </a:t>
            </a:r>
            <a:r>
              <a:rPr lang="en-US" altLang="zh-CN" sz="2200" b="0" i="1" dirty="0" smtClean="0">
                <a:cs typeface="Times New Roman" panose="02020603050405020304" pitchFamily="18" charset="0"/>
              </a:rPr>
              <a:t>instruction.</a:t>
            </a:r>
            <a:endParaRPr lang="en-US" altLang="zh-CN" sz="2200" b="0" i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rs1</a:t>
            </a:r>
            <a:r>
              <a:rPr sz="240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       </a:t>
            </a:r>
            <a:r>
              <a:rPr lang="en-US" altLang="zh-CN" sz="2400" b="0" i="1" dirty="0">
                <a:cs typeface="Times New Roman" panose="02020603050405020304" pitchFamily="18" charset="0"/>
              </a:rPr>
              <a:t>the first register source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rs2</a:t>
            </a:r>
            <a:r>
              <a:rPr sz="240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：</a:t>
            </a:r>
            <a:r>
              <a:rPr lang="en-US" altLang="zh-CN" sz="2400" b="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       </a:t>
            </a:r>
            <a:r>
              <a:rPr lang="en-US" altLang="zh-CN" sz="2400" b="0" i="1" dirty="0" smtClean="0">
                <a:cs typeface="Times New Roman" panose="02020603050405020304" pitchFamily="18" charset="0"/>
              </a:rPr>
              <a:t>the </a:t>
            </a:r>
            <a:r>
              <a:rPr lang="en-US" altLang="zh-CN" sz="2400" b="0" i="1" dirty="0">
                <a:cs typeface="Times New Roman" panose="02020603050405020304" pitchFamily="18" charset="0"/>
              </a:rPr>
              <a:t>second register source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err="1">
                <a:solidFill>
                  <a:srgbClr val="FF0000"/>
                </a:solidFill>
                <a:latin typeface="Arial Unicode MS" panose="020B0604020202020204" pitchFamily="34" charset="-122"/>
              </a:rPr>
              <a:t>rd</a:t>
            </a:r>
            <a:r>
              <a:rPr sz="2400" dirty="0">
                <a:solidFill>
                  <a:srgbClr val="FF0000"/>
                </a:solidFill>
                <a:latin typeface="Arial Unicode MS" panose="020B0604020202020204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</a:rPr>
              <a:t>         </a:t>
            </a:r>
            <a:r>
              <a:rPr lang="en-US" altLang="zh-CN" sz="2400" b="0" i="1" dirty="0">
                <a:cs typeface="Times New Roman" panose="02020603050405020304" pitchFamily="18" charset="0"/>
              </a:rPr>
              <a:t>the register destination operand</a:t>
            </a:r>
            <a:r>
              <a:rPr lang="en-US" altLang="zh-CN" sz="2400" b="0" i="1" dirty="0" smtClean="0">
                <a:cs typeface="Times New Roman" panose="02020603050405020304" pitchFamily="18" charset="0"/>
              </a:rPr>
              <a:t>.</a:t>
            </a:r>
            <a:endParaRPr lang="en-US" altLang="zh-CN" sz="2400" b="0" i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err="1">
                <a:solidFill>
                  <a:srgbClr val="FF0000"/>
                </a:solidFill>
                <a:latin typeface="Arial Unicode MS" panose="020B0604020202020204" pitchFamily="34" charset="-122"/>
              </a:rPr>
              <a:t>funct</a:t>
            </a:r>
            <a:r>
              <a:rPr sz="2400" dirty="0">
                <a:solidFill>
                  <a:srgbClr val="FF0000"/>
                </a:solidFill>
                <a:latin typeface="Arial Unicode MS" panose="020B0604020202020204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   </a:t>
            </a:r>
            <a:r>
              <a:rPr lang="en-US" altLang="zh-CN" sz="2400" b="0" i="1" dirty="0" err="1" smtClean="0">
                <a:cs typeface="Times New Roman" panose="02020603050405020304" pitchFamily="18" charset="0"/>
              </a:rPr>
              <a:t>function,this</a:t>
            </a:r>
            <a:r>
              <a:rPr lang="en-US" altLang="zh-CN" sz="2400" b="0" i="1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b="0" i="1" dirty="0">
                <a:cs typeface="Times New Roman" panose="02020603050405020304" pitchFamily="18" charset="0"/>
              </a:rPr>
              <a:t>field selects the specific variant of the operation in the op field. </a:t>
            </a:r>
            <a:endParaRPr lang="en-US" altLang="zh-CN" sz="2400" b="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Immediate</a:t>
            </a:r>
            <a:r>
              <a:rPr lang="en-US" altLang="zh-CN" sz="2400" b="0" i="1" dirty="0" smtClean="0">
                <a:cs typeface="Times New Roman" panose="02020603050405020304" pitchFamily="18" charset="0"/>
              </a:rPr>
              <a:t>: address or immediate</a:t>
            </a:r>
            <a:endParaRPr lang="en-US" altLang="zh-CN" sz="2400" b="0" i="1" dirty="0">
              <a:cs typeface="Times New Roman" panose="02020603050405020304" pitchFamily="18" charset="0"/>
            </a:endParaRPr>
          </a:p>
        </p:txBody>
      </p:sp>
      <p:sp>
        <p:nvSpPr>
          <p:cNvPr id="45062" name="标题 1"/>
          <p:cNvSpPr>
            <a:spLocks noGrp="1"/>
          </p:cNvSpPr>
          <p:nvPr>
            <p:ph type="title"/>
          </p:nvPr>
        </p:nvSpPr>
        <p:spPr>
          <a:xfrm>
            <a:off x="3702988" y="12324"/>
            <a:ext cx="7870825" cy="95567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RISC-V </a:t>
            </a:r>
            <a:r>
              <a:rPr lang="en-US" altLang="zh-CN" dirty="0">
                <a:solidFill>
                  <a:srgbClr val="FF3300"/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fields (format)</a:t>
            </a:r>
            <a:endParaRPr dirty="0">
              <a:ea typeface="黑体" panose="02010609060101010101" pitchFamily="49" charset="-122"/>
            </a:endParaRP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196752"/>
            <a:ext cx="11233248" cy="22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678491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4.1  Introduction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04851" y="1230403"/>
            <a:ext cx="109728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279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CPU performance factors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Instruction count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Determined by ISA and compiler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CPI and Cycle time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Determined by CPU hardware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279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 will examine two RISC-V implementations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simplified version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more realistic pipelined version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4279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Simple subset, shows most aspects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Memory reference: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Arithmetic/logical: add, sub, and, or,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Control transfer: </a:t>
            </a:r>
            <a:r>
              <a:rPr kumimoji="0" lang="en-US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beq，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jal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06531" y="3140968"/>
            <a:ext cx="6385469" cy="406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2" indent="-228600">
              <a:spcBef>
                <a:spcPts val="300"/>
              </a:spcBef>
              <a:buClr>
                <a:srgbClr val="4BACC6">
                  <a:lumMod val="75000"/>
                </a:srgbClr>
              </a:buClr>
              <a:buSzPct val="70000"/>
              <a:buFont typeface="Wingdings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实现</a:t>
            </a:r>
            <a:r>
              <a:rPr kumimoji="0" lang="zh-CN" altLang="en-US" sz="2000" b="0" dirty="0">
                <a:solidFill>
                  <a:prstClr val="black"/>
                </a:solidFill>
              </a:rPr>
              <a:t>不少于下列</a:t>
            </a:r>
            <a:r>
              <a:rPr kumimoji="0" lang="zh-CN" altLang="en-US" sz="2000" b="0" dirty="0" smtClean="0">
                <a:solidFill>
                  <a:prstClr val="black"/>
                </a:solidFill>
              </a:rPr>
              <a:t>指令</a:t>
            </a:r>
            <a:endParaRPr kumimoji="0" lang="en-US" altLang="zh-CN" sz="2000" b="0" dirty="0">
              <a:solidFill>
                <a:prstClr val="black"/>
              </a:solidFill>
            </a:endParaRPr>
          </a:p>
          <a:p>
            <a:pPr marL="857250" lvl="2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Pct val="70000"/>
              <a:buNone/>
              <a:defRPr/>
            </a:pPr>
            <a:r>
              <a:rPr kumimoji="0" lang="zh-CN" altLang="en-US" sz="2400" b="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R-Type</a:t>
            </a:r>
            <a:r>
              <a:rPr kumimoji="0" lang="zh-CN" altLang="en-US" sz="2400" b="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kumimoji="0" lang="en-US" altLang="zh-CN" sz="2400" b="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add, sub, and, or, </a:t>
            </a:r>
            <a:r>
              <a:rPr kumimoji="0" lang="en-US" altLang="zh-CN" sz="2400" b="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kumimoji="0" lang="en-US" altLang="zh-CN" sz="2400" b="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altLang="zh-CN" sz="24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sra</a:t>
            </a:r>
            <a:r>
              <a:rPr kumimoji="0" lang="zh-CN" altLang="en-US" sz="2400" b="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kumimoji="0" lang="zh-CN" altLang="en-US" sz="2400" b="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Pct val="70000"/>
              <a:buNone/>
              <a:defRPr/>
            </a:pPr>
            <a:r>
              <a:rPr kumimoji="0" lang="zh-CN" altLang="en-US" sz="2400" b="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I-Type</a:t>
            </a:r>
            <a:r>
              <a:rPr kumimoji="0" lang="zh-CN" altLang="en-US" sz="2400" b="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kumimoji="0" lang="en-US" altLang="zh-CN" sz="2400" b="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addi</a:t>
            </a:r>
            <a:r>
              <a:rPr kumimoji="0" lang="en-US" altLang="zh-CN" sz="2400" b="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kumimoji="0" lang="en-US" altLang="zh-CN" sz="2400" b="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ori</a:t>
            </a:r>
            <a:r>
              <a:rPr kumimoji="0" lang="en-US" altLang="zh-CN" sz="2400" b="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xori</a:t>
            </a:r>
            <a:r>
              <a:rPr kumimoji="0" lang="en-US" altLang="zh-CN" sz="2400" b="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slti</a:t>
            </a:r>
            <a:r>
              <a:rPr kumimoji="0" lang="en-US" altLang="zh-CN" sz="2400" b="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slli</a:t>
            </a:r>
            <a:r>
              <a:rPr lang="en-US" altLang="zh-CN" sz="24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srli</a:t>
            </a:r>
            <a:r>
              <a:rPr lang="en-US" altLang="zh-CN" sz="24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857250" lvl="2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Pct val="70000"/>
              <a:buNone/>
              <a:defRPr/>
            </a:pPr>
            <a:r>
              <a:rPr lang="en-US" altLang="zh-CN" sz="240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lb</a:t>
            </a:r>
            <a:r>
              <a:rPr lang="en-US" altLang="zh-CN" sz="24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altLang="zh-CN" sz="240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altLang="zh-CN" sz="24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US" altLang="zh-CN" sz="24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lbu</a:t>
            </a:r>
            <a:r>
              <a:rPr lang="en-US" altLang="zh-CN" sz="24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lhu</a:t>
            </a:r>
            <a:r>
              <a:rPr lang="en-US" altLang="zh-CN" sz="24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lwu</a:t>
            </a:r>
            <a:r>
              <a:rPr kumimoji="0" lang="en-US" altLang="zh-CN" sz="2400" b="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kumimoji="0" lang="en-US" altLang="zh-CN" sz="2400" b="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Jalr</a:t>
            </a:r>
            <a:endParaRPr kumimoji="0" lang="en-US" altLang="zh-CN" sz="2400" b="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Pct val="70000"/>
              <a:buNone/>
              <a:defRPr/>
            </a:pPr>
            <a:r>
              <a:rPr kumimoji="0" lang="zh-CN" altLang="en-US" sz="2400" b="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S-Type</a:t>
            </a:r>
            <a:r>
              <a:rPr kumimoji="0" lang="zh-CN" altLang="en-US" sz="2400" b="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kumimoji="0" lang="en-US" altLang="zh-CN" sz="2400" b="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sb</a:t>
            </a:r>
            <a:r>
              <a:rPr kumimoji="0" lang="en-US" altLang="zh-CN" sz="2400" b="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kumimoji="0" lang="en-US" altLang="zh-CN" sz="2400" b="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sw</a:t>
            </a:r>
            <a:r>
              <a:rPr kumimoji="0" lang="zh-CN" altLang="en-US" sz="2400" b="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</a:p>
          <a:p>
            <a:pPr marL="857250" lvl="2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Pct val="70000"/>
              <a:buNone/>
              <a:defRPr/>
            </a:pPr>
            <a:r>
              <a:rPr kumimoji="0" lang="zh-CN" altLang="en-US" sz="2400" b="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B-Type</a:t>
            </a:r>
            <a:r>
              <a:rPr kumimoji="0" lang="zh-CN" altLang="en-US" sz="2400" b="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kumimoji="0" lang="en-US" altLang="zh-CN" sz="2400" b="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beq,bne</a:t>
            </a:r>
            <a:r>
              <a:rPr kumimoji="0" lang="en-US" altLang="zh-CN" sz="2400" b="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blt</a:t>
            </a:r>
            <a:r>
              <a:rPr kumimoji="0" lang="en-US" altLang="zh-CN" sz="2400" b="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bge,bltu</a:t>
            </a:r>
            <a:r>
              <a:rPr kumimoji="0" lang="en-US" altLang="zh-CN" sz="2400" b="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bgeu</a:t>
            </a:r>
            <a:r>
              <a:rPr kumimoji="0" lang="en-US" altLang="zh-CN" sz="2400" b="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zh-CN" sz="2400" b="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Pct val="70000"/>
              <a:buNone/>
              <a:defRPr/>
            </a:pPr>
            <a:r>
              <a:rPr kumimoji="0" lang="en-US" altLang="zh-CN" sz="2400" b="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zh-CN" sz="2400" b="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UJ-Type</a:t>
            </a:r>
            <a:r>
              <a:rPr kumimoji="0" lang="zh-CN" altLang="en-US" sz="2400" b="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kumimoji="0" lang="en-US" altLang="zh-CN" sz="2400" b="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Jal</a:t>
            </a:r>
            <a:r>
              <a:rPr kumimoji="0" lang="zh-CN" altLang="en-US" sz="2400" b="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kumimoji="0" lang="en-US" altLang="zh-CN" sz="2400" b="0" kern="100" dirty="0" smtClean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algn="just">
              <a:spcBef>
                <a:spcPts val="300"/>
              </a:spcBef>
              <a:spcAft>
                <a:spcPts val="0"/>
              </a:spcAft>
              <a:buClr>
                <a:srgbClr val="4BACC6">
                  <a:lumMod val="75000"/>
                </a:srgbClr>
              </a:buClr>
              <a:buSzPct val="70000"/>
              <a:buNone/>
              <a:defRPr/>
            </a:pPr>
            <a:r>
              <a:rPr lang="en-US" altLang="zh-CN" sz="24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U-type:     </a:t>
            </a:r>
            <a:r>
              <a:rPr lang="en-US" altLang="zh-CN" sz="2400" kern="100" dirty="0" err="1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altLang="zh-CN" sz="2400" kern="100" dirty="0" smtClean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zh-CN" altLang="en-US" sz="2000" b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  <a:buNone/>
            </a:pP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630573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"/>
          <p:cNvGraphicFramePr>
            <a:graphicFrameLocks/>
          </p:cNvGraphicFramePr>
          <p:nvPr>
            <p:extLst/>
          </p:nvPr>
        </p:nvGraphicFramePr>
        <p:xfrm>
          <a:off x="1199457" y="1916832"/>
          <a:ext cx="9001000" cy="4307240"/>
        </p:xfrm>
        <a:graphic>
          <a:graphicData uri="http://schemas.openxmlformats.org/drawingml/2006/table">
            <a:tbl>
              <a:tblPr/>
              <a:tblGrid>
                <a:gridCol w="13839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15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618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936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82971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Name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Register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name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Usage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Preserved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On call?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160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x0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The constant value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n.a.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60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x1(ra)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Return address(link register)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yes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60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x2(sp)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Stack pointer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yes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60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x3(gp)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Global pointer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yes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60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x4(tp)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Thread pointer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yes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60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x5-x7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5-7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Temporaries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no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160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x8-x9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8-9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Saved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yes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160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x10-x17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10-17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Arguments/results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no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160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x18-x27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18-27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Saved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yes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160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x28-x31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28-31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Temporaries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no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Group 2"/>
          <p:cNvGraphicFramePr>
            <a:graphicFrameLocks noGrp="1"/>
          </p:cNvGraphicFramePr>
          <p:nvPr>
            <p:ph idx="1"/>
            <p:extLst/>
          </p:nvPr>
        </p:nvGraphicFramePr>
        <p:xfrm>
          <a:off x="191344" y="188640"/>
          <a:ext cx="11017225" cy="1585002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606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10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Name</a:t>
                      </a:r>
                    </a:p>
                  </a:txBody>
                  <a:tcPr marL="91444" marR="91444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Example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Comments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32 registers</a:t>
                      </a:r>
                    </a:p>
                  </a:txBody>
                  <a:tcPr marL="90004" marR="90004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x0-x31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Fast locations for data. In RISC-V, data must be in registers to perform arithmetic. Register x0 always equals 0.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85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61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memory words</a:t>
                      </a:r>
                    </a:p>
                  </a:txBody>
                  <a:tcPr marL="90004" marR="90004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Memory[0], Memory[8] ,  …… 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Memory[18446744073709551608] 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Accessed only by data transfer instructions. RISC-V uses byte addresses, so sequential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accesses differ by 8. Memory holds data structures, arrays, and  spilled registers.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19756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512" y="260648"/>
            <a:ext cx="7869560" cy="593792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RISC-V </a:t>
            </a:r>
            <a:r>
              <a:rPr lang="en-US" altLang="zh-CN" dirty="0"/>
              <a:t>assembly language</a:t>
            </a:r>
            <a:endParaRPr lang="zh-CN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/>
          </p:nvPr>
        </p:nvGraphicFramePr>
        <p:xfrm>
          <a:off x="551383" y="1037308"/>
          <a:ext cx="11233248" cy="2292456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044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63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Category</a:t>
                      </a:r>
                    </a:p>
                  </a:txBody>
                  <a:tcPr marL="91444" marR="91444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Instruction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Example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Meaning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Comments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388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Arithmetic</a:t>
                      </a:r>
                    </a:p>
                  </a:txBody>
                  <a:tcPr marL="91444" marR="91444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 x5,x6,x7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 + x7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  two source register operands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subtract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sub x5,x6,x7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x5=x6 - x7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First source register subtracts second one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4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 immediate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addi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x5,x6,20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x5=x6+20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Used to add constants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38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Data transfer</a:t>
                      </a:r>
                    </a:p>
                  </a:txBody>
                  <a:tcPr marL="91444" marR="91444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load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ld x5, 40(x6)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x5=Memory[x6+40]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from memory to register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353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store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sd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x5, 40(x6)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Memory[x6+40]=x5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from register to memory 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51383" y="3329764"/>
          <a:ext cx="11233249" cy="926765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="" xmlns:a16="http://schemas.microsoft.com/office/drawing/2014/main" val="1821611175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3275810437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872585911"/>
                    </a:ext>
                  </a:extLst>
                </a:gridCol>
                <a:gridCol w="2232248">
                  <a:extLst>
                    <a:ext uri="{9D8B030D-6E8A-4147-A177-3AD203B41FA5}">
                      <a16:colId xmlns="" xmlns:a16="http://schemas.microsoft.com/office/drawing/2014/main" val="3267381701"/>
                    </a:ext>
                  </a:extLst>
                </a:gridCol>
                <a:gridCol w="4104456">
                  <a:extLst>
                    <a:ext uri="{9D8B030D-6E8A-4147-A177-3AD203B41FA5}">
                      <a16:colId xmlns="" xmlns:a16="http://schemas.microsoft.com/office/drawing/2014/main" val="3329840260"/>
                    </a:ext>
                  </a:extLst>
                </a:gridCol>
              </a:tblGrid>
              <a:tr h="531284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Logical</a:t>
                      </a:r>
                    </a:p>
                  </a:txBody>
                  <a:tcPr marL="91444" marR="914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and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and x5, x6, 3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 &amp;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Arithmetic shift right by register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34504667"/>
                  </a:ext>
                </a:extLst>
              </a:tr>
              <a:tr h="3954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inclusive or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or x5,x6,x7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 | x7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Bit-by-bit OR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2404564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551383" y="4250680"/>
          <a:ext cx="11233249" cy="926765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="" xmlns:a16="http://schemas.microsoft.com/office/drawing/2014/main" val="1821611175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3275810437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872585911"/>
                    </a:ext>
                  </a:extLst>
                </a:gridCol>
                <a:gridCol w="2232248">
                  <a:extLst>
                    <a:ext uri="{9D8B030D-6E8A-4147-A177-3AD203B41FA5}">
                      <a16:colId xmlns="" xmlns:a16="http://schemas.microsoft.com/office/drawing/2014/main" val="3267381701"/>
                    </a:ext>
                  </a:extLst>
                </a:gridCol>
                <a:gridCol w="4104456">
                  <a:extLst>
                    <a:ext uri="{9D8B030D-6E8A-4147-A177-3AD203B41FA5}">
                      <a16:colId xmlns="" xmlns:a16="http://schemas.microsoft.com/office/drawing/2014/main" val="3329840260"/>
                    </a:ext>
                  </a:extLst>
                </a:gridCol>
              </a:tblGrid>
              <a:tr h="531284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Conditional Branch</a:t>
                      </a:r>
                    </a:p>
                  </a:txBody>
                  <a:tcPr marL="91444" marR="914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branch if equal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beq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x5, x6, 100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if(x5 == x6) go to PC+100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PC-relative branch if registers equal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34504667"/>
                  </a:ext>
                </a:extLst>
              </a:tr>
              <a:tr h="3954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branch if not equal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bne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x5, x6, 100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if(x5 != x6) go to PC+100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PC-relative branch if registers not equal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2404564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551384" y="5166531"/>
          <a:ext cx="11233249" cy="1024948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="" xmlns:a16="http://schemas.microsoft.com/office/drawing/2014/main" val="1821611175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3275810437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872585911"/>
                    </a:ext>
                  </a:extLst>
                </a:gridCol>
                <a:gridCol w="2232248">
                  <a:extLst>
                    <a:ext uri="{9D8B030D-6E8A-4147-A177-3AD203B41FA5}">
                      <a16:colId xmlns="" xmlns:a16="http://schemas.microsoft.com/office/drawing/2014/main" val="3267381701"/>
                    </a:ext>
                  </a:extLst>
                </a:gridCol>
                <a:gridCol w="4104456">
                  <a:extLst>
                    <a:ext uri="{9D8B030D-6E8A-4147-A177-3AD203B41FA5}">
                      <a16:colId xmlns="" xmlns:a16="http://schemas.microsoft.com/office/drawing/2014/main" val="3329840260"/>
                    </a:ext>
                  </a:extLst>
                </a:gridCol>
              </a:tblGrid>
              <a:tr h="531284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Unconditional Branch</a:t>
                      </a:r>
                    </a:p>
                  </a:txBody>
                  <a:tcPr marL="91444" marR="914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jump and link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jal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x1, 100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x1 = PC + 4;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go to PC+100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PC-relative procedure call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34504667"/>
                  </a:ext>
                </a:extLst>
              </a:tr>
              <a:tr h="3954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jump and link register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jalr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x1, 100(x5)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x1 = PC + 4;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go to x5+100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procedure return; indirect call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2404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875000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7690" y="260648"/>
            <a:ext cx="8540750" cy="51593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Instruction execution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in </a:t>
            </a:r>
            <a:r>
              <a:rPr lang="en-US" altLang="zh-CN" dirty="0" smtClean="0">
                <a:solidFill>
                  <a:srgbClr val="FF0000"/>
                </a:solidFill>
              </a:rPr>
              <a:t>RISC-V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746252" y="1001563"/>
            <a:ext cx="8713787" cy="2160240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42900" indent="-342900">
              <a:spcBef>
                <a:spcPts val="0"/>
              </a:spcBef>
              <a:defRPr/>
            </a:pPr>
            <a:endParaRPr lang="zh-CN" altLang="en-US" dirty="0"/>
          </a:p>
        </p:txBody>
      </p:sp>
      <p:sp>
        <p:nvSpPr>
          <p:cNvPr id="131076" name="圆角矩形 4"/>
          <p:cNvSpPr>
            <a:spLocks noChangeArrowheads="1"/>
          </p:cNvSpPr>
          <p:nvPr/>
        </p:nvSpPr>
        <p:spPr bwMode="auto">
          <a:xfrm>
            <a:off x="1757690" y="3161803"/>
            <a:ext cx="8702349" cy="3096344"/>
          </a:xfrm>
          <a:prstGeom prst="roundRect">
            <a:avLst>
              <a:gd name="adj" fmla="val 16667"/>
            </a:avLst>
          </a:prstGeom>
          <a:solidFill>
            <a:srgbClr val="FF99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13107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57690" y="980728"/>
            <a:ext cx="8382000" cy="5277419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Fetch :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000" dirty="0"/>
              <a:t>Take instructions from the instruction memory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000" dirty="0"/>
              <a:t>Modify PC to point the next instruction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Instruction decoding &amp; Read Operand: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000" dirty="0"/>
              <a:t>Will be translated into machine control command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000" dirty="0"/>
              <a:t> Reading Register Operands, whether or not to use 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Executive Control: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000" dirty="0"/>
              <a:t>Control the implementation of the corresponding ALU operation 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Memory access: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000" dirty="0"/>
              <a:t>Write or Read data from memory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000" dirty="0"/>
              <a:t>Only </a:t>
            </a:r>
            <a:r>
              <a:rPr lang="en-US" altLang="zh-CN" sz="2000" dirty="0" err="1" smtClean="0"/>
              <a:t>ld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sd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Write results to register: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000" dirty="0"/>
              <a:t>If it is R-type instructions, ALU results are written to </a:t>
            </a:r>
            <a:r>
              <a:rPr lang="en-US" altLang="zh-CN" sz="2000" dirty="0" err="1"/>
              <a:t>rd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</a:pPr>
            <a:r>
              <a:rPr lang="en-US" altLang="zh-CN" sz="2000" dirty="0"/>
              <a:t>If it is I-type instructions, memory data are written to </a:t>
            </a:r>
            <a:r>
              <a:rPr lang="en-US" altLang="zh-CN" sz="2000" dirty="0" err="1" smtClean="0"/>
              <a:t>rd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dirty="0" smtClean="0">
                <a:solidFill>
                  <a:srgbClr val="FF0000"/>
                </a:solidFill>
              </a:rPr>
              <a:t>Modify PC </a:t>
            </a:r>
            <a:r>
              <a:rPr lang="en-US" altLang="zh-CN" sz="2000" b="0" dirty="0">
                <a:solidFill>
                  <a:schemeClr val="tx1"/>
                </a:solidFill>
                <a:ea typeface="+mn-ea"/>
              </a:rPr>
              <a:t>for branch instructions</a:t>
            </a:r>
          </a:p>
        </p:txBody>
      </p:sp>
    </p:spTree>
    <p:extLst>
      <p:ext uri="{BB962C8B-B14F-4D97-AF65-F5344CB8AC3E}">
        <p14:creationId xmlns:p14="http://schemas.microsoft.com/office/powerpoint/2010/main" val="352758703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03388" y="0"/>
            <a:ext cx="8540750" cy="431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600" dirty="0">
                <a:solidFill>
                  <a:srgbClr val="FF0000"/>
                </a:solidFill>
              </a:rPr>
              <a:t>Instruction fetching three elements</a:t>
            </a:r>
          </a:p>
        </p:txBody>
      </p:sp>
      <p:grpSp>
        <p:nvGrpSpPr>
          <p:cNvPr id="132099" name="Group 140"/>
          <p:cNvGrpSpPr>
            <a:grpSpLocks/>
          </p:cNvGrpSpPr>
          <p:nvPr/>
        </p:nvGrpSpPr>
        <p:grpSpPr bwMode="auto">
          <a:xfrm>
            <a:off x="5663952" y="2564607"/>
            <a:ext cx="620706" cy="1800225"/>
            <a:chOff x="521" y="1888"/>
            <a:chExt cx="211" cy="557"/>
          </a:xfrm>
        </p:grpSpPr>
        <p:sp>
          <p:nvSpPr>
            <p:cNvPr id="132158" name="Freeform 76"/>
            <p:cNvSpPr>
              <a:spLocks/>
            </p:cNvSpPr>
            <p:nvPr/>
          </p:nvSpPr>
          <p:spPr bwMode="auto">
            <a:xfrm>
              <a:off x="521" y="1888"/>
              <a:ext cx="200" cy="557"/>
            </a:xfrm>
            <a:custGeom>
              <a:avLst/>
              <a:gdLst>
                <a:gd name="T0" fmla="*/ 197 w 200"/>
                <a:gd name="T1" fmla="*/ 557 h 557"/>
                <a:gd name="T2" fmla="*/ 200 w 200"/>
                <a:gd name="T3" fmla="*/ 0 h 557"/>
                <a:gd name="T4" fmla="*/ 0 w 200"/>
                <a:gd name="T5" fmla="*/ 0 h 557"/>
                <a:gd name="T6" fmla="*/ 0 w 200"/>
                <a:gd name="T7" fmla="*/ 557 h 557"/>
                <a:gd name="T8" fmla="*/ 200 w 200"/>
                <a:gd name="T9" fmla="*/ 557 h 557"/>
                <a:gd name="T10" fmla="*/ 200 w 200"/>
                <a:gd name="T11" fmla="*/ 557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557"/>
                <a:gd name="T20" fmla="*/ 200 w 200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557">
                  <a:moveTo>
                    <a:pt x="197" y="557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557"/>
                  </a:lnTo>
                  <a:lnTo>
                    <a:pt x="200" y="55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59" name="Rectangle 78"/>
            <p:cNvSpPr>
              <a:spLocks noChangeArrowheads="1"/>
            </p:cNvSpPr>
            <p:nvPr/>
          </p:nvSpPr>
          <p:spPr bwMode="auto">
            <a:xfrm>
              <a:off x="555" y="2119"/>
              <a:ext cx="17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PC</a:t>
              </a:r>
              <a:endParaRPr lang="en-US" altLang="zh-CN" sz="1800" b="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2103" name="Group 145"/>
          <p:cNvGrpSpPr>
            <a:grpSpLocks/>
          </p:cNvGrpSpPr>
          <p:nvPr/>
        </p:nvGrpSpPr>
        <p:grpSpPr bwMode="auto">
          <a:xfrm>
            <a:off x="7395915" y="2348707"/>
            <a:ext cx="1839913" cy="2201863"/>
            <a:chOff x="4152" y="1480"/>
            <a:chExt cx="1159" cy="1387"/>
          </a:xfrm>
        </p:grpSpPr>
        <p:sp>
          <p:nvSpPr>
            <p:cNvPr id="132111" name="Line 123"/>
            <p:cNvSpPr>
              <a:spLocks noChangeShapeType="1"/>
            </p:cNvSpPr>
            <p:nvPr/>
          </p:nvSpPr>
          <p:spPr bwMode="auto">
            <a:xfrm flipH="1">
              <a:off x="4152" y="2550"/>
              <a:ext cx="428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12" name="Freeform 131"/>
            <p:cNvSpPr>
              <a:spLocks/>
            </p:cNvSpPr>
            <p:nvPr/>
          </p:nvSpPr>
          <p:spPr bwMode="auto">
            <a:xfrm>
              <a:off x="4584" y="1480"/>
              <a:ext cx="727" cy="1387"/>
            </a:xfrm>
            <a:custGeom>
              <a:avLst/>
              <a:gdLst>
                <a:gd name="T0" fmla="*/ 0 w 347"/>
                <a:gd name="T1" fmla="*/ 0 h 1070"/>
                <a:gd name="T2" fmla="*/ 0 w 347"/>
                <a:gd name="T3" fmla="*/ 7511 h 1070"/>
                <a:gd name="T4" fmla="*/ 379414 w 347"/>
                <a:gd name="T5" fmla="*/ 9337 h 1070"/>
                <a:gd name="T6" fmla="*/ 0 w 347"/>
                <a:gd name="T7" fmla="*/ 11118 h 1070"/>
                <a:gd name="T8" fmla="*/ 0 w 347"/>
                <a:gd name="T9" fmla="*/ 18581 h 1070"/>
                <a:gd name="T10" fmla="*/ 1184532 w 347"/>
                <a:gd name="T11" fmla="*/ 12935 h 1070"/>
                <a:gd name="T12" fmla="*/ 1184532 w 347"/>
                <a:gd name="T13" fmla="*/ 5749 h 1070"/>
                <a:gd name="T14" fmla="*/ 0 w 347"/>
                <a:gd name="T15" fmla="*/ 49 h 1070"/>
                <a:gd name="T16" fmla="*/ 0 w 347"/>
                <a:gd name="T17" fmla="*/ 49 h 10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7"/>
                <a:gd name="T28" fmla="*/ 0 h 1070"/>
                <a:gd name="T29" fmla="*/ 347 w 347"/>
                <a:gd name="T30" fmla="*/ 1070 h 107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7" h="1070">
                  <a:moveTo>
                    <a:pt x="0" y="0"/>
                  </a:moveTo>
                  <a:lnTo>
                    <a:pt x="0" y="433"/>
                  </a:lnTo>
                  <a:lnTo>
                    <a:pt x="111" y="538"/>
                  </a:lnTo>
                  <a:lnTo>
                    <a:pt x="0" y="640"/>
                  </a:lnTo>
                  <a:lnTo>
                    <a:pt x="0" y="1070"/>
                  </a:lnTo>
                  <a:lnTo>
                    <a:pt x="347" y="745"/>
                  </a:lnTo>
                  <a:lnTo>
                    <a:pt x="347" y="331"/>
                  </a:lnTo>
                  <a:lnTo>
                    <a:pt x="0" y="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13" name="Rectangle 132"/>
            <p:cNvSpPr>
              <a:spLocks noChangeArrowheads="1"/>
            </p:cNvSpPr>
            <p:nvPr/>
          </p:nvSpPr>
          <p:spPr bwMode="auto">
            <a:xfrm>
              <a:off x="4856" y="2135"/>
              <a:ext cx="23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 dirty="0">
                  <a:solidFill>
                    <a:srgbClr val="000000"/>
                  </a:solidFill>
                </a:rPr>
                <a:t>Add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32114" name="Line 141"/>
            <p:cNvSpPr>
              <a:spLocks noChangeShapeType="1"/>
            </p:cNvSpPr>
            <p:nvPr/>
          </p:nvSpPr>
          <p:spPr bwMode="auto">
            <a:xfrm>
              <a:off x="4204" y="1870"/>
              <a:ext cx="3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2104" name="Line 142"/>
          <p:cNvSpPr>
            <a:spLocks noChangeShapeType="1"/>
          </p:cNvSpPr>
          <p:nvPr/>
        </p:nvSpPr>
        <p:spPr bwMode="auto">
          <a:xfrm>
            <a:off x="5089278" y="3428206"/>
            <a:ext cx="5746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5" name="Line 143"/>
          <p:cNvSpPr>
            <a:spLocks noChangeShapeType="1"/>
          </p:cNvSpPr>
          <p:nvPr/>
        </p:nvSpPr>
        <p:spPr bwMode="auto">
          <a:xfrm>
            <a:off x="6240215" y="3428206"/>
            <a:ext cx="5746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6" name="Text Box 147"/>
          <p:cNvSpPr txBox="1">
            <a:spLocks noChangeArrowheads="1"/>
          </p:cNvSpPr>
          <p:nvPr/>
        </p:nvSpPr>
        <p:spPr bwMode="auto">
          <a:xfrm>
            <a:off x="2253966" y="5373686"/>
            <a:ext cx="287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 dirty="0"/>
              <a:t>Instruction memory</a:t>
            </a:r>
          </a:p>
        </p:txBody>
      </p:sp>
      <p:sp>
        <p:nvSpPr>
          <p:cNvPr id="132107" name="Text Box 148"/>
          <p:cNvSpPr txBox="1">
            <a:spLocks noChangeArrowheads="1"/>
          </p:cNvSpPr>
          <p:nvPr/>
        </p:nvSpPr>
        <p:spPr bwMode="auto">
          <a:xfrm>
            <a:off x="4727576" y="5404645"/>
            <a:ext cx="287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/>
              <a:t>Program counter</a:t>
            </a:r>
          </a:p>
        </p:txBody>
      </p:sp>
      <p:sp>
        <p:nvSpPr>
          <p:cNvPr id="132108" name="Text Box 149"/>
          <p:cNvSpPr txBox="1">
            <a:spLocks noChangeArrowheads="1"/>
          </p:cNvSpPr>
          <p:nvPr/>
        </p:nvSpPr>
        <p:spPr bwMode="auto">
          <a:xfrm>
            <a:off x="7680326" y="5404645"/>
            <a:ext cx="2016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/>
              <a:t>Adder</a:t>
            </a:r>
          </a:p>
        </p:txBody>
      </p:sp>
      <p:sp>
        <p:nvSpPr>
          <p:cNvPr id="132109" name="Rectangle 150"/>
          <p:cNvSpPr>
            <a:spLocks noChangeArrowheads="1"/>
          </p:cNvSpPr>
          <p:nvPr/>
        </p:nvSpPr>
        <p:spPr bwMode="auto">
          <a:xfrm>
            <a:off x="2135188" y="1435100"/>
            <a:ext cx="4392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How to connect? 	Who?</a:t>
            </a:r>
          </a:p>
        </p:txBody>
      </p:sp>
      <p:sp>
        <p:nvSpPr>
          <p:cNvPr id="132110" name="矩形 62"/>
          <p:cNvSpPr>
            <a:spLocks noChangeArrowheads="1"/>
          </p:cNvSpPr>
          <p:nvPr/>
        </p:nvSpPr>
        <p:spPr bwMode="auto">
          <a:xfrm>
            <a:off x="5140325" y="547728"/>
            <a:ext cx="4787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Comic Sans MS" panose="030F0702030302020204" pitchFamily="66" charset="0"/>
              </a:rPr>
              <a:t>Data Stream of </a:t>
            </a:r>
            <a:r>
              <a:rPr lang="en-US" altLang="zh-CN">
                <a:solidFill>
                  <a:srgbClr val="FF0000"/>
                </a:solidFill>
              </a:rPr>
              <a:t>Instruction fetching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639616" y="2660650"/>
            <a:ext cx="1609231" cy="2136502"/>
            <a:chOff x="2952154" y="3531393"/>
            <a:chExt cx="1233195" cy="1655763"/>
          </a:xfrm>
        </p:grpSpPr>
        <p:sp>
          <p:nvSpPr>
            <p:cNvPr id="65" name="Rectangle 98"/>
            <p:cNvSpPr>
              <a:spLocks noChangeArrowheads="1"/>
            </p:cNvSpPr>
            <p:nvPr/>
          </p:nvSpPr>
          <p:spPr bwMode="auto">
            <a:xfrm>
              <a:off x="3001297" y="3531393"/>
              <a:ext cx="1114943" cy="165576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E3EF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20000"/>
                </a:spcBef>
                <a:buSzPct val="100000"/>
                <a:buFontTx/>
                <a:buChar char="•"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Text Box 99"/>
            <p:cNvSpPr txBox="1">
              <a:spLocks noChangeArrowheads="1"/>
            </p:cNvSpPr>
            <p:nvPr/>
          </p:nvSpPr>
          <p:spPr bwMode="auto">
            <a:xfrm>
              <a:off x="2952154" y="3640930"/>
              <a:ext cx="975192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Read address</a:t>
              </a:r>
            </a:p>
          </p:txBody>
        </p:sp>
        <p:sp>
          <p:nvSpPr>
            <p:cNvPr id="67" name="Text Box 101"/>
            <p:cNvSpPr txBox="1">
              <a:spLocks noChangeArrowheads="1"/>
            </p:cNvSpPr>
            <p:nvPr/>
          </p:nvSpPr>
          <p:spPr bwMode="auto">
            <a:xfrm>
              <a:off x="2952154" y="4179093"/>
              <a:ext cx="118405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Instruction</a:t>
              </a:r>
            </a:p>
          </p:txBody>
        </p:sp>
        <p:sp>
          <p:nvSpPr>
            <p:cNvPr id="68" name="Text Box 103"/>
            <p:cNvSpPr txBox="1">
              <a:spLocks noChangeArrowheads="1"/>
            </p:cNvSpPr>
            <p:nvPr/>
          </p:nvSpPr>
          <p:spPr bwMode="auto">
            <a:xfrm>
              <a:off x="2952154" y="4610893"/>
              <a:ext cx="1233195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80000"/>
                </a:lnSpc>
              </a:pP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Instruction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7505626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45456" y="315913"/>
            <a:ext cx="7704138" cy="3603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600" dirty="0">
                <a:solidFill>
                  <a:srgbClr val="FF0000"/>
                </a:solidFill>
              </a:rPr>
              <a:t>Instruction fetching unit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3791744" y="2352908"/>
            <a:ext cx="6408712" cy="4028420"/>
            <a:chOff x="1259632" y="1484784"/>
            <a:chExt cx="6624736" cy="4028420"/>
          </a:xfrm>
        </p:grpSpPr>
        <p:sp>
          <p:nvSpPr>
            <p:cNvPr id="69" name="圆角矩形 68"/>
            <p:cNvSpPr/>
            <p:nvPr/>
          </p:nvSpPr>
          <p:spPr>
            <a:xfrm>
              <a:off x="1259632" y="1484784"/>
              <a:ext cx="6624736" cy="3888432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2889250" y="3284985"/>
              <a:ext cx="1538734" cy="2197768"/>
            </a:xfrm>
            <a:prstGeom prst="roundRect">
              <a:avLst>
                <a:gd name="adj" fmla="val 10064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Freeform 3"/>
            <p:cNvSpPr>
              <a:spLocks/>
            </p:cNvSpPr>
            <p:nvPr/>
          </p:nvSpPr>
          <p:spPr bwMode="auto">
            <a:xfrm>
              <a:off x="2198688" y="3475038"/>
              <a:ext cx="317500" cy="884237"/>
            </a:xfrm>
            <a:custGeom>
              <a:avLst/>
              <a:gdLst>
                <a:gd name="T0" fmla="*/ 2147483647 w 200"/>
                <a:gd name="T1" fmla="*/ 2147483647 h 557"/>
                <a:gd name="T2" fmla="*/ 2147483647 w 200"/>
                <a:gd name="T3" fmla="*/ 0 h 557"/>
                <a:gd name="T4" fmla="*/ 0 w 200"/>
                <a:gd name="T5" fmla="*/ 0 h 557"/>
                <a:gd name="T6" fmla="*/ 0 w 200"/>
                <a:gd name="T7" fmla="*/ 2147483647 h 557"/>
                <a:gd name="T8" fmla="*/ 2147483647 w 200"/>
                <a:gd name="T9" fmla="*/ 2147483647 h 557"/>
                <a:gd name="T10" fmla="*/ 2147483647 w 200"/>
                <a:gd name="T11" fmla="*/ 2147483647 h 557"/>
                <a:gd name="T12" fmla="*/ 2147483647 w 200"/>
                <a:gd name="T13" fmla="*/ 2147483647 h 5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"/>
                <a:gd name="T22" fmla="*/ 0 h 557"/>
                <a:gd name="T23" fmla="*/ 200 w 200"/>
                <a:gd name="T24" fmla="*/ 557 h 5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" h="557">
                  <a:moveTo>
                    <a:pt x="197" y="557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557"/>
                  </a:lnTo>
                  <a:lnTo>
                    <a:pt x="200" y="557"/>
                  </a:lnTo>
                  <a:lnTo>
                    <a:pt x="197" y="5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"/>
            <p:cNvSpPr>
              <a:spLocks/>
            </p:cNvSpPr>
            <p:nvPr/>
          </p:nvSpPr>
          <p:spPr bwMode="auto">
            <a:xfrm>
              <a:off x="1974850" y="3212976"/>
              <a:ext cx="538451" cy="1414462"/>
            </a:xfrm>
            <a:custGeom>
              <a:avLst/>
              <a:gdLst>
                <a:gd name="T0" fmla="*/ 2147483647 w 200"/>
                <a:gd name="T1" fmla="*/ 2147483647 h 557"/>
                <a:gd name="T2" fmla="*/ 2147483647 w 200"/>
                <a:gd name="T3" fmla="*/ 0 h 557"/>
                <a:gd name="T4" fmla="*/ 0 w 200"/>
                <a:gd name="T5" fmla="*/ 0 h 557"/>
                <a:gd name="T6" fmla="*/ 0 w 200"/>
                <a:gd name="T7" fmla="*/ 2147483647 h 557"/>
                <a:gd name="T8" fmla="*/ 2147483647 w 200"/>
                <a:gd name="T9" fmla="*/ 2147483647 h 557"/>
                <a:gd name="T10" fmla="*/ 2147483647 w 200"/>
                <a:gd name="T11" fmla="*/ 2147483647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557"/>
                <a:gd name="T20" fmla="*/ 200 w 200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557">
                  <a:moveTo>
                    <a:pt x="197" y="557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557"/>
                  </a:lnTo>
                  <a:lnTo>
                    <a:pt x="200" y="557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buNone/>
              </a:pPr>
              <a:r>
                <a:rPr lang="en-US" altLang="zh-CN" dirty="0">
                  <a:solidFill>
                    <a:srgbClr val="FF0000"/>
                  </a:solidFill>
                </a:rPr>
                <a:t>PC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2703514" y="2293938"/>
              <a:ext cx="2648238" cy="1620837"/>
            </a:xfrm>
            <a:custGeom>
              <a:avLst/>
              <a:gdLst>
                <a:gd name="T0" fmla="*/ 2147483647 w 1629"/>
                <a:gd name="T1" fmla="*/ 0 h 1021"/>
                <a:gd name="T2" fmla="*/ 0 w 1629"/>
                <a:gd name="T3" fmla="*/ 2147483647 h 1021"/>
                <a:gd name="T4" fmla="*/ 0 w 1629"/>
                <a:gd name="T5" fmla="*/ 2147483647 h 1021"/>
                <a:gd name="T6" fmla="*/ 0 60000 65536"/>
                <a:gd name="T7" fmla="*/ 0 60000 65536"/>
                <a:gd name="T8" fmla="*/ 0 60000 65536"/>
                <a:gd name="T9" fmla="*/ 0 w 1629"/>
                <a:gd name="T10" fmla="*/ 0 h 1021"/>
                <a:gd name="T11" fmla="*/ 1629 w 1629"/>
                <a:gd name="T12" fmla="*/ 1021 h 10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29" h="1021">
                  <a:moveTo>
                    <a:pt x="1629" y="0"/>
                  </a:moveTo>
                  <a:lnTo>
                    <a:pt x="0" y="3"/>
                  </a:lnTo>
                  <a:lnTo>
                    <a:pt x="0" y="1021"/>
                  </a:lnTo>
                </a:path>
              </a:pathLst>
            </a:custGeom>
            <a:noFill/>
            <a:ln w="34925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51"/>
            <p:cNvSpPr>
              <a:spLocks noChangeShapeType="1"/>
            </p:cNvSpPr>
            <p:nvPr/>
          </p:nvSpPr>
          <p:spPr bwMode="auto">
            <a:xfrm flipH="1" flipV="1">
              <a:off x="5012681" y="3284984"/>
              <a:ext cx="341956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54"/>
            <p:cNvSpPr>
              <a:spLocks noChangeShapeType="1"/>
            </p:cNvSpPr>
            <p:nvPr/>
          </p:nvSpPr>
          <p:spPr bwMode="auto">
            <a:xfrm>
              <a:off x="2511425" y="3914775"/>
              <a:ext cx="504825" cy="1588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56"/>
            <p:cNvSpPr>
              <a:spLocks/>
            </p:cNvSpPr>
            <p:nvPr/>
          </p:nvSpPr>
          <p:spPr bwMode="auto">
            <a:xfrm>
              <a:off x="1763688" y="1768475"/>
              <a:ext cx="4514875" cy="2146300"/>
            </a:xfrm>
            <a:custGeom>
              <a:avLst/>
              <a:gdLst>
                <a:gd name="T0" fmla="*/ 2147483647 w 2730"/>
                <a:gd name="T1" fmla="*/ 2147483647 h 1352"/>
                <a:gd name="T2" fmla="*/ 0 w 2730"/>
                <a:gd name="T3" fmla="*/ 2147483647 h 1352"/>
                <a:gd name="T4" fmla="*/ 0 w 2730"/>
                <a:gd name="T5" fmla="*/ 0 h 1352"/>
                <a:gd name="T6" fmla="*/ 2147483647 w 2730"/>
                <a:gd name="T7" fmla="*/ 0 h 1352"/>
                <a:gd name="T8" fmla="*/ 2147483647 w 2730"/>
                <a:gd name="T9" fmla="*/ 2147483647 h 1352"/>
                <a:gd name="T10" fmla="*/ 2147483647 w 2730"/>
                <a:gd name="T11" fmla="*/ 2147483647 h 13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30"/>
                <a:gd name="T19" fmla="*/ 0 h 1352"/>
                <a:gd name="T20" fmla="*/ 2730 w 2730"/>
                <a:gd name="T21" fmla="*/ 1352 h 13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30" h="1352">
                  <a:moveTo>
                    <a:pt x="118" y="1352"/>
                  </a:moveTo>
                  <a:lnTo>
                    <a:pt x="0" y="1352"/>
                  </a:lnTo>
                  <a:lnTo>
                    <a:pt x="0" y="0"/>
                  </a:lnTo>
                  <a:lnTo>
                    <a:pt x="2730" y="0"/>
                  </a:lnTo>
                  <a:lnTo>
                    <a:pt x="2730" y="649"/>
                  </a:lnTo>
                  <a:lnTo>
                    <a:pt x="2495" y="649"/>
                  </a:lnTo>
                </a:path>
              </a:pathLst>
            </a:custGeom>
            <a:noFill/>
            <a:ln w="34925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58"/>
            <p:cNvSpPr>
              <a:spLocks noChangeArrowheads="1"/>
            </p:cNvSpPr>
            <p:nvPr/>
          </p:nvSpPr>
          <p:spPr bwMode="auto">
            <a:xfrm>
              <a:off x="4861380" y="3140968"/>
              <a:ext cx="14747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b="0" dirty="0">
                  <a:solidFill>
                    <a:srgbClr val="FF0000"/>
                  </a:solidFill>
                </a:rPr>
                <a:t>4</a:t>
              </a:r>
              <a:endPara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" name="Freeform 59"/>
            <p:cNvSpPr>
              <a:spLocks/>
            </p:cNvSpPr>
            <p:nvPr/>
          </p:nvSpPr>
          <p:spPr bwMode="auto">
            <a:xfrm>
              <a:off x="5354638" y="1949450"/>
              <a:ext cx="550862" cy="1698625"/>
            </a:xfrm>
            <a:custGeom>
              <a:avLst/>
              <a:gdLst>
                <a:gd name="T0" fmla="*/ 0 w 347"/>
                <a:gd name="T1" fmla="*/ 0 h 1070"/>
                <a:gd name="T2" fmla="*/ 0 w 347"/>
                <a:gd name="T3" fmla="*/ 2147483647 h 1070"/>
                <a:gd name="T4" fmla="*/ 2147483647 w 347"/>
                <a:gd name="T5" fmla="*/ 2147483647 h 1070"/>
                <a:gd name="T6" fmla="*/ 0 w 347"/>
                <a:gd name="T7" fmla="*/ 2147483647 h 1070"/>
                <a:gd name="T8" fmla="*/ 0 w 347"/>
                <a:gd name="T9" fmla="*/ 2147483647 h 1070"/>
                <a:gd name="T10" fmla="*/ 2147483647 w 347"/>
                <a:gd name="T11" fmla="*/ 2147483647 h 1070"/>
                <a:gd name="T12" fmla="*/ 2147483647 w 347"/>
                <a:gd name="T13" fmla="*/ 2147483647 h 1070"/>
                <a:gd name="T14" fmla="*/ 0 w 347"/>
                <a:gd name="T15" fmla="*/ 2147483647 h 1070"/>
                <a:gd name="T16" fmla="*/ 0 w 347"/>
                <a:gd name="T17" fmla="*/ 2147483647 h 10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7"/>
                <a:gd name="T28" fmla="*/ 0 h 1070"/>
                <a:gd name="T29" fmla="*/ 347 w 347"/>
                <a:gd name="T30" fmla="*/ 1070 h 107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7" h="1070">
                  <a:moveTo>
                    <a:pt x="0" y="0"/>
                  </a:moveTo>
                  <a:lnTo>
                    <a:pt x="0" y="433"/>
                  </a:lnTo>
                  <a:lnTo>
                    <a:pt x="111" y="538"/>
                  </a:lnTo>
                  <a:lnTo>
                    <a:pt x="0" y="640"/>
                  </a:lnTo>
                  <a:lnTo>
                    <a:pt x="0" y="1070"/>
                  </a:lnTo>
                  <a:lnTo>
                    <a:pt x="347" y="745"/>
                  </a:lnTo>
                  <a:lnTo>
                    <a:pt x="347" y="331"/>
                  </a:lnTo>
                  <a:lnTo>
                    <a:pt x="0" y="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63"/>
            <p:cNvSpPr>
              <a:spLocks/>
            </p:cNvSpPr>
            <p:nvPr/>
          </p:nvSpPr>
          <p:spPr bwMode="auto">
            <a:xfrm>
              <a:off x="2662238" y="3875088"/>
              <a:ext cx="80962" cy="85725"/>
            </a:xfrm>
            <a:custGeom>
              <a:avLst/>
              <a:gdLst>
                <a:gd name="T0" fmla="*/ 2147483647 w 51"/>
                <a:gd name="T1" fmla="*/ 2147483647 h 54"/>
                <a:gd name="T2" fmla="*/ 2147483647 w 51"/>
                <a:gd name="T3" fmla="*/ 2147483647 h 54"/>
                <a:gd name="T4" fmla="*/ 2147483647 w 51"/>
                <a:gd name="T5" fmla="*/ 2147483647 h 54"/>
                <a:gd name="T6" fmla="*/ 2147483647 w 51"/>
                <a:gd name="T7" fmla="*/ 2147483647 h 54"/>
                <a:gd name="T8" fmla="*/ 2147483647 w 51"/>
                <a:gd name="T9" fmla="*/ 2147483647 h 54"/>
                <a:gd name="T10" fmla="*/ 2147483647 w 51"/>
                <a:gd name="T11" fmla="*/ 2147483647 h 54"/>
                <a:gd name="T12" fmla="*/ 2147483647 w 51"/>
                <a:gd name="T13" fmla="*/ 2147483647 h 54"/>
                <a:gd name="T14" fmla="*/ 2147483647 w 51"/>
                <a:gd name="T15" fmla="*/ 2147483647 h 54"/>
                <a:gd name="T16" fmla="*/ 2147483647 w 51"/>
                <a:gd name="T17" fmla="*/ 2147483647 h 54"/>
                <a:gd name="T18" fmla="*/ 2147483647 w 51"/>
                <a:gd name="T19" fmla="*/ 2147483647 h 54"/>
                <a:gd name="T20" fmla="*/ 2147483647 w 51"/>
                <a:gd name="T21" fmla="*/ 2147483647 h 54"/>
                <a:gd name="T22" fmla="*/ 2147483647 w 51"/>
                <a:gd name="T23" fmla="*/ 2147483647 h 54"/>
                <a:gd name="T24" fmla="*/ 2147483647 w 51"/>
                <a:gd name="T25" fmla="*/ 2147483647 h 54"/>
                <a:gd name="T26" fmla="*/ 2147483647 w 51"/>
                <a:gd name="T27" fmla="*/ 2147483647 h 54"/>
                <a:gd name="T28" fmla="*/ 2147483647 w 51"/>
                <a:gd name="T29" fmla="*/ 2147483647 h 54"/>
                <a:gd name="T30" fmla="*/ 2147483647 w 51"/>
                <a:gd name="T31" fmla="*/ 2147483647 h 54"/>
                <a:gd name="T32" fmla="*/ 2147483647 w 51"/>
                <a:gd name="T33" fmla="*/ 2147483647 h 54"/>
                <a:gd name="T34" fmla="*/ 2147483647 w 51"/>
                <a:gd name="T35" fmla="*/ 2147483647 h 54"/>
                <a:gd name="T36" fmla="*/ 2147483647 w 51"/>
                <a:gd name="T37" fmla="*/ 2147483647 h 54"/>
                <a:gd name="T38" fmla="*/ 2147483647 w 51"/>
                <a:gd name="T39" fmla="*/ 0 h 54"/>
                <a:gd name="T40" fmla="*/ 2147483647 w 51"/>
                <a:gd name="T41" fmla="*/ 0 h 54"/>
                <a:gd name="T42" fmla="*/ 2147483647 w 51"/>
                <a:gd name="T43" fmla="*/ 0 h 54"/>
                <a:gd name="T44" fmla="*/ 2147483647 w 51"/>
                <a:gd name="T45" fmla="*/ 2147483647 h 54"/>
                <a:gd name="T46" fmla="*/ 2147483647 w 51"/>
                <a:gd name="T47" fmla="*/ 2147483647 h 54"/>
                <a:gd name="T48" fmla="*/ 2147483647 w 51"/>
                <a:gd name="T49" fmla="*/ 2147483647 h 54"/>
                <a:gd name="T50" fmla="*/ 2147483647 w 51"/>
                <a:gd name="T51" fmla="*/ 2147483647 h 54"/>
                <a:gd name="T52" fmla="*/ 2147483647 w 51"/>
                <a:gd name="T53" fmla="*/ 2147483647 h 54"/>
                <a:gd name="T54" fmla="*/ 2147483647 w 51"/>
                <a:gd name="T55" fmla="*/ 2147483647 h 54"/>
                <a:gd name="T56" fmla="*/ 0 w 51"/>
                <a:gd name="T57" fmla="*/ 2147483647 h 54"/>
                <a:gd name="T58" fmla="*/ 0 w 51"/>
                <a:gd name="T59" fmla="*/ 2147483647 h 54"/>
                <a:gd name="T60" fmla="*/ 0 w 51"/>
                <a:gd name="T61" fmla="*/ 2147483647 h 54"/>
                <a:gd name="T62" fmla="*/ 0 w 51"/>
                <a:gd name="T63" fmla="*/ 2147483647 h 54"/>
                <a:gd name="T64" fmla="*/ 0 w 51"/>
                <a:gd name="T65" fmla="*/ 2147483647 h 54"/>
                <a:gd name="T66" fmla="*/ 2147483647 w 51"/>
                <a:gd name="T67" fmla="*/ 2147483647 h 54"/>
                <a:gd name="T68" fmla="*/ 2147483647 w 51"/>
                <a:gd name="T69" fmla="*/ 2147483647 h 54"/>
                <a:gd name="T70" fmla="*/ 2147483647 w 51"/>
                <a:gd name="T71" fmla="*/ 2147483647 h 54"/>
                <a:gd name="T72" fmla="*/ 2147483647 w 51"/>
                <a:gd name="T73" fmla="*/ 2147483647 h 54"/>
                <a:gd name="T74" fmla="*/ 2147483647 w 51"/>
                <a:gd name="T75" fmla="*/ 2147483647 h 54"/>
                <a:gd name="T76" fmla="*/ 2147483647 w 51"/>
                <a:gd name="T77" fmla="*/ 2147483647 h 54"/>
                <a:gd name="T78" fmla="*/ 2147483647 w 51"/>
                <a:gd name="T79" fmla="*/ 2147483647 h 54"/>
                <a:gd name="T80" fmla="*/ 2147483647 w 51"/>
                <a:gd name="T81" fmla="*/ 2147483647 h 54"/>
                <a:gd name="T82" fmla="*/ 2147483647 w 51"/>
                <a:gd name="T83" fmla="*/ 2147483647 h 54"/>
                <a:gd name="T84" fmla="*/ 2147483647 w 51"/>
                <a:gd name="T85" fmla="*/ 2147483647 h 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1"/>
                <a:gd name="T130" fmla="*/ 0 h 54"/>
                <a:gd name="T131" fmla="*/ 51 w 51"/>
                <a:gd name="T132" fmla="*/ 54 h 5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1" h="54">
                  <a:moveTo>
                    <a:pt x="26" y="51"/>
                  </a:moveTo>
                  <a:lnTo>
                    <a:pt x="29" y="54"/>
                  </a:lnTo>
                  <a:lnTo>
                    <a:pt x="35" y="51"/>
                  </a:lnTo>
                  <a:lnTo>
                    <a:pt x="38" y="51"/>
                  </a:lnTo>
                  <a:lnTo>
                    <a:pt x="42" y="47"/>
                  </a:lnTo>
                  <a:lnTo>
                    <a:pt x="45" y="44"/>
                  </a:lnTo>
                  <a:lnTo>
                    <a:pt x="48" y="41"/>
                  </a:lnTo>
                  <a:lnTo>
                    <a:pt x="48" y="38"/>
                  </a:lnTo>
                  <a:lnTo>
                    <a:pt x="51" y="35"/>
                  </a:lnTo>
                  <a:lnTo>
                    <a:pt x="51" y="32"/>
                  </a:lnTo>
                  <a:lnTo>
                    <a:pt x="51" y="25"/>
                  </a:lnTo>
                  <a:lnTo>
                    <a:pt x="51" y="22"/>
                  </a:lnTo>
                  <a:lnTo>
                    <a:pt x="51" y="19"/>
                  </a:lnTo>
                  <a:lnTo>
                    <a:pt x="48" y="16"/>
                  </a:lnTo>
                  <a:lnTo>
                    <a:pt x="48" y="12"/>
                  </a:lnTo>
                  <a:lnTo>
                    <a:pt x="45" y="9"/>
                  </a:lnTo>
                  <a:lnTo>
                    <a:pt x="42" y="6"/>
                  </a:lnTo>
                  <a:lnTo>
                    <a:pt x="38" y="3"/>
                  </a:lnTo>
                  <a:lnTo>
                    <a:pt x="35" y="3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0" y="6"/>
                  </a:lnTo>
                  <a:lnTo>
                    <a:pt x="7" y="9"/>
                  </a:lnTo>
                  <a:lnTo>
                    <a:pt x="3" y="12"/>
                  </a:lnTo>
                  <a:lnTo>
                    <a:pt x="3" y="16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3" y="41"/>
                  </a:lnTo>
                  <a:lnTo>
                    <a:pt x="7" y="44"/>
                  </a:lnTo>
                  <a:lnTo>
                    <a:pt x="10" y="47"/>
                  </a:lnTo>
                  <a:lnTo>
                    <a:pt x="13" y="51"/>
                  </a:lnTo>
                  <a:lnTo>
                    <a:pt x="16" y="51"/>
                  </a:lnTo>
                  <a:lnTo>
                    <a:pt x="23" y="54"/>
                  </a:lnTo>
                  <a:lnTo>
                    <a:pt x="26" y="54"/>
                  </a:lnTo>
                  <a:lnTo>
                    <a:pt x="26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65"/>
            <p:cNvSpPr>
              <a:spLocks noChangeShapeType="1"/>
            </p:cNvSpPr>
            <p:nvPr/>
          </p:nvSpPr>
          <p:spPr bwMode="auto">
            <a:xfrm flipV="1">
              <a:off x="4211960" y="4365103"/>
              <a:ext cx="7605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Rectangle 66"/>
            <p:cNvSpPr>
              <a:spLocks noChangeArrowheads="1"/>
            </p:cNvSpPr>
            <p:nvPr/>
          </p:nvSpPr>
          <p:spPr bwMode="auto">
            <a:xfrm>
              <a:off x="6015183" y="3203451"/>
              <a:ext cx="1593036" cy="7604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4000" dirty="0">
                  <a:solidFill>
                    <a:srgbClr val="FF3300"/>
                  </a:solidFill>
                </a:rPr>
                <a:t>CPU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3009205" y="3531393"/>
              <a:ext cx="1274763" cy="1655763"/>
              <a:chOff x="5535160" y="3033042"/>
              <a:chExt cx="1274763" cy="1655763"/>
            </a:xfrm>
          </p:grpSpPr>
          <p:sp>
            <p:nvSpPr>
              <p:cNvPr id="86" name="Rectangle 98"/>
              <p:cNvSpPr>
                <a:spLocks noChangeArrowheads="1"/>
              </p:cNvSpPr>
              <p:nvPr/>
            </p:nvSpPr>
            <p:spPr bwMode="auto">
              <a:xfrm>
                <a:off x="5585960" y="3033042"/>
                <a:ext cx="1152525" cy="1655763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3E3EF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20000"/>
                  </a:spcBef>
                  <a:buSzPct val="100000"/>
                  <a:buFontTx/>
                  <a:buChar char="•"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Text Box 99"/>
              <p:cNvSpPr txBox="1">
                <a:spLocks noChangeArrowheads="1"/>
              </p:cNvSpPr>
              <p:nvPr/>
            </p:nvSpPr>
            <p:spPr bwMode="auto">
              <a:xfrm>
                <a:off x="5535160" y="3142579"/>
                <a:ext cx="1008063" cy="581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</a:rPr>
                  <a:t>Read address</a:t>
                </a:r>
              </a:p>
            </p:txBody>
          </p:sp>
          <p:sp>
            <p:nvSpPr>
              <p:cNvPr id="88" name="Text Box 101"/>
              <p:cNvSpPr txBox="1">
                <a:spLocks noChangeArrowheads="1"/>
              </p:cNvSpPr>
              <p:nvPr/>
            </p:nvSpPr>
            <p:spPr bwMode="auto">
              <a:xfrm>
                <a:off x="5535160" y="3680742"/>
                <a:ext cx="12239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0" hangingPunct="0">
                  <a:spcBef>
                    <a:spcPct val="50000"/>
                  </a:spcBef>
                  <a:buNone/>
                </a:pPr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Instruction</a:t>
                </a:r>
              </a:p>
            </p:txBody>
          </p:sp>
          <p:sp>
            <p:nvSpPr>
              <p:cNvPr id="89" name="Text Box 103"/>
              <p:cNvSpPr txBox="1">
                <a:spLocks noChangeArrowheads="1"/>
              </p:cNvSpPr>
              <p:nvPr/>
            </p:nvSpPr>
            <p:spPr bwMode="auto">
              <a:xfrm>
                <a:off x="5535160" y="4112542"/>
                <a:ext cx="1274763" cy="535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lnSpc>
                    <a:spcPct val="80000"/>
                  </a:lnSpc>
                  <a:buNone/>
                </a:pPr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Instruction</a:t>
                </a:r>
              </a:p>
              <a:p>
                <a:pPr algn="ctr" eaLnBrk="0" hangingPunct="0">
                  <a:lnSpc>
                    <a:spcPct val="80000"/>
                  </a:lnSpc>
                  <a:buNone/>
                </a:pPr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Memory</a:t>
                </a:r>
              </a:p>
            </p:txBody>
          </p:sp>
        </p:grpSp>
        <p:sp>
          <p:nvSpPr>
            <p:cNvPr id="83" name="Text Box 250"/>
            <p:cNvSpPr txBox="1">
              <a:spLocks noChangeArrowheads="1"/>
            </p:cNvSpPr>
            <p:nvPr/>
          </p:nvSpPr>
          <p:spPr bwMode="auto">
            <a:xfrm>
              <a:off x="5397916" y="2450347"/>
              <a:ext cx="572672" cy="654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add</a:t>
              </a:r>
            </a:p>
          </p:txBody>
        </p:sp>
        <p:sp>
          <p:nvSpPr>
            <p:cNvPr id="84" name="Rectangle 113"/>
            <p:cNvSpPr>
              <a:spLocks noChangeArrowheads="1"/>
            </p:cNvSpPr>
            <p:nvPr/>
          </p:nvSpPr>
          <p:spPr bwMode="auto">
            <a:xfrm>
              <a:off x="4932039" y="3645024"/>
              <a:ext cx="359346" cy="13684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none" lIns="0" tIns="0" rIns="0" bIns="0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algn="ctr">
                <a:buNone/>
              </a:pPr>
              <a:r>
                <a:rPr lang="en-US" altLang="zh-CN" dirty="0">
                  <a:solidFill>
                    <a:prstClr val="white"/>
                  </a:solidFill>
                </a:rPr>
                <a:t>Instruction</a:t>
              </a:r>
            </a:p>
          </p:txBody>
        </p:sp>
        <p:sp>
          <p:nvSpPr>
            <p:cNvPr id="85" name="矩形 84"/>
            <p:cNvSpPr/>
            <p:nvPr/>
          </p:nvSpPr>
          <p:spPr>
            <a:xfrm>
              <a:off x="2743200" y="5394430"/>
              <a:ext cx="1828800" cy="118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内容占位符 2"/>
          <p:cNvSpPr>
            <a:spLocks noGrp="1"/>
          </p:cNvSpPr>
          <p:nvPr>
            <p:ph idx="1"/>
          </p:nvPr>
        </p:nvSpPr>
        <p:spPr>
          <a:xfrm>
            <a:off x="1991545" y="1088814"/>
            <a:ext cx="7775575" cy="38163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Instruction Register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Can you omit it?</a:t>
            </a:r>
          </a:p>
          <a:p>
            <a:pPr lvl="1">
              <a:spcBef>
                <a:spcPts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4096060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69"/>
          <p:cNvSpPr>
            <a:spLocks noGrp="1"/>
          </p:cNvSpPr>
          <p:nvPr>
            <p:ph type="title"/>
          </p:nvPr>
        </p:nvSpPr>
        <p:spPr>
          <a:xfrm>
            <a:off x="4295800" y="260649"/>
            <a:ext cx="8540750" cy="720725"/>
          </a:xfrm>
        </p:spPr>
        <p:txBody>
          <a:bodyPr/>
          <a:lstStyle/>
          <a:p>
            <a:pPr algn="l"/>
            <a:r>
              <a:rPr kumimoji="1"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How simple is!</a:t>
            </a:r>
            <a:endParaRPr kumimoji="1" lang="zh-CN" altLang="en-US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134148" name="内容占位符 2"/>
          <p:cNvSpPr>
            <a:spLocks noGrp="1"/>
          </p:cNvSpPr>
          <p:nvPr>
            <p:ph idx="1"/>
          </p:nvPr>
        </p:nvSpPr>
        <p:spPr>
          <a:xfrm>
            <a:off x="2114551" y="1340768"/>
            <a:ext cx="7775575" cy="3816350"/>
          </a:xfrm>
        </p:spPr>
        <p:txBody>
          <a:bodyPr/>
          <a:lstStyle/>
          <a:p>
            <a:r>
              <a:rPr lang="en-US" altLang="zh-CN" dirty="0"/>
              <a:t>Why PC+4?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824478"/>
            <a:ext cx="5544616" cy="3692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158893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1749426" y="312739"/>
            <a:ext cx="420846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5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52600" y="1066800"/>
            <a:ext cx="8382000" cy="4114800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4000"/>
              <a:t>Abstract / Simplified View:</a:t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endParaRPr lang="en-US" altLang="zh-CN"/>
          </a:p>
        </p:txBody>
      </p:sp>
      <p:sp>
        <p:nvSpPr>
          <p:cNvPr id="13517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935760" y="208826"/>
            <a:ext cx="8540750" cy="487363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More Implementation Details</a:t>
            </a:r>
          </a:p>
        </p:txBody>
      </p:sp>
      <p:pic>
        <p:nvPicPr>
          <p:cNvPr id="135173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90" y="2636913"/>
            <a:ext cx="82804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4" name="Oval 6"/>
          <p:cNvSpPr>
            <a:spLocks noChangeArrowheads="1"/>
          </p:cNvSpPr>
          <p:nvPr/>
        </p:nvSpPr>
        <p:spPr bwMode="auto">
          <a:xfrm>
            <a:off x="4390778" y="2636912"/>
            <a:ext cx="3429000" cy="2743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751614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03388" y="0"/>
            <a:ext cx="8540750" cy="47625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Path Built using Multiplexer</a:t>
            </a: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47528" y="1352550"/>
            <a:ext cx="8591550" cy="4591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>
                <a:solidFill>
                  <a:schemeClr val="tx2"/>
                </a:solidFill>
              </a:rPr>
              <a:t>R-type instruction </a:t>
            </a:r>
            <a:r>
              <a:rPr lang="en-US" altLang="zh-CN" dirty="0" err="1">
                <a:solidFill>
                  <a:schemeClr val="tx2"/>
                </a:solidFill>
              </a:rPr>
              <a:t>Datapath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solidFill>
                  <a:schemeClr val="tx2"/>
                </a:solidFill>
              </a:rPr>
              <a:t>I-type instruction </a:t>
            </a:r>
            <a:r>
              <a:rPr lang="en-US" altLang="zh-CN" dirty="0" err="1">
                <a:solidFill>
                  <a:schemeClr val="tx2"/>
                </a:solidFill>
              </a:rPr>
              <a:t>Datapath</a:t>
            </a:r>
            <a:endParaRPr lang="en-US" altLang="zh-CN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solidFill>
                  <a:schemeClr val="tx2"/>
                </a:solidFill>
              </a:rPr>
              <a:t>For ALU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solidFill>
                  <a:schemeClr val="tx2"/>
                </a:solidFill>
              </a:rPr>
              <a:t>For </a:t>
            </a:r>
            <a:r>
              <a:rPr lang="en-US" altLang="zh-CN" dirty="0" smtClean="0">
                <a:solidFill>
                  <a:schemeClr val="tx2"/>
                </a:solidFill>
              </a:rPr>
              <a:t>load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solidFill>
                  <a:schemeClr val="tx2"/>
                </a:solidFill>
              </a:rPr>
              <a:t>S-type (store) instruction </a:t>
            </a:r>
            <a:r>
              <a:rPr lang="en-US" altLang="zh-CN" dirty="0" err="1" smtClean="0">
                <a:solidFill>
                  <a:schemeClr val="tx2"/>
                </a:solidFill>
              </a:rPr>
              <a:t>Datapath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solidFill>
                  <a:schemeClr val="tx2"/>
                </a:solidFill>
              </a:rPr>
              <a:t>SB-type (branch) </a:t>
            </a:r>
            <a:r>
              <a:rPr lang="en-US" altLang="zh-CN" dirty="0">
                <a:solidFill>
                  <a:schemeClr val="tx2"/>
                </a:solidFill>
              </a:rPr>
              <a:t>instruction </a:t>
            </a:r>
            <a:r>
              <a:rPr lang="en-US" altLang="zh-CN" dirty="0" err="1" smtClean="0">
                <a:solidFill>
                  <a:schemeClr val="tx2"/>
                </a:solidFill>
              </a:rPr>
              <a:t>Datapath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solidFill>
                  <a:schemeClr val="tx2"/>
                </a:solidFill>
              </a:rPr>
              <a:t>UJ-type </a:t>
            </a:r>
            <a:r>
              <a:rPr lang="en-US" altLang="zh-CN" dirty="0">
                <a:solidFill>
                  <a:schemeClr val="tx2"/>
                </a:solidFill>
              </a:rPr>
              <a:t>instruction </a:t>
            </a:r>
            <a:r>
              <a:rPr lang="en-US" altLang="zh-CN" dirty="0" err="1">
                <a:solidFill>
                  <a:schemeClr val="tx2"/>
                </a:solidFill>
              </a:rPr>
              <a:t>Datapath</a:t>
            </a:r>
            <a:endParaRPr lang="en-US" altLang="zh-CN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solidFill>
                  <a:schemeClr val="tx2"/>
                </a:solidFill>
              </a:rPr>
              <a:t>For Jump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solidFill>
                  <a:schemeClr val="tx2"/>
                </a:solidFill>
              </a:rPr>
              <a:t>First, Look at the data flow within instruction execution</a:t>
            </a:r>
          </a:p>
        </p:txBody>
      </p:sp>
      <p:sp>
        <p:nvSpPr>
          <p:cNvPr id="136196" name="矩形 3"/>
          <p:cNvSpPr>
            <a:spLocks noChangeArrowheads="1"/>
          </p:cNvSpPr>
          <p:nvPr/>
        </p:nvSpPr>
        <p:spPr bwMode="auto">
          <a:xfrm>
            <a:off x="5772151" y="476250"/>
            <a:ext cx="4860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Comic Sans MS" panose="030F0702030302020204" pitchFamily="66" charset="0"/>
              </a:rPr>
              <a:t>Data Stream of </a:t>
            </a:r>
            <a:r>
              <a:rPr lang="en-US" altLang="zh-CN">
                <a:solidFill>
                  <a:srgbClr val="FF0000"/>
                </a:solidFill>
              </a:rPr>
              <a:t>Instruction executing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72127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5542" y="246687"/>
            <a:ext cx="8540750" cy="22701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>R type Instruction &amp; Data stream</a:t>
            </a:r>
          </a:p>
        </p:txBody>
      </p:sp>
      <p:grpSp>
        <p:nvGrpSpPr>
          <p:cNvPr id="137220" name="Group 297"/>
          <p:cNvGrpSpPr>
            <a:grpSpLocks/>
          </p:cNvGrpSpPr>
          <p:nvPr/>
        </p:nvGrpSpPr>
        <p:grpSpPr bwMode="auto">
          <a:xfrm>
            <a:off x="911425" y="755627"/>
            <a:ext cx="400050" cy="5625701"/>
            <a:chOff x="190" y="512"/>
            <a:chExt cx="252" cy="3364"/>
          </a:xfrm>
        </p:grpSpPr>
        <p:sp>
          <p:nvSpPr>
            <p:cNvPr id="137288" name="Text Box 7"/>
            <p:cNvSpPr txBox="1">
              <a:spLocks noChangeArrowheads="1"/>
            </p:cNvSpPr>
            <p:nvPr/>
          </p:nvSpPr>
          <p:spPr bwMode="auto">
            <a:xfrm rot="16200000" flipH="1">
              <a:off x="76" y="626"/>
              <a:ext cx="479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 dirty="0" smtClean="0">
                  <a:latin typeface="Times New Roman" panose="02020603050405020304" pitchFamily="18" charset="0"/>
                </a:rPr>
                <a:t>op(7)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37289" name="Text Box 8"/>
            <p:cNvSpPr txBox="1">
              <a:spLocks noChangeArrowheads="1"/>
            </p:cNvSpPr>
            <p:nvPr/>
          </p:nvSpPr>
          <p:spPr bwMode="auto">
            <a:xfrm rot="16200000" flipH="1">
              <a:off x="31" y="1123"/>
              <a:ext cx="569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err="1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rd</a:t>
              </a: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(5</a:t>
              </a: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7290" name="Text Box 9"/>
            <p:cNvSpPr txBox="1">
              <a:spLocks noChangeArrowheads="1"/>
            </p:cNvSpPr>
            <p:nvPr/>
          </p:nvSpPr>
          <p:spPr bwMode="auto">
            <a:xfrm rot="16200000" flipH="1">
              <a:off x="31" y="1684"/>
              <a:ext cx="570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 dirty="0" smtClean="0">
                  <a:latin typeface="Times New Roman" panose="02020603050405020304" pitchFamily="18" charset="0"/>
                </a:rPr>
                <a:t>func3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37291" name="Text Box 10"/>
            <p:cNvSpPr txBox="1">
              <a:spLocks noChangeArrowheads="1"/>
            </p:cNvSpPr>
            <p:nvPr/>
          </p:nvSpPr>
          <p:spPr bwMode="auto">
            <a:xfrm rot="16200000" flipH="1">
              <a:off x="31" y="2253"/>
              <a:ext cx="570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rs1(5</a:t>
              </a: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7292" name="Text Box 11"/>
            <p:cNvSpPr txBox="1">
              <a:spLocks noChangeArrowheads="1"/>
            </p:cNvSpPr>
            <p:nvPr/>
          </p:nvSpPr>
          <p:spPr bwMode="auto">
            <a:xfrm rot="16200000" flipH="1">
              <a:off x="32" y="2825"/>
              <a:ext cx="568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rs2(5</a:t>
              </a: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7293" name="Text Box 12"/>
            <p:cNvSpPr txBox="1">
              <a:spLocks noChangeArrowheads="1"/>
            </p:cNvSpPr>
            <p:nvPr/>
          </p:nvSpPr>
          <p:spPr bwMode="auto">
            <a:xfrm rot="16200000" flipH="1">
              <a:off x="-2" y="3433"/>
              <a:ext cx="635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 dirty="0" smtClean="0">
                  <a:latin typeface="Times New Roman" panose="02020603050405020304" pitchFamily="18" charset="0"/>
                </a:rPr>
                <a:t>func7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37221" name="Text Box 18"/>
          <p:cNvSpPr txBox="1">
            <a:spLocks noChangeArrowheads="1"/>
          </p:cNvSpPr>
          <p:nvPr/>
        </p:nvSpPr>
        <p:spPr bwMode="auto">
          <a:xfrm>
            <a:off x="2769246" y="2979733"/>
            <a:ext cx="693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rs1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22" name="Text Box 19"/>
          <p:cNvSpPr txBox="1">
            <a:spLocks noChangeArrowheads="1"/>
          </p:cNvSpPr>
          <p:nvPr/>
        </p:nvSpPr>
        <p:spPr bwMode="auto">
          <a:xfrm>
            <a:off x="2742258" y="3660061"/>
            <a:ext cx="725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rs2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23" name="Text Box 20"/>
          <p:cNvSpPr txBox="1">
            <a:spLocks noChangeArrowheads="1"/>
          </p:cNvSpPr>
          <p:nvPr/>
        </p:nvSpPr>
        <p:spPr bwMode="auto">
          <a:xfrm>
            <a:off x="2751763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rd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24" name="Text Box 21"/>
          <p:cNvSpPr txBox="1">
            <a:spLocks noChangeArrowheads="1"/>
          </p:cNvSpPr>
          <p:nvPr/>
        </p:nvSpPr>
        <p:spPr bwMode="auto">
          <a:xfrm rot="19462581">
            <a:off x="1323943" y="4372811"/>
            <a:ext cx="1143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20-24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25" name="Text Box 22"/>
          <p:cNvSpPr txBox="1">
            <a:spLocks noChangeArrowheads="1"/>
          </p:cNvSpPr>
          <p:nvPr/>
        </p:nvSpPr>
        <p:spPr bwMode="auto">
          <a:xfrm rot="19687455">
            <a:off x="1247934" y="3506095"/>
            <a:ext cx="1143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15-19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57" name="Rectangle 239"/>
          <p:cNvSpPr>
            <a:spLocks noChangeArrowheads="1"/>
          </p:cNvSpPr>
          <p:nvPr/>
        </p:nvSpPr>
        <p:spPr bwMode="auto">
          <a:xfrm>
            <a:off x="3288358" y="2997200"/>
            <a:ext cx="2016125" cy="2376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Registers</a:t>
            </a:r>
          </a:p>
        </p:txBody>
      </p:sp>
      <p:sp>
        <p:nvSpPr>
          <p:cNvPr id="137258" name="Text Box 240"/>
          <p:cNvSpPr txBox="1">
            <a:spLocks noChangeArrowheads="1"/>
          </p:cNvSpPr>
          <p:nvPr/>
        </p:nvSpPr>
        <p:spPr bwMode="auto">
          <a:xfrm>
            <a:off x="3215332" y="3068638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reg. address1</a:t>
            </a:r>
          </a:p>
        </p:txBody>
      </p:sp>
      <p:sp>
        <p:nvSpPr>
          <p:cNvPr id="137259" name="Text Box 242"/>
          <p:cNvSpPr txBox="1">
            <a:spLocks noChangeArrowheads="1"/>
          </p:cNvSpPr>
          <p:nvPr/>
        </p:nvSpPr>
        <p:spPr bwMode="auto">
          <a:xfrm>
            <a:off x="3215332" y="37179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Read reg. address2</a:t>
            </a:r>
          </a:p>
        </p:txBody>
      </p:sp>
      <p:sp>
        <p:nvSpPr>
          <p:cNvPr id="137260" name="Text Box 243"/>
          <p:cNvSpPr txBox="1">
            <a:spLocks noChangeArrowheads="1"/>
          </p:cNvSpPr>
          <p:nvPr/>
        </p:nvSpPr>
        <p:spPr bwMode="auto">
          <a:xfrm>
            <a:off x="3215332" y="4292600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reg. address</a:t>
            </a:r>
          </a:p>
        </p:txBody>
      </p:sp>
      <p:sp>
        <p:nvSpPr>
          <p:cNvPr id="137261" name="Text Box 244"/>
          <p:cNvSpPr txBox="1">
            <a:spLocks noChangeArrowheads="1"/>
          </p:cNvSpPr>
          <p:nvPr/>
        </p:nvSpPr>
        <p:spPr bwMode="auto">
          <a:xfrm>
            <a:off x="3215332" y="4868863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37262" name="Text Box 245"/>
          <p:cNvSpPr txBox="1">
            <a:spLocks noChangeArrowheads="1"/>
          </p:cNvSpPr>
          <p:nvPr/>
        </p:nvSpPr>
        <p:spPr bwMode="auto">
          <a:xfrm>
            <a:off x="4151957" y="3429000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data1</a:t>
            </a:r>
          </a:p>
        </p:txBody>
      </p:sp>
      <p:sp>
        <p:nvSpPr>
          <p:cNvPr id="137263" name="Text Box 246"/>
          <p:cNvSpPr txBox="1">
            <a:spLocks noChangeArrowheads="1"/>
          </p:cNvSpPr>
          <p:nvPr/>
        </p:nvSpPr>
        <p:spPr bwMode="auto">
          <a:xfrm>
            <a:off x="4007495" y="4605338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data2</a:t>
            </a:r>
          </a:p>
        </p:txBody>
      </p:sp>
      <p:sp>
        <p:nvSpPr>
          <p:cNvPr id="137264" name="Freeform 247"/>
          <p:cNvSpPr>
            <a:spLocks/>
          </p:cNvSpPr>
          <p:nvPr/>
        </p:nvSpPr>
        <p:spPr bwMode="auto">
          <a:xfrm>
            <a:off x="6168083" y="3213100"/>
            <a:ext cx="1152525" cy="1944688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2147483647 h 1225"/>
              <a:gd name="T4" fmla="*/ 2147483647 w 726"/>
              <a:gd name="T5" fmla="*/ 2147483647 h 1225"/>
              <a:gd name="T6" fmla="*/ 0 w 726"/>
              <a:gd name="T7" fmla="*/ 2147483647 h 1225"/>
              <a:gd name="T8" fmla="*/ 0 w 726"/>
              <a:gd name="T9" fmla="*/ 2147483647 h 1225"/>
              <a:gd name="T10" fmla="*/ 2147483647 w 726"/>
              <a:gd name="T11" fmla="*/ 2147483647 h 1225"/>
              <a:gd name="T12" fmla="*/ 2147483647 w 726"/>
              <a:gd name="T13" fmla="*/ 2147483647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65" name="Text Box 248"/>
          <p:cNvSpPr txBox="1">
            <a:spLocks noChangeArrowheads="1"/>
          </p:cNvSpPr>
          <p:nvPr/>
        </p:nvSpPr>
        <p:spPr bwMode="auto">
          <a:xfrm>
            <a:off x="6295082" y="4278313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Times New Roman" panose="02020603050405020304" pitchFamily="18" charset="0"/>
              </a:rPr>
              <a:t>ALU result</a:t>
            </a:r>
          </a:p>
        </p:txBody>
      </p:sp>
      <p:sp>
        <p:nvSpPr>
          <p:cNvPr id="137266" name="Text Box 249"/>
          <p:cNvSpPr txBox="1">
            <a:spLocks noChangeArrowheads="1"/>
          </p:cNvSpPr>
          <p:nvPr/>
        </p:nvSpPr>
        <p:spPr bwMode="auto">
          <a:xfrm>
            <a:off x="6815782" y="3705225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3366CC"/>
                </a:solidFill>
                <a:latin typeface="Times New Roman" panose="02020603050405020304" pitchFamily="18" charset="0"/>
              </a:rPr>
              <a:t>Zero   </a:t>
            </a:r>
            <a:endParaRPr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37267" name="Text Box 250"/>
          <p:cNvSpPr txBox="1">
            <a:spLocks noChangeArrowheads="1"/>
          </p:cNvSpPr>
          <p:nvPr/>
        </p:nvSpPr>
        <p:spPr bwMode="auto">
          <a:xfrm>
            <a:off x="6307821" y="3644900"/>
            <a:ext cx="55399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137268" name="Line 251"/>
          <p:cNvSpPr>
            <a:spLocks noChangeShapeType="1"/>
          </p:cNvSpPr>
          <p:nvPr/>
        </p:nvSpPr>
        <p:spPr bwMode="auto">
          <a:xfrm>
            <a:off x="6744344" y="2636838"/>
            <a:ext cx="0" cy="863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69" name="Line 252"/>
          <p:cNvSpPr>
            <a:spLocks noChangeShapeType="1"/>
          </p:cNvSpPr>
          <p:nvPr/>
        </p:nvSpPr>
        <p:spPr bwMode="auto">
          <a:xfrm>
            <a:off x="6599882" y="2925764"/>
            <a:ext cx="215900" cy="1428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70" name="Text Box 253"/>
          <p:cNvSpPr txBox="1">
            <a:spLocks noChangeArrowheads="1"/>
          </p:cNvSpPr>
          <p:nvPr/>
        </p:nvSpPr>
        <p:spPr bwMode="auto">
          <a:xfrm>
            <a:off x="6383982" y="2924175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7271" name="Line 254"/>
          <p:cNvSpPr>
            <a:spLocks noChangeShapeType="1"/>
          </p:cNvSpPr>
          <p:nvPr/>
        </p:nvSpPr>
        <p:spPr bwMode="auto">
          <a:xfrm>
            <a:off x="7320608" y="3860800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72" name="Freeform 256"/>
          <p:cNvSpPr>
            <a:spLocks/>
          </p:cNvSpPr>
          <p:nvPr/>
        </p:nvSpPr>
        <p:spPr bwMode="auto">
          <a:xfrm>
            <a:off x="2854969" y="4437063"/>
            <a:ext cx="4897438" cy="1439862"/>
          </a:xfrm>
          <a:custGeom>
            <a:avLst/>
            <a:gdLst>
              <a:gd name="T0" fmla="*/ 2147483647 w 3085"/>
              <a:gd name="T1" fmla="*/ 0 h 907"/>
              <a:gd name="T2" fmla="*/ 2147483647 w 3085"/>
              <a:gd name="T3" fmla="*/ 0 h 907"/>
              <a:gd name="T4" fmla="*/ 2147483647 w 3085"/>
              <a:gd name="T5" fmla="*/ 2147483647 h 907"/>
              <a:gd name="T6" fmla="*/ 0 w 3085"/>
              <a:gd name="T7" fmla="*/ 2147483647 h 907"/>
              <a:gd name="T8" fmla="*/ 0 w 3085"/>
              <a:gd name="T9" fmla="*/ 2147483647 h 907"/>
              <a:gd name="T10" fmla="*/ 2147483647 w 3085"/>
              <a:gd name="T11" fmla="*/ 2147483647 h 9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85"/>
              <a:gd name="T19" fmla="*/ 0 h 907"/>
              <a:gd name="T20" fmla="*/ 3085 w 3085"/>
              <a:gd name="T21" fmla="*/ 907 h 9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85" h="907">
                <a:moveTo>
                  <a:pt x="2813" y="0"/>
                </a:moveTo>
                <a:lnTo>
                  <a:pt x="3085" y="0"/>
                </a:lnTo>
                <a:lnTo>
                  <a:pt x="3085" y="907"/>
                </a:lnTo>
                <a:lnTo>
                  <a:pt x="0" y="907"/>
                </a:lnTo>
                <a:lnTo>
                  <a:pt x="0" y="408"/>
                </a:lnTo>
                <a:lnTo>
                  <a:pt x="273" y="40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73" name="Line 257"/>
          <p:cNvSpPr>
            <a:spLocks noChangeShapeType="1"/>
          </p:cNvSpPr>
          <p:nvPr/>
        </p:nvSpPr>
        <p:spPr bwMode="auto">
          <a:xfrm>
            <a:off x="5304482" y="3644900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74" name="Line 258"/>
          <p:cNvSpPr>
            <a:spLocks noChangeShapeType="1"/>
          </p:cNvSpPr>
          <p:nvPr/>
        </p:nvSpPr>
        <p:spPr bwMode="auto">
          <a:xfrm>
            <a:off x="5304482" y="4797425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75" name="Line 259"/>
          <p:cNvSpPr>
            <a:spLocks noChangeShapeType="1"/>
          </p:cNvSpPr>
          <p:nvPr/>
        </p:nvSpPr>
        <p:spPr bwMode="auto">
          <a:xfrm flipV="1">
            <a:off x="4296419" y="2420938"/>
            <a:ext cx="0" cy="5762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76" name="Text Box 260"/>
          <p:cNvSpPr txBox="1">
            <a:spLocks noChangeArrowheads="1"/>
          </p:cNvSpPr>
          <p:nvPr/>
        </p:nvSpPr>
        <p:spPr bwMode="auto">
          <a:xfrm>
            <a:off x="4296419" y="2565401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RegWrite</a:t>
            </a:r>
          </a:p>
        </p:txBody>
      </p:sp>
      <p:sp>
        <p:nvSpPr>
          <p:cNvPr id="137277" name="Text Box 261"/>
          <p:cNvSpPr txBox="1">
            <a:spLocks noChangeArrowheads="1"/>
          </p:cNvSpPr>
          <p:nvPr/>
        </p:nvSpPr>
        <p:spPr bwMode="auto">
          <a:xfrm>
            <a:off x="5375920" y="1557339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ALU operation</a:t>
            </a:r>
          </a:p>
        </p:txBody>
      </p:sp>
      <p:sp>
        <p:nvSpPr>
          <p:cNvPr id="137278" name="Freeform 262"/>
          <p:cNvSpPr>
            <a:spLocks/>
          </p:cNvSpPr>
          <p:nvPr/>
        </p:nvSpPr>
        <p:spPr bwMode="auto">
          <a:xfrm flipV="1">
            <a:off x="1386531" y="3278170"/>
            <a:ext cx="1382714" cy="528546"/>
          </a:xfrm>
          <a:custGeom>
            <a:avLst/>
            <a:gdLst>
              <a:gd name="T0" fmla="*/ 0 w 862"/>
              <a:gd name="T1" fmla="*/ 0 h 363"/>
              <a:gd name="T2" fmla="*/ 2147483647 w 862"/>
              <a:gd name="T3" fmla="*/ 2147483647 h 363"/>
              <a:gd name="T4" fmla="*/ 2147483647 w 862"/>
              <a:gd name="T5" fmla="*/ 2147483647 h 363"/>
              <a:gd name="T6" fmla="*/ 2147483647 w 862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363"/>
              <a:gd name="T14" fmla="*/ 862 w 862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386532" y="2060576"/>
            <a:ext cx="1489074" cy="2520949"/>
            <a:chOff x="2106613" y="2060576"/>
            <a:chExt cx="1489074" cy="2520949"/>
          </a:xfrm>
        </p:grpSpPr>
        <p:sp>
          <p:nvSpPr>
            <p:cNvPr id="137226" name="Text Box 23"/>
            <p:cNvSpPr txBox="1">
              <a:spLocks noChangeArrowheads="1"/>
            </p:cNvSpPr>
            <p:nvPr/>
          </p:nvSpPr>
          <p:spPr bwMode="auto">
            <a:xfrm rot="3736607">
              <a:off x="2093001" y="2623403"/>
              <a:ext cx="114300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600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ins</a:t>
              </a:r>
              <a:r>
                <a:rPr lang="en-US" altLang="zh-CN" sz="2600" baseline="-25000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7-11</a:t>
              </a:r>
              <a:endParaRPr lang="en-US" altLang="zh-CN" sz="2600" baseline="-250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7279" name="Freeform 263"/>
            <p:cNvSpPr>
              <a:spLocks/>
            </p:cNvSpPr>
            <p:nvPr/>
          </p:nvSpPr>
          <p:spPr bwMode="auto">
            <a:xfrm>
              <a:off x="2106613" y="2060576"/>
              <a:ext cx="1489074" cy="2520949"/>
            </a:xfrm>
            <a:custGeom>
              <a:avLst/>
              <a:gdLst>
                <a:gd name="T0" fmla="*/ 0 w 862"/>
                <a:gd name="T1" fmla="*/ 0 h 363"/>
                <a:gd name="T2" fmla="*/ 2147483647 w 862"/>
                <a:gd name="T3" fmla="*/ 2147483647 h 363"/>
                <a:gd name="T4" fmla="*/ 2147483647 w 862"/>
                <a:gd name="T5" fmla="*/ 2147483647 h 363"/>
                <a:gd name="T6" fmla="*/ 2147483647 w 862"/>
                <a:gd name="T7" fmla="*/ 2147483647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2"/>
                <a:gd name="T13" fmla="*/ 0 h 363"/>
                <a:gd name="T14" fmla="*/ 862 w 862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2" h="363">
                  <a:moveTo>
                    <a:pt x="0" y="0"/>
                  </a:moveTo>
                  <a:cubicBezTo>
                    <a:pt x="41" y="41"/>
                    <a:pt x="83" y="83"/>
                    <a:pt x="181" y="136"/>
                  </a:cubicBezTo>
                  <a:cubicBezTo>
                    <a:pt x="279" y="189"/>
                    <a:pt x="476" y="279"/>
                    <a:pt x="590" y="317"/>
                  </a:cubicBezTo>
                  <a:cubicBezTo>
                    <a:pt x="704" y="355"/>
                    <a:pt x="783" y="359"/>
                    <a:pt x="862" y="363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7280" name="Freeform 267"/>
          <p:cNvSpPr>
            <a:spLocks/>
          </p:cNvSpPr>
          <p:nvPr/>
        </p:nvSpPr>
        <p:spPr bwMode="auto">
          <a:xfrm>
            <a:off x="5232201" y="1916832"/>
            <a:ext cx="1367681" cy="419970"/>
          </a:xfrm>
          <a:custGeom>
            <a:avLst/>
            <a:gdLst>
              <a:gd name="T0" fmla="*/ 0 w 1134"/>
              <a:gd name="T1" fmla="*/ 2147483647 h 242"/>
              <a:gd name="T2" fmla="*/ 2147483647 w 1134"/>
              <a:gd name="T3" fmla="*/ 2147483647 h 242"/>
              <a:gd name="T4" fmla="*/ 2147483647 w 1134"/>
              <a:gd name="T5" fmla="*/ 2147483647 h 242"/>
              <a:gd name="T6" fmla="*/ 2147483647 w 1134"/>
              <a:gd name="T7" fmla="*/ 2147483647 h 242"/>
              <a:gd name="T8" fmla="*/ 0 60000 65536"/>
              <a:gd name="T9" fmla="*/ 0 60000 65536"/>
              <a:gd name="T10" fmla="*/ 0 60000 65536"/>
              <a:gd name="T11" fmla="*/ 0 60000 65536"/>
              <a:gd name="T12" fmla="*/ 0 w 1134"/>
              <a:gd name="T13" fmla="*/ 0 h 242"/>
              <a:gd name="T14" fmla="*/ 1134 w 1134"/>
              <a:gd name="T15" fmla="*/ 242 h 2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" h="242">
                <a:moveTo>
                  <a:pt x="0" y="15"/>
                </a:moveTo>
                <a:cubicBezTo>
                  <a:pt x="321" y="7"/>
                  <a:pt x="642" y="0"/>
                  <a:pt x="816" y="15"/>
                </a:cubicBezTo>
                <a:cubicBezTo>
                  <a:pt x="990" y="30"/>
                  <a:pt x="990" y="68"/>
                  <a:pt x="1043" y="106"/>
                </a:cubicBezTo>
                <a:cubicBezTo>
                  <a:pt x="1096" y="144"/>
                  <a:pt x="1115" y="193"/>
                  <a:pt x="1134" y="24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81" name="Oval 13"/>
          <p:cNvSpPr>
            <a:spLocks noChangeArrowheads="1"/>
          </p:cNvSpPr>
          <p:nvPr/>
        </p:nvSpPr>
        <p:spPr bwMode="auto">
          <a:xfrm>
            <a:off x="3504258" y="1557339"/>
            <a:ext cx="1692275" cy="8651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control</a:t>
            </a:r>
          </a:p>
        </p:txBody>
      </p:sp>
      <p:sp>
        <p:nvSpPr>
          <p:cNvPr id="137282" name="Freeform 290"/>
          <p:cNvSpPr>
            <a:spLocks/>
          </p:cNvSpPr>
          <p:nvPr/>
        </p:nvSpPr>
        <p:spPr bwMode="auto">
          <a:xfrm>
            <a:off x="1386532" y="1039814"/>
            <a:ext cx="2909887" cy="517525"/>
          </a:xfrm>
          <a:custGeom>
            <a:avLst/>
            <a:gdLst>
              <a:gd name="T0" fmla="*/ 0 w 1724"/>
              <a:gd name="T1" fmla="*/ 2147483647 h 326"/>
              <a:gd name="T2" fmla="*/ 2147483647 w 1724"/>
              <a:gd name="T3" fmla="*/ 2147483647 h 326"/>
              <a:gd name="T4" fmla="*/ 2147483647 w 1724"/>
              <a:gd name="T5" fmla="*/ 2147483647 h 326"/>
              <a:gd name="T6" fmla="*/ 2147483647 w 1724"/>
              <a:gd name="T7" fmla="*/ 2147483647 h 326"/>
              <a:gd name="T8" fmla="*/ 2147483647 w 1724"/>
              <a:gd name="T9" fmla="*/ 2147483647 h 3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4"/>
              <a:gd name="T16" fmla="*/ 0 h 326"/>
              <a:gd name="T17" fmla="*/ 1724 w 1724"/>
              <a:gd name="T18" fmla="*/ 326 h 3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4" h="326">
                <a:moveTo>
                  <a:pt x="0" y="8"/>
                </a:moveTo>
                <a:cubicBezTo>
                  <a:pt x="242" y="4"/>
                  <a:pt x="484" y="0"/>
                  <a:pt x="680" y="8"/>
                </a:cubicBezTo>
                <a:cubicBezTo>
                  <a:pt x="876" y="16"/>
                  <a:pt x="1035" y="31"/>
                  <a:pt x="1179" y="54"/>
                </a:cubicBezTo>
                <a:cubicBezTo>
                  <a:pt x="1323" y="77"/>
                  <a:pt x="1451" y="99"/>
                  <a:pt x="1542" y="144"/>
                </a:cubicBezTo>
                <a:cubicBezTo>
                  <a:pt x="1633" y="189"/>
                  <a:pt x="1678" y="257"/>
                  <a:pt x="1724" y="326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85" name="Text Box 301"/>
          <p:cNvSpPr txBox="1">
            <a:spLocks noChangeArrowheads="1"/>
          </p:cNvSpPr>
          <p:nvPr/>
        </p:nvSpPr>
        <p:spPr bwMode="auto">
          <a:xfrm>
            <a:off x="4499619" y="5487795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64bits </a:t>
            </a:r>
            <a:r>
              <a:rPr lang="en-US" altLang="zh-CN" sz="24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data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49" name="Oval 63"/>
          <p:cNvSpPr>
            <a:spLocks noChangeArrowheads="1"/>
          </p:cNvSpPr>
          <p:nvPr/>
        </p:nvSpPr>
        <p:spPr bwMode="auto">
          <a:xfrm>
            <a:off x="6312544" y="2340782"/>
            <a:ext cx="755576" cy="44014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ALUC</a:t>
            </a:r>
          </a:p>
        </p:txBody>
      </p:sp>
      <p:sp>
        <p:nvSpPr>
          <p:cNvPr id="53" name="Freeform 262"/>
          <p:cNvSpPr>
            <a:spLocks/>
          </p:cNvSpPr>
          <p:nvPr/>
        </p:nvSpPr>
        <p:spPr bwMode="auto">
          <a:xfrm flipV="1">
            <a:off x="1365219" y="3933826"/>
            <a:ext cx="1365925" cy="915568"/>
          </a:xfrm>
          <a:custGeom>
            <a:avLst/>
            <a:gdLst>
              <a:gd name="T0" fmla="*/ 0 w 862"/>
              <a:gd name="T1" fmla="*/ 0 h 363"/>
              <a:gd name="T2" fmla="*/ 2147483647 w 862"/>
              <a:gd name="T3" fmla="*/ 2147483647 h 363"/>
              <a:gd name="T4" fmla="*/ 2147483647 w 862"/>
              <a:gd name="T5" fmla="*/ 2147483647 h 363"/>
              <a:gd name="T6" fmla="*/ 2147483647 w 862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363"/>
              <a:gd name="T14" fmla="*/ 862 w 862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343472" y="2354456"/>
            <a:ext cx="7265255" cy="3954864"/>
          </a:xfrm>
          <a:custGeom>
            <a:avLst/>
            <a:gdLst>
              <a:gd name="connsiteX0" fmla="*/ 0 w 7470809"/>
              <a:gd name="connsiteY0" fmla="*/ 3801712 h 4177294"/>
              <a:gd name="connsiteX1" fmla="*/ 6908800 w 7470809"/>
              <a:gd name="connsiteY1" fmla="*/ 3852512 h 4177294"/>
              <a:gd name="connsiteX2" fmla="*/ 6934200 w 7470809"/>
              <a:gd name="connsiteY2" fmla="*/ 309212 h 4177294"/>
              <a:gd name="connsiteX3" fmla="*/ 5867400 w 7470809"/>
              <a:gd name="connsiteY3" fmla="*/ 182212 h 4177294"/>
              <a:gd name="connsiteX4" fmla="*/ 5867400 w 7470809"/>
              <a:gd name="connsiteY4" fmla="*/ 182212 h 4177294"/>
              <a:gd name="connsiteX5" fmla="*/ 5867400 w 7470809"/>
              <a:gd name="connsiteY5" fmla="*/ 182212 h 417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70809" h="4177294">
                <a:moveTo>
                  <a:pt x="0" y="3801712"/>
                </a:moveTo>
                <a:cubicBezTo>
                  <a:pt x="2876550" y="4118153"/>
                  <a:pt x="5753100" y="4434595"/>
                  <a:pt x="6908800" y="3852512"/>
                </a:cubicBezTo>
                <a:cubicBezTo>
                  <a:pt x="8064500" y="3270429"/>
                  <a:pt x="7107767" y="920929"/>
                  <a:pt x="6934200" y="309212"/>
                </a:cubicBezTo>
                <a:cubicBezTo>
                  <a:pt x="6760633" y="-302505"/>
                  <a:pt x="5867400" y="182212"/>
                  <a:pt x="5867400" y="182212"/>
                </a:cubicBezTo>
                <a:lnTo>
                  <a:pt x="5867400" y="182212"/>
                </a:lnTo>
                <a:lnTo>
                  <a:pt x="5867400" y="182212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362719" y="1118484"/>
            <a:ext cx="5453063" cy="1827916"/>
          </a:xfrm>
          <a:custGeom>
            <a:avLst/>
            <a:gdLst>
              <a:gd name="connsiteX0" fmla="*/ 0 w 5600700"/>
              <a:gd name="connsiteY0" fmla="*/ 1827916 h 1827916"/>
              <a:gd name="connsiteX1" fmla="*/ 1409700 w 5600700"/>
              <a:gd name="connsiteY1" fmla="*/ 303916 h 1827916"/>
              <a:gd name="connsiteX2" fmla="*/ 4889500 w 5600700"/>
              <a:gd name="connsiteY2" fmla="*/ 75316 h 1827916"/>
              <a:gd name="connsiteX3" fmla="*/ 5600700 w 5600700"/>
              <a:gd name="connsiteY3" fmla="*/ 1243716 h 1827916"/>
              <a:gd name="connsiteX4" fmla="*/ 5600700 w 5600700"/>
              <a:gd name="connsiteY4" fmla="*/ 1243716 h 182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0700" h="1827916">
                <a:moveTo>
                  <a:pt x="0" y="1827916"/>
                </a:moveTo>
                <a:cubicBezTo>
                  <a:pt x="297391" y="1211966"/>
                  <a:pt x="594783" y="596016"/>
                  <a:pt x="1409700" y="303916"/>
                </a:cubicBezTo>
                <a:cubicBezTo>
                  <a:pt x="2224617" y="11816"/>
                  <a:pt x="4191000" y="-81317"/>
                  <a:pt x="4889500" y="75316"/>
                </a:cubicBezTo>
                <a:cubicBezTo>
                  <a:pt x="5588000" y="231949"/>
                  <a:pt x="5600700" y="1243716"/>
                  <a:pt x="5600700" y="1243716"/>
                </a:cubicBezTo>
                <a:lnTo>
                  <a:pt x="5600700" y="1243716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659451" y="1121255"/>
            <a:ext cx="3354636" cy="1878641"/>
            <a:chOff x="9192344" y="1098521"/>
            <a:chExt cx="3354636" cy="1878641"/>
          </a:xfrm>
        </p:grpSpPr>
        <p:sp>
          <p:nvSpPr>
            <p:cNvPr id="51" name="Rectangle 105"/>
            <p:cNvSpPr>
              <a:spLocks noChangeArrowheads="1"/>
            </p:cNvSpPr>
            <p:nvPr/>
          </p:nvSpPr>
          <p:spPr bwMode="auto">
            <a:xfrm>
              <a:off x="9218539" y="1098521"/>
              <a:ext cx="22060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dirty="0" smtClean="0">
                  <a:solidFill>
                    <a:srgbClr val="993300"/>
                  </a:solidFill>
                </a:rPr>
                <a:t>add  x9, x20, x21</a:t>
              </a:r>
              <a:endParaRPr lang="en-US" altLang="zh-CN" dirty="0">
                <a:solidFill>
                  <a:srgbClr val="993300"/>
                </a:solidFill>
              </a:endParaRPr>
            </a:p>
          </p:txBody>
        </p:sp>
        <p:sp>
          <p:nvSpPr>
            <p:cNvPr id="61" name="Rectangle 3"/>
            <p:cNvSpPr txBox="1">
              <a:spLocks noChangeArrowheads="1"/>
            </p:cNvSpPr>
            <p:nvPr/>
          </p:nvSpPr>
          <p:spPr bwMode="auto">
            <a:xfrm>
              <a:off x="9192344" y="1628800"/>
              <a:ext cx="3354636" cy="1348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5">
                    <a:lumMod val="75000"/>
                  </a:schemeClr>
                </a:buClr>
                <a:buSzPct val="80000"/>
                <a:buFont typeface="Wingdings" pitchFamily="2" charset="2"/>
                <a:buChar char="p"/>
                <a:defRPr lang="zh-CN" altLang="en-US" sz="3200" b="1" kern="1200" baseline="0" dirty="0" smtClean="0">
                  <a:solidFill>
                    <a:srgbClr val="242790"/>
                  </a:solidFill>
                  <a:latin typeface="Times New Roman" panose="02020603050405020304" pitchFamily="18" charset="0"/>
                  <a:ea typeface="+mj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5">
                    <a:lumMod val="75000"/>
                  </a:schemeClr>
                </a:buClr>
                <a:buSzPct val="70000"/>
                <a:buFont typeface="Wingdings" pitchFamily="2" charset="2"/>
                <a:buChar char="n"/>
                <a:defRPr lang="zh-CN" altLang="en-US" sz="2800" b="0" kern="1200" baseline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5">
                    <a:lumMod val="75000"/>
                  </a:schemeClr>
                </a:buClr>
                <a:buSzPct val="70000"/>
                <a:buFont typeface="Wingdings" pitchFamily="2" charset="2"/>
                <a:buChar char="p"/>
                <a:defRPr lang="zh-CN" altLang="en-US" sz="2400" kern="1200" baseline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5">
                    <a:lumMod val="75000"/>
                  </a:schemeClr>
                </a:buClr>
                <a:buSzPct val="60000"/>
                <a:buFont typeface="Wingdings" pitchFamily="2" charset="2"/>
                <a:buChar char="n"/>
                <a:defRPr lang="zh-CN" altLang="en-US" sz="2000" kern="1200" baseline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lang="zh-CN" altLang="en-US" sz="2000" kern="12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eaLnBrk="1" hangingPunct="1">
                <a:buFont typeface="+mj-lt"/>
                <a:buAutoNum type="arabicPeriod"/>
              </a:pPr>
              <a:r>
                <a:rPr kumimoji="0" lang="en-US" sz="2000" dirty="0" smtClean="0"/>
                <a:t>Read two register operands</a:t>
              </a:r>
            </a:p>
            <a:p>
              <a:pPr marL="457200" indent="-457200" eaLnBrk="1" hangingPunct="1">
                <a:buFont typeface="+mj-lt"/>
                <a:buAutoNum type="arabicPeriod"/>
              </a:pPr>
              <a:r>
                <a:rPr kumimoji="0" lang="en-US" sz="2000" dirty="0" smtClean="0"/>
                <a:t>Perform arithmetic/logical operation</a:t>
              </a:r>
            </a:p>
            <a:p>
              <a:pPr marL="457200" indent="-457200" eaLnBrk="1" hangingPunct="1">
                <a:buFont typeface="+mj-lt"/>
                <a:buAutoNum type="arabicPeriod"/>
              </a:pPr>
              <a:r>
                <a:rPr kumimoji="0" lang="en-US" sz="2000" dirty="0" smtClean="0"/>
                <a:t>Write register result</a:t>
              </a:r>
              <a:endParaRPr kumimoji="0" lang="en-A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6206654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465866" y="105821"/>
            <a:ext cx="8540750" cy="22701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>I type (load) </a:t>
            </a:r>
            <a:r>
              <a:rPr lang="en-US" altLang="zh-CN" dirty="0"/>
              <a:t>Instruction &amp; Data stream</a:t>
            </a:r>
          </a:p>
        </p:txBody>
      </p:sp>
      <p:sp>
        <p:nvSpPr>
          <p:cNvPr id="138243" name="Text Box 11"/>
          <p:cNvSpPr txBox="1">
            <a:spLocks noChangeArrowheads="1"/>
          </p:cNvSpPr>
          <p:nvPr/>
        </p:nvSpPr>
        <p:spPr bwMode="auto">
          <a:xfrm>
            <a:off x="2647212" y="2348880"/>
            <a:ext cx="624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rs1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4" name="Text Box 12"/>
          <p:cNvSpPr txBox="1">
            <a:spLocks noChangeArrowheads="1"/>
          </p:cNvSpPr>
          <p:nvPr/>
        </p:nvSpPr>
        <p:spPr bwMode="auto">
          <a:xfrm>
            <a:off x="2634015" y="2987824"/>
            <a:ext cx="574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rs2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5" name="Text Box 13"/>
          <p:cNvSpPr txBox="1">
            <a:spLocks noChangeArrowheads="1"/>
          </p:cNvSpPr>
          <p:nvPr/>
        </p:nvSpPr>
        <p:spPr bwMode="auto">
          <a:xfrm>
            <a:off x="2788003" y="35730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rd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6" name="Rectangle 47"/>
          <p:cNvSpPr>
            <a:spLocks noChangeArrowheads="1"/>
          </p:cNvSpPr>
          <p:nvPr/>
        </p:nvSpPr>
        <p:spPr bwMode="auto">
          <a:xfrm>
            <a:off x="3200754" y="2362200"/>
            <a:ext cx="2016125" cy="2376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Registers</a:t>
            </a:r>
          </a:p>
        </p:txBody>
      </p:sp>
      <p:sp>
        <p:nvSpPr>
          <p:cNvPr id="138247" name="Text Box 48"/>
          <p:cNvSpPr txBox="1">
            <a:spLocks noChangeArrowheads="1"/>
          </p:cNvSpPr>
          <p:nvPr/>
        </p:nvSpPr>
        <p:spPr bwMode="auto">
          <a:xfrm>
            <a:off x="3127728" y="2433638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reg. address1</a:t>
            </a:r>
          </a:p>
        </p:txBody>
      </p:sp>
      <p:sp>
        <p:nvSpPr>
          <p:cNvPr id="138248" name="Text Box 49"/>
          <p:cNvSpPr txBox="1">
            <a:spLocks noChangeArrowheads="1"/>
          </p:cNvSpPr>
          <p:nvPr/>
        </p:nvSpPr>
        <p:spPr bwMode="auto">
          <a:xfrm>
            <a:off x="3127728" y="30829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reg. address2</a:t>
            </a:r>
          </a:p>
        </p:txBody>
      </p:sp>
      <p:sp>
        <p:nvSpPr>
          <p:cNvPr id="138249" name="Text Box 50"/>
          <p:cNvSpPr txBox="1">
            <a:spLocks noChangeArrowheads="1"/>
          </p:cNvSpPr>
          <p:nvPr/>
        </p:nvSpPr>
        <p:spPr bwMode="auto">
          <a:xfrm>
            <a:off x="3127728" y="3657600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reg. address</a:t>
            </a:r>
          </a:p>
        </p:txBody>
      </p:sp>
      <p:sp>
        <p:nvSpPr>
          <p:cNvPr id="138250" name="Text Box 51"/>
          <p:cNvSpPr txBox="1">
            <a:spLocks noChangeArrowheads="1"/>
          </p:cNvSpPr>
          <p:nvPr/>
        </p:nvSpPr>
        <p:spPr bwMode="auto">
          <a:xfrm>
            <a:off x="3127729" y="4233863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38251" name="Text Box 52"/>
          <p:cNvSpPr txBox="1">
            <a:spLocks noChangeArrowheads="1"/>
          </p:cNvSpPr>
          <p:nvPr/>
        </p:nvSpPr>
        <p:spPr bwMode="auto">
          <a:xfrm>
            <a:off x="4064354" y="2794000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data1</a:t>
            </a:r>
          </a:p>
        </p:txBody>
      </p:sp>
      <p:sp>
        <p:nvSpPr>
          <p:cNvPr id="138252" name="Text Box 53"/>
          <p:cNvSpPr txBox="1">
            <a:spLocks noChangeArrowheads="1"/>
          </p:cNvSpPr>
          <p:nvPr/>
        </p:nvSpPr>
        <p:spPr bwMode="auto">
          <a:xfrm>
            <a:off x="3919892" y="3970338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data2</a:t>
            </a:r>
          </a:p>
        </p:txBody>
      </p:sp>
      <p:sp>
        <p:nvSpPr>
          <p:cNvPr id="138253" name="Freeform 54"/>
          <p:cNvSpPr>
            <a:spLocks/>
          </p:cNvSpPr>
          <p:nvPr/>
        </p:nvSpPr>
        <p:spPr bwMode="auto">
          <a:xfrm>
            <a:off x="6080479" y="2578100"/>
            <a:ext cx="1152525" cy="1944688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2147483647 h 1225"/>
              <a:gd name="T4" fmla="*/ 2147483647 w 726"/>
              <a:gd name="T5" fmla="*/ 2147483647 h 1225"/>
              <a:gd name="T6" fmla="*/ 0 w 726"/>
              <a:gd name="T7" fmla="*/ 2147483647 h 1225"/>
              <a:gd name="T8" fmla="*/ 0 w 726"/>
              <a:gd name="T9" fmla="*/ 2147483647 h 1225"/>
              <a:gd name="T10" fmla="*/ 2147483647 w 726"/>
              <a:gd name="T11" fmla="*/ 2147483647 h 1225"/>
              <a:gd name="T12" fmla="*/ 2147483647 w 726"/>
              <a:gd name="T13" fmla="*/ 2147483647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4" name="Text Box 55"/>
          <p:cNvSpPr txBox="1">
            <a:spLocks noChangeArrowheads="1"/>
          </p:cNvSpPr>
          <p:nvPr/>
        </p:nvSpPr>
        <p:spPr bwMode="auto">
          <a:xfrm>
            <a:off x="6207478" y="3643313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Times New Roman" panose="02020603050405020304" pitchFamily="18" charset="0"/>
              </a:rPr>
              <a:t>ALU result</a:t>
            </a:r>
          </a:p>
        </p:txBody>
      </p:sp>
      <p:sp>
        <p:nvSpPr>
          <p:cNvPr id="138255" name="Text Box 56"/>
          <p:cNvSpPr txBox="1">
            <a:spLocks noChangeArrowheads="1"/>
          </p:cNvSpPr>
          <p:nvPr/>
        </p:nvSpPr>
        <p:spPr bwMode="auto">
          <a:xfrm>
            <a:off x="6728179" y="3070225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3366CC"/>
                </a:solidFill>
                <a:latin typeface="Times New Roman" panose="02020603050405020304" pitchFamily="18" charset="0"/>
              </a:rPr>
              <a:t>Zero   </a:t>
            </a:r>
            <a:endParaRPr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38256" name="Text Box 57"/>
          <p:cNvSpPr txBox="1">
            <a:spLocks noChangeArrowheads="1"/>
          </p:cNvSpPr>
          <p:nvPr/>
        </p:nvSpPr>
        <p:spPr bwMode="auto">
          <a:xfrm>
            <a:off x="6220218" y="3009900"/>
            <a:ext cx="55399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138257" name="Line 58"/>
          <p:cNvSpPr>
            <a:spLocks noChangeShapeType="1"/>
          </p:cNvSpPr>
          <p:nvPr/>
        </p:nvSpPr>
        <p:spPr bwMode="auto">
          <a:xfrm>
            <a:off x="6656741" y="2001838"/>
            <a:ext cx="0" cy="863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8" name="Line 59"/>
          <p:cNvSpPr>
            <a:spLocks noChangeShapeType="1"/>
          </p:cNvSpPr>
          <p:nvPr/>
        </p:nvSpPr>
        <p:spPr bwMode="auto">
          <a:xfrm>
            <a:off x="6584013" y="2494038"/>
            <a:ext cx="215900" cy="1428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9" name="Text Box 60"/>
          <p:cNvSpPr txBox="1">
            <a:spLocks noChangeArrowheads="1"/>
          </p:cNvSpPr>
          <p:nvPr/>
        </p:nvSpPr>
        <p:spPr bwMode="auto">
          <a:xfrm>
            <a:off x="6342713" y="2276872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8260" name="Line 61"/>
          <p:cNvSpPr>
            <a:spLocks noChangeShapeType="1"/>
          </p:cNvSpPr>
          <p:nvPr/>
        </p:nvSpPr>
        <p:spPr bwMode="auto">
          <a:xfrm>
            <a:off x="7233003" y="3802063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1" name="Line 63"/>
          <p:cNvSpPr>
            <a:spLocks noChangeShapeType="1"/>
          </p:cNvSpPr>
          <p:nvPr/>
        </p:nvSpPr>
        <p:spPr bwMode="auto">
          <a:xfrm>
            <a:off x="5216878" y="3009900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2" name="Line 65"/>
          <p:cNvSpPr>
            <a:spLocks noChangeShapeType="1"/>
          </p:cNvSpPr>
          <p:nvPr/>
        </p:nvSpPr>
        <p:spPr bwMode="auto">
          <a:xfrm flipV="1">
            <a:off x="4208816" y="1785938"/>
            <a:ext cx="0" cy="5762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3" name="Text Box 66"/>
          <p:cNvSpPr txBox="1">
            <a:spLocks noChangeArrowheads="1"/>
          </p:cNvSpPr>
          <p:nvPr/>
        </p:nvSpPr>
        <p:spPr bwMode="auto">
          <a:xfrm>
            <a:off x="4207228" y="1989139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RegWrite</a:t>
            </a:r>
          </a:p>
        </p:txBody>
      </p:sp>
      <p:sp>
        <p:nvSpPr>
          <p:cNvPr id="138264" name="Text Box 67"/>
          <p:cNvSpPr txBox="1">
            <a:spLocks noChangeArrowheads="1"/>
          </p:cNvSpPr>
          <p:nvPr/>
        </p:nvSpPr>
        <p:spPr bwMode="auto">
          <a:xfrm>
            <a:off x="6799617" y="2205039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ALU operation</a:t>
            </a:r>
          </a:p>
        </p:txBody>
      </p:sp>
      <p:sp>
        <p:nvSpPr>
          <p:cNvPr id="138266" name="Freeform 69"/>
          <p:cNvSpPr>
            <a:spLocks/>
          </p:cNvSpPr>
          <p:nvPr/>
        </p:nvSpPr>
        <p:spPr bwMode="auto">
          <a:xfrm flipV="1">
            <a:off x="1419579" y="2601913"/>
            <a:ext cx="1296986" cy="1258885"/>
          </a:xfrm>
          <a:custGeom>
            <a:avLst/>
            <a:gdLst>
              <a:gd name="T0" fmla="*/ 0 w 862"/>
              <a:gd name="T1" fmla="*/ 0 h 363"/>
              <a:gd name="T2" fmla="*/ 2147483647 w 862"/>
              <a:gd name="T3" fmla="*/ 2147483647 h 363"/>
              <a:gd name="T4" fmla="*/ 2147483647 w 862"/>
              <a:gd name="T5" fmla="*/ 2147483647 h 363"/>
              <a:gd name="T6" fmla="*/ 2147483647 w 862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363"/>
              <a:gd name="T14" fmla="*/ 862 w 862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7" name="Freeform 70"/>
          <p:cNvSpPr>
            <a:spLocks/>
          </p:cNvSpPr>
          <p:nvPr/>
        </p:nvSpPr>
        <p:spPr bwMode="auto">
          <a:xfrm>
            <a:off x="5072417" y="1354138"/>
            <a:ext cx="1584325" cy="671512"/>
          </a:xfrm>
          <a:custGeom>
            <a:avLst/>
            <a:gdLst>
              <a:gd name="T0" fmla="*/ 0 w 1134"/>
              <a:gd name="T1" fmla="*/ 2147483647 h 242"/>
              <a:gd name="T2" fmla="*/ 2147483647 w 1134"/>
              <a:gd name="T3" fmla="*/ 2147483647 h 242"/>
              <a:gd name="T4" fmla="*/ 2147483647 w 1134"/>
              <a:gd name="T5" fmla="*/ 2147483647 h 242"/>
              <a:gd name="T6" fmla="*/ 2147483647 w 1134"/>
              <a:gd name="T7" fmla="*/ 2147483647 h 242"/>
              <a:gd name="T8" fmla="*/ 0 60000 65536"/>
              <a:gd name="T9" fmla="*/ 0 60000 65536"/>
              <a:gd name="T10" fmla="*/ 0 60000 65536"/>
              <a:gd name="T11" fmla="*/ 0 60000 65536"/>
              <a:gd name="T12" fmla="*/ 0 w 1134"/>
              <a:gd name="T13" fmla="*/ 0 h 242"/>
              <a:gd name="T14" fmla="*/ 1134 w 1134"/>
              <a:gd name="T15" fmla="*/ 242 h 2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" h="242">
                <a:moveTo>
                  <a:pt x="0" y="15"/>
                </a:moveTo>
                <a:cubicBezTo>
                  <a:pt x="321" y="7"/>
                  <a:pt x="642" y="0"/>
                  <a:pt x="816" y="15"/>
                </a:cubicBezTo>
                <a:cubicBezTo>
                  <a:pt x="990" y="30"/>
                  <a:pt x="990" y="68"/>
                  <a:pt x="1043" y="106"/>
                </a:cubicBezTo>
                <a:cubicBezTo>
                  <a:pt x="1096" y="144"/>
                  <a:pt x="1115" y="193"/>
                  <a:pt x="1134" y="24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8" name="Oval 71"/>
          <p:cNvSpPr>
            <a:spLocks noChangeArrowheads="1"/>
          </p:cNvSpPr>
          <p:nvPr/>
        </p:nvSpPr>
        <p:spPr bwMode="auto">
          <a:xfrm>
            <a:off x="3416654" y="922339"/>
            <a:ext cx="1692275" cy="8651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control</a:t>
            </a:r>
          </a:p>
        </p:txBody>
      </p:sp>
      <p:sp>
        <p:nvSpPr>
          <p:cNvPr id="138269" name="Freeform 72"/>
          <p:cNvSpPr>
            <a:spLocks/>
          </p:cNvSpPr>
          <p:nvPr/>
        </p:nvSpPr>
        <p:spPr bwMode="auto">
          <a:xfrm>
            <a:off x="1468205" y="5002212"/>
            <a:ext cx="2302833" cy="325756"/>
          </a:xfrm>
          <a:custGeom>
            <a:avLst/>
            <a:gdLst>
              <a:gd name="T0" fmla="*/ 0 w 862"/>
              <a:gd name="T1" fmla="*/ 0 h 408"/>
              <a:gd name="T2" fmla="*/ 2147483647 w 862"/>
              <a:gd name="T3" fmla="*/ 2147483647 h 408"/>
              <a:gd name="T4" fmla="*/ 2147483647 w 862"/>
              <a:gd name="T5" fmla="*/ 2147483647 h 408"/>
              <a:gd name="T6" fmla="*/ 2147483647 w 862"/>
              <a:gd name="T7" fmla="*/ 2147483647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408"/>
              <a:gd name="T14" fmla="*/ 862 w 862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408">
                <a:moveTo>
                  <a:pt x="0" y="0"/>
                </a:moveTo>
                <a:cubicBezTo>
                  <a:pt x="155" y="64"/>
                  <a:pt x="310" y="129"/>
                  <a:pt x="408" y="182"/>
                </a:cubicBezTo>
                <a:cubicBezTo>
                  <a:pt x="506" y="235"/>
                  <a:pt x="514" y="280"/>
                  <a:pt x="590" y="318"/>
                </a:cubicBezTo>
                <a:cubicBezTo>
                  <a:pt x="666" y="356"/>
                  <a:pt x="764" y="382"/>
                  <a:pt x="862" y="40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70" name="Rectangle 74"/>
          <p:cNvSpPr>
            <a:spLocks noChangeArrowheads="1"/>
          </p:cNvSpPr>
          <p:nvPr/>
        </p:nvSpPr>
        <p:spPr bwMode="auto">
          <a:xfrm>
            <a:off x="7736242" y="3500438"/>
            <a:ext cx="1152525" cy="16557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8271" name="Text Box 75"/>
          <p:cNvSpPr txBox="1">
            <a:spLocks noChangeArrowheads="1"/>
          </p:cNvSpPr>
          <p:nvPr/>
        </p:nvSpPr>
        <p:spPr bwMode="auto">
          <a:xfrm>
            <a:off x="7685441" y="3609975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138272" name="Text Box 76"/>
          <p:cNvSpPr txBox="1">
            <a:spLocks noChangeArrowheads="1"/>
          </p:cNvSpPr>
          <p:nvPr/>
        </p:nvSpPr>
        <p:spPr bwMode="auto">
          <a:xfrm>
            <a:off x="7685442" y="4738688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38274" name="Text Box 79"/>
          <p:cNvSpPr txBox="1">
            <a:spLocks noChangeArrowheads="1"/>
          </p:cNvSpPr>
          <p:nvPr/>
        </p:nvSpPr>
        <p:spPr bwMode="auto">
          <a:xfrm>
            <a:off x="7736241" y="4149725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</a:t>
            </a:r>
          </a:p>
        </p:txBody>
      </p:sp>
      <p:sp>
        <p:nvSpPr>
          <p:cNvPr id="138275" name="Oval 80"/>
          <p:cNvSpPr>
            <a:spLocks noChangeArrowheads="1"/>
          </p:cNvSpPr>
          <p:nvPr/>
        </p:nvSpPr>
        <p:spPr bwMode="auto">
          <a:xfrm>
            <a:off x="3775429" y="4797425"/>
            <a:ext cx="7921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Imm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Gen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77" name="Freeform 86"/>
          <p:cNvSpPr>
            <a:spLocks/>
          </p:cNvSpPr>
          <p:nvPr/>
        </p:nvSpPr>
        <p:spPr bwMode="auto">
          <a:xfrm>
            <a:off x="4567592" y="4149726"/>
            <a:ext cx="1512887" cy="1223963"/>
          </a:xfrm>
          <a:custGeom>
            <a:avLst/>
            <a:gdLst>
              <a:gd name="T0" fmla="*/ 0 w 953"/>
              <a:gd name="T1" fmla="*/ 2147483647 h 861"/>
              <a:gd name="T2" fmla="*/ 2147483647 w 953"/>
              <a:gd name="T3" fmla="*/ 2147483647 h 861"/>
              <a:gd name="T4" fmla="*/ 2147483647 w 953"/>
              <a:gd name="T5" fmla="*/ 0 h 861"/>
              <a:gd name="T6" fmla="*/ 2147483647 w 953"/>
              <a:gd name="T7" fmla="*/ 0 h 861"/>
              <a:gd name="T8" fmla="*/ 0 60000 65536"/>
              <a:gd name="T9" fmla="*/ 0 60000 65536"/>
              <a:gd name="T10" fmla="*/ 0 60000 65536"/>
              <a:gd name="T11" fmla="*/ 0 60000 65536"/>
              <a:gd name="T12" fmla="*/ 0 w 953"/>
              <a:gd name="T13" fmla="*/ 0 h 861"/>
              <a:gd name="T14" fmla="*/ 953 w 953"/>
              <a:gd name="T15" fmla="*/ 861 h 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3" h="861">
                <a:moveTo>
                  <a:pt x="0" y="861"/>
                </a:moveTo>
                <a:lnTo>
                  <a:pt x="680" y="861"/>
                </a:lnTo>
                <a:lnTo>
                  <a:pt x="680" y="0"/>
                </a:lnTo>
                <a:lnTo>
                  <a:pt x="953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78" name="Text Box 87"/>
          <p:cNvSpPr txBox="1">
            <a:spLocks noChangeArrowheads="1"/>
          </p:cNvSpPr>
          <p:nvPr/>
        </p:nvSpPr>
        <p:spPr bwMode="auto">
          <a:xfrm rot="3923679">
            <a:off x="1316094" y="2050512"/>
            <a:ext cx="106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7-11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80" name="Text Box 89"/>
          <p:cNvSpPr txBox="1">
            <a:spLocks noChangeArrowheads="1"/>
          </p:cNvSpPr>
          <p:nvPr/>
        </p:nvSpPr>
        <p:spPr bwMode="auto">
          <a:xfrm>
            <a:off x="1606060" y="4580155"/>
            <a:ext cx="1143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0-31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81" name="Freeform 91"/>
          <p:cNvSpPr>
            <a:spLocks/>
          </p:cNvSpPr>
          <p:nvPr/>
        </p:nvSpPr>
        <p:spPr bwMode="auto">
          <a:xfrm>
            <a:off x="1468205" y="2047875"/>
            <a:ext cx="1370599" cy="1812925"/>
          </a:xfrm>
          <a:custGeom>
            <a:avLst/>
            <a:gdLst>
              <a:gd name="T0" fmla="*/ 0 w 589"/>
              <a:gd name="T1" fmla="*/ 0 h 545"/>
              <a:gd name="T2" fmla="*/ 2147483647 w 589"/>
              <a:gd name="T3" fmla="*/ 2147483647 h 545"/>
              <a:gd name="T4" fmla="*/ 2147483647 w 589"/>
              <a:gd name="T5" fmla="*/ 2147483647 h 545"/>
              <a:gd name="T6" fmla="*/ 2147483647 w 589"/>
              <a:gd name="T7" fmla="*/ 2147483647 h 545"/>
              <a:gd name="T8" fmla="*/ 2147483647 w 589"/>
              <a:gd name="T9" fmla="*/ 2147483647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9"/>
              <a:gd name="T16" fmla="*/ 0 h 545"/>
              <a:gd name="T17" fmla="*/ 589 w 589"/>
              <a:gd name="T18" fmla="*/ 545 h 5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9" h="545">
                <a:moveTo>
                  <a:pt x="0" y="0"/>
                </a:moveTo>
                <a:cubicBezTo>
                  <a:pt x="7" y="0"/>
                  <a:pt x="15" y="1"/>
                  <a:pt x="45" y="46"/>
                </a:cubicBezTo>
                <a:cubicBezTo>
                  <a:pt x="75" y="91"/>
                  <a:pt x="128" y="204"/>
                  <a:pt x="181" y="272"/>
                </a:cubicBezTo>
                <a:cubicBezTo>
                  <a:pt x="234" y="340"/>
                  <a:pt x="295" y="409"/>
                  <a:pt x="363" y="454"/>
                </a:cubicBezTo>
                <a:cubicBezTo>
                  <a:pt x="431" y="499"/>
                  <a:pt x="510" y="522"/>
                  <a:pt x="589" y="545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2" name="Line 93"/>
          <p:cNvSpPr>
            <a:spLocks noChangeShapeType="1"/>
          </p:cNvSpPr>
          <p:nvPr/>
        </p:nvSpPr>
        <p:spPr bwMode="auto">
          <a:xfrm flipV="1">
            <a:off x="8455378" y="2971801"/>
            <a:ext cx="0" cy="5762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3" name="Text Box 94"/>
          <p:cNvSpPr txBox="1">
            <a:spLocks noChangeArrowheads="1"/>
          </p:cNvSpPr>
          <p:nvPr/>
        </p:nvSpPr>
        <p:spPr bwMode="auto">
          <a:xfrm>
            <a:off x="8455378" y="3141664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MemWrite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84" name="Line 95"/>
          <p:cNvSpPr>
            <a:spLocks noChangeShapeType="1"/>
          </p:cNvSpPr>
          <p:nvPr/>
        </p:nvSpPr>
        <p:spPr bwMode="auto">
          <a:xfrm>
            <a:off x="8455378" y="5157788"/>
            <a:ext cx="0" cy="5762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5" name="Text Box 96"/>
          <p:cNvSpPr txBox="1">
            <a:spLocks noChangeArrowheads="1"/>
          </p:cNvSpPr>
          <p:nvPr/>
        </p:nvSpPr>
        <p:spPr bwMode="auto">
          <a:xfrm>
            <a:off x="8455378" y="5157789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MemRead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86" name="Freeform 97"/>
          <p:cNvSpPr>
            <a:spLocks/>
          </p:cNvSpPr>
          <p:nvPr/>
        </p:nvSpPr>
        <p:spPr bwMode="auto">
          <a:xfrm>
            <a:off x="1398942" y="1028701"/>
            <a:ext cx="2016125" cy="384175"/>
          </a:xfrm>
          <a:custGeom>
            <a:avLst/>
            <a:gdLst>
              <a:gd name="T0" fmla="*/ 0 w 1270"/>
              <a:gd name="T1" fmla="*/ 2147483647 h 242"/>
              <a:gd name="T2" fmla="*/ 2147483647 w 1270"/>
              <a:gd name="T3" fmla="*/ 2147483647 h 242"/>
              <a:gd name="T4" fmla="*/ 2147483647 w 1270"/>
              <a:gd name="T5" fmla="*/ 2147483647 h 242"/>
              <a:gd name="T6" fmla="*/ 2147483647 w 1270"/>
              <a:gd name="T7" fmla="*/ 2147483647 h 242"/>
              <a:gd name="T8" fmla="*/ 2147483647 w 1270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0"/>
              <a:gd name="T16" fmla="*/ 0 h 242"/>
              <a:gd name="T17" fmla="*/ 1270 w 1270"/>
              <a:gd name="T18" fmla="*/ 242 h 2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0" h="242">
                <a:moveTo>
                  <a:pt x="0" y="15"/>
                </a:moveTo>
                <a:cubicBezTo>
                  <a:pt x="136" y="7"/>
                  <a:pt x="272" y="0"/>
                  <a:pt x="363" y="15"/>
                </a:cubicBezTo>
                <a:cubicBezTo>
                  <a:pt x="454" y="30"/>
                  <a:pt x="477" y="76"/>
                  <a:pt x="545" y="106"/>
                </a:cubicBezTo>
                <a:cubicBezTo>
                  <a:pt x="613" y="136"/>
                  <a:pt x="650" y="174"/>
                  <a:pt x="771" y="197"/>
                </a:cubicBezTo>
                <a:cubicBezTo>
                  <a:pt x="892" y="220"/>
                  <a:pt x="1081" y="231"/>
                  <a:pt x="1270" y="24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7" name="Line 98"/>
          <p:cNvSpPr>
            <a:spLocks noChangeShapeType="1"/>
          </p:cNvSpPr>
          <p:nvPr/>
        </p:nvSpPr>
        <p:spPr bwMode="auto">
          <a:xfrm>
            <a:off x="3199166" y="5157192"/>
            <a:ext cx="144462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8" name="Text Box 99"/>
          <p:cNvSpPr txBox="1">
            <a:spLocks noChangeArrowheads="1"/>
          </p:cNvSpPr>
          <p:nvPr/>
        </p:nvSpPr>
        <p:spPr bwMode="auto">
          <a:xfrm>
            <a:off x="3211890" y="4987257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89" name="Text Box 100"/>
          <p:cNvSpPr txBox="1">
            <a:spLocks noChangeArrowheads="1"/>
          </p:cNvSpPr>
          <p:nvPr/>
        </p:nvSpPr>
        <p:spPr bwMode="auto">
          <a:xfrm>
            <a:off x="4783491" y="5013325"/>
            <a:ext cx="431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64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90" name="Line 101"/>
          <p:cNvSpPr>
            <a:spLocks noChangeShapeType="1"/>
          </p:cNvSpPr>
          <p:nvPr/>
        </p:nvSpPr>
        <p:spPr bwMode="auto">
          <a:xfrm>
            <a:off x="5143854" y="5229225"/>
            <a:ext cx="144463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91" name="Text Box 102"/>
          <p:cNvSpPr txBox="1">
            <a:spLocks noChangeArrowheads="1"/>
          </p:cNvSpPr>
          <p:nvPr/>
        </p:nvSpPr>
        <p:spPr bwMode="auto">
          <a:xfrm>
            <a:off x="5864578" y="5661025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64bits </a:t>
            </a:r>
            <a:r>
              <a:rPr lang="en-US" altLang="zh-CN" sz="24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data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138294" name="Rectangle 105"/>
          <p:cNvSpPr>
            <a:spLocks noChangeArrowheads="1"/>
          </p:cNvSpPr>
          <p:nvPr/>
        </p:nvSpPr>
        <p:spPr bwMode="auto">
          <a:xfrm>
            <a:off x="8888767" y="580313"/>
            <a:ext cx="18630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dirty="0" err="1" smtClean="0">
                <a:solidFill>
                  <a:srgbClr val="993300"/>
                </a:solidFill>
              </a:rPr>
              <a:t>ld</a:t>
            </a:r>
            <a:r>
              <a:rPr lang="en-US" altLang="zh-CN" dirty="0" smtClean="0">
                <a:solidFill>
                  <a:srgbClr val="993300"/>
                </a:solidFill>
              </a:rPr>
              <a:t>  x1, 200(x2</a:t>
            </a:r>
            <a:r>
              <a:rPr lang="en-US" altLang="zh-CN" dirty="0">
                <a:solidFill>
                  <a:srgbClr val="993300"/>
                </a:solidFill>
              </a:rPr>
              <a:t>)</a:t>
            </a:r>
          </a:p>
        </p:txBody>
      </p:sp>
      <p:sp>
        <p:nvSpPr>
          <p:cNvPr id="138296" name="Freeform 107"/>
          <p:cNvSpPr>
            <a:spLocks/>
          </p:cNvSpPr>
          <p:nvPr/>
        </p:nvSpPr>
        <p:spPr bwMode="auto">
          <a:xfrm>
            <a:off x="2767366" y="4365626"/>
            <a:ext cx="6769100" cy="1655763"/>
          </a:xfrm>
          <a:custGeom>
            <a:avLst/>
            <a:gdLst>
              <a:gd name="T0" fmla="*/ 2147483647 w 4309"/>
              <a:gd name="T1" fmla="*/ 0 h 1043"/>
              <a:gd name="T2" fmla="*/ 2147483647 w 4309"/>
              <a:gd name="T3" fmla="*/ 0 h 1043"/>
              <a:gd name="T4" fmla="*/ 2147483647 w 4309"/>
              <a:gd name="T5" fmla="*/ 2147483647 h 1043"/>
              <a:gd name="T6" fmla="*/ 0 w 4309"/>
              <a:gd name="T7" fmla="*/ 2147483647 h 1043"/>
              <a:gd name="T8" fmla="*/ 0 w 4309"/>
              <a:gd name="T9" fmla="*/ 2147483647 h 1043"/>
              <a:gd name="T10" fmla="*/ 2147483647 w 4309"/>
              <a:gd name="T11" fmla="*/ 2147483647 h 10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09"/>
              <a:gd name="T19" fmla="*/ 0 h 1043"/>
              <a:gd name="T20" fmla="*/ 4309 w 4309"/>
              <a:gd name="T21" fmla="*/ 1043 h 10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09" h="1043">
                <a:moveTo>
                  <a:pt x="3901" y="0"/>
                </a:moveTo>
                <a:lnTo>
                  <a:pt x="4309" y="0"/>
                </a:lnTo>
                <a:lnTo>
                  <a:pt x="4309" y="1043"/>
                </a:lnTo>
                <a:lnTo>
                  <a:pt x="0" y="1043"/>
                </a:lnTo>
                <a:lnTo>
                  <a:pt x="0" y="45"/>
                </a:lnTo>
                <a:lnTo>
                  <a:pt x="272" y="45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98" name="Text Box 109"/>
          <p:cNvSpPr txBox="1">
            <a:spLocks noChangeArrowheads="1"/>
          </p:cNvSpPr>
          <p:nvPr/>
        </p:nvSpPr>
        <p:spPr bwMode="auto">
          <a:xfrm>
            <a:off x="7879117" y="4365625"/>
            <a:ext cx="9366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63" name="Oval 63"/>
          <p:cNvSpPr>
            <a:spLocks noChangeArrowheads="1"/>
          </p:cNvSpPr>
          <p:nvPr/>
        </p:nvSpPr>
        <p:spPr bwMode="auto">
          <a:xfrm>
            <a:off x="6296378" y="1849029"/>
            <a:ext cx="755576" cy="44014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ALUC</a:t>
            </a:r>
          </a:p>
        </p:txBody>
      </p:sp>
      <p:sp>
        <p:nvSpPr>
          <p:cNvPr id="64" name="Text Box 23"/>
          <p:cNvSpPr txBox="1">
            <a:spLocks noChangeArrowheads="1"/>
          </p:cNvSpPr>
          <p:nvPr/>
        </p:nvSpPr>
        <p:spPr bwMode="auto">
          <a:xfrm>
            <a:off x="5431761" y="1012666"/>
            <a:ext cx="10801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ALUop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 rot="10800000">
            <a:off x="998469" y="548680"/>
            <a:ext cx="400843" cy="5694318"/>
            <a:chOff x="615369" y="622301"/>
            <a:chExt cx="400843" cy="5694318"/>
          </a:xfrm>
        </p:grpSpPr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 rot="5400000" flipH="1">
              <a:off x="340409" y="5640818"/>
              <a:ext cx="951553" cy="40005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 dirty="0" smtClean="0">
                  <a:latin typeface="Times New Roman" panose="02020603050405020304" pitchFamily="18" charset="0"/>
                </a:rPr>
                <a:t>op(7)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 rot="5400000" flipH="1">
              <a:off x="340410" y="4689266"/>
              <a:ext cx="951553" cy="40005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err="1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rd</a:t>
              </a: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(5</a:t>
              </a: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 rot="5400000" flipH="1">
              <a:off x="338781" y="3751091"/>
              <a:ext cx="953225" cy="40005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 dirty="0" smtClean="0">
                  <a:latin typeface="Times New Roman" panose="02020603050405020304" pitchFamily="18" charset="0"/>
                </a:rPr>
                <a:t>func3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10"/>
            <p:cNvSpPr txBox="1">
              <a:spLocks noChangeArrowheads="1"/>
            </p:cNvSpPr>
            <p:nvPr/>
          </p:nvSpPr>
          <p:spPr bwMode="auto">
            <a:xfrm rot="5400000" flipH="1">
              <a:off x="338781" y="2799538"/>
              <a:ext cx="953225" cy="40005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rs1(5</a:t>
              </a: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0" name="Text Box 11"/>
            <p:cNvSpPr txBox="1">
              <a:spLocks noChangeArrowheads="1"/>
            </p:cNvSpPr>
            <p:nvPr/>
          </p:nvSpPr>
          <p:spPr bwMode="auto">
            <a:xfrm rot="5400000" flipH="1">
              <a:off x="-130835" y="1371680"/>
              <a:ext cx="1895633" cy="39687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Immediate(12)</a:t>
              </a:r>
              <a:endParaRPr lang="en-US" altLang="zh-CN" dirty="0">
                <a:solidFill>
                  <a:srgbClr val="FF66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0" name="Text Box 22"/>
          <p:cNvSpPr txBox="1">
            <a:spLocks noChangeArrowheads="1"/>
          </p:cNvSpPr>
          <p:nvPr/>
        </p:nvSpPr>
        <p:spPr bwMode="auto">
          <a:xfrm rot="18309248">
            <a:off x="1184323" y="3353435"/>
            <a:ext cx="1143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15-19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8887533" y="1031715"/>
            <a:ext cx="3298117" cy="229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kumimoji="0" lang="en-US" sz="2000" dirty="0" smtClean="0"/>
              <a:t>Read register operands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kumimoji="0" lang="en-US" sz="2000" dirty="0" smtClean="0"/>
              <a:t>Calculate address using 12-bit offset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kumimoji="0" lang="en-US" sz="2000" dirty="0" smtClean="0"/>
              <a:t>Use ALU, but sign-extend offset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kumimoji="0" lang="en-US" sz="2000" dirty="0" smtClean="0"/>
              <a:t>Read memory and update register</a:t>
            </a:r>
          </a:p>
        </p:txBody>
      </p:sp>
      <p:sp>
        <p:nvSpPr>
          <p:cNvPr id="83" name="Rectangle 105"/>
          <p:cNvSpPr>
            <a:spLocks noChangeArrowheads="1"/>
          </p:cNvSpPr>
          <p:nvPr/>
        </p:nvSpPr>
        <p:spPr bwMode="auto">
          <a:xfrm>
            <a:off x="9993629" y="3748970"/>
            <a:ext cx="22236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dirty="0" err="1" smtClean="0">
                <a:solidFill>
                  <a:srgbClr val="993300"/>
                </a:solidFill>
              </a:rPr>
              <a:t>addi</a:t>
            </a:r>
            <a:r>
              <a:rPr lang="en-US" altLang="zh-CN" dirty="0" smtClean="0">
                <a:solidFill>
                  <a:srgbClr val="993300"/>
                </a:solidFill>
              </a:rPr>
              <a:t>  x1, x2</a:t>
            </a:r>
            <a:r>
              <a:rPr lang="zh-CN" altLang="en-US" dirty="0" smtClean="0">
                <a:solidFill>
                  <a:srgbClr val="993300"/>
                </a:solidFill>
              </a:rPr>
              <a:t>，</a:t>
            </a:r>
            <a:r>
              <a:rPr lang="en-US" altLang="zh-CN" dirty="0" smtClean="0">
                <a:solidFill>
                  <a:srgbClr val="993300"/>
                </a:solidFill>
              </a:rPr>
              <a:t>4</a:t>
            </a:r>
            <a:r>
              <a:rPr lang="zh-CN" altLang="en-US" dirty="0" smtClean="0">
                <a:solidFill>
                  <a:srgbClr val="993300"/>
                </a:solidFill>
              </a:rPr>
              <a:t>？</a:t>
            </a:r>
            <a:endParaRPr lang="en-US" altLang="zh-CN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2946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749426" y="312739"/>
            <a:ext cx="52101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AutoShape 3"/>
          <p:cNvSpPr>
            <a:spLocks noGrp="1" noChangeArrowheads="1"/>
          </p:cNvSpPr>
          <p:nvPr>
            <p:ph idx="1"/>
          </p:nvPr>
        </p:nvSpPr>
        <p:spPr>
          <a:xfrm>
            <a:off x="1739901" y="1268413"/>
            <a:ext cx="8964613" cy="5683250"/>
          </a:xfrm>
          <a:prstGeom prst="roundRect">
            <a:avLst>
              <a:gd name="adj" fmla="val 12486"/>
            </a:avLst>
          </a:prstGeom>
        </p:spPr>
        <p:txBody>
          <a:bodyPr/>
          <a:lstStyle/>
          <a:p>
            <a:pPr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zh-CN" sz="2400" dirty="0" smtClean="0">
                <a:solidFill>
                  <a:srgbClr val="000000"/>
                </a:solidFill>
              </a:rPr>
              <a:t>Generic </a:t>
            </a:r>
            <a:r>
              <a:rPr lang="en-US" altLang="zh-CN" sz="2400" dirty="0">
                <a:solidFill>
                  <a:srgbClr val="000000"/>
                </a:solidFill>
              </a:rPr>
              <a:t>Implementation:</a:t>
            </a:r>
          </a:p>
          <a:p>
            <a:pPr lvl="1"/>
            <a:r>
              <a:rPr lang="en-US" altLang="zh-CN" dirty="0"/>
              <a:t>use the program counter (PC) to supply instruction address</a:t>
            </a:r>
          </a:p>
          <a:p>
            <a:pPr lvl="1"/>
            <a:r>
              <a:rPr lang="en-US" altLang="zh-CN" dirty="0"/>
              <a:t>get the instruction from memory</a:t>
            </a:r>
          </a:p>
          <a:p>
            <a:pPr lvl="1"/>
            <a:r>
              <a:rPr lang="en-US" altLang="zh-CN" dirty="0"/>
              <a:t>read registers</a:t>
            </a:r>
          </a:p>
          <a:p>
            <a:pPr lvl="1"/>
            <a:r>
              <a:rPr lang="en-US" altLang="zh-CN" dirty="0"/>
              <a:t>use the instruction to decide exactly what to do</a:t>
            </a:r>
          </a:p>
          <a:p>
            <a:pPr lvl="2"/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771039" y="-168434"/>
            <a:ext cx="8949697" cy="81255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200" dirty="0" smtClean="0"/>
              <a:t>S-type (store) </a:t>
            </a:r>
            <a:r>
              <a:rPr lang="en-US" altLang="zh-CN" sz="3200" dirty="0"/>
              <a:t>Instruction &amp; Data stream</a:t>
            </a:r>
          </a:p>
        </p:txBody>
      </p:sp>
      <p:sp>
        <p:nvSpPr>
          <p:cNvPr id="138243" name="Text Box 11"/>
          <p:cNvSpPr txBox="1">
            <a:spLocks noChangeArrowheads="1"/>
          </p:cNvSpPr>
          <p:nvPr/>
        </p:nvSpPr>
        <p:spPr bwMode="auto">
          <a:xfrm>
            <a:off x="2647212" y="2348880"/>
            <a:ext cx="624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rs1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4" name="Text Box 12"/>
          <p:cNvSpPr txBox="1">
            <a:spLocks noChangeArrowheads="1"/>
          </p:cNvSpPr>
          <p:nvPr/>
        </p:nvSpPr>
        <p:spPr bwMode="auto">
          <a:xfrm>
            <a:off x="2634015" y="2987824"/>
            <a:ext cx="574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rs2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5" name="Text Box 13"/>
          <p:cNvSpPr txBox="1">
            <a:spLocks noChangeArrowheads="1"/>
          </p:cNvSpPr>
          <p:nvPr/>
        </p:nvSpPr>
        <p:spPr bwMode="auto">
          <a:xfrm>
            <a:off x="2788003" y="35730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rd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6" name="Rectangle 47"/>
          <p:cNvSpPr>
            <a:spLocks noChangeArrowheads="1"/>
          </p:cNvSpPr>
          <p:nvPr/>
        </p:nvSpPr>
        <p:spPr bwMode="auto">
          <a:xfrm>
            <a:off x="3200754" y="2362200"/>
            <a:ext cx="2016125" cy="2376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Registers</a:t>
            </a:r>
          </a:p>
        </p:txBody>
      </p:sp>
      <p:sp>
        <p:nvSpPr>
          <p:cNvPr id="138247" name="Text Box 48"/>
          <p:cNvSpPr txBox="1">
            <a:spLocks noChangeArrowheads="1"/>
          </p:cNvSpPr>
          <p:nvPr/>
        </p:nvSpPr>
        <p:spPr bwMode="auto">
          <a:xfrm>
            <a:off x="3127728" y="2433638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reg. address1</a:t>
            </a:r>
          </a:p>
        </p:txBody>
      </p:sp>
      <p:sp>
        <p:nvSpPr>
          <p:cNvPr id="138248" name="Text Box 49"/>
          <p:cNvSpPr txBox="1">
            <a:spLocks noChangeArrowheads="1"/>
          </p:cNvSpPr>
          <p:nvPr/>
        </p:nvSpPr>
        <p:spPr bwMode="auto">
          <a:xfrm>
            <a:off x="3127728" y="30829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reg. address2</a:t>
            </a:r>
          </a:p>
        </p:txBody>
      </p:sp>
      <p:sp>
        <p:nvSpPr>
          <p:cNvPr id="138249" name="Text Box 50"/>
          <p:cNvSpPr txBox="1">
            <a:spLocks noChangeArrowheads="1"/>
          </p:cNvSpPr>
          <p:nvPr/>
        </p:nvSpPr>
        <p:spPr bwMode="auto">
          <a:xfrm>
            <a:off x="3127728" y="3657600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reg. address</a:t>
            </a:r>
          </a:p>
        </p:txBody>
      </p:sp>
      <p:sp>
        <p:nvSpPr>
          <p:cNvPr id="138250" name="Text Box 51"/>
          <p:cNvSpPr txBox="1">
            <a:spLocks noChangeArrowheads="1"/>
          </p:cNvSpPr>
          <p:nvPr/>
        </p:nvSpPr>
        <p:spPr bwMode="auto">
          <a:xfrm>
            <a:off x="3127729" y="4233863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38251" name="Text Box 52"/>
          <p:cNvSpPr txBox="1">
            <a:spLocks noChangeArrowheads="1"/>
          </p:cNvSpPr>
          <p:nvPr/>
        </p:nvSpPr>
        <p:spPr bwMode="auto">
          <a:xfrm>
            <a:off x="4064354" y="2794000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data1</a:t>
            </a:r>
          </a:p>
        </p:txBody>
      </p:sp>
      <p:sp>
        <p:nvSpPr>
          <p:cNvPr id="138252" name="Text Box 53"/>
          <p:cNvSpPr txBox="1">
            <a:spLocks noChangeArrowheads="1"/>
          </p:cNvSpPr>
          <p:nvPr/>
        </p:nvSpPr>
        <p:spPr bwMode="auto">
          <a:xfrm>
            <a:off x="3919892" y="3970338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data2</a:t>
            </a:r>
          </a:p>
        </p:txBody>
      </p:sp>
      <p:sp>
        <p:nvSpPr>
          <p:cNvPr id="138253" name="Freeform 54"/>
          <p:cNvSpPr>
            <a:spLocks/>
          </p:cNvSpPr>
          <p:nvPr/>
        </p:nvSpPr>
        <p:spPr bwMode="auto">
          <a:xfrm>
            <a:off x="6080479" y="2578100"/>
            <a:ext cx="1152525" cy="1944688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2147483647 h 1225"/>
              <a:gd name="T4" fmla="*/ 2147483647 w 726"/>
              <a:gd name="T5" fmla="*/ 2147483647 h 1225"/>
              <a:gd name="T6" fmla="*/ 0 w 726"/>
              <a:gd name="T7" fmla="*/ 2147483647 h 1225"/>
              <a:gd name="T8" fmla="*/ 0 w 726"/>
              <a:gd name="T9" fmla="*/ 2147483647 h 1225"/>
              <a:gd name="T10" fmla="*/ 2147483647 w 726"/>
              <a:gd name="T11" fmla="*/ 2147483647 h 1225"/>
              <a:gd name="T12" fmla="*/ 2147483647 w 726"/>
              <a:gd name="T13" fmla="*/ 2147483647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4" name="Text Box 55"/>
          <p:cNvSpPr txBox="1">
            <a:spLocks noChangeArrowheads="1"/>
          </p:cNvSpPr>
          <p:nvPr/>
        </p:nvSpPr>
        <p:spPr bwMode="auto">
          <a:xfrm>
            <a:off x="6207478" y="3643313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Times New Roman" panose="02020603050405020304" pitchFamily="18" charset="0"/>
              </a:rPr>
              <a:t>ALU result</a:t>
            </a:r>
          </a:p>
        </p:txBody>
      </p:sp>
      <p:sp>
        <p:nvSpPr>
          <p:cNvPr id="138255" name="Text Box 56"/>
          <p:cNvSpPr txBox="1">
            <a:spLocks noChangeArrowheads="1"/>
          </p:cNvSpPr>
          <p:nvPr/>
        </p:nvSpPr>
        <p:spPr bwMode="auto">
          <a:xfrm>
            <a:off x="6728179" y="3070225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3366CC"/>
                </a:solidFill>
                <a:latin typeface="Times New Roman" panose="02020603050405020304" pitchFamily="18" charset="0"/>
              </a:rPr>
              <a:t>Zero   </a:t>
            </a:r>
            <a:endParaRPr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38256" name="Text Box 57"/>
          <p:cNvSpPr txBox="1">
            <a:spLocks noChangeArrowheads="1"/>
          </p:cNvSpPr>
          <p:nvPr/>
        </p:nvSpPr>
        <p:spPr bwMode="auto">
          <a:xfrm>
            <a:off x="6220218" y="3009900"/>
            <a:ext cx="55399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138257" name="Line 58"/>
          <p:cNvSpPr>
            <a:spLocks noChangeShapeType="1"/>
          </p:cNvSpPr>
          <p:nvPr/>
        </p:nvSpPr>
        <p:spPr bwMode="auto">
          <a:xfrm>
            <a:off x="6656741" y="2001838"/>
            <a:ext cx="0" cy="863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8" name="Line 59"/>
          <p:cNvSpPr>
            <a:spLocks noChangeShapeType="1"/>
          </p:cNvSpPr>
          <p:nvPr/>
        </p:nvSpPr>
        <p:spPr bwMode="auto">
          <a:xfrm>
            <a:off x="6584013" y="2494038"/>
            <a:ext cx="215900" cy="1428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9" name="Text Box 60"/>
          <p:cNvSpPr txBox="1">
            <a:spLocks noChangeArrowheads="1"/>
          </p:cNvSpPr>
          <p:nvPr/>
        </p:nvSpPr>
        <p:spPr bwMode="auto">
          <a:xfrm>
            <a:off x="6342713" y="2276872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8260" name="Line 61"/>
          <p:cNvSpPr>
            <a:spLocks noChangeShapeType="1"/>
          </p:cNvSpPr>
          <p:nvPr/>
        </p:nvSpPr>
        <p:spPr bwMode="auto">
          <a:xfrm>
            <a:off x="7233003" y="3802063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1" name="Line 63"/>
          <p:cNvSpPr>
            <a:spLocks noChangeShapeType="1"/>
          </p:cNvSpPr>
          <p:nvPr/>
        </p:nvSpPr>
        <p:spPr bwMode="auto">
          <a:xfrm>
            <a:off x="5216878" y="3009900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2" name="Line 65"/>
          <p:cNvSpPr>
            <a:spLocks noChangeShapeType="1"/>
          </p:cNvSpPr>
          <p:nvPr/>
        </p:nvSpPr>
        <p:spPr bwMode="auto">
          <a:xfrm flipV="1">
            <a:off x="4208816" y="1785938"/>
            <a:ext cx="0" cy="5762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3" name="Text Box 66"/>
          <p:cNvSpPr txBox="1">
            <a:spLocks noChangeArrowheads="1"/>
          </p:cNvSpPr>
          <p:nvPr/>
        </p:nvSpPr>
        <p:spPr bwMode="auto">
          <a:xfrm>
            <a:off x="4207228" y="1989139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RegWrite</a:t>
            </a:r>
          </a:p>
        </p:txBody>
      </p:sp>
      <p:sp>
        <p:nvSpPr>
          <p:cNvPr id="138264" name="Text Box 67"/>
          <p:cNvSpPr txBox="1">
            <a:spLocks noChangeArrowheads="1"/>
          </p:cNvSpPr>
          <p:nvPr/>
        </p:nvSpPr>
        <p:spPr bwMode="auto">
          <a:xfrm>
            <a:off x="6799617" y="2205039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ALU operation</a:t>
            </a:r>
          </a:p>
        </p:txBody>
      </p:sp>
      <p:sp>
        <p:nvSpPr>
          <p:cNvPr id="138266" name="Freeform 69"/>
          <p:cNvSpPr>
            <a:spLocks/>
          </p:cNvSpPr>
          <p:nvPr/>
        </p:nvSpPr>
        <p:spPr bwMode="auto">
          <a:xfrm flipV="1">
            <a:off x="1419579" y="2601913"/>
            <a:ext cx="1296986" cy="1258885"/>
          </a:xfrm>
          <a:custGeom>
            <a:avLst/>
            <a:gdLst>
              <a:gd name="T0" fmla="*/ 0 w 862"/>
              <a:gd name="T1" fmla="*/ 0 h 363"/>
              <a:gd name="T2" fmla="*/ 2147483647 w 862"/>
              <a:gd name="T3" fmla="*/ 2147483647 h 363"/>
              <a:gd name="T4" fmla="*/ 2147483647 w 862"/>
              <a:gd name="T5" fmla="*/ 2147483647 h 363"/>
              <a:gd name="T6" fmla="*/ 2147483647 w 862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363"/>
              <a:gd name="T14" fmla="*/ 862 w 862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7" name="Freeform 70"/>
          <p:cNvSpPr>
            <a:spLocks/>
          </p:cNvSpPr>
          <p:nvPr/>
        </p:nvSpPr>
        <p:spPr bwMode="auto">
          <a:xfrm>
            <a:off x="5072417" y="1354138"/>
            <a:ext cx="1584325" cy="671512"/>
          </a:xfrm>
          <a:custGeom>
            <a:avLst/>
            <a:gdLst>
              <a:gd name="T0" fmla="*/ 0 w 1134"/>
              <a:gd name="T1" fmla="*/ 2147483647 h 242"/>
              <a:gd name="T2" fmla="*/ 2147483647 w 1134"/>
              <a:gd name="T3" fmla="*/ 2147483647 h 242"/>
              <a:gd name="T4" fmla="*/ 2147483647 w 1134"/>
              <a:gd name="T5" fmla="*/ 2147483647 h 242"/>
              <a:gd name="T6" fmla="*/ 2147483647 w 1134"/>
              <a:gd name="T7" fmla="*/ 2147483647 h 242"/>
              <a:gd name="T8" fmla="*/ 0 60000 65536"/>
              <a:gd name="T9" fmla="*/ 0 60000 65536"/>
              <a:gd name="T10" fmla="*/ 0 60000 65536"/>
              <a:gd name="T11" fmla="*/ 0 60000 65536"/>
              <a:gd name="T12" fmla="*/ 0 w 1134"/>
              <a:gd name="T13" fmla="*/ 0 h 242"/>
              <a:gd name="T14" fmla="*/ 1134 w 1134"/>
              <a:gd name="T15" fmla="*/ 242 h 2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" h="242">
                <a:moveTo>
                  <a:pt x="0" y="15"/>
                </a:moveTo>
                <a:cubicBezTo>
                  <a:pt x="321" y="7"/>
                  <a:pt x="642" y="0"/>
                  <a:pt x="816" y="15"/>
                </a:cubicBezTo>
                <a:cubicBezTo>
                  <a:pt x="990" y="30"/>
                  <a:pt x="990" y="68"/>
                  <a:pt x="1043" y="106"/>
                </a:cubicBezTo>
                <a:cubicBezTo>
                  <a:pt x="1096" y="144"/>
                  <a:pt x="1115" y="193"/>
                  <a:pt x="1134" y="24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8" name="Oval 71"/>
          <p:cNvSpPr>
            <a:spLocks noChangeArrowheads="1"/>
          </p:cNvSpPr>
          <p:nvPr/>
        </p:nvSpPr>
        <p:spPr bwMode="auto">
          <a:xfrm>
            <a:off x="3416654" y="922339"/>
            <a:ext cx="1692275" cy="8651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control</a:t>
            </a:r>
          </a:p>
        </p:txBody>
      </p:sp>
      <p:sp>
        <p:nvSpPr>
          <p:cNvPr id="138269" name="Freeform 72"/>
          <p:cNvSpPr>
            <a:spLocks/>
          </p:cNvSpPr>
          <p:nvPr/>
        </p:nvSpPr>
        <p:spPr bwMode="auto">
          <a:xfrm flipV="1">
            <a:off x="1432995" y="5327967"/>
            <a:ext cx="2338044" cy="414343"/>
          </a:xfrm>
          <a:custGeom>
            <a:avLst/>
            <a:gdLst>
              <a:gd name="T0" fmla="*/ 0 w 862"/>
              <a:gd name="T1" fmla="*/ 0 h 408"/>
              <a:gd name="T2" fmla="*/ 2147483647 w 862"/>
              <a:gd name="T3" fmla="*/ 2147483647 h 408"/>
              <a:gd name="T4" fmla="*/ 2147483647 w 862"/>
              <a:gd name="T5" fmla="*/ 2147483647 h 408"/>
              <a:gd name="T6" fmla="*/ 2147483647 w 862"/>
              <a:gd name="T7" fmla="*/ 2147483647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408"/>
              <a:gd name="T14" fmla="*/ 862 w 862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408">
                <a:moveTo>
                  <a:pt x="0" y="0"/>
                </a:moveTo>
                <a:cubicBezTo>
                  <a:pt x="155" y="64"/>
                  <a:pt x="310" y="129"/>
                  <a:pt x="408" y="182"/>
                </a:cubicBezTo>
                <a:cubicBezTo>
                  <a:pt x="506" y="235"/>
                  <a:pt x="514" y="280"/>
                  <a:pt x="590" y="318"/>
                </a:cubicBezTo>
                <a:cubicBezTo>
                  <a:pt x="666" y="356"/>
                  <a:pt x="764" y="382"/>
                  <a:pt x="862" y="40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70" name="Rectangle 74"/>
          <p:cNvSpPr>
            <a:spLocks noChangeArrowheads="1"/>
          </p:cNvSpPr>
          <p:nvPr/>
        </p:nvSpPr>
        <p:spPr bwMode="auto">
          <a:xfrm>
            <a:off x="7736242" y="3500438"/>
            <a:ext cx="1152525" cy="16557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8271" name="Text Box 75"/>
          <p:cNvSpPr txBox="1">
            <a:spLocks noChangeArrowheads="1"/>
          </p:cNvSpPr>
          <p:nvPr/>
        </p:nvSpPr>
        <p:spPr bwMode="auto">
          <a:xfrm>
            <a:off x="7685441" y="3609975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138272" name="Text Box 76"/>
          <p:cNvSpPr txBox="1">
            <a:spLocks noChangeArrowheads="1"/>
          </p:cNvSpPr>
          <p:nvPr/>
        </p:nvSpPr>
        <p:spPr bwMode="auto">
          <a:xfrm>
            <a:off x="7685442" y="4738688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38273" name="Freeform 78"/>
          <p:cNvSpPr>
            <a:spLocks/>
          </p:cNvSpPr>
          <p:nvPr/>
        </p:nvSpPr>
        <p:spPr bwMode="auto">
          <a:xfrm>
            <a:off x="5215291" y="4149726"/>
            <a:ext cx="2519362" cy="792163"/>
          </a:xfrm>
          <a:custGeom>
            <a:avLst/>
            <a:gdLst>
              <a:gd name="T0" fmla="*/ 0 w 1587"/>
              <a:gd name="T1" fmla="*/ 0 h 499"/>
              <a:gd name="T2" fmla="*/ 2147483647 w 1587"/>
              <a:gd name="T3" fmla="*/ 0 h 499"/>
              <a:gd name="T4" fmla="*/ 2147483647 w 1587"/>
              <a:gd name="T5" fmla="*/ 2147483647 h 499"/>
              <a:gd name="T6" fmla="*/ 2147483647 w 1587"/>
              <a:gd name="T7" fmla="*/ 2147483647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1587"/>
              <a:gd name="T13" fmla="*/ 0 h 499"/>
              <a:gd name="T14" fmla="*/ 1587 w 1587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7" h="499">
                <a:moveTo>
                  <a:pt x="0" y="0"/>
                </a:moveTo>
                <a:lnTo>
                  <a:pt x="136" y="0"/>
                </a:lnTo>
                <a:lnTo>
                  <a:pt x="136" y="499"/>
                </a:lnTo>
                <a:lnTo>
                  <a:pt x="1587" y="499"/>
                </a:lnTo>
              </a:path>
            </a:pathLst>
          </a:custGeom>
          <a:noFill/>
          <a:ln w="3810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74" name="Text Box 79"/>
          <p:cNvSpPr txBox="1">
            <a:spLocks noChangeArrowheads="1"/>
          </p:cNvSpPr>
          <p:nvPr/>
        </p:nvSpPr>
        <p:spPr bwMode="auto">
          <a:xfrm>
            <a:off x="7736241" y="4149725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</a:t>
            </a:r>
          </a:p>
        </p:txBody>
      </p:sp>
      <p:sp>
        <p:nvSpPr>
          <p:cNvPr id="138275" name="Oval 80"/>
          <p:cNvSpPr>
            <a:spLocks noChangeArrowheads="1"/>
          </p:cNvSpPr>
          <p:nvPr/>
        </p:nvSpPr>
        <p:spPr bwMode="auto">
          <a:xfrm>
            <a:off x="3775429" y="4797425"/>
            <a:ext cx="7921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Imm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Gen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77" name="Freeform 86"/>
          <p:cNvSpPr>
            <a:spLocks/>
          </p:cNvSpPr>
          <p:nvPr/>
        </p:nvSpPr>
        <p:spPr bwMode="auto">
          <a:xfrm>
            <a:off x="4567592" y="4149726"/>
            <a:ext cx="1512887" cy="1223963"/>
          </a:xfrm>
          <a:custGeom>
            <a:avLst/>
            <a:gdLst>
              <a:gd name="T0" fmla="*/ 0 w 953"/>
              <a:gd name="T1" fmla="*/ 2147483647 h 861"/>
              <a:gd name="T2" fmla="*/ 2147483647 w 953"/>
              <a:gd name="T3" fmla="*/ 2147483647 h 861"/>
              <a:gd name="T4" fmla="*/ 2147483647 w 953"/>
              <a:gd name="T5" fmla="*/ 0 h 861"/>
              <a:gd name="T6" fmla="*/ 2147483647 w 953"/>
              <a:gd name="T7" fmla="*/ 0 h 861"/>
              <a:gd name="T8" fmla="*/ 0 60000 65536"/>
              <a:gd name="T9" fmla="*/ 0 60000 65536"/>
              <a:gd name="T10" fmla="*/ 0 60000 65536"/>
              <a:gd name="T11" fmla="*/ 0 60000 65536"/>
              <a:gd name="T12" fmla="*/ 0 w 953"/>
              <a:gd name="T13" fmla="*/ 0 h 861"/>
              <a:gd name="T14" fmla="*/ 953 w 953"/>
              <a:gd name="T15" fmla="*/ 861 h 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3" h="861">
                <a:moveTo>
                  <a:pt x="0" y="861"/>
                </a:moveTo>
                <a:lnTo>
                  <a:pt x="680" y="861"/>
                </a:lnTo>
                <a:lnTo>
                  <a:pt x="680" y="0"/>
                </a:lnTo>
                <a:lnTo>
                  <a:pt x="953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0" name="Text Box 89"/>
          <p:cNvSpPr txBox="1">
            <a:spLocks noChangeArrowheads="1"/>
          </p:cNvSpPr>
          <p:nvPr/>
        </p:nvSpPr>
        <p:spPr bwMode="auto">
          <a:xfrm>
            <a:off x="1606059" y="5102702"/>
            <a:ext cx="1143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0-31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82" name="Line 93"/>
          <p:cNvSpPr>
            <a:spLocks noChangeShapeType="1"/>
          </p:cNvSpPr>
          <p:nvPr/>
        </p:nvSpPr>
        <p:spPr bwMode="auto">
          <a:xfrm flipV="1">
            <a:off x="8455378" y="2971801"/>
            <a:ext cx="0" cy="5762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3" name="Text Box 94"/>
          <p:cNvSpPr txBox="1">
            <a:spLocks noChangeArrowheads="1"/>
          </p:cNvSpPr>
          <p:nvPr/>
        </p:nvSpPr>
        <p:spPr bwMode="auto">
          <a:xfrm>
            <a:off x="8455378" y="3141664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MemWrite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84" name="Line 95"/>
          <p:cNvSpPr>
            <a:spLocks noChangeShapeType="1"/>
          </p:cNvSpPr>
          <p:nvPr/>
        </p:nvSpPr>
        <p:spPr bwMode="auto">
          <a:xfrm>
            <a:off x="8455378" y="5157788"/>
            <a:ext cx="0" cy="5762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5" name="Text Box 96"/>
          <p:cNvSpPr txBox="1">
            <a:spLocks noChangeArrowheads="1"/>
          </p:cNvSpPr>
          <p:nvPr/>
        </p:nvSpPr>
        <p:spPr bwMode="auto">
          <a:xfrm>
            <a:off x="8455378" y="5157789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MemRead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86" name="Freeform 97"/>
          <p:cNvSpPr>
            <a:spLocks/>
          </p:cNvSpPr>
          <p:nvPr/>
        </p:nvSpPr>
        <p:spPr bwMode="auto">
          <a:xfrm>
            <a:off x="1398942" y="1028701"/>
            <a:ext cx="2016125" cy="384175"/>
          </a:xfrm>
          <a:custGeom>
            <a:avLst/>
            <a:gdLst>
              <a:gd name="T0" fmla="*/ 0 w 1270"/>
              <a:gd name="T1" fmla="*/ 2147483647 h 242"/>
              <a:gd name="T2" fmla="*/ 2147483647 w 1270"/>
              <a:gd name="T3" fmla="*/ 2147483647 h 242"/>
              <a:gd name="T4" fmla="*/ 2147483647 w 1270"/>
              <a:gd name="T5" fmla="*/ 2147483647 h 242"/>
              <a:gd name="T6" fmla="*/ 2147483647 w 1270"/>
              <a:gd name="T7" fmla="*/ 2147483647 h 242"/>
              <a:gd name="T8" fmla="*/ 2147483647 w 1270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0"/>
              <a:gd name="T16" fmla="*/ 0 h 242"/>
              <a:gd name="T17" fmla="*/ 1270 w 1270"/>
              <a:gd name="T18" fmla="*/ 242 h 2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0" h="242">
                <a:moveTo>
                  <a:pt x="0" y="15"/>
                </a:moveTo>
                <a:cubicBezTo>
                  <a:pt x="136" y="7"/>
                  <a:pt x="272" y="0"/>
                  <a:pt x="363" y="15"/>
                </a:cubicBezTo>
                <a:cubicBezTo>
                  <a:pt x="454" y="30"/>
                  <a:pt x="477" y="76"/>
                  <a:pt x="545" y="106"/>
                </a:cubicBezTo>
                <a:cubicBezTo>
                  <a:pt x="613" y="136"/>
                  <a:pt x="650" y="174"/>
                  <a:pt x="771" y="197"/>
                </a:cubicBezTo>
                <a:cubicBezTo>
                  <a:pt x="892" y="220"/>
                  <a:pt x="1081" y="231"/>
                  <a:pt x="1270" y="24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7" name="Line 98"/>
          <p:cNvSpPr>
            <a:spLocks noChangeShapeType="1"/>
          </p:cNvSpPr>
          <p:nvPr/>
        </p:nvSpPr>
        <p:spPr bwMode="auto">
          <a:xfrm>
            <a:off x="3199166" y="5157192"/>
            <a:ext cx="144462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8" name="Text Box 99"/>
          <p:cNvSpPr txBox="1">
            <a:spLocks noChangeArrowheads="1"/>
          </p:cNvSpPr>
          <p:nvPr/>
        </p:nvSpPr>
        <p:spPr bwMode="auto">
          <a:xfrm>
            <a:off x="3211890" y="4987257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89" name="Text Box 100"/>
          <p:cNvSpPr txBox="1">
            <a:spLocks noChangeArrowheads="1"/>
          </p:cNvSpPr>
          <p:nvPr/>
        </p:nvSpPr>
        <p:spPr bwMode="auto">
          <a:xfrm>
            <a:off x="4783491" y="5013325"/>
            <a:ext cx="431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64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90" name="Line 101"/>
          <p:cNvSpPr>
            <a:spLocks noChangeShapeType="1"/>
          </p:cNvSpPr>
          <p:nvPr/>
        </p:nvSpPr>
        <p:spPr bwMode="auto">
          <a:xfrm>
            <a:off x="5143854" y="5229225"/>
            <a:ext cx="144463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94" name="Rectangle 105"/>
          <p:cNvSpPr>
            <a:spLocks noChangeArrowheads="1"/>
          </p:cNvSpPr>
          <p:nvPr/>
        </p:nvSpPr>
        <p:spPr bwMode="auto">
          <a:xfrm>
            <a:off x="8888767" y="580313"/>
            <a:ext cx="19351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dirty="0" err="1" smtClean="0">
                <a:solidFill>
                  <a:srgbClr val="993300"/>
                </a:solidFill>
              </a:rPr>
              <a:t>sd</a:t>
            </a:r>
            <a:r>
              <a:rPr lang="en-US" altLang="zh-CN" dirty="0" smtClean="0">
                <a:solidFill>
                  <a:srgbClr val="993300"/>
                </a:solidFill>
              </a:rPr>
              <a:t>  x1, 200(x2</a:t>
            </a:r>
            <a:r>
              <a:rPr lang="en-US" altLang="zh-CN" dirty="0">
                <a:solidFill>
                  <a:srgbClr val="993300"/>
                </a:solidFill>
              </a:rPr>
              <a:t>)</a:t>
            </a:r>
          </a:p>
        </p:txBody>
      </p:sp>
      <p:sp>
        <p:nvSpPr>
          <p:cNvPr id="138298" name="Text Box 109"/>
          <p:cNvSpPr txBox="1">
            <a:spLocks noChangeArrowheads="1"/>
          </p:cNvSpPr>
          <p:nvPr/>
        </p:nvSpPr>
        <p:spPr bwMode="auto">
          <a:xfrm>
            <a:off x="7879117" y="4365625"/>
            <a:ext cx="9366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63" name="Oval 63"/>
          <p:cNvSpPr>
            <a:spLocks noChangeArrowheads="1"/>
          </p:cNvSpPr>
          <p:nvPr/>
        </p:nvSpPr>
        <p:spPr bwMode="auto">
          <a:xfrm>
            <a:off x="6296378" y="1849029"/>
            <a:ext cx="755576" cy="44014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ALUC</a:t>
            </a:r>
          </a:p>
        </p:txBody>
      </p:sp>
      <p:sp>
        <p:nvSpPr>
          <p:cNvPr id="64" name="Text Box 23"/>
          <p:cNvSpPr txBox="1">
            <a:spLocks noChangeArrowheads="1"/>
          </p:cNvSpPr>
          <p:nvPr/>
        </p:nvSpPr>
        <p:spPr bwMode="auto">
          <a:xfrm>
            <a:off x="5431761" y="1012666"/>
            <a:ext cx="10801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ALUop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" name="Text Box 22"/>
          <p:cNvSpPr txBox="1">
            <a:spLocks noChangeArrowheads="1"/>
          </p:cNvSpPr>
          <p:nvPr/>
        </p:nvSpPr>
        <p:spPr bwMode="auto">
          <a:xfrm rot="18309248">
            <a:off x="1425152" y="2959745"/>
            <a:ext cx="1143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15-19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8887533" y="1031715"/>
            <a:ext cx="3298117" cy="229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kumimoji="0" lang="en-US" sz="2000" dirty="0" smtClean="0"/>
              <a:t>Read register operands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kumimoji="0" lang="en-US" sz="2000" dirty="0" smtClean="0"/>
              <a:t>Calculate address using 12-bit offset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kumimoji="0" lang="en-US" sz="2000" dirty="0" smtClean="0"/>
              <a:t>Use ALU, but sign-extend offset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Write register value to memory</a:t>
            </a:r>
            <a:endParaRPr kumimoji="0" lang="en-US" sz="2000" dirty="0" smtClean="0"/>
          </a:p>
        </p:txBody>
      </p:sp>
      <p:grpSp>
        <p:nvGrpSpPr>
          <p:cNvPr id="65" name="Group 297"/>
          <p:cNvGrpSpPr>
            <a:grpSpLocks/>
          </p:cNvGrpSpPr>
          <p:nvPr/>
        </p:nvGrpSpPr>
        <p:grpSpPr bwMode="auto">
          <a:xfrm>
            <a:off x="1015432" y="559965"/>
            <a:ext cx="400050" cy="5821363"/>
            <a:chOff x="190" y="395"/>
            <a:chExt cx="252" cy="3481"/>
          </a:xfrm>
        </p:grpSpPr>
        <p:sp>
          <p:nvSpPr>
            <p:cNvPr id="71" name="Text Box 7"/>
            <p:cNvSpPr txBox="1">
              <a:spLocks noChangeArrowheads="1"/>
            </p:cNvSpPr>
            <p:nvPr/>
          </p:nvSpPr>
          <p:spPr bwMode="auto">
            <a:xfrm rot="16200000" flipH="1">
              <a:off x="31" y="554"/>
              <a:ext cx="569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 dirty="0" smtClean="0">
                  <a:latin typeface="Times New Roman" panose="02020603050405020304" pitchFamily="18" charset="0"/>
                </a:rPr>
                <a:t>op(7)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8"/>
            <p:cNvSpPr txBox="1">
              <a:spLocks noChangeArrowheads="1"/>
            </p:cNvSpPr>
            <p:nvPr/>
          </p:nvSpPr>
          <p:spPr bwMode="auto">
            <a:xfrm rot="16200000" flipH="1">
              <a:off x="31" y="1123"/>
              <a:ext cx="569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imm5</a:t>
              </a:r>
              <a:endParaRPr lang="en-US" altLang="zh-CN" dirty="0">
                <a:solidFill>
                  <a:srgbClr val="FF66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 rot="16200000" flipH="1">
              <a:off x="31" y="1684"/>
              <a:ext cx="570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 dirty="0" smtClean="0">
                  <a:latin typeface="Times New Roman" panose="02020603050405020304" pitchFamily="18" charset="0"/>
                </a:rPr>
                <a:t>func3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 rot="16200000" flipH="1">
              <a:off x="31" y="2253"/>
              <a:ext cx="570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rs1(5</a:t>
              </a: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5" name="Text Box 11"/>
            <p:cNvSpPr txBox="1">
              <a:spLocks noChangeArrowheads="1"/>
            </p:cNvSpPr>
            <p:nvPr/>
          </p:nvSpPr>
          <p:spPr bwMode="auto">
            <a:xfrm rot="16200000" flipH="1">
              <a:off x="32" y="2825"/>
              <a:ext cx="568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rs2(5</a:t>
              </a: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 rot="16200000" flipH="1">
              <a:off x="-2" y="3433"/>
              <a:ext cx="635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None/>
              </a:pP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imm7</a:t>
              </a:r>
            </a:p>
          </p:txBody>
        </p:sp>
      </p:grpSp>
      <p:sp>
        <p:nvSpPr>
          <p:cNvPr id="77" name="Text Box 21"/>
          <p:cNvSpPr txBox="1">
            <a:spLocks noChangeArrowheads="1"/>
          </p:cNvSpPr>
          <p:nvPr/>
        </p:nvSpPr>
        <p:spPr bwMode="auto">
          <a:xfrm rot="18242220">
            <a:off x="1415784" y="3784659"/>
            <a:ext cx="1143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20-24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" name="Freeform 262"/>
          <p:cNvSpPr>
            <a:spLocks/>
          </p:cNvSpPr>
          <p:nvPr/>
        </p:nvSpPr>
        <p:spPr bwMode="auto">
          <a:xfrm flipV="1">
            <a:off x="1417707" y="3291354"/>
            <a:ext cx="1297271" cy="1413254"/>
          </a:xfrm>
          <a:custGeom>
            <a:avLst/>
            <a:gdLst>
              <a:gd name="T0" fmla="*/ 0 w 862"/>
              <a:gd name="T1" fmla="*/ 0 h 363"/>
              <a:gd name="T2" fmla="*/ 2147483647 w 862"/>
              <a:gd name="T3" fmla="*/ 2147483647 h 363"/>
              <a:gd name="T4" fmla="*/ 2147483647 w 862"/>
              <a:gd name="T5" fmla="*/ 2147483647 h 363"/>
              <a:gd name="T6" fmla="*/ 2147483647 w 862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363"/>
              <a:gd name="T14" fmla="*/ 862 w 862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3619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64277" y="101852"/>
            <a:ext cx="8856663" cy="433388"/>
          </a:xfrm>
        </p:spPr>
        <p:txBody>
          <a:bodyPr>
            <a:normAutofit fontScale="90000"/>
          </a:bodyPr>
          <a:lstStyle/>
          <a:p>
            <a:pPr algn="l" eaLnBrk="1" hangingPunct="1">
              <a:lnSpc>
                <a:spcPct val="65000"/>
              </a:lnSpc>
            </a:pPr>
            <a:r>
              <a:rPr lang="en-US" altLang="zh-CN" sz="3600" dirty="0" smtClean="0"/>
              <a:t>B </a:t>
            </a:r>
            <a:r>
              <a:rPr lang="en-US" altLang="zh-CN" sz="3600" dirty="0"/>
              <a:t>type Instruction &amp; Data stream of  </a:t>
            </a:r>
            <a:r>
              <a:rPr lang="en-US" altLang="zh-CN" sz="3600" i="1" dirty="0" err="1"/>
              <a:t>beq</a:t>
            </a:r>
            <a:endParaRPr lang="en-US" altLang="zh-CN" sz="3600" i="1" dirty="0"/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2095616" y="2674788"/>
            <a:ext cx="86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rs1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2080940" y="3305999"/>
            <a:ext cx="8081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rs2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69" name="Rectangle 6"/>
          <p:cNvSpPr>
            <a:spLocks noChangeArrowheads="1"/>
          </p:cNvSpPr>
          <p:nvPr/>
        </p:nvSpPr>
        <p:spPr bwMode="auto">
          <a:xfrm>
            <a:off x="2634878" y="2636688"/>
            <a:ext cx="2016125" cy="2376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Registers</a:t>
            </a:r>
          </a:p>
        </p:txBody>
      </p:sp>
      <p:sp>
        <p:nvSpPr>
          <p:cNvPr id="139270" name="Text Box 7"/>
          <p:cNvSpPr txBox="1">
            <a:spLocks noChangeArrowheads="1"/>
          </p:cNvSpPr>
          <p:nvPr/>
        </p:nvSpPr>
        <p:spPr bwMode="auto">
          <a:xfrm>
            <a:off x="2561852" y="2708126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reg. address1</a:t>
            </a:r>
          </a:p>
        </p:txBody>
      </p:sp>
      <p:sp>
        <p:nvSpPr>
          <p:cNvPr id="139271" name="Text Box 8"/>
          <p:cNvSpPr txBox="1">
            <a:spLocks noChangeArrowheads="1"/>
          </p:cNvSpPr>
          <p:nvPr/>
        </p:nvSpPr>
        <p:spPr bwMode="auto">
          <a:xfrm>
            <a:off x="2561852" y="3357413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Read reg. address2</a:t>
            </a:r>
          </a:p>
        </p:txBody>
      </p:sp>
      <p:sp>
        <p:nvSpPr>
          <p:cNvPr id="139272" name="Text Box 9"/>
          <p:cNvSpPr txBox="1">
            <a:spLocks noChangeArrowheads="1"/>
          </p:cNvSpPr>
          <p:nvPr/>
        </p:nvSpPr>
        <p:spPr bwMode="auto">
          <a:xfrm>
            <a:off x="2561852" y="3919388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reg. address</a:t>
            </a:r>
          </a:p>
        </p:txBody>
      </p:sp>
      <p:sp>
        <p:nvSpPr>
          <p:cNvPr id="139273" name="Text Box 10"/>
          <p:cNvSpPr txBox="1">
            <a:spLocks noChangeArrowheads="1"/>
          </p:cNvSpPr>
          <p:nvPr/>
        </p:nvSpPr>
        <p:spPr bwMode="auto">
          <a:xfrm>
            <a:off x="2561853" y="4508351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39274" name="Text Box 11"/>
          <p:cNvSpPr txBox="1">
            <a:spLocks noChangeArrowheads="1"/>
          </p:cNvSpPr>
          <p:nvPr/>
        </p:nvSpPr>
        <p:spPr bwMode="auto">
          <a:xfrm>
            <a:off x="3498478" y="3068488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data1</a:t>
            </a:r>
          </a:p>
        </p:txBody>
      </p:sp>
      <p:sp>
        <p:nvSpPr>
          <p:cNvPr id="139275" name="Text Box 12"/>
          <p:cNvSpPr txBox="1">
            <a:spLocks noChangeArrowheads="1"/>
          </p:cNvSpPr>
          <p:nvPr/>
        </p:nvSpPr>
        <p:spPr bwMode="auto">
          <a:xfrm>
            <a:off x="3354016" y="4244826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data2</a:t>
            </a:r>
          </a:p>
        </p:txBody>
      </p:sp>
      <p:sp>
        <p:nvSpPr>
          <p:cNvPr id="139276" name="Freeform 13"/>
          <p:cNvSpPr>
            <a:spLocks/>
          </p:cNvSpPr>
          <p:nvPr/>
        </p:nvSpPr>
        <p:spPr bwMode="auto">
          <a:xfrm>
            <a:off x="6003553" y="3574902"/>
            <a:ext cx="1152525" cy="1944687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2147483647 h 1225"/>
              <a:gd name="T4" fmla="*/ 2147483647 w 726"/>
              <a:gd name="T5" fmla="*/ 2147483647 h 1225"/>
              <a:gd name="T6" fmla="*/ 0 w 726"/>
              <a:gd name="T7" fmla="*/ 2147483647 h 1225"/>
              <a:gd name="T8" fmla="*/ 0 w 726"/>
              <a:gd name="T9" fmla="*/ 2147483647 h 1225"/>
              <a:gd name="T10" fmla="*/ 2147483647 w 726"/>
              <a:gd name="T11" fmla="*/ 2147483647 h 1225"/>
              <a:gd name="T12" fmla="*/ 2147483647 w 726"/>
              <a:gd name="T13" fmla="*/ 2147483647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7" name="Text Box 14"/>
          <p:cNvSpPr txBox="1">
            <a:spLocks noChangeArrowheads="1"/>
          </p:cNvSpPr>
          <p:nvPr/>
        </p:nvSpPr>
        <p:spPr bwMode="auto">
          <a:xfrm>
            <a:off x="6130552" y="4581376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Times New Roman" panose="02020603050405020304" pitchFamily="18" charset="0"/>
              </a:rPr>
              <a:t>ALU result</a:t>
            </a:r>
          </a:p>
        </p:txBody>
      </p:sp>
      <p:sp>
        <p:nvSpPr>
          <p:cNvPr id="139278" name="Text Box 15"/>
          <p:cNvSpPr txBox="1">
            <a:spLocks noChangeArrowheads="1"/>
          </p:cNvSpPr>
          <p:nvPr/>
        </p:nvSpPr>
        <p:spPr bwMode="auto">
          <a:xfrm>
            <a:off x="6651253" y="4174529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 dirty="0">
                <a:solidFill>
                  <a:srgbClr val="3366CC"/>
                </a:solidFill>
                <a:latin typeface="Times New Roman" panose="02020603050405020304" pitchFamily="18" charset="0"/>
              </a:rPr>
              <a:t>Zero   </a:t>
            </a:r>
            <a:endParaRPr lang="en-US" altLang="zh-CN" sz="1600" b="0" dirty="0">
              <a:latin typeface="Times New Roman" panose="02020603050405020304" pitchFamily="18" charset="0"/>
            </a:endParaRPr>
          </a:p>
        </p:txBody>
      </p:sp>
      <p:sp>
        <p:nvSpPr>
          <p:cNvPr id="139279" name="Text Box 16"/>
          <p:cNvSpPr txBox="1">
            <a:spLocks noChangeArrowheads="1"/>
          </p:cNvSpPr>
          <p:nvPr/>
        </p:nvSpPr>
        <p:spPr bwMode="auto">
          <a:xfrm>
            <a:off x="6143292" y="3947963"/>
            <a:ext cx="55399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139280" name="Line 17"/>
          <p:cNvSpPr>
            <a:spLocks noChangeShapeType="1"/>
          </p:cNvSpPr>
          <p:nvPr/>
        </p:nvSpPr>
        <p:spPr bwMode="auto">
          <a:xfrm>
            <a:off x="6578227" y="3287564"/>
            <a:ext cx="0" cy="5746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81" name="Line 18"/>
          <p:cNvSpPr>
            <a:spLocks noChangeShapeType="1"/>
          </p:cNvSpPr>
          <p:nvPr/>
        </p:nvSpPr>
        <p:spPr bwMode="auto">
          <a:xfrm>
            <a:off x="6473452" y="3430439"/>
            <a:ext cx="215900" cy="1428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82" name="Text Box 19"/>
          <p:cNvSpPr txBox="1">
            <a:spLocks noChangeArrowheads="1"/>
          </p:cNvSpPr>
          <p:nvPr/>
        </p:nvSpPr>
        <p:spPr bwMode="auto">
          <a:xfrm>
            <a:off x="6219452" y="3359001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9283" name="Line 20"/>
          <p:cNvSpPr>
            <a:spLocks noChangeShapeType="1"/>
          </p:cNvSpPr>
          <p:nvPr/>
        </p:nvSpPr>
        <p:spPr bwMode="auto">
          <a:xfrm flipV="1">
            <a:off x="5832984" y="2060575"/>
            <a:ext cx="256294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85" name="Line 22"/>
          <p:cNvSpPr>
            <a:spLocks noChangeShapeType="1"/>
          </p:cNvSpPr>
          <p:nvPr/>
        </p:nvSpPr>
        <p:spPr bwMode="auto">
          <a:xfrm flipH="1" flipV="1">
            <a:off x="3641352" y="2298551"/>
            <a:ext cx="1588" cy="3381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86" name="Text Box 23"/>
          <p:cNvSpPr txBox="1">
            <a:spLocks noChangeArrowheads="1"/>
          </p:cNvSpPr>
          <p:nvPr/>
        </p:nvSpPr>
        <p:spPr bwMode="auto">
          <a:xfrm>
            <a:off x="3641352" y="2263627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RegWrite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87" name="Text Box 24"/>
          <p:cNvSpPr txBox="1">
            <a:spLocks noChangeArrowheads="1"/>
          </p:cNvSpPr>
          <p:nvPr/>
        </p:nvSpPr>
        <p:spPr bwMode="auto">
          <a:xfrm>
            <a:off x="6578798" y="3564705"/>
            <a:ext cx="1439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ALU operation</a:t>
            </a:r>
          </a:p>
        </p:txBody>
      </p:sp>
      <p:sp>
        <p:nvSpPr>
          <p:cNvPr id="139290" name="Freeform 29"/>
          <p:cNvSpPr>
            <a:spLocks/>
          </p:cNvSpPr>
          <p:nvPr/>
        </p:nvSpPr>
        <p:spPr bwMode="auto">
          <a:xfrm flipV="1">
            <a:off x="886527" y="5637757"/>
            <a:ext cx="2322231" cy="107565"/>
          </a:xfrm>
          <a:custGeom>
            <a:avLst/>
            <a:gdLst>
              <a:gd name="T0" fmla="*/ 0 w 862"/>
              <a:gd name="T1" fmla="*/ 0 h 408"/>
              <a:gd name="T2" fmla="*/ 2147483647 w 862"/>
              <a:gd name="T3" fmla="*/ 2147483647 h 408"/>
              <a:gd name="T4" fmla="*/ 2147483647 w 862"/>
              <a:gd name="T5" fmla="*/ 2147483647 h 408"/>
              <a:gd name="T6" fmla="*/ 2147483647 w 862"/>
              <a:gd name="T7" fmla="*/ 2147483647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408"/>
              <a:gd name="T14" fmla="*/ 862 w 862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408">
                <a:moveTo>
                  <a:pt x="0" y="0"/>
                </a:moveTo>
                <a:cubicBezTo>
                  <a:pt x="155" y="64"/>
                  <a:pt x="310" y="129"/>
                  <a:pt x="408" y="182"/>
                </a:cubicBezTo>
                <a:cubicBezTo>
                  <a:pt x="506" y="235"/>
                  <a:pt x="514" y="280"/>
                  <a:pt x="590" y="318"/>
                </a:cubicBezTo>
                <a:cubicBezTo>
                  <a:pt x="666" y="356"/>
                  <a:pt x="764" y="382"/>
                  <a:pt x="862" y="40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91" name="Oval 35"/>
          <p:cNvSpPr>
            <a:spLocks noChangeArrowheads="1"/>
          </p:cNvSpPr>
          <p:nvPr/>
        </p:nvSpPr>
        <p:spPr bwMode="auto">
          <a:xfrm>
            <a:off x="3209553" y="5085184"/>
            <a:ext cx="7921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Imm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Gen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96" name="Line 51"/>
          <p:cNvSpPr>
            <a:spLocks noChangeShapeType="1"/>
          </p:cNvSpPr>
          <p:nvPr/>
        </p:nvSpPr>
        <p:spPr bwMode="auto">
          <a:xfrm>
            <a:off x="2633290" y="5517926"/>
            <a:ext cx="144462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97" name="Text Box 52"/>
          <p:cNvSpPr txBox="1">
            <a:spLocks noChangeArrowheads="1"/>
          </p:cNvSpPr>
          <p:nvPr/>
        </p:nvSpPr>
        <p:spPr bwMode="auto">
          <a:xfrm>
            <a:off x="2633885" y="5229200"/>
            <a:ext cx="431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32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98" name="Text Box 53"/>
          <p:cNvSpPr txBox="1">
            <a:spLocks noChangeArrowheads="1"/>
          </p:cNvSpPr>
          <p:nvPr/>
        </p:nvSpPr>
        <p:spPr bwMode="auto">
          <a:xfrm>
            <a:off x="4217615" y="5302026"/>
            <a:ext cx="431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64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99" name="Line 54"/>
          <p:cNvSpPr>
            <a:spLocks noChangeShapeType="1"/>
          </p:cNvSpPr>
          <p:nvPr/>
        </p:nvSpPr>
        <p:spPr bwMode="auto">
          <a:xfrm>
            <a:off x="4577978" y="5517926"/>
            <a:ext cx="144463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1" name="Freeform 61"/>
          <p:cNvSpPr>
            <a:spLocks/>
          </p:cNvSpPr>
          <p:nvPr/>
        </p:nvSpPr>
        <p:spPr bwMode="auto">
          <a:xfrm>
            <a:off x="6089277" y="836613"/>
            <a:ext cx="863600" cy="1439862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2147483647 h 1225"/>
              <a:gd name="T4" fmla="*/ 2147483647 w 726"/>
              <a:gd name="T5" fmla="*/ 2147483647 h 1225"/>
              <a:gd name="T6" fmla="*/ 0 w 726"/>
              <a:gd name="T7" fmla="*/ 2147483647 h 1225"/>
              <a:gd name="T8" fmla="*/ 0 w 726"/>
              <a:gd name="T9" fmla="*/ 2147483647 h 1225"/>
              <a:gd name="T10" fmla="*/ 2147483647 w 726"/>
              <a:gd name="T11" fmla="*/ 2147483647 h 1225"/>
              <a:gd name="T12" fmla="*/ 2147483647 w 726"/>
              <a:gd name="T13" fmla="*/ 2147483647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2" name="Freeform 62"/>
          <p:cNvSpPr>
            <a:spLocks/>
          </p:cNvSpPr>
          <p:nvPr/>
        </p:nvSpPr>
        <p:spPr bwMode="auto">
          <a:xfrm>
            <a:off x="4001715" y="2060576"/>
            <a:ext cx="1223962" cy="3600673"/>
          </a:xfrm>
          <a:custGeom>
            <a:avLst/>
            <a:gdLst>
              <a:gd name="T0" fmla="*/ 0 w 771"/>
              <a:gd name="T1" fmla="*/ 2147483647 h 2087"/>
              <a:gd name="T2" fmla="*/ 2147483647 w 771"/>
              <a:gd name="T3" fmla="*/ 2147483647 h 2087"/>
              <a:gd name="T4" fmla="*/ 2147483647 w 771"/>
              <a:gd name="T5" fmla="*/ 0 h 2087"/>
              <a:gd name="T6" fmla="*/ 2147483647 w 771"/>
              <a:gd name="T7" fmla="*/ 0 h 2087"/>
              <a:gd name="T8" fmla="*/ 0 60000 65536"/>
              <a:gd name="T9" fmla="*/ 0 60000 65536"/>
              <a:gd name="T10" fmla="*/ 0 60000 65536"/>
              <a:gd name="T11" fmla="*/ 0 60000 65536"/>
              <a:gd name="T12" fmla="*/ 0 w 771"/>
              <a:gd name="T13" fmla="*/ 0 h 2087"/>
              <a:gd name="T14" fmla="*/ 771 w 771"/>
              <a:gd name="T15" fmla="*/ 2087 h 20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1" h="2087">
                <a:moveTo>
                  <a:pt x="0" y="2087"/>
                </a:moveTo>
                <a:lnTo>
                  <a:pt x="680" y="2087"/>
                </a:lnTo>
                <a:lnTo>
                  <a:pt x="680" y="0"/>
                </a:lnTo>
                <a:lnTo>
                  <a:pt x="77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4" name="Line 64"/>
          <p:cNvSpPr>
            <a:spLocks noChangeShapeType="1"/>
          </p:cNvSpPr>
          <p:nvPr/>
        </p:nvSpPr>
        <p:spPr bwMode="auto">
          <a:xfrm>
            <a:off x="4793877" y="1125538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5" name="Text Box 65"/>
          <p:cNvSpPr txBox="1">
            <a:spLocks noChangeArrowheads="1"/>
          </p:cNvSpPr>
          <p:nvPr/>
        </p:nvSpPr>
        <p:spPr bwMode="auto">
          <a:xfrm>
            <a:off x="4151423" y="849898"/>
            <a:ext cx="641971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PC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306" name="AutoShape 66"/>
          <p:cNvSpPr>
            <a:spLocks noChangeArrowheads="1"/>
          </p:cNvSpPr>
          <p:nvPr/>
        </p:nvSpPr>
        <p:spPr bwMode="auto">
          <a:xfrm>
            <a:off x="7674198" y="726532"/>
            <a:ext cx="307119" cy="104670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9307" name="Text Box 67"/>
          <p:cNvSpPr txBox="1">
            <a:spLocks noChangeArrowheads="1"/>
          </p:cNvSpPr>
          <p:nvPr/>
        </p:nvSpPr>
        <p:spPr bwMode="auto">
          <a:xfrm>
            <a:off x="6157579" y="1196976"/>
            <a:ext cx="55399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ADD</a:t>
            </a:r>
          </a:p>
        </p:txBody>
      </p:sp>
      <p:sp>
        <p:nvSpPr>
          <p:cNvPr id="139309" name="Line 70"/>
          <p:cNvSpPr>
            <a:spLocks noChangeShapeType="1"/>
          </p:cNvSpPr>
          <p:nvPr/>
        </p:nvSpPr>
        <p:spPr bwMode="auto">
          <a:xfrm>
            <a:off x="6954466" y="1557338"/>
            <a:ext cx="7191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11" name="Line 72"/>
          <p:cNvSpPr>
            <a:spLocks noChangeShapeType="1"/>
          </p:cNvSpPr>
          <p:nvPr/>
        </p:nvSpPr>
        <p:spPr bwMode="auto">
          <a:xfrm>
            <a:off x="7962528" y="1354138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12" name="Text Box 73"/>
          <p:cNvSpPr txBox="1">
            <a:spLocks noChangeArrowheads="1"/>
          </p:cNvSpPr>
          <p:nvPr/>
        </p:nvSpPr>
        <p:spPr bwMode="auto">
          <a:xfrm>
            <a:off x="7962528" y="1341439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To PC</a:t>
            </a:r>
          </a:p>
        </p:txBody>
      </p:sp>
      <p:sp>
        <p:nvSpPr>
          <p:cNvPr id="139313" name="Freeform 74"/>
          <p:cNvSpPr>
            <a:spLocks/>
          </p:cNvSpPr>
          <p:nvPr/>
        </p:nvSpPr>
        <p:spPr bwMode="auto">
          <a:xfrm>
            <a:off x="7156078" y="2386183"/>
            <a:ext cx="806450" cy="1958655"/>
          </a:xfrm>
          <a:custGeom>
            <a:avLst/>
            <a:gdLst>
              <a:gd name="T0" fmla="*/ 0 w 681"/>
              <a:gd name="T1" fmla="*/ 2147483647 h 952"/>
              <a:gd name="T2" fmla="*/ 2147483647 w 681"/>
              <a:gd name="T3" fmla="*/ 2147483647 h 952"/>
              <a:gd name="T4" fmla="*/ 2147483647 w 681"/>
              <a:gd name="T5" fmla="*/ 0 h 952"/>
              <a:gd name="T6" fmla="*/ 0 60000 65536"/>
              <a:gd name="T7" fmla="*/ 0 60000 65536"/>
              <a:gd name="T8" fmla="*/ 0 60000 65536"/>
              <a:gd name="T9" fmla="*/ 0 w 681"/>
              <a:gd name="T10" fmla="*/ 0 h 952"/>
              <a:gd name="T11" fmla="*/ 681 w 681"/>
              <a:gd name="T12" fmla="*/ 952 h 9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1" h="952">
                <a:moveTo>
                  <a:pt x="0" y="952"/>
                </a:moveTo>
                <a:lnTo>
                  <a:pt x="681" y="952"/>
                </a:lnTo>
                <a:lnTo>
                  <a:pt x="681" y="0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rot="16200000">
            <a:off x="7591175" y="2049835"/>
            <a:ext cx="503238" cy="382885"/>
            <a:chOff x="6948264" y="2758083"/>
            <a:chExt cx="503238" cy="382885"/>
          </a:xfrm>
        </p:grpSpPr>
        <p:sp>
          <p:nvSpPr>
            <p:cNvPr id="54" name="Oval 94"/>
            <p:cNvSpPr>
              <a:spLocks noChangeArrowheads="1"/>
            </p:cNvSpPr>
            <p:nvPr/>
          </p:nvSpPr>
          <p:spPr bwMode="auto">
            <a:xfrm>
              <a:off x="7018114" y="2758083"/>
              <a:ext cx="433388" cy="38288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95"/>
            <p:cNvSpPr>
              <a:spLocks/>
            </p:cNvSpPr>
            <p:nvPr/>
          </p:nvSpPr>
          <p:spPr bwMode="auto">
            <a:xfrm>
              <a:off x="6948264" y="2758083"/>
              <a:ext cx="285750" cy="382885"/>
            </a:xfrm>
            <a:custGeom>
              <a:avLst/>
              <a:gdLst>
                <a:gd name="T0" fmla="*/ 173 w 181"/>
                <a:gd name="T1" fmla="*/ 0 h 363"/>
                <a:gd name="T2" fmla="*/ 0 w 181"/>
                <a:gd name="T3" fmla="*/ 0 h 363"/>
                <a:gd name="T4" fmla="*/ 0 w 181"/>
                <a:gd name="T5" fmla="*/ 123 h 363"/>
                <a:gd name="T6" fmla="*/ 173 w 181"/>
                <a:gd name="T7" fmla="*/ 123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1"/>
                <a:gd name="T13" fmla="*/ 0 h 363"/>
                <a:gd name="T14" fmla="*/ 181 w 181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1" h="363">
                  <a:moveTo>
                    <a:pt x="181" y="0"/>
                  </a:moveTo>
                  <a:lnTo>
                    <a:pt x="0" y="0"/>
                  </a:lnTo>
                  <a:lnTo>
                    <a:pt x="0" y="363"/>
                  </a:lnTo>
                  <a:lnTo>
                    <a:pt x="181" y="363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7" name="Oval 71"/>
          <p:cNvSpPr>
            <a:spLocks noChangeArrowheads="1"/>
          </p:cNvSpPr>
          <p:nvPr/>
        </p:nvSpPr>
        <p:spPr bwMode="auto">
          <a:xfrm>
            <a:off x="2813571" y="1123654"/>
            <a:ext cx="1692275" cy="8651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control</a:t>
            </a:r>
          </a:p>
        </p:txBody>
      </p:sp>
      <p:sp>
        <p:nvSpPr>
          <p:cNvPr id="58" name="Freeform 97"/>
          <p:cNvSpPr>
            <a:spLocks/>
          </p:cNvSpPr>
          <p:nvPr/>
        </p:nvSpPr>
        <p:spPr bwMode="auto">
          <a:xfrm>
            <a:off x="839416" y="1012826"/>
            <a:ext cx="2016125" cy="544513"/>
          </a:xfrm>
          <a:custGeom>
            <a:avLst/>
            <a:gdLst>
              <a:gd name="T0" fmla="*/ 0 w 1270"/>
              <a:gd name="T1" fmla="*/ 2147483647 h 242"/>
              <a:gd name="T2" fmla="*/ 2147483647 w 1270"/>
              <a:gd name="T3" fmla="*/ 2147483647 h 242"/>
              <a:gd name="T4" fmla="*/ 2147483647 w 1270"/>
              <a:gd name="T5" fmla="*/ 2147483647 h 242"/>
              <a:gd name="T6" fmla="*/ 2147483647 w 1270"/>
              <a:gd name="T7" fmla="*/ 2147483647 h 242"/>
              <a:gd name="T8" fmla="*/ 2147483647 w 1270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0"/>
              <a:gd name="T16" fmla="*/ 0 h 242"/>
              <a:gd name="T17" fmla="*/ 1270 w 1270"/>
              <a:gd name="T18" fmla="*/ 242 h 2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0" h="242">
                <a:moveTo>
                  <a:pt x="0" y="15"/>
                </a:moveTo>
                <a:cubicBezTo>
                  <a:pt x="136" y="7"/>
                  <a:pt x="272" y="0"/>
                  <a:pt x="363" y="15"/>
                </a:cubicBezTo>
                <a:cubicBezTo>
                  <a:pt x="454" y="30"/>
                  <a:pt x="477" y="76"/>
                  <a:pt x="545" y="106"/>
                </a:cubicBezTo>
                <a:cubicBezTo>
                  <a:pt x="613" y="136"/>
                  <a:pt x="650" y="174"/>
                  <a:pt x="771" y="197"/>
                </a:cubicBezTo>
                <a:cubicBezTo>
                  <a:pt x="892" y="220"/>
                  <a:pt x="1081" y="231"/>
                  <a:pt x="1270" y="24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508128" y="1484314"/>
            <a:ext cx="3238078" cy="1280853"/>
            <a:chOff x="4286250" y="1376945"/>
            <a:chExt cx="3318434" cy="1388221"/>
          </a:xfrm>
        </p:grpSpPr>
        <p:sp>
          <p:nvSpPr>
            <p:cNvPr id="5" name="任意多边形 4"/>
            <p:cNvSpPr/>
            <p:nvPr/>
          </p:nvSpPr>
          <p:spPr bwMode="auto">
            <a:xfrm>
              <a:off x="4286250" y="1376945"/>
              <a:ext cx="3314700" cy="1388219"/>
            </a:xfrm>
            <a:custGeom>
              <a:avLst/>
              <a:gdLst>
                <a:gd name="connsiteX0" fmla="*/ 0 w 3314700"/>
                <a:gd name="connsiteY0" fmla="*/ 37518 h 1388219"/>
                <a:gd name="connsiteX1" fmla="*/ 271463 w 3314700"/>
                <a:gd name="connsiteY1" fmla="*/ 80380 h 1388219"/>
                <a:gd name="connsiteX2" fmla="*/ 414338 w 3314700"/>
                <a:gd name="connsiteY2" fmla="*/ 751893 h 1388219"/>
                <a:gd name="connsiteX3" fmla="*/ 742950 w 3314700"/>
                <a:gd name="connsiteY3" fmla="*/ 1194805 h 1388219"/>
                <a:gd name="connsiteX4" fmla="*/ 1257300 w 3314700"/>
                <a:gd name="connsiteY4" fmla="*/ 1366255 h 1388219"/>
                <a:gd name="connsiteX5" fmla="*/ 3314700 w 3314700"/>
                <a:gd name="connsiteY5" fmla="*/ 1380543 h 138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4700" h="1388219">
                  <a:moveTo>
                    <a:pt x="0" y="37518"/>
                  </a:moveTo>
                  <a:cubicBezTo>
                    <a:pt x="101203" y="-582"/>
                    <a:pt x="202407" y="-38682"/>
                    <a:pt x="271463" y="80380"/>
                  </a:cubicBezTo>
                  <a:cubicBezTo>
                    <a:pt x="340519" y="199442"/>
                    <a:pt x="335757" y="566156"/>
                    <a:pt x="414338" y="751893"/>
                  </a:cubicBezTo>
                  <a:cubicBezTo>
                    <a:pt x="492919" y="937630"/>
                    <a:pt x="602456" y="1092411"/>
                    <a:pt x="742950" y="1194805"/>
                  </a:cubicBezTo>
                  <a:cubicBezTo>
                    <a:pt x="883444" y="1297199"/>
                    <a:pt x="828675" y="1335299"/>
                    <a:pt x="1257300" y="1366255"/>
                  </a:cubicBezTo>
                  <a:cubicBezTo>
                    <a:pt x="1685925" y="1397211"/>
                    <a:pt x="2500312" y="1388877"/>
                    <a:pt x="3314700" y="1380543"/>
                  </a:cubicBez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 flipH="1" flipV="1">
              <a:off x="7604683" y="2470073"/>
              <a:ext cx="1" cy="295093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3" name="肘形连接符 22"/>
          <p:cNvCxnSpPr/>
          <p:nvPr/>
        </p:nvCxnSpPr>
        <p:spPr bwMode="auto">
          <a:xfrm>
            <a:off x="4649862" y="3236763"/>
            <a:ext cx="1353691" cy="850904"/>
          </a:xfrm>
          <a:prstGeom prst="bentConnector3">
            <a:avLst>
              <a:gd name="adj1" fmla="val 1810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7" name="Oval 63"/>
          <p:cNvSpPr>
            <a:spLocks noChangeArrowheads="1"/>
          </p:cNvSpPr>
          <p:nvPr/>
        </p:nvSpPr>
        <p:spPr bwMode="auto">
          <a:xfrm>
            <a:off x="6198541" y="2844838"/>
            <a:ext cx="755576" cy="44014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ALUC</a:t>
            </a:r>
          </a:p>
        </p:txBody>
      </p:sp>
      <p:sp>
        <p:nvSpPr>
          <p:cNvPr id="31" name="任意多边形 30"/>
          <p:cNvSpPr/>
          <p:nvPr/>
        </p:nvSpPr>
        <p:spPr bwMode="auto">
          <a:xfrm>
            <a:off x="4489077" y="1678148"/>
            <a:ext cx="1657350" cy="1388902"/>
          </a:xfrm>
          <a:custGeom>
            <a:avLst/>
            <a:gdLst>
              <a:gd name="connsiteX0" fmla="*/ 0 w 1657350"/>
              <a:gd name="connsiteY0" fmla="*/ 7777 h 1388902"/>
              <a:gd name="connsiteX1" fmla="*/ 152400 w 1657350"/>
              <a:gd name="connsiteY1" fmla="*/ 36352 h 1388902"/>
              <a:gd name="connsiteX2" fmla="*/ 238125 w 1657350"/>
              <a:gd name="connsiteY2" fmla="*/ 293527 h 1388902"/>
              <a:gd name="connsiteX3" fmla="*/ 409575 w 1657350"/>
              <a:gd name="connsiteY3" fmla="*/ 703102 h 1388902"/>
              <a:gd name="connsiteX4" fmla="*/ 838200 w 1657350"/>
              <a:gd name="connsiteY4" fmla="*/ 1226977 h 1388902"/>
              <a:gd name="connsiteX5" fmla="*/ 1657350 w 1657350"/>
              <a:gd name="connsiteY5" fmla="*/ 1388902 h 138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7350" h="1388902">
                <a:moveTo>
                  <a:pt x="0" y="7777"/>
                </a:moveTo>
                <a:cubicBezTo>
                  <a:pt x="56356" y="-1748"/>
                  <a:pt x="112713" y="-11273"/>
                  <a:pt x="152400" y="36352"/>
                </a:cubicBezTo>
                <a:cubicBezTo>
                  <a:pt x="192087" y="83977"/>
                  <a:pt x="195263" y="182402"/>
                  <a:pt x="238125" y="293527"/>
                </a:cubicBezTo>
                <a:cubicBezTo>
                  <a:pt x="280988" y="404652"/>
                  <a:pt x="309563" y="547527"/>
                  <a:pt x="409575" y="703102"/>
                </a:cubicBezTo>
                <a:cubicBezTo>
                  <a:pt x="509587" y="858677"/>
                  <a:pt x="630237" y="1112677"/>
                  <a:pt x="838200" y="1226977"/>
                </a:cubicBezTo>
                <a:cubicBezTo>
                  <a:pt x="1046163" y="1341277"/>
                  <a:pt x="1351756" y="1365089"/>
                  <a:pt x="1657350" y="1388902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/>
          </a:p>
        </p:txBody>
      </p:sp>
      <p:cxnSp>
        <p:nvCxnSpPr>
          <p:cNvPr id="36" name="直接箭头连接符 35"/>
          <p:cNvCxnSpPr>
            <a:stCxn id="54" idx="6"/>
          </p:cNvCxnSpPr>
          <p:nvPr/>
        </p:nvCxnSpPr>
        <p:spPr bwMode="auto">
          <a:xfrm flipV="1">
            <a:off x="7842795" y="1772816"/>
            <a:ext cx="0" cy="21684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6219452" y="2401951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Branch</a:t>
            </a:r>
          </a:p>
        </p:txBody>
      </p:sp>
      <p:sp>
        <p:nvSpPr>
          <p:cNvPr id="96" name="Text Box 23"/>
          <p:cNvSpPr txBox="1">
            <a:spLocks noChangeArrowheads="1"/>
          </p:cNvSpPr>
          <p:nvPr/>
        </p:nvSpPr>
        <p:spPr bwMode="auto">
          <a:xfrm>
            <a:off x="5225851" y="2996952"/>
            <a:ext cx="10801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ALUop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" name="肘形连接符 8"/>
          <p:cNvCxnSpPr/>
          <p:nvPr/>
        </p:nvCxnSpPr>
        <p:spPr>
          <a:xfrm>
            <a:off x="4649416" y="4581128"/>
            <a:ext cx="1354137" cy="576064"/>
          </a:xfrm>
          <a:prstGeom prst="bentConnector3">
            <a:avLst>
              <a:gd name="adj1" fmla="val 6612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297"/>
          <p:cNvGrpSpPr>
            <a:grpSpLocks/>
          </p:cNvGrpSpPr>
          <p:nvPr/>
        </p:nvGrpSpPr>
        <p:grpSpPr bwMode="auto">
          <a:xfrm>
            <a:off x="479376" y="476672"/>
            <a:ext cx="400050" cy="5821363"/>
            <a:chOff x="190" y="395"/>
            <a:chExt cx="252" cy="3481"/>
          </a:xfrm>
        </p:grpSpPr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 rot="16200000" flipH="1">
              <a:off x="31" y="554"/>
              <a:ext cx="569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 dirty="0" smtClean="0">
                  <a:latin typeface="Times New Roman" panose="02020603050405020304" pitchFamily="18" charset="0"/>
                </a:rPr>
                <a:t>op(7)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 rot="16200000" flipH="1">
              <a:off x="31" y="1123"/>
              <a:ext cx="569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imm5</a:t>
              </a:r>
              <a:endParaRPr lang="en-US" altLang="zh-CN" dirty="0">
                <a:solidFill>
                  <a:srgbClr val="FF66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 rot="16200000" flipH="1">
              <a:off x="31" y="1684"/>
              <a:ext cx="570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 dirty="0" smtClean="0">
                  <a:latin typeface="Times New Roman" panose="02020603050405020304" pitchFamily="18" charset="0"/>
                </a:rPr>
                <a:t>func3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10"/>
            <p:cNvSpPr txBox="1">
              <a:spLocks noChangeArrowheads="1"/>
            </p:cNvSpPr>
            <p:nvPr/>
          </p:nvSpPr>
          <p:spPr bwMode="auto">
            <a:xfrm rot="16200000" flipH="1">
              <a:off x="31" y="2253"/>
              <a:ext cx="570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rs1(5</a:t>
              </a: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3" name="Text Box 11"/>
            <p:cNvSpPr txBox="1">
              <a:spLocks noChangeArrowheads="1"/>
            </p:cNvSpPr>
            <p:nvPr/>
          </p:nvSpPr>
          <p:spPr bwMode="auto">
            <a:xfrm rot="16200000" flipH="1">
              <a:off x="32" y="2825"/>
              <a:ext cx="568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rs2(5</a:t>
              </a: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4" name="Text Box 12"/>
            <p:cNvSpPr txBox="1">
              <a:spLocks noChangeArrowheads="1"/>
            </p:cNvSpPr>
            <p:nvPr/>
          </p:nvSpPr>
          <p:spPr bwMode="auto">
            <a:xfrm rot="16200000" flipH="1">
              <a:off x="-2" y="3433"/>
              <a:ext cx="635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None/>
              </a:pP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imm7</a:t>
              </a:r>
            </a:p>
          </p:txBody>
        </p:sp>
      </p:grp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8429254" y="3259763"/>
            <a:ext cx="3803478" cy="290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0" lang="en-US" sz="2000" dirty="0" smtClean="0"/>
              <a:t>Read register operands</a:t>
            </a:r>
          </a:p>
          <a:p>
            <a:pPr eaLnBrk="1" hangingPunct="1"/>
            <a:r>
              <a:rPr kumimoji="0" lang="en-US" sz="2000" dirty="0" smtClean="0"/>
              <a:t>Compare operands</a:t>
            </a:r>
          </a:p>
          <a:p>
            <a:pPr lvl="1" eaLnBrk="1" hangingPunct="1"/>
            <a:r>
              <a:rPr kumimoji="0" lang="en-US" sz="2000" dirty="0" smtClean="0"/>
              <a:t>Use ALU, subtract and check Zero output</a:t>
            </a:r>
          </a:p>
          <a:p>
            <a:pPr eaLnBrk="1" hangingPunct="1"/>
            <a:r>
              <a:rPr kumimoji="0" lang="en-US" sz="2000" dirty="0" smtClean="0"/>
              <a:t>Calculate target address</a:t>
            </a:r>
          </a:p>
          <a:p>
            <a:pPr lvl="1" eaLnBrk="1" hangingPunct="1"/>
            <a:r>
              <a:rPr kumimoji="0" lang="en-US" sz="2000" dirty="0" smtClean="0"/>
              <a:t>Sign-extend displacement</a:t>
            </a:r>
          </a:p>
          <a:p>
            <a:pPr lvl="1" eaLnBrk="1" hangingPunct="1"/>
            <a:r>
              <a:rPr kumimoji="0" lang="en-US" sz="2000" dirty="0" smtClean="0"/>
              <a:t>Shift left 1 place (</a:t>
            </a:r>
            <a:r>
              <a:rPr kumimoji="0" lang="en-US" sz="2000" dirty="0" err="1" smtClean="0"/>
              <a:t>halfword</a:t>
            </a:r>
            <a:r>
              <a:rPr kumimoji="0" lang="en-US" sz="2000" dirty="0" smtClean="0"/>
              <a:t> displacement)</a:t>
            </a:r>
          </a:p>
          <a:p>
            <a:pPr lvl="1" eaLnBrk="1" hangingPunct="1"/>
            <a:r>
              <a:rPr kumimoji="0" lang="en-US" sz="2000" dirty="0" smtClean="0"/>
              <a:t>Add to PC value</a:t>
            </a:r>
            <a:endParaRPr kumimoji="0" lang="en-US" sz="2000" dirty="0"/>
          </a:p>
        </p:txBody>
      </p:sp>
      <p:sp>
        <p:nvSpPr>
          <p:cNvPr id="76" name="Rectangle 105"/>
          <p:cNvSpPr>
            <a:spLocks noChangeArrowheads="1"/>
          </p:cNvSpPr>
          <p:nvPr/>
        </p:nvSpPr>
        <p:spPr bwMode="auto">
          <a:xfrm>
            <a:off x="8472264" y="2668850"/>
            <a:ext cx="21804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dirty="0" err="1" smtClean="0">
                <a:solidFill>
                  <a:srgbClr val="993300"/>
                </a:solidFill>
              </a:rPr>
              <a:t>beq</a:t>
            </a:r>
            <a:r>
              <a:rPr lang="en-US" altLang="zh-CN" dirty="0" smtClean="0">
                <a:solidFill>
                  <a:srgbClr val="993300"/>
                </a:solidFill>
              </a:rPr>
              <a:t>  x1, x2</a:t>
            </a:r>
            <a:r>
              <a:rPr lang="zh-CN" altLang="en-US" dirty="0" smtClean="0">
                <a:solidFill>
                  <a:srgbClr val="993300"/>
                </a:solidFill>
              </a:rPr>
              <a:t>，</a:t>
            </a:r>
            <a:r>
              <a:rPr lang="en-US" altLang="zh-CN" dirty="0" smtClean="0">
                <a:solidFill>
                  <a:srgbClr val="993300"/>
                </a:solidFill>
              </a:rPr>
              <a:t>200</a:t>
            </a:r>
            <a:endParaRPr lang="en-US" altLang="zh-CN" dirty="0">
              <a:solidFill>
                <a:srgbClr val="993300"/>
              </a:solidFill>
            </a:endParaRPr>
          </a:p>
        </p:txBody>
      </p:sp>
      <p:sp>
        <p:nvSpPr>
          <p:cNvPr id="77" name="Freeform 69"/>
          <p:cNvSpPr>
            <a:spLocks/>
          </p:cNvSpPr>
          <p:nvPr/>
        </p:nvSpPr>
        <p:spPr bwMode="auto">
          <a:xfrm flipV="1">
            <a:off x="886527" y="2996951"/>
            <a:ext cx="1238615" cy="876128"/>
          </a:xfrm>
          <a:custGeom>
            <a:avLst/>
            <a:gdLst>
              <a:gd name="T0" fmla="*/ 0 w 862"/>
              <a:gd name="T1" fmla="*/ 0 h 363"/>
              <a:gd name="T2" fmla="*/ 2147483647 w 862"/>
              <a:gd name="T3" fmla="*/ 2147483647 h 363"/>
              <a:gd name="T4" fmla="*/ 2147483647 w 862"/>
              <a:gd name="T5" fmla="*/ 2147483647 h 363"/>
              <a:gd name="T6" fmla="*/ 2147483647 w 862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363"/>
              <a:gd name="T14" fmla="*/ 862 w 862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Freeform 262"/>
          <p:cNvSpPr>
            <a:spLocks/>
          </p:cNvSpPr>
          <p:nvPr/>
        </p:nvSpPr>
        <p:spPr bwMode="auto">
          <a:xfrm flipV="1">
            <a:off x="884655" y="3608700"/>
            <a:ext cx="1283497" cy="1108190"/>
          </a:xfrm>
          <a:custGeom>
            <a:avLst/>
            <a:gdLst>
              <a:gd name="T0" fmla="*/ 0 w 862"/>
              <a:gd name="T1" fmla="*/ 0 h 363"/>
              <a:gd name="T2" fmla="*/ 2147483647 w 862"/>
              <a:gd name="T3" fmla="*/ 2147483647 h 363"/>
              <a:gd name="T4" fmla="*/ 2147483647 w 862"/>
              <a:gd name="T5" fmla="*/ 2147483647 h 363"/>
              <a:gd name="T6" fmla="*/ 2147483647 w 862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363"/>
              <a:gd name="T14" fmla="*/ 862 w 862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 Box 22"/>
          <p:cNvSpPr txBox="1">
            <a:spLocks noChangeArrowheads="1"/>
          </p:cNvSpPr>
          <p:nvPr/>
        </p:nvSpPr>
        <p:spPr bwMode="auto">
          <a:xfrm rot="18309248">
            <a:off x="841519" y="3257786"/>
            <a:ext cx="1143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15-19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" name="Text Box 21"/>
          <p:cNvSpPr txBox="1">
            <a:spLocks noChangeArrowheads="1"/>
          </p:cNvSpPr>
          <p:nvPr/>
        </p:nvSpPr>
        <p:spPr bwMode="auto">
          <a:xfrm rot="18242220">
            <a:off x="832151" y="4082700"/>
            <a:ext cx="1143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20-24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" name="Text Box 89"/>
          <p:cNvSpPr txBox="1">
            <a:spLocks noChangeArrowheads="1"/>
          </p:cNvSpPr>
          <p:nvPr/>
        </p:nvSpPr>
        <p:spPr bwMode="auto">
          <a:xfrm>
            <a:off x="1415480" y="5157192"/>
            <a:ext cx="1143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0-31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440205" y="686382"/>
            <a:ext cx="2229479" cy="405495"/>
            <a:chOff x="9323711" y="1429060"/>
            <a:chExt cx="2229479" cy="630078"/>
          </a:xfrm>
        </p:grpSpPr>
        <p:sp>
          <p:nvSpPr>
            <p:cNvPr id="139308" name="Freeform 68"/>
            <p:cNvSpPr>
              <a:spLocks/>
            </p:cNvSpPr>
            <p:nvPr/>
          </p:nvSpPr>
          <p:spPr bwMode="auto">
            <a:xfrm>
              <a:off x="9562466" y="1493024"/>
              <a:ext cx="1990724" cy="566114"/>
            </a:xfrm>
            <a:custGeom>
              <a:avLst/>
              <a:gdLst>
                <a:gd name="T0" fmla="*/ 0 w 1224"/>
                <a:gd name="T1" fmla="*/ 2147483647 h 454"/>
                <a:gd name="T2" fmla="*/ 0 w 1224"/>
                <a:gd name="T3" fmla="*/ 0 h 454"/>
                <a:gd name="T4" fmla="*/ 2147483647 w 1224"/>
                <a:gd name="T5" fmla="*/ 0 h 454"/>
                <a:gd name="T6" fmla="*/ 2147483647 w 1224"/>
                <a:gd name="T7" fmla="*/ 2147483647 h 454"/>
                <a:gd name="T8" fmla="*/ 2147483647 w 1224"/>
                <a:gd name="T9" fmla="*/ 2147483647 h 4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4"/>
                <a:gd name="T16" fmla="*/ 0 h 454"/>
                <a:gd name="T17" fmla="*/ 1224 w 1224"/>
                <a:gd name="T18" fmla="*/ 454 h 4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4" h="454">
                  <a:moveTo>
                    <a:pt x="0" y="318"/>
                  </a:moveTo>
                  <a:lnTo>
                    <a:pt x="0" y="0"/>
                  </a:lnTo>
                  <a:lnTo>
                    <a:pt x="952" y="0"/>
                  </a:lnTo>
                  <a:lnTo>
                    <a:pt x="952" y="454"/>
                  </a:lnTo>
                  <a:lnTo>
                    <a:pt x="1224" y="45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323711" y="1429060"/>
              <a:ext cx="392779" cy="559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889907" y="498803"/>
            <a:ext cx="86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PC+4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189247" y="1566060"/>
            <a:ext cx="990697" cy="958502"/>
            <a:chOff x="9708524" y="1102074"/>
            <a:chExt cx="990697" cy="958502"/>
          </a:xfrm>
        </p:grpSpPr>
        <p:sp>
          <p:nvSpPr>
            <p:cNvPr id="11" name="椭圆 10"/>
            <p:cNvSpPr/>
            <p:nvPr/>
          </p:nvSpPr>
          <p:spPr>
            <a:xfrm>
              <a:off x="9756871" y="1102074"/>
              <a:ext cx="696024" cy="9585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708524" y="1196604"/>
              <a:ext cx="990697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800" dirty="0" smtClean="0">
                  <a:solidFill>
                    <a:srgbClr val="FF0000"/>
                  </a:solidFill>
                </a:rPr>
                <a:t>Shift</a:t>
              </a:r>
            </a:p>
            <a:p>
              <a:pPr>
                <a:buNone/>
              </a:pPr>
              <a:r>
                <a:rPr lang="en-US" altLang="zh-CN" sz="1800" dirty="0" smtClean="0">
                  <a:solidFill>
                    <a:srgbClr val="FF0000"/>
                  </a:solidFill>
                </a:rPr>
                <a:t>Left 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75656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785838" y="52393"/>
            <a:ext cx="6913463" cy="716389"/>
          </a:xfrm>
        </p:spPr>
        <p:txBody>
          <a:bodyPr>
            <a:normAutofit/>
          </a:bodyPr>
          <a:lstStyle/>
          <a:p>
            <a:pPr eaLnBrk="1" hangingPunct="1">
              <a:lnSpc>
                <a:spcPct val="65000"/>
              </a:lnSpc>
            </a:pPr>
            <a:r>
              <a:rPr lang="en-US" altLang="zh-CN" sz="3600" dirty="0" smtClean="0"/>
              <a:t>J </a:t>
            </a:r>
            <a:r>
              <a:rPr lang="en-US" altLang="zh-CN" sz="3600" dirty="0"/>
              <a:t>type Instruction</a:t>
            </a:r>
            <a:endParaRPr lang="en-US" altLang="zh-CN" sz="3600" i="1" dirty="0"/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3375420" y="31415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rs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3356370" y="37845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rt</a:t>
            </a:r>
          </a:p>
        </p:txBody>
      </p:sp>
      <p:sp>
        <p:nvSpPr>
          <p:cNvPr id="139269" name="Rectangle 6"/>
          <p:cNvSpPr>
            <a:spLocks noChangeArrowheads="1"/>
          </p:cNvSpPr>
          <p:nvPr/>
        </p:nvSpPr>
        <p:spPr bwMode="auto">
          <a:xfrm>
            <a:off x="3788170" y="3141364"/>
            <a:ext cx="2016125" cy="23764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Registers</a:t>
            </a:r>
          </a:p>
        </p:txBody>
      </p:sp>
      <p:sp>
        <p:nvSpPr>
          <p:cNvPr id="139270" name="Text Box 7"/>
          <p:cNvSpPr txBox="1">
            <a:spLocks noChangeArrowheads="1"/>
          </p:cNvSpPr>
          <p:nvPr/>
        </p:nvSpPr>
        <p:spPr bwMode="auto">
          <a:xfrm>
            <a:off x="3715145" y="3212802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Read reg. address1</a:t>
            </a:r>
          </a:p>
        </p:txBody>
      </p:sp>
      <p:sp>
        <p:nvSpPr>
          <p:cNvPr id="139271" name="Text Box 8"/>
          <p:cNvSpPr txBox="1">
            <a:spLocks noChangeArrowheads="1"/>
          </p:cNvSpPr>
          <p:nvPr/>
        </p:nvSpPr>
        <p:spPr bwMode="auto">
          <a:xfrm>
            <a:off x="3715145" y="3862089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Read reg. address2</a:t>
            </a:r>
          </a:p>
        </p:txBody>
      </p:sp>
      <p:sp>
        <p:nvSpPr>
          <p:cNvPr id="139272" name="Text Box 9"/>
          <p:cNvSpPr txBox="1">
            <a:spLocks noChangeArrowheads="1"/>
          </p:cNvSpPr>
          <p:nvPr/>
        </p:nvSpPr>
        <p:spPr bwMode="auto">
          <a:xfrm>
            <a:off x="3715145" y="4424064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Write reg. address</a:t>
            </a:r>
          </a:p>
        </p:txBody>
      </p:sp>
      <p:sp>
        <p:nvSpPr>
          <p:cNvPr id="139273" name="Text Box 10"/>
          <p:cNvSpPr txBox="1">
            <a:spLocks noChangeArrowheads="1"/>
          </p:cNvSpPr>
          <p:nvPr/>
        </p:nvSpPr>
        <p:spPr bwMode="auto">
          <a:xfrm>
            <a:off x="3715145" y="5013027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39274" name="Text Box 11"/>
          <p:cNvSpPr txBox="1">
            <a:spLocks noChangeArrowheads="1"/>
          </p:cNvSpPr>
          <p:nvPr/>
        </p:nvSpPr>
        <p:spPr bwMode="auto">
          <a:xfrm>
            <a:off x="4651770" y="3573164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Read data1</a:t>
            </a:r>
          </a:p>
        </p:txBody>
      </p:sp>
      <p:sp>
        <p:nvSpPr>
          <p:cNvPr id="139275" name="Text Box 12"/>
          <p:cNvSpPr txBox="1">
            <a:spLocks noChangeArrowheads="1"/>
          </p:cNvSpPr>
          <p:nvPr/>
        </p:nvSpPr>
        <p:spPr bwMode="auto">
          <a:xfrm>
            <a:off x="4507308" y="4749502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Read data2</a:t>
            </a:r>
          </a:p>
        </p:txBody>
      </p:sp>
      <p:sp>
        <p:nvSpPr>
          <p:cNvPr id="139276" name="Freeform 13"/>
          <p:cNvSpPr>
            <a:spLocks/>
          </p:cNvSpPr>
          <p:nvPr/>
        </p:nvSpPr>
        <p:spPr bwMode="auto">
          <a:xfrm>
            <a:off x="7156845" y="4079577"/>
            <a:ext cx="1152525" cy="1944687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2147483647 h 1225"/>
              <a:gd name="T4" fmla="*/ 2147483647 w 726"/>
              <a:gd name="T5" fmla="*/ 2147483647 h 1225"/>
              <a:gd name="T6" fmla="*/ 0 w 726"/>
              <a:gd name="T7" fmla="*/ 2147483647 h 1225"/>
              <a:gd name="T8" fmla="*/ 0 w 726"/>
              <a:gd name="T9" fmla="*/ 2147483647 h 1225"/>
              <a:gd name="T10" fmla="*/ 2147483647 w 726"/>
              <a:gd name="T11" fmla="*/ 2147483647 h 1225"/>
              <a:gd name="T12" fmla="*/ 2147483647 w 726"/>
              <a:gd name="T13" fmla="*/ 2147483647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9277" name="Text Box 14"/>
          <p:cNvSpPr txBox="1">
            <a:spLocks noChangeArrowheads="1"/>
          </p:cNvSpPr>
          <p:nvPr/>
        </p:nvSpPr>
        <p:spPr bwMode="auto">
          <a:xfrm>
            <a:off x="7283845" y="5086052"/>
            <a:ext cx="1143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</a:rPr>
              <a:t>ALU result</a:t>
            </a:r>
          </a:p>
        </p:txBody>
      </p:sp>
      <p:sp>
        <p:nvSpPr>
          <p:cNvPr id="139278" name="Text Box 15"/>
          <p:cNvSpPr txBox="1">
            <a:spLocks noChangeArrowheads="1"/>
          </p:cNvSpPr>
          <p:nvPr/>
        </p:nvSpPr>
        <p:spPr bwMode="auto">
          <a:xfrm>
            <a:off x="7804545" y="4679205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</a:rPr>
              <a:t>Zero   </a:t>
            </a:r>
          </a:p>
        </p:txBody>
      </p:sp>
      <p:sp>
        <p:nvSpPr>
          <p:cNvPr id="139279" name="Text Box 16"/>
          <p:cNvSpPr txBox="1">
            <a:spLocks noChangeArrowheads="1"/>
          </p:cNvSpPr>
          <p:nvPr/>
        </p:nvSpPr>
        <p:spPr bwMode="auto">
          <a:xfrm>
            <a:off x="7296585" y="4452639"/>
            <a:ext cx="553998" cy="10795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139280" name="Line 17"/>
          <p:cNvSpPr>
            <a:spLocks noChangeShapeType="1"/>
          </p:cNvSpPr>
          <p:nvPr/>
        </p:nvSpPr>
        <p:spPr bwMode="auto">
          <a:xfrm>
            <a:off x="7731520" y="3792239"/>
            <a:ext cx="0" cy="574675"/>
          </a:xfrm>
          <a:prstGeom prst="line">
            <a:avLst/>
          </a:prstGeom>
          <a:noFill/>
          <a:ln w="38100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9281" name="Line 18"/>
          <p:cNvSpPr>
            <a:spLocks noChangeShapeType="1"/>
          </p:cNvSpPr>
          <p:nvPr/>
        </p:nvSpPr>
        <p:spPr bwMode="auto">
          <a:xfrm>
            <a:off x="7626745" y="3935114"/>
            <a:ext cx="215900" cy="142875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9282" name="Text Box 19"/>
          <p:cNvSpPr txBox="1">
            <a:spLocks noChangeArrowheads="1"/>
          </p:cNvSpPr>
          <p:nvPr/>
        </p:nvSpPr>
        <p:spPr bwMode="auto">
          <a:xfrm>
            <a:off x="7372745" y="3863677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9283" name="Line 20"/>
          <p:cNvSpPr>
            <a:spLocks noChangeShapeType="1"/>
          </p:cNvSpPr>
          <p:nvPr/>
        </p:nvSpPr>
        <p:spPr bwMode="auto">
          <a:xfrm>
            <a:off x="7077444" y="2565251"/>
            <a:ext cx="1651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9285" name="Line 22"/>
          <p:cNvSpPr>
            <a:spLocks noChangeShapeType="1"/>
          </p:cNvSpPr>
          <p:nvPr/>
        </p:nvSpPr>
        <p:spPr bwMode="auto">
          <a:xfrm flipH="1" flipV="1">
            <a:off x="4794645" y="2803226"/>
            <a:ext cx="1588" cy="3381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9286" name="Text Box 23"/>
          <p:cNvSpPr txBox="1">
            <a:spLocks noChangeArrowheads="1"/>
          </p:cNvSpPr>
          <p:nvPr/>
        </p:nvSpPr>
        <p:spPr bwMode="auto">
          <a:xfrm>
            <a:off x="4794645" y="2768302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RegWrite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87" name="Text Box 24"/>
          <p:cNvSpPr txBox="1">
            <a:spLocks noChangeArrowheads="1"/>
          </p:cNvSpPr>
          <p:nvPr/>
        </p:nvSpPr>
        <p:spPr bwMode="auto">
          <a:xfrm>
            <a:off x="7732091" y="4069381"/>
            <a:ext cx="1439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</a:rPr>
              <a:t>ALU operation</a:t>
            </a:r>
          </a:p>
        </p:txBody>
      </p:sp>
      <p:sp>
        <p:nvSpPr>
          <p:cNvPr id="139288" name="Freeform 25"/>
          <p:cNvSpPr>
            <a:spLocks/>
          </p:cNvSpPr>
          <p:nvPr/>
        </p:nvSpPr>
        <p:spPr bwMode="auto">
          <a:xfrm>
            <a:off x="2208459" y="2277914"/>
            <a:ext cx="1389211" cy="2401291"/>
          </a:xfrm>
          <a:custGeom>
            <a:avLst/>
            <a:gdLst>
              <a:gd name="T0" fmla="*/ 0 w 862"/>
              <a:gd name="T1" fmla="*/ 0 h 363"/>
              <a:gd name="T2" fmla="*/ 2147483647 w 862"/>
              <a:gd name="T3" fmla="*/ 2147483647 h 363"/>
              <a:gd name="T4" fmla="*/ 2147483647 w 862"/>
              <a:gd name="T5" fmla="*/ 2147483647 h 363"/>
              <a:gd name="T6" fmla="*/ 2147483647 w 862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363"/>
              <a:gd name="T14" fmla="*/ 862 w 862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9290" name="Freeform 29"/>
          <p:cNvSpPr>
            <a:spLocks/>
          </p:cNvSpPr>
          <p:nvPr/>
        </p:nvSpPr>
        <p:spPr bwMode="auto">
          <a:xfrm>
            <a:off x="2208459" y="5302101"/>
            <a:ext cx="2154386" cy="827509"/>
          </a:xfrm>
          <a:custGeom>
            <a:avLst/>
            <a:gdLst>
              <a:gd name="T0" fmla="*/ 0 w 862"/>
              <a:gd name="T1" fmla="*/ 0 h 408"/>
              <a:gd name="T2" fmla="*/ 2147483647 w 862"/>
              <a:gd name="T3" fmla="*/ 2147483647 h 408"/>
              <a:gd name="T4" fmla="*/ 2147483647 w 862"/>
              <a:gd name="T5" fmla="*/ 2147483647 h 408"/>
              <a:gd name="T6" fmla="*/ 2147483647 w 862"/>
              <a:gd name="T7" fmla="*/ 2147483647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408"/>
              <a:gd name="T14" fmla="*/ 862 w 862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408">
                <a:moveTo>
                  <a:pt x="0" y="0"/>
                </a:moveTo>
                <a:cubicBezTo>
                  <a:pt x="155" y="64"/>
                  <a:pt x="310" y="129"/>
                  <a:pt x="408" y="182"/>
                </a:cubicBezTo>
                <a:cubicBezTo>
                  <a:pt x="506" y="235"/>
                  <a:pt x="514" y="280"/>
                  <a:pt x="590" y="318"/>
                </a:cubicBezTo>
                <a:cubicBezTo>
                  <a:pt x="666" y="356"/>
                  <a:pt x="764" y="382"/>
                  <a:pt x="862" y="40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9291" name="Oval 35"/>
          <p:cNvSpPr>
            <a:spLocks noChangeArrowheads="1"/>
          </p:cNvSpPr>
          <p:nvPr/>
        </p:nvSpPr>
        <p:spPr bwMode="auto">
          <a:xfrm>
            <a:off x="4362845" y="5589860"/>
            <a:ext cx="792163" cy="10795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Imm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Gen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93" name="Text Box 42"/>
          <p:cNvSpPr txBox="1">
            <a:spLocks noChangeArrowheads="1"/>
          </p:cNvSpPr>
          <p:nvPr/>
        </p:nvSpPr>
        <p:spPr bwMode="auto">
          <a:xfrm>
            <a:off x="2801986" y="5797500"/>
            <a:ext cx="106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0-31</a:t>
            </a:r>
            <a:endParaRPr lang="en-US" altLang="zh-CN" sz="2600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94" name="Text Box 43"/>
          <p:cNvSpPr txBox="1">
            <a:spLocks noChangeArrowheads="1"/>
          </p:cNvSpPr>
          <p:nvPr/>
        </p:nvSpPr>
        <p:spPr bwMode="auto">
          <a:xfrm rot="3316629">
            <a:off x="2202137" y="2742591"/>
            <a:ext cx="1143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7-11</a:t>
            </a:r>
            <a:endParaRPr lang="en-US" altLang="zh-CN" sz="2600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96" name="Line 51"/>
          <p:cNvSpPr>
            <a:spLocks noChangeShapeType="1"/>
          </p:cNvSpPr>
          <p:nvPr/>
        </p:nvSpPr>
        <p:spPr bwMode="auto">
          <a:xfrm>
            <a:off x="3786583" y="5878586"/>
            <a:ext cx="144462" cy="287338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9297" name="Text Box 52"/>
          <p:cNvSpPr txBox="1">
            <a:spLocks noChangeArrowheads="1"/>
          </p:cNvSpPr>
          <p:nvPr/>
        </p:nvSpPr>
        <p:spPr bwMode="auto">
          <a:xfrm>
            <a:off x="3787178" y="5733876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16</a:t>
            </a:r>
            <a:endParaRPr lang="en-US" altLang="zh-CN" sz="1600" baseline="-25000" dirty="0">
              <a:solidFill>
                <a:prstClr val="white">
                  <a:lumMod val="9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98" name="Text Box 53"/>
          <p:cNvSpPr txBox="1">
            <a:spLocks noChangeArrowheads="1"/>
          </p:cNvSpPr>
          <p:nvPr/>
        </p:nvSpPr>
        <p:spPr bwMode="auto">
          <a:xfrm>
            <a:off x="5370908" y="5806702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32</a:t>
            </a:r>
            <a:endParaRPr lang="en-US" altLang="zh-CN" sz="1600" baseline="-25000">
              <a:solidFill>
                <a:prstClr val="white">
                  <a:lumMod val="9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99" name="Line 54"/>
          <p:cNvSpPr>
            <a:spLocks noChangeShapeType="1"/>
          </p:cNvSpPr>
          <p:nvPr/>
        </p:nvSpPr>
        <p:spPr bwMode="auto">
          <a:xfrm>
            <a:off x="5731270" y="6022602"/>
            <a:ext cx="144463" cy="287338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9301" name="Freeform 61"/>
          <p:cNvSpPr>
            <a:spLocks/>
          </p:cNvSpPr>
          <p:nvPr/>
        </p:nvSpPr>
        <p:spPr bwMode="auto">
          <a:xfrm>
            <a:off x="7242570" y="1341289"/>
            <a:ext cx="863600" cy="1439862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2147483647 h 1225"/>
              <a:gd name="T4" fmla="*/ 2147483647 w 726"/>
              <a:gd name="T5" fmla="*/ 2147483647 h 1225"/>
              <a:gd name="T6" fmla="*/ 0 w 726"/>
              <a:gd name="T7" fmla="*/ 2147483647 h 1225"/>
              <a:gd name="T8" fmla="*/ 0 w 726"/>
              <a:gd name="T9" fmla="*/ 2147483647 h 1225"/>
              <a:gd name="T10" fmla="*/ 2147483647 w 726"/>
              <a:gd name="T11" fmla="*/ 2147483647 h 1225"/>
              <a:gd name="T12" fmla="*/ 2147483647 w 726"/>
              <a:gd name="T13" fmla="*/ 2147483647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9302" name="Freeform 62"/>
          <p:cNvSpPr>
            <a:spLocks/>
          </p:cNvSpPr>
          <p:nvPr/>
        </p:nvSpPr>
        <p:spPr bwMode="auto">
          <a:xfrm>
            <a:off x="5155008" y="2565251"/>
            <a:ext cx="1223962" cy="3600673"/>
          </a:xfrm>
          <a:custGeom>
            <a:avLst/>
            <a:gdLst>
              <a:gd name="T0" fmla="*/ 0 w 771"/>
              <a:gd name="T1" fmla="*/ 2147483647 h 2087"/>
              <a:gd name="T2" fmla="*/ 2147483647 w 771"/>
              <a:gd name="T3" fmla="*/ 2147483647 h 2087"/>
              <a:gd name="T4" fmla="*/ 2147483647 w 771"/>
              <a:gd name="T5" fmla="*/ 0 h 2087"/>
              <a:gd name="T6" fmla="*/ 2147483647 w 771"/>
              <a:gd name="T7" fmla="*/ 0 h 2087"/>
              <a:gd name="T8" fmla="*/ 0 60000 65536"/>
              <a:gd name="T9" fmla="*/ 0 60000 65536"/>
              <a:gd name="T10" fmla="*/ 0 60000 65536"/>
              <a:gd name="T11" fmla="*/ 0 60000 65536"/>
              <a:gd name="T12" fmla="*/ 0 w 771"/>
              <a:gd name="T13" fmla="*/ 0 h 2087"/>
              <a:gd name="T14" fmla="*/ 771 w 771"/>
              <a:gd name="T15" fmla="*/ 2087 h 20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1" h="2087">
                <a:moveTo>
                  <a:pt x="0" y="2087"/>
                </a:moveTo>
                <a:lnTo>
                  <a:pt x="680" y="2087"/>
                </a:lnTo>
                <a:lnTo>
                  <a:pt x="680" y="0"/>
                </a:lnTo>
                <a:lnTo>
                  <a:pt x="77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9304" name="Line 64"/>
          <p:cNvSpPr>
            <a:spLocks noChangeShapeType="1"/>
          </p:cNvSpPr>
          <p:nvPr/>
        </p:nvSpPr>
        <p:spPr bwMode="auto">
          <a:xfrm>
            <a:off x="5947170" y="1630214"/>
            <a:ext cx="1295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9307" name="Text Box 67"/>
          <p:cNvSpPr txBox="1">
            <a:spLocks noChangeArrowheads="1"/>
          </p:cNvSpPr>
          <p:nvPr/>
        </p:nvSpPr>
        <p:spPr bwMode="auto">
          <a:xfrm>
            <a:off x="7310872" y="1701651"/>
            <a:ext cx="55399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ADD</a:t>
            </a:r>
          </a:p>
        </p:txBody>
      </p:sp>
      <p:sp>
        <p:nvSpPr>
          <p:cNvPr id="139309" name="Line 70"/>
          <p:cNvSpPr>
            <a:spLocks noChangeShapeType="1"/>
          </p:cNvSpPr>
          <p:nvPr/>
        </p:nvSpPr>
        <p:spPr bwMode="auto">
          <a:xfrm>
            <a:off x="8106170" y="1988989"/>
            <a:ext cx="7191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9312" name="Text Box 73"/>
          <p:cNvSpPr txBox="1">
            <a:spLocks noChangeArrowheads="1"/>
          </p:cNvSpPr>
          <p:nvPr/>
        </p:nvSpPr>
        <p:spPr bwMode="auto">
          <a:xfrm>
            <a:off x="10546631" y="1264894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To PC</a:t>
            </a:r>
          </a:p>
        </p:txBody>
      </p:sp>
      <p:sp>
        <p:nvSpPr>
          <p:cNvPr id="139313" name="Freeform 74"/>
          <p:cNvSpPr>
            <a:spLocks/>
          </p:cNvSpPr>
          <p:nvPr/>
        </p:nvSpPr>
        <p:spPr bwMode="auto">
          <a:xfrm>
            <a:off x="8309371" y="2890858"/>
            <a:ext cx="806450" cy="1958655"/>
          </a:xfrm>
          <a:custGeom>
            <a:avLst/>
            <a:gdLst>
              <a:gd name="T0" fmla="*/ 0 w 681"/>
              <a:gd name="T1" fmla="*/ 2147483647 h 952"/>
              <a:gd name="T2" fmla="*/ 2147483647 w 681"/>
              <a:gd name="T3" fmla="*/ 2147483647 h 952"/>
              <a:gd name="T4" fmla="*/ 2147483647 w 681"/>
              <a:gd name="T5" fmla="*/ 0 h 952"/>
              <a:gd name="T6" fmla="*/ 0 60000 65536"/>
              <a:gd name="T7" fmla="*/ 0 60000 65536"/>
              <a:gd name="T8" fmla="*/ 0 60000 65536"/>
              <a:gd name="T9" fmla="*/ 0 w 681"/>
              <a:gd name="T10" fmla="*/ 0 h 952"/>
              <a:gd name="T11" fmla="*/ 681 w 681"/>
              <a:gd name="T12" fmla="*/ 952 h 9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1" h="952">
                <a:moveTo>
                  <a:pt x="0" y="952"/>
                </a:moveTo>
                <a:lnTo>
                  <a:pt x="681" y="952"/>
                </a:lnTo>
                <a:lnTo>
                  <a:pt x="681" y="0"/>
                </a:lnTo>
              </a:path>
            </a:pathLst>
          </a:cu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 rot="16200000">
            <a:off x="8744468" y="2554510"/>
            <a:ext cx="503238" cy="382885"/>
            <a:chOff x="6948264" y="2758083"/>
            <a:chExt cx="503238" cy="382885"/>
          </a:xfrm>
        </p:grpSpPr>
        <p:sp>
          <p:nvSpPr>
            <p:cNvPr id="54" name="Oval 94"/>
            <p:cNvSpPr>
              <a:spLocks noChangeArrowheads="1"/>
            </p:cNvSpPr>
            <p:nvPr/>
          </p:nvSpPr>
          <p:spPr bwMode="auto">
            <a:xfrm>
              <a:off x="7018114" y="2758083"/>
              <a:ext cx="433388" cy="382885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>
              <a:spLocks/>
            </p:cNvSpPr>
            <p:nvPr/>
          </p:nvSpPr>
          <p:spPr bwMode="auto">
            <a:xfrm>
              <a:off x="6948264" y="2758083"/>
              <a:ext cx="285750" cy="382885"/>
            </a:xfrm>
            <a:custGeom>
              <a:avLst/>
              <a:gdLst>
                <a:gd name="T0" fmla="*/ 173 w 181"/>
                <a:gd name="T1" fmla="*/ 0 h 363"/>
                <a:gd name="T2" fmla="*/ 0 w 181"/>
                <a:gd name="T3" fmla="*/ 0 h 363"/>
                <a:gd name="T4" fmla="*/ 0 w 181"/>
                <a:gd name="T5" fmla="*/ 123 h 363"/>
                <a:gd name="T6" fmla="*/ 173 w 181"/>
                <a:gd name="T7" fmla="*/ 123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1"/>
                <a:gd name="T13" fmla="*/ 0 h 363"/>
                <a:gd name="T14" fmla="*/ 181 w 181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1" h="363">
                  <a:moveTo>
                    <a:pt x="181" y="0"/>
                  </a:moveTo>
                  <a:lnTo>
                    <a:pt x="0" y="0"/>
                  </a:lnTo>
                  <a:lnTo>
                    <a:pt x="0" y="363"/>
                  </a:lnTo>
                  <a:lnTo>
                    <a:pt x="181" y="363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7" name="Oval 71"/>
          <p:cNvSpPr>
            <a:spLocks noChangeArrowheads="1"/>
          </p:cNvSpPr>
          <p:nvPr/>
        </p:nvSpPr>
        <p:spPr bwMode="auto">
          <a:xfrm>
            <a:off x="3966863" y="1628329"/>
            <a:ext cx="1692275" cy="8651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control</a:t>
            </a:r>
          </a:p>
        </p:txBody>
      </p:sp>
      <p:sp>
        <p:nvSpPr>
          <p:cNvPr id="58" name="Freeform 97"/>
          <p:cNvSpPr>
            <a:spLocks/>
          </p:cNvSpPr>
          <p:nvPr/>
        </p:nvSpPr>
        <p:spPr bwMode="auto">
          <a:xfrm>
            <a:off x="2207568" y="1383199"/>
            <a:ext cx="1801265" cy="678815"/>
          </a:xfrm>
          <a:custGeom>
            <a:avLst/>
            <a:gdLst>
              <a:gd name="T0" fmla="*/ 0 w 1270"/>
              <a:gd name="T1" fmla="*/ 2147483647 h 242"/>
              <a:gd name="T2" fmla="*/ 2147483647 w 1270"/>
              <a:gd name="T3" fmla="*/ 2147483647 h 242"/>
              <a:gd name="T4" fmla="*/ 2147483647 w 1270"/>
              <a:gd name="T5" fmla="*/ 2147483647 h 242"/>
              <a:gd name="T6" fmla="*/ 2147483647 w 1270"/>
              <a:gd name="T7" fmla="*/ 2147483647 h 242"/>
              <a:gd name="T8" fmla="*/ 2147483647 w 1270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0"/>
              <a:gd name="T16" fmla="*/ 0 h 242"/>
              <a:gd name="T17" fmla="*/ 1270 w 1270"/>
              <a:gd name="T18" fmla="*/ 242 h 2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0" h="242">
                <a:moveTo>
                  <a:pt x="0" y="15"/>
                </a:moveTo>
                <a:cubicBezTo>
                  <a:pt x="136" y="7"/>
                  <a:pt x="272" y="0"/>
                  <a:pt x="363" y="15"/>
                </a:cubicBezTo>
                <a:cubicBezTo>
                  <a:pt x="454" y="30"/>
                  <a:pt x="477" y="76"/>
                  <a:pt x="545" y="106"/>
                </a:cubicBezTo>
                <a:cubicBezTo>
                  <a:pt x="613" y="136"/>
                  <a:pt x="650" y="174"/>
                  <a:pt x="771" y="197"/>
                </a:cubicBezTo>
                <a:cubicBezTo>
                  <a:pt x="892" y="220"/>
                  <a:pt x="1081" y="231"/>
                  <a:pt x="1270" y="24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661421" y="1988989"/>
            <a:ext cx="3238078" cy="1280853"/>
            <a:chOff x="4286250" y="1376945"/>
            <a:chExt cx="3318434" cy="1388221"/>
          </a:xfrm>
        </p:grpSpPr>
        <p:sp>
          <p:nvSpPr>
            <p:cNvPr id="5" name="任意多边形 4"/>
            <p:cNvSpPr/>
            <p:nvPr/>
          </p:nvSpPr>
          <p:spPr bwMode="auto">
            <a:xfrm>
              <a:off x="4286250" y="1376945"/>
              <a:ext cx="3314700" cy="1388219"/>
            </a:xfrm>
            <a:custGeom>
              <a:avLst/>
              <a:gdLst>
                <a:gd name="connsiteX0" fmla="*/ 0 w 3314700"/>
                <a:gd name="connsiteY0" fmla="*/ 37518 h 1388219"/>
                <a:gd name="connsiteX1" fmla="*/ 271463 w 3314700"/>
                <a:gd name="connsiteY1" fmla="*/ 80380 h 1388219"/>
                <a:gd name="connsiteX2" fmla="*/ 414338 w 3314700"/>
                <a:gd name="connsiteY2" fmla="*/ 751893 h 1388219"/>
                <a:gd name="connsiteX3" fmla="*/ 742950 w 3314700"/>
                <a:gd name="connsiteY3" fmla="*/ 1194805 h 1388219"/>
                <a:gd name="connsiteX4" fmla="*/ 1257300 w 3314700"/>
                <a:gd name="connsiteY4" fmla="*/ 1366255 h 1388219"/>
                <a:gd name="connsiteX5" fmla="*/ 3314700 w 3314700"/>
                <a:gd name="connsiteY5" fmla="*/ 1380543 h 138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4700" h="1388219">
                  <a:moveTo>
                    <a:pt x="0" y="37518"/>
                  </a:moveTo>
                  <a:cubicBezTo>
                    <a:pt x="101203" y="-582"/>
                    <a:pt x="202407" y="-38682"/>
                    <a:pt x="271463" y="80380"/>
                  </a:cubicBezTo>
                  <a:cubicBezTo>
                    <a:pt x="340519" y="199442"/>
                    <a:pt x="335757" y="566156"/>
                    <a:pt x="414338" y="751893"/>
                  </a:cubicBezTo>
                  <a:cubicBezTo>
                    <a:pt x="492919" y="937630"/>
                    <a:pt x="602456" y="1092411"/>
                    <a:pt x="742950" y="1194805"/>
                  </a:cubicBezTo>
                  <a:cubicBezTo>
                    <a:pt x="883444" y="1297199"/>
                    <a:pt x="828675" y="1335299"/>
                    <a:pt x="1257300" y="1366255"/>
                  </a:cubicBezTo>
                  <a:cubicBezTo>
                    <a:pt x="1685925" y="1397211"/>
                    <a:pt x="2500312" y="1388877"/>
                    <a:pt x="3314700" y="1380543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 flipH="1" flipV="1">
              <a:off x="7604683" y="2470073"/>
              <a:ext cx="1" cy="29509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3" name="肘形连接符 22"/>
          <p:cNvCxnSpPr/>
          <p:nvPr/>
        </p:nvCxnSpPr>
        <p:spPr bwMode="auto">
          <a:xfrm>
            <a:off x="5803154" y="3741439"/>
            <a:ext cx="1353691" cy="850904"/>
          </a:xfrm>
          <a:prstGeom prst="bentConnector3">
            <a:avLst>
              <a:gd name="adj1" fmla="val 18102"/>
            </a:avLst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直接箭头连接符 35"/>
          <p:cNvCxnSpPr>
            <a:stCxn id="54" idx="6"/>
          </p:cNvCxnSpPr>
          <p:nvPr/>
        </p:nvCxnSpPr>
        <p:spPr bwMode="auto">
          <a:xfrm flipV="1">
            <a:off x="8996088" y="2277492"/>
            <a:ext cx="0" cy="21684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7372745" y="2906626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Branch</a:t>
            </a:r>
          </a:p>
        </p:txBody>
      </p:sp>
      <p:sp>
        <p:nvSpPr>
          <p:cNvPr id="67" name="AutoShape 66"/>
          <p:cNvSpPr>
            <a:spLocks noChangeArrowheads="1"/>
          </p:cNvSpPr>
          <p:nvPr/>
        </p:nvSpPr>
        <p:spPr bwMode="auto">
          <a:xfrm>
            <a:off x="8799444" y="1179037"/>
            <a:ext cx="407127" cy="105990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6" name="Text Box 65"/>
          <p:cNvSpPr txBox="1">
            <a:spLocks noChangeArrowheads="1"/>
          </p:cNvSpPr>
          <p:nvPr/>
        </p:nvSpPr>
        <p:spPr bwMode="auto">
          <a:xfrm>
            <a:off x="4943872" y="898085"/>
            <a:ext cx="842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PC+4</a:t>
            </a:r>
            <a:endParaRPr lang="en-US" altLang="zh-CN" dirty="0">
              <a:solidFill>
                <a:srgbClr val="8064A2">
                  <a:lumMod val="50000"/>
                </a:srgbClr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6" name="肘形连接符 15"/>
          <p:cNvCxnSpPr/>
          <p:nvPr/>
        </p:nvCxnSpPr>
        <p:spPr bwMode="auto">
          <a:xfrm>
            <a:off x="5733365" y="1180074"/>
            <a:ext cx="3065358" cy="385848"/>
          </a:xfrm>
          <a:prstGeom prst="bentConnector3">
            <a:avLst>
              <a:gd name="adj1" fmla="val 7637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3" name="Text Box 23"/>
          <p:cNvSpPr txBox="1">
            <a:spLocks noChangeArrowheads="1"/>
          </p:cNvSpPr>
          <p:nvPr/>
        </p:nvSpPr>
        <p:spPr bwMode="auto">
          <a:xfrm rot="16200000">
            <a:off x="9817164" y="2309036"/>
            <a:ext cx="970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Jump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743486" y="849178"/>
          <a:ext cx="420687" cy="5447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9310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charset="-122"/>
                          <a:cs typeface="+mn-cs"/>
                        </a:rPr>
                        <a:t>Op(7)</a:t>
                      </a:r>
                      <a:endParaRPr kumimoji="0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charset="-122"/>
                        <a:cs typeface="+mn-cs"/>
                      </a:endParaRPr>
                    </a:p>
                  </a:txBody>
                  <a:tcPr marL="46800" marR="46800" vert="vert2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9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solidFill>
                            <a:srgbClr val="FF0000"/>
                          </a:solidFill>
                        </a:rPr>
                        <a:t>rd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(5)</a:t>
                      </a:r>
                      <a:endParaRPr lang="en-US" altLang="zh-C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46800" marR="46800" vert="vert2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44369449"/>
                  </a:ext>
                </a:extLst>
              </a:tr>
              <a:tr h="3423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Target 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address(20) </a:t>
                      </a:r>
                      <a:endParaRPr lang="en-US" altLang="zh-C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46800" marR="46800" vert="vert2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Rectangle 105"/>
          <p:cNvSpPr>
            <a:spLocks noChangeArrowheads="1"/>
          </p:cNvSpPr>
          <p:nvPr/>
        </p:nvSpPr>
        <p:spPr bwMode="auto">
          <a:xfrm>
            <a:off x="9907194" y="3330726"/>
            <a:ext cx="22374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1800" dirty="0" err="1" smtClean="0">
                <a:solidFill>
                  <a:srgbClr val="993300"/>
                </a:solidFill>
              </a:rPr>
              <a:t>jal</a:t>
            </a:r>
            <a:r>
              <a:rPr lang="en-US" altLang="zh-CN" sz="1800" dirty="0" smtClean="0">
                <a:solidFill>
                  <a:srgbClr val="993300"/>
                </a:solidFill>
              </a:rPr>
              <a:t>  x1, procedure</a:t>
            </a:r>
            <a:endParaRPr lang="en-US" altLang="zh-CN" sz="1800" dirty="0">
              <a:solidFill>
                <a:srgbClr val="9933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0315042" y="1663551"/>
            <a:ext cx="1305795" cy="28185"/>
          </a:xfrm>
          <a:prstGeom prst="straightConnector1">
            <a:avLst/>
          </a:prstGeom>
          <a:ln w="28575">
            <a:solidFill>
              <a:srgbClr val="FF0000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10800000" flipV="1">
            <a:off x="3008919" y="1124744"/>
            <a:ext cx="1791417" cy="4126764"/>
          </a:xfrm>
          <a:prstGeom prst="bentConnector2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996353" y="5229200"/>
            <a:ext cx="72921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311736" y="138949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PC</a:t>
            </a:r>
            <a:endParaRPr lang="zh-CN" altLang="en-US" dirty="0"/>
          </a:p>
        </p:txBody>
      </p:sp>
      <p:grpSp>
        <p:nvGrpSpPr>
          <p:cNvPr id="91" name="组合 90"/>
          <p:cNvGrpSpPr/>
          <p:nvPr/>
        </p:nvGrpSpPr>
        <p:grpSpPr>
          <a:xfrm>
            <a:off x="6329439" y="2038450"/>
            <a:ext cx="990697" cy="958502"/>
            <a:chOff x="9708524" y="1102074"/>
            <a:chExt cx="990697" cy="958502"/>
          </a:xfrm>
        </p:grpSpPr>
        <p:sp>
          <p:nvSpPr>
            <p:cNvPr id="92" name="椭圆 91"/>
            <p:cNvSpPr/>
            <p:nvPr/>
          </p:nvSpPr>
          <p:spPr>
            <a:xfrm>
              <a:off x="9756871" y="1102074"/>
              <a:ext cx="696024" cy="9585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9708524" y="1196604"/>
              <a:ext cx="990697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800" dirty="0" smtClean="0">
                  <a:solidFill>
                    <a:srgbClr val="FF0000"/>
                  </a:solidFill>
                </a:rPr>
                <a:t>Shift</a:t>
              </a:r>
            </a:p>
            <a:p>
              <a:pPr>
                <a:buNone/>
              </a:pPr>
              <a:r>
                <a:rPr lang="en-US" altLang="zh-CN" sz="1800" dirty="0" smtClean="0">
                  <a:solidFill>
                    <a:srgbClr val="FF0000"/>
                  </a:solidFill>
                </a:rPr>
                <a:t>Left 1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5" name="AutoShape 66"/>
          <p:cNvSpPr>
            <a:spLocks noChangeArrowheads="1"/>
          </p:cNvSpPr>
          <p:nvPr/>
        </p:nvSpPr>
        <p:spPr bwMode="auto">
          <a:xfrm>
            <a:off x="9907194" y="1179037"/>
            <a:ext cx="407127" cy="105990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9206571" y="1463331"/>
            <a:ext cx="700623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8462873" y="1998660"/>
            <a:ext cx="0" cy="4948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flipV="1">
            <a:off x="8452022" y="1916832"/>
            <a:ext cx="1455172" cy="576684"/>
          </a:xfrm>
          <a:prstGeom prst="bentConnector3">
            <a:avLst>
              <a:gd name="adj1" fmla="val 69125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65" idx="2"/>
          </p:cNvCxnSpPr>
          <p:nvPr/>
        </p:nvCxnSpPr>
        <p:spPr>
          <a:xfrm flipH="1">
            <a:off x="10110757" y="2238940"/>
            <a:ext cx="1" cy="667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797375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400256" y="6197278"/>
            <a:ext cx="3370197" cy="331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dirty="0"/>
              <a:t>Chapter 4 — The Processor — </a:t>
            </a:r>
            <a:fld id="{21D5F01B-9668-4361-9055-FB6B14F69C5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AU" altLang="en-US" sz="1400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Composing the Elements</a:t>
            </a:r>
            <a:endParaRPr lang="en-AU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First-cut data path does an instruction in one clock cycle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can only do one function at a time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Hence, we need separate instruction and data memories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multiplexers where alternate data sources are used for different instructions</a:t>
            </a:r>
            <a:endParaRPr lang="en-AU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635242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R-Type/Load/Store </a:t>
            </a:r>
            <a:r>
              <a:rPr lang="en-US" altLang="en-US" dirty="0" err="1"/>
              <a:t>Datapath</a:t>
            </a:r>
            <a:endParaRPr lang="zh-CN" alt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557339"/>
            <a:ext cx="81216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4540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 </a:t>
            </a:r>
            <a:r>
              <a:rPr lang="en-US" altLang="zh-CN" dirty="0" err="1"/>
              <a:t>D</a:t>
            </a:r>
            <a:r>
              <a:rPr lang="en-US" altLang="zh-CN" dirty="0" err="1" smtClean="0"/>
              <a:t>atapath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090067"/>
            <a:ext cx="7632700" cy="50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9100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229102" y="20638"/>
            <a:ext cx="9332143" cy="45720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>Full </a:t>
            </a:r>
            <a:r>
              <a:rPr lang="en-US" altLang="zh-CN" dirty="0" err="1" smtClean="0"/>
              <a:t>datapath</a:t>
            </a:r>
            <a:endParaRPr lang="en-US" altLang="zh-CN" dirty="0"/>
          </a:p>
        </p:txBody>
      </p:sp>
      <p:sp>
        <p:nvSpPr>
          <p:cNvPr id="142357" name="Freeform 4"/>
          <p:cNvSpPr>
            <a:spLocks/>
          </p:cNvSpPr>
          <p:nvPr/>
        </p:nvSpPr>
        <p:spPr bwMode="auto">
          <a:xfrm>
            <a:off x="6218239" y="4437064"/>
            <a:ext cx="2305050" cy="863600"/>
          </a:xfrm>
          <a:custGeom>
            <a:avLst/>
            <a:gdLst>
              <a:gd name="T0" fmla="*/ 0 w 1452"/>
              <a:gd name="T1" fmla="*/ 0 h 544"/>
              <a:gd name="T2" fmla="*/ 182 w 1452"/>
              <a:gd name="T3" fmla="*/ 0 h 544"/>
              <a:gd name="T4" fmla="*/ 182 w 1452"/>
              <a:gd name="T5" fmla="*/ 544 h 544"/>
              <a:gd name="T6" fmla="*/ 1452 w 1452"/>
              <a:gd name="T7" fmla="*/ 544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1452"/>
              <a:gd name="T13" fmla="*/ 0 h 544"/>
              <a:gd name="T14" fmla="*/ 1452 w 1452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2" h="544">
                <a:moveTo>
                  <a:pt x="0" y="0"/>
                </a:moveTo>
                <a:lnTo>
                  <a:pt x="182" y="0"/>
                </a:lnTo>
                <a:lnTo>
                  <a:pt x="182" y="544"/>
                </a:lnTo>
                <a:lnTo>
                  <a:pt x="1452" y="544"/>
                </a:lnTo>
              </a:path>
            </a:pathLst>
          </a:custGeom>
          <a:noFill/>
          <a:ln w="3810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58" name="Rectangle 5"/>
          <p:cNvSpPr>
            <a:spLocks noChangeArrowheads="1"/>
          </p:cNvSpPr>
          <p:nvPr/>
        </p:nvSpPr>
        <p:spPr bwMode="auto">
          <a:xfrm>
            <a:off x="4587877" y="2636839"/>
            <a:ext cx="1657350" cy="2376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Registers</a:t>
            </a:r>
          </a:p>
        </p:txBody>
      </p:sp>
      <p:sp>
        <p:nvSpPr>
          <p:cNvPr id="142359" name="Text Box 6"/>
          <p:cNvSpPr txBox="1">
            <a:spLocks noChangeArrowheads="1"/>
          </p:cNvSpPr>
          <p:nvPr/>
        </p:nvSpPr>
        <p:spPr bwMode="auto">
          <a:xfrm>
            <a:off x="4518027" y="2717801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Read address1</a:t>
            </a:r>
          </a:p>
        </p:txBody>
      </p:sp>
      <p:sp>
        <p:nvSpPr>
          <p:cNvPr id="142360" name="Text Box 7"/>
          <p:cNvSpPr txBox="1">
            <a:spLocks noChangeArrowheads="1"/>
          </p:cNvSpPr>
          <p:nvPr/>
        </p:nvSpPr>
        <p:spPr bwMode="auto">
          <a:xfrm>
            <a:off x="4516439" y="3355976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address2</a:t>
            </a:r>
          </a:p>
        </p:txBody>
      </p:sp>
      <p:sp>
        <p:nvSpPr>
          <p:cNvPr id="142361" name="Text Box 8"/>
          <p:cNvSpPr txBox="1">
            <a:spLocks noChangeArrowheads="1"/>
          </p:cNvSpPr>
          <p:nvPr/>
        </p:nvSpPr>
        <p:spPr bwMode="auto">
          <a:xfrm>
            <a:off x="4518027" y="3941764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address</a:t>
            </a:r>
          </a:p>
        </p:txBody>
      </p:sp>
      <p:sp>
        <p:nvSpPr>
          <p:cNvPr id="142362" name="Text Box 9"/>
          <p:cNvSpPr txBox="1">
            <a:spLocks noChangeArrowheads="1"/>
          </p:cNvSpPr>
          <p:nvPr/>
        </p:nvSpPr>
        <p:spPr bwMode="auto">
          <a:xfrm>
            <a:off x="4518027" y="4518026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42363" name="Text Box 10"/>
          <p:cNvSpPr txBox="1">
            <a:spLocks noChangeArrowheads="1"/>
          </p:cNvSpPr>
          <p:nvPr/>
        </p:nvSpPr>
        <p:spPr bwMode="auto">
          <a:xfrm>
            <a:off x="5094289" y="3078164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data1</a:t>
            </a:r>
          </a:p>
        </p:txBody>
      </p:sp>
      <p:sp>
        <p:nvSpPr>
          <p:cNvPr id="142364" name="Text Box 11"/>
          <p:cNvSpPr txBox="1">
            <a:spLocks noChangeArrowheads="1"/>
          </p:cNvSpPr>
          <p:nvPr/>
        </p:nvSpPr>
        <p:spPr bwMode="auto">
          <a:xfrm>
            <a:off x="4910139" y="4292601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data2</a:t>
            </a:r>
          </a:p>
        </p:txBody>
      </p:sp>
      <p:sp>
        <p:nvSpPr>
          <p:cNvPr id="142365" name="Freeform 12"/>
          <p:cNvSpPr>
            <a:spLocks/>
          </p:cNvSpPr>
          <p:nvPr/>
        </p:nvSpPr>
        <p:spPr bwMode="auto">
          <a:xfrm>
            <a:off x="7108827" y="2852739"/>
            <a:ext cx="936625" cy="1944688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499 h 1225"/>
              <a:gd name="T4" fmla="*/ 10 w 726"/>
              <a:gd name="T5" fmla="*/ 590 h 1225"/>
              <a:gd name="T6" fmla="*/ 0 w 726"/>
              <a:gd name="T7" fmla="*/ 726 h 1225"/>
              <a:gd name="T8" fmla="*/ 0 w 726"/>
              <a:gd name="T9" fmla="*/ 1225 h 1225"/>
              <a:gd name="T10" fmla="*/ 74 w 726"/>
              <a:gd name="T11" fmla="*/ 862 h 1225"/>
              <a:gd name="T12" fmla="*/ 74 w 726"/>
              <a:gd name="T13" fmla="*/ 363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66" name="Text Box 13"/>
          <p:cNvSpPr txBox="1">
            <a:spLocks noChangeArrowheads="1"/>
          </p:cNvSpPr>
          <p:nvPr/>
        </p:nvSpPr>
        <p:spPr bwMode="auto">
          <a:xfrm>
            <a:off x="7469189" y="3884614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5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Times New Roman" panose="02020603050405020304" pitchFamily="18" charset="0"/>
              </a:rPr>
              <a:t>ALU </a:t>
            </a:r>
          </a:p>
          <a:p>
            <a:pPr>
              <a:lnSpc>
                <a:spcPct val="5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142367" name="Text Box 14"/>
          <p:cNvSpPr txBox="1">
            <a:spLocks noChangeArrowheads="1"/>
          </p:cNvSpPr>
          <p:nvPr/>
        </p:nvSpPr>
        <p:spPr bwMode="auto">
          <a:xfrm>
            <a:off x="7540627" y="3354389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3366CC"/>
                </a:solidFill>
                <a:latin typeface="Times New Roman" panose="02020603050405020304" pitchFamily="18" charset="0"/>
              </a:rPr>
              <a:t>Zero   </a:t>
            </a:r>
            <a:endParaRPr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42368" name="Text Box 15"/>
          <p:cNvSpPr txBox="1">
            <a:spLocks noChangeArrowheads="1"/>
          </p:cNvSpPr>
          <p:nvPr/>
        </p:nvSpPr>
        <p:spPr bwMode="auto">
          <a:xfrm>
            <a:off x="7104064" y="3284539"/>
            <a:ext cx="554038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142369" name="Line 16"/>
          <p:cNvSpPr>
            <a:spLocks noChangeShapeType="1"/>
          </p:cNvSpPr>
          <p:nvPr/>
        </p:nvSpPr>
        <p:spPr bwMode="auto">
          <a:xfrm>
            <a:off x="7685089" y="2636839"/>
            <a:ext cx="0" cy="5762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0" name="Line 17"/>
          <p:cNvSpPr>
            <a:spLocks noChangeShapeType="1"/>
          </p:cNvSpPr>
          <p:nvPr/>
        </p:nvSpPr>
        <p:spPr bwMode="auto">
          <a:xfrm>
            <a:off x="7554914" y="2711451"/>
            <a:ext cx="215900" cy="1428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1" name="Text Box 18"/>
          <p:cNvSpPr txBox="1">
            <a:spLocks noChangeArrowheads="1"/>
          </p:cNvSpPr>
          <p:nvPr/>
        </p:nvSpPr>
        <p:spPr bwMode="auto">
          <a:xfrm>
            <a:off x="7469189" y="2709864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2372" name="Line 19"/>
          <p:cNvSpPr>
            <a:spLocks noChangeShapeType="1"/>
          </p:cNvSpPr>
          <p:nvPr/>
        </p:nvSpPr>
        <p:spPr bwMode="auto">
          <a:xfrm>
            <a:off x="8045452" y="4086226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3" name="Line 20"/>
          <p:cNvSpPr>
            <a:spLocks noChangeShapeType="1"/>
          </p:cNvSpPr>
          <p:nvPr/>
        </p:nvSpPr>
        <p:spPr bwMode="auto">
          <a:xfrm>
            <a:off x="6246814" y="3294064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4" name="Line 21"/>
          <p:cNvSpPr>
            <a:spLocks noChangeShapeType="1"/>
          </p:cNvSpPr>
          <p:nvPr/>
        </p:nvSpPr>
        <p:spPr bwMode="auto">
          <a:xfrm flipH="1" flipV="1">
            <a:off x="5232400" y="2163764"/>
            <a:ext cx="6352" cy="48259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5" name="Text Box 22"/>
          <p:cNvSpPr txBox="1">
            <a:spLocks noChangeArrowheads="1"/>
          </p:cNvSpPr>
          <p:nvPr/>
        </p:nvSpPr>
        <p:spPr bwMode="auto">
          <a:xfrm>
            <a:off x="5237164" y="2273301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RegWrite</a:t>
            </a:r>
          </a:p>
        </p:txBody>
      </p:sp>
      <p:sp>
        <p:nvSpPr>
          <p:cNvPr id="142376" name="Rectangle 23"/>
          <p:cNvSpPr>
            <a:spLocks noChangeArrowheads="1"/>
          </p:cNvSpPr>
          <p:nvPr/>
        </p:nvSpPr>
        <p:spPr bwMode="auto">
          <a:xfrm>
            <a:off x="8548689" y="3784601"/>
            <a:ext cx="1152525" cy="16557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77" name="Text Box 24"/>
          <p:cNvSpPr txBox="1">
            <a:spLocks noChangeArrowheads="1"/>
          </p:cNvSpPr>
          <p:nvPr/>
        </p:nvSpPr>
        <p:spPr bwMode="auto">
          <a:xfrm>
            <a:off x="8497889" y="3894139"/>
            <a:ext cx="1008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142378" name="Text Box 25"/>
          <p:cNvSpPr txBox="1">
            <a:spLocks noChangeArrowheads="1"/>
          </p:cNvSpPr>
          <p:nvPr/>
        </p:nvSpPr>
        <p:spPr bwMode="auto">
          <a:xfrm>
            <a:off x="8497889" y="5022851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42379" name="Text Box 26"/>
          <p:cNvSpPr txBox="1">
            <a:spLocks noChangeArrowheads="1"/>
          </p:cNvSpPr>
          <p:nvPr/>
        </p:nvSpPr>
        <p:spPr bwMode="auto">
          <a:xfrm>
            <a:off x="8548689" y="4433889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</a:t>
            </a:r>
          </a:p>
        </p:txBody>
      </p:sp>
      <p:sp>
        <p:nvSpPr>
          <p:cNvPr id="142380" name="Oval 27"/>
          <p:cNvSpPr>
            <a:spLocks noChangeArrowheads="1"/>
          </p:cNvSpPr>
          <p:nvPr/>
        </p:nvSpPr>
        <p:spPr bwMode="auto">
          <a:xfrm>
            <a:off x="4805364" y="5081589"/>
            <a:ext cx="7921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Imm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Gen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81" name="Freeform 28"/>
          <p:cNvSpPr>
            <a:spLocks/>
          </p:cNvSpPr>
          <p:nvPr/>
        </p:nvSpPr>
        <p:spPr bwMode="auto">
          <a:xfrm>
            <a:off x="5597527" y="4792664"/>
            <a:ext cx="1079500" cy="865188"/>
          </a:xfrm>
          <a:custGeom>
            <a:avLst/>
            <a:gdLst>
              <a:gd name="T0" fmla="*/ 0 w 953"/>
              <a:gd name="T1" fmla="*/ 6 h 861"/>
              <a:gd name="T2" fmla="*/ 17 w 953"/>
              <a:gd name="T3" fmla="*/ 6 h 861"/>
              <a:gd name="T4" fmla="*/ 17 w 953"/>
              <a:gd name="T5" fmla="*/ 0 h 861"/>
              <a:gd name="T6" fmla="*/ 24 w 953"/>
              <a:gd name="T7" fmla="*/ 0 h 861"/>
              <a:gd name="T8" fmla="*/ 0 60000 65536"/>
              <a:gd name="T9" fmla="*/ 0 60000 65536"/>
              <a:gd name="T10" fmla="*/ 0 60000 65536"/>
              <a:gd name="T11" fmla="*/ 0 60000 65536"/>
              <a:gd name="T12" fmla="*/ 0 w 953"/>
              <a:gd name="T13" fmla="*/ 0 h 861"/>
              <a:gd name="T14" fmla="*/ 953 w 953"/>
              <a:gd name="T15" fmla="*/ 861 h 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3" h="861">
                <a:moveTo>
                  <a:pt x="0" y="861"/>
                </a:moveTo>
                <a:lnTo>
                  <a:pt x="680" y="861"/>
                </a:lnTo>
                <a:lnTo>
                  <a:pt x="680" y="0"/>
                </a:lnTo>
                <a:lnTo>
                  <a:pt x="953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2" name="Text Box 29"/>
          <p:cNvSpPr txBox="1">
            <a:spLocks noChangeArrowheads="1"/>
          </p:cNvSpPr>
          <p:nvPr/>
        </p:nvSpPr>
        <p:spPr bwMode="auto">
          <a:xfrm>
            <a:off x="3221039" y="5084764"/>
            <a:ext cx="106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0-31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83" name="Text Box 30"/>
          <p:cNvSpPr txBox="1">
            <a:spLocks noChangeArrowheads="1"/>
          </p:cNvSpPr>
          <p:nvPr/>
        </p:nvSpPr>
        <p:spPr bwMode="auto">
          <a:xfrm>
            <a:off x="3459164" y="2563814"/>
            <a:ext cx="10572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15-19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84" name="Text Box 31"/>
          <p:cNvSpPr txBox="1">
            <a:spLocks noChangeArrowheads="1"/>
          </p:cNvSpPr>
          <p:nvPr/>
        </p:nvSpPr>
        <p:spPr bwMode="auto">
          <a:xfrm>
            <a:off x="3431508" y="3101976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20-24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85" name="Line 32"/>
          <p:cNvSpPr>
            <a:spLocks noChangeShapeType="1"/>
          </p:cNvSpPr>
          <p:nvPr/>
        </p:nvSpPr>
        <p:spPr bwMode="auto">
          <a:xfrm flipV="1">
            <a:off x="9053514" y="3424239"/>
            <a:ext cx="0" cy="3603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6" name="Text Box 33"/>
          <p:cNvSpPr txBox="1">
            <a:spLocks noChangeArrowheads="1"/>
          </p:cNvSpPr>
          <p:nvPr/>
        </p:nvSpPr>
        <p:spPr bwMode="auto">
          <a:xfrm>
            <a:off x="8980489" y="3352801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MenWrite</a:t>
            </a:r>
          </a:p>
        </p:txBody>
      </p:sp>
      <p:sp>
        <p:nvSpPr>
          <p:cNvPr id="142387" name="Line 34"/>
          <p:cNvSpPr>
            <a:spLocks noChangeShapeType="1"/>
          </p:cNvSpPr>
          <p:nvPr/>
        </p:nvSpPr>
        <p:spPr bwMode="auto">
          <a:xfrm>
            <a:off x="9267827" y="5441951"/>
            <a:ext cx="0" cy="5762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8" name="Text Box 35"/>
          <p:cNvSpPr txBox="1">
            <a:spLocks noChangeArrowheads="1"/>
          </p:cNvSpPr>
          <p:nvPr/>
        </p:nvSpPr>
        <p:spPr bwMode="auto">
          <a:xfrm>
            <a:off x="8332789" y="5368926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</a:rPr>
              <a:t>MenRead</a:t>
            </a:r>
          </a:p>
        </p:txBody>
      </p:sp>
      <p:sp>
        <p:nvSpPr>
          <p:cNvPr id="142389" name="Line 36"/>
          <p:cNvSpPr>
            <a:spLocks noChangeShapeType="1"/>
          </p:cNvSpPr>
          <p:nvPr/>
        </p:nvSpPr>
        <p:spPr bwMode="auto">
          <a:xfrm>
            <a:off x="4445002" y="5445126"/>
            <a:ext cx="144463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90" name="Text Box 37"/>
          <p:cNvSpPr txBox="1">
            <a:spLocks noChangeArrowheads="1"/>
          </p:cNvSpPr>
          <p:nvPr/>
        </p:nvSpPr>
        <p:spPr bwMode="auto">
          <a:xfrm>
            <a:off x="4229102" y="5589589"/>
            <a:ext cx="431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32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91" name="Text Box 38"/>
          <p:cNvSpPr txBox="1">
            <a:spLocks noChangeArrowheads="1"/>
          </p:cNvSpPr>
          <p:nvPr/>
        </p:nvSpPr>
        <p:spPr bwMode="auto">
          <a:xfrm>
            <a:off x="5813427" y="5297489"/>
            <a:ext cx="431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64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92" name="Line 39"/>
          <p:cNvSpPr>
            <a:spLocks noChangeShapeType="1"/>
          </p:cNvSpPr>
          <p:nvPr/>
        </p:nvSpPr>
        <p:spPr bwMode="auto">
          <a:xfrm>
            <a:off x="6173789" y="5513389"/>
            <a:ext cx="144463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93" name="Text Box 40"/>
          <p:cNvSpPr txBox="1">
            <a:spLocks noChangeArrowheads="1"/>
          </p:cNvSpPr>
          <p:nvPr/>
        </p:nvSpPr>
        <p:spPr bwMode="auto">
          <a:xfrm>
            <a:off x="6894514" y="5945189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64bits </a:t>
            </a:r>
            <a:r>
              <a:rPr lang="en-US" altLang="zh-CN" sz="24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data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142395" name="AutoShape 42"/>
          <p:cNvSpPr>
            <a:spLocks noChangeArrowheads="1"/>
          </p:cNvSpPr>
          <p:nvPr/>
        </p:nvSpPr>
        <p:spPr bwMode="auto">
          <a:xfrm>
            <a:off x="6677027" y="4217989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MUX</a:t>
            </a:r>
          </a:p>
        </p:txBody>
      </p:sp>
      <p:sp>
        <p:nvSpPr>
          <p:cNvPr id="142397" name="Line 44"/>
          <p:cNvSpPr>
            <a:spLocks noChangeShapeType="1"/>
          </p:cNvSpPr>
          <p:nvPr/>
        </p:nvSpPr>
        <p:spPr bwMode="auto">
          <a:xfrm flipV="1">
            <a:off x="3076577" y="4149080"/>
            <a:ext cx="1435101" cy="147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98" name="Text Box 45"/>
          <p:cNvSpPr txBox="1">
            <a:spLocks noChangeArrowheads="1"/>
          </p:cNvSpPr>
          <p:nvPr/>
        </p:nvSpPr>
        <p:spPr bwMode="auto">
          <a:xfrm>
            <a:off x="3460753" y="3814763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7-11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401" name="Line 48"/>
          <p:cNvSpPr>
            <a:spLocks noChangeShapeType="1"/>
          </p:cNvSpPr>
          <p:nvPr/>
        </p:nvSpPr>
        <p:spPr bwMode="auto">
          <a:xfrm>
            <a:off x="3221039" y="5588001"/>
            <a:ext cx="15827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2" name="Line 49"/>
          <p:cNvSpPr>
            <a:spLocks noChangeShapeType="1"/>
          </p:cNvSpPr>
          <p:nvPr/>
        </p:nvSpPr>
        <p:spPr bwMode="auto">
          <a:xfrm>
            <a:off x="6461127" y="4433889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3" name="Oval 50"/>
          <p:cNvSpPr>
            <a:spLocks noChangeArrowheads="1"/>
          </p:cNvSpPr>
          <p:nvPr/>
        </p:nvSpPr>
        <p:spPr bwMode="auto">
          <a:xfrm>
            <a:off x="6473827" y="4389439"/>
            <a:ext cx="71438" cy="714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04" name="Line 51"/>
          <p:cNvSpPr>
            <a:spLocks noChangeShapeType="1"/>
          </p:cNvSpPr>
          <p:nvPr/>
        </p:nvSpPr>
        <p:spPr bwMode="auto">
          <a:xfrm>
            <a:off x="6965952" y="4505326"/>
            <a:ext cx="1444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5" name="AutoShape 52"/>
          <p:cNvSpPr>
            <a:spLocks noChangeArrowheads="1"/>
          </p:cNvSpPr>
          <p:nvPr/>
        </p:nvSpPr>
        <p:spPr bwMode="auto">
          <a:xfrm>
            <a:off x="10059989" y="4360864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MUX</a:t>
            </a:r>
          </a:p>
        </p:txBody>
      </p:sp>
      <p:sp>
        <p:nvSpPr>
          <p:cNvPr id="142407" name="Line 54"/>
          <p:cNvSpPr>
            <a:spLocks noChangeShapeType="1"/>
          </p:cNvSpPr>
          <p:nvPr/>
        </p:nvSpPr>
        <p:spPr bwMode="auto">
          <a:xfrm>
            <a:off x="9701214" y="4576764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8" name="Freeform 55"/>
          <p:cNvSpPr>
            <a:spLocks/>
          </p:cNvSpPr>
          <p:nvPr/>
        </p:nvSpPr>
        <p:spPr bwMode="auto">
          <a:xfrm>
            <a:off x="8259764" y="4073526"/>
            <a:ext cx="1800225" cy="1727200"/>
          </a:xfrm>
          <a:custGeom>
            <a:avLst/>
            <a:gdLst>
              <a:gd name="T0" fmla="*/ 0 w 1134"/>
              <a:gd name="T1" fmla="*/ 0 h 1088"/>
              <a:gd name="T2" fmla="*/ 0 w 1134"/>
              <a:gd name="T3" fmla="*/ 1088 h 1088"/>
              <a:gd name="T4" fmla="*/ 998 w 1134"/>
              <a:gd name="T5" fmla="*/ 1088 h 1088"/>
              <a:gd name="T6" fmla="*/ 998 w 1134"/>
              <a:gd name="T7" fmla="*/ 589 h 1088"/>
              <a:gd name="T8" fmla="*/ 1134 w 1134"/>
              <a:gd name="T9" fmla="*/ 589 h 10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4"/>
              <a:gd name="T16" fmla="*/ 0 h 1088"/>
              <a:gd name="T17" fmla="*/ 1134 w 1134"/>
              <a:gd name="T18" fmla="*/ 1088 h 10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4" h="1088">
                <a:moveTo>
                  <a:pt x="0" y="0"/>
                </a:moveTo>
                <a:lnTo>
                  <a:pt x="0" y="1088"/>
                </a:lnTo>
                <a:lnTo>
                  <a:pt x="998" y="1088"/>
                </a:lnTo>
                <a:lnTo>
                  <a:pt x="998" y="589"/>
                </a:lnTo>
                <a:lnTo>
                  <a:pt x="1134" y="589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9" name="Oval 56"/>
          <p:cNvSpPr>
            <a:spLocks noChangeArrowheads="1"/>
          </p:cNvSpPr>
          <p:nvPr/>
        </p:nvSpPr>
        <p:spPr bwMode="auto">
          <a:xfrm>
            <a:off x="8226427" y="4048126"/>
            <a:ext cx="71438" cy="714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10" name="Line 57"/>
          <p:cNvSpPr>
            <a:spLocks noChangeShapeType="1"/>
          </p:cNvSpPr>
          <p:nvPr/>
        </p:nvSpPr>
        <p:spPr bwMode="auto">
          <a:xfrm>
            <a:off x="7396164" y="2128839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11" name="Text Box 58"/>
          <p:cNvSpPr txBox="1">
            <a:spLocks noChangeArrowheads="1"/>
          </p:cNvSpPr>
          <p:nvPr/>
        </p:nvSpPr>
        <p:spPr bwMode="auto">
          <a:xfrm>
            <a:off x="7612064" y="2784476"/>
            <a:ext cx="1439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</a:rPr>
              <a:t>ALU operation</a:t>
            </a:r>
          </a:p>
        </p:txBody>
      </p:sp>
      <p:sp>
        <p:nvSpPr>
          <p:cNvPr id="142412" name="Freeform 59"/>
          <p:cNvSpPr>
            <a:spLocks/>
          </p:cNvSpPr>
          <p:nvPr/>
        </p:nvSpPr>
        <p:spPr bwMode="auto">
          <a:xfrm>
            <a:off x="7683502" y="904876"/>
            <a:ext cx="863600" cy="1439863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18 h 1225"/>
              <a:gd name="T4" fmla="*/ 4 w 726"/>
              <a:gd name="T5" fmla="*/ 22 h 1225"/>
              <a:gd name="T6" fmla="*/ 0 w 726"/>
              <a:gd name="T7" fmla="*/ 27 h 1225"/>
              <a:gd name="T8" fmla="*/ 0 w 726"/>
              <a:gd name="T9" fmla="*/ 45 h 1225"/>
              <a:gd name="T10" fmla="*/ 31 w 726"/>
              <a:gd name="T11" fmla="*/ 31 h 1225"/>
              <a:gd name="T12" fmla="*/ 31 w 726"/>
              <a:gd name="T13" fmla="*/ 13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13" name="Oval 60"/>
          <p:cNvSpPr>
            <a:spLocks noChangeArrowheads="1"/>
          </p:cNvSpPr>
          <p:nvPr/>
        </p:nvSpPr>
        <p:spPr bwMode="auto">
          <a:xfrm>
            <a:off x="6819902" y="1552576"/>
            <a:ext cx="5762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Shift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left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415" name="AutoShape 62"/>
          <p:cNvSpPr>
            <a:spLocks noChangeArrowheads="1"/>
          </p:cNvSpPr>
          <p:nvPr/>
        </p:nvSpPr>
        <p:spPr bwMode="auto">
          <a:xfrm>
            <a:off x="9269414" y="1049339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MUX</a:t>
            </a:r>
          </a:p>
        </p:txBody>
      </p:sp>
      <p:sp>
        <p:nvSpPr>
          <p:cNvPr id="142416" name="Text Box 63"/>
          <p:cNvSpPr txBox="1">
            <a:spLocks noChangeArrowheads="1"/>
          </p:cNvSpPr>
          <p:nvPr/>
        </p:nvSpPr>
        <p:spPr bwMode="auto">
          <a:xfrm>
            <a:off x="7751764" y="1265239"/>
            <a:ext cx="5540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ADD</a:t>
            </a:r>
          </a:p>
        </p:txBody>
      </p:sp>
      <p:sp>
        <p:nvSpPr>
          <p:cNvPr id="142418" name="Line 65"/>
          <p:cNvSpPr>
            <a:spLocks noChangeShapeType="1"/>
          </p:cNvSpPr>
          <p:nvPr/>
        </p:nvSpPr>
        <p:spPr bwMode="auto">
          <a:xfrm>
            <a:off x="8548689" y="1625601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20" name="Freeform 67"/>
          <p:cNvSpPr>
            <a:spLocks/>
          </p:cNvSpPr>
          <p:nvPr/>
        </p:nvSpPr>
        <p:spPr bwMode="auto">
          <a:xfrm>
            <a:off x="6389689" y="2128839"/>
            <a:ext cx="431800" cy="2663825"/>
          </a:xfrm>
          <a:custGeom>
            <a:avLst/>
            <a:gdLst>
              <a:gd name="T0" fmla="*/ 0 w 272"/>
              <a:gd name="T1" fmla="*/ 1678 h 1678"/>
              <a:gd name="T2" fmla="*/ 0 w 272"/>
              <a:gd name="T3" fmla="*/ 907 h 1678"/>
              <a:gd name="T4" fmla="*/ 91 w 272"/>
              <a:gd name="T5" fmla="*/ 454 h 1678"/>
              <a:gd name="T6" fmla="*/ 91 w 272"/>
              <a:gd name="T7" fmla="*/ 0 h 1678"/>
              <a:gd name="T8" fmla="*/ 272 w 272"/>
              <a:gd name="T9" fmla="*/ 0 h 16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"/>
              <a:gd name="T16" fmla="*/ 0 h 1678"/>
              <a:gd name="T17" fmla="*/ 272 w 272"/>
              <a:gd name="T18" fmla="*/ 1678 h 16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" h="1678">
                <a:moveTo>
                  <a:pt x="0" y="1678"/>
                </a:moveTo>
                <a:lnTo>
                  <a:pt x="0" y="907"/>
                </a:lnTo>
                <a:lnTo>
                  <a:pt x="91" y="454"/>
                </a:lnTo>
                <a:lnTo>
                  <a:pt x="91" y="0"/>
                </a:lnTo>
                <a:lnTo>
                  <a:pt x="272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21" name="Oval 68"/>
          <p:cNvSpPr>
            <a:spLocks noChangeArrowheads="1"/>
          </p:cNvSpPr>
          <p:nvPr/>
        </p:nvSpPr>
        <p:spPr bwMode="auto">
          <a:xfrm>
            <a:off x="6330952" y="4746626"/>
            <a:ext cx="71438" cy="714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22" name="Freeform 69"/>
          <p:cNvSpPr>
            <a:spLocks/>
          </p:cNvSpPr>
          <p:nvPr/>
        </p:nvSpPr>
        <p:spPr bwMode="auto">
          <a:xfrm>
            <a:off x="5611814" y="692151"/>
            <a:ext cx="431800" cy="1223963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3 h 1225"/>
              <a:gd name="T4" fmla="*/ 0 w 726"/>
              <a:gd name="T5" fmla="*/ 4 h 1225"/>
              <a:gd name="T6" fmla="*/ 0 w 726"/>
              <a:gd name="T7" fmla="*/ 4 h 1225"/>
              <a:gd name="T8" fmla="*/ 0 w 726"/>
              <a:gd name="T9" fmla="*/ 8 h 1225"/>
              <a:gd name="T10" fmla="*/ 0 w 726"/>
              <a:gd name="T11" fmla="*/ 5 h 1225"/>
              <a:gd name="T12" fmla="*/ 0 w 726"/>
              <a:gd name="T13" fmla="*/ 3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23" name="Text Box 70"/>
          <p:cNvSpPr txBox="1">
            <a:spLocks noChangeArrowheads="1"/>
          </p:cNvSpPr>
          <p:nvPr/>
        </p:nvSpPr>
        <p:spPr bwMode="auto">
          <a:xfrm>
            <a:off x="5608639" y="979489"/>
            <a:ext cx="4921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ADD</a:t>
            </a:r>
          </a:p>
        </p:txBody>
      </p:sp>
      <p:sp>
        <p:nvSpPr>
          <p:cNvPr id="142424" name="Rectangle 71"/>
          <p:cNvSpPr>
            <a:spLocks noChangeArrowheads="1"/>
          </p:cNvSpPr>
          <p:nvPr/>
        </p:nvSpPr>
        <p:spPr bwMode="auto">
          <a:xfrm>
            <a:off x="2573339" y="979489"/>
            <a:ext cx="360363" cy="7921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PC</a:t>
            </a:r>
          </a:p>
        </p:txBody>
      </p:sp>
      <p:sp>
        <p:nvSpPr>
          <p:cNvPr id="142425" name="Text Box 72"/>
          <p:cNvSpPr txBox="1">
            <a:spLocks noChangeArrowheads="1"/>
          </p:cNvSpPr>
          <p:nvPr/>
        </p:nvSpPr>
        <p:spPr bwMode="auto">
          <a:xfrm>
            <a:off x="8691564" y="4673601"/>
            <a:ext cx="9366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142426" name="Rectangle 73"/>
          <p:cNvSpPr>
            <a:spLocks noChangeArrowheads="1"/>
          </p:cNvSpPr>
          <p:nvPr/>
        </p:nvSpPr>
        <p:spPr bwMode="auto">
          <a:xfrm>
            <a:off x="1825627" y="2492376"/>
            <a:ext cx="1079500" cy="26638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27" name="Text Box 74"/>
          <p:cNvSpPr txBox="1">
            <a:spLocks noChangeArrowheads="1"/>
          </p:cNvSpPr>
          <p:nvPr/>
        </p:nvSpPr>
        <p:spPr bwMode="auto">
          <a:xfrm>
            <a:off x="1774827" y="2779714"/>
            <a:ext cx="10080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address</a:t>
            </a:r>
          </a:p>
        </p:txBody>
      </p:sp>
      <p:sp>
        <p:nvSpPr>
          <p:cNvPr id="142428" name="Text Box 75"/>
          <p:cNvSpPr txBox="1">
            <a:spLocks noChangeArrowheads="1"/>
          </p:cNvSpPr>
          <p:nvPr/>
        </p:nvSpPr>
        <p:spPr bwMode="auto">
          <a:xfrm>
            <a:off x="1754189" y="3644901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Instruction</a:t>
            </a:r>
          </a:p>
        </p:txBody>
      </p:sp>
      <p:sp>
        <p:nvSpPr>
          <p:cNvPr id="142429" name="Text Box 76"/>
          <p:cNvSpPr txBox="1">
            <a:spLocks noChangeArrowheads="1"/>
          </p:cNvSpPr>
          <p:nvPr/>
        </p:nvSpPr>
        <p:spPr bwMode="auto">
          <a:xfrm>
            <a:off x="1754189" y="4508501"/>
            <a:ext cx="12747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Instruction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142430" name="Freeform 77"/>
          <p:cNvSpPr>
            <a:spLocks/>
          </p:cNvSpPr>
          <p:nvPr/>
        </p:nvSpPr>
        <p:spPr bwMode="auto">
          <a:xfrm>
            <a:off x="3062466" y="810858"/>
            <a:ext cx="2519363" cy="576263"/>
          </a:xfrm>
          <a:custGeom>
            <a:avLst/>
            <a:gdLst>
              <a:gd name="T0" fmla="*/ 0 w 1407"/>
              <a:gd name="T1" fmla="*/ 363 h 363"/>
              <a:gd name="T2" fmla="*/ 0 w 1407"/>
              <a:gd name="T3" fmla="*/ 0 h 363"/>
              <a:gd name="T4" fmla="*/ 4437 w 1407"/>
              <a:gd name="T5" fmla="*/ 0 h 363"/>
              <a:gd name="T6" fmla="*/ 4606 w 1407"/>
              <a:gd name="T7" fmla="*/ 90 h 363"/>
              <a:gd name="T8" fmla="*/ 5290 w 1407"/>
              <a:gd name="T9" fmla="*/ 90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7"/>
              <a:gd name="T16" fmla="*/ 0 h 363"/>
              <a:gd name="T17" fmla="*/ 1407 w 1407"/>
              <a:gd name="T18" fmla="*/ 363 h 3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7" h="363">
                <a:moveTo>
                  <a:pt x="0" y="363"/>
                </a:moveTo>
                <a:lnTo>
                  <a:pt x="0" y="0"/>
                </a:lnTo>
                <a:lnTo>
                  <a:pt x="1180" y="0"/>
                </a:lnTo>
                <a:lnTo>
                  <a:pt x="1225" y="90"/>
                </a:lnTo>
                <a:lnTo>
                  <a:pt x="1407" y="9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1" name="Line 78"/>
          <p:cNvSpPr>
            <a:spLocks noChangeShapeType="1"/>
          </p:cNvSpPr>
          <p:nvPr/>
        </p:nvSpPr>
        <p:spPr bwMode="auto">
          <a:xfrm>
            <a:off x="5235577" y="1628776"/>
            <a:ext cx="360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2" name="Text Box 79"/>
          <p:cNvSpPr txBox="1">
            <a:spLocks noChangeArrowheads="1"/>
          </p:cNvSpPr>
          <p:nvPr/>
        </p:nvSpPr>
        <p:spPr bwMode="auto">
          <a:xfrm>
            <a:off x="5018089" y="1412876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2434" name="Line 81"/>
          <p:cNvSpPr>
            <a:spLocks noChangeShapeType="1"/>
          </p:cNvSpPr>
          <p:nvPr/>
        </p:nvSpPr>
        <p:spPr bwMode="auto">
          <a:xfrm flipV="1">
            <a:off x="6821489" y="4991101"/>
            <a:ext cx="0" cy="3603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5" name="Line 82"/>
          <p:cNvSpPr>
            <a:spLocks noChangeShapeType="1"/>
          </p:cNvSpPr>
          <p:nvPr/>
        </p:nvSpPr>
        <p:spPr bwMode="auto">
          <a:xfrm flipV="1">
            <a:off x="10202864" y="5135564"/>
            <a:ext cx="0" cy="3603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6" name="Line 83"/>
          <p:cNvSpPr>
            <a:spLocks noChangeShapeType="1"/>
          </p:cNvSpPr>
          <p:nvPr/>
        </p:nvSpPr>
        <p:spPr bwMode="auto">
          <a:xfrm>
            <a:off x="3071814" y="2997201"/>
            <a:ext cx="151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7" name="Rectangle 84"/>
          <p:cNvSpPr>
            <a:spLocks noChangeArrowheads="1"/>
          </p:cNvSpPr>
          <p:nvPr/>
        </p:nvSpPr>
        <p:spPr bwMode="auto">
          <a:xfrm>
            <a:off x="3038477" y="2420939"/>
            <a:ext cx="215900" cy="3816350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Instruction</a:t>
            </a:r>
          </a:p>
        </p:txBody>
      </p:sp>
      <p:sp>
        <p:nvSpPr>
          <p:cNvPr id="142438" name="Freeform 85"/>
          <p:cNvSpPr>
            <a:spLocks/>
          </p:cNvSpPr>
          <p:nvPr/>
        </p:nvSpPr>
        <p:spPr bwMode="auto">
          <a:xfrm>
            <a:off x="1703389" y="1412876"/>
            <a:ext cx="1368425" cy="1655763"/>
          </a:xfrm>
          <a:custGeom>
            <a:avLst/>
            <a:gdLst>
              <a:gd name="T0" fmla="*/ 1309 w 817"/>
              <a:gd name="T1" fmla="*/ 0 h 1043"/>
              <a:gd name="T2" fmla="*/ 1473 w 817"/>
              <a:gd name="T3" fmla="*/ 0 h 1043"/>
              <a:gd name="T4" fmla="*/ 1473 w 817"/>
              <a:gd name="T5" fmla="*/ 408 h 1043"/>
              <a:gd name="T6" fmla="*/ 0 w 817"/>
              <a:gd name="T7" fmla="*/ 408 h 1043"/>
              <a:gd name="T8" fmla="*/ 0 w 817"/>
              <a:gd name="T9" fmla="*/ 1043 h 1043"/>
              <a:gd name="T10" fmla="*/ 165 w 817"/>
              <a:gd name="T11" fmla="*/ 1043 h 10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7"/>
              <a:gd name="T19" fmla="*/ 0 h 1043"/>
              <a:gd name="T20" fmla="*/ 817 w 817"/>
              <a:gd name="T21" fmla="*/ 1043 h 10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7" h="1043">
                <a:moveTo>
                  <a:pt x="726" y="0"/>
                </a:moveTo>
                <a:lnTo>
                  <a:pt x="817" y="0"/>
                </a:lnTo>
                <a:lnTo>
                  <a:pt x="817" y="408"/>
                </a:lnTo>
                <a:lnTo>
                  <a:pt x="0" y="408"/>
                </a:lnTo>
                <a:lnTo>
                  <a:pt x="0" y="1043"/>
                </a:lnTo>
                <a:lnTo>
                  <a:pt x="91" y="1043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9" name="Oval 86"/>
          <p:cNvSpPr>
            <a:spLocks noChangeArrowheads="1"/>
          </p:cNvSpPr>
          <p:nvPr/>
        </p:nvSpPr>
        <p:spPr bwMode="auto">
          <a:xfrm>
            <a:off x="3044827" y="1366839"/>
            <a:ext cx="73025" cy="7302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40" name="Freeform 87"/>
          <p:cNvSpPr>
            <a:spLocks/>
          </p:cNvSpPr>
          <p:nvPr/>
        </p:nvSpPr>
        <p:spPr bwMode="auto">
          <a:xfrm>
            <a:off x="8045452" y="1844676"/>
            <a:ext cx="1366838" cy="1655763"/>
          </a:xfrm>
          <a:custGeom>
            <a:avLst/>
            <a:gdLst>
              <a:gd name="T0" fmla="*/ 0 w 861"/>
              <a:gd name="T1" fmla="*/ 1043 h 1043"/>
              <a:gd name="T2" fmla="*/ 408 w 861"/>
              <a:gd name="T3" fmla="*/ 1043 h 1043"/>
              <a:gd name="T4" fmla="*/ 861 w 861"/>
              <a:gd name="T5" fmla="*/ 680 h 1043"/>
              <a:gd name="T6" fmla="*/ 861 w 861"/>
              <a:gd name="T7" fmla="*/ 0 h 1043"/>
              <a:gd name="T8" fmla="*/ 0 60000 65536"/>
              <a:gd name="T9" fmla="*/ 0 60000 65536"/>
              <a:gd name="T10" fmla="*/ 0 60000 65536"/>
              <a:gd name="T11" fmla="*/ 0 60000 65536"/>
              <a:gd name="T12" fmla="*/ 0 w 861"/>
              <a:gd name="T13" fmla="*/ 0 h 1043"/>
              <a:gd name="T14" fmla="*/ 861 w 861"/>
              <a:gd name="T15" fmla="*/ 1043 h 10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1" h="1043">
                <a:moveTo>
                  <a:pt x="0" y="1043"/>
                </a:moveTo>
                <a:lnTo>
                  <a:pt x="408" y="1043"/>
                </a:lnTo>
                <a:lnTo>
                  <a:pt x="861" y="680"/>
                </a:lnTo>
                <a:lnTo>
                  <a:pt x="86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1" name="Line 88"/>
          <p:cNvSpPr>
            <a:spLocks noChangeShapeType="1"/>
          </p:cNvSpPr>
          <p:nvPr/>
        </p:nvSpPr>
        <p:spPr bwMode="auto">
          <a:xfrm>
            <a:off x="2927352" y="3860801"/>
            <a:ext cx="1444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3" name="Line 90"/>
          <p:cNvSpPr>
            <a:spLocks noChangeShapeType="1"/>
          </p:cNvSpPr>
          <p:nvPr/>
        </p:nvSpPr>
        <p:spPr bwMode="auto">
          <a:xfrm>
            <a:off x="3071814" y="3500439"/>
            <a:ext cx="151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4" name="Oval 91"/>
          <p:cNvSpPr>
            <a:spLocks noChangeArrowheads="1"/>
          </p:cNvSpPr>
          <p:nvPr/>
        </p:nvSpPr>
        <p:spPr bwMode="auto">
          <a:xfrm>
            <a:off x="3406777" y="3467101"/>
            <a:ext cx="73025" cy="7302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9804" name="Freeform 92"/>
          <p:cNvSpPr>
            <a:spLocks/>
          </p:cNvSpPr>
          <p:nvPr/>
        </p:nvSpPr>
        <p:spPr bwMode="auto">
          <a:xfrm>
            <a:off x="2936876" y="2924176"/>
            <a:ext cx="7585075" cy="3395663"/>
          </a:xfrm>
          <a:custGeom>
            <a:avLst/>
            <a:gdLst>
              <a:gd name="T0" fmla="*/ 0 w 4778"/>
              <a:gd name="T1" fmla="*/ 2147483647 h 2139"/>
              <a:gd name="T2" fmla="*/ 2147483647 w 4778"/>
              <a:gd name="T3" fmla="*/ 2147483647 h 2139"/>
              <a:gd name="T4" fmla="*/ 2147483647 w 4778"/>
              <a:gd name="T5" fmla="*/ 2147483647 h 2139"/>
              <a:gd name="T6" fmla="*/ 2147483647 w 4778"/>
              <a:gd name="T7" fmla="*/ 2147483647 h 2139"/>
              <a:gd name="T8" fmla="*/ 2147483647 w 4778"/>
              <a:gd name="T9" fmla="*/ 2147483647 h 2139"/>
              <a:gd name="T10" fmla="*/ 2147483647 w 4778"/>
              <a:gd name="T11" fmla="*/ 2147483647 h 2139"/>
              <a:gd name="T12" fmla="*/ 2147483647 w 4778"/>
              <a:gd name="T13" fmla="*/ 2147483647 h 2139"/>
              <a:gd name="T14" fmla="*/ 2147483647 w 4778"/>
              <a:gd name="T15" fmla="*/ 2147483647 h 2139"/>
              <a:gd name="T16" fmla="*/ 2147483647 w 4778"/>
              <a:gd name="T17" fmla="*/ 2147483647 h 2139"/>
              <a:gd name="T18" fmla="*/ 2147483647 w 4778"/>
              <a:gd name="T19" fmla="*/ 2147483647 h 2139"/>
              <a:gd name="T20" fmla="*/ 2147483647 w 4778"/>
              <a:gd name="T21" fmla="*/ 2147483647 h 2139"/>
              <a:gd name="T22" fmla="*/ 2147483647 w 4778"/>
              <a:gd name="T23" fmla="*/ 2147483647 h 2139"/>
              <a:gd name="T24" fmla="*/ 2147483647 w 4778"/>
              <a:gd name="T25" fmla="*/ 2147483647 h 2139"/>
              <a:gd name="T26" fmla="*/ 2147483647 w 4778"/>
              <a:gd name="T27" fmla="*/ 2147483647 h 2139"/>
              <a:gd name="T28" fmla="*/ 2147483647 w 4778"/>
              <a:gd name="T29" fmla="*/ 2147483647 h 2139"/>
              <a:gd name="T30" fmla="*/ 2147483647 w 4778"/>
              <a:gd name="T31" fmla="*/ 2147483647 h 2139"/>
              <a:gd name="T32" fmla="*/ 2147483647 w 4778"/>
              <a:gd name="T33" fmla="*/ 2147483647 h 2139"/>
              <a:gd name="T34" fmla="*/ 2147483647 w 4778"/>
              <a:gd name="T35" fmla="*/ 2147483647 h 2139"/>
              <a:gd name="T36" fmla="*/ 2147483647 w 4778"/>
              <a:gd name="T37" fmla="*/ 2147483647 h 2139"/>
              <a:gd name="T38" fmla="*/ 2147483647 w 4778"/>
              <a:gd name="T39" fmla="*/ 2147483647 h 2139"/>
              <a:gd name="T40" fmla="*/ 2147483647 w 4778"/>
              <a:gd name="T41" fmla="*/ 2147483647 h 2139"/>
              <a:gd name="T42" fmla="*/ 2147483647 w 4778"/>
              <a:gd name="T43" fmla="*/ 2147483647 h 2139"/>
              <a:gd name="T44" fmla="*/ 2147483647 w 4778"/>
              <a:gd name="T45" fmla="*/ 2147483647 h 2139"/>
              <a:gd name="T46" fmla="*/ 2147483647 w 4778"/>
              <a:gd name="T47" fmla="*/ 2147483647 h 2139"/>
              <a:gd name="T48" fmla="*/ 2147483647 w 4778"/>
              <a:gd name="T49" fmla="*/ 2147483647 h 2139"/>
              <a:gd name="T50" fmla="*/ 2147483647 w 4778"/>
              <a:gd name="T51" fmla="*/ 2147483647 h 2139"/>
              <a:gd name="T52" fmla="*/ 2147483647 w 4778"/>
              <a:gd name="T53" fmla="*/ 2147483647 h 2139"/>
              <a:gd name="T54" fmla="*/ 2147483647 w 4778"/>
              <a:gd name="T55" fmla="*/ 2147483647 h 213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4778"/>
              <a:gd name="T85" fmla="*/ 0 h 2139"/>
              <a:gd name="T86" fmla="*/ 4778 w 4778"/>
              <a:gd name="T87" fmla="*/ 2139 h 2139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4778" h="2139">
                <a:moveTo>
                  <a:pt x="0" y="30"/>
                </a:moveTo>
                <a:cubicBezTo>
                  <a:pt x="363" y="15"/>
                  <a:pt x="726" y="0"/>
                  <a:pt x="998" y="30"/>
                </a:cubicBezTo>
                <a:cubicBezTo>
                  <a:pt x="1270" y="60"/>
                  <a:pt x="1429" y="181"/>
                  <a:pt x="1633" y="211"/>
                </a:cubicBezTo>
                <a:cubicBezTo>
                  <a:pt x="1837" y="241"/>
                  <a:pt x="2057" y="211"/>
                  <a:pt x="2223" y="211"/>
                </a:cubicBezTo>
                <a:cubicBezTo>
                  <a:pt x="2389" y="211"/>
                  <a:pt x="2518" y="173"/>
                  <a:pt x="2631" y="211"/>
                </a:cubicBezTo>
                <a:cubicBezTo>
                  <a:pt x="2744" y="249"/>
                  <a:pt x="2805" y="355"/>
                  <a:pt x="2903" y="438"/>
                </a:cubicBezTo>
                <a:cubicBezTo>
                  <a:pt x="3001" y="521"/>
                  <a:pt x="3153" y="665"/>
                  <a:pt x="3221" y="710"/>
                </a:cubicBezTo>
                <a:cubicBezTo>
                  <a:pt x="3289" y="755"/>
                  <a:pt x="3288" y="650"/>
                  <a:pt x="3311" y="710"/>
                </a:cubicBezTo>
                <a:cubicBezTo>
                  <a:pt x="3334" y="770"/>
                  <a:pt x="3349" y="899"/>
                  <a:pt x="3357" y="1073"/>
                </a:cubicBezTo>
                <a:cubicBezTo>
                  <a:pt x="3365" y="1247"/>
                  <a:pt x="3289" y="1626"/>
                  <a:pt x="3357" y="1754"/>
                </a:cubicBezTo>
                <a:cubicBezTo>
                  <a:pt x="3425" y="1882"/>
                  <a:pt x="3621" y="1829"/>
                  <a:pt x="3765" y="1844"/>
                </a:cubicBezTo>
                <a:cubicBezTo>
                  <a:pt x="3909" y="1859"/>
                  <a:pt x="4128" y="1874"/>
                  <a:pt x="4219" y="1844"/>
                </a:cubicBezTo>
                <a:cubicBezTo>
                  <a:pt x="4310" y="1814"/>
                  <a:pt x="4286" y="1746"/>
                  <a:pt x="4309" y="1663"/>
                </a:cubicBezTo>
                <a:cubicBezTo>
                  <a:pt x="4332" y="1580"/>
                  <a:pt x="4317" y="1413"/>
                  <a:pt x="4355" y="1345"/>
                </a:cubicBezTo>
                <a:cubicBezTo>
                  <a:pt x="4393" y="1277"/>
                  <a:pt x="4483" y="1262"/>
                  <a:pt x="4536" y="1255"/>
                </a:cubicBezTo>
                <a:cubicBezTo>
                  <a:pt x="4589" y="1248"/>
                  <a:pt x="4634" y="1270"/>
                  <a:pt x="4672" y="1300"/>
                </a:cubicBezTo>
                <a:cubicBezTo>
                  <a:pt x="4710" y="1330"/>
                  <a:pt x="4748" y="1353"/>
                  <a:pt x="4763" y="1436"/>
                </a:cubicBezTo>
                <a:cubicBezTo>
                  <a:pt x="4778" y="1519"/>
                  <a:pt x="4770" y="1701"/>
                  <a:pt x="4763" y="1799"/>
                </a:cubicBezTo>
                <a:cubicBezTo>
                  <a:pt x="4756" y="1897"/>
                  <a:pt x="4748" y="1973"/>
                  <a:pt x="4718" y="2026"/>
                </a:cubicBezTo>
                <a:cubicBezTo>
                  <a:pt x="4688" y="2079"/>
                  <a:pt x="4656" y="2101"/>
                  <a:pt x="4581" y="2116"/>
                </a:cubicBezTo>
                <a:cubicBezTo>
                  <a:pt x="4506" y="2131"/>
                  <a:pt x="4755" y="2116"/>
                  <a:pt x="4264" y="2116"/>
                </a:cubicBezTo>
                <a:cubicBezTo>
                  <a:pt x="3773" y="2116"/>
                  <a:pt x="2185" y="2116"/>
                  <a:pt x="1633" y="2116"/>
                </a:cubicBezTo>
                <a:cubicBezTo>
                  <a:pt x="1081" y="2116"/>
                  <a:pt x="1097" y="2139"/>
                  <a:pt x="953" y="2116"/>
                </a:cubicBezTo>
                <a:cubicBezTo>
                  <a:pt x="809" y="2093"/>
                  <a:pt x="801" y="2063"/>
                  <a:pt x="771" y="1980"/>
                </a:cubicBezTo>
                <a:cubicBezTo>
                  <a:pt x="741" y="1897"/>
                  <a:pt x="771" y="1738"/>
                  <a:pt x="771" y="1617"/>
                </a:cubicBezTo>
                <a:cubicBezTo>
                  <a:pt x="771" y="1496"/>
                  <a:pt x="748" y="1338"/>
                  <a:pt x="771" y="1255"/>
                </a:cubicBezTo>
                <a:cubicBezTo>
                  <a:pt x="794" y="1172"/>
                  <a:pt x="846" y="1141"/>
                  <a:pt x="907" y="1118"/>
                </a:cubicBezTo>
                <a:cubicBezTo>
                  <a:pt x="968" y="1095"/>
                  <a:pt x="1051" y="1106"/>
                  <a:pt x="1134" y="1118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805" name="Freeform 93"/>
          <p:cNvSpPr>
            <a:spLocks/>
          </p:cNvSpPr>
          <p:nvPr/>
        </p:nvSpPr>
        <p:spPr bwMode="auto">
          <a:xfrm>
            <a:off x="3214690" y="3462340"/>
            <a:ext cx="4824413" cy="1068388"/>
          </a:xfrm>
          <a:custGeom>
            <a:avLst/>
            <a:gdLst>
              <a:gd name="T0" fmla="*/ 0 w 3039"/>
              <a:gd name="T1" fmla="*/ 2147483647 h 673"/>
              <a:gd name="T2" fmla="*/ 2147483647 w 3039"/>
              <a:gd name="T3" fmla="*/ 2147483647 h 673"/>
              <a:gd name="T4" fmla="*/ 2147483647 w 3039"/>
              <a:gd name="T5" fmla="*/ 2147483647 h 673"/>
              <a:gd name="T6" fmla="*/ 2147483647 w 3039"/>
              <a:gd name="T7" fmla="*/ 2147483647 h 673"/>
              <a:gd name="T8" fmla="*/ 2147483647 w 3039"/>
              <a:gd name="T9" fmla="*/ 2147483647 h 673"/>
              <a:gd name="T10" fmla="*/ 2147483647 w 3039"/>
              <a:gd name="T11" fmla="*/ 2147483647 h 673"/>
              <a:gd name="T12" fmla="*/ 2147483647 w 3039"/>
              <a:gd name="T13" fmla="*/ 2147483647 h 673"/>
              <a:gd name="T14" fmla="*/ 2147483647 w 3039"/>
              <a:gd name="T15" fmla="*/ 2147483647 h 6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39"/>
              <a:gd name="T25" fmla="*/ 0 h 673"/>
              <a:gd name="T26" fmla="*/ 3039 w 3039"/>
              <a:gd name="T27" fmla="*/ 673 h 67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39" h="673">
                <a:moveTo>
                  <a:pt x="0" y="23"/>
                </a:moveTo>
                <a:cubicBezTo>
                  <a:pt x="324" y="11"/>
                  <a:pt x="649" y="0"/>
                  <a:pt x="861" y="23"/>
                </a:cubicBezTo>
                <a:cubicBezTo>
                  <a:pt x="1073" y="46"/>
                  <a:pt x="1179" y="114"/>
                  <a:pt x="1270" y="159"/>
                </a:cubicBezTo>
                <a:cubicBezTo>
                  <a:pt x="1361" y="204"/>
                  <a:pt x="1323" y="243"/>
                  <a:pt x="1406" y="296"/>
                </a:cubicBezTo>
                <a:cubicBezTo>
                  <a:pt x="1489" y="349"/>
                  <a:pt x="1633" y="417"/>
                  <a:pt x="1769" y="477"/>
                </a:cubicBezTo>
                <a:cubicBezTo>
                  <a:pt x="1905" y="537"/>
                  <a:pt x="2071" y="643"/>
                  <a:pt x="2222" y="658"/>
                </a:cubicBezTo>
                <a:cubicBezTo>
                  <a:pt x="2373" y="673"/>
                  <a:pt x="2540" y="613"/>
                  <a:pt x="2676" y="568"/>
                </a:cubicBezTo>
                <a:cubicBezTo>
                  <a:pt x="2812" y="523"/>
                  <a:pt x="2925" y="454"/>
                  <a:pt x="3039" y="386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806" name="Freeform 94"/>
          <p:cNvSpPr>
            <a:spLocks/>
          </p:cNvSpPr>
          <p:nvPr/>
        </p:nvSpPr>
        <p:spPr bwMode="auto">
          <a:xfrm>
            <a:off x="3151188" y="4149725"/>
            <a:ext cx="1649411" cy="45719"/>
          </a:xfrm>
          <a:custGeom>
            <a:avLst/>
            <a:gdLst>
              <a:gd name="T0" fmla="*/ 0 w 1044"/>
              <a:gd name="T1" fmla="*/ 2147483647 h 181"/>
              <a:gd name="T2" fmla="*/ 2147483647 w 1044"/>
              <a:gd name="T3" fmla="*/ 2147483647 h 181"/>
              <a:gd name="T4" fmla="*/ 2147483647 w 1044"/>
              <a:gd name="T5" fmla="*/ 2147483647 h 181"/>
              <a:gd name="T6" fmla="*/ 2147483647 w 1044"/>
              <a:gd name="T7" fmla="*/ 0 h 181"/>
              <a:gd name="T8" fmla="*/ 2147483647 w 1044"/>
              <a:gd name="T9" fmla="*/ 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4"/>
              <a:gd name="T16" fmla="*/ 0 h 181"/>
              <a:gd name="T17" fmla="*/ 1044 w 1044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4" h="181">
                <a:moveTo>
                  <a:pt x="0" y="181"/>
                </a:moveTo>
                <a:lnTo>
                  <a:pt x="318" y="181"/>
                </a:lnTo>
                <a:lnTo>
                  <a:pt x="590" y="90"/>
                </a:lnTo>
                <a:lnTo>
                  <a:pt x="771" y="0"/>
                </a:lnTo>
                <a:lnTo>
                  <a:pt x="1044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807" name="Text Box 95"/>
          <p:cNvSpPr txBox="1">
            <a:spLocks noChangeArrowheads="1"/>
          </p:cNvSpPr>
          <p:nvPr/>
        </p:nvSpPr>
        <p:spPr bwMode="auto">
          <a:xfrm>
            <a:off x="428785" y="1049338"/>
            <a:ext cx="7921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6000">
                <a:solidFill>
                  <a:srgbClr val="000000"/>
                </a:solidFill>
              </a:rPr>
              <a:t>R</a:t>
            </a:r>
          </a:p>
        </p:txBody>
      </p:sp>
      <p:cxnSp>
        <p:nvCxnSpPr>
          <p:cNvPr id="13" name="肘形连接符 12"/>
          <p:cNvCxnSpPr/>
          <p:nvPr/>
        </p:nvCxnSpPr>
        <p:spPr>
          <a:xfrm flipV="1">
            <a:off x="3064017" y="1256151"/>
            <a:ext cx="4608362" cy="813514"/>
          </a:xfrm>
          <a:prstGeom prst="bentConnector3">
            <a:avLst>
              <a:gd name="adj1" fmla="val 7271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reeform 89"/>
          <p:cNvSpPr>
            <a:spLocks/>
          </p:cNvSpPr>
          <p:nvPr/>
        </p:nvSpPr>
        <p:spPr bwMode="auto">
          <a:xfrm>
            <a:off x="2422527" y="599653"/>
            <a:ext cx="7489825" cy="863600"/>
          </a:xfrm>
          <a:custGeom>
            <a:avLst/>
            <a:gdLst>
              <a:gd name="T0" fmla="*/ 4087 w 4763"/>
              <a:gd name="T1" fmla="*/ 544 h 544"/>
              <a:gd name="T2" fmla="*/ 4290 w 4763"/>
              <a:gd name="T3" fmla="*/ 544 h 544"/>
              <a:gd name="T4" fmla="*/ 4290 w 4763"/>
              <a:gd name="T5" fmla="*/ 0 h 544"/>
              <a:gd name="T6" fmla="*/ 0 w 4763"/>
              <a:gd name="T7" fmla="*/ 0 h 544"/>
              <a:gd name="T8" fmla="*/ 0 w 4763"/>
              <a:gd name="T9" fmla="*/ 453 h 544"/>
              <a:gd name="T10" fmla="*/ 80 w 4763"/>
              <a:gd name="T11" fmla="*/ 453 h 5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63"/>
              <a:gd name="T19" fmla="*/ 0 h 544"/>
              <a:gd name="T20" fmla="*/ 4763 w 4763"/>
              <a:gd name="T21" fmla="*/ 544 h 5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63" h="544">
                <a:moveTo>
                  <a:pt x="4536" y="544"/>
                </a:moveTo>
                <a:lnTo>
                  <a:pt x="4763" y="544"/>
                </a:lnTo>
                <a:lnTo>
                  <a:pt x="4763" y="0"/>
                </a:lnTo>
                <a:lnTo>
                  <a:pt x="0" y="0"/>
                </a:lnTo>
                <a:lnTo>
                  <a:pt x="0" y="453"/>
                </a:lnTo>
                <a:lnTo>
                  <a:pt x="91" y="453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6071590" y="825501"/>
            <a:ext cx="3189728" cy="504825"/>
            <a:chOff x="6071590" y="825501"/>
            <a:chExt cx="3189728" cy="504825"/>
          </a:xfrm>
        </p:grpSpPr>
        <p:sp>
          <p:nvSpPr>
            <p:cNvPr id="142417" name="Freeform 64"/>
            <p:cNvSpPr>
              <a:spLocks/>
            </p:cNvSpPr>
            <p:nvPr/>
          </p:nvSpPr>
          <p:spPr bwMode="auto">
            <a:xfrm>
              <a:off x="7318218" y="825501"/>
              <a:ext cx="1943100" cy="504825"/>
            </a:xfrm>
            <a:custGeom>
              <a:avLst/>
              <a:gdLst>
                <a:gd name="T0" fmla="*/ 0 w 1224"/>
                <a:gd name="T1" fmla="*/ 6 h 454"/>
                <a:gd name="T2" fmla="*/ 0 w 1224"/>
                <a:gd name="T3" fmla="*/ 0 h 454"/>
                <a:gd name="T4" fmla="*/ 952 w 1224"/>
                <a:gd name="T5" fmla="*/ 0 h 454"/>
                <a:gd name="T6" fmla="*/ 952 w 1224"/>
                <a:gd name="T7" fmla="*/ 9 h 454"/>
                <a:gd name="T8" fmla="*/ 1224 w 1224"/>
                <a:gd name="T9" fmla="*/ 9 h 4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4"/>
                <a:gd name="T16" fmla="*/ 0 h 454"/>
                <a:gd name="T17" fmla="*/ 1224 w 1224"/>
                <a:gd name="T18" fmla="*/ 454 h 4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4" h="454">
                  <a:moveTo>
                    <a:pt x="0" y="318"/>
                  </a:moveTo>
                  <a:lnTo>
                    <a:pt x="0" y="0"/>
                  </a:lnTo>
                  <a:lnTo>
                    <a:pt x="952" y="0"/>
                  </a:lnTo>
                  <a:lnTo>
                    <a:pt x="952" y="454"/>
                  </a:lnTo>
                  <a:lnTo>
                    <a:pt x="1224" y="45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 flipV="1">
              <a:off x="6071590" y="1162322"/>
              <a:ext cx="1257899" cy="731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033399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499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99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99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9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9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9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9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99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99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9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9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499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499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499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499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804" grpId="0" animBg="1"/>
      <p:bldP spid="499804" grpId="1" animBg="1"/>
      <p:bldP spid="499805" grpId="0" animBg="1"/>
      <p:bldP spid="499805" grpId="1" animBg="1"/>
      <p:bldP spid="499806" grpId="0" animBg="1"/>
      <p:bldP spid="499806" grpId="1" animBg="1"/>
      <p:bldP spid="499807" grpId="0"/>
      <p:bldP spid="499807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56023" y="146052"/>
            <a:ext cx="9980215" cy="2889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Full </a:t>
            </a:r>
            <a:r>
              <a:rPr lang="en-US" altLang="zh-CN" dirty="0" err="1"/>
              <a:t>datapath</a:t>
            </a:r>
            <a:endParaRPr lang="en-US" altLang="zh-CN" dirty="0"/>
          </a:p>
        </p:txBody>
      </p:sp>
      <p:sp>
        <p:nvSpPr>
          <p:cNvPr id="142357" name="Freeform 4"/>
          <p:cNvSpPr>
            <a:spLocks/>
          </p:cNvSpPr>
          <p:nvPr/>
        </p:nvSpPr>
        <p:spPr bwMode="auto">
          <a:xfrm>
            <a:off x="6218239" y="4416003"/>
            <a:ext cx="2305050" cy="863600"/>
          </a:xfrm>
          <a:custGeom>
            <a:avLst/>
            <a:gdLst>
              <a:gd name="T0" fmla="*/ 0 w 1452"/>
              <a:gd name="T1" fmla="*/ 0 h 544"/>
              <a:gd name="T2" fmla="*/ 182 w 1452"/>
              <a:gd name="T3" fmla="*/ 0 h 544"/>
              <a:gd name="T4" fmla="*/ 182 w 1452"/>
              <a:gd name="T5" fmla="*/ 544 h 544"/>
              <a:gd name="T6" fmla="*/ 1452 w 1452"/>
              <a:gd name="T7" fmla="*/ 544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1452"/>
              <a:gd name="T13" fmla="*/ 0 h 544"/>
              <a:gd name="T14" fmla="*/ 1452 w 1452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2" h="544">
                <a:moveTo>
                  <a:pt x="0" y="0"/>
                </a:moveTo>
                <a:lnTo>
                  <a:pt x="182" y="0"/>
                </a:lnTo>
                <a:lnTo>
                  <a:pt x="182" y="544"/>
                </a:lnTo>
                <a:lnTo>
                  <a:pt x="1452" y="544"/>
                </a:lnTo>
              </a:path>
            </a:pathLst>
          </a:custGeom>
          <a:noFill/>
          <a:ln w="3810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58" name="Rectangle 5"/>
          <p:cNvSpPr>
            <a:spLocks noChangeArrowheads="1"/>
          </p:cNvSpPr>
          <p:nvPr/>
        </p:nvSpPr>
        <p:spPr bwMode="auto">
          <a:xfrm>
            <a:off x="4587877" y="2615778"/>
            <a:ext cx="1657350" cy="2376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Registers</a:t>
            </a:r>
          </a:p>
        </p:txBody>
      </p:sp>
      <p:sp>
        <p:nvSpPr>
          <p:cNvPr id="142359" name="Text Box 6"/>
          <p:cNvSpPr txBox="1">
            <a:spLocks noChangeArrowheads="1"/>
          </p:cNvSpPr>
          <p:nvPr/>
        </p:nvSpPr>
        <p:spPr bwMode="auto">
          <a:xfrm>
            <a:off x="4518027" y="2696741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address1</a:t>
            </a:r>
          </a:p>
        </p:txBody>
      </p:sp>
      <p:sp>
        <p:nvSpPr>
          <p:cNvPr id="142360" name="Text Box 7"/>
          <p:cNvSpPr txBox="1">
            <a:spLocks noChangeArrowheads="1"/>
          </p:cNvSpPr>
          <p:nvPr/>
        </p:nvSpPr>
        <p:spPr bwMode="auto">
          <a:xfrm>
            <a:off x="4516439" y="3334916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address2</a:t>
            </a:r>
          </a:p>
        </p:txBody>
      </p:sp>
      <p:sp>
        <p:nvSpPr>
          <p:cNvPr id="142361" name="Text Box 8"/>
          <p:cNvSpPr txBox="1">
            <a:spLocks noChangeArrowheads="1"/>
          </p:cNvSpPr>
          <p:nvPr/>
        </p:nvSpPr>
        <p:spPr bwMode="auto">
          <a:xfrm>
            <a:off x="4518027" y="3920703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address</a:t>
            </a:r>
          </a:p>
        </p:txBody>
      </p:sp>
      <p:sp>
        <p:nvSpPr>
          <p:cNvPr id="142362" name="Text Box 9"/>
          <p:cNvSpPr txBox="1">
            <a:spLocks noChangeArrowheads="1"/>
          </p:cNvSpPr>
          <p:nvPr/>
        </p:nvSpPr>
        <p:spPr bwMode="auto">
          <a:xfrm>
            <a:off x="4518027" y="4496966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42363" name="Text Box 10"/>
          <p:cNvSpPr txBox="1">
            <a:spLocks noChangeArrowheads="1"/>
          </p:cNvSpPr>
          <p:nvPr/>
        </p:nvSpPr>
        <p:spPr bwMode="auto">
          <a:xfrm>
            <a:off x="5094289" y="3057103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data1</a:t>
            </a:r>
          </a:p>
        </p:txBody>
      </p:sp>
      <p:sp>
        <p:nvSpPr>
          <p:cNvPr id="142364" name="Text Box 11"/>
          <p:cNvSpPr txBox="1">
            <a:spLocks noChangeArrowheads="1"/>
          </p:cNvSpPr>
          <p:nvPr/>
        </p:nvSpPr>
        <p:spPr bwMode="auto">
          <a:xfrm>
            <a:off x="4910139" y="4271541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data2</a:t>
            </a:r>
          </a:p>
        </p:txBody>
      </p:sp>
      <p:sp>
        <p:nvSpPr>
          <p:cNvPr id="142365" name="Freeform 12"/>
          <p:cNvSpPr>
            <a:spLocks/>
          </p:cNvSpPr>
          <p:nvPr/>
        </p:nvSpPr>
        <p:spPr bwMode="auto">
          <a:xfrm>
            <a:off x="7108827" y="2831678"/>
            <a:ext cx="936625" cy="1944688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499 h 1225"/>
              <a:gd name="T4" fmla="*/ 10 w 726"/>
              <a:gd name="T5" fmla="*/ 590 h 1225"/>
              <a:gd name="T6" fmla="*/ 0 w 726"/>
              <a:gd name="T7" fmla="*/ 726 h 1225"/>
              <a:gd name="T8" fmla="*/ 0 w 726"/>
              <a:gd name="T9" fmla="*/ 1225 h 1225"/>
              <a:gd name="T10" fmla="*/ 74 w 726"/>
              <a:gd name="T11" fmla="*/ 862 h 1225"/>
              <a:gd name="T12" fmla="*/ 74 w 726"/>
              <a:gd name="T13" fmla="*/ 363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66" name="Text Box 13"/>
          <p:cNvSpPr txBox="1">
            <a:spLocks noChangeArrowheads="1"/>
          </p:cNvSpPr>
          <p:nvPr/>
        </p:nvSpPr>
        <p:spPr bwMode="auto">
          <a:xfrm>
            <a:off x="7469189" y="3863553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5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Times New Roman" panose="02020603050405020304" pitchFamily="18" charset="0"/>
              </a:rPr>
              <a:t>ALU </a:t>
            </a:r>
          </a:p>
          <a:p>
            <a:pPr>
              <a:lnSpc>
                <a:spcPct val="5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142367" name="Text Box 14"/>
          <p:cNvSpPr txBox="1">
            <a:spLocks noChangeArrowheads="1"/>
          </p:cNvSpPr>
          <p:nvPr/>
        </p:nvSpPr>
        <p:spPr bwMode="auto">
          <a:xfrm>
            <a:off x="7540627" y="3333328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3366CC"/>
                </a:solidFill>
                <a:latin typeface="Times New Roman" panose="02020603050405020304" pitchFamily="18" charset="0"/>
              </a:rPr>
              <a:t>Zero   </a:t>
            </a:r>
            <a:endParaRPr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42368" name="Text Box 15"/>
          <p:cNvSpPr txBox="1">
            <a:spLocks noChangeArrowheads="1"/>
          </p:cNvSpPr>
          <p:nvPr/>
        </p:nvSpPr>
        <p:spPr bwMode="auto">
          <a:xfrm>
            <a:off x="7104064" y="3263478"/>
            <a:ext cx="554038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142369" name="Line 16"/>
          <p:cNvSpPr>
            <a:spLocks noChangeShapeType="1"/>
          </p:cNvSpPr>
          <p:nvPr/>
        </p:nvSpPr>
        <p:spPr bwMode="auto">
          <a:xfrm>
            <a:off x="7685089" y="2615778"/>
            <a:ext cx="0" cy="5762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0" name="Line 17"/>
          <p:cNvSpPr>
            <a:spLocks noChangeShapeType="1"/>
          </p:cNvSpPr>
          <p:nvPr/>
        </p:nvSpPr>
        <p:spPr bwMode="auto">
          <a:xfrm>
            <a:off x="7554914" y="2690391"/>
            <a:ext cx="215900" cy="1428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1" name="Text Box 18"/>
          <p:cNvSpPr txBox="1">
            <a:spLocks noChangeArrowheads="1"/>
          </p:cNvSpPr>
          <p:nvPr/>
        </p:nvSpPr>
        <p:spPr bwMode="auto">
          <a:xfrm>
            <a:off x="7469189" y="2688803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2372" name="Line 19"/>
          <p:cNvSpPr>
            <a:spLocks noChangeShapeType="1"/>
          </p:cNvSpPr>
          <p:nvPr/>
        </p:nvSpPr>
        <p:spPr bwMode="auto">
          <a:xfrm>
            <a:off x="8045452" y="4065166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3" name="Line 20"/>
          <p:cNvSpPr>
            <a:spLocks noChangeShapeType="1"/>
          </p:cNvSpPr>
          <p:nvPr/>
        </p:nvSpPr>
        <p:spPr bwMode="auto">
          <a:xfrm>
            <a:off x="6246814" y="3273003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4" name="Line 21"/>
          <p:cNvSpPr>
            <a:spLocks noChangeShapeType="1"/>
          </p:cNvSpPr>
          <p:nvPr/>
        </p:nvSpPr>
        <p:spPr bwMode="auto">
          <a:xfrm flipV="1">
            <a:off x="5238752" y="2049041"/>
            <a:ext cx="0" cy="5762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5" name="Text Box 22"/>
          <p:cNvSpPr txBox="1">
            <a:spLocks noChangeArrowheads="1"/>
          </p:cNvSpPr>
          <p:nvPr/>
        </p:nvSpPr>
        <p:spPr bwMode="auto">
          <a:xfrm>
            <a:off x="5237164" y="2252241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RegWrite</a:t>
            </a:r>
          </a:p>
        </p:txBody>
      </p:sp>
      <p:sp>
        <p:nvSpPr>
          <p:cNvPr id="142376" name="Rectangle 23"/>
          <p:cNvSpPr>
            <a:spLocks noChangeArrowheads="1"/>
          </p:cNvSpPr>
          <p:nvPr/>
        </p:nvSpPr>
        <p:spPr bwMode="auto">
          <a:xfrm>
            <a:off x="8548689" y="3763541"/>
            <a:ext cx="1152525" cy="16557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77" name="Text Box 24"/>
          <p:cNvSpPr txBox="1">
            <a:spLocks noChangeArrowheads="1"/>
          </p:cNvSpPr>
          <p:nvPr/>
        </p:nvSpPr>
        <p:spPr bwMode="auto">
          <a:xfrm>
            <a:off x="8497889" y="3873078"/>
            <a:ext cx="1008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142378" name="Text Box 25"/>
          <p:cNvSpPr txBox="1">
            <a:spLocks noChangeArrowheads="1"/>
          </p:cNvSpPr>
          <p:nvPr/>
        </p:nvSpPr>
        <p:spPr bwMode="auto">
          <a:xfrm>
            <a:off x="8497889" y="5001791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42379" name="Text Box 26"/>
          <p:cNvSpPr txBox="1">
            <a:spLocks noChangeArrowheads="1"/>
          </p:cNvSpPr>
          <p:nvPr/>
        </p:nvSpPr>
        <p:spPr bwMode="auto">
          <a:xfrm>
            <a:off x="8548689" y="4412828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</a:t>
            </a:r>
          </a:p>
        </p:txBody>
      </p:sp>
      <p:sp>
        <p:nvSpPr>
          <p:cNvPr id="142380" name="Oval 27"/>
          <p:cNvSpPr>
            <a:spLocks noChangeArrowheads="1"/>
          </p:cNvSpPr>
          <p:nvPr/>
        </p:nvSpPr>
        <p:spPr bwMode="auto">
          <a:xfrm>
            <a:off x="4805364" y="5060528"/>
            <a:ext cx="7921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Imm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Gen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81" name="Freeform 28"/>
          <p:cNvSpPr>
            <a:spLocks/>
          </p:cNvSpPr>
          <p:nvPr/>
        </p:nvSpPr>
        <p:spPr bwMode="auto">
          <a:xfrm>
            <a:off x="5597527" y="4771603"/>
            <a:ext cx="1079500" cy="865188"/>
          </a:xfrm>
          <a:custGeom>
            <a:avLst/>
            <a:gdLst>
              <a:gd name="T0" fmla="*/ 0 w 953"/>
              <a:gd name="T1" fmla="*/ 6 h 861"/>
              <a:gd name="T2" fmla="*/ 17 w 953"/>
              <a:gd name="T3" fmla="*/ 6 h 861"/>
              <a:gd name="T4" fmla="*/ 17 w 953"/>
              <a:gd name="T5" fmla="*/ 0 h 861"/>
              <a:gd name="T6" fmla="*/ 24 w 953"/>
              <a:gd name="T7" fmla="*/ 0 h 861"/>
              <a:gd name="T8" fmla="*/ 0 60000 65536"/>
              <a:gd name="T9" fmla="*/ 0 60000 65536"/>
              <a:gd name="T10" fmla="*/ 0 60000 65536"/>
              <a:gd name="T11" fmla="*/ 0 60000 65536"/>
              <a:gd name="T12" fmla="*/ 0 w 953"/>
              <a:gd name="T13" fmla="*/ 0 h 861"/>
              <a:gd name="T14" fmla="*/ 953 w 953"/>
              <a:gd name="T15" fmla="*/ 861 h 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3" h="861">
                <a:moveTo>
                  <a:pt x="0" y="861"/>
                </a:moveTo>
                <a:lnTo>
                  <a:pt x="680" y="861"/>
                </a:lnTo>
                <a:lnTo>
                  <a:pt x="680" y="0"/>
                </a:lnTo>
                <a:lnTo>
                  <a:pt x="953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5" name="Line 32"/>
          <p:cNvSpPr>
            <a:spLocks noChangeShapeType="1"/>
          </p:cNvSpPr>
          <p:nvPr/>
        </p:nvSpPr>
        <p:spPr bwMode="auto">
          <a:xfrm flipV="1">
            <a:off x="9053514" y="3403178"/>
            <a:ext cx="0" cy="3603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6" name="Text Box 33"/>
          <p:cNvSpPr txBox="1">
            <a:spLocks noChangeArrowheads="1"/>
          </p:cNvSpPr>
          <p:nvPr/>
        </p:nvSpPr>
        <p:spPr bwMode="auto">
          <a:xfrm>
            <a:off x="8980489" y="3331741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MenWrite</a:t>
            </a:r>
          </a:p>
        </p:txBody>
      </p:sp>
      <p:sp>
        <p:nvSpPr>
          <p:cNvPr id="142387" name="Line 34"/>
          <p:cNvSpPr>
            <a:spLocks noChangeShapeType="1"/>
          </p:cNvSpPr>
          <p:nvPr/>
        </p:nvSpPr>
        <p:spPr bwMode="auto">
          <a:xfrm>
            <a:off x="9267827" y="5420891"/>
            <a:ext cx="0" cy="5762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8" name="Text Box 35"/>
          <p:cNvSpPr txBox="1">
            <a:spLocks noChangeArrowheads="1"/>
          </p:cNvSpPr>
          <p:nvPr/>
        </p:nvSpPr>
        <p:spPr bwMode="auto">
          <a:xfrm>
            <a:off x="8332789" y="5347866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</a:rPr>
              <a:t>MenRead</a:t>
            </a:r>
          </a:p>
        </p:txBody>
      </p:sp>
      <p:sp>
        <p:nvSpPr>
          <p:cNvPr id="142389" name="Line 36"/>
          <p:cNvSpPr>
            <a:spLocks noChangeShapeType="1"/>
          </p:cNvSpPr>
          <p:nvPr/>
        </p:nvSpPr>
        <p:spPr bwMode="auto">
          <a:xfrm>
            <a:off x="4445002" y="5424066"/>
            <a:ext cx="144463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90" name="Text Box 37"/>
          <p:cNvSpPr txBox="1">
            <a:spLocks noChangeArrowheads="1"/>
          </p:cNvSpPr>
          <p:nvPr/>
        </p:nvSpPr>
        <p:spPr bwMode="auto">
          <a:xfrm>
            <a:off x="4229102" y="5568528"/>
            <a:ext cx="431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32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91" name="Text Box 38"/>
          <p:cNvSpPr txBox="1">
            <a:spLocks noChangeArrowheads="1"/>
          </p:cNvSpPr>
          <p:nvPr/>
        </p:nvSpPr>
        <p:spPr bwMode="auto">
          <a:xfrm>
            <a:off x="5813427" y="5276428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64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92" name="Line 39"/>
          <p:cNvSpPr>
            <a:spLocks noChangeShapeType="1"/>
          </p:cNvSpPr>
          <p:nvPr/>
        </p:nvSpPr>
        <p:spPr bwMode="auto">
          <a:xfrm>
            <a:off x="6173789" y="5492328"/>
            <a:ext cx="144463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93" name="Text Box 40"/>
          <p:cNvSpPr txBox="1">
            <a:spLocks noChangeArrowheads="1"/>
          </p:cNvSpPr>
          <p:nvPr/>
        </p:nvSpPr>
        <p:spPr bwMode="auto">
          <a:xfrm>
            <a:off x="6894514" y="5924128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64bits </a:t>
            </a:r>
            <a:r>
              <a:rPr lang="en-US" altLang="zh-CN" sz="24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data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142395" name="AutoShape 42"/>
          <p:cNvSpPr>
            <a:spLocks noChangeArrowheads="1"/>
          </p:cNvSpPr>
          <p:nvPr/>
        </p:nvSpPr>
        <p:spPr bwMode="auto">
          <a:xfrm>
            <a:off x="6677027" y="4196928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MUX</a:t>
            </a:r>
          </a:p>
        </p:txBody>
      </p:sp>
      <p:sp>
        <p:nvSpPr>
          <p:cNvPr id="142397" name="Line 44"/>
          <p:cNvSpPr>
            <a:spLocks noChangeShapeType="1"/>
          </p:cNvSpPr>
          <p:nvPr/>
        </p:nvSpPr>
        <p:spPr bwMode="auto">
          <a:xfrm flipV="1">
            <a:off x="3302002" y="4108028"/>
            <a:ext cx="1246188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0" name="Line 47"/>
          <p:cNvSpPr>
            <a:spLocks noChangeShapeType="1"/>
          </p:cNvSpPr>
          <p:nvPr/>
        </p:nvSpPr>
        <p:spPr bwMode="auto">
          <a:xfrm flipV="1">
            <a:off x="4046539" y="4555703"/>
            <a:ext cx="0" cy="3603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1" name="Line 48"/>
          <p:cNvSpPr>
            <a:spLocks noChangeShapeType="1"/>
          </p:cNvSpPr>
          <p:nvPr/>
        </p:nvSpPr>
        <p:spPr bwMode="auto">
          <a:xfrm>
            <a:off x="3221039" y="5566941"/>
            <a:ext cx="15827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2" name="Line 49"/>
          <p:cNvSpPr>
            <a:spLocks noChangeShapeType="1"/>
          </p:cNvSpPr>
          <p:nvPr/>
        </p:nvSpPr>
        <p:spPr bwMode="auto">
          <a:xfrm>
            <a:off x="6461127" y="441282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3" name="Oval 50"/>
          <p:cNvSpPr>
            <a:spLocks noChangeArrowheads="1"/>
          </p:cNvSpPr>
          <p:nvPr/>
        </p:nvSpPr>
        <p:spPr bwMode="auto">
          <a:xfrm>
            <a:off x="6473827" y="4368378"/>
            <a:ext cx="71438" cy="714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04" name="Line 51"/>
          <p:cNvSpPr>
            <a:spLocks noChangeShapeType="1"/>
          </p:cNvSpPr>
          <p:nvPr/>
        </p:nvSpPr>
        <p:spPr bwMode="auto">
          <a:xfrm>
            <a:off x="6965952" y="4484266"/>
            <a:ext cx="1444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5" name="AutoShape 52"/>
          <p:cNvSpPr>
            <a:spLocks noChangeArrowheads="1"/>
          </p:cNvSpPr>
          <p:nvPr/>
        </p:nvSpPr>
        <p:spPr bwMode="auto">
          <a:xfrm>
            <a:off x="10059989" y="4339803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MUX</a:t>
            </a:r>
          </a:p>
        </p:txBody>
      </p:sp>
      <p:sp>
        <p:nvSpPr>
          <p:cNvPr id="142406" name="Freeform 53"/>
          <p:cNvSpPr>
            <a:spLocks/>
          </p:cNvSpPr>
          <p:nvPr/>
        </p:nvSpPr>
        <p:spPr bwMode="auto">
          <a:xfrm>
            <a:off x="4275139" y="4703341"/>
            <a:ext cx="6251575" cy="1584325"/>
          </a:xfrm>
          <a:custGeom>
            <a:avLst/>
            <a:gdLst>
              <a:gd name="T0" fmla="*/ 1258 w 4400"/>
              <a:gd name="T1" fmla="*/ 45 h 998"/>
              <a:gd name="T2" fmla="*/ 1299 w 4400"/>
              <a:gd name="T3" fmla="*/ 45 h 998"/>
              <a:gd name="T4" fmla="*/ 1299 w 4400"/>
              <a:gd name="T5" fmla="*/ 998 h 998"/>
              <a:gd name="T6" fmla="*/ 0 w 4400"/>
              <a:gd name="T7" fmla="*/ 998 h 998"/>
              <a:gd name="T8" fmla="*/ 0 w 4400"/>
              <a:gd name="T9" fmla="*/ 0 h 998"/>
              <a:gd name="T10" fmla="*/ 67 w 4400"/>
              <a:gd name="T11" fmla="*/ 0 h 9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00"/>
              <a:gd name="T19" fmla="*/ 0 h 998"/>
              <a:gd name="T20" fmla="*/ 4400 w 4400"/>
              <a:gd name="T21" fmla="*/ 998 h 9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00" h="998">
                <a:moveTo>
                  <a:pt x="4264" y="45"/>
                </a:moveTo>
                <a:lnTo>
                  <a:pt x="4400" y="45"/>
                </a:lnTo>
                <a:lnTo>
                  <a:pt x="4400" y="998"/>
                </a:lnTo>
                <a:lnTo>
                  <a:pt x="0" y="998"/>
                </a:lnTo>
                <a:lnTo>
                  <a:pt x="0" y="0"/>
                </a:lnTo>
                <a:lnTo>
                  <a:pt x="227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7" name="Line 54"/>
          <p:cNvSpPr>
            <a:spLocks noChangeShapeType="1"/>
          </p:cNvSpPr>
          <p:nvPr/>
        </p:nvSpPr>
        <p:spPr bwMode="auto">
          <a:xfrm>
            <a:off x="9701214" y="4555703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8" name="Freeform 55"/>
          <p:cNvSpPr>
            <a:spLocks/>
          </p:cNvSpPr>
          <p:nvPr/>
        </p:nvSpPr>
        <p:spPr bwMode="auto">
          <a:xfrm>
            <a:off x="8259764" y="4052466"/>
            <a:ext cx="1800225" cy="1727200"/>
          </a:xfrm>
          <a:custGeom>
            <a:avLst/>
            <a:gdLst>
              <a:gd name="T0" fmla="*/ 0 w 1134"/>
              <a:gd name="T1" fmla="*/ 0 h 1088"/>
              <a:gd name="T2" fmla="*/ 0 w 1134"/>
              <a:gd name="T3" fmla="*/ 1088 h 1088"/>
              <a:gd name="T4" fmla="*/ 998 w 1134"/>
              <a:gd name="T5" fmla="*/ 1088 h 1088"/>
              <a:gd name="T6" fmla="*/ 998 w 1134"/>
              <a:gd name="T7" fmla="*/ 589 h 1088"/>
              <a:gd name="T8" fmla="*/ 1134 w 1134"/>
              <a:gd name="T9" fmla="*/ 589 h 10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4"/>
              <a:gd name="T16" fmla="*/ 0 h 1088"/>
              <a:gd name="T17" fmla="*/ 1134 w 1134"/>
              <a:gd name="T18" fmla="*/ 1088 h 10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4" h="1088">
                <a:moveTo>
                  <a:pt x="0" y="0"/>
                </a:moveTo>
                <a:lnTo>
                  <a:pt x="0" y="1088"/>
                </a:lnTo>
                <a:lnTo>
                  <a:pt x="998" y="1088"/>
                </a:lnTo>
                <a:lnTo>
                  <a:pt x="998" y="589"/>
                </a:lnTo>
                <a:lnTo>
                  <a:pt x="1134" y="589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9" name="Oval 56"/>
          <p:cNvSpPr>
            <a:spLocks noChangeArrowheads="1"/>
          </p:cNvSpPr>
          <p:nvPr/>
        </p:nvSpPr>
        <p:spPr bwMode="auto">
          <a:xfrm>
            <a:off x="8226427" y="4027066"/>
            <a:ext cx="71438" cy="714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10" name="Line 57"/>
          <p:cNvSpPr>
            <a:spLocks noChangeShapeType="1"/>
          </p:cNvSpPr>
          <p:nvPr/>
        </p:nvSpPr>
        <p:spPr bwMode="auto">
          <a:xfrm>
            <a:off x="7396164" y="2107778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11" name="Text Box 58"/>
          <p:cNvSpPr txBox="1">
            <a:spLocks noChangeArrowheads="1"/>
          </p:cNvSpPr>
          <p:nvPr/>
        </p:nvSpPr>
        <p:spPr bwMode="auto">
          <a:xfrm>
            <a:off x="7612064" y="2763416"/>
            <a:ext cx="1439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</a:rPr>
              <a:t>ALU operation</a:t>
            </a:r>
          </a:p>
        </p:txBody>
      </p:sp>
      <p:sp>
        <p:nvSpPr>
          <p:cNvPr id="142412" name="Freeform 59"/>
          <p:cNvSpPr>
            <a:spLocks/>
          </p:cNvSpPr>
          <p:nvPr/>
        </p:nvSpPr>
        <p:spPr bwMode="auto">
          <a:xfrm>
            <a:off x="7683502" y="883816"/>
            <a:ext cx="863600" cy="1439863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18 h 1225"/>
              <a:gd name="T4" fmla="*/ 4 w 726"/>
              <a:gd name="T5" fmla="*/ 22 h 1225"/>
              <a:gd name="T6" fmla="*/ 0 w 726"/>
              <a:gd name="T7" fmla="*/ 27 h 1225"/>
              <a:gd name="T8" fmla="*/ 0 w 726"/>
              <a:gd name="T9" fmla="*/ 45 h 1225"/>
              <a:gd name="T10" fmla="*/ 31 w 726"/>
              <a:gd name="T11" fmla="*/ 31 h 1225"/>
              <a:gd name="T12" fmla="*/ 31 w 726"/>
              <a:gd name="T13" fmla="*/ 13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13" name="Oval 60"/>
          <p:cNvSpPr>
            <a:spLocks noChangeArrowheads="1"/>
          </p:cNvSpPr>
          <p:nvPr/>
        </p:nvSpPr>
        <p:spPr bwMode="auto">
          <a:xfrm>
            <a:off x="6819902" y="1531516"/>
            <a:ext cx="5762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Shift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left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415" name="AutoShape 62"/>
          <p:cNvSpPr>
            <a:spLocks noChangeArrowheads="1"/>
          </p:cNvSpPr>
          <p:nvPr/>
        </p:nvSpPr>
        <p:spPr bwMode="auto">
          <a:xfrm>
            <a:off x="9269414" y="1028278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MUX</a:t>
            </a:r>
          </a:p>
        </p:txBody>
      </p:sp>
      <p:sp>
        <p:nvSpPr>
          <p:cNvPr id="142416" name="Text Box 63"/>
          <p:cNvSpPr txBox="1">
            <a:spLocks noChangeArrowheads="1"/>
          </p:cNvSpPr>
          <p:nvPr/>
        </p:nvSpPr>
        <p:spPr bwMode="auto">
          <a:xfrm>
            <a:off x="7751764" y="1244178"/>
            <a:ext cx="5540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ADD</a:t>
            </a:r>
          </a:p>
        </p:txBody>
      </p:sp>
      <p:sp>
        <p:nvSpPr>
          <p:cNvPr id="142418" name="Line 65"/>
          <p:cNvSpPr>
            <a:spLocks noChangeShapeType="1"/>
          </p:cNvSpPr>
          <p:nvPr/>
        </p:nvSpPr>
        <p:spPr bwMode="auto">
          <a:xfrm>
            <a:off x="8548689" y="1604541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20" name="Freeform 67"/>
          <p:cNvSpPr>
            <a:spLocks/>
          </p:cNvSpPr>
          <p:nvPr/>
        </p:nvSpPr>
        <p:spPr bwMode="auto">
          <a:xfrm>
            <a:off x="6389689" y="2107778"/>
            <a:ext cx="431800" cy="2663825"/>
          </a:xfrm>
          <a:custGeom>
            <a:avLst/>
            <a:gdLst>
              <a:gd name="T0" fmla="*/ 0 w 272"/>
              <a:gd name="T1" fmla="*/ 1678 h 1678"/>
              <a:gd name="T2" fmla="*/ 0 w 272"/>
              <a:gd name="T3" fmla="*/ 907 h 1678"/>
              <a:gd name="T4" fmla="*/ 91 w 272"/>
              <a:gd name="T5" fmla="*/ 454 h 1678"/>
              <a:gd name="T6" fmla="*/ 91 w 272"/>
              <a:gd name="T7" fmla="*/ 0 h 1678"/>
              <a:gd name="T8" fmla="*/ 272 w 272"/>
              <a:gd name="T9" fmla="*/ 0 h 16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"/>
              <a:gd name="T16" fmla="*/ 0 h 1678"/>
              <a:gd name="T17" fmla="*/ 272 w 272"/>
              <a:gd name="T18" fmla="*/ 1678 h 16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" h="1678">
                <a:moveTo>
                  <a:pt x="0" y="1678"/>
                </a:moveTo>
                <a:lnTo>
                  <a:pt x="0" y="907"/>
                </a:lnTo>
                <a:lnTo>
                  <a:pt x="91" y="454"/>
                </a:lnTo>
                <a:lnTo>
                  <a:pt x="91" y="0"/>
                </a:lnTo>
                <a:lnTo>
                  <a:pt x="272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21" name="Oval 68"/>
          <p:cNvSpPr>
            <a:spLocks noChangeArrowheads="1"/>
          </p:cNvSpPr>
          <p:nvPr/>
        </p:nvSpPr>
        <p:spPr bwMode="auto">
          <a:xfrm>
            <a:off x="6330952" y="4725566"/>
            <a:ext cx="71438" cy="714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22" name="Freeform 69"/>
          <p:cNvSpPr>
            <a:spLocks/>
          </p:cNvSpPr>
          <p:nvPr/>
        </p:nvSpPr>
        <p:spPr bwMode="auto">
          <a:xfrm>
            <a:off x="5611814" y="671091"/>
            <a:ext cx="431800" cy="1223963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3 h 1225"/>
              <a:gd name="T4" fmla="*/ 0 w 726"/>
              <a:gd name="T5" fmla="*/ 4 h 1225"/>
              <a:gd name="T6" fmla="*/ 0 w 726"/>
              <a:gd name="T7" fmla="*/ 4 h 1225"/>
              <a:gd name="T8" fmla="*/ 0 w 726"/>
              <a:gd name="T9" fmla="*/ 8 h 1225"/>
              <a:gd name="T10" fmla="*/ 0 w 726"/>
              <a:gd name="T11" fmla="*/ 5 h 1225"/>
              <a:gd name="T12" fmla="*/ 0 w 726"/>
              <a:gd name="T13" fmla="*/ 3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23" name="Text Box 70"/>
          <p:cNvSpPr txBox="1">
            <a:spLocks noChangeArrowheads="1"/>
          </p:cNvSpPr>
          <p:nvPr/>
        </p:nvSpPr>
        <p:spPr bwMode="auto">
          <a:xfrm>
            <a:off x="5608639" y="958428"/>
            <a:ext cx="4921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ADD</a:t>
            </a:r>
          </a:p>
        </p:txBody>
      </p:sp>
      <p:sp>
        <p:nvSpPr>
          <p:cNvPr id="142424" name="Rectangle 71"/>
          <p:cNvSpPr>
            <a:spLocks noChangeArrowheads="1"/>
          </p:cNvSpPr>
          <p:nvPr/>
        </p:nvSpPr>
        <p:spPr bwMode="auto">
          <a:xfrm>
            <a:off x="2573339" y="958428"/>
            <a:ext cx="360363" cy="7921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PC</a:t>
            </a:r>
          </a:p>
        </p:txBody>
      </p:sp>
      <p:sp>
        <p:nvSpPr>
          <p:cNvPr id="142425" name="Text Box 72"/>
          <p:cNvSpPr txBox="1">
            <a:spLocks noChangeArrowheads="1"/>
          </p:cNvSpPr>
          <p:nvPr/>
        </p:nvSpPr>
        <p:spPr bwMode="auto">
          <a:xfrm>
            <a:off x="8691564" y="4652541"/>
            <a:ext cx="9366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142426" name="Rectangle 73"/>
          <p:cNvSpPr>
            <a:spLocks noChangeArrowheads="1"/>
          </p:cNvSpPr>
          <p:nvPr/>
        </p:nvSpPr>
        <p:spPr bwMode="auto">
          <a:xfrm>
            <a:off x="1825627" y="2471316"/>
            <a:ext cx="1079500" cy="26638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27" name="Text Box 74"/>
          <p:cNvSpPr txBox="1">
            <a:spLocks noChangeArrowheads="1"/>
          </p:cNvSpPr>
          <p:nvPr/>
        </p:nvSpPr>
        <p:spPr bwMode="auto">
          <a:xfrm>
            <a:off x="1774827" y="2758653"/>
            <a:ext cx="10080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address</a:t>
            </a:r>
          </a:p>
        </p:txBody>
      </p:sp>
      <p:sp>
        <p:nvSpPr>
          <p:cNvPr id="142428" name="Text Box 75"/>
          <p:cNvSpPr txBox="1">
            <a:spLocks noChangeArrowheads="1"/>
          </p:cNvSpPr>
          <p:nvPr/>
        </p:nvSpPr>
        <p:spPr bwMode="auto">
          <a:xfrm>
            <a:off x="1754189" y="3623841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Instruction</a:t>
            </a:r>
          </a:p>
        </p:txBody>
      </p:sp>
      <p:sp>
        <p:nvSpPr>
          <p:cNvPr id="142429" name="Text Box 76"/>
          <p:cNvSpPr txBox="1">
            <a:spLocks noChangeArrowheads="1"/>
          </p:cNvSpPr>
          <p:nvPr/>
        </p:nvSpPr>
        <p:spPr bwMode="auto">
          <a:xfrm>
            <a:off x="1754189" y="4487441"/>
            <a:ext cx="12747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Instruction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142431" name="Line 78"/>
          <p:cNvSpPr>
            <a:spLocks noChangeShapeType="1"/>
          </p:cNvSpPr>
          <p:nvPr/>
        </p:nvSpPr>
        <p:spPr bwMode="auto">
          <a:xfrm>
            <a:off x="5235577" y="1607716"/>
            <a:ext cx="360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2" name="Text Box 79"/>
          <p:cNvSpPr txBox="1">
            <a:spLocks noChangeArrowheads="1"/>
          </p:cNvSpPr>
          <p:nvPr/>
        </p:nvSpPr>
        <p:spPr bwMode="auto">
          <a:xfrm>
            <a:off x="5018089" y="1391816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2434" name="Line 81"/>
          <p:cNvSpPr>
            <a:spLocks noChangeShapeType="1"/>
          </p:cNvSpPr>
          <p:nvPr/>
        </p:nvSpPr>
        <p:spPr bwMode="auto">
          <a:xfrm flipV="1">
            <a:off x="6821489" y="4970041"/>
            <a:ext cx="0" cy="3603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5" name="Line 82"/>
          <p:cNvSpPr>
            <a:spLocks noChangeShapeType="1"/>
          </p:cNvSpPr>
          <p:nvPr/>
        </p:nvSpPr>
        <p:spPr bwMode="auto">
          <a:xfrm flipV="1">
            <a:off x="10202864" y="5114503"/>
            <a:ext cx="0" cy="3603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6" name="Line 83"/>
          <p:cNvSpPr>
            <a:spLocks noChangeShapeType="1"/>
          </p:cNvSpPr>
          <p:nvPr/>
        </p:nvSpPr>
        <p:spPr bwMode="auto">
          <a:xfrm>
            <a:off x="3071814" y="2976141"/>
            <a:ext cx="151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7" name="Rectangle 84"/>
          <p:cNvSpPr>
            <a:spLocks noChangeArrowheads="1"/>
          </p:cNvSpPr>
          <p:nvPr/>
        </p:nvSpPr>
        <p:spPr bwMode="auto">
          <a:xfrm>
            <a:off x="3038477" y="2399878"/>
            <a:ext cx="215900" cy="3816350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Instruction</a:t>
            </a:r>
          </a:p>
        </p:txBody>
      </p:sp>
      <p:sp>
        <p:nvSpPr>
          <p:cNvPr id="142438" name="Freeform 85"/>
          <p:cNvSpPr>
            <a:spLocks/>
          </p:cNvSpPr>
          <p:nvPr/>
        </p:nvSpPr>
        <p:spPr bwMode="auto">
          <a:xfrm>
            <a:off x="1703389" y="1391816"/>
            <a:ext cx="1368425" cy="1655763"/>
          </a:xfrm>
          <a:custGeom>
            <a:avLst/>
            <a:gdLst>
              <a:gd name="T0" fmla="*/ 1309 w 817"/>
              <a:gd name="T1" fmla="*/ 0 h 1043"/>
              <a:gd name="T2" fmla="*/ 1473 w 817"/>
              <a:gd name="T3" fmla="*/ 0 h 1043"/>
              <a:gd name="T4" fmla="*/ 1473 w 817"/>
              <a:gd name="T5" fmla="*/ 408 h 1043"/>
              <a:gd name="T6" fmla="*/ 0 w 817"/>
              <a:gd name="T7" fmla="*/ 408 h 1043"/>
              <a:gd name="T8" fmla="*/ 0 w 817"/>
              <a:gd name="T9" fmla="*/ 1043 h 1043"/>
              <a:gd name="T10" fmla="*/ 165 w 817"/>
              <a:gd name="T11" fmla="*/ 1043 h 10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7"/>
              <a:gd name="T19" fmla="*/ 0 h 1043"/>
              <a:gd name="T20" fmla="*/ 817 w 817"/>
              <a:gd name="T21" fmla="*/ 1043 h 10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7" h="1043">
                <a:moveTo>
                  <a:pt x="726" y="0"/>
                </a:moveTo>
                <a:lnTo>
                  <a:pt x="817" y="0"/>
                </a:lnTo>
                <a:lnTo>
                  <a:pt x="817" y="408"/>
                </a:lnTo>
                <a:lnTo>
                  <a:pt x="0" y="408"/>
                </a:lnTo>
                <a:lnTo>
                  <a:pt x="0" y="1043"/>
                </a:lnTo>
                <a:lnTo>
                  <a:pt x="91" y="1043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9" name="Oval 86"/>
          <p:cNvSpPr>
            <a:spLocks noChangeArrowheads="1"/>
          </p:cNvSpPr>
          <p:nvPr/>
        </p:nvSpPr>
        <p:spPr bwMode="auto">
          <a:xfrm>
            <a:off x="3044827" y="1345778"/>
            <a:ext cx="73025" cy="7302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40" name="Freeform 87"/>
          <p:cNvSpPr>
            <a:spLocks/>
          </p:cNvSpPr>
          <p:nvPr/>
        </p:nvSpPr>
        <p:spPr bwMode="auto">
          <a:xfrm>
            <a:off x="8045452" y="1823616"/>
            <a:ext cx="1366838" cy="1655763"/>
          </a:xfrm>
          <a:custGeom>
            <a:avLst/>
            <a:gdLst>
              <a:gd name="T0" fmla="*/ 0 w 861"/>
              <a:gd name="T1" fmla="*/ 1043 h 1043"/>
              <a:gd name="T2" fmla="*/ 408 w 861"/>
              <a:gd name="T3" fmla="*/ 1043 h 1043"/>
              <a:gd name="T4" fmla="*/ 861 w 861"/>
              <a:gd name="T5" fmla="*/ 680 h 1043"/>
              <a:gd name="T6" fmla="*/ 861 w 861"/>
              <a:gd name="T7" fmla="*/ 0 h 1043"/>
              <a:gd name="T8" fmla="*/ 0 60000 65536"/>
              <a:gd name="T9" fmla="*/ 0 60000 65536"/>
              <a:gd name="T10" fmla="*/ 0 60000 65536"/>
              <a:gd name="T11" fmla="*/ 0 60000 65536"/>
              <a:gd name="T12" fmla="*/ 0 w 861"/>
              <a:gd name="T13" fmla="*/ 0 h 1043"/>
              <a:gd name="T14" fmla="*/ 861 w 861"/>
              <a:gd name="T15" fmla="*/ 1043 h 10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1" h="1043">
                <a:moveTo>
                  <a:pt x="0" y="1043"/>
                </a:moveTo>
                <a:lnTo>
                  <a:pt x="408" y="1043"/>
                </a:lnTo>
                <a:lnTo>
                  <a:pt x="861" y="680"/>
                </a:lnTo>
                <a:lnTo>
                  <a:pt x="86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1" name="Line 88"/>
          <p:cNvSpPr>
            <a:spLocks noChangeShapeType="1"/>
          </p:cNvSpPr>
          <p:nvPr/>
        </p:nvSpPr>
        <p:spPr bwMode="auto">
          <a:xfrm>
            <a:off x="2927352" y="3839741"/>
            <a:ext cx="1444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2" name="Freeform 89"/>
          <p:cNvSpPr>
            <a:spLocks/>
          </p:cNvSpPr>
          <p:nvPr/>
        </p:nvSpPr>
        <p:spPr bwMode="auto">
          <a:xfrm>
            <a:off x="2422527" y="599653"/>
            <a:ext cx="7489825" cy="863600"/>
          </a:xfrm>
          <a:custGeom>
            <a:avLst/>
            <a:gdLst>
              <a:gd name="T0" fmla="*/ 4087 w 4763"/>
              <a:gd name="T1" fmla="*/ 544 h 544"/>
              <a:gd name="T2" fmla="*/ 4290 w 4763"/>
              <a:gd name="T3" fmla="*/ 544 h 544"/>
              <a:gd name="T4" fmla="*/ 4290 w 4763"/>
              <a:gd name="T5" fmla="*/ 0 h 544"/>
              <a:gd name="T6" fmla="*/ 0 w 4763"/>
              <a:gd name="T7" fmla="*/ 0 h 544"/>
              <a:gd name="T8" fmla="*/ 0 w 4763"/>
              <a:gd name="T9" fmla="*/ 453 h 544"/>
              <a:gd name="T10" fmla="*/ 80 w 4763"/>
              <a:gd name="T11" fmla="*/ 453 h 5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63"/>
              <a:gd name="T19" fmla="*/ 0 h 544"/>
              <a:gd name="T20" fmla="*/ 4763 w 4763"/>
              <a:gd name="T21" fmla="*/ 544 h 5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63" h="544">
                <a:moveTo>
                  <a:pt x="4536" y="544"/>
                </a:moveTo>
                <a:lnTo>
                  <a:pt x="4763" y="544"/>
                </a:lnTo>
                <a:lnTo>
                  <a:pt x="4763" y="0"/>
                </a:lnTo>
                <a:lnTo>
                  <a:pt x="0" y="0"/>
                </a:lnTo>
                <a:lnTo>
                  <a:pt x="0" y="453"/>
                </a:lnTo>
                <a:lnTo>
                  <a:pt x="91" y="453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3" name="Line 90"/>
          <p:cNvSpPr>
            <a:spLocks noChangeShapeType="1"/>
          </p:cNvSpPr>
          <p:nvPr/>
        </p:nvSpPr>
        <p:spPr bwMode="auto">
          <a:xfrm>
            <a:off x="3071814" y="3479378"/>
            <a:ext cx="151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4" name="Oval 91"/>
          <p:cNvSpPr>
            <a:spLocks noChangeArrowheads="1"/>
          </p:cNvSpPr>
          <p:nvPr/>
        </p:nvSpPr>
        <p:spPr bwMode="auto">
          <a:xfrm>
            <a:off x="3406777" y="3446041"/>
            <a:ext cx="73025" cy="7302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9808" name="Text Box 96"/>
          <p:cNvSpPr txBox="1">
            <a:spLocks noChangeArrowheads="1"/>
          </p:cNvSpPr>
          <p:nvPr/>
        </p:nvSpPr>
        <p:spPr bwMode="auto">
          <a:xfrm>
            <a:off x="341244" y="986421"/>
            <a:ext cx="20161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6000" dirty="0" smtClean="0">
                <a:solidFill>
                  <a:srgbClr val="7030A0"/>
                </a:solidFill>
              </a:rPr>
              <a:t>I-</a:t>
            </a:r>
            <a:r>
              <a:rPr lang="en-US" altLang="zh-CN" sz="6000" dirty="0" err="1" smtClean="0">
                <a:solidFill>
                  <a:srgbClr val="7030A0"/>
                </a:solidFill>
              </a:rPr>
              <a:t>ld</a:t>
            </a:r>
            <a:endParaRPr lang="en-US" altLang="zh-CN" sz="6000" dirty="0">
              <a:solidFill>
                <a:srgbClr val="7030A0"/>
              </a:solidFill>
            </a:endParaRPr>
          </a:p>
        </p:txBody>
      </p:sp>
      <p:sp>
        <p:nvSpPr>
          <p:cNvPr id="499809" name="Freeform 97"/>
          <p:cNvSpPr>
            <a:spLocks/>
          </p:cNvSpPr>
          <p:nvPr/>
        </p:nvSpPr>
        <p:spPr bwMode="auto">
          <a:xfrm>
            <a:off x="3143251" y="2852738"/>
            <a:ext cx="4752975" cy="1022350"/>
          </a:xfrm>
          <a:custGeom>
            <a:avLst/>
            <a:gdLst>
              <a:gd name="T0" fmla="*/ 0 w 2994"/>
              <a:gd name="T1" fmla="*/ 2147483647 h 644"/>
              <a:gd name="T2" fmla="*/ 2147483647 w 2994"/>
              <a:gd name="T3" fmla="*/ 2147483647 h 644"/>
              <a:gd name="T4" fmla="*/ 2147483647 w 2994"/>
              <a:gd name="T5" fmla="*/ 2147483647 h 644"/>
              <a:gd name="T6" fmla="*/ 2147483647 w 2994"/>
              <a:gd name="T7" fmla="*/ 2147483647 h 644"/>
              <a:gd name="T8" fmla="*/ 2147483647 w 2994"/>
              <a:gd name="T9" fmla="*/ 2147483647 h 644"/>
              <a:gd name="T10" fmla="*/ 2147483647 w 2994"/>
              <a:gd name="T11" fmla="*/ 2147483647 h 644"/>
              <a:gd name="T12" fmla="*/ 2147483647 w 2994"/>
              <a:gd name="T13" fmla="*/ 2147483647 h 6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94"/>
              <a:gd name="T22" fmla="*/ 0 h 644"/>
              <a:gd name="T23" fmla="*/ 2994 w 2994"/>
              <a:gd name="T24" fmla="*/ 644 h 6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94" h="644">
                <a:moveTo>
                  <a:pt x="0" y="8"/>
                </a:moveTo>
                <a:cubicBezTo>
                  <a:pt x="200" y="4"/>
                  <a:pt x="401" y="0"/>
                  <a:pt x="590" y="8"/>
                </a:cubicBezTo>
                <a:cubicBezTo>
                  <a:pt x="779" y="16"/>
                  <a:pt x="983" y="24"/>
                  <a:pt x="1134" y="54"/>
                </a:cubicBezTo>
                <a:cubicBezTo>
                  <a:pt x="1285" y="84"/>
                  <a:pt x="1353" y="167"/>
                  <a:pt x="1497" y="190"/>
                </a:cubicBezTo>
                <a:cubicBezTo>
                  <a:pt x="1641" y="213"/>
                  <a:pt x="1815" y="183"/>
                  <a:pt x="1996" y="190"/>
                </a:cubicBezTo>
                <a:cubicBezTo>
                  <a:pt x="2177" y="197"/>
                  <a:pt x="2420" y="159"/>
                  <a:pt x="2586" y="235"/>
                </a:cubicBezTo>
                <a:cubicBezTo>
                  <a:pt x="2752" y="311"/>
                  <a:pt x="2926" y="576"/>
                  <a:pt x="2994" y="644"/>
                </a:cubicBezTo>
              </a:path>
            </a:pathLst>
          </a:custGeom>
          <a:noFill/>
          <a:ln w="76200" cap="flat" cmpd="sng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810" name="Freeform 98"/>
          <p:cNvSpPr>
            <a:spLocks/>
          </p:cNvSpPr>
          <p:nvPr/>
        </p:nvSpPr>
        <p:spPr bwMode="auto">
          <a:xfrm>
            <a:off x="3143250" y="3981821"/>
            <a:ext cx="7392988" cy="2316163"/>
          </a:xfrm>
          <a:custGeom>
            <a:avLst/>
            <a:gdLst>
              <a:gd name="T0" fmla="*/ 0 w 4657"/>
              <a:gd name="T1" fmla="*/ 2147483647 h 1459"/>
              <a:gd name="T2" fmla="*/ 2147483647 w 4657"/>
              <a:gd name="T3" fmla="*/ 2147483647 h 1459"/>
              <a:gd name="T4" fmla="*/ 2147483647 w 4657"/>
              <a:gd name="T5" fmla="*/ 2147483647 h 1459"/>
              <a:gd name="T6" fmla="*/ 2147483647 w 4657"/>
              <a:gd name="T7" fmla="*/ 2147483647 h 1459"/>
              <a:gd name="T8" fmla="*/ 2147483647 w 4657"/>
              <a:gd name="T9" fmla="*/ 2147483647 h 1459"/>
              <a:gd name="T10" fmla="*/ 2147483647 w 4657"/>
              <a:gd name="T11" fmla="*/ 2147483647 h 1459"/>
              <a:gd name="T12" fmla="*/ 2147483647 w 4657"/>
              <a:gd name="T13" fmla="*/ 2147483647 h 1459"/>
              <a:gd name="T14" fmla="*/ 2147483647 w 4657"/>
              <a:gd name="T15" fmla="*/ 2147483647 h 1459"/>
              <a:gd name="T16" fmla="*/ 2147483647 w 4657"/>
              <a:gd name="T17" fmla="*/ 2147483647 h 1459"/>
              <a:gd name="T18" fmla="*/ 2147483647 w 4657"/>
              <a:gd name="T19" fmla="*/ 2147483647 h 1459"/>
              <a:gd name="T20" fmla="*/ 2147483647 w 4657"/>
              <a:gd name="T21" fmla="*/ 2147483647 h 1459"/>
              <a:gd name="T22" fmla="*/ 2147483647 w 4657"/>
              <a:gd name="T23" fmla="*/ 2147483647 h 1459"/>
              <a:gd name="T24" fmla="*/ 2147483647 w 4657"/>
              <a:gd name="T25" fmla="*/ 2147483647 h 1459"/>
              <a:gd name="T26" fmla="*/ 2147483647 w 4657"/>
              <a:gd name="T27" fmla="*/ 2147483647 h 1459"/>
              <a:gd name="T28" fmla="*/ 2147483647 w 4657"/>
              <a:gd name="T29" fmla="*/ 2147483647 h 1459"/>
              <a:gd name="T30" fmla="*/ 2147483647 w 4657"/>
              <a:gd name="T31" fmla="*/ 2147483647 h 1459"/>
              <a:gd name="T32" fmla="*/ 2147483647 w 4657"/>
              <a:gd name="T33" fmla="*/ 2147483647 h 1459"/>
              <a:gd name="T34" fmla="*/ 2147483647 w 4657"/>
              <a:gd name="T35" fmla="*/ 2147483647 h 1459"/>
              <a:gd name="T36" fmla="*/ 2147483647 w 4657"/>
              <a:gd name="T37" fmla="*/ 2147483647 h 1459"/>
              <a:gd name="T38" fmla="*/ 2147483647 w 4657"/>
              <a:gd name="T39" fmla="*/ 2147483647 h 1459"/>
              <a:gd name="T40" fmla="*/ 2147483647 w 4657"/>
              <a:gd name="T41" fmla="*/ 2147483647 h 1459"/>
              <a:gd name="T42" fmla="*/ 2147483647 w 4657"/>
              <a:gd name="T43" fmla="*/ 2147483647 h 1459"/>
              <a:gd name="T44" fmla="*/ 2147483647 w 4657"/>
              <a:gd name="T45" fmla="*/ 2147483647 h 1459"/>
              <a:gd name="T46" fmla="*/ 2147483647 w 4657"/>
              <a:gd name="T47" fmla="*/ 2147483647 h 14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657"/>
              <a:gd name="T73" fmla="*/ 0 h 1459"/>
              <a:gd name="T74" fmla="*/ 4657 w 4657"/>
              <a:gd name="T75" fmla="*/ 1459 h 14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657" h="1459">
                <a:moveTo>
                  <a:pt x="0" y="975"/>
                </a:moveTo>
                <a:cubicBezTo>
                  <a:pt x="612" y="998"/>
                  <a:pt x="1225" y="1021"/>
                  <a:pt x="1542" y="1021"/>
                </a:cubicBezTo>
                <a:cubicBezTo>
                  <a:pt x="1859" y="1021"/>
                  <a:pt x="1829" y="998"/>
                  <a:pt x="1905" y="975"/>
                </a:cubicBezTo>
                <a:cubicBezTo>
                  <a:pt x="1981" y="952"/>
                  <a:pt x="1966" y="961"/>
                  <a:pt x="1996" y="885"/>
                </a:cubicBezTo>
                <a:cubicBezTo>
                  <a:pt x="2026" y="809"/>
                  <a:pt x="2011" y="590"/>
                  <a:pt x="2087" y="522"/>
                </a:cubicBezTo>
                <a:cubicBezTo>
                  <a:pt x="2163" y="454"/>
                  <a:pt x="2314" y="544"/>
                  <a:pt x="2450" y="476"/>
                </a:cubicBezTo>
                <a:cubicBezTo>
                  <a:pt x="2586" y="408"/>
                  <a:pt x="2790" y="182"/>
                  <a:pt x="2903" y="114"/>
                </a:cubicBezTo>
                <a:cubicBezTo>
                  <a:pt x="3016" y="46"/>
                  <a:pt x="3032" y="83"/>
                  <a:pt x="3130" y="68"/>
                </a:cubicBezTo>
                <a:cubicBezTo>
                  <a:pt x="3228" y="53"/>
                  <a:pt x="3349" y="0"/>
                  <a:pt x="3493" y="23"/>
                </a:cubicBezTo>
                <a:cubicBezTo>
                  <a:pt x="3637" y="46"/>
                  <a:pt x="3871" y="144"/>
                  <a:pt x="3992" y="204"/>
                </a:cubicBezTo>
                <a:cubicBezTo>
                  <a:pt x="4113" y="264"/>
                  <a:pt x="4128" y="356"/>
                  <a:pt x="4219" y="386"/>
                </a:cubicBezTo>
                <a:cubicBezTo>
                  <a:pt x="4310" y="416"/>
                  <a:pt x="4468" y="363"/>
                  <a:pt x="4536" y="386"/>
                </a:cubicBezTo>
                <a:cubicBezTo>
                  <a:pt x="4604" y="409"/>
                  <a:pt x="4612" y="439"/>
                  <a:pt x="4627" y="522"/>
                </a:cubicBezTo>
                <a:cubicBezTo>
                  <a:pt x="4642" y="605"/>
                  <a:pt x="4634" y="764"/>
                  <a:pt x="4627" y="885"/>
                </a:cubicBezTo>
                <a:cubicBezTo>
                  <a:pt x="4620" y="1006"/>
                  <a:pt x="4605" y="1157"/>
                  <a:pt x="4582" y="1248"/>
                </a:cubicBezTo>
                <a:cubicBezTo>
                  <a:pt x="4559" y="1339"/>
                  <a:pt x="4657" y="1399"/>
                  <a:pt x="4491" y="1429"/>
                </a:cubicBezTo>
                <a:cubicBezTo>
                  <a:pt x="4325" y="1459"/>
                  <a:pt x="4151" y="1429"/>
                  <a:pt x="3584" y="1429"/>
                </a:cubicBezTo>
                <a:cubicBezTo>
                  <a:pt x="3017" y="1429"/>
                  <a:pt x="1543" y="1429"/>
                  <a:pt x="1089" y="1429"/>
                </a:cubicBezTo>
                <a:cubicBezTo>
                  <a:pt x="635" y="1429"/>
                  <a:pt x="930" y="1459"/>
                  <a:pt x="862" y="1429"/>
                </a:cubicBezTo>
                <a:cubicBezTo>
                  <a:pt x="794" y="1399"/>
                  <a:pt x="719" y="1354"/>
                  <a:pt x="681" y="1248"/>
                </a:cubicBezTo>
                <a:cubicBezTo>
                  <a:pt x="643" y="1142"/>
                  <a:pt x="643" y="907"/>
                  <a:pt x="635" y="794"/>
                </a:cubicBezTo>
                <a:cubicBezTo>
                  <a:pt x="627" y="681"/>
                  <a:pt x="605" y="620"/>
                  <a:pt x="635" y="567"/>
                </a:cubicBezTo>
                <a:cubicBezTo>
                  <a:pt x="665" y="514"/>
                  <a:pt x="757" y="491"/>
                  <a:pt x="817" y="476"/>
                </a:cubicBezTo>
                <a:cubicBezTo>
                  <a:pt x="877" y="461"/>
                  <a:pt x="937" y="468"/>
                  <a:pt x="998" y="476"/>
                </a:cubicBezTo>
              </a:path>
            </a:pathLst>
          </a:custGeom>
          <a:noFill/>
          <a:ln w="76200" cap="flat" cmpd="sng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811" name="Freeform 99"/>
          <p:cNvSpPr>
            <a:spLocks/>
          </p:cNvSpPr>
          <p:nvPr/>
        </p:nvSpPr>
        <p:spPr bwMode="auto">
          <a:xfrm flipV="1">
            <a:off x="3236917" y="4111787"/>
            <a:ext cx="1419222" cy="45719"/>
          </a:xfrm>
          <a:custGeom>
            <a:avLst/>
            <a:gdLst>
              <a:gd name="T0" fmla="*/ 0 w 907"/>
              <a:gd name="T1" fmla="*/ 0 h 454"/>
              <a:gd name="T2" fmla="*/ 2147483647 w 907"/>
              <a:gd name="T3" fmla="*/ 2147483647 h 454"/>
              <a:gd name="T4" fmla="*/ 2147483647 w 907"/>
              <a:gd name="T5" fmla="*/ 2147483647 h 454"/>
              <a:gd name="T6" fmla="*/ 2147483647 w 907"/>
              <a:gd name="T7" fmla="*/ 2147483647 h 454"/>
              <a:gd name="T8" fmla="*/ 2147483647 w 907"/>
              <a:gd name="T9" fmla="*/ 2147483647 h 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7"/>
              <a:gd name="T16" fmla="*/ 0 h 454"/>
              <a:gd name="T17" fmla="*/ 907 w 907"/>
              <a:gd name="T18" fmla="*/ 454 h 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7" h="454">
                <a:moveTo>
                  <a:pt x="0" y="0"/>
                </a:moveTo>
                <a:cubicBezTo>
                  <a:pt x="56" y="3"/>
                  <a:pt x="113" y="7"/>
                  <a:pt x="136" y="45"/>
                </a:cubicBezTo>
                <a:cubicBezTo>
                  <a:pt x="159" y="83"/>
                  <a:pt x="106" y="182"/>
                  <a:pt x="136" y="227"/>
                </a:cubicBezTo>
                <a:cubicBezTo>
                  <a:pt x="166" y="272"/>
                  <a:pt x="189" y="280"/>
                  <a:pt x="317" y="318"/>
                </a:cubicBezTo>
                <a:cubicBezTo>
                  <a:pt x="445" y="356"/>
                  <a:pt x="676" y="405"/>
                  <a:pt x="907" y="454"/>
                </a:cubicBezTo>
              </a:path>
            </a:pathLst>
          </a:custGeom>
          <a:noFill/>
          <a:ln w="76200" cap="flat" cmpd="sng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Text Box 30"/>
          <p:cNvSpPr txBox="1">
            <a:spLocks noChangeArrowheads="1"/>
          </p:cNvSpPr>
          <p:nvPr/>
        </p:nvSpPr>
        <p:spPr bwMode="auto">
          <a:xfrm>
            <a:off x="3459164" y="2492896"/>
            <a:ext cx="10572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15-19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" name="Text Box 31"/>
          <p:cNvSpPr txBox="1">
            <a:spLocks noChangeArrowheads="1"/>
          </p:cNvSpPr>
          <p:nvPr/>
        </p:nvSpPr>
        <p:spPr bwMode="auto">
          <a:xfrm>
            <a:off x="3503712" y="3140968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20-24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" name="Text Box 45"/>
          <p:cNvSpPr txBox="1">
            <a:spLocks noChangeArrowheads="1"/>
          </p:cNvSpPr>
          <p:nvPr/>
        </p:nvSpPr>
        <p:spPr bwMode="auto">
          <a:xfrm>
            <a:off x="3525842" y="3713164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7-11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" name="Text Box 29"/>
          <p:cNvSpPr txBox="1">
            <a:spLocks noChangeArrowheads="1"/>
          </p:cNvSpPr>
          <p:nvPr/>
        </p:nvSpPr>
        <p:spPr bwMode="auto">
          <a:xfrm>
            <a:off x="3221039" y="5084764"/>
            <a:ext cx="106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0-31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3" name="肘形连接符 92"/>
          <p:cNvCxnSpPr/>
          <p:nvPr/>
        </p:nvCxnSpPr>
        <p:spPr>
          <a:xfrm flipV="1">
            <a:off x="3067044" y="1223256"/>
            <a:ext cx="4608362" cy="813514"/>
          </a:xfrm>
          <a:prstGeom prst="bentConnector3">
            <a:avLst>
              <a:gd name="adj1" fmla="val 7271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6071590" y="759241"/>
            <a:ext cx="3189728" cy="504825"/>
            <a:chOff x="6071590" y="825501"/>
            <a:chExt cx="3189728" cy="504825"/>
          </a:xfrm>
        </p:grpSpPr>
        <p:sp>
          <p:nvSpPr>
            <p:cNvPr id="95" name="Freeform 64"/>
            <p:cNvSpPr>
              <a:spLocks/>
            </p:cNvSpPr>
            <p:nvPr/>
          </p:nvSpPr>
          <p:spPr bwMode="auto">
            <a:xfrm>
              <a:off x="7318218" y="825501"/>
              <a:ext cx="1943100" cy="504825"/>
            </a:xfrm>
            <a:custGeom>
              <a:avLst/>
              <a:gdLst>
                <a:gd name="T0" fmla="*/ 0 w 1224"/>
                <a:gd name="T1" fmla="*/ 6 h 454"/>
                <a:gd name="T2" fmla="*/ 0 w 1224"/>
                <a:gd name="T3" fmla="*/ 0 h 454"/>
                <a:gd name="T4" fmla="*/ 952 w 1224"/>
                <a:gd name="T5" fmla="*/ 0 h 454"/>
                <a:gd name="T6" fmla="*/ 952 w 1224"/>
                <a:gd name="T7" fmla="*/ 9 h 454"/>
                <a:gd name="T8" fmla="*/ 1224 w 1224"/>
                <a:gd name="T9" fmla="*/ 9 h 4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4"/>
                <a:gd name="T16" fmla="*/ 0 h 454"/>
                <a:gd name="T17" fmla="*/ 1224 w 1224"/>
                <a:gd name="T18" fmla="*/ 454 h 4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4" h="454">
                  <a:moveTo>
                    <a:pt x="0" y="318"/>
                  </a:moveTo>
                  <a:lnTo>
                    <a:pt x="0" y="0"/>
                  </a:lnTo>
                  <a:lnTo>
                    <a:pt x="952" y="0"/>
                  </a:lnTo>
                  <a:lnTo>
                    <a:pt x="952" y="454"/>
                  </a:lnTo>
                  <a:lnTo>
                    <a:pt x="1224" y="45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0" name="直接连接符 99"/>
            <p:cNvCxnSpPr/>
            <p:nvPr/>
          </p:nvCxnSpPr>
          <p:spPr>
            <a:xfrm flipH="1" flipV="1">
              <a:off x="6071590" y="1162322"/>
              <a:ext cx="1257899" cy="731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肘形连接符 2"/>
          <p:cNvCxnSpPr/>
          <p:nvPr/>
        </p:nvCxnSpPr>
        <p:spPr>
          <a:xfrm flipV="1">
            <a:off x="3102575" y="999921"/>
            <a:ext cx="2478088" cy="395870"/>
          </a:xfrm>
          <a:prstGeom prst="bentConnector3">
            <a:avLst>
              <a:gd name="adj1" fmla="val 4946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440899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499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9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9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99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99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9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9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99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99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99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4998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808" grpId="0"/>
      <p:bldP spid="499808" grpId="1"/>
      <p:bldP spid="499809" grpId="0" animBg="1"/>
      <p:bldP spid="499809" grpId="1" animBg="1"/>
      <p:bldP spid="499810" grpId="0" animBg="1"/>
      <p:bldP spid="499810" grpId="1" animBg="1"/>
      <p:bldP spid="499811" grpId="0" animBg="1"/>
      <p:bldP spid="499811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90451" y="25851"/>
            <a:ext cx="9620175" cy="42862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Full </a:t>
            </a:r>
            <a:r>
              <a:rPr lang="en-US" altLang="zh-CN" dirty="0" err="1"/>
              <a:t>datapath</a:t>
            </a:r>
            <a:endParaRPr lang="en-US" altLang="zh-CN" dirty="0"/>
          </a:p>
        </p:txBody>
      </p:sp>
      <p:sp>
        <p:nvSpPr>
          <p:cNvPr id="142357" name="Freeform 4"/>
          <p:cNvSpPr>
            <a:spLocks/>
          </p:cNvSpPr>
          <p:nvPr/>
        </p:nvSpPr>
        <p:spPr bwMode="auto">
          <a:xfrm>
            <a:off x="6218239" y="4437064"/>
            <a:ext cx="2305050" cy="863600"/>
          </a:xfrm>
          <a:custGeom>
            <a:avLst/>
            <a:gdLst>
              <a:gd name="T0" fmla="*/ 0 w 1452"/>
              <a:gd name="T1" fmla="*/ 0 h 544"/>
              <a:gd name="T2" fmla="*/ 182 w 1452"/>
              <a:gd name="T3" fmla="*/ 0 h 544"/>
              <a:gd name="T4" fmla="*/ 182 w 1452"/>
              <a:gd name="T5" fmla="*/ 544 h 544"/>
              <a:gd name="T6" fmla="*/ 1452 w 1452"/>
              <a:gd name="T7" fmla="*/ 544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1452"/>
              <a:gd name="T13" fmla="*/ 0 h 544"/>
              <a:gd name="T14" fmla="*/ 1452 w 1452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2" h="544">
                <a:moveTo>
                  <a:pt x="0" y="0"/>
                </a:moveTo>
                <a:lnTo>
                  <a:pt x="182" y="0"/>
                </a:lnTo>
                <a:lnTo>
                  <a:pt x="182" y="544"/>
                </a:lnTo>
                <a:lnTo>
                  <a:pt x="1452" y="544"/>
                </a:lnTo>
              </a:path>
            </a:pathLst>
          </a:custGeom>
          <a:noFill/>
          <a:ln w="3810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58" name="Rectangle 5"/>
          <p:cNvSpPr>
            <a:spLocks noChangeArrowheads="1"/>
          </p:cNvSpPr>
          <p:nvPr/>
        </p:nvSpPr>
        <p:spPr bwMode="auto">
          <a:xfrm>
            <a:off x="4587877" y="2636839"/>
            <a:ext cx="1657350" cy="2376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Registers</a:t>
            </a:r>
          </a:p>
        </p:txBody>
      </p:sp>
      <p:sp>
        <p:nvSpPr>
          <p:cNvPr id="142359" name="Text Box 6"/>
          <p:cNvSpPr txBox="1">
            <a:spLocks noChangeArrowheads="1"/>
          </p:cNvSpPr>
          <p:nvPr/>
        </p:nvSpPr>
        <p:spPr bwMode="auto">
          <a:xfrm>
            <a:off x="4518027" y="2717802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address1</a:t>
            </a:r>
          </a:p>
        </p:txBody>
      </p:sp>
      <p:sp>
        <p:nvSpPr>
          <p:cNvPr id="142360" name="Text Box 7"/>
          <p:cNvSpPr txBox="1">
            <a:spLocks noChangeArrowheads="1"/>
          </p:cNvSpPr>
          <p:nvPr/>
        </p:nvSpPr>
        <p:spPr bwMode="auto">
          <a:xfrm>
            <a:off x="4516439" y="3355977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address2</a:t>
            </a:r>
          </a:p>
        </p:txBody>
      </p:sp>
      <p:sp>
        <p:nvSpPr>
          <p:cNvPr id="142361" name="Text Box 8"/>
          <p:cNvSpPr txBox="1">
            <a:spLocks noChangeArrowheads="1"/>
          </p:cNvSpPr>
          <p:nvPr/>
        </p:nvSpPr>
        <p:spPr bwMode="auto">
          <a:xfrm>
            <a:off x="4518027" y="3941764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address</a:t>
            </a:r>
          </a:p>
        </p:txBody>
      </p:sp>
      <p:sp>
        <p:nvSpPr>
          <p:cNvPr id="142362" name="Text Box 9"/>
          <p:cNvSpPr txBox="1">
            <a:spLocks noChangeArrowheads="1"/>
          </p:cNvSpPr>
          <p:nvPr/>
        </p:nvSpPr>
        <p:spPr bwMode="auto">
          <a:xfrm>
            <a:off x="4518027" y="4518027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42363" name="Text Box 10"/>
          <p:cNvSpPr txBox="1">
            <a:spLocks noChangeArrowheads="1"/>
          </p:cNvSpPr>
          <p:nvPr/>
        </p:nvSpPr>
        <p:spPr bwMode="auto">
          <a:xfrm>
            <a:off x="5094289" y="3078164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data1</a:t>
            </a:r>
          </a:p>
        </p:txBody>
      </p:sp>
      <p:sp>
        <p:nvSpPr>
          <p:cNvPr id="142364" name="Text Box 11"/>
          <p:cNvSpPr txBox="1">
            <a:spLocks noChangeArrowheads="1"/>
          </p:cNvSpPr>
          <p:nvPr/>
        </p:nvSpPr>
        <p:spPr bwMode="auto">
          <a:xfrm>
            <a:off x="4910139" y="4292602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data2</a:t>
            </a:r>
          </a:p>
        </p:txBody>
      </p:sp>
      <p:sp>
        <p:nvSpPr>
          <p:cNvPr id="142365" name="Freeform 12"/>
          <p:cNvSpPr>
            <a:spLocks/>
          </p:cNvSpPr>
          <p:nvPr/>
        </p:nvSpPr>
        <p:spPr bwMode="auto">
          <a:xfrm>
            <a:off x="7108827" y="2852739"/>
            <a:ext cx="936625" cy="1944688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499 h 1225"/>
              <a:gd name="T4" fmla="*/ 10 w 726"/>
              <a:gd name="T5" fmla="*/ 590 h 1225"/>
              <a:gd name="T6" fmla="*/ 0 w 726"/>
              <a:gd name="T7" fmla="*/ 726 h 1225"/>
              <a:gd name="T8" fmla="*/ 0 w 726"/>
              <a:gd name="T9" fmla="*/ 1225 h 1225"/>
              <a:gd name="T10" fmla="*/ 74 w 726"/>
              <a:gd name="T11" fmla="*/ 862 h 1225"/>
              <a:gd name="T12" fmla="*/ 74 w 726"/>
              <a:gd name="T13" fmla="*/ 363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66" name="Text Box 13"/>
          <p:cNvSpPr txBox="1">
            <a:spLocks noChangeArrowheads="1"/>
          </p:cNvSpPr>
          <p:nvPr/>
        </p:nvSpPr>
        <p:spPr bwMode="auto">
          <a:xfrm>
            <a:off x="7469189" y="3884614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5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Times New Roman" panose="02020603050405020304" pitchFamily="18" charset="0"/>
              </a:rPr>
              <a:t>ALU </a:t>
            </a:r>
          </a:p>
          <a:p>
            <a:pPr>
              <a:lnSpc>
                <a:spcPct val="5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142367" name="Text Box 14"/>
          <p:cNvSpPr txBox="1">
            <a:spLocks noChangeArrowheads="1"/>
          </p:cNvSpPr>
          <p:nvPr/>
        </p:nvSpPr>
        <p:spPr bwMode="auto">
          <a:xfrm>
            <a:off x="7540627" y="3354389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3366CC"/>
                </a:solidFill>
                <a:latin typeface="Times New Roman" panose="02020603050405020304" pitchFamily="18" charset="0"/>
              </a:rPr>
              <a:t>Zero   </a:t>
            </a:r>
            <a:endParaRPr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42368" name="Text Box 15"/>
          <p:cNvSpPr txBox="1">
            <a:spLocks noChangeArrowheads="1"/>
          </p:cNvSpPr>
          <p:nvPr/>
        </p:nvSpPr>
        <p:spPr bwMode="auto">
          <a:xfrm>
            <a:off x="7104064" y="3284539"/>
            <a:ext cx="554038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142369" name="Line 16"/>
          <p:cNvSpPr>
            <a:spLocks noChangeShapeType="1"/>
          </p:cNvSpPr>
          <p:nvPr/>
        </p:nvSpPr>
        <p:spPr bwMode="auto">
          <a:xfrm>
            <a:off x="7685089" y="2636839"/>
            <a:ext cx="0" cy="5762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0" name="Line 17"/>
          <p:cNvSpPr>
            <a:spLocks noChangeShapeType="1"/>
          </p:cNvSpPr>
          <p:nvPr/>
        </p:nvSpPr>
        <p:spPr bwMode="auto">
          <a:xfrm>
            <a:off x="7554914" y="2711452"/>
            <a:ext cx="215900" cy="1428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1" name="Text Box 18"/>
          <p:cNvSpPr txBox="1">
            <a:spLocks noChangeArrowheads="1"/>
          </p:cNvSpPr>
          <p:nvPr/>
        </p:nvSpPr>
        <p:spPr bwMode="auto">
          <a:xfrm>
            <a:off x="7469189" y="2709864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2372" name="Line 19"/>
          <p:cNvSpPr>
            <a:spLocks noChangeShapeType="1"/>
          </p:cNvSpPr>
          <p:nvPr/>
        </p:nvSpPr>
        <p:spPr bwMode="auto">
          <a:xfrm>
            <a:off x="8045452" y="4086227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3" name="Line 20"/>
          <p:cNvSpPr>
            <a:spLocks noChangeShapeType="1"/>
          </p:cNvSpPr>
          <p:nvPr/>
        </p:nvSpPr>
        <p:spPr bwMode="auto">
          <a:xfrm>
            <a:off x="6246814" y="3294064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4" name="Line 21"/>
          <p:cNvSpPr>
            <a:spLocks noChangeShapeType="1"/>
          </p:cNvSpPr>
          <p:nvPr/>
        </p:nvSpPr>
        <p:spPr bwMode="auto">
          <a:xfrm flipV="1">
            <a:off x="5238752" y="2070102"/>
            <a:ext cx="0" cy="5762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5" name="Text Box 22"/>
          <p:cNvSpPr txBox="1">
            <a:spLocks noChangeArrowheads="1"/>
          </p:cNvSpPr>
          <p:nvPr/>
        </p:nvSpPr>
        <p:spPr bwMode="auto">
          <a:xfrm>
            <a:off x="5237164" y="2273302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RegWrite</a:t>
            </a:r>
          </a:p>
        </p:txBody>
      </p:sp>
      <p:sp>
        <p:nvSpPr>
          <p:cNvPr id="142376" name="Rectangle 23"/>
          <p:cNvSpPr>
            <a:spLocks noChangeArrowheads="1"/>
          </p:cNvSpPr>
          <p:nvPr/>
        </p:nvSpPr>
        <p:spPr bwMode="auto">
          <a:xfrm>
            <a:off x="8548689" y="3784602"/>
            <a:ext cx="1152525" cy="16557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77" name="Text Box 24"/>
          <p:cNvSpPr txBox="1">
            <a:spLocks noChangeArrowheads="1"/>
          </p:cNvSpPr>
          <p:nvPr/>
        </p:nvSpPr>
        <p:spPr bwMode="auto">
          <a:xfrm>
            <a:off x="8497889" y="3894139"/>
            <a:ext cx="1008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142378" name="Text Box 25"/>
          <p:cNvSpPr txBox="1">
            <a:spLocks noChangeArrowheads="1"/>
          </p:cNvSpPr>
          <p:nvPr/>
        </p:nvSpPr>
        <p:spPr bwMode="auto">
          <a:xfrm>
            <a:off x="8497889" y="5022852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42379" name="Text Box 26"/>
          <p:cNvSpPr txBox="1">
            <a:spLocks noChangeArrowheads="1"/>
          </p:cNvSpPr>
          <p:nvPr/>
        </p:nvSpPr>
        <p:spPr bwMode="auto">
          <a:xfrm>
            <a:off x="8548689" y="4433889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</a:t>
            </a:r>
          </a:p>
        </p:txBody>
      </p:sp>
      <p:sp>
        <p:nvSpPr>
          <p:cNvPr id="142380" name="Oval 27"/>
          <p:cNvSpPr>
            <a:spLocks noChangeArrowheads="1"/>
          </p:cNvSpPr>
          <p:nvPr/>
        </p:nvSpPr>
        <p:spPr bwMode="auto">
          <a:xfrm>
            <a:off x="4805364" y="5081589"/>
            <a:ext cx="7921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Imm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Gen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81" name="Freeform 28"/>
          <p:cNvSpPr>
            <a:spLocks/>
          </p:cNvSpPr>
          <p:nvPr/>
        </p:nvSpPr>
        <p:spPr bwMode="auto">
          <a:xfrm>
            <a:off x="5597527" y="4792664"/>
            <a:ext cx="1079500" cy="865188"/>
          </a:xfrm>
          <a:custGeom>
            <a:avLst/>
            <a:gdLst>
              <a:gd name="T0" fmla="*/ 0 w 953"/>
              <a:gd name="T1" fmla="*/ 6 h 861"/>
              <a:gd name="T2" fmla="*/ 17 w 953"/>
              <a:gd name="T3" fmla="*/ 6 h 861"/>
              <a:gd name="T4" fmla="*/ 17 w 953"/>
              <a:gd name="T5" fmla="*/ 0 h 861"/>
              <a:gd name="T6" fmla="*/ 24 w 953"/>
              <a:gd name="T7" fmla="*/ 0 h 861"/>
              <a:gd name="T8" fmla="*/ 0 60000 65536"/>
              <a:gd name="T9" fmla="*/ 0 60000 65536"/>
              <a:gd name="T10" fmla="*/ 0 60000 65536"/>
              <a:gd name="T11" fmla="*/ 0 60000 65536"/>
              <a:gd name="T12" fmla="*/ 0 w 953"/>
              <a:gd name="T13" fmla="*/ 0 h 861"/>
              <a:gd name="T14" fmla="*/ 953 w 953"/>
              <a:gd name="T15" fmla="*/ 861 h 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3" h="861">
                <a:moveTo>
                  <a:pt x="0" y="861"/>
                </a:moveTo>
                <a:lnTo>
                  <a:pt x="680" y="861"/>
                </a:lnTo>
                <a:lnTo>
                  <a:pt x="680" y="0"/>
                </a:lnTo>
                <a:lnTo>
                  <a:pt x="953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5" name="Line 32"/>
          <p:cNvSpPr>
            <a:spLocks noChangeShapeType="1"/>
          </p:cNvSpPr>
          <p:nvPr/>
        </p:nvSpPr>
        <p:spPr bwMode="auto">
          <a:xfrm flipV="1">
            <a:off x="9053514" y="3424239"/>
            <a:ext cx="0" cy="3603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6" name="Text Box 33"/>
          <p:cNvSpPr txBox="1">
            <a:spLocks noChangeArrowheads="1"/>
          </p:cNvSpPr>
          <p:nvPr/>
        </p:nvSpPr>
        <p:spPr bwMode="auto">
          <a:xfrm>
            <a:off x="8980489" y="3352802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MenWrite</a:t>
            </a:r>
          </a:p>
        </p:txBody>
      </p:sp>
      <p:sp>
        <p:nvSpPr>
          <p:cNvPr id="142387" name="Line 34"/>
          <p:cNvSpPr>
            <a:spLocks noChangeShapeType="1"/>
          </p:cNvSpPr>
          <p:nvPr/>
        </p:nvSpPr>
        <p:spPr bwMode="auto">
          <a:xfrm>
            <a:off x="9267827" y="5441952"/>
            <a:ext cx="0" cy="5762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8" name="Text Box 35"/>
          <p:cNvSpPr txBox="1">
            <a:spLocks noChangeArrowheads="1"/>
          </p:cNvSpPr>
          <p:nvPr/>
        </p:nvSpPr>
        <p:spPr bwMode="auto">
          <a:xfrm>
            <a:off x="8332789" y="5368927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</a:rPr>
              <a:t>MenRead</a:t>
            </a:r>
          </a:p>
        </p:txBody>
      </p:sp>
      <p:sp>
        <p:nvSpPr>
          <p:cNvPr id="142389" name="Line 36"/>
          <p:cNvSpPr>
            <a:spLocks noChangeShapeType="1"/>
          </p:cNvSpPr>
          <p:nvPr/>
        </p:nvSpPr>
        <p:spPr bwMode="auto">
          <a:xfrm>
            <a:off x="4445002" y="5445127"/>
            <a:ext cx="144463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90" name="Text Box 37"/>
          <p:cNvSpPr txBox="1">
            <a:spLocks noChangeArrowheads="1"/>
          </p:cNvSpPr>
          <p:nvPr/>
        </p:nvSpPr>
        <p:spPr bwMode="auto">
          <a:xfrm>
            <a:off x="4229102" y="5589589"/>
            <a:ext cx="431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32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91" name="Text Box 38"/>
          <p:cNvSpPr txBox="1">
            <a:spLocks noChangeArrowheads="1"/>
          </p:cNvSpPr>
          <p:nvPr/>
        </p:nvSpPr>
        <p:spPr bwMode="auto">
          <a:xfrm>
            <a:off x="5813427" y="5297489"/>
            <a:ext cx="431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64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92" name="Line 39"/>
          <p:cNvSpPr>
            <a:spLocks noChangeShapeType="1"/>
          </p:cNvSpPr>
          <p:nvPr/>
        </p:nvSpPr>
        <p:spPr bwMode="auto">
          <a:xfrm>
            <a:off x="6173789" y="5513389"/>
            <a:ext cx="144463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93" name="Text Box 40"/>
          <p:cNvSpPr txBox="1">
            <a:spLocks noChangeArrowheads="1"/>
          </p:cNvSpPr>
          <p:nvPr/>
        </p:nvSpPr>
        <p:spPr bwMode="auto">
          <a:xfrm>
            <a:off x="6894514" y="5945189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4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bits </a:t>
            </a:r>
            <a:r>
              <a:rPr lang="en-US" altLang="zh-CN" sz="24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data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142395" name="AutoShape 42"/>
          <p:cNvSpPr>
            <a:spLocks noChangeArrowheads="1"/>
          </p:cNvSpPr>
          <p:nvPr/>
        </p:nvSpPr>
        <p:spPr bwMode="auto">
          <a:xfrm>
            <a:off x="6677027" y="4217989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MUX</a:t>
            </a:r>
          </a:p>
        </p:txBody>
      </p:sp>
      <p:sp>
        <p:nvSpPr>
          <p:cNvPr id="142399" name="Line 46"/>
          <p:cNvSpPr>
            <a:spLocks noChangeShapeType="1"/>
          </p:cNvSpPr>
          <p:nvPr/>
        </p:nvSpPr>
        <p:spPr bwMode="auto">
          <a:xfrm>
            <a:off x="3262314" y="4138614"/>
            <a:ext cx="1327150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1" name="Line 48"/>
          <p:cNvSpPr>
            <a:spLocks noChangeShapeType="1"/>
          </p:cNvSpPr>
          <p:nvPr/>
        </p:nvSpPr>
        <p:spPr bwMode="auto">
          <a:xfrm>
            <a:off x="3221039" y="5588002"/>
            <a:ext cx="15827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2" name="Line 49"/>
          <p:cNvSpPr>
            <a:spLocks noChangeShapeType="1"/>
          </p:cNvSpPr>
          <p:nvPr/>
        </p:nvSpPr>
        <p:spPr bwMode="auto">
          <a:xfrm>
            <a:off x="6461127" y="4433889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3" name="Oval 50"/>
          <p:cNvSpPr>
            <a:spLocks noChangeArrowheads="1"/>
          </p:cNvSpPr>
          <p:nvPr/>
        </p:nvSpPr>
        <p:spPr bwMode="auto">
          <a:xfrm>
            <a:off x="6473827" y="4389439"/>
            <a:ext cx="71438" cy="714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04" name="Line 51"/>
          <p:cNvSpPr>
            <a:spLocks noChangeShapeType="1"/>
          </p:cNvSpPr>
          <p:nvPr/>
        </p:nvSpPr>
        <p:spPr bwMode="auto">
          <a:xfrm>
            <a:off x="6965952" y="4505327"/>
            <a:ext cx="1444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5" name="AutoShape 52"/>
          <p:cNvSpPr>
            <a:spLocks noChangeArrowheads="1"/>
          </p:cNvSpPr>
          <p:nvPr/>
        </p:nvSpPr>
        <p:spPr bwMode="auto">
          <a:xfrm>
            <a:off x="10059989" y="4360864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MUX</a:t>
            </a:r>
          </a:p>
        </p:txBody>
      </p:sp>
      <p:sp>
        <p:nvSpPr>
          <p:cNvPr id="142406" name="Freeform 53"/>
          <p:cNvSpPr>
            <a:spLocks/>
          </p:cNvSpPr>
          <p:nvPr/>
        </p:nvSpPr>
        <p:spPr bwMode="auto">
          <a:xfrm>
            <a:off x="4275139" y="4724402"/>
            <a:ext cx="6251575" cy="1584325"/>
          </a:xfrm>
          <a:custGeom>
            <a:avLst/>
            <a:gdLst>
              <a:gd name="T0" fmla="*/ 1258 w 4400"/>
              <a:gd name="T1" fmla="*/ 45 h 998"/>
              <a:gd name="T2" fmla="*/ 1299 w 4400"/>
              <a:gd name="T3" fmla="*/ 45 h 998"/>
              <a:gd name="T4" fmla="*/ 1299 w 4400"/>
              <a:gd name="T5" fmla="*/ 998 h 998"/>
              <a:gd name="T6" fmla="*/ 0 w 4400"/>
              <a:gd name="T7" fmla="*/ 998 h 998"/>
              <a:gd name="T8" fmla="*/ 0 w 4400"/>
              <a:gd name="T9" fmla="*/ 0 h 998"/>
              <a:gd name="T10" fmla="*/ 67 w 4400"/>
              <a:gd name="T11" fmla="*/ 0 h 9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00"/>
              <a:gd name="T19" fmla="*/ 0 h 998"/>
              <a:gd name="T20" fmla="*/ 4400 w 4400"/>
              <a:gd name="T21" fmla="*/ 998 h 9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00" h="998">
                <a:moveTo>
                  <a:pt x="4264" y="45"/>
                </a:moveTo>
                <a:lnTo>
                  <a:pt x="4400" y="45"/>
                </a:lnTo>
                <a:lnTo>
                  <a:pt x="4400" y="998"/>
                </a:lnTo>
                <a:lnTo>
                  <a:pt x="0" y="998"/>
                </a:lnTo>
                <a:lnTo>
                  <a:pt x="0" y="0"/>
                </a:lnTo>
                <a:lnTo>
                  <a:pt x="227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7" name="Line 54"/>
          <p:cNvSpPr>
            <a:spLocks noChangeShapeType="1"/>
          </p:cNvSpPr>
          <p:nvPr/>
        </p:nvSpPr>
        <p:spPr bwMode="auto">
          <a:xfrm>
            <a:off x="9701214" y="4576764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8" name="Freeform 55"/>
          <p:cNvSpPr>
            <a:spLocks/>
          </p:cNvSpPr>
          <p:nvPr/>
        </p:nvSpPr>
        <p:spPr bwMode="auto">
          <a:xfrm>
            <a:off x="8259764" y="4073527"/>
            <a:ext cx="1800225" cy="1727200"/>
          </a:xfrm>
          <a:custGeom>
            <a:avLst/>
            <a:gdLst>
              <a:gd name="T0" fmla="*/ 0 w 1134"/>
              <a:gd name="T1" fmla="*/ 0 h 1088"/>
              <a:gd name="T2" fmla="*/ 0 w 1134"/>
              <a:gd name="T3" fmla="*/ 1088 h 1088"/>
              <a:gd name="T4" fmla="*/ 998 w 1134"/>
              <a:gd name="T5" fmla="*/ 1088 h 1088"/>
              <a:gd name="T6" fmla="*/ 998 w 1134"/>
              <a:gd name="T7" fmla="*/ 589 h 1088"/>
              <a:gd name="T8" fmla="*/ 1134 w 1134"/>
              <a:gd name="T9" fmla="*/ 589 h 10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4"/>
              <a:gd name="T16" fmla="*/ 0 h 1088"/>
              <a:gd name="T17" fmla="*/ 1134 w 1134"/>
              <a:gd name="T18" fmla="*/ 1088 h 10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4" h="1088">
                <a:moveTo>
                  <a:pt x="0" y="0"/>
                </a:moveTo>
                <a:lnTo>
                  <a:pt x="0" y="1088"/>
                </a:lnTo>
                <a:lnTo>
                  <a:pt x="998" y="1088"/>
                </a:lnTo>
                <a:lnTo>
                  <a:pt x="998" y="589"/>
                </a:lnTo>
                <a:lnTo>
                  <a:pt x="1134" y="589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9" name="Oval 56"/>
          <p:cNvSpPr>
            <a:spLocks noChangeArrowheads="1"/>
          </p:cNvSpPr>
          <p:nvPr/>
        </p:nvSpPr>
        <p:spPr bwMode="auto">
          <a:xfrm>
            <a:off x="8226427" y="4048127"/>
            <a:ext cx="71438" cy="714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10" name="Line 57"/>
          <p:cNvSpPr>
            <a:spLocks noChangeShapeType="1"/>
          </p:cNvSpPr>
          <p:nvPr/>
        </p:nvSpPr>
        <p:spPr bwMode="auto">
          <a:xfrm>
            <a:off x="7396164" y="2128839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11" name="Text Box 58"/>
          <p:cNvSpPr txBox="1">
            <a:spLocks noChangeArrowheads="1"/>
          </p:cNvSpPr>
          <p:nvPr/>
        </p:nvSpPr>
        <p:spPr bwMode="auto">
          <a:xfrm>
            <a:off x="7612064" y="2784477"/>
            <a:ext cx="1439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</a:rPr>
              <a:t>ALU operation</a:t>
            </a:r>
          </a:p>
        </p:txBody>
      </p:sp>
      <p:sp>
        <p:nvSpPr>
          <p:cNvPr id="142412" name="Freeform 59"/>
          <p:cNvSpPr>
            <a:spLocks/>
          </p:cNvSpPr>
          <p:nvPr/>
        </p:nvSpPr>
        <p:spPr bwMode="auto">
          <a:xfrm>
            <a:off x="7683502" y="904877"/>
            <a:ext cx="863600" cy="1439863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18 h 1225"/>
              <a:gd name="T4" fmla="*/ 4 w 726"/>
              <a:gd name="T5" fmla="*/ 22 h 1225"/>
              <a:gd name="T6" fmla="*/ 0 w 726"/>
              <a:gd name="T7" fmla="*/ 27 h 1225"/>
              <a:gd name="T8" fmla="*/ 0 w 726"/>
              <a:gd name="T9" fmla="*/ 45 h 1225"/>
              <a:gd name="T10" fmla="*/ 31 w 726"/>
              <a:gd name="T11" fmla="*/ 31 h 1225"/>
              <a:gd name="T12" fmla="*/ 31 w 726"/>
              <a:gd name="T13" fmla="*/ 13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13" name="Oval 60"/>
          <p:cNvSpPr>
            <a:spLocks noChangeArrowheads="1"/>
          </p:cNvSpPr>
          <p:nvPr/>
        </p:nvSpPr>
        <p:spPr bwMode="auto">
          <a:xfrm>
            <a:off x="6819902" y="1552577"/>
            <a:ext cx="5762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Shift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left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415" name="AutoShape 62"/>
          <p:cNvSpPr>
            <a:spLocks noChangeArrowheads="1"/>
          </p:cNvSpPr>
          <p:nvPr/>
        </p:nvSpPr>
        <p:spPr bwMode="auto">
          <a:xfrm>
            <a:off x="9269414" y="1049339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MUX</a:t>
            </a:r>
          </a:p>
        </p:txBody>
      </p:sp>
      <p:sp>
        <p:nvSpPr>
          <p:cNvPr id="142416" name="Text Box 63"/>
          <p:cNvSpPr txBox="1">
            <a:spLocks noChangeArrowheads="1"/>
          </p:cNvSpPr>
          <p:nvPr/>
        </p:nvSpPr>
        <p:spPr bwMode="auto">
          <a:xfrm>
            <a:off x="7751764" y="1265239"/>
            <a:ext cx="5540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ADD</a:t>
            </a:r>
          </a:p>
        </p:txBody>
      </p:sp>
      <p:sp>
        <p:nvSpPr>
          <p:cNvPr id="142418" name="Line 65"/>
          <p:cNvSpPr>
            <a:spLocks noChangeShapeType="1"/>
          </p:cNvSpPr>
          <p:nvPr/>
        </p:nvSpPr>
        <p:spPr bwMode="auto">
          <a:xfrm>
            <a:off x="8548689" y="1625602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20" name="Freeform 67"/>
          <p:cNvSpPr>
            <a:spLocks/>
          </p:cNvSpPr>
          <p:nvPr/>
        </p:nvSpPr>
        <p:spPr bwMode="auto">
          <a:xfrm>
            <a:off x="6389689" y="2128839"/>
            <a:ext cx="431800" cy="2663825"/>
          </a:xfrm>
          <a:custGeom>
            <a:avLst/>
            <a:gdLst>
              <a:gd name="T0" fmla="*/ 0 w 272"/>
              <a:gd name="T1" fmla="*/ 1678 h 1678"/>
              <a:gd name="T2" fmla="*/ 0 w 272"/>
              <a:gd name="T3" fmla="*/ 907 h 1678"/>
              <a:gd name="T4" fmla="*/ 91 w 272"/>
              <a:gd name="T5" fmla="*/ 454 h 1678"/>
              <a:gd name="T6" fmla="*/ 91 w 272"/>
              <a:gd name="T7" fmla="*/ 0 h 1678"/>
              <a:gd name="T8" fmla="*/ 272 w 272"/>
              <a:gd name="T9" fmla="*/ 0 h 16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"/>
              <a:gd name="T16" fmla="*/ 0 h 1678"/>
              <a:gd name="T17" fmla="*/ 272 w 272"/>
              <a:gd name="T18" fmla="*/ 1678 h 16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" h="1678">
                <a:moveTo>
                  <a:pt x="0" y="1678"/>
                </a:moveTo>
                <a:lnTo>
                  <a:pt x="0" y="907"/>
                </a:lnTo>
                <a:lnTo>
                  <a:pt x="91" y="454"/>
                </a:lnTo>
                <a:lnTo>
                  <a:pt x="91" y="0"/>
                </a:lnTo>
                <a:lnTo>
                  <a:pt x="272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21" name="Oval 68"/>
          <p:cNvSpPr>
            <a:spLocks noChangeArrowheads="1"/>
          </p:cNvSpPr>
          <p:nvPr/>
        </p:nvSpPr>
        <p:spPr bwMode="auto">
          <a:xfrm>
            <a:off x="6330952" y="4746627"/>
            <a:ext cx="71438" cy="714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22" name="Freeform 69"/>
          <p:cNvSpPr>
            <a:spLocks/>
          </p:cNvSpPr>
          <p:nvPr/>
        </p:nvSpPr>
        <p:spPr bwMode="auto">
          <a:xfrm>
            <a:off x="5611814" y="692152"/>
            <a:ext cx="431800" cy="1223963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3 h 1225"/>
              <a:gd name="T4" fmla="*/ 0 w 726"/>
              <a:gd name="T5" fmla="*/ 4 h 1225"/>
              <a:gd name="T6" fmla="*/ 0 w 726"/>
              <a:gd name="T7" fmla="*/ 4 h 1225"/>
              <a:gd name="T8" fmla="*/ 0 w 726"/>
              <a:gd name="T9" fmla="*/ 8 h 1225"/>
              <a:gd name="T10" fmla="*/ 0 w 726"/>
              <a:gd name="T11" fmla="*/ 5 h 1225"/>
              <a:gd name="T12" fmla="*/ 0 w 726"/>
              <a:gd name="T13" fmla="*/ 3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23" name="Text Box 70"/>
          <p:cNvSpPr txBox="1">
            <a:spLocks noChangeArrowheads="1"/>
          </p:cNvSpPr>
          <p:nvPr/>
        </p:nvSpPr>
        <p:spPr bwMode="auto">
          <a:xfrm>
            <a:off x="5608639" y="979489"/>
            <a:ext cx="4921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ADD</a:t>
            </a:r>
          </a:p>
        </p:txBody>
      </p:sp>
      <p:sp>
        <p:nvSpPr>
          <p:cNvPr id="142424" name="Rectangle 71"/>
          <p:cNvSpPr>
            <a:spLocks noChangeArrowheads="1"/>
          </p:cNvSpPr>
          <p:nvPr/>
        </p:nvSpPr>
        <p:spPr bwMode="auto">
          <a:xfrm>
            <a:off x="2573339" y="979489"/>
            <a:ext cx="360363" cy="7921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PC</a:t>
            </a:r>
          </a:p>
        </p:txBody>
      </p:sp>
      <p:sp>
        <p:nvSpPr>
          <p:cNvPr id="142425" name="Text Box 72"/>
          <p:cNvSpPr txBox="1">
            <a:spLocks noChangeArrowheads="1"/>
          </p:cNvSpPr>
          <p:nvPr/>
        </p:nvSpPr>
        <p:spPr bwMode="auto">
          <a:xfrm>
            <a:off x="8691564" y="4673602"/>
            <a:ext cx="9366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142426" name="Rectangle 73"/>
          <p:cNvSpPr>
            <a:spLocks noChangeArrowheads="1"/>
          </p:cNvSpPr>
          <p:nvPr/>
        </p:nvSpPr>
        <p:spPr bwMode="auto">
          <a:xfrm>
            <a:off x="1825627" y="2492377"/>
            <a:ext cx="1079500" cy="26638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27" name="Text Box 74"/>
          <p:cNvSpPr txBox="1">
            <a:spLocks noChangeArrowheads="1"/>
          </p:cNvSpPr>
          <p:nvPr/>
        </p:nvSpPr>
        <p:spPr bwMode="auto">
          <a:xfrm>
            <a:off x="1774827" y="2779714"/>
            <a:ext cx="10080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address</a:t>
            </a:r>
          </a:p>
        </p:txBody>
      </p:sp>
      <p:sp>
        <p:nvSpPr>
          <p:cNvPr id="142428" name="Text Box 75"/>
          <p:cNvSpPr txBox="1">
            <a:spLocks noChangeArrowheads="1"/>
          </p:cNvSpPr>
          <p:nvPr/>
        </p:nvSpPr>
        <p:spPr bwMode="auto">
          <a:xfrm>
            <a:off x="1754189" y="3644902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Instruction</a:t>
            </a:r>
          </a:p>
        </p:txBody>
      </p:sp>
      <p:sp>
        <p:nvSpPr>
          <p:cNvPr id="142429" name="Text Box 76"/>
          <p:cNvSpPr txBox="1">
            <a:spLocks noChangeArrowheads="1"/>
          </p:cNvSpPr>
          <p:nvPr/>
        </p:nvSpPr>
        <p:spPr bwMode="auto">
          <a:xfrm>
            <a:off x="1754189" y="4508502"/>
            <a:ext cx="12747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Instruction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142431" name="Line 78"/>
          <p:cNvSpPr>
            <a:spLocks noChangeShapeType="1"/>
          </p:cNvSpPr>
          <p:nvPr/>
        </p:nvSpPr>
        <p:spPr bwMode="auto">
          <a:xfrm>
            <a:off x="5235577" y="1628777"/>
            <a:ext cx="360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2" name="Text Box 79"/>
          <p:cNvSpPr txBox="1">
            <a:spLocks noChangeArrowheads="1"/>
          </p:cNvSpPr>
          <p:nvPr/>
        </p:nvSpPr>
        <p:spPr bwMode="auto">
          <a:xfrm>
            <a:off x="5018089" y="1412877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2434" name="Line 81"/>
          <p:cNvSpPr>
            <a:spLocks noChangeShapeType="1"/>
          </p:cNvSpPr>
          <p:nvPr/>
        </p:nvSpPr>
        <p:spPr bwMode="auto">
          <a:xfrm flipV="1">
            <a:off x="6821489" y="4991102"/>
            <a:ext cx="0" cy="3603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5" name="Line 82"/>
          <p:cNvSpPr>
            <a:spLocks noChangeShapeType="1"/>
          </p:cNvSpPr>
          <p:nvPr/>
        </p:nvSpPr>
        <p:spPr bwMode="auto">
          <a:xfrm flipV="1">
            <a:off x="10202864" y="5135564"/>
            <a:ext cx="0" cy="3603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6" name="Line 83"/>
          <p:cNvSpPr>
            <a:spLocks noChangeShapeType="1"/>
          </p:cNvSpPr>
          <p:nvPr/>
        </p:nvSpPr>
        <p:spPr bwMode="auto">
          <a:xfrm>
            <a:off x="3071814" y="2997202"/>
            <a:ext cx="151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7" name="Rectangle 84"/>
          <p:cNvSpPr>
            <a:spLocks noChangeArrowheads="1"/>
          </p:cNvSpPr>
          <p:nvPr/>
        </p:nvSpPr>
        <p:spPr bwMode="auto">
          <a:xfrm>
            <a:off x="3038477" y="2420939"/>
            <a:ext cx="215900" cy="3816350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Instruction</a:t>
            </a:r>
          </a:p>
        </p:txBody>
      </p:sp>
      <p:sp>
        <p:nvSpPr>
          <p:cNvPr id="142438" name="Freeform 85"/>
          <p:cNvSpPr>
            <a:spLocks/>
          </p:cNvSpPr>
          <p:nvPr/>
        </p:nvSpPr>
        <p:spPr bwMode="auto">
          <a:xfrm>
            <a:off x="1703389" y="1412877"/>
            <a:ext cx="1368425" cy="1655763"/>
          </a:xfrm>
          <a:custGeom>
            <a:avLst/>
            <a:gdLst>
              <a:gd name="T0" fmla="*/ 1309 w 817"/>
              <a:gd name="T1" fmla="*/ 0 h 1043"/>
              <a:gd name="T2" fmla="*/ 1473 w 817"/>
              <a:gd name="T3" fmla="*/ 0 h 1043"/>
              <a:gd name="T4" fmla="*/ 1473 w 817"/>
              <a:gd name="T5" fmla="*/ 408 h 1043"/>
              <a:gd name="T6" fmla="*/ 0 w 817"/>
              <a:gd name="T7" fmla="*/ 408 h 1043"/>
              <a:gd name="T8" fmla="*/ 0 w 817"/>
              <a:gd name="T9" fmla="*/ 1043 h 1043"/>
              <a:gd name="T10" fmla="*/ 165 w 817"/>
              <a:gd name="T11" fmla="*/ 1043 h 10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7"/>
              <a:gd name="T19" fmla="*/ 0 h 1043"/>
              <a:gd name="T20" fmla="*/ 817 w 817"/>
              <a:gd name="T21" fmla="*/ 1043 h 10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7" h="1043">
                <a:moveTo>
                  <a:pt x="726" y="0"/>
                </a:moveTo>
                <a:lnTo>
                  <a:pt x="817" y="0"/>
                </a:lnTo>
                <a:lnTo>
                  <a:pt x="817" y="408"/>
                </a:lnTo>
                <a:lnTo>
                  <a:pt x="0" y="408"/>
                </a:lnTo>
                <a:lnTo>
                  <a:pt x="0" y="1043"/>
                </a:lnTo>
                <a:lnTo>
                  <a:pt x="91" y="1043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9" name="Oval 86"/>
          <p:cNvSpPr>
            <a:spLocks noChangeArrowheads="1"/>
          </p:cNvSpPr>
          <p:nvPr/>
        </p:nvSpPr>
        <p:spPr bwMode="auto">
          <a:xfrm>
            <a:off x="3044827" y="1366839"/>
            <a:ext cx="73025" cy="7302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40" name="Freeform 87"/>
          <p:cNvSpPr>
            <a:spLocks/>
          </p:cNvSpPr>
          <p:nvPr/>
        </p:nvSpPr>
        <p:spPr bwMode="auto">
          <a:xfrm>
            <a:off x="8045452" y="1844677"/>
            <a:ext cx="1366838" cy="1655763"/>
          </a:xfrm>
          <a:custGeom>
            <a:avLst/>
            <a:gdLst>
              <a:gd name="T0" fmla="*/ 0 w 861"/>
              <a:gd name="T1" fmla="*/ 1043 h 1043"/>
              <a:gd name="T2" fmla="*/ 408 w 861"/>
              <a:gd name="T3" fmla="*/ 1043 h 1043"/>
              <a:gd name="T4" fmla="*/ 861 w 861"/>
              <a:gd name="T5" fmla="*/ 680 h 1043"/>
              <a:gd name="T6" fmla="*/ 861 w 861"/>
              <a:gd name="T7" fmla="*/ 0 h 1043"/>
              <a:gd name="T8" fmla="*/ 0 60000 65536"/>
              <a:gd name="T9" fmla="*/ 0 60000 65536"/>
              <a:gd name="T10" fmla="*/ 0 60000 65536"/>
              <a:gd name="T11" fmla="*/ 0 60000 65536"/>
              <a:gd name="T12" fmla="*/ 0 w 861"/>
              <a:gd name="T13" fmla="*/ 0 h 1043"/>
              <a:gd name="T14" fmla="*/ 861 w 861"/>
              <a:gd name="T15" fmla="*/ 1043 h 10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1" h="1043">
                <a:moveTo>
                  <a:pt x="0" y="1043"/>
                </a:moveTo>
                <a:lnTo>
                  <a:pt x="408" y="1043"/>
                </a:lnTo>
                <a:lnTo>
                  <a:pt x="861" y="680"/>
                </a:lnTo>
                <a:lnTo>
                  <a:pt x="86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1" name="Line 88"/>
          <p:cNvSpPr>
            <a:spLocks noChangeShapeType="1"/>
          </p:cNvSpPr>
          <p:nvPr/>
        </p:nvSpPr>
        <p:spPr bwMode="auto">
          <a:xfrm>
            <a:off x="2927352" y="3860802"/>
            <a:ext cx="1444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2" name="Freeform 89"/>
          <p:cNvSpPr>
            <a:spLocks/>
          </p:cNvSpPr>
          <p:nvPr/>
        </p:nvSpPr>
        <p:spPr bwMode="auto">
          <a:xfrm>
            <a:off x="2422527" y="620714"/>
            <a:ext cx="7489825" cy="863600"/>
          </a:xfrm>
          <a:custGeom>
            <a:avLst/>
            <a:gdLst>
              <a:gd name="T0" fmla="*/ 4087 w 4763"/>
              <a:gd name="T1" fmla="*/ 544 h 544"/>
              <a:gd name="T2" fmla="*/ 4290 w 4763"/>
              <a:gd name="T3" fmla="*/ 544 h 544"/>
              <a:gd name="T4" fmla="*/ 4290 w 4763"/>
              <a:gd name="T5" fmla="*/ 0 h 544"/>
              <a:gd name="T6" fmla="*/ 0 w 4763"/>
              <a:gd name="T7" fmla="*/ 0 h 544"/>
              <a:gd name="T8" fmla="*/ 0 w 4763"/>
              <a:gd name="T9" fmla="*/ 453 h 544"/>
              <a:gd name="T10" fmla="*/ 80 w 4763"/>
              <a:gd name="T11" fmla="*/ 453 h 5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63"/>
              <a:gd name="T19" fmla="*/ 0 h 544"/>
              <a:gd name="T20" fmla="*/ 4763 w 4763"/>
              <a:gd name="T21" fmla="*/ 544 h 5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63" h="544">
                <a:moveTo>
                  <a:pt x="4536" y="544"/>
                </a:moveTo>
                <a:lnTo>
                  <a:pt x="4763" y="544"/>
                </a:lnTo>
                <a:lnTo>
                  <a:pt x="4763" y="0"/>
                </a:lnTo>
                <a:lnTo>
                  <a:pt x="0" y="0"/>
                </a:lnTo>
                <a:lnTo>
                  <a:pt x="0" y="453"/>
                </a:lnTo>
                <a:lnTo>
                  <a:pt x="91" y="453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3" name="Line 90"/>
          <p:cNvSpPr>
            <a:spLocks noChangeShapeType="1"/>
          </p:cNvSpPr>
          <p:nvPr/>
        </p:nvSpPr>
        <p:spPr bwMode="auto">
          <a:xfrm>
            <a:off x="3071814" y="3500439"/>
            <a:ext cx="151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4" name="Oval 91"/>
          <p:cNvSpPr>
            <a:spLocks noChangeArrowheads="1"/>
          </p:cNvSpPr>
          <p:nvPr/>
        </p:nvSpPr>
        <p:spPr bwMode="auto">
          <a:xfrm>
            <a:off x="3406777" y="3467102"/>
            <a:ext cx="73025" cy="7302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9812" name="Text Box 100"/>
          <p:cNvSpPr txBox="1">
            <a:spLocks noChangeArrowheads="1"/>
          </p:cNvSpPr>
          <p:nvPr/>
        </p:nvSpPr>
        <p:spPr bwMode="auto">
          <a:xfrm>
            <a:off x="148176" y="992695"/>
            <a:ext cx="252174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6000" dirty="0" smtClean="0">
                <a:solidFill>
                  <a:srgbClr val="FF3399"/>
                </a:solidFill>
              </a:rPr>
              <a:t>S-</a:t>
            </a:r>
            <a:r>
              <a:rPr lang="en-US" altLang="zh-CN" sz="6000" dirty="0" err="1">
                <a:solidFill>
                  <a:srgbClr val="FF3399"/>
                </a:solidFill>
              </a:rPr>
              <a:t>s</a:t>
            </a:r>
            <a:r>
              <a:rPr lang="en-US" altLang="zh-CN" sz="6000" dirty="0" err="1" smtClean="0">
                <a:solidFill>
                  <a:srgbClr val="FF3399"/>
                </a:solidFill>
              </a:rPr>
              <a:t>d</a:t>
            </a:r>
            <a:endParaRPr lang="en-US" altLang="zh-CN" sz="6000" dirty="0">
              <a:solidFill>
                <a:srgbClr val="FF3399"/>
              </a:solidFill>
            </a:endParaRPr>
          </a:p>
        </p:txBody>
      </p:sp>
      <p:sp>
        <p:nvSpPr>
          <p:cNvPr id="499813" name="Freeform 101"/>
          <p:cNvSpPr>
            <a:spLocks/>
          </p:cNvSpPr>
          <p:nvPr/>
        </p:nvSpPr>
        <p:spPr bwMode="auto">
          <a:xfrm>
            <a:off x="3133726" y="2986088"/>
            <a:ext cx="4752975" cy="1022350"/>
          </a:xfrm>
          <a:custGeom>
            <a:avLst/>
            <a:gdLst>
              <a:gd name="T0" fmla="*/ 0 w 2994"/>
              <a:gd name="T1" fmla="*/ 2147483647 h 644"/>
              <a:gd name="T2" fmla="*/ 2147483647 w 2994"/>
              <a:gd name="T3" fmla="*/ 2147483647 h 644"/>
              <a:gd name="T4" fmla="*/ 2147483647 w 2994"/>
              <a:gd name="T5" fmla="*/ 2147483647 h 644"/>
              <a:gd name="T6" fmla="*/ 2147483647 w 2994"/>
              <a:gd name="T7" fmla="*/ 2147483647 h 644"/>
              <a:gd name="T8" fmla="*/ 2147483647 w 2994"/>
              <a:gd name="T9" fmla="*/ 2147483647 h 644"/>
              <a:gd name="T10" fmla="*/ 2147483647 w 2994"/>
              <a:gd name="T11" fmla="*/ 2147483647 h 644"/>
              <a:gd name="T12" fmla="*/ 2147483647 w 2994"/>
              <a:gd name="T13" fmla="*/ 2147483647 h 6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94"/>
              <a:gd name="T22" fmla="*/ 0 h 644"/>
              <a:gd name="T23" fmla="*/ 2994 w 2994"/>
              <a:gd name="T24" fmla="*/ 644 h 6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94" h="644">
                <a:moveTo>
                  <a:pt x="0" y="8"/>
                </a:moveTo>
                <a:cubicBezTo>
                  <a:pt x="200" y="4"/>
                  <a:pt x="401" y="0"/>
                  <a:pt x="590" y="8"/>
                </a:cubicBezTo>
                <a:cubicBezTo>
                  <a:pt x="779" y="16"/>
                  <a:pt x="983" y="24"/>
                  <a:pt x="1134" y="54"/>
                </a:cubicBezTo>
                <a:cubicBezTo>
                  <a:pt x="1285" y="84"/>
                  <a:pt x="1353" y="167"/>
                  <a:pt x="1497" y="190"/>
                </a:cubicBezTo>
                <a:cubicBezTo>
                  <a:pt x="1641" y="213"/>
                  <a:pt x="1815" y="183"/>
                  <a:pt x="1996" y="190"/>
                </a:cubicBezTo>
                <a:cubicBezTo>
                  <a:pt x="2177" y="197"/>
                  <a:pt x="2420" y="159"/>
                  <a:pt x="2586" y="235"/>
                </a:cubicBezTo>
                <a:cubicBezTo>
                  <a:pt x="2752" y="311"/>
                  <a:pt x="2926" y="576"/>
                  <a:pt x="2994" y="644"/>
                </a:cubicBezTo>
              </a:path>
            </a:pathLst>
          </a:custGeom>
          <a:noFill/>
          <a:ln w="76200" cap="flat" cmpd="sng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814" name="Freeform 102"/>
          <p:cNvSpPr>
            <a:spLocks/>
          </p:cNvSpPr>
          <p:nvPr/>
        </p:nvSpPr>
        <p:spPr bwMode="auto">
          <a:xfrm>
            <a:off x="3162302" y="3502027"/>
            <a:ext cx="5327649" cy="1931987"/>
          </a:xfrm>
          <a:custGeom>
            <a:avLst/>
            <a:gdLst>
              <a:gd name="T0" fmla="*/ 0 w 3221"/>
              <a:gd name="T1" fmla="*/ 2147483647 h 1270"/>
              <a:gd name="T2" fmla="*/ 2147483647 w 3221"/>
              <a:gd name="T3" fmla="*/ 2147483647 h 1270"/>
              <a:gd name="T4" fmla="*/ 2147483647 w 3221"/>
              <a:gd name="T5" fmla="*/ 2147483647 h 1270"/>
              <a:gd name="T6" fmla="*/ 2147483647 w 3221"/>
              <a:gd name="T7" fmla="*/ 2147483647 h 1270"/>
              <a:gd name="T8" fmla="*/ 2147483647 w 3221"/>
              <a:gd name="T9" fmla="*/ 2147483647 h 1270"/>
              <a:gd name="T10" fmla="*/ 2147483647 w 3221"/>
              <a:gd name="T11" fmla="*/ 2147483647 h 1270"/>
              <a:gd name="T12" fmla="*/ 2147483647 w 3221"/>
              <a:gd name="T13" fmla="*/ 2147483647 h 1270"/>
              <a:gd name="T14" fmla="*/ 2147483647 w 3221"/>
              <a:gd name="T15" fmla="*/ 2147483647 h 1270"/>
              <a:gd name="T16" fmla="*/ 2147483647 w 3221"/>
              <a:gd name="T17" fmla="*/ 2147483647 h 1270"/>
              <a:gd name="T18" fmla="*/ 2147483647 w 3221"/>
              <a:gd name="T19" fmla="*/ 2147483647 h 12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221"/>
              <a:gd name="T31" fmla="*/ 0 h 1270"/>
              <a:gd name="T32" fmla="*/ 3221 w 3221"/>
              <a:gd name="T33" fmla="*/ 1270 h 12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221" h="1270">
                <a:moveTo>
                  <a:pt x="0" y="45"/>
                </a:moveTo>
                <a:cubicBezTo>
                  <a:pt x="132" y="45"/>
                  <a:pt x="265" y="45"/>
                  <a:pt x="409" y="45"/>
                </a:cubicBezTo>
                <a:cubicBezTo>
                  <a:pt x="553" y="45"/>
                  <a:pt x="703" y="0"/>
                  <a:pt x="862" y="45"/>
                </a:cubicBezTo>
                <a:cubicBezTo>
                  <a:pt x="1021" y="90"/>
                  <a:pt x="1195" y="235"/>
                  <a:pt x="1361" y="318"/>
                </a:cubicBezTo>
                <a:cubicBezTo>
                  <a:pt x="1527" y="401"/>
                  <a:pt x="1754" y="491"/>
                  <a:pt x="1860" y="544"/>
                </a:cubicBezTo>
                <a:cubicBezTo>
                  <a:pt x="1966" y="597"/>
                  <a:pt x="1973" y="567"/>
                  <a:pt x="1996" y="635"/>
                </a:cubicBezTo>
                <a:cubicBezTo>
                  <a:pt x="2019" y="703"/>
                  <a:pt x="1981" y="855"/>
                  <a:pt x="1996" y="953"/>
                </a:cubicBezTo>
                <a:cubicBezTo>
                  <a:pt x="2011" y="1051"/>
                  <a:pt x="1974" y="1180"/>
                  <a:pt x="2087" y="1225"/>
                </a:cubicBezTo>
                <a:cubicBezTo>
                  <a:pt x="2200" y="1270"/>
                  <a:pt x="2488" y="1233"/>
                  <a:pt x="2677" y="1225"/>
                </a:cubicBezTo>
                <a:cubicBezTo>
                  <a:pt x="2866" y="1217"/>
                  <a:pt x="3043" y="1198"/>
                  <a:pt x="3221" y="1179"/>
                </a:cubicBezTo>
              </a:path>
            </a:pathLst>
          </a:custGeom>
          <a:noFill/>
          <a:ln w="76200" cap="flat" cmpd="sng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815" name="Freeform 103"/>
          <p:cNvSpPr>
            <a:spLocks/>
          </p:cNvSpPr>
          <p:nvPr/>
        </p:nvSpPr>
        <p:spPr bwMode="auto">
          <a:xfrm>
            <a:off x="3278188" y="3994150"/>
            <a:ext cx="5256212" cy="1595438"/>
          </a:xfrm>
          <a:custGeom>
            <a:avLst/>
            <a:gdLst>
              <a:gd name="T0" fmla="*/ 0 w 3311"/>
              <a:gd name="T1" fmla="*/ 2147483647 h 1005"/>
              <a:gd name="T2" fmla="*/ 2147483647 w 3311"/>
              <a:gd name="T3" fmla="*/ 2147483647 h 1005"/>
              <a:gd name="T4" fmla="*/ 2147483647 w 3311"/>
              <a:gd name="T5" fmla="*/ 2147483647 h 1005"/>
              <a:gd name="T6" fmla="*/ 2147483647 w 3311"/>
              <a:gd name="T7" fmla="*/ 2147483647 h 1005"/>
              <a:gd name="T8" fmla="*/ 2147483647 w 3311"/>
              <a:gd name="T9" fmla="*/ 2147483647 h 1005"/>
              <a:gd name="T10" fmla="*/ 2147483647 w 3311"/>
              <a:gd name="T11" fmla="*/ 2147483647 h 1005"/>
              <a:gd name="T12" fmla="*/ 2147483647 w 3311"/>
              <a:gd name="T13" fmla="*/ 2147483647 h 1005"/>
              <a:gd name="T14" fmla="*/ 2147483647 w 3311"/>
              <a:gd name="T15" fmla="*/ 2147483647 h 1005"/>
              <a:gd name="T16" fmla="*/ 2147483647 w 3311"/>
              <a:gd name="T17" fmla="*/ 2147483647 h 1005"/>
              <a:gd name="T18" fmla="*/ 2147483647 w 3311"/>
              <a:gd name="T19" fmla="*/ 2147483647 h 1005"/>
              <a:gd name="T20" fmla="*/ 2147483647 w 3311"/>
              <a:gd name="T21" fmla="*/ 2147483647 h 1005"/>
              <a:gd name="T22" fmla="*/ 2147483647 w 3311"/>
              <a:gd name="T23" fmla="*/ 2147483647 h 1005"/>
              <a:gd name="T24" fmla="*/ 2147483647 w 3311"/>
              <a:gd name="T25" fmla="*/ 0 h 10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1"/>
              <a:gd name="T40" fmla="*/ 0 h 1005"/>
              <a:gd name="T41" fmla="*/ 3311 w 3311"/>
              <a:gd name="T42" fmla="*/ 1005 h 10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1" h="1005">
                <a:moveTo>
                  <a:pt x="0" y="952"/>
                </a:moveTo>
                <a:cubicBezTo>
                  <a:pt x="170" y="975"/>
                  <a:pt x="340" y="998"/>
                  <a:pt x="544" y="998"/>
                </a:cubicBezTo>
                <a:cubicBezTo>
                  <a:pt x="748" y="998"/>
                  <a:pt x="1051" y="952"/>
                  <a:pt x="1225" y="952"/>
                </a:cubicBezTo>
                <a:cubicBezTo>
                  <a:pt x="1399" y="952"/>
                  <a:pt x="1490" y="1005"/>
                  <a:pt x="1588" y="998"/>
                </a:cubicBezTo>
                <a:cubicBezTo>
                  <a:pt x="1686" y="991"/>
                  <a:pt x="1754" y="945"/>
                  <a:pt x="1814" y="907"/>
                </a:cubicBezTo>
                <a:cubicBezTo>
                  <a:pt x="1874" y="869"/>
                  <a:pt x="1920" y="839"/>
                  <a:pt x="1950" y="771"/>
                </a:cubicBezTo>
                <a:cubicBezTo>
                  <a:pt x="1980" y="703"/>
                  <a:pt x="1951" y="544"/>
                  <a:pt x="1996" y="499"/>
                </a:cubicBezTo>
                <a:cubicBezTo>
                  <a:pt x="2041" y="454"/>
                  <a:pt x="2140" y="522"/>
                  <a:pt x="2223" y="499"/>
                </a:cubicBezTo>
                <a:cubicBezTo>
                  <a:pt x="2306" y="476"/>
                  <a:pt x="2412" y="416"/>
                  <a:pt x="2495" y="363"/>
                </a:cubicBezTo>
                <a:cubicBezTo>
                  <a:pt x="2578" y="310"/>
                  <a:pt x="2654" y="226"/>
                  <a:pt x="2722" y="181"/>
                </a:cubicBezTo>
                <a:cubicBezTo>
                  <a:pt x="2790" y="136"/>
                  <a:pt x="2843" y="114"/>
                  <a:pt x="2903" y="91"/>
                </a:cubicBezTo>
                <a:cubicBezTo>
                  <a:pt x="2963" y="68"/>
                  <a:pt x="3016" y="60"/>
                  <a:pt x="3084" y="45"/>
                </a:cubicBezTo>
                <a:cubicBezTo>
                  <a:pt x="3152" y="30"/>
                  <a:pt x="3231" y="15"/>
                  <a:pt x="3311" y="0"/>
                </a:cubicBezTo>
              </a:path>
            </a:pathLst>
          </a:custGeom>
          <a:noFill/>
          <a:ln w="76200" cap="flat" cmpd="sng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Text Box 30"/>
          <p:cNvSpPr txBox="1">
            <a:spLocks noChangeArrowheads="1"/>
          </p:cNvSpPr>
          <p:nvPr/>
        </p:nvSpPr>
        <p:spPr bwMode="auto">
          <a:xfrm>
            <a:off x="3381797" y="2504929"/>
            <a:ext cx="10572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15-19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" name="Text Box 31"/>
          <p:cNvSpPr txBox="1">
            <a:spLocks noChangeArrowheads="1"/>
          </p:cNvSpPr>
          <p:nvPr/>
        </p:nvSpPr>
        <p:spPr bwMode="auto">
          <a:xfrm>
            <a:off x="3426345" y="3153001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20-24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" name="Text Box 45"/>
          <p:cNvSpPr txBox="1">
            <a:spLocks noChangeArrowheads="1"/>
          </p:cNvSpPr>
          <p:nvPr/>
        </p:nvSpPr>
        <p:spPr bwMode="auto">
          <a:xfrm>
            <a:off x="3448475" y="3725197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7-11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" name="Text Box 29"/>
          <p:cNvSpPr txBox="1">
            <a:spLocks noChangeArrowheads="1"/>
          </p:cNvSpPr>
          <p:nvPr/>
        </p:nvSpPr>
        <p:spPr bwMode="auto">
          <a:xfrm>
            <a:off x="3143672" y="5096797"/>
            <a:ext cx="106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0-31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2" name="肘形连接符 91"/>
          <p:cNvCxnSpPr/>
          <p:nvPr/>
        </p:nvCxnSpPr>
        <p:spPr>
          <a:xfrm flipV="1">
            <a:off x="3067044" y="1247334"/>
            <a:ext cx="4608362" cy="813514"/>
          </a:xfrm>
          <a:prstGeom prst="bentConnector3">
            <a:avLst>
              <a:gd name="adj1" fmla="val 7271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6071590" y="759241"/>
            <a:ext cx="3189728" cy="504825"/>
            <a:chOff x="6071590" y="825501"/>
            <a:chExt cx="3189728" cy="504825"/>
          </a:xfrm>
        </p:grpSpPr>
        <p:sp>
          <p:nvSpPr>
            <p:cNvPr id="94" name="Freeform 64"/>
            <p:cNvSpPr>
              <a:spLocks/>
            </p:cNvSpPr>
            <p:nvPr/>
          </p:nvSpPr>
          <p:spPr bwMode="auto">
            <a:xfrm>
              <a:off x="7318218" y="825501"/>
              <a:ext cx="1943100" cy="504825"/>
            </a:xfrm>
            <a:custGeom>
              <a:avLst/>
              <a:gdLst>
                <a:gd name="T0" fmla="*/ 0 w 1224"/>
                <a:gd name="T1" fmla="*/ 6 h 454"/>
                <a:gd name="T2" fmla="*/ 0 w 1224"/>
                <a:gd name="T3" fmla="*/ 0 h 454"/>
                <a:gd name="T4" fmla="*/ 952 w 1224"/>
                <a:gd name="T5" fmla="*/ 0 h 454"/>
                <a:gd name="T6" fmla="*/ 952 w 1224"/>
                <a:gd name="T7" fmla="*/ 9 h 454"/>
                <a:gd name="T8" fmla="*/ 1224 w 1224"/>
                <a:gd name="T9" fmla="*/ 9 h 4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4"/>
                <a:gd name="T16" fmla="*/ 0 h 454"/>
                <a:gd name="T17" fmla="*/ 1224 w 1224"/>
                <a:gd name="T18" fmla="*/ 454 h 4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4" h="454">
                  <a:moveTo>
                    <a:pt x="0" y="318"/>
                  </a:moveTo>
                  <a:lnTo>
                    <a:pt x="0" y="0"/>
                  </a:lnTo>
                  <a:lnTo>
                    <a:pt x="952" y="0"/>
                  </a:lnTo>
                  <a:lnTo>
                    <a:pt x="952" y="454"/>
                  </a:lnTo>
                  <a:lnTo>
                    <a:pt x="1224" y="45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5" name="直接连接符 94"/>
            <p:cNvCxnSpPr/>
            <p:nvPr/>
          </p:nvCxnSpPr>
          <p:spPr>
            <a:xfrm flipH="1" flipV="1">
              <a:off x="6071590" y="1162322"/>
              <a:ext cx="1257899" cy="731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肘形连接符 99"/>
          <p:cNvCxnSpPr/>
          <p:nvPr/>
        </p:nvCxnSpPr>
        <p:spPr>
          <a:xfrm flipV="1">
            <a:off x="3102575" y="999921"/>
            <a:ext cx="2478088" cy="395870"/>
          </a:xfrm>
          <a:prstGeom prst="bentConnector3">
            <a:avLst>
              <a:gd name="adj1" fmla="val 4946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90034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99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49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49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9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9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9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9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99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499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499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499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812" grpId="0"/>
      <p:bldP spid="499813" grpId="0" animBg="1"/>
      <p:bldP spid="499813" grpId="1" animBg="1"/>
      <p:bldP spid="499814" grpId="0" animBg="1"/>
      <p:bldP spid="499814" grpId="1" animBg="1"/>
      <p:bldP spid="499815" grpId="0" animBg="1"/>
      <p:bldP spid="499815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705998" y="87315"/>
            <a:ext cx="8540750" cy="2270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Full </a:t>
            </a:r>
            <a:r>
              <a:rPr lang="en-US" altLang="zh-CN" dirty="0" err="1"/>
              <a:t>datapath</a:t>
            </a:r>
            <a:endParaRPr lang="en-US" altLang="zh-CN" dirty="0"/>
          </a:p>
        </p:txBody>
      </p:sp>
      <p:sp>
        <p:nvSpPr>
          <p:cNvPr id="142357" name="Freeform 4"/>
          <p:cNvSpPr>
            <a:spLocks/>
          </p:cNvSpPr>
          <p:nvPr/>
        </p:nvSpPr>
        <p:spPr bwMode="auto">
          <a:xfrm>
            <a:off x="6199187" y="4413252"/>
            <a:ext cx="2305050" cy="863600"/>
          </a:xfrm>
          <a:custGeom>
            <a:avLst/>
            <a:gdLst>
              <a:gd name="T0" fmla="*/ 0 w 1452"/>
              <a:gd name="T1" fmla="*/ 0 h 544"/>
              <a:gd name="T2" fmla="*/ 182 w 1452"/>
              <a:gd name="T3" fmla="*/ 0 h 544"/>
              <a:gd name="T4" fmla="*/ 182 w 1452"/>
              <a:gd name="T5" fmla="*/ 544 h 544"/>
              <a:gd name="T6" fmla="*/ 1452 w 1452"/>
              <a:gd name="T7" fmla="*/ 544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1452"/>
              <a:gd name="T13" fmla="*/ 0 h 544"/>
              <a:gd name="T14" fmla="*/ 1452 w 1452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2" h="544">
                <a:moveTo>
                  <a:pt x="0" y="0"/>
                </a:moveTo>
                <a:lnTo>
                  <a:pt x="182" y="0"/>
                </a:lnTo>
                <a:lnTo>
                  <a:pt x="182" y="544"/>
                </a:lnTo>
                <a:lnTo>
                  <a:pt x="1452" y="544"/>
                </a:lnTo>
              </a:path>
            </a:pathLst>
          </a:custGeom>
          <a:noFill/>
          <a:ln w="3810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58" name="Rectangle 5"/>
          <p:cNvSpPr>
            <a:spLocks noChangeArrowheads="1"/>
          </p:cNvSpPr>
          <p:nvPr/>
        </p:nvSpPr>
        <p:spPr bwMode="auto">
          <a:xfrm>
            <a:off x="4568825" y="2613027"/>
            <a:ext cx="1657350" cy="2376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Registers</a:t>
            </a:r>
          </a:p>
        </p:txBody>
      </p:sp>
      <p:sp>
        <p:nvSpPr>
          <p:cNvPr id="142359" name="Text Box 6"/>
          <p:cNvSpPr txBox="1">
            <a:spLocks noChangeArrowheads="1"/>
          </p:cNvSpPr>
          <p:nvPr/>
        </p:nvSpPr>
        <p:spPr bwMode="auto">
          <a:xfrm>
            <a:off x="4498975" y="2693990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address1</a:t>
            </a:r>
          </a:p>
        </p:txBody>
      </p:sp>
      <p:sp>
        <p:nvSpPr>
          <p:cNvPr id="142360" name="Text Box 7"/>
          <p:cNvSpPr txBox="1">
            <a:spLocks noChangeArrowheads="1"/>
          </p:cNvSpPr>
          <p:nvPr/>
        </p:nvSpPr>
        <p:spPr bwMode="auto">
          <a:xfrm>
            <a:off x="4497387" y="333216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address2</a:t>
            </a:r>
          </a:p>
        </p:txBody>
      </p:sp>
      <p:sp>
        <p:nvSpPr>
          <p:cNvPr id="142361" name="Text Box 8"/>
          <p:cNvSpPr txBox="1">
            <a:spLocks noChangeArrowheads="1"/>
          </p:cNvSpPr>
          <p:nvPr/>
        </p:nvSpPr>
        <p:spPr bwMode="auto">
          <a:xfrm>
            <a:off x="4498975" y="3917952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address</a:t>
            </a:r>
          </a:p>
        </p:txBody>
      </p:sp>
      <p:sp>
        <p:nvSpPr>
          <p:cNvPr id="142362" name="Text Box 9"/>
          <p:cNvSpPr txBox="1">
            <a:spLocks noChangeArrowheads="1"/>
          </p:cNvSpPr>
          <p:nvPr/>
        </p:nvSpPr>
        <p:spPr bwMode="auto">
          <a:xfrm>
            <a:off x="4498975" y="4494215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42363" name="Text Box 10"/>
          <p:cNvSpPr txBox="1">
            <a:spLocks noChangeArrowheads="1"/>
          </p:cNvSpPr>
          <p:nvPr/>
        </p:nvSpPr>
        <p:spPr bwMode="auto">
          <a:xfrm>
            <a:off x="5075237" y="3054352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data1</a:t>
            </a:r>
          </a:p>
        </p:txBody>
      </p:sp>
      <p:sp>
        <p:nvSpPr>
          <p:cNvPr id="142364" name="Text Box 11"/>
          <p:cNvSpPr txBox="1">
            <a:spLocks noChangeArrowheads="1"/>
          </p:cNvSpPr>
          <p:nvPr/>
        </p:nvSpPr>
        <p:spPr bwMode="auto">
          <a:xfrm>
            <a:off x="4891087" y="4268790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data2</a:t>
            </a:r>
          </a:p>
        </p:txBody>
      </p:sp>
      <p:sp>
        <p:nvSpPr>
          <p:cNvPr id="142365" name="Freeform 12"/>
          <p:cNvSpPr>
            <a:spLocks/>
          </p:cNvSpPr>
          <p:nvPr/>
        </p:nvSpPr>
        <p:spPr bwMode="auto">
          <a:xfrm>
            <a:off x="7089775" y="2828927"/>
            <a:ext cx="936625" cy="1944688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499 h 1225"/>
              <a:gd name="T4" fmla="*/ 10 w 726"/>
              <a:gd name="T5" fmla="*/ 590 h 1225"/>
              <a:gd name="T6" fmla="*/ 0 w 726"/>
              <a:gd name="T7" fmla="*/ 726 h 1225"/>
              <a:gd name="T8" fmla="*/ 0 w 726"/>
              <a:gd name="T9" fmla="*/ 1225 h 1225"/>
              <a:gd name="T10" fmla="*/ 74 w 726"/>
              <a:gd name="T11" fmla="*/ 862 h 1225"/>
              <a:gd name="T12" fmla="*/ 74 w 726"/>
              <a:gd name="T13" fmla="*/ 363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66" name="Text Box 13"/>
          <p:cNvSpPr txBox="1">
            <a:spLocks noChangeArrowheads="1"/>
          </p:cNvSpPr>
          <p:nvPr/>
        </p:nvSpPr>
        <p:spPr bwMode="auto">
          <a:xfrm>
            <a:off x="7450137" y="3860802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5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Times New Roman" panose="02020603050405020304" pitchFamily="18" charset="0"/>
              </a:rPr>
              <a:t>ALU </a:t>
            </a:r>
          </a:p>
          <a:p>
            <a:pPr>
              <a:lnSpc>
                <a:spcPct val="5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142367" name="Text Box 14"/>
          <p:cNvSpPr txBox="1">
            <a:spLocks noChangeArrowheads="1"/>
          </p:cNvSpPr>
          <p:nvPr/>
        </p:nvSpPr>
        <p:spPr bwMode="auto">
          <a:xfrm>
            <a:off x="7521575" y="3330577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3366CC"/>
                </a:solidFill>
                <a:latin typeface="Times New Roman" panose="02020603050405020304" pitchFamily="18" charset="0"/>
              </a:rPr>
              <a:t>Zero   </a:t>
            </a:r>
            <a:endParaRPr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42368" name="Text Box 15"/>
          <p:cNvSpPr txBox="1">
            <a:spLocks noChangeArrowheads="1"/>
          </p:cNvSpPr>
          <p:nvPr/>
        </p:nvSpPr>
        <p:spPr bwMode="auto">
          <a:xfrm>
            <a:off x="7085012" y="3260727"/>
            <a:ext cx="554038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142369" name="Line 16"/>
          <p:cNvSpPr>
            <a:spLocks noChangeShapeType="1"/>
          </p:cNvSpPr>
          <p:nvPr/>
        </p:nvSpPr>
        <p:spPr bwMode="auto">
          <a:xfrm>
            <a:off x="7666037" y="2613027"/>
            <a:ext cx="0" cy="5762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0" name="Line 17"/>
          <p:cNvSpPr>
            <a:spLocks noChangeShapeType="1"/>
          </p:cNvSpPr>
          <p:nvPr/>
        </p:nvSpPr>
        <p:spPr bwMode="auto">
          <a:xfrm>
            <a:off x="7535862" y="2687640"/>
            <a:ext cx="215900" cy="1428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1" name="Text Box 18"/>
          <p:cNvSpPr txBox="1">
            <a:spLocks noChangeArrowheads="1"/>
          </p:cNvSpPr>
          <p:nvPr/>
        </p:nvSpPr>
        <p:spPr bwMode="auto">
          <a:xfrm>
            <a:off x="7450137" y="2686052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2372" name="Line 19"/>
          <p:cNvSpPr>
            <a:spLocks noChangeShapeType="1"/>
          </p:cNvSpPr>
          <p:nvPr/>
        </p:nvSpPr>
        <p:spPr bwMode="auto">
          <a:xfrm>
            <a:off x="8026400" y="4062415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3" name="Line 20"/>
          <p:cNvSpPr>
            <a:spLocks noChangeShapeType="1"/>
          </p:cNvSpPr>
          <p:nvPr/>
        </p:nvSpPr>
        <p:spPr bwMode="auto">
          <a:xfrm>
            <a:off x="6227762" y="3270252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4" name="Line 21"/>
          <p:cNvSpPr>
            <a:spLocks noChangeShapeType="1"/>
          </p:cNvSpPr>
          <p:nvPr/>
        </p:nvSpPr>
        <p:spPr bwMode="auto">
          <a:xfrm flipV="1">
            <a:off x="5219700" y="2046290"/>
            <a:ext cx="0" cy="5762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5" name="Text Box 22"/>
          <p:cNvSpPr txBox="1">
            <a:spLocks noChangeArrowheads="1"/>
          </p:cNvSpPr>
          <p:nvPr/>
        </p:nvSpPr>
        <p:spPr bwMode="auto">
          <a:xfrm>
            <a:off x="5218112" y="224949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RegWrite</a:t>
            </a:r>
          </a:p>
        </p:txBody>
      </p:sp>
      <p:sp>
        <p:nvSpPr>
          <p:cNvPr id="142376" name="Rectangle 23"/>
          <p:cNvSpPr>
            <a:spLocks noChangeArrowheads="1"/>
          </p:cNvSpPr>
          <p:nvPr/>
        </p:nvSpPr>
        <p:spPr bwMode="auto">
          <a:xfrm>
            <a:off x="8529637" y="3760790"/>
            <a:ext cx="1152525" cy="16557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77" name="Text Box 24"/>
          <p:cNvSpPr txBox="1">
            <a:spLocks noChangeArrowheads="1"/>
          </p:cNvSpPr>
          <p:nvPr/>
        </p:nvSpPr>
        <p:spPr bwMode="auto">
          <a:xfrm>
            <a:off x="8478837" y="3870327"/>
            <a:ext cx="1008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142378" name="Text Box 25"/>
          <p:cNvSpPr txBox="1">
            <a:spLocks noChangeArrowheads="1"/>
          </p:cNvSpPr>
          <p:nvPr/>
        </p:nvSpPr>
        <p:spPr bwMode="auto">
          <a:xfrm>
            <a:off x="8478837" y="4999040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42379" name="Text Box 26"/>
          <p:cNvSpPr txBox="1">
            <a:spLocks noChangeArrowheads="1"/>
          </p:cNvSpPr>
          <p:nvPr/>
        </p:nvSpPr>
        <p:spPr bwMode="auto">
          <a:xfrm>
            <a:off x="8529637" y="4410077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</a:t>
            </a:r>
          </a:p>
        </p:txBody>
      </p:sp>
      <p:sp>
        <p:nvSpPr>
          <p:cNvPr id="142380" name="Oval 27"/>
          <p:cNvSpPr>
            <a:spLocks noChangeArrowheads="1"/>
          </p:cNvSpPr>
          <p:nvPr/>
        </p:nvSpPr>
        <p:spPr bwMode="auto">
          <a:xfrm>
            <a:off x="4786312" y="5057777"/>
            <a:ext cx="7921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Imm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Gen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81" name="Freeform 28"/>
          <p:cNvSpPr>
            <a:spLocks/>
          </p:cNvSpPr>
          <p:nvPr/>
        </p:nvSpPr>
        <p:spPr bwMode="auto">
          <a:xfrm>
            <a:off x="5578475" y="4768852"/>
            <a:ext cx="1079500" cy="865188"/>
          </a:xfrm>
          <a:custGeom>
            <a:avLst/>
            <a:gdLst>
              <a:gd name="T0" fmla="*/ 0 w 953"/>
              <a:gd name="T1" fmla="*/ 6 h 861"/>
              <a:gd name="T2" fmla="*/ 17 w 953"/>
              <a:gd name="T3" fmla="*/ 6 h 861"/>
              <a:gd name="T4" fmla="*/ 17 w 953"/>
              <a:gd name="T5" fmla="*/ 0 h 861"/>
              <a:gd name="T6" fmla="*/ 24 w 953"/>
              <a:gd name="T7" fmla="*/ 0 h 861"/>
              <a:gd name="T8" fmla="*/ 0 60000 65536"/>
              <a:gd name="T9" fmla="*/ 0 60000 65536"/>
              <a:gd name="T10" fmla="*/ 0 60000 65536"/>
              <a:gd name="T11" fmla="*/ 0 60000 65536"/>
              <a:gd name="T12" fmla="*/ 0 w 953"/>
              <a:gd name="T13" fmla="*/ 0 h 861"/>
              <a:gd name="T14" fmla="*/ 953 w 953"/>
              <a:gd name="T15" fmla="*/ 861 h 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3" h="861">
                <a:moveTo>
                  <a:pt x="0" y="861"/>
                </a:moveTo>
                <a:lnTo>
                  <a:pt x="680" y="861"/>
                </a:lnTo>
                <a:lnTo>
                  <a:pt x="680" y="0"/>
                </a:lnTo>
                <a:lnTo>
                  <a:pt x="953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5" name="Line 32"/>
          <p:cNvSpPr>
            <a:spLocks noChangeShapeType="1"/>
          </p:cNvSpPr>
          <p:nvPr/>
        </p:nvSpPr>
        <p:spPr bwMode="auto">
          <a:xfrm flipV="1">
            <a:off x="9034462" y="3400427"/>
            <a:ext cx="0" cy="3603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6" name="Text Box 33"/>
          <p:cNvSpPr txBox="1">
            <a:spLocks noChangeArrowheads="1"/>
          </p:cNvSpPr>
          <p:nvPr/>
        </p:nvSpPr>
        <p:spPr bwMode="auto">
          <a:xfrm>
            <a:off x="8961437" y="332899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MenWrite</a:t>
            </a:r>
          </a:p>
        </p:txBody>
      </p:sp>
      <p:sp>
        <p:nvSpPr>
          <p:cNvPr id="142387" name="Line 34"/>
          <p:cNvSpPr>
            <a:spLocks noChangeShapeType="1"/>
          </p:cNvSpPr>
          <p:nvPr/>
        </p:nvSpPr>
        <p:spPr bwMode="auto">
          <a:xfrm>
            <a:off x="9248775" y="5418140"/>
            <a:ext cx="0" cy="5762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8" name="Text Box 35"/>
          <p:cNvSpPr txBox="1">
            <a:spLocks noChangeArrowheads="1"/>
          </p:cNvSpPr>
          <p:nvPr/>
        </p:nvSpPr>
        <p:spPr bwMode="auto">
          <a:xfrm>
            <a:off x="8313737" y="5345115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</a:rPr>
              <a:t>MenRead</a:t>
            </a:r>
          </a:p>
        </p:txBody>
      </p:sp>
      <p:sp>
        <p:nvSpPr>
          <p:cNvPr id="142389" name="Line 36"/>
          <p:cNvSpPr>
            <a:spLocks noChangeShapeType="1"/>
          </p:cNvSpPr>
          <p:nvPr/>
        </p:nvSpPr>
        <p:spPr bwMode="auto">
          <a:xfrm>
            <a:off x="4425950" y="5421315"/>
            <a:ext cx="144463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90" name="Text Box 37"/>
          <p:cNvSpPr txBox="1">
            <a:spLocks noChangeArrowheads="1"/>
          </p:cNvSpPr>
          <p:nvPr/>
        </p:nvSpPr>
        <p:spPr bwMode="auto">
          <a:xfrm>
            <a:off x="4210050" y="5565777"/>
            <a:ext cx="431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32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91" name="Text Box 38"/>
          <p:cNvSpPr txBox="1">
            <a:spLocks noChangeArrowheads="1"/>
          </p:cNvSpPr>
          <p:nvPr/>
        </p:nvSpPr>
        <p:spPr bwMode="auto">
          <a:xfrm>
            <a:off x="5794375" y="5273677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64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92" name="Line 39"/>
          <p:cNvSpPr>
            <a:spLocks noChangeShapeType="1"/>
          </p:cNvSpPr>
          <p:nvPr/>
        </p:nvSpPr>
        <p:spPr bwMode="auto">
          <a:xfrm>
            <a:off x="6154737" y="5489577"/>
            <a:ext cx="144463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93" name="Text Box 40"/>
          <p:cNvSpPr txBox="1">
            <a:spLocks noChangeArrowheads="1"/>
          </p:cNvSpPr>
          <p:nvPr/>
        </p:nvSpPr>
        <p:spPr bwMode="auto">
          <a:xfrm>
            <a:off x="6875462" y="5921377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64bits </a:t>
            </a:r>
            <a:r>
              <a:rPr lang="en-US" altLang="zh-CN" sz="24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data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142395" name="AutoShape 42"/>
          <p:cNvSpPr>
            <a:spLocks noChangeArrowheads="1"/>
          </p:cNvSpPr>
          <p:nvPr/>
        </p:nvSpPr>
        <p:spPr bwMode="auto">
          <a:xfrm>
            <a:off x="6657975" y="4194177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MUX</a:t>
            </a:r>
          </a:p>
        </p:txBody>
      </p:sp>
      <p:sp>
        <p:nvSpPr>
          <p:cNvPr id="142399" name="Line 46"/>
          <p:cNvSpPr>
            <a:spLocks noChangeShapeType="1"/>
          </p:cNvSpPr>
          <p:nvPr/>
        </p:nvSpPr>
        <p:spPr bwMode="auto">
          <a:xfrm flipV="1">
            <a:off x="3260725" y="4121152"/>
            <a:ext cx="1309688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1" name="Line 48"/>
          <p:cNvSpPr>
            <a:spLocks noChangeShapeType="1"/>
          </p:cNvSpPr>
          <p:nvPr/>
        </p:nvSpPr>
        <p:spPr bwMode="auto">
          <a:xfrm>
            <a:off x="3201987" y="5564190"/>
            <a:ext cx="15827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2" name="Line 49"/>
          <p:cNvSpPr>
            <a:spLocks noChangeShapeType="1"/>
          </p:cNvSpPr>
          <p:nvPr/>
        </p:nvSpPr>
        <p:spPr bwMode="auto">
          <a:xfrm>
            <a:off x="6442075" y="4410077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3" name="Oval 50"/>
          <p:cNvSpPr>
            <a:spLocks noChangeArrowheads="1"/>
          </p:cNvSpPr>
          <p:nvPr/>
        </p:nvSpPr>
        <p:spPr bwMode="auto">
          <a:xfrm>
            <a:off x="6454775" y="4365627"/>
            <a:ext cx="71438" cy="714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04" name="Line 51"/>
          <p:cNvSpPr>
            <a:spLocks noChangeShapeType="1"/>
          </p:cNvSpPr>
          <p:nvPr/>
        </p:nvSpPr>
        <p:spPr bwMode="auto">
          <a:xfrm>
            <a:off x="6946900" y="4481515"/>
            <a:ext cx="1444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5" name="AutoShape 52"/>
          <p:cNvSpPr>
            <a:spLocks noChangeArrowheads="1"/>
          </p:cNvSpPr>
          <p:nvPr/>
        </p:nvSpPr>
        <p:spPr bwMode="auto">
          <a:xfrm>
            <a:off x="10040937" y="4337052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MUX</a:t>
            </a:r>
          </a:p>
        </p:txBody>
      </p:sp>
      <p:sp>
        <p:nvSpPr>
          <p:cNvPr id="142406" name="Freeform 53"/>
          <p:cNvSpPr>
            <a:spLocks/>
          </p:cNvSpPr>
          <p:nvPr/>
        </p:nvSpPr>
        <p:spPr bwMode="auto">
          <a:xfrm>
            <a:off x="4256087" y="4700590"/>
            <a:ext cx="6251575" cy="1584325"/>
          </a:xfrm>
          <a:custGeom>
            <a:avLst/>
            <a:gdLst>
              <a:gd name="T0" fmla="*/ 1258 w 4400"/>
              <a:gd name="T1" fmla="*/ 45 h 998"/>
              <a:gd name="T2" fmla="*/ 1299 w 4400"/>
              <a:gd name="T3" fmla="*/ 45 h 998"/>
              <a:gd name="T4" fmla="*/ 1299 w 4400"/>
              <a:gd name="T5" fmla="*/ 998 h 998"/>
              <a:gd name="T6" fmla="*/ 0 w 4400"/>
              <a:gd name="T7" fmla="*/ 998 h 998"/>
              <a:gd name="T8" fmla="*/ 0 w 4400"/>
              <a:gd name="T9" fmla="*/ 0 h 998"/>
              <a:gd name="T10" fmla="*/ 67 w 4400"/>
              <a:gd name="T11" fmla="*/ 0 h 9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00"/>
              <a:gd name="T19" fmla="*/ 0 h 998"/>
              <a:gd name="T20" fmla="*/ 4400 w 4400"/>
              <a:gd name="T21" fmla="*/ 998 h 9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00" h="998">
                <a:moveTo>
                  <a:pt x="4264" y="45"/>
                </a:moveTo>
                <a:lnTo>
                  <a:pt x="4400" y="45"/>
                </a:lnTo>
                <a:lnTo>
                  <a:pt x="4400" y="998"/>
                </a:lnTo>
                <a:lnTo>
                  <a:pt x="0" y="998"/>
                </a:lnTo>
                <a:lnTo>
                  <a:pt x="0" y="0"/>
                </a:lnTo>
                <a:lnTo>
                  <a:pt x="227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7" name="Line 54"/>
          <p:cNvSpPr>
            <a:spLocks noChangeShapeType="1"/>
          </p:cNvSpPr>
          <p:nvPr/>
        </p:nvSpPr>
        <p:spPr bwMode="auto">
          <a:xfrm>
            <a:off x="9682162" y="4552952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8" name="Freeform 55"/>
          <p:cNvSpPr>
            <a:spLocks/>
          </p:cNvSpPr>
          <p:nvPr/>
        </p:nvSpPr>
        <p:spPr bwMode="auto">
          <a:xfrm>
            <a:off x="8240712" y="4049715"/>
            <a:ext cx="1800225" cy="1727200"/>
          </a:xfrm>
          <a:custGeom>
            <a:avLst/>
            <a:gdLst>
              <a:gd name="T0" fmla="*/ 0 w 1134"/>
              <a:gd name="T1" fmla="*/ 0 h 1088"/>
              <a:gd name="T2" fmla="*/ 0 w 1134"/>
              <a:gd name="T3" fmla="*/ 1088 h 1088"/>
              <a:gd name="T4" fmla="*/ 998 w 1134"/>
              <a:gd name="T5" fmla="*/ 1088 h 1088"/>
              <a:gd name="T6" fmla="*/ 998 w 1134"/>
              <a:gd name="T7" fmla="*/ 589 h 1088"/>
              <a:gd name="T8" fmla="*/ 1134 w 1134"/>
              <a:gd name="T9" fmla="*/ 589 h 10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4"/>
              <a:gd name="T16" fmla="*/ 0 h 1088"/>
              <a:gd name="T17" fmla="*/ 1134 w 1134"/>
              <a:gd name="T18" fmla="*/ 1088 h 10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4" h="1088">
                <a:moveTo>
                  <a:pt x="0" y="0"/>
                </a:moveTo>
                <a:lnTo>
                  <a:pt x="0" y="1088"/>
                </a:lnTo>
                <a:lnTo>
                  <a:pt x="998" y="1088"/>
                </a:lnTo>
                <a:lnTo>
                  <a:pt x="998" y="589"/>
                </a:lnTo>
                <a:lnTo>
                  <a:pt x="1134" y="589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9" name="Oval 56"/>
          <p:cNvSpPr>
            <a:spLocks noChangeArrowheads="1"/>
          </p:cNvSpPr>
          <p:nvPr/>
        </p:nvSpPr>
        <p:spPr bwMode="auto">
          <a:xfrm>
            <a:off x="8207375" y="4024315"/>
            <a:ext cx="71438" cy="714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10" name="Line 57"/>
          <p:cNvSpPr>
            <a:spLocks noChangeShapeType="1"/>
          </p:cNvSpPr>
          <p:nvPr/>
        </p:nvSpPr>
        <p:spPr bwMode="auto">
          <a:xfrm>
            <a:off x="7377112" y="2105027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11" name="Text Box 58"/>
          <p:cNvSpPr txBox="1">
            <a:spLocks noChangeArrowheads="1"/>
          </p:cNvSpPr>
          <p:nvPr/>
        </p:nvSpPr>
        <p:spPr bwMode="auto">
          <a:xfrm>
            <a:off x="7593012" y="2760665"/>
            <a:ext cx="1439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</a:rPr>
              <a:t>ALU operation</a:t>
            </a:r>
          </a:p>
        </p:txBody>
      </p:sp>
      <p:sp>
        <p:nvSpPr>
          <p:cNvPr id="142412" name="Freeform 59"/>
          <p:cNvSpPr>
            <a:spLocks/>
          </p:cNvSpPr>
          <p:nvPr/>
        </p:nvSpPr>
        <p:spPr bwMode="auto">
          <a:xfrm>
            <a:off x="7664450" y="881065"/>
            <a:ext cx="863600" cy="1439863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18 h 1225"/>
              <a:gd name="T4" fmla="*/ 4 w 726"/>
              <a:gd name="T5" fmla="*/ 22 h 1225"/>
              <a:gd name="T6" fmla="*/ 0 w 726"/>
              <a:gd name="T7" fmla="*/ 27 h 1225"/>
              <a:gd name="T8" fmla="*/ 0 w 726"/>
              <a:gd name="T9" fmla="*/ 45 h 1225"/>
              <a:gd name="T10" fmla="*/ 31 w 726"/>
              <a:gd name="T11" fmla="*/ 31 h 1225"/>
              <a:gd name="T12" fmla="*/ 31 w 726"/>
              <a:gd name="T13" fmla="*/ 13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13" name="Oval 60"/>
          <p:cNvSpPr>
            <a:spLocks noChangeArrowheads="1"/>
          </p:cNvSpPr>
          <p:nvPr/>
        </p:nvSpPr>
        <p:spPr bwMode="auto">
          <a:xfrm>
            <a:off x="6800850" y="1528765"/>
            <a:ext cx="5762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Shift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left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415" name="AutoShape 62"/>
          <p:cNvSpPr>
            <a:spLocks noChangeArrowheads="1"/>
          </p:cNvSpPr>
          <p:nvPr/>
        </p:nvSpPr>
        <p:spPr bwMode="auto">
          <a:xfrm>
            <a:off x="9250362" y="1025527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MUX</a:t>
            </a:r>
          </a:p>
        </p:txBody>
      </p:sp>
      <p:sp>
        <p:nvSpPr>
          <p:cNvPr id="142416" name="Text Box 63"/>
          <p:cNvSpPr txBox="1">
            <a:spLocks noChangeArrowheads="1"/>
          </p:cNvSpPr>
          <p:nvPr/>
        </p:nvSpPr>
        <p:spPr bwMode="auto">
          <a:xfrm>
            <a:off x="7732712" y="1241427"/>
            <a:ext cx="5540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ADD</a:t>
            </a:r>
          </a:p>
        </p:txBody>
      </p:sp>
      <p:sp>
        <p:nvSpPr>
          <p:cNvPr id="142418" name="Line 65"/>
          <p:cNvSpPr>
            <a:spLocks noChangeShapeType="1"/>
          </p:cNvSpPr>
          <p:nvPr/>
        </p:nvSpPr>
        <p:spPr bwMode="auto">
          <a:xfrm>
            <a:off x="8529637" y="1601790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20" name="Freeform 67"/>
          <p:cNvSpPr>
            <a:spLocks/>
          </p:cNvSpPr>
          <p:nvPr/>
        </p:nvSpPr>
        <p:spPr bwMode="auto">
          <a:xfrm>
            <a:off x="6370637" y="2105027"/>
            <a:ext cx="431800" cy="2663825"/>
          </a:xfrm>
          <a:custGeom>
            <a:avLst/>
            <a:gdLst>
              <a:gd name="T0" fmla="*/ 0 w 272"/>
              <a:gd name="T1" fmla="*/ 1678 h 1678"/>
              <a:gd name="T2" fmla="*/ 0 w 272"/>
              <a:gd name="T3" fmla="*/ 907 h 1678"/>
              <a:gd name="T4" fmla="*/ 91 w 272"/>
              <a:gd name="T5" fmla="*/ 454 h 1678"/>
              <a:gd name="T6" fmla="*/ 91 w 272"/>
              <a:gd name="T7" fmla="*/ 0 h 1678"/>
              <a:gd name="T8" fmla="*/ 272 w 272"/>
              <a:gd name="T9" fmla="*/ 0 h 16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"/>
              <a:gd name="T16" fmla="*/ 0 h 1678"/>
              <a:gd name="T17" fmla="*/ 272 w 272"/>
              <a:gd name="T18" fmla="*/ 1678 h 16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" h="1678">
                <a:moveTo>
                  <a:pt x="0" y="1678"/>
                </a:moveTo>
                <a:lnTo>
                  <a:pt x="0" y="907"/>
                </a:lnTo>
                <a:lnTo>
                  <a:pt x="91" y="454"/>
                </a:lnTo>
                <a:lnTo>
                  <a:pt x="91" y="0"/>
                </a:lnTo>
                <a:lnTo>
                  <a:pt x="272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21" name="Oval 68"/>
          <p:cNvSpPr>
            <a:spLocks noChangeArrowheads="1"/>
          </p:cNvSpPr>
          <p:nvPr/>
        </p:nvSpPr>
        <p:spPr bwMode="auto">
          <a:xfrm>
            <a:off x="6311900" y="4722815"/>
            <a:ext cx="71438" cy="714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22" name="Freeform 69"/>
          <p:cNvSpPr>
            <a:spLocks/>
          </p:cNvSpPr>
          <p:nvPr/>
        </p:nvSpPr>
        <p:spPr bwMode="auto">
          <a:xfrm>
            <a:off x="5592762" y="668340"/>
            <a:ext cx="431800" cy="1223963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3 h 1225"/>
              <a:gd name="T4" fmla="*/ 0 w 726"/>
              <a:gd name="T5" fmla="*/ 4 h 1225"/>
              <a:gd name="T6" fmla="*/ 0 w 726"/>
              <a:gd name="T7" fmla="*/ 4 h 1225"/>
              <a:gd name="T8" fmla="*/ 0 w 726"/>
              <a:gd name="T9" fmla="*/ 8 h 1225"/>
              <a:gd name="T10" fmla="*/ 0 w 726"/>
              <a:gd name="T11" fmla="*/ 5 h 1225"/>
              <a:gd name="T12" fmla="*/ 0 w 726"/>
              <a:gd name="T13" fmla="*/ 3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23" name="Text Box 70"/>
          <p:cNvSpPr txBox="1">
            <a:spLocks noChangeArrowheads="1"/>
          </p:cNvSpPr>
          <p:nvPr/>
        </p:nvSpPr>
        <p:spPr bwMode="auto">
          <a:xfrm>
            <a:off x="5589587" y="955677"/>
            <a:ext cx="4921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ADD</a:t>
            </a:r>
          </a:p>
        </p:txBody>
      </p:sp>
      <p:sp>
        <p:nvSpPr>
          <p:cNvPr id="142424" name="Rectangle 71"/>
          <p:cNvSpPr>
            <a:spLocks noChangeArrowheads="1"/>
          </p:cNvSpPr>
          <p:nvPr/>
        </p:nvSpPr>
        <p:spPr bwMode="auto">
          <a:xfrm>
            <a:off x="2554287" y="955677"/>
            <a:ext cx="360363" cy="7921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PC</a:t>
            </a:r>
          </a:p>
        </p:txBody>
      </p:sp>
      <p:sp>
        <p:nvSpPr>
          <p:cNvPr id="142425" name="Text Box 72"/>
          <p:cNvSpPr txBox="1">
            <a:spLocks noChangeArrowheads="1"/>
          </p:cNvSpPr>
          <p:nvPr/>
        </p:nvSpPr>
        <p:spPr bwMode="auto">
          <a:xfrm>
            <a:off x="8672512" y="4649790"/>
            <a:ext cx="9366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142426" name="Rectangle 73"/>
          <p:cNvSpPr>
            <a:spLocks noChangeArrowheads="1"/>
          </p:cNvSpPr>
          <p:nvPr/>
        </p:nvSpPr>
        <p:spPr bwMode="auto">
          <a:xfrm>
            <a:off x="1806575" y="2468565"/>
            <a:ext cx="1079500" cy="26638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27" name="Text Box 74"/>
          <p:cNvSpPr txBox="1">
            <a:spLocks noChangeArrowheads="1"/>
          </p:cNvSpPr>
          <p:nvPr/>
        </p:nvSpPr>
        <p:spPr bwMode="auto">
          <a:xfrm>
            <a:off x="1755775" y="2755902"/>
            <a:ext cx="10080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address</a:t>
            </a:r>
          </a:p>
        </p:txBody>
      </p:sp>
      <p:sp>
        <p:nvSpPr>
          <p:cNvPr id="142428" name="Text Box 75"/>
          <p:cNvSpPr txBox="1">
            <a:spLocks noChangeArrowheads="1"/>
          </p:cNvSpPr>
          <p:nvPr/>
        </p:nvSpPr>
        <p:spPr bwMode="auto">
          <a:xfrm>
            <a:off x="1735137" y="3621090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Instruction</a:t>
            </a:r>
          </a:p>
        </p:txBody>
      </p:sp>
      <p:sp>
        <p:nvSpPr>
          <p:cNvPr id="142429" name="Text Box 76"/>
          <p:cNvSpPr txBox="1">
            <a:spLocks noChangeArrowheads="1"/>
          </p:cNvSpPr>
          <p:nvPr/>
        </p:nvSpPr>
        <p:spPr bwMode="auto">
          <a:xfrm>
            <a:off x="1735137" y="4484690"/>
            <a:ext cx="12747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Instruction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142431" name="Line 78"/>
          <p:cNvSpPr>
            <a:spLocks noChangeShapeType="1"/>
          </p:cNvSpPr>
          <p:nvPr/>
        </p:nvSpPr>
        <p:spPr bwMode="auto">
          <a:xfrm>
            <a:off x="5216525" y="1604965"/>
            <a:ext cx="360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2" name="Text Box 79"/>
          <p:cNvSpPr txBox="1">
            <a:spLocks noChangeArrowheads="1"/>
          </p:cNvSpPr>
          <p:nvPr/>
        </p:nvSpPr>
        <p:spPr bwMode="auto">
          <a:xfrm>
            <a:off x="4999037" y="138906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2434" name="Line 81"/>
          <p:cNvSpPr>
            <a:spLocks noChangeShapeType="1"/>
          </p:cNvSpPr>
          <p:nvPr/>
        </p:nvSpPr>
        <p:spPr bwMode="auto">
          <a:xfrm flipV="1">
            <a:off x="6802437" y="4967290"/>
            <a:ext cx="0" cy="3603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5" name="Line 82"/>
          <p:cNvSpPr>
            <a:spLocks noChangeShapeType="1"/>
          </p:cNvSpPr>
          <p:nvPr/>
        </p:nvSpPr>
        <p:spPr bwMode="auto">
          <a:xfrm flipV="1">
            <a:off x="10183812" y="5111752"/>
            <a:ext cx="0" cy="3603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6" name="Line 83"/>
          <p:cNvSpPr>
            <a:spLocks noChangeShapeType="1"/>
          </p:cNvSpPr>
          <p:nvPr/>
        </p:nvSpPr>
        <p:spPr bwMode="auto">
          <a:xfrm>
            <a:off x="3052762" y="2973390"/>
            <a:ext cx="151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7" name="Rectangle 84"/>
          <p:cNvSpPr>
            <a:spLocks noChangeArrowheads="1"/>
          </p:cNvSpPr>
          <p:nvPr/>
        </p:nvSpPr>
        <p:spPr bwMode="auto">
          <a:xfrm>
            <a:off x="3019425" y="2397127"/>
            <a:ext cx="215900" cy="3816350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Instruction</a:t>
            </a:r>
          </a:p>
        </p:txBody>
      </p:sp>
      <p:sp>
        <p:nvSpPr>
          <p:cNvPr id="142438" name="Freeform 85"/>
          <p:cNvSpPr>
            <a:spLocks/>
          </p:cNvSpPr>
          <p:nvPr/>
        </p:nvSpPr>
        <p:spPr bwMode="auto">
          <a:xfrm>
            <a:off x="1684337" y="1389065"/>
            <a:ext cx="1368425" cy="1655763"/>
          </a:xfrm>
          <a:custGeom>
            <a:avLst/>
            <a:gdLst>
              <a:gd name="T0" fmla="*/ 1309 w 817"/>
              <a:gd name="T1" fmla="*/ 0 h 1043"/>
              <a:gd name="T2" fmla="*/ 1473 w 817"/>
              <a:gd name="T3" fmla="*/ 0 h 1043"/>
              <a:gd name="T4" fmla="*/ 1473 w 817"/>
              <a:gd name="T5" fmla="*/ 408 h 1043"/>
              <a:gd name="T6" fmla="*/ 0 w 817"/>
              <a:gd name="T7" fmla="*/ 408 h 1043"/>
              <a:gd name="T8" fmla="*/ 0 w 817"/>
              <a:gd name="T9" fmla="*/ 1043 h 1043"/>
              <a:gd name="T10" fmla="*/ 165 w 817"/>
              <a:gd name="T11" fmla="*/ 1043 h 10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7"/>
              <a:gd name="T19" fmla="*/ 0 h 1043"/>
              <a:gd name="T20" fmla="*/ 817 w 817"/>
              <a:gd name="T21" fmla="*/ 1043 h 10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7" h="1043">
                <a:moveTo>
                  <a:pt x="726" y="0"/>
                </a:moveTo>
                <a:lnTo>
                  <a:pt x="817" y="0"/>
                </a:lnTo>
                <a:lnTo>
                  <a:pt x="817" y="408"/>
                </a:lnTo>
                <a:lnTo>
                  <a:pt x="0" y="408"/>
                </a:lnTo>
                <a:lnTo>
                  <a:pt x="0" y="1043"/>
                </a:lnTo>
                <a:lnTo>
                  <a:pt x="91" y="1043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9" name="Oval 86"/>
          <p:cNvSpPr>
            <a:spLocks noChangeArrowheads="1"/>
          </p:cNvSpPr>
          <p:nvPr/>
        </p:nvSpPr>
        <p:spPr bwMode="auto">
          <a:xfrm>
            <a:off x="3025775" y="1343027"/>
            <a:ext cx="73025" cy="7302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40" name="Freeform 87"/>
          <p:cNvSpPr>
            <a:spLocks/>
          </p:cNvSpPr>
          <p:nvPr/>
        </p:nvSpPr>
        <p:spPr bwMode="auto">
          <a:xfrm>
            <a:off x="8026400" y="1820865"/>
            <a:ext cx="1366838" cy="1655763"/>
          </a:xfrm>
          <a:custGeom>
            <a:avLst/>
            <a:gdLst>
              <a:gd name="T0" fmla="*/ 0 w 861"/>
              <a:gd name="T1" fmla="*/ 1043 h 1043"/>
              <a:gd name="T2" fmla="*/ 408 w 861"/>
              <a:gd name="T3" fmla="*/ 1043 h 1043"/>
              <a:gd name="T4" fmla="*/ 861 w 861"/>
              <a:gd name="T5" fmla="*/ 680 h 1043"/>
              <a:gd name="T6" fmla="*/ 861 w 861"/>
              <a:gd name="T7" fmla="*/ 0 h 1043"/>
              <a:gd name="T8" fmla="*/ 0 60000 65536"/>
              <a:gd name="T9" fmla="*/ 0 60000 65536"/>
              <a:gd name="T10" fmla="*/ 0 60000 65536"/>
              <a:gd name="T11" fmla="*/ 0 60000 65536"/>
              <a:gd name="T12" fmla="*/ 0 w 861"/>
              <a:gd name="T13" fmla="*/ 0 h 1043"/>
              <a:gd name="T14" fmla="*/ 861 w 861"/>
              <a:gd name="T15" fmla="*/ 1043 h 10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1" h="1043">
                <a:moveTo>
                  <a:pt x="0" y="1043"/>
                </a:moveTo>
                <a:lnTo>
                  <a:pt x="408" y="1043"/>
                </a:lnTo>
                <a:lnTo>
                  <a:pt x="861" y="680"/>
                </a:lnTo>
                <a:lnTo>
                  <a:pt x="86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1" name="Line 88"/>
          <p:cNvSpPr>
            <a:spLocks noChangeShapeType="1"/>
          </p:cNvSpPr>
          <p:nvPr/>
        </p:nvSpPr>
        <p:spPr bwMode="auto">
          <a:xfrm>
            <a:off x="2908300" y="3836990"/>
            <a:ext cx="1444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2" name="Freeform 89"/>
          <p:cNvSpPr>
            <a:spLocks/>
          </p:cNvSpPr>
          <p:nvPr/>
        </p:nvSpPr>
        <p:spPr bwMode="auto">
          <a:xfrm>
            <a:off x="2403475" y="596902"/>
            <a:ext cx="7489825" cy="863600"/>
          </a:xfrm>
          <a:custGeom>
            <a:avLst/>
            <a:gdLst>
              <a:gd name="T0" fmla="*/ 4087 w 4763"/>
              <a:gd name="T1" fmla="*/ 544 h 544"/>
              <a:gd name="T2" fmla="*/ 4290 w 4763"/>
              <a:gd name="T3" fmla="*/ 544 h 544"/>
              <a:gd name="T4" fmla="*/ 4290 w 4763"/>
              <a:gd name="T5" fmla="*/ 0 h 544"/>
              <a:gd name="T6" fmla="*/ 0 w 4763"/>
              <a:gd name="T7" fmla="*/ 0 h 544"/>
              <a:gd name="T8" fmla="*/ 0 w 4763"/>
              <a:gd name="T9" fmla="*/ 453 h 544"/>
              <a:gd name="T10" fmla="*/ 80 w 4763"/>
              <a:gd name="T11" fmla="*/ 453 h 5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63"/>
              <a:gd name="T19" fmla="*/ 0 h 544"/>
              <a:gd name="T20" fmla="*/ 4763 w 4763"/>
              <a:gd name="T21" fmla="*/ 544 h 5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63" h="544">
                <a:moveTo>
                  <a:pt x="4536" y="544"/>
                </a:moveTo>
                <a:lnTo>
                  <a:pt x="4763" y="544"/>
                </a:lnTo>
                <a:lnTo>
                  <a:pt x="4763" y="0"/>
                </a:lnTo>
                <a:lnTo>
                  <a:pt x="0" y="0"/>
                </a:lnTo>
                <a:lnTo>
                  <a:pt x="0" y="453"/>
                </a:lnTo>
                <a:lnTo>
                  <a:pt x="91" y="453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3" name="Line 90"/>
          <p:cNvSpPr>
            <a:spLocks noChangeShapeType="1"/>
          </p:cNvSpPr>
          <p:nvPr/>
        </p:nvSpPr>
        <p:spPr bwMode="auto">
          <a:xfrm>
            <a:off x="3052762" y="3476627"/>
            <a:ext cx="151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4" name="Oval 91"/>
          <p:cNvSpPr>
            <a:spLocks noChangeArrowheads="1"/>
          </p:cNvSpPr>
          <p:nvPr/>
        </p:nvSpPr>
        <p:spPr bwMode="auto">
          <a:xfrm>
            <a:off x="3387725" y="3443290"/>
            <a:ext cx="73025" cy="7302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9816" name="Text Box 104"/>
          <p:cNvSpPr txBox="1">
            <a:spLocks noChangeArrowheads="1"/>
          </p:cNvSpPr>
          <p:nvPr/>
        </p:nvSpPr>
        <p:spPr bwMode="auto">
          <a:xfrm>
            <a:off x="67573" y="800102"/>
            <a:ext cx="26384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6000" dirty="0" smtClean="0">
                <a:solidFill>
                  <a:srgbClr val="3333CC"/>
                </a:solidFill>
              </a:rPr>
              <a:t>B-</a:t>
            </a:r>
            <a:r>
              <a:rPr lang="en-US" altLang="zh-CN" sz="6000" dirty="0" err="1" smtClean="0">
                <a:solidFill>
                  <a:srgbClr val="3333CC"/>
                </a:solidFill>
              </a:rPr>
              <a:t>beq</a:t>
            </a:r>
            <a:endParaRPr lang="en-US" altLang="zh-CN" sz="6000" dirty="0">
              <a:solidFill>
                <a:srgbClr val="3333CC"/>
              </a:solidFill>
            </a:endParaRPr>
          </a:p>
        </p:txBody>
      </p:sp>
      <p:sp>
        <p:nvSpPr>
          <p:cNvPr id="499820" name="Freeform 108"/>
          <p:cNvSpPr>
            <a:spLocks/>
          </p:cNvSpPr>
          <p:nvPr/>
        </p:nvSpPr>
        <p:spPr bwMode="auto">
          <a:xfrm>
            <a:off x="3359151" y="1916113"/>
            <a:ext cx="6170613" cy="1693862"/>
          </a:xfrm>
          <a:custGeom>
            <a:avLst/>
            <a:gdLst>
              <a:gd name="T0" fmla="*/ 0 w 3887"/>
              <a:gd name="T1" fmla="*/ 2147483647 h 1067"/>
              <a:gd name="T2" fmla="*/ 2147483647 w 3887"/>
              <a:gd name="T3" fmla="*/ 2147483647 h 1067"/>
              <a:gd name="T4" fmla="*/ 2147483647 w 3887"/>
              <a:gd name="T5" fmla="*/ 2147483647 h 1067"/>
              <a:gd name="T6" fmla="*/ 2147483647 w 3887"/>
              <a:gd name="T7" fmla="*/ 2147483647 h 1067"/>
              <a:gd name="T8" fmla="*/ 2147483647 w 3887"/>
              <a:gd name="T9" fmla="*/ 2147483647 h 1067"/>
              <a:gd name="T10" fmla="*/ 2147483647 w 3887"/>
              <a:gd name="T11" fmla="*/ 2147483647 h 1067"/>
              <a:gd name="T12" fmla="*/ 2147483647 w 3887"/>
              <a:gd name="T13" fmla="*/ 2147483647 h 1067"/>
              <a:gd name="T14" fmla="*/ 2147483647 w 3887"/>
              <a:gd name="T15" fmla="*/ 2147483647 h 1067"/>
              <a:gd name="T16" fmla="*/ 2147483647 w 3887"/>
              <a:gd name="T17" fmla="*/ 0 h 10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87"/>
              <a:gd name="T28" fmla="*/ 0 h 1067"/>
              <a:gd name="T29" fmla="*/ 3887 w 3887"/>
              <a:gd name="T30" fmla="*/ 1067 h 106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87" h="1067">
                <a:moveTo>
                  <a:pt x="0" y="635"/>
                </a:moveTo>
                <a:cubicBezTo>
                  <a:pt x="431" y="661"/>
                  <a:pt x="862" y="688"/>
                  <a:pt x="1134" y="726"/>
                </a:cubicBezTo>
                <a:cubicBezTo>
                  <a:pt x="1406" y="764"/>
                  <a:pt x="1429" y="839"/>
                  <a:pt x="1633" y="862"/>
                </a:cubicBezTo>
                <a:cubicBezTo>
                  <a:pt x="1837" y="885"/>
                  <a:pt x="2178" y="832"/>
                  <a:pt x="2359" y="862"/>
                </a:cubicBezTo>
                <a:cubicBezTo>
                  <a:pt x="2540" y="892"/>
                  <a:pt x="2631" y="1021"/>
                  <a:pt x="2722" y="1044"/>
                </a:cubicBezTo>
                <a:cubicBezTo>
                  <a:pt x="2813" y="1067"/>
                  <a:pt x="2790" y="1013"/>
                  <a:pt x="2903" y="998"/>
                </a:cubicBezTo>
                <a:cubicBezTo>
                  <a:pt x="3016" y="983"/>
                  <a:pt x="3251" y="1013"/>
                  <a:pt x="3402" y="953"/>
                </a:cubicBezTo>
                <a:cubicBezTo>
                  <a:pt x="3553" y="893"/>
                  <a:pt x="3735" y="794"/>
                  <a:pt x="3811" y="635"/>
                </a:cubicBezTo>
                <a:cubicBezTo>
                  <a:pt x="3887" y="476"/>
                  <a:pt x="3871" y="238"/>
                  <a:pt x="3856" y="0"/>
                </a:cubicBezTo>
              </a:path>
            </a:pathLst>
          </a:custGeom>
          <a:noFill/>
          <a:ln w="7620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821" name="Freeform 109"/>
          <p:cNvSpPr>
            <a:spLocks/>
          </p:cNvSpPr>
          <p:nvPr/>
        </p:nvSpPr>
        <p:spPr bwMode="auto">
          <a:xfrm>
            <a:off x="3201987" y="3514102"/>
            <a:ext cx="4622801" cy="1043612"/>
          </a:xfrm>
          <a:custGeom>
            <a:avLst/>
            <a:gdLst>
              <a:gd name="T0" fmla="*/ 0 w 2813"/>
              <a:gd name="T1" fmla="*/ 2147483647 h 734"/>
              <a:gd name="T2" fmla="*/ 2147483647 w 2813"/>
              <a:gd name="T3" fmla="*/ 2147483647 h 734"/>
              <a:gd name="T4" fmla="*/ 2147483647 w 2813"/>
              <a:gd name="T5" fmla="*/ 2147483647 h 734"/>
              <a:gd name="T6" fmla="*/ 2147483647 w 2813"/>
              <a:gd name="T7" fmla="*/ 2147483647 h 734"/>
              <a:gd name="T8" fmla="*/ 2147483647 w 2813"/>
              <a:gd name="T9" fmla="*/ 2147483647 h 734"/>
              <a:gd name="T10" fmla="*/ 2147483647 w 2813"/>
              <a:gd name="T11" fmla="*/ 2147483647 h 734"/>
              <a:gd name="T12" fmla="*/ 2147483647 w 2813"/>
              <a:gd name="T13" fmla="*/ 2147483647 h 7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13"/>
              <a:gd name="T22" fmla="*/ 0 h 734"/>
              <a:gd name="T23" fmla="*/ 2813 w 2813"/>
              <a:gd name="T24" fmla="*/ 734 h 73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13" h="734">
                <a:moveTo>
                  <a:pt x="0" y="23"/>
                </a:moveTo>
                <a:cubicBezTo>
                  <a:pt x="234" y="42"/>
                  <a:pt x="469" y="61"/>
                  <a:pt x="635" y="68"/>
                </a:cubicBezTo>
                <a:cubicBezTo>
                  <a:pt x="801" y="75"/>
                  <a:pt x="786" y="0"/>
                  <a:pt x="998" y="68"/>
                </a:cubicBezTo>
                <a:cubicBezTo>
                  <a:pt x="1210" y="136"/>
                  <a:pt x="1731" y="386"/>
                  <a:pt x="1905" y="477"/>
                </a:cubicBezTo>
                <a:cubicBezTo>
                  <a:pt x="2079" y="568"/>
                  <a:pt x="1966" y="583"/>
                  <a:pt x="2042" y="613"/>
                </a:cubicBezTo>
                <a:cubicBezTo>
                  <a:pt x="2118" y="643"/>
                  <a:pt x="2231" y="734"/>
                  <a:pt x="2359" y="658"/>
                </a:cubicBezTo>
                <a:cubicBezTo>
                  <a:pt x="2487" y="582"/>
                  <a:pt x="2650" y="370"/>
                  <a:pt x="2813" y="159"/>
                </a:cubicBezTo>
              </a:path>
            </a:pathLst>
          </a:custGeom>
          <a:noFill/>
          <a:ln w="7620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824" name="Freeform 112"/>
          <p:cNvSpPr>
            <a:spLocks/>
          </p:cNvSpPr>
          <p:nvPr/>
        </p:nvSpPr>
        <p:spPr bwMode="auto">
          <a:xfrm>
            <a:off x="2339975" y="584201"/>
            <a:ext cx="7704138" cy="5089525"/>
          </a:xfrm>
          <a:custGeom>
            <a:avLst/>
            <a:gdLst>
              <a:gd name="T0" fmla="*/ 2147483647 w 4853"/>
              <a:gd name="T1" fmla="*/ 2147483647 h 3206"/>
              <a:gd name="T2" fmla="*/ 2147483647 w 4853"/>
              <a:gd name="T3" fmla="*/ 2147483647 h 3206"/>
              <a:gd name="T4" fmla="*/ 2147483647 w 4853"/>
              <a:gd name="T5" fmla="*/ 2147483647 h 3206"/>
              <a:gd name="T6" fmla="*/ 2147483647 w 4853"/>
              <a:gd name="T7" fmla="*/ 2147483647 h 3206"/>
              <a:gd name="T8" fmla="*/ 2147483647 w 4853"/>
              <a:gd name="T9" fmla="*/ 2147483647 h 3206"/>
              <a:gd name="T10" fmla="*/ 2147483647 w 4853"/>
              <a:gd name="T11" fmla="*/ 2147483647 h 3206"/>
              <a:gd name="T12" fmla="*/ 2147483647 w 4853"/>
              <a:gd name="T13" fmla="*/ 2147483647 h 3206"/>
              <a:gd name="T14" fmla="*/ 2147483647 w 4853"/>
              <a:gd name="T15" fmla="*/ 2147483647 h 3206"/>
              <a:gd name="T16" fmla="*/ 2147483647 w 4853"/>
              <a:gd name="T17" fmla="*/ 2147483647 h 3206"/>
              <a:gd name="T18" fmla="*/ 2147483647 w 4853"/>
              <a:gd name="T19" fmla="*/ 2147483647 h 3206"/>
              <a:gd name="T20" fmla="*/ 2147483647 w 4853"/>
              <a:gd name="T21" fmla="*/ 2147483647 h 3206"/>
              <a:gd name="T22" fmla="*/ 2147483647 w 4853"/>
              <a:gd name="T23" fmla="*/ 2147483647 h 3206"/>
              <a:gd name="T24" fmla="*/ 2147483647 w 4853"/>
              <a:gd name="T25" fmla="*/ 2147483647 h 3206"/>
              <a:gd name="T26" fmla="*/ 2147483647 w 4853"/>
              <a:gd name="T27" fmla="*/ 2147483647 h 3206"/>
              <a:gd name="T28" fmla="*/ 2147483647 w 4853"/>
              <a:gd name="T29" fmla="*/ 2147483647 h 3206"/>
              <a:gd name="T30" fmla="*/ 2147483647 w 4853"/>
              <a:gd name="T31" fmla="*/ 2147483647 h 3206"/>
              <a:gd name="T32" fmla="*/ 2147483647 w 4853"/>
              <a:gd name="T33" fmla="*/ 2147483647 h 3206"/>
              <a:gd name="T34" fmla="*/ 2147483647 w 4853"/>
              <a:gd name="T35" fmla="*/ 2147483647 h 3206"/>
              <a:gd name="T36" fmla="*/ 2147483647 w 4853"/>
              <a:gd name="T37" fmla="*/ 2147483647 h 3206"/>
              <a:gd name="T38" fmla="*/ 2147483647 w 4853"/>
              <a:gd name="T39" fmla="*/ 2147483647 h 3206"/>
              <a:gd name="T40" fmla="*/ 2147483647 w 4853"/>
              <a:gd name="T41" fmla="*/ 2147483647 h 3206"/>
              <a:gd name="T42" fmla="*/ 2147483647 w 4853"/>
              <a:gd name="T43" fmla="*/ 2147483647 h 3206"/>
              <a:gd name="T44" fmla="*/ 2147483647 w 4853"/>
              <a:gd name="T45" fmla="*/ 2147483647 h 320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4853"/>
              <a:gd name="T70" fmla="*/ 0 h 3206"/>
              <a:gd name="T71" fmla="*/ 4853 w 4853"/>
              <a:gd name="T72" fmla="*/ 3206 h 320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4853" h="3206">
                <a:moveTo>
                  <a:pt x="597" y="3107"/>
                </a:moveTo>
                <a:cubicBezTo>
                  <a:pt x="1156" y="3126"/>
                  <a:pt x="1716" y="3145"/>
                  <a:pt x="2003" y="3153"/>
                </a:cubicBezTo>
                <a:cubicBezTo>
                  <a:pt x="2290" y="3161"/>
                  <a:pt x="2223" y="3206"/>
                  <a:pt x="2321" y="3153"/>
                </a:cubicBezTo>
                <a:cubicBezTo>
                  <a:pt x="2419" y="3100"/>
                  <a:pt x="2548" y="3137"/>
                  <a:pt x="2593" y="2835"/>
                </a:cubicBezTo>
                <a:cubicBezTo>
                  <a:pt x="2638" y="2533"/>
                  <a:pt x="2586" y="1625"/>
                  <a:pt x="2593" y="1338"/>
                </a:cubicBezTo>
                <a:cubicBezTo>
                  <a:pt x="2600" y="1051"/>
                  <a:pt x="2608" y="1165"/>
                  <a:pt x="2638" y="1112"/>
                </a:cubicBezTo>
                <a:cubicBezTo>
                  <a:pt x="2668" y="1059"/>
                  <a:pt x="2683" y="1044"/>
                  <a:pt x="2774" y="1021"/>
                </a:cubicBezTo>
                <a:cubicBezTo>
                  <a:pt x="2865" y="998"/>
                  <a:pt x="3069" y="983"/>
                  <a:pt x="3182" y="976"/>
                </a:cubicBezTo>
                <a:cubicBezTo>
                  <a:pt x="3295" y="969"/>
                  <a:pt x="3349" y="1021"/>
                  <a:pt x="3455" y="976"/>
                </a:cubicBezTo>
                <a:cubicBezTo>
                  <a:pt x="3561" y="931"/>
                  <a:pt x="3727" y="763"/>
                  <a:pt x="3818" y="703"/>
                </a:cubicBezTo>
                <a:cubicBezTo>
                  <a:pt x="3909" y="643"/>
                  <a:pt x="3916" y="628"/>
                  <a:pt x="3999" y="613"/>
                </a:cubicBezTo>
                <a:cubicBezTo>
                  <a:pt x="4082" y="598"/>
                  <a:pt x="4203" y="621"/>
                  <a:pt x="4316" y="613"/>
                </a:cubicBezTo>
                <a:cubicBezTo>
                  <a:pt x="4429" y="605"/>
                  <a:pt x="4604" y="605"/>
                  <a:pt x="4679" y="567"/>
                </a:cubicBezTo>
                <a:cubicBezTo>
                  <a:pt x="4754" y="529"/>
                  <a:pt x="4755" y="454"/>
                  <a:pt x="4770" y="386"/>
                </a:cubicBezTo>
                <a:cubicBezTo>
                  <a:pt x="4785" y="318"/>
                  <a:pt x="4785" y="219"/>
                  <a:pt x="4770" y="159"/>
                </a:cubicBezTo>
                <a:cubicBezTo>
                  <a:pt x="4755" y="99"/>
                  <a:pt x="4853" y="46"/>
                  <a:pt x="4679" y="23"/>
                </a:cubicBezTo>
                <a:cubicBezTo>
                  <a:pt x="4505" y="0"/>
                  <a:pt x="4407" y="23"/>
                  <a:pt x="3727" y="23"/>
                </a:cubicBezTo>
                <a:cubicBezTo>
                  <a:pt x="3047" y="23"/>
                  <a:pt x="1194" y="23"/>
                  <a:pt x="597" y="23"/>
                </a:cubicBezTo>
                <a:cubicBezTo>
                  <a:pt x="0" y="23"/>
                  <a:pt x="234" y="0"/>
                  <a:pt x="143" y="23"/>
                </a:cubicBezTo>
                <a:cubicBezTo>
                  <a:pt x="52" y="46"/>
                  <a:pt x="68" y="106"/>
                  <a:pt x="53" y="159"/>
                </a:cubicBezTo>
                <a:cubicBezTo>
                  <a:pt x="38" y="212"/>
                  <a:pt x="53" y="288"/>
                  <a:pt x="53" y="341"/>
                </a:cubicBezTo>
                <a:cubicBezTo>
                  <a:pt x="53" y="394"/>
                  <a:pt x="23" y="454"/>
                  <a:pt x="53" y="477"/>
                </a:cubicBezTo>
                <a:cubicBezTo>
                  <a:pt x="83" y="500"/>
                  <a:pt x="158" y="488"/>
                  <a:pt x="234" y="477"/>
                </a:cubicBezTo>
              </a:path>
            </a:pathLst>
          </a:custGeom>
          <a:noFill/>
          <a:ln w="7620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 Box 30"/>
          <p:cNvSpPr txBox="1">
            <a:spLocks noChangeArrowheads="1"/>
          </p:cNvSpPr>
          <p:nvPr/>
        </p:nvSpPr>
        <p:spPr bwMode="auto">
          <a:xfrm>
            <a:off x="3459164" y="2492896"/>
            <a:ext cx="10572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15-19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3503712" y="3140968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20-24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" name="Text Box 45"/>
          <p:cNvSpPr txBox="1">
            <a:spLocks noChangeArrowheads="1"/>
          </p:cNvSpPr>
          <p:nvPr/>
        </p:nvSpPr>
        <p:spPr bwMode="auto">
          <a:xfrm>
            <a:off x="3525842" y="3713164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7-11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" name="Text Box 29"/>
          <p:cNvSpPr txBox="1">
            <a:spLocks noChangeArrowheads="1"/>
          </p:cNvSpPr>
          <p:nvPr/>
        </p:nvSpPr>
        <p:spPr bwMode="auto">
          <a:xfrm>
            <a:off x="3221039" y="5084764"/>
            <a:ext cx="106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0-31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3" name="肘形连接符 92"/>
          <p:cNvCxnSpPr/>
          <p:nvPr/>
        </p:nvCxnSpPr>
        <p:spPr>
          <a:xfrm flipV="1">
            <a:off x="3026160" y="1215467"/>
            <a:ext cx="4608362" cy="813514"/>
          </a:xfrm>
          <a:prstGeom prst="bentConnector3">
            <a:avLst>
              <a:gd name="adj1" fmla="val 7271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6030706" y="751452"/>
            <a:ext cx="3189728" cy="504825"/>
            <a:chOff x="6071590" y="825501"/>
            <a:chExt cx="3189728" cy="504825"/>
          </a:xfrm>
        </p:grpSpPr>
        <p:sp>
          <p:nvSpPr>
            <p:cNvPr id="95" name="Freeform 64"/>
            <p:cNvSpPr>
              <a:spLocks/>
            </p:cNvSpPr>
            <p:nvPr/>
          </p:nvSpPr>
          <p:spPr bwMode="auto">
            <a:xfrm>
              <a:off x="7318218" y="825501"/>
              <a:ext cx="1943100" cy="504825"/>
            </a:xfrm>
            <a:custGeom>
              <a:avLst/>
              <a:gdLst>
                <a:gd name="T0" fmla="*/ 0 w 1224"/>
                <a:gd name="T1" fmla="*/ 6 h 454"/>
                <a:gd name="T2" fmla="*/ 0 w 1224"/>
                <a:gd name="T3" fmla="*/ 0 h 454"/>
                <a:gd name="T4" fmla="*/ 952 w 1224"/>
                <a:gd name="T5" fmla="*/ 0 h 454"/>
                <a:gd name="T6" fmla="*/ 952 w 1224"/>
                <a:gd name="T7" fmla="*/ 9 h 454"/>
                <a:gd name="T8" fmla="*/ 1224 w 1224"/>
                <a:gd name="T9" fmla="*/ 9 h 4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4"/>
                <a:gd name="T16" fmla="*/ 0 h 454"/>
                <a:gd name="T17" fmla="*/ 1224 w 1224"/>
                <a:gd name="T18" fmla="*/ 454 h 4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4" h="454">
                  <a:moveTo>
                    <a:pt x="0" y="318"/>
                  </a:moveTo>
                  <a:lnTo>
                    <a:pt x="0" y="0"/>
                  </a:lnTo>
                  <a:lnTo>
                    <a:pt x="952" y="0"/>
                  </a:lnTo>
                  <a:lnTo>
                    <a:pt x="952" y="454"/>
                  </a:lnTo>
                  <a:lnTo>
                    <a:pt x="1224" y="45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6" name="直接连接符 95"/>
            <p:cNvCxnSpPr/>
            <p:nvPr/>
          </p:nvCxnSpPr>
          <p:spPr>
            <a:xfrm flipH="1" flipV="1">
              <a:off x="6071590" y="1162322"/>
              <a:ext cx="1257899" cy="731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肘形连接符 100"/>
          <p:cNvCxnSpPr/>
          <p:nvPr/>
        </p:nvCxnSpPr>
        <p:spPr>
          <a:xfrm flipV="1">
            <a:off x="3061691" y="992132"/>
            <a:ext cx="2478088" cy="395870"/>
          </a:xfrm>
          <a:prstGeom prst="bentConnector3">
            <a:avLst>
              <a:gd name="adj1" fmla="val 4946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多边形 2"/>
          <p:cNvSpPr/>
          <p:nvPr/>
        </p:nvSpPr>
        <p:spPr>
          <a:xfrm>
            <a:off x="2941983" y="1191052"/>
            <a:ext cx="4744278" cy="889539"/>
          </a:xfrm>
          <a:custGeom>
            <a:avLst/>
            <a:gdLst>
              <a:gd name="connsiteX0" fmla="*/ 0 w 4744278"/>
              <a:gd name="connsiteY0" fmla="*/ 226931 h 889539"/>
              <a:gd name="connsiteX1" fmla="*/ 185530 w 4744278"/>
              <a:gd name="connsiteY1" fmla="*/ 240183 h 889539"/>
              <a:gd name="connsiteX2" fmla="*/ 198782 w 4744278"/>
              <a:gd name="connsiteY2" fmla="*/ 531731 h 889539"/>
              <a:gd name="connsiteX3" fmla="*/ 225287 w 4744278"/>
              <a:gd name="connsiteY3" fmla="*/ 730513 h 889539"/>
              <a:gd name="connsiteX4" fmla="*/ 238539 w 4744278"/>
              <a:gd name="connsiteY4" fmla="*/ 889539 h 889539"/>
              <a:gd name="connsiteX5" fmla="*/ 318052 w 4744278"/>
              <a:gd name="connsiteY5" fmla="*/ 876287 h 889539"/>
              <a:gd name="connsiteX6" fmla="*/ 371060 w 4744278"/>
              <a:gd name="connsiteY6" fmla="*/ 863035 h 889539"/>
              <a:gd name="connsiteX7" fmla="*/ 490330 w 4744278"/>
              <a:gd name="connsiteY7" fmla="*/ 836531 h 889539"/>
              <a:gd name="connsiteX8" fmla="*/ 596347 w 4744278"/>
              <a:gd name="connsiteY8" fmla="*/ 796774 h 889539"/>
              <a:gd name="connsiteX9" fmla="*/ 636104 w 4744278"/>
              <a:gd name="connsiteY9" fmla="*/ 770270 h 889539"/>
              <a:gd name="connsiteX10" fmla="*/ 848139 w 4744278"/>
              <a:gd name="connsiteY10" fmla="*/ 743765 h 889539"/>
              <a:gd name="connsiteX11" fmla="*/ 1272208 w 4744278"/>
              <a:gd name="connsiteY11" fmla="*/ 757018 h 889539"/>
              <a:gd name="connsiteX12" fmla="*/ 1325217 w 4744278"/>
              <a:gd name="connsiteY12" fmla="*/ 783522 h 889539"/>
              <a:gd name="connsiteX13" fmla="*/ 1484243 w 4744278"/>
              <a:gd name="connsiteY13" fmla="*/ 796774 h 889539"/>
              <a:gd name="connsiteX14" fmla="*/ 2610678 w 4744278"/>
              <a:gd name="connsiteY14" fmla="*/ 783522 h 889539"/>
              <a:gd name="connsiteX15" fmla="*/ 2690191 w 4744278"/>
              <a:gd name="connsiteY15" fmla="*/ 770270 h 889539"/>
              <a:gd name="connsiteX16" fmla="*/ 3339547 w 4744278"/>
              <a:gd name="connsiteY16" fmla="*/ 783522 h 889539"/>
              <a:gd name="connsiteX17" fmla="*/ 3379304 w 4744278"/>
              <a:gd name="connsiteY17" fmla="*/ 796774 h 889539"/>
              <a:gd name="connsiteX18" fmla="*/ 3392556 w 4744278"/>
              <a:gd name="connsiteY18" fmla="*/ 704009 h 889539"/>
              <a:gd name="connsiteX19" fmla="*/ 3432313 w 4744278"/>
              <a:gd name="connsiteY19" fmla="*/ 597991 h 889539"/>
              <a:gd name="connsiteX20" fmla="*/ 3445565 w 4744278"/>
              <a:gd name="connsiteY20" fmla="*/ 67905 h 889539"/>
              <a:gd name="connsiteX21" fmla="*/ 3631095 w 4744278"/>
              <a:gd name="connsiteY21" fmla="*/ 41400 h 889539"/>
              <a:gd name="connsiteX22" fmla="*/ 3856382 w 4744278"/>
              <a:gd name="connsiteY22" fmla="*/ 1644 h 889539"/>
              <a:gd name="connsiteX23" fmla="*/ 4744278 w 4744278"/>
              <a:gd name="connsiteY23" fmla="*/ 1644 h 88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44278" h="889539">
                <a:moveTo>
                  <a:pt x="0" y="226931"/>
                </a:moveTo>
                <a:cubicBezTo>
                  <a:pt x="61843" y="231348"/>
                  <a:pt x="151661" y="188250"/>
                  <a:pt x="185530" y="240183"/>
                </a:cubicBezTo>
                <a:cubicBezTo>
                  <a:pt x="238672" y="321668"/>
                  <a:pt x="190920" y="434766"/>
                  <a:pt x="198782" y="531731"/>
                </a:cubicBezTo>
                <a:cubicBezTo>
                  <a:pt x="204184" y="598359"/>
                  <a:pt x="217905" y="664075"/>
                  <a:pt x="225287" y="730513"/>
                </a:cubicBezTo>
                <a:cubicBezTo>
                  <a:pt x="231161" y="783380"/>
                  <a:pt x="234122" y="836530"/>
                  <a:pt x="238539" y="889539"/>
                </a:cubicBezTo>
                <a:cubicBezTo>
                  <a:pt x="265043" y="885122"/>
                  <a:pt x="291704" y="881557"/>
                  <a:pt x="318052" y="876287"/>
                </a:cubicBezTo>
                <a:cubicBezTo>
                  <a:pt x="335911" y="872715"/>
                  <a:pt x="353313" y="867130"/>
                  <a:pt x="371060" y="863035"/>
                </a:cubicBezTo>
                <a:lnTo>
                  <a:pt x="490330" y="836531"/>
                </a:lnTo>
                <a:cubicBezTo>
                  <a:pt x="583565" y="774374"/>
                  <a:pt x="465345" y="845899"/>
                  <a:pt x="596347" y="796774"/>
                </a:cubicBezTo>
                <a:cubicBezTo>
                  <a:pt x="611260" y="791182"/>
                  <a:pt x="620994" y="775307"/>
                  <a:pt x="636104" y="770270"/>
                </a:cubicBezTo>
                <a:cubicBezTo>
                  <a:pt x="671331" y="758528"/>
                  <a:pt x="834400" y="745139"/>
                  <a:pt x="848139" y="743765"/>
                </a:cubicBezTo>
                <a:cubicBezTo>
                  <a:pt x="989495" y="748183"/>
                  <a:pt x="1131271" y="745273"/>
                  <a:pt x="1272208" y="757018"/>
                </a:cubicBezTo>
                <a:cubicBezTo>
                  <a:pt x="1291895" y="758659"/>
                  <a:pt x="1305800" y="779881"/>
                  <a:pt x="1325217" y="783522"/>
                </a:cubicBezTo>
                <a:cubicBezTo>
                  <a:pt x="1377498" y="793325"/>
                  <a:pt x="1431234" y="792357"/>
                  <a:pt x="1484243" y="796774"/>
                </a:cubicBezTo>
                <a:lnTo>
                  <a:pt x="2610678" y="783522"/>
                </a:lnTo>
                <a:cubicBezTo>
                  <a:pt x="2637541" y="782932"/>
                  <a:pt x="2663321" y="770270"/>
                  <a:pt x="2690191" y="770270"/>
                </a:cubicBezTo>
                <a:cubicBezTo>
                  <a:pt x="2906688" y="770270"/>
                  <a:pt x="3123095" y="779105"/>
                  <a:pt x="3339547" y="783522"/>
                </a:cubicBezTo>
                <a:cubicBezTo>
                  <a:pt x="3352799" y="787939"/>
                  <a:pt x="3371555" y="808397"/>
                  <a:pt x="3379304" y="796774"/>
                </a:cubicBezTo>
                <a:cubicBezTo>
                  <a:pt x="3396630" y="770784"/>
                  <a:pt x="3386430" y="734638"/>
                  <a:pt x="3392556" y="704009"/>
                </a:cubicBezTo>
                <a:cubicBezTo>
                  <a:pt x="3396712" y="683230"/>
                  <a:pt x="3428920" y="606473"/>
                  <a:pt x="3432313" y="597991"/>
                </a:cubicBezTo>
                <a:cubicBezTo>
                  <a:pt x="3436730" y="421296"/>
                  <a:pt x="3386117" y="234358"/>
                  <a:pt x="3445565" y="67905"/>
                </a:cubicBezTo>
                <a:cubicBezTo>
                  <a:pt x="3466576" y="9073"/>
                  <a:pt x="3570111" y="54952"/>
                  <a:pt x="3631095" y="41400"/>
                </a:cubicBezTo>
                <a:cubicBezTo>
                  <a:pt x="3853829" y="-8097"/>
                  <a:pt x="3319771" y="8352"/>
                  <a:pt x="3856382" y="1644"/>
                </a:cubicBezTo>
                <a:cubicBezTo>
                  <a:pt x="4152324" y="-2055"/>
                  <a:pt x="4448313" y="1644"/>
                  <a:pt x="4744278" y="1644"/>
                </a:cubicBezTo>
              </a:path>
            </a:pathLst>
          </a:custGeom>
          <a:noFill/>
          <a:ln w="76200">
            <a:solidFill>
              <a:srgbClr val="0000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3915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998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49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49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9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9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9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9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820" grpId="0" animBg="1"/>
      <p:bldP spid="499821" grpId="0" animBg="1"/>
      <p:bldP spid="499824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Instruction Execution Overview</a:t>
            </a:r>
            <a:endParaRPr lang="zh-CN" altLang="en-US" sz="3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09600" y="1124744"/>
            <a:ext cx="109728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cs typeface="Times New Roman" panose="02020603050405020304" pitchFamily="18" charset="0"/>
              </a:rPr>
              <a:t>For every instruction, the first two steps are identical</a:t>
            </a:r>
          </a:p>
          <a:p>
            <a:pPr marL="1028700" lvl="2" indent="-342900" eaLnBrk="1" hangingPunct="1">
              <a:buFont typeface="Wingdings" pitchFamily="2" charset="2"/>
              <a:buChar char="n"/>
            </a:pPr>
            <a:r>
              <a:rPr lang="en-US" altLang="zh-CN" sz="2000" b="1" dirty="0" smtClean="0">
                <a:ea typeface="黑体" pitchFamily="49" charset="-122"/>
                <a:cs typeface="Times New Roman" panose="02020603050405020304" pitchFamily="18" charset="0"/>
              </a:rPr>
              <a:t>Fetch the instruction from the memory</a:t>
            </a:r>
          </a:p>
          <a:p>
            <a:pPr marL="1028700" lvl="2" indent="-342900" eaLnBrk="1" hangingPunct="1">
              <a:buFont typeface="Wingdings" pitchFamily="2" charset="2"/>
              <a:buChar char="n"/>
            </a:pPr>
            <a:r>
              <a:rPr lang="en-US" altLang="zh-CN" sz="2000" b="1" dirty="0" smtClean="0">
                <a:ea typeface="黑体" pitchFamily="49" charset="-122"/>
                <a:cs typeface="Times New Roman" panose="02020603050405020304" pitchFamily="18" charset="0"/>
              </a:rPr>
              <a:t>Decode and read the registers</a:t>
            </a:r>
          </a:p>
          <a:p>
            <a:pPr marL="354013" lvl="1" indent="-354013" eaLnBrk="1" hangingPunct="1"/>
            <a:r>
              <a:rPr lang="en-US" altLang="zh-CN" b="1" dirty="0" smtClean="0">
                <a:solidFill>
                  <a:srgbClr val="242790"/>
                </a:solidFill>
                <a:ea typeface="黑体" pitchFamily="49" charset="-122"/>
                <a:cs typeface="Times New Roman" panose="02020603050405020304" pitchFamily="18" charset="0"/>
              </a:rPr>
              <a:t>Next steps depend on the instruction class</a:t>
            </a:r>
          </a:p>
          <a:p>
            <a:pPr marL="1028700" lvl="2" indent="-342900" eaLnBrk="1" hangingPunct="1">
              <a:buFont typeface="Wingdings" pitchFamily="2" charset="2"/>
              <a:buChar char="n"/>
            </a:pPr>
            <a:r>
              <a:rPr lang="en-US" altLang="zh-CN" sz="2000" b="1" dirty="0" smtClean="0">
                <a:ea typeface="黑体" pitchFamily="49" charset="-122"/>
                <a:cs typeface="Times New Roman" panose="02020603050405020304" pitchFamily="18" charset="0"/>
              </a:rPr>
              <a:t>Memory-reference	Arithmetic-logical	branches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Depending on instruction class</a:t>
            </a:r>
          </a:p>
          <a:p>
            <a:pPr lvl="1" eaLnBrk="1" hangingPunct="1"/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Use ALU to calculate</a:t>
            </a:r>
          </a:p>
          <a:p>
            <a:pPr lvl="2" eaLnBrk="1" hangingPunct="1">
              <a:buFont typeface="Wingdings" pitchFamily="2" charset="2"/>
              <a:buChar char="n"/>
            </a:pPr>
            <a:r>
              <a:rPr lang="en-US" sz="2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Arithmetic result</a:t>
            </a:r>
          </a:p>
          <a:p>
            <a:pPr lvl="2" eaLnBrk="1" hangingPunct="1">
              <a:buFont typeface="Wingdings" pitchFamily="2" charset="2"/>
              <a:buChar char="n"/>
            </a:pPr>
            <a:r>
              <a:rPr lang="en-US" sz="2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Memory address for load/store</a:t>
            </a:r>
          </a:p>
          <a:p>
            <a:pPr lvl="2" eaLnBrk="1" hangingPunct="1">
              <a:buFont typeface="Wingdings" pitchFamily="2" charset="2"/>
              <a:buChar char="n"/>
            </a:pPr>
            <a:r>
              <a:rPr lang="en-US" sz="2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Branch comparison</a:t>
            </a:r>
          </a:p>
          <a:p>
            <a:pPr lvl="1" eaLnBrk="1" hangingPunct="1"/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Access data memory for load/store</a:t>
            </a:r>
          </a:p>
          <a:p>
            <a:pPr lvl="1" eaLnBrk="1" hangingPunct="1"/>
            <a:r>
              <a:rPr 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PC  target address or PC + 4</a:t>
            </a:r>
            <a:endParaRPr lang="en-US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77655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46064" y="127746"/>
            <a:ext cx="8540750" cy="2270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Full </a:t>
            </a:r>
            <a:r>
              <a:rPr lang="en-US" altLang="zh-CN" dirty="0" err="1"/>
              <a:t>datapath</a:t>
            </a:r>
            <a:endParaRPr lang="en-US" altLang="zh-CN" dirty="0"/>
          </a:p>
        </p:txBody>
      </p:sp>
      <p:sp>
        <p:nvSpPr>
          <p:cNvPr id="142357" name="Freeform 4"/>
          <p:cNvSpPr>
            <a:spLocks/>
          </p:cNvSpPr>
          <p:nvPr/>
        </p:nvSpPr>
        <p:spPr bwMode="auto">
          <a:xfrm>
            <a:off x="6199187" y="4413252"/>
            <a:ext cx="2305050" cy="863600"/>
          </a:xfrm>
          <a:custGeom>
            <a:avLst/>
            <a:gdLst>
              <a:gd name="T0" fmla="*/ 0 w 1452"/>
              <a:gd name="T1" fmla="*/ 0 h 544"/>
              <a:gd name="T2" fmla="*/ 182 w 1452"/>
              <a:gd name="T3" fmla="*/ 0 h 544"/>
              <a:gd name="T4" fmla="*/ 182 w 1452"/>
              <a:gd name="T5" fmla="*/ 544 h 544"/>
              <a:gd name="T6" fmla="*/ 1452 w 1452"/>
              <a:gd name="T7" fmla="*/ 544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1452"/>
              <a:gd name="T13" fmla="*/ 0 h 544"/>
              <a:gd name="T14" fmla="*/ 1452 w 1452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2" h="544">
                <a:moveTo>
                  <a:pt x="0" y="0"/>
                </a:moveTo>
                <a:lnTo>
                  <a:pt x="182" y="0"/>
                </a:lnTo>
                <a:lnTo>
                  <a:pt x="182" y="544"/>
                </a:lnTo>
                <a:lnTo>
                  <a:pt x="1452" y="544"/>
                </a:lnTo>
              </a:path>
            </a:pathLst>
          </a:custGeom>
          <a:noFill/>
          <a:ln w="3810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58" name="Rectangle 5"/>
          <p:cNvSpPr>
            <a:spLocks noChangeArrowheads="1"/>
          </p:cNvSpPr>
          <p:nvPr/>
        </p:nvSpPr>
        <p:spPr bwMode="auto">
          <a:xfrm>
            <a:off x="4568825" y="2613027"/>
            <a:ext cx="1657350" cy="2376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Registers</a:t>
            </a:r>
          </a:p>
        </p:txBody>
      </p:sp>
      <p:sp>
        <p:nvSpPr>
          <p:cNvPr id="142359" name="Text Box 6"/>
          <p:cNvSpPr txBox="1">
            <a:spLocks noChangeArrowheads="1"/>
          </p:cNvSpPr>
          <p:nvPr/>
        </p:nvSpPr>
        <p:spPr bwMode="auto">
          <a:xfrm>
            <a:off x="4498975" y="2693990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address1</a:t>
            </a:r>
          </a:p>
        </p:txBody>
      </p:sp>
      <p:sp>
        <p:nvSpPr>
          <p:cNvPr id="142360" name="Text Box 7"/>
          <p:cNvSpPr txBox="1">
            <a:spLocks noChangeArrowheads="1"/>
          </p:cNvSpPr>
          <p:nvPr/>
        </p:nvSpPr>
        <p:spPr bwMode="auto">
          <a:xfrm>
            <a:off x="4497387" y="333216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address2</a:t>
            </a:r>
          </a:p>
        </p:txBody>
      </p:sp>
      <p:sp>
        <p:nvSpPr>
          <p:cNvPr id="142361" name="Text Box 8"/>
          <p:cNvSpPr txBox="1">
            <a:spLocks noChangeArrowheads="1"/>
          </p:cNvSpPr>
          <p:nvPr/>
        </p:nvSpPr>
        <p:spPr bwMode="auto">
          <a:xfrm>
            <a:off x="4498975" y="3917952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address</a:t>
            </a:r>
          </a:p>
        </p:txBody>
      </p:sp>
      <p:sp>
        <p:nvSpPr>
          <p:cNvPr id="142362" name="Text Box 9"/>
          <p:cNvSpPr txBox="1">
            <a:spLocks noChangeArrowheads="1"/>
          </p:cNvSpPr>
          <p:nvPr/>
        </p:nvSpPr>
        <p:spPr bwMode="auto">
          <a:xfrm>
            <a:off x="4498975" y="4494215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42363" name="Text Box 10"/>
          <p:cNvSpPr txBox="1">
            <a:spLocks noChangeArrowheads="1"/>
          </p:cNvSpPr>
          <p:nvPr/>
        </p:nvSpPr>
        <p:spPr bwMode="auto">
          <a:xfrm>
            <a:off x="5075237" y="3054352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data1</a:t>
            </a:r>
          </a:p>
        </p:txBody>
      </p:sp>
      <p:sp>
        <p:nvSpPr>
          <p:cNvPr id="142364" name="Text Box 11"/>
          <p:cNvSpPr txBox="1">
            <a:spLocks noChangeArrowheads="1"/>
          </p:cNvSpPr>
          <p:nvPr/>
        </p:nvSpPr>
        <p:spPr bwMode="auto">
          <a:xfrm>
            <a:off x="4891087" y="4268790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data2</a:t>
            </a:r>
          </a:p>
        </p:txBody>
      </p:sp>
      <p:sp>
        <p:nvSpPr>
          <p:cNvPr id="142365" name="Freeform 12"/>
          <p:cNvSpPr>
            <a:spLocks/>
          </p:cNvSpPr>
          <p:nvPr/>
        </p:nvSpPr>
        <p:spPr bwMode="auto">
          <a:xfrm>
            <a:off x="7089775" y="2828927"/>
            <a:ext cx="936625" cy="1944688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499 h 1225"/>
              <a:gd name="T4" fmla="*/ 10 w 726"/>
              <a:gd name="T5" fmla="*/ 590 h 1225"/>
              <a:gd name="T6" fmla="*/ 0 w 726"/>
              <a:gd name="T7" fmla="*/ 726 h 1225"/>
              <a:gd name="T8" fmla="*/ 0 w 726"/>
              <a:gd name="T9" fmla="*/ 1225 h 1225"/>
              <a:gd name="T10" fmla="*/ 74 w 726"/>
              <a:gd name="T11" fmla="*/ 862 h 1225"/>
              <a:gd name="T12" fmla="*/ 74 w 726"/>
              <a:gd name="T13" fmla="*/ 363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66" name="Text Box 13"/>
          <p:cNvSpPr txBox="1">
            <a:spLocks noChangeArrowheads="1"/>
          </p:cNvSpPr>
          <p:nvPr/>
        </p:nvSpPr>
        <p:spPr bwMode="auto">
          <a:xfrm>
            <a:off x="7450137" y="3860802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5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Times New Roman" panose="02020603050405020304" pitchFamily="18" charset="0"/>
              </a:rPr>
              <a:t>ALU </a:t>
            </a:r>
          </a:p>
          <a:p>
            <a:pPr>
              <a:lnSpc>
                <a:spcPct val="5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142367" name="Text Box 14"/>
          <p:cNvSpPr txBox="1">
            <a:spLocks noChangeArrowheads="1"/>
          </p:cNvSpPr>
          <p:nvPr/>
        </p:nvSpPr>
        <p:spPr bwMode="auto">
          <a:xfrm>
            <a:off x="7521575" y="3330577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3366CC"/>
                </a:solidFill>
                <a:latin typeface="Times New Roman" panose="02020603050405020304" pitchFamily="18" charset="0"/>
              </a:rPr>
              <a:t>Zero   </a:t>
            </a:r>
            <a:endParaRPr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42368" name="Text Box 15"/>
          <p:cNvSpPr txBox="1">
            <a:spLocks noChangeArrowheads="1"/>
          </p:cNvSpPr>
          <p:nvPr/>
        </p:nvSpPr>
        <p:spPr bwMode="auto">
          <a:xfrm>
            <a:off x="7085012" y="3260727"/>
            <a:ext cx="554038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142369" name="Line 16"/>
          <p:cNvSpPr>
            <a:spLocks noChangeShapeType="1"/>
          </p:cNvSpPr>
          <p:nvPr/>
        </p:nvSpPr>
        <p:spPr bwMode="auto">
          <a:xfrm>
            <a:off x="7666037" y="2613027"/>
            <a:ext cx="0" cy="5762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0" name="Line 17"/>
          <p:cNvSpPr>
            <a:spLocks noChangeShapeType="1"/>
          </p:cNvSpPr>
          <p:nvPr/>
        </p:nvSpPr>
        <p:spPr bwMode="auto">
          <a:xfrm>
            <a:off x="7535862" y="2687640"/>
            <a:ext cx="215900" cy="1428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1" name="Text Box 18"/>
          <p:cNvSpPr txBox="1">
            <a:spLocks noChangeArrowheads="1"/>
          </p:cNvSpPr>
          <p:nvPr/>
        </p:nvSpPr>
        <p:spPr bwMode="auto">
          <a:xfrm>
            <a:off x="7450137" y="2686052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2372" name="Line 19"/>
          <p:cNvSpPr>
            <a:spLocks noChangeShapeType="1"/>
          </p:cNvSpPr>
          <p:nvPr/>
        </p:nvSpPr>
        <p:spPr bwMode="auto">
          <a:xfrm>
            <a:off x="8026400" y="4062415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3" name="Line 20"/>
          <p:cNvSpPr>
            <a:spLocks noChangeShapeType="1"/>
          </p:cNvSpPr>
          <p:nvPr/>
        </p:nvSpPr>
        <p:spPr bwMode="auto">
          <a:xfrm>
            <a:off x="6227762" y="3270252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4" name="Line 21"/>
          <p:cNvSpPr>
            <a:spLocks noChangeShapeType="1"/>
          </p:cNvSpPr>
          <p:nvPr/>
        </p:nvSpPr>
        <p:spPr bwMode="auto">
          <a:xfrm flipV="1">
            <a:off x="5219700" y="2046290"/>
            <a:ext cx="0" cy="5762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5" name="Text Box 22"/>
          <p:cNvSpPr txBox="1">
            <a:spLocks noChangeArrowheads="1"/>
          </p:cNvSpPr>
          <p:nvPr/>
        </p:nvSpPr>
        <p:spPr bwMode="auto">
          <a:xfrm>
            <a:off x="5218112" y="224949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RegWrite</a:t>
            </a:r>
          </a:p>
        </p:txBody>
      </p:sp>
      <p:sp>
        <p:nvSpPr>
          <p:cNvPr id="142376" name="Rectangle 23"/>
          <p:cNvSpPr>
            <a:spLocks noChangeArrowheads="1"/>
          </p:cNvSpPr>
          <p:nvPr/>
        </p:nvSpPr>
        <p:spPr bwMode="auto">
          <a:xfrm>
            <a:off x="8529637" y="3760790"/>
            <a:ext cx="1152525" cy="16557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77" name="Text Box 24"/>
          <p:cNvSpPr txBox="1">
            <a:spLocks noChangeArrowheads="1"/>
          </p:cNvSpPr>
          <p:nvPr/>
        </p:nvSpPr>
        <p:spPr bwMode="auto">
          <a:xfrm>
            <a:off x="8478837" y="3870327"/>
            <a:ext cx="1008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142378" name="Text Box 25"/>
          <p:cNvSpPr txBox="1">
            <a:spLocks noChangeArrowheads="1"/>
          </p:cNvSpPr>
          <p:nvPr/>
        </p:nvSpPr>
        <p:spPr bwMode="auto">
          <a:xfrm>
            <a:off x="8478837" y="4999040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42379" name="Text Box 26"/>
          <p:cNvSpPr txBox="1">
            <a:spLocks noChangeArrowheads="1"/>
          </p:cNvSpPr>
          <p:nvPr/>
        </p:nvSpPr>
        <p:spPr bwMode="auto">
          <a:xfrm>
            <a:off x="8529637" y="4410077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</a:t>
            </a:r>
          </a:p>
        </p:txBody>
      </p:sp>
      <p:sp>
        <p:nvSpPr>
          <p:cNvPr id="142380" name="Oval 27"/>
          <p:cNvSpPr>
            <a:spLocks noChangeArrowheads="1"/>
          </p:cNvSpPr>
          <p:nvPr/>
        </p:nvSpPr>
        <p:spPr bwMode="auto">
          <a:xfrm>
            <a:off x="4786312" y="5057777"/>
            <a:ext cx="7921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Imm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Gen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81" name="Freeform 28"/>
          <p:cNvSpPr>
            <a:spLocks/>
          </p:cNvSpPr>
          <p:nvPr/>
        </p:nvSpPr>
        <p:spPr bwMode="auto">
          <a:xfrm>
            <a:off x="5578475" y="4768852"/>
            <a:ext cx="1079500" cy="865188"/>
          </a:xfrm>
          <a:custGeom>
            <a:avLst/>
            <a:gdLst>
              <a:gd name="T0" fmla="*/ 0 w 953"/>
              <a:gd name="T1" fmla="*/ 6 h 861"/>
              <a:gd name="T2" fmla="*/ 17 w 953"/>
              <a:gd name="T3" fmla="*/ 6 h 861"/>
              <a:gd name="T4" fmla="*/ 17 w 953"/>
              <a:gd name="T5" fmla="*/ 0 h 861"/>
              <a:gd name="T6" fmla="*/ 24 w 953"/>
              <a:gd name="T7" fmla="*/ 0 h 861"/>
              <a:gd name="T8" fmla="*/ 0 60000 65536"/>
              <a:gd name="T9" fmla="*/ 0 60000 65536"/>
              <a:gd name="T10" fmla="*/ 0 60000 65536"/>
              <a:gd name="T11" fmla="*/ 0 60000 65536"/>
              <a:gd name="T12" fmla="*/ 0 w 953"/>
              <a:gd name="T13" fmla="*/ 0 h 861"/>
              <a:gd name="T14" fmla="*/ 953 w 953"/>
              <a:gd name="T15" fmla="*/ 861 h 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3" h="861">
                <a:moveTo>
                  <a:pt x="0" y="861"/>
                </a:moveTo>
                <a:lnTo>
                  <a:pt x="680" y="861"/>
                </a:lnTo>
                <a:lnTo>
                  <a:pt x="680" y="0"/>
                </a:lnTo>
                <a:lnTo>
                  <a:pt x="953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5" name="Line 32"/>
          <p:cNvSpPr>
            <a:spLocks noChangeShapeType="1"/>
          </p:cNvSpPr>
          <p:nvPr/>
        </p:nvSpPr>
        <p:spPr bwMode="auto">
          <a:xfrm flipV="1">
            <a:off x="9034462" y="3400427"/>
            <a:ext cx="0" cy="3603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6" name="Text Box 33"/>
          <p:cNvSpPr txBox="1">
            <a:spLocks noChangeArrowheads="1"/>
          </p:cNvSpPr>
          <p:nvPr/>
        </p:nvSpPr>
        <p:spPr bwMode="auto">
          <a:xfrm>
            <a:off x="8961437" y="332899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MenWrite</a:t>
            </a:r>
          </a:p>
        </p:txBody>
      </p:sp>
      <p:sp>
        <p:nvSpPr>
          <p:cNvPr id="142387" name="Line 34"/>
          <p:cNvSpPr>
            <a:spLocks noChangeShapeType="1"/>
          </p:cNvSpPr>
          <p:nvPr/>
        </p:nvSpPr>
        <p:spPr bwMode="auto">
          <a:xfrm>
            <a:off x="9248775" y="5418140"/>
            <a:ext cx="0" cy="5762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8" name="Text Box 35"/>
          <p:cNvSpPr txBox="1">
            <a:spLocks noChangeArrowheads="1"/>
          </p:cNvSpPr>
          <p:nvPr/>
        </p:nvSpPr>
        <p:spPr bwMode="auto">
          <a:xfrm>
            <a:off x="8313737" y="5345115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</a:rPr>
              <a:t>MenRead</a:t>
            </a:r>
          </a:p>
        </p:txBody>
      </p:sp>
      <p:sp>
        <p:nvSpPr>
          <p:cNvPr id="142389" name="Line 36"/>
          <p:cNvSpPr>
            <a:spLocks noChangeShapeType="1"/>
          </p:cNvSpPr>
          <p:nvPr/>
        </p:nvSpPr>
        <p:spPr bwMode="auto">
          <a:xfrm>
            <a:off x="4425950" y="5421315"/>
            <a:ext cx="144463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90" name="Text Box 37"/>
          <p:cNvSpPr txBox="1">
            <a:spLocks noChangeArrowheads="1"/>
          </p:cNvSpPr>
          <p:nvPr/>
        </p:nvSpPr>
        <p:spPr bwMode="auto">
          <a:xfrm>
            <a:off x="4210050" y="5565777"/>
            <a:ext cx="431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32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91" name="Text Box 38"/>
          <p:cNvSpPr txBox="1">
            <a:spLocks noChangeArrowheads="1"/>
          </p:cNvSpPr>
          <p:nvPr/>
        </p:nvSpPr>
        <p:spPr bwMode="auto">
          <a:xfrm>
            <a:off x="5794375" y="5273677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64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92" name="Line 39"/>
          <p:cNvSpPr>
            <a:spLocks noChangeShapeType="1"/>
          </p:cNvSpPr>
          <p:nvPr/>
        </p:nvSpPr>
        <p:spPr bwMode="auto">
          <a:xfrm>
            <a:off x="6154737" y="5489577"/>
            <a:ext cx="144463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93" name="Text Box 40"/>
          <p:cNvSpPr txBox="1">
            <a:spLocks noChangeArrowheads="1"/>
          </p:cNvSpPr>
          <p:nvPr/>
        </p:nvSpPr>
        <p:spPr bwMode="auto">
          <a:xfrm>
            <a:off x="6875462" y="5921377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64bits </a:t>
            </a:r>
            <a:r>
              <a:rPr lang="en-US" altLang="zh-CN" sz="24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data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142395" name="AutoShape 42"/>
          <p:cNvSpPr>
            <a:spLocks noChangeArrowheads="1"/>
          </p:cNvSpPr>
          <p:nvPr/>
        </p:nvSpPr>
        <p:spPr bwMode="auto">
          <a:xfrm>
            <a:off x="6657975" y="4194177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MUX</a:t>
            </a:r>
          </a:p>
        </p:txBody>
      </p:sp>
      <p:sp>
        <p:nvSpPr>
          <p:cNvPr id="142399" name="Line 46"/>
          <p:cNvSpPr>
            <a:spLocks noChangeShapeType="1"/>
          </p:cNvSpPr>
          <p:nvPr/>
        </p:nvSpPr>
        <p:spPr bwMode="auto">
          <a:xfrm flipV="1">
            <a:off x="3260725" y="4121152"/>
            <a:ext cx="1309688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1" name="Line 48"/>
          <p:cNvSpPr>
            <a:spLocks noChangeShapeType="1"/>
          </p:cNvSpPr>
          <p:nvPr/>
        </p:nvSpPr>
        <p:spPr bwMode="auto">
          <a:xfrm>
            <a:off x="3201987" y="5564190"/>
            <a:ext cx="15827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2" name="Line 49"/>
          <p:cNvSpPr>
            <a:spLocks noChangeShapeType="1"/>
          </p:cNvSpPr>
          <p:nvPr/>
        </p:nvSpPr>
        <p:spPr bwMode="auto">
          <a:xfrm>
            <a:off x="6442075" y="4410077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3" name="Oval 50"/>
          <p:cNvSpPr>
            <a:spLocks noChangeArrowheads="1"/>
          </p:cNvSpPr>
          <p:nvPr/>
        </p:nvSpPr>
        <p:spPr bwMode="auto">
          <a:xfrm>
            <a:off x="6454775" y="4365627"/>
            <a:ext cx="71438" cy="714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04" name="Line 51"/>
          <p:cNvSpPr>
            <a:spLocks noChangeShapeType="1"/>
          </p:cNvSpPr>
          <p:nvPr/>
        </p:nvSpPr>
        <p:spPr bwMode="auto">
          <a:xfrm>
            <a:off x="6946900" y="4481515"/>
            <a:ext cx="1444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5" name="AutoShape 52"/>
          <p:cNvSpPr>
            <a:spLocks noChangeArrowheads="1"/>
          </p:cNvSpPr>
          <p:nvPr/>
        </p:nvSpPr>
        <p:spPr bwMode="auto">
          <a:xfrm>
            <a:off x="10040937" y="4337052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MUX</a:t>
            </a:r>
          </a:p>
        </p:txBody>
      </p:sp>
      <p:sp>
        <p:nvSpPr>
          <p:cNvPr id="142406" name="Freeform 53"/>
          <p:cNvSpPr>
            <a:spLocks/>
          </p:cNvSpPr>
          <p:nvPr/>
        </p:nvSpPr>
        <p:spPr bwMode="auto">
          <a:xfrm>
            <a:off x="4256087" y="4700590"/>
            <a:ext cx="6251575" cy="1584325"/>
          </a:xfrm>
          <a:custGeom>
            <a:avLst/>
            <a:gdLst>
              <a:gd name="T0" fmla="*/ 1258 w 4400"/>
              <a:gd name="T1" fmla="*/ 45 h 998"/>
              <a:gd name="T2" fmla="*/ 1299 w 4400"/>
              <a:gd name="T3" fmla="*/ 45 h 998"/>
              <a:gd name="T4" fmla="*/ 1299 w 4400"/>
              <a:gd name="T5" fmla="*/ 998 h 998"/>
              <a:gd name="T6" fmla="*/ 0 w 4400"/>
              <a:gd name="T7" fmla="*/ 998 h 998"/>
              <a:gd name="T8" fmla="*/ 0 w 4400"/>
              <a:gd name="T9" fmla="*/ 0 h 998"/>
              <a:gd name="T10" fmla="*/ 67 w 4400"/>
              <a:gd name="T11" fmla="*/ 0 h 9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00"/>
              <a:gd name="T19" fmla="*/ 0 h 998"/>
              <a:gd name="T20" fmla="*/ 4400 w 4400"/>
              <a:gd name="T21" fmla="*/ 998 h 9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00" h="998">
                <a:moveTo>
                  <a:pt x="4264" y="45"/>
                </a:moveTo>
                <a:lnTo>
                  <a:pt x="4400" y="45"/>
                </a:lnTo>
                <a:lnTo>
                  <a:pt x="4400" y="998"/>
                </a:lnTo>
                <a:lnTo>
                  <a:pt x="0" y="998"/>
                </a:lnTo>
                <a:lnTo>
                  <a:pt x="0" y="0"/>
                </a:lnTo>
                <a:lnTo>
                  <a:pt x="227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7" name="Line 54"/>
          <p:cNvSpPr>
            <a:spLocks noChangeShapeType="1"/>
          </p:cNvSpPr>
          <p:nvPr/>
        </p:nvSpPr>
        <p:spPr bwMode="auto">
          <a:xfrm>
            <a:off x="9682162" y="4552952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8" name="Freeform 55"/>
          <p:cNvSpPr>
            <a:spLocks/>
          </p:cNvSpPr>
          <p:nvPr/>
        </p:nvSpPr>
        <p:spPr bwMode="auto">
          <a:xfrm>
            <a:off x="8240712" y="4049715"/>
            <a:ext cx="1800225" cy="1727200"/>
          </a:xfrm>
          <a:custGeom>
            <a:avLst/>
            <a:gdLst>
              <a:gd name="T0" fmla="*/ 0 w 1134"/>
              <a:gd name="T1" fmla="*/ 0 h 1088"/>
              <a:gd name="T2" fmla="*/ 0 w 1134"/>
              <a:gd name="T3" fmla="*/ 1088 h 1088"/>
              <a:gd name="T4" fmla="*/ 998 w 1134"/>
              <a:gd name="T5" fmla="*/ 1088 h 1088"/>
              <a:gd name="T6" fmla="*/ 998 w 1134"/>
              <a:gd name="T7" fmla="*/ 589 h 1088"/>
              <a:gd name="T8" fmla="*/ 1134 w 1134"/>
              <a:gd name="T9" fmla="*/ 589 h 10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4"/>
              <a:gd name="T16" fmla="*/ 0 h 1088"/>
              <a:gd name="T17" fmla="*/ 1134 w 1134"/>
              <a:gd name="T18" fmla="*/ 1088 h 10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4" h="1088">
                <a:moveTo>
                  <a:pt x="0" y="0"/>
                </a:moveTo>
                <a:lnTo>
                  <a:pt x="0" y="1088"/>
                </a:lnTo>
                <a:lnTo>
                  <a:pt x="998" y="1088"/>
                </a:lnTo>
                <a:lnTo>
                  <a:pt x="998" y="589"/>
                </a:lnTo>
                <a:lnTo>
                  <a:pt x="1134" y="589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9" name="Oval 56"/>
          <p:cNvSpPr>
            <a:spLocks noChangeArrowheads="1"/>
          </p:cNvSpPr>
          <p:nvPr/>
        </p:nvSpPr>
        <p:spPr bwMode="auto">
          <a:xfrm>
            <a:off x="8207375" y="4024315"/>
            <a:ext cx="71438" cy="714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10" name="Line 57"/>
          <p:cNvSpPr>
            <a:spLocks noChangeShapeType="1"/>
          </p:cNvSpPr>
          <p:nvPr/>
        </p:nvSpPr>
        <p:spPr bwMode="auto">
          <a:xfrm>
            <a:off x="7377112" y="2105027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11" name="Text Box 58"/>
          <p:cNvSpPr txBox="1">
            <a:spLocks noChangeArrowheads="1"/>
          </p:cNvSpPr>
          <p:nvPr/>
        </p:nvSpPr>
        <p:spPr bwMode="auto">
          <a:xfrm>
            <a:off x="7593012" y="2760665"/>
            <a:ext cx="1439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</a:rPr>
              <a:t>ALU operation</a:t>
            </a:r>
          </a:p>
        </p:txBody>
      </p:sp>
      <p:sp>
        <p:nvSpPr>
          <p:cNvPr id="142412" name="Freeform 59"/>
          <p:cNvSpPr>
            <a:spLocks/>
          </p:cNvSpPr>
          <p:nvPr/>
        </p:nvSpPr>
        <p:spPr bwMode="auto">
          <a:xfrm>
            <a:off x="7664450" y="881065"/>
            <a:ext cx="863600" cy="1439863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18 h 1225"/>
              <a:gd name="T4" fmla="*/ 4 w 726"/>
              <a:gd name="T5" fmla="*/ 22 h 1225"/>
              <a:gd name="T6" fmla="*/ 0 w 726"/>
              <a:gd name="T7" fmla="*/ 27 h 1225"/>
              <a:gd name="T8" fmla="*/ 0 w 726"/>
              <a:gd name="T9" fmla="*/ 45 h 1225"/>
              <a:gd name="T10" fmla="*/ 31 w 726"/>
              <a:gd name="T11" fmla="*/ 31 h 1225"/>
              <a:gd name="T12" fmla="*/ 31 w 726"/>
              <a:gd name="T13" fmla="*/ 13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13" name="Oval 60"/>
          <p:cNvSpPr>
            <a:spLocks noChangeArrowheads="1"/>
          </p:cNvSpPr>
          <p:nvPr/>
        </p:nvSpPr>
        <p:spPr bwMode="auto">
          <a:xfrm>
            <a:off x="6800850" y="1528765"/>
            <a:ext cx="5762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Shift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left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415" name="AutoShape 62"/>
          <p:cNvSpPr>
            <a:spLocks noChangeArrowheads="1"/>
          </p:cNvSpPr>
          <p:nvPr/>
        </p:nvSpPr>
        <p:spPr bwMode="auto">
          <a:xfrm>
            <a:off x="9250362" y="1025527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MUX</a:t>
            </a:r>
          </a:p>
        </p:txBody>
      </p:sp>
      <p:sp>
        <p:nvSpPr>
          <p:cNvPr id="142416" name="Text Box 63"/>
          <p:cNvSpPr txBox="1">
            <a:spLocks noChangeArrowheads="1"/>
          </p:cNvSpPr>
          <p:nvPr/>
        </p:nvSpPr>
        <p:spPr bwMode="auto">
          <a:xfrm>
            <a:off x="7732712" y="1241427"/>
            <a:ext cx="5540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ADD</a:t>
            </a:r>
          </a:p>
        </p:txBody>
      </p:sp>
      <p:sp>
        <p:nvSpPr>
          <p:cNvPr id="142418" name="Line 65"/>
          <p:cNvSpPr>
            <a:spLocks noChangeShapeType="1"/>
          </p:cNvSpPr>
          <p:nvPr/>
        </p:nvSpPr>
        <p:spPr bwMode="auto">
          <a:xfrm>
            <a:off x="8529637" y="1601790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20" name="Freeform 67"/>
          <p:cNvSpPr>
            <a:spLocks/>
          </p:cNvSpPr>
          <p:nvPr/>
        </p:nvSpPr>
        <p:spPr bwMode="auto">
          <a:xfrm>
            <a:off x="6370637" y="2105027"/>
            <a:ext cx="431800" cy="2663825"/>
          </a:xfrm>
          <a:custGeom>
            <a:avLst/>
            <a:gdLst>
              <a:gd name="T0" fmla="*/ 0 w 272"/>
              <a:gd name="T1" fmla="*/ 1678 h 1678"/>
              <a:gd name="T2" fmla="*/ 0 w 272"/>
              <a:gd name="T3" fmla="*/ 907 h 1678"/>
              <a:gd name="T4" fmla="*/ 91 w 272"/>
              <a:gd name="T5" fmla="*/ 454 h 1678"/>
              <a:gd name="T6" fmla="*/ 91 w 272"/>
              <a:gd name="T7" fmla="*/ 0 h 1678"/>
              <a:gd name="T8" fmla="*/ 272 w 272"/>
              <a:gd name="T9" fmla="*/ 0 h 16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"/>
              <a:gd name="T16" fmla="*/ 0 h 1678"/>
              <a:gd name="T17" fmla="*/ 272 w 272"/>
              <a:gd name="T18" fmla="*/ 1678 h 16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" h="1678">
                <a:moveTo>
                  <a:pt x="0" y="1678"/>
                </a:moveTo>
                <a:lnTo>
                  <a:pt x="0" y="907"/>
                </a:lnTo>
                <a:lnTo>
                  <a:pt x="91" y="454"/>
                </a:lnTo>
                <a:lnTo>
                  <a:pt x="91" y="0"/>
                </a:lnTo>
                <a:lnTo>
                  <a:pt x="272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21" name="Oval 68"/>
          <p:cNvSpPr>
            <a:spLocks noChangeArrowheads="1"/>
          </p:cNvSpPr>
          <p:nvPr/>
        </p:nvSpPr>
        <p:spPr bwMode="auto">
          <a:xfrm>
            <a:off x="6311900" y="4722815"/>
            <a:ext cx="71438" cy="714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22" name="Freeform 69"/>
          <p:cNvSpPr>
            <a:spLocks/>
          </p:cNvSpPr>
          <p:nvPr/>
        </p:nvSpPr>
        <p:spPr bwMode="auto">
          <a:xfrm>
            <a:off x="5592762" y="668340"/>
            <a:ext cx="431800" cy="1223963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3 h 1225"/>
              <a:gd name="T4" fmla="*/ 0 w 726"/>
              <a:gd name="T5" fmla="*/ 4 h 1225"/>
              <a:gd name="T6" fmla="*/ 0 w 726"/>
              <a:gd name="T7" fmla="*/ 4 h 1225"/>
              <a:gd name="T8" fmla="*/ 0 w 726"/>
              <a:gd name="T9" fmla="*/ 8 h 1225"/>
              <a:gd name="T10" fmla="*/ 0 w 726"/>
              <a:gd name="T11" fmla="*/ 5 h 1225"/>
              <a:gd name="T12" fmla="*/ 0 w 726"/>
              <a:gd name="T13" fmla="*/ 3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23" name="Text Box 70"/>
          <p:cNvSpPr txBox="1">
            <a:spLocks noChangeArrowheads="1"/>
          </p:cNvSpPr>
          <p:nvPr/>
        </p:nvSpPr>
        <p:spPr bwMode="auto">
          <a:xfrm>
            <a:off x="5589587" y="955677"/>
            <a:ext cx="4921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ADD</a:t>
            </a:r>
          </a:p>
        </p:txBody>
      </p:sp>
      <p:sp>
        <p:nvSpPr>
          <p:cNvPr id="142424" name="Rectangle 71"/>
          <p:cNvSpPr>
            <a:spLocks noChangeArrowheads="1"/>
          </p:cNvSpPr>
          <p:nvPr/>
        </p:nvSpPr>
        <p:spPr bwMode="auto">
          <a:xfrm>
            <a:off x="2554287" y="955677"/>
            <a:ext cx="360363" cy="7921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PC</a:t>
            </a:r>
          </a:p>
        </p:txBody>
      </p:sp>
      <p:sp>
        <p:nvSpPr>
          <p:cNvPr id="142425" name="Text Box 72"/>
          <p:cNvSpPr txBox="1">
            <a:spLocks noChangeArrowheads="1"/>
          </p:cNvSpPr>
          <p:nvPr/>
        </p:nvSpPr>
        <p:spPr bwMode="auto">
          <a:xfrm>
            <a:off x="8672512" y="4649790"/>
            <a:ext cx="9366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142426" name="Rectangle 73"/>
          <p:cNvSpPr>
            <a:spLocks noChangeArrowheads="1"/>
          </p:cNvSpPr>
          <p:nvPr/>
        </p:nvSpPr>
        <p:spPr bwMode="auto">
          <a:xfrm>
            <a:off x="1806575" y="2468565"/>
            <a:ext cx="1079500" cy="26638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27" name="Text Box 74"/>
          <p:cNvSpPr txBox="1">
            <a:spLocks noChangeArrowheads="1"/>
          </p:cNvSpPr>
          <p:nvPr/>
        </p:nvSpPr>
        <p:spPr bwMode="auto">
          <a:xfrm>
            <a:off x="1755775" y="2755902"/>
            <a:ext cx="10080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address</a:t>
            </a:r>
          </a:p>
        </p:txBody>
      </p:sp>
      <p:sp>
        <p:nvSpPr>
          <p:cNvPr id="142428" name="Text Box 75"/>
          <p:cNvSpPr txBox="1">
            <a:spLocks noChangeArrowheads="1"/>
          </p:cNvSpPr>
          <p:nvPr/>
        </p:nvSpPr>
        <p:spPr bwMode="auto">
          <a:xfrm>
            <a:off x="1735137" y="3621090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Instruction</a:t>
            </a:r>
          </a:p>
        </p:txBody>
      </p:sp>
      <p:sp>
        <p:nvSpPr>
          <p:cNvPr id="142429" name="Text Box 76"/>
          <p:cNvSpPr txBox="1">
            <a:spLocks noChangeArrowheads="1"/>
          </p:cNvSpPr>
          <p:nvPr/>
        </p:nvSpPr>
        <p:spPr bwMode="auto">
          <a:xfrm>
            <a:off x="1735137" y="4484690"/>
            <a:ext cx="12747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Instruction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142431" name="Line 78"/>
          <p:cNvSpPr>
            <a:spLocks noChangeShapeType="1"/>
          </p:cNvSpPr>
          <p:nvPr/>
        </p:nvSpPr>
        <p:spPr bwMode="auto">
          <a:xfrm>
            <a:off x="5216525" y="1604965"/>
            <a:ext cx="360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2" name="Text Box 79"/>
          <p:cNvSpPr txBox="1">
            <a:spLocks noChangeArrowheads="1"/>
          </p:cNvSpPr>
          <p:nvPr/>
        </p:nvSpPr>
        <p:spPr bwMode="auto">
          <a:xfrm>
            <a:off x="4999037" y="138906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2434" name="Line 81"/>
          <p:cNvSpPr>
            <a:spLocks noChangeShapeType="1"/>
          </p:cNvSpPr>
          <p:nvPr/>
        </p:nvSpPr>
        <p:spPr bwMode="auto">
          <a:xfrm flipV="1">
            <a:off x="6802437" y="4967290"/>
            <a:ext cx="0" cy="3603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5" name="Line 82"/>
          <p:cNvSpPr>
            <a:spLocks noChangeShapeType="1"/>
          </p:cNvSpPr>
          <p:nvPr/>
        </p:nvSpPr>
        <p:spPr bwMode="auto">
          <a:xfrm flipV="1">
            <a:off x="10183812" y="5111752"/>
            <a:ext cx="0" cy="3603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6" name="Line 83"/>
          <p:cNvSpPr>
            <a:spLocks noChangeShapeType="1"/>
          </p:cNvSpPr>
          <p:nvPr/>
        </p:nvSpPr>
        <p:spPr bwMode="auto">
          <a:xfrm>
            <a:off x="3052762" y="2973390"/>
            <a:ext cx="151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7" name="Rectangle 84"/>
          <p:cNvSpPr>
            <a:spLocks noChangeArrowheads="1"/>
          </p:cNvSpPr>
          <p:nvPr/>
        </p:nvSpPr>
        <p:spPr bwMode="auto">
          <a:xfrm>
            <a:off x="3019425" y="2397127"/>
            <a:ext cx="215900" cy="3816350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Instruction</a:t>
            </a:r>
          </a:p>
        </p:txBody>
      </p:sp>
      <p:sp>
        <p:nvSpPr>
          <p:cNvPr id="142438" name="Freeform 85"/>
          <p:cNvSpPr>
            <a:spLocks/>
          </p:cNvSpPr>
          <p:nvPr/>
        </p:nvSpPr>
        <p:spPr bwMode="auto">
          <a:xfrm>
            <a:off x="1684337" y="1389065"/>
            <a:ext cx="1368425" cy="1655763"/>
          </a:xfrm>
          <a:custGeom>
            <a:avLst/>
            <a:gdLst>
              <a:gd name="T0" fmla="*/ 1309 w 817"/>
              <a:gd name="T1" fmla="*/ 0 h 1043"/>
              <a:gd name="T2" fmla="*/ 1473 w 817"/>
              <a:gd name="T3" fmla="*/ 0 h 1043"/>
              <a:gd name="T4" fmla="*/ 1473 w 817"/>
              <a:gd name="T5" fmla="*/ 408 h 1043"/>
              <a:gd name="T6" fmla="*/ 0 w 817"/>
              <a:gd name="T7" fmla="*/ 408 h 1043"/>
              <a:gd name="T8" fmla="*/ 0 w 817"/>
              <a:gd name="T9" fmla="*/ 1043 h 1043"/>
              <a:gd name="T10" fmla="*/ 165 w 817"/>
              <a:gd name="T11" fmla="*/ 1043 h 10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7"/>
              <a:gd name="T19" fmla="*/ 0 h 1043"/>
              <a:gd name="T20" fmla="*/ 817 w 817"/>
              <a:gd name="T21" fmla="*/ 1043 h 10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7" h="1043">
                <a:moveTo>
                  <a:pt x="726" y="0"/>
                </a:moveTo>
                <a:lnTo>
                  <a:pt x="817" y="0"/>
                </a:lnTo>
                <a:lnTo>
                  <a:pt x="817" y="408"/>
                </a:lnTo>
                <a:lnTo>
                  <a:pt x="0" y="408"/>
                </a:lnTo>
                <a:lnTo>
                  <a:pt x="0" y="1043"/>
                </a:lnTo>
                <a:lnTo>
                  <a:pt x="91" y="1043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9" name="Oval 86"/>
          <p:cNvSpPr>
            <a:spLocks noChangeArrowheads="1"/>
          </p:cNvSpPr>
          <p:nvPr/>
        </p:nvSpPr>
        <p:spPr bwMode="auto">
          <a:xfrm>
            <a:off x="3025775" y="1343027"/>
            <a:ext cx="73025" cy="7302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40" name="Freeform 87"/>
          <p:cNvSpPr>
            <a:spLocks/>
          </p:cNvSpPr>
          <p:nvPr/>
        </p:nvSpPr>
        <p:spPr bwMode="auto">
          <a:xfrm>
            <a:off x="8026400" y="1820865"/>
            <a:ext cx="1366838" cy="1655763"/>
          </a:xfrm>
          <a:custGeom>
            <a:avLst/>
            <a:gdLst>
              <a:gd name="T0" fmla="*/ 0 w 861"/>
              <a:gd name="T1" fmla="*/ 1043 h 1043"/>
              <a:gd name="T2" fmla="*/ 408 w 861"/>
              <a:gd name="T3" fmla="*/ 1043 h 1043"/>
              <a:gd name="T4" fmla="*/ 861 w 861"/>
              <a:gd name="T5" fmla="*/ 680 h 1043"/>
              <a:gd name="T6" fmla="*/ 861 w 861"/>
              <a:gd name="T7" fmla="*/ 0 h 1043"/>
              <a:gd name="T8" fmla="*/ 0 60000 65536"/>
              <a:gd name="T9" fmla="*/ 0 60000 65536"/>
              <a:gd name="T10" fmla="*/ 0 60000 65536"/>
              <a:gd name="T11" fmla="*/ 0 60000 65536"/>
              <a:gd name="T12" fmla="*/ 0 w 861"/>
              <a:gd name="T13" fmla="*/ 0 h 1043"/>
              <a:gd name="T14" fmla="*/ 861 w 861"/>
              <a:gd name="T15" fmla="*/ 1043 h 10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1" h="1043">
                <a:moveTo>
                  <a:pt x="0" y="1043"/>
                </a:moveTo>
                <a:lnTo>
                  <a:pt x="408" y="1043"/>
                </a:lnTo>
                <a:lnTo>
                  <a:pt x="861" y="680"/>
                </a:lnTo>
                <a:lnTo>
                  <a:pt x="86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1" name="Line 88"/>
          <p:cNvSpPr>
            <a:spLocks noChangeShapeType="1"/>
          </p:cNvSpPr>
          <p:nvPr/>
        </p:nvSpPr>
        <p:spPr bwMode="auto">
          <a:xfrm>
            <a:off x="2908300" y="3836990"/>
            <a:ext cx="1444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2" name="Freeform 89"/>
          <p:cNvSpPr>
            <a:spLocks/>
          </p:cNvSpPr>
          <p:nvPr/>
        </p:nvSpPr>
        <p:spPr bwMode="auto">
          <a:xfrm>
            <a:off x="2403475" y="596902"/>
            <a:ext cx="8589069" cy="863600"/>
          </a:xfrm>
          <a:custGeom>
            <a:avLst/>
            <a:gdLst>
              <a:gd name="T0" fmla="*/ 4087 w 4763"/>
              <a:gd name="T1" fmla="*/ 544 h 544"/>
              <a:gd name="T2" fmla="*/ 4290 w 4763"/>
              <a:gd name="T3" fmla="*/ 544 h 544"/>
              <a:gd name="T4" fmla="*/ 4290 w 4763"/>
              <a:gd name="T5" fmla="*/ 0 h 544"/>
              <a:gd name="T6" fmla="*/ 0 w 4763"/>
              <a:gd name="T7" fmla="*/ 0 h 544"/>
              <a:gd name="T8" fmla="*/ 0 w 4763"/>
              <a:gd name="T9" fmla="*/ 453 h 544"/>
              <a:gd name="T10" fmla="*/ 80 w 4763"/>
              <a:gd name="T11" fmla="*/ 453 h 5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763"/>
              <a:gd name="T19" fmla="*/ 0 h 544"/>
              <a:gd name="T20" fmla="*/ 4763 w 4763"/>
              <a:gd name="T21" fmla="*/ 544 h 5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763" h="544">
                <a:moveTo>
                  <a:pt x="4536" y="544"/>
                </a:moveTo>
                <a:lnTo>
                  <a:pt x="4763" y="544"/>
                </a:lnTo>
                <a:lnTo>
                  <a:pt x="4763" y="0"/>
                </a:lnTo>
                <a:lnTo>
                  <a:pt x="0" y="0"/>
                </a:lnTo>
                <a:lnTo>
                  <a:pt x="0" y="453"/>
                </a:lnTo>
                <a:lnTo>
                  <a:pt x="91" y="453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3" name="Line 90"/>
          <p:cNvSpPr>
            <a:spLocks noChangeShapeType="1"/>
          </p:cNvSpPr>
          <p:nvPr/>
        </p:nvSpPr>
        <p:spPr bwMode="auto">
          <a:xfrm>
            <a:off x="3052762" y="3476627"/>
            <a:ext cx="151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4" name="Oval 91"/>
          <p:cNvSpPr>
            <a:spLocks noChangeArrowheads="1"/>
          </p:cNvSpPr>
          <p:nvPr/>
        </p:nvSpPr>
        <p:spPr bwMode="auto">
          <a:xfrm>
            <a:off x="3387725" y="3443290"/>
            <a:ext cx="73025" cy="7302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9816" name="Text Box 104"/>
          <p:cNvSpPr txBox="1">
            <a:spLocks noChangeArrowheads="1"/>
          </p:cNvSpPr>
          <p:nvPr/>
        </p:nvSpPr>
        <p:spPr bwMode="auto">
          <a:xfrm>
            <a:off x="67573" y="800102"/>
            <a:ext cx="26384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6000" dirty="0" smtClean="0">
                <a:solidFill>
                  <a:srgbClr val="3333CC"/>
                </a:solidFill>
              </a:rPr>
              <a:t>J-</a:t>
            </a:r>
            <a:r>
              <a:rPr lang="en-US" altLang="zh-CN" sz="6000" dirty="0" err="1" smtClean="0">
                <a:solidFill>
                  <a:srgbClr val="3333CC"/>
                </a:solidFill>
              </a:rPr>
              <a:t>jal</a:t>
            </a:r>
            <a:endParaRPr lang="en-US" altLang="zh-CN" sz="6000" dirty="0">
              <a:solidFill>
                <a:srgbClr val="3333CC"/>
              </a:solidFill>
            </a:endParaRPr>
          </a:p>
        </p:txBody>
      </p:sp>
      <p:sp>
        <p:nvSpPr>
          <p:cNvPr id="97" name="Text Box 30"/>
          <p:cNvSpPr txBox="1">
            <a:spLocks noChangeArrowheads="1"/>
          </p:cNvSpPr>
          <p:nvPr/>
        </p:nvSpPr>
        <p:spPr bwMode="auto">
          <a:xfrm>
            <a:off x="3459164" y="2492896"/>
            <a:ext cx="10572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15-19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3503712" y="3140968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20-24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" name="Text Box 45"/>
          <p:cNvSpPr txBox="1">
            <a:spLocks noChangeArrowheads="1"/>
          </p:cNvSpPr>
          <p:nvPr/>
        </p:nvSpPr>
        <p:spPr bwMode="auto">
          <a:xfrm>
            <a:off x="3525842" y="3713164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7-11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" name="Text Box 29"/>
          <p:cNvSpPr txBox="1">
            <a:spLocks noChangeArrowheads="1"/>
          </p:cNvSpPr>
          <p:nvPr/>
        </p:nvSpPr>
        <p:spPr bwMode="auto">
          <a:xfrm>
            <a:off x="3221039" y="5084764"/>
            <a:ext cx="106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0-31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3" name="肘形连接符 92"/>
          <p:cNvCxnSpPr/>
          <p:nvPr/>
        </p:nvCxnSpPr>
        <p:spPr>
          <a:xfrm flipV="1">
            <a:off x="3026160" y="1215467"/>
            <a:ext cx="4608362" cy="813514"/>
          </a:xfrm>
          <a:prstGeom prst="bentConnector3">
            <a:avLst>
              <a:gd name="adj1" fmla="val 7271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6030706" y="751452"/>
            <a:ext cx="3189728" cy="504825"/>
            <a:chOff x="6071590" y="825501"/>
            <a:chExt cx="3189728" cy="504825"/>
          </a:xfrm>
        </p:grpSpPr>
        <p:sp>
          <p:nvSpPr>
            <p:cNvPr id="95" name="Freeform 64"/>
            <p:cNvSpPr>
              <a:spLocks/>
            </p:cNvSpPr>
            <p:nvPr/>
          </p:nvSpPr>
          <p:spPr bwMode="auto">
            <a:xfrm>
              <a:off x="7318218" y="825501"/>
              <a:ext cx="1943100" cy="504825"/>
            </a:xfrm>
            <a:custGeom>
              <a:avLst/>
              <a:gdLst>
                <a:gd name="T0" fmla="*/ 0 w 1224"/>
                <a:gd name="T1" fmla="*/ 6 h 454"/>
                <a:gd name="T2" fmla="*/ 0 w 1224"/>
                <a:gd name="T3" fmla="*/ 0 h 454"/>
                <a:gd name="T4" fmla="*/ 952 w 1224"/>
                <a:gd name="T5" fmla="*/ 0 h 454"/>
                <a:gd name="T6" fmla="*/ 952 w 1224"/>
                <a:gd name="T7" fmla="*/ 9 h 454"/>
                <a:gd name="T8" fmla="*/ 1224 w 1224"/>
                <a:gd name="T9" fmla="*/ 9 h 4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4"/>
                <a:gd name="T16" fmla="*/ 0 h 454"/>
                <a:gd name="T17" fmla="*/ 1224 w 1224"/>
                <a:gd name="T18" fmla="*/ 454 h 4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4" h="454">
                  <a:moveTo>
                    <a:pt x="0" y="318"/>
                  </a:moveTo>
                  <a:lnTo>
                    <a:pt x="0" y="0"/>
                  </a:lnTo>
                  <a:lnTo>
                    <a:pt x="952" y="0"/>
                  </a:lnTo>
                  <a:lnTo>
                    <a:pt x="952" y="454"/>
                  </a:lnTo>
                  <a:lnTo>
                    <a:pt x="1224" y="45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6" name="直接连接符 95"/>
            <p:cNvCxnSpPr/>
            <p:nvPr/>
          </p:nvCxnSpPr>
          <p:spPr>
            <a:xfrm flipH="1" flipV="1">
              <a:off x="6071590" y="1162322"/>
              <a:ext cx="1257899" cy="731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肘形连接符 100"/>
          <p:cNvCxnSpPr/>
          <p:nvPr/>
        </p:nvCxnSpPr>
        <p:spPr>
          <a:xfrm flipV="1">
            <a:off x="3061691" y="992132"/>
            <a:ext cx="2478088" cy="395870"/>
          </a:xfrm>
          <a:prstGeom prst="bentConnector3">
            <a:avLst>
              <a:gd name="adj1" fmla="val 4946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多边形 2"/>
          <p:cNvSpPr/>
          <p:nvPr/>
        </p:nvSpPr>
        <p:spPr>
          <a:xfrm>
            <a:off x="2941983" y="1191052"/>
            <a:ext cx="4744278" cy="889539"/>
          </a:xfrm>
          <a:custGeom>
            <a:avLst/>
            <a:gdLst>
              <a:gd name="connsiteX0" fmla="*/ 0 w 4744278"/>
              <a:gd name="connsiteY0" fmla="*/ 226931 h 889539"/>
              <a:gd name="connsiteX1" fmla="*/ 185530 w 4744278"/>
              <a:gd name="connsiteY1" fmla="*/ 240183 h 889539"/>
              <a:gd name="connsiteX2" fmla="*/ 198782 w 4744278"/>
              <a:gd name="connsiteY2" fmla="*/ 531731 h 889539"/>
              <a:gd name="connsiteX3" fmla="*/ 225287 w 4744278"/>
              <a:gd name="connsiteY3" fmla="*/ 730513 h 889539"/>
              <a:gd name="connsiteX4" fmla="*/ 238539 w 4744278"/>
              <a:gd name="connsiteY4" fmla="*/ 889539 h 889539"/>
              <a:gd name="connsiteX5" fmla="*/ 318052 w 4744278"/>
              <a:gd name="connsiteY5" fmla="*/ 876287 h 889539"/>
              <a:gd name="connsiteX6" fmla="*/ 371060 w 4744278"/>
              <a:gd name="connsiteY6" fmla="*/ 863035 h 889539"/>
              <a:gd name="connsiteX7" fmla="*/ 490330 w 4744278"/>
              <a:gd name="connsiteY7" fmla="*/ 836531 h 889539"/>
              <a:gd name="connsiteX8" fmla="*/ 596347 w 4744278"/>
              <a:gd name="connsiteY8" fmla="*/ 796774 h 889539"/>
              <a:gd name="connsiteX9" fmla="*/ 636104 w 4744278"/>
              <a:gd name="connsiteY9" fmla="*/ 770270 h 889539"/>
              <a:gd name="connsiteX10" fmla="*/ 848139 w 4744278"/>
              <a:gd name="connsiteY10" fmla="*/ 743765 h 889539"/>
              <a:gd name="connsiteX11" fmla="*/ 1272208 w 4744278"/>
              <a:gd name="connsiteY11" fmla="*/ 757018 h 889539"/>
              <a:gd name="connsiteX12" fmla="*/ 1325217 w 4744278"/>
              <a:gd name="connsiteY12" fmla="*/ 783522 h 889539"/>
              <a:gd name="connsiteX13" fmla="*/ 1484243 w 4744278"/>
              <a:gd name="connsiteY13" fmla="*/ 796774 h 889539"/>
              <a:gd name="connsiteX14" fmla="*/ 2610678 w 4744278"/>
              <a:gd name="connsiteY14" fmla="*/ 783522 h 889539"/>
              <a:gd name="connsiteX15" fmla="*/ 2690191 w 4744278"/>
              <a:gd name="connsiteY15" fmla="*/ 770270 h 889539"/>
              <a:gd name="connsiteX16" fmla="*/ 3339547 w 4744278"/>
              <a:gd name="connsiteY16" fmla="*/ 783522 h 889539"/>
              <a:gd name="connsiteX17" fmla="*/ 3379304 w 4744278"/>
              <a:gd name="connsiteY17" fmla="*/ 796774 h 889539"/>
              <a:gd name="connsiteX18" fmla="*/ 3392556 w 4744278"/>
              <a:gd name="connsiteY18" fmla="*/ 704009 h 889539"/>
              <a:gd name="connsiteX19" fmla="*/ 3432313 w 4744278"/>
              <a:gd name="connsiteY19" fmla="*/ 597991 h 889539"/>
              <a:gd name="connsiteX20" fmla="*/ 3445565 w 4744278"/>
              <a:gd name="connsiteY20" fmla="*/ 67905 h 889539"/>
              <a:gd name="connsiteX21" fmla="*/ 3631095 w 4744278"/>
              <a:gd name="connsiteY21" fmla="*/ 41400 h 889539"/>
              <a:gd name="connsiteX22" fmla="*/ 3856382 w 4744278"/>
              <a:gd name="connsiteY22" fmla="*/ 1644 h 889539"/>
              <a:gd name="connsiteX23" fmla="*/ 4744278 w 4744278"/>
              <a:gd name="connsiteY23" fmla="*/ 1644 h 88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44278" h="889539">
                <a:moveTo>
                  <a:pt x="0" y="226931"/>
                </a:moveTo>
                <a:cubicBezTo>
                  <a:pt x="61843" y="231348"/>
                  <a:pt x="151661" y="188250"/>
                  <a:pt x="185530" y="240183"/>
                </a:cubicBezTo>
                <a:cubicBezTo>
                  <a:pt x="238672" y="321668"/>
                  <a:pt x="190920" y="434766"/>
                  <a:pt x="198782" y="531731"/>
                </a:cubicBezTo>
                <a:cubicBezTo>
                  <a:pt x="204184" y="598359"/>
                  <a:pt x="217905" y="664075"/>
                  <a:pt x="225287" y="730513"/>
                </a:cubicBezTo>
                <a:cubicBezTo>
                  <a:pt x="231161" y="783380"/>
                  <a:pt x="234122" y="836530"/>
                  <a:pt x="238539" y="889539"/>
                </a:cubicBezTo>
                <a:cubicBezTo>
                  <a:pt x="265043" y="885122"/>
                  <a:pt x="291704" y="881557"/>
                  <a:pt x="318052" y="876287"/>
                </a:cubicBezTo>
                <a:cubicBezTo>
                  <a:pt x="335911" y="872715"/>
                  <a:pt x="353313" y="867130"/>
                  <a:pt x="371060" y="863035"/>
                </a:cubicBezTo>
                <a:lnTo>
                  <a:pt x="490330" y="836531"/>
                </a:lnTo>
                <a:cubicBezTo>
                  <a:pt x="583565" y="774374"/>
                  <a:pt x="465345" y="845899"/>
                  <a:pt x="596347" y="796774"/>
                </a:cubicBezTo>
                <a:cubicBezTo>
                  <a:pt x="611260" y="791182"/>
                  <a:pt x="620994" y="775307"/>
                  <a:pt x="636104" y="770270"/>
                </a:cubicBezTo>
                <a:cubicBezTo>
                  <a:pt x="671331" y="758528"/>
                  <a:pt x="834400" y="745139"/>
                  <a:pt x="848139" y="743765"/>
                </a:cubicBezTo>
                <a:cubicBezTo>
                  <a:pt x="989495" y="748183"/>
                  <a:pt x="1131271" y="745273"/>
                  <a:pt x="1272208" y="757018"/>
                </a:cubicBezTo>
                <a:cubicBezTo>
                  <a:pt x="1291895" y="758659"/>
                  <a:pt x="1305800" y="779881"/>
                  <a:pt x="1325217" y="783522"/>
                </a:cubicBezTo>
                <a:cubicBezTo>
                  <a:pt x="1377498" y="793325"/>
                  <a:pt x="1431234" y="792357"/>
                  <a:pt x="1484243" y="796774"/>
                </a:cubicBezTo>
                <a:lnTo>
                  <a:pt x="2610678" y="783522"/>
                </a:lnTo>
                <a:cubicBezTo>
                  <a:pt x="2637541" y="782932"/>
                  <a:pt x="2663321" y="770270"/>
                  <a:pt x="2690191" y="770270"/>
                </a:cubicBezTo>
                <a:cubicBezTo>
                  <a:pt x="2906688" y="770270"/>
                  <a:pt x="3123095" y="779105"/>
                  <a:pt x="3339547" y="783522"/>
                </a:cubicBezTo>
                <a:cubicBezTo>
                  <a:pt x="3352799" y="787939"/>
                  <a:pt x="3371555" y="808397"/>
                  <a:pt x="3379304" y="796774"/>
                </a:cubicBezTo>
                <a:cubicBezTo>
                  <a:pt x="3396630" y="770784"/>
                  <a:pt x="3386430" y="734638"/>
                  <a:pt x="3392556" y="704009"/>
                </a:cubicBezTo>
                <a:cubicBezTo>
                  <a:pt x="3396712" y="683230"/>
                  <a:pt x="3428920" y="606473"/>
                  <a:pt x="3432313" y="597991"/>
                </a:cubicBezTo>
                <a:cubicBezTo>
                  <a:pt x="3436730" y="421296"/>
                  <a:pt x="3386117" y="234358"/>
                  <a:pt x="3445565" y="67905"/>
                </a:cubicBezTo>
                <a:cubicBezTo>
                  <a:pt x="3466576" y="9073"/>
                  <a:pt x="3570111" y="54952"/>
                  <a:pt x="3631095" y="41400"/>
                </a:cubicBezTo>
                <a:cubicBezTo>
                  <a:pt x="3853829" y="-8097"/>
                  <a:pt x="3319771" y="8352"/>
                  <a:pt x="3856382" y="1644"/>
                </a:cubicBezTo>
                <a:cubicBezTo>
                  <a:pt x="4152324" y="-2055"/>
                  <a:pt x="4448313" y="1644"/>
                  <a:pt x="4744278" y="1644"/>
                </a:cubicBezTo>
              </a:path>
            </a:pathLst>
          </a:custGeom>
          <a:noFill/>
          <a:ln w="76200">
            <a:solidFill>
              <a:srgbClr val="0000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肘形连接符 3"/>
          <p:cNvCxnSpPr/>
          <p:nvPr/>
        </p:nvCxnSpPr>
        <p:spPr>
          <a:xfrm rot="16200000" flipH="1">
            <a:off x="7599363" y="2428878"/>
            <a:ext cx="3481388" cy="1106486"/>
          </a:xfrm>
          <a:prstGeom prst="bentConnector3">
            <a:avLst>
              <a:gd name="adj1" fmla="val 32870"/>
            </a:avLst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42405" idx="1"/>
          </p:cNvCxnSpPr>
          <p:nvPr/>
        </p:nvCxnSpPr>
        <p:spPr>
          <a:xfrm>
            <a:off x="9893300" y="4722815"/>
            <a:ext cx="147637" cy="1031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>
            <a:off x="2915478" y="768626"/>
            <a:ext cx="7764559" cy="5722248"/>
          </a:xfrm>
          <a:custGeom>
            <a:avLst/>
            <a:gdLst>
              <a:gd name="connsiteX0" fmla="*/ 0 w 7764559"/>
              <a:gd name="connsiteY0" fmla="*/ 649357 h 5722248"/>
              <a:gd name="connsiteX1" fmla="*/ 1404731 w 7764559"/>
              <a:gd name="connsiteY1" fmla="*/ 636104 h 5722248"/>
              <a:gd name="connsiteX2" fmla="*/ 1391479 w 7764559"/>
              <a:gd name="connsiteY2" fmla="*/ 596348 h 5722248"/>
              <a:gd name="connsiteX3" fmla="*/ 1404731 w 7764559"/>
              <a:gd name="connsiteY3" fmla="*/ 198783 h 5722248"/>
              <a:gd name="connsiteX4" fmla="*/ 1550505 w 7764559"/>
              <a:gd name="connsiteY4" fmla="*/ 185531 h 5722248"/>
              <a:gd name="connsiteX5" fmla="*/ 1669774 w 7764559"/>
              <a:gd name="connsiteY5" fmla="*/ 172278 h 5722248"/>
              <a:gd name="connsiteX6" fmla="*/ 1762539 w 7764559"/>
              <a:gd name="connsiteY6" fmla="*/ 145774 h 5722248"/>
              <a:gd name="connsiteX7" fmla="*/ 1921565 w 7764559"/>
              <a:gd name="connsiteY7" fmla="*/ 132522 h 5722248"/>
              <a:gd name="connsiteX8" fmla="*/ 2266122 w 7764559"/>
              <a:gd name="connsiteY8" fmla="*/ 145774 h 5722248"/>
              <a:gd name="connsiteX9" fmla="*/ 2319131 w 7764559"/>
              <a:gd name="connsiteY9" fmla="*/ 172278 h 5722248"/>
              <a:gd name="connsiteX10" fmla="*/ 2517913 w 7764559"/>
              <a:gd name="connsiteY10" fmla="*/ 185531 h 5722248"/>
              <a:gd name="connsiteX11" fmla="*/ 2902226 w 7764559"/>
              <a:gd name="connsiteY11" fmla="*/ 198783 h 5722248"/>
              <a:gd name="connsiteX12" fmla="*/ 2955235 w 7764559"/>
              <a:gd name="connsiteY12" fmla="*/ 212035 h 5722248"/>
              <a:gd name="connsiteX13" fmla="*/ 3564835 w 7764559"/>
              <a:gd name="connsiteY13" fmla="*/ 212035 h 5722248"/>
              <a:gd name="connsiteX14" fmla="*/ 3631096 w 7764559"/>
              <a:gd name="connsiteY14" fmla="*/ 198783 h 5722248"/>
              <a:gd name="connsiteX15" fmla="*/ 3737113 w 7764559"/>
              <a:gd name="connsiteY15" fmla="*/ 172278 h 5722248"/>
              <a:gd name="connsiteX16" fmla="*/ 4108174 w 7764559"/>
              <a:gd name="connsiteY16" fmla="*/ 159026 h 5722248"/>
              <a:gd name="connsiteX17" fmla="*/ 4227444 w 7764559"/>
              <a:gd name="connsiteY17" fmla="*/ 106017 h 5722248"/>
              <a:gd name="connsiteX18" fmla="*/ 4267200 w 7764559"/>
              <a:gd name="connsiteY18" fmla="*/ 92765 h 5722248"/>
              <a:gd name="connsiteX19" fmla="*/ 4306957 w 7764559"/>
              <a:gd name="connsiteY19" fmla="*/ 79513 h 5722248"/>
              <a:gd name="connsiteX20" fmla="*/ 4678018 w 7764559"/>
              <a:gd name="connsiteY20" fmla="*/ 39757 h 5722248"/>
              <a:gd name="connsiteX21" fmla="*/ 4717774 w 7764559"/>
              <a:gd name="connsiteY21" fmla="*/ 13252 h 5722248"/>
              <a:gd name="connsiteX22" fmla="*/ 4784035 w 7764559"/>
              <a:gd name="connsiteY22" fmla="*/ 0 h 5722248"/>
              <a:gd name="connsiteX23" fmla="*/ 5764696 w 7764559"/>
              <a:gd name="connsiteY23" fmla="*/ 13252 h 5722248"/>
              <a:gd name="connsiteX24" fmla="*/ 5804452 w 7764559"/>
              <a:gd name="connsiteY24" fmla="*/ 26504 h 5722248"/>
              <a:gd name="connsiteX25" fmla="*/ 5817705 w 7764559"/>
              <a:gd name="connsiteY25" fmla="*/ 66261 h 5722248"/>
              <a:gd name="connsiteX26" fmla="*/ 5844209 w 7764559"/>
              <a:gd name="connsiteY26" fmla="*/ 119270 h 5722248"/>
              <a:gd name="connsiteX27" fmla="*/ 5857461 w 7764559"/>
              <a:gd name="connsiteY27" fmla="*/ 172278 h 5722248"/>
              <a:gd name="connsiteX28" fmla="*/ 5870713 w 7764559"/>
              <a:gd name="connsiteY28" fmla="*/ 212035 h 5722248"/>
              <a:gd name="connsiteX29" fmla="*/ 5883965 w 7764559"/>
              <a:gd name="connsiteY29" fmla="*/ 265044 h 5722248"/>
              <a:gd name="connsiteX30" fmla="*/ 5923722 w 7764559"/>
              <a:gd name="connsiteY30" fmla="*/ 384313 h 5722248"/>
              <a:gd name="connsiteX31" fmla="*/ 5936974 w 7764559"/>
              <a:gd name="connsiteY31" fmla="*/ 424070 h 5722248"/>
              <a:gd name="connsiteX32" fmla="*/ 5936974 w 7764559"/>
              <a:gd name="connsiteY32" fmla="*/ 1219200 h 5722248"/>
              <a:gd name="connsiteX33" fmla="*/ 5950226 w 7764559"/>
              <a:gd name="connsiteY33" fmla="*/ 1921565 h 5722248"/>
              <a:gd name="connsiteX34" fmla="*/ 6175513 w 7764559"/>
              <a:gd name="connsiteY34" fmla="*/ 1908313 h 5722248"/>
              <a:gd name="connsiteX35" fmla="*/ 6228522 w 7764559"/>
              <a:gd name="connsiteY35" fmla="*/ 1895061 h 5722248"/>
              <a:gd name="connsiteX36" fmla="*/ 6321287 w 7764559"/>
              <a:gd name="connsiteY36" fmla="*/ 1881809 h 5722248"/>
              <a:gd name="connsiteX37" fmla="*/ 6811618 w 7764559"/>
              <a:gd name="connsiteY37" fmla="*/ 1895061 h 5722248"/>
              <a:gd name="connsiteX38" fmla="*/ 6851374 w 7764559"/>
              <a:gd name="connsiteY38" fmla="*/ 1921565 h 5722248"/>
              <a:gd name="connsiteX39" fmla="*/ 6944139 w 7764559"/>
              <a:gd name="connsiteY39" fmla="*/ 1934817 h 5722248"/>
              <a:gd name="connsiteX40" fmla="*/ 7010400 w 7764559"/>
              <a:gd name="connsiteY40" fmla="*/ 1987826 h 5722248"/>
              <a:gd name="connsiteX41" fmla="*/ 6983896 w 7764559"/>
              <a:gd name="connsiteY41" fmla="*/ 3074504 h 5722248"/>
              <a:gd name="connsiteX42" fmla="*/ 6997148 w 7764559"/>
              <a:gd name="connsiteY42" fmla="*/ 3803374 h 5722248"/>
              <a:gd name="connsiteX43" fmla="*/ 7010400 w 7764559"/>
              <a:gd name="connsiteY43" fmla="*/ 3843131 h 5722248"/>
              <a:gd name="connsiteX44" fmla="*/ 7023652 w 7764559"/>
              <a:gd name="connsiteY44" fmla="*/ 3896139 h 5722248"/>
              <a:gd name="connsiteX45" fmla="*/ 7089913 w 7764559"/>
              <a:gd name="connsiteY45" fmla="*/ 3988904 h 5722248"/>
              <a:gd name="connsiteX46" fmla="*/ 7646505 w 7764559"/>
              <a:gd name="connsiteY46" fmla="*/ 4002157 h 5722248"/>
              <a:gd name="connsiteX47" fmla="*/ 7633252 w 7764559"/>
              <a:gd name="connsiteY47" fmla="*/ 5592417 h 5722248"/>
              <a:gd name="connsiteX48" fmla="*/ 6599583 w 7764559"/>
              <a:gd name="connsiteY48" fmla="*/ 5605670 h 5722248"/>
              <a:gd name="connsiteX49" fmla="*/ 6546574 w 7764559"/>
              <a:gd name="connsiteY49" fmla="*/ 5618922 h 5722248"/>
              <a:gd name="connsiteX50" fmla="*/ 5777948 w 7764559"/>
              <a:gd name="connsiteY50" fmla="*/ 5645426 h 5722248"/>
              <a:gd name="connsiteX51" fmla="*/ 5738192 w 7764559"/>
              <a:gd name="connsiteY51" fmla="*/ 5658678 h 5722248"/>
              <a:gd name="connsiteX52" fmla="*/ 5420139 w 7764559"/>
              <a:gd name="connsiteY52" fmla="*/ 5685183 h 5722248"/>
              <a:gd name="connsiteX53" fmla="*/ 3763618 w 7764559"/>
              <a:gd name="connsiteY53" fmla="*/ 5671931 h 5722248"/>
              <a:gd name="connsiteX54" fmla="*/ 3710609 w 7764559"/>
              <a:gd name="connsiteY54" fmla="*/ 5658678 h 5722248"/>
              <a:gd name="connsiteX55" fmla="*/ 3604592 w 7764559"/>
              <a:gd name="connsiteY55" fmla="*/ 5618922 h 5722248"/>
              <a:gd name="connsiteX56" fmla="*/ 3525079 w 7764559"/>
              <a:gd name="connsiteY56" fmla="*/ 5605670 h 5722248"/>
              <a:gd name="connsiteX57" fmla="*/ 3472070 w 7764559"/>
              <a:gd name="connsiteY57" fmla="*/ 5592417 h 5722248"/>
              <a:gd name="connsiteX58" fmla="*/ 3273287 w 7764559"/>
              <a:gd name="connsiteY58" fmla="*/ 5579165 h 5722248"/>
              <a:gd name="connsiteX59" fmla="*/ 3220279 w 7764559"/>
              <a:gd name="connsiteY59" fmla="*/ 5565913 h 5722248"/>
              <a:gd name="connsiteX60" fmla="*/ 3154018 w 7764559"/>
              <a:gd name="connsiteY60" fmla="*/ 5552661 h 5722248"/>
              <a:gd name="connsiteX61" fmla="*/ 3087757 w 7764559"/>
              <a:gd name="connsiteY61" fmla="*/ 5512904 h 5722248"/>
              <a:gd name="connsiteX62" fmla="*/ 2994992 w 7764559"/>
              <a:gd name="connsiteY62" fmla="*/ 5499652 h 5722248"/>
              <a:gd name="connsiteX63" fmla="*/ 1285461 w 7764559"/>
              <a:gd name="connsiteY63" fmla="*/ 5486400 h 5722248"/>
              <a:gd name="connsiteX64" fmla="*/ 1272209 w 7764559"/>
              <a:gd name="connsiteY64" fmla="*/ 5433391 h 5722248"/>
              <a:gd name="connsiteX65" fmla="*/ 1258957 w 7764559"/>
              <a:gd name="connsiteY65" fmla="*/ 5393635 h 5722248"/>
              <a:gd name="connsiteX66" fmla="*/ 1245705 w 7764559"/>
              <a:gd name="connsiteY66" fmla="*/ 5287617 h 5722248"/>
              <a:gd name="connsiteX67" fmla="*/ 1219200 w 7764559"/>
              <a:gd name="connsiteY67" fmla="*/ 5168348 h 5722248"/>
              <a:gd name="connsiteX68" fmla="*/ 1192696 w 7764559"/>
              <a:gd name="connsiteY68" fmla="*/ 5062331 h 5722248"/>
              <a:gd name="connsiteX69" fmla="*/ 1166192 w 7764559"/>
              <a:gd name="connsiteY69" fmla="*/ 4863548 h 5722248"/>
              <a:gd name="connsiteX70" fmla="*/ 1139687 w 7764559"/>
              <a:gd name="connsiteY70" fmla="*/ 4717774 h 5722248"/>
              <a:gd name="connsiteX71" fmla="*/ 1152939 w 7764559"/>
              <a:gd name="connsiteY71" fmla="*/ 4055165 h 5722248"/>
              <a:gd name="connsiteX72" fmla="*/ 1179444 w 7764559"/>
              <a:gd name="connsiteY72" fmla="*/ 3975652 h 5722248"/>
              <a:gd name="connsiteX73" fmla="*/ 1285461 w 7764559"/>
              <a:gd name="connsiteY73" fmla="*/ 3922644 h 5722248"/>
              <a:gd name="connsiteX74" fmla="*/ 1364974 w 7764559"/>
              <a:gd name="connsiteY74" fmla="*/ 3909391 h 5722248"/>
              <a:gd name="connsiteX75" fmla="*/ 1457739 w 7764559"/>
              <a:gd name="connsiteY75" fmla="*/ 3882887 h 5722248"/>
              <a:gd name="connsiteX76" fmla="*/ 1537252 w 7764559"/>
              <a:gd name="connsiteY76" fmla="*/ 3869635 h 5722248"/>
              <a:gd name="connsiteX77" fmla="*/ 1643270 w 7764559"/>
              <a:gd name="connsiteY77" fmla="*/ 3829878 h 5722248"/>
              <a:gd name="connsiteX78" fmla="*/ 1683026 w 7764559"/>
              <a:gd name="connsiteY78" fmla="*/ 3829878 h 572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764559" h="5722248">
                <a:moveTo>
                  <a:pt x="0" y="649357"/>
                </a:moveTo>
                <a:lnTo>
                  <a:pt x="1404731" y="636104"/>
                </a:lnTo>
                <a:cubicBezTo>
                  <a:pt x="1418690" y="635572"/>
                  <a:pt x="1391479" y="610317"/>
                  <a:pt x="1391479" y="596348"/>
                </a:cubicBezTo>
                <a:cubicBezTo>
                  <a:pt x="1391479" y="463753"/>
                  <a:pt x="1356865" y="322437"/>
                  <a:pt x="1404731" y="198783"/>
                </a:cubicBezTo>
                <a:cubicBezTo>
                  <a:pt x="1422345" y="153281"/>
                  <a:pt x="1501955" y="190386"/>
                  <a:pt x="1550505" y="185531"/>
                </a:cubicBezTo>
                <a:cubicBezTo>
                  <a:pt x="1590307" y="181551"/>
                  <a:pt x="1630018" y="176696"/>
                  <a:pt x="1669774" y="172278"/>
                </a:cubicBezTo>
                <a:cubicBezTo>
                  <a:pt x="1696178" y="163477"/>
                  <a:pt x="1735917" y="149102"/>
                  <a:pt x="1762539" y="145774"/>
                </a:cubicBezTo>
                <a:cubicBezTo>
                  <a:pt x="1815321" y="139176"/>
                  <a:pt x="1868556" y="136939"/>
                  <a:pt x="1921565" y="132522"/>
                </a:cubicBezTo>
                <a:cubicBezTo>
                  <a:pt x="2036417" y="136939"/>
                  <a:pt x="2151755" y="134337"/>
                  <a:pt x="2266122" y="145774"/>
                </a:cubicBezTo>
                <a:cubicBezTo>
                  <a:pt x="2285779" y="147740"/>
                  <a:pt x="2299618" y="169197"/>
                  <a:pt x="2319131" y="172278"/>
                </a:cubicBezTo>
                <a:cubicBezTo>
                  <a:pt x="2384726" y="182635"/>
                  <a:pt x="2451574" y="182516"/>
                  <a:pt x="2517913" y="185531"/>
                </a:cubicBezTo>
                <a:cubicBezTo>
                  <a:pt x="2645961" y="191352"/>
                  <a:pt x="2774122" y="194366"/>
                  <a:pt x="2902226" y="198783"/>
                </a:cubicBezTo>
                <a:cubicBezTo>
                  <a:pt x="2919896" y="203200"/>
                  <a:pt x="2937205" y="209459"/>
                  <a:pt x="2955235" y="212035"/>
                </a:cubicBezTo>
                <a:cubicBezTo>
                  <a:pt x="3173012" y="243145"/>
                  <a:pt x="3305130" y="219249"/>
                  <a:pt x="3564835" y="212035"/>
                </a:cubicBezTo>
                <a:cubicBezTo>
                  <a:pt x="3586922" y="207618"/>
                  <a:pt x="3609244" y="204246"/>
                  <a:pt x="3631096" y="198783"/>
                </a:cubicBezTo>
                <a:cubicBezTo>
                  <a:pt x="3682617" y="185903"/>
                  <a:pt x="3672640" y="176186"/>
                  <a:pt x="3737113" y="172278"/>
                </a:cubicBezTo>
                <a:cubicBezTo>
                  <a:pt x="3860652" y="164791"/>
                  <a:pt x="3984487" y="163443"/>
                  <a:pt x="4108174" y="159026"/>
                </a:cubicBezTo>
                <a:cubicBezTo>
                  <a:pt x="4171177" y="117025"/>
                  <a:pt x="4132822" y="137558"/>
                  <a:pt x="4227444" y="106017"/>
                </a:cubicBezTo>
                <a:lnTo>
                  <a:pt x="4267200" y="92765"/>
                </a:lnTo>
                <a:lnTo>
                  <a:pt x="4306957" y="79513"/>
                </a:lnTo>
                <a:cubicBezTo>
                  <a:pt x="4444678" y="-12301"/>
                  <a:pt x="4289131" y="81424"/>
                  <a:pt x="4678018" y="39757"/>
                </a:cubicBezTo>
                <a:cubicBezTo>
                  <a:pt x="4693854" y="38060"/>
                  <a:pt x="4702861" y="18844"/>
                  <a:pt x="4717774" y="13252"/>
                </a:cubicBezTo>
                <a:cubicBezTo>
                  <a:pt x="4738864" y="5343"/>
                  <a:pt x="4761948" y="4417"/>
                  <a:pt x="4784035" y="0"/>
                </a:cubicBezTo>
                <a:lnTo>
                  <a:pt x="5764696" y="13252"/>
                </a:lnTo>
                <a:cubicBezTo>
                  <a:pt x="5778660" y="13615"/>
                  <a:pt x="5794575" y="16627"/>
                  <a:pt x="5804452" y="26504"/>
                </a:cubicBezTo>
                <a:cubicBezTo>
                  <a:pt x="5814330" y="36382"/>
                  <a:pt x="5812202" y="53421"/>
                  <a:pt x="5817705" y="66261"/>
                </a:cubicBezTo>
                <a:cubicBezTo>
                  <a:pt x="5825487" y="84419"/>
                  <a:pt x="5837273" y="100773"/>
                  <a:pt x="5844209" y="119270"/>
                </a:cubicBezTo>
                <a:cubicBezTo>
                  <a:pt x="5850604" y="136324"/>
                  <a:pt x="5852458" y="154766"/>
                  <a:pt x="5857461" y="172278"/>
                </a:cubicBezTo>
                <a:cubicBezTo>
                  <a:pt x="5861299" y="185710"/>
                  <a:pt x="5866875" y="198603"/>
                  <a:pt x="5870713" y="212035"/>
                </a:cubicBezTo>
                <a:cubicBezTo>
                  <a:pt x="5875717" y="229548"/>
                  <a:pt x="5878731" y="247599"/>
                  <a:pt x="5883965" y="265044"/>
                </a:cubicBezTo>
                <a:cubicBezTo>
                  <a:pt x="5896007" y="305184"/>
                  <a:pt x="5910470" y="344557"/>
                  <a:pt x="5923722" y="384313"/>
                </a:cubicBezTo>
                <a:lnTo>
                  <a:pt x="5936974" y="424070"/>
                </a:lnTo>
                <a:cubicBezTo>
                  <a:pt x="5973037" y="820773"/>
                  <a:pt x="5936974" y="364337"/>
                  <a:pt x="5936974" y="1219200"/>
                </a:cubicBezTo>
                <a:cubicBezTo>
                  <a:pt x="5936974" y="1453363"/>
                  <a:pt x="5945809" y="1687443"/>
                  <a:pt x="5950226" y="1921565"/>
                </a:cubicBezTo>
                <a:cubicBezTo>
                  <a:pt x="6025322" y="1917148"/>
                  <a:pt x="6100626" y="1915445"/>
                  <a:pt x="6175513" y="1908313"/>
                </a:cubicBezTo>
                <a:cubicBezTo>
                  <a:pt x="6193644" y="1906586"/>
                  <a:pt x="6210602" y="1898319"/>
                  <a:pt x="6228522" y="1895061"/>
                </a:cubicBezTo>
                <a:cubicBezTo>
                  <a:pt x="6259254" y="1889473"/>
                  <a:pt x="6290365" y="1886226"/>
                  <a:pt x="6321287" y="1881809"/>
                </a:cubicBezTo>
                <a:cubicBezTo>
                  <a:pt x="6484731" y="1886226"/>
                  <a:pt x="6648573" y="1882833"/>
                  <a:pt x="6811618" y="1895061"/>
                </a:cubicBezTo>
                <a:cubicBezTo>
                  <a:pt x="6827500" y="1896252"/>
                  <a:pt x="6836119" y="1916988"/>
                  <a:pt x="6851374" y="1921565"/>
                </a:cubicBezTo>
                <a:cubicBezTo>
                  <a:pt x="6881292" y="1930540"/>
                  <a:pt x="6913217" y="1930400"/>
                  <a:pt x="6944139" y="1934817"/>
                </a:cubicBezTo>
                <a:cubicBezTo>
                  <a:pt x="6969397" y="1943237"/>
                  <a:pt x="7009905" y="1947700"/>
                  <a:pt x="7010400" y="1987826"/>
                </a:cubicBezTo>
                <a:cubicBezTo>
                  <a:pt x="7022140" y="2938804"/>
                  <a:pt x="7079389" y="2692533"/>
                  <a:pt x="6983896" y="3074504"/>
                </a:cubicBezTo>
                <a:cubicBezTo>
                  <a:pt x="6988313" y="3317461"/>
                  <a:pt x="6988774" y="3560522"/>
                  <a:pt x="6997148" y="3803374"/>
                </a:cubicBezTo>
                <a:cubicBezTo>
                  <a:pt x="6997629" y="3817335"/>
                  <a:pt x="7006562" y="3829699"/>
                  <a:pt x="7010400" y="3843131"/>
                </a:cubicBezTo>
                <a:cubicBezTo>
                  <a:pt x="7015403" y="3860643"/>
                  <a:pt x="7018418" y="3878694"/>
                  <a:pt x="7023652" y="3896139"/>
                </a:cubicBezTo>
                <a:cubicBezTo>
                  <a:pt x="7039800" y="3949963"/>
                  <a:pt x="7031040" y="3986287"/>
                  <a:pt x="7089913" y="3988904"/>
                </a:cubicBezTo>
                <a:cubicBezTo>
                  <a:pt x="7275313" y="3997144"/>
                  <a:pt x="7460974" y="3997739"/>
                  <a:pt x="7646505" y="4002157"/>
                </a:cubicBezTo>
                <a:cubicBezTo>
                  <a:pt x="7642087" y="4532244"/>
                  <a:pt x="7923055" y="5148541"/>
                  <a:pt x="7633252" y="5592417"/>
                </a:cubicBezTo>
                <a:cubicBezTo>
                  <a:pt x="7444871" y="5880950"/>
                  <a:pt x="6944065" y="5597268"/>
                  <a:pt x="6599583" y="5605670"/>
                </a:cubicBezTo>
                <a:cubicBezTo>
                  <a:pt x="6581375" y="5606114"/>
                  <a:pt x="6564766" y="5618042"/>
                  <a:pt x="6546574" y="5618922"/>
                </a:cubicBezTo>
                <a:cubicBezTo>
                  <a:pt x="6290513" y="5631312"/>
                  <a:pt x="6034157" y="5636591"/>
                  <a:pt x="5777948" y="5645426"/>
                </a:cubicBezTo>
                <a:cubicBezTo>
                  <a:pt x="5764696" y="5649843"/>
                  <a:pt x="5751828" y="5655648"/>
                  <a:pt x="5738192" y="5658678"/>
                </a:cubicBezTo>
                <a:cubicBezTo>
                  <a:pt x="5632809" y="5682097"/>
                  <a:pt x="5529370" y="5679115"/>
                  <a:pt x="5420139" y="5685183"/>
                </a:cubicBezTo>
                <a:lnTo>
                  <a:pt x="3763618" y="5671931"/>
                </a:lnTo>
                <a:cubicBezTo>
                  <a:pt x="3745407" y="5671649"/>
                  <a:pt x="3727888" y="5664438"/>
                  <a:pt x="3710609" y="5658678"/>
                </a:cubicBezTo>
                <a:cubicBezTo>
                  <a:pt x="3689980" y="5651802"/>
                  <a:pt x="3632504" y="5625125"/>
                  <a:pt x="3604592" y="5618922"/>
                </a:cubicBezTo>
                <a:cubicBezTo>
                  <a:pt x="3578362" y="5613093"/>
                  <a:pt x="3551427" y="5610940"/>
                  <a:pt x="3525079" y="5605670"/>
                </a:cubicBezTo>
                <a:cubicBezTo>
                  <a:pt x="3507219" y="5602098"/>
                  <a:pt x="3490183" y="5594324"/>
                  <a:pt x="3472070" y="5592417"/>
                </a:cubicBezTo>
                <a:cubicBezTo>
                  <a:pt x="3406027" y="5585465"/>
                  <a:pt x="3339548" y="5583582"/>
                  <a:pt x="3273287" y="5579165"/>
                </a:cubicBezTo>
                <a:cubicBezTo>
                  <a:pt x="3255618" y="5574748"/>
                  <a:pt x="3238058" y="5569864"/>
                  <a:pt x="3220279" y="5565913"/>
                </a:cubicBezTo>
                <a:cubicBezTo>
                  <a:pt x="3198291" y="5561027"/>
                  <a:pt x="3174931" y="5561026"/>
                  <a:pt x="3154018" y="5552661"/>
                </a:cubicBezTo>
                <a:cubicBezTo>
                  <a:pt x="3130103" y="5543095"/>
                  <a:pt x="3112193" y="5521049"/>
                  <a:pt x="3087757" y="5512904"/>
                </a:cubicBezTo>
                <a:cubicBezTo>
                  <a:pt x="3058124" y="5503026"/>
                  <a:pt x="3026224" y="5500111"/>
                  <a:pt x="2994992" y="5499652"/>
                </a:cubicBezTo>
                <a:lnTo>
                  <a:pt x="1285461" y="5486400"/>
                </a:lnTo>
                <a:cubicBezTo>
                  <a:pt x="1281044" y="5468730"/>
                  <a:pt x="1277213" y="5450904"/>
                  <a:pt x="1272209" y="5433391"/>
                </a:cubicBezTo>
                <a:cubicBezTo>
                  <a:pt x="1268372" y="5419960"/>
                  <a:pt x="1261456" y="5407379"/>
                  <a:pt x="1258957" y="5393635"/>
                </a:cubicBezTo>
                <a:cubicBezTo>
                  <a:pt x="1252586" y="5358595"/>
                  <a:pt x="1250742" y="5322873"/>
                  <a:pt x="1245705" y="5287617"/>
                </a:cubicBezTo>
                <a:cubicBezTo>
                  <a:pt x="1221393" y="5117440"/>
                  <a:pt x="1245504" y="5273565"/>
                  <a:pt x="1219200" y="5168348"/>
                </a:cubicBezTo>
                <a:lnTo>
                  <a:pt x="1192696" y="5062331"/>
                </a:lnTo>
                <a:cubicBezTo>
                  <a:pt x="1170687" y="4930275"/>
                  <a:pt x="1185658" y="5029002"/>
                  <a:pt x="1166192" y="4863548"/>
                </a:cubicBezTo>
                <a:cubicBezTo>
                  <a:pt x="1152569" y="4747759"/>
                  <a:pt x="1163666" y="4789713"/>
                  <a:pt x="1139687" y="4717774"/>
                </a:cubicBezTo>
                <a:cubicBezTo>
                  <a:pt x="1144104" y="4496904"/>
                  <a:pt x="1141121" y="4275763"/>
                  <a:pt x="1152939" y="4055165"/>
                </a:cubicBezTo>
                <a:cubicBezTo>
                  <a:pt x="1154434" y="4027267"/>
                  <a:pt x="1156198" y="3991149"/>
                  <a:pt x="1179444" y="3975652"/>
                </a:cubicBezTo>
                <a:cubicBezTo>
                  <a:pt x="1221463" y="3947640"/>
                  <a:pt x="1230596" y="3937607"/>
                  <a:pt x="1285461" y="3922644"/>
                </a:cubicBezTo>
                <a:cubicBezTo>
                  <a:pt x="1311384" y="3915574"/>
                  <a:pt x="1338626" y="3914661"/>
                  <a:pt x="1364974" y="3909391"/>
                </a:cubicBezTo>
                <a:cubicBezTo>
                  <a:pt x="1653699" y="3851645"/>
                  <a:pt x="1230315" y="3933425"/>
                  <a:pt x="1457739" y="3882887"/>
                </a:cubicBezTo>
                <a:cubicBezTo>
                  <a:pt x="1483969" y="3877058"/>
                  <a:pt x="1511022" y="3875464"/>
                  <a:pt x="1537252" y="3869635"/>
                </a:cubicBezTo>
                <a:cubicBezTo>
                  <a:pt x="1601532" y="3855351"/>
                  <a:pt x="1560709" y="3850519"/>
                  <a:pt x="1643270" y="3829878"/>
                </a:cubicBezTo>
                <a:cubicBezTo>
                  <a:pt x="1656126" y="3826664"/>
                  <a:pt x="1669774" y="3829878"/>
                  <a:pt x="1683026" y="3829878"/>
                </a:cubicBezTo>
              </a:path>
            </a:pathLst>
          </a:custGeom>
          <a:noFill/>
          <a:ln w="76200">
            <a:solidFill>
              <a:srgbClr val="0000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260035" y="4121426"/>
            <a:ext cx="1311965" cy="26504"/>
          </a:xfrm>
          <a:custGeom>
            <a:avLst/>
            <a:gdLst>
              <a:gd name="connsiteX0" fmla="*/ 0 w 1311965"/>
              <a:gd name="connsiteY0" fmla="*/ 0 h 26504"/>
              <a:gd name="connsiteX1" fmla="*/ 490330 w 1311965"/>
              <a:gd name="connsiteY1" fmla="*/ 26504 h 26504"/>
              <a:gd name="connsiteX2" fmla="*/ 1311965 w 1311965"/>
              <a:gd name="connsiteY2" fmla="*/ 13252 h 2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26504">
                <a:moveTo>
                  <a:pt x="0" y="0"/>
                </a:moveTo>
                <a:cubicBezTo>
                  <a:pt x="129280" y="8619"/>
                  <a:pt x="376456" y="26504"/>
                  <a:pt x="490330" y="26504"/>
                </a:cubicBezTo>
                <a:cubicBezTo>
                  <a:pt x="764244" y="26504"/>
                  <a:pt x="1038051" y="13252"/>
                  <a:pt x="1311965" y="13252"/>
                </a:cubicBezTo>
              </a:path>
            </a:pathLst>
          </a:custGeom>
          <a:noFill/>
          <a:ln w="76200">
            <a:solidFill>
              <a:srgbClr val="0033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AutoShape 62"/>
          <p:cNvSpPr>
            <a:spLocks noChangeArrowheads="1"/>
          </p:cNvSpPr>
          <p:nvPr/>
        </p:nvSpPr>
        <p:spPr bwMode="auto">
          <a:xfrm>
            <a:off x="10261614" y="1019970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MUX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9539287" y="1215467"/>
            <a:ext cx="79057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032875" y="1601790"/>
            <a:ext cx="0" cy="42719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V="1">
            <a:off x="9032875" y="1601790"/>
            <a:ext cx="1223962" cy="444500"/>
          </a:xfrm>
          <a:prstGeom prst="bentConnector3">
            <a:avLst>
              <a:gd name="adj1" fmla="val 58662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 18"/>
          <p:cNvSpPr/>
          <p:nvPr/>
        </p:nvSpPr>
        <p:spPr>
          <a:xfrm>
            <a:off x="2339833" y="463826"/>
            <a:ext cx="8818806" cy="5170090"/>
          </a:xfrm>
          <a:custGeom>
            <a:avLst/>
            <a:gdLst>
              <a:gd name="connsiteX0" fmla="*/ 933454 w 8818806"/>
              <a:gd name="connsiteY0" fmla="*/ 5141844 h 5170090"/>
              <a:gd name="connsiteX1" fmla="*/ 3212828 w 8818806"/>
              <a:gd name="connsiteY1" fmla="*/ 5155096 h 5170090"/>
              <a:gd name="connsiteX2" fmla="*/ 4047715 w 8818806"/>
              <a:gd name="connsiteY2" fmla="*/ 5115339 h 5170090"/>
              <a:gd name="connsiteX3" fmla="*/ 4034463 w 8818806"/>
              <a:gd name="connsiteY3" fmla="*/ 4094922 h 5170090"/>
              <a:gd name="connsiteX4" fmla="*/ 4060967 w 8818806"/>
              <a:gd name="connsiteY4" fmla="*/ 3988904 h 5170090"/>
              <a:gd name="connsiteX5" fmla="*/ 4074219 w 8818806"/>
              <a:gd name="connsiteY5" fmla="*/ 3776870 h 5170090"/>
              <a:gd name="connsiteX6" fmla="*/ 4087471 w 8818806"/>
              <a:gd name="connsiteY6" fmla="*/ 3710609 h 5170090"/>
              <a:gd name="connsiteX7" fmla="*/ 4060967 w 8818806"/>
              <a:gd name="connsiteY7" fmla="*/ 3511826 h 5170090"/>
              <a:gd name="connsiteX8" fmla="*/ 4047715 w 8818806"/>
              <a:gd name="connsiteY8" fmla="*/ 3458817 h 5170090"/>
              <a:gd name="connsiteX9" fmla="*/ 4021210 w 8818806"/>
              <a:gd name="connsiteY9" fmla="*/ 3419061 h 5170090"/>
              <a:gd name="connsiteX10" fmla="*/ 3994706 w 8818806"/>
              <a:gd name="connsiteY10" fmla="*/ 3167270 h 5170090"/>
              <a:gd name="connsiteX11" fmla="*/ 3981454 w 8818806"/>
              <a:gd name="connsiteY11" fmla="*/ 3034748 h 5170090"/>
              <a:gd name="connsiteX12" fmla="*/ 3994706 w 8818806"/>
              <a:gd name="connsiteY12" fmla="*/ 2425148 h 5170090"/>
              <a:gd name="connsiteX13" fmla="*/ 4047715 w 8818806"/>
              <a:gd name="connsiteY13" fmla="*/ 2319131 h 5170090"/>
              <a:gd name="connsiteX14" fmla="*/ 4074219 w 8818806"/>
              <a:gd name="connsiteY14" fmla="*/ 2266122 h 5170090"/>
              <a:gd name="connsiteX15" fmla="*/ 4100724 w 8818806"/>
              <a:gd name="connsiteY15" fmla="*/ 2133600 h 5170090"/>
              <a:gd name="connsiteX16" fmla="*/ 4127228 w 8818806"/>
              <a:gd name="connsiteY16" fmla="*/ 2093844 h 5170090"/>
              <a:gd name="connsiteX17" fmla="*/ 4153732 w 8818806"/>
              <a:gd name="connsiteY17" fmla="*/ 2001078 h 5170090"/>
              <a:gd name="connsiteX18" fmla="*/ 4180237 w 8818806"/>
              <a:gd name="connsiteY18" fmla="*/ 1961322 h 5170090"/>
              <a:gd name="connsiteX19" fmla="*/ 4193489 w 8818806"/>
              <a:gd name="connsiteY19" fmla="*/ 1709531 h 5170090"/>
              <a:gd name="connsiteX20" fmla="*/ 5015124 w 8818806"/>
              <a:gd name="connsiteY20" fmla="*/ 1696278 h 5170090"/>
              <a:gd name="connsiteX21" fmla="*/ 5147645 w 8818806"/>
              <a:gd name="connsiteY21" fmla="*/ 1683026 h 5170090"/>
              <a:gd name="connsiteX22" fmla="*/ 5227158 w 8818806"/>
              <a:gd name="connsiteY22" fmla="*/ 1656522 h 5170090"/>
              <a:gd name="connsiteX23" fmla="*/ 5266915 w 8818806"/>
              <a:gd name="connsiteY23" fmla="*/ 1630017 h 5170090"/>
              <a:gd name="connsiteX24" fmla="*/ 5359680 w 8818806"/>
              <a:gd name="connsiteY24" fmla="*/ 1603513 h 5170090"/>
              <a:gd name="connsiteX25" fmla="*/ 5425941 w 8818806"/>
              <a:gd name="connsiteY25" fmla="*/ 1550504 h 5170090"/>
              <a:gd name="connsiteX26" fmla="*/ 5531958 w 8818806"/>
              <a:gd name="connsiteY26" fmla="*/ 1524000 h 5170090"/>
              <a:gd name="connsiteX27" fmla="*/ 5743993 w 8818806"/>
              <a:gd name="connsiteY27" fmla="*/ 1457739 h 5170090"/>
              <a:gd name="connsiteX28" fmla="*/ 5783750 w 8818806"/>
              <a:gd name="connsiteY28" fmla="*/ 1444487 h 5170090"/>
              <a:gd name="connsiteX29" fmla="*/ 5929524 w 8818806"/>
              <a:gd name="connsiteY29" fmla="*/ 1404731 h 5170090"/>
              <a:gd name="connsiteX30" fmla="*/ 5969280 w 8818806"/>
              <a:gd name="connsiteY30" fmla="*/ 1378226 h 5170090"/>
              <a:gd name="connsiteX31" fmla="*/ 6009037 w 8818806"/>
              <a:gd name="connsiteY31" fmla="*/ 1364974 h 5170090"/>
              <a:gd name="connsiteX32" fmla="*/ 6115054 w 8818806"/>
              <a:gd name="connsiteY32" fmla="*/ 1325217 h 5170090"/>
              <a:gd name="connsiteX33" fmla="*/ 6154810 w 8818806"/>
              <a:gd name="connsiteY33" fmla="*/ 1311965 h 5170090"/>
              <a:gd name="connsiteX34" fmla="*/ 6234324 w 8818806"/>
              <a:gd name="connsiteY34" fmla="*/ 1245704 h 5170090"/>
              <a:gd name="connsiteX35" fmla="*/ 6274080 w 8818806"/>
              <a:gd name="connsiteY35" fmla="*/ 1232452 h 5170090"/>
              <a:gd name="connsiteX36" fmla="*/ 6313837 w 8818806"/>
              <a:gd name="connsiteY36" fmla="*/ 1192696 h 5170090"/>
              <a:gd name="connsiteX37" fmla="*/ 6724654 w 8818806"/>
              <a:gd name="connsiteY37" fmla="*/ 1192696 h 5170090"/>
              <a:gd name="connsiteX38" fmla="*/ 7400515 w 8818806"/>
              <a:gd name="connsiteY38" fmla="*/ 1577009 h 5170090"/>
              <a:gd name="connsiteX39" fmla="*/ 7427019 w 8818806"/>
              <a:gd name="connsiteY39" fmla="*/ 1550504 h 5170090"/>
              <a:gd name="connsiteX40" fmla="*/ 7440271 w 8818806"/>
              <a:gd name="connsiteY40" fmla="*/ 1497496 h 5170090"/>
              <a:gd name="connsiteX41" fmla="*/ 7466776 w 8818806"/>
              <a:gd name="connsiteY41" fmla="*/ 1404731 h 5170090"/>
              <a:gd name="connsiteX42" fmla="*/ 7493280 w 8818806"/>
              <a:gd name="connsiteY42" fmla="*/ 1272209 h 5170090"/>
              <a:gd name="connsiteX43" fmla="*/ 7519784 w 8818806"/>
              <a:gd name="connsiteY43" fmla="*/ 1166191 h 5170090"/>
              <a:gd name="connsiteX44" fmla="*/ 8116132 w 8818806"/>
              <a:gd name="connsiteY44" fmla="*/ 1139687 h 5170090"/>
              <a:gd name="connsiteX45" fmla="*/ 8235402 w 8818806"/>
              <a:gd name="connsiteY45" fmla="*/ 1046922 h 5170090"/>
              <a:gd name="connsiteX46" fmla="*/ 8275158 w 8818806"/>
              <a:gd name="connsiteY46" fmla="*/ 1033670 h 5170090"/>
              <a:gd name="connsiteX47" fmla="*/ 8381176 w 8818806"/>
              <a:gd name="connsiteY47" fmla="*/ 1007165 h 5170090"/>
              <a:gd name="connsiteX48" fmla="*/ 8473941 w 8818806"/>
              <a:gd name="connsiteY48" fmla="*/ 980661 h 5170090"/>
              <a:gd name="connsiteX49" fmla="*/ 8526950 w 8818806"/>
              <a:gd name="connsiteY49" fmla="*/ 967409 h 5170090"/>
              <a:gd name="connsiteX50" fmla="*/ 8672724 w 8818806"/>
              <a:gd name="connsiteY50" fmla="*/ 927652 h 5170090"/>
              <a:gd name="connsiteX51" fmla="*/ 8752237 w 8818806"/>
              <a:gd name="connsiteY51" fmla="*/ 887896 h 5170090"/>
              <a:gd name="connsiteX52" fmla="*/ 8791993 w 8818806"/>
              <a:gd name="connsiteY52" fmla="*/ 874644 h 5170090"/>
              <a:gd name="connsiteX53" fmla="*/ 8818497 w 8818806"/>
              <a:gd name="connsiteY53" fmla="*/ 795131 h 5170090"/>
              <a:gd name="connsiteX54" fmla="*/ 8778741 w 8818806"/>
              <a:gd name="connsiteY54" fmla="*/ 569844 h 5170090"/>
              <a:gd name="connsiteX55" fmla="*/ 8752237 w 8818806"/>
              <a:gd name="connsiteY55" fmla="*/ 516835 h 5170090"/>
              <a:gd name="connsiteX56" fmla="*/ 8738984 w 8818806"/>
              <a:gd name="connsiteY56" fmla="*/ 410817 h 5170090"/>
              <a:gd name="connsiteX57" fmla="*/ 8685976 w 8818806"/>
              <a:gd name="connsiteY57" fmla="*/ 251791 h 5170090"/>
              <a:gd name="connsiteX58" fmla="*/ 8672724 w 8818806"/>
              <a:gd name="connsiteY58" fmla="*/ 212035 h 5170090"/>
              <a:gd name="connsiteX59" fmla="*/ 8593210 w 8818806"/>
              <a:gd name="connsiteY59" fmla="*/ 172278 h 5170090"/>
              <a:gd name="connsiteX60" fmla="*/ 8460689 w 8818806"/>
              <a:gd name="connsiteY60" fmla="*/ 159026 h 5170090"/>
              <a:gd name="connsiteX61" fmla="*/ 7108967 w 8818806"/>
              <a:gd name="connsiteY61" fmla="*/ 145774 h 5170090"/>
              <a:gd name="connsiteX62" fmla="*/ 6645141 w 8818806"/>
              <a:gd name="connsiteY62" fmla="*/ 119270 h 5170090"/>
              <a:gd name="connsiteX63" fmla="*/ 6592132 w 8818806"/>
              <a:gd name="connsiteY63" fmla="*/ 106017 h 5170090"/>
              <a:gd name="connsiteX64" fmla="*/ 6274080 w 8818806"/>
              <a:gd name="connsiteY64" fmla="*/ 66261 h 5170090"/>
              <a:gd name="connsiteX65" fmla="*/ 6048793 w 8818806"/>
              <a:gd name="connsiteY65" fmla="*/ 39757 h 5170090"/>
              <a:gd name="connsiteX66" fmla="*/ 5306671 w 8818806"/>
              <a:gd name="connsiteY66" fmla="*/ 66261 h 5170090"/>
              <a:gd name="connsiteX67" fmla="*/ 5160897 w 8818806"/>
              <a:gd name="connsiteY67" fmla="*/ 119270 h 5170090"/>
              <a:gd name="connsiteX68" fmla="*/ 4935610 w 8818806"/>
              <a:gd name="connsiteY68" fmla="*/ 172278 h 5170090"/>
              <a:gd name="connsiteX69" fmla="*/ 4842845 w 8818806"/>
              <a:gd name="connsiteY69" fmla="*/ 185531 h 5170090"/>
              <a:gd name="connsiteX70" fmla="*/ 4140480 w 8818806"/>
              <a:gd name="connsiteY70" fmla="*/ 159026 h 5170090"/>
              <a:gd name="connsiteX71" fmla="*/ 4087471 w 8818806"/>
              <a:gd name="connsiteY71" fmla="*/ 145774 h 5170090"/>
              <a:gd name="connsiteX72" fmla="*/ 3954950 w 8818806"/>
              <a:gd name="connsiteY72" fmla="*/ 92765 h 5170090"/>
              <a:gd name="connsiteX73" fmla="*/ 3888689 w 8818806"/>
              <a:gd name="connsiteY73" fmla="*/ 66261 h 5170090"/>
              <a:gd name="connsiteX74" fmla="*/ 3782671 w 8818806"/>
              <a:gd name="connsiteY74" fmla="*/ 39757 h 5170090"/>
              <a:gd name="connsiteX75" fmla="*/ 3676654 w 8818806"/>
              <a:gd name="connsiteY75" fmla="*/ 13252 h 5170090"/>
              <a:gd name="connsiteX76" fmla="*/ 3438115 w 8818806"/>
              <a:gd name="connsiteY76" fmla="*/ 0 h 5170090"/>
              <a:gd name="connsiteX77" fmla="*/ 2841767 w 8818806"/>
              <a:gd name="connsiteY77" fmla="*/ 26504 h 5170090"/>
              <a:gd name="connsiteX78" fmla="*/ 2735750 w 8818806"/>
              <a:gd name="connsiteY78" fmla="*/ 66261 h 5170090"/>
              <a:gd name="connsiteX79" fmla="*/ 2192410 w 8818806"/>
              <a:gd name="connsiteY79" fmla="*/ 106017 h 5170090"/>
              <a:gd name="connsiteX80" fmla="*/ 2099645 w 8818806"/>
              <a:gd name="connsiteY80" fmla="*/ 132522 h 5170090"/>
              <a:gd name="connsiteX81" fmla="*/ 1370776 w 8818806"/>
              <a:gd name="connsiteY81" fmla="*/ 106017 h 5170090"/>
              <a:gd name="connsiteX82" fmla="*/ 1304515 w 8818806"/>
              <a:gd name="connsiteY82" fmla="*/ 79513 h 5170090"/>
              <a:gd name="connsiteX83" fmla="*/ 1132237 w 8818806"/>
              <a:gd name="connsiteY83" fmla="*/ 66261 h 5170090"/>
              <a:gd name="connsiteX84" fmla="*/ 191332 w 8818806"/>
              <a:gd name="connsiteY84" fmla="*/ 92765 h 5170090"/>
              <a:gd name="connsiteX85" fmla="*/ 72063 w 8818806"/>
              <a:gd name="connsiteY85" fmla="*/ 185531 h 5170090"/>
              <a:gd name="connsiteX86" fmla="*/ 58810 w 8818806"/>
              <a:gd name="connsiteY86" fmla="*/ 251791 h 5170090"/>
              <a:gd name="connsiteX87" fmla="*/ 32306 w 8818806"/>
              <a:gd name="connsiteY87" fmla="*/ 291548 h 5170090"/>
              <a:gd name="connsiteX88" fmla="*/ 19054 w 8818806"/>
              <a:gd name="connsiteY88" fmla="*/ 344557 h 5170090"/>
              <a:gd name="connsiteX89" fmla="*/ 178080 w 8818806"/>
              <a:gd name="connsiteY89" fmla="*/ 821635 h 517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8818806" h="5170090">
                <a:moveTo>
                  <a:pt x="933454" y="5141844"/>
                </a:moveTo>
                <a:lnTo>
                  <a:pt x="3212828" y="5155096"/>
                </a:lnTo>
                <a:cubicBezTo>
                  <a:pt x="3592738" y="5155096"/>
                  <a:pt x="3770041" y="5207895"/>
                  <a:pt x="4047715" y="5115339"/>
                </a:cubicBezTo>
                <a:cubicBezTo>
                  <a:pt x="3982031" y="4688405"/>
                  <a:pt x="4001732" y="4880453"/>
                  <a:pt x="4034463" y="4094922"/>
                </a:cubicBezTo>
                <a:cubicBezTo>
                  <a:pt x="4035979" y="4058527"/>
                  <a:pt x="4060967" y="3988904"/>
                  <a:pt x="4060967" y="3988904"/>
                </a:cubicBezTo>
                <a:cubicBezTo>
                  <a:pt x="4065384" y="3918226"/>
                  <a:pt x="4067505" y="3847367"/>
                  <a:pt x="4074219" y="3776870"/>
                </a:cubicBezTo>
                <a:cubicBezTo>
                  <a:pt x="4076354" y="3754447"/>
                  <a:pt x="4087471" y="3733133"/>
                  <a:pt x="4087471" y="3710609"/>
                </a:cubicBezTo>
                <a:cubicBezTo>
                  <a:pt x="4087471" y="3530850"/>
                  <a:pt x="4087255" y="3603835"/>
                  <a:pt x="4060967" y="3511826"/>
                </a:cubicBezTo>
                <a:cubicBezTo>
                  <a:pt x="4055963" y="3494313"/>
                  <a:pt x="4054890" y="3475558"/>
                  <a:pt x="4047715" y="3458817"/>
                </a:cubicBezTo>
                <a:cubicBezTo>
                  <a:pt x="4041441" y="3444178"/>
                  <a:pt x="4030045" y="3432313"/>
                  <a:pt x="4021210" y="3419061"/>
                </a:cubicBezTo>
                <a:cubicBezTo>
                  <a:pt x="3994257" y="3284293"/>
                  <a:pt x="4013808" y="3396491"/>
                  <a:pt x="3994706" y="3167270"/>
                </a:cubicBezTo>
                <a:cubicBezTo>
                  <a:pt x="3991019" y="3123029"/>
                  <a:pt x="3985871" y="3078922"/>
                  <a:pt x="3981454" y="3034748"/>
                </a:cubicBezTo>
                <a:cubicBezTo>
                  <a:pt x="3985871" y="2831548"/>
                  <a:pt x="3983000" y="2628059"/>
                  <a:pt x="3994706" y="2425148"/>
                </a:cubicBezTo>
                <a:cubicBezTo>
                  <a:pt x="3998435" y="2360507"/>
                  <a:pt x="4013407" y="2353438"/>
                  <a:pt x="4047715" y="2319131"/>
                </a:cubicBezTo>
                <a:cubicBezTo>
                  <a:pt x="4056550" y="2301461"/>
                  <a:pt x="4069021" y="2285181"/>
                  <a:pt x="4074219" y="2266122"/>
                </a:cubicBezTo>
                <a:cubicBezTo>
                  <a:pt x="4088873" y="2212390"/>
                  <a:pt x="4077850" y="2179348"/>
                  <a:pt x="4100724" y="2133600"/>
                </a:cubicBezTo>
                <a:cubicBezTo>
                  <a:pt x="4107847" y="2119355"/>
                  <a:pt x="4118393" y="2107096"/>
                  <a:pt x="4127228" y="2093844"/>
                </a:cubicBezTo>
                <a:cubicBezTo>
                  <a:pt x="4131473" y="2076862"/>
                  <a:pt x="4144227" y="2020088"/>
                  <a:pt x="4153732" y="2001078"/>
                </a:cubicBezTo>
                <a:cubicBezTo>
                  <a:pt x="4160855" y="1986832"/>
                  <a:pt x="4171402" y="1974574"/>
                  <a:pt x="4180237" y="1961322"/>
                </a:cubicBezTo>
                <a:cubicBezTo>
                  <a:pt x="4184654" y="1877392"/>
                  <a:pt x="4113382" y="1734962"/>
                  <a:pt x="4193489" y="1709531"/>
                </a:cubicBezTo>
                <a:cubicBezTo>
                  <a:pt x="4454563" y="1626650"/>
                  <a:pt x="4741316" y="1703884"/>
                  <a:pt x="5015124" y="1696278"/>
                </a:cubicBezTo>
                <a:cubicBezTo>
                  <a:pt x="5059501" y="1695045"/>
                  <a:pt x="5103471" y="1687443"/>
                  <a:pt x="5147645" y="1683026"/>
                </a:cubicBezTo>
                <a:cubicBezTo>
                  <a:pt x="5174149" y="1674191"/>
                  <a:pt x="5201628" y="1667869"/>
                  <a:pt x="5227158" y="1656522"/>
                </a:cubicBezTo>
                <a:cubicBezTo>
                  <a:pt x="5241713" y="1650053"/>
                  <a:pt x="5252275" y="1636291"/>
                  <a:pt x="5266915" y="1630017"/>
                </a:cubicBezTo>
                <a:cubicBezTo>
                  <a:pt x="5326370" y="1604536"/>
                  <a:pt x="5308095" y="1629305"/>
                  <a:pt x="5359680" y="1603513"/>
                </a:cubicBezTo>
                <a:cubicBezTo>
                  <a:pt x="5518807" y="1523951"/>
                  <a:pt x="5302689" y="1624457"/>
                  <a:pt x="5425941" y="1550504"/>
                </a:cubicBezTo>
                <a:cubicBezTo>
                  <a:pt x="5446315" y="1538279"/>
                  <a:pt x="5517708" y="1526850"/>
                  <a:pt x="5531958" y="1524000"/>
                </a:cubicBezTo>
                <a:cubicBezTo>
                  <a:pt x="5666047" y="1456957"/>
                  <a:pt x="5476718" y="1546829"/>
                  <a:pt x="5743993" y="1457739"/>
                </a:cubicBezTo>
                <a:cubicBezTo>
                  <a:pt x="5757245" y="1453322"/>
                  <a:pt x="5770273" y="1448162"/>
                  <a:pt x="5783750" y="1444487"/>
                </a:cubicBezTo>
                <a:cubicBezTo>
                  <a:pt x="5948158" y="1399649"/>
                  <a:pt x="5838014" y="1435233"/>
                  <a:pt x="5929524" y="1404731"/>
                </a:cubicBezTo>
                <a:cubicBezTo>
                  <a:pt x="5942776" y="1395896"/>
                  <a:pt x="5955034" y="1385349"/>
                  <a:pt x="5969280" y="1378226"/>
                </a:cubicBezTo>
                <a:cubicBezTo>
                  <a:pt x="5981774" y="1371979"/>
                  <a:pt x="5995909" y="1369748"/>
                  <a:pt x="6009037" y="1364974"/>
                </a:cubicBezTo>
                <a:cubicBezTo>
                  <a:pt x="6044507" y="1352076"/>
                  <a:pt x="6079584" y="1338115"/>
                  <a:pt x="6115054" y="1325217"/>
                </a:cubicBezTo>
                <a:cubicBezTo>
                  <a:pt x="6128182" y="1320443"/>
                  <a:pt x="6142316" y="1318212"/>
                  <a:pt x="6154810" y="1311965"/>
                </a:cubicBezTo>
                <a:cubicBezTo>
                  <a:pt x="6241526" y="1268608"/>
                  <a:pt x="6146398" y="1304322"/>
                  <a:pt x="6234324" y="1245704"/>
                </a:cubicBezTo>
                <a:cubicBezTo>
                  <a:pt x="6245947" y="1237955"/>
                  <a:pt x="6260828" y="1236869"/>
                  <a:pt x="6274080" y="1232452"/>
                </a:cubicBezTo>
                <a:cubicBezTo>
                  <a:pt x="6287332" y="1219200"/>
                  <a:pt x="6295260" y="1195173"/>
                  <a:pt x="6313837" y="1192696"/>
                </a:cubicBezTo>
                <a:cubicBezTo>
                  <a:pt x="6595389" y="1155156"/>
                  <a:pt x="6570272" y="1154101"/>
                  <a:pt x="6724654" y="1192696"/>
                </a:cubicBezTo>
                <a:cubicBezTo>
                  <a:pt x="6744667" y="1793097"/>
                  <a:pt x="6606334" y="1622828"/>
                  <a:pt x="7400515" y="1577009"/>
                </a:cubicBezTo>
                <a:cubicBezTo>
                  <a:pt x="7412989" y="1576289"/>
                  <a:pt x="7418184" y="1559339"/>
                  <a:pt x="7427019" y="1550504"/>
                </a:cubicBezTo>
                <a:cubicBezTo>
                  <a:pt x="7431436" y="1532835"/>
                  <a:pt x="7435479" y="1515067"/>
                  <a:pt x="7440271" y="1497496"/>
                </a:cubicBezTo>
                <a:cubicBezTo>
                  <a:pt x="7448733" y="1466470"/>
                  <a:pt x="7459410" y="1436035"/>
                  <a:pt x="7466776" y="1404731"/>
                </a:cubicBezTo>
                <a:cubicBezTo>
                  <a:pt x="7477094" y="1360880"/>
                  <a:pt x="7482354" y="1315913"/>
                  <a:pt x="7493280" y="1272209"/>
                </a:cubicBezTo>
                <a:cubicBezTo>
                  <a:pt x="7502115" y="1236870"/>
                  <a:pt x="7484155" y="1173772"/>
                  <a:pt x="7519784" y="1166191"/>
                </a:cubicBezTo>
                <a:cubicBezTo>
                  <a:pt x="7714406" y="1124782"/>
                  <a:pt x="7917349" y="1148522"/>
                  <a:pt x="8116132" y="1139687"/>
                </a:cubicBezTo>
                <a:cubicBezTo>
                  <a:pt x="8170341" y="1085478"/>
                  <a:pt x="8165250" y="1081998"/>
                  <a:pt x="8235402" y="1046922"/>
                </a:cubicBezTo>
                <a:cubicBezTo>
                  <a:pt x="8247896" y="1040675"/>
                  <a:pt x="8261681" y="1037345"/>
                  <a:pt x="8275158" y="1033670"/>
                </a:cubicBezTo>
                <a:cubicBezTo>
                  <a:pt x="8310301" y="1024085"/>
                  <a:pt x="8345837" y="1016000"/>
                  <a:pt x="8381176" y="1007165"/>
                </a:cubicBezTo>
                <a:cubicBezTo>
                  <a:pt x="8546915" y="965730"/>
                  <a:pt x="8340837" y="1018690"/>
                  <a:pt x="8473941" y="980661"/>
                </a:cubicBezTo>
                <a:cubicBezTo>
                  <a:pt x="8491454" y="975657"/>
                  <a:pt x="8509280" y="971826"/>
                  <a:pt x="8526950" y="967409"/>
                </a:cubicBezTo>
                <a:cubicBezTo>
                  <a:pt x="8590463" y="903893"/>
                  <a:pt x="8513104" y="970217"/>
                  <a:pt x="8672724" y="927652"/>
                </a:cubicBezTo>
                <a:cubicBezTo>
                  <a:pt x="8701356" y="920017"/>
                  <a:pt x="8725158" y="899931"/>
                  <a:pt x="8752237" y="887896"/>
                </a:cubicBezTo>
                <a:cubicBezTo>
                  <a:pt x="8765002" y="882223"/>
                  <a:pt x="8778741" y="879061"/>
                  <a:pt x="8791993" y="874644"/>
                </a:cubicBezTo>
                <a:cubicBezTo>
                  <a:pt x="8800828" y="848140"/>
                  <a:pt x="8821582" y="822898"/>
                  <a:pt x="8818497" y="795131"/>
                </a:cubicBezTo>
                <a:cubicBezTo>
                  <a:pt x="8812582" y="741894"/>
                  <a:pt x="8804602" y="621568"/>
                  <a:pt x="8778741" y="569844"/>
                </a:cubicBezTo>
                <a:lnTo>
                  <a:pt x="8752237" y="516835"/>
                </a:lnTo>
                <a:cubicBezTo>
                  <a:pt x="8747819" y="481496"/>
                  <a:pt x="8747622" y="445368"/>
                  <a:pt x="8738984" y="410817"/>
                </a:cubicBezTo>
                <a:cubicBezTo>
                  <a:pt x="8725432" y="356609"/>
                  <a:pt x="8703645" y="304800"/>
                  <a:pt x="8685976" y="251791"/>
                </a:cubicBezTo>
                <a:cubicBezTo>
                  <a:pt x="8681559" y="238539"/>
                  <a:pt x="8684347" y="219783"/>
                  <a:pt x="8672724" y="212035"/>
                </a:cubicBezTo>
                <a:cubicBezTo>
                  <a:pt x="8643241" y="192380"/>
                  <a:pt x="8628871" y="177764"/>
                  <a:pt x="8593210" y="172278"/>
                </a:cubicBezTo>
                <a:cubicBezTo>
                  <a:pt x="8549332" y="165527"/>
                  <a:pt x="8505076" y="159819"/>
                  <a:pt x="8460689" y="159026"/>
                </a:cubicBezTo>
                <a:lnTo>
                  <a:pt x="7108967" y="145774"/>
                </a:lnTo>
                <a:cubicBezTo>
                  <a:pt x="6915679" y="97453"/>
                  <a:pt x="7129525" y="146950"/>
                  <a:pt x="6645141" y="119270"/>
                </a:cubicBezTo>
                <a:cubicBezTo>
                  <a:pt x="6626957" y="118231"/>
                  <a:pt x="6610162" y="108593"/>
                  <a:pt x="6592132" y="106017"/>
                </a:cubicBezTo>
                <a:cubicBezTo>
                  <a:pt x="6486363" y="90907"/>
                  <a:pt x="6380484" y="75934"/>
                  <a:pt x="6274080" y="66261"/>
                </a:cubicBezTo>
                <a:cubicBezTo>
                  <a:pt x="6101546" y="50576"/>
                  <a:pt x="6176434" y="61030"/>
                  <a:pt x="6048793" y="39757"/>
                </a:cubicBezTo>
                <a:cubicBezTo>
                  <a:pt x="5801419" y="48592"/>
                  <a:pt x="5553705" y="50576"/>
                  <a:pt x="5306671" y="66261"/>
                </a:cubicBezTo>
                <a:cubicBezTo>
                  <a:pt x="5194409" y="73389"/>
                  <a:pt x="5242978" y="93620"/>
                  <a:pt x="5160897" y="119270"/>
                </a:cubicBezTo>
                <a:cubicBezTo>
                  <a:pt x="5123980" y="130807"/>
                  <a:pt x="4996105" y="162195"/>
                  <a:pt x="4935610" y="172278"/>
                </a:cubicBezTo>
                <a:cubicBezTo>
                  <a:pt x="4904799" y="177413"/>
                  <a:pt x="4873767" y="181113"/>
                  <a:pt x="4842845" y="185531"/>
                </a:cubicBezTo>
                <a:lnTo>
                  <a:pt x="4140480" y="159026"/>
                </a:lnTo>
                <a:cubicBezTo>
                  <a:pt x="4122292" y="158069"/>
                  <a:pt x="4104623" y="151900"/>
                  <a:pt x="4087471" y="145774"/>
                </a:cubicBezTo>
                <a:cubicBezTo>
                  <a:pt x="4042666" y="129772"/>
                  <a:pt x="3999124" y="110435"/>
                  <a:pt x="3954950" y="92765"/>
                </a:cubicBezTo>
                <a:cubicBezTo>
                  <a:pt x="3932863" y="83930"/>
                  <a:pt x="3911767" y="72030"/>
                  <a:pt x="3888689" y="66261"/>
                </a:cubicBezTo>
                <a:lnTo>
                  <a:pt x="3782671" y="39757"/>
                </a:lnTo>
                <a:cubicBezTo>
                  <a:pt x="3747332" y="30922"/>
                  <a:pt x="3713025" y="15273"/>
                  <a:pt x="3676654" y="13252"/>
                </a:cubicBezTo>
                <a:lnTo>
                  <a:pt x="3438115" y="0"/>
                </a:lnTo>
                <a:cubicBezTo>
                  <a:pt x="3239332" y="8835"/>
                  <a:pt x="3040112" y="10636"/>
                  <a:pt x="2841767" y="26504"/>
                </a:cubicBezTo>
                <a:cubicBezTo>
                  <a:pt x="2728116" y="35596"/>
                  <a:pt x="2818286" y="58758"/>
                  <a:pt x="2735750" y="66261"/>
                </a:cubicBezTo>
                <a:cubicBezTo>
                  <a:pt x="2554898" y="82702"/>
                  <a:pt x="2192410" y="106017"/>
                  <a:pt x="2192410" y="106017"/>
                </a:cubicBezTo>
                <a:cubicBezTo>
                  <a:pt x="2161488" y="114852"/>
                  <a:pt x="2131799" y="131948"/>
                  <a:pt x="2099645" y="132522"/>
                </a:cubicBezTo>
                <a:cubicBezTo>
                  <a:pt x="1563649" y="142094"/>
                  <a:pt x="1646436" y="151963"/>
                  <a:pt x="1370776" y="106017"/>
                </a:cubicBezTo>
                <a:cubicBezTo>
                  <a:pt x="1348689" y="97182"/>
                  <a:pt x="1327980" y="83424"/>
                  <a:pt x="1304515" y="79513"/>
                </a:cubicBezTo>
                <a:cubicBezTo>
                  <a:pt x="1247703" y="70044"/>
                  <a:pt x="1189829" y="65575"/>
                  <a:pt x="1132237" y="66261"/>
                </a:cubicBezTo>
                <a:cubicBezTo>
                  <a:pt x="818500" y="69996"/>
                  <a:pt x="504967" y="83930"/>
                  <a:pt x="191332" y="92765"/>
                </a:cubicBezTo>
                <a:cubicBezTo>
                  <a:pt x="96225" y="156170"/>
                  <a:pt x="134343" y="123249"/>
                  <a:pt x="72063" y="185531"/>
                </a:cubicBezTo>
                <a:cubicBezTo>
                  <a:pt x="67645" y="207618"/>
                  <a:pt x="66719" y="230701"/>
                  <a:pt x="58810" y="251791"/>
                </a:cubicBezTo>
                <a:cubicBezTo>
                  <a:pt x="53218" y="266704"/>
                  <a:pt x="38580" y="276909"/>
                  <a:pt x="32306" y="291548"/>
                </a:cubicBezTo>
                <a:cubicBezTo>
                  <a:pt x="25131" y="308289"/>
                  <a:pt x="23471" y="326887"/>
                  <a:pt x="19054" y="344557"/>
                </a:cubicBezTo>
                <a:cubicBezTo>
                  <a:pt x="48008" y="865741"/>
                  <a:pt x="-113713" y="821635"/>
                  <a:pt x="178080" y="821635"/>
                </a:cubicBezTo>
              </a:path>
            </a:pathLst>
          </a:custGeom>
          <a:noFill/>
          <a:ln w="76200">
            <a:solidFill>
              <a:srgbClr val="0000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Line 82"/>
          <p:cNvSpPr>
            <a:spLocks noChangeShapeType="1"/>
          </p:cNvSpPr>
          <p:nvPr/>
        </p:nvSpPr>
        <p:spPr bwMode="auto">
          <a:xfrm flipV="1">
            <a:off x="10414414" y="1846490"/>
            <a:ext cx="0" cy="3603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8564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998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49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49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b="0" dirty="0">
                <a:cs typeface="Times New Roman" panose="02020603050405020304" pitchFamily="18" charset="0"/>
              </a:rPr>
              <a:t>Introduction &amp; Logic Design Conventions</a:t>
            </a:r>
          </a:p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cs typeface="Times New Roman" panose="02020603050405020304" pitchFamily="18" charset="0"/>
              </a:rPr>
              <a:t>Building </a:t>
            </a:r>
            <a:r>
              <a:rPr lang="en-US" altLang="zh-CN" b="0" dirty="0">
                <a:cs typeface="Times New Roman" panose="02020603050405020304" pitchFamily="18" charset="0"/>
              </a:rPr>
              <a:t>a </a:t>
            </a:r>
            <a:r>
              <a:rPr lang="en-US" altLang="zh-CN" b="0" dirty="0" err="1">
                <a:cs typeface="Times New Roman" panose="02020603050405020304" pitchFamily="18" charset="0"/>
              </a:rPr>
              <a:t>datapath</a:t>
            </a:r>
            <a:endParaRPr lang="en-US" altLang="zh-CN" b="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Simple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Implementation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Scheme</a:t>
            </a:r>
          </a:p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cs typeface="Times New Roman" panose="02020603050405020304" pitchFamily="18" charset="0"/>
              </a:rPr>
              <a:t>Pipelining</a:t>
            </a:r>
            <a:endParaRPr lang="en-US" altLang="zh-CN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64172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592" y="1473587"/>
            <a:ext cx="7606402" cy="51237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6833" y="23806"/>
            <a:ext cx="8013576" cy="95436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Building the </a:t>
            </a:r>
            <a:r>
              <a:rPr lang="en-US" altLang="zh-CN" dirty="0" err="1"/>
              <a:t>Datapath</a:t>
            </a:r>
            <a:r>
              <a:rPr lang="en-US" altLang="zh-CN" dirty="0"/>
              <a:t> &amp; </a:t>
            </a:r>
            <a:r>
              <a:rPr lang="en-US" altLang="zh-CN" dirty="0">
                <a:solidFill>
                  <a:srgbClr val="FF0000"/>
                </a:solidFill>
              </a:rPr>
              <a:t>Controller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294641" y="3481798"/>
            <a:ext cx="977961" cy="234245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288183" y="3505789"/>
            <a:ext cx="594073" cy="210253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287420" y="3959495"/>
            <a:ext cx="871325" cy="231243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530907" y="5248314"/>
            <a:ext cx="734900" cy="196910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839877" y="5640120"/>
            <a:ext cx="775332" cy="2371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693215" y="3746095"/>
            <a:ext cx="673214" cy="158673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266" y="1128316"/>
            <a:ext cx="8229600" cy="428476"/>
          </a:xfrm>
        </p:spPr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dirty="0" smtClean="0"/>
              <a:t>There are 7+4 signals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513" y="1734630"/>
            <a:ext cx="609685" cy="1105054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H="1">
            <a:off x="8765235" y="1916832"/>
            <a:ext cx="459665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16200000" flipH="1">
            <a:off x="7350731" y="2672901"/>
            <a:ext cx="2721252" cy="1288626"/>
          </a:xfrm>
          <a:prstGeom prst="bentConnector3">
            <a:avLst>
              <a:gd name="adj1" fmla="val 43182"/>
            </a:avLst>
          </a:prstGeom>
          <a:ln w="2032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9355671" y="4677840"/>
            <a:ext cx="221238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9171497" y="2604660"/>
            <a:ext cx="15016" cy="320284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 flipV="1">
            <a:off x="8166321" y="2918869"/>
            <a:ext cx="1005176" cy="2102"/>
          </a:xfrm>
          <a:prstGeom prst="line">
            <a:avLst/>
          </a:prstGeom>
          <a:ln w="2032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8166321" y="2679542"/>
            <a:ext cx="1227" cy="239327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 flipV="1">
            <a:off x="8021324" y="19454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V="1">
            <a:off x="8143461" y="26512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8659077" y="1483419"/>
            <a:ext cx="1127289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9796198" y="1473587"/>
            <a:ext cx="0" cy="81357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9527426" y="2745136"/>
            <a:ext cx="1" cy="30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7816686" y="1576299"/>
            <a:ext cx="608722" cy="248609"/>
          </a:xfrm>
          <a:prstGeom prst="roundRect">
            <a:avLst/>
          </a:prstGeom>
          <a:solidFill>
            <a:srgbClr val="FFE5E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7806299" y="1579245"/>
            <a:ext cx="674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200" b="0" dirty="0" smtClean="0">
                <a:solidFill>
                  <a:srgbClr val="00B0F0"/>
                </a:solidFill>
              </a:rPr>
              <a:t>Branch</a:t>
            </a:r>
            <a:endParaRPr lang="zh-CN" altLang="en-US" sz="1200" b="0" dirty="0">
              <a:solidFill>
                <a:srgbClr val="00B0F0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9600552" y="2858707"/>
            <a:ext cx="594073" cy="210253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9631568" y="2824641"/>
            <a:ext cx="57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200" b="0" dirty="0" smtClean="0">
                <a:solidFill>
                  <a:srgbClr val="00B0F0"/>
                </a:solidFill>
              </a:rPr>
              <a:t>jump</a:t>
            </a:r>
            <a:endParaRPr lang="zh-CN" altLang="en-US" sz="1200" b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3834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9696" y="71510"/>
            <a:ext cx="7869560" cy="954360"/>
          </a:xfrm>
        </p:spPr>
        <p:txBody>
          <a:bodyPr/>
          <a:lstStyle/>
          <a:p>
            <a:r>
              <a:rPr lang="en-US" altLang="zh-CN" dirty="0"/>
              <a:t>Building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1114076"/>
            <a:ext cx="8229600" cy="4968552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CN" sz="2200" b="0" dirty="0" err="1">
                <a:solidFill>
                  <a:prstClr val="black"/>
                </a:solidFill>
              </a:rPr>
              <a:t>Analyse</a:t>
            </a:r>
            <a:r>
              <a:rPr lang="en-US" altLang="zh-CN" sz="2200" b="0" dirty="0">
                <a:solidFill>
                  <a:prstClr val="black"/>
                </a:solidFill>
              </a:rPr>
              <a:t> for cause and effect</a:t>
            </a:r>
          </a:p>
          <a:p>
            <a:pPr eaLnBrk="1" hangingPunct="1">
              <a:spcBef>
                <a:spcPts val="0"/>
              </a:spcBef>
              <a:buClrTx/>
              <a:buSzTx/>
            </a:pPr>
            <a:r>
              <a:rPr lang="en-US" altLang="zh-CN" sz="2200" b="0" dirty="0">
                <a:solidFill>
                  <a:schemeClr val="tx1"/>
                </a:solidFill>
                <a:latin typeface="Calibri"/>
              </a:rPr>
              <a:t> </a:t>
            </a:r>
            <a:r>
              <a:rPr lang="en-US" altLang="zh-CN" sz="2200" b="0" dirty="0">
                <a:solidFill>
                  <a:srgbClr val="FF0000"/>
                </a:solidFill>
                <a:latin typeface="Calibri"/>
              </a:rPr>
              <a:t>Information</a:t>
            </a:r>
            <a:r>
              <a:rPr lang="en-US" altLang="zh-CN" sz="2200" b="0" dirty="0">
                <a:solidFill>
                  <a:prstClr val="black"/>
                </a:solidFill>
                <a:latin typeface="Calibri"/>
              </a:rPr>
              <a:t> comes from the 32 bits of the instruction  </a:t>
            </a:r>
          </a:p>
          <a:p>
            <a:pPr eaLnBrk="1" hangingPunct="1">
              <a:spcBef>
                <a:spcPts val="0"/>
              </a:spcBef>
              <a:buClrTx/>
              <a:buSzTx/>
            </a:pPr>
            <a:r>
              <a:rPr lang="en-US" altLang="zh-CN" sz="2200" b="0" dirty="0">
                <a:solidFill>
                  <a:prstClr val="black"/>
                </a:solidFill>
                <a:latin typeface="Calibri"/>
              </a:rPr>
              <a:t>Selecting the </a:t>
            </a:r>
            <a:r>
              <a:rPr lang="en-US" altLang="zh-CN" sz="2200" b="0" dirty="0">
                <a:solidFill>
                  <a:srgbClr val="FF0000"/>
                </a:solidFill>
                <a:latin typeface="Calibri"/>
              </a:rPr>
              <a:t>operations</a:t>
            </a:r>
            <a:r>
              <a:rPr lang="en-US" altLang="zh-CN" sz="2200" b="0" dirty="0">
                <a:solidFill>
                  <a:prstClr val="black"/>
                </a:solidFill>
                <a:latin typeface="Calibri"/>
              </a:rPr>
              <a:t> to perform (ALU, read/write, etc.)</a:t>
            </a:r>
          </a:p>
          <a:p>
            <a:pPr eaLnBrk="1" hangingPunct="1">
              <a:spcBef>
                <a:spcPts val="0"/>
              </a:spcBef>
              <a:buClrTx/>
              <a:buSzTx/>
            </a:pPr>
            <a:r>
              <a:rPr lang="en-US" altLang="zh-CN" sz="2200" b="0" dirty="0">
                <a:solidFill>
                  <a:prstClr val="black"/>
                </a:solidFill>
                <a:latin typeface="Calibri"/>
              </a:rPr>
              <a:t>Controlling the </a:t>
            </a:r>
            <a:r>
              <a:rPr lang="en-US" altLang="zh-CN" sz="2200" b="0" dirty="0">
                <a:solidFill>
                  <a:srgbClr val="FF0000"/>
                </a:solidFill>
                <a:latin typeface="Calibri"/>
              </a:rPr>
              <a:t>flow of data</a:t>
            </a:r>
            <a:r>
              <a:rPr lang="en-US" altLang="zh-CN" sz="2200" b="0" dirty="0">
                <a:solidFill>
                  <a:prstClr val="black"/>
                </a:solidFill>
                <a:latin typeface="Calibri"/>
              </a:rPr>
              <a:t> (multiplexor inputs)</a:t>
            </a:r>
          </a:p>
          <a:p>
            <a:pPr eaLnBrk="1" hangingPunct="1">
              <a:spcBef>
                <a:spcPts val="0"/>
              </a:spcBef>
              <a:buClrTx/>
              <a:buSzTx/>
            </a:pPr>
            <a:r>
              <a:rPr lang="en-US" altLang="zh-CN" sz="2200" b="0" dirty="0">
                <a:solidFill>
                  <a:prstClr val="black"/>
                </a:solidFill>
                <a:latin typeface="Calibri"/>
              </a:rPr>
              <a:t>ALU's operation based on </a:t>
            </a:r>
            <a:r>
              <a:rPr lang="en-US" altLang="zh-CN" sz="2200" b="0" dirty="0">
                <a:solidFill>
                  <a:srgbClr val="FF0000"/>
                </a:solidFill>
                <a:latin typeface="Calibri"/>
              </a:rPr>
              <a:t>instruction type</a:t>
            </a:r>
            <a:r>
              <a:rPr lang="en-US" altLang="zh-CN" sz="2200" b="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altLang="zh-CN" sz="2200" b="0" dirty="0">
                <a:solidFill>
                  <a:srgbClr val="FF0000"/>
                </a:solidFill>
                <a:latin typeface="Calibri"/>
              </a:rPr>
              <a:t>function</a:t>
            </a:r>
            <a:r>
              <a:rPr lang="en-US" altLang="zh-CN" sz="2200" b="0" dirty="0">
                <a:solidFill>
                  <a:prstClr val="black"/>
                </a:solidFill>
                <a:latin typeface="Calibri"/>
              </a:rPr>
              <a:t> code</a:t>
            </a:r>
            <a:br>
              <a:rPr lang="en-US" altLang="zh-CN" sz="2200" b="0" dirty="0">
                <a:solidFill>
                  <a:prstClr val="black"/>
                </a:solidFill>
                <a:latin typeface="Calibri"/>
              </a:rPr>
            </a:b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735645" y="2996952"/>
            <a:ext cx="10760955" cy="3168352"/>
            <a:chOff x="1409967" y="3148440"/>
            <a:chExt cx="10093325" cy="2058988"/>
          </a:xfrm>
        </p:grpSpPr>
        <p:sp>
          <p:nvSpPr>
            <p:cNvPr id="30" name="矩形 29"/>
            <p:cNvSpPr/>
            <p:nvPr/>
          </p:nvSpPr>
          <p:spPr>
            <a:xfrm>
              <a:off x="2495599" y="4725144"/>
              <a:ext cx="4105541" cy="474812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/>
              </a:pP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498755" y="3979034"/>
              <a:ext cx="2369342" cy="243761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/>
              </a:pP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755570" y="3749690"/>
              <a:ext cx="1123413" cy="243766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/>
              </a:pP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06485" y="3744686"/>
              <a:ext cx="1249085" cy="24877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/>
              </a:pP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506486" y="4222795"/>
              <a:ext cx="2372497" cy="504056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/>
              </a:pP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871514" y="3749690"/>
              <a:ext cx="1120257" cy="975454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/>
              </a:pP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621391" y="3749690"/>
              <a:ext cx="1148371" cy="1450266"/>
            </a:xfrm>
            <a:prstGeom prst="rect">
              <a:avLst/>
            </a:prstGeom>
            <a:solidFill>
              <a:srgbClr val="F79646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/>
              </a:pP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984302" y="3749690"/>
              <a:ext cx="633672" cy="975454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/>
              </a:pP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763070" y="3749690"/>
              <a:ext cx="1296144" cy="1450266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Char char="•"/>
                <a:tabLst/>
                <a:defRPr/>
              </a:pP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39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9967" y="3148440"/>
              <a:ext cx="10093325" cy="205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5883762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What should ALU do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113" y="1058551"/>
            <a:ext cx="10972800" cy="4968552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ALU used for</a:t>
            </a:r>
          </a:p>
          <a:p>
            <a:pPr lvl="1" eaLnBrk="1" hangingPunct="1"/>
            <a:r>
              <a:rPr lang="en-US" altLang="en-US" sz="2000" dirty="0"/>
              <a:t>Load/Store: F = add</a:t>
            </a:r>
          </a:p>
          <a:p>
            <a:pPr lvl="1" eaLnBrk="1" hangingPunct="1"/>
            <a:r>
              <a:rPr lang="en-US" altLang="en-US" sz="2000" dirty="0"/>
              <a:t>Branch: F = subtract</a:t>
            </a:r>
          </a:p>
          <a:p>
            <a:pPr lvl="1" eaLnBrk="1" hangingPunct="1"/>
            <a:r>
              <a:rPr lang="en-US" altLang="en-US" sz="2000" dirty="0"/>
              <a:t>R-type: F depends on </a:t>
            </a:r>
            <a:r>
              <a:rPr lang="en-US" altLang="en-US" sz="2000" dirty="0" smtClean="0"/>
              <a:t>opcode</a:t>
            </a:r>
            <a:endParaRPr lang="en-US" altLang="zh-CN" sz="2000" dirty="0"/>
          </a:p>
          <a:p>
            <a:pPr eaLnBrk="1" hangingPunct="1"/>
            <a:r>
              <a:rPr lang="en-US" altLang="en-US" sz="2000" dirty="0"/>
              <a:t>Assume 2-bit </a:t>
            </a:r>
            <a:r>
              <a:rPr lang="en-US" altLang="en-US" sz="2000" dirty="0" err="1"/>
              <a:t>ALUOp</a:t>
            </a:r>
            <a:r>
              <a:rPr lang="en-US" altLang="en-US" sz="2000" dirty="0"/>
              <a:t> derived from opcode</a:t>
            </a:r>
          </a:p>
          <a:p>
            <a:pPr lvl="1" eaLnBrk="1" hangingPunct="1"/>
            <a:r>
              <a:rPr lang="en-US" altLang="en-US" sz="2000" dirty="0"/>
              <a:t>Combinational logic derives ALU control</a:t>
            </a:r>
            <a:endParaRPr lang="en-AU" altLang="en-US" sz="2000" dirty="0"/>
          </a:p>
        </p:txBody>
      </p:sp>
      <p:graphicFrame>
        <p:nvGraphicFramePr>
          <p:cNvPr id="26" name="Group 220"/>
          <p:cNvGraphicFramePr>
            <a:graphicFrameLocks noGrp="1"/>
          </p:cNvGraphicFramePr>
          <p:nvPr/>
        </p:nvGraphicFramePr>
        <p:xfrm>
          <a:off x="6888088" y="1020992"/>
          <a:ext cx="2996976" cy="2194560"/>
        </p:xfrm>
        <a:graphic>
          <a:graphicData uri="http://schemas.openxmlformats.org/drawingml/2006/table">
            <a:tbl>
              <a:tblPr/>
              <a:tblGrid>
                <a:gridCol w="15462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07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9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F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FF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9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9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9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9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97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Slt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" name="Group 69"/>
          <p:cNvGraphicFramePr>
            <a:graphicFrameLocks noGrp="1"/>
          </p:cNvGraphicFramePr>
          <p:nvPr/>
        </p:nvGraphicFramePr>
        <p:xfrm>
          <a:off x="767408" y="3253111"/>
          <a:ext cx="10945217" cy="3099915"/>
        </p:xfrm>
        <a:graphic>
          <a:graphicData uri="http://schemas.openxmlformats.org/drawingml/2006/table">
            <a:tbl>
              <a:tblPr/>
              <a:tblGrid>
                <a:gridCol w="1281826">
                  <a:extLst>
                    <a:ext uri="{9D8B030D-6E8A-4147-A177-3AD203B41FA5}">
                      <a16:colId xmlns="" xmlns:a16="http://schemas.microsoft.com/office/drawing/2014/main" val="3472260756"/>
                    </a:ext>
                  </a:extLst>
                </a:gridCol>
                <a:gridCol w="961791">
                  <a:extLst>
                    <a:ext uri="{9D8B030D-6E8A-4147-A177-3AD203B41FA5}">
                      <a16:colId xmlns="" xmlns:a16="http://schemas.microsoft.com/office/drawing/2014/main" val="766118210"/>
                    </a:ext>
                  </a:extLst>
                </a:gridCol>
                <a:gridCol w="1839362">
                  <a:extLst>
                    <a:ext uri="{9D8B030D-6E8A-4147-A177-3AD203B41FA5}">
                      <a16:colId xmlns="" xmlns:a16="http://schemas.microsoft.com/office/drawing/2014/main" val="1967461303"/>
                    </a:ext>
                  </a:extLst>
                </a:gridCol>
                <a:gridCol w="1830941">
                  <a:extLst>
                    <a:ext uri="{9D8B030D-6E8A-4147-A177-3AD203B41FA5}">
                      <a16:colId xmlns="" xmlns:a16="http://schemas.microsoft.com/office/drawing/2014/main" val="183553444"/>
                    </a:ext>
                  </a:extLst>
                </a:gridCol>
                <a:gridCol w="1830941">
                  <a:extLst>
                    <a:ext uri="{9D8B030D-6E8A-4147-A177-3AD203B41FA5}">
                      <a16:colId xmlns="" xmlns:a16="http://schemas.microsoft.com/office/drawing/2014/main" val="1384521803"/>
                    </a:ext>
                  </a:extLst>
                </a:gridCol>
                <a:gridCol w="1839362">
                  <a:extLst>
                    <a:ext uri="{9D8B030D-6E8A-4147-A177-3AD203B41FA5}">
                      <a16:colId xmlns="" xmlns:a16="http://schemas.microsoft.com/office/drawing/2014/main" val="2389311426"/>
                    </a:ext>
                  </a:extLst>
                </a:gridCol>
                <a:gridCol w="1360994">
                  <a:extLst>
                    <a:ext uri="{9D8B030D-6E8A-4147-A177-3AD203B41FA5}">
                      <a16:colId xmlns="" xmlns:a16="http://schemas.microsoft.com/office/drawing/2014/main" val="3226163378"/>
                    </a:ext>
                  </a:extLst>
                </a:gridCol>
              </a:tblGrid>
              <a:tr h="391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opcode</a:t>
                      </a:r>
                      <a:endParaRPr kumimoji="0" lang="en-AU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ALUOp</a:t>
                      </a:r>
                      <a:endParaRPr kumimoji="0" lang="en-AU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Operation</a:t>
                      </a:r>
                      <a:endParaRPr kumimoji="0" lang="en-AU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Funct7 </a:t>
                      </a:r>
                      <a:endParaRPr kumimoji="0" lang="en-AU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funct3</a:t>
                      </a: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 function</a:t>
                      </a:r>
                      <a:endParaRPr kumimoji="0" lang="en-AU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 control</a:t>
                      </a:r>
                      <a:endParaRPr kumimoji="0" lang="en-AU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4877749"/>
                  </a:ext>
                </a:extLst>
              </a:tr>
              <a:tr h="3077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 register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XXXXXXX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50122200"/>
                  </a:ext>
                </a:extLst>
              </a:tr>
              <a:tr h="3077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store register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XXXXXXX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27457729"/>
                  </a:ext>
                </a:extLst>
              </a:tr>
              <a:tr h="361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beq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 on equal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XXXXXXX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subtract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1641976"/>
                  </a:ext>
                </a:extLst>
              </a:tr>
              <a:tr h="307756"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3650482"/>
                  </a:ext>
                </a:extLst>
              </a:tr>
              <a:tr h="307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subtract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subtract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8350205"/>
                  </a:ext>
                </a:extLst>
              </a:tr>
              <a:tr h="307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38802216"/>
                  </a:ext>
                </a:extLst>
              </a:tr>
              <a:tr h="307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97131270"/>
                  </a:ext>
                </a:extLst>
              </a:tr>
              <a:tr h="30775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SLT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00000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010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Slt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04068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913206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82" y="1051862"/>
            <a:ext cx="7672660" cy="48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4832" y="116633"/>
            <a:ext cx="7869560" cy="489335"/>
          </a:xfrm>
        </p:spPr>
        <p:txBody>
          <a:bodyPr>
            <a:normAutofit fontScale="90000"/>
          </a:bodyPr>
          <a:lstStyle/>
          <a:p>
            <a:r>
              <a:rPr lang="en-US" altLang="zh-CN" sz="3000" dirty="0"/>
              <a:t>The ALU control is where and other </a:t>
            </a:r>
            <a:r>
              <a:rPr lang="en-US" altLang="zh-CN" sz="3000" dirty="0" smtClean="0"/>
              <a:t>signals(6)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312023" y="3284983"/>
            <a:ext cx="526267" cy="23376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6990365" y="541567"/>
            <a:ext cx="27368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Output signals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928858" y="5002290"/>
            <a:ext cx="720080" cy="21602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8760296" y="3284984"/>
            <a:ext cx="747362" cy="21602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928858" y="2924944"/>
            <a:ext cx="748544" cy="21602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159896" y="2420888"/>
            <a:ext cx="675354" cy="21602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968208" y="1124744"/>
            <a:ext cx="504056" cy="21602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567398" y="5517232"/>
            <a:ext cx="504056" cy="21602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肘形连接符 26"/>
          <p:cNvCxnSpPr/>
          <p:nvPr/>
        </p:nvCxnSpPr>
        <p:spPr>
          <a:xfrm rot="16200000" flipH="1">
            <a:off x="2783632" y="3717032"/>
            <a:ext cx="2664296" cy="1224136"/>
          </a:xfrm>
          <a:prstGeom prst="bentConnector3">
            <a:avLst>
              <a:gd name="adj1" fmla="val 7247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flipV="1">
            <a:off x="4727848" y="5002290"/>
            <a:ext cx="1839550" cy="658958"/>
          </a:xfrm>
          <a:prstGeom prst="bentConnector3">
            <a:avLst>
              <a:gd name="adj1" fmla="val 8728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6567398" y="4581127"/>
            <a:ext cx="504056" cy="8141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肘形连接符 38"/>
          <p:cNvCxnSpPr/>
          <p:nvPr/>
        </p:nvCxnSpPr>
        <p:spPr>
          <a:xfrm rot="5400000" flipH="1" flipV="1">
            <a:off x="6640746" y="4434259"/>
            <a:ext cx="959391" cy="176674"/>
          </a:xfrm>
          <a:prstGeom prst="bentConnector3">
            <a:avLst>
              <a:gd name="adj1" fmla="val 234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24398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Scheme of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776" y="1041694"/>
            <a:ext cx="8229600" cy="561806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2-level decoder</a:t>
            </a: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 flipH="1">
            <a:off x="6466258" y="3032720"/>
            <a:ext cx="1836737" cy="3276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First</a:t>
            </a:r>
          </a:p>
          <a:p>
            <a:pPr algn="ctr">
              <a:buFontTx/>
              <a:buNone/>
            </a:pPr>
            <a:r>
              <a:rPr lang="en-US" altLang="zh-CN" sz="2400" dirty="0"/>
              <a:t>Main </a:t>
            </a:r>
          </a:p>
          <a:p>
            <a:pPr algn="ctr">
              <a:buFontTx/>
              <a:buNone/>
            </a:pPr>
            <a:r>
              <a:rPr lang="en-US" altLang="zh-CN" sz="2400" dirty="0"/>
              <a:t>decoder</a:t>
            </a:r>
          </a:p>
        </p:txBody>
      </p:sp>
      <p:sp>
        <p:nvSpPr>
          <p:cNvPr id="6" name="Rectangle 41"/>
          <p:cNvSpPr>
            <a:spLocks noChangeArrowheads="1"/>
          </p:cNvSpPr>
          <p:nvPr/>
        </p:nvSpPr>
        <p:spPr bwMode="auto">
          <a:xfrm flipH="1">
            <a:off x="3023741" y="2935883"/>
            <a:ext cx="1800225" cy="15843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400"/>
              <a:t>ALU </a:t>
            </a:r>
          </a:p>
          <a:p>
            <a:pPr algn="ctr">
              <a:buFontTx/>
              <a:buNone/>
            </a:pPr>
            <a:r>
              <a:rPr lang="en-US" altLang="zh-CN" sz="2400"/>
              <a:t>Decoder</a:t>
            </a:r>
          </a:p>
          <a:p>
            <a:pPr algn="ctr"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Second</a:t>
            </a:r>
          </a:p>
        </p:txBody>
      </p:sp>
      <p:sp>
        <p:nvSpPr>
          <p:cNvPr id="7" name="Line 42"/>
          <p:cNvSpPr>
            <a:spLocks noChangeShapeType="1"/>
          </p:cNvSpPr>
          <p:nvPr/>
        </p:nvSpPr>
        <p:spPr bwMode="auto">
          <a:xfrm flipH="1" flipV="1">
            <a:off x="4840650" y="4174230"/>
            <a:ext cx="162560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 flipH="1">
            <a:off x="3863752" y="5636566"/>
            <a:ext cx="2602504" cy="25152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44"/>
          <p:cNvSpPr>
            <a:spLocks noChangeArrowheads="1"/>
          </p:cNvSpPr>
          <p:nvPr/>
        </p:nvSpPr>
        <p:spPr bwMode="auto">
          <a:xfrm flipH="1">
            <a:off x="3926694" y="4990454"/>
            <a:ext cx="2446645" cy="56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dirty="0" smtClean="0"/>
              <a:t> Control Signals (7)</a:t>
            </a:r>
            <a:endParaRPr lang="en-US" altLang="zh-CN" dirty="0"/>
          </a:p>
        </p:txBody>
      </p:sp>
      <p:sp>
        <p:nvSpPr>
          <p:cNvPr id="10" name="Freeform 52"/>
          <p:cNvSpPr>
            <a:spLocks/>
          </p:cNvSpPr>
          <p:nvPr/>
        </p:nvSpPr>
        <p:spPr bwMode="auto">
          <a:xfrm flipH="1">
            <a:off x="4427091" y="2143720"/>
            <a:ext cx="1081087" cy="1152525"/>
          </a:xfrm>
          <a:custGeom>
            <a:avLst/>
            <a:gdLst>
              <a:gd name="T0" fmla="*/ 2856 w 590"/>
              <a:gd name="T1" fmla="*/ 0 h 589"/>
              <a:gd name="T2" fmla="*/ 2856 w 590"/>
              <a:gd name="T3" fmla="*/ 2264 h 589"/>
              <a:gd name="T4" fmla="*/ 0 w 590"/>
              <a:gd name="T5" fmla="*/ 2264 h 589"/>
              <a:gd name="T6" fmla="*/ 0 w 590"/>
              <a:gd name="T7" fmla="*/ 5878 h 589"/>
              <a:gd name="T8" fmla="*/ 1759 w 590"/>
              <a:gd name="T9" fmla="*/ 5878 h 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0"/>
              <a:gd name="T16" fmla="*/ 0 h 589"/>
              <a:gd name="T17" fmla="*/ 590 w 590"/>
              <a:gd name="T18" fmla="*/ 589 h 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0" h="589">
                <a:moveTo>
                  <a:pt x="590" y="0"/>
                </a:moveTo>
                <a:lnTo>
                  <a:pt x="590" y="227"/>
                </a:lnTo>
                <a:lnTo>
                  <a:pt x="0" y="227"/>
                </a:lnTo>
                <a:lnTo>
                  <a:pt x="0" y="589"/>
                </a:lnTo>
                <a:lnTo>
                  <a:pt x="363" y="589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54"/>
          <p:cNvSpPr>
            <a:spLocks/>
          </p:cNvSpPr>
          <p:nvPr/>
        </p:nvSpPr>
        <p:spPr bwMode="auto">
          <a:xfrm flipH="1">
            <a:off x="8291066" y="2216745"/>
            <a:ext cx="1657350" cy="2303463"/>
          </a:xfrm>
          <a:custGeom>
            <a:avLst/>
            <a:gdLst>
              <a:gd name="T0" fmla="*/ 0 w 1044"/>
              <a:gd name="T1" fmla="*/ 0 h 1587"/>
              <a:gd name="T2" fmla="*/ 0 w 1044"/>
              <a:gd name="T3" fmla="*/ 1587 h 1587"/>
              <a:gd name="T4" fmla="*/ 1044 w 1044"/>
              <a:gd name="T5" fmla="*/ 1587 h 1587"/>
              <a:gd name="T6" fmla="*/ 0 60000 65536"/>
              <a:gd name="T7" fmla="*/ 0 60000 65536"/>
              <a:gd name="T8" fmla="*/ 0 60000 65536"/>
              <a:gd name="T9" fmla="*/ 0 w 1044"/>
              <a:gd name="T10" fmla="*/ 0 h 1587"/>
              <a:gd name="T11" fmla="*/ 1044 w 1044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4" h="1587">
                <a:moveTo>
                  <a:pt x="0" y="0"/>
                </a:moveTo>
                <a:lnTo>
                  <a:pt x="0" y="1587"/>
                </a:lnTo>
                <a:lnTo>
                  <a:pt x="1044" y="1587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45"/>
          <p:cNvGrpSpPr>
            <a:grpSpLocks/>
          </p:cNvGrpSpPr>
          <p:nvPr/>
        </p:nvGrpSpPr>
        <p:grpSpPr bwMode="auto">
          <a:xfrm flipH="1">
            <a:off x="3652391" y="1778595"/>
            <a:ext cx="7196137" cy="481013"/>
            <a:chOff x="-309" y="904"/>
            <a:chExt cx="4533" cy="303"/>
          </a:xfrm>
        </p:grpSpPr>
        <p:sp>
          <p:nvSpPr>
            <p:cNvPr id="13" name="Text Box 46"/>
            <p:cNvSpPr txBox="1">
              <a:spLocks noChangeArrowheads="1"/>
            </p:cNvSpPr>
            <p:nvPr/>
          </p:nvSpPr>
          <p:spPr bwMode="auto">
            <a:xfrm>
              <a:off x="-309" y="904"/>
              <a:ext cx="1221" cy="296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opcode(7)</a:t>
              </a:r>
              <a:endPara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47"/>
            <p:cNvSpPr txBox="1">
              <a:spLocks noChangeArrowheads="1"/>
            </p:cNvSpPr>
            <p:nvPr/>
          </p:nvSpPr>
          <p:spPr bwMode="auto">
            <a:xfrm>
              <a:off x="911" y="908"/>
              <a:ext cx="430" cy="296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 err="1" smtClean="0">
                  <a:latin typeface="Times New Roman" panose="02020603050405020304" pitchFamily="18" charset="0"/>
                </a:rPr>
                <a:t>rd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48"/>
            <p:cNvSpPr txBox="1">
              <a:spLocks noChangeArrowheads="1"/>
            </p:cNvSpPr>
            <p:nvPr/>
          </p:nvSpPr>
          <p:spPr bwMode="auto">
            <a:xfrm>
              <a:off x="1341" y="908"/>
              <a:ext cx="819" cy="291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dirty="0" err="1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funct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(3)</a:t>
              </a:r>
              <a:endPara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2160" y="908"/>
              <a:ext cx="624" cy="296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 smtClean="0">
                  <a:latin typeface="Times New Roman" panose="02020603050405020304" pitchFamily="18" charset="0"/>
                </a:rPr>
                <a:t>rs1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2784" y="911"/>
              <a:ext cx="528" cy="291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 smtClean="0">
                  <a:latin typeface="Times New Roman" panose="02020603050405020304" pitchFamily="18" charset="0"/>
                </a:rPr>
                <a:t>rs2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51"/>
            <p:cNvSpPr txBox="1">
              <a:spLocks noChangeArrowheads="1"/>
            </p:cNvSpPr>
            <p:nvPr/>
          </p:nvSpPr>
          <p:spPr bwMode="auto">
            <a:xfrm>
              <a:off x="3312" y="911"/>
              <a:ext cx="912" cy="296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dirty="0" err="1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funct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(7)</a:t>
              </a:r>
              <a:endPara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" name="Rectangle 56"/>
          <p:cNvSpPr>
            <a:spLocks noChangeArrowheads="1"/>
          </p:cNvSpPr>
          <p:nvPr/>
        </p:nvSpPr>
        <p:spPr bwMode="auto">
          <a:xfrm>
            <a:off x="761571" y="2894357"/>
            <a:ext cx="222221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ALU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operation(4)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1" name="Rectangle 59"/>
          <p:cNvSpPr>
            <a:spLocks noChangeArrowheads="1"/>
          </p:cNvSpPr>
          <p:nvPr/>
        </p:nvSpPr>
        <p:spPr bwMode="auto">
          <a:xfrm>
            <a:off x="5141439" y="3791794"/>
            <a:ext cx="1231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ALU op(2)</a:t>
            </a:r>
          </a:p>
        </p:txBody>
      </p:sp>
      <p:sp>
        <p:nvSpPr>
          <p:cNvPr id="23" name="Rectangle 62"/>
          <p:cNvSpPr>
            <a:spLocks noChangeArrowheads="1"/>
          </p:cNvSpPr>
          <p:nvPr/>
        </p:nvSpPr>
        <p:spPr bwMode="auto">
          <a:xfrm>
            <a:off x="5236690" y="4158506"/>
            <a:ext cx="928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Defined</a:t>
            </a:r>
          </a:p>
        </p:txBody>
      </p:sp>
      <p:sp>
        <p:nvSpPr>
          <p:cNvPr id="24" name="Rectangle 63"/>
          <p:cNvSpPr>
            <a:spLocks noChangeArrowheads="1"/>
          </p:cNvSpPr>
          <p:nvPr/>
        </p:nvSpPr>
        <p:spPr bwMode="auto">
          <a:xfrm>
            <a:off x="4604250" y="5341581"/>
            <a:ext cx="928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Defined</a:t>
            </a:r>
          </a:p>
        </p:txBody>
      </p:sp>
      <p:sp>
        <p:nvSpPr>
          <p:cNvPr id="20" name="Line 57"/>
          <p:cNvSpPr>
            <a:spLocks noChangeShapeType="1"/>
          </p:cNvSpPr>
          <p:nvPr/>
        </p:nvSpPr>
        <p:spPr bwMode="auto">
          <a:xfrm flipH="1">
            <a:off x="1051686" y="3764820"/>
            <a:ext cx="1972053" cy="26974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4823793" y="2246908"/>
            <a:ext cx="2755107" cy="1481138"/>
            <a:chOff x="3373415" y="2135560"/>
            <a:chExt cx="2755107" cy="1481138"/>
          </a:xfrm>
        </p:grpSpPr>
        <p:cxnSp>
          <p:nvCxnSpPr>
            <p:cNvPr id="29" name="肘形连接符 28"/>
            <p:cNvCxnSpPr/>
            <p:nvPr/>
          </p:nvCxnSpPr>
          <p:spPr>
            <a:xfrm rot="5400000">
              <a:off x="5177856" y="1524523"/>
              <a:ext cx="339629" cy="1561703"/>
            </a:xfrm>
            <a:prstGeom prst="bentConnector2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/>
            <p:nvPr/>
          </p:nvCxnSpPr>
          <p:spPr>
            <a:xfrm rot="10800000" flipV="1">
              <a:off x="3373415" y="2465934"/>
              <a:ext cx="1212212" cy="1150764"/>
            </a:xfrm>
            <a:prstGeom prst="bentConnector3">
              <a:avLst>
                <a:gd name="adj1" fmla="val 3304"/>
              </a:avLst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60"/>
          <p:cNvSpPr>
            <a:spLocks noChangeArrowheads="1"/>
          </p:cNvSpPr>
          <p:nvPr/>
        </p:nvSpPr>
        <p:spPr bwMode="auto">
          <a:xfrm>
            <a:off x="8230745" y="4651752"/>
            <a:ext cx="24495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0"/>
              </a:spcBef>
              <a:buSzTx/>
              <a:buNone/>
            </a:pPr>
            <a:r>
              <a:rPr lang="en-US" altLang="zh-CN" sz="1800" dirty="0"/>
              <a:t>instruction </a:t>
            </a:r>
            <a:r>
              <a:rPr lang="en-US" altLang="zh-CN" sz="1800" dirty="0" smtClean="0"/>
              <a:t>opcode </a:t>
            </a:r>
            <a:endParaRPr lang="en-US" altLang="zh-CN" sz="1800" dirty="0"/>
          </a:p>
          <a:p>
            <a:pPr algn="ctr">
              <a:spcBef>
                <a:spcPts val="0"/>
              </a:spcBef>
              <a:buSzTx/>
              <a:buNone/>
            </a:pPr>
            <a:r>
              <a:rPr lang="en-US" altLang="zh-CN" sz="1800" dirty="0" smtClean="0"/>
              <a:t>(7)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0360964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Signals for </a:t>
            </a:r>
            <a:r>
              <a:rPr lang="en-US" altLang="zh-CN" dirty="0" err="1">
                <a:solidFill>
                  <a:srgbClr val="FF0000"/>
                </a:solidFill>
              </a:rPr>
              <a:t>datapath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	</a:t>
            </a:r>
            <a:r>
              <a:rPr lang="en-US" altLang="zh-CN" sz="2200" dirty="0">
                <a:solidFill>
                  <a:prstClr val="black"/>
                </a:solidFill>
              </a:rPr>
              <a:t>Defined 7</a:t>
            </a:r>
            <a:r>
              <a:rPr lang="en-US" altLang="zh-CN" sz="2200" dirty="0" smtClean="0">
                <a:solidFill>
                  <a:prstClr val="black"/>
                </a:solidFill>
              </a:rPr>
              <a:t> control signals</a:t>
            </a:r>
            <a:endParaRPr lang="zh-CN" altLang="en-US" dirty="0"/>
          </a:p>
        </p:txBody>
      </p:sp>
      <p:graphicFrame>
        <p:nvGraphicFramePr>
          <p:cNvPr id="4" name="Group 121"/>
          <p:cNvGraphicFramePr>
            <a:graphicFrameLocks noGrp="1"/>
          </p:cNvGraphicFramePr>
          <p:nvPr>
            <p:extLst/>
          </p:nvPr>
        </p:nvGraphicFramePr>
        <p:xfrm>
          <a:off x="307776" y="1053964"/>
          <a:ext cx="11332840" cy="5615396"/>
        </p:xfrm>
        <a:graphic>
          <a:graphicData uri="http://schemas.openxmlformats.org/drawingml/2006/table">
            <a:tbl>
              <a:tblPr/>
              <a:tblGrid>
                <a:gridCol w="16953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3514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859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6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Signal name</a:t>
                      </a:r>
                    </a:p>
                  </a:txBody>
                  <a:tcPr marL="0" marR="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Effect when </a:t>
                      </a: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deasserted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(=0)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Effect when asserted(=1)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08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RegWrite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None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Register destination input is written with the value on the Write data input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89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ALUScr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second ALU operand come from the second register file output (Read data 2)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second ALU operand is the sign-extended lower 16 bits of the instruction..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6804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Branch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PCSrc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）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PC is replaced by the output of the adder that computers the value PC+4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PC is replaced by the output of the adder that computers the branch target.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03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Jump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PC is replaced by PC+4 or branch target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PC is updated by jump address computed by adder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0584197"/>
                  </a:ext>
                </a:extLst>
              </a:tr>
              <a:tr h="7824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MemRead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None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Data memory contents designated by the address input are put on the Read  data output.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708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MemWrite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None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Data memory contents designated by the address input are replaced by value on the Write data input.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7080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MemtoReg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(2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位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value fed to register Write data input comes from the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value fed to the register Write data input comes from the data memory.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96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</a:rPr>
                        <a:t>The value fed to the register Write data input comes from PC+4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6615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850991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圆角矩形 52"/>
          <p:cNvSpPr/>
          <p:nvPr/>
        </p:nvSpPr>
        <p:spPr>
          <a:xfrm>
            <a:off x="1024337" y="1213468"/>
            <a:ext cx="4206708" cy="5023844"/>
          </a:xfrm>
          <a:prstGeom prst="roundRect">
            <a:avLst>
              <a:gd name="adj" fmla="val 9499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984" y="81558"/>
            <a:ext cx="7867667" cy="539130"/>
          </a:xfrm>
        </p:spPr>
        <p:txBody>
          <a:bodyPr/>
          <a:lstStyle/>
          <a:p>
            <a:r>
              <a:rPr lang="en-US" altLang="zh-CN" dirty="0" smtClean="0"/>
              <a:t>Controller Implementation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3472" y="1916832"/>
            <a:ext cx="983548" cy="3960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And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35360" y="2420888"/>
            <a:ext cx="10081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6178304" y="661603"/>
            <a:ext cx="5891321" cy="4539797"/>
          </a:xfrm>
        </p:spPr>
        <p:txBody>
          <a:bodyPr/>
          <a:lstStyle/>
          <a:p>
            <a:r>
              <a:rPr lang="en-US" altLang="zh-CN" sz="2800" dirty="0" err="1" smtClean="0"/>
              <a:t>SrcB</a:t>
            </a:r>
            <a:r>
              <a:rPr lang="en-US" altLang="zh-CN" sz="2800" dirty="0" smtClean="0"/>
              <a:t>=</a:t>
            </a:r>
          </a:p>
          <a:p>
            <a:r>
              <a:rPr lang="en-US" altLang="zh-CN" sz="2800" dirty="0" err="1" smtClean="0"/>
              <a:t>MRead</a:t>
            </a:r>
            <a:r>
              <a:rPr lang="en-US" altLang="zh-CN" sz="2800" dirty="0" smtClean="0"/>
              <a:t>=LW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</a:rPr>
              <a:t>+LH+LB</a:t>
            </a:r>
          </a:p>
          <a:p>
            <a:r>
              <a:rPr lang="en-US" altLang="zh-CN" sz="2800" dirty="0" err="1" smtClean="0"/>
              <a:t>MWrite</a:t>
            </a:r>
            <a:r>
              <a:rPr lang="en-US" altLang="zh-CN" sz="2800" dirty="0" smtClean="0"/>
              <a:t>=SW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</a:rPr>
              <a:t>+SH+SB</a:t>
            </a:r>
          </a:p>
          <a:p>
            <a:r>
              <a:rPr lang="en-US" altLang="zh-CN" sz="2800" dirty="0" smtClean="0"/>
              <a:t>M2Reg=LW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</a:rPr>
              <a:t>+LH+LB</a:t>
            </a:r>
          </a:p>
          <a:p>
            <a:r>
              <a:rPr lang="en-US" altLang="zh-CN" sz="2800" dirty="0" err="1" smtClean="0"/>
              <a:t>RegDes</a:t>
            </a:r>
            <a:r>
              <a:rPr lang="en-US" altLang="zh-CN" sz="2800" dirty="0" smtClean="0"/>
              <a:t>=ALURI+LW+LUI   (</a:t>
            </a:r>
            <a:r>
              <a:rPr lang="en-US" altLang="zh-CN" sz="2800" dirty="0" err="1" smtClean="0"/>
              <a:t>rt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r>
              <a:rPr lang="en-US" altLang="zh-CN" sz="2800" dirty="0" err="1" smtClean="0"/>
              <a:t>Wreg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ALURR+ALURI+Load</a:t>
            </a:r>
            <a:endParaRPr lang="en-US" altLang="zh-CN" sz="2800" dirty="0" smtClean="0"/>
          </a:p>
          <a:p>
            <a:r>
              <a:rPr lang="en-US" altLang="zh-CN" sz="2800" dirty="0" smtClean="0"/>
              <a:t>+</a:t>
            </a:r>
            <a:r>
              <a:rPr lang="en-US" altLang="zh-CN" sz="2800" dirty="0" err="1" smtClean="0"/>
              <a:t>JAL+LUI+shift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dirty="0"/>
              <a:t>=</a:t>
            </a:r>
            <a:r>
              <a:rPr lang="en-US" altLang="zh-CN" sz="2800" dirty="0" smtClean="0"/>
              <a:t>~(Branch + J + JR + Store)</a:t>
            </a:r>
          </a:p>
          <a:p>
            <a:r>
              <a:rPr lang="en-US" altLang="zh-CN" sz="2800" dirty="0" smtClean="0"/>
              <a:t>Taken=</a:t>
            </a:r>
            <a:r>
              <a:rPr lang="en-US" altLang="zh-CN" sz="2800" dirty="0" err="1" smtClean="0"/>
              <a:t>Beq</a:t>
            </a:r>
            <a:r>
              <a:rPr lang="en-US" altLang="zh-CN" sz="2800" dirty="0" smtClean="0"/>
              <a:t>*Zero + </a:t>
            </a:r>
            <a:r>
              <a:rPr lang="en-US" altLang="zh-CN" sz="2800" dirty="0" err="1" smtClean="0"/>
              <a:t>Bne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~Zero</a:t>
            </a:r>
          </a:p>
          <a:p>
            <a:r>
              <a:rPr lang="en-US" altLang="zh-CN" sz="2800" dirty="0" err="1" smtClean="0"/>
              <a:t>SrcA</a:t>
            </a:r>
            <a:r>
              <a:rPr lang="en-US" altLang="zh-CN" sz="2800" dirty="0" smtClean="0"/>
              <a:t>=SLL + SRL = shift</a:t>
            </a:r>
          </a:p>
          <a:p>
            <a:r>
              <a:rPr lang="en-US" altLang="zh-CN" sz="2800" dirty="0" smtClean="0"/>
              <a:t>…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35360" y="4077072"/>
            <a:ext cx="10081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2336861" y="2132856"/>
            <a:ext cx="1341121" cy="2664296"/>
            <a:chOff x="2639616" y="2132856"/>
            <a:chExt cx="720080" cy="2664296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2639616" y="2132856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639616" y="2424403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639616" y="2708920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639616" y="2996952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639616" y="3284984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639616" y="3645024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639616" y="3936571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639616" y="4221088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639616" y="4509120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639616" y="4797152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2410010" y="177055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err="1" smtClean="0"/>
              <a:t>ALUop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48144" y="205250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opcode7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22228" y="374173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Func7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675961" y="1916832"/>
            <a:ext cx="998676" cy="3960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Or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418781" y="209842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ALU-R-R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2418780" y="240183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ALU-R-I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444103" y="2715950"/>
            <a:ext cx="52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LW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465259" y="300046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/>
              <a:t>S</a:t>
            </a:r>
            <a:r>
              <a:rPr lang="en-US" altLang="zh-CN" sz="1800" dirty="0" smtClean="0"/>
              <a:t>W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473222" y="33693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BEQ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465277" y="36538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BNE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454268" y="392770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/>
              <a:t>J</a:t>
            </a:r>
            <a:endParaRPr lang="en-US" altLang="zh-CN" sz="1800" dirty="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2442757" y="420567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JAL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434812" y="45343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JR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2325613" y="5085184"/>
            <a:ext cx="134112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354407" y="5517232"/>
            <a:ext cx="134112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434812" y="483780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/>
              <a:t>LUI</a:t>
            </a:r>
            <a:endParaRPr lang="en-US" altLang="zh-CN" sz="1800" dirty="0" smtClean="0"/>
          </a:p>
        </p:txBody>
      </p:sp>
      <p:sp>
        <p:nvSpPr>
          <p:cNvPr id="41" name="文本框 40"/>
          <p:cNvSpPr txBox="1"/>
          <p:nvPr/>
        </p:nvSpPr>
        <p:spPr>
          <a:xfrm>
            <a:off x="2455580" y="523541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/>
              <a:t>SHIFT</a:t>
            </a:r>
            <a:endParaRPr lang="en-US" altLang="zh-CN" sz="1800" dirty="0" smtClean="0"/>
          </a:p>
        </p:txBody>
      </p:sp>
      <p:grpSp>
        <p:nvGrpSpPr>
          <p:cNvPr id="42" name="组合 41"/>
          <p:cNvGrpSpPr/>
          <p:nvPr/>
        </p:nvGrpSpPr>
        <p:grpSpPr>
          <a:xfrm>
            <a:off x="4699603" y="2167245"/>
            <a:ext cx="1108365" cy="2664296"/>
            <a:chOff x="2639616" y="2132856"/>
            <a:chExt cx="720080" cy="2664296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2639616" y="2132856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639616" y="2424403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639616" y="2708920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639616" y="2996952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639616" y="3284984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2639616" y="3645024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639616" y="3936571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639616" y="4221088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639616" y="4509120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639616" y="4797152"/>
              <a:ext cx="72008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2404369" y="1143158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controller</a:t>
            </a:r>
            <a:endParaRPr lang="zh-CN" altLang="en-US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322228" y="5185619"/>
            <a:ext cx="10081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7003" y="487765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Zero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36160" y="620313"/>
            <a:ext cx="3958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ALURI+LW+SW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+SHIFT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312107" y="3164345"/>
            <a:ext cx="10081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8975" y="282900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800" dirty="0" smtClean="0"/>
              <a:t>Func3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60129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Simple Control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lnSpc>
                <a:spcPct val="120000"/>
              </a:lnSpc>
              <a:buClr>
                <a:srgbClr val="4BACC6">
                  <a:lumMod val="75000"/>
                </a:srgbClr>
              </a:buClr>
            </a:pPr>
            <a:r>
              <a:rPr lang="en-US" altLang="zh-CN" sz="2000" dirty="0"/>
              <a:t>All of the logic is </a:t>
            </a:r>
            <a:r>
              <a:rPr lang="en-US" altLang="zh-CN" sz="2000" dirty="0">
                <a:solidFill>
                  <a:srgbClr val="FF0000"/>
                </a:solidFill>
              </a:rPr>
              <a:t>combinational</a:t>
            </a:r>
          </a:p>
          <a:p>
            <a:pPr lvl="0" eaLnBrk="1" hangingPunct="1">
              <a:lnSpc>
                <a:spcPct val="120000"/>
              </a:lnSpc>
              <a:buClr>
                <a:srgbClr val="4BACC6">
                  <a:lumMod val="75000"/>
                </a:srgbClr>
              </a:buClr>
            </a:pPr>
            <a:r>
              <a:rPr lang="en-US" altLang="zh-CN" sz="2000" dirty="0"/>
              <a:t>We wait for everything to settle down, and the right thing to be done</a:t>
            </a:r>
          </a:p>
          <a:p>
            <a:pPr lvl="1" eaLnBrk="1" hangingPunct="1">
              <a:lnSpc>
                <a:spcPct val="120000"/>
              </a:lnSpc>
              <a:buClr>
                <a:srgbClr val="4BACC6">
                  <a:lumMod val="75000"/>
                </a:srgbClr>
              </a:buClr>
            </a:pPr>
            <a:r>
              <a:rPr lang="en-US" altLang="zh-CN" sz="2000" dirty="0">
                <a:solidFill>
                  <a:prstClr val="black"/>
                </a:solidFill>
              </a:rPr>
              <a:t>ALU might not produce right answer?  </a:t>
            </a:r>
            <a:r>
              <a:rPr lang="en-US" altLang="zh-CN" sz="2000" dirty="0">
                <a:solidFill>
                  <a:srgbClr val="FF3300"/>
                </a:solidFill>
              </a:rPr>
              <a:t>right away</a:t>
            </a:r>
          </a:p>
          <a:p>
            <a:pPr lvl="1" eaLnBrk="1" hangingPunct="1">
              <a:lnSpc>
                <a:spcPct val="120000"/>
              </a:lnSpc>
              <a:buClr>
                <a:srgbClr val="4BACC6">
                  <a:lumMod val="75000"/>
                </a:srgbClr>
              </a:buClr>
            </a:pPr>
            <a:r>
              <a:rPr lang="en-US" altLang="zh-CN" sz="2000" dirty="0">
                <a:solidFill>
                  <a:prstClr val="black"/>
                </a:solidFill>
              </a:rPr>
              <a:t>we use write signals along with </a:t>
            </a:r>
            <a:r>
              <a:rPr lang="en-US" altLang="zh-CN" sz="2000" dirty="0">
                <a:solidFill>
                  <a:srgbClr val="FF3300"/>
                </a:solidFill>
              </a:rPr>
              <a:t>clock</a:t>
            </a:r>
            <a:r>
              <a:rPr lang="en-US" altLang="zh-CN" sz="2000" dirty="0">
                <a:solidFill>
                  <a:prstClr val="black"/>
                </a:solidFill>
              </a:rPr>
              <a:t> to determine when to write</a:t>
            </a:r>
          </a:p>
          <a:p>
            <a:pPr lvl="0" eaLnBrk="1" hangingPunct="1">
              <a:lnSpc>
                <a:spcPct val="120000"/>
              </a:lnSpc>
              <a:buClr>
                <a:srgbClr val="4BACC6">
                  <a:lumMod val="75000"/>
                </a:srgbClr>
              </a:buClr>
            </a:pPr>
            <a:r>
              <a:rPr lang="en-US" altLang="zh-CN" sz="2000" dirty="0"/>
              <a:t>Cycle time determined by length of the </a:t>
            </a:r>
            <a:r>
              <a:rPr lang="en-US" altLang="zh-CN" sz="2000" dirty="0">
                <a:solidFill>
                  <a:srgbClr val="FF3300"/>
                </a:solidFill>
              </a:rPr>
              <a:t>longest path</a:t>
            </a:r>
          </a:p>
          <a:p>
            <a:endParaRPr lang="zh-CN" altLang="en-US" dirty="0"/>
          </a:p>
        </p:txBody>
      </p:sp>
      <p:pic>
        <p:nvPicPr>
          <p:cNvPr id="5" name="Picture 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048" y="3427413"/>
            <a:ext cx="4953000" cy="194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7"/>
          <p:cNvSpPr txBox="1">
            <a:spLocks noChangeArrowheads="1"/>
          </p:cNvSpPr>
          <p:nvPr/>
        </p:nvSpPr>
        <p:spPr bwMode="auto">
          <a:xfrm>
            <a:off x="1783367" y="4215854"/>
            <a:ext cx="180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 dirty="0"/>
              <a:t>Instruction </a:t>
            </a:r>
            <a:r>
              <a:rPr lang="en-US" altLang="zh-CN" sz="1800" i="1" dirty="0">
                <a:solidFill>
                  <a:srgbClr val="FF3300"/>
                </a:solidFill>
              </a:rPr>
              <a:t>n</a:t>
            </a:r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auto">
          <a:xfrm>
            <a:off x="4688275" y="4310857"/>
            <a:ext cx="2160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 dirty="0"/>
              <a:t>Instruction </a:t>
            </a:r>
            <a:r>
              <a:rPr lang="en-US" altLang="zh-CN" sz="1800" i="1" dirty="0">
                <a:solidFill>
                  <a:srgbClr val="FF3300"/>
                </a:solidFill>
              </a:rPr>
              <a:t>n+1</a:t>
            </a:r>
          </a:p>
        </p:txBody>
      </p:sp>
      <p:sp>
        <p:nvSpPr>
          <p:cNvPr id="8" name="Line 79"/>
          <p:cNvSpPr>
            <a:spLocks noChangeShapeType="1"/>
          </p:cNvSpPr>
          <p:nvPr/>
        </p:nvSpPr>
        <p:spPr bwMode="auto">
          <a:xfrm flipV="1">
            <a:off x="2605335" y="4582716"/>
            <a:ext cx="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0"/>
          <p:cNvSpPr>
            <a:spLocks noChangeShapeType="1"/>
          </p:cNvSpPr>
          <p:nvPr/>
        </p:nvSpPr>
        <p:spPr bwMode="auto">
          <a:xfrm flipV="1">
            <a:off x="6053796" y="4582716"/>
            <a:ext cx="0" cy="5762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015833" y="3209459"/>
            <a:ext cx="4559188" cy="2627357"/>
            <a:chOff x="555890" y="3334808"/>
            <a:chExt cx="4559188" cy="2627357"/>
          </a:xfrm>
        </p:grpSpPr>
        <p:sp>
          <p:nvSpPr>
            <p:cNvPr id="11" name="椭圆 10"/>
            <p:cNvSpPr/>
            <p:nvPr/>
          </p:nvSpPr>
          <p:spPr bwMode="auto">
            <a:xfrm>
              <a:off x="2084300" y="3861048"/>
              <a:ext cx="1439863" cy="143986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342900" indent="-342900" algn="ctr">
                <a:buNone/>
                <a:defRPr/>
              </a:pPr>
              <a:r>
                <a:rPr lang="zh-CN" altLang="en-US" sz="3200" dirty="0">
                  <a:solidFill>
                    <a:schemeClr val="bg1"/>
                  </a:solidFill>
                  <a:latin typeface="Comic Sans MS" pitchFamily="66" charset="0"/>
                </a:rPr>
                <a:t>控制器</a:t>
              </a:r>
            </a:p>
          </p:txBody>
        </p:sp>
        <p:sp>
          <p:nvSpPr>
            <p:cNvPr id="12" name="任意多边形 6"/>
            <p:cNvSpPr>
              <a:spLocks/>
            </p:cNvSpPr>
            <p:nvPr/>
          </p:nvSpPr>
          <p:spPr bwMode="auto">
            <a:xfrm rot="15251654">
              <a:off x="2455982" y="3279946"/>
              <a:ext cx="493683" cy="1219200"/>
            </a:xfrm>
            <a:custGeom>
              <a:avLst/>
              <a:gdLst>
                <a:gd name="T0" fmla="*/ 85725 w 633413"/>
                <a:gd name="T1" fmla="*/ 0 h 1219200"/>
                <a:gd name="T2" fmla="*/ 557213 w 633413"/>
                <a:gd name="T3" fmla="*/ 157163 h 1219200"/>
                <a:gd name="T4" fmla="*/ 542925 w 633413"/>
                <a:gd name="T5" fmla="*/ 642938 h 1219200"/>
                <a:gd name="T6" fmla="*/ 171450 w 633413"/>
                <a:gd name="T7" fmla="*/ 1157288 h 1219200"/>
                <a:gd name="T8" fmla="*/ 0 w 633413"/>
                <a:gd name="T9" fmla="*/ 1014413 h 1219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3413"/>
                <a:gd name="T16" fmla="*/ 0 h 1219200"/>
                <a:gd name="T17" fmla="*/ 633413 w 633413"/>
                <a:gd name="T18" fmla="*/ 1219200 h 1219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3413" h="1219200">
                  <a:moveTo>
                    <a:pt x="85725" y="0"/>
                  </a:moveTo>
                  <a:cubicBezTo>
                    <a:pt x="283369" y="25003"/>
                    <a:pt x="481013" y="50007"/>
                    <a:pt x="557213" y="157163"/>
                  </a:cubicBezTo>
                  <a:cubicBezTo>
                    <a:pt x="633413" y="264319"/>
                    <a:pt x="607219" y="476251"/>
                    <a:pt x="542925" y="642938"/>
                  </a:cubicBezTo>
                  <a:cubicBezTo>
                    <a:pt x="478631" y="809625"/>
                    <a:pt x="261937" y="1095376"/>
                    <a:pt x="171450" y="1157288"/>
                  </a:cubicBezTo>
                  <a:cubicBezTo>
                    <a:pt x="80963" y="1219200"/>
                    <a:pt x="40481" y="1116806"/>
                    <a:pt x="0" y="1014413"/>
                  </a:cubicBezTo>
                </a:path>
              </a:pathLst>
            </a:cu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Box 7"/>
            <p:cNvSpPr txBox="1">
              <a:spLocks noChangeArrowheads="1"/>
            </p:cNvSpPr>
            <p:nvPr/>
          </p:nvSpPr>
          <p:spPr bwMode="auto">
            <a:xfrm>
              <a:off x="1490582" y="3334808"/>
              <a:ext cx="29085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en-US" dirty="0"/>
                <a:t>时钟下触发下一条指令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55890" y="5373948"/>
              <a:ext cx="1639579" cy="58821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zh-CN" sz="2400" dirty="0" err="1">
                  <a:solidFill>
                    <a:schemeClr val="tx1"/>
                  </a:solidFill>
                </a:rPr>
                <a:t>Datapath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475499" y="5373948"/>
              <a:ext cx="1639579" cy="58821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altLang="zh-CN" sz="2400" dirty="0">
                  <a:solidFill>
                    <a:schemeClr val="tx1"/>
                  </a:solidFill>
                </a:rPr>
                <a:t>Memory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2297153" y="5386881"/>
              <a:ext cx="1085869" cy="183623"/>
            </a:xfrm>
            <a:prstGeom prst="rightArrow">
              <a:avLst/>
            </a:prstGeom>
            <a:solidFill>
              <a:srgbClr val="3333CC"/>
            </a:solidFill>
            <a:ln>
              <a:solidFill>
                <a:srgbClr val="33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 rot="10800000">
              <a:off x="2279162" y="5696634"/>
              <a:ext cx="1085869" cy="183623"/>
            </a:xfrm>
            <a:prstGeom prst="rightArrow">
              <a:avLst/>
            </a:prstGeom>
            <a:solidFill>
              <a:srgbClr val="3333CC"/>
            </a:solidFill>
            <a:ln>
              <a:solidFill>
                <a:srgbClr val="33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3572511" y="4522933"/>
              <a:ext cx="696490" cy="849606"/>
            </a:xfrm>
            <a:custGeom>
              <a:avLst/>
              <a:gdLst>
                <a:gd name="connsiteX0" fmla="*/ 0 w 674147"/>
                <a:gd name="connsiteY0" fmla="*/ 931 h 770188"/>
                <a:gd name="connsiteX1" fmla="*/ 493486 w 674147"/>
                <a:gd name="connsiteY1" fmla="*/ 58988 h 770188"/>
                <a:gd name="connsiteX2" fmla="*/ 653143 w 674147"/>
                <a:gd name="connsiteY2" fmla="*/ 378303 h 770188"/>
                <a:gd name="connsiteX3" fmla="*/ 667657 w 674147"/>
                <a:gd name="connsiteY3" fmla="*/ 770188 h 77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4147" h="770188">
                  <a:moveTo>
                    <a:pt x="0" y="931"/>
                  </a:moveTo>
                  <a:cubicBezTo>
                    <a:pt x="192314" y="-1488"/>
                    <a:pt x="384629" y="-3907"/>
                    <a:pt x="493486" y="58988"/>
                  </a:cubicBezTo>
                  <a:cubicBezTo>
                    <a:pt x="602343" y="121883"/>
                    <a:pt x="624115" y="259770"/>
                    <a:pt x="653143" y="378303"/>
                  </a:cubicBezTo>
                  <a:cubicBezTo>
                    <a:pt x="682171" y="496836"/>
                    <a:pt x="674914" y="633512"/>
                    <a:pt x="667657" y="770188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headEnd type="none" w="sm" len="lg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 flipH="1">
              <a:off x="1364219" y="4522933"/>
              <a:ext cx="671733" cy="770188"/>
            </a:xfrm>
            <a:custGeom>
              <a:avLst/>
              <a:gdLst>
                <a:gd name="connsiteX0" fmla="*/ 0 w 674147"/>
                <a:gd name="connsiteY0" fmla="*/ 931 h 770188"/>
                <a:gd name="connsiteX1" fmla="*/ 493486 w 674147"/>
                <a:gd name="connsiteY1" fmla="*/ 58988 h 770188"/>
                <a:gd name="connsiteX2" fmla="*/ 653143 w 674147"/>
                <a:gd name="connsiteY2" fmla="*/ 378303 h 770188"/>
                <a:gd name="connsiteX3" fmla="*/ 667657 w 674147"/>
                <a:gd name="connsiteY3" fmla="*/ 770188 h 77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4147" h="770188">
                  <a:moveTo>
                    <a:pt x="0" y="931"/>
                  </a:moveTo>
                  <a:cubicBezTo>
                    <a:pt x="192314" y="-1488"/>
                    <a:pt x="384629" y="-3907"/>
                    <a:pt x="493486" y="58988"/>
                  </a:cubicBezTo>
                  <a:cubicBezTo>
                    <a:pt x="602343" y="121883"/>
                    <a:pt x="624115" y="259770"/>
                    <a:pt x="653143" y="378303"/>
                  </a:cubicBezTo>
                  <a:cubicBezTo>
                    <a:pt x="682171" y="496836"/>
                    <a:pt x="674914" y="633512"/>
                    <a:pt x="667657" y="770188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headEnd type="none" w="sm" len="lg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680927" y="5795971"/>
            <a:ext cx="707206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We are ignoring some details like setup and hold times</a:t>
            </a:r>
          </a:p>
        </p:txBody>
      </p:sp>
    </p:spTree>
    <p:extLst>
      <p:ext uri="{BB962C8B-B14F-4D97-AF65-F5344CB8AC3E}">
        <p14:creationId xmlns:p14="http://schemas.microsoft.com/office/powerpoint/2010/main" val="2366100673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An abstract view of the implementation of MIPS 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0076" y="1357298"/>
            <a:ext cx="8797925" cy="4824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/>
              <a:t>Designing the Main </a:t>
            </a:r>
            <a:r>
              <a:rPr lang="en-US" altLang="zh-CN" dirty="0" smtClean="0"/>
              <a:t>Control Unit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First </a:t>
            </a:r>
            <a:r>
              <a:rPr lang="en-US" altLang="zh-CN" dirty="0">
                <a:solidFill>
                  <a:srgbClr val="FF0000"/>
                </a:solidFill>
              </a:rPr>
              <a:t>level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000" dirty="0"/>
              <a:t>Main Control Unit function</a:t>
            </a: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000" dirty="0">
                <a:solidFill>
                  <a:prstClr val="black"/>
                </a:solidFill>
              </a:rPr>
              <a:t>ALU op (2)</a:t>
            </a: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000" dirty="0">
                <a:solidFill>
                  <a:prstClr val="black"/>
                </a:solidFill>
              </a:rPr>
              <a:t>Divided </a:t>
            </a:r>
            <a:r>
              <a:rPr lang="en-US" altLang="zh-CN" sz="2000" dirty="0" smtClean="0">
                <a:solidFill>
                  <a:prstClr val="black"/>
                </a:solidFill>
              </a:rPr>
              <a:t>6 </a:t>
            </a:r>
            <a:r>
              <a:rPr lang="en-US" altLang="zh-CN" sz="2000" dirty="0">
                <a:solidFill>
                  <a:prstClr val="black"/>
                </a:solidFill>
              </a:rPr>
              <a:t>control signals into 2 groups</a:t>
            </a:r>
          </a:p>
          <a:p>
            <a:pPr lvl="2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Mux</a:t>
            </a:r>
          </a:p>
          <a:p>
            <a:pPr lvl="2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000" dirty="0">
                <a:solidFill>
                  <a:prstClr val="black"/>
                </a:solidFill>
              </a:rPr>
              <a:t>3 R/W</a:t>
            </a:r>
          </a:p>
          <a:p>
            <a:endParaRPr lang="zh-CN" alt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841032" y="3626915"/>
            <a:ext cx="1219200" cy="1905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</a:rPr>
              <a:t>control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252070" y="4557190"/>
            <a:ext cx="609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83632" y="4023791"/>
            <a:ext cx="1676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Instruction 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opcode (7)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984032" y="4007915"/>
            <a:ext cx="609600" cy="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669832" y="370311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ALU op (2)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060232" y="4541315"/>
            <a:ext cx="609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984032" y="5150915"/>
            <a:ext cx="609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669832" y="431271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Mux 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(4)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593632" y="499851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R/W (3)</a:t>
            </a:r>
          </a:p>
        </p:txBody>
      </p:sp>
      <p:graphicFrame>
        <p:nvGraphicFramePr>
          <p:cNvPr id="13" name="Group 180"/>
          <p:cNvGraphicFramePr>
            <a:graphicFrameLocks noGrp="1"/>
          </p:cNvGraphicFramePr>
          <p:nvPr>
            <p:extLst/>
          </p:nvPr>
        </p:nvGraphicFramePr>
        <p:xfrm>
          <a:off x="9190241" y="3523376"/>
          <a:ext cx="1298247" cy="1633816"/>
        </p:xfrm>
        <a:graphic>
          <a:graphicData uri="http://schemas.openxmlformats.org/drawingml/2006/table">
            <a:tbl>
              <a:tblPr/>
              <a:tblGrid>
                <a:gridCol w="12982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851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51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ALUScr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851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Branch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157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MemtoReg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Jump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56201"/>
              </p:ext>
            </p:extLst>
          </p:nvPr>
        </p:nvGraphicFramePr>
        <p:xfrm>
          <a:off x="7723933" y="4769916"/>
          <a:ext cx="1279525" cy="1035349"/>
        </p:xfrm>
        <a:graphic>
          <a:graphicData uri="http://schemas.openxmlformats.org/drawingml/2006/table">
            <a:tbl>
              <a:tblPr/>
              <a:tblGrid>
                <a:gridCol w="1279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507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MemRead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92" marB="45692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07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MemWrite</a:t>
                      </a:r>
                    </a:p>
                  </a:txBody>
                  <a:tcPr marT="45692" marB="45692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490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RegWrite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92" marB="45692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AutoShape 91"/>
          <p:cNvSpPr>
            <a:spLocks/>
          </p:cNvSpPr>
          <p:nvPr/>
        </p:nvSpPr>
        <p:spPr bwMode="auto">
          <a:xfrm>
            <a:off x="7709646" y="4842940"/>
            <a:ext cx="142875" cy="863600"/>
          </a:xfrm>
          <a:prstGeom prst="leftBrace">
            <a:avLst>
              <a:gd name="adj1" fmla="val 50370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AutoShape 97"/>
          <p:cNvSpPr>
            <a:spLocks/>
          </p:cNvSpPr>
          <p:nvPr/>
        </p:nvSpPr>
        <p:spPr bwMode="auto">
          <a:xfrm>
            <a:off x="8906622" y="4007915"/>
            <a:ext cx="201610" cy="990600"/>
          </a:xfrm>
          <a:prstGeom prst="leftBrace">
            <a:avLst>
              <a:gd name="adj1" fmla="val 67222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" name="Freeform 99"/>
          <p:cNvSpPr>
            <a:spLocks/>
          </p:cNvSpPr>
          <p:nvPr/>
        </p:nvSpPr>
        <p:spPr bwMode="auto">
          <a:xfrm>
            <a:off x="7852521" y="4411140"/>
            <a:ext cx="935037" cy="215900"/>
          </a:xfrm>
          <a:custGeom>
            <a:avLst/>
            <a:gdLst>
              <a:gd name="T0" fmla="*/ 0 w 544"/>
              <a:gd name="T1" fmla="*/ 2147483647 h 53"/>
              <a:gd name="T2" fmla="*/ 2147483647 w 544"/>
              <a:gd name="T3" fmla="*/ 2147483647 h 53"/>
              <a:gd name="T4" fmla="*/ 2147483647 w 544"/>
              <a:gd name="T5" fmla="*/ 0 h 53"/>
              <a:gd name="T6" fmla="*/ 0 60000 65536"/>
              <a:gd name="T7" fmla="*/ 0 60000 65536"/>
              <a:gd name="T8" fmla="*/ 0 60000 65536"/>
              <a:gd name="T9" fmla="*/ 0 w 544"/>
              <a:gd name="T10" fmla="*/ 0 h 53"/>
              <a:gd name="T11" fmla="*/ 544 w 544"/>
              <a:gd name="T12" fmla="*/ 53 h 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53">
                <a:moveTo>
                  <a:pt x="0" y="45"/>
                </a:moveTo>
                <a:cubicBezTo>
                  <a:pt x="90" y="49"/>
                  <a:pt x="181" y="53"/>
                  <a:pt x="272" y="45"/>
                </a:cubicBezTo>
                <a:cubicBezTo>
                  <a:pt x="363" y="37"/>
                  <a:pt x="453" y="18"/>
                  <a:pt x="544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" name="Group 178"/>
          <p:cNvGraphicFramePr>
            <a:graphicFrameLocks noGrp="1"/>
          </p:cNvGraphicFramePr>
          <p:nvPr>
            <p:extLst/>
          </p:nvPr>
        </p:nvGraphicFramePr>
        <p:xfrm>
          <a:off x="8571657" y="2034653"/>
          <a:ext cx="1225550" cy="1341436"/>
        </p:xfrm>
        <a:graphic>
          <a:graphicData uri="http://schemas.openxmlformats.org/drawingml/2006/table">
            <a:tbl>
              <a:tblPr/>
              <a:tblGrid>
                <a:gridCol w="8159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ld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T="45731" marB="45731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sd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T="45731" marB="45731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Beq</a:t>
                      </a:r>
                    </a:p>
                  </a:txBody>
                  <a:tcPr marT="45731" marB="45731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T="45731" marB="45731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T="45731" marB="45731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31" marB="45731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AutoShape 170"/>
          <p:cNvSpPr>
            <a:spLocks/>
          </p:cNvSpPr>
          <p:nvPr/>
        </p:nvSpPr>
        <p:spPr bwMode="auto">
          <a:xfrm>
            <a:off x="8355758" y="2179116"/>
            <a:ext cx="142875" cy="1152525"/>
          </a:xfrm>
          <a:prstGeom prst="leftBrace">
            <a:avLst>
              <a:gd name="adj1" fmla="val 67222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171"/>
          <p:cNvSpPr>
            <a:spLocks/>
          </p:cNvSpPr>
          <p:nvPr/>
        </p:nvSpPr>
        <p:spPr bwMode="auto">
          <a:xfrm rot="-992753">
            <a:off x="7420720" y="2898254"/>
            <a:ext cx="1008062" cy="731837"/>
          </a:xfrm>
          <a:custGeom>
            <a:avLst/>
            <a:gdLst>
              <a:gd name="T0" fmla="*/ 0 w 544"/>
              <a:gd name="T1" fmla="*/ 2147483647 h 53"/>
              <a:gd name="T2" fmla="*/ 2147483647 w 544"/>
              <a:gd name="T3" fmla="*/ 2147483647 h 53"/>
              <a:gd name="T4" fmla="*/ 2147483647 w 544"/>
              <a:gd name="T5" fmla="*/ 0 h 53"/>
              <a:gd name="T6" fmla="*/ 0 60000 65536"/>
              <a:gd name="T7" fmla="*/ 0 60000 65536"/>
              <a:gd name="T8" fmla="*/ 0 60000 65536"/>
              <a:gd name="T9" fmla="*/ 0 w 544"/>
              <a:gd name="T10" fmla="*/ 0 h 53"/>
              <a:gd name="T11" fmla="*/ 544 w 544"/>
              <a:gd name="T12" fmla="*/ 53 h 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53">
                <a:moveTo>
                  <a:pt x="0" y="45"/>
                </a:moveTo>
                <a:cubicBezTo>
                  <a:pt x="90" y="49"/>
                  <a:pt x="181" y="53"/>
                  <a:pt x="272" y="45"/>
                </a:cubicBezTo>
                <a:cubicBezTo>
                  <a:pt x="363" y="37"/>
                  <a:pt x="453" y="18"/>
                  <a:pt x="544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8871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336" y="64502"/>
            <a:ext cx="2808312" cy="988233"/>
          </a:xfrm>
        </p:spPr>
        <p:txBody>
          <a:bodyPr>
            <a:normAutofit/>
          </a:bodyPr>
          <a:lstStyle/>
          <a:p>
            <a:pPr lvl="0">
              <a:spcBef>
                <a:spcPct val="50000"/>
              </a:spcBef>
              <a:buSzPct val="100000"/>
            </a:pP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Truth Table for Main decoder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3647728" y="114380"/>
            <a:ext cx="8398864" cy="5402852"/>
            <a:chOff x="3647728" y="114380"/>
            <a:chExt cx="8398864" cy="5402852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7728" y="114380"/>
              <a:ext cx="8398864" cy="5402852"/>
            </a:xfrm>
            <a:prstGeom prst="rect">
              <a:avLst/>
            </a:prstGeom>
          </p:spPr>
        </p:pic>
        <p:cxnSp>
          <p:nvCxnSpPr>
            <p:cNvPr id="7" name="肘形连接符 6"/>
            <p:cNvCxnSpPr/>
            <p:nvPr/>
          </p:nvCxnSpPr>
          <p:spPr>
            <a:xfrm flipV="1">
              <a:off x="10704512" y="561058"/>
              <a:ext cx="576064" cy="275654"/>
            </a:xfrm>
            <a:prstGeom prst="bentConnector3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200456" y="1124744"/>
              <a:ext cx="0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1258804" y="1124744"/>
              <a:ext cx="0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0200456" y="1340768"/>
              <a:ext cx="105834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/>
            <p:nvPr/>
          </p:nvCxnSpPr>
          <p:spPr>
            <a:xfrm>
              <a:off x="10704512" y="114380"/>
              <a:ext cx="1224136" cy="722332"/>
            </a:xfrm>
            <a:prstGeom prst="bentConnector3">
              <a:avLst>
                <a:gd name="adj1" fmla="val 103355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/>
            <p:nvPr/>
          </p:nvCxnSpPr>
          <p:spPr>
            <a:xfrm rot="16200000" flipH="1">
              <a:off x="9194774" y="1710756"/>
              <a:ext cx="3299990" cy="1000594"/>
            </a:xfrm>
            <a:prstGeom prst="bentConnector3">
              <a:avLst>
                <a:gd name="adj1" fmla="val 26249"/>
              </a:avLst>
            </a:prstGeom>
            <a:ln w="2032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11345067" y="3861048"/>
              <a:ext cx="221238" cy="0"/>
            </a:xfrm>
            <a:prstGeom prst="straightConnector1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10321613" y="529139"/>
              <a:ext cx="45719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0177596" y="1088739"/>
              <a:ext cx="45719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肘形连接符 42"/>
            <p:cNvCxnSpPr/>
            <p:nvPr/>
          </p:nvCxnSpPr>
          <p:spPr>
            <a:xfrm flipV="1">
              <a:off x="7104112" y="314654"/>
              <a:ext cx="4558276" cy="1314146"/>
            </a:xfrm>
            <a:prstGeom prst="bentConnector3">
              <a:avLst>
                <a:gd name="adj1" fmla="val 23253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11662388" y="314654"/>
              <a:ext cx="0" cy="1608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7230550" y="1364365"/>
              <a:ext cx="671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200" dirty="0" smtClean="0">
                  <a:solidFill>
                    <a:schemeClr val="accent1"/>
                  </a:solidFill>
                </a:rPr>
                <a:t>jump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52" name="Group 6"/>
          <p:cNvGraphicFramePr>
            <a:graphicFrameLocks noGrp="1"/>
          </p:cNvGraphicFramePr>
          <p:nvPr>
            <p:extLst/>
          </p:nvPr>
        </p:nvGraphicFramePr>
        <p:xfrm>
          <a:off x="119335" y="4797152"/>
          <a:ext cx="6696744" cy="1941635"/>
        </p:xfrm>
        <a:graphic>
          <a:graphicData uri="http://schemas.openxmlformats.org/drawingml/2006/table">
            <a:tbl>
              <a:tblPr/>
              <a:tblGrid>
                <a:gridCol w="10369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59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67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074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3672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672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0747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65978">
                  <a:extLst>
                    <a:ext uri="{9D8B030D-6E8A-4147-A177-3AD203B41FA5}">
                      <a16:colId xmlns="" xmlns:a16="http://schemas.microsoft.com/office/drawing/2014/main" val="256974115"/>
                    </a:ext>
                  </a:extLst>
                </a:gridCol>
                <a:gridCol w="56597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3672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277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Instruction </a:t>
                      </a:r>
                    </a:p>
                  </a:txBody>
                  <a:tcPr marL="0" marR="0" marT="46784" marB="467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57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ALUSrc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0" marR="0" marT="46784" marB="46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57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MemtoReg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0" marR="0" marT="46784" marB="46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57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Reg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Write </a:t>
                      </a:r>
                    </a:p>
                  </a:txBody>
                  <a:tcPr marL="0" marR="0" marT="46784" marB="46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57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Read </a:t>
                      </a:r>
                    </a:p>
                  </a:txBody>
                  <a:tcPr marL="0" marR="0" marT="46784" marB="46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57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Write </a:t>
                      </a:r>
                    </a:p>
                  </a:txBody>
                  <a:tcPr marL="0" marR="0" marT="46784" marB="46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57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Branch</a:t>
                      </a:r>
                    </a:p>
                  </a:txBody>
                  <a:tcPr marL="0" marR="0" marT="46784" marB="46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57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Jump</a:t>
                      </a:r>
                    </a:p>
                  </a:txBody>
                  <a:tcPr marL="0" marR="0" marT="46784" marB="46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57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Op1</a:t>
                      </a:r>
                    </a:p>
                  </a:txBody>
                  <a:tcPr marL="0" marR="0" marT="46784" marB="46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57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Op2</a:t>
                      </a:r>
                      <a:endParaRPr kumimoji="0" lang="en-US" altLang="zh-CN" sz="12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0" marR="0" marT="46784" marB="467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57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5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R-format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5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Ld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5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Sd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5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beq</a:t>
                      </a:r>
                      <a:endParaRPr kumimoji="0" lang="en-US" altLang="zh-CN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5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Jal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2493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680610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712" y="188640"/>
            <a:ext cx="8913168" cy="954360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Truth tables </a:t>
            </a:r>
            <a:r>
              <a:rPr lang="en-US" altLang="zh-CN" sz="2200" dirty="0"/>
              <a:t>&amp;</a:t>
            </a:r>
            <a:r>
              <a:rPr lang="en-US" altLang="zh-CN" dirty="0"/>
              <a:t> </a:t>
            </a:r>
            <a:r>
              <a:rPr lang="en-US" altLang="zh-CN" sz="3000" dirty="0"/>
              <a:t>Circuitry of </a:t>
            </a:r>
            <a:r>
              <a:rPr lang="en-US" altLang="zh-CN" sz="3600" dirty="0">
                <a:solidFill>
                  <a:srgbClr val="FF0000"/>
                </a:solidFill>
              </a:rPr>
              <a:t>main Controller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12" name="内容占位符 4"/>
          <p:cNvGraphicFramePr>
            <a:graphicFrameLocks/>
          </p:cNvGraphicFramePr>
          <p:nvPr>
            <p:extLst/>
          </p:nvPr>
        </p:nvGraphicFramePr>
        <p:xfrm>
          <a:off x="407367" y="1484784"/>
          <a:ext cx="11161242" cy="25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15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12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501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940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3122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3761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102483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0750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2081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93122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27854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输出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4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Instruction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OPCode</a:t>
                      </a:r>
                      <a:r>
                        <a:rPr lang="zh-CN" alt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ALUSrcB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Memto-Reg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Write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Read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Write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Branch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2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Jump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000"/>
                        </a:lnSpc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ALU</a:t>
                      </a:r>
                      <a:r>
                        <a:rPr lang="en-US" sz="2000" b="1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Op1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000"/>
                        </a:lnSpc>
                      </a:pP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ALU</a:t>
                      </a:r>
                      <a:b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2000" b="1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53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R-format</a:t>
                      </a:r>
                    </a:p>
                  </a:txBody>
                  <a:tcPr marL="36000" marR="36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01100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7200" marB="7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US" altLang="zh-CN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534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sz="2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I-Type</a:t>
                      </a:r>
                      <a:r>
                        <a:rPr lang="en-US" sz="2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00000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7200" marB="7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altLang="zh-CN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534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altLang="zh-CN" sz="2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(S-Type</a:t>
                      </a:r>
                      <a:r>
                        <a:rPr lang="en-US" altLang="zh-CN" sz="2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01000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7200" marB="7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534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altLang="zh-CN" sz="2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(SB-Type</a:t>
                      </a:r>
                      <a:r>
                        <a:rPr lang="en-US" altLang="zh-CN" sz="2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11001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7200" marB="7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5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Jal(UJ-Type)</a:t>
                      </a:r>
                      <a:endParaRPr lang="zh-CN" altLang="en-US" sz="20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11011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11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endParaRPr lang="zh-CN" altLang="en-US" sz="2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789735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Controller Code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04851" y="1213468"/>
            <a:ext cx="10972800" cy="476886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指令译码器参考描述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333FF"/>
                </a:solidFill>
              </a:rPr>
              <a:t>`define </a:t>
            </a:r>
            <a:r>
              <a:rPr lang="en-US" altLang="zh-CN" sz="20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</a:rPr>
              <a:t>{</a:t>
            </a:r>
            <a:r>
              <a:rPr lang="en-US" altLang="zh-CN" sz="1800" b="0" dirty="0" err="1">
                <a:solidFill>
                  <a:schemeClr val="tx1"/>
                </a:solidFill>
              </a:rPr>
              <a:t>ALUSrc_B,MemtoReg,RegWR,MemWrite,Branch,Jump,ALUop</a:t>
            </a:r>
            <a:r>
              <a:rPr lang="en-US" altLang="zh-CN" sz="1800" b="0" dirty="0">
                <a:solidFill>
                  <a:schemeClr val="tx1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3333FF"/>
                </a:solidFill>
              </a:rPr>
              <a:t>always </a:t>
            </a:r>
            <a:r>
              <a:rPr lang="en-US" altLang="zh-CN" sz="2000" b="0" dirty="0">
                <a:solidFill>
                  <a:schemeClr val="tx1"/>
                </a:solidFill>
              </a:rPr>
              <a:t>@* </a:t>
            </a:r>
            <a:r>
              <a:rPr lang="en-US" altLang="zh-CN" sz="2000" dirty="0">
                <a:solidFill>
                  <a:srgbClr val="3333FF"/>
                </a:solidFill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dirty="0">
                <a:solidFill>
                  <a:srgbClr val="3333FF"/>
                </a:solidFill>
              </a:rPr>
              <a:t>case</a:t>
            </a:r>
            <a:r>
              <a:rPr lang="en-US" altLang="zh-CN" sz="2000" b="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 err="1">
                <a:solidFill>
                  <a:schemeClr val="tx1"/>
                </a:solidFill>
              </a:rPr>
              <a:t>OPcode</a:t>
            </a:r>
            <a:r>
              <a:rPr lang="en-US" altLang="zh-CN" sz="20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5‘b01100: begin </a:t>
            </a:r>
            <a:r>
              <a:rPr lang="en-US" altLang="zh-CN" sz="20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2000" b="0" dirty="0">
                <a:solidFill>
                  <a:schemeClr val="tx1"/>
                </a:solidFill>
              </a:rPr>
              <a:t> = </a:t>
            </a:r>
            <a:r>
              <a:rPr lang="en-US" altLang="zh-CN" sz="2000" dirty="0">
                <a:solidFill>
                  <a:srgbClr val="FF0000"/>
                </a:solidFill>
              </a:rPr>
              <a:t>?</a:t>
            </a:r>
            <a:r>
              <a:rPr lang="en-US" altLang="zh-CN" sz="2000" b="0" dirty="0">
                <a:solidFill>
                  <a:schemeClr val="tx1"/>
                </a:solidFill>
              </a:rPr>
              <a:t>;  end	//ALU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5’b00000: begin </a:t>
            </a:r>
            <a:r>
              <a:rPr lang="en-US" altLang="zh-CN" sz="20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2000" b="0" dirty="0">
                <a:solidFill>
                  <a:schemeClr val="tx1"/>
                </a:solidFill>
              </a:rPr>
              <a:t> = </a:t>
            </a:r>
            <a:r>
              <a:rPr lang="en-US" altLang="zh-CN" sz="2000" dirty="0">
                <a:solidFill>
                  <a:srgbClr val="FF0000"/>
                </a:solidFill>
              </a:rPr>
              <a:t>?</a:t>
            </a:r>
            <a:r>
              <a:rPr lang="en-US" altLang="zh-CN" sz="2000" b="0" dirty="0">
                <a:solidFill>
                  <a:schemeClr val="tx1"/>
                </a:solidFill>
              </a:rPr>
              <a:t>;   end	//load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5’b01000: begin </a:t>
            </a:r>
            <a:r>
              <a:rPr lang="en-US" altLang="zh-CN" sz="20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2000" b="0" dirty="0">
                <a:solidFill>
                  <a:schemeClr val="tx1"/>
                </a:solidFill>
              </a:rPr>
              <a:t> = </a:t>
            </a:r>
            <a:r>
              <a:rPr lang="en-US" altLang="zh-CN" sz="2000" dirty="0">
                <a:solidFill>
                  <a:srgbClr val="FF0000"/>
                </a:solidFill>
              </a:rPr>
              <a:t>?</a:t>
            </a:r>
            <a:r>
              <a:rPr lang="en-US" altLang="zh-CN" sz="2000" b="0" dirty="0">
                <a:solidFill>
                  <a:schemeClr val="tx1"/>
                </a:solidFill>
              </a:rPr>
              <a:t>;   end	//store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5’b11000: begin </a:t>
            </a:r>
            <a:r>
              <a:rPr lang="en-US" altLang="zh-CN" sz="20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2000" b="0" dirty="0">
                <a:solidFill>
                  <a:schemeClr val="tx1"/>
                </a:solidFill>
              </a:rPr>
              <a:t> = </a:t>
            </a:r>
            <a:r>
              <a:rPr lang="en-US" altLang="zh-CN" sz="2000" dirty="0">
                <a:solidFill>
                  <a:srgbClr val="FF0000"/>
                </a:solidFill>
              </a:rPr>
              <a:t>?</a:t>
            </a:r>
            <a:r>
              <a:rPr lang="en-US" altLang="zh-CN" sz="2000" b="0" dirty="0">
                <a:solidFill>
                  <a:schemeClr val="tx1"/>
                </a:solidFill>
              </a:rPr>
              <a:t>; 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b="0" dirty="0">
                <a:solidFill>
                  <a:schemeClr val="tx1"/>
                </a:solidFill>
              </a:rPr>
              <a:t>end	//</a:t>
            </a:r>
            <a:r>
              <a:rPr lang="en-US" altLang="zh-CN" sz="2000" b="0" dirty="0" err="1">
                <a:solidFill>
                  <a:schemeClr val="tx1"/>
                </a:solidFill>
              </a:rPr>
              <a:t>beq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5’b11011: begin </a:t>
            </a:r>
            <a:r>
              <a:rPr lang="en-US" altLang="zh-CN" sz="20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2000" b="0" dirty="0">
                <a:solidFill>
                  <a:schemeClr val="tx1"/>
                </a:solidFill>
              </a:rPr>
              <a:t> = </a:t>
            </a:r>
            <a:r>
              <a:rPr lang="en-US" altLang="zh-CN" sz="2000" dirty="0">
                <a:solidFill>
                  <a:srgbClr val="FF0000"/>
                </a:solidFill>
              </a:rPr>
              <a:t>?</a:t>
            </a:r>
            <a:r>
              <a:rPr lang="en-US" altLang="zh-CN" sz="2000" b="0" dirty="0">
                <a:solidFill>
                  <a:schemeClr val="tx1"/>
                </a:solidFill>
              </a:rPr>
              <a:t>;</a:t>
            </a:r>
            <a:r>
              <a:rPr lang="en-US" altLang="zh-CN" sz="2000" dirty="0">
                <a:solidFill>
                  <a:srgbClr val="FF0000"/>
                </a:solidFill>
              </a:rPr>
              <a:t>   </a:t>
            </a:r>
            <a:r>
              <a:rPr lang="en-US" altLang="zh-CN" sz="2000" b="0" dirty="0">
                <a:solidFill>
                  <a:schemeClr val="tx1"/>
                </a:solidFill>
              </a:rPr>
              <a:t>end 	//jump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                               5’b00100: begin </a:t>
            </a:r>
            <a:r>
              <a:rPr lang="en-US" altLang="zh-CN" sz="20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2000" b="0" dirty="0">
                <a:solidFill>
                  <a:schemeClr val="tx1"/>
                </a:solidFill>
              </a:rPr>
              <a:t> = </a:t>
            </a:r>
            <a:r>
              <a:rPr lang="en-US" altLang="zh-CN" sz="2000" dirty="0">
                <a:solidFill>
                  <a:srgbClr val="FF0000"/>
                </a:solidFill>
              </a:rPr>
              <a:t>?</a:t>
            </a:r>
            <a:r>
              <a:rPr lang="en-US" altLang="zh-CN" sz="2000" b="0" dirty="0">
                <a:solidFill>
                  <a:schemeClr val="tx1"/>
                </a:solidFill>
              </a:rPr>
              <a:t>;</a:t>
            </a:r>
            <a:r>
              <a:rPr lang="en-US" altLang="zh-CN" sz="2000" dirty="0">
                <a:solidFill>
                  <a:srgbClr val="FF0000"/>
                </a:solidFill>
              </a:rPr>
              <a:t>   </a:t>
            </a:r>
            <a:r>
              <a:rPr lang="en-US" altLang="zh-CN" sz="2000" b="0" dirty="0">
                <a:solidFill>
                  <a:schemeClr val="tx1"/>
                </a:solidFill>
              </a:rPr>
              <a:t>end 	//ALU(</a:t>
            </a:r>
            <a:r>
              <a:rPr lang="en-US" altLang="zh-CN" sz="2000" b="0" dirty="0" err="1">
                <a:solidFill>
                  <a:schemeClr val="tx1"/>
                </a:solidFill>
              </a:rPr>
              <a:t>addi</a:t>
            </a:r>
            <a:r>
              <a:rPr lang="en-US" altLang="zh-CN" sz="2000" b="0" dirty="0">
                <a:solidFill>
                  <a:schemeClr val="tx1"/>
                </a:solidFill>
              </a:rPr>
              <a:t>;;;;)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0" dirty="0">
                <a:solidFill>
                  <a:schemeClr val="tx1"/>
                </a:solidFill>
              </a:rPr>
              <a:t>				</a:t>
            </a:r>
            <a:r>
              <a:rPr lang="en-US" altLang="zh-CN" sz="2800" dirty="0">
                <a:solidFill>
                  <a:schemeClr val="tx1"/>
                </a:solidFill>
              </a:rPr>
              <a:t>……</a:t>
            </a:r>
            <a:endParaRPr lang="zh-CN" altLang="en-US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dirty="0">
                <a:solidFill>
                  <a:srgbClr val="3333FF"/>
                </a:solidFill>
              </a:rPr>
              <a:t>default</a:t>
            </a:r>
            <a:r>
              <a:rPr lang="en-US" altLang="zh-CN" sz="2000" b="0" dirty="0">
                <a:solidFill>
                  <a:schemeClr val="tx1"/>
                </a:solidFill>
              </a:rPr>
              <a:t>: 	   begin  </a:t>
            </a:r>
            <a:r>
              <a:rPr lang="en-US" altLang="zh-CN" sz="2000" b="0" dirty="0" err="1">
                <a:solidFill>
                  <a:schemeClr val="tx1"/>
                </a:solidFill>
              </a:rPr>
              <a:t>CPU_ctrl_signals</a:t>
            </a:r>
            <a:r>
              <a:rPr lang="en-US" altLang="zh-CN" sz="2000" b="0" dirty="0">
                <a:solidFill>
                  <a:schemeClr val="tx1"/>
                </a:solidFill>
              </a:rPr>
              <a:t> = </a:t>
            </a:r>
            <a:r>
              <a:rPr lang="en-US" altLang="zh-CN" sz="2000" dirty="0">
                <a:solidFill>
                  <a:srgbClr val="FF0000"/>
                </a:solidFill>
              </a:rPr>
              <a:t>?</a:t>
            </a:r>
            <a:r>
              <a:rPr lang="en-US" altLang="zh-CN" sz="2000" b="0" dirty="0">
                <a:solidFill>
                  <a:schemeClr val="tx1"/>
                </a:solidFill>
              </a:rPr>
              <a:t>;  end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rgbClr val="3333FF"/>
                </a:solidFill>
              </a:rPr>
              <a:t>endcase</a:t>
            </a:r>
            <a:endParaRPr lang="en-US" altLang="zh-CN" sz="2000" dirty="0">
              <a:solidFill>
                <a:srgbClr val="3333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3333FF"/>
                </a:solidFill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7128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/>
              <a:t>Chapter 4 — The Processor — </a:t>
            </a:r>
            <a:fld id="{E66E2F8B-A53D-49D9-9904-1232B0DA59F2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AU" altLang="zh-CN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Design the ALU Decoder         </a:t>
            </a:r>
            <a:r>
              <a:rPr lang="en-US" altLang="zh-CN" dirty="0">
                <a:solidFill>
                  <a:srgbClr val="FF0000"/>
                </a:solidFill>
              </a:rPr>
              <a:t>second level</a:t>
            </a:r>
            <a:r>
              <a:rPr lang="en-US" altLang="zh-CN" dirty="0"/>
              <a:t> 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2736"/>
            <a:ext cx="10972800" cy="496855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ALU operation is decided by 2-bit </a:t>
            </a:r>
            <a:r>
              <a:rPr lang="en-US" altLang="zh-CN" dirty="0" err="1" smtClean="0">
                <a:ea typeface="宋体" panose="02010600030101010101" pitchFamily="2" charset="-122"/>
              </a:rPr>
              <a:t>ALUOp</a:t>
            </a:r>
            <a:r>
              <a:rPr lang="en-US" altLang="zh-CN" dirty="0" smtClean="0">
                <a:ea typeface="宋体" panose="02010600030101010101" pitchFamily="2" charset="-122"/>
              </a:rPr>
              <a:t> derived from opcode, and funct7 &amp; funct3 fields of the instruction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Combinational logic derives ALU control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6" name="Group 69"/>
          <p:cNvGraphicFramePr>
            <a:graphicFrameLocks noGrp="1"/>
          </p:cNvGraphicFramePr>
          <p:nvPr/>
        </p:nvGraphicFramePr>
        <p:xfrm>
          <a:off x="407368" y="2929757"/>
          <a:ext cx="10945217" cy="3099915"/>
        </p:xfrm>
        <a:graphic>
          <a:graphicData uri="http://schemas.openxmlformats.org/drawingml/2006/table">
            <a:tbl>
              <a:tblPr/>
              <a:tblGrid>
                <a:gridCol w="1281826">
                  <a:extLst>
                    <a:ext uri="{9D8B030D-6E8A-4147-A177-3AD203B41FA5}">
                      <a16:colId xmlns="" xmlns:a16="http://schemas.microsoft.com/office/drawing/2014/main" val="3472260756"/>
                    </a:ext>
                  </a:extLst>
                </a:gridCol>
                <a:gridCol w="961791">
                  <a:extLst>
                    <a:ext uri="{9D8B030D-6E8A-4147-A177-3AD203B41FA5}">
                      <a16:colId xmlns="" xmlns:a16="http://schemas.microsoft.com/office/drawing/2014/main" val="766118210"/>
                    </a:ext>
                  </a:extLst>
                </a:gridCol>
                <a:gridCol w="1839362">
                  <a:extLst>
                    <a:ext uri="{9D8B030D-6E8A-4147-A177-3AD203B41FA5}">
                      <a16:colId xmlns="" xmlns:a16="http://schemas.microsoft.com/office/drawing/2014/main" val="1967461303"/>
                    </a:ext>
                  </a:extLst>
                </a:gridCol>
                <a:gridCol w="1830941">
                  <a:extLst>
                    <a:ext uri="{9D8B030D-6E8A-4147-A177-3AD203B41FA5}">
                      <a16:colId xmlns="" xmlns:a16="http://schemas.microsoft.com/office/drawing/2014/main" val="183553444"/>
                    </a:ext>
                  </a:extLst>
                </a:gridCol>
                <a:gridCol w="1830941">
                  <a:extLst>
                    <a:ext uri="{9D8B030D-6E8A-4147-A177-3AD203B41FA5}">
                      <a16:colId xmlns="" xmlns:a16="http://schemas.microsoft.com/office/drawing/2014/main" val="1384521803"/>
                    </a:ext>
                  </a:extLst>
                </a:gridCol>
                <a:gridCol w="1839362">
                  <a:extLst>
                    <a:ext uri="{9D8B030D-6E8A-4147-A177-3AD203B41FA5}">
                      <a16:colId xmlns="" xmlns:a16="http://schemas.microsoft.com/office/drawing/2014/main" val="2389311426"/>
                    </a:ext>
                  </a:extLst>
                </a:gridCol>
                <a:gridCol w="1360994">
                  <a:extLst>
                    <a:ext uri="{9D8B030D-6E8A-4147-A177-3AD203B41FA5}">
                      <a16:colId xmlns="" xmlns:a16="http://schemas.microsoft.com/office/drawing/2014/main" val="3226163378"/>
                    </a:ext>
                  </a:extLst>
                </a:gridCol>
              </a:tblGrid>
              <a:tr h="391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opcode</a:t>
                      </a:r>
                      <a:endParaRPr kumimoji="0" lang="en-AU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ALUOp</a:t>
                      </a:r>
                      <a:endParaRPr kumimoji="0" lang="en-AU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Operation</a:t>
                      </a:r>
                      <a:endParaRPr kumimoji="0" lang="en-AU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Funct7 </a:t>
                      </a:r>
                      <a:endParaRPr kumimoji="0" lang="en-AU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funct3</a:t>
                      </a: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 function</a:t>
                      </a:r>
                      <a:endParaRPr kumimoji="0" lang="en-AU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 control</a:t>
                      </a:r>
                      <a:endParaRPr kumimoji="0" lang="en-AU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4877749"/>
                  </a:ext>
                </a:extLst>
              </a:tr>
              <a:tr h="3077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 register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XXXXXXX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50122200"/>
                  </a:ext>
                </a:extLst>
              </a:tr>
              <a:tr h="3077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store register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XXXXXXX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27457729"/>
                  </a:ext>
                </a:extLst>
              </a:tr>
              <a:tr h="361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beq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 on equal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XXXXXXX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xxx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subtract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1641976"/>
                  </a:ext>
                </a:extLst>
              </a:tr>
              <a:tr h="307756"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R-type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0010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3650482"/>
                  </a:ext>
                </a:extLst>
              </a:tr>
              <a:tr h="307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subtract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subtract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0110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8350205"/>
                  </a:ext>
                </a:extLst>
              </a:tr>
              <a:tr h="307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111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AND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38802216"/>
                  </a:ext>
                </a:extLst>
              </a:tr>
              <a:tr h="3077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OR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0001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97131270"/>
                  </a:ext>
                </a:extLst>
              </a:tr>
              <a:tr h="30775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SLT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00000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010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Slt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04068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169195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 Controller Code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95400" y="908720"/>
            <a:ext cx="9963428" cy="52383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</a:rPr>
              <a:t>ALU Control HDL Description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00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chemeClr val="tx1"/>
                </a:solidFill>
              </a:rPr>
              <a:t>assign Fun = {Fun3,Fun7};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	</a:t>
            </a:r>
            <a:r>
              <a:rPr lang="en-US" altLang="zh-CN" sz="1800" dirty="0">
                <a:solidFill>
                  <a:srgbClr val="3333FF"/>
                </a:solidFill>
              </a:rPr>
              <a:t>always</a:t>
            </a:r>
            <a:r>
              <a:rPr lang="en-US" altLang="zh-CN" sz="1800" b="0" dirty="0">
                <a:solidFill>
                  <a:schemeClr val="tx1"/>
                </a:solidFill>
              </a:rPr>
              <a:t> @* </a:t>
            </a:r>
            <a:r>
              <a:rPr lang="en-US" altLang="zh-CN" sz="1800" dirty="0">
                <a:solidFill>
                  <a:srgbClr val="3333FF"/>
                </a:solidFill>
              </a:rPr>
              <a:t>begin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  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>
                <a:solidFill>
                  <a:schemeClr val="tx1"/>
                </a:solidFill>
              </a:rPr>
              <a:t>(</a:t>
            </a:r>
            <a:r>
              <a:rPr lang="en-US" altLang="zh-CN" sz="1800" b="0" dirty="0" err="1">
                <a:solidFill>
                  <a:schemeClr val="tx1"/>
                </a:solidFill>
              </a:rPr>
              <a:t>ALUop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    2’b10: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;			//add</a:t>
            </a:r>
            <a:r>
              <a:rPr lang="zh-CN" altLang="en-US" sz="1800" b="0" dirty="0">
                <a:solidFill>
                  <a:schemeClr val="tx1"/>
                </a:solidFill>
              </a:rPr>
              <a:t>计算地址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     </a:t>
            </a:r>
            <a:r>
              <a:rPr lang="en-US" altLang="zh-CN" sz="1800" b="0" dirty="0">
                <a:solidFill>
                  <a:schemeClr val="tx1"/>
                </a:solidFill>
              </a:rPr>
              <a:t>2’b11: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;			//sub</a:t>
            </a:r>
            <a:r>
              <a:rPr lang="zh-CN" altLang="en-US" sz="1800" b="0" dirty="0">
                <a:solidFill>
                  <a:schemeClr val="tx1"/>
                </a:solidFill>
              </a:rPr>
              <a:t>比较条件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	     </a:t>
            </a:r>
            <a:r>
              <a:rPr lang="en-US" altLang="zh-CN" sz="1800" b="0" dirty="0">
                <a:solidFill>
                  <a:schemeClr val="tx1"/>
                </a:solidFill>
              </a:rPr>
              <a:t>2’b00: 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       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>
                <a:solidFill>
                  <a:schemeClr val="tx1"/>
                </a:solidFill>
              </a:rPr>
              <a:t>(Fun)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4'b0000: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3'b010 ;	//add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4’b0001: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;	//sub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4’b1110: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;	//and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4’b1100: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;	//or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4’b0100: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;	//</a:t>
            </a:r>
            <a:r>
              <a:rPr lang="en-US" altLang="zh-CN" sz="1800" b="0" dirty="0" err="1">
                <a:solidFill>
                  <a:schemeClr val="tx1"/>
                </a:solidFill>
              </a:rPr>
              <a:t>slt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4’b1010: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;	//</a:t>
            </a:r>
            <a:r>
              <a:rPr lang="en-US" altLang="zh-CN" sz="1800" b="0" dirty="0" err="1">
                <a:solidFill>
                  <a:schemeClr val="tx1"/>
                </a:solidFill>
              </a:rPr>
              <a:t>srl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4’b1000: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 = ? ;	//</a:t>
            </a:r>
            <a:r>
              <a:rPr lang="en-US" altLang="zh-CN" sz="1800" b="0" dirty="0" err="1">
                <a:solidFill>
                  <a:schemeClr val="tx1"/>
                </a:solidFill>
              </a:rPr>
              <a:t>xor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en-US" altLang="zh-CN" sz="1800" dirty="0">
                <a:solidFill>
                  <a:schemeClr val="tx1"/>
                </a:solidFill>
              </a:rPr>
              <a:t>……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>
                <a:solidFill>
                  <a:srgbClr val="3333FF"/>
                </a:solidFill>
              </a:rPr>
              <a:t>default</a:t>
            </a:r>
            <a:r>
              <a:rPr lang="en-US" altLang="zh-CN" sz="1800" b="0" dirty="0">
                <a:solidFill>
                  <a:schemeClr val="tx1"/>
                </a:solidFill>
              </a:rPr>
              <a:t>:   </a:t>
            </a:r>
            <a:r>
              <a:rPr lang="en-US" altLang="zh-CN" sz="1800" b="0" dirty="0" err="1">
                <a:solidFill>
                  <a:schemeClr val="tx1"/>
                </a:solidFill>
              </a:rPr>
              <a:t>ALU_Control</a:t>
            </a:r>
            <a:r>
              <a:rPr lang="en-US" altLang="zh-CN" sz="1800" b="0" dirty="0">
                <a:solidFill>
                  <a:schemeClr val="tx1"/>
                </a:solidFill>
              </a:rPr>
              <a:t>=3'bx;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	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en-US" altLang="zh-CN" sz="1800" dirty="0">
              <a:solidFill>
                <a:srgbClr val="3333FF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                    </a:t>
            </a:r>
            <a:r>
              <a:rPr lang="en-US" altLang="zh-CN" sz="1800" b="0" dirty="0">
                <a:solidFill>
                  <a:schemeClr val="tx1"/>
                </a:solidFill>
              </a:rPr>
              <a:t>2’b01: 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         </a:t>
            </a:r>
            <a:r>
              <a:rPr lang="en-US" altLang="zh-CN" sz="1800" dirty="0">
                <a:solidFill>
                  <a:srgbClr val="3333FF"/>
                </a:solidFill>
              </a:rPr>
              <a:t>case</a:t>
            </a:r>
            <a:r>
              <a:rPr lang="en-US" altLang="zh-CN" sz="1800" b="0" dirty="0">
                <a:solidFill>
                  <a:schemeClr val="tx1"/>
                </a:solidFill>
              </a:rPr>
              <a:t>(Fun3)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FF"/>
                </a:solidFill>
              </a:rPr>
              <a:t>                                        ………………………………………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	     </a:t>
            </a:r>
            <a:r>
              <a:rPr lang="en-US" altLang="zh-CN" sz="1800" dirty="0" err="1">
                <a:solidFill>
                  <a:srgbClr val="3333FF"/>
                </a:solidFill>
              </a:rPr>
              <a:t>endcase</a:t>
            </a:r>
            <a:endParaRPr lang="zh-CN" altLang="en-US" sz="1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84203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>
                <a:ea typeface="宋体" panose="02010600030101010101" pitchFamily="2" charset="-122"/>
              </a:rPr>
              <a:t>R-Type Instruction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662412" y="1122492"/>
            <a:ext cx="8398864" cy="5402852"/>
            <a:chOff x="3647728" y="114380"/>
            <a:chExt cx="8398864" cy="540285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7728" y="114380"/>
              <a:ext cx="8398864" cy="5402852"/>
            </a:xfrm>
            <a:prstGeom prst="rect">
              <a:avLst/>
            </a:prstGeom>
          </p:spPr>
        </p:pic>
        <p:cxnSp>
          <p:nvCxnSpPr>
            <p:cNvPr id="7" name="肘形连接符 6"/>
            <p:cNvCxnSpPr/>
            <p:nvPr/>
          </p:nvCxnSpPr>
          <p:spPr>
            <a:xfrm flipV="1">
              <a:off x="10704512" y="561058"/>
              <a:ext cx="576064" cy="275654"/>
            </a:xfrm>
            <a:prstGeom prst="bentConnector3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0200456" y="1124744"/>
              <a:ext cx="0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1258804" y="1124744"/>
              <a:ext cx="0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200456" y="1340768"/>
              <a:ext cx="105834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/>
            <p:nvPr/>
          </p:nvCxnSpPr>
          <p:spPr>
            <a:xfrm>
              <a:off x="10704512" y="114380"/>
              <a:ext cx="1224136" cy="722332"/>
            </a:xfrm>
            <a:prstGeom prst="bentConnector3">
              <a:avLst>
                <a:gd name="adj1" fmla="val 103355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 rot="16200000" flipH="1">
              <a:off x="9194774" y="1710756"/>
              <a:ext cx="3299990" cy="1000594"/>
            </a:xfrm>
            <a:prstGeom prst="bentConnector3">
              <a:avLst>
                <a:gd name="adj1" fmla="val 26249"/>
              </a:avLst>
            </a:prstGeom>
            <a:ln w="2032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11345067" y="3861048"/>
              <a:ext cx="221238" cy="0"/>
            </a:xfrm>
            <a:prstGeom prst="straightConnector1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10321613" y="529139"/>
              <a:ext cx="45719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177596" y="1088739"/>
              <a:ext cx="45719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肘形连接符 15"/>
            <p:cNvCxnSpPr/>
            <p:nvPr/>
          </p:nvCxnSpPr>
          <p:spPr>
            <a:xfrm flipV="1">
              <a:off x="7104112" y="314654"/>
              <a:ext cx="4558276" cy="1314146"/>
            </a:xfrm>
            <a:prstGeom prst="bentConnector3">
              <a:avLst>
                <a:gd name="adj1" fmla="val 23253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1662388" y="314654"/>
              <a:ext cx="0" cy="1608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7230550" y="1364365"/>
              <a:ext cx="671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200" dirty="0" smtClean="0">
                  <a:solidFill>
                    <a:schemeClr val="accent1"/>
                  </a:solidFill>
                </a:rPr>
                <a:t>jump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8650" y="1483658"/>
            <a:ext cx="3354636" cy="1878641"/>
            <a:chOff x="9192344" y="1098521"/>
            <a:chExt cx="3354636" cy="1878641"/>
          </a:xfrm>
        </p:grpSpPr>
        <p:sp>
          <p:nvSpPr>
            <p:cNvPr id="20" name="Rectangle 105"/>
            <p:cNvSpPr>
              <a:spLocks noChangeArrowheads="1"/>
            </p:cNvSpPr>
            <p:nvPr/>
          </p:nvSpPr>
          <p:spPr bwMode="auto">
            <a:xfrm>
              <a:off x="9218539" y="1098521"/>
              <a:ext cx="22060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dirty="0" smtClean="0">
                  <a:solidFill>
                    <a:srgbClr val="993300"/>
                  </a:solidFill>
                </a:rPr>
                <a:t>add  x9, x20, x21</a:t>
              </a:r>
              <a:endParaRPr lang="en-US" altLang="zh-CN" dirty="0">
                <a:solidFill>
                  <a:srgbClr val="993300"/>
                </a:solidFill>
              </a:endParaRPr>
            </a:p>
          </p:txBody>
        </p:sp>
        <p:sp>
          <p:nvSpPr>
            <p:cNvPr id="21" name="Rectangle 3"/>
            <p:cNvSpPr txBox="1">
              <a:spLocks noChangeArrowheads="1"/>
            </p:cNvSpPr>
            <p:nvPr/>
          </p:nvSpPr>
          <p:spPr bwMode="auto">
            <a:xfrm>
              <a:off x="9192344" y="1628800"/>
              <a:ext cx="3354636" cy="1348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5">
                    <a:lumMod val="75000"/>
                  </a:schemeClr>
                </a:buClr>
                <a:buSzPct val="80000"/>
                <a:buFont typeface="Wingdings" pitchFamily="2" charset="2"/>
                <a:buChar char="p"/>
                <a:defRPr lang="zh-CN" altLang="en-US" sz="3200" b="1" kern="1200" baseline="0" dirty="0" smtClean="0">
                  <a:solidFill>
                    <a:srgbClr val="242790"/>
                  </a:solidFill>
                  <a:latin typeface="Times New Roman" panose="02020603050405020304" pitchFamily="18" charset="0"/>
                  <a:ea typeface="+mj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5">
                    <a:lumMod val="75000"/>
                  </a:schemeClr>
                </a:buClr>
                <a:buSzPct val="70000"/>
                <a:buFont typeface="Wingdings" pitchFamily="2" charset="2"/>
                <a:buChar char="n"/>
                <a:defRPr lang="zh-CN" altLang="en-US" sz="2800" b="0" kern="1200" baseline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5">
                    <a:lumMod val="75000"/>
                  </a:schemeClr>
                </a:buClr>
                <a:buSzPct val="70000"/>
                <a:buFont typeface="Wingdings" pitchFamily="2" charset="2"/>
                <a:buChar char="p"/>
                <a:defRPr lang="zh-CN" altLang="en-US" sz="2400" kern="1200" baseline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5">
                    <a:lumMod val="75000"/>
                  </a:schemeClr>
                </a:buClr>
                <a:buSzPct val="60000"/>
                <a:buFont typeface="Wingdings" pitchFamily="2" charset="2"/>
                <a:buChar char="n"/>
                <a:defRPr lang="zh-CN" altLang="en-US" sz="2000" kern="1200" baseline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lang="zh-CN" altLang="en-US" sz="2000" kern="12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eaLnBrk="1" hangingPunct="1">
                <a:buFont typeface="+mj-lt"/>
                <a:buAutoNum type="arabicPeriod"/>
              </a:pPr>
              <a:r>
                <a:rPr kumimoji="0" lang="en-US" sz="2000" dirty="0" smtClean="0"/>
                <a:t>Read two register operands</a:t>
              </a:r>
            </a:p>
            <a:p>
              <a:pPr marL="457200" indent="-457200" eaLnBrk="1" hangingPunct="1">
                <a:buFont typeface="+mj-lt"/>
                <a:buAutoNum type="arabicPeriod"/>
              </a:pPr>
              <a:r>
                <a:rPr kumimoji="0" lang="en-US" sz="2000" dirty="0" smtClean="0"/>
                <a:t>Perform arithmetic/logical operation</a:t>
              </a:r>
            </a:p>
            <a:p>
              <a:pPr marL="457200" indent="-457200" eaLnBrk="1" hangingPunct="1">
                <a:buFont typeface="+mj-lt"/>
                <a:buAutoNum type="arabicPeriod"/>
              </a:pPr>
              <a:r>
                <a:rPr kumimoji="0" lang="en-US" sz="2000" dirty="0" smtClean="0"/>
                <a:t>Write register result</a:t>
              </a:r>
              <a:endParaRPr kumimoji="0" lang="en-AU" sz="2000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736" y="258396"/>
            <a:ext cx="8424936" cy="609914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10132246" y="4167159"/>
            <a:ext cx="1224136" cy="1476086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8575151" y="1628800"/>
            <a:ext cx="1497261" cy="1103874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193165" y="5291225"/>
            <a:ext cx="1072421" cy="802071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肘形连接符 25"/>
          <p:cNvCxnSpPr/>
          <p:nvPr/>
        </p:nvCxnSpPr>
        <p:spPr>
          <a:xfrm flipV="1">
            <a:off x="4225961" y="1772816"/>
            <a:ext cx="4384964" cy="787876"/>
          </a:xfrm>
          <a:prstGeom prst="bentConnector3">
            <a:avLst>
              <a:gd name="adj1" fmla="val 46524"/>
            </a:avLst>
          </a:prstGeom>
          <a:ln w="635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92356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Instruction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662412" y="1122492"/>
            <a:ext cx="8398864" cy="5402852"/>
            <a:chOff x="3647728" y="114380"/>
            <a:chExt cx="8398864" cy="540285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7728" y="114380"/>
              <a:ext cx="8398864" cy="5402852"/>
            </a:xfrm>
            <a:prstGeom prst="rect">
              <a:avLst/>
            </a:prstGeom>
          </p:spPr>
        </p:pic>
        <p:cxnSp>
          <p:nvCxnSpPr>
            <p:cNvPr id="7" name="肘形连接符 6"/>
            <p:cNvCxnSpPr/>
            <p:nvPr/>
          </p:nvCxnSpPr>
          <p:spPr>
            <a:xfrm flipV="1">
              <a:off x="10704512" y="561058"/>
              <a:ext cx="576064" cy="275654"/>
            </a:xfrm>
            <a:prstGeom prst="bentConnector3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0200456" y="1124744"/>
              <a:ext cx="0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1258804" y="1124744"/>
              <a:ext cx="0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200456" y="1340768"/>
              <a:ext cx="105834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/>
            <p:nvPr/>
          </p:nvCxnSpPr>
          <p:spPr>
            <a:xfrm>
              <a:off x="10704512" y="114380"/>
              <a:ext cx="1224136" cy="722332"/>
            </a:xfrm>
            <a:prstGeom prst="bentConnector3">
              <a:avLst>
                <a:gd name="adj1" fmla="val 103355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 rot="16200000" flipH="1">
              <a:off x="9194774" y="1710756"/>
              <a:ext cx="3299990" cy="1000594"/>
            </a:xfrm>
            <a:prstGeom prst="bentConnector3">
              <a:avLst>
                <a:gd name="adj1" fmla="val 26249"/>
              </a:avLst>
            </a:prstGeom>
            <a:ln w="2032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11345067" y="3861048"/>
              <a:ext cx="221238" cy="0"/>
            </a:xfrm>
            <a:prstGeom prst="straightConnector1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10321613" y="529139"/>
              <a:ext cx="45719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177596" y="1088739"/>
              <a:ext cx="45719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肘形连接符 15"/>
            <p:cNvCxnSpPr/>
            <p:nvPr/>
          </p:nvCxnSpPr>
          <p:spPr>
            <a:xfrm flipV="1">
              <a:off x="7104112" y="314654"/>
              <a:ext cx="4558276" cy="1314146"/>
            </a:xfrm>
            <a:prstGeom prst="bentConnector3">
              <a:avLst>
                <a:gd name="adj1" fmla="val 23253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1662388" y="314654"/>
              <a:ext cx="0" cy="1608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7230550" y="1364365"/>
              <a:ext cx="671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200" dirty="0" smtClean="0">
                  <a:solidFill>
                    <a:schemeClr val="accent1"/>
                  </a:solidFill>
                </a:rPr>
                <a:t>jump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8608756" y="1631031"/>
            <a:ext cx="1497261" cy="1103874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8328248" y="5305420"/>
            <a:ext cx="1909751" cy="0"/>
          </a:xfrm>
          <a:prstGeom prst="line">
            <a:avLst/>
          </a:prstGeom>
          <a:ln w="1905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952572" y="6291760"/>
            <a:ext cx="1656184" cy="0"/>
          </a:xfrm>
          <a:prstGeom prst="line">
            <a:avLst/>
          </a:prstGeom>
          <a:ln w="1905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flipV="1">
            <a:off x="4223792" y="1777028"/>
            <a:ext cx="4384964" cy="787876"/>
          </a:xfrm>
          <a:prstGeom prst="bentConnector3">
            <a:avLst>
              <a:gd name="adj1" fmla="val 46524"/>
            </a:avLst>
          </a:prstGeom>
          <a:ln w="635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78032" y="1864209"/>
            <a:ext cx="3298117" cy="229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kumimoji="0" lang="en-US" sz="2000" dirty="0" smtClean="0"/>
              <a:t>Read register operands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kumimoji="0" lang="en-US" sz="2000" dirty="0" smtClean="0"/>
              <a:t>Calculate address using 12-bit offset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kumimoji="0" lang="en-US" sz="2000" dirty="0" smtClean="0"/>
              <a:t>Use ALU, but sign-extend offset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kumimoji="0" lang="en-US" sz="2000" dirty="0" smtClean="0"/>
              <a:t>Read memory and update register</a:t>
            </a:r>
          </a:p>
        </p:txBody>
      </p:sp>
      <p:sp>
        <p:nvSpPr>
          <p:cNvPr id="24" name="Rectangle 105"/>
          <p:cNvSpPr>
            <a:spLocks noChangeArrowheads="1"/>
          </p:cNvSpPr>
          <p:nvPr/>
        </p:nvSpPr>
        <p:spPr bwMode="auto">
          <a:xfrm>
            <a:off x="351899" y="1267545"/>
            <a:ext cx="18630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dirty="0" err="1" smtClean="0">
                <a:solidFill>
                  <a:srgbClr val="993300"/>
                </a:solidFill>
              </a:rPr>
              <a:t>ld</a:t>
            </a:r>
            <a:r>
              <a:rPr lang="en-US" altLang="zh-CN" dirty="0" smtClean="0">
                <a:solidFill>
                  <a:srgbClr val="993300"/>
                </a:solidFill>
              </a:rPr>
              <a:t>  x1, 200(x2</a:t>
            </a:r>
            <a:r>
              <a:rPr lang="en-US" altLang="zh-CN" dirty="0">
                <a:solidFill>
                  <a:srgbClr val="993300"/>
                </a:solidFill>
              </a:rPr>
              <a:t>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225" y="353364"/>
            <a:ext cx="7964469" cy="62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48494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Save Instruction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662412" y="1124744"/>
            <a:ext cx="8398864" cy="5402852"/>
            <a:chOff x="3647728" y="114380"/>
            <a:chExt cx="8398864" cy="540285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7728" y="114380"/>
              <a:ext cx="8398864" cy="5402852"/>
            </a:xfrm>
            <a:prstGeom prst="rect">
              <a:avLst/>
            </a:prstGeom>
          </p:spPr>
        </p:pic>
        <p:cxnSp>
          <p:nvCxnSpPr>
            <p:cNvPr id="7" name="肘形连接符 6"/>
            <p:cNvCxnSpPr/>
            <p:nvPr/>
          </p:nvCxnSpPr>
          <p:spPr>
            <a:xfrm flipV="1">
              <a:off x="10704512" y="561058"/>
              <a:ext cx="576064" cy="275654"/>
            </a:xfrm>
            <a:prstGeom prst="bentConnector3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0200456" y="1124744"/>
              <a:ext cx="0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1258804" y="1124744"/>
              <a:ext cx="0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200456" y="1340768"/>
              <a:ext cx="105834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/>
            <p:nvPr/>
          </p:nvCxnSpPr>
          <p:spPr>
            <a:xfrm>
              <a:off x="10704512" y="114380"/>
              <a:ext cx="1224136" cy="722332"/>
            </a:xfrm>
            <a:prstGeom prst="bentConnector3">
              <a:avLst>
                <a:gd name="adj1" fmla="val 103355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 rot="16200000" flipH="1">
              <a:off x="9194774" y="1710756"/>
              <a:ext cx="3299990" cy="1000594"/>
            </a:xfrm>
            <a:prstGeom prst="bentConnector3">
              <a:avLst>
                <a:gd name="adj1" fmla="val 26249"/>
              </a:avLst>
            </a:prstGeom>
            <a:ln w="2032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11345067" y="3861048"/>
              <a:ext cx="221238" cy="0"/>
            </a:xfrm>
            <a:prstGeom prst="straightConnector1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10321613" y="529139"/>
              <a:ext cx="45719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177596" y="1088739"/>
              <a:ext cx="45719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肘形连接符 15"/>
            <p:cNvCxnSpPr/>
            <p:nvPr/>
          </p:nvCxnSpPr>
          <p:spPr>
            <a:xfrm flipV="1">
              <a:off x="7104112" y="314654"/>
              <a:ext cx="4558276" cy="1314146"/>
            </a:xfrm>
            <a:prstGeom prst="bentConnector3">
              <a:avLst>
                <a:gd name="adj1" fmla="val 23253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1662388" y="314654"/>
              <a:ext cx="0" cy="1608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7230550" y="1364365"/>
              <a:ext cx="671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200" dirty="0" smtClean="0">
                  <a:solidFill>
                    <a:schemeClr val="accent1"/>
                  </a:solidFill>
                </a:rPr>
                <a:t>jump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8608756" y="1633283"/>
            <a:ext cx="1497261" cy="1103874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6952572" y="6294012"/>
            <a:ext cx="1656184" cy="0"/>
          </a:xfrm>
          <a:prstGeom prst="line">
            <a:avLst/>
          </a:prstGeom>
          <a:ln w="1905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flipV="1">
            <a:off x="4223792" y="1779280"/>
            <a:ext cx="4384964" cy="787876"/>
          </a:xfrm>
          <a:prstGeom prst="bentConnector3">
            <a:avLst>
              <a:gd name="adj1" fmla="val 46524"/>
            </a:avLst>
          </a:prstGeom>
          <a:ln w="635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05"/>
          <p:cNvSpPr>
            <a:spLocks noChangeArrowheads="1"/>
          </p:cNvSpPr>
          <p:nvPr/>
        </p:nvSpPr>
        <p:spPr bwMode="auto">
          <a:xfrm>
            <a:off x="221943" y="1336556"/>
            <a:ext cx="19351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dirty="0" err="1" smtClean="0">
                <a:solidFill>
                  <a:srgbClr val="993300"/>
                </a:solidFill>
              </a:rPr>
              <a:t>sd</a:t>
            </a:r>
            <a:r>
              <a:rPr lang="en-US" altLang="zh-CN" dirty="0" smtClean="0">
                <a:solidFill>
                  <a:srgbClr val="993300"/>
                </a:solidFill>
              </a:rPr>
              <a:t>  x1, 200(x2</a:t>
            </a:r>
            <a:r>
              <a:rPr lang="en-US" altLang="zh-CN" dirty="0">
                <a:solidFill>
                  <a:srgbClr val="993300"/>
                </a:solidFill>
              </a:rPr>
              <a:t>)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220709" y="1787958"/>
            <a:ext cx="3298117" cy="229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kumimoji="0" lang="en-US" sz="2000" dirty="0" smtClean="0"/>
              <a:t>Read register operands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kumimoji="0" lang="en-US" sz="2000" dirty="0" smtClean="0"/>
              <a:t>Calculate address using 12-bit offset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kumimoji="0" lang="en-US" sz="2000" dirty="0" smtClean="0"/>
              <a:t>Use ALU, but sign-extend offset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Write register value to memory</a:t>
            </a:r>
            <a:endParaRPr kumimoji="0" lang="en-US" sz="2000" dirty="0" smtClean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479" y="255174"/>
            <a:ext cx="8674729" cy="6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50961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9984" y="81558"/>
            <a:ext cx="7867667" cy="447723"/>
          </a:xfrm>
        </p:spPr>
        <p:txBody>
          <a:bodyPr/>
          <a:lstStyle/>
          <a:p>
            <a:r>
              <a:rPr lang="en-US" altLang="zh-CN" dirty="0" smtClean="0"/>
              <a:t>BEQ Instruction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662412" y="1124744"/>
            <a:ext cx="8398864" cy="5402852"/>
            <a:chOff x="3647728" y="114380"/>
            <a:chExt cx="8398864" cy="540285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7728" y="114380"/>
              <a:ext cx="8398864" cy="5402852"/>
            </a:xfrm>
            <a:prstGeom prst="rect">
              <a:avLst/>
            </a:prstGeom>
          </p:spPr>
        </p:pic>
        <p:cxnSp>
          <p:nvCxnSpPr>
            <p:cNvPr id="7" name="肘形连接符 6"/>
            <p:cNvCxnSpPr/>
            <p:nvPr/>
          </p:nvCxnSpPr>
          <p:spPr>
            <a:xfrm flipV="1">
              <a:off x="10704512" y="561058"/>
              <a:ext cx="576064" cy="275654"/>
            </a:xfrm>
            <a:prstGeom prst="bentConnector3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0200456" y="1124744"/>
              <a:ext cx="0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1258804" y="1124744"/>
              <a:ext cx="0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200456" y="1340768"/>
              <a:ext cx="105834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/>
            <p:nvPr/>
          </p:nvCxnSpPr>
          <p:spPr>
            <a:xfrm>
              <a:off x="10704512" y="114380"/>
              <a:ext cx="1224136" cy="722332"/>
            </a:xfrm>
            <a:prstGeom prst="bentConnector3">
              <a:avLst>
                <a:gd name="adj1" fmla="val 103355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 rot="16200000" flipH="1">
              <a:off x="9194774" y="1710756"/>
              <a:ext cx="3299990" cy="1000594"/>
            </a:xfrm>
            <a:prstGeom prst="bentConnector3">
              <a:avLst>
                <a:gd name="adj1" fmla="val 26249"/>
              </a:avLst>
            </a:prstGeom>
            <a:ln w="2032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11345067" y="3861048"/>
              <a:ext cx="221238" cy="0"/>
            </a:xfrm>
            <a:prstGeom prst="straightConnector1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10321613" y="529139"/>
              <a:ext cx="45719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177596" y="1088739"/>
              <a:ext cx="45719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肘形连接符 15"/>
            <p:cNvCxnSpPr/>
            <p:nvPr/>
          </p:nvCxnSpPr>
          <p:spPr>
            <a:xfrm flipV="1">
              <a:off x="7104112" y="314654"/>
              <a:ext cx="4558276" cy="1314146"/>
            </a:xfrm>
            <a:prstGeom prst="bentConnector3">
              <a:avLst>
                <a:gd name="adj1" fmla="val 23253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1662388" y="314654"/>
              <a:ext cx="0" cy="1608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7230550" y="1364365"/>
              <a:ext cx="671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200" dirty="0" smtClean="0">
                  <a:solidFill>
                    <a:schemeClr val="accent1"/>
                  </a:solidFill>
                </a:rPr>
                <a:t>jump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10132246" y="4133331"/>
            <a:ext cx="1224136" cy="1656184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088033" y="5319221"/>
            <a:ext cx="1224136" cy="852547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8328248" y="5307672"/>
            <a:ext cx="1909751" cy="0"/>
          </a:xfrm>
          <a:prstGeom prst="line">
            <a:avLst/>
          </a:prstGeom>
          <a:ln w="1905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952572" y="6294012"/>
            <a:ext cx="1656184" cy="0"/>
          </a:xfrm>
          <a:prstGeom prst="line">
            <a:avLst/>
          </a:prstGeom>
          <a:ln w="1905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-24680" y="1794528"/>
            <a:ext cx="3803478" cy="290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0" lang="en-US" sz="2000" dirty="0" smtClean="0"/>
              <a:t>Read register operands</a:t>
            </a:r>
          </a:p>
          <a:p>
            <a:pPr eaLnBrk="1" hangingPunct="1"/>
            <a:r>
              <a:rPr kumimoji="0" lang="en-US" sz="2000" dirty="0" smtClean="0"/>
              <a:t>Compare operands</a:t>
            </a:r>
          </a:p>
          <a:p>
            <a:pPr lvl="1" eaLnBrk="1" hangingPunct="1"/>
            <a:r>
              <a:rPr kumimoji="0" lang="en-US" sz="2000" dirty="0" smtClean="0"/>
              <a:t>Use ALU, subtract and check Zero output</a:t>
            </a:r>
          </a:p>
          <a:p>
            <a:pPr eaLnBrk="1" hangingPunct="1"/>
            <a:r>
              <a:rPr kumimoji="0" lang="en-US" sz="2000" dirty="0" smtClean="0"/>
              <a:t>Calculate target address</a:t>
            </a:r>
          </a:p>
          <a:p>
            <a:pPr lvl="1" eaLnBrk="1" hangingPunct="1"/>
            <a:r>
              <a:rPr kumimoji="0" lang="en-US" sz="2000" dirty="0" smtClean="0"/>
              <a:t>Sign-extend displacement</a:t>
            </a:r>
          </a:p>
          <a:p>
            <a:pPr lvl="1" eaLnBrk="1" hangingPunct="1"/>
            <a:r>
              <a:rPr kumimoji="0" lang="en-US" sz="2000" dirty="0" smtClean="0"/>
              <a:t>Shift left 1 place (</a:t>
            </a:r>
            <a:r>
              <a:rPr kumimoji="0" lang="en-US" sz="2000" dirty="0" err="1" smtClean="0"/>
              <a:t>halfword</a:t>
            </a:r>
            <a:r>
              <a:rPr kumimoji="0" lang="en-US" sz="2000" dirty="0" smtClean="0"/>
              <a:t> displacement) </a:t>
            </a:r>
          </a:p>
          <a:p>
            <a:pPr lvl="1" eaLnBrk="1" hangingPunct="1"/>
            <a:r>
              <a:rPr kumimoji="0" lang="en-US" sz="2000" dirty="0" smtClean="0"/>
              <a:t>Add to PC value and update PC</a:t>
            </a:r>
            <a:endParaRPr kumimoji="0" lang="en-US" sz="2000" dirty="0"/>
          </a:p>
        </p:txBody>
      </p:sp>
      <p:sp>
        <p:nvSpPr>
          <p:cNvPr id="25" name="Rectangle 105"/>
          <p:cNvSpPr>
            <a:spLocks noChangeArrowheads="1"/>
          </p:cNvSpPr>
          <p:nvPr/>
        </p:nvSpPr>
        <p:spPr bwMode="auto">
          <a:xfrm>
            <a:off x="123411" y="1203615"/>
            <a:ext cx="21804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dirty="0" err="1" smtClean="0">
                <a:solidFill>
                  <a:srgbClr val="993300"/>
                </a:solidFill>
              </a:rPr>
              <a:t>beq</a:t>
            </a:r>
            <a:r>
              <a:rPr lang="en-US" altLang="zh-CN" dirty="0" smtClean="0">
                <a:solidFill>
                  <a:srgbClr val="993300"/>
                </a:solidFill>
              </a:rPr>
              <a:t>  x1, x2</a:t>
            </a:r>
            <a:r>
              <a:rPr lang="zh-CN" altLang="en-US" dirty="0" smtClean="0">
                <a:solidFill>
                  <a:srgbClr val="993300"/>
                </a:solidFill>
              </a:rPr>
              <a:t>，</a:t>
            </a:r>
            <a:r>
              <a:rPr lang="en-US" altLang="zh-CN" dirty="0" smtClean="0">
                <a:solidFill>
                  <a:srgbClr val="993300"/>
                </a:solidFill>
              </a:rPr>
              <a:t>200</a:t>
            </a:r>
            <a:endParaRPr lang="en-US" altLang="zh-CN" dirty="0">
              <a:solidFill>
                <a:srgbClr val="993300"/>
              </a:solidFill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847511" y="541845"/>
          <a:ext cx="8137526" cy="370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21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22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1719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081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081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15221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[12]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00" marB="457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[10:5]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00" marB="457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rs2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7" marR="91447" marT="45700" marB="457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rs1</a:t>
                      </a:r>
                      <a:endParaRPr lang="zh-CN" alt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00" marB="457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funct3</a:t>
                      </a:r>
                      <a:endParaRPr lang="zh-CN" alt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00" marB="457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[4:1]</a:t>
                      </a:r>
                      <a:endParaRPr lang="zh-CN" alt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00" marB="457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[11]</a:t>
                      </a:r>
                      <a:endParaRPr lang="zh-CN" alt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00" marB="457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endParaRPr lang="zh-CN" alt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7" marR="91447" marT="45700" marB="457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520159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489" y="295275"/>
            <a:ext cx="6107125" cy="973138"/>
          </a:xfrm>
        </p:spPr>
        <p:txBody>
          <a:bodyPr/>
          <a:lstStyle/>
          <a:p>
            <a:pPr>
              <a:defRPr/>
            </a:pPr>
            <a:r>
              <a:rPr lang="en-US" altLang="zh-CN" sz="3200" dirty="0"/>
              <a:t>Contents</a:t>
            </a:r>
          </a:p>
        </p:txBody>
      </p:sp>
      <p:sp>
        <p:nvSpPr>
          <p:cNvPr id="8195" name="AutoShape 3"/>
          <p:cNvSpPr>
            <a:spLocks noGrp="1" noChangeArrowheads="1"/>
          </p:cNvSpPr>
          <p:nvPr>
            <p:ph idx="1"/>
          </p:nvPr>
        </p:nvSpPr>
        <p:spPr>
          <a:xfrm>
            <a:off x="1811338" y="1430338"/>
            <a:ext cx="8964612" cy="4591050"/>
          </a:xfrm>
        </p:spPr>
        <p:txBody>
          <a:bodyPr/>
          <a:lstStyle/>
          <a:p>
            <a:r>
              <a:rPr lang="en-US" altLang="zh-CN" sz="2400" dirty="0"/>
              <a:t>4.1 Introduction 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4.2 Logic Design Conventions</a:t>
            </a:r>
          </a:p>
          <a:p>
            <a:r>
              <a:rPr lang="en-US" altLang="zh-CN" sz="2400" dirty="0"/>
              <a:t>4.3 Building a </a:t>
            </a:r>
            <a:r>
              <a:rPr lang="en-US" altLang="zh-CN" sz="2400" dirty="0" err="1"/>
              <a:t>datapath</a:t>
            </a:r>
            <a:endParaRPr lang="en-US" altLang="zh-CN" sz="2400" dirty="0"/>
          </a:p>
          <a:p>
            <a:r>
              <a:rPr lang="en-US" altLang="zh-CN" sz="2400" dirty="0"/>
              <a:t>4.4 A Simple Implementation Scheme</a:t>
            </a:r>
          </a:p>
          <a:p>
            <a:r>
              <a:rPr lang="en-US" altLang="zh-CN" sz="2400" dirty="0"/>
              <a:t>4.5 An Overview of Pipelining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Jal Instruction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662412" y="1124744"/>
            <a:ext cx="8398864" cy="5402852"/>
            <a:chOff x="3647728" y="114380"/>
            <a:chExt cx="8398864" cy="540285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7728" y="114380"/>
              <a:ext cx="8398864" cy="5402852"/>
            </a:xfrm>
            <a:prstGeom prst="rect">
              <a:avLst/>
            </a:prstGeom>
          </p:spPr>
        </p:pic>
        <p:cxnSp>
          <p:nvCxnSpPr>
            <p:cNvPr id="7" name="肘形连接符 6"/>
            <p:cNvCxnSpPr/>
            <p:nvPr/>
          </p:nvCxnSpPr>
          <p:spPr>
            <a:xfrm flipV="1">
              <a:off x="10704512" y="561058"/>
              <a:ext cx="576064" cy="275654"/>
            </a:xfrm>
            <a:prstGeom prst="bentConnector3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0200456" y="1124744"/>
              <a:ext cx="0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1258804" y="1124744"/>
              <a:ext cx="0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200456" y="1340768"/>
              <a:ext cx="105834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/>
            <p:nvPr/>
          </p:nvCxnSpPr>
          <p:spPr>
            <a:xfrm>
              <a:off x="10704512" y="114380"/>
              <a:ext cx="1224136" cy="722332"/>
            </a:xfrm>
            <a:prstGeom prst="bentConnector3">
              <a:avLst>
                <a:gd name="adj1" fmla="val 103355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 rot="16200000" flipH="1">
              <a:off x="9194774" y="1710756"/>
              <a:ext cx="3299990" cy="1000594"/>
            </a:xfrm>
            <a:prstGeom prst="bentConnector3">
              <a:avLst>
                <a:gd name="adj1" fmla="val 26249"/>
              </a:avLst>
            </a:prstGeom>
            <a:ln w="2032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11345067" y="3861048"/>
              <a:ext cx="221238" cy="0"/>
            </a:xfrm>
            <a:prstGeom prst="straightConnector1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10321613" y="529139"/>
              <a:ext cx="45719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177596" y="1088739"/>
              <a:ext cx="45719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肘形连接符 15"/>
            <p:cNvCxnSpPr/>
            <p:nvPr/>
          </p:nvCxnSpPr>
          <p:spPr>
            <a:xfrm flipV="1">
              <a:off x="7104112" y="314654"/>
              <a:ext cx="4558276" cy="1314146"/>
            </a:xfrm>
            <a:prstGeom prst="bentConnector3">
              <a:avLst>
                <a:gd name="adj1" fmla="val 23253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1662388" y="314654"/>
              <a:ext cx="0" cy="1608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7230550" y="1364365"/>
              <a:ext cx="671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200" dirty="0" smtClean="0">
                  <a:solidFill>
                    <a:schemeClr val="accent1"/>
                  </a:solidFill>
                </a:rPr>
                <a:t>jump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10132246" y="4133331"/>
            <a:ext cx="1224136" cy="1656184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7088033" y="5319221"/>
            <a:ext cx="1224136" cy="852547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8544272" y="4064635"/>
            <a:ext cx="1474519" cy="1171029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5431849" y="3939520"/>
            <a:ext cx="1656184" cy="0"/>
          </a:xfrm>
          <a:prstGeom prst="line">
            <a:avLst/>
          </a:prstGeom>
          <a:ln w="1905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375920" y="4371568"/>
            <a:ext cx="1656184" cy="0"/>
          </a:xfrm>
          <a:prstGeom prst="line">
            <a:avLst/>
          </a:prstGeom>
          <a:ln w="1905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05"/>
          <p:cNvSpPr>
            <a:spLocks noChangeArrowheads="1"/>
          </p:cNvSpPr>
          <p:nvPr/>
        </p:nvSpPr>
        <p:spPr bwMode="auto">
          <a:xfrm>
            <a:off x="702990" y="1747603"/>
            <a:ext cx="22374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1800" dirty="0" err="1" smtClean="0">
                <a:solidFill>
                  <a:srgbClr val="993300"/>
                </a:solidFill>
              </a:rPr>
              <a:t>jal</a:t>
            </a:r>
            <a:r>
              <a:rPr lang="en-US" altLang="zh-CN" sz="1800" dirty="0" smtClean="0">
                <a:solidFill>
                  <a:srgbClr val="993300"/>
                </a:solidFill>
              </a:rPr>
              <a:t>  x1, procedure</a:t>
            </a:r>
            <a:endParaRPr lang="en-US" altLang="zh-CN" sz="1800" dirty="0">
              <a:solidFill>
                <a:srgbClr val="993300"/>
              </a:solidFill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734367" y="548680"/>
          <a:ext cx="8208965" cy="370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1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681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681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81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6816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imm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[20]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[10:1]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[11]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imm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[19:12]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opcode</a:t>
                      </a: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289" y="2135107"/>
            <a:ext cx="3495521" cy="290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0" lang="en-US" sz="2000" dirty="0" smtClean="0"/>
              <a:t>Write PC+4 to </a:t>
            </a:r>
            <a:r>
              <a:rPr kumimoji="0" lang="en-US" sz="2000" dirty="0" err="1" smtClean="0"/>
              <a:t>rd</a:t>
            </a:r>
            <a:r>
              <a:rPr kumimoji="0" lang="en-US" sz="2000" dirty="0" smtClean="0"/>
              <a:t> </a:t>
            </a:r>
          </a:p>
          <a:p>
            <a:pPr eaLnBrk="1" hangingPunct="1"/>
            <a:r>
              <a:rPr kumimoji="0" lang="en-US" sz="2000" dirty="0" smtClean="0"/>
              <a:t>Calculate </a:t>
            </a:r>
            <a:r>
              <a:rPr kumimoji="0" lang="en-US" altLang="zh-CN" sz="2000" dirty="0"/>
              <a:t>target address</a:t>
            </a:r>
          </a:p>
          <a:p>
            <a:pPr lvl="1" eaLnBrk="1" hangingPunct="1"/>
            <a:r>
              <a:rPr kumimoji="0" lang="en-US" altLang="zh-CN" sz="2000" dirty="0"/>
              <a:t>Sign-extend displacement</a:t>
            </a:r>
          </a:p>
          <a:p>
            <a:pPr lvl="1" eaLnBrk="1" hangingPunct="1"/>
            <a:r>
              <a:rPr kumimoji="0" lang="en-US" altLang="zh-CN" sz="2000" dirty="0"/>
              <a:t>Shift left 1 place (</a:t>
            </a:r>
            <a:r>
              <a:rPr kumimoji="0" lang="en-US" altLang="zh-CN" sz="2000" dirty="0" err="1"/>
              <a:t>halfword</a:t>
            </a:r>
            <a:r>
              <a:rPr kumimoji="0" lang="en-US" altLang="zh-CN" sz="2000" dirty="0"/>
              <a:t> displacement)</a:t>
            </a:r>
          </a:p>
          <a:p>
            <a:pPr lvl="1" eaLnBrk="1" hangingPunct="1"/>
            <a:r>
              <a:rPr kumimoji="0" lang="en-US" altLang="zh-CN" sz="2000" dirty="0"/>
              <a:t>Add to PC </a:t>
            </a:r>
            <a:r>
              <a:rPr kumimoji="0" lang="en-US" altLang="zh-CN" sz="2000" dirty="0" smtClean="0"/>
              <a:t>value and update PC</a:t>
            </a:r>
            <a:endParaRPr kumimoji="0" lang="en-US" sz="2000" dirty="0" smtClean="0"/>
          </a:p>
          <a:p>
            <a:pPr marL="0" indent="0" eaLnBrk="1" hangingPunct="1">
              <a:buNone/>
            </a:pPr>
            <a:endParaRPr kumimoji="0" lang="en-US" sz="2000" dirty="0"/>
          </a:p>
        </p:txBody>
      </p:sp>
    </p:spTree>
    <p:extLst>
      <p:ext uri="{BB962C8B-B14F-4D97-AF65-F5344CB8AC3E}">
        <p14:creationId xmlns:p14="http://schemas.microsoft.com/office/powerpoint/2010/main" val="114068082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5392" y="39493"/>
            <a:ext cx="9505056" cy="954360"/>
          </a:xfrm>
        </p:spPr>
        <p:txBody>
          <a:bodyPr>
            <a:normAutofit fontScale="90000"/>
          </a:bodyPr>
          <a:lstStyle/>
          <a:p>
            <a:pPr>
              <a:lnSpc>
                <a:spcPts val="3400"/>
              </a:lnSpc>
            </a:pPr>
            <a:r>
              <a:rPr lang="en-US" altLang="zh-CN" dirty="0"/>
              <a:t>Single Cycle Implementation </a:t>
            </a:r>
            <a:r>
              <a:rPr lang="en-US" altLang="zh-CN" sz="3400" dirty="0"/>
              <a:t>						  </a:t>
            </a:r>
            <a:r>
              <a:rPr lang="en-US" altLang="zh-CN" dirty="0">
                <a:solidFill>
                  <a:srgbClr val="FF0000"/>
                </a:solidFill>
              </a:rPr>
              <a:t>performance </a:t>
            </a:r>
            <a:r>
              <a:rPr lang="en-US" altLang="zh-CN" dirty="0"/>
              <a:t>for </a:t>
            </a:r>
            <a:r>
              <a:rPr lang="en-US" altLang="zh-CN" dirty="0" err="1"/>
              <a:t>lw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0025" y="1640054"/>
            <a:ext cx="4176464" cy="2533341"/>
          </a:xfrm>
        </p:spPr>
        <p:txBody>
          <a:bodyPr/>
          <a:lstStyle/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000" dirty="0"/>
              <a:t>Calculate cycle time assuming negligible delays except:</a:t>
            </a: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000" dirty="0">
                <a:solidFill>
                  <a:prstClr val="black"/>
                </a:solidFill>
              </a:rPr>
              <a:t>memory (</a:t>
            </a:r>
            <a:r>
              <a:rPr lang="en-US" altLang="zh-CN" sz="2000" dirty="0" smtClean="0">
                <a:solidFill>
                  <a:prstClr val="black"/>
                </a:solidFill>
              </a:rPr>
              <a:t>200ps</a:t>
            </a:r>
            <a:r>
              <a:rPr lang="en-US" altLang="zh-CN" sz="2000" dirty="0">
                <a:solidFill>
                  <a:prstClr val="black"/>
                </a:solidFill>
              </a:rPr>
              <a:t>), ALU and adders </a:t>
            </a:r>
            <a:r>
              <a:rPr lang="en-US" altLang="zh-CN" sz="2000" dirty="0" smtClean="0">
                <a:solidFill>
                  <a:prstClr val="black"/>
                </a:solidFill>
              </a:rPr>
              <a:t>(200ps</a:t>
            </a:r>
            <a:r>
              <a:rPr lang="en-US" altLang="zh-CN" sz="2000" dirty="0">
                <a:solidFill>
                  <a:prstClr val="black"/>
                </a:solidFill>
              </a:rPr>
              <a:t>), register file access (</a:t>
            </a:r>
            <a:r>
              <a:rPr lang="en-US" altLang="zh-CN" sz="2000" dirty="0" smtClean="0">
                <a:solidFill>
                  <a:prstClr val="black"/>
                </a:solidFill>
              </a:rPr>
              <a:t>100ps</a:t>
            </a:r>
            <a:r>
              <a:rPr lang="en-US" altLang="zh-CN" sz="2000" dirty="0">
                <a:solidFill>
                  <a:prstClr val="black"/>
                </a:solidFill>
              </a:rPr>
              <a:t>)</a:t>
            </a:r>
          </a:p>
          <a:p>
            <a:endParaRPr lang="zh-CN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71527" y="5756681"/>
            <a:ext cx="11265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/>
              <a:t>200ps</a:t>
            </a:r>
            <a:endParaRPr lang="en-US" altLang="zh-CN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193690" y="5756681"/>
            <a:ext cx="1202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/>
              <a:t>200ps</a:t>
            </a:r>
            <a:endParaRPr lang="en-US" altLang="zh-CN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097836" y="5772973"/>
            <a:ext cx="10556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/>
              <a:t>200ps</a:t>
            </a:r>
            <a:endParaRPr lang="en-US" altLang="zh-CN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783632" y="5772973"/>
            <a:ext cx="20882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/>
              <a:t>100+100=200ps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07368" y="1124744"/>
            <a:ext cx="7390752" cy="4536504"/>
            <a:chOff x="3647728" y="114380"/>
            <a:chExt cx="8398864" cy="540285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7728" y="114380"/>
              <a:ext cx="8398864" cy="5402852"/>
            </a:xfrm>
            <a:prstGeom prst="rect">
              <a:avLst/>
            </a:prstGeom>
          </p:spPr>
        </p:pic>
        <p:cxnSp>
          <p:nvCxnSpPr>
            <p:cNvPr id="14" name="肘形连接符 13"/>
            <p:cNvCxnSpPr/>
            <p:nvPr/>
          </p:nvCxnSpPr>
          <p:spPr>
            <a:xfrm flipV="1">
              <a:off x="10704512" y="561058"/>
              <a:ext cx="576064" cy="275654"/>
            </a:xfrm>
            <a:prstGeom prst="bentConnector3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0200456" y="1124744"/>
              <a:ext cx="0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1258804" y="1124744"/>
              <a:ext cx="0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0200456" y="1340768"/>
              <a:ext cx="1058348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/>
            <p:nvPr/>
          </p:nvCxnSpPr>
          <p:spPr>
            <a:xfrm>
              <a:off x="10704512" y="114380"/>
              <a:ext cx="1224136" cy="722332"/>
            </a:xfrm>
            <a:prstGeom prst="bentConnector3">
              <a:avLst>
                <a:gd name="adj1" fmla="val 103355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/>
            <p:nvPr/>
          </p:nvCxnSpPr>
          <p:spPr>
            <a:xfrm rot="16200000" flipH="1">
              <a:off x="9194774" y="1710756"/>
              <a:ext cx="3299990" cy="1000594"/>
            </a:xfrm>
            <a:prstGeom prst="bentConnector3">
              <a:avLst>
                <a:gd name="adj1" fmla="val 26249"/>
              </a:avLst>
            </a:prstGeom>
            <a:ln w="2032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11345067" y="3861048"/>
              <a:ext cx="221238" cy="0"/>
            </a:xfrm>
            <a:prstGeom prst="straightConnector1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10321613" y="529139"/>
              <a:ext cx="45719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177596" y="1088739"/>
              <a:ext cx="45719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肘形连接符 22"/>
            <p:cNvCxnSpPr/>
            <p:nvPr/>
          </p:nvCxnSpPr>
          <p:spPr>
            <a:xfrm flipV="1">
              <a:off x="7104112" y="314654"/>
              <a:ext cx="4558276" cy="1314146"/>
            </a:xfrm>
            <a:prstGeom prst="bentConnector3">
              <a:avLst>
                <a:gd name="adj1" fmla="val 23253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1662388" y="314654"/>
              <a:ext cx="0" cy="1608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7230550" y="1364365"/>
              <a:ext cx="671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200" dirty="0" smtClean="0">
                  <a:solidFill>
                    <a:schemeClr val="accent1"/>
                  </a:solidFill>
                </a:rPr>
                <a:t>jump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07893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Performance  in Single Cycle Implementation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600" dirty="0"/>
              <a:t>Let’s see the following table:</a:t>
            </a:r>
          </a:p>
          <a:p>
            <a:endParaRPr lang="zh-CN" altLang="en-US" dirty="0"/>
          </a:p>
        </p:txBody>
      </p:sp>
      <p:sp>
        <p:nvSpPr>
          <p:cNvPr id="5" name="AutoShape 62"/>
          <p:cNvSpPr>
            <a:spLocks noChangeArrowheads="1"/>
          </p:cNvSpPr>
          <p:nvPr/>
        </p:nvSpPr>
        <p:spPr bwMode="auto">
          <a:xfrm>
            <a:off x="695399" y="4272880"/>
            <a:ext cx="10105123" cy="16764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The conclusion:</a:t>
            </a:r>
          </a:p>
          <a:p>
            <a:pPr lvl="1">
              <a:buFontTx/>
              <a:buNone/>
            </a:pPr>
            <a:r>
              <a:rPr lang="en-US" altLang="zh-CN" sz="2400" dirty="0"/>
              <a:t>Different instructions needs different time.</a:t>
            </a:r>
          </a:p>
          <a:p>
            <a:pPr marL="447675" lvl="1" indent="9525"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The clock cycle must meet the need of the slowest </a:t>
            </a:r>
            <a:r>
              <a:rPr lang="en-US" altLang="zh-CN" sz="2400" dirty="0" smtClean="0">
                <a:solidFill>
                  <a:srgbClr val="FF3300"/>
                </a:solidFill>
              </a:rPr>
              <a:t>instruction</a:t>
            </a:r>
            <a:r>
              <a:rPr lang="en-US" altLang="zh-CN" sz="1800" dirty="0" smtClean="0">
                <a:solidFill>
                  <a:srgbClr val="FF3300"/>
                </a:solidFill>
              </a:rPr>
              <a:t>. </a:t>
            </a:r>
            <a:r>
              <a:rPr lang="en-US" altLang="zh-CN" sz="2400" dirty="0" smtClean="0"/>
              <a:t>So</a:t>
            </a:r>
            <a:r>
              <a:rPr lang="en-US" altLang="zh-CN" sz="2400" dirty="0"/>
              <a:t>, some time will be wasted.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/>
          </p:nvPr>
        </p:nvGraphicFramePr>
        <p:xfrm>
          <a:off x="1919536" y="1844824"/>
          <a:ext cx="8353425" cy="2246311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64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Instr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Instr fetch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read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ALU op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Memory access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write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 time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ld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R-format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1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beq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500ps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60292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0309F3A-9C50-4F49-83DB-692557206D1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AU" altLang="en-US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Issues</a:t>
            </a:r>
            <a:endParaRPr lang="en-AU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80728"/>
            <a:ext cx="10972800" cy="4896544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delay determines clock period</a:t>
            </a:r>
          </a:p>
          <a:p>
            <a:pPr lvl="1" eaLnBrk="1" hangingPunct="1"/>
            <a:r>
              <a:rPr lang="en-US" altLang="en-US" sz="2000" dirty="0" smtClean="0">
                <a:latin typeface="Arial (正文)"/>
              </a:rPr>
              <a:t>Critical path: load instruction</a:t>
            </a:r>
          </a:p>
          <a:p>
            <a:pPr lvl="1" eaLnBrk="1" hangingPunct="1"/>
            <a:r>
              <a:rPr lang="en-US" altLang="en-US" sz="2000" dirty="0" smtClean="0">
                <a:latin typeface="Arial (正文)"/>
              </a:rPr>
              <a:t>Instruction memory </a:t>
            </a:r>
            <a:r>
              <a:rPr lang="en-US" altLang="en-US" sz="2000" dirty="0" smtClean="0">
                <a:latin typeface="Arial (正文)"/>
                <a:sym typeface="Symbol" panose="05050102010706020507" pitchFamily="18" charset="2"/>
              </a:rPr>
              <a:t></a:t>
            </a:r>
            <a:r>
              <a:rPr lang="en-US" altLang="en-US" sz="2000" dirty="0" smtClean="0">
                <a:latin typeface="Arial (正文)"/>
              </a:rPr>
              <a:t> register file </a:t>
            </a:r>
            <a:r>
              <a:rPr lang="en-US" altLang="en-US" sz="2000" dirty="0" smtClean="0">
                <a:latin typeface="Arial (正文)"/>
                <a:sym typeface="Symbol" panose="05050102010706020507" pitchFamily="18" charset="2"/>
              </a:rPr>
              <a:t></a:t>
            </a:r>
            <a:r>
              <a:rPr lang="en-US" altLang="en-US" sz="2000" dirty="0" smtClean="0">
                <a:latin typeface="Arial (正文)"/>
              </a:rPr>
              <a:t> ALU </a:t>
            </a:r>
            <a:r>
              <a:rPr lang="en-US" altLang="en-US" sz="2000" dirty="0" smtClean="0">
                <a:latin typeface="Arial (正文)"/>
                <a:sym typeface="Symbol" panose="05050102010706020507" pitchFamily="18" charset="2"/>
              </a:rPr>
              <a:t></a:t>
            </a:r>
            <a:r>
              <a:rPr lang="en-US" altLang="en-US" sz="2000" dirty="0" smtClean="0">
                <a:latin typeface="Arial (正文)"/>
              </a:rPr>
              <a:t> data memory </a:t>
            </a:r>
            <a:r>
              <a:rPr lang="en-US" altLang="en-US" sz="2000" dirty="0" smtClean="0">
                <a:latin typeface="Arial (正文)"/>
                <a:sym typeface="Symbol" panose="05050102010706020507" pitchFamily="18" charset="2"/>
              </a:rPr>
              <a:t></a:t>
            </a:r>
            <a:r>
              <a:rPr lang="en-US" altLang="en-US" sz="2000" dirty="0" smtClean="0">
                <a:latin typeface="Arial (正文)"/>
              </a:rPr>
              <a:t> register file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asteful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area. If the instruction needs to use some functional unit multiple times. </a:t>
            </a:r>
          </a:p>
          <a:p>
            <a:pPr lvl="1" eaLnBrk="1" hangingPunct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  <a:latin typeface="Arial (正文)"/>
              </a:rPr>
              <a:t>E.g., the </a:t>
            </a:r>
            <a:r>
              <a:rPr lang="en-US" altLang="zh-CN" sz="2000" dirty="0">
                <a:solidFill>
                  <a:prstClr val="black"/>
                </a:solidFill>
                <a:latin typeface="Arial (正文)"/>
              </a:rPr>
              <a:t>instruction ‘</a:t>
            </a:r>
            <a:r>
              <a:rPr lang="en-US" altLang="zh-CN" sz="2000" dirty="0" err="1" smtClean="0">
                <a:solidFill>
                  <a:prstClr val="black"/>
                </a:solidFill>
                <a:latin typeface="Arial (正文)"/>
              </a:rPr>
              <a:t>mult’needs</a:t>
            </a:r>
            <a:r>
              <a:rPr lang="en-US" altLang="zh-CN" sz="2000" dirty="0" smtClean="0">
                <a:solidFill>
                  <a:prstClr val="black"/>
                </a:solidFill>
                <a:latin typeface="Arial (正文)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Arial (正文)"/>
              </a:rPr>
              <a:t>to use the ALU </a:t>
            </a:r>
            <a:r>
              <a:rPr lang="en-US" altLang="zh-CN" sz="2000" dirty="0" smtClean="0">
                <a:solidFill>
                  <a:prstClr val="black"/>
                </a:solidFill>
                <a:latin typeface="Arial (正文)"/>
              </a:rPr>
              <a:t>repeatedly. So, the </a:t>
            </a:r>
            <a:r>
              <a:rPr lang="en-US" altLang="zh-CN" sz="2000" dirty="0">
                <a:solidFill>
                  <a:prstClr val="black"/>
                </a:solidFill>
                <a:latin typeface="Arial (正文)"/>
              </a:rPr>
              <a:t>CPU will be very large</a:t>
            </a:r>
            <a:r>
              <a:rPr lang="en-US" altLang="zh-CN" sz="2000" dirty="0" smtClean="0">
                <a:solidFill>
                  <a:prstClr val="black"/>
                </a:solidFill>
                <a:latin typeface="Arial (正文)"/>
              </a:rPr>
              <a:t>.</a:t>
            </a:r>
            <a:endParaRPr lang="zh-CN" altLang="en-US" sz="2000" b="0" dirty="0">
              <a:latin typeface="Arial (正文)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Violates design principle</a:t>
            </a:r>
          </a:p>
          <a:p>
            <a:pPr lvl="1" eaLnBrk="1" hangingPunct="1"/>
            <a:r>
              <a:rPr lang="en-US" altLang="en-US" sz="2000" dirty="0" smtClean="0">
                <a:latin typeface="Arial (正文)"/>
              </a:rPr>
              <a:t>Making the common case fast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improve performance by pipelining</a:t>
            </a:r>
          </a:p>
        </p:txBody>
      </p:sp>
    </p:spTree>
    <p:extLst>
      <p:ext uri="{BB962C8B-B14F-4D97-AF65-F5344CB8AC3E}">
        <p14:creationId xmlns:p14="http://schemas.microsoft.com/office/powerpoint/2010/main" val="4139621110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 Interruption &amp; 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What’s Interruption &amp; Exception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Why need interruption &amp; exception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How to deal with interruption &amp; Exception  in RISC V ?</a:t>
            </a:r>
          </a:p>
          <a:p>
            <a:pPr lvl="1"/>
            <a:r>
              <a:rPr lang="en-US" altLang="zh-CN" dirty="0"/>
              <a:t>Transfer control to exception handler  &amp;  return from exception</a:t>
            </a:r>
          </a:p>
          <a:p>
            <a:pPr lvl="1"/>
            <a:r>
              <a:rPr lang="en-US" altLang="zh-CN" dirty="0" smtClean="0"/>
              <a:t>Control  status  registers</a:t>
            </a:r>
          </a:p>
          <a:p>
            <a:pPr lvl="1"/>
            <a:r>
              <a:rPr lang="en-US" altLang="zh-CN" dirty="0" smtClean="0"/>
              <a:t>CSR instructions</a:t>
            </a:r>
          </a:p>
          <a:p>
            <a:pPr lvl="1"/>
            <a:r>
              <a:rPr lang="en-US" altLang="zh-CN" dirty="0" smtClean="0"/>
              <a:t>How to write an exception handler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89080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719736" y="0"/>
            <a:ext cx="7867667" cy="113191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/>
              <a:t>Interruption &amp; Exception</a:t>
            </a:r>
            <a:endParaRPr lang="en-US" altLang="zh-CN" dirty="0"/>
          </a:p>
        </p:txBody>
      </p:sp>
      <p:sp>
        <p:nvSpPr>
          <p:cNvPr id="215043" name="AutoShape 3"/>
          <p:cNvSpPr>
            <a:spLocks noGrp="1" noChangeArrowheads="1"/>
          </p:cNvSpPr>
          <p:nvPr>
            <p:ph idx="1"/>
          </p:nvPr>
        </p:nvSpPr>
        <p:spPr>
          <a:xfrm>
            <a:off x="465584" y="1206201"/>
            <a:ext cx="10972800" cy="4968552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The cause of changing CPU’s work flow :</a:t>
            </a:r>
          </a:p>
          <a:p>
            <a:pPr lvl="1" eaLnBrk="1" hangingPunct="1"/>
            <a:r>
              <a:rPr lang="en-US" altLang="zh-CN" sz="2000" dirty="0"/>
              <a:t>Control instructions in program (</a:t>
            </a:r>
            <a:r>
              <a:rPr lang="en-US" altLang="zh-CN" sz="2000" dirty="0" err="1"/>
              <a:t>bne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beq</a:t>
            </a:r>
            <a:r>
              <a:rPr lang="en-US" altLang="zh-CN" sz="2000" dirty="0"/>
              <a:t>, </a:t>
            </a:r>
            <a:r>
              <a:rPr lang="en-US" altLang="zh-CN" sz="2000" dirty="0" err="1" smtClean="0"/>
              <a:t>jal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 sz="2000" dirty="0"/>
              <a:t>     It is </a:t>
            </a:r>
            <a:r>
              <a:rPr lang="en-US" altLang="zh-CN" sz="2000" dirty="0">
                <a:solidFill>
                  <a:srgbClr val="FF0000"/>
                </a:solidFill>
              </a:rPr>
              <a:t>foreseeable</a:t>
            </a:r>
            <a:r>
              <a:rPr lang="en-US" altLang="zh-CN" sz="2000" dirty="0"/>
              <a:t> in programming flow</a:t>
            </a:r>
          </a:p>
          <a:p>
            <a:pPr lvl="1" eaLnBrk="1" hangingPunct="1"/>
            <a:r>
              <a:rPr lang="en-US" altLang="zh-CN" sz="2000" dirty="0"/>
              <a:t>Something happen suddenly (Exception and Interruption)</a:t>
            </a:r>
          </a:p>
          <a:p>
            <a:pPr lvl="1" eaLnBrk="1" hangingPunct="1">
              <a:buFontTx/>
              <a:buNone/>
            </a:pPr>
            <a:r>
              <a:rPr lang="en-US" altLang="zh-CN" sz="2000" dirty="0"/>
              <a:t>     It is </a:t>
            </a:r>
            <a:r>
              <a:rPr lang="en-US" altLang="zh-CN" sz="2000" dirty="0">
                <a:solidFill>
                  <a:srgbClr val="FF0000"/>
                </a:solidFill>
              </a:rPr>
              <a:t>unpredictable</a:t>
            </a:r>
          </a:p>
          <a:p>
            <a:pPr lvl="2" eaLnBrk="1" hangingPunct="1"/>
            <a:r>
              <a:rPr lang="en-US" altLang="zh-CN" sz="1800" dirty="0">
                <a:solidFill>
                  <a:srgbClr val="FF0000"/>
                </a:solidFill>
              </a:rPr>
              <a:t>Call Instructions triggered by hardware</a:t>
            </a:r>
          </a:p>
          <a:p>
            <a:pPr eaLnBrk="1" hangingPunct="1"/>
            <a:r>
              <a:rPr lang="en-US" altLang="en-US" sz="2400" dirty="0"/>
              <a:t>Exception</a:t>
            </a:r>
          </a:p>
          <a:p>
            <a:pPr lvl="1" eaLnBrk="1" hangingPunct="1"/>
            <a:r>
              <a:rPr lang="en-US" altLang="en-US" sz="2000" dirty="0"/>
              <a:t>Arises within the </a:t>
            </a:r>
            <a:r>
              <a:rPr lang="en-US" altLang="en-US" sz="2000" dirty="0" smtClean="0"/>
              <a:t>CPU </a:t>
            </a:r>
            <a:r>
              <a:rPr lang="en-US" altLang="zh-CN" sz="2000" dirty="0" smtClean="0"/>
              <a:t>when execute </a:t>
            </a:r>
          </a:p>
          <a:p>
            <a:pPr marL="457200" lvl="1" indent="0" eaLnBrk="1" hangingPunct="1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instruction</a:t>
            </a:r>
          </a:p>
          <a:p>
            <a:pPr lvl="1" eaLnBrk="1" hangingPunct="1"/>
            <a:r>
              <a:rPr lang="en-US" altLang="en-US" sz="1800" dirty="0" smtClean="0"/>
              <a:t>e.g</a:t>
            </a:r>
            <a:r>
              <a:rPr lang="en-US" altLang="en-US" sz="1800" dirty="0"/>
              <a:t>., </a:t>
            </a:r>
            <a:r>
              <a:rPr lang="en-US" altLang="en-US" sz="1800" dirty="0" smtClean="0"/>
              <a:t>overflow, undefined </a:t>
            </a:r>
            <a:r>
              <a:rPr lang="en-US" altLang="en-US" sz="1800" dirty="0"/>
              <a:t>opcode, </a:t>
            </a:r>
            <a:r>
              <a:rPr lang="en-US" altLang="en-US" sz="1800" dirty="0" err="1"/>
              <a:t>syscall</a:t>
            </a:r>
            <a:r>
              <a:rPr lang="en-US" altLang="en-US" sz="1800" dirty="0"/>
              <a:t>, </a:t>
            </a:r>
            <a:r>
              <a:rPr lang="en-US" altLang="en-US" sz="1800" dirty="0" smtClean="0"/>
              <a:t>…</a:t>
            </a:r>
            <a:endParaRPr lang="en-US" altLang="en-US" sz="1800" dirty="0"/>
          </a:p>
          <a:p>
            <a:pPr eaLnBrk="1" hangingPunct="1"/>
            <a:r>
              <a:rPr lang="en-US" altLang="en-US" sz="2400" dirty="0"/>
              <a:t>Interrupt</a:t>
            </a:r>
          </a:p>
          <a:p>
            <a:pPr lvl="1" eaLnBrk="1" hangingPunct="1"/>
            <a:r>
              <a:rPr lang="en-US" altLang="en-US" sz="2000" dirty="0"/>
              <a:t>From an external I/O </a:t>
            </a:r>
            <a:r>
              <a:rPr lang="en-US" altLang="en-US" sz="2000" dirty="0" smtClean="0"/>
              <a:t>controller</a:t>
            </a:r>
            <a:endParaRPr lang="en-US" altLang="en-US" sz="2000" dirty="0"/>
          </a:p>
          <a:p>
            <a:pPr eaLnBrk="1" hangingPunct="1"/>
            <a:r>
              <a:rPr lang="en-US" altLang="en-US" sz="2400" dirty="0"/>
              <a:t>Dealing with them without sacrificing performance is </a:t>
            </a:r>
            <a:r>
              <a:rPr lang="en-US" altLang="en-US" sz="2400" dirty="0" smtClean="0"/>
              <a:t>hard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984" y="2780928"/>
            <a:ext cx="595554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9784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we need interrupt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you double click the mouse ……</a:t>
            </a:r>
          </a:p>
          <a:p>
            <a:r>
              <a:rPr lang="en-US" altLang="zh-CN" dirty="0" smtClean="0"/>
              <a:t>When a network package arrives ……</a:t>
            </a:r>
          </a:p>
          <a:p>
            <a:r>
              <a:rPr lang="en-US" altLang="zh-CN" dirty="0" smtClean="0"/>
              <a:t>When you want to print a sentence on screen ……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Event external to the running program can interrupt the processor :  ex </a:t>
            </a:r>
            <a:r>
              <a:rPr lang="en-US" altLang="zh-CN" dirty="0"/>
              <a:t>Interruption driven </a:t>
            </a:r>
            <a:r>
              <a:rPr lang="en-US" altLang="zh-CN" dirty="0" smtClean="0"/>
              <a:t>I/O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polling ----waste  a lot of processor time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FF"/>
                </a:solidFill>
              </a:rPr>
              <a:t>Interruption driven I/O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DMA  ---- direct memory access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en-US" altLang="zh-CN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8138639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 need </a:t>
            </a:r>
            <a:r>
              <a:rPr lang="en-US" altLang="zh-CN" dirty="0" smtClean="0"/>
              <a:t>exception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Processor can be interrupted by exceptional events that occur while the program is running that are caused by the program itself.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Example:  </a:t>
            </a:r>
          </a:p>
          <a:p>
            <a:pPr lvl="1"/>
            <a:r>
              <a:rPr lang="en-US" altLang="zh-CN" sz="2400" dirty="0" smtClean="0"/>
              <a:t>Page fault:     </a:t>
            </a:r>
          </a:p>
          <a:p>
            <a:pPr lvl="2"/>
            <a:r>
              <a:rPr lang="en-US" altLang="zh-CN" sz="2000" dirty="0" smtClean="0"/>
              <a:t> need OS to load the page into the memory from disk, then  resume the program </a:t>
            </a:r>
          </a:p>
          <a:p>
            <a:pPr lvl="1"/>
            <a:r>
              <a:rPr lang="en-US" altLang="zh-CN" sz="2400" dirty="0" smtClean="0"/>
              <a:t>Memory address fault    ( segmentation fault )</a:t>
            </a:r>
          </a:p>
          <a:p>
            <a:pPr lvl="1"/>
            <a:r>
              <a:rPr lang="en-US" altLang="zh-CN" sz="2400" dirty="0" smtClean="0"/>
              <a:t>Undefined opcode  </a:t>
            </a:r>
          </a:p>
          <a:p>
            <a:pPr lvl="2"/>
            <a:r>
              <a:rPr lang="en-US" altLang="zh-CN" sz="2000" dirty="0" smtClean="0"/>
              <a:t>The OS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will stop the program and then transfer to other process.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676188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3712" y="64842"/>
            <a:ext cx="7867667" cy="1131910"/>
          </a:xfrm>
        </p:spPr>
        <p:txBody>
          <a:bodyPr/>
          <a:lstStyle/>
          <a:p>
            <a:r>
              <a:rPr lang="en-US" altLang="en-US" dirty="0"/>
              <a:t>Handling Exceptions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49685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Save PC</a:t>
            </a:r>
            <a:r>
              <a:rPr lang="en-US" altLang="en-US" sz="2800" dirty="0"/>
              <a:t> of offending (or interrupted) </a:t>
            </a:r>
            <a:r>
              <a:rPr lang="en-US" altLang="en-US" sz="2800" dirty="0" smtClean="0"/>
              <a:t>instruction  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 RISC-V: </a:t>
            </a:r>
            <a:r>
              <a:rPr lang="en-US" altLang="en-US" sz="2400" dirty="0">
                <a:solidFill>
                  <a:srgbClr val="0000FF"/>
                </a:solidFill>
              </a:rPr>
              <a:t>Supervisor Exception Program Counter (SEPC)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0000"/>
                </a:solidFill>
              </a:rPr>
              <a:t>Save indication of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 RISC-V: </a:t>
            </a:r>
            <a:r>
              <a:rPr lang="en-US" altLang="en-US" sz="2400" dirty="0">
                <a:solidFill>
                  <a:srgbClr val="0000FF"/>
                </a:solidFill>
              </a:rPr>
              <a:t>Supervisor Exception Cause Register (SCAUSE)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64 bits, but most bits unused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Exception code field: 2 for undefined opcode, 12 for hardware malfunction, …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Jump </a:t>
            </a:r>
            <a:r>
              <a:rPr lang="en-US" altLang="en-US" sz="2800" dirty="0">
                <a:solidFill>
                  <a:srgbClr val="FF0000"/>
                </a:solidFill>
              </a:rPr>
              <a:t>to handler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Assume at 0000 0000 1C09 </a:t>
            </a:r>
            <a:r>
              <a:rPr lang="en-US" altLang="en-US" sz="2400" dirty="0" smtClean="0"/>
              <a:t>0000</a:t>
            </a:r>
            <a:r>
              <a:rPr lang="en-US" altLang="en-US" sz="2400" baseline="-25000" dirty="0" smtClean="0"/>
              <a:t>hex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Entry address in a special register  :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Suptervisor</a:t>
            </a:r>
            <a:r>
              <a:rPr lang="en-US" altLang="zh-CN" sz="2400" dirty="0" smtClean="0">
                <a:solidFill>
                  <a:srgbClr val="0000FF"/>
                </a:solidFill>
              </a:rPr>
              <a:t> Trap Vector (STVEC)</a:t>
            </a:r>
            <a:r>
              <a:rPr lang="en-US" altLang="zh-CN" sz="2400" dirty="0" smtClean="0"/>
              <a:t>, which can be loaded by OS.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571759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Alternate Mechanism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</a:rPr>
              <a:t>Vectored </a:t>
            </a:r>
            <a:r>
              <a:rPr lang="en-US" altLang="en-US" dirty="0" smtClean="0">
                <a:solidFill>
                  <a:srgbClr val="0000FF"/>
                </a:solidFill>
              </a:rPr>
              <a:t>Interrupts  </a:t>
            </a:r>
            <a:endParaRPr lang="en-US" altLang="en-US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Handler address determined by the cause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Exception vector address to be added to a vector table base register</a:t>
            </a:r>
            <a:r>
              <a:rPr lang="en-US" altLang="en-US" dirty="0" smtClean="0"/>
              <a:t>:  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Undefined opcode		00 0100 0000</a:t>
            </a:r>
            <a:r>
              <a:rPr lang="en-US" altLang="en-US" baseline="-25000" dirty="0"/>
              <a:t>two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Hardware malfunction:	01 1000 0000</a:t>
            </a:r>
            <a:r>
              <a:rPr lang="en-US" altLang="en-US" baseline="-25000" dirty="0"/>
              <a:t>two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…:				…</a:t>
            </a:r>
            <a:endParaRPr lang="en-US" altLang="en-US" baseline="-250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Instructions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Deal with the interrupt,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Jump to real handler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4279997536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0955" y="25795"/>
            <a:ext cx="7867667" cy="1131910"/>
          </a:xfrm>
        </p:spPr>
        <p:txBody>
          <a:bodyPr/>
          <a:lstStyle/>
          <a:p>
            <a:r>
              <a:rPr lang="en-US" altLang="zh-CN" dirty="0" smtClean="0"/>
              <a:t>Single </a:t>
            </a:r>
            <a:r>
              <a:rPr lang="en-US" altLang="zh-CN" dirty="0" smtClean="0">
                <a:latin typeface="+mn-lt"/>
              </a:rPr>
              <a:t>implementation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1349" y="1172908"/>
            <a:ext cx="4563938" cy="19607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858" y="908720"/>
            <a:ext cx="2017912" cy="29382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1336" y="3135239"/>
            <a:ext cx="3036099" cy="30693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3734" y="1123493"/>
            <a:ext cx="1885339" cy="18605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618" y="3569962"/>
            <a:ext cx="2560343" cy="21999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9921" y="3164934"/>
            <a:ext cx="4892331" cy="30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4310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Handler Actions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124744"/>
            <a:ext cx="10972800" cy="49685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Read cause, and transfer to relevant handler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Determine </a:t>
            </a:r>
            <a:r>
              <a:rPr lang="en-US" altLang="en-US" dirty="0"/>
              <a:t>action required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If 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restartable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Take corrective 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use SEPC to return to </a:t>
            </a:r>
            <a:r>
              <a:rPr lang="en-US" altLang="en-US" dirty="0" smtClean="0"/>
              <a:t>program  (</a:t>
            </a:r>
            <a:r>
              <a:rPr lang="en-US" altLang="en-US" dirty="0" err="1" smtClean="0"/>
              <a:t>mret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Otherwise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Terminate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Report error using SEPC, SCAUSE, </a:t>
            </a:r>
            <a:r>
              <a:rPr lang="en-US" altLang="en-US" dirty="0" smtClean="0"/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OS  make the choice to transfer to another ready process 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83933301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Exceptions in RISC 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Transfer control to exception handler  &amp;  return from exception</a:t>
            </a:r>
          </a:p>
          <a:p>
            <a:pPr lvl="1"/>
            <a:r>
              <a:rPr lang="en-US" altLang="zh-CN" dirty="0"/>
              <a:t>Control  status  registers</a:t>
            </a:r>
          </a:p>
          <a:p>
            <a:pPr lvl="1"/>
            <a:r>
              <a:rPr lang="en-US" altLang="zh-CN" dirty="0"/>
              <a:t>CSR instructions</a:t>
            </a:r>
          </a:p>
          <a:p>
            <a:pPr lvl="1"/>
            <a:r>
              <a:rPr lang="en-US" altLang="zh-CN" dirty="0"/>
              <a:t>How to write an exception handler ?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02000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Privileged </a:t>
            </a:r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Software stack 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2060848"/>
            <a:ext cx="943304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8749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Privileged </a:t>
            </a:r>
            <a:r>
              <a:rPr lang="en-US" altLang="zh-CN" dirty="0" smtClean="0"/>
              <a:t>level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Privilege Level in RISC V </a:t>
            </a:r>
          </a:p>
          <a:p>
            <a:pPr lvl="1"/>
            <a:r>
              <a:rPr lang="en-US" altLang="zh-CN" dirty="0" smtClean="0"/>
              <a:t>Provide </a:t>
            </a:r>
            <a:r>
              <a:rPr lang="en-US" altLang="zh-CN" dirty="0" smtClean="0">
                <a:solidFill>
                  <a:srgbClr val="0000FF"/>
                </a:solidFill>
              </a:rPr>
              <a:t>protection</a:t>
            </a:r>
            <a:r>
              <a:rPr lang="en-US" altLang="zh-CN" dirty="0" smtClean="0"/>
              <a:t> between different components of the software stack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55" y="3222104"/>
            <a:ext cx="4379138" cy="2232249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3217825"/>
            <a:ext cx="6480278" cy="22322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19936" y="3717032"/>
            <a:ext cx="55446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0035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CSR  Address Mapping Convention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639" y="1484784"/>
            <a:ext cx="10972800" cy="4768865"/>
          </a:xfrm>
        </p:spPr>
        <p:txBody>
          <a:bodyPr/>
          <a:lstStyle/>
          <a:p>
            <a:r>
              <a:rPr lang="en-US" altLang="zh-CN" dirty="0" smtClean="0"/>
              <a:t>CSR[11..0]        4096</a:t>
            </a:r>
          </a:p>
          <a:p>
            <a:r>
              <a:rPr lang="en-US" altLang="zh-CN" dirty="0" smtClean="0"/>
              <a:t>12 bit encoding space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87410" y="3068960"/>
          <a:ext cx="4392492" cy="37677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66041"/>
                <a:gridCol w="366041"/>
                <a:gridCol w="366041"/>
                <a:gridCol w="366041"/>
                <a:gridCol w="366041"/>
                <a:gridCol w="366041"/>
                <a:gridCol w="366041"/>
                <a:gridCol w="366041"/>
                <a:gridCol w="366041"/>
                <a:gridCol w="366041"/>
                <a:gridCol w="366041"/>
                <a:gridCol w="366041"/>
              </a:tblGrid>
              <a:tr h="3767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右大括号 4"/>
          <p:cNvSpPr/>
          <p:nvPr/>
        </p:nvSpPr>
        <p:spPr>
          <a:xfrm rot="5400000">
            <a:off x="1031332" y="3357014"/>
            <a:ext cx="432235" cy="7200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7095" y="4865672"/>
            <a:ext cx="3164611" cy="9048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 smtClean="0"/>
              <a:t>11: read only</a:t>
            </a:r>
          </a:p>
          <a:p>
            <a:pPr>
              <a:buNone/>
            </a:pPr>
            <a:r>
              <a:rPr lang="en-US" altLang="zh-CN" sz="2400" dirty="0" smtClean="0"/>
              <a:t>00/01/10:   read/write</a:t>
            </a:r>
            <a:endParaRPr lang="zh-CN" altLang="en-US" sz="2400" dirty="0"/>
          </a:p>
        </p:txBody>
      </p:sp>
      <p:sp>
        <p:nvSpPr>
          <p:cNvPr id="8" name="右大括号 7"/>
          <p:cNvSpPr/>
          <p:nvPr/>
        </p:nvSpPr>
        <p:spPr>
          <a:xfrm rot="5400000">
            <a:off x="1741139" y="3367286"/>
            <a:ext cx="432235" cy="6995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5941" y="3920654"/>
            <a:ext cx="3833223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 smtClean="0"/>
              <a:t>The lowest privileged level that can access CSR </a:t>
            </a: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35" y="1716102"/>
            <a:ext cx="6184558" cy="3441090"/>
          </a:xfrm>
          <a:prstGeom prst="rect">
            <a:avLst/>
          </a:prstGeom>
        </p:spPr>
      </p:pic>
      <p:cxnSp>
        <p:nvCxnSpPr>
          <p:cNvPr id="12" name="直接连接符 11"/>
          <p:cNvCxnSpPr>
            <a:stCxn id="5" idx="1"/>
          </p:cNvCxnSpPr>
          <p:nvPr/>
        </p:nvCxnSpPr>
        <p:spPr>
          <a:xfrm flipH="1">
            <a:off x="1144163" y="3933172"/>
            <a:ext cx="103286" cy="1034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7032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 important CSR for exception handling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  8  CSR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mtvec</a:t>
            </a:r>
            <a:r>
              <a:rPr lang="en-US" altLang="zh-CN" sz="2400" dirty="0" smtClean="0"/>
              <a:t>  ( Machine Trap Vector):  jump to this address when exception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m</a:t>
            </a:r>
            <a:r>
              <a:rPr lang="en-US" altLang="zh-CN" sz="2400" dirty="0" err="1" smtClean="0"/>
              <a:t>epc</a:t>
            </a:r>
            <a:r>
              <a:rPr lang="en-US" altLang="zh-CN" sz="2400" dirty="0" smtClean="0"/>
              <a:t>  (Machine Exception PC):  the  instruction raise the exception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m</a:t>
            </a:r>
            <a:r>
              <a:rPr lang="en-US" altLang="zh-CN" sz="2400" dirty="0" err="1" smtClean="0"/>
              <a:t>cause</a:t>
            </a:r>
            <a:r>
              <a:rPr lang="en-US" altLang="zh-CN" sz="2400" dirty="0" smtClean="0"/>
              <a:t> (Machine exception Cause):  which kind of exception(cause)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m</a:t>
            </a:r>
            <a:r>
              <a:rPr lang="en-US" altLang="zh-CN" sz="2400" dirty="0" err="1" smtClean="0"/>
              <a:t>ie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Machine Interrupt Enable):  which exception can be handled or </a:t>
            </a:r>
            <a:r>
              <a:rPr lang="en-US" altLang="zh-CN" sz="2400" dirty="0" err="1" smtClean="0"/>
              <a:t>negleted</a:t>
            </a:r>
            <a:r>
              <a:rPr lang="en-US" altLang="zh-CN" sz="2400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m</a:t>
            </a:r>
            <a:r>
              <a:rPr lang="en-US" altLang="zh-CN" sz="2400" dirty="0" err="1" smtClean="0"/>
              <a:t>ip</a:t>
            </a:r>
            <a:r>
              <a:rPr lang="en-US" altLang="zh-CN" sz="2400" dirty="0" smtClean="0"/>
              <a:t> (Machine interrupt pending): pending interruptions  (read only register)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mtval</a:t>
            </a:r>
            <a:r>
              <a:rPr lang="en-US" altLang="zh-CN" sz="2400" dirty="0" smtClean="0"/>
              <a:t> (</a:t>
            </a:r>
            <a:r>
              <a:rPr lang="en-US" altLang="zh-CN" sz="2400" dirty="0" err="1" smtClean="0"/>
              <a:t>Mahine</a:t>
            </a:r>
            <a:r>
              <a:rPr lang="en-US" altLang="zh-CN" sz="2400" dirty="0" smtClean="0"/>
              <a:t> trap value): error address , illegal instruction, or 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>
                    <a:lumMod val="85000"/>
                  </a:schemeClr>
                </a:solidFill>
              </a:rPr>
              <a:t>m</a:t>
            </a:r>
            <a:r>
              <a:rPr lang="en-US" altLang="zh-CN" sz="2400" dirty="0" err="1" smtClean="0">
                <a:solidFill>
                  <a:schemeClr val="bg1">
                    <a:lumMod val="85000"/>
                  </a:schemeClr>
                </a:solidFill>
              </a:rPr>
              <a:t>scratch</a:t>
            </a:r>
            <a:r>
              <a:rPr lang="en-US" altLang="zh-CN" sz="2400" dirty="0" smtClean="0">
                <a:solidFill>
                  <a:schemeClr val="bg1">
                    <a:lumMod val="85000"/>
                  </a:schemeClr>
                </a:solidFill>
              </a:rPr>
              <a:t> (  Machine Scratch):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 smtClean="0"/>
              <a:t>mstatus</a:t>
            </a:r>
            <a:r>
              <a:rPr lang="en-US" altLang="zh-CN" sz="2400" dirty="0" smtClean="0"/>
              <a:t> ( Machine status) : processor status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336333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mtvec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1" y="2564904"/>
            <a:ext cx="10972800" cy="2985195"/>
          </a:xfrm>
        </p:spPr>
        <p:txBody>
          <a:bodyPr/>
          <a:lstStyle/>
          <a:p>
            <a:r>
              <a:rPr lang="en-US" altLang="zh-CN" dirty="0" smtClean="0"/>
              <a:t>Store the interruption handler entrance address</a:t>
            </a:r>
          </a:p>
          <a:p>
            <a:r>
              <a:rPr lang="en-US" altLang="zh-CN" dirty="0" smtClean="0"/>
              <a:t>The base can be explained according to mode code</a:t>
            </a:r>
          </a:p>
          <a:p>
            <a:pPr lvl="1"/>
            <a:r>
              <a:rPr lang="en-US" altLang="zh-CN" dirty="0" smtClean="0"/>
              <a:t>00:    PC </a:t>
            </a:r>
            <a:r>
              <a:rPr lang="en-US" altLang="zh-CN" dirty="0" smtClean="0">
                <a:sym typeface="Wingdings" panose="05000000000000000000" pitchFamily="2" charset="2"/>
              </a:rPr>
              <a:t></a:t>
            </a:r>
            <a:r>
              <a:rPr lang="en-US" altLang="zh-CN" dirty="0" smtClean="0"/>
              <a:t>base  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：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vector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PC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mtval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– 1 + 4x      ( not required)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408" y="1527922"/>
            <a:ext cx="1015312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                                    base[31..2]                                                mode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9624392" y="1515148"/>
            <a:ext cx="0" cy="549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4921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mepc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Save the instruction address when exception raised or </a:t>
            </a:r>
            <a:r>
              <a:rPr lang="en-US" altLang="zh-CN" dirty="0"/>
              <a:t>i</a:t>
            </a:r>
            <a:r>
              <a:rPr lang="en-US" altLang="zh-CN" dirty="0" smtClean="0"/>
              <a:t>nterruption happens.</a:t>
            </a:r>
          </a:p>
          <a:p>
            <a:pPr lvl="1"/>
            <a:r>
              <a:rPr lang="en-US" altLang="zh-CN" dirty="0" smtClean="0"/>
              <a:t>the PC  indicate the instruction that raise the exception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he instruction need to be executed after back from interruption</a:t>
            </a:r>
          </a:p>
          <a:p>
            <a:pPr lvl="2"/>
            <a:r>
              <a:rPr lang="en-US" altLang="zh-CN" dirty="0"/>
              <a:t>n</a:t>
            </a:r>
            <a:r>
              <a:rPr lang="en-US" altLang="zh-CN" dirty="0" smtClean="0"/>
              <a:t>ext instruction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35511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Exception  Causes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3933055"/>
            <a:ext cx="3374925" cy="2364635"/>
          </a:xfrm>
        </p:spPr>
        <p:txBody>
          <a:bodyPr/>
          <a:lstStyle/>
          <a:p>
            <a:r>
              <a:rPr lang="en-US" altLang="zh-CN" sz="2400" dirty="0" smtClean="0"/>
              <a:t>Address misaligned</a:t>
            </a:r>
          </a:p>
          <a:p>
            <a:r>
              <a:rPr lang="en-US" altLang="zh-CN" sz="2400" dirty="0" smtClean="0"/>
              <a:t>Access fault</a:t>
            </a:r>
          </a:p>
          <a:p>
            <a:r>
              <a:rPr lang="en-US" altLang="zh-CN" sz="2400" dirty="0"/>
              <a:t>i</a:t>
            </a:r>
            <a:r>
              <a:rPr lang="en-US" altLang="zh-CN" sz="2400" dirty="0" smtClean="0"/>
              <a:t>llegal instruction</a:t>
            </a:r>
          </a:p>
          <a:p>
            <a:r>
              <a:rPr lang="en-US" altLang="zh-CN" sz="2400" dirty="0" smtClean="0"/>
              <a:t>Breakpoint</a:t>
            </a:r>
          </a:p>
          <a:p>
            <a:r>
              <a:rPr lang="en-US" altLang="zh-CN" sz="2400" dirty="0" smtClean="0"/>
              <a:t>Environment call</a:t>
            </a:r>
          </a:p>
          <a:p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58" y="985195"/>
            <a:ext cx="8733155" cy="551307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290409" y="3501008"/>
            <a:ext cx="5256584" cy="864096"/>
            <a:chOff x="5591944" y="3861048"/>
            <a:chExt cx="5256584" cy="86409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591944" y="3861048"/>
              <a:ext cx="48965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591944" y="4293096"/>
              <a:ext cx="525658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591944" y="4725144"/>
              <a:ext cx="525658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290742" y="3480120"/>
            <a:ext cx="438453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/>
              <a:t>Synchronization exception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3112" y="1213468"/>
            <a:ext cx="456407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err="1"/>
              <a:t>A</a:t>
            </a:r>
            <a:r>
              <a:rPr lang="en-US" altLang="zh-CN" dirty="0" err="1" smtClean="0"/>
              <a:t>synchronization</a:t>
            </a:r>
            <a:r>
              <a:rPr lang="en-US" altLang="zh-CN" dirty="0" smtClean="0"/>
              <a:t> </a:t>
            </a:r>
            <a:r>
              <a:rPr lang="en-US" altLang="zh-CN" dirty="0"/>
              <a:t>exception</a:t>
            </a:r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29508" y="1794867"/>
            <a:ext cx="3374925" cy="130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Tx/>
              <a:buFontTx/>
            </a:pPr>
            <a:r>
              <a:rPr lang="en-US" altLang="zh-CN" sz="2400" kern="0" dirty="0" smtClean="0"/>
              <a:t>Software interrupt</a:t>
            </a:r>
          </a:p>
          <a:p>
            <a:pPr>
              <a:buClrTx/>
              <a:buSzTx/>
              <a:buFontTx/>
            </a:pPr>
            <a:r>
              <a:rPr lang="en-US" altLang="zh-CN" sz="2400" kern="0" dirty="0" smtClean="0"/>
              <a:t>Timer interrupt</a:t>
            </a:r>
          </a:p>
          <a:p>
            <a:pPr>
              <a:buClrTx/>
              <a:buSzTx/>
              <a:buFontTx/>
            </a:pPr>
            <a:r>
              <a:rPr lang="en-US" altLang="zh-CN" sz="2400" kern="0" dirty="0" smtClean="0"/>
              <a:t>External interrupt</a:t>
            </a:r>
          </a:p>
          <a:p>
            <a:pPr>
              <a:buClrTx/>
              <a:buSzTx/>
              <a:buFontTx/>
            </a:pP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9381105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Machine Status Register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357298"/>
            <a:ext cx="10670976" cy="34398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472264" y="3068960"/>
            <a:ext cx="57606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19936" y="3068960"/>
            <a:ext cx="720080" cy="7200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9213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749425" y="312739"/>
            <a:ext cx="2279650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34" name="Rectangle 10"/>
          <p:cNvSpPr>
            <a:spLocks noGrp="1" noChangeArrowheads="1"/>
          </p:cNvSpPr>
          <p:nvPr>
            <p:ph type="title"/>
          </p:nvPr>
        </p:nvSpPr>
        <p:spPr>
          <a:xfrm>
            <a:off x="2901207" y="113469"/>
            <a:ext cx="7867667" cy="113191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State Elements</a:t>
            </a:r>
          </a:p>
        </p:txBody>
      </p:sp>
      <p:sp>
        <p:nvSpPr>
          <p:cNvPr id="9219" name="AutoShape 3"/>
          <p:cNvSpPr>
            <a:spLocks noGrp="1" noChangeArrowheads="1"/>
          </p:cNvSpPr>
          <p:nvPr>
            <p:ph idx="1"/>
          </p:nvPr>
        </p:nvSpPr>
        <p:spPr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r>
              <a:rPr lang="en-US" altLang="zh-CN" smtClean="0"/>
              <a:t>Unclocked vs. Clocked</a:t>
            </a:r>
          </a:p>
          <a:p>
            <a:r>
              <a:rPr lang="en-US" altLang="zh-CN" smtClean="0"/>
              <a:t>Clocks used in synchronous logic </a:t>
            </a:r>
          </a:p>
          <a:p>
            <a:pPr lvl="1"/>
            <a:r>
              <a:rPr lang="en-US" altLang="zh-CN" sz="2400"/>
              <a:t> when should an element that contains state be updated?</a:t>
            </a:r>
            <a:endParaRPr lang="en-US" altLang="zh-CN" smtClean="0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3155951" y="4670425"/>
            <a:ext cx="14382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79788" y="4646613"/>
            <a:ext cx="1090612" cy="387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2100"/>
              </a:lnSpc>
              <a:spcBef>
                <a:spcPct val="0"/>
              </a:spcBef>
              <a:buSzTx/>
              <a:buNone/>
              <a:tabLst>
                <a:tab pos="452438" algn="l"/>
                <a:tab pos="904875" algn="l"/>
                <a:tab pos="1357313" algn="l"/>
              </a:tabLst>
            </a:pPr>
            <a:r>
              <a:rPr lang="en-US" altLang="zh-CN" sz="1800">
                <a:solidFill>
                  <a:srgbClr val="000000"/>
                </a:solidFill>
              </a:rPr>
              <a:t>cycle time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4733926" y="4008438"/>
            <a:ext cx="989013" cy="989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408613" y="4984750"/>
            <a:ext cx="1541462" cy="388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2100"/>
              </a:lnSpc>
              <a:spcBef>
                <a:spcPct val="0"/>
              </a:spcBef>
              <a:buSzTx/>
              <a:buNone/>
              <a:tabLst>
                <a:tab pos="452438" algn="l"/>
                <a:tab pos="904875" algn="l"/>
                <a:tab pos="1357313" algn="l"/>
              </a:tabLst>
            </a:pPr>
            <a:r>
              <a:rPr lang="en-US" altLang="zh-CN" sz="1800">
                <a:solidFill>
                  <a:srgbClr val="000000"/>
                </a:solidFill>
              </a:rPr>
              <a:t>rising edge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V="1">
            <a:off x="5635625" y="3306764"/>
            <a:ext cx="763588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423026" y="3179763"/>
            <a:ext cx="1528763" cy="387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2100"/>
              </a:lnSpc>
              <a:spcBef>
                <a:spcPct val="0"/>
              </a:spcBef>
              <a:buSzTx/>
              <a:buNone/>
              <a:tabLst>
                <a:tab pos="452438" algn="l"/>
                <a:tab pos="904875" algn="l"/>
                <a:tab pos="1357313" algn="l"/>
              </a:tabLst>
            </a:pPr>
            <a:r>
              <a:rPr lang="en-US" altLang="zh-CN" sz="1800">
                <a:solidFill>
                  <a:srgbClr val="000000"/>
                </a:solidFill>
              </a:rPr>
              <a:t>falling edge</a:t>
            </a:r>
          </a:p>
        </p:txBody>
      </p:sp>
      <p:sp>
        <p:nvSpPr>
          <p:cNvPr id="9227" name="Freeform 11"/>
          <p:cNvSpPr>
            <a:spLocks/>
          </p:cNvSpPr>
          <p:nvPr/>
        </p:nvSpPr>
        <p:spPr bwMode="auto">
          <a:xfrm>
            <a:off x="2666977" y="3784600"/>
            <a:ext cx="6308749" cy="433388"/>
          </a:xfrm>
          <a:custGeom>
            <a:avLst/>
            <a:gdLst>
              <a:gd name="T0" fmla="*/ 0 w 3946"/>
              <a:gd name="T1" fmla="*/ 433387 h 273"/>
              <a:gd name="T2" fmla="*/ 431800 w 3946"/>
              <a:gd name="T3" fmla="*/ 433387 h 273"/>
              <a:gd name="T4" fmla="*/ 431800 w 3946"/>
              <a:gd name="T5" fmla="*/ 0 h 273"/>
              <a:gd name="T6" fmla="*/ 1439863 w 3946"/>
              <a:gd name="T7" fmla="*/ 0 h 273"/>
              <a:gd name="T8" fmla="*/ 1439863 w 3946"/>
              <a:gd name="T9" fmla="*/ 433387 h 273"/>
              <a:gd name="T10" fmla="*/ 1871663 w 3946"/>
              <a:gd name="T11" fmla="*/ 433387 h 273"/>
              <a:gd name="T12" fmla="*/ 1871663 w 3946"/>
              <a:gd name="T13" fmla="*/ 0 h 273"/>
              <a:gd name="T14" fmla="*/ 2879725 w 3946"/>
              <a:gd name="T15" fmla="*/ 0 h 273"/>
              <a:gd name="T16" fmla="*/ 2879725 w 3946"/>
              <a:gd name="T17" fmla="*/ 433387 h 273"/>
              <a:gd name="T18" fmla="*/ 3384550 w 3946"/>
              <a:gd name="T19" fmla="*/ 433387 h 273"/>
              <a:gd name="T20" fmla="*/ 3384550 w 3946"/>
              <a:gd name="T21" fmla="*/ 0 h 273"/>
              <a:gd name="T22" fmla="*/ 4392613 w 3946"/>
              <a:gd name="T23" fmla="*/ 0 h 273"/>
              <a:gd name="T24" fmla="*/ 4392613 w 3946"/>
              <a:gd name="T25" fmla="*/ 433387 h 273"/>
              <a:gd name="T26" fmla="*/ 4824413 w 3946"/>
              <a:gd name="T27" fmla="*/ 433387 h 273"/>
              <a:gd name="T28" fmla="*/ 4824413 w 3946"/>
              <a:gd name="T29" fmla="*/ 0 h 273"/>
              <a:gd name="T30" fmla="*/ 5832475 w 3946"/>
              <a:gd name="T31" fmla="*/ 0 h 273"/>
              <a:gd name="T32" fmla="*/ 5832475 w 3946"/>
              <a:gd name="T33" fmla="*/ 433387 h 273"/>
              <a:gd name="T34" fmla="*/ 6264275 w 3946"/>
              <a:gd name="T35" fmla="*/ 433387 h 27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946" h="273">
                <a:moveTo>
                  <a:pt x="0" y="273"/>
                </a:moveTo>
                <a:lnTo>
                  <a:pt x="272" y="273"/>
                </a:lnTo>
                <a:lnTo>
                  <a:pt x="272" y="0"/>
                </a:lnTo>
                <a:lnTo>
                  <a:pt x="907" y="0"/>
                </a:lnTo>
                <a:lnTo>
                  <a:pt x="907" y="273"/>
                </a:lnTo>
                <a:lnTo>
                  <a:pt x="1179" y="273"/>
                </a:lnTo>
                <a:lnTo>
                  <a:pt x="1179" y="0"/>
                </a:lnTo>
                <a:lnTo>
                  <a:pt x="1814" y="0"/>
                </a:lnTo>
                <a:lnTo>
                  <a:pt x="1814" y="273"/>
                </a:lnTo>
                <a:lnTo>
                  <a:pt x="2132" y="273"/>
                </a:lnTo>
                <a:lnTo>
                  <a:pt x="2132" y="0"/>
                </a:lnTo>
                <a:lnTo>
                  <a:pt x="2767" y="0"/>
                </a:lnTo>
                <a:lnTo>
                  <a:pt x="2767" y="273"/>
                </a:lnTo>
                <a:lnTo>
                  <a:pt x="3039" y="273"/>
                </a:lnTo>
                <a:lnTo>
                  <a:pt x="3039" y="0"/>
                </a:lnTo>
                <a:lnTo>
                  <a:pt x="3674" y="0"/>
                </a:lnTo>
                <a:lnTo>
                  <a:pt x="3674" y="273"/>
                </a:lnTo>
                <a:lnTo>
                  <a:pt x="3946" y="273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CSR  instructions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csrrw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</a:t>
            </a:r>
            <a:r>
              <a:rPr lang="en-US" altLang="zh-CN" dirty="0" smtClean="0"/>
              <a:t>,  </a:t>
            </a:r>
            <a:r>
              <a:rPr lang="en-US" altLang="zh-CN" dirty="0" err="1" smtClean="0"/>
              <a:t>csr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zimm</a:t>
            </a:r>
            <a:r>
              <a:rPr lang="en-US" altLang="zh-CN" dirty="0" smtClean="0"/>
              <a:t>[4..0</a:t>
            </a:r>
            <a:r>
              <a:rPr lang="en-US" altLang="zh-CN" sz="2400" dirty="0" smtClean="0"/>
              <a:t>]:    </a:t>
            </a:r>
            <a:r>
              <a:rPr lang="en-US" altLang="zh-CN" sz="2400" dirty="0" err="1" smtClean="0"/>
              <a:t>t</a:t>
            </a:r>
            <a:r>
              <a:rPr lang="en-US" altLang="zh-CN" sz="2400" dirty="0" err="1" smtClean="0">
                <a:sym typeface="Wingdings" panose="05000000000000000000" pitchFamily="2" charset="2"/>
              </a:rPr>
              <a:t></a:t>
            </a:r>
            <a:r>
              <a:rPr lang="en-US" altLang="zh-CN" sz="2400" dirty="0" err="1" smtClean="0"/>
              <a:t>CSRs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csr</a:t>
            </a:r>
            <a:r>
              <a:rPr lang="en-US" altLang="zh-CN" sz="2400" dirty="0" smtClean="0"/>
              <a:t>], </a:t>
            </a:r>
            <a:r>
              <a:rPr lang="en-US" altLang="zh-CN" sz="2400" dirty="0"/>
              <a:t>CSRs[</a:t>
            </a:r>
            <a:r>
              <a:rPr lang="en-US" altLang="zh-CN" sz="2400" dirty="0" err="1"/>
              <a:t>csr</a:t>
            </a:r>
            <a:r>
              <a:rPr lang="en-US" altLang="zh-CN" sz="2400" dirty="0"/>
              <a:t>]</a:t>
            </a:r>
            <a:r>
              <a:rPr lang="en-US" altLang="zh-CN" sz="2400" dirty="0" smtClean="0">
                <a:sym typeface="Wingdings" panose="05000000000000000000" pitchFamily="2" charset="2"/>
              </a:rPr>
              <a:t></a:t>
            </a:r>
            <a:r>
              <a:rPr lang="en-US" altLang="zh-CN" sz="2400" dirty="0" smtClean="0"/>
              <a:t>x[rs1], x[</a:t>
            </a:r>
            <a:r>
              <a:rPr lang="en-US" altLang="zh-CN" sz="2400" dirty="0" err="1" smtClean="0"/>
              <a:t>rd</a:t>
            </a:r>
            <a:r>
              <a:rPr lang="en-US" altLang="zh-CN" sz="2400" dirty="0" smtClean="0"/>
              <a:t>]</a:t>
            </a:r>
            <a:r>
              <a:rPr lang="en-US" altLang="zh-CN" sz="2400" dirty="0" smtClean="0">
                <a:sym typeface="Wingdings" panose="05000000000000000000" pitchFamily="2" charset="2"/>
              </a:rPr>
              <a:t>t</a:t>
            </a:r>
            <a:endParaRPr lang="en-US" altLang="zh-CN" dirty="0" smtClean="0"/>
          </a:p>
          <a:p>
            <a:r>
              <a:rPr lang="en-US" altLang="zh-CN" dirty="0" err="1" smtClean="0"/>
              <a:t>csrrs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csr</a:t>
            </a:r>
            <a:r>
              <a:rPr lang="en-US" altLang="zh-CN" dirty="0" smtClean="0"/>
              <a:t>, rs1</a:t>
            </a:r>
            <a:r>
              <a:rPr lang="en-US" altLang="zh-CN" sz="2400" dirty="0"/>
              <a:t>:   </a:t>
            </a:r>
            <a:r>
              <a:rPr lang="en-US" altLang="zh-CN" sz="2400" dirty="0" err="1" smtClean="0"/>
              <a:t>t</a:t>
            </a:r>
            <a:r>
              <a:rPr lang="en-US" altLang="zh-CN" sz="2400" dirty="0" err="1" smtClean="0">
                <a:sym typeface="Wingdings" panose="05000000000000000000" pitchFamily="2" charset="2"/>
              </a:rPr>
              <a:t></a:t>
            </a:r>
            <a:r>
              <a:rPr lang="en-US" altLang="zh-CN" sz="2400" dirty="0" err="1" smtClean="0"/>
              <a:t>CSRs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csr</a:t>
            </a:r>
            <a:r>
              <a:rPr lang="en-US" altLang="zh-CN" sz="2400" dirty="0" smtClean="0"/>
              <a:t>], </a:t>
            </a:r>
            <a:r>
              <a:rPr lang="en-US" altLang="zh-CN" sz="2400" dirty="0" smtClean="0">
                <a:sym typeface="Wingdings" panose="05000000000000000000" pitchFamily="2" charset="2"/>
              </a:rPr>
              <a:t>CSRs[</a:t>
            </a:r>
            <a:r>
              <a:rPr lang="en-US" altLang="zh-CN" sz="2400" dirty="0" err="1" smtClean="0">
                <a:sym typeface="Wingdings" panose="05000000000000000000" pitchFamily="2" charset="2"/>
              </a:rPr>
              <a:t>csr</a:t>
            </a:r>
            <a:r>
              <a:rPr lang="en-US" altLang="zh-CN" sz="2400" dirty="0" smtClean="0">
                <a:sym typeface="Wingdings" panose="05000000000000000000" pitchFamily="2" charset="2"/>
              </a:rPr>
              <a:t>]</a:t>
            </a:r>
            <a:r>
              <a:rPr lang="en-US" altLang="zh-CN" sz="2400" dirty="0"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t | </a:t>
            </a:r>
            <a:r>
              <a:rPr lang="en-US" altLang="zh-CN" sz="2400" dirty="0" smtClean="0"/>
              <a:t>x[rs1],  x[</a:t>
            </a:r>
            <a:r>
              <a:rPr lang="en-US" altLang="zh-CN" sz="2400" dirty="0" err="1" smtClean="0"/>
              <a:t>rd</a:t>
            </a:r>
            <a:r>
              <a:rPr lang="en-US" altLang="zh-CN" sz="2400" dirty="0"/>
              <a:t>]</a:t>
            </a:r>
            <a:r>
              <a:rPr lang="en-US" altLang="zh-CN" sz="2400" dirty="0" smtClean="0">
                <a:sym typeface="Wingdings" panose="05000000000000000000" pitchFamily="2" charset="2"/>
              </a:rPr>
              <a:t>t</a:t>
            </a:r>
          </a:p>
          <a:p>
            <a:r>
              <a:rPr lang="en-US" altLang="zh-CN" dirty="0" err="1" smtClean="0"/>
              <a:t>csrrc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csr</a:t>
            </a:r>
            <a:r>
              <a:rPr lang="en-US" altLang="zh-CN" dirty="0" smtClean="0"/>
              <a:t>, rs1</a:t>
            </a:r>
            <a:r>
              <a:rPr lang="en-US" altLang="zh-CN" sz="2400" dirty="0"/>
              <a:t>:   </a:t>
            </a:r>
            <a:r>
              <a:rPr lang="en-US" altLang="zh-CN" sz="2400" dirty="0" err="1"/>
              <a:t>t</a:t>
            </a:r>
            <a:r>
              <a:rPr lang="en-US" altLang="zh-CN" sz="2400" dirty="0" err="1">
                <a:sym typeface="Wingdings" panose="05000000000000000000" pitchFamily="2" charset="2"/>
              </a:rPr>
              <a:t></a:t>
            </a:r>
            <a:r>
              <a:rPr lang="en-US" altLang="zh-CN" sz="2400" dirty="0" err="1"/>
              <a:t>CSRs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csr</a:t>
            </a:r>
            <a:r>
              <a:rPr lang="en-US" altLang="zh-CN" sz="2400" dirty="0"/>
              <a:t>], </a:t>
            </a:r>
            <a:r>
              <a:rPr lang="en-US" altLang="zh-CN" sz="2400" dirty="0">
                <a:sym typeface="Wingdings" panose="05000000000000000000" pitchFamily="2" charset="2"/>
              </a:rPr>
              <a:t>CSRs[</a:t>
            </a:r>
            <a:r>
              <a:rPr lang="en-US" altLang="zh-CN" sz="2400" dirty="0" err="1">
                <a:sym typeface="Wingdings" panose="05000000000000000000" pitchFamily="2" charset="2"/>
              </a:rPr>
              <a:t>csr</a:t>
            </a:r>
            <a:r>
              <a:rPr lang="en-US" altLang="zh-CN" sz="2400" dirty="0">
                <a:sym typeface="Wingdings" panose="05000000000000000000" pitchFamily="2" charset="2"/>
              </a:rPr>
              <a:t>] t </a:t>
            </a:r>
            <a:r>
              <a:rPr lang="en-US" altLang="zh-CN" sz="2400" dirty="0" smtClean="0">
                <a:sym typeface="Wingdings" panose="05000000000000000000" pitchFamily="2" charset="2"/>
              </a:rPr>
              <a:t>&amp; ~</a:t>
            </a:r>
            <a:r>
              <a:rPr lang="en-US" altLang="zh-CN" sz="2400" dirty="0" smtClean="0"/>
              <a:t>x[rs1</a:t>
            </a:r>
            <a:r>
              <a:rPr lang="en-US" altLang="zh-CN" sz="2400" dirty="0"/>
              <a:t>],  x[</a:t>
            </a:r>
            <a:r>
              <a:rPr lang="en-US" altLang="zh-CN" sz="2400" dirty="0" err="1"/>
              <a:t>rd</a:t>
            </a:r>
            <a:r>
              <a:rPr lang="en-US" altLang="zh-CN" sz="2400" dirty="0"/>
              <a:t>]</a:t>
            </a:r>
            <a:r>
              <a:rPr lang="en-US" altLang="zh-CN" sz="2400" dirty="0">
                <a:sym typeface="Wingdings" panose="05000000000000000000" pitchFamily="2" charset="2"/>
              </a:rPr>
              <a:t>t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srrwi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csr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zimm</a:t>
            </a:r>
            <a:r>
              <a:rPr lang="en-US" altLang="zh-CN" dirty="0" smtClean="0"/>
              <a:t>[4..0]</a:t>
            </a:r>
            <a:r>
              <a:rPr lang="en-US" altLang="zh-CN" sz="2400" dirty="0" smtClean="0"/>
              <a:t>:  x[</a:t>
            </a:r>
            <a:r>
              <a:rPr lang="en-US" altLang="zh-CN" sz="2400" dirty="0" err="1" smtClean="0"/>
              <a:t>rd</a:t>
            </a:r>
            <a:r>
              <a:rPr lang="en-US" altLang="zh-CN" sz="2400" dirty="0" smtClean="0"/>
              <a:t>] </a:t>
            </a:r>
            <a:r>
              <a:rPr lang="en-US" altLang="zh-CN" sz="2400" dirty="0" smtClean="0">
                <a:sym typeface="Wingdings" panose="05000000000000000000" pitchFamily="2" charset="2"/>
              </a:rPr>
              <a:t></a:t>
            </a:r>
            <a:r>
              <a:rPr lang="en-US" altLang="zh-CN" sz="2400" dirty="0"/>
              <a:t>CSRs[</a:t>
            </a:r>
            <a:r>
              <a:rPr lang="en-US" altLang="zh-CN" sz="2400" dirty="0" err="1"/>
              <a:t>csr</a:t>
            </a:r>
            <a:r>
              <a:rPr lang="en-US" altLang="zh-CN" sz="2400" dirty="0"/>
              <a:t>], CSRs[</a:t>
            </a:r>
            <a:r>
              <a:rPr lang="en-US" altLang="zh-CN" sz="2400" dirty="0" err="1"/>
              <a:t>csr</a:t>
            </a:r>
            <a:r>
              <a:rPr lang="en-US" altLang="zh-CN" sz="2400" dirty="0"/>
              <a:t>]</a:t>
            </a:r>
            <a:r>
              <a:rPr lang="en-US" altLang="zh-CN" sz="2400" dirty="0" smtClean="0">
                <a:sym typeface="Wingdings" panose="05000000000000000000" pitchFamily="2" charset="2"/>
              </a:rPr>
              <a:t></a:t>
            </a:r>
            <a:r>
              <a:rPr lang="en-US" altLang="zh-CN" sz="2400" dirty="0" err="1" smtClean="0">
                <a:sym typeface="Wingdings" panose="05000000000000000000" pitchFamily="2" charset="2"/>
              </a:rPr>
              <a:t>zimm</a:t>
            </a:r>
            <a:endParaRPr lang="en-US" altLang="zh-CN" sz="2400" dirty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ssrrsi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rd,csr,zimm</a:t>
            </a:r>
            <a:r>
              <a:rPr lang="en-US" altLang="zh-CN" dirty="0" smtClean="0"/>
              <a:t>[4..0]</a:t>
            </a:r>
            <a:r>
              <a:rPr lang="en-US" altLang="zh-CN" sz="2400" dirty="0" smtClean="0"/>
              <a:t>:  </a:t>
            </a:r>
            <a:r>
              <a:rPr lang="en-US" altLang="zh-CN" sz="2400" dirty="0" err="1"/>
              <a:t>t</a:t>
            </a:r>
            <a:r>
              <a:rPr lang="en-US" altLang="zh-CN" sz="2400" dirty="0" err="1">
                <a:sym typeface="Wingdings" panose="05000000000000000000" pitchFamily="2" charset="2"/>
              </a:rPr>
              <a:t></a:t>
            </a:r>
            <a:r>
              <a:rPr lang="en-US" altLang="zh-CN" sz="2400" dirty="0" err="1"/>
              <a:t>CSRs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csr</a:t>
            </a:r>
            <a:r>
              <a:rPr lang="en-US" altLang="zh-CN" sz="2400" dirty="0"/>
              <a:t>], CSRs[</a:t>
            </a:r>
            <a:r>
              <a:rPr lang="en-US" altLang="zh-CN" sz="2400" dirty="0" err="1"/>
              <a:t>csr</a:t>
            </a:r>
            <a:r>
              <a:rPr lang="en-US" altLang="zh-CN" sz="2400" dirty="0"/>
              <a:t>]</a:t>
            </a:r>
            <a:r>
              <a:rPr lang="en-US" altLang="zh-CN" sz="2400" dirty="0">
                <a:sym typeface="Wingdings" panose="05000000000000000000" pitchFamily="2" charset="2"/>
              </a:rPr>
              <a:t></a:t>
            </a:r>
            <a:r>
              <a:rPr lang="en-US" altLang="zh-CN" sz="2400" dirty="0" smtClean="0">
                <a:sym typeface="Wingdings" panose="05000000000000000000" pitchFamily="2" charset="2"/>
              </a:rPr>
              <a:t>t | </a:t>
            </a:r>
            <a:r>
              <a:rPr lang="en-US" altLang="zh-CN" sz="2400" dirty="0" err="1" smtClean="0"/>
              <a:t>zimm</a:t>
            </a:r>
            <a:r>
              <a:rPr lang="en-US" altLang="zh-CN" sz="2400" dirty="0"/>
              <a:t>; x[</a:t>
            </a:r>
            <a:r>
              <a:rPr lang="en-US" altLang="zh-CN" sz="2400" dirty="0" err="1"/>
              <a:t>rd</a:t>
            </a:r>
            <a:r>
              <a:rPr lang="en-US" altLang="zh-CN" sz="2400" dirty="0"/>
              <a:t>]</a:t>
            </a:r>
            <a:r>
              <a:rPr lang="en-US" altLang="zh-CN" sz="2400" dirty="0">
                <a:sym typeface="Wingdings" panose="05000000000000000000" pitchFamily="2" charset="2"/>
              </a:rPr>
              <a:t></a:t>
            </a:r>
            <a:r>
              <a:rPr lang="en-US" altLang="zh-CN" sz="2400" dirty="0" smtClean="0">
                <a:sym typeface="Wingdings" panose="05000000000000000000" pitchFamily="2" charset="2"/>
              </a:rPr>
              <a:t>t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srrci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csr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zimm</a:t>
            </a:r>
            <a:r>
              <a:rPr lang="en-US" altLang="zh-CN" dirty="0" smtClean="0"/>
              <a:t>[4..0]</a:t>
            </a:r>
            <a:r>
              <a:rPr lang="en-US" altLang="zh-CN" sz="2400" dirty="0" smtClean="0"/>
              <a:t>: </a:t>
            </a:r>
            <a:r>
              <a:rPr lang="en-US" altLang="zh-CN" sz="2400" dirty="0" err="1"/>
              <a:t>t</a:t>
            </a:r>
            <a:r>
              <a:rPr lang="en-US" altLang="zh-CN" sz="2400" dirty="0" err="1">
                <a:sym typeface="Wingdings" panose="05000000000000000000" pitchFamily="2" charset="2"/>
              </a:rPr>
              <a:t></a:t>
            </a:r>
            <a:r>
              <a:rPr lang="en-US" altLang="zh-CN" sz="2400" dirty="0" err="1"/>
              <a:t>CSRs</a:t>
            </a:r>
            <a:r>
              <a:rPr lang="en-US" altLang="zh-CN" sz="2400" dirty="0"/>
              <a:t>[</a:t>
            </a:r>
            <a:r>
              <a:rPr lang="en-US" altLang="zh-CN" sz="2400" dirty="0" err="1"/>
              <a:t>csr</a:t>
            </a:r>
            <a:r>
              <a:rPr lang="en-US" altLang="zh-CN" sz="2400" dirty="0"/>
              <a:t>], CSRs[</a:t>
            </a:r>
            <a:r>
              <a:rPr lang="en-US" altLang="zh-CN" sz="2400" dirty="0" err="1"/>
              <a:t>csr</a:t>
            </a:r>
            <a:r>
              <a:rPr lang="en-US" altLang="zh-CN" sz="2400" dirty="0"/>
              <a:t>]</a:t>
            </a:r>
            <a:r>
              <a:rPr lang="en-US" altLang="zh-CN" sz="2400" dirty="0" smtClean="0">
                <a:sym typeface="Wingdings" panose="05000000000000000000" pitchFamily="2" charset="2"/>
              </a:rPr>
              <a:t>t</a:t>
            </a:r>
            <a:r>
              <a:rPr lang="en-US" altLang="zh-CN" sz="2400" dirty="0" smtClean="0"/>
              <a:t>&amp;~</a:t>
            </a:r>
            <a:r>
              <a:rPr lang="en-US" altLang="zh-CN" sz="2400" dirty="0" err="1" smtClean="0"/>
              <a:t>zimm</a:t>
            </a:r>
            <a:r>
              <a:rPr lang="en-US" altLang="zh-CN" sz="2400" dirty="0" smtClean="0"/>
              <a:t>; x[</a:t>
            </a:r>
            <a:r>
              <a:rPr lang="en-US" altLang="zh-CN" sz="2400" dirty="0" err="1" smtClean="0"/>
              <a:t>rd</a:t>
            </a:r>
            <a:r>
              <a:rPr lang="en-US" altLang="zh-CN" sz="2400" dirty="0" smtClean="0"/>
              <a:t>]</a:t>
            </a:r>
            <a:r>
              <a:rPr lang="en-US" altLang="zh-CN" sz="2400" dirty="0" smtClean="0">
                <a:sym typeface="Wingdings" panose="05000000000000000000" pitchFamily="2" charset="2"/>
              </a:rPr>
              <a:t>t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dirty="0" err="1" smtClean="0"/>
              <a:t>Mret</a:t>
            </a:r>
            <a:r>
              <a:rPr lang="en-US" altLang="zh-CN" dirty="0" smtClean="0"/>
              <a:t>: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45939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How Control Checks for </a:t>
            </a:r>
            <a:r>
              <a:rPr lang="en-US" altLang="zh-CN" sz="3200" dirty="0" smtClean="0"/>
              <a:t>Exceptions</a:t>
            </a:r>
            <a:br>
              <a:rPr lang="en-US" altLang="zh-CN" sz="3200" dirty="0" smtClean="0"/>
            </a:br>
            <a:r>
              <a:rPr lang="en-US" altLang="zh-CN" sz="3200" dirty="0" smtClean="0"/>
              <a:t>(Hardware)</a:t>
            </a:r>
            <a:endParaRPr lang="en-US" altLang="zh-CN" dirty="0" smtClean="0"/>
          </a:p>
        </p:txBody>
      </p:sp>
      <p:sp>
        <p:nvSpPr>
          <p:cNvPr id="219139" name="AutoShape 3"/>
          <p:cNvSpPr>
            <a:spLocks noGrp="1" noChangeArrowheads="1"/>
          </p:cNvSpPr>
          <p:nvPr>
            <p:ph idx="1"/>
          </p:nvPr>
        </p:nvSpPr>
        <p:spPr>
          <a:xfrm>
            <a:off x="696926" y="1052736"/>
            <a:ext cx="11591762" cy="5184576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Add test logic</a:t>
            </a:r>
          </a:p>
          <a:p>
            <a:pPr lvl="1"/>
            <a:r>
              <a:rPr lang="en-US" altLang="zh-CN" sz="2000" dirty="0"/>
              <a:t>i</a:t>
            </a:r>
            <a:r>
              <a:rPr lang="en-US" altLang="zh-CN" sz="2000" dirty="0" smtClean="0"/>
              <a:t>llegal  instruction,    load address misaligned,   store address misaligned </a:t>
            </a:r>
          </a:p>
          <a:p>
            <a:pPr eaLnBrk="1" hangingPunct="1"/>
            <a:r>
              <a:rPr lang="en-US" altLang="zh-CN" sz="2400" dirty="0" smtClean="0"/>
              <a:t>add </a:t>
            </a:r>
            <a:r>
              <a:rPr lang="en-US" altLang="zh-CN" sz="2400" dirty="0"/>
              <a:t>control signal</a:t>
            </a:r>
          </a:p>
          <a:p>
            <a:pPr lvl="1" eaLnBrk="1" hangingPunct="1"/>
            <a:r>
              <a:rPr lang="en-US" altLang="zh-CN" sz="2400" dirty="0" err="1">
                <a:solidFill>
                  <a:srgbClr val="3366CC"/>
                </a:solidFill>
              </a:rPr>
              <a:t>CauseWrite</a:t>
            </a:r>
            <a:r>
              <a:rPr lang="en-US" altLang="zh-CN" sz="2400" dirty="0"/>
              <a:t> for </a:t>
            </a:r>
            <a:r>
              <a:rPr lang="en-US" altLang="zh-CN" sz="2400" dirty="0" err="1" smtClean="0"/>
              <a:t>mcause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 err="1">
                <a:solidFill>
                  <a:srgbClr val="3366CC"/>
                </a:solidFill>
              </a:rPr>
              <a:t>EPCWrite</a:t>
            </a:r>
            <a:r>
              <a:rPr lang="en-US" altLang="zh-CN" sz="2400" dirty="0"/>
              <a:t> for </a:t>
            </a:r>
            <a:r>
              <a:rPr lang="en-US" altLang="zh-CN" sz="2400" dirty="0" err="1" smtClean="0"/>
              <a:t>mepc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err="1">
                <a:solidFill>
                  <a:srgbClr val="3366CC"/>
                </a:solidFill>
              </a:rPr>
              <a:t>TVALWrite</a:t>
            </a:r>
            <a:r>
              <a:rPr lang="en-US" altLang="zh-CN" sz="2400" dirty="0" smtClean="0"/>
              <a:t> for </a:t>
            </a:r>
            <a:r>
              <a:rPr lang="en-US" altLang="zh-CN" sz="2400" dirty="0" err="1" smtClean="0"/>
              <a:t>mtval</a:t>
            </a:r>
            <a:endParaRPr lang="en-US" altLang="zh-CN" sz="2400" dirty="0"/>
          </a:p>
          <a:p>
            <a:pPr eaLnBrk="1" hangingPunct="1"/>
            <a:r>
              <a:rPr lang="en-US" altLang="zh-CN" sz="2400" dirty="0" smtClean="0"/>
              <a:t>process </a:t>
            </a:r>
            <a:r>
              <a:rPr lang="en-US" altLang="zh-CN" sz="2400" dirty="0"/>
              <a:t>of control </a:t>
            </a:r>
          </a:p>
          <a:p>
            <a:pPr lvl="1" eaLnBrk="1" hangingPunct="1"/>
            <a:r>
              <a:rPr lang="en-US" altLang="zh-CN" sz="2400" dirty="0" err="1" smtClean="0"/>
              <a:t>mepc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 </a:t>
            </a:r>
            <a:r>
              <a:rPr lang="en-US" altLang="zh-CN" sz="2400" dirty="0" smtClean="0"/>
              <a:t>PC( exception)  or  PC + 4 (interruption)  </a:t>
            </a:r>
          </a:p>
          <a:p>
            <a:pPr lvl="1"/>
            <a:r>
              <a:rPr lang="en-US" altLang="zh-CN" sz="2400" dirty="0" err="1"/>
              <a:t>m</a:t>
            </a:r>
            <a:r>
              <a:rPr lang="en-US" altLang="zh-CN" sz="2400" dirty="0" err="1" smtClean="0"/>
              <a:t>cause</a:t>
            </a:r>
            <a:r>
              <a:rPr lang="en-US" altLang="zh-CN" sz="2400" dirty="0" smtClean="0"/>
              <a:t>  </a:t>
            </a:r>
            <a:r>
              <a:rPr lang="en-US" altLang="zh-CN" sz="2400" dirty="0">
                <a:sym typeface="Wingdings" panose="05000000000000000000" pitchFamily="2" charset="2"/>
              </a:rPr>
              <a:t>  set  correspondent bit 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 err="1" smtClean="0"/>
              <a:t>mtval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</a:t>
            </a:r>
            <a:r>
              <a:rPr lang="en-US" altLang="zh-CN" sz="2400" dirty="0" smtClean="0"/>
              <a:t> memory address  or  illegal instruction </a:t>
            </a:r>
          </a:p>
          <a:p>
            <a:pPr lvl="1" eaLnBrk="1" hangingPunct="1"/>
            <a:r>
              <a:rPr lang="en-US" altLang="zh-CN" sz="2400" dirty="0" err="1"/>
              <a:t>m</a:t>
            </a:r>
            <a:r>
              <a:rPr lang="en-US" altLang="zh-CN" sz="2400" dirty="0" err="1" smtClean="0"/>
              <a:t>status.mpie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</a:t>
            </a:r>
            <a:r>
              <a:rPr lang="en-US" altLang="zh-CN" sz="2400" dirty="0" err="1" smtClean="0"/>
              <a:t>Mstatus.mie</a:t>
            </a:r>
            <a:r>
              <a:rPr lang="en-US" altLang="zh-CN" sz="2400" dirty="0" smtClean="0"/>
              <a:t>;  </a:t>
            </a:r>
            <a:r>
              <a:rPr lang="en-US" altLang="zh-CN" sz="2400" dirty="0" err="1" smtClean="0"/>
              <a:t>mstatus.mie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0;    </a:t>
            </a:r>
            <a:r>
              <a:rPr lang="en-US" altLang="zh-CN" sz="2400" dirty="0" err="1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mstatus.mppmp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;  mp11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r>
              <a:rPr lang="en-US" altLang="zh-CN" sz="2400" dirty="0" err="1"/>
              <a:t>PC←address</a:t>
            </a:r>
            <a:r>
              <a:rPr lang="en-US" altLang="zh-CN" sz="2400" dirty="0"/>
              <a:t> of process routine ( </a:t>
            </a:r>
            <a:r>
              <a:rPr lang="en-US" altLang="zh-CN" sz="2400" dirty="0" err="1" smtClean="0"/>
              <a:t>mtvec</a:t>
            </a:r>
            <a:r>
              <a:rPr lang="en-US" altLang="zh-CN" sz="2400" dirty="0" smtClean="0"/>
              <a:t>,   ex</a:t>
            </a:r>
            <a:r>
              <a:rPr lang="en-US" altLang="zh-CN" sz="2400" dirty="0"/>
              <a:t>. c0000000 </a:t>
            </a:r>
            <a:r>
              <a:rPr lang="en-US" altLang="zh-CN" sz="2400" dirty="0" smtClean="0"/>
              <a:t>  )</a:t>
            </a:r>
            <a:endParaRPr lang="en-US" altLang="zh-CN" sz="2400" dirty="0"/>
          </a:p>
          <a:p>
            <a:pPr lvl="1" eaLnBrk="1" hangingPunct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04497856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When jump to exception handler 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Jump to handler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Assume at 0000 0000 1C09 0000</a:t>
            </a:r>
            <a:r>
              <a:rPr lang="en-US" altLang="en-US" sz="2400" baseline="-25000" dirty="0"/>
              <a:t>hex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 jump when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mstatus.MIE</a:t>
            </a:r>
            <a:r>
              <a:rPr lang="en-US" altLang="zh-CN" dirty="0" smtClean="0"/>
              <a:t> = 1  &amp;&amp;  </a:t>
            </a:r>
            <a:r>
              <a:rPr lang="en-US" altLang="zh-CN" dirty="0" err="1" smtClean="0"/>
              <a:t>mie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1 &amp;&amp;  </a:t>
            </a:r>
            <a:r>
              <a:rPr lang="en-US" altLang="zh-CN" dirty="0" err="1" smtClean="0"/>
              <a:t>mip</a:t>
            </a:r>
            <a:r>
              <a:rPr lang="en-US" altLang="zh-CN" dirty="0" smtClean="0"/>
              <a:t> 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 1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96725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Ex. Exception  handler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213468"/>
            <a:ext cx="9145016" cy="49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1793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Ex. Exception  handler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213468"/>
            <a:ext cx="9649072" cy="502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457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back to the exception breakpoint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mret</a:t>
            </a:r>
            <a:r>
              <a:rPr lang="en-US" altLang="zh-CN" dirty="0" smtClean="0"/>
              <a:t> </a:t>
            </a:r>
            <a:r>
              <a:rPr lang="zh-CN" altLang="en-US" dirty="0"/>
              <a:t> 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PC </a:t>
            </a:r>
            <a:r>
              <a:rPr lang="en-US" altLang="zh-CN" dirty="0" smtClean="0">
                <a:sym typeface="Wingdings" panose="05000000000000000000" pitchFamily="2" charset="2"/>
              </a:rPr>
              <a:t> CSRs[</a:t>
            </a:r>
            <a:r>
              <a:rPr lang="en-US" altLang="zh-CN" dirty="0" err="1" smtClean="0">
                <a:sym typeface="Wingdings" panose="05000000000000000000" pitchFamily="2" charset="2"/>
              </a:rPr>
              <a:t>mepc</a:t>
            </a:r>
            <a:r>
              <a:rPr lang="en-US" altLang="zh-CN" dirty="0" smtClean="0">
                <a:sym typeface="Wingdings" panose="05000000000000000000" pitchFamily="2" charset="2"/>
              </a:rPr>
              <a:t>]</a:t>
            </a:r>
          </a:p>
          <a:p>
            <a:pPr lvl="1"/>
            <a:r>
              <a:rPr lang="en-US" altLang="zh-CN" dirty="0" err="1" smtClean="0"/>
              <a:t>mstatus.MIE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</a:t>
            </a:r>
            <a:r>
              <a:rPr lang="en-US" altLang="zh-CN" dirty="0" err="1" smtClean="0">
                <a:sym typeface="Wingdings" panose="05000000000000000000" pitchFamily="2" charset="2"/>
              </a:rPr>
              <a:t>m</a:t>
            </a:r>
            <a:r>
              <a:rPr lang="en-US" altLang="zh-CN" dirty="0" err="1" smtClean="0"/>
              <a:t>status.MPIE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mp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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mstatus.MPP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789040"/>
            <a:ext cx="9505056" cy="116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6608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END</a:t>
            </a:r>
          </a:p>
        </p:txBody>
      </p:sp>
      <p:sp>
        <p:nvSpPr>
          <p:cNvPr id="1136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Arch_Lab</Template>
  <TotalTime>5772</TotalTime>
  <Words>4393</Words>
  <Application>Microsoft Office PowerPoint</Application>
  <PresentationFormat>宽屏</PresentationFormat>
  <Paragraphs>1592</Paragraphs>
  <Slides>96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96</vt:i4>
      </vt:variant>
    </vt:vector>
  </HeadingPairs>
  <TitlesOfParts>
    <vt:vector size="116" baseType="lpstr">
      <vt:lpstr>Arial (正文)</vt:lpstr>
      <vt:lpstr>Arial Unicode MS</vt:lpstr>
      <vt:lpstr>Swiss 721 SWA</vt:lpstr>
      <vt:lpstr>黑体</vt:lpstr>
      <vt:lpstr>楷体_GB2312</vt:lpstr>
      <vt:lpstr>宋体</vt:lpstr>
      <vt:lpstr>Arial</vt:lpstr>
      <vt:lpstr>Calibri</vt:lpstr>
      <vt:lpstr>Comic Sans MS</vt:lpstr>
      <vt:lpstr>Symbol</vt:lpstr>
      <vt:lpstr>Tahoma</vt:lpstr>
      <vt:lpstr>Times New Roman</vt:lpstr>
      <vt:lpstr>Verdana</vt:lpstr>
      <vt:lpstr>Wingdings</vt:lpstr>
      <vt:lpstr>1_Default Design</vt:lpstr>
      <vt:lpstr>自定义设计方案</vt:lpstr>
      <vt:lpstr>母版2</vt:lpstr>
      <vt:lpstr>Default Design</vt:lpstr>
      <vt:lpstr>诗情画意</vt:lpstr>
      <vt:lpstr>1_诗情画意</vt:lpstr>
      <vt:lpstr>Computer  Organization &amp; Design —The Hardware/Software Interface</vt:lpstr>
      <vt:lpstr>Contents</vt:lpstr>
      <vt:lpstr> 4.1  Introduction</vt:lpstr>
      <vt:lpstr>PowerPoint 演示文稿</vt:lpstr>
      <vt:lpstr>Instruction Execution Overview</vt:lpstr>
      <vt:lpstr>An abstract view of the implementation of MIPS </vt:lpstr>
      <vt:lpstr>Contents</vt:lpstr>
      <vt:lpstr>Single implementation</vt:lpstr>
      <vt:lpstr>State Elements</vt:lpstr>
      <vt:lpstr>Our Implementation</vt:lpstr>
      <vt:lpstr>REGISTER</vt:lpstr>
      <vt:lpstr>Memory</vt:lpstr>
      <vt:lpstr>D 触发器</vt:lpstr>
      <vt:lpstr>Register File</vt:lpstr>
      <vt:lpstr>Register File: Read-Output</vt:lpstr>
      <vt:lpstr>Register File: Write-Input</vt:lpstr>
      <vt:lpstr>Register File</vt:lpstr>
      <vt:lpstr>Register File    32 X 32 bits</vt:lpstr>
      <vt:lpstr>PowerPoint 演示文稿</vt:lpstr>
      <vt:lpstr>The other elements</vt:lpstr>
      <vt:lpstr>CPU Overview</vt:lpstr>
      <vt:lpstr>Multiplexers</vt:lpstr>
      <vt:lpstr>Control</vt:lpstr>
      <vt:lpstr>Logic Design Conventions</vt:lpstr>
      <vt:lpstr>Clocking Methodology</vt:lpstr>
      <vt:lpstr>Contents</vt:lpstr>
      <vt:lpstr>Contents</vt:lpstr>
      <vt:lpstr>4.3 Building a datapath</vt:lpstr>
      <vt:lpstr>RISC-V fields (format)</vt:lpstr>
      <vt:lpstr>PowerPoint 演示文稿</vt:lpstr>
      <vt:lpstr>RISC-V assembly language</vt:lpstr>
      <vt:lpstr>Instruction execution in RISC-V</vt:lpstr>
      <vt:lpstr>Instruction fetching three elements</vt:lpstr>
      <vt:lpstr>Instruction fetching unit</vt:lpstr>
      <vt:lpstr>How simple is!</vt:lpstr>
      <vt:lpstr>More Implementation Details</vt:lpstr>
      <vt:lpstr>Path Built using Multiplexer</vt:lpstr>
      <vt:lpstr>R type Instruction &amp; Data stream</vt:lpstr>
      <vt:lpstr>I type (load) Instruction &amp; Data stream</vt:lpstr>
      <vt:lpstr>S-type (store) Instruction &amp; Data stream</vt:lpstr>
      <vt:lpstr>B type Instruction &amp; Data stream of  beq</vt:lpstr>
      <vt:lpstr>J type Instruction</vt:lpstr>
      <vt:lpstr>Composing the Elements</vt:lpstr>
      <vt:lpstr>R-Type/Load/Store Datapath</vt:lpstr>
      <vt:lpstr>Full Datapath </vt:lpstr>
      <vt:lpstr>Full datapath</vt:lpstr>
      <vt:lpstr>Full datapath</vt:lpstr>
      <vt:lpstr>Full datapath</vt:lpstr>
      <vt:lpstr>Full datapath</vt:lpstr>
      <vt:lpstr>Full datapath</vt:lpstr>
      <vt:lpstr>Contents</vt:lpstr>
      <vt:lpstr>Building the Datapath &amp; Controller</vt:lpstr>
      <vt:lpstr>Building Controller</vt:lpstr>
      <vt:lpstr>What should ALU do ?</vt:lpstr>
      <vt:lpstr>The ALU control is where and other signals(6)</vt:lpstr>
      <vt:lpstr>Scheme of Controller</vt:lpstr>
      <vt:lpstr>Signals for datapath  Defined 7 control signals</vt:lpstr>
      <vt:lpstr>Controller Implementation</vt:lpstr>
      <vt:lpstr>Our Simple Control Structure</vt:lpstr>
      <vt:lpstr>Designing the Main Control Unit  First level</vt:lpstr>
      <vt:lpstr>Truth Table for Main decoder</vt:lpstr>
      <vt:lpstr>Truth tables &amp; Circuitry of main Controller</vt:lpstr>
      <vt:lpstr>Main Controller Code</vt:lpstr>
      <vt:lpstr>Design the ALU Decoder         second level </vt:lpstr>
      <vt:lpstr>ALU Controller Code</vt:lpstr>
      <vt:lpstr>R-Type Instruction</vt:lpstr>
      <vt:lpstr>Load Instruction</vt:lpstr>
      <vt:lpstr>Save Instruction</vt:lpstr>
      <vt:lpstr>BEQ Instruction</vt:lpstr>
      <vt:lpstr>Jal Instruction</vt:lpstr>
      <vt:lpstr>Single Cycle Implementation         performance for lw</vt:lpstr>
      <vt:lpstr>Performance  in Single Cycle Implementation</vt:lpstr>
      <vt:lpstr>Performance Issues</vt:lpstr>
      <vt:lpstr>4.6  Interruption &amp; Exception</vt:lpstr>
      <vt:lpstr>Interruption &amp; Exception</vt:lpstr>
      <vt:lpstr>Why we need interrupt ?</vt:lpstr>
      <vt:lpstr>Why we need exception ?</vt:lpstr>
      <vt:lpstr>Handling Exceptions</vt:lpstr>
      <vt:lpstr>An Alternate Mechanism</vt:lpstr>
      <vt:lpstr>Handler Actions</vt:lpstr>
      <vt:lpstr>Exceptions in RISC V</vt:lpstr>
      <vt:lpstr>Privileged Architecture</vt:lpstr>
      <vt:lpstr>Privileged level</vt:lpstr>
      <vt:lpstr>CSR  Address Mapping Convention</vt:lpstr>
      <vt:lpstr>8 important CSR for exception handling</vt:lpstr>
      <vt:lpstr>mtvec</vt:lpstr>
      <vt:lpstr>mepc</vt:lpstr>
      <vt:lpstr>Exception  Causes</vt:lpstr>
      <vt:lpstr>Machine Status Register</vt:lpstr>
      <vt:lpstr>CSR  instructions</vt:lpstr>
      <vt:lpstr>How Control Checks for Exceptions (Hardware)</vt:lpstr>
      <vt:lpstr>When jump to exception handler ？</vt:lpstr>
      <vt:lpstr>Ex. Exception  handler</vt:lpstr>
      <vt:lpstr>Ex. Exception  handler （cont.)</vt:lpstr>
      <vt:lpstr>How to back to the exception breakpoint ?</vt:lpstr>
      <vt:lpstr>END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cui</dc:creator>
  <cp:lastModifiedBy>jiangxh</cp:lastModifiedBy>
  <cp:revision>693</cp:revision>
  <dcterms:created xsi:type="dcterms:W3CDTF">2003-07-12T07:22:17Z</dcterms:created>
  <dcterms:modified xsi:type="dcterms:W3CDTF">2022-03-30T15:13:29Z</dcterms:modified>
</cp:coreProperties>
</file>