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57" r:id="rId5"/>
    <p:sldId id="259" r:id="rId7"/>
    <p:sldId id="260" r:id="rId8"/>
    <p:sldId id="273" r:id="rId9"/>
    <p:sldId id="274" r:id="rId10"/>
    <p:sldId id="276" r:id="rId11"/>
    <p:sldId id="277" r:id="rId12"/>
    <p:sldId id="285" r:id="rId13"/>
    <p:sldId id="283" r:id="rId14"/>
    <p:sldId id="266" r:id="rId15"/>
    <p:sldId id="286" r:id="rId16"/>
    <p:sldId id="287" r:id="rId17"/>
    <p:sldId id="267" r:id="rId18"/>
    <p:sldId id="281" r:id="rId19"/>
    <p:sldId id="284" r:id="rId20"/>
    <p:sldId id="270"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503"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纹理填料在各种应用中都很重要。它广泛存在于物流运输的车厢装载、集装箱装载和托盘装载，以及工厂和企业的材料切割、成品包装和设施布局规划中。在游戏应用程序中，纹理包装帮助我们优化我们的图形和增加帧的数量。</a:t>
            </a:r>
            <a:endParaRPr lang="zh-CN" altLang="en-US"/>
          </a:p>
          <a:p>
            <a:r>
              <a:rPr lang="zh-CN" altLang="en-US"/>
              <a:t>简单地说，这个项目是将几个矩形打包成一个大图形，并要求在给定宽度的情况下找到被打包图形的最小高度。</a:t>
            </a:r>
            <a:endParaRPr lang="zh-CN" altLang="en-US"/>
          </a:p>
          <a:p>
            <a:pPr marL="0" indent="0">
              <a:lnSpc>
                <a:spcPct val="150000"/>
              </a:lnSpc>
              <a:buNone/>
            </a:pPr>
            <a:r>
              <a:rPr lang="en-US" altLang="zh-CN" dirty="0">
                <a:sym typeface="+mn-ea"/>
              </a:rPr>
              <a:t>1.</a:t>
            </a:r>
            <a:r>
              <a:rPr lang="zh-CN" altLang="zh-CN" dirty="0">
                <a:sym typeface="+mn-ea"/>
              </a:rPr>
              <a:t>结果图形宽度一定</a:t>
            </a:r>
            <a:r>
              <a:rPr lang="zh-CN" altLang="en-US" dirty="0">
                <a:sym typeface="+mn-ea"/>
              </a:rPr>
              <a:t>，</a:t>
            </a:r>
            <a:r>
              <a:rPr lang="zh-CN" altLang="zh-CN" dirty="0">
                <a:sym typeface="+mn-ea"/>
              </a:rPr>
              <a:t>求最小高度。</a:t>
            </a:r>
            <a:endParaRPr lang="zh-CN" altLang="zh-CN" dirty="0"/>
          </a:p>
          <a:p>
            <a:pPr marL="0" indent="0">
              <a:lnSpc>
                <a:spcPct val="150000"/>
              </a:lnSpc>
              <a:buNone/>
            </a:pPr>
            <a:r>
              <a:rPr lang="en-US" altLang="zh-CN" dirty="0">
                <a:sym typeface="+mn-ea"/>
              </a:rPr>
              <a:t>2.</a:t>
            </a:r>
            <a:r>
              <a:rPr lang="zh-CN" altLang="zh-CN" dirty="0">
                <a:sym typeface="+mn-ea"/>
              </a:rPr>
              <a:t>长方形在打包时不可以进行</a:t>
            </a:r>
            <a:r>
              <a:rPr lang="en-US" altLang="zh-CN" dirty="0">
                <a:sym typeface="+mn-ea"/>
              </a:rPr>
              <a:t>90</a:t>
            </a:r>
            <a:r>
              <a:rPr lang="zh-CN" altLang="zh-CN" dirty="0">
                <a:sym typeface="+mn-ea"/>
              </a:rPr>
              <a:t>°旋转。</a:t>
            </a:r>
            <a:endParaRPr lang="zh-CN" altLang="zh-CN" dirty="0"/>
          </a:p>
          <a:p>
            <a:pPr marL="0" indent="0">
              <a:lnSpc>
                <a:spcPct val="150000"/>
              </a:lnSpc>
              <a:buNone/>
            </a:pPr>
            <a:r>
              <a:rPr lang="en-US" altLang="zh-CN" dirty="0">
                <a:sym typeface="+mn-ea"/>
              </a:rPr>
              <a:t>3.</a:t>
            </a:r>
            <a:r>
              <a:rPr lang="zh-CN" altLang="zh-CN" dirty="0">
                <a:sym typeface="+mn-ea"/>
              </a:rPr>
              <a:t>长方形的边与结果图形的边是要么平行，要么垂直的。</a:t>
            </a:r>
            <a:endParaRPr lang="zh-CN" altLang="zh-CN" dirty="0"/>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从整合后的高度来看， 当给定大长方形宽度较大时，整体高度没有太多区别。当宽度较小时，NFDH的综合整合效果较差， 其次是BL。BFDH和FFDH的效果较为接近， BFDH略优一点 </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从整合后的高度来看， 当给定大长方形宽度较大时，整体高度没有太多区别。当宽度较小时，NFDH的综合整合效果较差， 其次是BL。BFDH和FFDH的效果较为接近， BFDH略优一点 </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与时间复杂度分析一致，NFDH的运行耗时最短。BFDH和FFDH基本耗时一样。而BL算法因为其每一步操作数较多，时间消耗最大</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与时间复杂度分析一致，NFDH的运行耗时最短。BFDH和FFDH基本耗时一样。而BL算法因为其每一步操作数较多，时间消耗最大</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FFDH将下一个放入的物品R(以不增加高度的顺序)包装在能够适合</a:t>
            </a:r>
            <a:r>
              <a:rPr lang="en-US" altLang="zh-CN">
                <a:sym typeface="+mn-ea"/>
              </a:rPr>
              <a:t>R</a:t>
            </a:r>
            <a:r>
              <a:rPr lang="zh-CN" altLang="en-US">
                <a:sym typeface="+mn-ea"/>
              </a:rPr>
              <a:t>的第一层；</a:t>
            </a:r>
            <a:endParaRPr lang="zh-CN" altLang="en-US"/>
          </a:p>
          <a:p>
            <a:r>
              <a:rPr lang="zh-CN" altLang="en-US">
                <a:sym typeface="+mn-ea"/>
              </a:rPr>
              <a:t>如果没有合适的层级可以容纳R，就会创建一个新层级。</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如果R适合，NFDH将当前层上的下一个物品R(高度不增加)打包;</a:t>
            </a:r>
            <a:endParaRPr>
              <a:sym typeface="+mn-ea"/>
            </a:endParaRPr>
          </a:p>
          <a:p>
            <a:r>
              <a:rPr>
                <a:sym typeface="+mn-ea"/>
              </a:rPr>
              <a:t>否则，当前关卡将“关闭”，并创建一个新关卡。</a:t>
            </a:r>
            <a:endParaRPr>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FFDH将下一个放入的物品R(以不增加高度的顺序)包装在能够适合</a:t>
            </a:r>
            <a:r>
              <a:rPr lang="en-US" altLang="zh-CN">
                <a:sym typeface="+mn-ea"/>
              </a:rPr>
              <a:t>R</a:t>
            </a:r>
            <a:r>
              <a:rPr lang="zh-CN" altLang="en-US">
                <a:sym typeface="+mn-ea"/>
              </a:rPr>
              <a:t>的第一层；</a:t>
            </a:r>
            <a:endParaRPr lang="zh-CN" altLang="en-US"/>
          </a:p>
          <a:p>
            <a:r>
              <a:rPr lang="zh-CN" altLang="en-US">
                <a:sym typeface="+mn-ea"/>
              </a:rPr>
              <a:t>如果没有合适的层级可以容纳R，就会创建一个新层级。</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BL</a:t>
            </a:r>
            <a:r>
              <a:rPr lang="zh-CN">
                <a:sym typeface="+mn-ea"/>
              </a:rPr>
              <a:t>首先将物件按照宽度不递增的瞬息排列</a:t>
            </a:r>
            <a:r>
              <a:rPr>
                <a:sym typeface="+mn-ea"/>
              </a:rPr>
              <a:t>。将下一个项目尽可能靠近底部，然后尽可能靠近左边，而不与任何打包的项目重叠;</a:t>
            </a:r>
            <a:endParaRPr>
              <a:sym typeface="+mn-ea"/>
            </a:endParaRPr>
          </a:p>
          <a:p>
            <a:r>
              <a:rPr>
                <a:sym typeface="+mn-ea"/>
              </a:rPr>
              <a:t>注意BL不是一个面向级别的封装算法。</a:t>
            </a:r>
            <a:endParaRPr>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BL</a:t>
            </a:r>
            <a:r>
              <a:rPr lang="zh-CN">
                <a:sym typeface="+mn-ea"/>
              </a:rPr>
              <a:t>首先将物件按照宽度不递增的瞬息排列</a:t>
            </a:r>
            <a:r>
              <a:rPr>
                <a:sym typeface="+mn-ea"/>
              </a:rPr>
              <a:t>。将下一个项目尽可能靠近底部，然后尽可能靠近左边，而不与任何打包的项目重叠;</a:t>
            </a:r>
            <a:endParaRPr>
              <a:sym typeface="+mn-ea"/>
            </a:endParaRPr>
          </a:p>
          <a:p>
            <a:r>
              <a:rPr>
                <a:sym typeface="+mn-ea"/>
              </a:rPr>
              <a:t>注意BL不是一个面向级别的封装算法。</a:t>
            </a:r>
            <a:endParaRPr>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BL</a:t>
            </a:r>
            <a:r>
              <a:rPr lang="zh-CN">
                <a:sym typeface="+mn-ea"/>
              </a:rPr>
              <a:t>首先将物件按照宽度不递增的瞬息排列</a:t>
            </a:r>
            <a:r>
              <a:rPr>
                <a:sym typeface="+mn-ea"/>
              </a:rPr>
              <a:t>。将下一个项目尽可能靠近底部，然后尽可能靠近左边，而不与任何打包的项目重叠;</a:t>
            </a:r>
            <a:endParaRPr>
              <a:sym typeface="+mn-ea"/>
            </a:endParaRPr>
          </a:p>
          <a:p>
            <a:r>
              <a:rPr>
                <a:sym typeface="+mn-ea"/>
              </a:rPr>
              <a:t>注意BL不是一个面向级别的封装算法。</a:t>
            </a:r>
            <a:endParaRPr>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BL</a:t>
            </a:r>
            <a:r>
              <a:rPr lang="zh-CN">
                <a:sym typeface="+mn-ea"/>
              </a:rPr>
              <a:t>首先将物件按照宽度不递增的瞬息排列</a:t>
            </a:r>
            <a:r>
              <a:rPr>
                <a:sym typeface="+mn-ea"/>
              </a:rPr>
              <a:t>。将下一个项目尽可能靠近底部，然后尽可能靠近左边，而不与任何打包的项目重叠;</a:t>
            </a:r>
            <a:endParaRPr>
              <a:sym typeface="+mn-ea"/>
            </a:endParaRPr>
          </a:p>
          <a:p>
            <a:r>
              <a:rPr>
                <a:sym typeface="+mn-ea"/>
              </a:rPr>
              <a:t>注意BL不是一个面向级别的封装算法。</a:t>
            </a:r>
            <a:endParaRPr>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从整合后的高度来看， 当给定大长方形宽度较大时，整体高度没有太多区别。当宽度较小时，NFDH的综合整合效果较差， 其次是BL。BFDH和FFDH的效果较为接近， BFDH略优一点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80F144C-8086-4641-8E47-310096DDA75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C223CE-4928-4957-923B-0A2417CE547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F144C-8086-4641-8E47-310096DDA75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223CE-4928-4957-923B-0A2417CE547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F144C-8086-4641-8E47-310096DDA75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223CE-4928-4957-923B-0A2417CE547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Texture Packing</a:t>
            </a:r>
            <a:endParaRPr lang="zh-CN" altLang="en-US" b="1" dirty="0"/>
          </a:p>
        </p:txBody>
      </p:sp>
      <p:sp>
        <p:nvSpPr>
          <p:cNvPr id="3" name="副标题 2"/>
          <p:cNvSpPr>
            <a:spLocks noGrp="1"/>
          </p:cNvSpPr>
          <p:nvPr>
            <p:ph type="subTitle" idx="1"/>
          </p:nvPr>
        </p:nvSpPr>
        <p:spPr/>
        <p:txBody>
          <a:bodyPr/>
          <a:lstStyle/>
          <a:p>
            <a:pPr algn="r"/>
            <a:r>
              <a:rPr lang="en-US" altLang="zh-CN" dirty="0"/>
              <a:t>Group13</a:t>
            </a:r>
            <a:endParaRPr lang="en-US" altLang="zh-CN" dirty="0"/>
          </a:p>
          <a:p>
            <a:pPr algn="r"/>
            <a:r>
              <a:rPr lang="zh-CN" altLang="en-US" dirty="0"/>
              <a:t>诸葛均豪</a:t>
            </a:r>
            <a:r>
              <a:rPr lang="en-US" altLang="zh-CN" dirty="0"/>
              <a:t> </a:t>
            </a:r>
            <a:r>
              <a:rPr lang="zh-CN" altLang="en-US" dirty="0"/>
              <a:t>肖策方</a:t>
            </a:r>
            <a:r>
              <a:rPr lang="en-US" altLang="zh-CN" dirty="0"/>
              <a:t> </a:t>
            </a:r>
            <a:r>
              <a:rPr lang="zh-CN" altLang="en-US" dirty="0"/>
              <a:t>周承扬</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Reverse-fit Algorithm</a:t>
            </a:r>
            <a:endParaRPr lang="en-US" altLang="zh-CN" b="1" dirty="0"/>
          </a:p>
        </p:txBody>
      </p:sp>
      <p:sp>
        <p:nvSpPr>
          <p:cNvPr id="6" name="文本框 5"/>
          <p:cNvSpPr txBox="1"/>
          <p:nvPr/>
        </p:nvSpPr>
        <p:spPr>
          <a:xfrm>
            <a:off x="607695" y="1383030"/>
            <a:ext cx="4892675" cy="4092575"/>
          </a:xfrm>
          <a:prstGeom prst="rect">
            <a:avLst/>
          </a:prstGeom>
          <a:noFill/>
        </p:spPr>
        <p:txBody>
          <a:bodyPr wrap="square" rtlCol="0">
            <a:spAutoFit/>
          </a:bodyPr>
          <a:p>
            <a:r>
              <a:rPr sz="2000" b="1">
                <a:solidFill>
                  <a:srgbClr val="0070C0"/>
                </a:solidFill>
              </a:rPr>
              <a:t>long long</a:t>
            </a:r>
            <a:r>
              <a:rPr sz="2000" b="1">
                <a:solidFill>
                  <a:schemeClr val="tx1"/>
                </a:solidFill>
              </a:rPr>
              <a:t> RF(</a:t>
            </a:r>
            <a:r>
              <a:rPr sz="2000" b="1">
                <a:solidFill>
                  <a:srgbClr val="0070C0"/>
                </a:solidFill>
              </a:rPr>
              <a:t>int </a:t>
            </a:r>
            <a:r>
              <a:rPr sz="2000" b="1">
                <a:solidFill>
                  <a:schemeClr val="tx1"/>
                </a:solidFill>
              </a:rPr>
              <a:t>width, Rect[] rect_list)</a:t>
            </a:r>
            <a:r>
              <a:rPr lang="en-US" sz="2000" b="1">
                <a:solidFill>
                  <a:schemeClr val="tx1"/>
                </a:solidFill>
              </a:rPr>
              <a:t> </a:t>
            </a:r>
            <a:r>
              <a:rPr sz="2000" b="1">
                <a:solidFill>
                  <a:schemeClr val="tx1"/>
                </a:solidFill>
              </a:rPr>
              <a:t>{ </a:t>
            </a:r>
            <a:endParaRPr sz="2000" b="1">
              <a:solidFill>
                <a:schemeClr val="tx1"/>
              </a:solidFill>
            </a:endParaRPr>
          </a:p>
          <a:p>
            <a:r>
              <a:rPr sz="2000" b="1">
                <a:solidFill>
                  <a:schemeClr val="tx1"/>
                </a:solidFill>
              </a:rPr>
              <a:t> </a:t>
            </a:r>
            <a:r>
              <a:rPr lang="en-US" sz="2000" b="1">
                <a:solidFill>
                  <a:schemeClr val="tx1"/>
                </a:solidFill>
              </a:rPr>
              <a:t>   </a:t>
            </a:r>
            <a:r>
              <a:rPr sz="2000" b="1">
                <a:solidFill>
                  <a:schemeClr val="tx1"/>
                </a:solidFill>
              </a:rPr>
              <a:t>Rect[] rest_rect_list; </a:t>
            </a:r>
            <a:endParaRPr sz="2000" b="1">
              <a:solidFill>
                <a:schemeClr val="tx1"/>
              </a:solidFill>
            </a:endParaRPr>
          </a:p>
          <a:p>
            <a:r>
              <a:rPr sz="2000" b="1">
                <a:solidFill>
                  <a:schemeClr val="tx1"/>
                </a:solidFill>
              </a:rPr>
              <a:t> </a:t>
            </a:r>
            <a:r>
              <a:rPr lang="en-US" sz="2000" b="1">
                <a:solidFill>
                  <a:schemeClr val="tx1"/>
                </a:solidFill>
              </a:rPr>
              <a:t>   </a:t>
            </a:r>
            <a:r>
              <a:rPr sz="2000" b="1">
                <a:solidFill>
                  <a:schemeClr val="tx1"/>
                </a:solidFill>
              </a:rPr>
              <a:t>Point[] first_level_list; </a:t>
            </a:r>
            <a:endParaRPr sz="2000" b="1">
              <a:solidFill>
                <a:schemeClr val="tx1"/>
              </a:solidFill>
            </a:endParaRPr>
          </a:p>
          <a:p>
            <a:r>
              <a:rPr sz="2000" b="1">
                <a:solidFill>
                  <a:schemeClr val="tx1"/>
                </a:solidFill>
              </a:rPr>
              <a:t> </a:t>
            </a:r>
            <a:r>
              <a:rPr lang="en-US" sz="2000" b="1">
                <a:solidFill>
                  <a:schemeClr val="tx1"/>
                </a:solidFill>
              </a:rPr>
              <a:t>   </a:t>
            </a:r>
            <a:r>
              <a:rPr sz="2000" b="1">
                <a:solidFill>
                  <a:srgbClr val="0070C0"/>
                </a:solidFill>
              </a:rPr>
              <a:t>long long</a:t>
            </a:r>
            <a:r>
              <a:rPr sz="2000" b="1">
                <a:solidFill>
                  <a:schemeClr val="tx1"/>
                </a:solidFill>
              </a:rPr>
              <a:t> current_height := 0; </a:t>
            </a:r>
            <a:endParaRPr sz="2000" b="1">
              <a:solidFill>
                <a:schemeClr val="tx1"/>
              </a:solidFill>
            </a:endParaRPr>
          </a:p>
          <a:p>
            <a:r>
              <a:rPr sz="2000" b="1">
                <a:solidFill>
                  <a:schemeClr val="tx1"/>
                </a:solidFill>
              </a:rPr>
              <a:t> </a:t>
            </a:r>
            <a:r>
              <a:rPr lang="en-US" sz="2000" b="1">
                <a:solidFill>
                  <a:schemeClr val="tx1"/>
                </a:solidFill>
              </a:rPr>
              <a:t>   </a:t>
            </a:r>
            <a:r>
              <a:rPr sz="2000" b="1">
                <a:solidFill>
                  <a:schemeClr val="tx1"/>
                </a:solidFill>
              </a:rPr>
              <a:t>if (IsEmpty(rect_list)) </a:t>
            </a:r>
            <a:r>
              <a:rPr sz="2000" b="1">
                <a:solidFill>
                  <a:srgbClr val="0070C0"/>
                </a:solidFill>
              </a:rPr>
              <a:t>return 0</a:t>
            </a:r>
            <a:r>
              <a:rPr sz="2000" b="1">
                <a:solidFill>
                  <a:schemeClr val="tx1"/>
                </a:solidFill>
              </a:rPr>
              <a:t>; </a:t>
            </a:r>
            <a:endParaRPr sz="2000" b="1">
              <a:solidFill>
                <a:schemeClr val="tx1"/>
              </a:solidFill>
            </a:endParaRPr>
          </a:p>
          <a:p>
            <a:r>
              <a:rPr sz="2000" b="1">
                <a:solidFill>
                  <a:schemeClr val="tx1"/>
                </a:solidFill>
              </a:rPr>
              <a:t> </a:t>
            </a:r>
            <a:r>
              <a:rPr lang="en-US" sz="2000" b="1">
                <a:solidFill>
                  <a:schemeClr val="tx1"/>
                </a:solidFill>
              </a:rPr>
              <a:t>   </a:t>
            </a:r>
            <a:r>
              <a:rPr sz="2000" b="1">
                <a:solidFill>
                  <a:srgbClr val="0070C0"/>
                </a:solidFill>
              </a:rPr>
              <a:t>for</a:t>
            </a:r>
            <a:r>
              <a:rPr sz="2000" b="1">
                <a:solidFill>
                  <a:schemeClr val="tx1"/>
                </a:solidFill>
              </a:rPr>
              <a:t> (rect in rect_list)</a:t>
            </a:r>
            <a:r>
              <a:rPr lang="en-US" sz="2000" b="1">
                <a:solidFill>
                  <a:schemeClr val="tx1"/>
                </a:solidFill>
              </a:rPr>
              <a:t> </a:t>
            </a:r>
            <a:r>
              <a:rPr sz="2000" b="1">
                <a:solidFill>
                  <a:schemeClr val="tx1"/>
                </a:solidFill>
              </a:rPr>
              <a:t>{ </a:t>
            </a:r>
            <a:endParaRPr sz="2000" b="1">
              <a:solidFill>
                <a:schemeClr val="tx1"/>
              </a:solidFill>
            </a:endParaRPr>
          </a:p>
          <a:p>
            <a:r>
              <a:rPr sz="2000" b="1">
                <a:solidFill>
                  <a:schemeClr val="tx1"/>
                </a:solidFill>
              </a:rPr>
              <a:t> </a:t>
            </a:r>
            <a:r>
              <a:rPr lang="en-US" sz="2000" b="1">
                <a:solidFill>
                  <a:schemeClr val="tx1"/>
                </a:solidFill>
              </a:rPr>
              <a:t>       </a:t>
            </a:r>
            <a:r>
              <a:rPr sz="2000" b="1">
                <a:solidFill>
                  <a:srgbClr val="0070C0"/>
                </a:solidFill>
              </a:rPr>
              <a:t>if</a:t>
            </a:r>
            <a:r>
              <a:rPr sz="2000" b="1">
                <a:solidFill>
                  <a:schemeClr val="tx1"/>
                </a:solidFill>
              </a:rPr>
              <a:t> (rect.width &gt; width) </a:t>
            </a:r>
            <a:r>
              <a:rPr sz="2000" b="1">
                <a:solidFill>
                  <a:srgbClr val="0070C0"/>
                </a:solidFill>
              </a:rPr>
              <a:t>return -1</a:t>
            </a:r>
            <a:r>
              <a:rPr sz="2000" b="1">
                <a:solidFill>
                  <a:schemeClr val="tx1"/>
                </a:solidFill>
              </a:rPr>
              <a:t>; </a:t>
            </a:r>
            <a:endParaRPr sz="2000" b="1">
              <a:solidFill>
                <a:schemeClr val="tx1"/>
              </a:solidFill>
            </a:endParaRPr>
          </a:p>
          <a:p>
            <a:r>
              <a:rPr sz="2000" b="1">
                <a:solidFill>
                  <a:schemeClr val="tx1"/>
                </a:solidFill>
              </a:rPr>
              <a:t> </a:t>
            </a:r>
            <a:r>
              <a:rPr lang="en-US" sz="2000" b="1">
                <a:solidFill>
                  <a:schemeClr val="tx1"/>
                </a:solidFill>
              </a:rPr>
              <a:t>       </a:t>
            </a:r>
            <a:r>
              <a:rPr sz="2000" b="1">
                <a:solidFill>
                  <a:srgbClr val="0070C0"/>
                </a:solidFill>
              </a:rPr>
              <a:t>if</a:t>
            </a:r>
            <a:r>
              <a:rPr sz="2000" b="1">
                <a:solidFill>
                  <a:schemeClr val="tx1"/>
                </a:solidFill>
              </a:rPr>
              <a:t> (rect.width &gt; width / 2) </a:t>
            </a:r>
            <a:endParaRPr sz="2000" b="1">
              <a:solidFill>
                <a:schemeClr val="tx1"/>
              </a:solidFill>
            </a:endParaRPr>
          </a:p>
          <a:p>
            <a:r>
              <a:rPr sz="2000" b="1">
                <a:solidFill>
                  <a:srgbClr val="00B050"/>
                </a:solidFill>
              </a:rPr>
              <a:t>/* Stack rect that is wider than half at the bottom */</a:t>
            </a:r>
            <a:r>
              <a:rPr lang="en-US" sz="2000" b="1">
                <a:solidFill>
                  <a:srgbClr val="00B050"/>
                </a:solidFill>
              </a:rPr>
              <a:t> </a:t>
            </a:r>
            <a:r>
              <a:rPr sz="2000" b="1">
                <a:solidFill>
                  <a:schemeClr val="tx1"/>
                </a:solidFill>
              </a:rPr>
              <a:t>{ </a:t>
            </a:r>
            <a:endParaRPr sz="2000" b="1">
              <a:solidFill>
                <a:schemeClr val="tx1"/>
              </a:solidFill>
            </a:endParaRPr>
          </a:p>
          <a:p>
            <a:r>
              <a:rPr sz="2000" b="1">
                <a:solidFill>
                  <a:schemeClr val="tx1"/>
                </a:solidFill>
              </a:rPr>
              <a:t> </a:t>
            </a:r>
            <a:r>
              <a:rPr lang="en-US" sz="2000" b="1">
                <a:solidFill>
                  <a:schemeClr val="tx1"/>
                </a:solidFill>
              </a:rPr>
              <a:t>           </a:t>
            </a:r>
            <a:r>
              <a:rPr sz="2000" b="1">
                <a:solidFill>
                  <a:schemeClr val="tx1"/>
                </a:solidFill>
              </a:rPr>
              <a:t>current_height := current_height + rect.height; </a:t>
            </a:r>
            <a:endParaRPr sz="2000" b="1">
              <a:solidFill>
                <a:schemeClr val="tx1"/>
              </a:solidFill>
            </a:endParaRPr>
          </a:p>
          <a:p>
            <a:r>
              <a:rPr sz="2000" b="1">
                <a:solidFill>
                  <a:schemeClr val="tx1"/>
                </a:solidFill>
              </a:rPr>
              <a:t> </a:t>
            </a:r>
            <a:r>
              <a:rPr lang="en-US" sz="2000" b="1">
                <a:solidFill>
                  <a:schemeClr val="tx1"/>
                </a:solidFill>
              </a:rPr>
              <a:t>       </a:t>
            </a:r>
            <a:r>
              <a:rPr sz="2000" b="1">
                <a:solidFill>
                  <a:schemeClr val="tx1"/>
                </a:solidFill>
              </a:rPr>
              <a:t>}</a:t>
            </a:r>
            <a:endParaRPr sz="2000" b="1">
              <a:solidFill>
                <a:schemeClr val="tx1"/>
              </a:solidFill>
            </a:endParaRPr>
          </a:p>
        </p:txBody>
      </p:sp>
      <p:sp>
        <p:nvSpPr>
          <p:cNvPr id="3" name="文本框 2"/>
          <p:cNvSpPr txBox="1"/>
          <p:nvPr/>
        </p:nvSpPr>
        <p:spPr>
          <a:xfrm>
            <a:off x="5780405" y="1383030"/>
            <a:ext cx="6186170" cy="4707890"/>
          </a:xfrm>
          <a:prstGeom prst="rect">
            <a:avLst/>
          </a:prstGeom>
          <a:noFill/>
        </p:spPr>
        <p:txBody>
          <a:bodyPr wrap="square" rtlCol="0">
            <a:spAutoFit/>
          </a:bodyPr>
          <a:p>
            <a:r>
              <a:rPr lang="en-US" sz="2000" b="1"/>
              <a:t>        </a:t>
            </a:r>
            <a:r>
              <a:rPr sz="2000" b="1">
                <a:solidFill>
                  <a:srgbClr val="0070C0"/>
                </a:solidFill>
              </a:rPr>
              <a:t>else</a:t>
            </a:r>
            <a:r>
              <a:rPr sz="2000" b="1"/>
              <a:t> </a:t>
            </a:r>
            <a:endParaRPr sz="2000" b="1"/>
          </a:p>
          <a:p>
            <a:r>
              <a:rPr sz="2000" b="1">
                <a:solidFill>
                  <a:srgbClr val="00B050"/>
                </a:solidFill>
              </a:rPr>
              <a:t>/* Copy rect that has not been stacked */</a:t>
            </a:r>
            <a:r>
              <a:rPr sz="2000" b="1"/>
              <a:t> { </a:t>
            </a:r>
            <a:endParaRPr sz="2000" b="1"/>
          </a:p>
          <a:p>
            <a:r>
              <a:rPr sz="2000" b="1"/>
              <a:t> </a:t>
            </a:r>
            <a:r>
              <a:rPr lang="en-US" sz="2000" b="1"/>
              <a:t>           </a:t>
            </a:r>
            <a:r>
              <a:rPr sz="2000" b="1"/>
              <a:t>Add rect to rest_rect_list; } </a:t>
            </a:r>
            <a:endParaRPr sz="2000" b="1"/>
          </a:p>
          <a:p>
            <a:r>
              <a:rPr sz="2000" b="1"/>
              <a:t> </a:t>
            </a:r>
            <a:r>
              <a:rPr lang="en-US" sz="2000" b="1"/>
              <a:t>   </a:t>
            </a:r>
            <a:r>
              <a:rPr sz="2000" b="1"/>
              <a:t>}</a:t>
            </a:r>
            <a:endParaRPr sz="2000" b="1"/>
          </a:p>
          <a:p>
            <a:r>
              <a:rPr sz="2000" b="1"/>
              <a:t> </a:t>
            </a:r>
            <a:r>
              <a:rPr lang="en-US" sz="2000" b="1"/>
              <a:t>   </a:t>
            </a:r>
            <a:r>
              <a:rPr sz="2000" b="1">
                <a:solidFill>
                  <a:srgbClr val="0070C0"/>
                </a:solidFill>
              </a:rPr>
              <a:t>int</a:t>
            </a:r>
            <a:r>
              <a:rPr sz="2000" b="1"/>
              <a:t> i := 0; </a:t>
            </a:r>
            <a:endParaRPr sz="2000" b="1"/>
          </a:p>
          <a:p>
            <a:r>
              <a:rPr sz="2000" b="1"/>
              <a:t> </a:t>
            </a:r>
            <a:r>
              <a:rPr lang="en-US" sz="2000" b="1"/>
              <a:t>   </a:t>
            </a:r>
            <a:r>
              <a:rPr sz="2000" b="1">
                <a:solidFill>
                  <a:srgbClr val="0070C0"/>
                </a:solidFill>
              </a:rPr>
              <a:t>while</a:t>
            </a:r>
            <a:r>
              <a:rPr sz="2000" b="1"/>
              <a:t> (exist rect in rest_rect_list has not been packed) { </a:t>
            </a:r>
            <a:endParaRPr sz="2000" b="1"/>
          </a:p>
          <a:p>
            <a:r>
              <a:rPr sz="2000" b="1"/>
              <a:t> </a:t>
            </a:r>
            <a:r>
              <a:rPr lang="en-US" sz="2000" b="1"/>
              <a:t>       </a:t>
            </a:r>
            <a:r>
              <a:rPr sz="2000" b="1"/>
              <a:t>Pack rects from left to right on current_height; </a:t>
            </a:r>
            <a:r>
              <a:rPr sz="2000" b="1">
                <a:solidFill>
                  <a:srgbClr val="00B050"/>
                </a:solidFill>
              </a:rPr>
              <a:t>/* First Level */</a:t>
            </a:r>
            <a:r>
              <a:rPr sz="2000" b="1"/>
              <a:t> </a:t>
            </a:r>
            <a:endParaRPr sz="2000" b="1"/>
          </a:p>
          <a:p>
            <a:r>
              <a:rPr sz="2000" b="1"/>
              <a:t> </a:t>
            </a:r>
            <a:r>
              <a:rPr lang="en-US" sz="2000" b="1"/>
              <a:t>       </a:t>
            </a:r>
            <a:r>
              <a:rPr sz="2000" b="1"/>
              <a:t>Drop rects from top to bottom until it hit rects in first level or ground on current_height </a:t>
            </a:r>
            <a:endParaRPr sz="2000" b="1"/>
          </a:p>
          <a:p>
            <a:r>
              <a:rPr sz="2000" b="1"/>
              <a:t> </a:t>
            </a:r>
            <a:r>
              <a:rPr lang="en-US" sz="2000" b="1"/>
              <a:t>           </a:t>
            </a:r>
            <a:r>
              <a:rPr sz="2000" b="1"/>
              <a:t>from right to left until rects has taken up at least half of the width. </a:t>
            </a:r>
            <a:r>
              <a:rPr sz="2000" b="1">
                <a:solidFill>
                  <a:srgbClr val="00B050"/>
                </a:solidFill>
              </a:rPr>
              <a:t>/* Second Level */</a:t>
            </a:r>
            <a:r>
              <a:rPr sz="2000" b="1"/>
              <a:t> </a:t>
            </a:r>
            <a:endParaRPr sz="2000" b="1"/>
          </a:p>
          <a:p>
            <a:r>
              <a:rPr sz="2000" b="1"/>
              <a:t> </a:t>
            </a:r>
            <a:r>
              <a:rPr lang="en-US" sz="2000" b="1"/>
              <a:t>   </a:t>
            </a:r>
            <a:r>
              <a:rPr sz="2000" b="1"/>
              <a:t>} </a:t>
            </a:r>
            <a:endParaRPr sz="2000" b="1"/>
          </a:p>
          <a:p>
            <a:r>
              <a:rPr sz="2000" b="1"/>
              <a:t>}</a:t>
            </a:r>
            <a:endParaRPr sz="2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a:t>
            </a:r>
            <a:r>
              <a:rPr lang="zh-CN" altLang="en-US" b="1" dirty="0"/>
              <a:t>、Analysis</a:t>
            </a:r>
            <a:r>
              <a:rPr lang="en-US" altLang="zh-CN" b="1" dirty="0"/>
              <a:t> for the Complexity</a:t>
            </a:r>
            <a:endParaRPr lang="en-US" altLang="zh-CN" b="1" dirty="0"/>
          </a:p>
        </p:txBody>
      </p:sp>
      <p:sp>
        <p:nvSpPr>
          <p:cNvPr id="3" name="文本框 2"/>
          <p:cNvSpPr txBox="1"/>
          <p:nvPr/>
        </p:nvSpPr>
        <p:spPr>
          <a:xfrm>
            <a:off x="388620" y="1364615"/>
            <a:ext cx="11602085" cy="5231130"/>
          </a:xfrm>
          <a:prstGeom prst="rect">
            <a:avLst/>
          </a:prstGeom>
          <a:noFill/>
        </p:spPr>
        <p:txBody>
          <a:bodyPr wrap="square" rtlCol="0">
            <a:spAutoFit/>
          </a:bodyPr>
          <a:p>
            <a:r>
              <a:rPr lang="en-US" sz="2400" b="1"/>
              <a:t>Time Complexity:</a:t>
            </a:r>
            <a:endParaRPr lang="en-US" sz="2400" b="1"/>
          </a:p>
          <a:p>
            <a:r>
              <a:rPr lang="en-US" altLang="zh-CN" sz="2000" b="1"/>
              <a:t>FFDH</a:t>
            </a:r>
            <a:r>
              <a:rPr lang="en-US" altLang="zh-CN" sz="2000"/>
              <a:t>: the worst case is every rectangle need to create a new level, the time complexity is </a:t>
            </a:r>
            <a:r>
              <a:rPr lang="en-US" altLang="zh-CN" sz="2000">
                <a:solidFill>
                  <a:srgbClr val="FF0000"/>
                </a:solidFill>
              </a:rPr>
              <a:t>1+2+3+...+N=O(N</a:t>
            </a:r>
            <a:r>
              <a:rPr lang="en-US" altLang="zh-CN" sz="2000" baseline="30000">
                <a:solidFill>
                  <a:srgbClr val="FF0000"/>
                </a:solidFill>
              </a:rPr>
              <a:t>2</a:t>
            </a:r>
            <a:r>
              <a:rPr lang="en-US" altLang="zh-CN" sz="2000">
                <a:solidFill>
                  <a:srgbClr val="FF0000"/>
                </a:solidFill>
              </a:rPr>
              <a:t>)</a:t>
            </a:r>
            <a:r>
              <a:rPr lang="en-US" altLang="zh-CN" sz="2000"/>
              <a:t>;</a:t>
            </a:r>
            <a:endParaRPr lang="en-US" altLang="zh-CN" sz="2000"/>
          </a:p>
          <a:p>
            <a:r>
              <a:rPr lang="en-US" altLang="zh-CN" sz="2000" b="1"/>
              <a:t>NFDH</a:t>
            </a:r>
            <a:r>
              <a:rPr lang="en-US" altLang="zh-CN" sz="2000"/>
              <a:t>: this algorithm only has to traverse all the rect in order, which is O(N), while it takes time to</a:t>
            </a:r>
            <a:endParaRPr lang="en-US" altLang="zh-CN" sz="2000"/>
          </a:p>
          <a:p>
            <a:r>
              <a:rPr lang="en-US" altLang="zh-CN" sz="2000"/>
              <a:t>sort them before traverse, which is O(NlogN). So the time complexity is </a:t>
            </a:r>
            <a:r>
              <a:rPr lang="en-US" altLang="zh-CN" sz="2000">
                <a:solidFill>
                  <a:srgbClr val="FF0000"/>
                </a:solidFill>
                <a:sym typeface="+mn-ea"/>
              </a:rPr>
              <a:t>O(NlogN)</a:t>
            </a:r>
            <a:r>
              <a:rPr lang="en-US" altLang="zh-CN" sz="2000"/>
              <a:t>;</a:t>
            </a:r>
            <a:endParaRPr lang="en-US" altLang="zh-CN" sz="2000"/>
          </a:p>
          <a:p>
            <a:r>
              <a:rPr lang="en-US" altLang="zh-CN" sz="2000" b="1"/>
              <a:t>BFDH</a:t>
            </a:r>
            <a:r>
              <a:rPr lang="en-US" altLang="zh-CN" sz="2000"/>
              <a:t>: for every time inserting the rectangle, we need to check each level whenever it can store this rectangle or not, thus </a:t>
            </a:r>
            <a:r>
              <a:rPr lang="en-US" altLang="zh-CN" sz="2000">
                <a:sym typeface="+mn-ea"/>
              </a:rPr>
              <a:t>the time complexity is</a:t>
            </a:r>
            <a:r>
              <a:rPr lang="en-US" altLang="zh-CN" sz="2000"/>
              <a:t> </a:t>
            </a:r>
            <a:r>
              <a:rPr lang="en-US" altLang="zh-CN" sz="2000">
                <a:solidFill>
                  <a:srgbClr val="FF0000"/>
                </a:solidFill>
              </a:rPr>
              <a:t>1+2+3+...+N=O(N</a:t>
            </a:r>
            <a:r>
              <a:rPr lang="en-US" altLang="zh-CN" sz="2000" baseline="30000">
                <a:solidFill>
                  <a:srgbClr val="FF0000"/>
                </a:solidFill>
              </a:rPr>
              <a:t>2</a:t>
            </a:r>
            <a:r>
              <a:rPr lang="en-US" altLang="zh-CN" sz="2000">
                <a:solidFill>
                  <a:srgbClr val="FF0000"/>
                </a:solidFill>
              </a:rPr>
              <a:t>)</a:t>
            </a:r>
            <a:r>
              <a:rPr lang="en-US" altLang="zh-CN" sz="2000"/>
              <a:t>;</a:t>
            </a:r>
            <a:endParaRPr lang="en-US" altLang="zh-CN" sz="2000"/>
          </a:p>
          <a:p>
            <a:r>
              <a:rPr lang="en-US" altLang="zh-CN" sz="2000" b="1"/>
              <a:t>BL</a:t>
            </a:r>
            <a:r>
              <a:rPr lang="en-US" altLang="zh-CN" sz="2000"/>
              <a:t>: the worst case is that the inserted rectangle never be blocked and can move down forever, </a:t>
            </a:r>
            <a:r>
              <a:rPr lang="en-US" altLang="zh-CN" sz="2000">
                <a:sym typeface="+mn-ea"/>
              </a:rPr>
              <a:t>the time complexity is </a:t>
            </a:r>
            <a:r>
              <a:rPr lang="en-US" altLang="zh-CN" sz="2000">
                <a:solidFill>
                  <a:srgbClr val="FF0000"/>
                </a:solidFill>
              </a:rPr>
              <a:t>(1+2+3+...+N)/2=O(N</a:t>
            </a:r>
            <a:r>
              <a:rPr lang="en-US" altLang="zh-CN" sz="2000" baseline="30000">
                <a:solidFill>
                  <a:srgbClr val="FF0000"/>
                </a:solidFill>
              </a:rPr>
              <a:t>2</a:t>
            </a:r>
            <a:r>
              <a:rPr lang="en-US" altLang="zh-CN" sz="2000">
                <a:solidFill>
                  <a:srgbClr val="FF0000"/>
                </a:solidFill>
              </a:rPr>
              <a:t>)</a:t>
            </a:r>
            <a:r>
              <a:rPr lang="en-US" altLang="zh-CN" sz="2000"/>
              <a:t>;</a:t>
            </a:r>
            <a:endParaRPr lang="en-US" altLang="zh-CN" sz="2000"/>
          </a:p>
          <a:p>
            <a:r>
              <a:rPr lang="en-US" altLang="zh-CN" sz="2000" b="1"/>
              <a:t>RF</a:t>
            </a:r>
            <a:r>
              <a:rPr lang="en-US" altLang="zh-CN" sz="2000"/>
              <a:t>: this algorithm traverse rects and for each rect in second level, it checks collision with first</a:t>
            </a:r>
            <a:endParaRPr lang="en-US" altLang="zh-CN" sz="2000"/>
          </a:p>
          <a:p>
            <a:r>
              <a:rPr lang="en-US" altLang="zh-CN" sz="2000"/>
              <a:t>level. The number of rect in the first level is relevant to width and rects, and for the worst case, it is </a:t>
            </a:r>
            <a:r>
              <a:rPr lang="en-US" altLang="zh-CN" sz="2000">
                <a:sym typeface="+mn-ea"/>
              </a:rPr>
              <a:t>O(N)</a:t>
            </a:r>
            <a:r>
              <a:rPr lang="en-US" altLang="zh-CN" sz="2000"/>
              <a:t>. So the time complexity is </a:t>
            </a:r>
            <a:r>
              <a:rPr lang="en-US" altLang="zh-CN" sz="2000">
                <a:solidFill>
                  <a:srgbClr val="FF0000"/>
                </a:solidFill>
                <a:sym typeface="+mn-ea"/>
              </a:rPr>
              <a:t>O(N*N)=O(N</a:t>
            </a:r>
            <a:r>
              <a:rPr lang="en-US" altLang="zh-CN" sz="2000" baseline="30000">
                <a:solidFill>
                  <a:srgbClr val="FF0000"/>
                </a:solidFill>
                <a:sym typeface="+mn-ea"/>
              </a:rPr>
              <a:t>2</a:t>
            </a:r>
            <a:r>
              <a:rPr lang="en-US" altLang="zh-CN" sz="2000">
                <a:solidFill>
                  <a:srgbClr val="FF0000"/>
                </a:solidFill>
                <a:sym typeface="+mn-ea"/>
              </a:rPr>
              <a:t>)</a:t>
            </a:r>
            <a:r>
              <a:rPr lang="en-US" altLang="zh-CN" sz="2000"/>
              <a:t>.</a:t>
            </a:r>
            <a:endParaRPr lang="en-US" altLang="zh-CN" sz="2000"/>
          </a:p>
          <a:p>
            <a:endParaRPr lang="en-US" altLang="zh-CN" sz="2200"/>
          </a:p>
          <a:p>
            <a:r>
              <a:rPr lang="en-US" altLang="zh-CN" sz="2400" b="1"/>
              <a:t>Space Complexity:</a:t>
            </a:r>
            <a:endParaRPr lang="en-US" altLang="zh-CN" sz="2400" b="1"/>
          </a:p>
          <a:p>
            <a:r>
              <a:rPr lang="en-US" altLang="zh-CN" sz="2000"/>
              <a:t>store all the rectangles need 2N=O(N), and for each algorithm, it will create new vector , each size won't exceed N, and the number of the vector is constant. So all the space complexity of each algorithm is</a:t>
            </a:r>
            <a:r>
              <a:rPr lang="en-US" altLang="zh-CN" sz="2400" b="1"/>
              <a:t> </a:t>
            </a:r>
            <a:r>
              <a:rPr lang="en-US" altLang="zh-CN" sz="2000">
                <a:solidFill>
                  <a:srgbClr val="FF0000"/>
                </a:solidFill>
                <a:sym typeface="+mn-ea"/>
              </a:rPr>
              <a:t>O(N)</a:t>
            </a:r>
            <a:endParaRPr lang="en-US" altLang="zh-CN" sz="2000" b="1">
              <a:solidFill>
                <a:srgbClr val="FF0000"/>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a:t>
            </a:r>
            <a:r>
              <a:rPr lang="zh-CN" altLang="en-US" b="1" dirty="0"/>
              <a:t>、</a:t>
            </a:r>
            <a:r>
              <a:rPr lang="en-US" altLang="zh-CN" b="1" dirty="0"/>
              <a:t>Result</a:t>
            </a:r>
            <a:endParaRPr lang="en-US" altLang="zh-CN" b="1" dirty="0"/>
          </a:p>
        </p:txBody>
      </p:sp>
      <p:sp>
        <p:nvSpPr>
          <p:cNvPr id="5" name="文本框 4"/>
          <p:cNvSpPr txBox="1"/>
          <p:nvPr/>
        </p:nvSpPr>
        <p:spPr>
          <a:xfrm>
            <a:off x="641350" y="1571625"/>
            <a:ext cx="3855720" cy="460375"/>
          </a:xfrm>
          <a:prstGeom prst="rect">
            <a:avLst/>
          </a:prstGeom>
          <a:noFill/>
        </p:spPr>
        <p:txBody>
          <a:bodyPr wrap="square" rtlCol="0" anchor="t">
            <a:spAutoFit/>
          </a:bodyPr>
          <a:p>
            <a:r>
              <a:rPr lang="en-US" sz="2400" b="1">
                <a:sym typeface="+mn-ea"/>
              </a:rPr>
              <a:t>Correctness Testing:</a:t>
            </a:r>
            <a:endParaRPr lang="en-US" altLang="zh-CN" sz="2000">
              <a:sym typeface="+mn-ea"/>
            </a:endParaRPr>
          </a:p>
        </p:txBody>
      </p:sp>
      <p:pic>
        <p:nvPicPr>
          <p:cNvPr id="3" name="图片 2"/>
          <p:cNvPicPr>
            <a:picLocks noChangeAspect="1"/>
          </p:cNvPicPr>
          <p:nvPr/>
        </p:nvPicPr>
        <p:blipFill>
          <a:blip r:embed="rId1"/>
          <a:srcRect l="2491"/>
          <a:stretch>
            <a:fillRect/>
          </a:stretch>
        </p:blipFill>
        <p:spPr>
          <a:xfrm>
            <a:off x="1827530" y="2032000"/>
            <a:ext cx="2336165" cy="3096260"/>
          </a:xfrm>
          <a:prstGeom prst="rect">
            <a:avLst/>
          </a:prstGeom>
        </p:spPr>
      </p:pic>
      <p:pic>
        <p:nvPicPr>
          <p:cNvPr id="6" name="图片 5"/>
          <p:cNvPicPr>
            <a:picLocks noChangeAspect="1"/>
          </p:cNvPicPr>
          <p:nvPr/>
        </p:nvPicPr>
        <p:blipFill>
          <a:blip r:embed="rId2"/>
          <a:stretch>
            <a:fillRect/>
          </a:stretch>
        </p:blipFill>
        <p:spPr>
          <a:xfrm>
            <a:off x="641350" y="4973955"/>
            <a:ext cx="5337175" cy="1487805"/>
          </a:xfrm>
          <a:prstGeom prst="rect">
            <a:avLst/>
          </a:prstGeom>
        </p:spPr>
      </p:pic>
      <p:pic>
        <p:nvPicPr>
          <p:cNvPr id="7" name="图片 6"/>
          <p:cNvPicPr>
            <a:picLocks noChangeAspect="1"/>
          </p:cNvPicPr>
          <p:nvPr/>
        </p:nvPicPr>
        <p:blipFill>
          <a:blip r:embed="rId3"/>
          <a:stretch>
            <a:fillRect/>
          </a:stretch>
        </p:blipFill>
        <p:spPr>
          <a:xfrm>
            <a:off x="6386830" y="2032000"/>
            <a:ext cx="5187950" cy="2941955"/>
          </a:xfrm>
          <a:prstGeom prst="rect">
            <a:avLst/>
          </a:prstGeom>
        </p:spPr>
      </p:pic>
      <p:pic>
        <p:nvPicPr>
          <p:cNvPr id="8" name="图片 7"/>
          <p:cNvPicPr>
            <a:picLocks noChangeAspect="1"/>
          </p:cNvPicPr>
          <p:nvPr/>
        </p:nvPicPr>
        <p:blipFill>
          <a:blip r:embed="rId4"/>
          <a:stretch>
            <a:fillRect/>
          </a:stretch>
        </p:blipFill>
        <p:spPr>
          <a:xfrm>
            <a:off x="6235700" y="4973955"/>
            <a:ext cx="5723255" cy="1555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645160" y="179705"/>
            <a:ext cx="4682490" cy="4875530"/>
          </a:xfrm>
          <a:prstGeom prst="rect">
            <a:avLst/>
          </a:prstGeom>
        </p:spPr>
      </p:pic>
      <p:pic>
        <p:nvPicPr>
          <p:cNvPr id="10" name="图片 9"/>
          <p:cNvPicPr>
            <a:picLocks noChangeAspect="1"/>
          </p:cNvPicPr>
          <p:nvPr/>
        </p:nvPicPr>
        <p:blipFill>
          <a:blip r:embed="rId2"/>
          <a:stretch>
            <a:fillRect/>
          </a:stretch>
        </p:blipFill>
        <p:spPr>
          <a:xfrm>
            <a:off x="439420" y="5235575"/>
            <a:ext cx="5413375" cy="1286510"/>
          </a:xfrm>
          <a:prstGeom prst="rect">
            <a:avLst/>
          </a:prstGeom>
        </p:spPr>
      </p:pic>
      <p:pic>
        <p:nvPicPr>
          <p:cNvPr id="11" name="图片 10"/>
          <p:cNvPicPr>
            <a:picLocks noChangeAspect="1"/>
          </p:cNvPicPr>
          <p:nvPr/>
        </p:nvPicPr>
        <p:blipFill>
          <a:blip r:embed="rId3"/>
          <a:stretch>
            <a:fillRect/>
          </a:stretch>
        </p:blipFill>
        <p:spPr>
          <a:xfrm>
            <a:off x="6574790" y="179705"/>
            <a:ext cx="4493895" cy="635635"/>
          </a:xfrm>
          <a:prstGeom prst="rect">
            <a:avLst/>
          </a:prstGeom>
        </p:spPr>
      </p:pic>
      <p:pic>
        <p:nvPicPr>
          <p:cNvPr id="12" name="图片 11"/>
          <p:cNvPicPr>
            <a:picLocks noChangeAspect="1"/>
          </p:cNvPicPr>
          <p:nvPr/>
        </p:nvPicPr>
        <p:blipFill>
          <a:blip r:embed="rId4"/>
          <a:stretch>
            <a:fillRect/>
          </a:stretch>
        </p:blipFill>
        <p:spPr>
          <a:xfrm>
            <a:off x="6694805" y="743585"/>
            <a:ext cx="2606040" cy="4183380"/>
          </a:xfrm>
          <a:prstGeom prst="rect">
            <a:avLst/>
          </a:prstGeom>
        </p:spPr>
      </p:pic>
      <p:pic>
        <p:nvPicPr>
          <p:cNvPr id="13" name="图片 12"/>
          <p:cNvPicPr>
            <a:picLocks noChangeAspect="1"/>
          </p:cNvPicPr>
          <p:nvPr/>
        </p:nvPicPr>
        <p:blipFill>
          <a:blip r:embed="rId5"/>
          <a:stretch>
            <a:fillRect/>
          </a:stretch>
        </p:blipFill>
        <p:spPr>
          <a:xfrm>
            <a:off x="6486525" y="5235575"/>
            <a:ext cx="5354955" cy="12865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a:t>
            </a:r>
            <a:r>
              <a:rPr lang="zh-CN" altLang="en-US" b="1" dirty="0"/>
              <a:t>、</a:t>
            </a:r>
            <a:r>
              <a:rPr lang="en-US" altLang="zh-CN" b="1" dirty="0"/>
              <a:t>Result</a:t>
            </a:r>
            <a:endParaRPr lang="en-US" altLang="zh-CN" b="1" dirty="0"/>
          </a:p>
        </p:txBody>
      </p:sp>
      <p:sp>
        <p:nvSpPr>
          <p:cNvPr id="5" name="文本框 4"/>
          <p:cNvSpPr txBox="1"/>
          <p:nvPr/>
        </p:nvSpPr>
        <p:spPr>
          <a:xfrm>
            <a:off x="325120" y="1742440"/>
            <a:ext cx="3855720" cy="3846195"/>
          </a:xfrm>
          <a:prstGeom prst="rect">
            <a:avLst/>
          </a:prstGeom>
          <a:noFill/>
        </p:spPr>
        <p:txBody>
          <a:bodyPr wrap="square" rtlCol="0" anchor="t">
            <a:spAutoFit/>
          </a:bodyPr>
          <a:p>
            <a:r>
              <a:rPr lang="en-US" sz="2400" b="1">
                <a:sym typeface="+mn-ea"/>
              </a:rPr>
              <a:t>Height Comparison:</a:t>
            </a:r>
            <a:endParaRPr lang="en-US" sz="2400" b="1"/>
          </a:p>
          <a:p>
            <a:pPr indent="457200" fontAlgn="auto"/>
            <a:r>
              <a:rPr lang="en-US" altLang="zh-CN" sz="2000">
                <a:sym typeface="+mn-ea"/>
              </a:rPr>
              <a:t>According to the graph, we can find BFDH and FFDH work good when the width is small. </a:t>
            </a:r>
            <a:endParaRPr lang="en-US" altLang="zh-CN" sz="2000">
              <a:sym typeface="+mn-ea"/>
            </a:endParaRPr>
          </a:p>
          <a:p>
            <a:pPr indent="457200" fontAlgn="auto"/>
            <a:r>
              <a:rPr lang="en-US" altLang="zh-CN" sz="2000">
                <a:sym typeface="+mn-ea"/>
              </a:rPr>
              <a:t>But when the big rectangle’s width grows bigger, BL works better.</a:t>
            </a:r>
            <a:endParaRPr lang="en-US" altLang="zh-CN" sz="2000">
              <a:sym typeface="+mn-ea"/>
            </a:endParaRPr>
          </a:p>
          <a:p>
            <a:pPr indent="457200" fontAlgn="auto"/>
            <a:r>
              <a:rPr lang="en-US" altLang="zh-CN" sz="2000">
                <a:sym typeface="+mn-ea"/>
              </a:rPr>
              <a:t>Note that you can not find FFDH(Purple) in the graph because it is almost the same as BFDH(Yellow) and thus been covered.</a:t>
            </a:r>
            <a:endParaRPr lang="en-US" altLang="zh-CN" sz="2000">
              <a:sym typeface="+mn-ea"/>
            </a:endParaRPr>
          </a:p>
        </p:txBody>
      </p:sp>
      <p:pic>
        <p:nvPicPr>
          <p:cNvPr id="4" name="图片 3"/>
          <p:cNvPicPr>
            <a:picLocks noChangeAspect="1"/>
          </p:cNvPicPr>
          <p:nvPr/>
        </p:nvPicPr>
        <p:blipFill>
          <a:blip r:embed="rId1"/>
          <a:stretch>
            <a:fillRect/>
          </a:stretch>
        </p:blipFill>
        <p:spPr>
          <a:xfrm>
            <a:off x="4645660" y="365125"/>
            <a:ext cx="6560820" cy="58597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304540" y="1131570"/>
            <a:ext cx="8806815" cy="4885690"/>
          </a:xfrm>
          <a:prstGeom prst="rect">
            <a:avLst/>
          </a:prstGeom>
        </p:spPr>
      </p:pic>
      <p:sp>
        <p:nvSpPr>
          <p:cNvPr id="2" name="标题 1"/>
          <p:cNvSpPr>
            <a:spLocks noGrp="1"/>
          </p:cNvSpPr>
          <p:nvPr>
            <p:ph type="title"/>
          </p:nvPr>
        </p:nvSpPr>
        <p:spPr/>
        <p:txBody>
          <a:bodyPr/>
          <a:lstStyle/>
          <a:p>
            <a:r>
              <a:rPr lang="en-US" altLang="zh-CN" b="1" dirty="0"/>
              <a:t>4</a:t>
            </a:r>
            <a:r>
              <a:rPr lang="zh-CN" altLang="en-US" b="1" dirty="0"/>
              <a:t>、</a:t>
            </a:r>
            <a:r>
              <a:rPr lang="en-US" altLang="zh-CN" b="1" dirty="0"/>
              <a:t>Result</a:t>
            </a:r>
            <a:endParaRPr lang="en-US" altLang="zh-CN" b="1" dirty="0"/>
          </a:p>
        </p:txBody>
      </p:sp>
      <p:sp>
        <p:nvSpPr>
          <p:cNvPr id="5" name="文本框 4"/>
          <p:cNvSpPr txBox="1"/>
          <p:nvPr/>
        </p:nvSpPr>
        <p:spPr>
          <a:xfrm>
            <a:off x="151130" y="1742440"/>
            <a:ext cx="3673475" cy="4154170"/>
          </a:xfrm>
          <a:prstGeom prst="rect">
            <a:avLst/>
          </a:prstGeom>
          <a:noFill/>
        </p:spPr>
        <p:txBody>
          <a:bodyPr wrap="square" rtlCol="0" anchor="t">
            <a:spAutoFit/>
          </a:bodyPr>
          <a:p>
            <a:r>
              <a:rPr lang="en-US" sz="2400" b="1">
                <a:sym typeface="+mn-ea"/>
              </a:rPr>
              <a:t>Time Comparison:</a:t>
            </a:r>
            <a:endParaRPr lang="en-US" sz="2400" b="1"/>
          </a:p>
          <a:p>
            <a:pPr indent="457200" fontAlgn="auto"/>
            <a:r>
              <a:rPr lang="en-US" altLang="zh-CN" sz="2000">
                <a:sym typeface="+mn-ea"/>
              </a:rPr>
              <a:t>Though the time complexity of BL is just the same as FFDH and BFDH, its actual performance when dealing with the random data generated by our program is quite poor.</a:t>
            </a:r>
            <a:endParaRPr lang="en-US" altLang="zh-CN" sz="2000">
              <a:sym typeface="+mn-ea"/>
            </a:endParaRPr>
          </a:p>
          <a:p>
            <a:pPr indent="457200" fontAlgn="auto"/>
            <a:r>
              <a:rPr lang="zh-CN" altLang="en-US" sz="2000">
                <a:sym typeface="+mn-ea"/>
              </a:rPr>
              <a:t>And because it is far</a:t>
            </a:r>
            <a:r>
              <a:rPr lang="en-US" altLang="zh-CN" sz="2000">
                <a:sym typeface="+mn-ea"/>
              </a:rPr>
              <a:t> </a:t>
            </a:r>
            <a:r>
              <a:rPr lang="zh-CN" altLang="en-US" sz="2000">
                <a:sym typeface="+mn-ea"/>
              </a:rPr>
              <a:t>slower than other algorithms, the</a:t>
            </a:r>
            <a:r>
              <a:rPr lang="en-US" altLang="zh-CN" sz="2000">
                <a:sym typeface="+mn-ea"/>
              </a:rPr>
              <a:t> </a:t>
            </a:r>
            <a:r>
              <a:rPr lang="zh-CN" altLang="en-US" sz="2000">
                <a:sym typeface="+mn-ea"/>
              </a:rPr>
              <a:t>comparison among the other algorithms is not revealed by this</a:t>
            </a:r>
            <a:r>
              <a:rPr lang="en-US" altLang="zh-CN" sz="2000">
                <a:sym typeface="+mn-ea"/>
              </a:rPr>
              <a:t> </a:t>
            </a:r>
            <a:r>
              <a:rPr lang="zh-CN" altLang="en-US" sz="2000">
                <a:sym typeface="+mn-ea"/>
              </a:rPr>
              <a:t>graph</a:t>
            </a:r>
            <a:endParaRPr lang="zh-CN" altLang="en-US" sz="2000">
              <a:sym typeface="+mn-ea"/>
            </a:endParaRPr>
          </a:p>
        </p:txBody>
      </p:sp>
      <p:pic>
        <p:nvPicPr>
          <p:cNvPr id="8" name="图片 7"/>
          <p:cNvPicPr>
            <a:picLocks noChangeAspect="1"/>
          </p:cNvPicPr>
          <p:nvPr/>
        </p:nvPicPr>
        <p:blipFill>
          <a:blip r:embed="rId2"/>
          <a:stretch>
            <a:fillRect/>
          </a:stretch>
        </p:blipFill>
        <p:spPr>
          <a:xfrm>
            <a:off x="4786630" y="365125"/>
            <a:ext cx="6393180" cy="6019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a:t>
            </a:r>
            <a:r>
              <a:rPr lang="zh-CN" altLang="en-US" b="1" dirty="0"/>
              <a:t>、</a:t>
            </a:r>
            <a:r>
              <a:rPr lang="en-US" altLang="zh-CN" b="1" dirty="0"/>
              <a:t>Result</a:t>
            </a:r>
            <a:endParaRPr lang="en-US" altLang="zh-CN" b="1" dirty="0"/>
          </a:p>
        </p:txBody>
      </p:sp>
      <p:sp>
        <p:nvSpPr>
          <p:cNvPr id="5" name="文本框 4"/>
          <p:cNvSpPr txBox="1"/>
          <p:nvPr/>
        </p:nvSpPr>
        <p:spPr>
          <a:xfrm>
            <a:off x="151130" y="1742440"/>
            <a:ext cx="3673475" cy="4154170"/>
          </a:xfrm>
          <a:prstGeom prst="rect">
            <a:avLst/>
          </a:prstGeom>
          <a:noFill/>
        </p:spPr>
        <p:txBody>
          <a:bodyPr wrap="square" rtlCol="0" anchor="t">
            <a:spAutoFit/>
          </a:bodyPr>
          <a:p>
            <a:r>
              <a:rPr lang="en-US" sz="2400" b="1">
                <a:sym typeface="+mn-ea"/>
              </a:rPr>
              <a:t>Time Comparison:</a:t>
            </a:r>
            <a:endParaRPr lang="en-US" sz="2400" b="1"/>
          </a:p>
          <a:p>
            <a:pPr indent="457200" fontAlgn="auto"/>
            <a:r>
              <a:rPr lang="en-US" altLang="zh-CN" sz="2000">
                <a:sym typeface="+mn-ea"/>
              </a:rPr>
              <a:t>we can find that the performance of FFDH and BFDH is very close and when the width of the strip is larger, both of them perform better while width seemed to matter little to other algorithms.</a:t>
            </a:r>
            <a:endParaRPr lang="en-US" altLang="zh-CN" sz="2000">
              <a:sym typeface="+mn-ea"/>
            </a:endParaRPr>
          </a:p>
          <a:p>
            <a:pPr indent="457200" fontAlgn="auto"/>
            <a:r>
              <a:rPr sz="2000">
                <a:sym typeface="+mn-ea"/>
              </a:rPr>
              <a:t>Also, it can be further confirmed by the graph that our algorithm FFDH</a:t>
            </a:r>
            <a:r>
              <a:rPr lang="en-US" sz="2000">
                <a:sym typeface="+mn-ea"/>
              </a:rPr>
              <a:t> </a:t>
            </a:r>
            <a:r>
              <a:rPr sz="2000">
                <a:sym typeface="+mn-ea"/>
              </a:rPr>
              <a:t>and BFDH</a:t>
            </a:r>
            <a:r>
              <a:rPr lang="en-US" sz="2000">
                <a:sym typeface="+mn-ea"/>
              </a:rPr>
              <a:t>O(N</a:t>
            </a:r>
            <a:r>
              <a:rPr lang="en-US" sz="2000" baseline="30000">
                <a:sym typeface="+mn-ea"/>
              </a:rPr>
              <a:t>2</a:t>
            </a:r>
            <a:r>
              <a:rPr lang="en-US" sz="2000">
                <a:sym typeface="+mn-ea"/>
              </a:rPr>
              <a:t>) </a:t>
            </a:r>
            <a:r>
              <a:rPr sz="2000">
                <a:sym typeface="+mn-ea"/>
              </a:rPr>
              <a:t>is much slower than NFDH</a:t>
            </a:r>
            <a:r>
              <a:rPr lang="en-US" sz="2000">
                <a:sym typeface="+mn-ea"/>
              </a:rPr>
              <a:t> O(NlogN)</a:t>
            </a:r>
            <a:endParaRPr sz="2000">
              <a:sym typeface="+mn-ea"/>
            </a:endParaRPr>
          </a:p>
        </p:txBody>
      </p:sp>
      <p:pic>
        <p:nvPicPr>
          <p:cNvPr id="4" name="图片 3"/>
          <p:cNvPicPr>
            <a:picLocks noChangeAspect="1"/>
          </p:cNvPicPr>
          <p:nvPr/>
        </p:nvPicPr>
        <p:blipFill>
          <a:blip r:embed="rId1"/>
          <a:stretch>
            <a:fillRect/>
          </a:stretch>
        </p:blipFill>
        <p:spPr>
          <a:xfrm>
            <a:off x="4441825" y="438150"/>
            <a:ext cx="6233160" cy="59817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24660"/>
            <a:ext cx="10515600" cy="2998470"/>
          </a:xfrm>
        </p:spPr>
        <p:txBody>
          <a:bodyPr>
            <a:normAutofit/>
          </a:bodyPr>
          <a:lstStyle/>
          <a:p>
            <a:pPr algn="ctr"/>
            <a:r>
              <a:rPr lang="en-US" altLang="zh-CN" b="1" dirty="0"/>
              <a:t>Thank you for listening</a:t>
            </a:r>
            <a:br>
              <a:rPr lang="en-US" altLang="zh-CN" b="1" dirty="0"/>
            </a:br>
            <a:br>
              <a:rPr lang="en-US" altLang="zh-CN" b="1" dirty="0"/>
            </a:br>
            <a:r>
              <a:rPr lang="en-US" altLang="zh-CN" sz="3600" b="1" dirty="0"/>
              <a:t>2022/5/19</a:t>
            </a:r>
            <a:endParaRPr lang="en-US" altLang="zh-CN" sz="3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rot="10800000" flipH="1">
            <a:off x="6264910" y="3755390"/>
            <a:ext cx="5565140" cy="2665095"/>
          </a:xfrm>
          <a:prstGeom prst="rect">
            <a:avLst/>
          </a:prstGeom>
        </p:spPr>
      </p:pic>
      <p:sp>
        <p:nvSpPr>
          <p:cNvPr id="2" name="标题 1"/>
          <p:cNvSpPr>
            <a:spLocks noGrp="1"/>
          </p:cNvSpPr>
          <p:nvPr>
            <p:ph type="title"/>
          </p:nvPr>
        </p:nvSpPr>
        <p:spPr/>
        <p:txBody>
          <a:bodyPr/>
          <a:lstStyle/>
          <a:p>
            <a:r>
              <a:rPr lang="en-US" altLang="zh-CN" b="1" dirty="0"/>
              <a:t>1</a:t>
            </a:r>
            <a:r>
              <a:rPr lang="zh-CN" altLang="en-US" b="1" dirty="0"/>
              <a:t>、</a:t>
            </a:r>
            <a:r>
              <a:rPr lang="en-US" altLang="zh-CN" b="1" dirty="0"/>
              <a:t>Introduction of the Project</a:t>
            </a:r>
            <a:endParaRPr lang="en-US" altLang="zh-CN" b="1" dirty="0"/>
          </a:p>
        </p:txBody>
      </p:sp>
      <p:sp>
        <p:nvSpPr>
          <p:cNvPr id="3" name="内容占位符 2"/>
          <p:cNvSpPr>
            <a:spLocks noGrp="1"/>
          </p:cNvSpPr>
          <p:nvPr>
            <p:ph idx="1"/>
          </p:nvPr>
        </p:nvSpPr>
        <p:spPr>
          <a:xfrm>
            <a:off x="838200" y="1313180"/>
            <a:ext cx="10393680" cy="5107305"/>
          </a:xfrm>
        </p:spPr>
        <p:txBody>
          <a:bodyPr>
            <a:normAutofit fontScale="25000" lnSpcReduction="20000"/>
          </a:bodyPr>
          <a:lstStyle/>
          <a:p>
            <a:pPr marL="0" indent="0">
              <a:lnSpc>
                <a:spcPct val="150000"/>
              </a:lnSpc>
              <a:buNone/>
            </a:pPr>
            <a:r>
              <a:rPr sz="8000" dirty="0"/>
              <a:t>Texture packing is important in a variety of applications. It widely existd in carriage loading, container loading and pallet loading of logistics transportation, as well as in material cutting, finished product packaging and facility layout planning of factories and enterprises. In game applications, Texture packing helps us optimize our graphics and increase the number of frames.</a:t>
            </a:r>
            <a:endParaRPr sz="8000" dirty="0"/>
          </a:p>
          <a:p>
            <a:pPr marL="0" indent="0">
              <a:lnSpc>
                <a:spcPct val="150000"/>
              </a:lnSpc>
              <a:buNone/>
            </a:pPr>
            <a:r>
              <a:rPr lang="zh-CN" altLang="zh-CN" sz="8000" dirty="0">
                <a:sym typeface="+mn-ea"/>
              </a:rPr>
              <a:t>In simple terms, this project is to pack several rectangles into a large figure, and ask to find the minimum height of the packed figure in the case of a given width.</a:t>
            </a:r>
            <a:endParaRPr lang="zh-CN" altLang="zh-CN" sz="8000" dirty="0">
              <a:sym typeface="+mn-ea"/>
            </a:endParaRPr>
          </a:p>
          <a:p>
            <a:pPr marL="0" indent="0">
              <a:lnSpc>
                <a:spcPct val="150000"/>
              </a:lnSpc>
              <a:buNone/>
            </a:pPr>
            <a:r>
              <a:rPr lang="en-US" altLang="zh-CN" sz="8000" b="1" dirty="0"/>
              <a:t>Requirements</a:t>
            </a:r>
            <a:r>
              <a:rPr lang="zh-CN" altLang="en-US" sz="8000" b="1" dirty="0"/>
              <a:t>：</a:t>
            </a:r>
            <a:endParaRPr lang="zh-CN" altLang="zh-CN" sz="8000" b="1" dirty="0"/>
          </a:p>
          <a:p>
            <a:pPr marL="0" indent="0">
              <a:lnSpc>
                <a:spcPct val="150000"/>
              </a:lnSpc>
              <a:buNone/>
            </a:pPr>
            <a:r>
              <a:rPr sz="7200" dirty="0"/>
              <a:t>1. </a:t>
            </a:r>
            <a:r>
              <a:rPr lang="en-US" sz="7200" dirty="0"/>
              <a:t>T</a:t>
            </a:r>
            <a:r>
              <a:rPr sz="7200" dirty="0"/>
              <a:t>he width of the graph is certain, </a:t>
            </a:r>
            <a:r>
              <a:rPr lang="en-US" sz="7200" dirty="0"/>
              <a:t>to </a:t>
            </a:r>
            <a:r>
              <a:rPr sz="7200" dirty="0"/>
              <a:t>find the minimum height.</a:t>
            </a:r>
            <a:endParaRPr sz="7200" dirty="0"/>
          </a:p>
          <a:p>
            <a:pPr marL="0" indent="0">
              <a:lnSpc>
                <a:spcPct val="150000"/>
              </a:lnSpc>
              <a:buNone/>
            </a:pPr>
            <a:r>
              <a:rPr sz="7200" dirty="0"/>
              <a:t>2. The rectangle can not be rotated 90° when packing.</a:t>
            </a:r>
            <a:endParaRPr sz="7200" dirty="0"/>
          </a:p>
          <a:p>
            <a:pPr marL="0" indent="0">
              <a:lnSpc>
                <a:spcPct val="150000"/>
              </a:lnSpc>
              <a:buNone/>
            </a:pPr>
            <a:r>
              <a:rPr sz="7200" dirty="0"/>
              <a:t>3. The edges of the rectangle are either parallel or perpendicular to the edges of the resulting shape.</a:t>
            </a:r>
            <a:endParaRPr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a:t>
            </a:r>
            <a:r>
              <a:rPr lang="zh-CN" altLang="en-US" b="1" dirty="0"/>
              <a:t>、</a:t>
            </a:r>
            <a:r>
              <a:rPr lang="en-US" altLang="zh-CN" b="1" dirty="0"/>
              <a:t>Introduction of the Algorithm</a:t>
            </a:r>
            <a:endParaRPr lang="en-US" altLang="zh-CN" b="1" dirty="0"/>
          </a:p>
        </p:txBody>
      </p:sp>
      <p:sp>
        <p:nvSpPr>
          <p:cNvPr id="3" name="内容占位符 2"/>
          <p:cNvSpPr>
            <a:spLocks noGrp="1"/>
          </p:cNvSpPr>
          <p:nvPr>
            <p:ph idx="1"/>
          </p:nvPr>
        </p:nvSpPr>
        <p:spPr/>
        <p:txBody>
          <a:bodyPr/>
          <a:lstStyle/>
          <a:p>
            <a:pPr>
              <a:lnSpc>
                <a:spcPct val="150000"/>
              </a:lnSpc>
            </a:pPr>
            <a:r>
              <a:rPr lang="en-US" altLang="zh-CN" b="1" dirty="0"/>
              <a:t>FFDH, NFDH, BFDH </a:t>
            </a:r>
            <a:r>
              <a:rPr lang="en-US" altLang="zh-CN" b="1" dirty="0">
                <a:sym typeface="+mn-ea"/>
              </a:rPr>
              <a:t>Algorithm</a:t>
            </a:r>
            <a:endParaRPr lang="en-US" altLang="zh-CN" b="1" dirty="0"/>
          </a:p>
          <a:p>
            <a:pPr>
              <a:lnSpc>
                <a:spcPct val="150000"/>
              </a:lnSpc>
            </a:pPr>
            <a:r>
              <a:rPr lang="en-US" altLang="zh-CN" b="1" dirty="0"/>
              <a:t>BL </a:t>
            </a:r>
            <a:r>
              <a:rPr lang="en-US" altLang="zh-CN" b="1" dirty="0">
                <a:sym typeface="+mn-ea"/>
              </a:rPr>
              <a:t>Algorithm</a:t>
            </a:r>
            <a:endParaRPr lang="en-US" altLang="zh-CN" dirty="0"/>
          </a:p>
          <a:p>
            <a:pPr>
              <a:lnSpc>
                <a:spcPct val="150000"/>
              </a:lnSpc>
            </a:pPr>
            <a:r>
              <a:rPr lang="en-US" altLang="zh-CN" b="1" dirty="0"/>
              <a:t>RF</a:t>
            </a:r>
            <a:r>
              <a:rPr lang="en-US" altLang="zh-CN" b="1" dirty="0"/>
              <a:t> Algorithm</a:t>
            </a:r>
            <a:endParaRPr lang="en-US" altLang="zh-CN"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First-Fit Decreasing Heigh </a:t>
            </a:r>
            <a:r>
              <a:rPr lang="en-US" altLang="zh-CN" b="1" dirty="0">
                <a:sym typeface="+mn-ea"/>
              </a:rPr>
              <a:t>Algorithm</a:t>
            </a:r>
            <a:endParaRPr lang="zh-CN" altLang="en-US" dirty="0"/>
          </a:p>
        </p:txBody>
      </p:sp>
      <p:pic>
        <p:nvPicPr>
          <p:cNvPr id="5" name="图片 4"/>
          <p:cNvPicPr>
            <a:picLocks noChangeAspect="1"/>
          </p:cNvPicPr>
          <p:nvPr>
            <p:custDataLst>
              <p:tags r:id="rId1"/>
            </p:custDataLst>
          </p:nvPr>
        </p:nvPicPr>
        <p:blipFill>
          <a:blip r:embed="rId2"/>
          <a:stretch>
            <a:fillRect/>
          </a:stretch>
        </p:blipFill>
        <p:spPr>
          <a:xfrm>
            <a:off x="838200" y="3025140"/>
            <a:ext cx="2682240" cy="2971800"/>
          </a:xfrm>
          <a:prstGeom prst="rect">
            <a:avLst/>
          </a:prstGeom>
        </p:spPr>
      </p:pic>
      <p:sp>
        <p:nvSpPr>
          <p:cNvPr id="6" name="文本框 5"/>
          <p:cNvSpPr txBox="1"/>
          <p:nvPr/>
        </p:nvSpPr>
        <p:spPr>
          <a:xfrm>
            <a:off x="838200" y="1581150"/>
            <a:ext cx="9183370" cy="1568450"/>
          </a:xfrm>
          <a:prstGeom prst="rect">
            <a:avLst/>
          </a:prstGeom>
          <a:noFill/>
        </p:spPr>
        <p:txBody>
          <a:bodyPr wrap="square" rtlCol="0">
            <a:spAutoFit/>
          </a:bodyPr>
          <a:p>
            <a:r>
              <a:rPr lang="zh-CN" altLang="en-US" sz="2400"/>
              <a:t>F</a:t>
            </a:r>
            <a:r>
              <a:rPr sz="2400"/>
              <a:t>FDH packs the next item R (in non-increasing height) on the first level where R fits</a:t>
            </a:r>
            <a:r>
              <a:rPr lang="en-US" sz="2400"/>
              <a:t>;</a:t>
            </a:r>
            <a:endParaRPr lang="en-US" sz="2400"/>
          </a:p>
          <a:p>
            <a:r>
              <a:rPr lang="zh-CN" altLang="en-US" sz="2400"/>
              <a:t>If no level can accommodate R, a new level is created</a:t>
            </a:r>
            <a:r>
              <a:rPr lang="en-US" altLang="zh-CN" sz="2400"/>
              <a:t>.</a:t>
            </a:r>
            <a:endParaRPr lang="en-US" altLang="zh-CN" sz="2400"/>
          </a:p>
          <a:p>
            <a:r>
              <a:rPr lang="en-US" altLang="zh-CN" sz="2400" b="1"/>
              <a:t>Approximation Ratio:</a:t>
            </a:r>
            <a:endParaRPr lang="en-US" altLang="zh-CN" sz="2400" b="1"/>
          </a:p>
        </p:txBody>
      </p:sp>
      <p:sp>
        <p:nvSpPr>
          <p:cNvPr id="9" name="文本框 8"/>
          <p:cNvSpPr txBox="1"/>
          <p:nvPr/>
        </p:nvSpPr>
        <p:spPr>
          <a:xfrm>
            <a:off x="3173730" y="1554480"/>
            <a:ext cx="8893810" cy="368300"/>
          </a:xfrm>
          <a:prstGeom prst="rect">
            <a:avLst/>
          </a:prstGeom>
          <a:noFill/>
        </p:spPr>
        <p:txBody>
          <a:bodyPr wrap="square" rtlCol="0">
            <a:spAutoFit/>
          </a:bodyPr>
          <a:p>
            <a:endParaRPr lang="zh-CN" altLang="en-US"/>
          </a:p>
        </p:txBody>
      </p:sp>
      <p:pic>
        <p:nvPicPr>
          <p:cNvPr id="4" name="图片 3"/>
          <p:cNvPicPr>
            <a:picLocks noChangeAspect="1"/>
          </p:cNvPicPr>
          <p:nvPr/>
        </p:nvPicPr>
        <p:blipFill>
          <a:blip r:embed="rId3"/>
          <a:stretch>
            <a:fillRect/>
          </a:stretch>
        </p:blipFill>
        <p:spPr>
          <a:xfrm>
            <a:off x="3932555" y="2728595"/>
            <a:ext cx="5951220" cy="358140"/>
          </a:xfrm>
          <a:prstGeom prst="rect">
            <a:avLst/>
          </a:prstGeom>
        </p:spPr>
      </p:pic>
      <p:sp>
        <p:nvSpPr>
          <p:cNvPr id="11" name="文本框 10"/>
          <p:cNvSpPr txBox="1"/>
          <p:nvPr/>
        </p:nvSpPr>
        <p:spPr>
          <a:xfrm>
            <a:off x="3733165" y="1402715"/>
            <a:ext cx="7992745" cy="47999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p>
            <a:r>
              <a:rPr lang="zh-CN" altLang="en-US" b="1">
                <a:solidFill>
                  <a:srgbClr val="0070C0"/>
                </a:solidFill>
              </a:rPr>
              <a:t>long long</a:t>
            </a:r>
            <a:r>
              <a:rPr lang="zh-CN" altLang="en-US" b="1"/>
              <a:t> FFDH(</a:t>
            </a:r>
            <a:r>
              <a:rPr lang="zh-CN" altLang="en-US" b="1">
                <a:solidFill>
                  <a:srgbClr val="0070C0"/>
                </a:solidFill>
              </a:rPr>
              <a:t>int</a:t>
            </a:r>
            <a:r>
              <a:rPr lang="zh-CN" altLang="en-US" b="1"/>
              <a:t> width, Rect[] rect_list)</a:t>
            </a:r>
            <a:r>
              <a:rPr lang="en-US" altLang="zh-CN" b="1"/>
              <a:t> </a:t>
            </a:r>
            <a:r>
              <a:rPr lang="zh-CN" altLang="en-US" b="1"/>
              <a:t>{</a:t>
            </a:r>
            <a:r>
              <a:rPr lang="en-US" altLang="zh-CN" b="1"/>
              <a:t> </a:t>
            </a:r>
            <a:r>
              <a:rPr lang="en-US" altLang="zh-CN" b="1">
                <a:solidFill>
                  <a:srgbClr val="00B050"/>
                </a:solidFill>
              </a:rPr>
              <a:t>/* First-Fit Decreasing Height */</a:t>
            </a:r>
            <a:endParaRPr lang="en-US" altLang="zh-CN" b="1"/>
          </a:p>
          <a:p>
            <a:r>
              <a:rPr lang="en-US" altLang="zh-CN" b="1"/>
              <a:t>    </a:t>
            </a:r>
            <a:r>
              <a:rPr lang="zh-CN" altLang="en-US" b="1">
                <a:solidFill>
                  <a:srgbClr val="0070C0"/>
                </a:solidFill>
              </a:rPr>
              <a:t>if</a:t>
            </a:r>
            <a:r>
              <a:rPr lang="zh-CN" altLang="en-US" b="1"/>
              <a:t> (IsEmpty(rect_list)) </a:t>
            </a:r>
            <a:r>
              <a:rPr lang="zh-CN" altLang="en-US" b="1">
                <a:solidFill>
                  <a:srgbClr val="0070C0"/>
                </a:solidFill>
              </a:rPr>
              <a:t>return 0</a:t>
            </a:r>
            <a:r>
              <a:rPr lang="zh-CN" altLang="en-US" b="1"/>
              <a:t>;</a:t>
            </a:r>
            <a:endParaRPr lang="zh-CN" altLang="en-US" b="1"/>
          </a:p>
          <a:p>
            <a:r>
              <a:rPr lang="zh-CN" altLang="en-US" b="1"/>
              <a:t> </a:t>
            </a:r>
            <a:r>
              <a:rPr lang="en-US" altLang="zh-CN" b="1"/>
              <a:t>   </a:t>
            </a:r>
            <a:r>
              <a:rPr lang="zh-CN" altLang="en-US" b="1"/>
              <a:t>SortByHeight(rect_list);</a:t>
            </a:r>
            <a:endParaRPr lang="zh-CN" altLang="en-US" b="1"/>
          </a:p>
          <a:p>
            <a:r>
              <a:rPr lang="zh-CN" altLang="en-US" b="1"/>
              <a:t>    </a:t>
            </a:r>
            <a:r>
              <a:rPr b="1">
                <a:solidFill>
                  <a:srgbClr val="0070C0"/>
                </a:solidFill>
              </a:rPr>
              <a:t>int[]</a:t>
            </a:r>
            <a:r>
              <a:rPr b="1"/>
              <a:t> width_taken_list; </a:t>
            </a:r>
            <a:r>
              <a:rPr lang="en-US" b="1"/>
              <a:t> </a:t>
            </a:r>
            <a:r>
              <a:rPr b="1">
                <a:solidFill>
                  <a:srgbClr val="00B050"/>
                </a:solidFill>
              </a:rPr>
              <a:t>/* the used width of every exist level */</a:t>
            </a:r>
            <a:endParaRPr b="1">
              <a:solidFill>
                <a:srgbClr val="00B050"/>
              </a:solidFill>
            </a:endParaRPr>
          </a:p>
          <a:p>
            <a:r>
              <a:rPr lang="en-US" b="1"/>
              <a:t>    </a:t>
            </a:r>
            <a:r>
              <a:rPr b="1">
                <a:solidFill>
                  <a:srgbClr val="0070C0"/>
                </a:solidFill>
              </a:rPr>
              <a:t>long long int</a:t>
            </a:r>
            <a:r>
              <a:rPr b="1"/>
              <a:t> current_height := 0;</a:t>
            </a:r>
            <a:endParaRPr b="1"/>
          </a:p>
          <a:p>
            <a:r>
              <a:rPr lang="en-US" altLang="zh-CN" b="1"/>
              <a:t>    </a:t>
            </a:r>
            <a:r>
              <a:rPr lang="zh-CN" altLang="en-US" b="1">
                <a:solidFill>
                  <a:srgbClr val="0070C0"/>
                </a:solidFill>
              </a:rPr>
              <a:t>for</a:t>
            </a:r>
            <a:r>
              <a:rPr lang="zh-CN" altLang="en-US" b="1"/>
              <a:t> (rect in rect_list ) {</a:t>
            </a:r>
            <a:endParaRPr lang="zh-CN" altLang="en-US" b="1"/>
          </a:p>
          <a:p>
            <a:r>
              <a:rPr lang="en-US" altLang="zh-CN" b="1"/>
              <a:t>        </a:t>
            </a:r>
            <a:r>
              <a:rPr lang="zh-CN" altLang="en-US" b="1">
                <a:solidFill>
                  <a:srgbClr val="0070C0"/>
                </a:solidFill>
              </a:rPr>
              <a:t>for</a:t>
            </a:r>
            <a:r>
              <a:rPr lang="zh-CN" altLang="en-US" b="1"/>
              <a:t> (point = AllW.begin() to AllW.end()) {</a:t>
            </a:r>
            <a:endParaRPr lang="zh-CN" altLang="en-US" b="1"/>
          </a:p>
          <a:p>
            <a:r>
              <a:rPr lang="zh-CN" altLang="en-US" b="1"/>
              <a:t> </a:t>
            </a:r>
            <a:r>
              <a:rPr lang="en-US" altLang="zh-CN" b="1"/>
              <a:t>           </a:t>
            </a:r>
            <a:r>
              <a:rPr lang="en-US" altLang="zh-CN" b="1">
                <a:solidFill>
                  <a:srgbClr val="0070C0"/>
                </a:solidFill>
              </a:rPr>
              <a:t>if</a:t>
            </a:r>
            <a:r>
              <a:rPr lang="en-US" altLang="zh-CN" b="1"/>
              <a:t> (rect.width &gt; width) return -1;</a:t>
            </a:r>
            <a:endParaRPr lang="en-US" altLang="zh-CN" b="1"/>
          </a:p>
          <a:p>
            <a:r>
              <a:rPr lang="en-US" altLang="zh-CN" b="1"/>
              <a:t>            </a:t>
            </a:r>
            <a:r>
              <a:rPr lang="zh-CN" altLang="en-US" b="1">
                <a:solidFill>
                  <a:srgbClr val="0070C0"/>
                </a:solidFill>
              </a:rPr>
              <a:t>if</a:t>
            </a:r>
            <a:r>
              <a:rPr lang="zh-CN" altLang="en-US" b="1"/>
              <a:t> (level in levels) { </a:t>
            </a:r>
            <a:endParaRPr lang="zh-CN" altLang="en-US" b="1"/>
          </a:p>
          <a:p>
            <a:r>
              <a:rPr lang="zh-CN" altLang="en-US" b="1"/>
              <a:t>	</a:t>
            </a:r>
            <a:r>
              <a:rPr b="1"/>
              <a:t>Update Width_taken of this level;</a:t>
            </a:r>
            <a:r>
              <a:rPr lang="en-US" b="1"/>
              <a:t> </a:t>
            </a:r>
            <a:r>
              <a:rPr b="1"/>
              <a:t> </a:t>
            </a:r>
            <a:r>
              <a:rPr b="1">
                <a:solidFill>
                  <a:srgbClr val="00B050"/>
                </a:solidFill>
              </a:rPr>
              <a:t>/* renew the uesd width */</a:t>
            </a:r>
            <a:endParaRPr b="1"/>
          </a:p>
          <a:p>
            <a:r>
              <a:rPr lang="zh-CN" altLang="en-US" b="1"/>
              <a:t>	</a:t>
            </a:r>
            <a:r>
              <a:rPr lang="zh-CN" altLang="en-US" b="1">
                <a:solidFill>
                  <a:srgbClr val="0070C0"/>
                </a:solidFill>
              </a:rPr>
              <a:t>break</a:t>
            </a:r>
            <a:r>
              <a:rPr lang="zh-CN" altLang="en-US" b="1"/>
              <a:t>;}}</a:t>
            </a:r>
            <a:endParaRPr lang="zh-CN" altLang="en-US" b="1"/>
          </a:p>
          <a:p>
            <a:r>
              <a:rPr lang="en-US" altLang="zh-CN" b="1"/>
              <a:t>        </a:t>
            </a:r>
            <a:r>
              <a:rPr lang="zh-CN" altLang="en-US" b="1">
                <a:solidFill>
                  <a:srgbClr val="0070C0"/>
                </a:solidFill>
              </a:rPr>
              <a:t>if</a:t>
            </a:r>
            <a:r>
              <a:rPr lang="zh-CN" altLang="en-US" b="1"/>
              <a:t> (cannot store in any exist levels) {</a:t>
            </a:r>
            <a:endParaRPr lang="zh-CN" altLang="en-US" b="1"/>
          </a:p>
          <a:p>
            <a:r>
              <a:rPr lang="en-US" altLang="zh-CN" b="1"/>
              <a:t>            </a:t>
            </a:r>
            <a:r>
              <a:rPr lang="zh-CN" altLang="en-US" b="1"/>
              <a:t>current_height := current_height + rect.height;</a:t>
            </a:r>
            <a:endParaRPr lang="zh-CN" altLang="en-US" b="1"/>
          </a:p>
          <a:p>
            <a:r>
              <a:rPr lang="en-US" altLang="zh-CN" b="1"/>
              <a:t>            </a:t>
            </a:r>
            <a:r>
              <a:rPr b="1"/>
              <a:t>Create new level and Update width_taken of the new level;</a:t>
            </a:r>
            <a:r>
              <a:rPr lang="zh-CN" altLang="en-US" b="1"/>
              <a:t>}</a:t>
            </a:r>
            <a:endParaRPr lang="zh-CN" altLang="en-US" b="1"/>
          </a:p>
          <a:p>
            <a:r>
              <a:rPr lang="en-US" altLang="zh-CN" b="1"/>
              <a:t>        </a:t>
            </a:r>
            <a:r>
              <a:rPr lang="zh-CN" altLang="en-US" b="1"/>
              <a:t>}</a:t>
            </a:r>
            <a:endParaRPr lang="zh-CN" altLang="en-US" b="1"/>
          </a:p>
          <a:p>
            <a:r>
              <a:rPr lang="en-US" altLang="zh-CN" b="1"/>
              <a:t>    </a:t>
            </a:r>
            <a:r>
              <a:rPr lang="zh-CN" altLang="en-US" b="1">
                <a:solidFill>
                  <a:srgbClr val="0070C0"/>
                </a:solidFill>
              </a:rPr>
              <a:t>return</a:t>
            </a:r>
            <a:r>
              <a:rPr lang="zh-CN" altLang="en-US" b="1"/>
              <a:t> </a:t>
            </a:r>
            <a:r>
              <a:rPr lang="zh-CN" altLang="en-US" b="1">
                <a:sym typeface="+mn-ea"/>
              </a:rPr>
              <a:t>current_height</a:t>
            </a:r>
            <a:r>
              <a:rPr lang="en-US" altLang="zh-CN" b="1"/>
              <a:t>;</a:t>
            </a:r>
            <a:endParaRPr lang="zh-CN" altLang="en-US" b="1"/>
          </a:p>
          <a:p>
            <a:r>
              <a:rPr lang="zh-CN" altLang="en-US" b="1"/>
              <a:t>}</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Next-Fit Decreasing Heigh </a:t>
            </a:r>
            <a:r>
              <a:rPr lang="en-US" altLang="zh-CN" b="1" dirty="0">
                <a:sym typeface="+mn-ea"/>
              </a:rPr>
              <a:t>Algorithm</a:t>
            </a:r>
            <a:endParaRPr lang="zh-CN" altLang="en-US" dirty="0"/>
          </a:p>
        </p:txBody>
      </p:sp>
      <p:sp>
        <p:nvSpPr>
          <p:cNvPr id="6" name="文本框 5"/>
          <p:cNvSpPr txBox="1"/>
          <p:nvPr/>
        </p:nvSpPr>
        <p:spPr>
          <a:xfrm>
            <a:off x="838200" y="1581150"/>
            <a:ext cx="9183370" cy="1568450"/>
          </a:xfrm>
          <a:prstGeom prst="rect">
            <a:avLst/>
          </a:prstGeom>
          <a:noFill/>
        </p:spPr>
        <p:txBody>
          <a:bodyPr wrap="square" rtlCol="0">
            <a:spAutoFit/>
          </a:bodyPr>
          <a:p>
            <a:r>
              <a:rPr sz="2400"/>
              <a:t>NFDH packs the next item R (in non-increasing height) on the current level if R fits</a:t>
            </a:r>
            <a:r>
              <a:rPr lang="en-US" sz="2400"/>
              <a:t>;</a:t>
            </a:r>
            <a:endParaRPr lang="en-US" sz="2400"/>
          </a:p>
          <a:p>
            <a:r>
              <a:rPr lang="zh-CN" altLang="en-US" sz="2400"/>
              <a:t>Otherwise, the current level is "closed" and a new level is created</a:t>
            </a:r>
            <a:r>
              <a:rPr lang="en-US" altLang="zh-CN" sz="2400"/>
              <a:t>.</a:t>
            </a:r>
            <a:endParaRPr lang="en-US" altLang="zh-CN" sz="2400"/>
          </a:p>
          <a:p>
            <a:r>
              <a:rPr lang="en-US" altLang="zh-CN" sz="2400" b="1">
                <a:sym typeface="+mn-ea"/>
              </a:rPr>
              <a:t>Approximation Ratio:</a:t>
            </a:r>
            <a:endParaRPr lang="en-US" altLang="zh-CN" sz="2400"/>
          </a:p>
        </p:txBody>
      </p:sp>
      <p:pic>
        <p:nvPicPr>
          <p:cNvPr id="3" name="图片 2"/>
          <p:cNvPicPr>
            <a:picLocks noChangeAspect="1"/>
          </p:cNvPicPr>
          <p:nvPr/>
        </p:nvPicPr>
        <p:blipFill>
          <a:blip r:embed="rId1"/>
          <a:stretch>
            <a:fillRect/>
          </a:stretch>
        </p:blipFill>
        <p:spPr>
          <a:xfrm>
            <a:off x="929640" y="3114675"/>
            <a:ext cx="2926080" cy="3002280"/>
          </a:xfrm>
          <a:prstGeom prst="rect">
            <a:avLst/>
          </a:prstGeom>
        </p:spPr>
      </p:pic>
      <p:pic>
        <p:nvPicPr>
          <p:cNvPr id="5" name="图片 4"/>
          <p:cNvPicPr>
            <a:picLocks noChangeAspect="1"/>
          </p:cNvPicPr>
          <p:nvPr/>
        </p:nvPicPr>
        <p:blipFill>
          <a:blip r:embed="rId2"/>
          <a:stretch>
            <a:fillRect/>
          </a:stretch>
        </p:blipFill>
        <p:spPr>
          <a:xfrm>
            <a:off x="3896995" y="2761615"/>
            <a:ext cx="5852160" cy="320040"/>
          </a:xfrm>
          <a:prstGeom prst="rect">
            <a:avLst/>
          </a:prstGeom>
        </p:spPr>
      </p:pic>
      <p:sp>
        <p:nvSpPr>
          <p:cNvPr id="11" name="文本框 10"/>
          <p:cNvSpPr txBox="1"/>
          <p:nvPr/>
        </p:nvSpPr>
        <p:spPr>
          <a:xfrm>
            <a:off x="3305810" y="1463040"/>
            <a:ext cx="8622030" cy="470789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p>
            <a:r>
              <a:rPr sz="2000" b="1">
                <a:solidFill>
                  <a:srgbClr val="0070C0"/>
                </a:solidFill>
              </a:rPr>
              <a:t>int</a:t>
            </a:r>
            <a:r>
              <a:rPr sz="2000" b="1"/>
              <a:t> NFDH(</a:t>
            </a:r>
            <a:r>
              <a:rPr sz="2000" b="1">
                <a:solidFill>
                  <a:srgbClr val="0070C0"/>
                </a:solidFill>
              </a:rPr>
              <a:t>int</a:t>
            </a:r>
            <a:r>
              <a:rPr sz="2000" b="1"/>
              <a:t> width, Rect[] rect_list)</a:t>
            </a:r>
            <a:r>
              <a:rPr lang="en-US" sz="2000" b="1"/>
              <a:t> </a:t>
            </a:r>
            <a:r>
              <a:rPr sz="2000" b="1"/>
              <a:t>{</a:t>
            </a:r>
            <a:endParaRPr sz="2000" b="1"/>
          </a:p>
          <a:p>
            <a:r>
              <a:rPr lang="en-US" sz="2000" b="1"/>
              <a:t>    </a:t>
            </a:r>
            <a:r>
              <a:rPr sz="2000" b="1">
                <a:solidFill>
                  <a:srgbClr val="0070C0"/>
                </a:solidFill>
              </a:rPr>
              <a:t>if</a:t>
            </a:r>
            <a:r>
              <a:rPr sz="2000" b="1"/>
              <a:t> (IsEmpty(rect_list)) </a:t>
            </a:r>
            <a:r>
              <a:rPr sz="2000" b="1">
                <a:solidFill>
                  <a:srgbClr val="0070C0"/>
                </a:solidFill>
              </a:rPr>
              <a:t>return 0</a:t>
            </a:r>
            <a:r>
              <a:rPr sz="2000" b="1"/>
              <a:t>;</a:t>
            </a:r>
            <a:endParaRPr sz="2000" b="1"/>
          </a:p>
          <a:p>
            <a:r>
              <a:rPr lang="en-US" sz="2000" b="1"/>
              <a:t>    </a:t>
            </a:r>
            <a:r>
              <a:rPr sz="2000" b="1"/>
              <a:t>SortByHeight(rect_list);</a:t>
            </a:r>
            <a:endParaRPr sz="2000" b="1"/>
          </a:p>
          <a:p>
            <a:r>
              <a:rPr lang="en-US" sz="2000" b="1"/>
              <a:t>   </a:t>
            </a:r>
            <a:r>
              <a:rPr lang="en-US" sz="2000" b="1">
                <a:solidFill>
                  <a:srgbClr val="0070C0"/>
                </a:solidFill>
              </a:rPr>
              <a:t> </a:t>
            </a:r>
            <a:r>
              <a:rPr sz="2000" b="1">
                <a:solidFill>
                  <a:srgbClr val="0070C0"/>
                </a:solidFill>
              </a:rPr>
              <a:t>int</a:t>
            </a:r>
            <a:r>
              <a:rPr sz="2000" b="1"/>
              <a:t> remaining_width := width;</a:t>
            </a:r>
            <a:endParaRPr sz="2000" b="1"/>
          </a:p>
          <a:p>
            <a:r>
              <a:rPr lang="en-US" sz="2000" b="1"/>
              <a:t>   </a:t>
            </a:r>
            <a:r>
              <a:rPr lang="en-US" sz="2000" b="1">
                <a:solidFill>
                  <a:srgbClr val="0070C0"/>
                </a:solidFill>
              </a:rPr>
              <a:t> </a:t>
            </a:r>
            <a:r>
              <a:rPr sz="2000" b="1">
                <a:solidFill>
                  <a:srgbClr val="0070C0"/>
                </a:solidFill>
              </a:rPr>
              <a:t>int</a:t>
            </a:r>
            <a:r>
              <a:rPr sz="2000" b="1"/>
              <a:t> current_height := rect_list[0].height;</a:t>
            </a:r>
            <a:endParaRPr sz="2000" b="1"/>
          </a:p>
          <a:p>
            <a:r>
              <a:rPr lang="en-US" sz="2000" b="1"/>
              <a:t>    </a:t>
            </a:r>
            <a:r>
              <a:rPr sz="2000" b="1">
                <a:solidFill>
                  <a:srgbClr val="0070C0"/>
                </a:solidFill>
              </a:rPr>
              <a:t>for</a:t>
            </a:r>
            <a:r>
              <a:rPr sz="2000" b="1"/>
              <a:t> (rect in rect_list)</a:t>
            </a:r>
            <a:r>
              <a:rPr lang="en-US" sz="2000" b="1"/>
              <a:t> </a:t>
            </a:r>
            <a:r>
              <a:rPr sz="2000" b="1"/>
              <a:t>{</a:t>
            </a:r>
            <a:endParaRPr sz="2000" b="1"/>
          </a:p>
          <a:p>
            <a:r>
              <a:rPr lang="en-US" sz="2000" b="1"/>
              <a:t>        </a:t>
            </a:r>
            <a:r>
              <a:rPr sz="2000" b="1">
                <a:solidFill>
                  <a:srgbClr val="0070C0"/>
                </a:solidFill>
              </a:rPr>
              <a:t>if</a:t>
            </a:r>
            <a:r>
              <a:rPr sz="2000" b="1"/>
              <a:t> (rect.width &gt; width) </a:t>
            </a:r>
            <a:r>
              <a:rPr sz="2000" b="1">
                <a:solidFill>
                  <a:srgbClr val="0070C0"/>
                </a:solidFill>
              </a:rPr>
              <a:t>return -1</a:t>
            </a:r>
            <a:r>
              <a:rPr sz="2000" b="1"/>
              <a:t>;</a:t>
            </a:r>
            <a:endParaRPr sz="2000" b="1"/>
          </a:p>
          <a:p>
            <a:r>
              <a:rPr lang="en-US" sz="2000" b="1"/>
              <a:t>        </a:t>
            </a:r>
            <a:r>
              <a:rPr sz="2000" b="1">
                <a:solidFill>
                  <a:srgbClr val="0070C0"/>
                </a:solidFill>
              </a:rPr>
              <a:t>if</a:t>
            </a:r>
            <a:r>
              <a:rPr sz="2000" b="1"/>
              <a:t> (remaining_width &gt;= rect.width)</a:t>
            </a:r>
            <a:r>
              <a:rPr lang="en-US" sz="2000" b="1"/>
              <a:t> </a:t>
            </a:r>
            <a:r>
              <a:rPr sz="2000" b="1"/>
              <a:t>{</a:t>
            </a:r>
            <a:endParaRPr sz="2000" b="1"/>
          </a:p>
          <a:p>
            <a:r>
              <a:rPr lang="en-US" sz="2000" b="1"/>
              <a:t>            </a:t>
            </a:r>
            <a:r>
              <a:rPr sz="2000" b="1"/>
              <a:t>remaining_width := remaining_width - rect.width;</a:t>
            </a:r>
            <a:r>
              <a:rPr lang="en-US" sz="2000" b="1"/>
              <a:t> </a:t>
            </a:r>
            <a:r>
              <a:rPr sz="2000" b="1"/>
              <a:t>}</a:t>
            </a:r>
            <a:endParaRPr sz="2000" b="1"/>
          </a:p>
          <a:p>
            <a:r>
              <a:rPr lang="en-US" sz="2000" b="1"/>
              <a:t>        </a:t>
            </a:r>
            <a:r>
              <a:rPr sz="2000" b="1">
                <a:solidFill>
                  <a:srgbClr val="0070C0"/>
                </a:solidFill>
              </a:rPr>
              <a:t>else</a:t>
            </a:r>
            <a:r>
              <a:rPr lang="en-US" sz="2000" b="1"/>
              <a:t> </a:t>
            </a:r>
            <a:r>
              <a:rPr sz="2000" b="1"/>
              <a:t>{</a:t>
            </a:r>
            <a:endParaRPr sz="2000" b="1"/>
          </a:p>
          <a:p>
            <a:r>
              <a:rPr lang="en-US" sz="2000" b="1"/>
              <a:t>            </a:t>
            </a:r>
            <a:r>
              <a:rPr sz="2000" b="1"/>
              <a:t>remaining_width := width - rect.with;</a:t>
            </a:r>
            <a:endParaRPr sz="2000" b="1"/>
          </a:p>
          <a:p>
            <a:r>
              <a:rPr lang="en-US" sz="2000" b="1"/>
              <a:t>            </a:t>
            </a:r>
            <a:r>
              <a:rPr sz="2000" b="1"/>
              <a:t>current_height := current_height + rect.height;</a:t>
            </a:r>
            <a:r>
              <a:rPr lang="en-US" sz="2000" b="1"/>
              <a:t> </a:t>
            </a:r>
            <a:r>
              <a:rPr sz="2000" b="1"/>
              <a:t>}</a:t>
            </a:r>
            <a:endParaRPr sz="2000" b="1"/>
          </a:p>
          <a:p>
            <a:r>
              <a:rPr lang="en-US" sz="2000" b="1"/>
              <a:t>    </a:t>
            </a:r>
            <a:r>
              <a:rPr sz="2000" b="1"/>
              <a:t>}</a:t>
            </a:r>
            <a:endParaRPr sz="2000" b="1"/>
          </a:p>
          <a:p>
            <a:r>
              <a:rPr lang="en-US" sz="2000" b="1"/>
              <a:t>    </a:t>
            </a:r>
            <a:r>
              <a:rPr sz="2000" b="1">
                <a:solidFill>
                  <a:srgbClr val="0070C0"/>
                </a:solidFill>
              </a:rPr>
              <a:t>return</a:t>
            </a:r>
            <a:r>
              <a:rPr sz="2000" b="1"/>
              <a:t> current_height;</a:t>
            </a:r>
            <a:endParaRPr sz="2000" b="1"/>
          </a:p>
          <a:p>
            <a:r>
              <a:rPr sz="2000" b="1"/>
              <a:t>}</a:t>
            </a:r>
            <a:endParaRPr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Best-Fit Decreasing Heigh </a:t>
            </a:r>
            <a:r>
              <a:rPr lang="en-US" altLang="zh-CN" b="1" dirty="0">
                <a:sym typeface="+mn-ea"/>
              </a:rPr>
              <a:t>Algorithm</a:t>
            </a:r>
            <a:endParaRPr lang="zh-CN" altLang="en-US" dirty="0"/>
          </a:p>
        </p:txBody>
      </p:sp>
      <p:sp>
        <p:nvSpPr>
          <p:cNvPr id="6" name="文本框 5"/>
          <p:cNvSpPr txBox="1"/>
          <p:nvPr/>
        </p:nvSpPr>
        <p:spPr>
          <a:xfrm>
            <a:off x="838200" y="1581150"/>
            <a:ext cx="9183370" cy="1938020"/>
          </a:xfrm>
          <a:prstGeom prst="rect">
            <a:avLst/>
          </a:prstGeom>
          <a:noFill/>
        </p:spPr>
        <p:txBody>
          <a:bodyPr wrap="square" rtlCol="0">
            <a:spAutoFit/>
          </a:bodyPr>
          <a:p>
            <a:r>
              <a:rPr sz="2400"/>
              <a:t>BFDH packs the next item R (in non-increasing height) on the level, among those that can accommodate R, for which the residual horizontal space is the minimum</a:t>
            </a:r>
            <a:r>
              <a:rPr lang="en-US" sz="2400"/>
              <a:t>;</a:t>
            </a:r>
            <a:endParaRPr lang="en-US" sz="2400"/>
          </a:p>
          <a:p>
            <a:r>
              <a:rPr sz="2400"/>
              <a:t>If no level can accommodate R, a new level is created</a:t>
            </a:r>
            <a:r>
              <a:rPr lang="en-US" sz="2400"/>
              <a:t>.</a:t>
            </a:r>
            <a:endParaRPr lang="en-US" sz="2400"/>
          </a:p>
          <a:p>
            <a:r>
              <a:rPr lang="en-US" altLang="zh-CN" sz="2400" b="1">
                <a:sym typeface="+mn-ea"/>
              </a:rPr>
              <a:t>Approximation Ratio:</a:t>
            </a:r>
            <a:endParaRPr lang="en-US" sz="2400"/>
          </a:p>
        </p:txBody>
      </p:sp>
      <p:pic>
        <p:nvPicPr>
          <p:cNvPr id="3" name="图片 2"/>
          <p:cNvPicPr>
            <a:picLocks noChangeAspect="1"/>
          </p:cNvPicPr>
          <p:nvPr/>
        </p:nvPicPr>
        <p:blipFill>
          <a:blip r:embed="rId1"/>
          <a:stretch>
            <a:fillRect/>
          </a:stretch>
        </p:blipFill>
        <p:spPr>
          <a:xfrm>
            <a:off x="791210" y="3519170"/>
            <a:ext cx="2514600" cy="3086100"/>
          </a:xfrm>
          <a:prstGeom prst="rect">
            <a:avLst/>
          </a:prstGeom>
        </p:spPr>
      </p:pic>
      <p:pic>
        <p:nvPicPr>
          <p:cNvPr id="5" name="图片 4"/>
          <p:cNvPicPr>
            <a:picLocks noChangeAspect="1"/>
          </p:cNvPicPr>
          <p:nvPr/>
        </p:nvPicPr>
        <p:blipFill>
          <a:blip r:embed="rId2"/>
          <a:stretch>
            <a:fillRect/>
          </a:stretch>
        </p:blipFill>
        <p:spPr>
          <a:xfrm>
            <a:off x="3958590" y="3082925"/>
            <a:ext cx="3078480" cy="365760"/>
          </a:xfrm>
          <a:prstGeom prst="rect">
            <a:avLst/>
          </a:prstGeom>
        </p:spPr>
      </p:pic>
      <p:sp>
        <p:nvSpPr>
          <p:cNvPr id="11" name="文本框 10"/>
          <p:cNvSpPr txBox="1"/>
          <p:nvPr/>
        </p:nvSpPr>
        <p:spPr>
          <a:xfrm>
            <a:off x="3305810" y="1471930"/>
            <a:ext cx="8622030" cy="50158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p>
            <a:r>
              <a:rPr sz="2000" b="1">
                <a:solidFill>
                  <a:srgbClr val="0070C0"/>
                </a:solidFill>
              </a:rPr>
              <a:t>int</a:t>
            </a:r>
            <a:r>
              <a:rPr sz="2000" b="1"/>
              <a:t> BFDH(</a:t>
            </a:r>
            <a:r>
              <a:rPr sz="2000" b="1">
                <a:solidFill>
                  <a:srgbClr val="0070C0"/>
                </a:solidFill>
              </a:rPr>
              <a:t>int</a:t>
            </a:r>
            <a:r>
              <a:rPr sz="2000" b="1"/>
              <a:t> width, Rect[] rect_list)</a:t>
            </a:r>
            <a:r>
              <a:rPr lang="en-US" sz="2000" b="1"/>
              <a:t> </a:t>
            </a:r>
            <a:r>
              <a:rPr sz="2000" b="1"/>
              <a:t>{</a:t>
            </a:r>
            <a:endParaRPr sz="2000" b="1"/>
          </a:p>
          <a:p>
            <a:r>
              <a:rPr lang="en-US" sz="2000" b="1"/>
              <a:t>    </a:t>
            </a:r>
            <a:r>
              <a:rPr sz="2000" b="1">
                <a:solidFill>
                  <a:srgbClr val="0070C0"/>
                </a:solidFill>
              </a:rPr>
              <a:t>if</a:t>
            </a:r>
            <a:r>
              <a:rPr sz="2000" b="1"/>
              <a:t> (IsEmpty(rect_list)) </a:t>
            </a:r>
            <a:r>
              <a:rPr sz="2000" b="1">
                <a:solidFill>
                  <a:srgbClr val="0070C0"/>
                </a:solidFill>
              </a:rPr>
              <a:t>return 0</a:t>
            </a:r>
            <a:r>
              <a:rPr sz="2000" b="1"/>
              <a:t>;</a:t>
            </a:r>
            <a:endParaRPr sz="2000" b="1"/>
          </a:p>
          <a:p>
            <a:r>
              <a:rPr lang="en-US" sz="2000" b="1"/>
              <a:t>    </a:t>
            </a:r>
            <a:r>
              <a:rPr sz="2000" b="1"/>
              <a:t>SortByHeight(rect_list);</a:t>
            </a:r>
            <a:endParaRPr sz="2000" b="1"/>
          </a:p>
          <a:p>
            <a:r>
              <a:rPr lang="en-US" sz="2000" b="1"/>
              <a:t>    </a:t>
            </a:r>
            <a:r>
              <a:rPr sz="2000" b="1">
                <a:solidFill>
                  <a:srgbClr val="0070C0"/>
                </a:solidFill>
              </a:rPr>
              <a:t>int</a:t>
            </a:r>
            <a:r>
              <a:rPr sz="2000" b="1"/>
              <a:t> current_height := 0;</a:t>
            </a:r>
            <a:endParaRPr sz="2000" b="1"/>
          </a:p>
          <a:p>
            <a:r>
              <a:rPr lang="en-US" sz="2000" b="1"/>
              <a:t>    </a:t>
            </a:r>
            <a:r>
              <a:rPr sz="2000" b="1">
                <a:solidFill>
                  <a:srgbClr val="0070C0"/>
                </a:solidFill>
              </a:rPr>
              <a:t>for</a:t>
            </a:r>
            <a:r>
              <a:rPr sz="2000" b="1"/>
              <a:t> (rect in rect_list)</a:t>
            </a:r>
            <a:r>
              <a:rPr lang="en-US" sz="2000" b="1"/>
              <a:t> </a:t>
            </a:r>
            <a:r>
              <a:rPr sz="2000" b="1"/>
              <a:t>{</a:t>
            </a:r>
            <a:endParaRPr sz="2000" b="1"/>
          </a:p>
          <a:p>
            <a:r>
              <a:rPr lang="en-US" sz="2000" b="1"/>
              <a:t>       </a:t>
            </a:r>
            <a:r>
              <a:rPr lang="en-US" sz="2000" b="1">
                <a:solidFill>
                  <a:srgbClr val="0070C0"/>
                </a:solidFill>
              </a:rPr>
              <a:t> </a:t>
            </a:r>
            <a:r>
              <a:rPr sz="2000" b="1">
                <a:solidFill>
                  <a:srgbClr val="0070C0"/>
                </a:solidFill>
              </a:rPr>
              <a:t>if</a:t>
            </a:r>
            <a:r>
              <a:rPr sz="2000" b="1"/>
              <a:t> (rect.width &gt; width) </a:t>
            </a:r>
            <a:r>
              <a:rPr sz="2000" b="1">
                <a:solidFill>
                  <a:srgbClr val="0070C0"/>
                </a:solidFill>
              </a:rPr>
              <a:t>return -1</a:t>
            </a:r>
            <a:r>
              <a:rPr sz="2000" b="1"/>
              <a:t>;</a:t>
            </a:r>
            <a:endParaRPr sz="2000" b="1"/>
          </a:p>
          <a:p>
            <a:r>
              <a:rPr lang="en-US" sz="2000" b="1"/>
              <a:t>        </a:t>
            </a:r>
            <a:r>
              <a:rPr sz="2000" b="1"/>
              <a:t>Find Min remaining_width no less than rect.width;</a:t>
            </a:r>
            <a:endParaRPr sz="2000" b="1"/>
          </a:p>
          <a:p>
            <a:r>
              <a:rPr lang="en-US" sz="2000" b="1"/>
              <a:t>        </a:t>
            </a:r>
            <a:r>
              <a:rPr sz="2000" b="1">
                <a:solidFill>
                  <a:srgbClr val="0070C0"/>
                </a:solidFill>
              </a:rPr>
              <a:t>if</a:t>
            </a:r>
            <a:r>
              <a:rPr sz="2000" b="1"/>
              <a:t> (found) {</a:t>
            </a:r>
            <a:endParaRPr sz="2000" b="1"/>
          </a:p>
          <a:p>
            <a:r>
              <a:rPr lang="en-US" sz="2000" b="1"/>
              <a:t>            </a:t>
            </a:r>
            <a:r>
              <a:rPr sz="2000" b="1"/>
              <a:t>min_remaining_width := remaining_width - rect.width;</a:t>
            </a:r>
            <a:r>
              <a:rPr lang="en-US" sz="2000" b="1"/>
              <a:t> </a:t>
            </a:r>
            <a:r>
              <a:rPr sz="2000" b="1"/>
              <a:t>}</a:t>
            </a:r>
            <a:endParaRPr sz="2000" b="1"/>
          </a:p>
          <a:p>
            <a:r>
              <a:rPr lang="en-US" sz="2000" b="1"/>
              <a:t>        </a:t>
            </a:r>
            <a:r>
              <a:rPr sz="2000" b="1">
                <a:solidFill>
                  <a:srgbClr val="0070C0"/>
                </a:solidFill>
              </a:rPr>
              <a:t>else</a:t>
            </a:r>
            <a:r>
              <a:rPr lang="en-US" sz="2000" b="1"/>
              <a:t> </a:t>
            </a:r>
            <a:r>
              <a:rPr sz="2000" b="1"/>
              <a:t>{</a:t>
            </a:r>
            <a:endParaRPr sz="2000" b="1"/>
          </a:p>
          <a:p>
            <a:r>
              <a:rPr lang="en-US" sz="2000" b="1"/>
              <a:t>            </a:t>
            </a:r>
            <a:r>
              <a:rPr sz="2000" b="1"/>
              <a:t>height := height + rect.height;</a:t>
            </a:r>
            <a:endParaRPr sz="2000" b="1"/>
          </a:p>
          <a:p>
            <a:r>
              <a:rPr lang="en-US" sz="2000" b="1"/>
              <a:t>            </a:t>
            </a:r>
            <a:r>
              <a:rPr sz="2000" b="1"/>
              <a:t>remaining_width := width - rect.width;</a:t>
            </a:r>
            <a:endParaRPr sz="2000" b="1"/>
          </a:p>
          <a:p>
            <a:r>
              <a:rPr lang="en-US" sz="2000" b="1"/>
              <a:t>            </a:t>
            </a:r>
            <a:r>
              <a:rPr sz="2000" b="1"/>
              <a:t>add remaining_width to remaining_width_list;</a:t>
            </a:r>
            <a:r>
              <a:rPr lang="en-US" sz="2000" b="1"/>
              <a:t> </a:t>
            </a:r>
            <a:r>
              <a:rPr sz="2000" b="1"/>
              <a:t>}</a:t>
            </a:r>
            <a:endParaRPr sz="2000" b="1"/>
          </a:p>
          <a:p>
            <a:r>
              <a:rPr lang="en-US" sz="2000" b="1"/>
              <a:t>    </a:t>
            </a:r>
            <a:r>
              <a:rPr sz="2000" b="1"/>
              <a:t>}</a:t>
            </a:r>
            <a:endParaRPr sz="2000" b="1"/>
          </a:p>
          <a:p>
            <a:r>
              <a:rPr lang="en-US" sz="2000" b="1"/>
              <a:t>    </a:t>
            </a:r>
            <a:r>
              <a:rPr sz="2000" b="1">
                <a:solidFill>
                  <a:srgbClr val="0070C0"/>
                </a:solidFill>
              </a:rPr>
              <a:t>return</a:t>
            </a:r>
            <a:r>
              <a:rPr sz="2000" b="1"/>
              <a:t> current_height;</a:t>
            </a:r>
            <a:endParaRPr sz="2000" b="1"/>
          </a:p>
          <a:p>
            <a:r>
              <a:rPr sz="2000" b="1"/>
              <a:t>}</a:t>
            </a:r>
            <a:endParaRPr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Bottom-Left Algorithm</a:t>
            </a:r>
            <a:endParaRPr lang="en-US" altLang="zh-CN" b="1" dirty="0"/>
          </a:p>
        </p:txBody>
      </p:sp>
      <p:sp>
        <p:nvSpPr>
          <p:cNvPr id="6" name="文本框 5"/>
          <p:cNvSpPr txBox="1"/>
          <p:nvPr/>
        </p:nvSpPr>
        <p:spPr>
          <a:xfrm>
            <a:off x="838200" y="1581150"/>
            <a:ext cx="10054590" cy="2306955"/>
          </a:xfrm>
          <a:prstGeom prst="rect">
            <a:avLst/>
          </a:prstGeom>
          <a:noFill/>
        </p:spPr>
        <p:txBody>
          <a:bodyPr wrap="square" rtlCol="0">
            <a:spAutoFit/>
          </a:bodyPr>
          <a:p>
            <a:r>
              <a:rPr sz="2400"/>
              <a:t>BL first order items by non-increasing width. BL packs the next item as near to the bottom as it will fit and then as close to the left as it can go without overlapping with any packed item</a:t>
            </a:r>
            <a:r>
              <a:rPr lang="en-US" sz="2400"/>
              <a:t>;</a:t>
            </a:r>
            <a:endParaRPr lang="en-US" sz="2400"/>
          </a:p>
          <a:p>
            <a:r>
              <a:rPr lang="en-US" sz="2400"/>
              <a:t>Note that BL is not a level-oriented packing algorithm.</a:t>
            </a:r>
            <a:endParaRPr lang="en-US" sz="2400"/>
          </a:p>
          <a:p>
            <a:r>
              <a:rPr lang="en-US" altLang="zh-CN" sz="2400" b="1">
                <a:sym typeface="+mn-ea"/>
              </a:rPr>
              <a:t>Approximation Ratio:</a:t>
            </a:r>
            <a:endParaRPr lang="en-US" altLang="zh-CN" sz="2400" b="1"/>
          </a:p>
          <a:p>
            <a:endParaRPr lang="en-US" sz="2400"/>
          </a:p>
        </p:txBody>
      </p:sp>
      <p:pic>
        <p:nvPicPr>
          <p:cNvPr id="4" name="图片 3"/>
          <p:cNvPicPr>
            <a:picLocks noChangeAspect="1"/>
          </p:cNvPicPr>
          <p:nvPr/>
        </p:nvPicPr>
        <p:blipFill>
          <a:blip r:embed="rId1"/>
          <a:stretch>
            <a:fillRect/>
          </a:stretch>
        </p:blipFill>
        <p:spPr>
          <a:xfrm>
            <a:off x="539115" y="3460115"/>
            <a:ext cx="5404485" cy="1371600"/>
          </a:xfrm>
          <a:prstGeom prst="rect">
            <a:avLst/>
          </a:prstGeom>
        </p:spPr>
      </p:pic>
      <p:pic>
        <p:nvPicPr>
          <p:cNvPr id="5" name="图片 4"/>
          <p:cNvPicPr>
            <a:picLocks noChangeAspect="1"/>
          </p:cNvPicPr>
          <p:nvPr/>
        </p:nvPicPr>
        <p:blipFill>
          <a:blip r:embed="rId2"/>
          <a:stretch>
            <a:fillRect/>
          </a:stretch>
        </p:blipFill>
        <p:spPr>
          <a:xfrm>
            <a:off x="539115" y="4864735"/>
            <a:ext cx="5405120" cy="1566545"/>
          </a:xfrm>
          <a:prstGeom prst="rect">
            <a:avLst/>
          </a:prstGeom>
        </p:spPr>
      </p:pic>
      <p:pic>
        <p:nvPicPr>
          <p:cNvPr id="7" name="图片 6"/>
          <p:cNvPicPr>
            <a:picLocks noChangeAspect="1"/>
          </p:cNvPicPr>
          <p:nvPr/>
        </p:nvPicPr>
        <p:blipFill>
          <a:blip r:embed="rId3"/>
          <a:stretch>
            <a:fillRect/>
          </a:stretch>
        </p:blipFill>
        <p:spPr>
          <a:xfrm>
            <a:off x="7235190" y="3455670"/>
            <a:ext cx="3415030" cy="1483360"/>
          </a:xfrm>
          <a:prstGeom prst="rect">
            <a:avLst/>
          </a:prstGeom>
        </p:spPr>
      </p:pic>
      <p:pic>
        <p:nvPicPr>
          <p:cNvPr id="8" name="图片 7"/>
          <p:cNvPicPr>
            <a:picLocks noChangeAspect="1"/>
          </p:cNvPicPr>
          <p:nvPr/>
        </p:nvPicPr>
        <p:blipFill>
          <a:blip r:embed="rId4"/>
          <a:stretch>
            <a:fillRect/>
          </a:stretch>
        </p:blipFill>
        <p:spPr>
          <a:xfrm>
            <a:off x="7888605" y="5014595"/>
            <a:ext cx="2108200" cy="1485265"/>
          </a:xfrm>
          <a:prstGeom prst="rect">
            <a:avLst/>
          </a:prstGeom>
        </p:spPr>
      </p:pic>
      <p:pic>
        <p:nvPicPr>
          <p:cNvPr id="9" name="图片 8"/>
          <p:cNvPicPr>
            <a:picLocks noChangeAspect="1"/>
          </p:cNvPicPr>
          <p:nvPr/>
        </p:nvPicPr>
        <p:blipFill>
          <a:blip r:embed="rId5"/>
          <a:stretch>
            <a:fillRect/>
          </a:stretch>
        </p:blipFill>
        <p:spPr>
          <a:xfrm>
            <a:off x="3965575" y="3139440"/>
            <a:ext cx="2567940" cy="312420"/>
          </a:xfrm>
          <a:prstGeom prst="rect">
            <a:avLst/>
          </a:prstGeom>
        </p:spPr>
      </p:pic>
      <p:sp>
        <p:nvSpPr>
          <p:cNvPr id="11" name="文本框 10"/>
          <p:cNvSpPr txBox="1"/>
          <p:nvPr/>
        </p:nvSpPr>
        <p:spPr>
          <a:xfrm>
            <a:off x="3154045" y="1834515"/>
            <a:ext cx="8622030" cy="37846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p>
            <a:r>
              <a:rPr sz="2000" b="1">
                <a:solidFill>
                  <a:srgbClr val="0070C0"/>
                </a:solidFill>
              </a:rPr>
              <a:t>int</a:t>
            </a:r>
            <a:r>
              <a:rPr sz="2000" b="1"/>
              <a:t> BL(</a:t>
            </a:r>
            <a:r>
              <a:rPr sz="2000" b="1">
                <a:solidFill>
                  <a:srgbClr val="0070C0"/>
                </a:solidFill>
              </a:rPr>
              <a:t>int</a:t>
            </a:r>
            <a:r>
              <a:rPr sz="2000" b="1"/>
              <a:t> width, Rect[] rect_list)</a:t>
            </a:r>
            <a:endParaRPr sz="2000" b="1"/>
          </a:p>
          <a:p>
            <a:r>
              <a:rPr sz="2000" b="1"/>
              <a:t>{</a:t>
            </a:r>
            <a:endParaRPr sz="2000" b="1"/>
          </a:p>
          <a:p>
            <a:r>
              <a:rPr sz="2000" b="1"/>
              <a:t>	</a:t>
            </a:r>
            <a:r>
              <a:rPr sz="2000" b="1">
                <a:solidFill>
                  <a:srgbClr val="0070C0"/>
                </a:solidFill>
              </a:rPr>
              <a:t>if</a:t>
            </a:r>
            <a:r>
              <a:rPr sz="2000" b="1"/>
              <a:t> (IsEmpty(rect_list)) </a:t>
            </a:r>
            <a:r>
              <a:rPr sz="2000" b="1">
                <a:solidFill>
                  <a:srgbClr val="0070C0"/>
                </a:solidFill>
              </a:rPr>
              <a:t>return 0</a:t>
            </a:r>
            <a:r>
              <a:rPr sz="2000" b="1"/>
              <a:t>;</a:t>
            </a:r>
            <a:endParaRPr sz="2000" b="1"/>
          </a:p>
          <a:p>
            <a:r>
              <a:rPr sz="2000" b="1"/>
              <a:t>	SortByWidth(rect_list);</a:t>
            </a:r>
            <a:endParaRPr sz="2000" b="1"/>
          </a:p>
          <a:p>
            <a:r>
              <a:rPr sz="2000" b="1"/>
              <a:t>	</a:t>
            </a:r>
            <a:r>
              <a:rPr sz="2000" b="1">
                <a:solidFill>
                  <a:srgbClr val="0070C0"/>
                </a:solidFill>
              </a:rPr>
              <a:t>for</a:t>
            </a:r>
            <a:r>
              <a:rPr sz="2000" b="1"/>
              <a:t> (rect in rect_list){</a:t>
            </a:r>
            <a:endParaRPr sz="2000" b="1"/>
          </a:p>
          <a:p>
            <a:r>
              <a:rPr sz="2000" b="1"/>
              <a:t>		</a:t>
            </a:r>
            <a:r>
              <a:rPr sz="2000" b="1">
                <a:solidFill>
                  <a:srgbClr val="0070C0"/>
                </a:solidFill>
              </a:rPr>
              <a:t>if</a:t>
            </a:r>
            <a:r>
              <a:rPr sz="2000" b="1"/>
              <a:t> (rect.width &gt; width) </a:t>
            </a:r>
            <a:r>
              <a:rPr sz="2000" b="1">
                <a:solidFill>
                  <a:srgbClr val="0070C0"/>
                </a:solidFill>
              </a:rPr>
              <a:t>return -1</a:t>
            </a:r>
            <a:r>
              <a:rPr sz="2000" b="1"/>
              <a:t>;</a:t>
            </a:r>
            <a:endParaRPr sz="2000" b="1"/>
          </a:p>
          <a:p>
            <a:r>
              <a:rPr sz="2000" b="1"/>
              <a:t>		Place rect at rightmost and top most;</a:t>
            </a:r>
            <a:endParaRPr sz="2000" b="1"/>
          </a:p>
          <a:p>
            <a:r>
              <a:rPr sz="2000" b="1"/>
              <a:t>		Move rect down until rects already in pack block it;</a:t>
            </a:r>
            <a:endParaRPr sz="2000" b="1"/>
          </a:p>
          <a:p>
            <a:r>
              <a:rPr sz="2000" b="1"/>
              <a:t>		Move rect left until rects already in pack block it;</a:t>
            </a:r>
            <a:endParaRPr sz="2000" b="1"/>
          </a:p>
          <a:p>
            <a:r>
              <a:rPr sz="2000" b="1"/>
              <a:t>		Move rect down until rects already in pack block it;</a:t>
            </a:r>
            <a:endParaRPr sz="2000" b="1"/>
          </a:p>
          <a:p>
            <a:r>
              <a:rPr sz="2000" b="1"/>
              <a:t>	}</a:t>
            </a:r>
            <a:endParaRPr sz="2000" b="1"/>
          </a:p>
          <a:p>
            <a:r>
              <a:rPr sz="2000" b="1"/>
              <a:t>}</a:t>
            </a:r>
            <a:endParaRPr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Bottom-Left Algorithm</a:t>
            </a:r>
            <a:endParaRPr lang="en-US" altLang="zh-CN" b="1" dirty="0"/>
          </a:p>
        </p:txBody>
      </p:sp>
      <p:sp>
        <p:nvSpPr>
          <p:cNvPr id="6" name="文本框 5"/>
          <p:cNvSpPr txBox="1"/>
          <p:nvPr/>
        </p:nvSpPr>
        <p:spPr>
          <a:xfrm>
            <a:off x="624840" y="1306195"/>
            <a:ext cx="4892675" cy="5015865"/>
          </a:xfrm>
          <a:prstGeom prst="rect">
            <a:avLst/>
          </a:prstGeom>
          <a:noFill/>
        </p:spPr>
        <p:txBody>
          <a:bodyPr wrap="square" rtlCol="0">
            <a:spAutoFit/>
          </a:bodyPr>
          <a:p>
            <a:r>
              <a:rPr sz="2000" b="1">
                <a:solidFill>
                  <a:srgbClr val="00B050"/>
                </a:solidFill>
              </a:rPr>
              <a:t>/* More detailed implementation */</a:t>
            </a:r>
            <a:endParaRPr sz="2000" b="1">
              <a:solidFill>
                <a:srgbClr val="00B050"/>
              </a:solidFill>
            </a:endParaRPr>
          </a:p>
          <a:p>
            <a:r>
              <a:rPr sz="2000" b="1">
                <a:solidFill>
                  <a:srgbClr val="0070C0"/>
                </a:solidFill>
              </a:rPr>
              <a:t>int</a:t>
            </a:r>
            <a:r>
              <a:rPr sz="2000" b="1"/>
              <a:t> BL(</a:t>
            </a:r>
            <a:r>
              <a:rPr sz="2000" b="1">
                <a:solidFill>
                  <a:srgbClr val="0070C0"/>
                </a:solidFill>
              </a:rPr>
              <a:t>int</a:t>
            </a:r>
            <a:r>
              <a:rPr sz="2000" b="1"/>
              <a:t> width, Rect[] rect_list)</a:t>
            </a:r>
            <a:endParaRPr sz="2000" b="1"/>
          </a:p>
          <a:p>
            <a:r>
              <a:rPr sz="2000" b="1"/>
              <a:t>{</a:t>
            </a:r>
            <a:endParaRPr sz="2000" b="1"/>
          </a:p>
          <a:p>
            <a:r>
              <a:rPr lang="en-US" sz="2000" b="1"/>
              <a:t>    </a:t>
            </a:r>
            <a:r>
              <a:rPr sz="2000" b="1">
                <a:solidFill>
                  <a:srgbClr val="0070C0"/>
                </a:solidFill>
              </a:rPr>
              <a:t>if</a:t>
            </a:r>
            <a:r>
              <a:rPr sz="2000" b="1"/>
              <a:t> (IsEmpty(rect_list)) </a:t>
            </a:r>
            <a:r>
              <a:rPr sz="2000" b="1">
                <a:solidFill>
                  <a:srgbClr val="0070C0"/>
                </a:solidFill>
              </a:rPr>
              <a:t>return </a:t>
            </a:r>
            <a:r>
              <a:rPr sz="2000" b="1"/>
              <a:t>0;</a:t>
            </a:r>
            <a:endParaRPr sz="2000" b="1"/>
          </a:p>
          <a:p>
            <a:r>
              <a:rPr lang="en-US" sz="2000" b="1"/>
              <a:t>    </a:t>
            </a:r>
            <a:r>
              <a:rPr sz="2000" b="1"/>
              <a:t>SortByWidth(rect_list);</a:t>
            </a:r>
            <a:endParaRPr sz="2000" b="1"/>
          </a:p>
          <a:p>
            <a:r>
              <a:rPr lang="en-US" sz="2000" b="1"/>
              <a:t>    </a:t>
            </a:r>
            <a:r>
              <a:rPr sz="2000" b="1">
                <a:solidFill>
                  <a:srgbClr val="0070C0"/>
                </a:solidFill>
              </a:rPr>
              <a:t>for</a:t>
            </a:r>
            <a:r>
              <a:rPr sz="2000" b="1"/>
              <a:t> (rect in rect_list){</a:t>
            </a:r>
            <a:endParaRPr sz="2000" b="1"/>
          </a:p>
          <a:p>
            <a:r>
              <a:rPr lang="en-US" sz="2000" b="1"/>
              <a:t>        </a:t>
            </a:r>
            <a:r>
              <a:rPr sz="2000" b="1">
                <a:solidFill>
                  <a:srgbClr val="0070C0"/>
                </a:solidFill>
              </a:rPr>
              <a:t>if</a:t>
            </a:r>
            <a:r>
              <a:rPr sz="2000" b="1"/>
              <a:t> (rect.width &gt; width) </a:t>
            </a:r>
            <a:r>
              <a:rPr sz="2000" b="1">
                <a:solidFill>
                  <a:srgbClr val="0070C0"/>
                </a:solidFill>
              </a:rPr>
              <a:t>return -1</a:t>
            </a:r>
            <a:r>
              <a:rPr sz="2000" b="1"/>
              <a:t>;</a:t>
            </a:r>
            <a:endParaRPr sz="2000" b="1"/>
          </a:p>
          <a:p>
            <a:r>
              <a:rPr lang="en-US" sz="2000" b="1"/>
              <a:t>        </a:t>
            </a:r>
            <a:r>
              <a:rPr sz="2000" b="1"/>
              <a:t>Place rect at right most;</a:t>
            </a:r>
            <a:endParaRPr sz="2000" b="1"/>
          </a:p>
          <a:p>
            <a:r>
              <a:rPr lang="en-US" sz="2000" b="1"/>
              <a:t>        </a:t>
            </a:r>
            <a:r>
              <a:rPr sz="2000" b="1"/>
              <a:t>y0 := 0;</a:t>
            </a:r>
            <a:endParaRPr sz="2000" b="1"/>
          </a:p>
          <a:p>
            <a:r>
              <a:rPr lang="en-US" sz="2000" b="1"/>
              <a:t>        </a:t>
            </a:r>
            <a:r>
              <a:rPr sz="2000" b="1">
                <a:solidFill>
                  <a:srgbClr val="0070C0"/>
                </a:solidFill>
              </a:rPr>
              <a:t>for</a:t>
            </a:r>
            <a:r>
              <a:rPr sz="2000" b="1"/>
              <a:t> (texture in y_desc_sorted_pack)</a:t>
            </a:r>
            <a:r>
              <a:rPr lang="en-US" sz="2000" b="1"/>
              <a:t> </a:t>
            </a:r>
            <a:r>
              <a:rPr sz="2000" b="1"/>
              <a:t>{</a:t>
            </a:r>
            <a:endParaRPr sz="2000" b="1"/>
          </a:p>
          <a:p>
            <a:r>
              <a:rPr lang="en-US" sz="2000" b="1"/>
              <a:t>            </a:t>
            </a:r>
            <a:r>
              <a:rPr sz="2000" b="1">
                <a:solidFill>
                  <a:srgbClr val="0070C0"/>
                </a:solidFill>
              </a:rPr>
              <a:t>if</a:t>
            </a:r>
            <a:r>
              <a:rPr sz="2000" b="1"/>
              <a:t> (Block(rect, texture)) {</a:t>
            </a:r>
            <a:endParaRPr sz="2000" b="1"/>
          </a:p>
          <a:p>
            <a:r>
              <a:rPr lang="en-US" sz="2000" b="1"/>
              <a:t>                </a:t>
            </a:r>
            <a:r>
              <a:rPr sz="2000" b="1"/>
              <a:t>y0 := texture.y + texture.height;</a:t>
            </a:r>
            <a:endParaRPr sz="2000" b="1"/>
          </a:p>
          <a:p>
            <a:r>
              <a:rPr sz="2000" b="1"/>
              <a:t>	</a:t>
            </a:r>
            <a:r>
              <a:rPr lang="en-US" sz="2000" b="1"/>
              <a:t> </a:t>
            </a:r>
            <a:r>
              <a:rPr sz="2000" b="1">
                <a:solidFill>
                  <a:srgbClr val="0070C0"/>
                </a:solidFill>
              </a:rPr>
              <a:t>break</a:t>
            </a:r>
            <a:r>
              <a:rPr sz="2000" b="1"/>
              <a:t>;</a:t>
            </a:r>
            <a:endParaRPr sz="2000" b="1"/>
          </a:p>
          <a:p>
            <a:r>
              <a:rPr lang="en-US" sz="2000" b="1"/>
              <a:t>            </a:t>
            </a:r>
            <a:r>
              <a:rPr sz="2000" b="1"/>
              <a:t>}</a:t>
            </a:r>
            <a:endParaRPr sz="2000" b="1"/>
          </a:p>
          <a:p>
            <a:r>
              <a:rPr lang="en-US" sz="2000" b="1"/>
              <a:t>        </a:t>
            </a:r>
            <a:r>
              <a:rPr sz="2000" b="1"/>
              <a:t>}</a:t>
            </a:r>
            <a:endParaRPr sz="2000" b="1"/>
          </a:p>
        </p:txBody>
      </p:sp>
      <p:sp>
        <p:nvSpPr>
          <p:cNvPr id="3" name="文本框 2"/>
          <p:cNvSpPr txBox="1"/>
          <p:nvPr/>
        </p:nvSpPr>
        <p:spPr>
          <a:xfrm>
            <a:off x="5805805" y="1306195"/>
            <a:ext cx="5690235" cy="5015865"/>
          </a:xfrm>
          <a:prstGeom prst="rect">
            <a:avLst/>
          </a:prstGeom>
          <a:noFill/>
        </p:spPr>
        <p:txBody>
          <a:bodyPr wrap="square" rtlCol="0">
            <a:spAutoFit/>
          </a:bodyPr>
          <a:p>
            <a:r>
              <a:rPr lang="en-US" altLang="zh-CN" sz="2000" b="1"/>
              <a:t>        </a:t>
            </a:r>
            <a:r>
              <a:rPr lang="zh-CN" altLang="en-US" sz="2000" b="1"/>
              <a:t>Move rect to (right, y0);</a:t>
            </a:r>
            <a:endParaRPr lang="zh-CN" altLang="en-US" sz="2000" b="1"/>
          </a:p>
          <a:p>
            <a:r>
              <a:rPr lang="en-US" altLang="zh-CN" sz="2000" b="1"/>
              <a:t>        </a:t>
            </a:r>
            <a:r>
              <a:rPr lang="zh-CN" altLang="en-US" sz="2000" b="1"/>
              <a:t>x := 0;</a:t>
            </a:r>
            <a:endParaRPr lang="zh-CN" altLang="en-US" sz="2000" b="1"/>
          </a:p>
          <a:p>
            <a:r>
              <a:rPr lang="en-US" altLang="zh-CN" sz="2000" b="1"/>
              <a:t>        </a:t>
            </a:r>
            <a:r>
              <a:rPr lang="zh-CN" altLang="en-US" sz="2000" b="1">
                <a:solidFill>
                  <a:srgbClr val="0070C0"/>
                </a:solidFill>
              </a:rPr>
              <a:t>for</a:t>
            </a:r>
            <a:r>
              <a:rPr lang="zh-CN" altLang="en-US" sz="2000" b="1"/>
              <a:t> (texture in x_desc_sorted_pack)</a:t>
            </a:r>
            <a:r>
              <a:rPr lang="en-US" altLang="zh-CN" sz="2000" b="1"/>
              <a:t> </a:t>
            </a:r>
            <a:r>
              <a:rPr lang="zh-CN" altLang="en-US" sz="2000" b="1"/>
              <a:t>{</a:t>
            </a:r>
            <a:endParaRPr lang="zh-CN" altLang="en-US" sz="2000" b="1"/>
          </a:p>
          <a:p>
            <a:r>
              <a:rPr lang="en-US" altLang="zh-CN" sz="2000" b="1"/>
              <a:t>            </a:t>
            </a:r>
            <a:r>
              <a:rPr lang="zh-CN" altLang="en-US" sz="2000" b="1">
                <a:solidFill>
                  <a:srgbClr val="0070C0"/>
                </a:solidFill>
              </a:rPr>
              <a:t>if</a:t>
            </a:r>
            <a:r>
              <a:rPr lang="zh-CN" altLang="en-US" sz="2000" b="1"/>
              <a:t> (Block(rect, texture))</a:t>
            </a:r>
            <a:r>
              <a:rPr lang="en-US" altLang="zh-CN" sz="2000" b="1"/>
              <a:t> </a:t>
            </a:r>
            <a:r>
              <a:rPr lang="zh-CN" altLang="en-US" sz="2000" b="1"/>
              <a:t>{</a:t>
            </a:r>
            <a:endParaRPr lang="zh-CN" altLang="en-US" sz="2000" b="1"/>
          </a:p>
          <a:p>
            <a:r>
              <a:rPr lang="en-US" altLang="zh-CN" sz="2000" b="1"/>
              <a:t>                </a:t>
            </a:r>
            <a:r>
              <a:rPr lang="zh-CN" altLang="en-US" sz="2000" b="1"/>
              <a:t>x := texture.x +texture.width;</a:t>
            </a:r>
            <a:r>
              <a:rPr lang="en-US" altLang="zh-CN" sz="2000" b="1"/>
              <a:t> </a:t>
            </a:r>
            <a:r>
              <a:rPr lang="zh-CN" altLang="en-US" sz="2000" b="1"/>
              <a:t>}</a:t>
            </a:r>
            <a:endParaRPr lang="zh-CN" altLang="en-US" sz="2000" b="1"/>
          </a:p>
          <a:p>
            <a:r>
              <a:rPr lang="en-US" altLang="zh-CN" sz="2000" b="1"/>
              <a:t>        </a:t>
            </a:r>
            <a:r>
              <a:rPr lang="zh-CN" altLang="en-US" sz="2000" b="1"/>
              <a:t>}</a:t>
            </a:r>
            <a:endParaRPr lang="zh-CN" altLang="en-US" sz="2000" b="1"/>
          </a:p>
          <a:p>
            <a:r>
              <a:rPr lang="en-US" altLang="zh-CN" sz="2000" b="1"/>
              <a:t>        </a:t>
            </a:r>
            <a:r>
              <a:rPr lang="zh-CN" altLang="en-US" sz="2000" b="1"/>
              <a:t>Move rect to (x, y0);</a:t>
            </a:r>
            <a:endParaRPr lang="zh-CN" altLang="en-US" sz="2000" b="1"/>
          </a:p>
          <a:p>
            <a:r>
              <a:rPr lang="en-US" altLang="zh-CN" sz="2000" b="1"/>
              <a:t>        </a:t>
            </a:r>
            <a:r>
              <a:rPr lang="zh-CN" altLang="en-US" sz="2000" b="1"/>
              <a:t>y1 := 0;</a:t>
            </a:r>
            <a:endParaRPr lang="zh-CN" altLang="en-US" sz="2000" b="1"/>
          </a:p>
          <a:p>
            <a:r>
              <a:rPr lang="en-US" altLang="zh-CN" sz="2000" b="1"/>
              <a:t>        </a:t>
            </a:r>
            <a:r>
              <a:rPr lang="zh-CN" altLang="en-US" sz="2000" b="1">
                <a:solidFill>
                  <a:srgbClr val="0070C0"/>
                </a:solidFill>
              </a:rPr>
              <a:t>for</a:t>
            </a:r>
            <a:r>
              <a:rPr lang="zh-CN" altLang="en-US" sz="2000" b="1"/>
              <a:t> (texture in y_desc_sorted_pack)</a:t>
            </a:r>
            <a:r>
              <a:rPr lang="en-US" altLang="zh-CN" sz="2000" b="1"/>
              <a:t> </a:t>
            </a:r>
            <a:r>
              <a:rPr lang="zh-CN" altLang="en-US" sz="2000" b="1"/>
              <a:t>{</a:t>
            </a:r>
            <a:endParaRPr lang="zh-CN" altLang="en-US" sz="2000" b="1"/>
          </a:p>
          <a:p>
            <a:r>
              <a:rPr lang="en-US" altLang="zh-CN" sz="2000" b="1"/>
              <a:t>            </a:t>
            </a:r>
            <a:r>
              <a:rPr lang="zh-CN" altLang="en-US" sz="2000" b="1">
                <a:solidFill>
                  <a:srgbClr val="0070C0"/>
                </a:solidFill>
              </a:rPr>
              <a:t>if</a:t>
            </a:r>
            <a:r>
              <a:rPr lang="zh-CN" altLang="en-US" sz="2000" b="1"/>
              <a:t> (Block(rect, texture)) {</a:t>
            </a:r>
            <a:endParaRPr lang="zh-CN" altLang="en-US" sz="2000" b="1"/>
          </a:p>
          <a:p>
            <a:r>
              <a:rPr lang="en-US" altLang="zh-CN" sz="2000" b="1"/>
              <a:t>                </a:t>
            </a:r>
            <a:r>
              <a:rPr lang="zh-CN" altLang="en-US" sz="2000" b="1"/>
              <a:t>y1 := texture.y + texture.height;</a:t>
            </a:r>
            <a:endParaRPr lang="zh-CN" altLang="en-US" sz="2000" b="1"/>
          </a:p>
          <a:p>
            <a:r>
              <a:rPr lang="zh-CN" altLang="en-US" sz="2000" b="1"/>
              <a:t>	</a:t>
            </a:r>
            <a:r>
              <a:rPr lang="en-US" altLang="zh-CN" sz="2000" b="1"/>
              <a:t> </a:t>
            </a:r>
            <a:r>
              <a:rPr lang="zh-CN" altLang="en-US" sz="2000" b="1">
                <a:solidFill>
                  <a:srgbClr val="0070C0"/>
                </a:solidFill>
              </a:rPr>
              <a:t>break</a:t>
            </a:r>
            <a:r>
              <a:rPr lang="zh-CN" altLang="en-US" sz="2000" b="1"/>
              <a:t>;</a:t>
            </a:r>
            <a:r>
              <a:rPr lang="en-US" altLang="zh-CN" sz="2000" b="1"/>
              <a:t> </a:t>
            </a:r>
            <a:r>
              <a:rPr lang="zh-CN" altLang="en-US" sz="2000" b="1"/>
              <a:t>}</a:t>
            </a:r>
            <a:endParaRPr lang="zh-CN" altLang="en-US" sz="2000" b="1"/>
          </a:p>
          <a:p>
            <a:r>
              <a:rPr lang="en-US" altLang="zh-CN" sz="2000" b="1"/>
              <a:t>        </a:t>
            </a:r>
            <a:r>
              <a:rPr lang="zh-CN" altLang="en-US" sz="2000" b="1"/>
              <a:t>}</a:t>
            </a:r>
            <a:endParaRPr lang="zh-CN" altLang="en-US" sz="2000" b="1"/>
          </a:p>
          <a:p>
            <a:r>
              <a:rPr lang="zh-CN" altLang="en-US" sz="2000" b="1"/>
              <a:t> </a:t>
            </a:r>
            <a:r>
              <a:rPr lang="en-US" altLang="zh-CN" sz="2000" b="1"/>
              <a:t>       </a:t>
            </a:r>
            <a:r>
              <a:rPr lang="zh-CN" altLang="en-US" sz="2000" b="1"/>
              <a:t>Move rect to (x, y1);</a:t>
            </a:r>
            <a:endParaRPr lang="zh-CN" altLang="en-US" sz="2000" b="1"/>
          </a:p>
          <a:p>
            <a:r>
              <a:rPr lang="en-US" altLang="zh-CN" sz="2000" b="1"/>
              <a:t>    </a:t>
            </a:r>
            <a:r>
              <a:rPr lang="zh-CN" altLang="en-US" sz="2000" b="1"/>
              <a:t>}</a:t>
            </a:r>
            <a:endParaRPr lang="zh-CN" altLang="en-US" sz="2000" b="1"/>
          </a:p>
          <a:p>
            <a:r>
              <a:rPr lang="zh-CN" altLang="en-US" sz="2000" b="1"/>
              <a:t>}</a:t>
            </a:r>
            <a:endParaRPr lang="zh-CN" altLang="en-US" sz="2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Reverse-fit Algorithm</a:t>
            </a:r>
            <a:endParaRPr lang="en-US" altLang="zh-CN" b="1" dirty="0"/>
          </a:p>
        </p:txBody>
      </p:sp>
      <p:sp>
        <p:nvSpPr>
          <p:cNvPr id="6" name="文本框 5"/>
          <p:cNvSpPr txBox="1"/>
          <p:nvPr/>
        </p:nvSpPr>
        <p:spPr>
          <a:xfrm>
            <a:off x="574040" y="1350645"/>
            <a:ext cx="10779760" cy="4461510"/>
          </a:xfrm>
          <a:prstGeom prst="rect">
            <a:avLst/>
          </a:prstGeom>
          <a:noFill/>
        </p:spPr>
        <p:txBody>
          <a:bodyPr wrap="square" rtlCol="0">
            <a:spAutoFit/>
          </a:bodyPr>
          <a:p>
            <a:pPr indent="457200" fontAlgn="auto"/>
            <a:r>
              <a:rPr sz="2000"/>
              <a:t>RF is an algorithm ignited by the algorithms above. We can find that when we pack rects leveloriented, the rightmost and topmost of one level is often empty, which causes a lot of spacewasting. </a:t>
            </a:r>
            <a:endParaRPr sz="2000"/>
          </a:p>
          <a:p>
            <a:pPr indent="457200" fontAlgn="auto"/>
            <a:r>
              <a:rPr sz="2000"/>
              <a:t>RF first stacks all items of width greater than 1/2. Remaining items are sorted in non</a:t>
            </a:r>
            <a:r>
              <a:rPr lang="en-US" sz="2000"/>
              <a:t>-</a:t>
            </a:r>
            <a:r>
              <a:rPr sz="2000"/>
              <a:t>increasing height and will be packed above the height H0 reached by those greater than 1/2. Then</a:t>
            </a:r>
            <a:r>
              <a:rPr lang="en-US" sz="2000"/>
              <a:t> </a:t>
            </a:r>
            <a:r>
              <a:rPr sz="2000"/>
              <a:t>RF repeats the following process. </a:t>
            </a:r>
            <a:endParaRPr sz="2000"/>
          </a:p>
          <a:p>
            <a:pPr indent="457200" fontAlgn="auto"/>
            <a:r>
              <a:rPr sz="2000"/>
              <a:t>Roughly speaking, RF packs items from left to right with their</a:t>
            </a:r>
            <a:r>
              <a:rPr lang="en-US" sz="2000"/>
              <a:t> </a:t>
            </a:r>
            <a:r>
              <a:rPr sz="2000"/>
              <a:t>bottom along the line of height H0 until there is no more room. Then packs items from right to</a:t>
            </a:r>
            <a:r>
              <a:rPr lang="en-US" sz="2000"/>
              <a:t> </a:t>
            </a:r>
            <a:r>
              <a:rPr sz="2000"/>
              <a:t>left, piling them on first level directly(called second-level) until the total width is at least 1/2.</a:t>
            </a:r>
            <a:r>
              <a:rPr lang="en-US" sz="2000"/>
              <a:t> </a:t>
            </a:r>
            <a:r>
              <a:rPr sz="2000"/>
              <a:t>Repeat this by establishing a new first level on the highest rect in second level. </a:t>
            </a:r>
            <a:endParaRPr sz="2000"/>
          </a:p>
          <a:p>
            <a:pPr indent="457200" fontAlgn="auto"/>
            <a:r>
              <a:rPr sz="2000"/>
              <a:t>Note that there is a</a:t>
            </a:r>
            <a:r>
              <a:rPr lang="en-US" sz="2000"/>
              <a:t> </a:t>
            </a:r>
            <a:r>
              <a:rPr sz="2000"/>
              <a:t>famous RF implemented by someone, but our version is a little different from it</a:t>
            </a:r>
            <a:r>
              <a:rPr lang="en-US" sz="2000"/>
              <a:t>.</a:t>
            </a:r>
            <a:endParaRPr lang="en-US" sz="2000"/>
          </a:p>
          <a:p>
            <a:r>
              <a:rPr lang="en-US" altLang="zh-CN" sz="2400" b="1">
                <a:sym typeface="+mn-ea"/>
              </a:rPr>
              <a:t>Approximation Ratio: </a:t>
            </a:r>
            <a:r>
              <a:rPr lang="en-US" altLang="zh-CN" sz="2000">
                <a:sym typeface="+mn-ea"/>
              </a:rPr>
              <a:t>The approximation ratio of the well-known RF algorithm is 2.</a:t>
            </a:r>
            <a:endParaRPr lang="en-US" altLang="zh-CN" sz="2000">
              <a:sym typeface="+mn-ea"/>
            </a:endParaRPr>
          </a:p>
          <a:p>
            <a:endParaRPr lang="en-US" altLang="zh-CN" sz="2000">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4680,&quot;width&quot;:4224}"/>
</p:tagLst>
</file>

<file path=ppt/tags/tag2.xml><?xml version="1.0" encoding="utf-8"?>
<p:tagLst xmlns:p="http://schemas.openxmlformats.org/presentationml/2006/main">
  <p:tag name="COMMONDATA" val="eyJoZGlkIjoiZGMyZWVmNDkwZjA5YjJmYjllZTgwNzEwZjA5Zjc4ZW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8838</Words>
  <Application>WPS 演示</Application>
  <PresentationFormat>宽屏</PresentationFormat>
  <Paragraphs>218</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17</vt:i4>
      </vt:variant>
    </vt:vector>
  </HeadingPairs>
  <TitlesOfParts>
    <vt:vector size="27" baseType="lpstr">
      <vt:lpstr>Arial</vt:lpstr>
      <vt:lpstr>宋体</vt:lpstr>
      <vt:lpstr>Wingdings</vt:lpstr>
      <vt:lpstr>等线 Light</vt:lpstr>
      <vt:lpstr>等线</vt:lpstr>
      <vt:lpstr>微软雅黑</vt:lpstr>
      <vt:lpstr>Arial Unicode MS</vt:lpstr>
      <vt:lpstr>Calibri</vt:lpstr>
      <vt:lpstr>Office 主题​​</vt:lpstr>
      <vt:lpstr>1_Office 主题​​</vt:lpstr>
      <vt:lpstr>Texture Packing</vt:lpstr>
      <vt:lpstr>1、Introduction of the Project</vt:lpstr>
      <vt:lpstr>2、Introduction of the Algorithm</vt:lpstr>
      <vt:lpstr>First-Fit Decreasing Heigh Algorithm</vt:lpstr>
      <vt:lpstr>Next-Fit Decreasing Heigh Algorithm</vt:lpstr>
      <vt:lpstr>Best-Fit Decreasing Heigh Algorithm</vt:lpstr>
      <vt:lpstr>Bottom-Left Algorithm</vt:lpstr>
      <vt:lpstr>Bottom-Left Algorithm</vt:lpstr>
      <vt:lpstr>Reverse-fit Algorithm</vt:lpstr>
      <vt:lpstr>Reverse-fit Algorithm</vt:lpstr>
      <vt:lpstr>3、Analysis for the Complexity</vt:lpstr>
      <vt:lpstr>4、Result</vt:lpstr>
      <vt:lpstr>PowerPoint 演示文稿</vt:lpstr>
      <vt:lpstr>4、Result</vt:lpstr>
      <vt:lpstr>4、Result</vt:lpstr>
      <vt:lpstr>4、Result</vt:lpstr>
      <vt:lpstr>Thank you for listening  2022/5/19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Texture Packing</dc:title>
  <dc:creator>杨特</dc:creator>
  <cp:lastModifiedBy>Feb＆Aug</cp:lastModifiedBy>
  <cp:revision>103</cp:revision>
  <dcterms:created xsi:type="dcterms:W3CDTF">2021-06-06T14:23:00Z</dcterms:created>
  <dcterms:modified xsi:type="dcterms:W3CDTF">2022-05-18T16:10:20Z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05981380F9074F159555AC8DCA1D2DCF</vt:lpwstr>
  </property>
  <property fmtid="{D5CDD505-2E9C-101B-9397-08002B2CF9AE}" pid="3" name="KSOProductBuildVer">
    <vt:lpwstr>2052-11.1.0.11744</vt:lpwstr>
  </property>
</Properties>
</file>