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40"/>
  </p:notesMasterIdLst>
  <p:handoutMasterIdLst>
    <p:handoutMasterId r:id="rId41"/>
  </p:handoutMasterIdLst>
  <p:sldIdLst>
    <p:sldId id="552" r:id="rId2"/>
    <p:sldId id="338" r:id="rId3"/>
    <p:sldId id="259" r:id="rId4"/>
    <p:sldId id="422" r:id="rId5"/>
    <p:sldId id="261" r:id="rId6"/>
    <p:sldId id="423" r:id="rId7"/>
    <p:sldId id="424" r:id="rId8"/>
    <p:sldId id="425" r:id="rId9"/>
    <p:sldId id="304" r:id="rId10"/>
    <p:sldId id="334" r:id="rId11"/>
    <p:sldId id="426" r:id="rId12"/>
    <p:sldId id="428" r:id="rId13"/>
    <p:sldId id="427" r:id="rId14"/>
    <p:sldId id="429" r:id="rId15"/>
    <p:sldId id="430" r:id="rId16"/>
    <p:sldId id="431" r:id="rId17"/>
    <p:sldId id="432" r:id="rId18"/>
    <p:sldId id="433" r:id="rId19"/>
    <p:sldId id="434" r:id="rId20"/>
    <p:sldId id="436" r:id="rId21"/>
    <p:sldId id="435" r:id="rId22"/>
    <p:sldId id="437" r:id="rId23"/>
    <p:sldId id="465" r:id="rId24"/>
    <p:sldId id="438" r:id="rId25"/>
    <p:sldId id="439" r:id="rId26"/>
    <p:sldId id="440" r:id="rId27"/>
    <p:sldId id="441" r:id="rId28"/>
    <p:sldId id="332" r:id="rId29"/>
    <p:sldId id="443" r:id="rId30"/>
    <p:sldId id="310" r:id="rId31"/>
    <p:sldId id="444" r:id="rId32"/>
    <p:sldId id="445" r:id="rId33"/>
    <p:sldId id="446" r:id="rId34"/>
    <p:sldId id="447" r:id="rId35"/>
    <p:sldId id="514" r:id="rId36"/>
    <p:sldId id="265" r:id="rId37"/>
    <p:sldId id="517" r:id="rId38"/>
    <p:sldId id="554" r:id="rId39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BFFBB"/>
    <a:srgbClr val="C0D2FE"/>
    <a:srgbClr val="CCECFF"/>
    <a:srgbClr val="FFFFCC"/>
    <a:srgbClr val="FFF0E7"/>
    <a:srgbClr val="FEE0CE"/>
    <a:srgbClr val="DCFECE"/>
    <a:srgbClr val="D3F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7" autoAdjust="0"/>
    <p:restoredTop sz="91865" autoAdjust="0"/>
  </p:normalViewPr>
  <p:slideViewPr>
    <p:cSldViewPr>
      <p:cViewPr varScale="1">
        <p:scale>
          <a:sx n="166" d="100"/>
          <a:sy n="166" d="100"/>
        </p:scale>
        <p:origin x="153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0"/>
    </p:cViewPr>
  </p:sorterViewPr>
  <p:notesViewPr>
    <p:cSldViewPr>
      <p:cViewPr varScale="1">
        <p:scale>
          <a:sx n="43" d="100"/>
          <a:sy n="43" d="100"/>
        </p:scale>
        <p:origin x="-1522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8.xml"/><Relationship Id="rId18" Type="http://schemas.openxmlformats.org/officeDocument/2006/relationships/slide" Target="slides/slide24.xml"/><Relationship Id="rId26" Type="http://schemas.openxmlformats.org/officeDocument/2006/relationships/slide" Target="slides/slide35.xml"/><Relationship Id="rId3" Type="http://schemas.openxmlformats.org/officeDocument/2006/relationships/slide" Target="slides/slide6.xml"/><Relationship Id="rId21" Type="http://schemas.openxmlformats.org/officeDocument/2006/relationships/slide" Target="slides/slide30.xml"/><Relationship Id="rId7" Type="http://schemas.openxmlformats.org/officeDocument/2006/relationships/slide" Target="slides/slide10.xml"/><Relationship Id="rId12" Type="http://schemas.openxmlformats.org/officeDocument/2006/relationships/slide" Target="slides/slide17.xml"/><Relationship Id="rId17" Type="http://schemas.openxmlformats.org/officeDocument/2006/relationships/slide" Target="slides/slide22.xml"/><Relationship Id="rId25" Type="http://schemas.openxmlformats.org/officeDocument/2006/relationships/slide" Target="slides/slide34.xml"/><Relationship Id="rId2" Type="http://schemas.openxmlformats.org/officeDocument/2006/relationships/slide" Target="slides/slide4.xml"/><Relationship Id="rId16" Type="http://schemas.openxmlformats.org/officeDocument/2006/relationships/slide" Target="slides/slide21.xml"/><Relationship Id="rId20" Type="http://schemas.openxmlformats.org/officeDocument/2006/relationships/slide" Target="slides/slide26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11" Type="http://schemas.openxmlformats.org/officeDocument/2006/relationships/slide" Target="slides/slide15.xml"/><Relationship Id="rId24" Type="http://schemas.openxmlformats.org/officeDocument/2006/relationships/slide" Target="slides/slide33.xml"/><Relationship Id="rId5" Type="http://schemas.openxmlformats.org/officeDocument/2006/relationships/slide" Target="slides/slide8.xml"/><Relationship Id="rId15" Type="http://schemas.openxmlformats.org/officeDocument/2006/relationships/slide" Target="slides/slide20.xml"/><Relationship Id="rId23" Type="http://schemas.openxmlformats.org/officeDocument/2006/relationships/slide" Target="slides/slide32.xml"/><Relationship Id="rId10" Type="http://schemas.openxmlformats.org/officeDocument/2006/relationships/slide" Target="slides/slide14.xml"/><Relationship Id="rId19" Type="http://schemas.openxmlformats.org/officeDocument/2006/relationships/slide" Target="slides/slide25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9.xml"/><Relationship Id="rId22" Type="http://schemas.openxmlformats.org/officeDocument/2006/relationships/slide" Target="slides/slide31.xml"/><Relationship Id="rId27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52763" y="8704263"/>
            <a:ext cx="7524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05" tIns="44446" rIns="87305" bIns="44446">
            <a:spAutoFit/>
          </a:bodyPr>
          <a:lstStyle/>
          <a:p>
            <a:pPr defTabSz="868363">
              <a:lnSpc>
                <a:spcPct val="90000"/>
              </a:lnSpc>
            </a:pPr>
            <a:r>
              <a:rPr lang="en-US" sz="1200" b="0">
                <a:latin typeface="Comic Sans MS" pitchFamily="66" charset="0"/>
              </a:rPr>
              <a:t>Page </a:t>
            </a:r>
            <a:fld id="{E6E02737-9EDC-486B-9FA2-7BA88369F459}" type="slidenum">
              <a:rPr lang="en-US" sz="1200" b="0">
                <a:latin typeface="Comic Sans MS" pitchFamily="66" charset="0"/>
              </a:rPr>
              <a:pPr defTabSz="868363">
                <a:lnSpc>
                  <a:spcPct val="90000"/>
                </a:lnSpc>
              </a:pPr>
              <a:t>‹#›</a:t>
            </a:fld>
            <a:endParaRPr lang="en-US" sz="1200" b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843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41650" y="8704263"/>
            <a:ext cx="776288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05" tIns="44446" rIns="87305" bIns="44446">
            <a:spAutoFit/>
          </a:bodyPr>
          <a:lstStyle/>
          <a:p>
            <a:pPr defTabSz="868363">
              <a:lnSpc>
                <a:spcPct val="90000"/>
              </a:lnSpc>
            </a:pPr>
            <a:r>
              <a:rPr lang="en-US" sz="1200" b="0">
                <a:latin typeface="Comic Sans MS" pitchFamily="66" charset="0"/>
              </a:rPr>
              <a:t>Page </a:t>
            </a:r>
            <a:fld id="{2DF634E1-86B7-472B-997F-758D89A647D3}" type="slidenum">
              <a:rPr lang="en-US" sz="1200" b="0">
                <a:latin typeface="Comic Sans MS" pitchFamily="66" charset="0"/>
              </a:rPr>
              <a:pPr defTabSz="868363">
                <a:lnSpc>
                  <a:spcPct val="90000"/>
                </a:lnSpc>
              </a:pPr>
              <a:t>‹#›</a:t>
            </a:fld>
            <a:endParaRPr lang="en-US" sz="1200" b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57461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14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rIns="90480"/>
          <a:lstStyle/>
          <a:p>
            <a:endParaRPr lang="en-US"/>
          </a:p>
          <a:p>
            <a:r>
              <a:rPr lang="en-US"/>
              <a:t>Y-axis is performance</a:t>
            </a:r>
          </a:p>
          <a:p>
            <a:r>
              <a:rPr lang="en-US"/>
              <a:t>X-axis is time</a:t>
            </a:r>
          </a:p>
          <a:p>
            <a:r>
              <a:rPr lang="en-US"/>
              <a:t>Latency</a:t>
            </a:r>
          </a:p>
          <a:p>
            <a:r>
              <a:rPr lang="en-US"/>
              <a:t>Cliché: </a:t>
            </a:r>
          </a:p>
          <a:p>
            <a:r>
              <a:rPr lang="en-US"/>
              <a:t>Not e that x86 didn’t have cache on chip until 1989</a:t>
            </a:r>
          </a:p>
        </p:txBody>
      </p:sp>
      <p:sp>
        <p:nvSpPr>
          <p:cNvPr id="570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6729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rIns="90480"/>
          <a:lstStyle/>
          <a:p>
            <a:endParaRPr lang="en-US"/>
          </a:p>
          <a:p>
            <a:r>
              <a:rPr lang="en-US"/>
              <a:t>Y-axis is performance</a:t>
            </a:r>
          </a:p>
          <a:p>
            <a:r>
              <a:rPr lang="en-US"/>
              <a:t>X-axis is time</a:t>
            </a:r>
          </a:p>
          <a:p>
            <a:r>
              <a:rPr lang="en-US"/>
              <a:t>Latency</a:t>
            </a:r>
          </a:p>
          <a:p>
            <a:r>
              <a:rPr lang="en-US"/>
              <a:t>Cliché: </a:t>
            </a:r>
          </a:p>
          <a:p>
            <a:r>
              <a:rPr lang="en-US"/>
              <a:t>Not e that x86 didn’t have cache on chip until 1989</a:t>
            </a:r>
          </a:p>
        </p:txBody>
      </p:sp>
      <p:sp>
        <p:nvSpPr>
          <p:cNvPr id="7598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438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rIns="90480"/>
          <a:lstStyle/>
          <a:p>
            <a:r>
              <a:rPr lang="en-US"/>
              <a:t>1st generation</a:t>
            </a:r>
          </a:p>
          <a:p>
            <a:r>
              <a:rPr lang="en-US"/>
              <a:t>Latency 1/2</a:t>
            </a:r>
          </a:p>
          <a:p>
            <a:r>
              <a:rPr lang="en-US"/>
              <a:t>but Clock rate 3X and IPC is 3X</a:t>
            </a:r>
          </a:p>
          <a:p>
            <a:endParaRPr lang="en-US"/>
          </a:p>
          <a:p>
            <a:r>
              <a:rPr lang="en-US"/>
              <a:t>Now move to other 1/2 of industry</a:t>
            </a:r>
          </a:p>
        </p:txBody>
      </p:sp>
      <p:sp>
        <p:nvSpPr>
          <p:cNvPr id="574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64050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rIns="90480"/>
          <a:lstStyle/>
          <a:p>
            <a:r>
              <a:rPr lang="en-US"/>
              <a:t>1st generation</a:t>
            </a:r>
          </a:p>
          <a:p>
            <a:r>
              <a:rPr lang="en-US"/>
              <a:t>Latency 1/2</a:t>
            </a:r>
          </a:p>
          <a:p>
            <a:r>
              <a:rPr lang="en-US"/>
              <a:t>but Clock rate 3X and IPC is 3X</a:t>
            </a:r>
          </a:p>
          <a:p>
            <a:endParaRPr lang="en-US"/>
          </a:p>
          <a:p>
            <a:r>
              <a:rPr lang="en-US"/>
              <a:t>Now move to other 1/2 of industry</a:t>
            </a:r>
          </a:p>
        </p:txBody>
      </p:sp>
      <p:sp>
        <p:nvSpPr>
          <p:cNvPr id="761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7365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rIns="90480"/>
          <a:lstStyle/>
          <a:p>
            <a:r>
              <a:rPr lang="en-US"/>
              <a:t>1st generation</a:t>
            </a:r>
          </a:p>
          <a:p>
            <a:r>
              <a:rPr lang="en-US"/>
              <a:t>Latency 1/2</a:t>
            </a:r>
          </a:p>
          <a:p>
            <a:r>
              <a:rPr lang="en-US"/>
              <a:t>but Clock rate 3X and IPC is 3X</a:t>
            </a:r>
          </a:p>
          <a:p>
            <a:endParaRPr lang="en-US"/>
          </a:p>
          <a:p>
            <a:r>
              <a:rPr lang="en-US"/>
              <a:t>Now move to other 1/2 of industry</a:t>
            </a:r>
          </a:p>
        </p:txBody>
      </p:sp>
      <p:sp>
        <p:nvSpPr>
          <p:cNvPr id="7639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030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rIns="90480"/>
          <a:lstStyle/>
          <a:p>
            <a:r>
              <a:rPr lang="en-US"/>
              <a:t>1st generation</a:t>
            </a:r>
          </a:p>
          <a:p>
            <a:r>
              <a:rPr lang="en-US"/>
              <a:t>Latency 1/2</a:t>
            </a:r>
          </a:p>
          <a:p>
            <a:r>
              <a:rPr lang="en-US"/>
              <a:t>but Clock rate 3X and IPC is 3X</a:t>
            </a:r>
          </a:p>
          <a:p>
            <a:endParaRPr lang="en-US"/>
          </a:p>
          <a:p>
            <a:r>
              <a:rPr lang="en-US"/>
              <a:t>Now move to other 1/2 of industry</a:t>
            </a:r>
          </a:p>
        </p:txBody>
      </p:sp>
      <p:sp>
        <p:nvSpPr>
          <p:cNvPr id="7659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6952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512920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95174E8-652F-464A-86CA-2D7E6D87BB01}" type="datetime10">
              <a:rPr lang="zh-CN" altLang="en-US" smtClean="0"/>
              <a:t>16:07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A250F370-D1E7-4077-8E08-0F84906669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83096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402A40D-3D9A-4295-B581-10A83FB7BFF9}" type="datetime10">
              <a:rPr lang="zh-CN" altLang="en-US" smtClean="0"/>
              <a:t>16:07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CA0EF3-EE02-422F-9839-1D26B284DB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1191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95CACC-7845-42BC-AEE8-163F5E336AE4}" type="datetime10">
              <a:rPr lang="zh-CN" altLang="en-US" smtClean="0"/>
              <a:t>16:07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8169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73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87A1D5F-89AA-4861-9A8F-A92FBC978C42}" type="datetime10">
              <a:rPr lang="zh-CN" altLang="en-US" smtClean="0"/>
              <a:t>16:07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9179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728C8E-C40D-49C5-BFC4-E7E4FC077E51}" type="datetime10">
              <a:rPr lang="zh-CN" altLang="en-US" smtClean="0"/>
              <a:t>16:07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83964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3B519F6-644D-4916-8FDA-FF5730D45229}" type="datetime10">
              <a:rPr lang="zh-CN" altLang="en-US" smtClean="0"/>
              <a:t>16:07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D1DEDDA3-5544-4B59-BA66-7B31A1EC49A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6700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276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5475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1912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C5E9DE-D0B3-4EB0-8CD3-FB7D2A852850}" type="datetime10">
              <a:rPr lang="zh-CN" altLang="en-US" smtClean="0"/>
              <a:t>16:07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62504F6-CEB9-4D8B-82E8-1B5742F573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439844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5488EC-B46F-44F8-A643-C3A633354705}" type="datetime10">
              <a:rPr lang="zh-CN" altLang="en-US" smtClean="0"/>
              <a:t>16:07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C5D8FD77-704A-4F7A-935C-C77827A439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362747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6EC956-56AF-4FC0-ACF2-3C0EFE554EC0}" type="datetime10">
              <a:rPr lang="zh-CN" altLang="en-US" smtClean="0"/>
              <a:t>16:07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FFE68900-107A-49E7-99A8-268D755A58E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229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6E6C9C3-7A40-4267-82C7-1EDB0EDFDA9F}" type="datetime10">
              <a:rPr lang="zh-CN" altLang="en-US" smtClean="0"/>
              <a:t>16:07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1F0555C-6464-4DB4-A56C-735E33125A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94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B04526D-1F8F-4250-AB93-32D1B9D97919}" type="datetime10">
              <a:rPr lang="zh-CN" altLang="en-US" smtClean="0"/>
              <a:t>16:07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AA5C4EF-5F4C-4FC2-8EC8-5D7149D239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63090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3D6ED9F-FCD0-4CFD-9024-632B184325E7}" type="datetime10">
              <a:rPr lang="zh-CN" altLang="en-US" smtClean="0"/>
              <a:t>16:07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058ED758-5F56-4DC8-AE63-6C2C3614B51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87624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232287"/>
            <a:ext cx="7903790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3511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" y="10696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8744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188640"/>
            <a:ext cx="7696200" cy="685800"/>
          </a:xfrm>
          <a:noFill/>
          <a:ln/>
        </p:spPr>
        <p:txBody>
          <a:bodyPr lIns="90488" rIns="90488"/>
          <a:lstStyle/>
          <a:p>
            <a:r>
              <a:rPr lang="en-US" sz="2400" dirty="0"/>
              <a:t>5.2 Review of the ABCs of Caches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E3C377-3C6D-4B6B-8A52-7AA2CE0C5060}"/>
              </a:ext>
            </a:extLst>
          </p:cNvPr>
          <p:cNvSpPr/>
          <p:nvPr/>
        </p:nvSpPr>
        <p:spPr>
          <a:xfrm>
            <a:off x="323528" y="1058124"/>
            <a:ext cx="211949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dirty="0"/>
              <a:t>36 terms of Cache 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D774CCE-7409-4845-9145-FE8C3F413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80466"/>
              </p:ext>
            </p:extLst>
          </p:nvPr>
        </p:nvGraphicFramePr>
        <p:xfrm>
          <a:off x="433735" y="1373928"/>
          <a:ext cx="8390830" cy="4795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9063">
                  <a:extLst>
                    <a:ext uri="{9D8B030D-6E8A-4147-A177-3AD203B41FA5}">
                      <a16:colId xmlns:a16="http://schemas.microsoft.com/office/drawing/2014/main" val="3236114871"/>
                    </a:ext>
                  </a:extLst>
                </a:gridCol>
                <a:gridCol w="3098153">
                  <a:extLst>
                    <a:ext uri="{9D8B030D-6E8A-4147-A177-3AD203B41FA5}">
                      <a16:colId xmlns:a16="http://schemas.microsoft.com/office/drawing/2014/main" val="112852230"/>
                    </a:ext>
                  </a:extLst>
                </a:gridCol>
                <a:gridCol w="2323614">
                  <a:extLst>
                    <a:ext uri="{9D8B030D-6E8A-4147-A177-3AD203B41FA5}">
                      <a16:colId xmlns:a16="http://schemas.microsoft.com/office/drawing/2014/main" val="1471002979"/>
                    </a:ext>
                  </a:extLst>
                </a:gridCol>
              </a:tblGrid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Cache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full associative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write allocate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8888519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Virtual memory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dirty bit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unified cache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7393737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Memory stall cycles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block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block offset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1337475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misses per instruction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direct mapped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write back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834631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Valid bit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data cache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locality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7445617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Block address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hit time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address trace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9785098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Write through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cache miss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set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7830387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Instruction cache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page fault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miss rate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9640247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random replacememt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index field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cache hit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7639323"/>
                  </a:ext>
                </a:extLst>
              </a:tr>
              <a:tr h="7241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Average memory access time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tag field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5441901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n-way set associative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no-write allocate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miss penalty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1134328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Least-recently used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write buffer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write stall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365247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58200" cy="51054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/>
              <a:t>Caching</a:t>
            </a:r>
            <a:r>
              <a:rPr lang="en-US" sz="2000" dirty="0"/>
              <a:t> is a general concept used in processors, operating 		      systems, file systems, and applications.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There are</a:t>
            </a:r>
            <a:r>
              <a:rPr lang="en-US" sz="2200" dirty="0">
                <a:solidFill>
                  <a:schemeClr val="hlink"/>
                </a:solidFill>
              </a:rPr>
              <a:t> </a:t>
            </a:r>
            <a:r>
              <a:rPr lang="en-US" sz="2200" b="1" dirty="0"/>
              <a:t>Four Questions </a:t>
            </a:r>
            <a:r>
              <a:rPr lang="en-US" sz="2200" dirty="0"/>
              <a:t>for Memory Hierarchy Designers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hlink"/>
                </a:solidFill>
              </a:rPr>
              <a:t>Q1</a:t>
            </a:r>
            <a:r>
              <a:rPr lang="en-US" sz="2000" dirty="0"/>
              <a:t>: Where can a block be placed in the upper level?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i="1" dirty="0">
                <a:solidFill>
                  <a:schemeClr val="hlink"/>
                </a:solidFill>
              </a:rPr>
              <a:t>							(Block placement)</a:t>
            </a:r>
          </a:p>
          <a:p>
            <a:pPr lvl="1">
              <a:lnSpc>
                <a:spcPct val="80000"/>
              </a:lnSpc>
            </a:pPr>
            <a:r>
              <a:rPr lang="en-US" sz="2000" b="0" dirty="0"/>
              <a:t>Fully Associative, Set Associative, Direct Mapped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hlink"/>
                </a:solidFill>
              </a:rPr>
              <a:t>Q2</a:t>
            </a:r>
            <a:r>
              <a:rPr lang="en-US" sz="2000" dirty="0"/>
              <a:t>: How is a block found if it is in the upper level?</a:t>
            </a:r>
            <a:br>
              <a:rPr lang="en-US" sz="2000" dirty="0"/>
            </a:br>
            <a:r>
              <a:rPr lang="en-US" sz="2000" i="1" dirty="0">
                <a:solidFill>
                  <a:schemeClr val="hlink"/>
                </a:solidFill>
              </a:rPr>
              <a:t> 						(Block identification)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b="0" dirty="0"/>
              <a:t>Tag/Block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hlink"/>
                </a:solidFill>
              </a:rPr>
              <a:t>Q3</a:t>
            </a:r>
            <a:r>
              <a:rPr lang="en-US" sz="2000" dirty="0"/>
              <a:t>: Which block should be replaced on a miss? </a:t>
            </a:r>
            <a:br>
              <a:rPr lang="en-US" sz="2000" dirty="0"/>
            </a:br>
            <a:r>
              <a:rPr lang="en-US" sz="2000" dirty="0"/>
              <a:t>						</a:t>
            </a:r>
            <a:r>
              <a:rPr lang="en-US" sz="2000" i="1" dirty="0">
                <a:solidFill>
                  <a:schemeClr val="hlink"/>
                </a:solidFill>
              </a:rPr>
              <a:t>(Block replacement)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b="0" dirty="0"/>
              <a:t>Random, LRU,FIFO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hlink"/>
                </a:solidFill>
              </a:rPr>
              <a:t>Q4</a:t>
            </a:r>
            <a:r>
              <a:rPr lang="en-US" sz="2000" dirty="0"/>
              <a:t>: What happens on a write? </a:t>
            </a:r>
            <a:br>
              <a:rPr lang="en-US" sz="2000" dirty="0"/>
            </a:br>
            <a:r>
              <a:rPr lang="en-US" sz="2000" dirty="0"/>
              <a:t>						</a:t>
            </a:r>
            <a:r>
              <a:rPr lang="en-US" sz="2000" i="1" dirty="0">
                <a:solidFill>
                  <a:schemeClr val="hlink"/>
                </a:solidFill>
              </a:rPr>
              <a:t>(Write strategy)</a:t>
            </a:r>
          </a:p>
          <a:p>
            <a:pPr lvl="1">
              <a:lnSpc>
                <a:spcPct val="80000"/>
              </a:lnSpc>
            </a:pPr>
            <a:r>
              <a:rPr lang="en-US" sz="2000" b="0" dirty="0"/>
              <a:t>Write Back or Write Through (with Write Buffer)</a:t>
            </a:r>
          </a:p>
        </p:txBody>
      </p:sp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7696200" cy="685800"/>
          </a:xfrm>
          <a:noFill/>
          <a:ln/>
        </p:spPr>
        <p:txBody>
          <a:bodyPr lIns="90488" rIns="90488"/>
          <a:lstStyle/>
          <a:p>
            <a:r>
              <a:rPr lang="en-US" sz="2400" dirty="0"/>
              <a:t>Four Questions for Memory Hierarchy Designers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8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4876800"/>
          </a:xfrm>
          <a:noFill/>
          <a:ln/>
        </p:spPr>
        <p:txBody>
          <a:bodyPr lIns="90488" rIns="90488"/>
          <a:lstStyle/>
          <a:p>
            <a:r>
              <a:rPr lang="en-US" altLang="zh-CN" sz="2800" dirty="0">
                <a:ea typeface="宋体" pitchFamily="2" charset="-122"/>
              </a:rPr>
              <a:t>Direct mapped 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Block can only go in one place in the cache </a:t>
            </a:r>
          </a:p>
          <a:p>
            <a:pPr algn="ctr">
              <a:buFontTx/>
              <a:buNone/>
            </a:pPr>
            <a:r>
              <a:rPr lang="en-US" altLang="zh-CN" sz="2200" dirty="0">
                <a:ea typeface="宋体" pitchFamily="2" charset="-122"/>
              </a:rPr>
              <a:t>Usually address </a:t>
            </a:r>
            <a:r>
              <a:rPr lang="en-US" altLang="zh-CN" sz="2200" dirty="0">
                <a:solidFill>
                  <a:schemeClr val="hlink"/>
                </a:solidFill>
                <a:ea typeface="宋体" pitchFamily="2" charset="-122"/>
              </a:rPr>
              <a:t>MOD</a:t>
            </a:r>
            <a:r>
              <a:rPr lang="en-US" altLang="zh-CN" sz="2200" dirty="0">
                <a:ea typeface="宋体" pitchFamily="2" charset="-122"/>
              </a:rPr>
              <a:t> Number of blocks in cache</a:t>
            </a:r>
          </a:p>
          <a:p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Fully associative </a:t>
            </a:r>
          </a:p>
          <a:p>
            <a:pPr algn="ctr">
              <a:buFontTx/>
              <a:buNone/>
            </a:pPr>
            <a:r>
              <a:rPr lang="en-US" altLang="zh-CN" sz="2200" dirty="0">
                <a:ea typeface="宋体" pitchFamily="2" charset="-122"/>
              </a:rPr>
              <a:t>Block can go anywhere in cache. </a:t>
            </a:r>
          </a:p>
          <a:p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Set associative</a:t>
            </a:r>
            <a:r>
              <a:rPr lang="en-US" altLang="zh-CN" sz="2800" dirty="0">
                <a:ea typeface="宋体" pitchFamily="2" charset="-122"/>
              </a:rPr>
              <a:t> 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Block can go in one of a set of places in the cache. 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A set is a group of blocks in the cache.</a:t>
            </a:r>
          </a:p>
          <a:p>
            <a:pPr lvl="1" algn="ctr">
              <a:buFontTx/>
              <a:buNone/>
            </a:pPr>
            <a:r>
              <a:rPr lang="en-US" altLang="zh-CN" sz="2200" dirty="0">
                <a:ea typeface="宋体" pitchFamily="2" charset="-122"/>
              </a:rPr>
              <a:t>Block address </a:t>
            </a:r>
            <a:r>
              <a:rPr lang="en-US" altLang="zh-CN" sz="2200" dirty="0">
                <a:solidFill>
                  <a:schemeClr val="hlink"/>
                </a:solidFill>
                <a:ea typeface="宋体" pitchFamily="2" charset="-122"/>
              </a:rPr>
              <a:t>MOD</a:t>
            </a:r>
            <a:r>
              <a:rPr lang="en-US" altLang="zh-CN" sz="2200" dirty="0">
                <a:ea typeface="宋体" pitchFamily="2" charset="-122"/>
              </a:rPr>
              <a:t> Number of </a:t>
            </a:r>
            <a:r>
              <a:rPr lang="en-US" altLang="zh-CN" sz="2200" i="1" dirty="0">
                <a:ea typeface="宋体" pitchFamily="2" charset="-122"/>
              </a:rPr>
              <a:t>sets</a:t>
            </a:r>
            <a:r>
              <a:rPr lang="en-US" altLang="zh-CN" sz="2200" dirty="0">
                <a:ea typeface="宋体" pitchFamily="2" charset="-122"/>
              </a:rPr>
              <a:t> in the cache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If sets have n blocks, the cache is said to be n-way set associative. </a:t>
            </a:r>
            <a:r>
              <a:rPr lang="en-US" altLang="zh-CN" sz="2000" b="0" dirty="0">
                <a:solidFill>
                  <a:srgbClr val="000000"/>
                </a:solidFill>
                <a:latin typeface="Palatino" pitchFamily="18" charset="0"/>
                <a:ea typeface="宋体" pitchFamily="2" charset="-122"/>
              </a:rPr>
              <a:t> </a:t>
            </a:r>
            <a:endParaRPr lang="en-US" sz="2000" b="0" dirty="0"/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title"/>
          </p:nvPr>
        </p:nvSpPr>
        <p:spPr>
          <a:xfrm>
            <a:off x="723900" y="361950"/>
            <a:ext cx="7696200" cy="685800"/>
          </a:xfrm>
          <a:noFill/>
          <a:ln/>
        </p:spPr>
        <p:txBody>
          <a:bodyPr lIns="90488" rIns="90488"/>
          <a:lstStyle/>
          <a:p>
            <a:r>
              <a:rPr lang="en-US" dirty="0"/>
              <a:t>Q1:</a:t>
            </a:r>
            <a:r>
              <a:rPr lang="en-US" b="0" dirty="0">
                <a:solidFill>
                  <a:srgbClr val="081D58"/>
                </a:solidFill>
                <a:latin typeface="Times New Roman" pitchFamily="18" charset="0"/>
              </a:rPr>
              <a:t> </a:t>
            </a:r>
            <a:r>
              <a:rPr lang="en-US" dirty="0"/>
              <a:t>Block Placement</a:t>
            </a:r>
            <a:br>
              <a:rPr lang="en-US" dirty="0"/>
            </a:br>
            <a:endParaRPr lang="en-US" dirty="0"/>
          </a:p>
        </p:txBody>
      </p:sp>
      <p:sp>
        <p:nvSpPr>
          <p:cNvPr id="769029" name="Rectangle 5"/>
          <p:cNvSpPr>
            <a:spLocks noChangeArrowheads="1"/>
          </p:cNvSpPr>
          <p:nvPr/>
        </p:nvSpPr>
        <p:spPr bwMode="auto">
          <a:xfrm>
            <a:off x="609600" y="2438400"/>
            <a:ext cx="7924800" cy="20764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zh-CN" altLang="en-US" sz="2600" dirty="0">
              <a:latin typeface="Times" pitchFamily="18" charset="0"/>
              <a:ea typeface="宋体" pitchFamily="2" charset="-122"/>
            </a:endParaRPr>
          </a:p>
          <a:p>
            <a:pPr algn="l">
              <a:buFontTx/>
              <a:buChar char="•"/>
            </a:pPr>
            <a:r>
              <a:rPr lang="en-US" altLang="zh-CN" sz="2600" i="1" dirty="0">
                <a:solidFill>
                  <a:srgbClr val="000000"/>
                </a:solidFill>
                <a:latin typeface="Palatino" pitchFamily="18" charset="0"/>
                <a:ea typeface="宋体" pitchFamily="2" charset="-122"/>
              </a:rPr>
              <a:t>Note that direct mapped is the same as 1-way</a:t>
            </a:r>
            <a:r>
              <a:rPr lang="en-US" altLang="zh-CN" sz="2600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600" i="1" dirty="0">
                <a:solidFill>
                  <a:srgbClr val="000000"/>
                </a:solidFill>
                <a:latin typeface="Palatino" pitchFamily="18" charset="0"/>
                <a:ea typeface="宋体" pitchFamily="2" charset="-122"/>
              </a:rPr>
              <a:t>set associative, and fully associative is m-way</a:t>
            </a:r>
            <a:r>
              <a:rPr lang="en-US" altLang="zh-CN" sz="2600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600" i="1" dirty="0">
                <a:solidFill>
                  <a:srgbClr val="000000"/>
                </a:solidFill>
                <a:latin typeface="Palatino" pitchFamily="18" charset="0"/>
                <a:ea typeface="宋体" pitchFamily="2" charset="-122"/>
              </a:rPr>
              <a:t>set-associative (for a cache with m blocks).</a:t>
            </a:r>
            <a:r>
              <a:rPr lang="en-US" altLang="zh-CN" sz="2600" dirty="0">
                <a:latin typeface="Comic Sans MS" pitchFamily="66" charset="0"/>
                <a:ea typeface="宋体" pitchFamily="2" charset="-122"/>
              </a:rPr>
              <a:t> </a:t>
            </a:r>
          </a:p>
          <a:p>
            <a:pPr algn="l"/>
            <a:endParaRPr lang="en-US" altLang="zh-CN" sz="2600" dirty="0">
              <a:latin typeface="Times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6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58200" cy="4876800"/>
          </a:xfrm>
          <a:ln/>
        </p:spPr>
        <p:txBody>
          <a:bodyPr lIns="90488" rIns="90488"/>
          <a:lstStyle/>
          <a:p>
            <a:pPr>
              <a:buFontTx/>
              <a:buNone/>
            </a:pPr>
            <a:endParaRPr lang="en-US" sz="3200" b="0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696200" cy="685800"/>
          </a:xfrm>
          <a:noFill/>
          <a:ln/>
        </p:spPr>
        <p:txBody>
          <a:bodyPr lIns="90488" rIns="90488"/>
          <a:lstStyle/>
          <a:p>
            <a:r>
              <a:rPr lang="en-US" dirty="0"/>
              <a:t>Figure5.4 </a:t>
            </a:r>
            <a:r>
              <a:rPr lang="en-US" b="0" dirty="0">
                <a:solidFill>
                  <a:srgbClr val="081D58"/>
                </a:solidFill>
              </a:rPr>
              <a:t> </a:t>
            </a:r>
            <a:r>
              <a:rPr lang="en-US" dirty="0"/>
              <a:t>8-32 Block Placement</a:t>
            </a:r>
            <a:br>
              <a:rPr lang="en-US" dirty="0"/>
            </a:br>
            <a:endParaRPr lang="en-US" dirty="0"/>
          </a:p>
        </p:txBody>
      </p:sp>
      <p:pic>
        <p:nvPicPr>
          <p:cNvPr id="7680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8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58200" cy="4876800"/>
          </a:xfrm>
          <a:noFill/>
          <a:ln/>
        </p:spPr>
        <p:txBody>
          <a:bodyPr lIns="90488" rIns="90488"/>
          <a:lstStyle/>
          <a:p>
            <a:r>
              <a:rPr lang="en-US" dirty="0">
                <a:ea typeface="宋体" pitchFamily="2" charset="-122"/>
              </a:rPr>
              <a:t>Every block has an </a:t>
            </a:r>
            <a:r>
              <a:rPr lang="en-US" b="1" dirty="0">
                <a:ea typeface="宋体" pitchFamily="2" charset="-122"/>
              </a:rPr>
              <a:t>address tag </a:t>
            </a:r>
            <a:r>
              <a:rPr lang="en-US" dirty="0">
                <a:ea typeface="宋体" pitchFamily="2" charset="-122"/>
              </a:rPr>
              <a:t>that stores the main memory address of the data stored in the block.</a:t>
            </a:r>
          </a:p>
          <a:p>
            <a:endParaRPr lang="en-US" dirty="0">
              <a:ea typeface="宋体" pitchFamily="2" charset="-122"/>
            </a:endParaRPr>
          </a:p>
          <a:p>
            <a:r>
              <a:rPr lang="en-US" dirty="0">
                <a:ea typeface="宋体" pitchFamily="2" charset="-122"/>
              </a:rPr>
              <a:t>When checking the cache, the processor will </a:t>
            </a:r>
            <a:r>
              <a:rPr lang="en-US" b="1" dirty="0">
                <a:ea typeface="宋体" pitchFamily="2" charset="-122"/>
              </a:rPr>
              <a:t>compare</a:t>
            </a:r>
            <a:r>
              <a:rPr lang="en-US" dirty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dirty="0">
                <a:ea typeface="宋体" pitchFamily="2" charset="-122"/>
              </a:rPr>
              <a:t>the requested </a:t>
            </a:r>
            <a:r>
              <a:rPr lang="en-US" b="1" dirty="0">
                <a:ea typeface="宋体" pitchFamily="2" charset="-122"/>
              </a:rPr>
              <a:t>memory address to the cache tag</a:t>
            </a:r>
            <a:r>
              <a:rPr lang="en-US" dirty="0">
                <a:ea typeface="宋体" pitchFamily="2" charset="-122"/>
              </a:rPr>
              <a:t> -- if the two are equal, then there is a cache hit and the data is present in the cache</a:t>
            </a:r>
          </a:p>
          <a:p>
            <a:pPr marL="0" indent="0">
              <a:buNone/>
            </a:pPr>
            <a:endParaRPr lang="en-US" dirty="0">
              <a:ea typeface="宋体" pitchFamily="2" charset="-122"/>
            </a:endParaRPr>
          </a:p>
          <a:p>
            <a:r>
              <a:rPr lang="en-US" dirty="0">
                <a:ea typeface="宋体" pitchFamily="2" charset="-122"/>
              </a:rPr>
              <a:t>Often, each cache block also has a </a:t>
            </a:r>
            <a:r>
              <a:rPr lang="en-US" b="1" dirty="0">
                <a:ea typeface="宋体" pitchFamily="2" charset="-122"/>
              </a:rPr>
              <a:t>valid bit </a:t>
            </a:r>
            <a:r>
              <a:rPr lang="en-US" dirty="0">
                <a:ea typeface="宋体" pitchFamily="2" charset="-122"/>
              </a:rPr>
              <a:t>that tells if the contents of the cache block are valid</a:t>
            </a:r>
          </a:p>
          <a:p>
            <a:pPr>
              <a:buFontTx/>
              <a:buNone/>
            </a:pPr>
            <a:endParaRPr lang="en-US" sz="2600" dirty="0">
              <a:ea typeface="宋体" pitchFamily="2" charset="-122"/>
            </a:endParaRPr>
          </a:p>
        </p:txBody>
      </p:sp>
      <p:sp>
        <p:nvSpPr>
          <p:cNvPr id="770052" name="Rectangle 4"/>
          <p:cNvSpPr>
            <a:spLocks noGrp="1" noChangeArrowheads="1"/>
          </p:cNvSpPr>
          <p:nvPr>
            <p:ph type="title"/>
          </p:nvPr>
        </p:nvSpPr>
        <p:spPr>
          <a:xfrm>
            <a:off x="723900" y="188640"/>
            <a:ext cx="7696200" cy="685800"/>
          </a:xfrm>
          <a:noFill/>
          <a:ln/>
        </p:spPr>
        <p:txBody>
          <a:bodyPr lIns="90488" rIns="90488"/>
          <a:lstStyle/>
          <a:p>
            <a:r>
              <a:rPr lang="en-US" dirty="0"/>
              <a:t>Q2: Block Identification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idx="1"/>
          </p:nvPr>
        </p:nvSpPr>
        <p:spPr>
          <a:xfrm>
            <a:off x="0" y="1981200"/>
            <a:ext cx="8534400" cy="44958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</a:pPr>
            <a:r>
              <a:rPr lang="en-US" dirty="0">
                <a:ea typeface="宋体" pitchFamily="2" charset="-122"/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e </a:t>
            </a:r>
            <a:r>
              <a:rPr lang="en-US" dirty="0">
                <a:solidFill>
                  <a:schemeClr val="hlink"/>
                </a:solidFill>
              </a:rPr>
              <a:t>Index</a:t>
            </a:r>
            <a:r>
              <a:rPr lang="en-US" dirty="0">
                <a:solidFill>
                  <a:srgbClr val="000000"/>
                </a:solidFill>
              </a:rPr>
              <a:t> field selects</a:t>
            </a:r>
          </a:p>
          <a:p>
            <a:pPr lvl="1">
              <a:lnSpc>
                <a:spcPct val="80000"/>
              </a:lnSpc>
            </a:pPr>
            <a:r>
              <a:rPr lang="en-US" sz="2400" b="0" dirty="0">
                <a:solidFill>
                  <a:srgbClr val="081D58"/>
                </a:solidFill>
              </a:rPr>
              <a:t> </a:t>
            </a:r>
            <a:r>
              <a:rPr lang="en-US" sz="2400" b="0" dirty="0">
                <a:solidFill>
                  <a:srgbClr val="000000"/>
                </a:solidFill>
              </a:rPr>
              <a:t>The </a:t>
            </a:r>
            <a:r>
              <a:rPr lang="en-US" sz="2400" dirty="0">
                <a:solidFill>
                  <a:srgbClr val="FD0128"/>
                </a:solidFill>
              </a:rPr>
              <a:t>set</a:t>
            </a:r>
            <a:r>
              <a:rPr lang="en-US" sz="2400" b="0" dirty="0">
                <a:solidFill>
                  <a:srgbClr val="000000"/>
                </a:solidFill>
              </a:rPr>
              <a:t>, in case of a </a:t>
            </a:r>
            <a:r>
              <a:rPr lang="en-US" sz="2400" dirty="0">
                <a:solidFill>
                  <a:srgbClr val="FD0128"/>
                </a:solidFill>
              </a:rPr>
              <a:t>set-associative cache</a:t>
            </a:r>
          </a:p>
          <a:p>
            <a:pPr lvl="1">
              <a:lnSpc>
                <a:spcPct val="80000"/>
              </a:lnSpc>
            </a:pPr>
            <a:r>
              <a:rPr lang="en-US" sz="2400" b="0" dirty="0">
                <a:solidFill>
                  <a:srgbClr val="000000"/>
                </a:solidFill>
              </a:rPr>
              <a:t>The </a:t>
            </a:r>
            <a:r>
              <a:rPr lang="en-US" sz="2400" dirty="0">
                <a:solidFill>
                  <a:srgbClr val="FD0128"/>
                </a:solidFill>
              </a:rPr>
              <a:t>block</a:t>
            </a:r>
            <a:r>
              <a:rPr lang="en-US" sz="2400" b="0" dirty="0">
                <a:solidFill>
                  <a:srgbClr val="000000"/>
                </a:solidFill>
              </a:rPr>
              <a:t>, in case of a </a:t>
            </a:r>
            <a:r>
              <a:rPr lang="en-US" sz="2400" dirty="0">
                <a:solidFill>
                  <a:srgbClr val="FD0128"/>
                </a:solidFill>
              </a:rPr>
              <a:t>direct-mapped cache</a:t>
            </a:r>
          </a:p>
          <a:p>
            <a:pPr lvl="1">
              <a:lnSpc>
                <a:spcPct val="80000"/>
              </a:lnSpc>
            </a:pPr>
            <a:r>
              <a:rPr lang="en-US" sz="2400" b="0" dirty="0">
                <a:solidFill>
                  <a:srgbClr val="000000"/>
                </a:solidFill>
              </a:rPr>
              <a:t>Has as many bits as </a:t>
            </a:r>
            <a:r>
              <a:rPr lang="en-US" sz="2400" dirty="0">
                <a:solidFill>
                  <a:srgbClr val="FD0128"/>
                </a:solidFill>
              </a:rPr>
              <a:t>log2(#sets) </a:t>
            </a:r>
            <a:r>
              <a:rPr lang="en-US" sz="2400" b="0" dirty="0">
                <a:solidFill>
                  <a:srgbClr val="000000"/>
                </a:solidFill>
              </a:rPr>
              <a:t>for </a:t>
            </a:r>
            <a:r>
              <a:rPr lang="en-US" sz="2400" dirty="0">
                <a:solidFill>
                  <a:srgbClr val="FD0128"/>
                </a:solidFill>
              </a:rPr>
              <a:t>set-associative caches</a:t>
            </a:r>
            <a:r>
              <a:rPr lang="en-US" sz="2400" b="0" dirty="0">
                <a:solidFill>
                  <a:srgbClr val="000000"/>
                </a:solidFill>
              </a:rPr>
              <a:t>, or </a:t>
            </a:r>
            <a:r>
              <a:rPr lang="en-US" sz="2400" dirty="0">
                <a:solidFill>
                  <a:srgbClr val="FD0128"/>
                </a:solidFill>
              </a:rPr>
              <a:t>log2(#blocks) </a:t>
            </a:r>
            <a:r>
              <a:rPr lang="en-US" sz="2400" b="0" dirty="0">
                <a:solidFill>
                  <a:srgbClr val="000000"/>
                </a:solidFill>
              </a:rPr>
              <a:t>for </a:t>
            </a:r>
            <a:r>
              <a:rPr lang="en-US" sz="2400" dirty="0">
                <a:solidFill>
                  <a:srgbClr val="FD0128"/>
                </a:solidFill>
              </a:rPr>
              <a:t>direct-mapped caches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chemeClr val="hlink"/>
                </a:solidFill>
              </a:rPr>
              <a:t>Byte Offset</a:t>
            </a:r>
            <a:r>
              <a:rPr lang="en-US" dirty="0">
                <a:solidFill>
                  <a:srgbClr val="000000"/>
                </a:solidFill>
              </a:rPr>
              <a:t> field selects</a:t>
            </a:r>
          </a:p>
          <a:p>
            <a:pPr lvl="1">
              <a:lnSpc>
                <a:spcPct val="80000"/>
              </a:lnSpc>
            </a:pPr>
            <a:r>
              <a:rPr lang="en-US" sz="2400" b="0" dirty="0">
                <a:solidFill>
                  <a:srgbClr val="081D58"/>
                </a:solidFill>
              </a:rPr>
              <a:t> </a:t>
            </a:r>
            <a:r>
              <a:rPr lang="en-US" sz="2400" b="0" dirty="0">
                <a:solidFill>
                  <a:srgbClr val="000000"/>
                </a:solidFill>
              </a:rPr>
              <a:t>The byte within the block</a:t>
            </a:r>
          </a:p>
          <a:p>
            <a:pPr lvl="1">
              <a:lnSpc>
                <a:spcPct val="80000"/>
              </a:lnSpc>
            </a:pPr>
            <a:r>
              <a:rPr lang="en-US" sz="2400" b="0" dirty="0">
                <a:solidFill>
                  <a:srgbClr val="000000"/>
                </a:solidFill>
              </a:rPr>
              <a:t>Has as many bits as </a:t>
            </a:r>
            <a:r>
              <a:rPr lang="en-US" sz="2400" dirty="0">
                <a:solidFill>
                  <a:srgbClr val="FD0128"/>
                </a:solidFill>
              </a:rPr>
              <a:t>log2(size of block)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chemeClr val="hlink"/>
                </a:solidFill>
              </a:rPr>
              <a:t>Tag</a:t>
            </a:r>
            <a:r>
              <a:rPr lang="en-US" dirty="0">
                <a:solidFill>
                  <a:srgbClr val="000000"/>
                </a:solidFill>
              </a:rPr>
              <a:t> is used to find the matching block within a set or in the cache</a:t>
            </a:r>
          </a:p>
          <a:p>
            <a:pPr lvl="1">
              <a:lnSpc>
                <a:spcPct val="80000"/>
              </a:lnSpc>
            </a:pPr>
            <a:r>
              <a:rPr lang="en-US" sz="2400" b="0" dirty="0">
                <a:solidFill>
                  <a:srgbClr val="000000"/>
                </a:solidFill>
              </a:rPr>
              <a:t>Has as many bits as </a:t>
            </a:r>
            <a:r>
              <a:rPr lang="en-US" sz="2400" dirty="0" err="1">
                <a:solidFill>
                  <a:srgbClr val="FD0128"/>
                </a:solidFill>
              </a:rPr>
              <a:t>Address_size</a:t>
            </a:r>
            <a:r>
              <a:rPr lang="en-US" sz="2400" dirty="0">
                <a:solidFill>
                  <a:srgbClr val="FD0128"/>
                </a:solidFill>
              </a:rPr>
              <a:t> – </a:t>
            </a:r>
            <a:r>
              <a:rPr lang="en-US" sz="2400" dirty="0" err="1">
                <a:solidFill>
                  <a:srgbClr val="FD0128"/>
                </a:solidFill>
              </a:rPr>
              <a:t>Index_size</a:t>
            </a:r>
            <a:r>
              <a:rPr lang="en-US" sz="2400" dirty="0">
                <a:solidFill>
                  <a:srgbClr val="FD0128"/>
                </a:solidFill>
              </a:rPr>
              <a:t> – </a:t>
            </a:r>
            <a:r>
              <a:rPr lang="en-US" sz="2400" dirty="0" err="1">
                <a:solidFill>
                  <a:srgbClr val="FD0128"/>
                </a:solidFill>
              </a:rPr>
              <a:t>Byte_Offset_Size</a:t>
            </a:r>
            <a:endParaRPr lang="en-US" sz="2400" dirty="0">
              <a:solidFill>
                <a:srgbClr val="FD0128"/>
              </a:solidFill>
            </a:endParaRP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title"/>
          </p:nvPr>
        </p:nvSpPr>
        <p:spPr>
          <a:xfrm>
            <a:off x="723900" y="152400"/>
            <a:ext cx="7696200" cy="685800"/>
          </a:xfrm>
          <a:noFill/>
          <a:ln/>
        </p:spPr>
        <p:txBody>
          <a:bodyPr lIns="90488" rIns="90488"/>
          <a:lstStyle/>
          <a:p>
            <a:r>
              <a:rPr lang="en-US" dirty="0"/>
              <a:t>The Format of the Physical Address</a:t>
            </a:r>
          </a:p>
        </p:txBody>
      </p:sp>
      <p:pic>
        <p:nvPicPr>
          <p:cNvPr id="771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219200"/>
            <a:ext cx="51435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1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4"/>
            <a:ext cx="8763000" cy="2243137"/>
          </a:xfrm>
          <a:prstGeom prst="rect">
            <a:avLst/>
          </a:prstGeom>
          <a:solidFill>
            <a:srgbClr val="FFFFCC"/>
          </a:solidFill>
          <a:ln w="19050">
            <a:solidFill>
              <a:schemeClr val="hlink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458200" cy="990600"/>
          </a:xfrm>
          <a:ln/>
        </p:spPr>
        <p:txBody>
          <a:bodyPr lIns="90488" rIns="90488"/>
          <a:lstStyle/>
          <a:p>
            <a:endParaRPr lang="en-US" sz="32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2100" name="Rectangle 4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8001000" cy="685800"/>
          </a:xfrm>
          <a:noFill/>
          <a:ln/>
        </p:spPr>
        <p:txBody>
          <a:bodyPr lIns="90488" rIns="90488"/>
          <a:lstStyle/>
          <a:p>
            <a:pPr algn="l"/>
            <a:r>
              <a:rPr lang="en-US" sz="2600" dirty="0"/>
              <a:t>Direct-mapped Cache Example (1-word Blocks)</a:t>
            </a:r>
          </a:p>
        </p:txBody>
      </p:sp>
      <p:pic>
        <p:nvPicPr>
          <p:cNvPr id="772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392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458200" cy="990600"/>
          </a:xfrm>
          <a:noFill/>
          <a:ln/>
        </p:spPr>
        <p:txBody>
          <a:bodyPr lIns="90488" rIns="90488"/>
          <a:lstStyle/>
          <a:p>
            <a:r>
              <a:rPr lang="en-US" sz="2200">
                <a:solidFill>
                  <a:srgbClr val="000000"/>
                </a:solidFill>
                <a:latin typeface="Times New Roman" pitchFamily="18" charset="0"/>
              </a:rPr>
              <a:t>Assume cache has 4 blocks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154340"/>
            <a:ext cx="8153400" cy="685800"/>
          </a:xfrm>
          <a:noFill/>
          <a:ln/>
        </p:spPr>
        <p:txBody>
          <a:bodyPr lIns="90488" rIns="90488"/>
          <a:lstStyle/>
          <a:p>
            <a:pPr algn="l"/>
            <a:r>
              <a:rPr lang="en-US" sz="2600" dirty="0"/>
              <a:t>Fully-Associative Cache example (1-word Blocks)</a:t>
            </a:r>
          </a:p>
        </p:txBody>
      </p:sp>
      <p:pic>
        <p:nvPicPr>
          <p:cNvPr id="773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333500"/>
            <a:ext cx="87630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458200" cy="990600"/>
          </a:xfrm>
          <a:noFill/>
          <a:ln/>
        </p:spPr>
        <p:txBody>
          <a:bodyPr lIns="90488" rIns="90488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200" b="0">
                <a:solidFill>
                  <a:srgbClr val="000000"/>
                </a:solidFill>
                <a:latin typeface="Times New Roman" pitchFamily="18" charset="0"/>
              </a:rPr>
              <a:t>Assume cache has 4 blocks and each block is 1 word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200" b="0">
                <a:solidFill>
                  <a:srgbClr val="000000"/>
                </a:solidFill>
                <a:latin typeface="Times New Roman" pitchFamily="18" charset="0"/>
              </a:rPr>
              <a:t>2 blocks per set, hence 2 sets per cache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152400"/>
            <a:ext cx="8153400" cy="685800"/>
          </a:xfrm>
          <a:noFill/>
          <a:ln/>
        </p:spPr>
        <p:txBody>
          <a:bodyPr lIns="90488" rIns="90488"/>
          <a:lstStyle/>
          <a:p>
            <a:r>
              <a:rPr lang="en-US" sz="2600" dirty="0"/>
              <a:t>2-Way Set-Associative Cache</a:t>
            </a:r>
          </a:p>
        </p:txBody>
      </p:sp>
      <p:graphicFrame>
        <p:nvGraphicFramePr>
          <p:cNvPr id="774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025624"/>
              </p:ext>
            </p:extLst>
          </p:nvPr>
        </p:nvGraphicFramePr>
        <p:xfrm>
          <a:off x="827584" y="1772816"/>
          <a:ext cx="7379959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199" name="BMP 图像" r:id="rId3" imgW="7811590" imgH="5180952" progId="Paint.Picture">
                  <p:embed/>
                </p:oleObj>
              </mc:Choice>
              <mc:Fallback>
                <p:oleObj name="BMP 图像" r:id="rId3" imgW="7811590" imgH="5180952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72816"/>
                        <a:ext cx="7379959" cy="4896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458200" cy="1143000"/>
          </a:xfrm>
          <a:noFill/>
          <a:ln/>
        </p:spPr>
        <p:txBody>
          <a:bodyPr lIns="90488" rIns="90488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>
                <a:solidFill>
                  <a:srgbClr val="000000"/>
                </a:solidFill>
              </a:rPr>
              <a:t>In a direct-mapped cache, there is only one block that can be replaced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>
                <a:solidFill>
                  <a:srgbClr val="000000"/>
                </a:solidFill>
              </a:rPr>
              <a:t>In set-associative and fully-associative caches, there are N blocks (where N is the degree of associativity</a:t>
            </a:r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title"/>
          </p:nvPr>
        </p:nvSpPr>
        <p:spPr>
          <a:xfrm>
            <a:off x="759748" y="152400"/>
            <a:ext cx="8153400" cy="685800"/>
          </a:xfrm>
          <a:noFill/>
          <a:ln/>
        </p:spPr>
        <p:txBody>
          <a:bodyPr lIns="90488" rIns="90488"/>
          <a:lstStyle/>
          <a:p>
            <a:r>
              <a:rPr lang="en-US" sz="2600" dirty="0"/>
              <a:t>Q3: Block </a:t>
            </a:r>
            <a:r>
              <a:rPr lang="en-US" dirty="0"/>
              <a:t>Replacement</a:t>
            </a:r>
          </a:p>
        </p:txBody>
      </p:sp>
      <p:pic>
        <p:nvPicPr>
          <p:cNvPr id="775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839200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Computer Architecture</a:t>
            </a:r>
          </a:p>
        </p:txBody>
      </p:sp>
      <p:sp>
        <p:nvSpPr>
          <p:cNvPr id="66662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flipH="1" flipV="1">
            <a:off x="8382000" y="0"/>
            <a:ext cx="762000" cy="762000"/>
          </a:xfrm>
          <a:prstGeom prst="rtTriangl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66629" name="Rectangle 5"/>
          <p:cNvSpPr>
            <a:spLocks noChangeArrowheads="1"/>
          </p:cNvSpPr>
          <p:nvPr/>
        </p:nvSpPr>
        <p:spPr bwMode="auto">
          <a:xfrm>
            <a:off x="825016" y="896937"/>
            <a:ext cx="7696200" cy="506412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CN" sz="2400" dirty="0">
                <a:latin typeface="+mj-lt"/>
                <a:ea typeface="+mj-ea"/>
                <a:cs typeface="+mj-cs"/>
              </a:rPr>
              <a:t>Chapter 5 Memory - Hierarchy Design</a:t>
            </a:r>
          </a:p>
          <a:p>
            <a:pPr algn="l"/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 algn="l"/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5.1	Introduction 				</a:t>
            </a: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5.2	Review of the ABCs of Caches 	</a:t>
            </a: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5.3	Cache Performance 			</a:t>
            </a: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5.4	Reducing Cache Miss Penalty 	</a:t>
            </a: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5.5	Reducing Miss Rate 			</a:t>
            </a: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5.6	Reducing Cache Miss Penalty or Miss Rate via Parallelism </a:t>
            </a: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5.7	Reducing Hit Time 			</a:t>
            </a: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5.8	Main Memory and Organizations for Improving Performance 	</a:t>
            </a: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5.9	Memory Technology			</a:t>
            </a:r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6019800" y="62484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spcBef>
                <a:spcPct val="50000"/>
              </a:spcBef>
            </a:pPr>
            <a:fld id="{2C3203D5-1EA2-49AB-9258-C778C0065C39}" type="slidenum">
              <a:rPr lang="zh-CN" altLang="en-US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spcBef>
                  <a:spcPct val="50000"/>
                </a:spcBef>
              </a:pPr>
              <a:t>2</a:t>
            </a:fld>
            <a:endParaRPr lang="en-US" altLang="zh-CN" sz="200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1066800"/>
            <a:ext cx="8458200" cy="5791200"/>
          </a:xfrm>
          <a:noFill/>
          <a:ln/>
        </p:spPr>
        <p:txBody>
          <a:bodyPr lIns="90488" rIns="90488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b="0" dirty="0">
                <a:solidFill>
                  <a:srgbClr val="000000"/>
                </a:solidFill>
              </a:rPr>
              <a:t>Several different replacement policies can be used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000" b="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b="0" dirty="0">
                <a:solidFill>
                  <a:srgbClr val="FD0128"/>
                </a:solidFill>
              </a:rPr>
              <a:t>Random replacement </a:t>
            </a:r>
            <a:r>
              <a:rPr lang="en-US" b="0" dirty="0">
                <a:solidFill>
                  <a:srgbClr val="000000"/>
                </a:solidFill>
              </a:rPr>
              <a:t>- </a:t>
            </a:r>
            <a:r>
              <a:rPr lang="en-US" i="1" dirty="0">
                <a:solidFill>
                  <a:srgbClr val="000000"/>
                </a:solidFill>
              </a:rPr>
              <a:t>randomly pick any block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sz="2000" b="0" dirty="0">
                <a:solidFill>
                  <a:srgbClr val="081D58"/>
                </a:solidFill>
              </a:rPr>
              <a:t> </a:t>
            </a:r>
            <a:r>
              <a:rPr lang="en-US" sz="2000" b="0" dirty="0">
                <a:solidFill>
                  <a:srgbClr val="000000"/>
                </a:solidFill>
              </a:rPr>
              <a:t>Easy to implement in hardware, just requires a random number generator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sz="2000" b="0" dirty="0">
                <a:solidFill>
                  <a:srgbClr val="000000"/>
                </a:solidFill>
              </a:rPr>
              <a:t>Spreads allocation uniformly across cache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sz="2000" b="0" dirty="0">
                <a:solidFill>
                  <a:srgbClr val="000000"/>
                </a:solidFill>
              </a:rPr>
              <a:t>May evict a block that is about to be accessed</a:t>
            </a:r>
          </a:p>
          <a:p>
            <a:pPr marL="914400" lvl="2" indent="0">
              <a:lnSpc>
                <a:spcPct val="100000"/>
              </a:lnSpc>
              <a:spcBef>
                <a:spcPct val="0"/>
              </a:spcBef>
              <a:buNone/>
            </a:pPr>
            <a:endParaRPr lang="en-US" sz="2000" b="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b="0" dirty="0">
                <a:solidFill>
                  <a:srgbClr val="FD0128"/>
                </a:solidFill>
              </a:rPr>
              <a:t>Least-recently used (LRU) </a:t>
            </a:r>
            <a:r>
              <a:rPr lang="en-US" b="0" dirty="0">
                <a:solidFill>
                  <a:srgbClr val="000000"/>
                </a:solidFill>
              </a:rPr>
              <a:t>- </a:t>
            </a:r>
            <a:r>
              <a:rPr lang="en-US" i="1" dirty="0">
                <a:solidFill>
                  <a:srgbClr val="000000"/>
                </a:solidFill>
              </a:rPr>
              <a:t>pick the block in the set which was least recently accessed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sz="2000" b="0" dirty="0">
                <a:solidFill>
                  <a:srgbClr val="000000"/>
                </a:solidFill>
              </a:rPr>
              <a:t>Assumed more recently accessed blocks more likely to be referenced again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solidFill>
                  <a:srgbClr val="000000"/>
                </a:solidFill>
                <a:ea typeface="宋体" pitchFamily="2" charset="-122"/>
              </a:rPr>
              <a:t>This requires extra bits in the cache to keep track of accesses.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b="0" dirty="0">
              <a:solidFill>
                <a:srgbClr val="FD0128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b="0" dirty="0">
                <a:solidFill>
                  <a:srgbClr val="FD0128"/>
                </a:solidFill>
              </a:rPr>
              <a:t>First </a:t>
            </a:r>
            <a:r>
              <a:rPr lang="en-US" b="0" dirty="0" err="1">
                <a:solidFill>
                  <a:srgbClr val="FD0128"/>
                </a:solidFill>
              </a:rPr>
              <a:t>in,first</a:t>
            </a:r>
            <a:r>
              <a:rPr lang="en-US" b="0" dirty="0">
                <a:solidFill>
                  <a:srgbClr val="FD0128"/>
                </a:solidFill>
              </a:rPr>
              <a:t> out(FIFO)</a:t>
            </a:r>
            <a:r>
              <a:rPr lang="en-US" b="0" i="1" dirty="0">
                <a:solidFill>
                  <a:srgbClr val="000000"/>
                </a:solidFill>
              </a:rPr>
              <a:t>-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Choose a block from the set </a:t>
            </a:r>
            <a:r>
              <a:rPr lang="en-US" i="1" dirty="0">
                <a:solidFill>
                  <a:srgbClr val="000000"/>
                </a:solidFill>
              </a:rPr>
              <a:t>which was first came into the cache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169580"/>
            <a:ext cx="8153400" cy="685800"/>
          </a:xfrm>
          <a:noFill/>
          <a:ln/>
        </p:spPr>
        <p:txBody>
          <a:bodyPr lIns="90488" rIns="90488"/>
          <a:lstStyle/>
          <a:p>
            <a:r>
              <a:rPr lang="en-US" sz="2600" dirty="0"/>
              <a:t>Strategy of block Replacement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7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7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7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7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8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5486400"/>
          </a:xfrm>
          <a:noFill/>
          <a:ln/>
        </p:spPr>
        <p:txBody>
          <a:bodyPr lIns="90488" rIns="90488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b="0" dirty="0">
                <a:solidFill>
                  <a:srgbClr val="000000"/>
                </a:solidFill>
              </a:rPr>
              <a:t>When data is written into the cache (on a store), is the data also written to main memory?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b="0" dirty="0">
                <a:solidFill>
                  <a:srgbClr val="000000"/>
                </a:solidFill>
              </a:rPr>
              <a:t>If the data is written to memory, the cache is called a </a:t>
            </a:r>
            <a:r>
              <a:rPr lang="en-US" i="1" dirty="0">
                <a:solidFill>
                  <a:srgbClr val="D00E30"/>
                </a:solidFill>
              </a:rPr>
              <a:t>write-through cache</a:t>
            </a:r>
          </a:p>
          <a:p>
            <a:pPr lvl="2"/>
            <a:r>
              <a:rPr lang="en-US" sz="1600" dirty="0"/>
              <a:t>Can always discard cached data - most up-to-date data is in memory</a:t>
            </a:r>
          </a:p>
          <a:p>
            <a:pPr lvl="2"/>
            <a:r>
              <a:rPr lang="en-US" sz="1600" dirty="0"/>
              <a:t>Cache control bit: only a </a:t>
            </a:r>
            <a:r>
              <a:rPr lang="en-US" sz="1600" i="1" dirty="0"/>
              <a:t>valid</a:t>
            </a:r>
            <a:r>
              <a:rPr lang="en-US" sz="1600" dirty="0"/>
              <a:t> bit</a:t>
            </a:r>
          </a:p>
          <a:p>
            <a:pPr lvl="2"/>
            <a:r>
              <a:rPr lang="en-US" sz="1600" dirty="0"/>
              <a:t>memory (or other processors) always have latest data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b="0" dirty="0">
                <a:solidFill>
                  <a:srgbClr val="000000"/>
                </a:solidFill>
              </a:rPr>
              <a:t>If the data is NOT written to memory, the cache is called a </a:t>
            </a:r>
            <a:r>
              <a:rPr lang="en-US" i="1" dirty="0">
                <a:solidFill>
                  <a:srgbClr val="D00E30"/>
                </a:solidFill>
              </a:rPr>
              <a:t>write-back cache</a:t>
            </a:r>
          </a:p>
          <a:p>
            <a:pPr lvl="2"/>
            <a:r>
              <a:rPr lang="en-US" sz="1600" dirty="0"/>
              <a:t>Can’t just discard cached data - may have to write it back to memory</a:t>
            </a:r>
          </a:p>
          <a:p>
            <a:pPr lvl="2"/>
            <a:r>
              <a:rPr lang="en-US" sz="1600" dirty="0"/>
              <a:t>Cache control bits: both </a:t>
            </a:r>
            <a:r>
              <a:rPr lang="en-US" sz="1600" i="1" dirty="0"/>
              <a:t>valid</a:t>
            </a:r>
            <a:r>
              <a:rPr lang="en-US" sz="1600" dirty="0"/>
              <a:t> and </a:t>
            </a:r>
            <a:r>
              <a:rPr lang="en-US" sz="1600" i="1" dirty="0"/>
              <a:t>dirty </a:t>
            </a:r>
            <a:r>
              <a:rPr lang="en-US" sz="1600" dirty="0"/>
              <a:t>bits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sz="1600" dirty="0"/>
              <a:t>much lower bandwidth, since data often overwritten multiple times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altLang="zh-CN" sz="2200" i="1" dirty="0">
              <a:solidFill>
                <a:srgbClr val="D00E30"/>
              </a:solidFill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0" dirty="0">
                <a:ea typeface="宋体" pitchFamily="2" charset="-122"/>
              </a:rPr>
              <a:t>Write-through adv: Read misses don't result in writes, memory hierarchy is </a:t>
            </a:r>
            <a:r>
              <a:rPr lang="en-US" altLang="zh-CN" sz="1800" b="1" dirty="0">
                <a:ea typeface="宋体" pitchFamily="2" charset="-122"/>
              </a:rPr>
              <a:t>consistent</a:t>
            </a:r>
            <a:r>
              <a:rPr lang="en-US" altLang="zh-CN" sz="1800" b="0" dirty="0">
                <a:ea typeface="宋体" pitchFamily="2" charset="-122"/>
              </a:rPr>
              <a:t> and it is simple to implement.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0" dirty="0">
                <a:ea typeface="宋体" pitchFamily="2" charset="-122"/>
              </a:rPr>
              <a:t>Write back adv: Writes occur at speed of cache and main memory bandwidth is smaller when multiple writes occur to the same block. </a:t>
            </a:r>
            <a:endParaRPr lang="en-US" sz="1800" b="0" dirty="0">
              <a:ea typeface="宋体" pitchFamily="2" charset="-122"/>
            </a:endParaRP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8153400" cy="685800"/>
          </a:xfrm>
          <a:noFill/>
          <a:ln/>
        </p:spPr>
        <p:txBody>
          <a:bodyPr lIns="90488" rIns="90488"/>
          <a:lstStyle/>
          <a:p>
            <a:r>
              <a:rPr lang="en-US" dirty="0"/>
              <a:t>Q4: Write Strategy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6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6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4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5486400"/>
          </a:xfrm>
          <a:noFill/>
          <a:ln/>
        </p:spPr>
        <p:txBody>
          <a:bodyPr lIns="90488" rIns="90488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>
                <a:ea typeface="宋体" pitchFamily="2" charset="-122"/>
              </a:rPr>
              <a:t>Write stall </a:t>
            </a:r>
            <a:r>
              <a:rPr lang="en-US" altLang="zh-CN" dirty="0">
                <a:ea typeface="宋体" pitchFamily="2" charset="-122"/>
              </a:rPr>
              <a:t>---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When the CPU must wait for writes to complete during write through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a typeface="宋体" pitchFamily="2" charset="-122"/>
              </a:rPr>
              <a:t>Write buffers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dirty="0">
                <a:solidFill>
                  <a:srgbClr val="000000"/>
                </a:solidFill>
                <a:ea typeface="宋体" pitchFamily="2" charset="-122"/>
              </a:rPr>
              <a:t>A small cache that can hold a few values waiting to go to main memory.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dirty="0">
                <a:solidFill>
                  <a:srgbClr val="000000"/>
                </a:solidFill>
                <a:ea typeface="宋体" pitchFamily="2" charset="-122"/>
              </a:rPr>
              <a:t>To avoid stalling on writes, many CPUs use a write buffer.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2400" b="0" dirty="0">
              <a:solidFill>
                <a:srgbClr val="000000"/>
              </a:solidFill>
              <a:ea typeface="宋体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dirty="0">
                <a:solidFill>
                  <a:srgbClr val="000000"/>
                </a:solidFill>
                <a:ea typeface="宋体" pitchFamily="2" charset="-122"/>
              </a:rPr>
              <a:t>This buffer helps when writes are clustered.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dirty="0">
                <a:solidFill>
                  <a:srgbClr val="000000"/>
                </a:solidFill>
                <a:ea typeface="宋体" pitchFamily="2" charset="-122"/>
              </a:rPr>
              <a:t>It does not entirely eliminate stalls since it is possible for the buffer to fill if the burst is larger than the buffer.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b="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8153400" cy="685800"/>
          </a:xfrm>
          <a:noFill/>
          <a:ln/>
        </p:spPr>
        <p:txBody>
          <a:bodyPr lIns="90488" rIns="90488"/>
          <a:lstStyle/>
          <a:p>
            <a:r>
              <a:rPr lang="en-US" altLang="zh-CN" dirty="0">
                <a:ea typeface="宋体" pitchFamily="2" charset="-122"/>
              </a:rPr>
              <a:t>Write stall</a:t>
            </a:r>
            <a:endParaRPr 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28600"/>
            <a:ext cx="8231832" cy="536104"/>
          </a:xfrm>
        </p:spPr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Write buffers</a:t>
            </a:r>
            <a:endParaRPr lang="en-US" sz="2400" dirty="0">
              <a:ea typeface="宋体" pitchFamily="2" charset="-122"/>
            </a:endParaRPr>
          </a:p>
        </p:txBody>
      </p:sp>
      <p:grpSp>
        <p:nvGrpSpPr>
          <p:cNvPr id="807939" name="Group 3"/>
          <p:cNvGrpSpPr>
            <a:grpSpLocks/>
          </p:cNvGrpSpPr>
          <p:nvPr/>
        </p:nvGrpSpPr>
        <p:grpSpPr bwMode="auto">
          <a:xfrm>
            <a:off x="457200" y="1676400"/>
            <a:ext cx="6553200" cy="4746625"/>
            <a:chOff x="960" y="1152"/>
            <a:chExt cx="4128" cy="2990"/>
          </a:xfrm>
        </p:grpSpPr>
        <p:pic>
          <p:nvPicPr>
            <p:cNvPr id="80794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152"/>
              <a:ext cx="4128" cy="2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7941" name="Text Box 5"/>
            <p:cNvSpPr txBox="1">
              <a:spLocks noChangeArrowheads="1"/>
            </p:cNvSpPr>
            <p:nvPr/>
          </p:nvSpPr>
          <p:spPr bwMode="auto">
            <a:xfrm>
              <a:off x="3899" y="3142"/>
              <a:ext cx="584" cy="4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write</a:t>
              </a:r>
            </a:p>
            <a:p>
              <a:r>
                <a:rPr lang="en-US">
                  <a:latin typeface="Comic Sans MS" pitchFamily="66" charset="0"/>
                </a:rPr>
                <a:t>buffer</a:t>
              </a:r>
            </a:p>
          </p:txBody>
        </p:sp>
        <p:sp>
          <p:nvSpPr>
            <p:cNvPr id="807942" name="Text Box 6"/>
            <p:cNvSpPr txBox="1">
              <a:spLocks noChangeArrowheads="1"/>
            </p:cNvSpPr>
            <p:nvPr/>
          </p:nvSpPr>
          <p:spPr bwMode="auto">
            <a:xfrm>
              <a:off x="3888" y="1248"/>
              <a:ext cx="541" cy="5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CPU</a:t>
              </a:r>
            </a:p>
            <a:p>
              <a:endParaRPr lang="en-US">
                <a:latin typeface="Comic Sans MS" pitchFamily="66" charset="0"/>
              </a:endParaRPr>
            </a:p>
            <a:p>
              <a:r>
                <a:rPr lang="en-US" sz="1600">
                  <a:latin typeface="Comic Sans MS" pitchFamily="66" charset="0"/>
                </a:rPr>
                <a:t>in out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07943" name="Text Box 7"/>
            <p:cNvSpPr txBox="1">
              <a:spLocks noChangeArrowheads="1"/>
            </p:cNvSpPr>
            <p:nvPr/>
          </p:nvSpPr>
          <p:spPr bwMode="auto">
            <a:xfrm>
              <a:off x="3476" y="3604"/>
              <a:ext cx="1172" cy="4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   DRAM   </a:t>
              </a:r>
            </a:p>
            <a:p>
              <a:r>
                <a:rPr lang="en-US">
                  <a:latin typeface="Comic Sans MS" pitchFamily="66" charset="0"/>
                </a:rPr>
                <a:t>(or lower mem)</a:t>
              </a:r>
            </a:p>
          </p:txBody>
        </p:sp>
      </p:grpSp>
      <p:sp>
        <p:nvSpPr>
          <p:cNvPr id="807944" name="Line 8"/>
          <p:cNvSpPr>
            <a:spLocks noChangeShapeType="1"/>
          </p:cNvSpPr>
          <p:nvPr/>
        </p:nvSpPr>
        <p:spPr bwMode="auto">
          <a:xfrm flipH="1">
            <a:off x="6019800" y="2971800"/>
            <a:ext cx="1524000" cy="1828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7945" name="Line 9"/>
          <p:cNvSpPr>
            <a:spLocks noChangeShapeType="1"/>
          </p:cNvSpPr>
          <p:nvPr/>
        </p:nvSpPr>
        <p:spPr bwMode="auto">
          <a:xfrm>
            <a:off x="5562600" y="2743200"/>
            <a:ext cx="0" cy="2057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7946" name="Line 10"/>
          <p:cNvSpPr>
            <a:spLocks noChangeShapeType="1"/>
          </p:cNvSpPr>
          <p:nvPr/>
        </p:nvSpPr>
        <p:spPr bwMode="auto">
          <a:xfrm>
            <a:off x="5562600" y="54102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7947" name="Text Box 11"/>
          <p:cNvSpPr txBox="1">
            <a:spLocks noChangeArrowheads="1"/>
          </p:cNvSpPr>
          <p:nvPr/>
        </p:nvSpPr>
        <p:spPr bwMode="auto">
          <a:xfrm>
            <a:off x="7162800" y="2590800"/>
            <a:ext cx="166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Write Buffer</a:t>
            </a:r>
          </a:p>
        </p:txBody>
      </p:sp>
      <p:sp>
        <p:nvSpPr>
          <p:cNvPr id="807948" name="Line 12"/>
          <p:cNvSpPr>
            <a:spLocks noChangeShapeType="1"/>
          </p:cNvSpPr>
          <p:nvPr/>
        </p:nvSpPr>
        <p:spPr bwMode="auto">
          <a:xfrm flipV="1">
            <a:off x="5105400" y="2590800"/>
            <a:ext cx="0" cy="2971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5486400"/>
          </a:xfrm>
          <a:noFill/>
          <a:ln/>
        </p:spPr>
        <p:txBody>
          <a:bodyPr lIns="90488" rIns="90488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600" dirty="0">
                <a:ea typeface="宋体" pitchFamily="2" charset="-122"/>
              </a:rPr>
              <a:t>Write misses</a:t>
            </a:r>
            <a:r>
              <a:rPr lang="en-US" altLang="zh-CN" sz="2600" b="0" dirty="0">
                <a:ea typeface="宋体" pitchFamily="2" charset="-122"/>
              </a:rPr>
              <a:t>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600" b="0" dirty="0">
                <a:solidFill>
                  <a:srgbClr val="000000"/>
                </a:solidFill>
                <a:ea typeface="宋体" pitchFamily="2" charset="-122"/>
              </a:rPr>
              <a:t>If a miss occurs on a write (the block is not present), there are two options.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600" dirty="0">
                <a:ea typeface="宋体" pitchFamily="2" charset="-122"/>
              </a:rPr>
              <a:t>Write allocate 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zh-CN" sz="2600" b="0" dirty="0">
                <a:solidFill>
                  <a:srgbClr val="000000"/>
                </a:solidFill>
                <a:ea typeface="宋体" pitchFamily="2" charset="-122"/>
              </a:rPr>
              <a:t>The block is loaded into the cache on a miss before anything else occurs.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600" dirty="0">
                <a:ea typeface="宋体" pitchFamily="2" charset="-122"/>
              </a:rPr>
              <a:t>Write around (no write allocate) 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zh-CN" sz="2600" b="0" dirty="0">
                <a:solidFill>
                  <a:srgbClr val="000000"/>
                </a:solidFill>
                <a:ea typeface="宋体" pitchFamily="2" charset="-122"/>
              </a:rPr>
              <a:t>The block is only written to main memory 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zh-CN" sz="2600" b="0" dirty="0">
                <a:solidFill>
                  <a:srgbClr val="000000"/>
                </a:solidFill>
                <a:ea typeface="宋体" pitchFamily="2" charset="-122"/>
              </a:rPr>
              <a:t>It is not stored in the cache.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宋体" pitchFamily="2" charset="-122"/>
              </a:rPr>
              <a:t> 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600" b="0" dirty="0">
                <a:solidFill>
                  <a:srgbClr val="000000"/>
                </a:solidFill>
                <a:ea typeface="宋体" pitchFamily="2" charset="-122"/>
              </a:rPr>
              <a:t>In general, write-back caches use write-allocate , and write-through caches use write-around . 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710228" y="188640"/>
            <a:ext cx="8153400" cy="685800"/>
          </a:xfrm>
          <a:noFill/>
          <a:ln/>
        </p:spPr>
        <p:txBody>
          <a:bodyPr lIns="90488" rIns="90488"/>
          <a:lstStyle/>
          <a:p>
            <a:r>
              <a:rPr lang="en-US" altLang="zh-CN" sz="3200" dirty="0">
                <a:ea typeface="宋体" pitchFamily="2" charset="-122"/>
              </a:rPr>
              <a:t>Write misses </a:t>
            </a:r>
            <a:endParaRPr lang="en-US" sz="3200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3276600"/>
          </a:xfrm>
          <a:noFill/>
          <a:ln/>
        </p:spPr>
        <p:txBody>
          <a:bodyPr lIns="90488" rIns="90488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600" dirty="0">
                <a:ea typeface="宋体" pitchFamily="2" charset="-122"/>
              </a:rPr>
              <a:t>Assume a fully associative write-back cache with many cache entries that starts empty. Below is a sequence of five memory operations(the address is in square brackets):</a:t>
            </a:r>
            <a:r>
              <a:rPr lang="en-US" altLang="zh-CN" sz="2600" b="0" i="1" dirty="0">
                <a:ea typeface="宋体" pitchFamily="2" charset="-122"/>
              </a:rPr>
              <a:t> 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sz="2600" b="0" i="1" dirty="0">
              <a:ea typeface="宋体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i="1" dirty="0">
                <a:ea typeface="宋体" pitchFamily="2" charset="-122"/>
              </a:rPr>
              <a:t>1 		</a:t>
            </a:r>
            <a:r>
              <a:rPr lang="en-US" altLang="zh-CN" sz="2000" b="0" dirty="0">
                <a:ea typeface="宋体" pitchFamily="2" charset="-122"/>
              </a:rPr>
              <a:t>write Mem[100];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2		write Mem[100];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3		Read Mem[200];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4		write Mem[200];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5		write Mem[100];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000" b="0" dirty="0">
              <a:ea typeface="宋体" pitchFamily="2" charset="-122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000" b="0" dirty="0">
              <a:ea typeface="宋体" pitchFamily="2" charset="-122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000" b="0" dirty="0">
              <a:ea typeface="宋体" pitchFamily="2" charset="-122"/>
            </a:endParaRP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203334"/>
            <a:ext cx="8153400" cy="685800"/>
          </a:xfrm>
          <a:noFill/>
          <a:ln/>
        </p:spPr>
        <p:txBody>
          <a:bodyPr lIns="90488" rIns="90488"/>
          <a:lstStyle/>
          <a:p>
            <a:r>
              <a:rPr lang="en-US" altLang="zh-CN" dirty="0">
                <a:ea typeface="宋体" pitchFamily="2" charset="-122"/>
              </a:rPr>
              <a:t>Example  </a:t>
            </a:r>
            <a:endParaRPr lang="en-US" dirty="0"/>
          </a:p>
        </p:txBody>
      </p:sp>
      <p:sp>
        <p:nvSpPr>
          <p:cNvPr id="781316" name="Text Box 4"/>
          <p:cNvSpPr txBox="1">
            <a:spLocks noChangeArrowheads="1"/>
          </p:cNvSpPr>
          <p:nvPr/>
        </p:nvSpPr>
        <p:spPr bwMode="auto">
          <a:xfrm>
            <a:off x="4572000" y="3068960"/>
            <a:ext cx="42672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 dirty="0">
                <a:latin typeface="+mn-lt"/>
                <a:ea typeface="宋体" pitchFamily="2" charset="-122"/>
              </a:rPr>
              <a:t>What are the number of hits and misses when using no-write allocate versus write allocate?</a:t>
            </a:r>
          </a:p>
        </p:txBody>
      </p:sp>
      <p:sp>
        <p:nvSpPr>
          <p:cNvPr id="781317" name="Text Box 5"/>
          <p:cNvSpPr txBox="1">
            <a:spLocks noChangeArrowheads="1"/>
          </p:cNvSpPr>
          <p:nvPr/>
        </p:nvSpPr>
        <p:spPr bwMode="auto">
          <a:xfrm>
            <a:off x="899592" y="4698732"/>
            <a:ext cx="716280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600" dirty="0">
                <a:latin typeface="+mn-lt"/>
                <a:ea typeface="宋体" pitchFamily="2" charset="-122"/>
              </a:rPr>
              <a:t>Answer :</a:t>
            </a:r>
          </a:p>
          <a:p>
            <a:pPr algn="l"/>
            <a:r>
              <a:rPr lang="en-US" altLang="zh-CN" sz="2600" dirty="0">
                <a:latin typeface="+mn-lt"/>
                <a:ea typeface="宋体" pitchFamily="2" charset="-122"/>
              </a:rPr>
              <a:t>for no-write allocate 	misses: 1,2,3,5</a:t>
            </a:r>
          </a:p>
          <a:p>
            <a:pPr algn="l"/>
            <a:r>
              <a:rPr lang="en-US" altLang="zh-CN" sz="2600" dirty="0">
                <a:latin typeface="+mn-lt"/>
                <a:ea typeface="宋体" pitchFamily="2" charset="-122"/>
              </a:rPr>
              <a:t>			    	hit: 4</a:t>
            </a:r>
          </a:p>
          <a:p>
            <a:pPr algn="l"/>
            <a:r>
              <a:rPr lang="en-US" altLang="zh-CN" sz="2600" dirty="0">
                <a:latin typeface="+mn-lt"/>
                <a:ea typeface="宋体" pitchFamily="2" charset="-122"/>
              </a:rPr>
              <a:t>for write allocate		misses: 1,3</a:t>
            </a:r>
          </a:p>
          <a:p>
            <a:pPr algn="l"/>
            <a:r>
              <a:rPr lang="en-US" altLang="zh-CN" sz="2600" dirty="0">
                <a:latin typeface="+mn-lt"/>
                <a:ea typeface="宋体" pitchFamily="2" charset="-122"/>
              </a:rPr>
              <a:t>				hit: 2,4,5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6" grpId="0" autoUpdateAnimBg="0"/>
      <p:bldP spid="78131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366904"/>
            <a:ext cx="7924800" cy="4419600"/>
          </a:xfrm>
        </p:spPr>
        <p:txBody>
          <a:bodyPr/>
          <a:lstStyle/>
          <a:p>
            <a:r>
              <a:rPr lang="en-US" altLang="zh-CN" dirty="0"/>
              <a:t>Unified cache </a:t>
            </a:r>
          </a:p>
          <a:p>
            <a:pPr lvl="1"/>
            <a:r>
              <a:rPr lang="en-US" altLang="zh-CN" dirty="0"/>
              <a:t>All memory requests go through a single cache. </a:t>
            </a:r>
          </a:p>
          <a:p>
            <a:pPr lvl="1"/>
            <a:r>
              <a:rPr lang="en-US" altLang="zh-CN" dirty="0"/>
              <a:t>This requires less hardware, but also has lower performance</a:t>
            </a:r>
          </a:p>
          <a:p>
            <a:r>
              <a:rPr lang="en-US" altLang="zh-CN" dirty="0"/>
              <a:t>Split I &amp; D cache </a:t>
            </a:r>
          </a:p>
          <a:p>
            <a:pPr lvl="1"/>
            <a:r>
              <a:rPr lang="en-US" altLang="zh-CN" dirty="0"/>
              <a:t>A separate cache is used for instructions and data. </a:t>
            </a:r>
          </a:p>
          <a:p>
            <a:pPr lvl="1"/>
            <a:r>
              <a:rPr lang="en-US" altLang="zh-CN" dirty="0"/>
              <a:t>This uses additional hardware, though there are some simplifications (the I cache is read-only). </a:t>
            </a:r>
          </a:p>
          <a:p>
            <a:pPr lvl="2"/>
            <a:endParaRPr lang="en-US" altLang="zh-CN" dirty="0"/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Split vs. unified caches </a:t>
            </a:r>
            <a:endParaRPr lang="en-US" dirty="0"/>
          </a:p>
        </p:txBody>
      </p:sp>
      <p:grpSp>
        <p:nvGrpSpPr>
          <p:cNvPr id="782342" name="Group 6"/>
          <p:cNvGrpSpPr>
            <a:grpSpLocks/>
          </p:cNvGrpSpPr>
          <p:nvPr/>
        </p:nvGrpSpPr>
        <p:grpSpPr bwMode="auto">
          <a:xfrm>
            <a:off x="1295400" y="4419600"/>
            <a:ext cx="6400800" cy="1620838"/>
            <a:chOff x="816" y="1007"/>
            <a:chExt cx="3792" cy="1230"/>
          </a:xfrm>
        </p:grpSpPr>
        <p:sp>
          <p:nvSpPr>
            <p:cNvPr id="782343" name="Rectangle 7"/>
            <p:cNvSpPr>
              <a:spLocks noChangeArrowheads="1"/>
            </p:cNvSpPr>
            <p:nvPr/>
          </p:nvSpPr>
          <p:spPr bwMode="auto">
            <a:xfrm>
              <a:off x="3211" y="1246"/>
              <a:ext cx="338" cy="2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Proc</a:t>
              </a:r>
            </a:p>
          </p:txBody>
        </p:sp>
        <p:sp>
          <p:nvSpPr>
            <p:cNvPr id="782344" name="Rectangle 8"/>
            <p:cNvSpPr>
              <a:spLocks noChangeArrowheads="1"/>
            </p:cNvSpPr>
            <p:nvPr/>
          </p:nvSpPr>
          <p:spPr bwMode="auto">
            <a:xfrm>
              <a:off x="2112" y="1237"/>
              <a:ext cx="960" cy="24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I-Cache-1</a:t>
              </a:r>
            </a:p>
          </p:txBody>
        </p:sp>
        <p:grpSp>
          <p:nvGrpSpPr>
            <p:cNvPr id="782345" name="Group 9"/>
            <p:cNvGrpSpPr>
              <a:grpSpLocks/>
            </p:cNvGrpSpPr>
            <p:nvPr/>
          </p:nvGrpSpPr>
          <p:grpSpPr bwMode="auto">
            <a:xfrm>
              <a:off x="816" y="1007"/>
              <a:ext cx="960" cy="1230"/>
              <a:chOff x="816" y="1199"/>
              <a:chExt cx="960" cy="1230"/>
            </a:xfrm>
          </p:grpSpPr>
          <p:sp>
            <p:nvSpPr>
              <p:cNvPr id="782346" name="Rectangle 10"/>
              <p:cNvSpPr>
                <a:spLocks noChangeArrowheads="1"/>
              </p:cNvSpPr>
              <p:nvPr/>
            </p:nvSpPr>
            <p:spPr bwMode="auto">
              <a:xfrm>
                <a:off x="1127" y="1199"/>
                <a:ext cx="338" cy="2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Comic Sans MS" pitchFamily="66" charset="0"/>
                  </a:rPr>
                  <a:t>Proc</a:t>
                </a:r>
              </a:p>
            </p:txBody>
          </p:sp>
          <p:sp>
            <p:nvSpPr>
              <p:cNvPr id="782347" name="Rectangle 11"/>
              <p:cNvSpPr>
                <a:spLocks noChangeArrowheads="1"/>
              </p:cNvSpPr>
              <p:nvPr/>
            </p:nvSpPr>
            <p:spPr bwMode="auto">
              <a:xfrm>
                <a:off x="936" y="1504"/>
                <a:ext cx="720" cy="4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sz="1400">
                    <a:latin typeface="Comic Sans MS" pitchFamily="66" charset="0"/>
                  </a:rPr>
                  <a:t>Unified</a:t>
                </a:r>
              </a:p>
              <a:p>
                <a:r>
                  <a:rPr lang="en-US" sz="1400">
                    <a:latin typeface="Comic Sans MS" pitchFamily="66" charset="0"/>
                  </a:rPr>
                  <a:t>Cache-1</a:t>
                </a:r>
              </a:p>
            </p:txBody>
          </p:sp>
          <p:sp>
            <p:nvSpPr>
              <p:cNvPr id="782348" name="Rectangle 12"/>
              <p:cNvSpPr>
                <a:spLocks noChangeArrowheads="1"/>
              </p:cNvSpPr>
              <p:nvPr/>
            </p:nvSpPr>
            <p:spPr bwMode="auto">
              <a:xfrm>
                <a:off x="816" y="2021"/>
                <a:ext cx="960" cy="4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sz="1400">
                    <a:latin typeface="Comic Sans MS" pitchFamily="66" charset="0"/>
                  </a:rPr>
                  <a:t>Unified</a:t>
                </a:r>
              </a:p>
              <a:p>
                <a:r>
                  <a:rPr lang="en-US" sz="1400">
                    <a:latin typeface="Comic Sans MS" pitchFamily="66" charset="0"/>
                  </a:rPr>
                  <a:t>Cache-2</a:t>
                </a:r>
              </a:p>
            </p:txBody>
          </p:sp>
        </p:grpSp>
        <p:sp>
          <p:nvSpPr>
            <p:cNvPr id="782349" name="Rectangle 13"/>
            <p:cNvSpPr>
              <a:spLocks noChangeArrowheads="1"/>
            </p:cNvSpPr>
            <p:nvPr/>
          </p:nvSpPr>
          <p:spPr bwMode="auto">
            <a:xfrm>
              <a:off x="3696" y="1245"/>
              <a:ext cx="912" cy="24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D-Cache-1</a:t>
              </a:r>
            </a:p>
          </p:txBody>
        </p:sp>
        <p:sp>
          <p:nvSpPr>
            <p:cNvPr id="782350" name="Rectangle 14"/>
            <p:cNvSpPr>
              <a:spLocks noChangeArrowheads="1"/>
            </p:cNvSpPr>
            <p:nvPr/>
          </p:nvSpPr>
          <p:spPr bwMode="auto">
            <a:xfrm>
              <a:off x="1127" y="1007"/>
              <a:ext cx="338" cy="2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Proc</a:t>
              </a:r>
            </a:p>
          </p:txBody>
        </p:sp>
        <p:sp>
          <p:nvSpPr>
            <p:cNvPr id="782351" name="Rectangle 15"/>
            <p:cNvSpPr>
              <a:spLocks noChangeArrowheads="1"/>
            </p:cNvSpPr>
            <p:nvPr/>
          </p:nvSpPr>
          <p:spPr bwMode="auto">
            <a:xfrm>
              <a:off x="2880" y="1557"/>
              <a:ext cx="960" cy="4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Unified</a:t>
              </a:r>
            </a:p>
            <a:p>
              <a:r>
                <a:rPr lang="en-US" sz="1400">
                  <a:latin typeface="Comic Sans MS" pitchFamily="66" charset="0"/>
                </a:rPr>
                <a:t>Cache-2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410C5-11A9-4389-9607-0BCEADDF1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:the Alpha 21264 data cache </a:t>
            </a:r>
            <a:endParaRPr lang="en-US" dirty="0"/>
          </a:p>
        </p:txBody>
      </p:sp>
      <p:pic>
        <p:nvPicPr>
          <p:cNvPr id="783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0"/>
            <a:ext cx="7315200" cy="588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3369" name="Group 9"/>
          <p:cNvGrpSpPr>
            <a:grpSpLocks/>
          </p:cNvGrpSpPr>
          <p:nvPr/>
        </p:nvGrpSpPr>
        <p:grpSpPr bwMode="auto">
          <a:xfrm>
            <a:off x="457200" y="2803617"/>
            <a:ext cx="8686800" cy="2678113"/>
            <a:chOff x="144" y="2352"/>
            <a:chExt cx="5472" cy="1687"/>
          </a:xfrm>
        </p:grpSpPr>
        <p:sp>
          <p:nvSpPr>
            <p:cNvPr id="783367" name="Rectangle 7"/>
            <p:cNvSpPr>
              <a:spLocks noChangeArrowheads="1"/>
            </p:cNvSpPr>
            <p:nvPr/>
          </p:nvSpPr>
          <p:spPr bwMode="auto">
            <a:xfrm>
              <a:off x="144" y="2352"/>
              <a:ext cx="5472" cy="16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buSzPct val="100000"/>
              </a:pPr>
              <a:r>
                <a:rPr lang="en-US" altLang="zh-CN" sz="24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Step1</a:t>
              </a:r>
              <a:r>
                <a:rPr lang="en-US" altLang="zh-CN" sz="2400" b="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  </a:t>
              </a:r>
              <a:r>
                <a:rPr lang="en-US" altLang="zh-CN" sz="2400" b="0" dirty="0">
                  <a:latin typeface="+mn-lt"/>
                  <a:ea typeface="宋体" pitchFamily="2" charset="-122"/>
                </a:rPr>
                <a:t> Cache is divided into 2 fields: the 38 bit block address and the 6-bit block offset(64=2</a:t>
              </a:r>
              <a:r>
                <a:rPr lang="en-US" altLang="zh-CN" sz="2400" baseline="30000" dirty="0">
                  <a:latin typeface="+mn-lt"/>
                  <a:ea typeface="宋体" pitchFamily="2" charset="-122"/>
                </a:rPr>
                <a:t>6</a:t>
              </a:r>
              <a:r>
                <a:rPr lang="en-US" altLang="zh-CN" sz="2400" b="0" dirty="0">
                  <a:latin typeface="+mn-lt"/>
                  <a:ea typeface="宋体" pitchFamily="2" charset="-122"/>
                </a:rPr>
                <a:t>and 38+6=44).</a:t>
              </a:r>
            </a:p>
            <a:p>
              <a:pPr>
                <a:buSzPct val="100000"/>
              </a:pPr>
              <a:endParaRPr lang="en-US" altLang="zh-CN" sz="2400" b="0" dirty="0">
                <a:latin typeface="+mn-lt"/>
                <a:ea typeface="宋体" pitchFamily="2" charset="-122"/>
              </a:endParaRPr>
            </a:p>
            <a:p>
              <a:pPr>
                <a:buSzPct val="100000"/>
              </a:pPr>
              <a:endParaRPr lang="en-US" altLang="zh-CN" sz="2400" b="0" dirty="0">
                <a:latin typeface="+mn-lt"/>
                <a:ea typeface="宋体" pitchFamily="2" charset="-122"/>
              </a:endParaRPr>
            </a:p>
            <a:p>
              <a:pPr>
                <a:buSzPct val="100000"/>
              </a:pPr>
              <a:endParaRPr lang="en-US" altLang="zh-CN" sz="2400" b="0" dirty="0">
                <a:latin typeface="+mn-lt"/>
                <a:ea typeface="宋体" pitchFamily="2" charset="-122"/>
              </a:endParaRPr>
            </a:p>
            <a:p>
              <a:pPr>
                <a:buSzPct val="100000"/>
              </a:pPr>
              <a:endParaRPr lang="en-US" altLang="zh-CN" sz="2400" b="0" dirty="0">
                <a:latin typeface="+mn-lt"/>
                <a:ea typeface="宋体" pitchFamily="2" charset="-122"/>
              </a:endParaRPr>
            </a:p>
            <a:p>
              <a:pPr>
                <a:buSzPct val="100000"/>
              </a:pPr>
              <a:endParaRPr lang="en-US" altLang="zh-CN" sz="2400" b="0" dirty="0">
                <a:latin typeface="+mn-lt"/>
                <a:ea typeface="宋体" pitchFamily="2" charset="-122"/>
              </a:endParaRPr>
            </a:p>
          </p:txBody>
        </p:sp>
        <p:graphicFrame>
          <p:nvGraphicFramePr>
            <p:cNvPr id="783366" name="Object 6"/>
            <p:cNvGraphicFramePr>
              <a:graphicFrameLocks noChangeAspect="1"/>
            </p:cNvGraphicFramePr>
            <p:nvPr/>
          </p:nvGraphicFramePr>
          <p:xfrm>
            <a:off x="1344" y="2976"/>
            <a:ext cx="2880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422" name="BMP 图像" r:id="rId4" imgW="2377646" imgH="838095" progId="Paint.Picture">
                    <p:embed/>
                  </p:oleObj>
                </mc:Choice>
                <mc:Fallback>
                  <p:oleObj name="BMP 图像" r:id="rId4" imgW="2377646" imgH="838095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976"/>
                          <a:ext cx="2880" cy="1016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190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 type="none" w="sm" len="med"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3371" name="Rectangle 11"/>
          <p:cNvSpPr>
            <a:spLocks noChangeArrowheads="1"/>
          </p:cNvSpPr>
          <p:nvPr/>
        </p:nvSpPr>
        <p:spPr bwMode="auto">
          <a:xfrm>
            <a:off x="609600" y="5257800"/>
            <a:ext cx="8153400" cy="1200329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SzPct val="100000"/>
            </a:pPr>
            <a:r>
              <a:rPr lang="en-US" altLang="zh-CN" sz="24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Step3 </a:t>
            </a:r>
            <a:r>
              <a:rPr lang="en-US" altLang="zh-CN" sz="2400" b="0" dirty="0">
                <a:latin typeface="+mn-lt"/>
                <a:ea typeface="宋体" pitchFamily="2" charset="-122"/>
              </a:rPr>
              <a:t>the two tags are compared and the winner is selected. Tag contains valid bit, else the results of the comparison are ignored.</a:t>
            </a:r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1524000" y="4953000"/>
            <a:ext cx="6400800" cy="83099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SzPct val="100000"/>
            </a:pPr>
            <a:r>
              <a:rPr lang="en-US" altLang="zh-CN" sz="24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Step2 </a:t>
            </a:r>
            <a:r>
              <a:rPr lang="en-US" altLang="zh-CN" sz="2400" b="0" i="1" dirty="0">
                <a:latin typeface="+mn-lt"/>
                <a:ea typeface="宋体" pitchFamily="2" charset="-122"/>
              </a:rPr>
              <a:t>Index selection ,Be reading the two tags from cache.</a:t>
            </a: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609600" y="990600"/>
            <a:ext cx="8153400" cy="1938992"/>
          </a:xfrm>
          <a:prstGeom prst="rect">
            <a:avLst/>
          </a:prstGeom>
          <a:solidFill>
            <a:srgbClr val="BBFFB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SzPct val="100000"/>
            </a:pPr>
            <a:r>
              <a:rPr lang="en-US" altLang="zh-CN" sz="24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Step4 </a:t>
            </a:r>
            <a:r>
              <a:rPr lang="en-US" altLang="zh-CN" sz="2400" dirty="0">
                <a:latin typeface="+mn-lt"/>
                <a:ea typeface="宋体" pitchFamily="2" charset="-122"/>
              </a:rPr>
              <a:t>If</a:t>
            </a:r>
            <a:r>
              <a:rPr lang="en-US" altLang="zh-CN" sz="24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 one tag does match, </a:t>
            </a:r>
            <a:r>
              <a:rPr lang="en-US" altLang="zh-CN" sz="2400" b="0" dirty="0">
                <a:latin typeface="+mn-lt"/>
                <a:ea typeface="宋体" pitchFamily="2" charset="-122"/>
              </a:rPr>
              <a:t>CPU loads the proper data from the cache, else from main memory.</a:t>
            </a:r>
          </a:p>
          <a:p>
            <a:pPr algn="l">
              <a:buSzPct val="100000"/>
            </a:pPr>
            <a:r>
              <a:rPr lang="en-US" altLang="zh-CN" sz="2400" b="0" dirty="0">
                <a:latin typeface="+mn-lt"/>
                <a:ea typeface="宋体" pitchFamily="2" charset="-122"/>
              </a:rPr>
              <a:t>The 21264 allows 3 clock cycles for these four steps, so the instructions in the following 2 clock cycles would wait if they tried to use the result of the load.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3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3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833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83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71" grpId="0" animBg="1" autoUpdateAnimBg="0"/>
      <p:bldP spid="783372" grpId="0" animBg="1" autoUpdateAnimBg="0"/>
      <p:bldP spid="78337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63" name="Rectangle 1031"/>
          <p:cNvSpPr>
            <a:spLocks noGrp="1" noChangeArrowheads="1"/>
          </p:cNvSpPr>
          <p:nvPr>
            <p:ph type="title"/>
          </p:nvPr>
        </p:nvSpPr>
        <p:spPr>
          <a:xfrm>
            <a:off x="683568" y="56233"/>
            <a:ext cx="7162800" cy="914400"/>
          </a:xfrm>
        </p:spPr>
        <p:txBody>
          <a:bodyPr/>
          <a:lstStyle/>
          <a:p>
            <a:r>
              <a:rPr lang="en-US" dirty="0"/>
              <a:t>5.3  Cache performance</a:t>
            </a:r>
          </a:p>
        </p:txBody>
      </p:sp>
      <p:sp>
        <p:nvSpPr>
          <p:cNvPr id="659459" name="Rectangle 1027"/>
          <p:cNvSpPr>
            <a:spLocks noChangeArrowheads="1"/>
          </p:cNvSpPr>
          <p:nvPr/>
        </p:nvSpPr>
        <p:spPr bwMode="auto">
          <a:xfrm>
            <a:off x="381000" y="914400"/>
            <a:ext cx="8382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400" dirty="0">
                <a:latin typeface="+mn-lt"/>
                <a:ea typeface="宋体" pitchFamily="2" charset="-122"/>
              </a:rPr>
              <a:t>Memory System Performance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CPU Execution time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CPU Execution time=</a:t>
            </a: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=(CPU clock cycles + Memory stall cycles)×Clock cycle time</a:t>
            </a: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 dirty="0" err="1">
                <a:latin typeface="+mn-lt"/>
              </a:rPr>
              <a:t>CPI</a:t>
            </a:r>
            <a:r>
              <a:rPr lang="en-US" b="1" baseline="-25000" dirty="0" err="1">
                <a:latin typeface="+mn-lt"/>
              </a:rPr>
              <a:t>Execution</a:t>
            </a:r>
            <a:r>
              <a:rPr lang="en-US" b="1" dirty="0">
                <a:latin typeface="+mn-lt"/>
              </a:rPr>
              <a:t> includes ALU and Memory instructions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</p:txBody>
      </p:sp>
      <p:grpSp>
        <p:nvGrpSpPr>
          <p:cNvPr id="659472" name="Group 1040"/>
          <p:cNvGrpSpPr>
            <a:grpSpLocks/>
          </p:cNvGrpSpPr>
          <p:nvPr/>
        </p:nvGrpSpPr>
        <p:grpSpPr bwMode="auto">
          <a:xfrm>
            <a:off x="457200" y="3810000"/>
            <a:ext cx="8382000" cy="1371600"/>
            <a:chOff x="354" y="960"/>
            <a:chExt cx="5195" cy="872"/>
          </a:xfrm>
        </p:grpSpPr>
        <p:graphicFrame>
          <p:nvGraphicFramePr>
            <p:cNvPr id="659473" name="Object 1041"/>
            <p:cNvGraphicFramePr>
              <a:graphicFrameLocks noChangeAspect="1"/>
            </p:cNvGraphicFramePr>
            <p:nvPr/>
          </p:nvGraphicFramePr>
          <p:xfrm>
            <a:off x="354" y="960"/>
            <a:ext cx="519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571" name="公式" r:id="rId3" imgW="8242200" imgH="622080" progId="Equation.3">
                    <p:embed/>
                  </p:oleObj>
                </mc:Choice>
                <mc:Fallback>
                  <p:oleObj name="公式" r:id="rId3" imgW="8242200" imgH="622080" progId="Equation.3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" y="960"/>
                          <a:ext cx="5195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9474" name="Object 1042"/>
            <p:cNvGraphicFramePr>
              <a:graphicFrameLocks noChangeAspect="1"/>
            </p:cNvGraphicFramePr>
            <p:nvPr/>
          </p:nvGraphicFramePr>
          <p:xfrm>
            <a:off x="354" y="1440"/>
            <a:ext cx="450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572" name="公式" r:id="rId5" imgW="7149960" imgH="622080" progId="Equation.3">
                    <p:embed/>
                  </p:oleObj>
                </mc:Choice>
                <mc:Fallback>
                  <p:oleObj name="公式" r:id="rId5" imgW="7149960" imgH="622080" progId="Equation.3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" y="1440"/>
                          <a:ext cx="4506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59475" name="Picture 1043" descr="chap5_1-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795588"/>
            <a:ext cx="9372600" cy="7858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9477" name="Freeform 1045"/>
          <p:cNvSpPr>
            <a:spLocks/>
          </p:cNvSpPr>
          <p:nvPr/>
        </p:nvSpPr>
        <p:spPr bwMode="auto">
          <a:xfrm>
            <a:off x="2057400" y="2514600"/>
            <a:ext cx="4267200" cy="457200"/>
          </a:xfrm>
          <a:custGeom>
            <a:avLst/>
            <a:gdLst>
              <a:gd name="T0" fmla="*/ 1200 w 2688"/>
              <a:gd name="T1" fmla="*/ 0 h 288"/>
              <a:gd name="T2" fmla="*/ 2688 w 2688"/>
              <a:gd name="T3" fmla="*/ 0 h 288"/>
              <a:gd name="T4" fmla="*/ 0 w 2688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88" h="288">
                <a:moveTo>
                  <a:pt x="1200" y="0"/>
                </a:moveTo>
                <a:lnTo>
                  <a:pt x="2688" y="0"/>
                </a:lnTo>
                <a:lnTo>
                  <a:pt x="0" y="288"/>
                </a:ln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5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1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61119"/>
            <a:ext cx="7162800" cy="914400"/>
          </a:xfrm>
        </p:spPr>
        <p:txBody>
          <a:bodyPr/>
          <a:lstStyle/>
          <a:p>
            <a:r>
              <a:rPr lang="en-US" dirty="0"/>
              <a:t>Average Memory Access Time</a:t>
            </a:r>
          </a:p>
        </p:txBody>
      </p:sp>
      <p:sp>
        <p:nvSpPr>
          <p:cNvPr id="785410" name="Rectangle 2"/>
          <p:cNvSpPr>
            <a:spLocks noChangeArrowheads="1"/>
          </p:cNvSpPr>
          <p:nvPr/>
        </p:nvSpPr>
        <p:spPr bwMode="auto">
          <a:xfrm>
            <a:off x="381000" y="914400"/>
            <a:ext cx="8382000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latin typeface="+mn-lt"/>
              </a:rPr>
              <a:t>Average Memory Access Time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 altLang="zh-CN" sz="2400" dirty="0">
              <a:solidFill>
                <a:schemeClr val="hlink"/>
              </a:solidFill>
              <a:latin typeface="+mn-lt"/>
              <a:ea typeface="宋体" pitchFamily="2" charset="-122"/>
            </a:endParaRPr>
          </a:p>
        </p:txBody>
      </p:sp>
      <p:grpSp>
        <p:nvGrpSpPr>
          <p:cNvPr id="785427" name="Group 19"/>
          <p:cNvGrpSpPr>
            <a:grpSpLocks/>
          </p:cNvGrpSpPr>
          <p:nvPr/>
        </p:nvGrpSpPr>
        <p:grpSpPr bwMode="auto">
          <a:xfrm>
            <a:off x="226567" y="1600200"/>
            <a:ext cx="8802688" cy="2795588"/>
            <a:chOff x="43" y="1010"/>
            <a:chExt cx="5545" cy="1761"/>
          </a:xfrm>
        </p:grpSpPr>
        <p:grpSp>
          <p:nvGrpSpPr>
            <p:cNvPr id="785426" name="Group 18"/>
            <p:cNvGrpSpPr>
              <a:grpSpLocks/>
            </p:cNvGrpSpPr>
            <p:nvPr/>
          </p:nvGrpSpPr>
          <p:grpSpPr bwMode="auto">
            <a:xfrm>
              <a:off x="43" y="1010"/>
              <a:ext cx="5186" cy="1097"/>
              <a:chOff x="43" y="1010"/>
              <a:chExt cx="5186" cy="1097"/>
            </a:xfrm>
          </p:grpSpPr>
          <p:sp>
            <p:nvSpPr>
              <p:cNvPr id="785413" name="Rectangle 5"/>
              <p:cNvSpPr>
                <a:spLocks noChangeArrowheads="1"/>
              </p:cNvSpPr>
              <p:nvPr/>
            </p:nvSpPr>
            <p:spPr bwMode="auto">
              <a:xfrm>
                <a:off x="43" y="1106"/>
                <a:ext cx="245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Average Memory Access Time＝</a:t>
                </a:r>
                <a:endParaRPr lang="zh-CN" altLang="en-US" sz="2000" dirty="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5414" name="Rectangle 6"/>
              <p:cNvSpPr>
                <a:spLocks noChangeArrowheads="1"/>
              </p:cNvSpPr>
              <p:nvPr/>
            </p:nvSpPr>
            <p:spPr bwMode="auto">
              <a:xfrm>
                <a:off x="2816" y="1010"/>
                <a:ext cx="164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lt"/>
                    <a:ea typeface="宋体" pitchFamily="2" charset="-122"/>
                  </a:rPr>
                  <a:t>Whole accesses time</a:t>
                </a: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5415" name="Rectangle 7"/>
              <p:cNvSpPr>
                <a:spLocks noChangeArrowheads="1"/>
              </p:cNvSpPr>
              <p:nvPr/>
            </p:nvSpPr>
            <p:spPr bwMode="auto">
              <a:xfrm>
                <a:off x="2512" y="1202"/>
                <a:ext cx="245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lt"/>
                    <a:ea typeface="宋体" pitchFamily="2" charset="-122"/>
                  </a:rPr>
                  <a:t>All memory accesses in program</a:t>
                </a: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5416" name="Line 8"/>
              <p:cNvSpPr>
                <a:spLocks noChangeShapeType="1"/>
              </p:cNvSpPr>
              <p:nvPr/>
            </p:nvSpPr>
            <p:spPr bwMode="auto">
              <a:xfrm>
                <a:off x="2652" y="1248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85417" name="Rectangle 9"/>
              <p:cNvSpPr>
                <a:spLocks noChangeArrowheads="1"/>
              </p:cNvSpPr>
              <p:nvPr/>
            </p:nvSpPr>
            <p:spPr bwMode="auto">
              <a:xfrm>
                <a:off x="1556" y="1378"/>
                <a:ext cx="367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Accesses time on hitting+ Accesses time on miss </a:t>
                </a:r>
                <a:endParaRPr lang="zh-CN" altLang="en-US" sz="2000" dirty="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5418" name="Rectangle 10"/>
              <p:cNvSpPr>
                <a:spLocks noChangeArrowheads="1"/>
              </p:cNvSpPr>
              <p:nvPr/>
            </p:nvSpPr>
            <p:spPr bwMode="auto">
              <a:xfrm>
                <a:off x="2196" y="1586"/>
                <a:ext cx="245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All memory accesses in program</a:t>
                </a:r>
                <a:endParaRPr lang="zh-CN" altLang="en-US" sz="2000" dirty="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5419" name="Line 11"/>
              <p:cNvSpPr>
                <a:spLocks noChangeShapeType="1"/>
              </p:cNvSpPr>
              <p:nvPr/>
            </p:nvSpPr>
            <p:spPr bwMode="auto">
              <a:xfrm>
                <a:off x="1680" y="1616"/>
                <a:ext cx="34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85420" name="Rectangle 12"/>
              <p:cNvSpPr>
                <a:spLocks noChangeArrowheads="1"/>
              </p:cNvSpPr>
              <p:nvPr/>
            </p:nvSpPr>
            <p:spPr bwMode="auto">
              <a:xfrm>
                <a:off x="1404" y="1478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＝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5421" name="Rectangle 13"/>
              <p:cNvSpPr>
                <a:spLocks noChangeArrowheads="1"/>
              </p:cNvSpPr>
              <p:nvPr/>
            </p:nvSpPr>
            <p:spPr bwMode="auto">
              <a:xfrm>
                <a:off x="1586" y="1874"/>
                <a:ext cx="304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zh-CN" sz="20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＝ Hit time </a:t>
                </a:r>
                <a:r>
                  <a:rPr lang="en-US" altLang="zh-CN" sz="2000" b="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+ (</a:t>
                </a:r>
                <a:r>
                  <a:rPr lang="en-US" altLang="zh-CN" sz="20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Miss Rate </a:t>
                </a:r>
                <a:r>
                  <a:rPr lang="en-US" altLang="zh-CN" sz="2000" dirty="0">
                    <a:latin typeface="+mn-lt"/>
                    <a:ea typeface="宋体" pitchFamily="2" charset="-122"/>
                  </a:rPr>
                  <a:t>×</a:t>
                </a:r>
                <a:r>
                  <a:rPr lang="en-US" altLang="zh-CN" sz="2000" b="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 </a:t>
                </a:r>
                <a:r>
                  <a:rPr lang="en-US" altLang="zh-CN" sz="20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Miss Penalty</a:t>
                </a:r>
                <a:r>
                  <a:rPr lang="en-US" altLang="zh-CN" sz="2000" b="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)</a:t>
                </a:r>
              </a:p>
            </p:txBody>
          </p:sp>
        </p:grpSp>
        <p:graphicFrame>
          <p:nvGraphicFramePr>
            <p:cNvPr id="785423" name="Object 15"/>
            <p:cNvGraphicFramePr>
              <a:graphicFrameLocks noChangeAspect="1"/>
            </p:cNvGraphicFramePr>
            <p:nvPr/>
          </p:nvGraphicFramePr>
          <p:xfrm>
            <a:off x="1420" y="2167"/>
            <a:ext cx="4168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5522" name="Equation" r:id="rId3" imgW="3504960" imgH="507960" progId="Equation.DSMT4">
                    <p:embed/>
                  </p:oleObj>
                </mc:Choice>
                <mc:Fallback>
                  <p:oleObj name="Equation" r:id="rId3" imgW="3504960" imgH="50796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2167"/>
                          <a:ext cx="4168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5428" name="Object 20"/>
          <p:cNvGraphicFramePr>
            <a:graphicFrameLocks noChangeAspect="1"/>
          </p:cNvGraphicFramePr>
          <p:nvPr/>
        </p:nvGraphicFramePr>
        <p:xfrm>
          <a:off x="76200" y="4999038"/>
          <a:ext cx="88392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523" name="公式" r:id="rId5" imgW="6933960" imgH="622080" progId="Equation.3">
                  <p:embed/>
                </p:oleObj>
              </mc:Choice>
              <mc:Fallback>
                <p:oleObj name="公式" r:id="rId5" imgW="6933960" imgH="622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999038"/>
                        <a:ext cx="88392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657" name="Rectangle 313"/>
          <p:cNvSpPr>
            <a:spLocks noGrp="1" noChangeArrowheads="1"/>
          </p:cNvSpPr>
          <p:nvPr>
            <p:ph idx="1"/>
          </p:nvPr>
        </p:nvSpPr>
        <p:spPr>
          <a:xfrm>
            <a:off x="742950" y="1340768"/>
            <a:ext cx="7924800" cy="4419600"/>
          </a:xfrm>
        </p:spPr>
        <p:txBody>
          <a:bodyPr/>
          <a:lstStyle/>
          <a:p>
            <a:r>
              <a:rPr lang="en-US" dirty="0"/>
              <a:t>Processor-Memory Performance Gap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	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Introduction</a:t>
            </a:r>
            <a:endParaRPr lang="en-US" dirty="0"/>
          </a:p>
        </p:txBody>
      </p:sp>
      <p:grpSp>
        <p:nvGrpSpPr>
          <p:cNvPr id="569683" name="Group 339"/>
          <p:cNvGrpSpPr>
            <a:grpSpLocks/>
          </p:cNvGrpSpPr>
          <p:nvPr/>
        </p:nvGrpSpPr>
        <p:grpSpPr bwMode="auto">
          <a:xfrm>
            <a:off x="762000" y="2057400"/>
            <a:ext cx="7848600" cy="1908175"/>
            <a:chOff x="480" y="1344"/>
            <a:chExt cx="4944" cy="1202"/>
          </a:xfrm>
        </p:grpSpPr>
        <p:sp>
          <p:nvSpPr>
            <p:cNvPr id="569661" name="Oval 317"/>
            <p:cNvSpPr>
              <a:spLocks noChangeArrowheads="1"/>
            </p:cNvSpPr>
            <p:nvPr/>
          </p:nvSpPr>
          <p:spPr bwMode="auto">
            <a:xfrm>
              <a:off x="480" y="1440"/>
              <a:ext cx="1000" cy="108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662" name="Rectangle 318"/>
            <p:cNvSpPr>
              <a:spLocks noChangeArrowheads="1"/>
            </p:cNvSpPr>
            <p:nvPr/>
          </p:nvSpPr>
          <p:spPr bwMode="auto">
            <a:xfrm>
              <a:off x="1831" y="1461"/>
              <a:ext cx="256" cy="10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r>
                <a:rPr lang="zh-CN" altLang="en-US" sz="2200" b="0" dirty="0"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C</a:t>
              </a:r>
            </a:p>
            <a:p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 a</a:t>
              </a:r>
            </a:p>
            <a:p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 c</a:t>
              </a:r>
            </a:p>
            <a:p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 h</a:t>
              </a:r>
            </a:p>
            <a:p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 e</a:t>
              </a:r>
            </a:p>
          </p:txBody>
        </p:sp>
        <p:sp>
          <p:nvSpPr>
            <p:cNvPr id="569663" name="Rectangle 319"/>
            <p:cNvSpPr>
              <a:spLocks noChangeArrowheads="1"/>
            </p:cNvSpPr>
            <p:nvPr/>
          </p:nvSpPr>
          <p:spPr bwMode="auto">
            <a:xfrm>
              <a:off x="3024" y="1344"/>
              <a:ext cx="767" cy="120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just"/>
              <a:endParaRPr lang="zh-CN" altLang="en-US" sz="2200">
                <a:latin typeface="Times New Roman" pitchFamily="18" charset="0"/>
                <a:ea typeface="宋体" pitchFamily="2" charset="-122"/>
              </a:endParaRPr>
            </a:p>
            <a:p>
              <a:pPr algn="just"/>
              <a:r>
                <a:rPr lang="zh-CN" altLang="en-US" sz="2200">
                  <a:latin typeface="Times New Roman" pitchFamily="18" charset="0"/>
                  <a:ea typeface="宋体" pitchFamily="2" charset="-122"/>
                </a:rPr>
                <a:t>  </a:t>
              </a:r>
            </a:p>
            <a:p>
              <a:r>
                <a:rPr lang="en-US" altLang="zh-CN" sz="2200">
                  <a:latin typeface="Times New Roman" pitchFamily="18" charset="0"/>
                  <a:ea typeface="宋体" pitchFamily="2" charset="-122"/>
                </a:rPr>
                <a:t>Memory </a:t>
              </a:r>
            </a:p>
          </p:txBody>
        </p:sp>
        <p:sp>
          <p:nvSpPr>
            <p:cNvPr id="569664" name="Oval 320"/>
            <p:cNvSpPr>
              <a:spLocks noChangeArrowheads="1"/>
            </p:cNvSpPr>
            <p:nvPr/>
          </p:nvSpPr>
          <p:spPr bwMode="auto">
            <a:xfrm>
              <a:off x="4572" y="1728"/>
              <a:ext cx="852" cy="528"/>
            </a:xfrm>
            <a:prstGeom prst="ellipse">
              <a:avLst/>
            </a:prstGeom>
            <a:solidFill>
              <a:srgbClr val="A6F6E5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endParaRPr lang="zh-CN" altLang="en-US"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569665" name="Rectangle 321"/>
            <p:cNvSpPr>
              <a:spLocks noChangeArrowheads="1"/>
            </p:cNvSpPr>
            <p:nvPr/>
          </p:nvSpPr>
          <p:spPr bwMode="auto">
            <a:xfrm>
              <a:off x="726" y="1632"/>
              <a:ext cx="42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200" b="0" dirty="0">
                  <a:latin typeface="Times New Roman" pitchFamily="18" charset="0"/>
                  <a:ea typeface="宋体" pitchFamily="2" charset="-122"/>
                </a:rPr>
                <a:t>CPU</a:t>
              </a:r>
            </a:p>
          </p:txBody>
        </p:sp>
        <p:sp>
          <p:nvSpPr>
            <p:cNvPr id="569666" name="Rectangle 322"/>
            <p:cNvSpPr>
              <a:spLocks noChangeArrowheads="1"/>
            </p:cNvSpPr>
            <p:nvPr/>
          </p:nvSpPr>
          <p:spPr bwMode="auto">
            <a:xfrm>
              <a:off x="4560" y="1872"/>
              <a:ext cx="86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I/O devices</a:t>
              </a:r>
            </a:p>
          </p:txBody>
        </p:sp>
        <p:sp>
          <p:nvSpPr>
            <p:cNvPr id="569669" name="Line 325"/>
            <p:cNvSpPr>
              <a:spLocks noChangeShapeType="1"/>
            </p:cNvSpPr>
            <p:nvPr/>
          </p:nvSpPr>
          <p:spPr bwMode="auto">
            <a:xfrm flipV="1">
              <a:off x="3792" y="2016"/>
              <a:ext cx="7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670" name="Rectangle 326"/>
            <p:cNvSpPr>
              <a:spLocks noChangeArrowheads="1"/>
            </p:cNvSpPr>
            <p:nvPr/>
          </p:nvSpPr>
          <p:spPr bwMode="auto">
            <a:xfrm>
              <a:off x="2256" y="1539"/>
              <a:ext cx="708" cy="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zh-CN" sz="2200">
                  <a:latin typeface="Times New Roman" pitchFamily="18" charset="0"/>
                  <a:ea typeface="宋体" pitchFamily="2" charset="-122"/>
                </a:rPr>
                <a:t>Memory bus</a:t>
              </a:r>
            </a:p>
          </p:txBody>
        </p:sp>
        <p:sp>
          <p:nvSpPr>
            <p:cNvPr id="569671" name="Rectangle 327"/>
            <p:cNvSpPr>
              <a:spLocks noChangeArrowheads="1"/>
            </p:cNvSpPr>
            <p:nvPr/>
          </p:nvSpPr>
          <p:spPr bwMode="auto">
            <a:xfrm>
              <a:off x="3936" y="1584"/>
              <a:ext cx="7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200">
                  <a:latin typeface="Times New Roman" pitchFamily="18" charset="0"/>
                  <a:ea typeface="宋体" pitchFamily="2" charset="-122"/>
                </a:rPr>
                <a:t>I/O bus</a:t>
              </a:r>
            </a:p>
          </p:txBody>
        </p:sp>
        <p:sp>
          <p:nvSpPr>
            <p:cNvPr id="569672" name="Rectangle 328"/>
            <p:cNvSpPr>
              <a:spLocks noChangeArrowheads="1"/>
            </p:cNvSpPr>
            <p:nvPr/>
          </p:nvSpPr>
          <p:spPr bwMode="auto">
            <a:xfrm>
              <a:off x="612" y="2027"/>
              <a:ext cx="720" cy="2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Registers</a:t>
              </a:r>
            </a:p>
          </p:txBody>
        </p:sp>
        <p:sp>
          <p:nvSpPr>
            <p:cNvPr id="569674" name="Line 330"/>
            <p:cNvSpPr>
              <a:spLocks noChangeShapeType="1"/>
            </p:cNvSpPr>
            <p:nvPr/>
          </p:nvSpPr>
          <p:spPr bwMode="auto">
            <a:xfrm>
              <a:off x="2112" y="2016"/>
              <a:ext cx="9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9675" name="Line 331"/>
            <p:cNvSpPr>
              <a:spLocks noChangeShapeType="1"/>
            </p:cNvSpPr>
            <p:nvPr/>
          </p:nvSpPr>
          <p:spPr bwMode="auto">
            <a:xfrm>
              <a:off x="1488" y="2016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69682" name="Group 338"/>
          <p:cNvGrpSpPr>
            <a:grpSpLocks/>
          </p:cNvGrpSpPr>
          <p:nvPr/>
        </p:nvGrpSpPr>
        <p:grpSpPr bwMode="auto">
          <a:xfrm>
            <a:off x="552450" y="3758170"/>
            <a:ext cx="8305800" cy="2133600"/>
            <a:chOff x="336" y="2352"/>
            <a:chExt cx="5232" cy="1344"/>
          </a:xfrm>
        </p:grpSpPr>
        <p:sp>
          <p:nvSpPr>
            <p:cNvPr id="569673" name="Rectangle 329"/>
            <p:cNvSpPr>
              <a:spLocks noChangeArrowheads="1"/>
            </p:cNvSpPr>
            <p:nvPr/>
          </p:nvSpPr>
          <p:spPr bwMode="auto">
            <a:xfrm>
              <a:off x="336" y="2974"/>
              <a:ext cx="5232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Size:      500B          64KB          	             512MB            	           100GB</a:t>
              </a:r>
            </a:p>
            <a:p>
              <a:pPr algn="just"/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Speed:   0.25ns          1ns           		 100ns              		5ms</a:t>
              </a:r>
            </a:p>
          </p:txBody>
        </p:sp>
        <p:sp>
          <p:nvSpPr>
            <p:cNvPr id="569678" name="Text Box 334"/>
            <p:cNvSpPr txBox="1">
              <a:spLocks noChangeArrowheads="1"/>
            </p:cNvSpPr>
            <p:nvPr/>
          </p:nvSpPr>
          <p:spPr bwMode="auto">
            <a:xfrm>
              <a:off x="576" y="2640"/>
              <a:ext cx="8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Register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reference</a:t>
              </a:r>
            </a:p>
          </p:txBody>
        </p:sp>
        <p:sp>
          <p:nvSpPr>
            <p:cNvPr id="569679" name="Text Box 335"/>
            <p:cNvSpPr txBox="1">
              <a:spLocks noChangeArrowheads="1"/>
            </p:cNvSpPr>
            <p:nvPr/>
          </p:nvSpPr>
          <p:spPr bwMode="auto">
            <a:xfrm>
              <a:off x="1584" y="2657"/>
              <a:ext cx="8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Cache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reference</a:t>
              </a:r>
            </a:p>
          </p:txBody>
        </p:sp>
        <p:sp>
          <p:nvSpPr>
            <p:cNvPr id="569680" name="Text Box 336"/>
            <p:cNvSpPr txBox="1">
              <a:spLocks noChangeArrowheads="1"/>
            </p:cNvSpPr>
            <p:nvPr/>
          </p:nvSpPr>
          <p:spPr bwMode="auto">
            <a:xfrm>
              <a:off x="3024" y="2657"/>
              <a:ext cx="8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Memory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reference</a:t>
              </a:r>
            </a:p>
          </p:txBody>
        </p:sp>
        <p:sp>
          <p:nvSpPr>
            <p:cNvPr id="569681" name="Text Box 337"/>
            <p:cNvSpPr txBox="1">
              <a:spLocks noChangeArrowheads="1"/>
            </p:cNvSpPr>
            <p:nvPr/>
          </p:nvSpPr>
          <p:spPr bwMode="auto">
            <a:xfrm>
              <a:off x="4656" y="2352"/>
              <a:ext cx="816" cy="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Disk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Memory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reference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>
          <a:xfrm>
            <a:off x="165328" y="1096169"/>
            <a:ext cx="8991600" cy="2425700"/>
          </a:xfrm>
          <a:noFill/>
          <a:ln/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10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dirty="0">
                <a:solidFill>
                  <a:schemeClr val="hlink"/>
                </a:solidFill>
              </a:rPr>
              <a:t>Suppose </a:t>
            </a:r>
            <a:r>
              <a:rPr lang="en-US" dirty="0"/>
              <a:t>a processor executes at </a:t>
            </a:r>
          </a:p>
          <a:p>
            <a:pPr lvl="1" indent="-190500">
              <a:lnSpc>
                <a:spcPct val="10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dirty="0"/>
              <a:t>Clock Rate = 200 MHz (5 ns per cycle), Ideal (no misses) CPI = 1.1 </a:t>
            </a:r>
          </a:p>
          <a:p>
            <a:pPr lvl="1" indent="-190500">
              <a:lnSpc>
                <a:spcPct val="10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dirty="0"/>
              <a:t>50% </a:t>
            </a:r>
            <a:r>
              <a:rPr lang="en-US" dirty="0" err="1"/>
              <a:t>arith</a:t>
            </a:r>
            <a:r>
              <a:rPr lang="en-US" dirty="0"/>
              <a:t>/logic, 30% </a:t>
            </a:r>
            <a:r>
              <a:rPr lang="en-US" dirty="0" err="1"/>
              <a:t>ld</a:t>
            </a:r>
            <a:r>
              <a:rPr lang="en-US" dirty="0"/>
              <a:t>/</a:t>
            </a:r>
            <a:r>
              <a:rPr lang="en-US" dirty="0" err="1"/>
              <a:t>st</a:t>
            </a:r>
            <a:r>
              <a:rPr lang="en-US" dirty="0"/>
              <a:t>, 20% control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dirty="0"/>
              <a:t>Suppose that 10% of memory operations get 50 cycle miss penalty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dirty="0"/>
              <a:t>Suppose that 1% of instructions get same miss penalty</a:t>
            </a:r>
            <a:endParaRPr lang="en-US" altLang="zh-CN" dirty="0">
              <a:ea typeface="宋体" pitchFamily="2" charset="-122"/>
            </a:endParaRP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 dirty="0">
                <a:ea typeface="宋体" pitchFamily="2" charset="-122"/>
              </a:rPr>
              <a:t>What is the </a:t>
            </a:r>
            <a:r>
              <a:rPr lang="en-US" altLang="zh-CN" dirty="0" err="1">
                <a:solidFill>
                  <a:schemeClr val="hlink"/>
                </a:solidFill>
                <a:ea typeface="宋体" pitchFamily="2" charset="-122"/>
              </a:rPr>
              <a:t>CPUtime</a:t>
            </a:r>
            <a:r>
              <a:rPr lang="en-US" altLang="zh-CN" dirty="0">
                <a:ea typeface="宋体" pitchFamily="2" charset="-122"/>
              </a:rPr>
              <a:t> and the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AMAT</a:t>
            </a:r>
            <a:r>
              <a:rPr lang="en-US" altLang="zh-CN" dirty="0">
                <a:ea typeface="宋体" pitchFamily="2" charset="-122"/>
              </a:rPr>
              <a:t> ?</a:t>
            </a:r>
            <a:endParaRPr lang="en-US" dirty="0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228600"/>
            <a:ext cx="7772400" cy="544513"/>
          </a:xfr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r>
              <a:rPr lang="en-US"/>
              <a:t>Example1: Impact on Performance</a:t>
            </a:r>
          </a:p>
        </p:txBody>
      </p:sp>
      <p:sp>
        <p:nvSpPr>
          <p:cNvPr id="631813" name="Rectangle 5"/>
          <p:cNvSpPr>
            <a:spLocks noChangeArrowheads="1"/>
          </p:cNvSpPr>
          <p:nvPr/>
        </p:nvSpPr>
        <p:spPr bwMode="auto">
          <a:xfrm>
            <a:off x="241528" y="3844925"/>
            <a:ext cx="8839200" cy="30130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SzPct val="100000"/>
              <a:buFontTx/>
              <a:buChar char="•"/>
            </a:pPr>
            <a:r>
              <a:rPr lang="en-US" sz="2400" dirty="0" err="1">
                <a:solidFill>
                  <a:schemeClr val="hlink"/>
                </a:solidFill>
                <a:latin typeface="Comic Sans MS" pitchFamily="66" charset="0"/>
              </a:rPr>
              <a:t>Answer:</a:t>
            </a:r>
            <a:r>
              <a:rPr lang="en-US" sz="2400" dirty="0" err="1">
                <a:latin typeface="Comic Sans MS" pitchFamily="66" charset="0"/>
              </a:rPr>
              <a:t>CPI</a:t>
            </a:r>
            <a:r>
              <a:rPr lang="en-US" sz="2400" dirty="0">
                <a:latin typeface="Comic Sans MS" pitchFamily="66" charset="0"/>
              </a:rPr>
              <a:t> = ideal CPI + average stalls per instruction		 = </a:t>
            </a: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1.1(cycles/ins)  +</a:t>
            </a:r>
            <a:b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</a:b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	[ 0.30 (</a:t>
            </a:r>
            <a:r>
              <a:rPr lang="en-US" sz="2400" dirty="0" err="1">
                <a:solidFill>
                  <a:schemeClr val="accent1"/>
                </a:solidFill>
                <a:latin typeface="Comic Sans MS" pitchFamily="66" charset="0"/>
              </a:rPr>
              <a:t>DataMops</a:t>
            </a: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/ins) </a:t>
            </a:r>
            <a:b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</a:b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		x 0.10 (miss/</a:t>
            </a:r>
            <a:r>
              <a:rPr lang="en-US" sz="2400" dirty="0" err="1">
                <a:solidFill>
                  <a:schemeClr val="accent1"/>
                </a:solidFill>
                <a:latin typeface="Comic Sans MS" pitchFamily="66" charset="0"/>
              </a:rPr>
              <a:t>DataMop</a:t>
            </a: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) x 50 (cycle/miss)] 	+	[ 1 (</a:t>
            </a:r>
            <a:r>
              <a:rPr lang="en-US" sz="2400" dirty="0" err="1">
                <a:solidFill>
                  <a:schemeClr val="accent1"/>
                </a:solidFill>
                <a:latin typeface="Comic Sans MS" pitchFamily="66" charset="0"/>
              </a:rPr>
              <a:t>InstMop</a:t>
            </a: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/ins) </a:t>
            </a:r>
            <a:b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</a:b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		x 0.01 (miss/</a:t>
            </a:r>
            <a:r>
              <a:rPr lang="en-US" sz="2400" dirty="0" err="1">
                <a:solidFill>
                  <a:schemeClr val="accent1"/>
                </a:solidFill>
                <a:latin typeface="Comic Sans MS" pitchFamily="66" charset="0"/>
              </a:rPr>
              <a:t>InstMop</a:t>
            </a: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) x 50 (cycle/miss)] </a:t>
            </a:r>
            <a:b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	</a:t>
            </a:r>
            <a:r>
              <a:rPr lang="en-US" sz="2400" dirty="0">
                <a:solidFill>
                  <a:schemeClr val="hlink"/>
                </a:solidFill>
                <a:latin typeface="Comic Sans MS" pitchFamily="66" charset="0"/>
              </a:rPr>
              <a:t>= (1.1 +  1.5 + .5) cycle/ins = 3.1</a:t>
            </a:r>
            <a:r>
              <a:rPr lang="en-US" sz="2400" dirty="0">
                <a:latin typeface="Comic Sans MS" pitchFamily="66" charset="0"/>
              </a:rPr>
              <a:t> </a:t>
            </a:r>
          </a:p>
          <a:p>
            <a:pPr algn="l">
              <a:buSzPct val="100000"/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AMAT=(1/1.3)x[</a:t>
            </a:r>
            <a:r>
              <a:rPr lang="en-US" sz="2400" dirty="0">
                <a:solidFill>
                  <a:schemeClr val="hlink"/>
                </a:solidFill>
                <a:latin typeface="Comic Sans MS" pitchFamily="66" charset="0"/>
              </a:rPr>
              <a:t>1+0.01x50</a:t>
            </a:r>
            <a:r>
              <a:rPr lang="en-US" sz="2400" dirty="0">
                <a:latin typeface="Comic Sans MS" pitchFamily="66" charset="0"/>
              </a:rPr>
              <a:t>]+(0.3/1.3)x[</a:t>
            </a:r>
            <a:r>
              <a:rPr lang="en-US" sz="2400" dirty="0">
                <a:solidFill>
                  <a:schemeClr val="hlink"/>
                </a:solidFill>
                <a:latin typeface="Comic Sans MS" pitchFamily="66" charset="0"/>
              </a:rPr>
              <a:t>1+0.1x50</a:t>
            </a:r>
            <a:r>
              <a:rPr lang="en-US" sz="2400" dirty="0">
                <a:latin typeface="Comic Sans MS" pitchFamily="66" charset="0"/>
              </a:rPr>
              <a:t>]=2.54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3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914400"/>
            <a:ext cx="8991600" cy="2230354"/>
          </a:xfrm>
          <a:noFill/>
          <a:ln/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85000"/>
              </a:lnSpc>
              <a:buFontTx/>
              <a:buNone/>
              <a:tabLst>
                <a:tab pos="793750" algn="l"/>
              </a:tabLst>
            </a:pPr>
            <a:r>
              <a:rPr lang="en-US" dirty="0">
                <a:solidFill>
                  <a:schemeClr val="hlink"/>
                </a:solidFill>
              </a:rPr>
              <a:t>Assume (p395):</a:t>
            </a:r>
            <a:r>
              <a:rPr lang="en-US" dirty="0"/>
              <a:t> Ideal CPI=1 (no misses) </a:t>
            </a:r>
          </a:p>
          <a:p>
            <a:pPr marL="203200" indent="-203200">
              <a:lnSpc>
                <a:spcPct val="85000"/>
              </a:lnSpc>
              <a:tabLst>
                <a:tab pos="793750" algn="l"/>
              </a:tabLst>
            </a:pPr>
            <a:r>
              <a:rPr lang="en-US" dirty="0"/>
              <a:t>L/S’s structure . 50% of instructions are data accesses</a:t>
            </a:r>
          </a:p>
          <a:p>
            <a:pPr marL="203200" indent="-203200">
              <a:lnSpc>
                <a:spcPct val="85000"/>
              </a:lnSpc>
              <a:tabLst>
                <a:tab pos="793750" algn="l"/>
              </a:tabLst>
            </a:pPr>
            <a:r>
              <a:rPr lang="en-US" dirty="0"/>
              <a:t>Miss penalty is 25 clock cycles</a:t>
            </a:r>
          </a:p>
          <a:p>
            <a:pPr marL="203200" indent="-203200">
              <a:lnSpc>
                <a:spcPct val="85000"/>
              </a:lnSpc>
              <a:tabLst>
                <a:tab pos="793750" algn="l"/>
              </a:tabLst>
            </a:pPr>
            <a:r>
              <a:rPr lang="en-US" dirty="0"/>
              <a:t>Miss rate is 2%</a:t>
            </a:r>
          </a:p>
          <a:p>
            <a:pPr marL="203200" indent="-203200">
              <a:lnSpc>
                <a:spcPct val="85000"/>
              </a:lnSpc>
              <a:tabLst>
                <a:tab pos="793750" algn="l"/>
              </a:tabLst>
            </a:pPr>
            <a:r>
              <a:rPr lang="en-US" dirty="0">
                <a:solidFill>
                  <a:schemeClr val="hlink"/>
                </a:solidFill>
              </a:rPr>
              <a:t>How faster would the computer be if all instructions were cache hits?</a:t>
            </a:r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228600"/>
            <a:ext cx="5665012" cy="482183"/>
          </a:xfr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r>
              <a:rPr lang="en-US" dirty="0">
                <a:latin typeface="+mn-lt"/>
              </a:rPr>
              <a:t>Example2: Impact on Performance</a:t>
            </a:r>
          </a:p>
        </p:txBody>
      </p:sp>
      <p:graphicFrame>
        <p:nvGraphicFramePr>
          <p:cNvPr id="786437" name="Object 5"/>
          <p:cNvGraphicFramePr>
            <a:graphicFrameLocks noChangeAspect="1"/>
          </p:cNvGraphicFramePr>
          <p:nvPr/>
        </p:nvGraphicFramePr>
        <p:xfrm>
          <a:off x="1071563" y="5629275"/>
          <a:ext cx="71532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495" name="Equation" r:id="rId3" imgW="4292280" imgH="634680" progId="Equation.DSMT4">
                  <p:embed/>
                </p:oleObj>
              </mc:Choice>
              <mc:Fallback>
                <p:oleObj name="Equation" r:id="rId3" imgW="4292280" imgH="634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629275"/>
                        <a:ext cx="7153275" cy="9429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6436" name="Rectangle 4"/>
          <p:cNvSpPr>
            <a:spLocks noChangeArrowheads="1"/>
          </p:cNvSpPr>
          <p:nvPr/>
        </p:nvSpPr>
        <p:spPr bwMode="auto">
          <a:xfrm>
            <a:off x="152400" y="3581400"/>
            <a:ext cx="8839200" cy="213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203200" indent="-203200" algn="l">
              <a:lnSpc>
                <a:spcPct val="85000"/>
              </a:lnSpc>
              <a:spcBef>
                <a:spcPct val="30000"/>
              </a:spcBef>
              <a:buSzPct val="100000"/>
              <a:buFontTx/>
              <a:buChar char="•"/>
              <a:tabLst>
                <a:tab pos="793750" algn="l"/>
              </a:tabLst>
            </a:pPr>
            <a:r>
              <a:rPr lang="en-US" sz="2400">
                <a:solidFill>
                  <a:schemeClr val="hlink"/>
                </a:solidFill>
                <a:latin typeface="+mn-lt"/>
              </a:rPr>
              <a:t>Answer:</a:t>
            </a:r>
            <a:r>
              <a:rPr lang="en-US" sz="2400">
                <a:latin typeface="+mn-lt"/>
              </a:rPr>
              <a:t> </a:t>
            </a:r>
            <a:r>
              <a:rPr lang="en-US" sz="2000">
                <a:latin typeface="+mn-lt"/>
              </a:rPr>
              <a:t>first compute the performance for always hits:</a:t>
            </a:r>
          </a:p>
          <a:p>
            <a:pPr marL="203200" indent="-203200" algn="l">
              <a:lnSpc>
                <a:spcPct val="85000"/>
              </a:lnSpc>
              <a:spcBef>
                <a:spcPct val="30000"/>
              </a:spcBef>
              <a:buSzPct val="100000"/>
              <a:tabLst>
                <a:tab pos="793750" algn="l"/>
              </a:tabLst>
            </a:pPr>
            <a:r>
              <a:rPr lang="en-US" sz="2000">
                <a:latin typeface="+mn-lt"/>
              </a:rPr>
              <a:t>CPU</a:t>
            </a:r>
            <a:r>
              <a:rPr lang="en-US" sz="2000" baseline="-25000">
                <a:latin typeface="+mn-lt"/>
              </a:rPr>
              <a:t>execution time</a:t>
            </a:r>
            <a:r>
              <a:rPr lang="en-US" sz="2000">
                <a:latin typeface="+mn-lt"/>
              </a:rPr>
              <a:t> =(CPU clock cycles+memory stall cycles)</a:t>
            </a:r>
            <a:r>
              <a:rPr lang="en-US" altLang="zh-CN" sz="2000">
                <a:latin typeface="+mn-lt"/>
                <a:ea typeface="宋体" pitchFamily="2" charset="-122"/>
              </a:rPr>
              <a:t>×clock cycle</a:t>
            </a:r>
          </a:p>
          <a:p>
            <a:pPr marL="203200" indent="-203200" algn="l">
              <a:lnSpc>
                <a:spcPct val="85000"/>
              </a:lnSpc>
              <a:spcBef>
                <a:spcPct val="30000"/>
              </a:spcBef>
              <a:buSzPct val="100000"/>
              <a:tabLst>
                <a:tab pos="793750" algn="l"/>
              </a:tabLst>
            </a:pPr>
            <a:r>
              <a:rPr lang="en-US" altLang="zh-CN" sz="2000">
                <a:latin typeface="+mn-lt"/>
                <a:ea typeface="宋体" pitchFamily="2" charset="-122"/>
              </a:rPr>
              <a:t>				=(IC ×CPI+0) ×Clock cycle</a:t>
            </a:r>
          </a:p>
          <a:p>
            <a:pPr marL="203200" indent="-203200" algn="l">
              <a:lnSpc>
                <a:spcPct val="85000"/>
              </a:lnSpc>
              <a:spcBef>
                <a:spcPct val="30000"/>
              </a:spcBef>
              <a:buSzPct val="100000"/>
              <a:tabLst>
                <a:tab pos="793750" algn="l"/>
              </a:tabLst>
            </a:pPr>
            <a:r>
              <a:rPr lang="en-US" altLang="zh-CN" sz="2000">
                <a:latin typeface="+mn-lt"/>
                <a:ea typeface="宋体" pitchFamily="2" charset="-122"/>
              </a:rPr>
              <a:t>				=IC ×1.0 ×clock cycle</a:t>
            </a:r>
          </a:p>
          <a:p>
            <a:pPr marL="203200" indent="-203200" algn="l">
              <a:lnSpc>
                <a:spcPct val="85000"/>
              </a:lnSpc>
              <a:spcBef>
                <a:spcPct val="30000"/>
              </a:spcBef>
              <a:buSzPct val="100000"/>
              <a:tabLst>
                <a:tab pos="793750" algn="l"/>
              </a:tabLst>
            </a:pPr>
            <a:r>
              <a:rPr lang="en-US" altLang="zh-CN" sz="2000">
                <a:latin typeface="+mn-lt"/>
                <a:ea typeface="宋体" pitchFamily="2" charset="-122"/>
              </a:rPr>
              <a:t>	Now for the computer with the real cache,first compute memory stall cycles:</a:t>
            </a:r>
          </a:p>
          <a:p>
            <a:pPr marL="203200" indent="-203200" algn="l">
              <a:lnSpc>
                <a:spcPct val="85000"/>
              </a:lnSpc>
              <a:spcBef>
                <a:spcPct val="30000"/>
              </a:spcBef>
              <a:buSzPct val="100000"/>
              <a:tabLst>
                <a:tab pos="793750" algn="l"/>
              </a:tabLst>
            </a:pPr>
            <a:r>
              <a:rPr lang="en-US" altLang="zh-CN" sz="2000">
                <a:latin typeface="+mn-lt"/>
                <a:ea typeface="宋体" pitchFamily="2" charset="-122"/>
              </a:rPr>
              <a:t>	</a:t>
            </a:r>
            <a:endParaRPr lang="en-US" sz="2000">
              <a:latin typeface="+mn-lt"/>
              <a:ea typeface="宋体" pitchFamily="2" charset="-122"/>
            </a:endParaRPr>
          </a:p>
        </p:txBody>
      </p:sp>
      <p:sp>
        <p:nvSpPr>
          <p:cNvPr id="786439" name="Text Box 7"/>
          <p:cNvSpPr txBox="1">
            <a:spLocks noChangeArrowheads="1"/>
          </p:cNvSpPr>
          <p:nvPr/>
        </p:nvSpPr>
        <p:spPr bwMode="auto">
          <a:xfrm>
            <a:off x="612112" y="2389188"/>
            <a:ext cx="8458200" cy="1387475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dirty="0">
                <a:latin typeface="+mn-lt"/>
                <a:ea typeface="宋体" pitchFamily="2" charset="-122"/>
              </a:rPr>
              <a:t>The total performance is thus:</a:t>
            </a:r>
          </a:p>
          <a:p>
            <a:pPr algn="l">
              <a:spcBef>
                <a:spcPct val="50000"/>
              </a:spcBef>
            </a:pPr>
            <a:r>
              <a:rPr lang="en-US" altLang="zh-CN" sz="2200" dirty="0">
                <a:latin typeface="+mn-lt"/>
                <a:ea typeface="宋体" pitchFamily="2" charset="-122"/>
              </a:rPr>
              <a:t> </a:t>
            </a:r>
            <a:r>
              <a:rPr lang="en-US" altLang="zh-CN" sz="2000" dirty="0">
                <a:latin typeface="+mn-lt"/>
                <a:ea typeface="宋体" pitchFamily="2" charset="-122"/>
              </a:rPr>
              <a:t>CPU execution time cache =(IC ×1.0+IC ×0.75) ×Clock cycle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+mn-lt"/>
                <a:ea typeface="宋体" pitchFamily="2" charset="-122"/>
              </a:rPr>
              <a:t>		 	      =1.75 ×IC ×Clock cycle</a:t>
            </a:r>
          </a:p>
        </p:txBody>
      </p:sp>
      <p:grpSp>
        <p:nvGrpSpPr>
          <p:cNvPr id="786446" name="Group 14"/>
          <p:cNvGrpSpPr>
            <a:grpSpLocks/>
          </p:cNvGrpSpPr>
          <p:nvPr/>
        </p:nvGrpSpPr>
        <p:grpSpPr bwMode="auto">
          <a:xfrm>
            <a:off x="609600" y="4076700"/>
            <a:ext cx="8534400" cy="2393950"/>
            <a:chOff x="240" y="2784"/>
            <a:chExt cx="5376" cy="1508"/>
          </a:xfrm>
        </p:grpSpPr>
        <p:sp>
          <p:nvSpPr>
            <p:cNvPr id="786441" name="Text Box 9"/>
            <p:cNvSpPr txBox="1">
              <a:spLocks noChangeArrowheads="1"/>
            </p:cNvSpPr>
            <p:nvPr/>
          </p:nvSpPr>
          <p:spPr bwMode="auto">
            <a:xfrm>
              <a:off x="240" y="2784"/>
              <a:ext cx="5376" cy="150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>
                  <a:latin typeface="+mn-lt"/>
                  <a:ea typeface="宋体" pitchFamily="2" charset="-122"/>
                </a:rPr>
                <a:t>The performance ratio is the inverse of the execution times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200">
                  <a:latin typeface="+mn-lt"/>
                  <a:ea typeface="宋体" pitchFamily="2" charset="-122"/>
                </a:rPr>
                <a:t> CPU execution time </a:t>
              </a:r>
              <a:r>
                <a:rPr lang="en-US" altLang="zh-CN" sz="2200" baseline="-25000">
                  <a:latin typeface="+mn-lt"/>
                  <a:ea typeface="宋体" pitchFamily="2" charset="-122"/>
                </a:rPr>
                <a:t>cache	      </a:t>
              </a:r>
              <a:r>
                <a:rPr lang="en-US" altLang="zh-CN" sz="2200">
                  <a:latin typeface="+mn-lt"/>
                  <a:ea typeface="宋体" pitchFamily="2" charset="-122"/>
                </a:rPr>
                <a:t>1.75 </a:t>
              </a:r>
              <a:r>
                <a:rPr lang="en-US" altLang="zh-CN" sz="2000">
                  <a:latin typeface="+mn-lt"/>
                  <a:ea typeface="宋体" pitchFamily="2" charset="-122"/>
                </a:rPr>
                <a:t>×IC ×Clock cycle</a:t>
              </a:r>
            </a:p>
            <a:p>
              <a:pPr algn="l">
                <a:spcBef>
                  <a:spcPct val="50000"/>
                </a:spcBef>
              </a:pPr>
              <a:r>
                <a:rPr lang="en-US" sz="2200">
                  <a:latin typeface="+mn-lt"/>
                </a:rPr>
                <a:t>    CPU execution time	    </a:t>
              </a:r>
              <a:r>
                <a:rPr lang="en-US" altLang="zh-CN" sz="2000">
                  <a:latin typeface="+mn-lt"/>
                  <a:ea typeface="宋体" pitchFamily="2" charset="-122"/>
                </a:rPr>
                <a:t>1.0 ×</a:t>
              </a:r>
              <a:r>
                <a:rPr lang="en-US" sz="2200">
                  <a:latin typeface="+mn-lt"/>
                </a:rPr>
                <a:t> </a:t>
              </a:r>
              <a:r>
                <a:rPr lang="en-US" altLang="zh-CN" sz="2000">
                  <a:latin typeface="+mn-lt"/>
                  <a:ea typeface="宋体" pitchFamily="2" charset="-122"/>
                </a:rPr>
                <a:t>IC ×clock cycle</a:t>
              </a:r>
              <a:r>
                <a:rPr lang="en-US" sz="2200">
                  <a:latin typeface="+mn-lt"/>
                </a:rPr>
                <a:t> 	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200">
                  <a:latin typeface="+mn-lt"/>
                  <a:ea typeface="宋体" pitchFamily="2" charset="-122"/>
                </a:rPr>
                <a:t>				</a:t>
              </a:r>
              <a:r>
                <a:rPr lang="en-US" altLang="zh-CN" sz="200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＝1.75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The computer with no cache misses is 1.75 time faster.</a:t>
              </a:r>
            </a:p>
          </p:txBody>
        </p:sp>
        <p:sp>
          <p:nvSpPr>
            <p:cNvPr id="786442" name="Line 10"/>
            <p:cNvSpPr>
              <a:spLocks noChangeShapeType="1"/>
            </p:cNvSpPr>
            <p:nvPr/>
          </p:nvSpPr>
          <p:spPr bwMode="auto">
            <a:xfrm>
              <a:off x="336" y="3417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86443" name="Line 11"/>
            <p:cNvSpPr>
              <a:spLocks noChangeShapeType="1"/>
            </p:cNvSpPr>
            <p:nvPr/>
          </p:nvSpPr>
          <p:spPr bwMode="auto">
            <a:xfrm>
              <a:off x="2832" y="3408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86444" name="Rectangle 12"/>
            <p:cNvSpPr>
              <a:spLocks noChangeArrowheads="1"/>
            </p:cNvSpPr>
            <p:nvPr/>
          </p:nvSpPr>
          <p:spPr bwMode="auto">
            <a:xfrm>
              <a:off x="2544" y="3280"/>
              <a:ext cx="277" cy="2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＝</a:t>
              </a:r>
              <a:endParaRPr lang="zh-CN" altLang="en-US" sz="2000">
                <a:solidFill>
                  <a:schemeClr val="hlink"/>
                </a:solidFill>
                <a:latin typeface="+mn-lt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8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9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153400" cy="3505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600">
                <a:solidFill>
                  <a:schemeClr val="hlink"/>
                </a:solidFill>
              </a:rPr>
              <a:t>Assume(406) :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 altLang="zh-CN" sz="2200">
                <a:ea typeface="宋体" pitchFamily="2" charset="-122"/>
              </a:rPr>
              <a:t>unified caches:</a:t>
            </a:r>
            <a:r>
              <a:rPr lang="en-US" sz="2200"/>
              <a:t> 32K </a:t>
            </a:r>
            <a:r>
              <a:rPr lang="en-US" altLang="zh-CN" sz="2200">
                <a:ea typeface="宋体" pitchFamily="2" charset="-122"/>
              </a:rPr>
              <a:t>unified</a:t>
            </a:r>
            <a:r>
              <a:rPr lang="en-US" sz="2200"/>
              <a:t> cache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itchFamily="2" charset="-122"/>
              </a:rPr>
              <a:t>Split cache: 16K D-cache and 16K I-cache 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itchFamily="2" charset="-122"/>
              </a:rPr>
              <a:t>36% of the instructions are data transfer instructions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itchFamily="2" charset="-122"/>
              </a:rPr>
              <a:t>A hit takes 1 colck cycle 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itchFamily="2" charset="-122"/>
              </a:rPr>
              <a:t>The miss penalty is 100 clock cycles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itchFamily="2" charset="-122"/>
              </a:rPr>
              <a:t>A load/store take 1 extra clock cycle on a unified cache 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itchFamily="2" charset="-122"/>
              </a:rPr>
              <a:t>Write-through with a write-buffer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ea typeface="宋体" pitchFamily="2" charset="-122"/>
              </a:rPr>
              <a:t>   and ignore stalls due to the write buffer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What is the miss rate in each case?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What is the average memory access time in each case?</a:t>
            </a:r>
          </a:p>
          <a:p>
            <a:pPr>
              <a:lnSpc>
                <a:spcPct val="80000"/>
              </a:lnSpc>
            </a:pPr>
            <a:endParaRPr lang="en-US" altLang="zh-CN" sz="2000">
              <a:solidFill>
                <a:schemeClr val="hlink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00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620000" cy="762000"/>
          </a:xfrm>
        </p:spPr>
        <p:txBody>
          <a:bodyPr/>
          <a:lstStyle/>
          <a:p>
            <a:r>
              <a:rPr lang="en-US">
                <a:latin typeface="+mn-lt"/>
              </a:rPr>
              <a:t>Example3-1: Impact on Performance</a:t>
            </a: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787460" name="Rectangle 4"/>
          <p:cNvSpPr>
            <a:spLocks noChangeArrowheads="1"/>
          </p:cNvSpPr>
          <p:nvPr/>
        </p:nvSpPr>
        <p:spPr bwMode="auto">
          <a:xfrm>
            <a:off x="457200" y="4495800"/>
            <a:ext cx="815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600">
                <a:solidFill>
                  <a:schemeClr val="hlink"/>
                </a:solidFill>
                <a:latin typeface="+mn-lt"/>
              </a:rPr>
              <a:t>Answer :</a:t>
            </a:r>
            <a:r>
              <a:rPr lang="en-US" sz="2400">
                <a:solidFill>
                  <a:schemeClr val="hlink"/>
                </a:solidFill>
                <a:latin typeface="+mn-lt"/>
              </a:rPr>
              <a:t> </a:t>
            </a:r>
            <a:r>
              <a:rPr lang="en-US" altLang="zh-CN" sz="2200">
                <a:latin typeface="+mn-lt"/>
                <a:ea typeface="宋体" pitchFamily="2" charset="-122"/>
              </a:rPr>
              <a:t>first let’s convert misses per 1000 instructions into miss rate.</a:t>
            </a:r>
            <a:endParaRPr lang="en-US" altLang="zh-CN" sz="2000">
              <a:latin typeface="+mn-lt"/>
              <a:ea typeface="宋体" pitchFamily="2" charset="-122"/>
            </a:endParaRPr>
          </a:p>
        </p:txBody>
      </p:sp>
      <p:grpSp>
        <p:nvGrpSpPr>
          <p:cNvPr id="787495" name="Group 39"/>
          <p:cNvGrpSpPr>
            <a:grpSpLocks/>
          </p:cNvGrpSpPr>
          <p:nvPr/>
        </p:nvGrpSpPr>
        <p:grpSpPr bwMode="auto">
          <a:xfrm>
            <a:off x="609600" y="260350"/>
            <a:ext cx="8534400" cy="3600450"/>
            <a:chOff x="144" y="720"/>
            <a:chExt cx="5376" cy="2268"/>
          </a:xfrm>
        </p:grpSpPr>
        <p:sp>
          <p:nvSpPr>
            <p:cNvPr id="787472" name="Text Box 16"/>
            <p:cNvSpPr txBox="1">
              <a:spLocks noChangeArrowheads="1"/>
            </p:cNvSpPr>
            <p:nvPr/>
          </p:nvSpPr>
          <p:spPr bwMode="auto">
            <a:xfrm>
              <a:off x="144" y="720"/>
              <a:ext cx="5376" cy="225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>
                  <a:latin typeface="+mn-lt"/>
                  <a:ea typeface="宋体" pitchFamily="2" charset="-122"/>
                </a:rPr>
                <a:t>Since every instruction access has exactly one memory access to fetch the instruction, according to Figure 5.8 the instruction cache miss rate is</a:t>
              </a:r>
            </a:p>
            <a:p>
              <a:pPr algn="l">
                <a:spcBef>
                  <a:spcPct val="50000"/>
                </a:spcBef>
              </a:pPr>
              <a:endParaRPr lang="en-US" altLang="zh-CN">
                <a:latin typeface="+mn-lt"/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>
                <a:latin typeface="+mn-lt"/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+mn-lt"/>
                  <a:ea typeface="宋体" pitchFamily="2" charset="-122"/>
                </a:rPr>
                <a:t>Since 36% of the instructions are data transfers, </a:t>
              </a:r>
              <a:r>
                <a:rPr lang="en-US" altLang="zh-CN" sz="2200">
                  <a:latin typeface="+mn-lt"/>
                  <a:ea typeface="宋体" pitchFamily="2" charset="-122"/>
                </a:rPr>
                <a:t>according to Figure 5.8 </a:t>
              </a:r>
              <a:r>
                <a:rPr lang="en-US" altLang="zh-CN" sz="2000">
                  <a:latin typeface="+mn-lt"/>
                  <a:ea typeface="宋体" pitchFamily="2" charset="-122"/>
                </a:rPr>
                <a:t>the data miss rate is </a:t>
              </a:r>
            </a:p>
            <a:p>
              <a:pPr algn="l">
                <a:spcBef>
                  <a:spcPct val="50000"/>
                </a:spcBef>
              </a:pPr>
              <a:endParaRPr lang="en-US" altLang="zh-CN">
                <a:latin typeface="+mn-lt"/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>
                <a:latin typeface="+mn-lt"/>
                <a:ea typeface="宋体" pitchFamily="2" charset="-122"/>
              </a:endParaRPr>
            </a:p>
          </p:txBody>
        </p:sp>
        <p:grpSp>
          <p:nvGrpSpPr>
            <p:cNvPr id="787480" name="Group 24"/>
            <p:cNvGrpSpPr>
              <a:grpSpLocks/>
            </p:cNvGrpSpPr>
            <p:nvPr/>
          </p:nvGrpSpPr>
          <p:grpSpPr bwMode="auto">
            <a:xfrm>
              <a:off x="989" y="1392"/>
              <a:ext cx="3657" cy="540"/>
              <a:chOff x="2909" y="2112"/>
              <a:chExt cx="3657" cy="540"/>
            </a:xfrm>
          </p:grpSpPr>
          <p:sp>
            <p:nvSpPr>
              <p:cNvPr id="787475" name="Rectangle 19"/>
              <p:cNvSpPr>
                <a:spLocks noChangeArrowheads="1"/>
              </p:cNvSpPr>
              <p:nvPr/>
            </p:nvSpPr>
            <p:spPr bwMode="auto">
              <a:xfrm>
                <a:off x="2909" y="2264"/>
                <a:ext cx="1760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Miss rate </a:t>
                </a:r>
                <a:r>
                  <a:rPr lang="en-US" altLang="zh-CN" sz="2000" baseline="-25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16KB instruction</a:t>
                </a:r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＝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76" name="Rectangle 20"/>
              <p:cNvSpPr>
                <a:spLocks noChangeArrowheads="1"/>
              </p:cNvSpPr>
              <p:nvPr/>
            </p:nvSpPr>
            <p:spPr bwMode="auto">
              <a:xfrm>
                <a:off x="4866" y="2112"/>
                <a:ext cx="834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3.82/1000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77" name="Rectangle 21"/>
              <p:cNvSpPr>
                <a:spLocks noChangeArrowheads="1"/>
              </p:cNvSpPr>
              <p:nvPr/>
            </p:nvSpPr>
            <p:spPr bwMode="auto">
              <a:xfrm>
                <a:off x="5108" y="2400"/>
                <a:ext cx="340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1.0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78" name="Line 22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87479" name="Rectangle 23"/>
              <p:cNvSpPr>
                <a:spLocks noChangeArrowheads="1"/>
              </p:cNvSpPr>
              <p:nvPr/>
            </p:nvSpPr>
            <p:spPr bwMode="auto">
              <a:xfrm>
                <a:off x="5884" y="2256"/>
                <a:ext cx="682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＝0.004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</p:grpSp>
        <p:grpSp>
          <p:nvGrpSpPr>
            <p:cNvPr id="787481" name="Group 25"/>
            <p:cNvGrpSpPr>
              <a:grpSpLocks/>
            </p:cNvGrpSpPr>
            <p:nvPr/>
          </p:nvGrpSpPr>
          <p:grpSpPr bwMode="auto">
            <a:xfrm>
              <a:off x="1076" y="2448"/>
              <a:ext cx="3509" cy="540"/>
              <a:chOff x="3051" y="2112"/>
              <a:chExt cx="3509" cy="540"/>
            </a:xfrm>
          </p:grpSpPr>
          <p:sp>
            <p:nvSpPr>
              <p:cNvPr id="787482" name="Rectangle 26"/>
              <p:cNvSpPr>
                <a:spLocks noChangeArrowheads="1"/>
              </p:cNvSpPr>
              <p:nvPr/>
            </p:nvSpPr>
            <p:spPr bwMode="auto">
              <a:xfrm>
                <a:off x="3051" y="2264"/>
                <a:ext cx="1478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Miss rate </a:t>
                </a:r>
                <a:r>
                  <a:rPr lang="en-US" altLang="zh-CN" sz="2000" baseline="-25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16KB data</a:t>
                </a:r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＝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83" name="Rectangle 27"/>
              <p:cNvSpPr>
                <a:spLocks noChangeArrowheads="1"/>
              </p:cNvSpPr>
              <p:nvPr/>
            </p:nvSpPr>
            <p:spPr bwMode="auto">
              <a:xfrm>
                <a:off x="4866" y="2112"/>
                <a:ext cx="834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40.9/1000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84" name="Rectangle 28"/>
              <p:cNvSpPr>
                <a:spLocks noChangeArrowheads="1"/>
              </p:cNvSpPr>
              <p:nvPr/>
            </p:nvSpPr>
            <p:spPr bwMode="auto">
              <a:xfrm>
                <a:off x="5063" y="2400"/>
                <a:ext cx="430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0.36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85" name="Line 29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87486" name="Rectangle 30"/>
              <p:cNvSpPr>
                <a:spLocks noChangeArrowheads="1"/>
              </p:cNvSpPr>
              <p:nvPr/>
            </p:nvSpPr>
            <p:spPr bwMode="auto">
              <a:xfrm>
                <a:off x="5890" y="2256"/>
                <a:ext cx="670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＝0.114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</p:grpSp>
      </p:grpSp>
      <p:grpSp>
        <p:nvGrpSpPr>
          <p:cNvPr id="787470" name="Group 14"/>
          <p:cNvGrpSpPr>
            <a:grpSpLocks/>
          </p:cNvGrpSpPr>
          <p:nvPr/>
        </p:nvGrpSpPr>
        <p:grpSpPr bwMode="auto">
          <a:xfrm>
            <a:off x="3124200" y="5257800"/>
            <a:ext cx="4267200" cy="1066800"/>
            <a:chOff x="1488" y="3552"/>
            <a:chExt cx="2688" cy="672"/>
          </a:xfrm>
        </p:grpSpPr>
        <p:sp>
          <p:nvSpPr>
            <p:cNvPr id="787461" name="Text Box 5"/>
            <p:cNvSpPr txBox="1">
              <a:spLocks noChangeArrowheads="1"/>
            </p:cNvSpPr>
            <p:nvPr/>
          </p:nvSpPr>
          <p:spPr bwMode="auto">
            <a:xfrm>
              <a:off x="2736" y="3552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+mn-lt"/>
                  <a:ea typeface="宋体" pitchFamily="2" charset="-122"/>
                </a:rPr>
                <a:t>Misses </a:t>
              </a:r>
            </a:p>
          </p:txBody>
        </p:sp>
        <p:sp>
          <p:nvSpPr>
            <p:cNvPr id="787462" name="Text Box 6"/>
            <p:cNvSpPr txBox="1">
              <a:spLocks noChangeArrowheads="1"/>
            </p:cNvSpPr>
            <p:nvPr/>
          </p:nvSpPr>
          <p:spPr bwMode="auto">
            <a:xfrm>
              <a:off x="2400" y="3696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+mn-lt"/>
                  <a:ea typeface="宋体" pitchFamily="2" charset="-122"/>
                </a:rPr>
                <a:t>1000Instruction</a:t>
              </a:r>
            </a:p>
          </p:txBody>
        </p:sp>
        <p:sp>
          <p:nvSpPr>
            <p:cNvPr id="787463" name="Line 7"/>
            <p:cNvSpPr>
              <a:spLocks noChangeShapeType="1"/>
            </p:cNvSpPr>
            <p:nvPr/>
          </p:nvSpPr>
          <p:spPr bwMode="auto">
            <a:xfrm>
              <a:off x="2496" y="3744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87464" name="Text Box 8"/>
            <p:cNvSpPr txBox="1">
              <a:spLocks noChangeArrowheads="1"/>
            </p:cNvSpPr>
            <p:nvPr/>
          </p:nvSpPr>
          <p:spPr bwMode="auto">
            <a:xfrm>
              <a:off x="3552" y="3648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+mn-lt"/>
                  <a:ea typeface="宋体" pitchFamily="2" charset="-122"/>
                </a:rPr>
                <a:t>/1000 </a:t>
              </a:r>
            </a:p>
          </p:txBody>
        </p:sp>
        <p:sp>
          <p:nvSpPr>
            <p:cNvPr id="787465" name="Line 9"/>
            <p:cNvSpPr>
              <a:spLocks noChangeShapeType="1"/>
            </p:cNvSpPr>
            <p:nvPr/>
          </p:nvSpPr>
          <p:spPr bwMode="auto">
            <a:xfrm>
              <a:off x="2496" y="3888"/>
              <a:ext cx="14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87466" name="Text Box 10"/>
            <p:cNvSpPr txBox="1">
              <a:spLocks noChangeArrowheads="1"/>
            </p:cNvSpPr>
            <p:nvPr/>
          </p:nvSpPr>
          <p:spPr bwMode="auto">
            <a:xfrm>
              <a:off x="2640" y="3849"/>
              <a:ext cx="13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+mn-lt"/>
                  <a:ea typeface="宋体" pitchFamily="2" charset="-122"/>
                </a:rPr>
                <a:t>Memoryaccesses</a:t>
              </a:r>
            </a:p>
          </p:txBody>
        </p:sp>
        <p:sp>
          <p:nvSpPr>
            <p:cNvPr id="787467" name="Text Box 11"/>
            <p:cNvSpPr txBox="1">
              <a:spLocks noChangeArrowheads="1"/>
            </p:cNvSpPr>
            <p:nvPr/>
          </p:nvSpPr>
          <p:spPr bwMode="auto">
            <a:xfrm>
              <a:off x="2784" y="3993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+mn-lt"/>
                  <a:ea typeface="宋体" pitchFamily="2" charset="-122"/>
                </a:rPr>
                <a:t>Instructions</a:t>
              </a:r>
            </a:p>
          </p:txBody>
        </p:sp>
        <p:sp>
          <p:nvSpPr>
            <p:cNvPr id="787468" name="Line 12"/>
            <p:cNvSpPr>
              <a:spLocks noChangeShapeType="1"/>
            </p:cNvSpPr>
            <p:nvPr/>
          </p:nvSpPr>
          <p:spPr bwMode="auto">
            <a:xfrm>
              <a:off x="2688" y="4041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87469" name="Text Box 13"/>
            <p:cNvSpPr txBox="1">
              <a:spLocks noChangeArrowheads="1"/>
            </p:cNvSpPr>
            <p:nvPr/>
          </p:nvSpPr>
          <p:spPr bwMode="auto">
            <a:xfrm>
              <a:off x="1488" y="3744"/>
              <a:ext cx="105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>
                  <a:latin typeface="+mn-lt"/>
                  <a:ea typeface="宋体" pitchFamily="2" charset="-122"/>
                </a:rPr>
                <a:t>Miss rate= </a:t>
              </a:r>
            </a:p>
          </p:txBody>
        </p:sp>
      </p:grpSp>
      <p:grpSp>
        <p:nvGrpSpPr>
          <p:cNvPr id="787494" name="Group 38"/>
          <p:cNvGrpSpPr>
            <a:grpSpLocks/>
          </p:cNvGrpSpPr>
          <p:nvPr/>
        </p:nvGrpSpPr>
        <p:grpSpPr bwMode="auto">
          <a:xfrm>
            <a:off x="539750" y="4797425"/>
            <a:ext cx="8382000" cy="1646238"/>
            <a:chOff x="192" y="2976"/>
            <a:chExt cx="5280" cy="1037"/>
          </a:xfrm>
        </p:grpSpPr>
        <p:sp>
          <p:nvSpPr>
            <p:cNvPr id="787493" name="Rectangle 37"/>
            <p:cNvSpPr>
              <a:spLocks noChangeArrowheads="1"/>
            </p:cNvSpPr>
            <p:nvPr/>
          </p:nvSpPr>
          <p:spPr bwMode="auto">
            <a:xfrm>
              <a:off x="192" y="2976"/>
              <a:ext cx="5280" cy="103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+mn-lt"/>
                  <a:ea typeface="宋体" pitchFamily="2" charset="-122"/>
                </a:rPr>
                <a:t>From </a:t>
              </a:r>
              <a:r>
                <a:rPr lang="en-US" altLang="zh-CN" sz="2200">
                  <a:latin typeface="+mn-lt"/>
                  <a:ea typeface="宋体" pitchFamily="2" charset="-122"/>
                </a:rPr>
                <a:t>Figure 5.8 </a:t>
              </a:r>
              <a:r>
                <a:rPr lang="en-US" altLang="zh-CN" sz="2000">
                  <a:latin typeface="+mn-lt"/>
                  <a:ea typeface="宋体" pitchFamily="2" charset="-122"/>
                </a:rPr>
                <a:t>The unified miss rate needs to account for instruction and data accesses:</a:t>
              </a:r>
            </a:p>
            <a:p>
              <a:pPr>
                <a:spcBef>
                  <a:spcPct val="50000"/>
                </a:spcBef>
              </a:pPr>
              <a:endParaRPr lang="en-US" altLang="zh-CN" sz="2000">
                <a:latin typeface="+mn-lt"/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2000">
                <a:latin typeface="+mn-lt"/>
                <a:ea typeface="宋体" pitchFamily="2" charset="-122"/>
              </a:endParaRPr>
            </a:p>
          </p:txBody>
        </p:sp>
        <p:grpSp>
          <p:nvGrpSpPr>
            <p:cNvPr id="787487" name="Group 31"/>
            <p:cNvGrpSpPr>
              <a:grpSpLocks/>
            </p:cNvGrpSpPr>
            <p:nvPr/>
          </p:nvGrpSpPr>
          <p:grpSpPr bwMode="auto">
            <a:xfrm>
              <a:off x="1078" y="3456"/>
              <a:ext cx="3612" cy="540"/>
              <a:chOff x="2999" y="2112"/>
              <a:chExt cx="3612" cy="540"/>
            </a:xfrm>
          </p:grpSpPr>
          <p:sp>
            <p:nvSpPr>
              <p:cNvPr id="787488" name="Rectangle 32"/>
              <p:cNvSpPr>
                <a:spLocks noChangeArrowheads="1"/>
              </p:cNvSpPr>
              <p:nvPr/>
            </p:nvSpPr>
            <p:spPr bwMode="auto">
              <a:xfrm>
                <a:off x="2999" y="2264"/>
                <a:ext cx="158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accent1"/>
                    </a:solidFill>
                    <a:latin typeface="+mn-lt"/>
                    <a:ea typeface="宋体" pitchFamily="2" charset="-122"/>
                  </a:rPr>
                  <a:t>Miss rate </a:t>
                </a:r>
                <a:r>
                  <a:rPr lang="en-US" altLang="zh-CN" sz="2000" baseline="-25000">
                    <a:solidFill>
                      <a:schemeClr val="accent1"/>
                    </a:solidFill>
                    <a:latin typeface="+mn-lt"/>
                    <a:ea typeface="宋体" pitchFamily="2" charset="-122"/>
                  </a:rPr>
                  <a:t>32KB unified</a:t>
                </a:r>
                <a:r>
                  <a:rPr lang="en-US" altLang="zh-CN" sz="2000">
                    <a:solidFill>
                      <a:schemeClr val="accent1"/>
                    </a:solidFill>
                    <a:latin typeface="+mn-lt"/>
                    <a:ea typeface="宋体" pitchFamily="2" charset="-122"/>
                  </a:rPr>
                  <a:t>＝</a:t>
                </a:r>
                <a:endParaRPr lang="zh-CN" altLang="en-US" sz="2000">
                  <a:solidFill>
                    <a:schemeClr val="accent1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89" name="Rectangle 33"/>
              <p:cNvSpPr>
                <a:spLocks noChangeArrowheads="1"/>
              </p:cNvSpPr>
              <p:nvPr/>
            </p:nvSpPr>
            <p:spPr bwMode="auto">
              <a:xfrm>
                <a:off x="4866" y="2112"/>
                <a:ext cx="83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accent1"/>
                    </a:solidFill>
                    <a:latin typeface="+mn-lt"/>
                    <a:ea typeface="宋体" pitchFamily="2" charset="-122"/>
                  </a:rPr>
                  <a:t>43.3/1000</a:t>
                </a:r>
                <a:endParaRPr lang="zh-CN" altLang="en-US" sz="2000">
                  <a:solidFill>
                    <a:schemeClr val="accent1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90" name="Rectangle 34"/>
              <p:cNvSpPr>
                <a:spLocks noChangeArrowheads="1"/>
              </p:cNvSpPr>
              <p:nvPr/>
            </p:nvSpPr>
            <p:spPr bwMode="auto">
              <a:xfrm>
                <a:off x="4860" y="2400"/>
                <a:ext cx="83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accent1"/>
                    </a:solidFill>
                    <a:latin typeface="+mn-lt"/>
                    <a:ea typeface="宋体" pitchFamily="2" charset="-122"/>
                  </a:rPr>
                  <a:t>1.00+0.36</a:t>
                </a:r>
                <a:endParaRPr lang="zh-CN" altLang="en-US" sz="2000">
                  <a:solidFill>
                    <a:schemeClr val="accent1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91" name="Line 35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87492" name="Rectangle 36"/>
              <p:cNvSpPr>
                <a:spLocks noChangeArrowheads="1"/>
              </p:cNvSpPr>
              <p:nvPr/>
            </p:nvSpPr>
            <p:spPr bwMode="auto">
              <a:xfrm>
                <a:off x="5839" y="2256"/>
                <a:ext cx="77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accent1"/>
                    </a:solidFill>
                    <a:latin typeface="+mn-lt"/>
                    <a:ea typeface="宋体" pitchFamily="2" charset="-122"/>
                  </a:rPr>
                  <a:t>＝0.0318</a:t>
                </a:r>
                <a:endParaRPr lang="zh-CN" altLang="en-US" sz="2000">
                  <a:solidFill>
                    <a:schemeClr val="accent1"/>
                  </a:solidFill>
                  <a:latin typeface="+mn-lt"/>
                  <a:ea typeface="宋体" pitchFamily="2" charset="-122"/>
                </a:endParaRPr>
              </a:p>
            </p:txBody>
          </p:sp>
        </p:grpSp>
      </p:grpSp>
      <p:sp>
        <p:nvSpPr>
          <p:cNvPr id="787496" name="Text Box 40"/>
          <p:cNvSpPr txBox="1">
            <a:spLocks noChangeArrowheads="1"/>
          </p:cNvSpPr>
          <p:nvPr/>
        </p:nvSpPr>
        <p:spPr bwMode="auto">
          <a:xfrm>
            <a:off x="468313" y="3933825"/>
            <a:ext cx="8458200" cy="2438400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latin typeface="+mn-lt"/>
                <a:ea typeface="宋体" pitchFamily="2" charset="-122"/>
              </a:rPr>
              <a:t>Basing on Figure 2.32 on page 138 there is 74% instruction references in split cache. The average miss rate for the split cache is:</a:t>
            </a:r>
          </a:p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chemeClr val="hlink"/>
                </a:solidFill>
                <a:latin typeface="+mn-lt"/>
                <a:ea typeface="宋体" pitchFamily="2" charset="-122"/>
              </a:rPr>
              <a:t>(74%×0.004)+(26% × 0.114)=0.0324</a:t>
            </a:r>
          </a:p>
          <a:p>
            <a:pPr algn="l">
              <a:spcBef>
                <a:spcPct val="50000"/>
              </a:spcBef>
            </a:pPr>
            <a:r>
              <a:rPr lang="en-US" altLang="zh-CN" sz="2200">
                <a:solidFill>
                  <a:schemeClr val="hlink"/>
                </a:solidFill>
                <a:latin typeface="+mn-lt"/>
                <a:ea typeface="宋体" pitchFamily="2" charset="-122"/>
              </a:rPr>
              <a:t>Thus ,a 32KB unified cache has a slightly lower effective miss rate than two 16KB caches.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78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7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7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7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7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8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60" grpId="0" autoUpdateAnimBg="0"/>
      <p:bldP spid="787496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762000"/>
          </a:xfrm>
          <a:solidFill>
            <a:srgbClr val="CCECFF"/>
          </a:solidFill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average memory access time can be divided into instruction and data accesses:</a:t>
            </a: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-42068"/>
            <a:ext cx="716280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Example3-2: Impact on Performance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graphicFrame>
        <p:nvGraphicFramePr>
          <p:cNvPr id="78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503593"/>
              </p:ext>
            </p:extLst>
          </p:nvPr>
        </p:nvGraphicFramePr>
        <p:xfrm>
          <a:off x="974725" y="2049463"/>
          <a:ext cx="7270750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8" name="Equation" r:id="rId3" imgW="4063680" imgH="723600" progId="Equation.DSMT4">
                  <p:embed/>
                </p:oleObj>
              </mc:Choice>
              <mc:Fallback>
                <p:oleObj name="Equation" r:id="rId3" imgW="4063680" imgH="72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2049463"/>
                        <a:ext cx="7270750" cy="129381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485" name="Rectangle 5"/>
          <p:cNvSpPr>
            <a:spLocks noChangeArrowheads="1"/>
          </p:cNvSpPr>
          <p:nvPr/>
        </p:nvSpPr>
        <p:spPr bwMode="auto">
          <a:xfrm>
            <a:off x="304800" y="3429000"/>
            <a:ext cx="8534400" cy="1600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buSzPct val="100000"/>
              <a:buFontTx/>
              <a:buChar char="•"/>
            </a:pPr>
            <a:r>
              <a:rPr lang="en-US" altLang="zh-CN" sz="2400">
                <a:latin typeface="+mn-lt"/>
                <a:ea typeface="宋体" pitchFamily="2" charset="-122"/>
              </a:rPr>
              <a:t>Therefore,the time for each organization is </a:t>
            </a:r>
          </a:p>
          <a:p>
            <a:pPr marL="285750" indent="-285750" algn="l"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Average memory access time</a:t>
            </a:r>
            <a:r>
              <a:rPr lang="en-US" altLang="zh-CN" sz="2400" baseline="-25000">
                <a:latin typeface="+mn-lt"/>
                <a:ea typeface="宋体" pitchFamily="2" charset="-122"/>
              </a:rPr>
              <a:t>split</a:t>
            </a:r>
          </a:p>
          <a:p>
            <a:pPr marL="285750" indent="-285750" algn="l"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=74%×(1+0.004×100)+ 26%×(1+0.114×100)</a:t>
            </a:r>
          </a:p>
          <a:p>
            <a:pPr marL="285750" indent="-285750" algn="l"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=(74%×1.38)+(26%×12.36)=1.023+3.214=</a:t>
            </a:r>
            <a:r>
              <a:rPr lang="en-US" altLang="zh-CN" sz="2400">
                <a:solidFill>
                  <a:schemeClr val="hlink"/>
                </a:solidFill>
                <a:latin typeface="+mn-lt"/>
                <a:ea typeface="宋体" pitchFamily="2" charset="-122"/>
              </a:rPr>
              <a:t>4.24</a:t>
            </a:r>
          </a:p>
        </p:txBody>
      </p:sp>
      <p:sp>
        <p:nvSpPr>
          <p:cNvPr id="788488" name="Rectangle 8"/>
          <p:cNvSpPr>
            <a:spLocks noChangeArrowheads="1"/>
          </p:cNvSpPr>
          <p:nvPr/>
        </p:nvSpPr>
        <p:spPr bwMode="auto">
          <a:xfrm>
            <a:off x="381000" y="5105400"/>
            <a:ext cx="8458200" cy="1295400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Average memory access time</a:t>
            </a:r>
            <a:r>
              <a:rPr lang="en-US" altLang="zh-CN" sz="2400" baseline="-25000">
                <a:latin typeface="+mn-lt"/>
                <a:ea typeface="宋体" pitchFamily="2" charset="-122"/>
              </a:rPr>
              <a:t>unified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=74%×(1+0.0318×100)+ 26%×(1+1+0.0318×100)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=(74%×4.18)+(26%×5.18)=3.096+1.348=</a:t>
            </a:r>
            <a:r>
              <a:rPr lang="en-US" altLang="zh-CN" sz="2400">
                <a:solidFill>
                  <a:schemeClr val="hlink"/>
                </a:solidFill>
                <a:latin typeface="+mn-lt"/>
                <a:ea typeface="宋体" pitchFamily="2" charset="-122"/>
              </a:rPr>
              <a:t>4.44</a:t>
            </a:r>
            <a:endParaRPr lang="en-US" altLang="zh-CN" sz="2400">
              <a:latin typeface="+mn-lt"/>
              <a:ea typeface="宋体" pitchFamily="2" charset="-122"/>
            </a:endParaRPr>
          </a:p>
        </p:txBody>
      </p:sp>
      <p:sp>
        <p:nvSpPr>
          <p:cNvPr id="788489" name="Rectangle 9"/>
          <p:cNvSpPr>
            <a:spLocks noChangeArrowheads="1"/>
          </p:cNvSpPr>
          <p:nvPr/>
        </p:nvSpPr>
        <p:spPr bwMode="auto">
          <a:xfrm>
            <a:off x="304800" y="2590800"/>
            <a:ext cx="8458200" cy="1752600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400" dirty="0">
                <a:latin typeface="+mn-lt"/>
                <a:ea typeface="宋体" pitchFamily="2" charset="-122"/>
              </a:rPr>
              <a:t>Hence, this split cache in this example—which offer two memory ports per clock cycle, thereby avoiding the structural hazard—have a better average memory access time than the single-ported unified cache despite having a worse effective miss rate.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8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5" grpId="0" animBg="1" autoUpdateAnimBg="0"/>
      <p:bldP spid="788488" grpId="0" animBg="1" autoUpdateAnimBg="0"/>
      <p:bldP spid="788489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4000" cy="3200400"/>
          </a:xfrm>
          <a:solidFill>
            <a:srgbClr val="CCEC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200">
                <a:solidFill>
                  <a:schemeClr val="hlink"/>
                </a:solidFill>
              </a:rPr>
              <a:t>Assume(408):</a:t>
            </a:r>
            <a:r>
              <a:rPr lang="en-US" sz="1800">
                <a:solidFill>
                  <a:schemeClr val="hlink"/>
                </a:solidFill>
              </a:rPr>
              <a:t> </a:t>
            </a:r>
            <a:r>
              <a:rPr lang="en-US" sz="1800"/>
              <a:t>in-order execution computer, such as the Ultra SPARC </a:t>
            </a:r>
            <a:r>
              <a:rPr lang="en-US" altLang="zh-CN" sz="1800">
                <a:ea typeface="宋体" pitchFamily="2" charset="-122"/>
              </a:rPr>
              <a:t>Ⅲ.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>
                <a:ea typeface="宋体" pitchFamily="2" charset="-122"/>
              </a:rPr>
              <a:t>Miss penalty: 100 clock cycles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>
                <a:ea typeface="宋体" pitchFamily="2" charset="-122"/>
              </a:rPr>
              <a:t>Miss rate	: 2%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>
                <a:ea typeface="宋体" pitchFamily="2" charset="-122"/>
              </a:rPr>
              <a:t>Memory references Per instruction: 1.5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>
                <a:ea typeface="宋体" pitchFamily="2" charset="-122"/>
              </a:rPr>
              <a:t>Average cache misses per 1000 instructions: 30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>
                <a:ea typeface="宋体" pitchFamily="2" charset="-122"/>
              </a:rPr>
              <a:t>CPI ＝1.0(ignoring memory stalls)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What is the impact on performance when behavior of the cache is included (Calclate the impact using both misses per instruction and miss rate.)?</a:t>
            </a:r>
            <a:endParaRPr lang="en-US" altLang="zh-CN" sz="1800">
              <a:ea typeface="宋体" pitchFamily="2" charset="-122"/>
            </a:endParaRPr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-29304"/>
            <a:ext cx="792480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Example4: Impact on Performance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grpSp>
        <p:nvGrpSpPr>
          <p:cNvPr id="789516" name="Group 12"/>
          <p:cNvGrpSpPr>
            <a:grpSpLocks/>
          </p:cNvGrpSpPr>
          <p:nvPr/>
        </p:nvGrpSpPr>
        <p:grpSpPr bwMode="auto">
          <a:xfrm>
            <a:off x="215900" y="4495800"/>
            <a:ext cx="8623300" cy="2057400"/>
            <a:chOff x="288" y="2832"/>
            <a:chExt cx="5144" cy="1296"/>
          </a:xfrm>
        </p:grpSpPr>
        <p:sp>
          <p:nvSpPr>
            <p:cNvPr id="789514" name="Rectangle 10"/>
            <p:cNvSpPr>
              <a:spLocks noChangeArrowheads="1"/>
            </p:cNvSpPr>
            <p:nvPr/>
          </p:nvSpPr>
          <p:spPr bwMode="auto">
            <a:xfrm>
              <a:off x="288" y="2832"/>
              <a:ext cx="5136" cy="1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/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600">
                  <a:solidFill>
                    <a:schemeClr val="hlink"/>
                  </a:solidFill>
                  <a:latin typeface="+mn-lt"/>
                </a:rPr>
                <a:t>Answer : </a:t>
              </a:r>
              <a:r>
                <a:rPr lang="en-US" altLang="zh-CN" sz="2400">
                  <a:latin typeface="+mn-lt"/>
                  <a:ea typeface="宋体" pitchFamily="2" charset="-122"/>
                </a:rPr>
                <a:t>The performance, including cache misses, is</a:t>
              </a:r>
              <a:endParaRPr lang="en-US" sz="2600">
                <a:solidFill>
                  <a:schemeClr val="hlink"/>
                </a:solidFill>
                <a:latin typeface="+mn-lt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600">
                <a:solidFill>
                  <a:schemeClr val="hlink"/>
                </a:solidFill>
                <a:latin typeface="+mn-lt"/>
                <a:ea typeface="宋体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600">
                <a:solidFill>
                  <a:schemeClr val="hlink"/>
                </a:solidFill>
                <a:latin typeface="+mn-lt"/>
                <a:ea typeface="宋体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000">
                <a:latin typeface="+mn-lt"/>
                <a:ea typeface="宋体" pitchFamily="2" charset="-122"/>
              </a:endParaRPr>
            </a:p>
          </p:txBody>
        </p:sp>
        <p:graphicFrame>
          <p:nvGraphicFramePr>
            <p:cNvPr id="789515" name="Object 11"/>
            <p:cNvGraphicFramePr>
              <a:graphicFrameLocks noChangeAspect="1"/>
            </p:cNvGraphicFramePr>
            <p:nvPr/>
          </p:nvGraphicFramePr>
          <p:xfrm>
            <a:off x="288" y="3264"/>
            <a:ext cx="5144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615" name="公式" r:id="rId3" imgW="4800600" imgH="495000" progId="Equation.3">
                    <p:embed/>
                  </p:oleObj>
                </mc:Choice>
                <mc:Fallback>
                  <p:oleObj name="公式" r:id="rId3" imgW="4800600" imgH="495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264"/>
                          <a:ext cx="5144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9509" name="Rectangle 5"/>
          <p:cNvSpPr>
            <a:spLocks noChangeArrowheads="1"/>
          </p:cNvSpPr>
          <p:nvPr/>
        </p:nvSpPr>
        <p:spPr bwMode="auto">
          <a:xfrm>
            <a:off x="381000" y="5105400"/>
            <a:ext cx="8534400" cy="12954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CPU time</a:t>
            </a:r>
            <a:r>
              <a:rPr lang="en-US" altLang="zh-CN" sz="2400" baseline="-25000">
                <a:latin typeface="+mn-lt"/>
                <a:ea typeface="宋体" pitchFamily="2" charset="-122"/>
              </a:rPr>
              <a:t> with cache </a:t>
            </a:r>
            <a:r>
              <a:rPr lang="en-US" altLang="zh-CN" sz="2400">
                <a:latin typeface="+mn-lt"/>
                <a:ea typeface="宋体" pitchFamily="2" charset="-122"/>
              </a:rPr>
              <a:t>＝</a:t>
            </a:r>
            <a:endParaRPr lang="en-US" altLang="zh-CN" sz="2400" baseline="-25000">
              <a:latin typeface="+mn-lt"/>
              <a:ea typeface="宋体" pitchFamily="2" charset="-122"/>
            </a:endParaRPr>
          </a:p>
          <a:p>
            <a:pPr marL="285750" indent="-285750" algn="l">
              <a:buSzPct val="100000"/>
            </a:pPr>
            <a:r>
              <a:rPr lang="en-US" altLang="zh-CN" sz="2400" baseline="-25000">
                <a:latin typeface="+mn-lt"/>
                <a:ea typeface="宋体" pitchFamily="2" charset="-122"/>
              </a:rPr>
              <a:t>		</a:t>
            </a:r>
            <a:r>
              <a:rPr lang="en-US" altLang="zh-CN" sz="2400">
                <a:latin typeface="+mn-lt"/>
                <a:ea typeface="宋体" pitchFamily="2" charset="-122"/>
              </a:rPr>
              <a:t>＝IC×(1.0+</a:t>
            </a:r>
            <a:r>
              <a:rPr lang="en-US" altLang="zh-CN" sz="2400">
                <a:solidFill>
                  <a:schemeClr val="hlink"/>
                </a:solidFill>
                <a:latin typeface="+mn-lt"/>
                <a:ea typeface="宋体" pitchFamily="2" charset="-122"/>
              </a:rPr>
              <a:t>(30/1000×100)</a:t>
            </a:r>
            <a:r>
              <a:rPr lang="en-US" altLang="zh-CN" sz="2400">
                <a:latin typeface="+mn-lt"/>
                <a:ea typeface="宋体" pitchFamily="2" charset="-122"/>
              </a:rPr>
              <a:t>) × Clock cycle time</a:t>
            </a:r>
          </a:p>
          <a:p>
            <a:pPr marL="285750" indent="-285750" algn="l"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 	 	＝IC × 4.00 × Clock cycle time </a:t>
            </a:r>
          </a:p>
        </p:txBody>
      </p:sp>
      <p:grpSp>
        <p:nvGrpSpPr>
          <p:cNvPr id="789520" name="Group 16"/>
          <p:cNvGrpSpPr>
            <a:grpSpLocks/>
          </p:cNvGrpSpPr>
          <p:nvPr/>
        </p:nvGrpSpPr>
        <p:grpSpPr bwMode="auto">
          <a:xfrm>
            <a:off x="228600" y="4572000"/>
            <a:ext cx="8610600" cy="2057400"/>
            <a:chOff x="232" y="2928"/>
            <a:chExt cx="5424" cy="1296"/>
          </a:xfrm>
        </p:grpSpPr>
        <p:sp>
          <p:nvSpPr>
            <p:cNvPr id="789518" name="Rectangle 14"/>
            <p:cNvSpPr>
              <a:spLocks noChangeArrowheads="1"/>
            </p:cNvSpPr>
            <p:nvPr/>
          </p:nvSpPr>
          <p:spPr bwMode="auto">
            <a:xfrm>
              <a:off x="232" y="2928"/>
              <a:ext cx="5424" cy="1296"/>
            </a:xfrm>
            <a:prstGeom prst="rect">
              <a:avLst/>
            </a:prstGeom>
            <a:solidFill>
              <a:srgbClr val="A6F6E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/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600">
                  <a:solidFill>
                    <a:schemeClr val="hlink"/>
                  </a:solidFill>
                  <a:latin typeface="+mn-lt"/>
                </a:rPr>
                <a:t>Now caculating performance using miss rate:</a:t>
              </a: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600">
                <a:solidFill>
                  <a:schemeClr val="hlink"/>
                </a:solidFill>
                <a:latin typeface="+mn-lt"/>
                <a:ea typeface="宋体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600">
                <a:solidFill>
                  <a:schemeClr val="hlink"/>
                </a:solidFill>
                <a:latin typeface="+mn-lt"/>
                <a:ea typeface="宋体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000">
                <a:latin typeface="+mn-lt"/>
                <a:ea typeface="宋体" pitchFamily="2" charset="-122"/>
              </a:endParaRPr>
            </a:p>
          </p:txBody>
        </p:sp>
        <p:graphicFrame>
          <p:nvGraphicFramePr>
            <p:cNvPr id="789519" name="Object 15"/>
            <p:cNvGraphicFramePr>
              <a:graphicFrameLocks noChangeAspect="1"/>
            </p:cNvGraphicFramePr>
            <p:nvPr/>
          </p:nvGraphicFramePr>
          <p:xfrm>
            <a:off x="241" y="3456"/>
            <a:ext cx="539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616" name="公式" r:id="rId5" imgW="6095880" imgH="495000" progId="Equation.3">
                    <p:embed/>
                  </p:oleObj>
                </mc:Choice>
                <mc:Fallback>
                  <p:oleObj name="公式" r:id="rId5" imgW="6095880" imgH="4950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" y="3456"/>
                          <a:ext cx="5396" cy="432"/>
                        </a:xfrm>
                        <a:prstGeom prst="rect">
                          <a:avLst/>
                        </a:prstGeom>
                        <a:solidFill>
                          <a:srgbClr val="A6F6E5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9521" name="Rectangle 17"/>
          <p:cNvSpPr>
            <a:spLocks noChangeArrowheads="1"/>
          </p:cNvSpPr>
          <p:nvPr/>
        </p:nvSpPr>
        <p:spPr bwMode="auto">
          <a:xfrm>
            <a:off x="381000" y="5105400"/>
            <a:ext cx="8458200" cy="1295400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CPU time</a:t>
            </a:r>
            <a:r>
              <a:rPr lang="en-US" altLang="zh-CN" sz="2400" baseline="-25000">
                <a:latin typeface="+mn-lt"/>
                <a:ea typeface="宋体" pitchFamily="2" charset="-122"/>
              </a:rPr>
              <a:t> with cache </a:t>
            </a:r>
            <a:r>
              <a:rPr lang="en-US" altLang="zh-CN" sz="2400">
                <a:latin typeface="+mn-lt"/>
                <a:ea typeface="宋体" pitchFamily="2" charset="-122"/>
              </a:rPr>
              <a:t>＝</a:t>
            </a:r>
            <a:endParaRPr lang="en-US" altLang="zh-CN" sz="2400" baseline="-25000">
              <a:latin typeface="+mn-lt"/>
              <a:ea typeface="宋体" pitchFamily="2" charset="-122"/>
            </a:endParaRPr>
          </a:p>
          <a:p>
            <a:pPr marL="285750" indent="-285750" algn="l">
              <a:buSzPct val="100000"/>
            </a:pPr>
            <a:r>
              <a:rPr lang="en-US" altLang="zh-CN" sz="2400" baseline="-25000">
                <a:latin typeface="+mn-lt"/>
                <a:ea typeface="宋体" pitchFamily="2" charset="-122"/>
              </a:rPr>
              <a:t>		</a:t>
            </a:r>
            <a:r>
              <a:rPr lang="en-US" altLang="zh-CN" sz="2400">
                <a:latin typeface="+mn-lt"/>
                <a:ea typeface="宋体" pitchFamily="2" charset="-122"/>
              </a:rPr>
              <a:t>＝IC×(1.0+</a:t>
            </a:r>
            <a:r>
              <a:rPr lang="en-US" altLang="zh-CN" sz="2400">
                <a:solidFill>
                  <a:schemeClr val="hlink"/>
                </a:solidFill>
                <a:latin typeface="+mn-lt"/>
                <a:ea typeface="宋体" pitchFamily="2" charset="-122"/>
              </a:rPr>
              <a:t>(1.5×2%×100)</a:t>
            </a:r>
            <a:r>
              <a:rPr lang="en-US" altLang="zh-CN" sz="2400">
                <a:latin typeface="+mn-lt"/>
                <a:ea typeface="宋体" pitchFamily="2" charset="-122"/>
              </a:rPr>
              <a:t>) × Clock cycle time</a:t>
            </a:r>
          </a:p>
          <a:p>
            <a:pPr marL="285750" indent="-285750" algn="l"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 	 	＝IC × 4.00 × Clock cycle time </a:t>
            </a:r>
          </a:p>
          <a:p>
            <a:pPr marL="285750" indent="-285750" algn="l">
              <a:buSzPct val="100000"/>
            </a:pPr>
            <a:endParaRPr lang="en-US" altLang="zh-CN" sz="2400">
              <a:latin typeface="+mn-lt"/>
              <a:ea typeface="宋体" pitchFamily="2" charset="-122"/>
            </a:endParaRPr>
          </a:p>
          <a:p>
            <a:pPr marL="285750" indent="-285750" algn="l">
              <a:buSzPct val="100000"/>
            </a:pPr>
            <a:endParaRPr lang="en-US" altLang="zh-CN" sz="2400">
              <a:latin typeface="+mn-lt"/>
              <a:ea typeface="宋体" pitchFamily="2" charset="-122"/>
            </a:endParaRPr>
          </a:p>
        </p:txBody>
      </p:sp>
      <p:sp>
        <p:nvSpPr>
          <p:cNvPr id="789510" name="Rectangle 6"/>
          <p:cNvSpPr>
            <a:spLocks noChangeArrowheads="1"/>
          </p:cNvSpPr>
          <p:nvPr/>
        </p:nvSpPr>
        <p:spPr bwMode="auto">
          <a:xfrm>
            <a:off x="381000" y="1600200"/>
            <a:ext cx="8458200" cy="26670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buSzPct val="100000"/>
              <a:buFontTx/>
              <a:buChar char="•"/>
            </a:pPr>
            <a:r>
              <a:rPr lang="en-US" altLang="zh-CN" sz="2400">
                <a:latin typeface="+mn-lt"/>
                <a:ea typeface="宋体" pitchFamily="2" charset="-122"/>
              </a:rPr>
              <a:t>The clock cycles time and instruction count are the same, with or without a cache. Thus, CPU time increases fourfold, with CPI from 1.00 a “perfect cache” to 4.00 with a cache that can miss.</a:t>
            </a:r>
          </a:p>
          <a:p>
            <a:pPr marL="285750" indent="-285750" algn="l">
              <a:buSzPct val="100000"/>
              <a:buFontTx/>
              <a:buChar char="•"/>
            </a:pPr>
            <a:r>
              <a:rPr lang="en-US" altLang="zh-CN" sz="2400">
                <a:latin typeface="+mn-lt"/>
                <a:ea typeface="宋体" pitchFamily="2" charset="-122"/>
              </a:rPr>
              <a:t>Without any memory hierarchy at all the CPI would increase again to </a:t>
            </a:r>
            <a:r>
              <a:rPr lang="en-US" altLang="zh-CN" sz="2400">
                <a:solidFill>
                  <a:schemeClr val="hlink"/>
                </a:solidFill>
                <a:latin typeface="+mn-lt"/>
                <a:ea typeface="宋体" pitchFamily="2" charset="-122"/>
              </a:rPr>
              <a:t>1.0+100×1.5 or 151</a:t>
            </a:r>
            <a:r>
              <a:rPr lang="en-US" altLang="zh-CN" sz="2400">
                <a:latin typeface="+mn-lt"/>
                <a:ea typeface="宋体" pitchFamily="2" charset="-122"/>
              </a:rPr>
              <a:t>—factor of almost </a:t>
            </a:r>
            <a:r>
              <a:rPr lang="en-US" altLang="zh-CN" sz="2400">
                <a:solidFill>
                  <a:schemeClr val="hlink"/>
                </a:solidFill>
                <a:latin typeface="+mn-lt"/>
                <a:ea typeface="宋体" pitchFamily="2" charset="-122"/>
              </a:rPr>
              <a:t>40 time</a:t>
            </a:r>
            <a:r>
              <a:rPr lang="en-US" altLang="zh-CN" sz="2400">
                <a:latin typeface="+mn-lt"/>
                <a:ea typeface="宋体" pitchFamily="2" charset="-122"/>
              </a:rPr>
              <a:t> longer than a system with a cache. </a:t>
            </a:r>
          </a:p>
          <a:p>
            <a:pPr marL="285750" indent="-285750" algn="l">
              <a:buSzPct val="100000"/>
            </a:pPr>
            <a:endParaRPr lang="en-US" altLang="zh-CN" sz="240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9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9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9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9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9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9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9" grpId="0" animBg="1" autoUpdateAnimBg="0"/>
      <p:bldP spid="789521" grpId="0" animBg="1" autoUpdateAnimBg="0"/>
      <p:bldP spid="789510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7" name="Rectangle 3"/>
          <p:cNvSpPr>
            <a:spLocks noGrp="1" noChangeArrowheads="1"/>
          </p:cNvSpPr>
          <p:nvPr>
            <p:ph idx="1"/>
          </p:nvPr>
        </p:nvSpPr>
        <p:spPr>
          <a:xfrm>
            <a:off x="-14288" y="990600"/>
            <a:ext cx="9144001" cy="3581400"/>
          </a:xfrm>
          <a:solidFill>
            <a:srgbClr val="CCEC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600" dirty="0">
                <a:solidFill>
                  <a:schemeClr val="hlink"/>
                </a:solidFill>
              </a:rPr>
              <a:t>Assume(p409): 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CPI=2(perfect cache)	clock cycle time</a:t>
            </a:r>
            <a:r>
              <a:rPr lang="en-US" altLang="zh-CN" sz="2000" dirty="0">
                <a:ea typeface="宋体" pitchFamily="2" charset="-122"/>
              </a:rPr>
              <a:t>＝</a:t>
            </a:r>
            <a:r>
              <a:rPr lang="en-US" sz="2000" dirty="0">
                <a:solidFill>
                  <a:schemeClr val="hlink"/>
                </a:solidFill>
              </a:rPr>
              <a:t>1.0 </a:t>
            </a:r>
            <a:r>
              <a:rPr lang="en-US" sz="2000" dirty="0"/>
              <a:t>ns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</a:pPr>
            <a:r>
              <a:rPr lang="en-US" altLang="zh-CN" sz="2000" dirty="0">
                <a:ea typeface="宋体" pitchFamily="2" charset="-122"/>
              </a:rPr>
              <a:t>MPI(memory reference per instruction)＝1.5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</a:pPr>
            <a:r>
              <a:rPr lang="en-US" altLang="zh-CN" sz="2000" dirty="0">
                <a:ea typeface="宋体" pitchFamily="2" charset="-122"/>
              </a:rPr>
              <a:t>Size of both caches is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64K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and</a:t>
            </a:r>
            <a:r>
              <a:rPr lang="en-US" altLang="zh-CN" sz="2000" dirty="0">
                <a:ea typeface="宋体" pitchFamily="2" charset="-122"/>
              </a:rPr>
              <a:t> size of both block is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64</a:t>
            </a:r>
            <a:r>
              <a:rPr lang="en-US" altLang="zh-CN" sz="2000" dirty="0">
                <a:ea typeface="宋体" pitchFamily="2" charset="-122"/>
              </a:rPr>
              <a:t> bytes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</a:pPr>
            <a:r>
              <a:rPr lang="en-US" altLang="zh-CN" sz="2000" dirty="0">
                <a:ea typeface="宋体" pitchFamily="2" charset="-122"/>
              </a:rPr>
              <a:t>One cache is direct mapped and other is two-way set associative. the former has miss rate of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1.4%</a:t>
            </a:r>
            <a:r>
              <a:rPr lang="en-US" altLang="zh-CN" sz="2000" dirty="0">
                <a:ea typeface="宋体" pitchFamily="2" charset="-122"/>
              </a:rPr>
              <a:t>, the latter has miss rate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1.0%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</a:pPr>
            <a:r>
              <a:rPr lang="en-US" altLang="zh-CN" sz="2000" dirty="0">
                <a:ea typeface="宋体" pitchFamily="2" charset="-122"/>
              </a:rPr>
              <a:t>The selection multiplexor forces CPU clock cycle time to be stretched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1.25</a:t>
            </a:r>
            <a:r>
              <a:rPr lang="en-US" altLang="zh-CN" sz="2000" dirty="0">
                <a:ea typeface="宋体" pitchFamily="2" charset="-122"/>
              </a:rPr>
              <a:t> times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</a:pPr>
            <a:r>
              <a:rPr lang="en-US" altLang="zh-CN" sz="2000" dirty="0">
                <a:ea typeface="宋体" pitchFamily="2" charset="-122"/>
              </a:rPr>
              <a:t>Miss penalty is 75ns,and hit time is 1 clock cycle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2200" dirty="0">
                <a:solidFill>
                  <a:schemeClr val="hlink"/>
                </a:solidFill>
                <a:ea typeface="宋体" pitchFamily="2" charset="-122"/>
              </a:rPr>
              <a:t>What is the impact of two </a:t>
            </a:r>
            <a:r>
              <a:rPr lang="en-US" altLang="zh-CN" sz="2200" dirty="0" err="1">
                <a:solidFill>
                  <a:schemeClr val="hlink"/>
                </a:solidFill>
                <a:ea typeface="宋体" pitchFamily="2" charset="-122"/>
              </a:rPr>
              <a:t>diffect</a:t>
            </a:r>
            <a:r>
              <a:rPr lang="en-US" altLang="zh-CN" sz="2200" dirty="0">
                <a:solidFill>
                  <a:schemeClr val="hlink"/>
                </a:solidFill>
                <a:ea typeface="宋体" pitchFamily="2" charset="-122"/>
              </a:rPr>
              <a:t> cache organizations on performance of CPU (</a:t>
            </a:r>
            <a:r>
              <a:rPr lang="en-US" altLang="zh-CN" sz="2200" dirty="0" err="1">
                <a:solidFill>
                  <a:schemeClr val="hlink"/>
                </a:solidFill>
                <a:ea typeface="宋体" pitchFamily="2" charset="-122"/>
              </a:rPr>
              <a:t>first,calculate</a:t>
            </a:r>
            <a:r>
              <a:rPr lang="en-US" altLang="zh-CN" sz="2200" dirty="0">
                <a:solidFill>
                  <a:schemeClr val="hlink"/>
                </a:solidFill>
                <a:ea typeface="宋体" pitchFamily="2" charset="-122"/>
              </a:rPr>
              <a:t> the average memory access time and then CPU performance.)?</a:t>
            </a:r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815340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Example5: Impact on Performance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861191" name="Rectangle 7"/>
          <p:cNvSpPr>
            <a:spLocks noChangeArrowheads="1"/>
          </p:cNvSpPr>
          <p:nvPr/>
        </p:nvSpPr>
        <p:spPr bwMode="auto">
          <a:xfrm>
            <a:off x="152400" y="4495800"/>
            <a:ext cx="8991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600" dirty="0">
                <a:solidFill>
                  <a:schemeClr val="hlink"/>
                </a:solidFill>
                <a:latin typeface="+mn-lt"/>
              </a:rPr>
              <a:t>Answer :</a:t>
            </a:r>
            <a:r>
              <a:rPr lang="en-US" sz="2400" dirty="0">
                <a:solidFill>
                  <a:schemeClr val="hlink"/>
                </a:solidFill>
                <a:latin typeface="+mn-lt"/>
              </a:rPr>
              <a:t> </a:t>
            </a:r>
            <a:r>
              <a:rPr lang="en-US" altLang="zh-CN" sz="2200" dirty="0">
                <a:latin typeface="+mn-lt"/>
                <a:ea typeface="宋体" pitchFamily="2" charset="-122"/>
              </a:rPr>
              <a:t>Average memory access time is 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Average memory access </a:t>
            </a:r>
            <a:r>
              <a:rPr lang="en-US" altLang="zh-CN" sz="2000" dirty="0" err="1">
                <a:latin typeface="+mn-lt"/>
                <a:ea typeface="宋体" pitchFamily="2" charset="-122"/>
              </a:rPr>
              <a:t>time＝Hit</a:t>
            </a:r>
            <a:r>
              <a:rPr lang="en-US" altLang="zh-CN" sz="2000" dirty="0">
                <a:latin typeface="+mn-lt"/>
                <a:ea typeface="宋体" pitchFamily="2" charset="-122"/>
              </a:rPr>
              <a:t> </a:t>
            </a:r>
            <a:r>
              <a:rPr lang="en-US" altLang="zh-CN" sz="2000" dirty="0" err="1">
                <a:latin typeface="+mn-lt"/>
                <a:ea typeface="宋体" pitchFamily="2" charset="-122"/>
              </a:rPr>
              <a:t>time+Miss</a:t>
            </a:r>
            <a:r>
              <a:rPr lang="en-US" altLang="zh-CN" sz="2000" dirty="0">
                <a:latin typeface="+mn-lt"/>
                <a:ea typeface="宋体" pitchFamily="2" charset="-122"/>
              </a:rPr>
              <a:t> </a:t>
            </a:r>
            <a:r>
              <a:rPr lang="en-US" altLang="zh-CN" sz="2000" dirty="0" err="1">
                <a:latin typeface="+mn-lt"/>
                <a:ea typeface="宋体" pitchFamily="2" charset="-122"/>
              </a:rPr>
              <a:t>rate×miss</a:t>
            </a:r>
            <a:r>
              <a:rPr lang="en-US" altLang="zh-CN" sz="2000" dirty="0">
                <a:latin typeface="+mn-lt"/>
                <a:ea typeface="宋体" pitchFamily="2" charset="-122"/>
              </a:rPr>
              <a:t> penalty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zh-CN" altLang="en-US" sz="2000" dirty="0">
                <a:latin typeface="+mn-lt"/>
                <a:ea typeface="宋体" pitchFamily="2" charset="-122"/>
              </a:rPr>
              <a:t>	</a:t>
            </a:r>
            <a:r>
              <a:rPr lang="en-US" altLang="zh-CN" sz="2000" dirty="0">
                <a:latin typeface="+mn-lt"/>
                <a:ea typeface="宋体" pitchFamily="2" charset="-122"/>
              </a:rPr>
              <a:t>Thus, the time for each organization is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Average memory access time</a:t>
            </a:r>
            <a:r>
              <a:rPr lang="en-US" altLang="zh-CN" sz="2000" baseline="-25000" dirty="0">
                <a:latin typeface="+mn-lt"/>
                <a:ea typeface="宋体" pitchFamily="2" charset="-122"/>
              </a:rPr>
              <a:t>1-way</a:t>
            </a:r>
            <a:r>
              <a:rPr lang="en-US" altLang="zh-CN" sz="2000" dirty="0">
                <a:latin typeface="+mn-lt"/>
                <a:ea typeface="宋体" pitchFamily="2" charset="-122"/>
              </a:rPr>
              <a:t>＝1.0+(0.014 ×75)＝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2.05</a:t>
            </a:r>
            <a:r>
              <a:rPr lang="en-US" altLang="zh-CN" sz="2000" dirty="0">
                <a:latin typeface="+mn-lt"/>
                <a:ea typeface="宋体" pitchFamily="2" charset="-122"/>
              </a:rPr>
              <a:t> ns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Average memory access time</a:t>
            </a:r>
            <a:r>
              <a:rPr lang="en-US" altLang="zh-CN" sz="2000" baseline="-25000" dirty="0">
                <a:latin typeface="+mn-lt"/>
                <a:ea typeface="宋体" pitchFamily="2" charset="-122"/>
              </a:rPr>
              <a:t>2-way</a:t>
            </a:r>
            <a:r>
              <a:rPr lang="en-US" altLang="zh-CN" sz="2000" dirty="0">
                <a:latin typeface="+mn-lt"/>
                <a:ea typeface="宋体" pitchFamily="2" charset="-122"/>
              </a:rPr>
              <a:t>＝1.0×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1.25</a:t>
            </a:r>
            <a:r>
              <a:rPr lang="en-US" altLang="zh-CN" sz="2000" dirty="0">
                <a:latin typeface="+mn-lt"/>
                <a:ea typeface="宋体" pitchFamily="2" charset="-122"/>
              </a:rPr>
              <a:t> +(0.01 ×75)＝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2.00</a:t>
            </a:r>
            <a:r>
              <a:rPr lang="en-US" altLang="zh-CN" sz="2000" dirty="0">
                <a:latin typeface="+mn-lt"/>
                <a:ea typeface="宋体" pitchFamily="2" charset="-122"/>
              </a:rPr>
              <a:t> ns</a:t>
            </a:r>
          </a:p>
        </p:txBody>
      </p:sp>
      <p:sp>
        <p:nvSpPr>
          <p:cNvPr id="861199" name="Text Box 15"/>
          <p:cNvSpPr txBox="1">
            <a:spLocks noChangeArrowheads="1"/>
          </p:cNvSpPr>
          <p:nvPr/>
        </p:nvSpPr>
        <p:spPr bwMode="auto">
          <a:xfrm>
            <a:off x="1066800" y="4114800"/>
            <a:ext cx="6858000" cy="885825"/>
          </a:xfrm>
          <a:prstGeom prst="rect">
            <a:avLst/>
          </a:prstGeom>
          <a:solidFill>
            <a:srgbClr val="FF899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>
                <a:latin typeface="+mn-lt"/>
                <a:ea typeface="宋体" pitchFamily="2" charset="-122"/>
              </a:rPr>
              <a:t>The average memory access time is better for the 2-way set-associative cache.</a:t>
            </a:r>
          </a:p>
        </p:txBody>
      </p:sp>
      <p:grpSp>
        <p:nvGrpSpPr>
          <p:cNvPr id="861196" name="Group 12"/>
          <p:cNvGrpSpPr>
            <a:grpSpLocks/>
          </p:cNvGrpSpPr>
          <p:nvPr/>
        </p:nvGrpSpPr>
        <p:grpSpPr bwMode="auto">
          <a:xfrm>
            <a:off x="138113" y="2971800"/>
            <a:ext cx="8915400" cy="3657600"/>
            <a:chOff x="144" y="1536"/>
            <a:chExt cx="5616" cy="2304"/>
          </a:xfrm>
        </p:grpSpPr>
        <p:sp>
          <p:nvSpPr>
            <p:cNvPr id="861188" name="Rectangle 4"/>
            <p:cNvSpPr>
              <a:spLocks noChangeArrowheads="1"/>
            </p:cNvSpPr>
            <p:nvPr/>
          </p:nvSpPr>
          <p:spPr bwMode="auto">
            <a:xfrm>
              <a:off x="144" y="1536"/>
              <a:ext cx="5616" cy="230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/>
            <a:p>
              <a:pPr marL="285750" indent="-285750" algn="l">
                <a:buSzPct val="100000"/>
              </a:pPr>
              <a:r>
                <a:rPr lang="en-US" altLang="zh-CN" sz="2400" dirty="0">
                  <a:latin typeface="+mn-lt"/>
                  <a:ea typeface="宋体" pitchFamily="2" charset="-122"/>
                </a:rPr>
                <a:t>CPU performance is</a:t>
              </a:r>
            </a:p>
            <a:p>
              <a:pPr marL="285750" indent="-285750" algn="l">
                <a:buSzPct val="100000"/>
              </a:pPr>
              <a:endParaRPr lang="en-US" altLang="zh-CN" sz="2400" dirty="0">
                <a:latin typeface="+mn-lt"/>
                <a:ea typeface="宋体" pitchFamily="2" charset="-122"/>
              </a:endParaRPr>
            </a:p>
            <a:p>
              <a:pPr marL="285750" indent="-285750" algn="l">
                <a:buSzPct val="100000"/>
              </a:pPr>
              <a:endParaRPr lang="en-US" altLang="zh-CN" sz="2400" dirty="0">
                <a:latin typeface="+mn-lt"/>
                <a:ea typeface="宋体" pitchFamily="2" charset="-122"/>
              </a:endParaRPr>
            </a:p>
            <a:p>
              <a:pPr marL="285750" indent="-285750" algn="l">
                <a:buSzPct val="100000"/>
              </a:pPr>
              <a:endParaRPr lang="en-US" altLang="zh-CN" sz="2400" dirty="0">
                <a:latin typeface="+mn-lt"/>
                <a:ea typeface="宋体" pitchFamily="2" charset="-122"/>
              </a:endParaRPr>
            </a:p>
            <a:p>
              <a:pPr marL="285750" indent="-285750" algn="l">
                <a:buSzPct val="100000"/>
              </a:pPr>
              <a:endParaRPr lang="en-US" altLang="zh-CN" sz="2400" dirty="0">
                <a:latin typeface="+mn-lt"/>
                <a:ea typeface="宋体" pitchFamily="2" charset="-122"/>
              </a:endParaRPr>
            </a:p>
            <a:p>
              <a:pPr marL="285750" indent="-285750" algn="l">
                <a:buSzPct val="100000"/>
              </a:pPr>
              <a:endParaRPr lang="en-US" altLang="zh-CN" sz="2400" dirty="0">
                <a:latin typeface="+mn-lt"/>
                <a:ea typeface="宋体" pitchFamily="2" charset="-122"/>
              </a:endParaRPr>
            </a:p>
            <a:p>
              <a:pPr marL="285750" indent="-285750" algn="l">
                <a:buSzPct val="100000"/>
              </a:pPr>
              <a:r>
                <a:rPr lang="en-US" altLang="zh-CN" sz="2000" dirty="0">
                  <a:latin typeface="+mn-lt"/>
                  <a:ea typeface="宋体" pitchFamily="2" charset="-122"/>
                </a:rPr>
                <a:t>Substituting 75 ns for </a:t>
              </a:r>
              <a:r>
                <a:rPr lang="en-US" altLang="zh-CN" sz="20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(miss </a:t>
              </a:r>
              <a:r>
                <a:rPr lang="en-US" altLang="zh-CN" sz="2000" dirty="0" err="1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penalty×Clock</a:t>
              </a:r>
              <a:r>
                <a:rPr lang="en-US" altLang="zh-CN" sz="20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 cycle time)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, the performance of each cache organization is</a:t>
              </a: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sz="2000" dirty="0">
                  <a:latin typeface="+mn-lt"/>
                  <a:ea typeface="宋体" pitchFamily="2" charset="-122"/>
                </a:rPr>
                <a:t>CPU time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1-way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＝IC×(2×1.0+</a:t>
              </a:r>
              <a:r>
                <a:rPr lang="en-US" altLang="zh-CN" sz="20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(1.5 ×0.014 ×75)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)＝3.58 ×IC</a:t>
              </a: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sz="2000" dirty="0">
                  <a:latin typeface="+mn-lt"/>
                  <a:ea typeface="宋体" pitchFamily="2" charset="-122"/>
                </a:rPr>
                <a:t>CPU time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2-way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＝IC×(2×1.0×</a:t>
              </a:r>
              <a:r>
                <a:rPr lang="en-US" altLang="zh-CN" sz="20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1.25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+</a:t>
              </a:r>
              <a:r>
                <a:rPr lang="en-US" altLang="zh-CN" sz="20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(1.5 ×0.010 ×75)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)＝3.63 ×IC</a:t>
              </a:r>
            </a:p>
          </p:txBody>
        </p:sp>
        <p:graphicFrame>
          <p:nvGraphicFramePr>
            <p:cNvPr id="861194" name="Object 10"/>
            <p:cNvGraphicFramePr>
              <a:graphicFrameLocks noChangeAspect="1"/>
            </p:cNvGraphicFramePr>
            <p:nvPr/>
          </p:nvGraphicFramePr>
          <p:xfrm>
            <a:off x="576" y="1824"/>
            <a:ext cx="4128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294" name="公式" r:id="rId3" imgW="5778360" imgH="1587240" progId="Equation.3">
                    <p:embed/>
                  </p:oleObj>
                </mc:Choice>
                <mc:Fallback>
                  <p:oleObj name="公式" r:id="rId3" imgW="5778360" imgH="15872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824"/>
                          <a:ext cx="4128" cy="10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1200" name="Group 16"/>
          <p:cNvGrpSpPr>
            <a:grpSpLocks/>
          </p:cNvGrpSpPr>
          <p:nvPr/>
        </p:nvGrpSpPr>
        <p:grpSpPr bwMode="auto">
          <a:xfrm>
            <a:off x="152400" y="2514600"/>
            <a:ext cx="8839200" cy="3276600"/>
            <a:chOff x="96" y="2112"/>
            <a:chExt cx="5568" cy="2064"/>
          </a:xfrm>
        </p:grpSpPr>
        <p:sp>
          <p:nvSpPr>
            <p:cNvPr id="861189" name="Rectangle 5"/>
            <p:cNvSpPr>
              <a:spLocks noChangeArrowheads="1"/>
            </p:cNvSpPr>
            <p:nvPr/>
          </p:nvSpPr>
          <p:spPr bwMode="auto">
            <a:xfrm>
              <a:off x="96" y="2112"/>
              <a:ext cx="5568" cy="2064"/>
            </a:xfrm>
            <a:prstGeom prst="rect">
              <a:avLst/>
            </a:prstGeom>
            <a:solidFill>
              <a:srgbClr val="A6F6E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/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sz="2400" dirty="0">
                  <a:latin typeface="+mn-lt"/>
                  <a:ea typeface="宋体" pitchFamily="2" charset="-122"/>
                </a:rPr>
                <a:t>Relative performance is</a:t>
              </a: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400" dirty="0">
                <a:latin typeface="+mn-lt"/>
                <a:ea typeface="宋体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400" dirty="0">
                <a:latin typeface="+mn-lt"/>
                <a:ea typeface="宋体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400" dirty="0">
                <a:latin typeface="+mn-lt"/>
                <a:ea typeface="宋体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sz="2400" dirty="0">
                  <a:latin typeface="+mn-lt"/>
                  <a:ea typeface="宋体" pitchFamily="2" charset="-122"/>
                </a:rPr>
                <a:t>In contrast to the results of average memory access time, the direct-mapped </a:t>
              </a:r>
              <a:r>
                <a:rPr lang="en-US" altLang="zh-CN" sz="2400" dirty="0" err="1">
                  <a:latin typeface="+mn-lt"/>
                  <a:ea typeface="宋体" pitchFamily="2" charset="-122"/>
                </a:rPr>
                <a:t>lesds</a:t>
              </a:r>
              <a:r>
                <a:rPr lang="en-US" altLang="zh-CN" sz="2400" dirty="0">
                  <a:latin typeface="+mn-lt"/>
                  <a:ea typeface="宋体" pitchFamily="2" charset="-122"/>
                </a:rPr>
                <a:t> to </a:t>
              </a:r>
              <a:r>
                <a:rPr lang="en-US" altLang="zh-CN" sz="2400" dirty="0" err="1">
                  <a:latin typeface="+mn-lt"/>
                  <a:ea typeface="宋体" pitchFamily="2" charset="-122"/>
                </a:rPr>
                <a:t>slighly</a:t>
              </a:r>
              <a:r>
                <a:rPr lang="en-US" altLang="zh-CN" sz="2400" dirty="0">
                  <a:latin typeface="+mn-lt"/>
                  <a:ea typeface="宋体" pitchFamily="2" charset="-122"/>
                </a:rPr>
                <a:t> better average performance. </a:t>
              </a:r>
              <a:r>
                <a:rPr lang="en-US" altLang="zh-CN" sz="24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Since CPU time is our bottom-line evaluation.</a:t>
              </a:r>
            </a:p>
          </p:txBody>
        </p:sp>
        <p:graphicFrame>
          <p:nvGraphicFramePr>
            <p:cNvPr id="861197" name="Object 13"/>
            <p:cNvGraphicFramePr>
              <a:graphicFrameLocks noChangeAspect="1"/>
            </p:cNvGraphicFramePr>
            <p:nvPr/>
          </p:nvGraphicFramePr>
          <p:xfrm>
            <a:off x="672" y="2558"/>
            <a:ext cx="4656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295" name="公式" r:id="rId5" imgW="3860640" imgH="469800" progId="Equation.3">
                    <p:embed/>
                  </p:oleObj>
                </mc:Choice>
                <mc:Fallback>
                  <p:oleObj name="公式" r:id="rId5" imgW="3860640" imgH="469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558"/>
                          <a:ext cx="4656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6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6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6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1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1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91" grpId="0" autoUpdateAnimBg="0"/>
      <p:bldP spid="861199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5FAA779-DCB1-4CA7-9D29-8BC8C8FD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9" y="1801813"/>
            <a:ext cx="7924800" cy="44196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/>
              <a:t>Hence, we organize 17 cache optimizations into four categories: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/>
              <a:t>1.Reduce the miss penalty--5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	——multilevel caches, critical word first, read miss before write miss, merging write buffers, and victim caches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	        	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/>
              <a:t>2. Reduce the miss rate--5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	——larger block size, large cache size, higher associativity, way prediction and pseudo associativity, and compiler optimizations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3. Reduce the miss penalty and miss rate via parallelism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	——non-blocking caches, hardware prefetching, and compiler prefetching		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					</a:t>
            </a:r>
            <a:endParaRPr lang="en-US" altLang="zh-CN" sz="1800" dirty="0">
              <a:solidFill>
                <a:schemeClr val="hlink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/>
              <a:t>4. Reduce the time to hit in the cache.--4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	——small and simple caches, avoiding address translation, pipelined cache access, and trace caches		 </a:t>
            </a:r>
          </a:p>
          <a:p>
            <a:endParaRPr lang="zh-CN" altLang="en-US" sz="1800" dirty="0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rIns="90488"/>
          <a:lstStyle/>
          <a:p>
            <a:r>
              <a:rPr lang="en-US" dirty="0"/>
              <a:t>How to Improve</a:t>
            </a:r>
          </a:p>
        </p:txBody>
      </p:sp>
      <p:graphicFrame>
        <p:nvGraphicFramePr>
          <p:cNvPr id="578567" name="Object 7"/>
          <p:cNvGraphicFramePr>
            <a:graphicFrameLocks noChangeAspect="1"/>
          </p:cNvGraphicFramePr>
          <p:nvPr/>
        </p:nvGraphicFramePr>
        <p:xfrm>
          <a:off x="457200" y="1295400"/>
          <a:ext cx="8153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17" name="公式" r:id="rId3" imgW="4267080" imgH="266400" progId="Equation.3">
                  <p:embed/>
                </p:oleObj>
              </mc:Choice>
              <mc:Fallback>
                <p:oleObj name="公式" r:id="rId3" imgW="42670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81534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686800" cy="3505200"/>
          </a:xfrm>
          <a:noFill/>
          <a:ln/>
        </p:spPr>
        <p:txBody>
          <a:bodyPr lIns="90488" rIns="90488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 dirty="0"/>
              <a:t>1.Reduce the miss penalty ——5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ea typeface="宋体" pitchFamily="2" charset="-122"/>
              </a:rPr>
              <a:t>		</a:t>
            </a:r>
            <a:r>
              <a:rPr lang="en-US" altLang="zh-CN" dirty="0">
                <a:ea typeface="宋体" pitchFamily="2" charset="-122"/>
              </a:rPr>
              <a:t>        	</a:t>
            </a:r>
            <a:endParaRPr lang="en-US" dirty="0">
              <a:ea typeface="宋体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/>
              <a:t>2. Reduce the miss rate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/>
              <a:t>3. Reduce the miss penalty and miss rate via parallelism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ea typeface="宋体" pitchFamily="2" charset="-122"/>
              </a:rPr>
              <a:t> 			</a:t>
            </a:r>
            <a:r>
              <a:rPr lang="en-US" altLang="zh-CN" dirty="0">
                <a:ea typeface="宋体" pitchFamily="2" charset="-122"/>
              </a:rPr>
              <a:t>	</a:t>
            </a:r>
            <a:endParaRPr lang="en-US" dirty="0">
              <a:solidFill>
                <a:schemeClr val="hlink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/>
              <a:t>4. Reduce the time to hit in the cache.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ea typeface="宋体" pitchFamily="2" charset="-122"/>
              </a:rPr>
              <a:t>	 </a:t>
            </a:r>
            <a:endParaRPr lang="en-US" b="0" dirty="0">
              <a:ea typeface="宋体" pitchFamily="2" charset="-122"/>
            </a:endParaRPr>
          </a:p>
        </p:txBody>
      </p:sp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7467600" cy="1143000"/>
          </a:xfrm>
          <a:noFill/>
          <a:ln/>
        </p:spPr>
        <p:txBody>
          <a:bodyPr lIns="90488" rIns="90488"/>
          <a:lstStyle/>
          <a:p>
            <a:pPr algn="l"/>
            <a:r>
              <a:rPr lang="en-US" dirty="0"/>
              <a:t>5.4 Reducing Cache miss penalty</a:t>
            </a:r>
            <a:br>
              <a:rPr lang="en-US" dirty="0"/>
            </a:br>
            <a:r>
              <a:rPr lang="en-US" dirty="0"/>
              <a:t> 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Be continued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8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	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80000"/>
              </a:lnSpc>
            </a:pPr>
            <a:r>
              <a:rPr lang="en-US" altLang="zh-CN" dirty="0"/>
              <a:t>1980: no cache in µproc; 1995 2-level cache on chip</a:t>
            </a:r>
            <a:br>
              <a:rPr lang="en-US" altLang="zh-CN" dirty="0"/>
            </a:br>
            <a:r>
              <a:rPr lang="en-US" altLang="zh-CN" dirty="0"/>
              <a:t>(1989 first Intel µproc with a cache on chip)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 About the Memory Hierarchy?</a:t>
            </a:r>
          </a:p>
        </p:txBody>
      </p:sp>
      <p:grpSp>
        <p:nvGrpSpPr>
          <p:cNvPr id="758788" name="Group 4"/>
          <p:cNvGrpSpPr>
            <a:grpSpLocks/>
          </p:cNvGrpSpPr>
          <p:nvPr/>
        </p:nvGrpSpPr>
        <p:grpSpPr bwMode="auto">
          <a:xfrm>
            <a:off x="228600" y="1600200"/>
            <a:ext cx="8705850" cy="3867150"/>
            <a:chOff x="171" y="1146"/>
            <a:chExt cx="5484" cy="2436"/>
          </a:xfrm>
        </p:grpSpPr>
        <p:sp>
          <p:nvSpPr>
            <p:cNvPr id="758789" name="Rectangle 5"/>
            <p:cNvSpPr>
              <a:spLocks noChangeArrowheads="1"/>
            </p:cNvSpPr>
            <p:nvPr/>
          </p:nvSpPr>
          <p:spPr bwMode="auto">
            <a:xfrm>
              <a:off x="4675" y="1146"/>
              <a:ext cx="800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 b="0">
                  <a:latin typeface="Arial" pitchFamily="34" charset="0"/>
                </a:rPr>
                <a:t>µProc</a:t>
              </a:r>
            </a:p>
            <a:p>
              <a:pPr algn="l"/>
              <a:r>
                <a:rPr lang="en-US" sz="2400" b="0">
                  <a:latin typeface="Arial" pitchFamily="34" charset="0"/>
                </a:rPr>
                <a:t>60%/yr.</a:t>
              </a:r>
            </a:p>
          </p:txBody>
        </p:sp>
        <p:sp>
          <p:nvSpPr>
            <p:cNvPr id="758790" name="Rectangle 6"/>
            <p:cNvSpPr>
              <a:spLocks noChangeArrowheads="1"/>
            </p:cNvSpPr>
            <p:nvPr/>
          </p:nvSpPr>
          <p:spPr bwMode="auto">
            <a:xfrm>
              <a:off x="4683" y="2602"/>
              <a:ext cx="800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 b="0">
                  <a:latin typeface="Arial" pitchFamily="34" charset="0"/>
                </a:rPr>
                <a:t>DRAM</a:t>
              </a:r>
            </a:p>
            <a:p>
              <a:pPr algn="l"/>
              <a:r>
                <a:rPr lang="en-US" sz="2400" b="0">
                  <a:latin typeface="Arial" pitchFamily="34" charset="0"/>
                </a:rPr>
                <a:t>7%/yr.</a:t>
              </a:r>
            </a:p>
          </p:txBody>
        </p:sp>
        <p:sp>
          <p:nvSpPr>
            <p:cNvPr id="758791" name="Arc 7"/>
            <p:cNvSpPr>
              <a:spLocks/>
            </p:cNvSpPr>
            <p:nvPr/>
          </p:nvSpPr>
          <p:spPr bwMode="auto">
            <a:xfrm>
              <a:off x="4353" y="2699"/>
              <a:ext cx="352" cy="11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3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2" name="Line 8"/>
            <p:cNvSpPr>
              <a:spLocks noChangeShapeType="1"/>
            </p:cNvSpPr>
            <p:nvPr/>
          </p:nvSpPr>
          <p:spPr bwMode="auto">
            <a:xfrm>
              <a:off x="102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3" name="Line 9"/>
            <p:cNvSpPr>
              <a:spLocks noChangeShapeType="1"/>
            </p:cNvSpPr>
            <p:nvPr/>
          </p:nvSpPr>
          <p:spPr bwMode="auto">
            <a:xfrm>
              <a:off x="107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4" name="Line 10"/>
            <p:cNvSpPr>
              <a:spLocks noChangeShapeType="1"/>
            </p:cNvSpPr>
            <p:nvPr/>
          </p:nvSpPr>
          <p:spPr bwMode="auto">
            <a:xfrm>
              <a:off x="112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5" name="Line 11"/>
            <p:cNvSpPr>
              <a:spLocks noChangeShapeType="1"/>
            </p:cNvSpPr>
            <p:nvPr/>
          </p:nvSpPr>
          <p:spPr bwMode="auto">
            <a:xfrm>
              <a:off x="116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6" name="Line 12"/>
            <p:cNvSpPr>
              <a:spLocks noChangeShapeType="1"/>
            </p:cNvSpPr>
            <p:nvPr/>
          </p:nvSpPr>
          <p:spPr bwMode="auto">
            <a:xfrm>
              <a:off x="121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7" name="Line 13"/>
            <p:cNvSpPr>
              <a:spLocks noChangeShapeType="1"/>
            </p:cNvSpPr>
            <p:nvPr/>
          </p:nvSpPr>
          <p:spPr bwMode="auto">
            <a:xfrm>
              <a:off x="126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8" name="Line 14"/>
            <p:cNvSpPr>
              <a:spLocks noChangeShapeType="1"/>
            </p:cNvSpPr>
            <p:nvPr/>
          </p:nvSpPr>
          <p:spPr bwMode="auto">
            <a:xfrm>
              <a:off x="131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9" name="Line 15"/>
            <p:cNvSpPr>
              <a:spLocks noChangeShapeType="1"/>
            </p:cNvSpPr>
            <p:nvPr/>
          </p:nvSpPr>
          <p:spPr bwMode="auto">
            <a:xfrm>
              <a:off x="136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0" name="Line 16"/>
            <p:cNvSpPr>
              <a:spLocks noChangeShapeType="1"/>
            </p:cNvSpPr>
            <p:nvPr/>
          </p:nvSpPr>
          <p:spPr bwMode="auto">
            <a:xfrm>
              <a:off x="140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1" name="Line 17"/>
            <p:cNvSpPr>
              <a:spLocks noChangeShapeType="1"/>
            </p:cNvSpPr>
            <p:nvPr/>
          </p:nvSpPr>
          <p:spPr bwMode="auto">
            <a:xfrm>
              <a:off x="145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2" name="Line 18"/>
            <p:cNvSpPr>
              <a:spLocks noChangeShapeType="1"/>
            </p:cNvSpPr>
            <p:nvPr/>
          </p:nvSpPr>
          <p:spPr bwMode="auto">
            <a:xfrm>
              <a:off x="150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3" name="Line 19"/>
            <p:cNvSpPr>
              <a:spLocks noChangeShapeType="1"/>
            </p:cNvSpPr>
            <p:nvPr/>
          </p:nvSpPr>
          <p:spPr bwMode="auto">
            <a:xfrm>
              <a:off x="155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4" name="Line 20"/>
            <p:cNvSpPr>
              <a:spLocks noChangeShapeType="1"/>
            </p:cNvSpPr>
            <p:nvPr/>
          </p:nvSpPr>
          <p:spPr bwMode="auto">
            <a:xfrm>
              <a:off x="160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5" name="Line 21"/>
            <p:cNvSpPr>
              <a:spLocks noChangeShapeType="1"/>
            </p:cNvSpPr>
            <p:nvPr/>
          </p:nvSpPr>
          <p:spPr bwMode="auto">
            <a:xfrm>
              <a:off x="164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6" name="Line 22"/>
            <p:cNvSpPr>
              <a:spLocks noChangeShapeType="1"/>
            </p:cNvSpPr>
            <p:nvPr/>
          </p:nvSpPr>
          <p:spPr bwMode="auto">
            <a:xfrm>
              <a:off x="169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7" name="Line 23"/>
            <p:cNvSpPr>
              <a:spLocks noChangeShapeType="1"/>
            </p:cNvSpPr>
            <p:nvPr/>
          </p:nvSpPr>
          <p:spPr bwMode="auto">
            <a:xfrm>
              <a:off x="174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8" name="Line 24"/>
            <p:cNvSpPr>
              <a:spLocks noChangeShapeType="1"/>
            </p:cNvSpPr>
            <p:nvPr/>
          </p:nvSpPr>
          <p:spPr bwMode="auto">
            <a:xfrm>
              <a:off x="179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9" name="Line 25"/>
            <p:cNvSpPr>
              <a:spLocks noChangeShapeType="1"/>
            </p:cNvSpPr>
            <p:nvPr/>
          </p:nvSpPr>
          <p:spPr bwMode="auto">
            <a:xfrm>
              <a:off x="184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0" name="Line 26"/>
            <p:cNvSpPr>
              <a:spLocks noChangeShapeType="1"/>
            </p:cNvSpPr>
            <p:nvPr/>
          </p:nvSpPr>
          <p:spPr bwMode="auto">
            <a:xfrm>
              <a:off x="188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1" name="Line 27"/>
            <p:cNvSpPr>
              <a:spLocks noChangeShapeType="1"/>
            </p:cNvSpPr>
            <p:nvPr/>
          </p:nvSpPr>
          <p:spPr bwMode="auto">
            <a:xfrm>
              <a:off x="193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2" name="Line 28"/>
            <p:cNvSpPr>
              <a:spLocks noChangeShapeType="1"/>
            </p:cNvSpPr>
            <p:nvPr/>
          </p:nvSpPr>
          <p:spPr bwMode="auto">
            <a:xfrm>
              <a:off x="198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3" name="Line 29"/>
            <p:cNvSpPr>
              <a:spLocks noChangeShapeType="1"/>
            </p:cNvSpPr>
            <p:nvPr/>
          </p:nvSpPr>
          <p:spPr bwMode="auto">
            <a:xfrm>
              <a:off x="203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4" name="Line 30"/>
            <p:cNvSpPr>
              <a:spLocks noChangeShapeType="1"/>
            </p:cNvSpPr>
            <p:nvPr/>
          </p:nvSpPr>
          <p:spPr bwMode="auto">
            <a:xfrm>
              <a:off x="208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5" name="Line 31"/>
            <p:cNvSpPr>
              <a:spLocks noChangeShapeType="1"/>
            </p:cNvSpPr>
            <p:nvPr/>
          </p:nvSpPr>
          <p:spPr bwMode="auto">
            <a:xfrm>
              <a:off x="212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6" name="Line 32"/>
            <p:cNvSpPr>
              <a:spLocks noChangeShapeType="1"/>
            </p:cNvSpPr>
            <p:nvPr/>
          </p:nvSpPr>
          <p:spPr bwMode="auto">
            <a:xfrm>
              <a:off x="217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7" name="Line 33"/>
            <p:cNvSpPr>
              <a:spLocks noChangeShapeType="1"/>
            </p:cNvSpPr>
            <p:nvPr/>
          </p:nvSpPr>
          <p:spPr bwMode="auto">
            <a:xfrm>
              <a:off x="222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8" name="Line 34"/>
            <p:cNvSpPr>
              <a:spLocks noChangeShapeType="1"/>
            </p:cNvSpPr>
            <p:nvPr/>
          </p:nvSpPr>
          <p:spPr bwMode="auto">
            <a:xfrm>
              <a:off x="227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9" name="Line 35"/>
            <p:cNvSpPr>
              <a:spLocks noChangeShapeType="1"/>
            </p:cNvSpPr>
            <p:nvPr/>
          </p:nvSpPr>
          <p:spPr bwMode="auto">
            <a:xfrm>
              <a:off x="232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0" name="Line 36"/>
            <p:cNvSpPr>
              <a:spLocks noChangeShapeType="1"/>
            </p:cNvSpPr>
            <p:nvPr/>
          </p:nvSpPr>
          <p:spPr bwMode="auto">
            <a:xfrm>
              <a:off x="236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1" name="Line 37"/>
            <p:cNvSpPr>
              <a:spLocks noChangeShapeType="1"/>
            </p:cNvSpPr>
            <p:nvPr/>
          </p:nvSpPr>
          <p:spPr bwMode="auto">
            <a:xfrm>
              <a:off x="241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2" name="Line 38"/>
            <p:cNvSpPr>
              <a:spLocks noChangeShapeType="1"/>
            </p:cNvSpPr>
            <p:nvPr/>
          </p:nvSpPr>
          <p:spPr bwMode="auto">
            <a:xfrm>
              <a:off x="246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3" name="Line 39"/>
            <p:cNvSpPr>
              <a:spLocks noChangeShapeType="1"/>
            </p:cNvSpPr>
            <p:nvPr/>
          </p:nvSpPr>
          <p:spPr bwMode="auto">
            <a:xfrm>
              <a:off x="251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4" name="Line 40"/>
            <p:cNvSpPr>
              <a:spLocks noChangeShapeType="1"/>
            </p:cNvSpPr>
            <p:nvPr/>
          </p:nvSpPr>
          <p:spPr bwMode="auto">
            <a:xfrm>
              <a:off x="256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5" name="Line 41"/>
            <p:cNvSpPr>
              <a:spLocks noChangeShapeType="1"/>
            </p:cNvSpPr>
            <p:nvPr/>
          </p:nvSpPr>
          <p:spPr bwMode="auto">
            <a:xfrm>
              <a:off x="260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6" name="Line 42"/>
            <p:cNvSpPr>
              <a:spLocks noChangeShapeType="1"/>
            </p:cNvSpPr>
            <p:nvPr/>
          </p:nvSpPr>
          <p:spPr bwMode="auto">
            <a:xfrm>
              <a:off x="265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7" name="Line 43"/>
            <p:cNvSpPr>
              <a:spLocks noChangeShapeType="1"/>
            </p:cNvSpPr>
            <p:nvPr/>
          </p:nvSpPr>
          <p:spPr bwMode="auto">
            <a:xfrm>
              <a:off x="270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8" name="Line 44"/>
            <p:cNvSpPr>
              <a:spLocks noChangeShapeType="1"/>
            </p:cNvSpPr>
            <p:nvPr/>
          </p:nvSpPr>
          <p:spPr bwMode="auto">
            <a:xfrm>
              <a:off x="275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9" name="Line 45"/>
            <p:cNvSpPr>
              <a:spLocks noChangeShapeType="1"/>
            </p:cNvSpPr>
            <p:nvPr/>
          </p:nvSpPr>
          <p:spPr bwMode="auto">
            <a:xfrm>
              <a:off x="280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0" name="Line 46"/>
            <p:cNvSpPr>
              <a:spLocks noChangeShapeType="1"/>
            </p:cNvSpPr>
            <p:nvPr/>
          </p:nvSpPr>
          <p:spPr bwMode="auto">
            <a:xfrm>
              <a:off x="284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1" name="Line 47"/>
            <p:cNvSpPr>
              <a:spLocks noChangeShapeType="1"/>
            </p:cNvSpPr>
            <p:nvPr/>
          </p:nvSpPr>
          <p:spPr bwMode="auto">
            <a:xfrm>
              <a:off x="289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2" name="Line 48"/>
            <p:cNvSpPr>
              <a:spLocks noChangeShapeType="1"/>
            </p:cNvSpPr>
            <p:nvPr/>
          </p:nvSpPr>
          <p:spPr bwMode="auto">
            <a:xfrm>
              <a:off x="294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3" name="Line 49"/>
            <p:cNvSpPr>
              <a:spLocks noChangeShapeType="1"/>
            </p:cNvSpPr>
            <p:nvPr/>
          </p:nvSpPr>
          <p:spPr bwMode="auto">
            <a:xfrm>
              <a:off x="299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4" name="Line 50"/>
            <p:cNvSpPr>
              <a:spLocks noChangeShapeType="1"/>
            </p:cNvSpPr>
            <p:nvPr/>
          </p:nvSpPr>
          <p:spPr bwMode="auto">
            <a:xfrm>
              <a:off x="304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5" name="Line 51"/>
            <p:cNvSpPr>
              <a:spLocks noChangeShapeType="1"/>
            </p:cNvSpPr>
            <p:nvPr/>
          </p:nvSpPr>
          <p:spPr bwMode="auto">
            <a:xfrm>
              <a:off x="308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6" name="Line 52"/>
            <p:cNvSpPr>
              <a:spLocks noChangeShapeType="1"/>
            </p:cNvSpPr>
            <p:nvPr/>
          </p:nvSpPr>
          <p:spPr bwMode="auto">
            <a:xfrm>
              <a:off x="313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7" name="Line 53"/>
            <p:cNvSpPr>
              <a:spLocks noChangeShapeType="1"/>
            </p:cNvSpPr>
            <p:nvPr/>
          </p:nvSpPr>
          <p:spPr bwMode="auto">
            <a:xfrm>
              <a:off x="318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8" name="Line 54"/>
            <p:cNvSpPr>
              <a:spLocks noChangeShapeType="1"/>
            </p:cNvSpPr>
            <p:nvPr/>
          </p:nvSpPr>
          <p:spPr bwMode="auto">
            <a:xfrm>
              <a:off x="323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9" name="Line 55"/>
            <p:cNvSpPr>
              <a:spLocks noChangeShapeType="1"/>
            </p:cNvSpPr>
            <p:nvPr/>
          </p:nvSpPr>
          <p:spPr bwMode="auto">
            <a:xfrm>
              <a:off x="328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0" name="Line 56"/>
            <p:cNvSpPr>
              <a:spLocks noChangeShapeType="1"/>
            </p:cNvSpPr>
            <p:nvPr/>
          </p:nvSpPr>
          <p:spPr bwMode="auto">
            <a:xfrm>
              <a:off x="332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1" name="Line 57"/>
            <p:cNvSpPr>
              <a:spLocks noChangeShapeType="1"/>
            </p:cNvSpPr>
            <p:nvPr/>
          </p:nvSpPr>
          <p:spPr bwMode="auto">
            <a:xfrm>
              <a:off x="337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2" name="Line 58"/>
            <p:cNvSpPr>
              <a:spLocks noChangeShapeType="1"/>
            </p:cNvSpPr>
            <p:nvPr/>
          </p:nvSpPr>
          <p:spPr bwMode="auto">
            <a:xfrm>
              <a:off x="342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3" name="Line 59"/>
            <p:cNvSpPr>
              <a:spLocks noChangeShapeType="1"/>
            </p:cNvSpPr>
            <p:nvPr/>
          </p:nvSpPr>
          <p:spPr bwMode="auto">
            <a:xfrm>
              <a:off x="347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4" name="Line 60"/>
            <p:cNvSpPr>
              <a:spLocks noChangeShapeType="1"/>
            </p:cNvSpPr>
            <p:nvPr/>
          </p:nvSpPr>
          <p:spPr bwMode="auto">
            <a:xfrm>
              <a:off x="352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5" name="Line 61"/>
            <p:cNvSpPr>
              <a:spLocks noChangeShapeType="1"/>
            </p:cNvSpPr>
            <p:nvPr/>
          </p:nvSpPr>
          <p:spPr bwMode="auto">
            <a:xfrm>
              <a:off x="356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6" name="Line 62"/>
            <p:cNvSpPr>
              <a:spLocks noChangeShapeType="1"/>
            </p:cNvSpPr>
            <p:nvPr/>
          </p:nvSpPr>
          <p:spPr bwMode="auto">
            <a:xfrm>
              <a:off x="361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7" name="Line 63"/>
            <p:cNvSpPr>
              <a:spLocks noChangeShapeType="1"/>
            </p:cNvSpPr>
            <p:nvPr/>
          </p:nvSpPr>
          <p:spPr bwMode="auto">
            <a:xfrm>
              <a:off x="366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8" name="Line 64"/>
            <p:cNvSpPr>
              <a:spLocks noChangeShapeType="1"/>
            </p:cNvSpPr>
            <p:nvPr/>
          </p:nvSpPr>
          <p:spPr bwMode="auto">
            <a:xfrm>
              <a:off x="371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9" name="Line 65"/>
            <p:cNvSpPr>
              <a:spLocks noChangeShapeType="1"/>
            </p:cNvSpPr>
            <p:nvPr/>
          </p:nvSpPr>
          <p:spPr bwMode="auto">
            <a:xfrm>
              <a:off x="376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0" name="Line 66"/>
            <p:cNvSpPr>
              <a:spLocks noChangeShapeType="1"/>
            </p:cNvSpPr>
            <p:nvPr/>
          </p:nvSpPr>
          <p:spPr bwMode="auto">
            <a:xfrm>
              <a:off x="380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1" name="Line 67"/>
            <p:cNvSpPr>
              <a:spLocks noChangeShapeType="1"/>
            </p:cNvSpPr>
            <p:nvPr/>
          </p:nvSpPr>
          <p:spPr bwMode="auto">
            <a:xfrm>
              <a:off x="385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2" name="Line 68"/>
            <p:cNvSpPr>
              <a:spLocks noChangeShapeType="1"/>
            </p:cNvSpPr>
            <p:nvPr/>
          </p:nvSpPr>
          <p:spPr bwMode="auto">
            <a:xfrm>
              <a:off x="390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3" name="Line 69"/>
            <p:cNvSpPr>
              <a:spLocks noChangeShapeType="1"/>
            </p:cNvSpPr>
            <p:nvPr/>
          </p:nvSpPr>
          <p:spPr bwMode="auto">
            <a:xfrm>
              <a:off x="395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4" name="Line 70"/>
            <p:cNvSpPr>
              <a:spLocks noChangeShapeType="1"/>
            </p:cNvSpPr>
            <p:nvPr/>
          </p:nvSpPr>
          <p:spPr bwMode="auto">
            <a:xfrm>
              <a:off x="400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5" name="Line 71"/>
            <p:cNvSpPr>
              <a:spLocks noChangeShapeType="1"/>
            </p:cNvSpPr>
            <p:nvPr/>
          </p:nvSpPr>
          <p:spPr bwMode="auto">
            <a:xfrm>
              <a:off x="404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6" name="Line 72"/>
            <p:cNvSpPr>
              <a:spLocks noChangeShapeType="1"/>
            </p:cNvSpPr>
            <p:nvPr/>
          </p:nvSpPr>
          <p:spPr bwMode="auto">
            <a:xfrm>
              <a:off x="409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7" name="Line 73"/>
            <p:cNvSpPr>
              <a:spLocks noChangeShapeType="1"/>
            </p:cNvSpPr>
            <p:nvPr/>
          </p:nvSpPr>
          <p:spPr bwMode="auto">
            <a:xfrm>
              <a:off x="414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8" name="Line 74"/>
            <p:cNvSpPr>
              <a:spLocks noChangeShapeType="1"/>
            </p:cNvSpPr>
            <p:nvPr/>
          </p:nvSpPr>
          <p:spPr bwMode="auto">
            <a:xfrm>
              <a:off x="419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9" name="Line 75"/>
            <p:cNvSpPr>
              <a:spLocks noChangeShapeType="1"/>
            </p:cNvSpPr>
            <p:nvPr/>
          </p:nvSpPr>
          <p:spPr bwMode="auto">
            <a:xfrm>
              <a:off x="424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0" name="Line 76"/>
            <p:cNvSpPr>
              <a:spLocks noChangeShapeType="1"/>
            </p:cNvSpPr>
            <p:nvPr/>
          </p:nvSpPr>
          <p:spPr bwMode="auto">
            <a:xfrm>
              <a:off x="428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1" name="Line 77"/>
            <p:cNvSpPr>
              <a:spLocks noChangeShapeType="1"/>
            </p:cNvSpPr>
            <p:nvPr/>
          </p:nvSpPr>
          <p:spPr bwMode="auto">
            <a:xfrm>
              <a:off x="102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2" name="Line 78"/>
            <p:cNvSpPr>
              <a:spLocks noChangeShapeType="1"/>
            </p:cNvSpPr>
            <p:nvPr/>
          </p:nvSpPr>
          <p:spPr bwMode="auto">
            <a:xfrm>
              <a:off x="107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3" name="Line 79"/>
            <p:cNvSpPr>
              <a:spLocks noChangeShapeType="1"/>
            </p:cNvSpPr>
            <p:nvPr/>
          </p:nvSpPr>
          <p:spPr bwMode="auto">
            <a:xfrm>
              <a:off x="112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4" name="Line 80"/>
            <p:cNvSpPr>
              <a:spLocks noChangeShapeType="1"/>
            </p:cNvSpPr>
            <p:nvPr/>
          </p:nvSpPr>
          <p:spPr bwMode="auto">
            <a:xfrm>
              <a:off x="116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5" name="Line 81"/>
            <p:cNvSpPr>
              <a:spLocks noChangeShapeType="1"/>
            </p:cNvSpPr>
            <p:nvPr/>
          </p:nvSpPr>
          <p:spPr bwMode="auto">
            <a:xfrm>
              <a:off x="121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6" name="Line 82"/>
            <p:cNvSpPr>
              <a:spLocks noChangeShapeType="1"/>
            </p:cNvSpPr>
            <p:nvPr/>
          </p:nvSpPr>
          <p:spPr bwMode="auto">
            <a:xfrm>
              <a:off x="126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7" name="Line 83"/>
            <p:cNvSpPr>
              <a:spLocks noChangeShapeType="1"/>
            </p:cNvSpPr>
            <p:nvPr/>
          </p:nvSpPr>
          <p:spPr bwMode="auto">
            <a:xfrm>
              <a:off x="131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8" name="Line 84"/>
            <p:cNvSpPr>
              <a:spLocks noChangeShapeType="1"/>
            </p:cNvSpPr>
            <p:nvPr/>
          </p:nvSpPr>
          <p:spPr bwMode="auto">
            <a:xfrm>
              <a:off x="136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9" name="Line 85"/>
            <p:cNvSpPr>
              <a:spLocks noChangeShapeType="1"/>
            </p:cNvSpPr>
            <p:nvPr/>
          </p:nvSpPr>
          <p:spPr bwMode="auto">
            <a:xfrm>
              <a:off x="140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0" name="Line 86"/>
            <p:cNvSpPr>
              <a:spLocks noChangeShapeType="1"/>
            </p:cNvSpPr>
            <p:nvPr/>
          </p:nvSpPr>
          <p:spPr bwMode="auto">
            <a:xfrm>
              <a:off x="145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1" name="Line 87"/>
            <p:cNvSpPr>
              <a:spLocks noChangeShapeType="1"/>
            </p:cNvSpPr>
            <p:nvPr/>
          </p:nvSpPr>
          <p:spPr bwMode="auto">
            <a:xfrm>
              <a:off x="150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2" name="Line 88"/>
            <p:cNvSpPr>
              <a:spLocks noChangeShapeType="1"/>
            </p:cNvSpPr>
            <p:nvPr/>
          </p:nvSpPr>
          <p:spPr bwMode="auto">
            <a:xfrm>
              <a:off x="155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3" name="Line 89"/>
            <p:cNvSpPr>
              <a:spLocks noChangeShapeType="1"/>
            </p:cNvSpPr>
            <p:nvPr/>
          </p:nvSpPr>
          <p:spPr bwMode="auto">
            <a:xfrm>
              <a:off x="160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4" name="Line 90"/>
            <p:cNvSpPr>
              <a:spLocks noChangeShapeType="1"/>
            </p:cNvSpPr>
            <p:nvPr/>
          </p:nvSpPr>
          <p:spPr bwMode="auto">
            <a:xfrm>
              <a:off x="164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5" name="Line 91"/>
            <p:cNvSpPr>
              <a:spLocks noChangeShapeType="1"/>
            </p:cNvSpPr>
            <p:nvPr/>
          </p:nvSpPr>
          <p:spPr bwMode="auto">
            <a:xfrm>
              <a:off x="169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6" name="Line 92"/>
            <p:cNvSpPr>
              <a:spLocks noChangeShapeType="1"/>
            </p:cNvSpPr>
            <p:nvPr/>
          </p:nvSpPr>
          <p:spPr bwMode="auto">
            <a:xfrm>
              <a:off x="174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7" name="Line 93"/>
            <p:cNvSpPr>
              <a:spLocks noChangeShapeType="1"/>
            </p:cNvSpPr>
            <p:nvPr/>
          </p:nvSpPr>
          <p:spPr bwMode="auto">
            <a:xfrm>
              <a:off x="179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8" name="Line 94"/>
            <p:cNvSpPr>
              <a:spLocks noChangeShapeType="1"/>
            </p:cNvSpPr>
            <p:nvPr/>
          </p:nvSpPr>
          <p:spPr bwMode="auto">
            <a:xfrm>
              <a:off x="184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9" name="Line 95"/>
            <p:cNvSpPr>
              <a:spLocks noChangeShapeType="1"/>
            </p:cNvSpPr>
            <p:nvPr/>
          </p:nvSpPr>
          <p:spPr bwMode="auto">
            <a:xfrm>
              <a:off x="188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0" name="Line 96"/>
            <p:cNvSpPr>
              <a:spLocks noChangeShapeType="1"/>
            </p:cNvSpPr>
            <p:nvPr/>
          </p:nvSpPr>
          <p:spPr bwMode="auto">
            <a:xfrm>
              <a:off x="193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1" name="Line 97"/>
            <p:cNvSpPr>
              <a:spLocks noChangeShapeType="1"/>
            </p:cNvSpPr>
            <p:nvPr/>
          </p:nvSpPr>
          <p:spPr bwMode="auto">
            <a:xfrm>
              <a:off x="198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2" name="Line 98"/>
            <p:cNvSpPr>
              <a:spLocks noChangeShapeType="1"/>
            </p:cNvSpPr>
            <p:nvPr/>
          </p:nvSpPr>
          <p:spPr bwMode="auto">
            <a:xfrm>
              <a:off x="203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3" name="Line 99"/>
            <p:cNvSpPr>
              <a:spLocks noChangeShapeType="1"/>
            </p:cNvSpPr>
            <p:nvPr/>
          </p:nvSpPr>
          <p:spPr bwMode="auto">
            <a:xfrm>
              <a:off x="208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4" name="Line 100"/>
            <p:cNvSpPr>
              <a:spLocks noChangeShapeType="1"/>
            </p:cNvSpPr>
            <p:nvPr/>
          </p:nvSpPr>
          <p:spPr bwMode="auto">
            <a:xfrm>
              <a:off x="212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5" name="Line 101"/>
            <p:cNvSpPr>
              <a:spLocks noChangeShapeType="1"/>
            </p:cNvSpPr>
            <p:nvPr/>
          </p:nvSpPr>
          <p:spPr bwMode="auto">
            <a:xfrm>
              <a:off x="217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6" name="Line 102"/>
            <p:cNvSpPr>
              <a:spLocks noChangeShapeType="1"/>
            </p:cNvSpPr>
            <p:nvPr/>
          </p:nvSpPr>
          <p:spPr bwMode="auto">
            <a:xfrm>
              <a:off x="222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7" name="Line 103"/>
            <p:cNvSpPr>
              <a:spLocks noChangeShapeType="1"/>
            </p:cNvSpPr>
            <p:nvPr/>
          </p:nvSpPr>
          <p:spPr bwMode="auto">
            <a:xfrm>
              <a:off x="227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8" name="Line 104"/>
            <p:cNvSpPr>
              <a:spLocks noChangeShapeType="1"/>
            </p:cNvSpPr>
            <p:nvPr/>
          </p:nvSpPr>
          <p:spPr bwMode="auto">
            <a:xfrm>
              <a:off x="232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9" name="Line 105"/>
            <p:cNvSpPr>
              <a:spLocks noChangeShapeType="1"/>
            </p:cNvSpPr>
            <p:nvPr/>
          </p:nvSpPr>
          <p:spPr bwMode="auto">
            <a:xfrm>
              <a:off x="236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0" name="Line 106"/>
            <p:cNvSpPr>
              <a:spLocks noChangeShapeType="1"/>
            </p:cNvSpPr>
            <p:nvPr/>
          </p:nvSpPr>
          <p:spPr bwMode="auto">
            <a:xfrm>
              <a:off x="241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1" name="Line 107"/>
            <p:cNvSpPr>
              <a:spLocks noChangeShapeType="1"/>
            </p:cNvSpPr>
            <p:nvPr/>
          </p:nvSpPr>
          <p:spPr bwMode="auto">
            <a:xfrm>
              <a:off x="246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2" name="Line 108"/>
            <p:cNvSpPr>
              <a:spLocks noChangeShapeType="1"/>
            </p:cNvSpPr>
            <p:nvPr/>
          </p:nvSpPr>
          <p:spPr bwMode="auto">
            <a:xfrm>
              <a:off x="251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3" name="Line 109"/>
            <p:cNvSpPr>
              <a:spLocks noChangeShapeType="1"/>
            </p:cNvSpPr>
            <p:nvPr/>
          </p:nvSpPr>
          <p:spPr bwMode="auto">
            <a:xfrm>
              <a:off x="256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4" name="Line 110"/>
            <p:cNvSpPr>
              <a:spLocks noChangeShapeType="1"/>
            </p:cNvSpPr>
            <p:nvPr/>
          </p:nvSpPr>
          <p:spPr bwMode="auto">
            <a:xfrm>
              <a:off x="260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5" name="Line 111"/>
            <p:cNvSpPr>
              <a:spLocks noChangeShapeType="1"/>
            </p:cNvSpPr>
            <p:nvPr/>
          </p:nvSpPr>
          <p:spPr bwMode="auto">
            <a:xfrm>
              <a:off x="265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6" name="Line 112"/>
            <p:cNvSpPr>
              <a:spLocks noChangeShapeType="1"/>
            </p:cNvSpPr>
            <p:nvPr/>
          </p:nvSpPr>
          <p:spPr bwMode="auto">
            <a:xfrm>
              <a:off x="270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7" name="Line 113"/>
            <p:cNvSpPr>
              <a:spLocks noChangeShapeType="1"/>
            </p:cNvSpPr>
            <p:nvPr/>
          </p:nvSpPr>
          <p:spPr bwMode="auto">
            <a:xfrm>
              <a:off x="275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8" name="Line 114"/>
            <p:cNvSpPr>
              <a:spLocks noChangeShapeType="1"/>
            </p:cNvSpPr>
            <p:nvPr/>
          </p:nvSpPr>
          <p:spPr bwMode="auto">
            <a:xfrm>
              <a:off x="280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9" name="Line 115"/>
            <p:cNvSpPr>
              <a:spLocks noChangeShapeType="1"/>
            </p:cNvSpPr>
            <p:nvPr/>
          </p:nvSpPr>
          <p:spPr bwMode="auto">
            <a:xfrm>
              <a:off x="284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0" name="Line 116"/>
            <p:cNvSpPr>
              <a:spLocks noChangeShapeType="1"/>
            </p:cNvSpPr>
            <p:nvPr/>
          </p:nvSpPr>
          <p:spPr bwMode="auto">
            <a:xfrm>
              <a:off x="289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1" name="Line 117"/>
            <p:cNvSpPr>
              <a:spLocks noChangeShapeType="1"/>
            </p:cNvSpPr>
            <p:nvPr/>
          </p:nvSpPr>
          <p:spPr bwMode="auto">
            <a:xfrm>
              <a:off x="294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2" name="Line 118"/>
            <p:cNvSpPr>
              <a:spLocks noChangeShapeType="1"/>
            </p:cNvSpPr>
            <p:nvPr/>
          </p:nvSpPr>
          <p:spPr bwMode="auto">
            <a:xfrm>
              <a:off x="299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3" name="Line 119"/>
            <p:cNvSpPr>
              <a:spLocks noChangeShapeType="1"/>
            </p:cNvSpPr>
            <p:nvPr/>
          </p:nvSpPr>
          <p:spPr bwMode="auto">
            <a:xfrm>
              <a:off x="304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4" name="Line 120"/>
            <p:cNvSpPr>
              <a:spLocks noChangeShapeType="1"/>
            </p:cNvSpPr>
            <p:nvPr/>
          </p:nvSpPr>
          <p:spPr bwMode="auto">
            <a:xfrm>
              <a:off x="308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5" name="Line 121"/>
            <p:cNvSpPr>
              <a:spLocks noChangeShapeType="1"/>
            </p:cNvSpPr>
            <p:nvPr/>
          </p:nvSpPr>
          <p:spPr bwMode="auto">
            <a:xfrm>
              <a:off x="313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6" name="Line 122"/>
            <p:cNvSpPr>
              <a:spLocks noChangeShapeType="1"/>
            </p:cNvSpPr>
            <p:nvPr/>
          </p:nvSpPr>
          <p:spPr bwMode="auto">
            <a:xfrm>
              <a:off x="318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7" name="Line 123"/>
            <p:cNvSpPr>
              <a:spLocks noChangeShapeType="1"/>
            </p:cNvSpPr>
            <p:nvPr/>
          </p:nvSpPr>
          <p:spPr bwMode="auto">
            <a:xfrm>
              <a:off x="323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8" name="Line 124"/>
            <p:cNvSpPr>
              <a:spLocks noChangeShapeType="1"/>
            </p:cNvSpPr>
            <p:nvPr/>
          </p:nvSpPr>
          <p:spPr bwMode="auto">
            <a:xfrm>
              <a:off x="328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9" name="Line 125"/>
            <p:cNvSpPr>
              <a:spLocks noChangeShapeType="1"/>
            </p:cNvSpPr>
            <p:nvPr/>
          </p:nvSpPr>
          <p:spPr bwMode="auto">
            <a:xfrm>
              <a:off x="332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0" name="Line 126"/>
            <p:cNvSpPr>
              <a:spLocks noChangeShapeType="1"/>
            </p:cNvSpPr>
            <p:nvPr/>
          </p:nvSpPr>
          <p:spPr bwMode="auto">
            <a:xfrm>
              <a:off x="337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1" name="Line 127"/>
            <p:cNvSpPr>
              <a:spLocks noChangeShapeType="1"/>
            </p:cNvSpPr>
            <p:nvPr/>
          </p:nvSpPr>
          <p:spPr bwMode="auto">
            <a:xfrm>
              <a:off x="342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2" name="Line 128"/>
            <p:cNvSpPr>
              <a:spLocks noChangeShapeType="1"/>
            </p:cNvSpPr>
            <p:nvPr/>
          </p:nvSpPr>
          <p:spPr bwMode="auto">
            <a:xfrm>
              <a:off x="347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3" name="Line 129"/>
            <p:cNvSpPr>
              <a:spLocks noChangeShapeType="1"/>
            </p:cNvSpPr>
            <p:nvPr/>
          </p:nvSpPr>
          <p:spPr bwMode="auto">
            <a:xfrm>
              <a:off x="352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4" name="Line 130"/>
            <p:cNvSpPr>
              <a:spLocks noChangeShapeType="1"/>
            </p:cNvSpPr>
            <p:nvPr/>
          </p:nvSpPr>
          <p:spPr bwMode="auto">
            <a:xfrm>
              <a:off x="356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5" name="Line 131"/>
            <p:cNvSpPr>
              <a:spLocks noChangeShapeType="1"/>
            </p:cNvSpPr>
            <p:nvPr/>
          </p:nvSpPr>
          <p:spPr bwMode="auto">
            <a:xfrm>
              <a:off x="361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6" name="Line 132"/>
            <p:cNvSpPr>
              <a:spLocks noChangeShapeType="1"/>
            </p:cNvSpPr>
            <p:nvPr/>
          </p:nvSpPr>
          <p:spPr bwMode="auto">
            <a:xfrm>
              <a:off x="366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7" name="Line 133"/>
            <p:cNvSpPr>
              <a:spLocks noChangeShapeType="1"/>
            </p:cNvSpPr>
            <p:nvPr/>
          </p:nvSpPr>
          <p:spPr bwMode="auto">
            <a:xfrm>
              <a:off x="371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8" name="Line 134"/>
            <p:cNvSpPr>
              <a:spLocks noChangeShapeType="1"/>
            </p:cNvSpPr>
            <p:nvPr/>
          </p:nvSpPr>
          <p:spPr bwMode="auto">
            <a:xfrm>
              <a:off x="376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9" name="Line 135"/>
            <p:cNvSpPr>
              <a:spLocks noChangeShapeType="1"/>
            </p:cNvSpPr>
            <p:nvPr/>
          </p:nvSpPr>
          <p:spPr bwMode="auto">
            <a:xfrm>
              <a:off x="380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0" name="Line 136"/>
            <p:cNvSpPr>
              <a:spLocks noChangeShapeType="1"/>
            </p:cNvSpPr>
            <p:nvPr/>
          </p:nvSpPr>
          <p:spPr bwMode="auto">
            <a:xfrm>
              <a:off x="385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1" name="Line 137"/>
            <p:cNvSpPr>
              <a:spLocks noChangeShapeType="1"/>
            </p:cNvSpPr>
            <p:nvPr/>
          </p:nvSpPr>
          <p:spPr bwMode="auto">
            <a:xfrm>
              <a:off x="390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2" name="Line 138"/>
            <p:cNvSpPr>
              <a:spLocks noChangeShapeType="1"/>
            </p:cNvSpPr>
            <p:nvPr/>
          </p:nvSpPr>
          <p:spPr bwMode="auto">
            <a:xfrm>
              <a:off x="395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3" name="Line 139"/>
            <p:cNvSpPr>
              <a:spLocks noChangeShapeType="1"/>
            </p:cNvSpPr>
            <p:nvPr/>
          </p:nvSpPr>
          <p:spPr bwMode="auto">
            <a:xfrm>
              <a:off x="400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4" name="Line 140"/>
            <p:cNvSpPr>
              <a:spLocks noChangeShapeType="1"/>
            </p:cNvSpPr>
            <p:nvPr/>
          </p:nvSpPr>
          <p:spPr bwMode="auto">
            <a:xfrm>
              <a:off x="404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5" name="Line 141"/>
            <p:cNvSpPr>
              <a:spLocks noChangeShapeType="1"/>
            </p:cNvSpPr>
            <p:nvPr/>
          </p:nvSpPr>
          <p:spPr bwMode="auto">
            <a:xfrm>
              <a:off x="409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6" name="Line 142"/>
            <p:cNvSpPr>
              <a:spLocks noChangeShapeType="1"/>
            </p:cNvSpPr>
            <p:nvPr/>
          </p:nvSpPr>
          <p:spPr bwMode="auto">
            <a:xfrm>
              <a:off x="414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7" name="Line 143"/>
            <p:cNvSpPr>
              <a:spLocks noChangeShapeType="1"/>
            </p:cNvSpPr>
            <p:nvPr/>
          </p:nvSpPr>
          <p:spPr bwMode="auto">
            <a:xfrm>
              <a:off x="419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8" name="Line 144"/>
            <p:cNvSpPr>
              <a:spLocks noChangeShapeType="1"/>
            </p:cNvSpPr>
            <p:nvPr/>
          </p:nvSpPr>
          <p:spPr bwMode="auto">
            <a:xfrm>
              <a:off x="424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9" name="Line 145"/>
            <p:cNvSpPr>
              <a:spLocks noChangeShapeType="1"/>
            </p:cNvSpPr>
            <p:nvPr/>
          </p:nvSpPr>
          <p:spPr bwMode="auto">
            <a:xfrm>
              <a:off x="428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0" name="Line 146"/>
            <p:cNvSpPr>
              <a:spLocks noChangeShapeType="1"/>
            </p:cNvSpPr>
            <p:nvPr/>
          </p:nvSpPr>
          <p:spPr bwMode="auto">
            <a:xfrm>
              <a:off x="102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1" name="Line 147"/>
            <p:cNvSpPr>
              <a:spLocks noChangeShapeType="1"/>
            </p:cNvSpPr>
            <p:nvPr/>
          </p:nvSpPr>
          <p:spPr bwMode="auto">
            <a:xfrm>
              <a:off x="107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2" name="Line 148"/>
            <p:cNvSpPr>
              <a:spLocks noChangeShapeType="1"/>
            </p:cNvSpPr>
            <p:nvPr/>
          </p:nvSpPr>
          <p:spPr bwMode="auto">
            <a:xfrm>
              <a:off x="112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3" name="Line 149"/>
            <p:cNvSpPr>
              <a:spLocks noChangeShapeType="1"/>
            </p:cNvSpPr>
            <p:nvPr/>
          </p:nvSpPr>
          <p:spPr bwMode="auto">
            <a:xfrm>
              <a:off x="116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4" name="Line 150"/>
            <p:cNvSpPr>
              <a:spLocks noChangeShapeType="1"/>
            </p:cNvSpPr>
            <p:nvPr/>
          </p:nvSpPr>
          <p:spPr bwMode="auto">
            <a:xfrm>
              <a:off x="121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5" name="Line 151"/>
            <p:cNvSpPr>
              <a:spLocks noChangeShapeType="1"/>
            </p:cNvSpPr>
            <p:nvPr/>
          </p:nvSpPr>
          <p:spPr bwMode="auto">
            <a:xfrm>
              <a:off x="126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6" name="Line 152"/>
            <p:cNvSpPr>
              <a:spLocks noChangeShapeType="1"/>
            </p:cNvSpPr>
            <p:nvPr/>
          </p:nvSpPr>
          <p:spPr bwMode="auto">
            <a:xfrm>
              <a:off x="131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7" name="Line 153"/>
            <p:cNvSpPr>
              <a:spLocks noChangeShapeType="1"/>
            </p:cNvSpPr>
            <p:nvPr/>
          </p:nvSpPr>
          <p:spPr bwMode="auto">
            <a:xfrm>
              <a:off x="136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8" name="Line 154"/>
            <p:cNvSpPr>
              <a:spLocks noChangeShapeType="1"/>
            </p:cNvSpPr>
            <p:nvPr/>
          </p:nvSpPr>
          <p:spPr bwMode="auto">
            <a:xfrm>
              <a:off x="140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9" name="Line 155"/>
            <p:cNvSpPr>
              <a:spLocks noChangeShapeType="1"/>
            </p:cNvSpPr>
            <p:nvPr/>
          </p:nvSpPr>
          <p:spPr bwMode="auto">
            <a:xfrm>
              <a:off x="145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0" name="Line 156"/>
            <p:cNvSpPr>
              <a:spLocks noChangeShapeType="1"/>
            </p:cNvSpPr>
            <p:nvPr/>
          </p:nvSpPr>
          <p:spPr bwMode="auto">
            <a:xfrm>
              <a:off x="150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1" name="Line 157"/>
            <p:cNvSpPr>
              <a:spLocks noChangeShapeType="1"/>
            </p:cNvSpPr>
            <p:nvPr/>
          </p:nvSpPr>
          <p:spPr bwMode="auto">
            <a:xfrm>
              <a:off x="155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2" name="Line 158"/>
            <p:cNvSpPr>
              <a:spLocks noChangeShapeType="1"/>
            </p:cNvSpPr>
            <p:nvPr/>
          </p:nvSpPr>
          <p:spPr bwMode="auto">
            <a:xfrm>
              <a:off x="160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3" name="Line 159"/>
            <p:cNvSpPr>
              <a:spLocks noChangeShapeType="1"/>
            </p:cNvSpPr>
            <p:nvPr/>
          </p:nvSpPr>
          <p:spPr bwMode="auto">
            <a:xfrm>
              <a:off x="164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4" name="Line 160"/>
            <p:cNvSpPr>
              <a:spLocks noChangeShapeType="1"/>
            </p:cNvSpPr>
            <p:nvPr/>
          </p:nvSpPr>
          <p:spPr bwMode="auto">
            <a:xfrm>
              <a:off x="169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5" name="Line 161"/>
            <p:cNvSpPr>
              <a:spLocks noChangeShapeType="1"/>
            </p:cNvSpPr>
            <p:nvPr/>
          </p:nvSpPr>
          <p:spPr bwMode="auto">
            <a:xfrm>
              <a:off x="174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6" name="Line 162"/>
            <p:cNvSpPr>
              <a:spLocks noChangeShapeType="1"/>
            </p:cNvSpPr>
            <p:nvPr/>
          </p:nvSpPr>
          <p:spPr bwMode="auto">
            <a:xfrm>
              <a:off x="179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7" name="Line 163"/>
            <p:cNvSpPr>
              <a:spLocks noChangeShapeType="1"/>
            </p:cNvSpPr>
            <p:nvPr/>
          </p:nvSpPr>
          <p:spPr bwMode="auto">
            <a:xfrm>
              <a:off x="184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8" name="Line 164"/>
            <p:cNvSpPr>
              <a:spLocks noChangeShapeType="1"/>
            </p:cNvSpPr>
            <p:nvPr/>
          </p:nvSpPr>
          <p:spPr bwMode="auto">
            <a:xfrm>
              <a:off x="188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9" name="Line 165"/>
            <p:cNvSpPr>
              <a:spLocks noChangeShapeType="1"/>
            </p:cNvSpPr>
            <p:nvPr/>
          </p:nvSpPr>
          <p:spPr bwMode="auto">
            <a:xfrm>
              <a:off x="193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0" name="Line 166"/>
            <p:cNvSpPr>
              <a:spLocks noChangeShapeType="1"/>
            </p:cNvSpPr>
            <p:nvPr/>
          </p:nvSpPr>
          <p:spPr bwMode="auto">
            <a:xfrm>
              <a:off x="198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1" name="Line 167"/>
            <p:cNvSpPr>
              <a:spLocks noChangeShapeType="1"/>
            </p:cNvSpPr>
            <p:nvPr/>
          </p:nvSpPr>
          <p:spPr bwMode="auto">
            <a:xfrm>
              <a:off x="203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2" name="Line 168"/>
            <p:cNvSpPr>
              <a:spLocks noChangeShapeType="1"/>
            </p:cNvSpPr>
            <p:nvPr/>
          </p:nvSpPr>
          <p:spPr bwMode="auto">
            <a:xfrm>
              <a:off x="208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3" name="Line 169"/>
            <p:cNvSpPr>
              <a:spLocks noChangeShapeType="1"/>
            </p:cNvSpPr>
            <p:nvPr/>
          </p:nvSpPr>
          <p:spPr bwMode="auto">
            <a:xfrm>
              <a:off x="212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4" name="Line 170"/>
            <p:cNvSpPr>
              <a:spLocks noChangeShapeType="1"/>
            </p:cNvSpPr>
            <p:nvPr/>
          </p:nvSpPr>
          <p:spPr bwMode="auto">
            <a:xfrm>
              <a:off x="217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5" name="Line 171"/>
            <p:cNvSpPr>
              <a:spLocks noChangeShapeType="1"/>
            </p:cNvSpPr>
            <p:nvPr/>
          </p:nvSpPr>
          <p:spPr bwMode="auto">
            <a:xfrm>
              <a:off x="222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6" name="Line 172"/>
            <p:cNvSpPr>
              <a:spLocks noChangeShapeType="1"/>
            </p:cNvSpPr>
            <p:nvPr/>
          </p:nvSpPr>
          <p:spPr bwMode="auto">
            <a:xfrm>
              <a:off x="227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7" name="Line 173"/>
            <p:cNvSpPr>
              <a:spLocks noChangeShapeType="1"/>
            </p:cNvSpPr>
            <p:nvPr/>
          </p:nvSpPr>
          <p:spPr bwMode="auto">
            <a:xfrm>
              <a:off x="232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8" name="Line 174"/>
            <p:cNvSpPr>
              <a:spLocks noChangeShapeType="1"/>
            </p:cNvSpPr>
            <p:nvPr/>
          </p:nvSpPr>
          <p:spPr bwMode="auto">
            <a:xfrm>
              <a:off x="236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9" name="Line 175"/>
            <p:cNvSpPr>
              <a:spLocks noChangeShapeType="1"/>
            </p:cNvSpPr>
            <p:nvPr/>
          </p:nvSpPr>
          <p:spPr bwMode="auto">
            <a:xfrm>
              <a:off x="241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0" name="Line 176"/>
            <p:cNvSpPr>
              <a:spLocks noChangeShapeType="1"/>
            </p:cNvSpPr>
            <p:nvPr/>
          </p:nvSpPr>
          <p:spPr bwMode="auto">
            <a:xfrm>
              <a:off x="246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1" name="Line 177"/>
            <p:cNvSpPr>
              <a:spLocks noChangeShapeType="1"/>
            </p:cNvSpPr>
            <p:nvPr/>
          </p:nvSpPr>
          <p:spPr bwMode="auto">
            <a:xfrm>
              <a:off x="251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2" name="Line 178"/>
            <p:cNvSpPr>
              <a:spLocks noChangeShapeType="1"/>
            </p:cNvSpPr>
            <p:nvPr/>
          </p:nvSpPr>
          <p:spPr bwMode="auto">
            <a:xfrm>
              <a:off x="256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3" name="Line 179"/>
            <p:cNvSpPr>
              <a:spLocks noChangeShapeType="1"/>
            </p:cNvSpPr>
            <p:nvPr/>
          </p:nvSpPr>
          <p:spPr bwMode="auto">
            <a:xfrm>
              <a:off x="260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4" name="Line 180"/>
            <p:cNvSpPr>
              <a:spLocks noChangeShapeType="1"/>
            </p:cNvSpPr>
            <p:nvPr/>
          </p:nvSpPr>
          <p:spPr bwMode="auto">
            <a:xfrm>
              <a:off x="265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5" name="Line 181"/>
            <p:cNvSpPr>
              <a:spLocks noChangeShapeType="1"/>
            </p:cNvSpPr>
            <p:nvPr/>
          </p:nvSpPr>
          <p:spPr bwMode="auto">
            <a:xfrm>
              <a:off x="270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6" name="Line 182"/>
            <p:cNvSpPr>
              <a:spLocks noChangeShapeType="1"/>
            </p:cNvSpPr>
            <p:nvPr/>
          </p:nvSpPr>
          <p:spPr bwMode="auto">
            <a:xfrm>
              <a:off x="275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7" name="Line 183"/>
            <p:cNvSpPr>
              <a:spLocks noChangeShapeType="1"/>
            </p:cNvSpPr>
            <p:nvPr/>
          </p:nvSpPr>
          <p:spPr bwMode="auto">
            <a:xfrm>
              <a:off x="280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8" name="Line 184"/>
            <p:cNvSpPr>
              <a:spLocks noChangeShapeType="1"/>
            </p:cNvSpPr>
            <p:nvPr/>
          </p:nvSpPr>
          <p:spPr bwMode="auto">
            <a:xfrm>
              <a:off x="284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9" name="Line 185"/>
            <p:cNvSpPr>
              <a:spLocks noChangeShapeType="1"/>
            </p:cNvSpPr>
            <p:nvPr/>
          </p:nvSpPr>
          <p:spPr bwMode="auto">
            <a:xfrm>
              <a:off x="289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0" name="Line 186"/>
            <p:cNvSpPr>
              <a:spLocks noChangeShapeType="1"/>
            </p:cNvSpPr>
            <p:nvPr/>
          </p:nvSpPr>
          <p:spPr bwMode="auto">
            <a:xfrm>
              <a:off x="294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1" name="Line 187"/>
            <p:cNvSpPr>
              <a:spLocks noChangeShapeType="1"/>
            </p:cNvSpPr>
            <p:nvPr/>
          </p:nvSpPr>
          <p:spPr bwMode="auto">
            <a:xfrm>
              <a:off x="299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2" name="Line 188"/>
            <p:cNvSpPr>
              <a:spLocks noChangeShapeType="1"/>
            </p:cNvSpPr>
            <p:nvPr/>
          </p:nvSpPr>
          <p:spPr bwMode="auto">
            <a:xfrm>
              <a:off x="304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3" name="Line 189"/>
            <p:cNvSpPr>
              <a:spLocks noChangeShapeType="1"/>
            </p:cNvSpPr>
            <p:nvPr/>
          </p:nvSpPr>
          <p:spPr bwMode="auto">
            <a:xfrm>
              <a:off x="308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4" name="Line 190"/>
            <p:cNvSpPr>
              <a:spLocks noChangeShapeType="1"/>
            </p:cNvSpPr>
            <p:nvPr/>
          </p:nvSpPr>
          <p:spPr bwMode="auto">
            <a:xfrm>
              <a:off x="313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5" name="Line 191"/>
            <p:cNvSpPr>
              <a:spLocks noChangeShapeType="1"/>
            </p:cNvSpPr>
            <p:nvPr/>
          </p:nvSpPr>
          <p:spPr bwMode="auto">
            <a:xfrm>
              <a:off x="318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6" name="Line 192"/>
            <p:cNvSpPr>
              <a:spLocks noChangeShapeType="1"/>
            </p:cNvSpPr>
            <p:nvPr/>
          </p:nvSpPr>
          <p:spPr bwMode="auto">
            <a:xfrm>
              <a:off x="323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7" name="Line 193"/>
            <p:cNvSpPr>
              <a:spLocks noChangeShapeType="1"/>
            </p:cNvSpPr>
            <p:nvPr/>
          </p:nvSpPr>
          <p:spPr bwMode="auto">
            <a:xfrm>
              <a:off x="328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8" name="Line 194"/>
            <p:cNvSpPr>
              <a:spLocks noChangeShapeType="1"/>
            </p:cNvSpPr>
            <p:nvPr/>
          </p:nvSpPr>
          <p:spPr bwMode="auto">
            <a:xfrm>
              <a:off x="332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9" name="Line 195"/>
            <p:cNvSpPr>
              <a:spLocks noChangeShapeType="1"/>
            </p:cNvSpPr>
            <p:nvPr/>
          </p:nvSpPr>
          <p:spPr bwMode="auto">
            <a:xfrm>
              <a:off x="337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0" name="Line 196"/>
            <p:cNvSpPr>
              <a:spLocks noChangeShapeType="1"/>
            </p:cNvSpPr>
            <p:nvPr/>
          </p:nvSpPr>
          <p:spPr bwMode="auto">
            <a:xfrm>
              <a:off x="342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1" name="Line 197"/>
            <p:cNvSpPr>
              <a:spLocks noChangeShapeType="1"/>
            </p:cNvSpPr>
            <p:nvPr/>
          </p:nvSpPr>
          <p:spPr bwMode="auto">
            <a:xfrm>
              <a:off x="347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2" name="Line 198"/>
            <p:cNvSpPr>
              <a:spLocks noChangeShapeType="1"/>
            </p:cNvSpPr>
            <p:nvPr/>
          </p:nvSpPr>
          <p:spPr bwMode="auto">
            <a:xfrm>
              <a:off x="352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3" name="Line 199"/>
            <p:cNvSpPr>
              <a:spLocks noChangeShapeType="1"/>
            </p:cNvSpPr>
            <p:nvPr/>
          </p:nvSpPr>
          <p:spPr bwMode="auto">
            <a:xfrm>
              <a:off x="356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4" name="Line 200"/>
            <p:cNvSpPr>
              <a:spLocks noChangeShapeType="1"/>
            </p:cNvSpPr>
            <p:nvPr/>
          </p:nvSpPr>
          <p:spPr bwMode="auto">
            <a:xfrm>
              <a:off x="361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5" name="Line 201"/>
            <p:cNvSpPr>
              <a:spLocks noChangeShapeType="1"/>
            </p:cNvSpPr>
            <p:nvPr/>
          </p:nvSpPr>
          <p:spPr bwMode="auto">
            <a:xfrm>
              <a:off x="366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6" name="Line 202"/>
            <p:cNvSpPr>
              <a:spLocks noChangeShapeType="1"/>
            </p:cNvSpPr>
            <p:nvPr/>
          </p:nvSpPr>
          <p:spPr bwMode="auto">
            <a:xfrm>
              <a:off x="371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7" name="Line 203"/>
            <p:cNvSpPr>
              <a:spLocks noChangeShapeType="1"/>
            </p:cNvSpPr>
            <p:nvPr/>
          </p:nvSpPr>
          <p:spPr bwMode="auto">
            <a:xfrm>
              <a:off x="376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8" name="Line 204"/>
            <p:cNvSpPr>
              <a:spLocks noChangeShapeType="1"/>
            </p:cNvSpPr>
            <p:nvPr/>
          </p:nvSpPr>
          <p:spPr bwMode="auto">
            <a:xfrm>
              <a:off x="380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9" name="Line 205"/>
            <p:cNvSpPr>
              <a:spLocks noChangeShapeType="1"/>
            </p:cNvSpPr>
            <p:nvPr/>
          </p:nvSpPr>
          <p:spPr bwMode="auto">
            <a:xfrm>
              <a:off x="385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0" name="Line 206"/>
            <p:cNvSpPr>
              <a:spLocks noChangeShapeType="1"/>
            </p:cNvSpPr>
            <p:nvPr/>
          </p:nvSpPr>
          <p:spPr bwMode="auto">
            <a:xfrm>
              <a:off x="390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1" name="Line 207"/>
            <p:cNvSpPr>
              <a:spLocks noChangeShapeType="1"/>
            </p:cNvSpPr>
            <p:nvPr/>
          </p:nvSpPr>
          <p:spPr bwMode="auto">
            <a:xfrm>
              <a:off x="395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2" name="Line 208"/>
            <p:cNvSpPr>
              <a:spLocks noChangeShapeType="1"/>
            </p:cNvSpPr>
            <p:nvPr/>
          </p:nvSpPr>
          <p:spPr bwMode="auto">
            <a:xfrm>
              <a:off x="400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3" name="Line 209"/>
            <p:cNvSpPr>
              <a:spLocks noChangeShapeType="1"/>
            </p:cNvSpPr>
            <p:nvPr/>
          </p:nvSpPr>
          <p:spPr bwMode="auto">
            <a:xfrm>
              <a:off x="404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4" name="Line 210"/>
            <p:cNvSpPr>
              <a:spLocks noChangeShapeType="1"/>
            </p:cNvSpPr>
            <p:nvPr/>
          </p:nvSpPr>
          <p:spPr bwMode="auto">
            <a:xfrm>
              <a:off x="409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5" name="Line 211"/>
            <p:cNvSpPr>
              <a:spLocks noChangeShapeType="1"/>
            </p:cNvSpPr>
            <p:nvPr/>
          </p:nvSpPr>
          <p:spPr bwMode="auto">
            <a:xfrm>
              <a:off x="414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6" name="Line 212"/>
            <p:cNvSpPr>
              <a:spLocks noChangeShapeType="1"/>
            </p:cNvSpPr>
            <p:nvPr/>
          </p:nvSpPr>
          <p:spPr bwMode="auto">
            <a:xfrm>
              <a:off x="419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7" name="Line 213"/>
            <p:cNvSpPr>
              <a:spLocks noChangeShapeType="1"/>
            </p:cNvSpPr>
            <p:nvPr/>
          </p:nvSpPr>
          <p:spPr bwMode="auto">
            <a:xfrm>
              <a:off x="424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8" name="Line 214"/>
            <p:cNvSpPr>
              <a:spLocks noChangeShapeType="1"/>
            </p:cNvSpPr>
            <p:nvPr/>
          </p:nvSpPr>
          <p:spPr bwMode="auto">
            <a:xfrm>
              <a:off x="428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9" name="Line 215"/>
            <p:cNvSpPr>
              <a:spLocks noChangeShapeType="1"/>
            </p:cNvSpPr>
            <p:nvPr/>
          </p:nvSpPr>
          <p:spPr bwMode="auto">
            <a:xfrm flipV="1">
              <a:off x="928" y="1348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0" name="Line 216"/>
            <p:cNvSpPr>
              <a:spLocks noChangeShapeType="1"/>
            </p:cNvSpPr>
            <p:nvPr/>
          </p:nvSpPr>
          <p:spPr bwMode="auto">
            <a:xfrm>
              <a:off x="904" y="318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1" name="Line 217"/>
            <p:cNvSpPr>
              <a:spLocks noChangeShapeType="1"/>
            </p:cNvSpPr>
            <p:nvPr/>
          </p:nvSpPr>
          <p:spPr bwMode="auto">
            <a:xfrm>
              <a:off x="928" y="3188"/>
              <a:ext cx="33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2" name="Line 218"/>
            <p:cNvSpPr>
              <a:spLocks noChangeShapeType="1"/>
            </p:cNvSpPr>
            <p:nvPr/>
          </p:nvSpPr>
          <p:spPr bwMode="auto">
            <a:xfrm flipV="1">
              <a:off x="928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3" name="Line 219"/>
            <p:cNvSpPr>
              <a:spLocks noChangeShapeType="1"/>
            </p:cNvSpPr>
            <p:nvPr/>
          </p:nvSpPr>
          <p:spPr bwMode="auto">
            <a:xfrm flipV="1">
              <a:off x="109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4" name="Line 220"/>
            <p:cNvSpPr>
              <a:spLocks noChangeShapeType="1"/>
            </p:cNvSpPr>
            <p:nvPr/>
          </p:nvSpPr>
          <p:spPr bwMode="auto">
            <a:xfrm flipV="1">
              <a:off x="1272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5" name="Line 221"/>
            <p:cNvSpPr>
              <a:spLocks noChangeShapeType="1"/>
            </p:cNvSpPr>
            <p:nvPr/>
          </p:nvSpPr>
          <p:spPr bwMode="auto">
            <a:xfrm flipV="1">
              <a:off x="1440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6" name="Line 222"/>
            <p:cNvSpPr>
              <a:spLocks noChangeShapeType="1"/>
            </p:cNvSpPr>
            <p:nvPr/>
          </p:nvSpPr>
          <p:spPr bwMode="auto">
            <a:xfrm flipV="1">
              <a:off x="1608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7" name="Line 223"/>
            <p:cNvSpPr>
              <a:spLocks noChangeShapeType="1"/>
            </p:cNvSpPr>
            <p:nvPr/>
          </p:nvSpPr>
          <p:spPr bwMode="auto">
            <a:xfrm flipV="1">
              <a:off x="177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8" name="Line 224"/>
            <p:cNvSpPr>
              <a:spLocks noChangeShapeType="1"/>
            </p:cNvSpPr>
            <p:nvPr/>
          </p:nvSpPr>
          <p:spPr bwMode="auto">
            <a:xfrm flipV="1">
              <a:off x="1944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9" name="Line 225"/>
            <p:cNvSpPr>
              <a:spLocks noChangeShapeType="1"/>
            </p:cNvSpPr>
            <p:nvPr/>
          </p:nvSpPr>
          <p:spPr bwMode="auto">
            <a:xfrm flipV="1">
              <a:off x="2112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0" name="Line 226"/>
            <p:cNvSpPr>
              <a:spLocks noChangeShapeType="1"/>
            </p:cNvSpPr>
            <p:nvPr/>
          </p:nvSpPr>
          <p:spPr bwMode="auto">
            <a:xfrm flipV="1">
              <a:off x="2280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1" name="Line 227"/>
            <p:cNvSpPr>
              <a:spLocks noChangeShapeType="1"/>
            </p:cNvSpPr>
            <p:nvPr/>
          </p:nvSpPr>
          <p:spPr bwMode="auto">
            <a:xfrm flipV="1">
              <a:off x="245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2" name="Line 228"/>
            <p:cNvSpPr>
              <a:spLocks noChangeShapeType="1"/>
            </p:cNvSpPr>
            <p:nvPr/>
          </p:nvSpPr>
          <p:spPr bwMode="auto">
            <a:xfrm flipV="1">
              <a:off x="2624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3" name="Line 229"/>
            <p:cNvSpPr>
              <a:spLocks noChangeShapeType="1"/>
            </p:cNvSpPr>
            <p:nvPr/>
          </p:nvSpPr>
          <p:spPr bwMode="auto">
            <a:xfrm flipV="1">
              <a:off x="2792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4" name="Line 230"/>
            <p:cNvSpPr>
              <a:spLocks noChangeShapeType="1"/>
            </p:cNvSpPr>
            <p:nvPr/>
          </p:nvSpPr>
          <p:spPr bwMode="auto">
            <a:xfrm flipV="1">
              <a:off x="2960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5" name="Line 231"/>
            <p:cNvSpPr>
              <a:spLocks noChangeShapeType="1"/>
            </p:cNvSpPr>
            <p:nvPr/>
          </p:nvSpPr>
          <p:spPr bwMode="auto">
            <a:xfrm flipV="1">
              <a:off x="3128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6" name="Line 232"/>
            <p:cNvSpPr>
              <a:spLocks noChangeShapeType="1"/>
            </p:cNvSpPr>
            <p:nvPr/>
          </p:nvSpPr>
          <p:spPr bwMode="auto">
            <a:xfrm flipV="1">
              <a:off x="329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7" name="Line 233"/>
            <p:cNvSpPr>
              <a:spLocks noChangeShapeType="1"/>
            </p:cNvSpPr>
            <p:nvPr/>
          </p:nvSpPr>
          <p:spPr bwMode="auto">
            <a:xfrm flipV="1">
              <a:off x="3464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8" name="Line 234"/>
            <p:cNvSpPr>
              <a:spLocks noChangeShapeType="1"/>
            </p:cNvSpPr>
            <p:nvPr/>
          </p:nvSpPr>
          <p:spPr bwMode="auto">
            <a:xfrm flipV="1">
              <a:off x="3640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9" name="Line 235"/>
            <p:cNvSpPr>
              <a:spLocks noChangeShapeType="1"/>
            </p:cNvSpPr>
            <p:nvPr/>
          </p:nvSpPr>
          <p:spPr bwMode="auto">
            <a:xfrm flipV="1">
              <a:off x="3808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0" name="Line 236"/>
            <p:cNvSpPr>
              <a:spLocks noChangeShapeType="1"/>
            </p:cNvSpPr>
            <p:nvPr/>
          </p:nvSpPr>
          <p:spPr bwMode="auto">
            <a:xfrm flipV="1">
              <a:off x="397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1" name="Line 237"/>
            <p:cNvSpPr>
              <a:spLocks noChangeShapeType="1"/>
            </p:cNvSpPr>
            <p:nvPr/>
          </p:nvSpPr>
          <p:spPr bwMode="auto">
            <a:xfrm flipV="1">
              <a:off x="4144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2" name="Line 238"/>
            <p:cNvSpPr>
              <a:spLocks noChangeShapeType="1"/>
            </p:cNvSpPr>
            <p:nvPr/>
          </p:nvSpPr>
          <p:spPr bwMode="auto">
            <a:xfrm flipV="1">
              <a:off x="4312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3" name="Freeform 239"/>
            <p:cNvSpPr>
              <a:spLocks/>
            </p:cNvSpPr>
            <p:nvPr/>
          </p:nvSpPr>
          <p:spPr bwMode="auto">
            <a:xfrm>
              <a:off x="924" y="1368"/>
              <a:ext cx="3385" cy="1817"/>
            </a:xfrm>
            <a:custGeom>
              <a:avLst/>
              <a:gdLst>
                <a:gd name="T0" fmla="*/ 0 w 3385"/>
                <a:gd name="T1" fmla="*/ 1816 h 1817"/>
                <a:gd name="T2" fmla="*/ 168 w 3385"/>
                <a:gd name="T3" fmla="*/ 1752 h 1817"/>
                <a:gd name="T4" fmla="*/ 344 w 3385"/>
                <a:gd name="T5" fmla="*/ 1696 h 1817"/>
                <a:gd name="T6" fmla="*/ 512 w 3385"/>
                <a:gd name="T7" fmla="*/ 1640 h 1817"/>
                <a:gd name="T8" fmla="*/ 680 w 3385"/>
                <a:gd name="T9" fmla="*/ 1576 h 1817"/>
                <a:gd name="T10" fmla="*/ 848 w 3385"/>
                <a:gd name="T11" fmla="*/ 1520 h 1817"/>
                <a:gd name="T12" fmla="*/ 1016 w 3385"/>
                <a:gd name="T13" fmla="*/ 1456 h 1817"/>
                <a:gd name="T14" fmla="*/ 1184 w 3385"/>
                <a:gd name="T15" fmla="*/ 1400 h 1817"/>
                <a:gd name="T16" fmla="*/ 1352 w 3385"/>
                <a:gd name="T17" fmla="*/ 1296 h 1817"/>
                <a:gd name="T18" fmla="*/ 1528 w 3385"/>
                <a:gd name="T19" fmla="*/ 1184 h 1817"/>
                <a:gd name="T20" fmla="*/ 1696 w 3385"/>
                <a:gd name="T21" fmla="*/ 1080 h 1817"/>
                <a:gd name="T22" fmla="*/ 1864 w 3385"/>
                <a:gd name="T23" fmla="*/ 968 h 1817"/>
                <a:gd name="T24" fmla="*/ 2032 w 3385"/>
                <a:gd name="T25" fmla="*/ 864 h 1817"/>
                <a:gd name="T26" fmla="*/ 2200 w 3385"/>
                <a:gd name="T27" fmla="*/ 752 h 1817"/>
                <a:gd name="T28" fmla="*/ 2368 w 3385"/>
                <a:gd name="T29" fmla="*/ 648 h 1817"/>
                <a:gd name="T30" fmla="*/ 2536 w 3385"/>
                <a:gd name="T31" fmla="*/ 536 h 1817"/>
                <a:gd name="T32" fmla="*/ 2712 w 3385"/>
                <a:gd name="T33" fmla="*/ 432 h 1817"/>
                <a:gd name="T34" fmla="*/ 2880 w 3385"/>
                <a:gd name="T35" fmla="*/ 328 h 1817"/>
                <a:gd name="T36" fmla="*/ 3048 w 3385"/>
                <a:gd name="T37" fmla="*/ 216 h 1817"/>
                <a:gd name="T38" fmla="*/ 3216 w 3385"/>
                <a:gd name="T39" fmla="*/ 112 h 1817"/>
                <a:gd name="T40" fmla="*/ 3384 w 3385"/>
                <a:gd name="T41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85" h="1817">
                  <a:moveTo>
                    <a:pt x="0" y="1816"/>
                  </a:moveTo>
                  <a:lnTo>
                    <a:pt x="168" y="1752"/>
                  </a:lnTo>
                  <a:lnTo>
                    <a:pt x="344" y="1696"/>
                  </a:lnTo>
                  <a:lnTo>
                    <a:pt x="512" y="1640"/>
                  </a:lnTo>
                  <a:lnTo>
                    <a:pt x="680" y="1576"/>
                  </a:lnTo>
                  <a:lnTo>
                    <a:pt x="848" y="1520"/>
                  </a:lnTo>
                  <a:lnTo>
                    <a:pt x="1016" y="1456"/>
                  </a:lnTo>
                  <a:lnTo>
                    <a:pt x="1184" y="1400"/>
                  </a:lnTo>
                  <a:lnTo>
                    <a:pt x="1352" y="1296"/>
                  </a:lnTo>
                  <a:lnTo>
                    <a:pt x="1528" y="1184"/>
                  </a:lnTo>
                  <a:lnTo>
                    <a:pt x="1696" y="1080"/>
                  </a:lnTo>
                  <a:lnTo>
                    <a:pt x="1864" y="968"/>
                  </a:lnTo>
                  <a:lnTo>
                    <a:pt x="2032" y="864"/>
                  </a:lnTo>
                  <a:lnTo>
                    <a:pt x="2200" y="752"/>
                  </a:lnTo>
                  <a:lnTo>
                    <a:pt x="2368" y="648"/>
                  </a:lnTo>
                  <a:lnTo>
                    <a:pt x="2536" y="536"/>
                  </a:lnTo>
                  <a:lnTo>
                    <a:pt x="2712" y="432"/>
                  </a:lnTo>
                  <a:lnTo>
                    <a:pt x="2880" y="328"/>
                  </a:lnTo>
                  <a:lnTo>
                    <a:pt x="3048" y="216"/>
                  </a:lnTo>
                  <a:lnTo>
                    <a:pt x="3216" y="112"/>
                  </a:lnTo>
                  <a:lnTo>
                    <a:pt x="338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024" name="Freeform 240"/>
            <p:cNvSpPr>
              <a:spLocks/>
            </p:cNvSpPr>
            <p:nvPr/>
          </p:nvSpPr>
          <p:spPr bwMode="auto">
            <a:xfrm>
              <a:off x="924" y="2824"/>
              <a:ext cx="3385" cy="361"/>
            </a:xfrm>
            <a:custGeom>
              <a:avLst/>
              <a:gdLst>
                <a:gd name="T0" fmla="*/ 0 w 3385"/>
                <a:gd name="T1" fmla="*/ 360 h 361"/>
                <a:gd name="T2" fmla="*/ 168 w 3385"/>
                <a:gd name="T3" fmla="*/ 344 h 361"/>
                <a:gd name="T4" fmla="*/ 344 w 3385"/>
                <a:gd name="T5" fmla="*/ 320 h 361"/>
                <a:gd name="T6" fmla="*/ 512 w 3385"/>
                <a:gd name="T7" fmla="*/ 304 h 361"/>
                <a:gd name="T8" fmla="*/ 680 w 3385"/>
                <a:gd name="T9" fmla="*/ 288 h 361"/>
                <a:gd name="T10" fmla="*/ 848 w 3385"/>
                <a:gd name="T11" fmla="*/ 272 h 361"/>
                <a:gd name="T12" fmla="*/ 1016 w 3385"/>
                <a:gd name="T13" fmla="*/ 248 h 361"/>
                <a:gd name="T14" fmla="*/ 1184 w 3385"/>
                <a:gd name="T15" fmla="*/ 232 h 361"/>
                <a:gd name="T16" fmla="*/ 1352 w 3385"/>
                <a:gd name="T17" fmla="*/ 216 h 361"/>
                <a:gd name="T18" fmla="*/ 1528 w 3385"/>
                <a:gd name="T19" fmla="*/ 200 h 361"/>
                <a:gd name="T20" fmla="*/ 1696 w 3385"/>
                <a:gd name="T21" fmla="*/ 176 h 361"/>
                <a:gd name="T22" fmla="*/ 1864 w 3385"/>
                <a:gd name="T23" fmla="*/ 160 h 361"/>
                <a:gd name="T24" fmla="*/ 2032 w 3385"/>
                <a:gd name="T25" fmla="*/ 144 h 361"/>
                <a:gd name="T26" fmla="*/ 2200 w 3385"/>
                <a:gd name="T27" fmla="*/ 128 h 361"/>
                <a:gd name="T28" fmla="*/ 2368 w 3385"/>
                <a:gd name="T29" fmla="*/ 104 h 361"/>
                <a:gd name="T30" fmla="*/ 2536 w 3385"/>
                <a:gd name="T31" fmla="*/ 88 h 361"/>
                <a:gd name="T32" fmla="*/ 2712 w 3385"/>
                <a:gd name="T33" fmla="*/ 72 h 361"/>
                <a:gd name="T34" fmla="*/ 2880 w 3385"/>
                <a:gd name="T35" fmla="*/ 56 h 361"/>
                <a:gd name="T36" fmla="*/ 3048 w 3385"/>
                <a:gd name="T37" fmla="*/ 32 h 361"/>
                <a:gd name="T38" fmla="*/ 3216 w 3385"/>
                <a:gd name="T39" fmla="*/ 16 h 361"/>
                <a:gd name="T40" fmla="*/ 3384 w 3385"/>
                <a:gd name="T41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85" h="361">
                  <a:moveTo>
                    <a:pt x="0" y="360"/>
                  </a:moveTo>
                  <a:lnTo>
                    <a:pt x="168" y="344"/>
                  </a:lnTo>
                  <a:lnTo>
                    <a:pt x="344" y="320"/>
                  </a:lnTo>
                  <a:lnTo>
                    <a:pt x="512" y="304"/>
                  </a:lnTo>
                  <a:lnTo>
                    <a:pt x="680" y="288"/>
                  </a:lnTo>
                  <a:lnTo>
                    <a:pt x="848" y="272"/>
                  </a:lnTo>
                  <a:lnTo>
                    <a:pt x="1016" y="248"/>
                  </a:lnTo>
                  <a:lnTo>
                    <a:pt x="1184" y="232"/>
                  </a:lnTo>
                  <a:lnTo>
                    <a:pt x="1352" y="216"/>
                  </a:lnTo>
                  <a:lnTo>
                    <a:pt x="1528" y="200"/>
                  </a:lnTo>
                  <a:lnTo>
                    <a:pt x="1696" y="176"/>
                  </a:lnTo>
                  <a:lnTo>
                    <a:pt x="1864" y="160"/>
                  </a:lnTo>
                  <a:lnTo>
                    <a:pt x="2032" y="144"/>
                  </a:lnTo>
                  <a:lnTo>
                    <a:pt x="2200" y="128"/>
                  </a:lnTo>
                  <a:lnTo>
                    <a:pt x="2368" y="104"/>
                  </a:lnTo>
                  <a:lnTo>
                    <a:pt x="2536" y="88"/>
                  </a:lnTo>
                  <a:lnTo>
                    <a:pt x="2712" y="72"/>
                  </a:lnTo>
                  <a:lnTo>
                    <a:pt x="2880" y="56"/>
                  </a:lnTo>
                  <a:lnTo>
                    <a:pt x="3048" y="32"/>
                  </a:lnTo>
                  <a:lnTo>
                    <a:pt x="3216" y="16"/>
                  </a:lnTo>
                  <a:lnTo>
                    <a:pt x="338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025" name="Rectangle 241"/>
            <p:cNvSpPr>
              <a:spLocks noChangeArrowheads="1"/>
            </p:cNvSpPr>
            <p:nvPr/>
          </p:nvSpPr>
          <p:spPr bwMode="auto">
            <a:xfrm>
              <a:off x="904" y="3159"/>
              <a:ext cx="32" cy="4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6" name="Rectangle 242"/>
            <p:cNvSpPr>
              <a:spLocks noChangeArrowheads="1"/>
            </p:cNvSpPr>
            <p:nvPr/>
          </p:nvSpPr>
          <p:spPr bwMode="auto">
            <a:xfrm>
              <a:off x="1072" y="3095"/>
              <a:ext cx="32" cy="4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7" name="Rectangle 243"/>
            <p:cNvSpPr>
              <a:spLocks noChangeArrowheads="1"/>
            </p:cNvSpPr>
            <p:nvPr/>
          </p:nvSpPr>
          <p:spPr bwMode="auto">
            <a:xfrm>
              <a:off x="1248" y="304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8" name="Rectangle 244"/>
            <p:cNvSpPr>
              <a:spLocks noChangeArrowheads="1"/>
            </p:cNvSpPr>
            <p:nvPr/>
          </p:nvSpPr>
          <p:spPr bwMode="auto">
            <a:xfrm>
              <a:off x="1416" y="298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9" name="Rectangle 245"/>
            <p:cNvSpPr>
              <a:spLocks noChangeArrowheads="1"/>
            </p:cNvSpPr>
            <p:nvPr/>
          </p:nvSpPr>
          <p:spPr bwMode="auto">
            <a:xfrm>
              <a:off x="1584" y="292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0" name="Rectangle 246"/>
            <p:cNvSpPr>
              <a:spLocks noChangeArrowheads="1"/>
            </p:cNvSpPr>
            <p:nvPr/>
          </p:nvSpPr>
          <p:spPr bwMode="auto">
            <a:xfrm>
              <a:off x="1752" y="286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1" name="Rectangle 247"/>
            <p:cNvSpPr>
              <a:spLocks noChangeArrowheads="1"/>
            </p:cNvSpPr>
            <p:nvPr/>
          </p:nvSpPr>
          <p:spPr bwMode="auto">
            <a:xfrm>
              <a:off x="1920" y="280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2" name="Rectangle 248"/>
            <p:cNvSpPr>
              <a:spLocks noChangeArrowheads="1"/>
            </p:cNvSpPr>
            <p:nvPr/>
          </p:nvSpPr>
          <p:spPr bwMode="auto">
            <a:xfrm>
              <a:off x="2088" y="274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3" name="Rectangle 249"/>
            <p:cNvSpPr>
              <a:spLocks noChangeArrowheads="1"/>
            </p:cNvSpPr>
            <p:nvPr/>
          </p:nvSpPr>
          <p:spPr bwMode="auto">
            <a:xfrm>
              <a:off x="2256" y="264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4" name="Rectangle 250"/>
            <p:cNvSpPr>
              <a:spLocks noChangeArrowheads="1"/>
            </p:cNvSpPr>
            <p:nvPr/>
          </p:nvSpPr>
          <p:spPr bwMode="auto">
            <a:xfrm>
              <a:off x="2432" y="2532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5" name="Rectangle 251"/>
            <p:cNvSpPr>
              <a:spLocks noChangeArrowheads="1"/>
            </p:cNvSpPr>
            <p:nvPr/>
          </p:nvSpPr>
          <p:spPr bwMode="auto">
            <a:xfrm>
              <a:off x="2600" y="242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6" name="Rectangle 252"/>
            <p:cNvSpPr>
              <a:spLocks noChangeArrowheads="1"/>
            </p:cNvSpPr>
            <p:nvPr/>
          </p:nvSpPr>
          <p:spPr bwMode="auto">
            <a:xfrm>
              <a:off x="2768" y="2316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7" name="Rectangle 253"/>
            <p:cNvSpPr>
              <a:spLocks noChangeArrowheads="1"/>
            </p:cNvSpPr>
            <p:nvPr/>
          </p:nvSpPr>
          <p:spPr bwMode="auto">
            <a:xfrm>
              <a:off x="2936" y="2212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8" name="Rectangle 254"/>
            <p:cNvSpPr>
              <a:spLocks noChangeArrowheads="1"/>
            </p:cNvSpPr>
            <p:nvPr/>
          </p:nvSpPr>
          <p:spPr bwMode="auto">
            <a:xfrm>
              <a:off x="3104" y="2100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9" name="Rectangle 255"/>
            <p:cNvSpPr>
              <a:spLocks noChangeArrowheads="1"/>
            </p:cNvSpPr>
            <p:nvPr/>
          </p:nvSpPr>
          <p:spPr bwMode="auto">
            <a:xfrm>
              <a:off x="3272" y="1996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0" name="Rectangle 256"/>
            <p:cNvSpPr>
              <a:spLocks noChangeArrowheads="1"/>
            </p:cNvSpPr>
            <p:nvPr/>
          </p:nvSpPr>
          <p:spPr bwMode="auto">
            <a:xfrm>
              <a:off x="3440" y="188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1" name="Rectangle 257"/>
            <p:cNvSpPr>
              <a:spLocks noChangeArrowheads="1"/>
            </p:cNvSpPr>
            <p:nvPr/>
          </p:nvSpPr>
          <p:spPr bwMode="auto">
            <a:xfrm>
              <a:off x="3616" y="1780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2" name="Rectangle 258"/>
            <p:cNvSpPr>
              <a:spLocks noChangeArrowheads="1"/>
            </p:cNvSpPr>
            <p:nvPr/>
          </p:nvSpPr>
          <p:spPr bwMode="auto">
            <a:xfrm>
              <a:off x="3784" y="1676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3" name="Rectangle 259"/>
            <p:cNvSpPr>
              <a:spLocks noChangeArrowheads="1"/>
            </p:cNvSpPr>
            <p:nvPr/>
          </p:nvSpPr>
          <p:spPr bwMode="auto">
            <a:xfrm>
              <a:off x="3952" y="156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4" name="Rectangle 260"/>
            <p:cNvSpPr>
              <a:spLocks noChangeArrowheads="1"/>
            </p:cNvSpPr>
            <p:nvPr/>
          </p:nvSpPr>
          <p:spPr bwMode="auto">
            <a:xfrm>
              <a:off x="4120" y="1460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5" name="Rectangle 261"/>
            <p:cNvSpPr>
              <a:spLocks noChangeArrowheads="1"/>
            </p:cNvSpPr>
            <p:nvPr/>
          </p:nvSpPr>
          <p:spPr bwMode="auto">
            <a:xfrm>
              <a:off x="4288" y="134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6" name="Rectangle 262"/>
            <p:cNvSpPr>
              <a:spLocks noChangeArrowheads="1"/>
            </p:cNvSpPr>
            <p:nvPr/>
          </p:nvSpPr>
          <p:spPr bwMode="auto">
            <a:xfrm>
              <a:off x="904" y="3159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7" name="Rectangle 263"/>
            <p:cNvSpPr>
              <a:spLocks noChangeArrowheads="1"/>
            </p:cNvSpPr>
            <p:nvPr/>
          </p:nvSpPr>
          <p:spPr bwMode="auto">
            <a:xfrm>
              <a:off x="1072" y="3143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8" name="Rectangle 264"/>
            <p:cNvSpPr>
              <a:spLocks noChangeArrowheads="1"/>
            </p:cNvSpPr>
            <p:nvPr/>
          </p:nvSpPr>
          <p:spPr bwMode="auto">
            <a:xfrm>
              <a:off x="1248" y="3119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9" name="Rectangle 265"/>
            <p:cNvSpPr>
              <a:spLocks noChangeArrowheads="1"/>
            </p:cNvSpPr>
            <p:nvPr/>
          </p:nvSpPr>
          <p:spPr bwMode="auto">
            <a:xfrm>
              <a:off x="1416" y="3103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0" name="Rectangle 266"/>
            <p:cNvSpPr>
              <a:spLocks noChangeArrowheads="1"/>
            </p:cNvSpPr>
            <p:nvPr/>
          </p:nvSpPr>
          <p:spPr bwMode="auto">
            <a:xfrm>
              <a:off x="1584" y="3087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1" name="Rectangle 267"/>
            <p:cNvSpPr>
              <a:spLocks noChangeArrowheads="1"/>
            </p:cNvSpPr>
            <p:nvPr/>
          </p:nvSpPr>
          <p:spPr bwMode="auto">
            <a:xfrm>
              <a:off x="1752" y="3071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2" name="Rectangle 268"/>
            <p:cNvSpPr>
              <a:spLocks noChangeArrowheads="1"/>
            </p:cNvSpPr>
            <p:nvPr/>
          </p:nvSpPr>
          <p:spPr bwMode="auto">
            <a:xfrm>
              <a:off x="1920" y="3047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3" name="Rectangle 269"/>
            <p:cNvSpPr>
              <a:spLocks noChangeArrowheads="1"/>
            </p:cNvSpPr>
            <p:nvPr/>
          </p:nvSpPr>
          <p:spPr bwMode="auto">
            <a:xfrm>
              <a:off x="2088" y="3036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4" name="Rectangle 270"/>
            <p:cNvSpPr>
              <a:spLocks noChangeArrowheads="1"/>
            </p:cNvSpPr>
            <p:nvPr/>
          </p:nvSpPr>
          <p:spPr bwMode="auto">
            <a:xfrm>
              <a:off x="2256" y="3020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5" name="Rectangle 271"/>
            <p:cNvSpPr>
              <a:spLocks noChangeArrowheads="1"/>
            </p:cNvSpPr>
            <p:nvPr/>
          </p:nvSpPr>
          <p:spPr bwMode="auto">
            <a:xfrm>
              <a:off x="2432" y="3004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6" name="Rectangle 272"/>
            <p:cNvSpPr>
              <a:spLocks noChangeArrowheads="1"/>
            </p:cNvSpPr>
            <p:nvPr/>
          </p:nvSpPr>
          <p:spPr bwMode="auto">
            <a:xfrm>
              <a:off x="2600" y="2980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7" name="Rectangle 273"/>
            <p:cNvSpPr>
              <a:spLocks noChangeArrowheads="1"/>
            </p:cNvSpPr>
            <p:nvPr/>
          </p:nvSpPr>
          <p:spPr bwMode="auto">
            <a:xfrm>
              <a:off x="2768" y="2964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8" name="Rectangle 274"/>
            <p:cNvSpPr>
              <a:spLocks noChangeArrowheads="1"/>
            </p:cNvSpPr>
            <p:nvPr/>
          </p:nvSpPr>
          <p:spPr bwMode="auto">
            <a:xfrm>
              <a:off x="2936" y="2948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9" name="Rectangle 275"/>
            <p:cNvSpPr>
              <a:spLocks noChangeArrowheads="1"/>
            </p:cNvSpPr>
            <p:nvPr/>
          </p:nvSpPr>
          <p:spPr bwMode="auto">
            <a:xfrm>
              <a:off x="3104" y="2932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0" name="Rectangle 276"/>
            <p:cNvSpPr>
              <a:spLocks noChangeArrowheads="1"/>
            </p:cNvSpPr>
            <p:nvPr/>
          </p:nvSpPr>
          <p:spPr bwMode="auto">
            <a:xfrm>
              <a:off x="3272" y="2908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1" name="Rectangle 277"/>
            <p:cNvSpPr>
              <a:spLocks noChangeArrowheads="1"/>
            </p:cNvSpPr>
            <p:nvPr/>
          </p:nvSpPr>
          <p:spPr bwMode="auto">
            <a:xfrm>
              <a:off x="3440" y="2892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2" name="Rectangle 278"/>
            <p:cNvSpPr>
              <a:spLocks noChangeArrowheads="1"/>
            </p:cNvSpPr>
            <p:nvPr/>
          </p:nvSpPr>
          <p:spPr bwMode="auto">
            <a:xfrm>
              <a:off x="3616" y="2876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3" name="Rectangle 279"/>
            <p:cNvSpPr>
              <a:spLocks noChangeArrowheads="1"/>
            </p:cNvSpPr>
            <p:nvPr/>
          </p:nvSpPr>
          <p:spPr bwMode="auto">
            <a:xfrm>
              <a:off x="3784" y="2860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4" name="Rectangle 280"/>
            <p:cNvSpPr>
              <a:spLocks noChangeArrowheads="1"/>
            </p:cNvSpPr>
            <p:nvPr/>
          </p:nvSpPr>
          <p:spPr bwMode="auto">
            <a:xfrm>
              <a:off x="3952" y="2836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5" name="Rectangle 281"/>
            <p:cNvSpPr>
              <a:spLocks noChangeArrowheads="1"/>
            </p:cNvSpPr>
            <p:nvPr/>
          </p:nvSpPr>
          <p:spPr bwMode="auto">
            <a:xfrm>
              <a:off x="4120" y="2820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6" name="Rectangle 282"/>
            <p:cNvSpPr>
              <a:spLocks noChangeArrowheads="1"/>
            </p:cNvSpPr>
            <p:nvPr/>
          </p:nvSpPr>
          <p:spPr bwMode="auto">
            <a:xfrm>
              <a:off x="4288" y="2804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7" name="Rectangle 283"/>
            <p:cNvSpPr>
              <a:spLocks noChangeArrowheads="1"/>
            </p:cNvSpPr>
            <p:nvPr/>
          </p:nvSpPr>
          <p:spPr bwMode="auto">
            <a:xfrm>
              <a:off x="669" y="3022"/>
              <a:ext cx="22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Geneva" charset="0"/>
                </a:rPr>
                <a:t>1</a:t>
              </a:r>
            </a:p>
          </p:txBody>
        </p:sp>
        <p:sp>
          <p:nvSpPr>
            <p:cNvPr id="759068" name="Rectangle 284"/>
            <p:cNvSpPr>
              <a:spLocks noChangeArrowheads="1"/>
            </p:cNvSpPr>
            <p:nvPr/>
          </p:nvSpPr>
          <p:spPr bwMode="auto">
            <a:xfrm>
              <a:off x="517" y="2414"/>
              <a:ext cx="33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Geneva" charset="0"/>
                </a:rPr>
                <a:t>10</a:t>
              </a:r>
            </a:p>
          </p:txBody>
        </p:sp>
        <p:sp>
          <p:nvSpPr>
            <p:cNvPr id="759069" name="Rectangle 285"/>
            <p:cNvSpPr>
              <a:spLocks noChangeArrowheads="1"/>
            </p:cNvSpPr>
            <p:nvPr/>
          </p:nvSpPr>
          <p:spPr bwMode="auto">
            <a:xfrm>
              <a:off x="413" y="1854"/>
              <a:ext cx="45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Geneva" charset="0"/>
                </a:rPr>
                <a:t>100</a:t>
              </a:r>
            </a:p>
          </p:txBody>
        </p:sp>
        <p:sp>
          <p:nvSpPr>
            <p:cNvPr id="759070" name="Rectangle 286"/>
            <p:cNvSpPr>
              <a:spLocks noChangeArrowheads="1"/>
            </p:cNvSpPr>
            <p:nvPr/>
          </p:nvSpPr>
          <p:spPr bwMode="auto">
            <a:xfrm>
              <a:off x="261" y="1190"/>
              <a:ext cx="56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Geneva" charset="0"/>
                </a:rPr>
                <a:t>1000</a:t>
              </a:r>
            </a:p>
          </p:txBody>
        </p:sp>
        <p:sp>
          <p:nvSpPr>
            <p:cNvPr id="759071" name="Rectangle 287"/>
            <p:cNvSpPr>
              <a:spLocks noChangeArrowheads="1"/>
            </p:cNvSpPr>
            <p:nvPr/>
          </p:nvSpPr>
          <p:spPr bwMode="auto">
            <a:xfrm rot="16200000">
              <a:off x="76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1980</a:t>
              </a:r>
            </a:p>
          </p:txBody>
        </p:sp>
        <p:sp>
          <p:nvSpPr>
            <p:cNvPr id="759072" name="Rectangle 288"/>
            <p:cNvSpPr>
              <a:spLocks noChangeArrowheads="1"/>
            </p:cNvSpPr>
            <p:nvPr/>
          </p:nvSpPr>
          <p:spPr bwMode="auto">
            <a:xfrm rot="16200000">
              <a:off x="928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1981</a:t>
              </a:r>
            </a:p>
          </p:txBody>
        </p:sp>
        <p:sp>
          <p:nvSpPr>
            <p:cNvPr id="759073" name="Rectangle 289"/>
            <p:cNvSpPr>
              <a:spLocks noChangeArrowheads="1"/>
            </p:cNvSpPr>
            <p:nvPr/>
          </p:nvSpPr>
          <p:spPr bwMode="auto">
            <a:xfrm rot="16200000">
              <a:off x="1264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1983</a:t>
              </a:r>
            </a:p>
          </p:txBody>
        </p:sp>
        <p:sp>
          <p:nvSpPr>
            <p:cNvPr id="759074" name="Rectangle 290"/>
            <p:cNvSpPr>
              <a:spLocks noChangeArrowheads="1"/>
            </p:cNvSpPr>
            <p:nvPr/>
          </p:nvSpPr>
          <p:spPr bwMode="auto">
            <a:xfrm rot="16200000">
              <a:off x="1432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1984</a:t>
              </a:r>
            </a:p>
          </p:txBody>
        </p:sp>
        <p:sp>
          <p:nvSpPr>
            <p:cNvPr id="759075" name="Rectangle 291"/>
            <p:cNvSpPr>
              <a:spLocks noChangeArrowheads="1"/>
            </p:cNvSpPr>
            <p:nvPr/>
          </p:nvSpPr>
          <p:spPr bwMode="auto">
            <a:xfrm rot="16200000">
              <a:off x="160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1985</a:t>
              </a:r>
            </a:p>
          </p:txBody>
        </p:sp>
        <p:sp>
          <p:nvSpPr>
            <p:cNvPr id="759076" name="Rectangle 292"/>
            <p:cNvSpPr>
              <a:spLocks noChangeArrowheads="1"/>
            </p:cNvSpPr>
            <p:nvPr/>
          </p:nvSpPr>
          <p:spPr bwMode="auto">
            <a:xfrm rot="16200000">
              <a:off x="1776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1986</a:t>
              </a:r>
            </a:p>
          </p:txBody>
        </p:sp>
        <p:sp>
          <p:nvSpPr>
            <p:cNvPr id="759077" name="Rectangle 293"/>
            <p:cNvSpPr>
              <a:spLocks noChangeArrowheads="1"/>
            </p:cNvSpPr>
            <p:nvPr/>
          </p:nvSpPr>
          <p:spPr bwMode="auto">
            <a:xfrm rot="16200000">
              <a:off x="1944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1987</a:t>
              </a:r>
            </a:p>
          </p:txBody>
        </p:sp>
        <p:sp>
          <p:nvSpPr>
            <p:cNvPr id="759078" name="Rectangle 294"/>
            <p:cNvSpPr>
              <a:spLocks noChangeArrowheads="1"/>
            </p:cNvSpPr>
            <p:nvPr/>
          </p:nvSpPr>
          <p:spPr bwMode="auto">
            <a:xfrm rot="16200000">
              <a:off x="2112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1988</a:t>
              </a:r>
            </a:p>
          </p:txBody>
        </p:sp>
        <p:sp>
          <p:nvSpPr>
            <p:cNvPr id="759079" name="Rectangle 295"/>
            <p:cNvSpPr>
              <a:spLocks noChangeArrowheads="1"/>
            </p:cNvSpPr>
            <p:nvPr/>
          </p:nvSpPr>
          <p:spPr bwMode="auto">
            <a:xfrm rot="16200000">
              <a:off x="228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1989</a:t>
              </a:r>
            </a:p>
          </p:txBody>
        </p:sp>
        <p:sp>
          <p:nvSpPr>
            <p:cNvPr id="759080" name="Rectangle 296"/>
            <p:cNvSpPr>
              <a:spLocks noChangeArrowheads="1"/>
            </p:cNvSpPr>
            <p:nvPr/>
          </p:nvSpPr>
          <p:spPr bwMode="auto">
            <a:xfrm rot="16200000">
              <a:off x="2448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1990</a:t>
              </a:r>
            </a:p>
          </p:txBody>
        </p:sp>
        <p:sp>
          <p:nvSpPr>
            <p:cNvPr id="759081" name="Rectangle 297"/>
            <p:cNvSpPr>
              <a:spLocks noChangeArrowheads="1"/>
            </p:cNvSpPr>
            <p:nvPr/>
          </p:nvSpPr>
          <p:spPr bwMode="auto">
            <a:xfrm rot="16200000">
              <a:off x="2616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1991</a:t>
              </a:r>
            </a:p>
          </p:txBody>
        </p:sp>
        <p:sp>
          <p:nvSpPr>
            <p:cNvPr id="759082" name="Rectangle 298"/>
            <p:cNvSpPr>
              <a:spLocks noChangeArrowheads="1"/>
            </p:cNvSpPr>
            <p:nvPr/>
          </p:nvSpPr>
          <p:spPr bwMode="auto">
            <a:xfrm rot="16200000">
              <a:off x="2792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1992</a:t>
              </a:r>
            </a:p>
          </p:txBody>
        </p:sp>
        <p:sp>
          <p:nvSpPr>
            <p:cNvPr id="759083" name="Rectangle 299"/>
            <p:cNvSpPr>
              <a:spLocks noChangeArrowheads="1"/>
            </p:cNvSpPr>
            <p:nvPr/>
          </p:nvSpPr>
          <p:spPr bwMode="auto">
            <a:xfrm rot="16200000">
              <a:off x="296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1993</a:t>
              </a:r>
            </a:p>
          </p:txBody>
        </p:sp>
        <p:sp>
          <p:nvSpPr>
            <p:cNvPr id="759084" name="Rectangle 300"/>
            <p:cNvSpPr>
              <a:spLocks noChangeArrowheads="1"/>
            </p:cNvSpPr>
            <p:nvPr/>
          </p:nvSpPr>
          <p:spPr bwMode="auto">
            <a:xfrm rot="16200000">
              <a:off x="3128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1994</a:t>
              </a:r>
            </a:p>
          </p:txBody>
        </p:sp>
        <p:sp>
          <p:nvSpPr>
            <p:cNvPr id="759085" name="Rectangle 301"/>
            <p:cNvSpPr>
              <a:spLocks noChangeArrowheads="1"/>
            </p:cNvSpPr>
            <p:nvPr/>
          </p:nvSpPr>
          <p:spPr bwMode="auto">
            <a:xfrm rot="16200000">
              <a:off x="3296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1995</a:t>
              </a:r>
            </a:p>
          </p:txBody>
        </p:sp>
        <p:sp>
          <p:nvSpPr>
            <p:cNvPr id="759086" name="Rectangle 302"/>
            <p:cNvSpPr>
              <a:spLocks noChangeArrowheads="1"/>
            </p:cNvSpPr>
            <p:nvPr/>
          </p:nvSpPr>
          <p:spPr bwMode="auto">
            <a:xfrm rot="16200000">
              <a:off x="3464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1996</a:t>
              </a:r>
            </a:p>
          </p:txBody>
        </p:sp>
        <p:sp>
          <p:nvSpPr>
            <p:cNvPr id="759087" name="Rectangle 303"/>
            <p:cNvSpPr>
              <a:spLocks noChangeArrowheads="1"/>
            </p:cNvSpPr>
            <p:nvPr/>
          </p:nvSpPr>
          <p:spPr bwMode="auto">
            <a:xfrm rot="16200000">
              <a:off x="3632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1997</a:t>
              </a:r>
            </a:p>
          </p:txBody>
        </p:sp>
        <p:sp>
          <p:nvSpPr>
            <p:cNvPr id="759088" name="Rectangle 304"/>
            <p:cNvSpPr>
              <a:spLocks noChangeArrowheads="1"/>
            </p:cNvSpPr>
            <p:nvPr/>
          </p:nvSpPr>
          <p:spPr bwMode="auto">
            <a:xfrm rot="16200000">
              <a:off x="380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1998</a:t>
              </a:r>
            </a:p>
          </p:txBody>
        </p:sp>
        <p:sp>
          <p:nvSpPr>
            <p:cNvPr id="759089" name="Rectangle 305"/>
            <p:cNvSpPr>
              <a:spLocks noChangeArrowheads="1"/>
            </p:cNvSpPr>
            <p:nvPr/>
          </p:nvSpPr>
          <p:spPr bwMode="auto">
            <a:xfrm rot="16200000">
              <a:off x="3976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1999</a:t>
              </a:r>
            </a:p>
          </p:txBody>
        </p:sp>
        <p:sp>
          <p:nvSpPr>
            <p:cNvPr id="759090" name="Rectangle 306"/>
            <p:cNvSpPr>
              <a:spLocks noChangeArrowheads="1"/>
            </p:cNvSpPr>
            <p:nvPr/>
          </p:nvSpPr>
          <p:spPr bwMode="auto">
            <a:xfrm rot="16200000">
              <a:off x="4144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2000</a:t>
              </a:r>
            </a:p>
          </p:txBody>
        </p:sp>
        <p:sp>
          <p:nvSpPr>
            <p:cNvPr id="759091" name="Rectangle 307"/>
            <p:cNvSpPr>
              <a:spLocks noChangeArrowheads="1"/>
            </p:cNvSpPr>
            <p:nvPr/>
          </p:nvSpPr>
          <p:spPr bwMode="auto">
            <a:xfrm>
              <a:off x="4231" y="2880"/>
              <a:ext cx="350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0">
                  <a:solidFill>
                    <a:srgbClr val="000000"/>
                  </a:solidFill>
                  <a:latin typeface="Arial" pitchFamily="34" charset="0"/>
                </a:rPr>
                <a:t>DRAM</a:t>
              </a:r>
            </a:p>
          </p:txBody>
        </p:sp>
        <p:sp>
          <p:nvSpPr>
            <p:cNvPr id="759092" name="Rectangle 308"/>
            <p:cNvSpPr>
              <a:spLocks noChangeArrowheads="1"/>
            </p:cNvSpPr>
            <p:nvPr/>
          </p:nvSpPr>
          <p:spPr bwMode="auto">
            <a:xfrm>
              <a:off x="4303" y="1320"/>
              <a:ext cx="269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0">
                  <a:solidFill>
                    <a:srgbClr val="000000"/>
                  </a:solidFill>
                  <a:latin typeface="Geneva" charset="0"/>
                </a:rPr>
                <a:t>CPU</a:t>
              </a:r>
            </a:p>
          </p:txBody>
        </p:sp>
        <p:sp>
          <p:nvSpPr>
            <p:cNvPr id="759093" name="Arc 309"/>
            <p:cNvSpPr>
              <a:spLocks/>
            </p:cNvSpPr>
            <p:nvPr/>
          </p:nvSpPr>
          <p:spPr bwMode="auto">
            <a:xfrm>
              <a:off x="4353" y="1211"/>
              <a:ext cx="352" cy="11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3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94" name="Rectangle 310"/>
            <p:cNvSpPr>
              <a:spLocks noChangeArrowheads="1"/>
            </p:cNvSpPr>
            <p:nvPr/>
          </p:nvSpPr>
          <p:spPr bwMode="auto">
            <a:xfrm rot="16200000">
              <a:off x="112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1982</a:t>
              </a:r>
            </a:p>
          </p:txBody>
        </p:sp>
        <p:sp>
          <p:nvSpPr>
            <p:cNvPr id="759095" name="Line 311"/>
            <p:cNvSpPr>
              <a:spLocks noChangeShapeType="1"/>
            </p:cNvSpPr>
            <p:nvPr/>
          </p:nvSpPr>
          <p:spPr bwMode="auto">
            <a:xfrm>
              <a:off x="3819" y="1736"/>
              <a:ext cx="0" cy="1136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96" name="Rectangle 312"/>
            <p:cNvSpPr>
              <a:spLocks noChangeArrowheads="1"/>
            </p:cNvSpPr>
            <p:nvPr/>
          </p:nvSpPr>
          <p:spPr bwMode="auto">
            <a:xfrm>
              <a:off x="3800" y="1859"/>
              <a:ext cx="1855" cy="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latin typeface="Arial" pitchFamily="34" charset="0"/>
                </a:rPr>
                <a:t>Processor-Memory</a:t>
              </a:r>
            </a:p>
            <a:p>
              <a:pPr algn="l"/>
              <a:r>
                <a:rPr lang="en-US" sz="2400">
                  <a:latin typeface="Arial" pitchFamily="34" charset="0"/>
                </a:rPr>
                <a:t>Performance Gap:</a:t>
              </a:r>
              <a:br>
                <a:rPr lang="en-US" sz="2400">
                  <a:latin typeface="Arial" pitchFamily="34" charset="0"/>
                </a:rPr>
              </a:br>
              <a:r>
                <a:rPr lang="en-US" sz="2400">
                  <a:latin typeface="Arial" pitchFamily="34" charset="0"/>
                </a:rPr>
                <a:t>(grows 50% / year)</a:t>
              </a:r>
            </a:p>
          </p:txBody>
        </p:sp>
        <p:sp>
          <p:nvSpPr>
            <p:cNvPr id="759097" name="Rectangle 313"/>
            <p:cNvSpPr>
              <a:spLocks noChangeArrowheads="1"/>
            </p:cNvSpPr>
            <p:nvPr/>
          </p:nvSpPr>
          <p:spPr bwMode="auto">
            <a:xfrm rot="16200000">
              <a:off x="-409" y="2142"/>
              <a:ext cx="1485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Arial" pitchFamily="34" charset="0"/>
                </a:rPr>
                <a:t>Performance</a:t>
              </a:r>
            </a:p>
          </p:txBody>
        </p:sp>
        <p:sp>
          <p:nvSpPr>
            <p:cNvPr id="759098" name="Rectangle 314"/>
            <p:cNvSpPr>
              <a:spLocks noChangeArrowheads="1"/>
            </p:cNvSpPr>
            <p:nvPr/>
          </p:nvSpPr>
          <p:spPr bwMode="auto">
            <a:xfrm>
              <a:off x="2515" y="1476"/>
              <a:ext cx="133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b="0">
                  <a:solidFill>
                    <a:srgbClr val="FC0128"/>
                  </a:solidFill>
                  <a:latin typeface="Arial" pitchFamily="34" charset="0"/>
                </a:rPr>
                <a:t>“Moore’s Law”</a:t>
              </a:r>
            </a:p>
          </p:txBody>
        </p:sp>
        <p:sp>
          <p:nvSpPr>
            <p:cNvPr id="759099" name="Rectangle 315"/>
            <p:cNvSpPr>
              <a:spLocks noChangeArrowheads="1"/>
            </p:cNvSpPr>
            <p:nvPr/>
          </p:nvSpPr>
          <p:spPr bwMode="auto">
            <a:xfrm>
              <a:off x="2448" y="2544"/>
              <a:ext cx="120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b="0">
                  <a:solidFill>
                    <a:srgbClr val="FC0128"/>
                  </a:solidFill>
                  <a:latin typeface="Arial" pitchFamily="34" charset="0"/>
                </a:rPr>
                <a:t>“Less’ Law?”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ECB5CD7-A855-40BF-8923-A729F56D26C2}"/>
              </a:ext>
            </a:extLst>
          </p:cNvPr>
          <p:cNvSpPr txBox="1"/>
          <p:nvPr/>
        </p:nvSpPr>
        <p:spPr>
          <a:xfrm>
            <a:off x="1774815" y="1340768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CPU-DRAM Gap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11FF1-72A2-4B42-8FD1-CDE806F9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19200"/>
            <a:ext cx="7924800" cy="4419600"/>
          </a:xfrm>
        </p:spPr>
        <p:txBody>
          <a:bodyPr/>
          <a:lstStyle/>
          <a:p>
            <a:r>
              <a:rPr lang="en-US" altLang="zh-CN" sz="1800" dirty="0">
                <a:ea typeface="宋体" pitchFamily="2" charset="-122"/>
              </a:rPr>
              <a:t>Desktop computers:</a:t>
            </a:r>
          </a:p>
          <a:p>
            <a:pPr lvl="1">
              <a:buFontTx/>
              <a:buChar char="•"/>
            </a:pPr>
            <a:r>
              <a:rPr lang="en-US" altLang="zh-CN" sz="1600" dirty="0">
                <a:ea typeface="宋体" pitchFamily="2" charset="-122"/>
              </a:rPr>
              <a:t>Are primarily running one application for single user</a:t>
            </a:r>
          </a:p>
          <a:p>
            <a:pPr lvl="1">
              <a:buFontTx/>
              <a:buChar char="•"/>
            </a:pPr>
            <a:r>
              <a:rPr lang="en-US" altLang="zh-CN" sz="1600" dirty="0">
                <a:ea typeface="宋体" pitchFamily="2" charset="-122"/>
              </a:rPr>
              <a:t>Are concerned more with average latency from the memory hierarchy.</a:t>
            </a:r>
          </a:p>
          <a:p>
            <a:r>
              <a:rPr lang="en-US" altLang="zh-CN" sz="1800" dirty="0">
                <a:ea typeface="宋体" pitchFamily="2" charset="-122"/>
              </a:rPr>
              <a:t>Server computers:</a:t>
            </a:r>
          </a:p>
          <a:p>
            <a:pPr lvl="1">
              <a:buFontTx/>
              <a:buChar char="•"/>
            </a:pPr>
            <a:r>
              <a:rPr lang="en-US" altLang="zh-CN" sz="1600" dirty="0">
                <a:ea typeface="宋体" pitchFamily="2" charset="-122"/>
              </a:rPr>
              <a:t>May typically have hundreds of users running potentially dozens of applications simultaneously.</a:t>
            </a:r>
          </a:p>
          <a:p>
            <a:pPr lvl="1">
              <a:buFontTx/>
              <a:buChar char="•"/>
            </a:pPr>
            <a:r>
              <a:rPr lang="en-US" altLang="zh-CN" sz="1600" dirty="0">
                <a:ea typeface="宋体" pitchFamily="2" charset="-122"/>
              </a:rPr>
              <a:t>Are concerned about memory bandwidth.</a:t>
            </a:r>
          </a:p>
          <a:p>
            <a:r>
              <a:rPr lang="en-US" altLang="zh-CN" sz="1800" dirty="0">
                <a:ea typeface="宋体" pitchFamily="2" charset="-122"/>
              </a:rPr>
              <a:t>Embedded computers:</a:t>
            </a:r>
          </a:p>
          <a:p>
            <a:pPr lvl="1">
              <a:buFontTx/>
              <a:buChar char="•"/>
            </a:pPr>
            <a:r>
              <a:rPr lang="en-US" altLang="zh-CN" sz="1600" dirty="0">
                <a:ea typeface="宋体" pitchFamily="2" charset="-122"/>
                <a:cs typeface="+mn-cs"/>
              </a:rPr>
              <a:t>Real-time applications.</a:t>
            </a:r>
          </a:p>
          <a:p>
            <a:pPr lvl="2">
              <a:buFontTx/>
              <a:buChar char="•"/>
            </a:pPr>
            <a:r>
              <a:rPr lang="en-US" altLang="zh-CN" sz="1600" dirty="0">
                <a:ea typeface="宋体" pitchFamily="2" charset="-122"/>
                <a:cs typeface="+mn-cs"/>
              </a:rPr>
              <a:t>Worst-case performance vs Best case performance</a:t>
            </a:r>
          </a:p>
          <a:p>
            <a:pPr lvl="1">
              <a:buFontTx/>
              <a:buChar char="•"/>
            </a:pPr>
            <a:r>
              <a:rPr lang="en-US" altLang="zh-CN" sz="1600" dirty="0">
                <a:ea typeface="宋体" pitchFamily="2" charset="-122"/>
                <a:cs typeface="+mn-cs"/>
              </a:rPr>
              <a:t>Are concerned more about power and battery life.</a:t>
            </a:r>
          </a:p>
          <a:p>
            <a:pPr lvl="2">
              <a:buFontTx/>
              <a:buChar char="•"/>
            </a:pPr>
            <a:r>
              <a:rPr lang="en-US" altLang="zh-CN" sz="1600" dirty="0">
                <a:ea typeface="宋体" pitchFamily="2" charset="-122"/>
                <a:cs typeface="+mn-cs"/>
              </a:rPr>
              <a:t> Hardware vs software   </a:t>
            </a:r>
          </a:p>
          <a:p>
            <a:pPr lvl="1">
              <a:buFontTx/>
              <a:buChar char="•"/>
            </a:pPr>
            <a:r>
              <a:rPr lang="en-US" altLang="zh-CN" sz="1600" dirty="0">
                <a:ea typeface="宋体" pitchFamily="2" charset="-122"/>
                <a:cs typeface="+mn-cs"/>
              </a:rPr>
              <a:t>Running single app &amp; use simple OS</a:t>
            </a:r>
          </a:p>
          <a:p>
            <a:pPr lvl="2">
              <a:buFontTx/>
              <a:buChar char="•"/>
            </a:pPr>
            <a:r>
              <a:rPr lang="en-US" altLang="zh-CN" sz="1600" dirty="0">
                <a:ea typeface="宋体" pitchFamily="2" charset="-122"/>
                <a:cs typeface="+mn-cs"/>
              </a:rPr>
              <a:t>The protection role of the memory hierarchy is often diminished.</a:t>
            </a:r>
          </a:p>
          <a:p>
            <a:pPr lvl="1">
              <a:buFontTx/>
              <a:buChar char="•"/>
            </a:pPr>
            <a:r>
              <a:rPr lang="en-US" altLang="zh-CN" sz="1600" dirty="0">
                <a:ea typeface="宋体" pitchFamily="2" charset="-122"/>
                <a:cs typeface="+mn-cs"/>
              </a:rPr>
              <a:t>Main memory is very small</a:t>
            </a:r>
          </a:p>
          <a:p>
            <a:pPr lvl="2">
              <a:buFontTx/>
              <a:buChar char="•"/>
            </a:pPr>
            <a:r>
              <a:rPr lang="en-US" altLang="zh-CN" sz="1600" dirty="0">
                <a:ea typeface="宋体" pitchFamily="2" charset="-122"/>
                <a:cs typeface="+mn-cs"/>
              </a:rPr>
              <a:t>often no disk storage</a:t>
            </a:r>
            <a:endParaRPr lang="zh-CN" altLang="en-US" sz="1600" dirty="0">
              <a:ea typeface="宋体" pitchFamily="2" charset="-122"/>
              <a:cs typeface="+mn-cs"/>
            </a:endParaRPr>
          </a:p>
        </p:txBody>
      </p:sp>
      <p:sp>
        <p:nvSpPr>
          <p:cNvPr id="5734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Three classes of computers </a:t>
            </a:r>
            <a:br>
              <a:rPr lang="en-US" altLang="zh-CN" sz="2000" dirty="0"/>
            </a:br>
            <a:r>
              <a:rPr lang="en-US" altLang="zh-CN" sz="2000" dirty="0"/>
              <a:t>With different concerns in memory hierarchy.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09000" cy="1371600"/>
          </a:xfrm>
          <a:noFill/>
          <a:ln/>
        </p:spPr>
        <p:txBody>
          <a:bodyPr lIns="90488" rIns="90488"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3028950" algn="l"/>
                <a:tab pos="7600950" algn="l"/>
              </a:tabLst>
            </a:pPr>
            <a:r>
              <a:rPr lang="en-US" altLang="zh-CN" dirty="0">
                <a:ea typeface="宋体" pitchFamily="2" charset="-122"/>
              </a:rPr>
              <a:t>Component character of hardware: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  <a:tabLst>
                <a:tab pos="3028950" algn="l"/>
                <a:tab pos="7600950" algn="l"/>
              </a:tabLst>
            </a:pPr>
            <a:r>
              <a:rPr lang="en-US" altLang="zh-CN" sz="2400" b="0" dirty="0">
                <a:ea typeface="宋体" pitchFamily="2" charset="-122"/>
              </a:rPr>
              <a:t>Smaller hardware is faster and more  expensive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  <a:tabLst>
                <a:tab pos="3028950" algn="l"/>
                <a:tab pos="7600950" algn="l"/>
              </a:tabLst>
            </a:pPr>
            <a:r>
              <a:rPr lang="en-US" altLang="zh-CN" sz="2400" b="0" dirty="0">
                <a:ea typeface="宋体" pitchFamily="2" charset="-122"/>
              </a:rPr>
              <a:t>Bigger memories are lower and cheaper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  <a:tabLst>
                <a:tab pos="3028950" algn="l"/>
                <a:tab pos="7600950" algn="l"/>
              </a:tabLst>
            </a:pPr>
            <a:endParaRPr lang="en-US" altLang="zh-CN" sz="2400" b="0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The goal:</a:t>
            </a:r>
          </a:p>
          <a:p>
            <a:pPr lvl="1">
              <a:buFontTx/>
              <a:buChar char="•"/>
            </a:pPr>
            <a:r>
              <a:rPr lang="en-US" altLang="zh-CN" sz="2400" dirty="0">
                <a:ea typeface="宋体" pitchFamily="2" charset="-122"/>
              </a:rPr>
              <a:t>There are speed of smallest memory and capacity of biggest memory </a:t>
            </a:r>
          </a:p>
          <a:p>
            <a:pPr lvl="1">
              <a:buFontTx/>
              <a:buChar char="•"/>
            </a:pPr>
            <a:r>
              <a:rPr lang="en-US" altLang="zh-CN" sz="2400" dirty="0">
                <a:ea typeface="宋体" pitchFamily="2" charset="-122"/>
              </a:rPr>
              <a:t>To provide cost almost as low as the cheapest level of memory and speed almost as fast as the fastest level.</a:t>
            </a:r>
          </a:p>
          <a:p>
            <a:pPr lvl="1">
              <a:buFontTx/>
              <a:buChar char="•"/>
            </a:pPr>
            <a:endParaRPr lang="en-US" altLang="zh-CN" sz="2400" dirty="0">
              <a:solidFill>
                <a:schemeClr val="hlink"/>
              </a:solidFill>
              <a:latin typeface="Comic Sans MS" pitchFamily="66" charset="0"/>
            </a:endParaRP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  <a:tabLst>
                <a:tab pos="3028950" algn="l"/>
                <a:tab pos="7600950" algn="l"/>
              </a:tabLst>
            </a:pPr>
            <a:endParaRPr lang="en-US" altLang="zh-CN" sz="2400" b="0" dirty="0">
              <a:ea typeface="宋体" pitchFamily="2" charset="-122"/>
            </a:endParaRPr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-99392"/>
            <a:ext cx="8205788" cy="1143000"/>
          </a:xfrm>
          <a:noFill/>
          <a:ln/>
        </p:spPr>
        <p:txBody>
          <a:bodyPr lIns="90488" rIns="90488"/>
          <a:lstStyle/>
          <a:p>
            <a:r>
              <a:rPr lang="en-US" dirty="0"/>
              <a:t>Enhance speed of memory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4038600"/>
            <a:ext cx="7924800" cy="1721768"/>
          </a:xfrm>
        </p:spPr>
        <p:txBody>
          <a:bodyPr/>
          <a:lstStyle/>
          <a:p>
            <a:r>
              <a:rPr lang="en-US" dirty="0"/>
              <a:t>The method </a:t>
            </a:r>
          </a:p>
          <a:p>
            <a:pPr lvl="1"/>
            <a:r>
              <a:rPr lang="en-US" altLang="zh-CN" dirty="0"/>
              <a:t>Hierarchies bases on memories of different speeds and size</a:t>
            </a:r>
          </a:p>
          <a:p>
            <a:pPr lvl="1"/>
            <a:r>
              <a:rPr lang="en-US" altLang="zh-CN" dirty="0"/>
              <a:t>The more closely CPU the level is, the faster the one is.</a:t>
            </a:r>
          </a:p>
          <a:p>
            <a:pPr lvl="1"/>
            <a:r>
              <a:rPr lang="en-US" altLang="zh-CN" dirty="0"/>
              <a:t>The more closely CPU the level is, the smaller the one is.</a:t>
            </a:r>
          </a:p>
          <a:p>
            <a:pPr lvl="1"/>
            <a:r>
              <a:rPr lang="en-US" altLang="zh-CN" dirty="0"/>
              <a:t>The more closely CPU the level is, the more expensive one is. </a:t>
            </a:r>
          </a:p>
        </p:txBody>
      </p:sp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method enhance speed of memory </a:t>
            </a:r>
          </a:p>
        </p:txBody>
      </p:sp>
      <p:sp>
        <p:nvSpPr>
          <p:cNvPr id="762886" name="Rectangle 6"/>
          <p:cNvSpPr>
            <a:spLocks noChangeArrowheads="1"/>
          </p:cNvSpPr>
          <p:nvPr/>
        </p:nvSpPr>
        <p:spPr bwMode="auto">
          <a:xfrm>
            <a:off x="152400" y="1066800"/>
            <a:ext cx="8890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  <a:tabLst>
                <a:tab pos="3028950" algn="l"/>
                <a:tab pos="7600950" algn="l"/>
              </a:tabLst>
            </a:pPr>
            <a:r>
              <a:rPr lang="en-US" sz="2000" dirty="0">
                <a:latin typeface="+mn-lt"/>
                <a:ea typeface="+mn-ea"/>
              </a:rPr>
              <a:t>By taking advantage of the principle of locality:</a:t>
            </a:r>
          </a:p>
          <a:p>
            <a:pPr marL="742950" lvl="1" indent="-285750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en-US" sz="2000" b="1" dirty="0">
                <a:latin typeface="+mn-lt"/>
                <a:ea typeface="+mn-ea"/>
              </a:rPr>
              <a:t>most programs do not access all code or data uniformly</a:t>
            </a:r>
          </a:p>
          <a:p>
            <a:pPr marL="742950" lvl="1" indent="-285750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en-US" altLang="zh-CN" sz="2000" b="0" dirty="0">
                <a:solidFill>
                  <a:srgbClr val="FD0128"/>
                </a:solidFill>
                <a:latin typeface="Times New Roman" pitchFamily="18" charset="0"/>
                <a:ea typeface="宋体" pitchFamily="2" charset="-122"/>
              </a:rPr>
              <a:t>Temporal Locality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(Locality in Time):</a:t>
            </a:r>
          </a:p>
          <a:p>
            <a:pPr marL="742950" lvl="1" indent="-285750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If an item is referenced, the </a:t>
            </a:r>
            <a:r>
              <a:rPr lang="en-US" altLang="zh-CN" sz="2000" dirty="0">
                <a:solidFill>
                  <a:srgbClr val="FD0128"/>
                </a:solidFill>
                <a:latin typeface="Times New Roman" pitchFamily="18" charset="0"/>
                <a:ea typeface="宋体" pitchFamily="2" charset="-122"/>
              </a:rPr>
              <a:t>same item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will tend to be referenced again </a:t>
            </a:r>
            <a:r>
              <a:rPr lang="en-US" altLang="zh-CN" sz="2000" dirty="0">
                <a:solidFill>
                  <a:srgbClr val="FD0128"/>
                </a:solidFill>
                <a:latin typeface="Times New Roman" pitchFamily="18" charset="0"/>
                <a:ea typeface="宋体" pitchFamily="2" charset="-122"/>
              </a:rPr>
              <a:t>soon</a:t>
            </a:r>
          </a:p>
          <a:p>
            <a:pPr marL="1143000" lvl="2" indent="-228600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Keep most recently accessed data items closer to the processor</a:t>
            </a:r>
          </a:p>
          <a:p>
            <a:pPr marL="742950" lvl="1" indent="-285750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en-US" altLang="zh-CN" sz="2000" b="0" dirty="0">
                <a:solidFill>
                  <a:srgbClr val="FD0128"/>
                </a:solidFill>
                <a:latin typeface="Times New Roman" pitchFamily="18" charset="0"/>
                <a:ea typeface="宋体" pitchFamily="2" charset="-122"/>
              </a:rPr>
              <a:t>Spatial Locality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(Locality in Space):</a:t>
            </a:r>
          </a:p>
          <a:p>
            <a:pPr marL="742950" lvl="1" indent="-285750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If an item is referenced, </a:t>
            </a:r>
            <a:r>
              <a:rPr lang="en-US" altLang="zh-CN" sz="2000" dirty="0">
                <a:solidFill>
                  <a:srgbClr val="FD0128"/>
                </a:solidFill>
                <a:latin typeface="Times New Roman" pitchFamily="18" charset="0"/>
                <a:ea typeface="宋体" pitchFamily="2" charset="-122"/>
              </a:rPr>
              <a:t>nearby items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will tend to be referenced </a:t>
            </a:r>
            <a:r>
              <a:rPr lang="en-US" altLang="zh-CN" sz="2000" dirty="0">
                <a:solidFill>
                  <a:srgbClr val="FD0128"/>
                </a:solidFill>
                <a:latin typeface="Times New Roman" pitchFamily="18" charset="0"/>
                <a:ea typeface="宋体" pitchFamily="2" charset="-122"/>
              </a:rPr>
              <a:t>soon</a:t>
            </a:r>
          </a:p>
          <a:p>
            <a:pPr marL="1143000" lvl="2" indent="-228600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Move recently accessed groups of contiguous words(block) closer to processor.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3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10600" cy="137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200" b="0">
                <a:solidFill>
                  <a:srgbClr val="000000"/>
                </a:solidFill>
                <a:latin typeface="Times New Roman" pitchFamily="18" charset="0"/>
              </a:rPr>
              <a:t>By taking advantage of the principle of locality: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0">
                <a:solidFill>
                  <a:srgbClr val="081D58"/>
                </a:solidFill>
                <a:latin typeface="Arial" pitchFamily="34" charset="0"/>
              </a:rPr>
              <a:t>. </a:t>
            </a:r>
            <a:r>
              <a:rPr lang="en-US" sz="2000" b="0">
                <a:solidFill>
                  <a:srgbClr val="000000"/>
                </a:solidFill>
                <a:latin typeface="Times New Roman" pitchFamily="18" charset="0"/>
              </a:rPr>
              <a:t>Present the user with as much memory as is available in the cheapest technology.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0">
                <a:solidFill>
                  <a:srgbClr val="081D58"/>
                </a:solidFill>
                <a:latin typeface="Arial" pitchFamily="34" charset="0"/>
              </a:rPr>
              <a:t>. </a:t>
            </a:r>
            <a:r>
              <a:rPr lang="en-US" sz="2000" b="0">
                <a:solidFill>
                  <a:srgbClr val="000000"/>
                </a:solidFill>
                <a:latin typeface="Times New Roman" pitchFamily="18" charset="0"/>
              </a:rPr>
              <a:t>Provide access at the speed offered by the fastest technology.</a:t>
            </a:r>
          </a:p>
          <a:p>
            <a:endParaRPr lang="zh-CN" altLang="en-US" sz="2000">
              <a:ea typeface="宋体" pitchFamily="2" charset="-122"/>
            </a:endParaRPr>
          </a:p>
        </p:txBody>
      </p:sp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6028" y="-76200"/>
            <a:ext cx="8205788" cy="1143000"/>
          </a:xfrm>
          <a:noFill/>
          <a:ln/>
        </p:spPr>
        <p:txBody>
          <a:bodyPr lIns="90488" rIns="90488"/>
          <a:lstStyle/>
          <a:p>
            <a:r>
              <a:rPr lang="en-US" dirty="0"/>
              <a:t>Memory Hierarchy of a Modern Computer System</a:t>
            </a:r>
          </a:p>
        </p:txBody>
      </p:sp>
      <p:sp>
        <p:nvSpPr>
          <p:cNvPr id="764932" name="Rectangle 4"/>
          <p:cNvSpPr>
            <a:spLocks noChangeArrowheads="1"/>
          </p:cNvSpPr>
          <p:nvPr/>
        </p:nvSpPr>
        <p:spPr bwMode="auto">
          <a:xfrm>
            <a:off x="152400" y="1066800"/>
            <a:ext cx="8890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  <a:tabLst>
                <a:tab pos="3028950" algn="l"/>
                <a:tab pos="7600950" algn="l"/>
              </a:tabLst>
            </a:pPr>
            <a:endParaRPr lang="en-US" sz="2200" b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649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8001000" cy="398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44826"/>
            <a:ext cx="8839200" cy="3429000"/>
          </a:xfrm>
        </p:spPr>
        <p:txBody>
          <a:bodyPr/>
          <a:lstStyle/>
          <a:p>
            <a:r>
              <a:rPr lang="en-US" dirty="0"/>
              <a:t>Small, fast storage used to improve average access time to slow memory.</a:t>
            </a:r>
          </a:p>
          <a:p>
            <a:r>
              <a:rPr lang="en-US" dirty="0"/>
              <a:t>In computer architecture, almost everything is a cache!</a:t>
            </a:r>
          </a:p>
          <a:p>
            <a:pPr lvl="1"/>
            <a:r>
              <a:rPr lang="en-US" sz="2000" dirty="0"/>
              <a:t>Registers “a cache” on variables – software managed</a:t>
            </a:r>
          </a:p>
          <a:p>
            <a:pPr lvl="1"/>
            <a:r>
              <a:rPr lang="en-US" sz="2000" dirty="0"/>
              <a:t>First-level cache a cache on second-level cache</a:t>
            </a:r>
          </a:p>
          <a:p>
            <a:pPr lvl="1"/>
            <a:r>
              <a:rPr lang="en-US" sz="2000" dirty="0"/>
              <a:t>Second-level cache a cache on memory</a:t>
            </a:r>
          </a:p>
          <a:p>
            <a:pPr lvl="1"/>
            <a:r>
              <a:rPr lang="en-US" sz="2000" dirty="0"/>
              <a:t>Memory a cache on disk (virtual memory)</a:t>
            </a:r>
          </a:p>
          <a:p>
            <a:pPr lvl="1"/>
            <a:r>
              <a:rPr lang="en-US" sz="2000" dirty="0"/>
              <a:t>TLB a cache on page table</a:t>
            </a:r>
          </a:p>
          <a:p>
            <a:pPr lvl="1"/>
            <a:r>
              <a:rPr lang="en-US" sz="2000" dirty="0"/>
              <a:t>Branch-prediction a cache on prediction information?</a:t>
            </a:r>
          </a:p>
          <a:p>
            <a:pPr lvl="1"/>
            <a:endParaRPr lang="en-US" sz="2000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5388"/>
            <a:ext cx="7162800" cy="457200"/>
          </a:xfrm>
        </p:spPr>
        <p:txBody>
          <a:bodyPr/>
          <a:lstStyle/>
          <a:p>
            <a:r>
              <a:rPr lang="en-US" dirty="0"/>
              <a:t>What is a cache?</a:t>
            </a:r>
          </a:p>
        </p:txBody>
      </p:sp>
      <p:graphicFrame>
        <p:nvGraphicFramePr>
          <p:cNvPr id="622606" name="Object 14"/>
          <p:cNvGraphicFramePr>
            <a:graphicFrameLocks noChangeAspect="1"/>
          </p:cNvGraphicFramePr>
          <p:nvPr/>
        </p:nvGraphicFramePr>
        <p:xfrm>
          <a:off x="1905000" y="4267200"/>
          <a:ext cx="5265738" cy="240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54" name="BMP 图像" r:id="rId3" imgW="5265876" imgH="2408129" progId="Paint.Picture">
                  <p:embed/>
                </p:oleObj>
              </mc:Choice>
              <mc:Fallback>
                <p:oleObj name="BMP 图像" r:id="rId3" imgW="5265876" imgH="2408129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5265738" cy="240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02" name="AutoShape 10"/>
          <p:cNvSpPr>
            <a:spLocks noChangeArrowheads="1"/>
          </p:cNvSpPr>
          <p:nvPr/>
        </p:nvSpPr>
        <p:spPr bwMode="auto">
          <a:xfrm flipV="1">
            <a:off x="6934200" y="4343400"/>
            <a:ext cx="304800" cy="1981200"/>
          </a:xfrm>
          <a:prstGeom prst="downArrow">
            <a:avLst>
              <a:gd name="adj1" fmla="val 36676"/>
              <a:gd name="adj2" fmla="val 109387"/>
            </a:avLst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2601" name="AutoShape 9"/>
          <p:cNvSpPr>
            <a:spLocks noChangeArrowheads="1"/>
          </p:cNvSpPr>
          <p:nvPr/>
        </p:nvSpPr>
        <p:spPr bwMode="auto">
          <a:xfrm>
            <a:off x="1447800" y="4343400"/>
            <a:ext cx="304800" cy="1981200"/>
          </a:xfrm>
          <a:prstGeom prst="downArrow">
            <a:avLst>
              <a:gd name="adj1" fmla="val 39583"/>
              <a:gd name="adj2" fmla="val 122387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02" grpId="0" animBg="1"/>
      <p:bldP spid="622601" grpId="0" animBg="1"/>
    </p:bldLst>
  </p:timing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v5_arch11-12-13</Template>
  <TotalTime>14908</TotalTime>
  <Pages>61</Pages>
  <Words>3734</Words>
  <Application>Microsoft Office PowerPoint</Application>
  <PresentationFormat>信纸(8.5x11 英寸)</PresentationFormat>
  <Paragraphs>548</Paragraphs>
  <Slides>38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Geneva</vt:lpstr>
      <vt:lpstr>Palatino</vt:lpstr>
      <vt:lpstr>等线</vt:lpstr>
      <vt:lpstr>黑体</vt:lpstr>
      <vt:lpstr>微软雅黑</vt:lpstr>
      <vt:lpstr>Arial</vt:lpstr>
      <vt:lpstr>Comic Sans MS</vt:lpstr>
      <vt:lpstr>Tahoma</vt:lpstr>
      <vt:lpstr>Times</vt:lpstr>
      <vt:lpstr>Times New Roman</vt:lpstr>
      <vt:lpstr>Wingdings</vt:lpstr>
      <vt:lpstr>射线</vt:lpstr>
      <vt:lpstr>BMP 图像</vt:lpstr>
      <vt:lpstr>公式</vt:lpstr>
      <vt:lpstr>Equation</vt:lpstr>
      <vt:lpstr>Computer Architecture  ----A Quantitative Approach</vt:lpstr>
      <vt:lpstr>Computer Architecture</vt:lpstr>
      <vt:lpstr>5.1 Introduction</vt:lpstr>
      <vt:lpstr>Who Cares About the Memory Hierarchy?</vt:lpstr>
      <vt:lpstr>Three classes of computers  With different concerns in memory hierarchy.</vt:lpstr>
      <vt:lpstr>Enhance speed of memory </vt:lpstr>
      <vt:lpstr>The method enhance speed of memory </vt:lpstr>
      <vt:lpstr>Memory Hierarchy of a Modern Computer System</vt:lpstr>
      <vt:lpstr>What is a cache?</vt:lpstr>
      <vt:lpstr>5.2 Review of the ABCs of Caches</vt:lpstr>
      <vt:lpstr>Four Questions for Memory Hierarchy Designers</vt:lpstr>
      <vt:lpstr>Q1: Block Placement </vt:lpstr>
      <vt:lpstr>Figure5.4  8-32 Block Placement </vt:lpstr>
      <vt:lpstr>Q2: Block Identification</vt:lpstr>
      <vt:lpstr>The Format of the Physical Address</vt:lpstr>
      <vt:lpstr>Direct-mapped Cache Example (1-word Blocks)</vt:lpstr>
      <vt:lpstr>Fully-Associative Cache example (1-word Blocks)</vt:lpstr>
      <vt:lpstr>2-Way Set-Associative Cache</vt:lpstr>
      <vt:lpstr>Q3: Block Replacement</vt:lpstr>
      <vt:lpstr>Strategy of block Replacement</vt:lpstr>
      <vt:lpstr>Q4: Write Strategy</vt:lpstr>
      <vt:lpstr>Write stall</vt:lpstr>
      <vt:lpstr>Write buffers</vt:lpstr>
      <vt:lpstr>Write misses </vt:lpstr>
      <vt:lpstr>Example  </vt:lpstr>
      <vt:lpstr>Split vs. unified caches </vt:lpstr>
      <vt:lpstr>An example :the Alpha 21264 data cache </vt:lpstr>
      <vt:lpstr>5.3  Cache performance</vt:lpstr>
      <vt:lpstr>Average Memory Access Time</vt:lpstr>
      <vt:lpstr>Example1: Impact on Performance</vt:lpstr>
      <vt:lpstr>Example2: Impact on Performance</vt:lpstr>
      <vt:lpstr>Example3-1: Impact on Performance</vt:lpstr>
      <vt:lpstr>Example3-2: Impact on Performance</vt:lpstr>
      <vt:lpstr>Example4: Impact on Performance</vt:lpstr>
      <vt:lpstr>Example5: Impact on Performance</vt:lpstr>
      <vt:lpstr>How to Improve</vt:lpstr>
      <vt:lpstr>5.4 Reducing Cache miss penalty  Be continued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wzchen</dc:creator>
  <cp:lastModifiedBy>Elliot Warcoms</cp:lastModifiedBy>
  <cp:revision>395</cp:revision>
  <cp:lastPrinted>1999-10-22T19:54:41Z</cp:lastPrinted>
  <dcterms:created xsi:type="dcterms:W3CDTF">1996-09-04T07:14:34Z</dcterms:created>
  <dcterms:modified xsi:type="dcterms:W3CDTF">2021-12-12T08:14:16Z</dcterms:modified>
</cp:coreProperties>
</file>