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51" r:id="rId2"/>
    <p:sldMasterId id="2147483806" r:id="rId3"/>
  </p:sldMasterIdLst>
  <p:notesMasterIdLst>
    <p:notesMasterId r:id="rId36"/>
  </p:notesMasterIdLst>
  <p:handoutMasterIdLst>
    <p:handoutMasterId r:id="rId37"/>
  </p:handoutMasterIdLst>
  <p:sldIdLst>
    <p:sldId id="343" r:id="rId4"/>
    <p:sldId id="683" r:id="rId5"/>
    <p:sldId id="682" r:id="rId6"/>
    <p:sldId id="528" r:id="rId7"/>
    <p:sldId id="535" r:id="rId8"/>
    <p:sldId id="424" r:id="rId9"/>
    <p:sldId id="408" r:id="rId10"/>
    <p:sldId id="571" r:id="rId11"/>
    <p:sldId id="686" r:id="rId12"/>
    <p:sldId id="687" r:id="rId13"/>
    <p:sldId id="695" r:id="rId14"/>
    <p:sldId id="697" r:id="rId15"/>
    <p:sldId id="700" r:id="rId16"/>
    <p:sldId id="736" r:id="rId17"/>
    <p:sldId id="632" r:id="rId18"/>
    <p:sldId id="635" r:id="rId19"/>
    <p:sldId id="441" r:id="rId20"/>
    <p:sldId id="438" r:id="rId21"/>
    <p:sldId id="737" r:id="rId22"/>
    <p:sldId id="572" r:id="rId23"/>
    <p:sldId id="578" r:id="rId24"/>
    <p:sldId id="641" r:id="rId25"/>
    <p:sldId id="655" r:id="rId26"/>
    <p:sldId id="656" r:id="rId27"/>
    <p:sldId id="660" r:id="rId28"/>
    <p:sldId id="714" r:id="rId29"/>
    <p:sldId id="718" r:id="rId30"/>
    <p:sldId id="719" r:id="rId31"/>
    <p:sldId id="596" r:id="rId32"/>
    <p:sldId id="658" r:id="rId33"/>
    <p:sldId id="678" r:id="rId34"/>
    <p:sldId id="591" r:id="rId35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F81BD"/>
    <a:srgbClr val="FF0000"/>
    <a:srgbClr val="0099FF"/>
    <a:srgbClr val="FF00FF"/>
    <a:srgbClr val="CCFFFF"/>
    <a:srgbClr val="00FFFF"/>
    <a:srgbClr val="666699"/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8533" autoAdjust="0"/>
  </p:normalViewPr>
  <p:slideViewPr>
    <p:cSldViewPr>
      <p:cViewPr varScale="1">
        <p:scale>
          <a:sx n="77" d="100"/>
          <a:sy n="77" d="100"/>
        </p:scale>
        <p:origin x="835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notesViewPr>
    <p:cSldViewPr>
      <p:cViewPr varScale="1">
        <p:scale>
          <a:sx n="63" d="100"/>
          <a:sy n="63" d="100"/>
        </p:scale>
        <p:origin x="3354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FF932911-14AF-4818-B0FA-D44D3ADC2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35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D9E8E0B-98C7-4012-8C85-11AC2CE205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9532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644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49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783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5DB1F4-C877-4F4A-AA29-FAFB0DE24E94}" type="datetime4">
              <a:rPr lang="en-US" altLang="en-US" smtClean="0">
                <a:latin typeface="Times New Roman" panose="02020603050405020304" pitchFamily="18" charset="0"/>
              </a:rPr>
              <a:pPr/>
              <a:t>June 24,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71BD2A-8238-4E78-BE17-1A52C90F821D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28110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A0A1AB-D09D-4DAF-BE28-C56A53BB6A27}" type="datetime4">
              <a:rPr lang="en-US" altLang="en-US" smtClean="0">
                <a:latin typeface="Times New Roman" panose="02020603050405020304" pitchFamily="18" charset="0"/>
              </a:rPr>
              <a:pPr/>
              <a:t>June 24,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76D9B0-072D-4E0E-9C67-A3B547E72709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6745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B35FF3-FE97-440A-91BB-3FEFBA7AEC05}" type="datetime4">
              <a:rPr lang="en-US" altLang="en-US" smtClean="0">
                <a:latin typeface="Times New Roman" panose="02020603050405020304" pitchFamily="18" charset="0"/>
              </a:rPr>
              <a:pPr/>
              <a:t>June 24,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C2CB5A-3686-4D30-B3B9-96B43E016F94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92367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46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50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66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04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0F13A-C12C-4F40-807B-3A8A8A40A3E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2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四抱衣服总的时间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(30+40+20)x4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=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360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75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9E8E0B-98C7-4012-8C85-11AC2CE205AD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68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74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9E8E0B-98C7-4012-8C85-11AC2CE205AD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40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E8FE2-F621-4146-A1AF-7606C04BAC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1A7A-B5A1-4AA9-AD02-CC4BCB9D3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0B9D-1D41-45A7-9DAB-04DFDE3BCC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0BB41-BC3B-4440-9969-D87853C0D9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02604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5400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 Organization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49051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0"/>
            <a:ext cx="10081683" cy="908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4434" y="1196975"/>
            <a:ext cx="11523133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9189516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376310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5BE7-E3D6-4519-98A4-7661830E76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CED1-29C3-4283-8949-DD3B97AEF1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9A458-8F55-D977-DC37-A1ED4616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852E9C-7E83-BEFF-3542-8EE0CB5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0AA61-6A71-D8AC-A8A9-F7FAD611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92AEA-042F-C04F-817B-9381C978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93303-2FB2-BE1D-4512-C34F6B41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E8FE2-F621-4146-A1AF-7606C04BAC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7729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F98C7-FD0F-24E6-5F8C-01B47DA8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008E1-A148-6315-3844-2BFB5981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EB63C-AA33-76F6-E204-4DEC902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CFDA8-DD6F-18C7-2E17-0726770D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39D3B-C18F-B9A7-7592-FC79C83F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05BE7-E3D6-4519-98A4-7661830E76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1121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FFD80-CF27-0C25-5F5E-EE3D4F0A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55818-64BF-6D8B-41D0-2CE1B421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9917B-06BF-28FC-7B96-8485DD0B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BDFBF-BED9-FB0D-44A2-D214906E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96CE7-08BC-EF1B-DAC0-315BA9C4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8CED1-29C3-4283-8949-DD3B97AEF1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16359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ACFE6-D19C-A1ED-4B7F-534E1FEC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91341-496E-B874-4AE1-6C52B79BE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A3365-3943-F774-11C9-76639A977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4729E-632C-D2CA-A2A6-DC887BC7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67133-DB61-9194-A79B-7F4078A2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99185-DE3F-B5E3-5045-F8ADAEE4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0C249-D486-4D35-B501-BC71F9DFD6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9864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857F-5F3E-00FE-A453-817BA63D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97E2A-6E3A-2F3A-DDA1-E8A19AA9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4B393-B590-D5D3-D48C-7A66660F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699FA-00EF-65C4-9AE3-67B6CDD36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71846C-98BC-7084-345E-B12AAFFC0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F6477B-5442-5C72-A13C-BA60B522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04826C-C779-A18E-2078-3F4F1D43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718E0B-88A5-E3DD-311C-41EAD237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FD3B7-A482-4212-87F3-B5DA638A0A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43609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7CD1D-CCD0-E27F-308E-14D8900F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9B487-DFB1-A5BD-F988-F80D8545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A49E7C-5019-378B-172C-C1DF05A0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CBE02D-B9D0-AF2D-3202-F6CDB3A8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94DD6-AEA7-45B0-B2E6-62F8BD6910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03905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523B-4F94-5E7D-DF22-756220DA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4B277-5B2D-7413-F23B-2DC92ED3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49C0E-9437-8903-7212-FD9D5E2D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4ECEF-5A1B-411C-B48A-1E034C9A47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55658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C249-D486-4D35-B501-BC71F9DFD6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3BBF-7A1B-ADD0-D308-09089335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B8876-EBAF-F6CA-BD97-47A0D75A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E0F76-DBAD-4A9B-FE21-88CC61C0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61E22-E162-696D-89FB-64D3E3BD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047AF-2E7D-FC0E-4949-C93B5FC1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49B91-3CC2-AE42-2731-36256A94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19EBE-92AF-4767-8686-1AA3D0E405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23888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15C91-C7C2-672F-4CD9-1011325A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67E28F-3D28-2C88-30E6-40C94AF20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D18C2F-D0B9-A165-DCA6-34D252EA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75E7-D970-4B7F-7CBB-B36B6FDF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8904-5A48-9233-3392-3B2ADA5C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743F5-0EF6-79C5-A00A-09ECACCF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853A7-E50B-4E65-9633-F52E495D2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56527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C7A68-F763-3873-8613-E745B384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8CF1A0-3A70-DE93-BCD9-953E6377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35E05-4BE0-92C5-F3E1-BD96AB59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2B86B-C7B9-34FB-1246-002E6355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E53D4-4E0E-C794-3B06-26879FF2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51A7A-B5A1-4AA9-AD02-CC4BCB9D3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27981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D8BF55-63E9-B613-7DBF-36A8E4F31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8A9C31-73D2-0D7A-8BE4-0A5B7913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4C929-185C-0BE3-E11B-8D81FA12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84AD9-5C45-8EF5-803F-9B612219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841A9-0F0F-B0DC-8D59-CA127115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67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FD3B7-A482-4212-87F3-B5DA638A0A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4DD6-AEA7-45B0-B2E6-62F8BD6910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ECEF-5A1B-411C-B48A-1E034C9A47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19EBE-92AF-4767-8686-1AA3D0E405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53A7-E50B-4E65-9633-F52E495D2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57958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chemeClr val="bg1"/>
                </a:solidFill>
              </a:rPr>
              <a:t>Computer</a:t>
            </a:r>
            <a:r>
              <a:rPr lang="en-US" altLang="zh-CN" b="0" baseline="0" dirty="0">
                <a:solidFill>
                  <a:schemeClr val="bg1"/>
                </a:solidFill>
              </a:rPr>
              <a:t> </a:t>
            </a:r>
            <a:r>
              <a:rPr lang="en-US" altLang="zh-CN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b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89" r:id="rId14"/>
    <p:sldLayoutId id="2147483790" r:id="rId15"/>
    <p:sldLayoutId id="2147483791" r:id="rId16"/>
    <p:sldLayoutId id="2147483792" r:id="rId17"/>
    <p:sldLayoutId id="2147483805" r:id="rId18"/>
  </p:sldLayoutIdLst>
  <p:transition spd="med">
    <p:random/>
    <p:sndAc>
      <p:stSnd>
        <p:snd r:embed="rId20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C515E-438E-2A8D-BDBC-C30CD5FA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4B32A-C152-A573-8FC9-EEA79D54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952DE-3009-BE11-D1D8-CB5174E4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27C78-2274-E6B9-0E1E-B0858238B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59467-A21C-541D-2C6A-F6C6E12BD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18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med">
    <p:random/>
    <p:sndAc>
      <p:stSnd>
        <p:snd r:embed="rId13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4108519" y="1844824"/>
            <a:ext cx="3974961" cy="74900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5400" b="1" dirty="0"/>
              <a:t>Chapter  1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43472" y="3068960"/>
            <a:ext cx="9217024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</a:rPr>
              <a:t>Computer Abstractions </a:t>
            </a:r>
          </a:p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</a:rPr>
              <a:t>and Technology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0C5D83-C89E-D66A-C7ED-006EAB295F42}"/>
              </a:ext>
            </a:extLst>
          </p:cNvPr>
          <p:cNvSpPr txBox="1"/>
          <p:nvPr/>
        </p:nvSpPr>
        <p:spPr>
          <a:xfrm>
            <a:off x="263352" y="630932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只需要掌握</a:t>
            </a:r>
            <a:r>
              <a:rPr lang="en-US" altLang="zh-CN" dirty="0"/>
              <a:t>8</a:t>
            </a:r>
            <a:r>
              <a:rPr lang="zh-CN" altLang="en-US" dirty="0"/>
              <a:t>个伟大思想和</a:t>
            </a:r>
            <a:r>
              <a:rPr lang="en-US" altLang="zh-CN" dirty="0"/>
              <a:t>CPU</a:t>
            </a:r>
            <a:r>
              <a:rPr lang="zh-CN" altLang="en-US" dirty="0"/>
              <a:t>评价那些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C4523-4600-44D1-8534-5779AF8A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764704"/>
            <a:ext cx="10814132" cy="496855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Design for Moore’s Law </a:t>
            </a:r>
            <a:r>
              <a:rPr lang="zh-CN" altLang="en-US" sz="2800" dirty="0"/>
              <a:t>（设计紧跟</a:t>
            </a:r>
            <a:r>
              <a:rPr lang="zh-CN" altLang="en-US" sz="2800" dirty="0">
                <a:highlight>
                  <a:srgbClr val="FFFF00"/>
                </a:highlight>
              </a:rPr>
              <a:t>摩尔定律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Use Abstraction to Simplify Design (</a:t>
            </a:r>
            <a:r>
              <a:rPr lang="zh-CN" altLang="en-US" sz="2800" dirty="0"/>
              <a:t>采用</a:t>
            </a:r>
            <a:r>
              <a:rPr lang="zh-CN" altLang="en-US" sz="2800" dirty="0">
                <a:highlight>
                  <a:srgbClr val="FFFF00"/>
                </a:highlight>
              </a:rPr>
              <a:t>抽象分层</a:t>
            </a:r>
            <a:r>
              <a:rPr lang="zh-CN" altLang="en-US" sz="2800" dirty="0"/>
              <a:t>简化设计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Make the Common Case Fast (</a:t>
            </a:r>
            <a:r>
              <a:rPr lang="zh-CN" altLang="en-US" sz="2800" dirty="0"/>
              <a:t>加速</a:t>
            </a:r>
            <a:r>
              <a:rPr lang="zh-CN" altLang="en-US" sz="2800" dirty="0">
                <a:highlight>
                  <a:srgbClr val="FFFF00"/>
                </a:highlight>
              </a:rPr>
              <a:t>大概率事件</a:t>
            </a:r>
            <a:r>
              <a:rPr lang="en-US" altLang="zh-CN" sz="2800" dirty="0"/>
              <a:t>) </a:t>
            </a:r>
            <a:r>
              <a:rPr lang="zh-CN" altLang="en-US" dirty="0"/>
              <a:t>优先</a:t>
            </a:r>
            <a:r>
              <a:rPr lang="zh-CN" altLang="en-US" sz="2800" dirty="0"/>
              <a:t>优化常用功能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Performance via Parallelism 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通过</a:t>
            </a:r>
            <a:r>
              <a:rPr lang="zh-CN" altLang="en-US" sz="2800" dirty="0">
                <a:highlight>
                  <a:srgbClr val="FFFF00"/>
                </a:highlight>
              </a:rPr>
              <a:t>并行</a:t>
            </a:r>
            <a:r>
              <a:rPr lang="zh-CN" altLang="en-US" sz="2800" dirty="0"/>
              <a:t>提高</a:t>
            </a:r>
            <a:r>
              <a:rPr lang="zh-CN" altLang="en-US" sz="2800" b="1" dirty="0"/>
              <a:t>性能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多个流水线并行，行波加法器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Performance via Pipelining (</a:t>
            </a:r>
            <a:r>
              <a:rPr lang="zh-CN" altLang="en-US" sz="2800" dirty="0"/>
              <a:t>通过</a:t>
            </a:r>
            <a:r>
              <a:rPr lang="zh-CN" altLang="en-US" sz="2800" dirty="0">
                <a:highlight>
                  <a:srgbClr val="FFFF00"/>
                </a:highlight>
              </a:rPr>
              <a:t>流水线</a:t>
            </a:r>
            <a:r>
              <a:rPr lang="zh-CN" altLang="en-US" sz="2800" dirty="0"/>
              <a:t>提高</a:t>
            </a:r>
            <a:r>
              <a:rPr lang="zh-CN" altLang="en-US" sz="2800" b="1" dirty="0"/>
              <a:t>性能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Performance via Prediction (</a:t>
            </a:r>
            <a:r>
              <a:rPr lang="zh-CN" altLang="en-US" sz="2800" dirty="0"/>
              <a:t>通过</a:t>
            </a:r>
            <a:r>
              <a:rPr lang="zh-CN" altLang="en-US" sz="2800" dirty="0">
                <a:highlight>
                  <a:srgbClr val="FFFF00"/>
                </a:highlight>
              </a:rPr>
              <a:t>预测</a:t>
            </a:r>
            <a:r>
              <a:rPr lang="zh-CN" altLang="en-US" sz="2800" dirty="0"/>
              <a:t>提高</a:t>
            </a:r>
            <a:r>
              <a:rPr lang="zh-CN" altLang="en-US" sz="2800" b="1" dirty="0"/>
              <a:t>性能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Hierarchy of Memories (</a:t>
            </a:r>
            <a:r>
              <a:rPr lang="zh-CN" altLang="en-US" sz="2800" dirty="0">
                <a:highlight>
                  <a:srgbClr val="FFFF00"/>
                </a:highlight>
              </a:rPr>
              <a:t>存储器</a:t>
            </a:r>
            <a:r>
              <a:rPr lang="zh-CN" altLang="en-US" sz="2800" dirty="0"/>
              <a:t>层次</a:t>
            </a:r>
            <a:r>
              <a:rPr lang="zh-CN" altLang="en-US" dirty="0"/>
              <a:t>结构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Dependability via Redundancy (</a:t>
            </a:r>
            <a:r>
              <a:rPr lang="zh-CN" altLang="en-US" sz="2800" dirty="0"/>
              <a:t>通过</a:t>
            </a:r>
            <a:r>
              <a:rPr lang="zh-CN" altLang="en-US" sz="2800" dirty="0">
                <a:highlight>
                  <a:srgbClr val="FFFF00"/>
                </a:highlight>
              </a:rPr>
              <a:t>冗余</a:t>
            </a:r>
            <a:r>
              <a:rPr lang="zh-CN" altLang="en-US" sz="2800" dirty="0"/>
              <a:t>提高可靠性</a:t>
            </a:r>
            <a:r>
              <a:rPr lang="en-US" altLang="zh-CN" sz="2800" dirty="0"/>
              <a:t>)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3B42D7-A68A-2789-BDD0-8930936F5F22}"/>
              </a:ext>
            </a:extLst>
          </p:cNvPr>
          <p:cNvSpPr txBox="1"/>
          <p:nvPr/>
        </p:nvSpPr>
        <p:spPr>
          <a:xfrm>
            <a:off x="11064552" y="1628800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Express elevators in buildings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8BFCE8-0605-B01A-012E-9FE54956B13E}"/>
              </a:ext>
            </a:extLst>
          </p:cNvPr>
          <p:cNvSpPr txBox="1"/>
          <p:nvPr/>
        </p:nvSpPr>
        <p:spPr>
          <a:xfrm>
            <a:off x="7536160" y="44371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Library reserve desk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B62B5-39AF-3DAF-2B94-3F94669DD5E9}"/>
              </a:ext>
            </a:extLst>
          </p:cNvPr>
          <p:cNvSpPr txBox="1"/>
          <p:nvPr/>
        </p:nvSpPr>
        <p:spPr>
          <a:xfrm>
            <a:off x="8143529" y="242088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Increasing the gate area on a CMOS </a:t>
            </a:r>
            <a:r>
              <a:rPr lang="en-US" altLang="zh-CN" dirty="0" err="1"/>
              <a:t>tran</a:t>
            </a:r>
            <a:r>
              <a:rPr lang="zh-CN" altLang="en-US" dirty="0"/>
              <a:t>，</a:t>
            </a:r>
            <a:r>
              <a:rPr lang="en-US" altLang="zh-CN" dirty="0" err="1"/>
              <a:t>sistor</a:t>
            </a:r>
            <a:r>
              <a:rPr lang="en-US" altLang="zh-CN" dirty="0"/>
              <a:t> to decrease its switching time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35C500-3262-9655-82EE-5674115C8FA5}"/>
              </a:ext>
            </a:extLst>
          </p:cNvPr>
          <p:cNvSpPr txBox="1"/>
          <p:nvPr/>
        </p:nvSpPr>
        <p:spPr>
          <a:xfrm>
            <a:off x="8616280" y="34290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类似福特的工业流水线</a:t>
            </a:r>
          </a:p>
        </p:txBody>
      </p:sp>
    </p:spTree>
    <p:extLst>
      <p:ext uri="{BB962C8B-B14F-4D97-AF65-F5344CB8AC3E}">
        <p14:creationId xmlns:p14="http://schemas.microsoft.com/office/powerpoint/2010/main" val="296116085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90ECBB-035F-DCC5-B453-09C260D5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/>
              <a:t>Idea3: Make the Common Case Fast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B30CFE-65C9-4696-A1E3-0E3B67EB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889013"/>
            <a:ext cx="10235384" cy="30243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AFFACB-1E72-4932-B1AE-39DF5E1F991D}"/>
              </a:ext>
            </a:extLst>
          </p:cNvPr>
          <p:cNvSpPr txBox="1"/>
          <p:nvPr/>
        </p:nvSpPr>
        <p:spPr>
          <a:xfrm>
            <a:off x="1055440" y="1359877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0" dirty="0">
                <a:solidFill>
                  <a:srgbClr val="FF0000"/>
                </a:solidFill>
                <a:effectLst/>
                <a:latin typeface="-apple-system"/>
              </a:rPr>
              <a:t>Amdahl's Law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4738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C6B76-1E5E-43FD-A9BA-19D5EE5F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Idea5: Performance via pipelining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A538B3-064E-4D9B-BA45-268FE616F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6" y="1961091"/>
            <a:ext cx="609600" cy="106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04E933-4A7A-4E25-851F-E9A7A951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6" y="3285751"/>
            <a:ext cx="762000" cy="942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4A1D17-FA0A-48C4-81B0-E6E3C3CD0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46" y="4409365"/>
            <a:ext cx="590550" cy="94297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A6BE260-3079-4BAD-9DCA-B26346BE6564}"/>
              </a:ext>
            </a:extLst>
          </p:cNvPr>
          <p:cNvSpPr txBox="1">
            <a:spLocks/>
          </p:cNvSpPr>
          <p:nvPr/>
        </p:nvSpPr>
        <p:spPr bwMode="auto">
          <a:xfrm>
            <a:off x="1950001" y="2212369"/>
            <a:ext cx="2520279" cy="53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0" dirty="0"/>
              <a:t>Wash: 30minuts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12AAD1D-7CB5-469B-AD65-248D4376D720}"/>
              </a:ext>
            </a:extLst>
          </p:cNvPr>
          <p:cNvSpPr txBox="1">
            <a:spLocks/>
          </p:cNvSpPr>
          <p:nvPr/>
        </p:nvSpPr>
        <p:spPr bwMode="auto">
          <a:xfrm>
            <a:off x="1899658" y="3401253"/>
            <a:ext cx="2664296" cy="53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0" dirty="0"/>
              <a:t>Dryer: 40minuts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4830F77-B6A8-4321-9588-A8AA2F080EDD}"/>
              </a:ext>
            </a:extLst>
          </p:cNvPr>
          <p:cNvSpPr txBox="1">
            <a:spLocks/>
          </p:cNvSpPr>
          <p:nvPr/>
        </p:nvSpPr>
        <p:spPr bwMode="auto">
          <a:xfrm>
            <a:off x="1881982" y="4474244"/>
            <a:ext cx="2681973" cy="53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/>
              <a:t>Fold: 20minuts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5B6E26A-2AA2-49B8-8416-3AF008326A19}"/>
              </a:ext>
            </a:extLst>
          </p:cNvPr>
          <p:cNvSpPr txBox="1">
            <a:spLocks/>
          </p:cNvSpPr>
          <p:nvPr/>
        </p:nvSpPr>
        <p:spPr bwMode="auto">
          <a:xfrm>
            <a:off x="1272275" y="5740239"/>
            <a:ext cx="4168080" cy="53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0" dirty="0">
                <a:solidFill>
                  <a:srgbClr val="C00000"/>
                </a:solidFill>
                <a:sym typeface="Wingdings" panose="05000000000000000000" pitchFamily="2" charset="2"/>
              </a:rPr>
              <a:t>(30+40+20)x4</a:t>
            </a:r>
            <a:r>
              <a:rPr lang="zh-CN" altLang="en-US" sz="2800" b="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 b="0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zh-CN" altLang="en-US" sz="2800" b="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 b="0" dirty="0">
                <a:solidFill>
                  <a:srgbClr val="C00000"/>
                </a:solidFill>
                <a:sym typeface="Wingdings" panose="05000000000000000000" pitchFamily="2" charset="2"/>
              </a:rPr>
              <a:t>360</a:t>
            </a:r>
            <a:endParaRPr lang="en-US" sz="2800" b="0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090E4E-C393-9ADD-07B6-81DD3E493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2064" y="1848993"/>
            <a:ext cx="4590653" cy="3891246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F4DDF21-831B-77C9-0A06-9B4B34B4A1E8}"/>
              </a:ext>
            </a:extLst>
          </p:cNvPr>
          <p:cNvSpPr txBox="1">
            <a:spLocks/>
          </p:cNvSpPr>
          <p:nvPr/>
        </p:nvSpPr>
        <p:spPr bwMode="auto">
          <a:xfrm>
            <a:off x="7464151" y="5953450"/>
            <a:ext cx="3024336" cy="53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0" dirty="0">
                <a:solidFill>
                  <a:srgbClr val="C00000"/>
                </a:solidFill>
              </a:rPr>
              <a:t>30+40*4</a:t>
            </a:r>
            <a:r>
              <a:rPr lang="en-US" altLang="zh-CN" sz="2800" b="0" dirty="0">
                <a:solidFill>
                  <a:srgbClr val="C00000"/>
                </a:solidFill>
              </a:rPr>
              <a:t>+20=210</a:t>
            </a:r>
            <a:r>
              <a:rPr lang="en-US" sz="2800" b="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584431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0"/>
            <a:ext cx="10991849" cy="899761"/>
          </a:xfrm>
        </p:spPr>
        <p:txBody>
          <a:bodyPr/>
          <a:lstStyle/>
          <a:p>
            <a:r>
              <a:rPr lang="en-US" altLang="zh-CN" dirty="0"/>
              <a:t>Idea7 :Hierarchy of memories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068" y="970468"/>
            <a:ext cx="11070167" cy="5102003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Hierarchy of  Memory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2824318" y="1270783"/>
            <a:ext cx="7167780" cy="4883956"/>
            <a:chOff x="1679848" y="1367371"/>
            <a:chExt cx="7167780" cy="4883956"/>
          </a:xfrm>
        </p:grpSpPr>
        <p:sp>
          <p:nvSpPr>
            <p:cNvPr id="4" name="Rectangle 1036"/>
            <p:cNvSpPr>
              <a:spLocks noChangeArrowheads="1"/>
            </p:cNvSpPr>
            <p:nvPr/>
          </p:nvSpPr>
          <p:spPr bwMode="auto">
            <a:xfrm>
              <a:off x="3203848" y="2097158"/>
              <a:ext cx="1193800" cy="38173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" name="Rectangle 1037"/>
            <p:cNvSpPr>
              <a:spLocks noChangeArrowheads="1"/>
            </p:cNvSpPr>
            <p:nvPr/>
          </p:nvSpPr>
          <p:spPr bwMode="auto">
            <a:xfrm>
              <a:off x="3280048" y="2175750"/>
              <a:ext cx="1165384" cy="28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latin typeface="Comic Sans MS" panose="030F0702030302020204" pitchFamily="66" charset="0"/>
                </a:rPr>
                <a:t>Registers</a:t>
              </a:r>
            </a:p>
          </p:txBody>
        </p:sp>
        <p:sp>
          <p:nvSpPr>
            <p:cNvPr id="6" name="Rectangle 1038"/>
            <p:cNvSpPr>
              <a:spLocks noChangeArrowheads="1"/>
            </p:cNvSpPr>
            <p:nvPr/>
          </p:nvSpPr>
          <p:spPr bwMode="auto">
            <a:xfrm>
              <a:off x="3280048" y="3051494"/>
              <a:ext cx="773113" cy="284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latin typeface="Comic Sans MS" panose="030F0702030302020204" pitchFamily="66" charset="0"/>
                </a:rPr>
                <a:t>Cache</a:t>
              </a:r>
            </a:p>
          </p:txBody>
        </p:sp>
        <p:sp>
          <p:nvSpPr>
            <p:cNvPr id="7" name="Rectangle 1039"/>
            <p:cNvSpPr>
              <a:spLocks noChangeArrowheads="1"/>
            </p:cNvSpPr>
            <p:nvPr/>
          </p:nvSpPr>
          <p:spPr bwMode="auto">
            <a:xfrm>
              <a:off x="3356248" y="3994603"/>
              <a:ext cx="992188" cy="284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latin typeface="Comic Sans MS" panose="030F0702030302020204" pitchFamily="66" charset="0"/>
                </a:rPr>
                <a:t>Memory</a:t>
              </a:r>
            </a:p>
          </p:txBody>
        </p:sp>
        <p:sp>
          <p:nvSpPr>
            <p:cNvPr id="8" name="Rectangle 1040"/>
            <p:cNvSpPr>
              <a:spLocks noChangeArrowheads="1"/>
            </p:cNvSpPr>
            <p:nvPr/>
          </p:nvSpPr>
          <p:spPr bwMode="auto">
            <a:xfrm>
              <a:off x="3356248" y="4937711"/>
              <a:ext cx="596317" cy="28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Disk</a:t>
              </a:r>
            </a:p>
          </p:txBody>
        </p:sp>
        <p:sp>
          <p:nvSpPr>
            <p:cNvPr id="9" name="Rectangle 1041"/>
            <p:cNvSpPr>
              <a:spLocks noChangeArrowheads="1"/>
            </p:cNvSpPr>
            <p:nvPr/>
          </p:nvSpPr>
          <p:spPr bwMode="auto">
            <a:xfrm>
              <a:off x="3432448" y="5949589"/>
              <a:ext cx="670055" cy="28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Tape</a:t>
              </a:r>
            </a:p>
          </p:txBody>
        </p:sp>
        <p:sp>
          <p:nvSpPr>
            <p:cNvPr id="10" name="Rectangle 1042"/>
            <p:cNvSpPr>
              <a:spLocks noChangeArrowheads="1"/>
            </p:cNvSpPr>
            <p:nvPr/>
          </p:nvSpPr>
          <p:spPr bwMode="auto">
            <a:xfrm>
              <a:off x="2822848" y="2972901"/>
              <a:ext cx="1955800" cy="4490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1" name="Rectangle 1043"/>
            <p:cNvSpPr>
              <a:spLocks noChangeArrowheads="1"/>
            </p:cNvSpPr>
            <p:nvPr/>
          </p:nvSpPr>
          <p:spPr bwMode="auto">
            <a:xfrm>
              <a:off x="2429148" y="4039513"/>
              <a:ext cx="2870200" cy="4490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2" name="Rectangle 1044"/>
            <p:cNvSpPr>
              <a:spLocks noChangeArrowheads="1"/>
            </p:cNvSpPr>
            <p:nvPr/>
          </p:nvSpPr>
          <p:spPr bwMode="auto">
            <a:xfrm>
              <a:off x="1984648" y="4859119"/>
              <a:ext cx="3937000" cy="4490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3" name="Rectangle 1045"/>
            <p:cNvSpPr>
              <a:spLocks noChangeArrowheads="1"/>
            </p:cNvSpPr>
            <p:nvPr/>
          </p:nvSpPr>
          <p:spPr bwMode="auto">
            <a:xfrm>
              <a:off x="1679848" y="5802228"/>
              <a:ext cx="4699000" cy="4490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4" name="Line 1046"/>
            <p:cNvSpPr>
              <a:spLocks noChangeShapeType="1"/>
            </p:cNvSpPr>
            <p:nvPr/>
          </p:nvSpPr>
          <p:spPr bwMode="auto">
            <a:xfrm>
              <a:off x="3800748" y="2495733"/>
              <a:ext cx="0" cy="4603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47"/>
            <p:cNvSpPr>
              <a:spLocks noChangeShapeType="1"/>
            </p:cNvSpPr>
            <p:nvPr/>
          </p:nvSpPr>
          <p:spPr bwMode="auto">
            <a:xfrm>
              <a:off x="3800748" y="3438842"/>
              <a:ext cx="0" cy="4603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48"/>
            <p:cNvSpPr>
              <a:spLocks noChangeShapeType="1"/>
            </p:cNvSpPr>
            <p:nvPr/>
          </p:nvSpPr>
          <p:spPr bwMode="auto">
            <a:xfrm>
              <a:off x="3800748" y="4381951"/>
              <a:ext cx="0" cy="4603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49"/>
            <p:cNvSpPr>
              <a:spLocks noChangeShapeType="1"/>
            </p:cNvSpPr>
            <p:nvPr/>
          </p:nvSpPr>
          <p:spPr bwMode="auto">
            <a:xfrm>
              <a:off x="3800748" y="5325060"/>
              <a:ext cx="0" cy="4603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050"/>
            <p:cNvSpPr>
              <a:spLocks noChangeArrowheads="1"/>
            </p:cNvSpPr>
            <p:nvPr/>
          </p:nvSpPr>
          <p:spPr bwMode="auto">
            <a:xfrm>
              <a:off x="3889648" y="2579939"/>
              <a:ext cx="1847850" cy="284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Instr. Operands</a:t>
              </a:r>
            </a:p>
          </p:txBody>
        </p:sp>
        <p:sp>
          <p:nvSpPr>
            <p:cNvPr id="19" name="Rectangle 1051"/>
            <p:cNvSpPr>
              <a:spLocks noChangeArrowheads="1"/>
            </p:cNvSpPr>
            <p:nvPr/>
          </p:nvSpPr>
          <p:spPr bwMode="auto">
            <a:xfrm>
              <a:off x="3889648" y="3523048"/>
              <a:ext cx="806450" cy="284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Blocks</a:t>
              </a:r>
            </a:p>
          </p:txBody>
        </p:sp>
        <p:sp>
          <p:nvSpPr>
            <p:cNvPr id="20" name="Rectangle 1052"/>
            <p:cNvSpPr>
              <a:spLocks noChangeArrowheads="1"/>
            </p:cNvSpPr>
            <p:nvPr/>
          </p:nvSpPr>
          <p:spPr bwMode="auto">
            <a:xfrm>
              <a:off x="3889648" y="4466157"/>
              <a:ext cx="720725" cy="284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Pages</a:t>
              </a:r>
            </a:p>
          </p:txBody>
        </p:sp>
        <p:sp>
          <p:nvSpPr>
            <p:cNvPr id="21" name="Rectangle 1053"/>
            <p:cNvSpPr>
              <a:spLocks noChangeArrowheads="1"/>
            </p:cNvSpPr>
            <p:nvPr/>
          </p:nvSpPr>
          <p:spPr bwMode="auto">
            <a:xfrm>
              <a:off x="3889648" y="5409266"/>
              <a:ext cx="633187" cy="28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Files</a:t>
              </a:r>
            </a:p>
          </p:txBody>
        </p:sp>
        <p:sp>
          <p:nvSpPr>
            <p:cNvPr id="22" name="Rectangle 1054"/>
            <p:cNvSpPr>
              <a:spLocks noChangeArrowheads="1"/>
            </p:cNvSpPr>
            <p:nvPr/>
          </p:nvSpPr>
          <p:spPr bwMode="auto">
            <a:xfrm>
              <a:off x="6277248" y="1670513"/>
              <a:ext cx="968375" cy="43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i="1">
                  <a:latin typeface="Comic Sans MS" panose="030F0702030302020204" pitchFamily="66" charset="0"/>
                </a:rPr>
                <a:t>Staging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i="1">
                  <a:latin typeface="Comic Sans MS" panose="030F0702030302020204" pitchFamily="66" charset="0"/>
                </a:rPr>
                <a:t>Xfer Unit</a:t>
              </a:r>
            </a:p>
          </p:txBody>
        </p:sp>
        <p:sp>
          <p:nvSpPr>
            <p:cNvPr id="23" name="Rectangle 1055"/>
            <p:cNvSpPr>
              <a:spLocks noChangeArrowheads="1"/>
            </p:cNvSpPr>
            <p:nvPr/>
          </p:nvSpPr>
          <p:spPr bwMode="auto">
            <a:xfrm>
              <a:off x="6074048" y="2536433"/>
              <a:ext cx="1380186" cy="439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prog./compiler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1-8 bytes</a:t>
              </a:r>
            </a:p>
          </p:txBody>
        </p:sp>
        <p:sp>
          <p:nvSpPr>
            <p:cNvPr id="24" name="Rectangle 1056"/>
            <p:cNvSpPr>
              <a:spLocks noChangeArrowheads="1"/>
            </p:cNvSpPr>
            <p:nvPr/>
          </p:nvSpPr>
          <p:spPr bwMode="auto">
            <a:xfrm>
              <a:off x="6150248" y="3410773"/>
              <a:ext cx="1219200" cy="43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cache cntl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8-128 bytes</a:t>
              </a:r>
            </a:p>
          </p:txBody>
        </p:sp>
        <p:sp>
          <p:nvSpPr>
            <p:cNvPr id="25" name="Rectangle 1057"/>
            <p:cNvSpPr>
              <a:spLocks noChangeArrowheads="1"/>
            </p:cNvSpPr>
            <p:nvPr/>
          </p:nvSpPr>
          <p:spPr bwMode="auto">
            <a:xfrm>
              <a:off x="6239148" y="4353882"/>
              <a:ext cx="1327150" cy="43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OS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512-4K bytes</a:t>
              </a:r>
            </a:p>
          </p:txBody>
        </p:sp>
        <p:sp>
          <p:nvSpPr>
            <p:cNvPr id="26" name="Rectangle 1058"/>
            <p:cNvSpPr>
              <a:spLocks noChangeArrowheads="1"/>
            </p:cNvSpPr>
            <p:nvPr/>
          </p:nvSpPr>
          <p:spPr bwMode="auto">
            <a:xfrm>
              <a:off x="6201048" y="5296991"/>
              <a:ext cx="1319213" cy="43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user/operator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Comic Sans MS" panose="030F0702030302020204" pitchFamily="66" charset="0"/>
                </a:rPr>
                <a:t>Mbytes</a:t>
              </a:r>
            </a:p>
          </p:txBody>
        </p:sp>
        <p:sp>
          <p:nvSpPr>
            <p:cNvPr id="27" name="Rectangle 1059"/>
            <p:cNvSpPr>
              <a:spLocks noChangeArrowheads="1"/>
            </p:cNvSpPr>
            <p:nvPr/>
          </p:nvSpPr>
          <p:spPr bwMode="auto">
            <a:xfrm>
              <a:off x="7394848" y="1367371"/>
              <a:ext cx="1445909" cy="28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Upper Level</a:t>
              </a:r>
            </a:p>
          </p:txBody>
        </p:sp>
        <p:sp>
          <p:nvSpPr>
            <p:cNvPr id="28" name="Rectangle 1060"/>
            <p:cNvSpPr>
              <a:spLocks noChangeArrowheads="1"/>
            </p:cNvSpPr>
            <p:nvPr/>
          </p:nvSpPr>
          <p:spPr bwMode="auto">
            <a:xfrm>
              <a:off x="7242448" y="5949589"/>
              <a:ext cx="1436291" cy="28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  <a:latin typeface="Comic Sans MS" panose="030F0702030302020204" pitchFamily="66" charset="0"/>
                </a:rPr>
                <a:t>Lower Level</a:t>
              </a:r>
            </a:p>
          </p:txBody>
        </p:sp>
        <p:sp>
          <p:nvSpPr>
            <p:cNvPr id="29" name="Line 1061"/>
            <p:cNvSpPr>
              <a:spLocks noChangeShapeType="1"/>
            </p:cNvSpPr>
            <p:nvPr/>
          </p:nvSpPr>
          <p:spPr bwMode="auto">
            <a:xfrm flipV="1">
              <a:off x="7763148" y="1878222"/>
              <a:ext cx="0" cy="3918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062"/>
            <p:cNvSpPr>
              <a:spLocks noChangeArrowheads="1"/>
            </p:cNvSpPr>
            <p:nvPr/>
          </p:nvSpPr>
          <p:spPr bwMode="auto">
            <a:xfrm>
              <a:off x="7852048" y="1840329"/>
              <a:ext cx="814388" cy="284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faster</a:t>
              </a:r>
            </a:p>
          </p:txBody>
        </p:sp>
        <p:sp>
          <p:nvSpPr>
            <p:cNvPr id="31" name="Line 1063"/>
            <p:cNvSpPr>
              <a:spLocks noChangeShapeType="1"/>
            </p:cNvSpPr>
            <p:nvPr/>
          </p:nvSpPr>
          <p:spPr bwMode="auto">
            <a:xfrm>
              <a:off x="8372748" y="2226274"/>
              <a:ext cx="0" cy="32896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1064"/>
            <p:cNvSpPr>
              <a:spLocks noChangeArrowheads="1"/>
            </p:cNvSpPr>
            <p:nvPr/>
          </p:nvSpPr>
          <p:spPr bwMode="auto">
            <a:xfrm>
              <a:off x="8004448" y="5611361"/>
              <a:ext cx="843180" cy="28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Comic Sans MS" panose="030F0702030302020204" pitchFamily="66" charset="0"/>
                </a:rPr>
                <a:t>Larger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34068" y="171136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Size / speed</a:t>
            </a:r>
            <a:endParaRPr lang="zh-CN" altLang="en-US" i="1" dirty="0">
              <a:solidFill>
                <a:srgbClr val="0000FF"/>
              </a:solidFill>
            </a:endParaRPr>
          </a:p>
        </p:txBody>
      </p:sp>
      <p:sp>
        <p:nvSpPr>
          <p:cNvPr id="35" name="Rectangle 669"/>
          <p:cNvSpPr>
            <a:spLocks noChangeArrowheads="1"/>
          </p:cNvSpPr>
          <p:nvPr/>
        </p:nvSpPr>
        <p:spPr bwMode="auto">
          <a:xfrm>
            <a:off x="550448" y="2000570"/>
            <a:ext cx="2515477" cy="32906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kumimoji="1" lang="en-US" altLang="zh-CN" sz="1600" dirty="0">
                <a:latin typeface="Comic Sans MS" pitchFamily="66" charset="0"/>
              </a:rPr>
              <a:t>1000B/300ps</a:t>
            </a:r>
          </a:p>
          <a:p>
            <a:pPr eaLnBrk="0" hangingPunct="0"/>
            <a:endParaRPr kumimoji="1" lang="en-US" altLang="zh-CN" sz="1600" dirty="0">
              <a:latin typeface="Comic Sans MS" pitchFamily="66" charset="0"/>
            </a:endParaRPr>
          </a:p>
          <a:p>
            <a:pPr eaLnBrk="0" hangingPunct="0"/>
            <a:endParaRPr kumimoji="1" lang="en-US" altLang="zh-CN" sz="1600" dirty="0">
              <a:latin typeface="Comic Sans MS" pitchFamily="66" charset="0"/>
            </a:endParaRPr>
          </a:p>
          <a:p>
            <a:pPr eaLnBrk="0" hangingPunct="0"/>
            <a:r>
              <a:rPr kumimoji="1" lang="en-US" altLang="zh-CN" sz="1600" dirty="0">
                <a:latin typeface="Comic Sans MS" pitchFamily="66" charset="0"/>
              </a:rPr>
              <a:t>64KB/1ns</a:t>
            </a:r>
          </a:p>
          <a:p>
            <a:pPr eaLnBrk="0" hangingPunct="0"/>
            <a:r>
              <a:rPr kumimoji="1" lang="en-US" altLang="zh-CN" sz="1600" dirty="0">
                <a:latin typeface="Comic Sans MS" pitchFamily="66" charset="0"/>
              </a:rPr>
              <a:t>256KB/3-10ns</a:t>
            </a:r>
          </a:p>
          <a:p>
            <a:pPr eaLnBrk="0" hangingPunct="0"/>
            <a:r>
              <a:rPr kumimoji="1" lang="en-US" altLang="zh-CN" sz="1600" dirty="0">
                <a:latin typeface="Comic Sans MS" pitchFamily="66" charset="0"/>
              </a:rPr>
              <a:t>2-4MB/10-20ns</a:t>
            </a:r>
          </a:p>
          <a:p>
            <a:pPr eaLnBrk="0" hangingPunct="0"/>
            <a:endParaRPr kumimoji="1" lang="en-US" altLang="zh-CN" sz="1600" dirty="0">
              <a:latin typeface="Comic Sans MS" pitchFamily="66" charset="0"/>
            </a:endParaRPr>
          </a:p>
          <a:p>
            <a:pPr eaLnBrk="0" hangingPunct="0"/>
            <a:endParaRPr kumimoji="1" lang="en-US" altLang="zh-CN" sz="1600" dirty="0">
              <a:latin typeface="Comic Sans MS" pitchFamily="66" charset="0"/>
            </a:endParaRPr>
          </a:p>
          <a:p>
            <a:pPr eaLnBrk="0" hangingPunct="0"/>
            <a:r>
              <a:rPr kumimoji="1" lang="en-US" altLang="zh-CN" sz="1600" dirty="0">
                <a:latin typeface="Comic Sans MS" pitchFamily="66" charset="0"/>
              </a:rPr>
              <a:t>4-16GB/50-100ns</a:t>
            </a:r>
          </a:p>
          <a:p>
            <a:pPr eaLnBrk="0" hangingPunct="0"/>
            <a:endParaRPr kumimoji="1" lang="en-US" altLang="zh-CN" sz="1600" dirty="0">
              <a:latin typeface="Comic Sans MS" pitchFamily="66" charset="0"/>
            </a:endParaRPr>
          </a:p>
          <a:p>
            <a:pPr eaLnBrk="0" hangingPunct="0"/>
            <a:endParaRPr kumimoji="1" lang="en-US" altLang="zh-CN" sz="1600" dirty="0">
              <a:latin typeface="Comic Sans MS" pitchFamily="66" charset="0"/>
            </a:endParaRPr>
          </a:p>
          <a:p>
            <a:pPr eaLnBrk="0" hangingPunct="0"/>
            <a:endParaRPr kumimoji="1" lang="en-US" altLang="zh-CN" sz="1600" dirty="0">
              <a:latin typeface="Comic Sans MS" pitchFamily="66" charset="0"/>
            </a:endParaRPr>
          </a:p>
          <a:p>
            <a:pPr eaLnBrk="0" hangingPunct="0"/>
            <a:r>
              <a:rPr kumimoji="1" lang="en-US" altLang="zh-CN" sz="1600" dirty="0">
                <a:latin typeface="Comic Sans MS" pitchFamily="66" charset="0"/>
              </a:rPr>
              <a:t>4-16TB/5-10ms</a:t>
            </a:r>
          </a:p>
        </p:txBody>
      </p:sp>
      <p:sp>
        <p:nvSpPr>
          <p:cNvPr id="36" name="右大括号 35"/>
          <p:cNvSpPr/>
          <p:nvPr/>
        </p:nvSpPr>
        <p:spPr bwMode="auto">
          <a:xfrm>
            <a:off x="2351584" y="2768248"/>
            <a:ext cx="432048" cy="73276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374A14F-9D24-CC8C-D5CF-FAB8CC55D729}"/>
              </a:ext>
            </a:extLst>
          </p:cNvPr>
          <p:cNvSpPr txBox="1"/>
          <p:nvPr/>
        </p:nvSpPr>
        <p:spPr>
          <a:xfrm>
            <a:off x="4770283" y="1043091"/>
            <a:ext cx="368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存储大，速度慢   </a:t>
            </a:r>
            <a:r>
              <a:rPr lang="en-US" altLang="zh-CN" dirty="0"/>
              <a:t>-&gt;  </a:t>
            </a:r>
            <a:r>
              <a:rPr lang="zh-CN" altLang="en-US" dirty="0"/>
              <a:t>层次化设计</a:t>
            </a:r>
          </a:p>
        </p:txBody>
      </p:sp>
    </p:spTree>
    <p:extLst>
      <p:ext uri="{BB962C8B-B14F-4D97-AF65-F5344CB8AC3E}">
        <p14:creationId xmlns:p14="http://schemas.microsoft.com/office/powerpoint/2010/main" val="103733196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8752" y="2276872"/>
            <a:ext cx="11233248" cy="1470025"/>
          </a:xfrm>
        </p:spPr>
        <p:txBody>
          <a:bodyPr>
            <a:noAutofit/>
          </a:bodyPr>
          <a:lstStyle/>
          <a:p>
            <a:pPr algn="l"/>
            <a:r>
              <a:rPr lang="en-US" altLang="zh-CN" sz="7200" b="1" dirty="0">
                <a:solidFill>
                  <a:srgbClr val="C00000"/>
                </a:solidFill>
              </a:rPr>
              <a:t>1.3  Below Your Program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15D265-858B-4522-941A-C622E72EF54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04782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1055440" y="95408"/>
            <a:ext cx="7078737" cy="955675"/>
          </a:xfrm>
        </p:spPr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</a:rPr>
              <a:t>Computer organization</a:t>
            </a:r>
            <a:endParaRPr dirty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021" y="1059711"/>
            <a:ext cx="8229600" cy="6128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Decomposability of computer systems</a:t>
            </a:r>
            <a:endParaRPr dirty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 rot="-5400000">
            <a:off x="-772805" y="3887394"/>
            <a:ext cx="2843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Arial" panose="020B0604020202020204" pitchFamily="34" charset="0"/>
              </a:rPr>
              <a:t>Computer System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54283" name="AutoShape 11"/>
          <p:cNvSpPr>
            <a:spLocks/>
          </p:cNvSpPr>
          <p:nvPr/>
        </p:nvSpPr>
        <p:spPr bwMode="auto">
          <a:xfrm>
            <a:off x="2706649" y="2072883"/>
            <a:ext cx="269875" cy="1695446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>
              <a:latin typeface="Arial" panose="020B0604020202020204" pitchFamily="34" charset="0"/>
            </a:endParaRPr>
          </a:p>
        </p:txBody>
      </p:sp>
      <p:sp>
        <p:nvSpPr>
          <p:cNvPr id="54287" name="AutoShape 11"/>
          <p:cNvSpPr>
            <a:spLocks/>
          </p:cNvSpPr>
          <p:nvPr/>
        </p:nvSpPr>
        <p:spPr bwMode="auto">
          <a:xfrm>
            <a:off x="935345" y="2914256"/>
            <a:ext cx="269875" cy="2185988"/>
          </a:xfrm>
          <a:prstGeom prst="leftBrace">
            <a:avLst>
              <a:gd name="adj1" fmla="val 72638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>
              <a:latin typeface="Arial" panose="020B0604020202020204" pitchFamily="34" charset="0"/>
            </a:endParaRPr>
          </a:p>
        </p:txBody>
      </p:sp>
      <p:sp>
        <p:nvSpPr>
          <p:cNvPr id="54288" name="矩形 16"/>
          <p:cNvSpPr>
            <a:spLocks noChangeArrowheads="1"/>
          </p:cNvSpPr>
          <p:nvPr/>
        </p:nvSpPr>
        <p:spPr bwMode="auto">
          <a:xfrm>
            <a:off x="1205219" y="4871644"/>
            <a:ext cx="1589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Arial" panose="020B0604020202020204" pitchFamily="34" charset="0"/>
              </a:rPr>
              <a:t>Hardware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54289" name="矩形 17"/>
          <p:cNvSpPr>
            <a:spLocks noChangeArrowheads="1"/>
          </p:cNvSpPr>
          <p:nvPr/>
        </p:nvSpPr>
        <p:spPr bwMode="auto">
          <a:xfrm>
            <a:off x="1262370" y="2690420"/>
            <a:ext cx="1484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Arial" panose="020B0604020202020204" pitchFamily="34" charset="0"/>
              </a:rPr>
              <a:t>Software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1" name="矩形 16">
            <a:extLst>
              <a:ext uri="{FF2B5EF4-FFF2-40B4-BE49-F238E27FC236}">
                <a16:creationId xmlns:a16="http://schemas.microsoft.com/office/drawing/2014/main" id="{0A4F56DF-9B1B-4B78-B218-D3668003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749" y="2000688"/>
            <a:ext cx="73833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Application software</a:t>
            </a:r>
            <a:r>
              <a:rPr kumimoji="1" lang="en-US" altLang="zh-CN" sz="2400" b="1" dirty="0">
                <a:latin typeface="Arial" panose="020B0604020202020204" pitchFamily="34" charset="0"/>
              </a:rPr>
              <a:t>(</a:t>
            </a:r>
            <a:r>
              <a:rPr kumimoji="1" lang="zh-CN" altLang="en-US" sz="2400" b="1" dirty="0">
                <a:latin typeface="Arial" panose="020B0604020202020204" pitchFamily="34" charset="0"/>
              </a:rPr>
              <a:t>应用软件</a:t>
            </a:r>
            <a:r>
              <a:rPr kumimoji="1" lang="en-US" altLang="zh-CN" sz="2400" b="1" dirty="0">
                <a:latin typeface="Arial" panose="020B0604020202020204" pitchFamily="34" charset="0"/>
              </a:rPr>
              <a:t>): word, PPT, office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2" name="矩形 16">
            <a:extLst>
              <a:ext uri="{FF2B5EF4-FFF2-40B4-BE49-F238E27FC236}">
                <a16:creationId xmlns:a16="http://schemas.microsoft.com/office/drawing/2014/main" id="{CF1F76F9-99D2-44D5-838A-837E1D15C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097" y="3384283"/>
            <a:ext cx="2717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Arial" panose="020B0604020202020204" pitchFamily="34" charset="0"/>
              </a:rPr>
              <a:t>System  software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3" name="矩形 16">
            <a:extLst>
              <a:ext uri="{FF2B5EF4-FFF2-40B4-BE49-F238E27FC236}">
                <a16:creationId xmlns:a16="http://schemas.microsoft.com/office/drawing/2014/main" id="{71EE2908-E45F-4556-B457-5A7921CB1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984" y="2662085"/>
            <a:ext cx="5292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OS(</a:t>
            </a:r>
            <a:r>
              <a:rPr kumimoji="1" lang="zh-CN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操作系统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4" name="矩形 16">
            <a:extLst>
              <a:ext uri="{FF2B5EF4-FFF2-40B4-BE49-F238E27FC236}">
                <a16:creationId xmlns:a16="http://schemas.microsoft.com/office/drawing/2014/main" id="{4AAA999B-C128-494F-A6FD-4B908BA0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646" y="3197955"/>
            <a:ext cx="4870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Compiler</a:t>
            </a:r>
            <a:r>
              <a:rPr kumimoji="1" lang="en-US" altLang="zh-CN" sz="2400" b="1" dirty="0">
                <a:latin typeface="Arial" panose="020B0604020202020204" pitchFamily="34" charset="0"/>
              </a:rPr>
              <a:t>(</a:t>
            </a:r>
            <a:r>
              <a:rPr kumimoji="1" lang="zh-CN" altLang="en-US" sz="2400" b="1" dirty="0">
                <a:latin typeface="Arial" panose="020B0604020202020204" pitchFamily="34" charset="0"/>
              </a:rPr>
              <a:t>编译器</a:t>
            </a:r>
            <a:r>
              <a:rPr kumimoji="1" lang="en-US" altLang="zh-CN" sz="2400" b="1" dirty="0">
                <a:latin typeface="Arial" panose="020B0604020202020204" pitchFamily="34" charset="0"/>
              </a:rPr>
              <a:t>)</a:t>
            </a:r>
            <a:r>
              <a:rPr kumimoji="1" lang="zh-CN" altLang="en-US" sz="2400" b="1" dirty="0">
                <a:latin typeface="Arial" panose="020B0604020202020204" pitchFamily="34" charset="0"/>
              </a:rPr>
              <a:t>：</a:t>
            </a:r>
            <a:r>
              <a:rPr kumimoji="1" lang="en-US" altLang="zh-CN" sz="2400" b="1" dirty="0">
                <a:latin typeface="Arial" panose="020B0604020202020204" pitchFamily="34" charset="0"/>
              </a:rPr>
              <a:t>GCC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5" name="AutoShape 11">
            <a:extLst>
              <a:ext uri="{FF2B5EF4-FFF2-40B4-BE49-F238E27FC236}">
                <a16:creationId xmlns:a16="http://schemas.microsoft.com/office/drawing/2014/main" id="{F98903C9-C647-4E60-BEE2-72DE7082D45D}"/>
              </a:ext>
            </a:extLst>
          </p:cNvPr>
          <p:cNvSpPr>
            <a:spLocks/>
          </p:cNvSpPr>
          <p:nvPr/>
        </p:nvSpPr>
        <p:spPr bwMode="auto">
          <a:xfrm>
            <a:off x="5768011" y="2767391"/>
            <a:ext cx="269875" cy="1695446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>
              <a:latin typeface="Arial" panose="020B0604020202020204" pitchFamily="34" charset="0"/>
            </a:endParaRPr>
          </a:p>
        </p:txBody>
      </p:sp>
      <p:sp>
        <p:nvSpPr>
          <p:cNvPr id="26" name="矩形 16">
            <a:extLst>
              <a:ext uri="{FF2B5EF4-FFF2-40B4-BE49-F238E27FC236}">
                <a16:creationId xmlns:a16="http://schemas.microsoft.com/office/drawing/2014/main" id="{B114192F-9855-4289-8B1C-BC1210D43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268" y="3764926"/>
            <a:ext cx="62321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Firmware</a:t>
            </a:r>
            <a:r>
              <a:rPr kumimoji="1" lang="en-US" altLang="zh-CN" sz="2400" b="1" dirty="0">
                <a:latin typeface="Arial" panose="020B0604020202020204" pitchFamily="34" charset="0"/>
              </a:rPr>
              <a:t>(Driver software):</a:t>
            </a:r>
            <a:r>
              <a:rPr kumimoji="1" lang="zh-CN" altLang="en-US" sz="2400" b="1" dirty="0">
                <a:latin typeface="Arial" panose="020B0604020202020204" pitchFamily="34" charset="0"/>
              </a:rPr>
              <a:t>例如：网卡驱动</a:t>
            </a:r>
          </a:p>
        </p:txBody>
      </p:sp>
      <p:pic>
        <p:nvPicPr>
          <p:cNvPr id="16" name="Picture 11" descr="f01-02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44" y="4007250"/>
            <a:ext cx="2812580" cy="281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6">
            <a:extLst>
              <a:ext uri="{FF2B5EF4-FFF2-40B4-BE49-F238E27FC236}">
                <a16:creationId xmlns:a16="http://schemas.microsoft.com/office/drawing/2014/main" id="{E8BA9691-D65E-198B-9821-510B9CB4F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112" y="4226591"/>
            <a:ext cx="4870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DBMS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F5A590-5FBF-D7A8-A8B3-CF76C9B11CC4}"/>
              </a:ext>
            </a:extLst>
          </p:cNvPr>
          <p:cNvSpPr txBox="1"/>
          <p:nvPr/>
        </p:nvSpPr>
        <p:spPr>
          <a:xfrm>
            <a:off x="6611782" y="5149921"/>
            <a:ext cx="463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硬件和软件具有</a:t>
            </a:r>
            <a:r>
              <a:rPr lang="zh-CN" altLang="en-US" b="1" dirty="0">
                <a:solidFill>
                  <a:srgbClr val="FF0000"/>
                </a:solidFill>
              </a:rPr>
              <a:t>功能等价性</a:t>
            </a:r>
            <a:r>
              <a:rPr lang="zh-CN" altLang="en-US" dirty="0"/>
              <a:t>（既可以由硬件实现，又可以由软件实现），硬件具有更高的执行条件，软件具有更好的灵活性</a:t>
            </a:r>
          </a:p>
        </p:txBody>
      </p:sp>
    </p:spTree>
    <p:extLst>
      <p:ext uri="{BB962C8B-B14F-4D97-AF65-F5344CB8AC3E}">
        <p14:creationId xmlns:p14="http://schemas.microsoft.com/office/powerpoint/2010/main" val="193634352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602229-79DC-47D3-B68C-34E3FFEED93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7408" y="251866"/>
            <a:ext cx="8496944" cy="955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/>
              <a:t>Levels of program code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D59526B-B815-4433-8C7C-2124F3740AAC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63352" y="1886320"/>
            <a:ext cx="7152116" cy="283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High-level programming language(</a:t>
            </a:r>
            <a:r>
              <a:rPr lang="zh-CN" altLang="en-US" sz="2400" dirty="0">
                <a:solidFill>
                  <a:schemeClr val="tx1"/>
                </a:solidFill>
              </a:rPr>
              <a:t>高级编程语言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Assembly language(</a:t>
            </a:r>
            <a:r>
              <a:rPr lang="zh-CN" altLang="en-US" sz="2400" dirty="0">
                <a:solidFill>
                  <a:schemeClr val="tx1"/>
                </a:solidFill>
              </a:rPr>
              <a:t>汇编语言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en-US" altLang="zh-CN" sz="2000" dirty="0"/>
              <a:t> </a:t>
            </a:r>
            <a:r>
              <a:rPr lang="en-US" altLang="zh-CN" sz="1800" dirty="0"/>
              <a:t>Symbolic notations    </a:t>
            </a:r>
            <a:r>
              <a:rPr lang="en-US" altLang="zh-CN" sz="1800" dirty="0">
                <a:solidFill>
                  <a:srgbClr val="0000FF"/>
                </a:solidFill>
              </a:rPr>
              <a:t>ex.    add A, B</a:t>
            </a: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hlink"/>
                </a:solidFill>
              </a:rPr>
              <a:t> </a:t>
            </a:r>
            <a:r>
              <a:rPr lang="en-US" altLang="zh-CN" sz="1800" dirty="0"/>
              <a:t>The assembler translates them into machine instruction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Machine language(</a:t>
            </a:r>
            <a:r>
              <a:rPr lang="zh-CN" altLang="en-US" sz="2400" dirty="0">
                <a:solidFill>
                  <a:schemeClr val="tx1"/>
                </a:solidFill>
              </a:rPr>
              <a:t>机器语言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zh-CN" altLang="en-US" sz="1800" dirty="0"/>
              <a:t>二进制，计算机唯一能认识的语言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B3DA93A-901B-CCAA-5884-D3783ECF7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6664" y="1883296"/>
            <a:ext cx="1201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>
                <a:solidFill>
                  <a:schemeClr val="accent2"/>
                </a:solidFill>
              </a:rPr>
              <a:t>Compiler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31A054B4-5F06-8EB8-4BD9-63258BBB5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264" y="2492896"/>
            <a:ext cx="23685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 dirty="0" err="1"/>
              <a:t>lw</a:t>
            </a:r>
            <a:r>
              <a:rPr lang="en-US" altLang="zh-CN" sz="2000" dirty="0"/>
              <a:t>     $15, 0($2)</a:t>
            </a:r>
          </a:p>
          <a:p>
            <a:pPr>
              <a:buClr>
                <a:srgbClr val="CC0000"/>
              </a:buClr>
            </a:pPr>
            <a:r>
              <a:rPr lang="en-US" altLang="zh-CN" sz="2000" dirty="0"/>
              <a:t>add   $16, $15, $14</a:t>
            </a:r>
          </a:p>
          <a:p>
            <a:pPr>
              <a:buClr>
                <a:srgbClr val="CC0000"/>
              </a:buClr>
            </a:pPr>
            <a:r>
              <a:rPr lang="en-US" altLang="zh-CN" sz="2000" dirty="0"/>
              <a:t>add   $17, $15, $13</a:t>
            </a:r>
          </a:p>
          <a:p>
            <a:pPr>
              <a:buClr>
                <a:srgbClr val="CC0000"/>
              </a:buClr>
            </a:pPr>
            <a:r>
              <a:rPr lang="en-US" altLang="zh-CN" sz="2000" dirty="0" err="1"/>
              <a:t>lw</a:t>
            </a:r>
            <a:r>
              <a:rPr lang="en-US" altLang="zh-CN" sz="2000" dirty="0"/>
              <a:t>     $18, 0($12)</a:t>
            </a:r>
          </a:p>
          <a:p>
            <a:pPr>
              <a:buClr>
                <a:srgbClr val="CC0000"/>
              </a:buClr>
            </a:pPr>
            <a:r>
              <a:rPr lang="en-US" altLang="zh-CN" sz="2000" dirty="0" err="1"/>
              <a:t>lw</a:t>
            </a:r>
            <a:r>
              <a:rPr lang="en-US" altLang="zh-CN" sz="2000" dirty="0"/>
              <a:t>     $19, 0($17)</a:t>
            </a:r>
          </a:p>
          <a:p>
            <a:pPr>
              <a:buClr>
                <a:srgbClr val="CC0000"/>
              </a:buClr>
            </a:pPr>
            <a:r>
              <a:rPr lang="en-US" altLang="zh-CN" sz="2000" dirty="0"/>
              <a:t>add   $20, $18, $19</a:t>
            </a:r>
          </a:p>
          <a:p>
            <a:pPr>
              <a:buClr>
                <a:srgbClr val="CC0000"/>
              </a:buClr>
            </a:pPr>
            <a:r>
              <a:rPr lang="en-US" altLang="zh-CN" sz="2000" dirty="0" err="1"/>
              <a:t>sw</a:t>
            </a:r>
            <a:r>
              <a:rPr lang="en-US" altLang="zh-CN" sz="2000" dirty="0"/>
              <a:t>    $20, 0($16)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213D136A-3E9C-10AB-FD44-7172A3303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4664" y="1349896"/>
            <a:ext cx="1631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 dirty="0"/>
              <a:t>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+ c;</a:t>
            </a: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9E7B428B-388E-F435-45BA-477572D53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6664" y="180709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6734B0BD-527B-D88C-9722-D5A2333E7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62864" y="470269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A16E0812-93EC-0B5B-9E97-25F24C92E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2864" y="4778896"/>
            <a:ext cx="138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>
                <a:solidFill>
                  <a:schemeClr val="accent2"/>
                </a:solidFill>
              </a:rPr>
              <a:t>Assembler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8A76040D-529D-7234-A87B-6D752C90F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827" y="5245636"/>
            <a:ext cx="23034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 dirty="0"/>
              <a:t>000000101100000</a:t>
            </a:r>
          </a:p>
          <a:p>
            <a:pPr>
              <a:buClr>
                <a:srgbClr val="CC0000"/>
              </a:buClr>
            </a:pPr>
            <a:r>
              <a:rPr lang="en-US" altLang="zh-CN" sz="2000" dirty="0"/>
              <a:t>110100000100010</a:t>
            </a:r>
          </a:p>
          <a:p>
            <a:pPr>
              <a:buClr>
                <a:srgbClr val="CC0000"/>
              </a:buClr>
            </a:pPr>
            <a:r>
              <a:rPr lang="en-US" altLang="zh-CN" sz="20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73995888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273" y="89666"/>
            <a:ext cx="5400600" cy="80001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translation hierarchy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08368" y="6286608"/>
            <a:ext cx="2133600" cy="476250"/>
          </a:xfrm>
        </p:spPr>
        <p:txBody>
          <a:bodyPr/>
          <a:lstStyle/>
          <a:p>
            <a:fld id="{970DDC6D-95EC-4F68-B92B-787EC44883C7}" type="slidenum">
              <a:rPr lang="zh-CN" altLang="en-US"/>
              <a:pPr/>
              <a:t>17</a:t>
            </a:fld>
            <a:endParaRPr lang="en-US" altLang="zh-CN"/>
          </a:p>
        </p:txBody>
      </p:sp>
      <p:pic>
        <p:nvPicPr>
          <p:cNvPr id="1276932" name="Picture 4" descr="f03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9616" y="976530"/>
            <a:ext cx="6912768" cy="5571326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A96A3CE-A74A-EC82-9137-1AD343952EE3}"/>
              </a:ext>
            </a:extLst>
          </p:cNvPr>
          <p:cNvSpPr txBox="1"/>
          <p:nvPr/>
        </p:nvSpPr>
        <p:spPr>
          <a:xfrm>
            <a:off x="4943872" y="141277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编译器：高级语言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</a:t>
            </a:r>
            <a:r>
              <a:rPr lang="zh-CN" altLang="en-US" dirty="0"/>
              <a:t>汇编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AE45C4-07C3-7F2D-4AC0-F999ADB503F8}"/>
              </a:ext>
            </a:extLst>
          </p:cNvPr>
          <p:cNvSpPr txBox="1"/>
          <p:nvPr/>
        </p:nvSpPr>
        <p:spPr>
          <a:xfrm>
            <a:off x="6096000" y="278092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汇编器：汇编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</a:t>
            </a:r>
            <a:r>
              <a:rPr lang="zh-CN" altLang="en-US" dirty="0"/>
              <a:t>机器语言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57154"/>
            <a:ext cx="10515600" cy="1325563"/>
          </a:xfrm>
        </p:spPr>
        <p:txBody>
          <a:bodyPr/>
          <a:lstStyle/>
          <a:p>
            <a:r>
              <a:rPr lang="en-US" altLang="zh-CN" dirty="0"/>
              <a:t>Program execution</a:t>
            </a:r>
            <a:endParaRPr lang="zh-CN" altLang="en-US" dirty="0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6876" y="5656283"/>
            <a:ext cx="2133600" cy="476250"/>
          </a:xfrm>
        </p:spPr>
        <p:txBody>
          <a:bodyPr/>
          <a:lstStyle/>
          <a:p>
            <a:fld id="{67052BB0-9B32-43DB-8C56-083EED9F8821}" type="slidenum">
              <a:rPr lang="zh-CN" altLang="en-US"/>
              <a:pPr/>
              <a:t>18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87488" y="1184281"/>
            <a:ext cx="8713788" cy="4606925"/>
            <a:chOff x="158" y="1117"/>
            <a:chExt cx="5489" cy="2902"/>
          </a:xfrm>
        </p:grpSpPr>
        <p:sp>
          <p:nvSpPr>
            <p:cNvPr id="1258500" name="Oval 4"/>
            <p:cNvSpPr>
              <a:spLocks noChangeArrowheads="1"/>
            </p:cNvSpPr>
            <p:nvPr/>
          </p:nvSpPr>
          <p:spPr bwMode="auto">
            <a:xfrm>
              <a:off x="1106" y="2205"/>
              <a:ext cx="969" cy="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 sz="2000"/>
                <a:t>Object</a:t>
              </a:r>
            </a:p>
            <a:p>
              <a:pPr marL="342900" indent="-342900" algn="ctr">
                <a:lnSpc>
                  <a:spcPct val="80000"/>
                </a:lnSpc>
              </a:pPr>
              <a:r>
                <a:rPr lang="en-US" altLang="zh-CN" sz="2000"/>
                <a:t>model</a:t>
              </a:r>
            </a:p>
          </p:txBody>
        </p:sp>
        <p:sp>
          <p:nvSpPr>
            <p:cNvPr id="1258501" name="Oval 5"/>
            <p:cNvSpPr>
              <a:spLocks noChangeArrowheads="1"/>
            </p:cNvSpPr>
            <p:nvPr/>
          </p:nvSpPr>
          <p:spPr bwMode="auto">
            <a:xfrm>
              <a:off x="2375" y="1933"/>
              <a:ext cx="970" cy="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 sz="2000"/>
                <a:t>Byte</a:t>
              </a:r>
            </a:p>
            <a:p>
              <a:pPr marL="342900" indent="-342900" algn="ctr">
                <a:lnSpc>
                  <a:spcPct val="80000"/>
                </a:lnSpc>
              </a:pPr>
              <a:r>
                <a:rPr lang="en-US" altLang="zh-CN" sz="2000"/>
                <a:t>Code</a:t>
              </a:r>
            </a:p>
          </p:txBody>
        </p:sp>
        <p:sp>
          <p:nvSpPr>
            <p:cNvPr id="1258502" name="Oval 6"/>
            <p:cNvSpPr>
              <a:spLocks noChangeArrowheads="1"/>
            </p:cNvSpPr>
            <p:nvPr/>
          </p:nvSpPr>
          <p:spPr bwMode="auto">
            <a:xfrm>
              <a:off x="1062" y="1117"/>
              <a:ext cx="970" cy="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 sz="2000"/>
                <a:t>Source</a:t>
              </a:r>
            </a:p>
            <a:p>
              <a:pPr marL="342900" indent="-342900" algn="ctr">
                <a:lnSpc>
                  <a:spcPct val="80000"/>
                </a:lnSpc>
              </a:pPr>
              <a:r>
                <a:rPr lang="en-US" altLang="zh-CN" sz="2000"/>
                <a:t>Code</a:t>
              </a:r>
            </a:p>
          </p:txBody>
        </p:sp>
        <p:sp>
          <p:nvSpPr>
            <p:cNvPr id="1258503" name="AutoShape 7"/>
            <p:cNvSpPr>
              <a:spLocks noChangeArrowheads="1"/>
            </p:cNvSpPr>
            <p:nvPr/>
          </p:nvSpPr>
          <p:spPr bwMode="auto">
            <a:xfrm>
              <a:off x="158" y="1298"/>
              <a:ext cx="903" cy="318"/>
            </a:xfrm>
            <a:prstGeom prst="notchedRightArrow">
              <a:avLst>
                <a:gd name="adj1" fmla="val 50000"/>
                <a:gd name="adj2" fmla="val 7099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Editor</a:t>
              </a:r>
            </a:p>
          </p:txBody>
        </p:sp>
        <p:sp>
          <p:nvSpPr>
            <p:cNvPr id="1258504" name="Oval 8"/>
            <p:cNvSpPr>
              <a:spLocks noChangeArrowheads="1"/>
            </p:cNvSpPr>
            <p:nvPr/>
          </p:nvSpPr>
          <p:spPr bwMode="auto">
            <a:xfrm>
              <a:off x="1106" y="3294"/>
              <a:ext cx="969" cy="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 sz="2000"/>
                <a:t>Executable</a:t>
              </a:r>
            </a:p>
            <a:p>
              <a:pPr marL="342900" indent="-342900" algn="ctr">
                <a:lnSpc>
                  <a:spcPct val="80000"/>
                </a:lnSpc>
              </a:pPr>
              <a:r>
                <a:rPr lang="en-US" altLang="zh-CN" sz="2000"/>
                <a:t>File</a:t>
              </a:r>
            </a:p>
          </p:txBody>
        </p:sp>
        <p:sp>
          <p:nvSpPr>
            <p:cNvPr id="1258505" name="AutoShape 9"/>
            <p:cNvSpPr>
              <a:spLocks noChangeArrowheads="1"/>
            </p:cNvSpPr>
            <p:nvPr/>
          </p:nvSpPr>
          <p:spPr bwMode="auto">
            <a:xfrm>
              <a:off x="2075" y="3475"/>
              <a:ext cx="1984" cy="318"/>
            </a:xfrm>
            <a:prstGeom prst="notchedRightArrow">
              <a:avLst>
                <a:gd name="adj1" fmla="val 50000"/>
                <a:gd name="adj2" fmla="val 15597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Excute</a:t>
              </a:r>
            </a:p>
          </p:txBody>
        </p:sp>
        <p:sp>
          <p:nvSpPr>
            <p:cNvPr id="1258506" name="AutoShape 10"/>
            <p:cNvSpPr>
              <a:spLocks noChangeArrowheads="1"/>
            </p:cNvSpPr>
            <p:nvPr/>
          </p:nvSpPr>
          <p:spPr bwMode="auto">
            <a:xfrm rot="2326679">
              <a:off x="1791" y="1797"/>
              <a:ext cx="749" cy="318"/>
            </a:xfrm>
            <a:prstGeom prst="notchedRightArrow">
              <a:avLst>
                <a:gd name="adj1" fmla="val 50000"/>
                <a:gd name="adj2" fmla="val 5888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 sz="1600">
                  <a:solidFill>
                    <a:srgbClr val="FF0000"/>
                  </a:solidFill>
                </a:rPr>
                <a:t>Compile</a:t>
              </a:r>
            </a:p>
          </p:txBody>
        </p:sp>
        <p:sp>
          <p:nvSpPr>
            <p:cNvPr id="1258507" name="AutoShape 11"/>
            <p:cNvSpPr>
              <a:spLocks noChangeArrowheads="1"/>
            </p:cNvSpPr>
            <p:nvPr/>
          </p:nvSpPr>
          <p:spPr bwMode="auto">
            <a:xfrm>
              <a:off x="4059" y="3113"/>
              <a:ext cx="1180" cy="725"/>
            </a:xfrm>
            <a:prstGeom prst="horizontalScroll">
              <a:avLst>
                <a:gd name="adj" fmla="val 125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 b="1">
                  <a:solidFill>
                    <a:srgbClr val="0000FF"/>
                  </a:solidFill>
                  <a:ea typeface="楷体_GB2312" pitchFamily="49" charset="-122"/>
                </a:rPr>
                <a:t>Run</a:t>
              </a:r>
              <a:endParaRPr lang="zh-CN" altLang="en-US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258508" name="AutoShape 12"/>
            <p:cNvSpPr>
              <a:spLocks noChangeArrowheads="1"/>
            </p:cNvSpPr>
            <p:nvPr/>
          </p:nvSpPr>
          <p:spPr bwMode="auto">
            <a:xfrm rot="5400000">
              <a:off x="2948" y="515"/>
              <a:ext cx="1814" cy="3584"/>
            </a:xfrm>
            <a:custGeom>
              <a:avLst/>
              <a:gdLst>
                <a:gd name="G0" fmla="+- 12621 0 0"/>
                <a:gd name="G1" fmla="+- 5481 0 0"/>
                <a:gd name="G2" fmla="+- 12158 0 5481"/>
                <a:gd name="G3" fmla="+- G2 0 5481"/>
                <a:gd name="G4" fmla="*/ G3 32768 32059"/>
                <a:gd name="G5" fmla="*/ G4 1 2"/>
                <a:gd name="G6" fmla="+- 21600 0 12621"/>
                <a:gd name="G7" fmla="*/ G6 5481 6079"/>
                <a:gd name="G8" fmla="+- G7 12621 0"/>
                <a:gd name="T0" fmla="*/ 12621 w 21600"/>
                <a:gd name="T1" fmla="*/ 0 h 21600"/>
                <a:gd name="T2" fmla="*/ 12621 w 21600"/>
                <a:gd name="T3" fmla="*/ 12158 h 21600"/>
                <a:gd name="T4" fmla="*/ 61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21" y="0"/>
                  </a:lnTo>
                  <a:lnTo>
                    <a:pt x="12621" y="5481"/>
                  </a:lnTo>
                  <a:lnTo>
                    <a:pt x="12427" y="5481"/>
                  </a:lnTo>
                  <a:cubicBezTo>
                    <a:pt x="5564" y="5481"/>
                    <a:pt x="0" y="8470"/>
                    <a:pt x="0" y="12158"/>
                  </a:cubicBezTo>
                  <a:lnTo>
                    <a:pt x="0" y="21600"/>
                  </a:lnTo>
                  <a:lnTo>
                    <a:pt x="1222" y="21600"/>
                  </a:lnTo>
                  <a:lnTo>
                    <a:pt x="1222" y="12158"/>
                  </a:lnTo>
                  <a:cubicBezTo>
                    <a:pt x="1222" y="9131"/>
                    <a:pt x="6239" y="6677"/>
                    <a:pt x="12427" y="6677"/>
                  </a:cubicBezTo>
                  <a:lnTo>
                    <a:pt x="12621" y="6677"/>
                  </a:lnTo>
                  <a:lnTo>
                    <a:pt x="12621" y="12158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Interpreter</a:t>
              </a:r>
              <a:endPara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258509" name="AutoShape 13"/>
            <p:cNvSpPr>
              <a:spLocks noChangeArrowheads="1"/>
            </p:cNvSpPr>
            <p:nvPr/>
          </p:nvSpPr>
          <p:spPr bwMode="auto">
            <a:xfrm>
              <a:off x="1370" y="1842"/>
              <a:ext cx="397" cy="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zh-CN" altLang="en-US" sz="2000" b="1">
                  <a:solidFill>
                    <a:srgbClr val="FF0000"/>
                  </a:solidFill>
                </a:rPr>
                <a:t>编</a:t>
              </a:r>
            </a:p>
            <a:p>
              <a:pPr marL="342900" indent="-342900" algn="ctr">
                <a:lnSpc>
                  <a:spcPct val="80000"/>
                </a:lnSpc>
              </a:pPr>
              <a:r>
                <a:rPr lang="zh-CN" altLang="en-US" sz="2000" b="1">
                  <a:solidFill>
                    <a:srgbClr val="FF0000"/>
                  </a:solidFill>
                </a:rPr>
                <a:t>译</a:t>
              </a:r>
            </a:p>
          </p:txBody>
        </p:sp>
        <p:sp>
          <p:nvSpPr>
            <p:cNvPr id="1258510" name="AutoShape 14"/>
            <p:cNvSpPr>
              <a:spLocks noChangeArrowheads="1"/>
            </p:cNvSpPr>
            <p:nvPr/>
          </p:nvSpPr>
          <p:spPr bwMode="auto">
            <a:xfrm>
              <a:off x="1370" y="2931"/>
              <a:ext cx="397" cy="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>
                  <a:solidFill>
                    <a:srgbClr val="FF0000"/>
                  </a:solidFill>
                </a:rPr>
                <a:t>Link</a:t>
              </a:r>
            </a:p>
          </p:txBody>
        </p:sp>
        <p:sp>
          <p:nvSpPr>
            <p:cNvPr id="1258511" name="AutoShape 15"/>
            <p:cNvSpPr>
              <a:spLocks noChangeArrowheads="1"/>
            </p:cNvSpPr>
            <p:nvPr/>
          </p:nvSpPr>
          <p:spPr bwMode="auto">
            <a:xfrm rot="-24062626">
              <a:off x="3389" y="2387"/>
              <a:ext cx="442" cy="1315"/>
            </a:xfrm>
            <a:prstGeom prst="downArrowCallout">
              <a:avLst>
                <a:gd name="adj1" fmla="val 25000"/>
                <a:gd name="adj2" fmla="val 25000"/>
                <a:gd name="adj3" fmla="val 49585"/>
                <a:gd name="adj4" fmla="val 478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/>
                <a:t>interpreter</a:t>
              </a:r>
              <a:endParaRPr lang="zh-CN" altLang="en-US"/>
            </a:p>
          </p:txBody>
        </p:sp>
        <p:sp>
          <p:nvSpPr>
            <p:cNvPr id="1258512" name="AutoShape 16"/>
            <p:cNvSpPr>
              <a:spLocks noChangeArrowheads="1"/>
            </p:cNvSpPr>
            <p:nvPr/>
          </p:nvSpPr>
          <p:spPr bwMode="auto">
            <a:xfrm>
              <a:off x="348" y="2523"/>
              <a:ext cx="660" cy="454"/>
            </a:xfrm>
            <a:prstGeom prst="flowChartMagneticTap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/>
                <a:t>Static</a:t>
              </a:r>
            </a:p>
            <a:p>
              <a:pPr marL="342900" indent="-342900" algn="ctr">
                <a:lnSpc>
                  <a:spcPct val="80000"/>
                </a:lnSpc>
              </a:pPr>
              <a:r>
                <a:rPr lang="en-US" altLang="zh-CN"/>
                <a:t>Libary</a:t>
              </a:r>
            </a:p>
          </p:txBody>
        </p:sp>
        <p:sp>
          <p:nvSpPr>
            <p:cNvPr id="1258513" name="Line 17"/>
            <p:cNvSpPr>
              <a:spLocks noChangeShapeType="1"/>
            </p:cNvSpPr>
            <p:nvPr/>
          </p:nvSpPr>
          <p:spPr bwMode="auto">
            <a:xfrm>
              <a:off x="1008" y="2931"/>
              <a:ext cx="485" cy="18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514" name="AutoShape 18"/>
            <p:cNvSpPr>
              <a:spLocks noChangeArrowheads="1"/>
            </p:cNvSpPr>
            <p:nvPr/>
          </p:nvSpPr>
          <p:spPr bwMode="auto">
            <a:xfrm>
              <a:off x="2023" y="2976"/>
              <a:ext cx="661" cy="454"/>
            </a:xfrm>
            <a:prstGeom prst="flowChartMagneticTap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</a:pPr>
              <a:r>
                <a:rPr lang="en-US" altLang="zh-CN"/>
                <a:t>Dynamic</a:t>
              </a:r>
            </a:p>
            <a:p>
              <a:pPr marL="342900" indent="-342900" algn="ctr">
                <a:lnSpc>
                  <a:spcPct val="80000"/>
                </a:lnSpc>
              </a:pPr>
              <a:r>
                <a:rPr lang="en-US" altLang="zh-CN"/>
                <a:t>Link Libary</a:t>
              </a:r>
              <a:endParaRPr lang="zh-CN" altLang="en-US" b="1">
                <a:solidFill>
                  <a:srgbClr val="009900"/>
                </a:solidFill>
              </a:endParaRPr>
            </a:p>
          </p:txBody>
        </p:sp>
        <p:sp>
          <p:nvSpPr>
            <p:cNvPr id="1258515" name="Line 19"/>
            <p:cNvSpPr>
              <a:spLocks noChangeShapeType="1"/>
            </p:cNvSpPr>
            <p:nvPr/>
          </p:nvSpPr>
          <p:spPr bwMode="auto">
            <a:xfrm>
              <a:off x="2684" y="3385"/>
              <a:ext cx="485" cy="18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8516" name="Oval 20"/>
          <p:cNvSpPr>
            <a:spLocks noChangeArrowheads="1"/>
          </p:cNvSpPr>
          <p:nvPr/>
        </p:nvSpPr>
        <p:spPr bwMode="auto">
          <a:xfrm>
            <a:off x="1560513" y="2768606"/>
            <a:ext cx="4032250" cy="33115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80000"/>
              </a:lnSpc>
            </a:pPr>
            <a:r>
              <a:rPr lang="en-US" altLang="zh-CN" sz="2400">
                <a:solidFill>
                  <a:srgbClr val="FF33CC"/>
                </a:solidFill>
              </a:rPr>
              <a:t>C</a:t>
            </a:r>
            <a:r>
              <a:rPr lang="zh-CN" altLang="en-US" sz="2400">
                <a:solidFill>
                  <a:srgbClr val="FF33CC"/>
                </a:solidFill>
              </a:rPr>
              <a:t>、</a:t>
            </a:r>
            <a:r>
              <a:rPr lang="en-US" altLang="zh-CN" sz="2400">
                <a:solidFill>
                  <a:srgbClr val="FF33CC"/>
                </a:solidFill>
              </a:rPr>
              <a:t>C++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>
                <a:solidFill>
                  <a:srgbClr val="FF33CC"/>
                </a:solidFill>
              </a:rPr>
              <a:t>Pascal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>
                <a:solidFill>
                  <a:srgbClr val="FF33CC"/>
                </a:solidFill>
              </a:rPr>
              <a:t>Fortran</a:t>
            </a:r>
          </a:p>
        </p:txBody>
      </p:sp>
      <p:sp>
        <p:nvSpPr>
          <p:cNvPr id="1258517" name="Oval 21"/>
          <p:cNvSpPr>
            <a:spLocks noChangeArrowheads="1"/>
          </p:cNvSpPr>
          <p:nvPr/>
        </p:nvSpPr>
        <p:spPr bwMode="auto">
          <a:xfrm>
            <a:off x="7321551" y="1327155"/>
            <a:ext cx="1511300" cy="137001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</a:pPr>
            <a:r>
              <a:rPr lang="en-US" altLang="zh-CN" sz="2400">
                <a:solidFill>
                  <a:srgbClr val="FF33CC"/>
                </a:solidFill>
              </a:rPr>
              <a:t>Basic</a:t>
            </a:r>
          </a:p>
          <a:p>
            <a:pPr marL="342900" indent="-342900" algn="ctr">
              <a:lnSpc>
                <a:spcPct val="80000"/>
              </a:lnSpc>
            </a:pPr>
            <a:r>
              <a:rPr lang="en-US" altLang="zh-CN" sz="2400">
                <a:solidFill>
                  <a:srgbClr val="FF33CC"/>
                </a:solidFill>
              </a:rPr>
              <a:t>ASP</a:t>
            </a:r>
          </a:p>
          <a:p>
            <a:pPr marL="342900" indent="-342900" algn="ctr">
              <a:lnSpc>
                <a:spcPct val="80000"/>
              </a:lnSpc>
            </a:pPr>
            <a:r>
              <a:rPr lang="en-US" altLang="zh-CN" sz="2400">
                <a:solidFill>
                  <a:srgbClr val="FF33CC"/>
                </a:solidFill>
              </a:rPr>
              <a:t>JS</a:t>
            </a:r>
          </a:p>
        </p:txBody>
      </p:sp>
      <p:sp>
        <p:nvSpPr>
          <p:cNvPr id="1258518" name="Oval 22"/>
          <p:cNvSpPr>
            <a:spLocks noChangeArrowheads="1"/>
          </p:cNvSpPr>
          <p:nvPr/>
        </p:nvSpPr>
        <p:spPr bwMode="auto">
          <a:xfrm>
            <a:off x="5087938" y="2119318"/>
            <a:ext cx="1873250" cy="15144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lnSpc>
                <a:spcPct val="80000"/>
              </a:lnSpc>
            </a:pPr>
            <a:r>
              <a:rPr lang="en-US" altLang="zh-CN" sz="2400">
                <a:solidFill>
                  <a:srgbClr val="FF33CC"/>
                </a:solidFill>
              </a:rPr>
              <a:t>Java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0A6CA8-EBE1-127F-5C36-F8D97E754426}"/>
              </a:ext>
            </a:extLst>
          </p:cNvPr>
          <p:cNvSpPr txBox="1"/>
          <p:nvPr/>
        </p:nvSpPr>
        <p:spPr>
          <a:xfrm>
            <a:off x="9908457" y="1781492"/>
            <a:ext cx="189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解释器：将源程序语句逐条翻译为机器语言并且立刻执行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B1FAEE-37DB-CDB4-D9BE-F6A25DEA289A}"/>
              </a:ext>
            </a:extLst>
          </p:cNvPr>
          <p:cNvSpPr txBox="1"/>
          <p:nvPr/>
        </p:nvSpPr>
        <p:spPr>
          <a:xfrm>
            <a:off x="5735960" y="2119318"/>
            <a:ext cx="10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FF9B37-725C-55D2-A971-443D84918944}"/>
              </a:ext>
            </a:extLst>
          </p:cNvPr>
          <p:cNvSpPr txBox="1"/>
          <p:nvPr/>
        </p:nvSpPr>
        <p:spPr>
          <a:xfrm>
            <a:off x="5663952" y="5656283"/>
            <a:ext cx="1584176" cy="37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执行器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5692" y="2132856"/>
            <a:ext cx="11640616" cy="2334121"/>
          </a:xfrm>
        </p:spPr>
        <p:txBody>
          <a:bodyPr>
            <a:noAutofit/>
          </a:bodyPr>
          <a:lstStyle/>
          <a:p>
            <a:pPr algn="l"/>
            <a:r>
              <a:rPr lang="en-US" altLang="zh-CN" sz="7200" b="1" dirty="0">
                <a:solidFill>
                  <a:srgbClr val="C00000"/>
                </a:solidFill>
              </a:rPr>
              <a:t>1.4 Under the covers </a:t>
            </a:r>
            <a:br>
              <a:rPr lang="en-US" altLang="zh-CN" sz="7200" b="1" dirty="0">
                <a:solidFill>
                  <a:srgbClr val="C00000"/>
                </a:solidFill>
              </a:rPr>
            </a:br>
            <a:r>
              <a:rPr lang="en-US" altLang="zh-CN" sz="7200" b="1" dirty="0">
                <a:solidFill>
                  <a:srgbClr val="C00000"/>
                </a:solidFill>
              </a:rPr>
              <a:t> computer hardware system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15D265-858B-4522-941A-C622E72EF54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3462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34888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CN" sz="7200" b="1" dirty="0">
                <a:solidFill>
                  <a:srgbClr val="C00000"/>
                </a:solidFill>
              </a:rPr>
              <a:t>1.1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915D265-858B-4522-941A-C622E72EF54B}" type="slidenum">
              <a:rPr lang="zh-CN" altLang="en-US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31705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472497" y="305911"/>
            <a:ext cx="7280939" cy="955675"/>
          </a:xfrm>
        </p:spPr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</a:rPr>
              <a:t>Computer organization</a:t>
            </a:r>
            <a:endParaRPr dirty="0">
              <a:ea typeface="黑体" panose="02010609060101010101" pitchFamily="49" charset="-122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 rot="-5400000">
            <a:off x="512266" y="2816477"/>
            <a:ext cx="2843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Arial" panose="020B0604020202020204" pitchFamily="34" charset="0"/>
              </a:rPr>
              <a:t>Computer System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352428" y="2600577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287341" y="3826127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Memory 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363541" y="5058027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I/O interface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231904" y="1914777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Control unit  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231904" y="2929189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Datapath</a:t>
            </a:r>
            <a:r>
              <a:rPr kumimoji="1" lang="en-US" altLang="zh-CN" sz="2400" b="1" dirty="0">
                <a:highlight>
                  <a:srgbClr val="FFFF00"/>
                </a:highlight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137558" y="2287227"/>
            <a:ext cx="3464994" cy="168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Path: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multiplexors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30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ALU: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adder, multiplier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54283" name="AutoShape 11"/>
          <p:cNvSpPr>
            <a:spLocks/>
          </p:cNvSpPr>
          <p:nvPr/>
        </p:nvSpPr>
        <p:spPr bwMode="auto">
          <a:xfrm>
            <a:off x="4003179" y="2778377"/>
            <a:ext cx="288925" cy="2520950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>
              <a:latin typeface="Arial" panose="020B0604020202020204" pitchFamily="34" charset="0"/>
            </a:endParaRPr>
          </a:p>
        </p:txBody>
      </p:sp>
      <p:sp>
        <p:nvSpPr>
          <p:cNvPr id="54284" name="AutoShape 12"/>
          <p:cNvSpPr>
            <a:spLocks/>
          </p:cNvSpPr>
          <p:nvPr/>
        </p:nvSpPr>
        <p:spPr bwMode="auto">
          <a:xfrm>
            <a:off x="5095379" y="2122740"/>
            <a:ext cx="179387" cy="1089025"/>
          </a:xfrm>
          <a:prstGeom prst="leftBrace">
            <a:avLst>
              <a:gd name="adj1" fmla="val 64502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>
              <a:latin typeface="Arial" panose="020B0604020202020204" pitchFamily="34" charset="0"/>
            </a:endParaRPr>
          </a:p>
        </p:txBody>
      </p:sp>
      <p:sp>
        <p:nvSpPr>
          <p:cNvPr id="54285" name="AutoShape 13"/>
          <p:cNvSpPr>
            <a:spLocks/>
          </p:cNvSpPr>
          <p:nvPr/>
        </p:nvSpPr>
        <p:spPr bwMode="auto">
          <a:xfrm>
            <a:off x="6814640" y="2372965"/>
            <a:ext cx="179387" cy="1463674"/>
          </a:xfrm>
          <a:prstGeom prst="leftBrace">
            <a:avLst>
              <a:gd name="adj1" fmla="val 64684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>
              <a:latin typeface="Arial" panose="020B0604020202020204" pitchFamily="34" charset="0"/>
            </a:endParaRPr>
          </a:p>
        </p:txBody>
      </p:sp>
      <p:sp>
        <p:nvSpPr>
          <p:cNvPr id="54286" name="AutoShape 12"/>
          <p:cNvSpPr>
            <a:spLocks/>
          </p:cNvSpPr>
          <p:nvPr/>
        </p:nvSpPr>
        <p:spPr bwMode="auto">
          <a:xfrm>
            <a:off x="6238379" y="4364290"/>
            <a:ext cx="212725" cy="1622425"/>
          </a:xfrm>
          <a:prstGeom prst="leftBrace">
            <a:avLst>
              <a:gd name="adj1" fmla="val 65040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>
              <a:latin typeface="Arial" panose="020B0604020202020204" pitchFamily="34" charset="0"/>
            </a:endParaRPr>
          </a:p>
        </p:txBody>
      </p:sp>
      <p:sp>
        <p:nvSpPr>
          <p:cNvPr id="54287" name="AutoShape 11"/>
          <p:cNvSpPr>
            <a:spLocks/>
          </p:cNvSpPr>
          <p:nvPr/>
        </p:nvSpPr>
        <p:spPr bwMode="auto">
          <a:xfrm>
            <a:off x="2220416" y="1843339"/>
            <a:ext cx="269875" cy="2185988"/>
          </a:xfrm>
          <a:prstGeom prst="leftBrace">
            <a:avLst>
              <a:gd name="adj1" fmla="val 72638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>
              <a:latin typeface="Arial" panose="020B0604020202020204" pitchFamily="34" charset="0"/>
            </a:endParaRPr>
          </a:p>
        </p:txBody>
      </p:sp>
      <p:sp>
        <p:nvSpPr>
          <p:cNvPr id="54288" name="矩形 16"/>
          <p:cNvSpPr>
            <a:spLocks noChangeArrowheads="1"/>
          </p:cNvSpPr>
          <p:nvPr/>
        </p:nvSpPr>
        <p:spPr bwMode="auto">
          <a:xfrm>
            <a:off x="2490290" y="3800727"/>
            <a:ext cx="1589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</a:rPr>
              <a:t>Hardware</a:t>
            </a:r>
            <a:endParaRPr kumimoji="1" lang="zh-CN" altLang="en-US" sz="2400" b="1">
              <a:latin typeface="Arial" panose="020B0604020202020204" pitchFamily="34" charset="0"/>
            </a:endParaRPr>
          </a:p>
        </p:txBody>
      </p:sp>
      <p:sp>
        <p:nvSpPr>
          <p:cNvPr id="54289" name="矩形 17"/>
          <p:cNvSpPr>
            <a:spLocks noChangeArrowheads="1"/>
          </p:cNvSpPr>
          <p:nvPr/>
        </p:nvSpPr>
        <p:spPr bwMode="auto">
          <a:xfrm>
            <a:off x="2547441" y="1619503"/>
            <a:ext cx="1484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Arial" panose="020B0604020202020204" pitchFamily="34" charset="0"/>
              </a:rPr>
              <a:t>Software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54290" name="Text Box 10"/>
          <p:cNvSpPr txBox="1">
            <a:spLocks noChangeArrowheads="1"/>
          </p:cNvSpPr>
          <p:nvPr/>
        </p:nvSpPr>
        <p:spPr bwMode="auto">
          <a:xfrm>
            <a:off x="6460629" y="4291265"/>
            <a:ext cx="2585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kumimoji="1"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</a:p>
        </p:txBody>
      </p:sp>
      <p:sp>
        <p:nvSpPr>
          <p:cNvPr id="54291" name="Text Box 10"/>
          <p:cNvSpPr txBox="1">
            <a:spLocks noChangeArrowheads="1"/>
          </p:cNvSpPr>
          <p:nvPr/>
        </p:nvSpPr>
        <p:spPr bwMode="auto">
          <a:xfrm>
            <a:off x="6423741" y="5031894"/>
            <a:ext cx="418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Bidirectional: </a:t>
            </a:r>
            <a:r>
              <a:rPr kumimoji="1"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RS-232,USB</a:t>
            </a:r>
          </a:p>
        </p:txBody>
      </p:sp>
      <p:sp>
        <p:nvSpPr>
          <p:cNvPr id="54292" name="Text Box 10"/>
          <p:cNvSpPr txBox="1">
            <a:spLocks noChangeArrowheads="1"/>
          </p:cNvSpPr>
          <p:nvPr/>
        </p:nvSpPr>
        <p:spPr bwMode="auto">
          <a:xfrm>
            <a:off x="6435228" y="5691440"/>
            <a:ext cx="3547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kumimoji="1"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VGA</a:t>
            </a:r>
            <a:r>
              <a:rPr kumimoji="1"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27E1A4-174D-6A87-D65A-CC0742CDA5D5}"/>
              </a:ext>
            </a:extLst>
          </p:cNvPr>
          <p:cNvSpPr txBox="1"/>
          <p:nvPr/>
        </p:nvSpPr>
        <p:spPr>
          <a:xfrm>
            <a:off x="10272464" y="274452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其中有控制器</a:t>
            </a:r>
          </a:p>
        </p:txBody>
      </p:sp>
    </p:spTree>
    <p:extLst>
      <p:ext uri="{BB962C8B-B14F-4D97-AF65-F5344CB8AC3E}">
        <p14:creationId xmlns:p14="http://schemas.microsoft.com/office/powerpoint/2010/main" val="427991251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CF87B46-E4B9-4B61-85DB-9CD370F0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123817"/>
            <a:ext cx="7149480" cy="64088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Memory: A safe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F71C46-4248-411C-B50C-BF6E61F7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9" y="908720"/>
            <a:ext cx="11856640" cy="3214919"/>
          </a:xfrm>
        </p:spPr>
        <p:txBody>
          <a:bodyPr/>
          <a:lstStyle/>
          <a:p>
            <a:r>
              <a:rPr lang="en-US" altLang="zh-CN" sz="2000" dirty="0"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Memory(</a:t>
            </a:r>
            <a:r>
              <a:rPr lang="zh-CN" altLang="en-US" sz="2000" dirty="0"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存储</a:t>
            </a:r>
            <a:r>
              <a:rPr lang="en-US" altLang="zh-CN" sz="2000" dirty="0"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): </a:t>
            </a:r>
            <a:r>
              <a:rPr lang="en-US" altLang="zh-CN" sz="2000" b="0" dirty="0"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the storage area programs are kept and that contains the data needed by the running programs</a:t>
            </a:r>
          </a:p>
          <a:p>
            <a:r>
              <a:rPr lang="en-US" altLang="zh-CN" sz="2000" dirty="0"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Main Memory(</a:t>
            </a:r>
            <a:r>
              <a:rPr lang="zh-CN" altLang="en-US" sz="2000" dirty="0"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主存</a:t>
            </a:r>
            <a:r>
              <a:rPr lang="en-US" altLang="zh-CN" sz="2000" dirty="0"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): 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volatile</a:t>
            </a:r>
            <a:r>
              <a:rPr lang="en-US" altLang="zh-CN" sz="2000" b="0" dirty="0"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; used to hold programs while they are running.( DRAM in computers)</a:t>
            </a:r>
          </a:p>
          <a:p>
            <a:r>
              <a:rPr lang="en-US" altLang="zh-CN" sz="2000" dirty="0"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Second memory</a:t>
            </a:r>
            <a:r>
              <a:rPr lang="en-US" altLang="zh-CN" sz="2000" b="0" dirty="0"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en-US" altLang="zh-CN" sz="2000" dirty="0">
                <a:solidFill>
                  <a:srgbClr val="FF0000"/>
                </a:solidFill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nonvolatile</a:t>
            </a:r>
            <a:r>
              <a:rPr lang="en-US" altLang="zh-CN" sz="2000" b="0" dirty="0">
                <a:latin typeface="Arial Narrow" panose="020B0606020202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; used to store programs and data between runs. (Flash in PMD, magnetic disks)</a:t>
            </a:r>
          </a:p>
          <a:p>
            <a:r>
              <a:rPr lang="en-US" altLang="zh-CN" sz="2000" dirty="0"/>
              <a:t>Volatile (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易失性</a:t>
            </a:r>
            <a:r>
              <a:rPr lang="en-US" altLang="zh-CN" sz="2000" dirty="0"/>
              <a:t>)</a:t>
            </a:r>
            <a:endParaRPr lang="en-US" altLang="zh-CN" sz="1600" dirty="0"/>
          </a:p>
          <a:p>
            <a:pPr lvl="1"/>
            <a:r>
              <a:rPr lang="en-US" altLang="zh-CN" sz="1600" dirty="0"/>
              <a:t>DRAM (</a:t>
            </a:r>
            <a:r>
              <a:rPr lang="en-US" altLang="zh-CN" sz="1600" b="0" dirty="0"/>
              <a:t>Dynamic Random-Access Memory</a:t>
            </a:r>
            <a:r>
              <a:rPr lang="en-US" altLang="zh-CN" sz="1600" dirty="0"/>
              <a:t>):</a:t>
            </a:r>
            <a:r>
              <a:rPr lang="zh-CN" altLang="en-US" sz="1600" dirty="0"/>
              <a:t>动态随机存储器</a:t>
            </a:r>
            <a:endParaRPr lang="en-US" altLang="zh-CN" sz="1600" b="0" dirty="0"/>
          </a:p>
          <a:p>
            <a:pPr lvl="1"/>
            <a:r>
              <a:rPr lang="en-US" altLang="zh-CN" sz="1600" dirty="0"/>
              <a:t>SRAM (</a:t>
            </a:r>
            <a:r>
              <a:rPr lang="en-US" altLang="zh-CN" sz="1600" b="0" dirty="0"/>
              <a:t>Static Random Access Memory)</a:t>
            </a:r>
            <a:r>
              <a:rPr lang="zh-CN" altLang="en-US" sz="1600" b="0" dirty="0"/>
              <a:t>：静态随机存储器</a:t>
            </a:r>
            <a:endParaRPr lang="en-US" altLang="zh-CN" sz="1600" b="0" dirty="0"/>
          </a:p>
          <a:p>
            <a:r>
              <a:rPr lang="en-US" altLang="zh-CN" sz="2000" dirty="0"/>
              <a:t>Nonvolatile (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非易失性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1600" dirty="0"/>
              <a:t>Solid state memory (</a:t>
            </a:r>
            <a:r>
              <a:rPr lang="en-US" altLang="zh-CN" sz="1600" b="0" dirty="0"/>
              <a:t>Flash Memory</a:t>
            </a:r>
            <a:r>
              <a:rPr lang="en-US" altLang="zh-CN" sz="1600" dirty="0"/>
              <a:t>):</a:t>
            </a:r>
            <a:r>
              <a:rPr lang="zh-CN" altLang="en-US" sz="1600" dirty="0"/>
              <a:t>固态硬盘 </a:t>
            </a:r>
            <a:r>
              <a:rPr lang="en-US" altLang="zh-CN" sz="1600" dirty="0"/>
              <a:t>or </a:t>
            </a:r>
            <a:r>
              <a:rPr lang="zh-CN" altLang="en-US" sz="1600" dirty="0"/>
              <a:t>闪存</a:t>
            </a:r>
            <a:endParaRPr lang="en-US" altLang="zh-CN" sz="1600" dirty="0"/>
          </a:p>
          <a:p>
            <a:pPr lvl="1"/>
            <a:r>
              <a:rPr lang="en-US" altLang="zh-CN" sz="1600" dirty="0"/>
              <a:t>Magnetic disk (</a:t>
            </a:r>
            <a:r>
              <a:rPr lang="en-US" altLang="zh-CN" sz="1600" b="0" dirty="0"/>
              <a:t>Hard disk)</a:t>
            </a:r>
            <a:r>
              <a:rPr lang="en-US" altLang="zh-CN" sz="1600" dirty="0"/>
              <a:t> </a:t>
            </a:r>
            <a:r>
              <a:rPr lang="zh-CN" altLang="en-US" sz="1600" dirty="0"/>
              <a:t>：硬盘</a:t>
            </a:r>
            <a:endParaRPr lang="en-US" altLang="zh-CN" sz="1600" dirty="0"/>
          </a:p>
          <a:p>
            <a:endParaRPr lang="zh-CN" altLang="en-US" dirty="0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D67B39B-252D-4C42-B1D4-596757427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18837"/>
              </p:ext>
            </p:extLst>
          </p:nvPr>
        </p:nvGraphicFramePr>
        <p:xfrm>
          <a:off x="839416" y="4365104"/>
          <a:ext cx="950505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991873012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1075013312"/>
                    </a:ext>
                  </a:extLst>
                </a:gridCol>
                <a:gridCol w="1756841">
                  <a:extLst>
                    <a:ext uri="{9D8B030D-6E8A-4147-A177-3AD203B41FA5}">
                      <a16:colId xmlns:a16="http://schemas.microsoft.com/office/drawing/2014/main" val="181997622"/>
                    </a:ext>
                  </a:extLst>
                </a:gridCol>
                <a:gridCol w="1073152">
                  <a:extLst>
                    <a:ext uri="{9D8B030D-6E8A-4147-A177-3AD203B41FA5}">
                      <a16:colId xmlns:a16="http://schemas.microsoft.com/office/drawing/2014/main" val="3648514467"/>
                    </a:ext>
                  </a:extLst>
                </a:gridCol>
                <a:gridCol w="1373952">
                  <a:extLst>
                    <a:ext uri="{9D8B030D-6E8A-4147-A177-3AD203B41FA5}">
                      <a16:colId xmlns:a16="http://schemas.microsoft.com/office/drawing/2014/main" val="1824717389"/>
                    </a:ext>
                  </a:extLst>
                </a:gridCol>
                <a:gridCol w="2228771">
                  <a:extLst>
                    <a:ext uri="{9D8B030D-6E8A-4147-A177-3AD203B41FA5}">
                      <a16:colId xmlns:a16="http://schemas.microsoft.com/office/drawing/2014/main" val="226923358"/>
                    </a:ext>
                  </a:extLst>
                </a:gridCol>
              </a:tblGrid>
              <a:tr h="346588">
                <a:tc gridSpan="2"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Memory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b="0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Price</a:t>
                      </a:r>
                      <a:endParaRPr lang="zh-CN" altLang="en-US" sz="1800" b="0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Speed</a:t>
                      </a:r>
                      <a:endParaRPr lang="zh-CN" altLang="en-US" sz="1800" b="0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Capacity</a:t>
                      </a:r>
                      <a:endParaRPr lang="zh-CN" altLang="en-US" sz="1800" b="0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Used for</a:t>
                      </a:r>
                      <a:endParaRPr lang="zh-CN" altLang="en-US" sz="1800" b="0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129233"/>
                  </a:ext>
                </a:extLst>
              </a:tr>
              <a:tr h="346588"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SRAM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volatile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/</a:t>
                      </a:r>
                      <a:endParaRPr lang="zh-CN" altLang="en-US" sz="1800" b="0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Fastest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KB~MB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Cache</a:t>
                      </a:r>
                      <a:endParaRPr lang="zh-CN" altLang="en-US" sz="1800" b="0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894031"/>
                  </a:ext>
                </a:extLst>
              </a:tr>
              <a:tr h="346588"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DRAM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volatile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$3~4/GB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Fast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MB~GB</a:t>
                      </a:r>
                      <a:endParaRPr lang="zh-CN" altLang="en-US" sz="1800" b="0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Main memory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414343"/>
                  </a:ext>
                </a:extLst>
              </a:tr>
              <a:tr h="346588"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Hard disk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nonvolatile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$0.05~1/GB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Slow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TB~PB</a:t>
                      </a:r>
                      <a:endParaRPr lang="zh-CN" altLang="en-US" sz="1800" b="0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PC Storage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868001"/>
                  </a:ext>
                </a:extLst>
              </a:tr>
              <a:tr h="341840"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Flash Memory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nonvolatile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$0.75~$1/GB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Medium</a:t>
                      </a:r>
                      <a:endParaRPr lang="zh-CN" altLang="en-US" sz="1800" b="0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GB~TB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PMD Storage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99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87560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1544" y="24208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C00000"/>
                </a:solidFill>
              </a:rPr>
              <a:t>1.6  Performance </a:t>
            </a:r>
          </a:p>
        </p:txBody>
      </p:sp>
    </p:spTree>
    <p:extLst>
      <p:ext uri="{BB962C8B-B14F-4D97-AF65-F5344CB8AC3E}">
        <p14:creationId xmlns:p14="http://schemas.microsoft.com/office/powerpoint/2010/main" val="336852878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0"/>
            <a:ext cx="10515600" cy="1325563"/>
          </a:xfrm>
        </p:spPr>
        <p:txBody>
          <a:bodyPr/>
          <a:lstStyle/>
          <a:p>
            <a:r>
              <a:rPr lang="en-US" altLang="zh-CN" dirty="0"/>
              <a:t>Defining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4775" y="1142984"/>
            <a:ext cx="10613786" cy="50943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Response (Execution) time </a:t>
            </a:r>
            <a:r>
              <a:rPr lang="zh-CN" altLang="en-US" dirty="0">
                <a:latin typeface="Comic Sans MS" pitchFamily="66" charset="0"/>
              </a:rPr>
              <a:t>执行时间</a:t>
            </a:r>
            <a:endParaRPr lang="en-US" altLang="zh-CN" dirty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user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system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the only unimpeachable measure of performance  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唯一无懈可击的业绩衡量标准</a:t>
            </a:r>
            <a:endParaRPr lang="en-US" altLang="zh-CN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Comic Sans MS" pitchFamily="66" charset="0"/>
              </a:rPr>
              <a:t>Mobile devices</a:t>
            </a:r>
            <a:endParaRPr lang="en-US" altLang="zh-CN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CPU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designer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CPU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administrator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server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3D996DA-7C7E-4E65-913D-844CC083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29025"/>
              </p:ext>
            </p:extLst>
          </p:nvPr>
        </p:nvGraphicFramePr>
        <p:xfrm>
          <a:off x="5576151" y="3140968"/>
          <a:ext cx="6327982" cy="271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0428">
                  <a:extLst>
                    <a:ext uri="{9D8B030D-6E8A-4147-A177-3AD203B41FA5}">
                      <a16:colId xmlns:a16="http://schemas.microsoft.com/office/drawing/2014/main" val="3998647666"/>
                    </a:ext>
                  </a:extLst>
                </a:gridCol>
                <a:gridCol w="1548227">
                  <a:extLst>
                    <a:ext uri="{9D8B030D-6E8A-4147-A177-3AD203B41FA5}">
                      <a16:colId xmlns:a16="http://schemas.microsoft.com/office/drawing/2014/main" val="914893194"/>
                    </a:ext>
                  </a:extLst>
                </a:gridCol>
                <a:gridCol w="2109327">
                  <a:extLst>
                    <a:ext uri="{9D8B030D-6E8A-4147-A177-3AD203B41FA5}">
                      <a16:colId xmlns:a16="http://schemas.microsoft.com/office/drawing/2014/main" val="1299161440"/>
                    </a:ext>
                  </a:extLst>
                </a:gridCol>
              </a:tblGrid>
              <a:tr h="3453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baseline="0" dirty="0"/>
                        <a:t>改进性能的方法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baseline="0" dirty="0"/>
                        <a:t>Response time 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baseline="0"/>
                        <a:t>Throughput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716620"/>
                  </a:ext>
                </a:extLst>
              </a:tr>
              <a:tr h="5294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baseline="0" dirty="0"/>
                        <a:t>Replacing a faster processor 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baseline="0" dirty="0"/>
                        <a:t>↑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baseline="0" dirty="0"/>
                        <a:t>↑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555602"/>
                  </a:ext>
                </a:extLst>
              </a:tr>
              <a:tr h="8765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baseline="0" dirty="0"/>
                        <a:t>Adding additional processors for a system use MP for independent task</a:t>
                      </a:r>
                      <a:endParaRPr lang="zh-CN" altLang="en-US" sz="20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baseline="0" dirty="0"/>
                        <a:t>-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baseline="0" dirty="0"/>
                        <a:t>↑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02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07260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533" y="332656"/>
            <a:ext cx="10311019" cy="6624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Response (Execution) time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Comic Sans MS" pitchFamily="66" charset="0"/>
              </a:rPr>
              <a:t>计算机完成一项任务所需的总时间，包括磁盘访问、内存访问、</a:t>
            </a:r>
            <a:r>
              <a:rPr lang="en-US" altLang="zh-CN" dirty="0">
                <a:latin typeface="Comic Sans MS" pitchFamily="66" charset="0"/>
              </a:rPr>
              <a:t>I/O</a:t>
            </a:r>
            <a:r>
              <a:rPr lang="zh-CN" altLang="en-US" dirty="0">
                <a:latin typeface="Comic Sans MS" pitchFamily="66" charset="0"/>
              </a:rPr>
              <a:t>活动、操作系统开销、</a:t>
            </a:r>
            <a:r>
              <a:rPr lang="en-US" altLang="zh-CN" dirty="0">
                <a:latin typeface="Comic Sans MS" pitchFamily="66" charset="0"/>
              </a:rPr>
              <a:t>CPU</a:t>
            </a:r>
            <a:r>
              <a:rPr lang="zh-CN" altLang="en-US" dirty="0">
                <a:latin typeface="Comic Sans MS" pitchFamily="66" charset="0"/>
              </a:rPr>
              <a:t>执行时间</a:t>
            </a:r>
            <a:endParaRPr lang="en-US" altLang="zh-CN" dirty="0">
              <a:latin typeface="Comic Sans MS" pitchFamily="66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CPU time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Comic Sans MS" pitchFamily="66" charset="0"/>
              </a:rPr>
              <a:t>CPU</a:t>
            </a:r>
            <a:r>
              <a:rPr lang="zh-CN" altLang="en-US" dirty="0">
                <a:latin typeface="Comic Sans MS" pitchFamily="66" charset="0"/>
              </a:rPr>
              <a:t>用于特定任务的实际计算时间</a:t>
            </a:r>
            <a:endParaRPr lang="en-US" altLang="zh-CN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Throughput(Bandwidth</a:t>
            </a:r>
            <a:r>
              <a:rPr lang="zh-CN" altLang="en-US" dirty="0">
                <a:solidFill>
                  <a:srgbClr val="0000FF"/>
                </a:solidFill>
                <a:latin typeface="Comic Sans MS" pitchFamily="66" charset="0"/>
              </a:rPr>
              <a:t>带宽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Comic Sans MS" pitchFamily="66" charset="0"/>
              </a:rPr>
              <a:t>在给定时间内所做的总功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Comic Sans MS" pitchFamily="66" charset="0"/>
              </a:rPr>
              <a:t>单位时间内完成的任务数</a:t>
            </a:r>
            <a:endParaRPr lang="en-US" altLang="zh-CN" dirty="0">
              <a:latin typeface="Comic Sans MS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latin typeface="Comic Sans MS" pitchFamily="66" charset="0"/>
            </a:endParaRP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3D0BF24-8A46-A499-947E-DE1D2BF0D182}"/>
              </a:ext>
            </a:extLst>
          </p:cNvPr>
          <p:cNvSpPr txBox="1">
            <a:spLocks/>
          </p:cNvSpPr>
          <p:nvPr/>
        </p:nvSpPr>
        <p:spPr>
          <a:xfrm>
            <a:off x="1559496" y="3068960"/>
            <a:ext cx="892899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70000"/>
              </a:lnSpc>
              <a:spcBef>
                <a:spcPct val="450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CPU time is further divided into: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User time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- time spent in user mode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System time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- time spent in OS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630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99456" y="0"/>
            <a:ext cx="9009758" cy="1214422"/>
          </a:xfrm>
        </p:spPr>
        <p:txBody>
          <a:bodyPr/>
          <a:lstStyle/>
          <a:p>
            <a:pPr eaLnBrk="1" hangingPunct="1"/>
            <a:r>
              <a:rPr lang="en-US" altLang="zh-CN" dirty="0"/>
              <a:t>Relative  Performance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18321" y="1214422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“</a:t>
            </a:r>
            <a:r>
              <a:rPr lang="en-US" altLang="zh-CN" sz="2400" dirty="0">
                <a:solidFill>
                  <a:schemeClr val="hlink"/>
                </a:solidFill>
                <a:latin typeface="Comic Sans MS" pitchFamily="66" charset="0"/>
              </a:rPr>
              <a:t>Performance of </a:t>
            </a:r>
            <a:r>
              <a:rPr lang="en-US" altLang="zh-CN" sz="2400" i="1" dirty="0" err="1">
                <a:solidFill>
                  <a:schemeClr val="hlink"/>
                </a:solidFill>
                <a:latin typeface="Comic Sans MS" pitchFamily="66" charset="0"/>
              </a:rPr>
              <a:t>P</a:t>
            </a:r>
            <a:r>
              <a:rPr lang="en-US" altLang="zh-CN" sz="2400" i="1" baseline="-25000" dirty="0" err="1">
                <a:solidFill>
                  <a:schemeClr val="hlink"/>
                </a:solidFill>
                <a:latin typeface="Comic Sans MS" pitchFamily="66" charset="0"/>
              </a:rPr>
              <a:t>1</a:t>
            </a:r>
            <a:r>
              <a:rPr lang="en-US" altLang="zh-CN" sz="2400" dirty="0">
                <a:solidFill>
                  <a:schemeClr val="hlink"/>
                </a:solidFill>
                <a:latin typeface="Comic Sans MS" pitchFamily="66" charset="0"/>
              </a:rPr>
              <a:t> is better than </a:t>
            </a:r>
            <a:r>
              <a:rPr lang="en-US" altLang="zh-CN" sz="2400" i="1" dirty="0" err="1">
                <a:solidFill>
                  <a:schemeClr val="hlink"/>
                </a:solidFill>
                <a:latin typeface="Comic Sans MS" pitchFamily="66" charset="0"/>
              </a:rPr>
              <a:t>P</a:t>
            </a:r>
            <a:r>
              <a:rPr lang="en-US" altLang="zh-CN" sz="2400" i="1" baseline="-25000" dirty="0" err="1">
                <a:solidFill>
                  <a:schemeClr val="hlink"/>
                </a:solidFill>
                <a:latin typeface="Comic Sans MS" pitchFamily="66" charset="0"/>
              </a:rPr>
              <a:t>2</a:t>
            </a:r>
            <a:r>
              <a:rPr lang="en-US" altLang="zh-CN" sz="2400" i="1" baseline="-25000" dirty="0">
                <a:latin typeface="Comic Sans MS" pitchFamily="66" charset="0"/>
              </a:rPr>
              <a:t>  </a:t>
            </a:r>
            <a:r>
              <a:rPr lang="en-US" altLang="zh-CN" sz="2400" dirty="0">
                <a:latin typeface="Comic Sans MS" pitchFamily="66" charset="0"/>
              </a:rPr>
              <a:t>” is, for a given work load </a:t>
            </a:r>
            <a:r>
              <a:rPr lang="en-US" altLang="zh-CN" sz="2400" i="1" dirty="0">
                <a:latin typeface="Comic Sans MS" pitchFamily="66" charset="0"/>
              </a:rPr>
              <a:t>L</a:t>
            </a:r>
            <a:r>
              <a:rPr lang="en-US" altLang="zh-CN" sz="2400" dirty="0">
                <a:latin typeface="Comic Sans MS" pitchFamily="66" charset="0"/>
              </a:rPr>
              <a:t>, </a:t>
            </a:r>
            <a:r>
              <a:rPr lang="en-US" altLang="zh-CN" sz="2400" i="1" dirty="0" err="1">
                <a:latin typeface="Comic Sans MS" pitchFamily="66" charset="0"/>
              </a:rPr>
              <a:t>P</a:t>
            </a:r>
            <a:r>
              <a:rPr lang="en-US" altLang="zh-CN" sz="2400" i="1" baseline="-25000" dirty="0" err="1">
                <a:latin typeface="Comic Sans MS" pitchFamily="66" charset="0"/>
              </a:rPr>
              <a:t>1</a:t>
            </a:r>
            <a:r>
              <a:rPr lang="en-US" altLang="zh-CN" sz="2400" i="1" baseline="-25000" dirty="0">
                <a:latin typeface="Comic Sans MS" pitchFamily="66" charset="0"/>
              </a:rPr>
              <a:t> </a:t>
            </a:r>
            <a:r>
              <a:rPr lang="en-US" altLang="zh-CN" sz="2400" dirty="0">
                <a:latin typeface="Comic Sans MS" pitchFamily="66" charset="0"/>
              </a:rPr>
              <a:t>takes less time to execute </a:t>
            </a:r>
            <a:r>
              <a:rPr lang="en-US" altLang="zh-CN" sz="2400" i="1" dirty="0">
                <a:latin typeface="Comic Sans MS" pitchFamily="66" charset="0"/>
              </a:rPr>
              <a:t>L</a:t>
            </a:r>
            <a:r>
              <a:rPr lang="en-US" altLang="zh-CN" sz="2400" dirty="0">
                <a:latin typeface="Comic Sans MS" pitchFamily="66" charset="0"/>
              </a:rPr>
              <a:t> than </a:t>
            </a:r>
            <a:r>
              <a:rPr lang="en-US" altLang="zh-CN" sz="2400" dirty="0" err="1">
                <a:latin typeface="Comic Sans MS" pitchFamily="66" charset="0"/>
              </a:rPr>
              <a:t>P</a:t>
            </a:r>
            <a:r>
              <a:rPr lang="en-US" altLang="zh-CN" sz="2400" baseline="-25000" dirty="0" err="1">
                <a:latin typeface="Comic Sans MS" pitchFamily="66" charset="0"/>
              </a:rPr>
              <a:t>2</a:t>
            </a:r>
            <a:r>
              <a:rPr lang="en-US" altLang="zh-CN" sz="2400" baseline="-25000" dirty="0">
                <a:latin typeface="Comic Sans MS" pitchFamily="66" charset="0"/>
              </a:rPr>
              <a:t> </a:t>
            </a:r>
            <a:r>
              <a:rPr lang="en-US" altLang="zh-CN" sz="2400" dirty="0">
                <a:latin typeface="Comic Sans MS" pitchFamily="66" charset="0"/>
              </a:rPr>
              <a:t>does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latin typeface="Comic Sans MS" pitchFamily="66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performance(</a:t>
            </a: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</a:rPr>
              <a:t>P1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) &gt; Performance(</a:t>
            </a: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</a:rPr>
              <a:t>P2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  Execution Time(P1, L) &lt; Execution Time(P2, L)</a:t>
            </a:r>
          </a:p>
          <a:p>
            <a:pPr eaLnBrk="1" hangingPunct="1"/>
            <a:endParaRPr lang="en-US" altLang="zh-CN" sz="2400" dirty="0">
              <a:latin typeface="Comic Sans MS" pitchFamily="66" charset="0"/>
              <a:sym typeface="Symbol" pitchFamily="18" charset="2"/>
            </a:endParaRPr>
          </a:p>
          <a:p>
            <a:pPr eaLnBrk="1" hangingPunct="1"/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“Processor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X is n times fast than Y</a:t>
            </a: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” is 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pic>
        <p:nvPicPr>
          <p:cNvPr id="13316" name="Picture 4" descr="chap1_2-1n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1535" y="4602086"/>
            <a:ext cx="33528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75735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7"/>
          <p:cNvSpPr>
            <a:spLocks noGrp="1" noChangeArrowheads="1"/>
          </p:cNvSpPr>
          <p:nvPr>
            <p:ph type="title"/>
          </p:nvPr>
        </p:nvSpPr>
        <p:spPr>
          <a:xfrm>
            <a:off x="625588" y="-43742"/>
            <a:ext cx="349472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CPU Clocking</a:t>
            </a:r>
            <a:endParaRPr lang="en-AU" altLang="en-US" dirty="0"/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911424" y="1311638"/>
            <a:ext cx="1036915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时钟周期  </a:t>
            </a:r>
            <a:r>
              <a:rPr lang="en-US" altLang="en-US" sz="2800" b="1" dirty="0">
                <a:solidFill>
                  <a:srgbClr val="0000FF"/>
                </a:solidFill>
              </a:rPr>
              <a:t>Clock C</a:t>
            </a:r>
            <a:r>
              <a:rPr lang="en-US" altLang="zh-CN" sz="2800" b="1" dirty="0">
                <a:solidFill>
                  <a:srgbClr val="0000FF"/>
                </a:solidFill>
              </a:rPr>
              <a:t>ircle Time</a:t>
            </a:r>
            <a:endParaRPr lang="en-US" altLang="en-US" sz="28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400" dirty="0"/>
              <a:t>	</a:t>
            </a:r>
            <a:r>
              <a:rPr lang="zh-CN" altLang="en-US" sz="2400" dirty="0"/>
              <a:t>主频的倒数</a:t>
            </a:r>
            <a:endParaRPr lang="en-US" altLang="en-US" sz="2400" dirty="0"/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主频</a:t>
            </a:r>
            <a:r>
              <a:rPr lang="zh-CN" altLang="en-US" sz="2800" dirty="0"/>
              <a:t>（时钟频率）</a:t>
            </a:r>
            <a:r>
              <a:rPr lang="en-US" altLang="en-US" sz="2800" dirty="0">
                <a:solidFill>
                  <a:srgbClr val="0000FF"/>
                </a:solidFill>
              </a:rPr>
              <a:t>Clock Rate</a:t>
            </a:r>
          </a:p>
          <a:p>
            <a:pPr marL="457200" lvl="1" indent="0">
              <a:buNone/>
            </a:pPr>
            <a:r>
              <a:rPr lang="en-US" altLang="en-US" sz="2400" dirty="0"/>
              <a:t>     </a:t>
            </a:r>
            <a:r>
              <a:rPr lang="zh-CN" altLang="en-US" sz="2400" dirty="0"/>
              <a:t>主频越高完成一个指令所需要的时间越短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CPI</a:t>
            </a:r>
            <a:r>
              <a:rPr lang="zh-CN" altLang="en-US" sz="2400" b="1" dirty="0">
                <a:solidFill>
                  <a:srgbClr val="FF0000"/>
                </a:solidFill>
              </a:rPr>
              <a:t>   </a:t>
            </a:r>
            <a:r>
              <a:rPr lang="en-US" altLang="zh-CN" sz="2400" dirty="0"/>
              <a:t>cycle per instruction </a:t>
            </a:r>
          </a:p>
          <a:p>
            <a:pPr marL="457200" lvl="1" indent="0">
              <a:buNone/>
            </a:pPr>
            <a:r>
              <a:rPr lang="en-US" altLang="en-US" sz="2400" dirty="0"/>
              <a:t>	</a:t>
            </a:r>
            <a:r>
              <a:rPr lang="zh-CN" altLang="en-US" sz="2400" dirty="0"/>
              <a:t>执行一条指令所需的时钟周期数（时钟频率不影响</a:t>
            </a:r>
            <a:r>
              <a:rPr lang="en-US" altLang="zh-CN" sz="2400" dirty="0"/>
              <a:t>CPI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执行时间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en-US" sz="2400" dirty="0"/>
              <a:t>      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AF1F1F3-9EB1-85C3-F2DD-5AD653F4A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848199"/>
              </p:ext>
            </p:extLst>
          </p:nvPr>
        </p:nvGraphicFramePr>
        <p:xfrm>
          <a:off x="2063552" y="5082045"/>
          <a:ext cx="8576199" cy="92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3987720" imgH="431640" progId="Equation.DSMT4">
                  <p:embed/>
                </p:oleObj>
              </mc:Choice>
              <mc:Fallback>
                <p:oleObj name="Equation" r:id="rId5" imgW="3987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3552" y="5082045"/>
                        <a:ext cx="8576199" cy="928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12A816F-11D8-62F1-7285-7EA359223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427448"/>
              </p:ext>
            </p:extLst>
          </p:nvPr>
        </p:nvGraphicFramePr>
        <p:xfrm>
          <a:off x="7752184" y="1916832"/>
          <a:ext cx="4104456" cy="103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7" imgW="1714320" imgH="431640" progId="Equation.DSMT4">
                  <p:embed/>
                </p:oleObj>
              </mc:Choice>
              <mc:Fallback>
                <p:oleObj name="Equation" r:id="rId7" imgW="1714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52184" y="1916832"/>
                        <a:ext cx="4104456" cy="103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0F4B69E-69E7-F2D8-C23A-32EE77BF669B}"/>
              </a:ext>
            </a:extLst>
          </p:cNvPr>
          <p:cNvSpPr txBox="1"/>
          <p:nvPr/>
        </p:nvSpPr>
        <p:spPr>
          <a:xfrm>
            <a:off x="5591944" y="630932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Instructions</a:t>
            </a:r>
            <a:r>
              <a:rPr lang="zh-CN" altLang="en-US" dirty="0"/>
              <a:t>指令条数</a:t>
            </a:r>
          </a:p>
        </p:txBody>
      </p:sp>
    </p:spTree>
    <p:extLst>
      <p:ext uri="{BB962C8B-B14F-4D97-AF65-F5344CB8AC3E}">
        <p14:creationId xmlns:p14="http://schemas.microsoft.com/office/powerpoint/2010/main" val="711873668"/>
      </p:ext>
    </p:extLst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60" y="145357"/>
            <a:ext cx="943964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CPI</a:t>
            </a:r>
            <a:r>
              <a:rPr lang="zh-CN" altLang="en-US" sz="3200" dirty="0"/>
              <a:t>是执行所有指令的平均时间周期数</a:t>
            </a:r>
            <a:endParaRPr lang="en-AU" altLang="en-US" sz="3200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E4858DC-9406-116F-881F-816322036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101748"/>
              </p:ext>
            </p:extLst>
          </p:nvPr>
        </p:nvGraphicFramePr>
        <p:xfrm>
          <a:off x="1775520" y="1403250"/>
          <a:ext cx="8064896" cy="126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5" imgW="2755800" imgH="431640" progId="Equation.DSMT4">
                  <p:embed/>
                </p:oleObj>
              </mc:Choice>
              <mc:Fallback>
                <p:oleObj name="Equation" r:id="rId5" imgW="2755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5520" y="1403250"/>
                        <a:ext cx="8064896" cy="1263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ADD95F7-8CC9-26B4-3ABA-8020D6134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913548"/>
              </p:ext>
            </p:extLst>
          </p:nvPr>
        </p:nvGraphicFramePr>
        <p:xfrm>
          <a:off x="1005405" y="3140968"/>
          <a:ext cx="10181190" cy="1263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7" imgW="3581280" imgH="444240" progId="Equation.DSMT4">
                  <p:embed/>
                </p:oleObj>
              </mc:Choice>
              <mc:Fallback>
                <p:oleObj name="Equation" r:id="rId7" imgW="3581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5405" y="3140968"/>
                        <a:ext cx="10181190" cy="1263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335501"/>
      </p:ext>
    </p:extLst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-7766"/>
            <a:ext cx="3816424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CPI Example</a:t>
            </a:r>
            <a:endParaRPr lang="en-AU" altLang="en-US" dirty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2206200" y="1002600"/>
            <a:ext cx="8270875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Alternative compiled code sequences using instructions in classes A, B, C</a:t>
            </a:r>
            <a:endParaRPr lang="en-AU" altLang="en-US" dirty="0"/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6275" y="6381751"/>
            <a:ext cx="7272338" cy="35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BF5754C4-3659-4991-8C79-29B0F2638A3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66936"/>
              </p:ext>
            </p:extLst>
          </p:nvPr>
        </p:nvGraphicFramePr>
        <p:xfrm>
          <a:off x="3216275" y="1965271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736" name="Rectangle 31"/>
          <p:cNvSpPr>
            <a:spLocks noChangeArrowheads="1"/>
          </p:cNvSpPr>
          <p:nvPr/>
        </p:nvSpPr>
        <p:spPr bwMode="auto">
          <a:xfrm>
            <a:off x="1847850" y="3779192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Sequence 1: IC = 5</a:t>
            </a:r>
          </a:p>
          <a:p>
            <a:pPr lvl="1" eaLnBrk="1" hangingPunct="1"/>
            <a:r>
              <a:rPr lang="en-US" altLang="en-US" sz="2400" dirty="0"/>
              <a:t>Clock Cycles</a:t>
            </a:r>
            <a:br>
              <a:rPr lang="en-US" altLang="en-US" sz="2400" dirty="0"/>
            </a:br>
            <a:r>
              <a:rPr lang="en-US" altLang="en-US" sz="2400" dirty="0"/>
              <a:t>= 2×1 + 1×2 + 2×3</a:t>
            </a:r>
            <a:br>
              <a:rPr lang="en-US" altLang="en-US" sz="2400" dirty="0"/>
            </a:br>
            <a:r>
              <a:rPr lang="en-US" altLang="en-US" sz="2400" dirty="0"/>
              <a:t>= 10</a:t>
            </a:r>
          </a:p>
          <a:p>
            <a:pPr lvl="1" eaLnBrk="1" hangingPunct="1"/>
            <a:r>
              <a:rPr lang="en-US" altLang="en-US" sz="2400" dirty="0"/>
              <a:t>Avg. CPI = 10/5 = 2.0</a:t>
            </a:r>
          </a:p>
        </p:txBody>
      </p:sp>
      <p:sp>
        <p:nvSpPr>
          <p:cNvPr id="72737" name="Rectangle 32"/>
          <p:cNvSpPr>
            <a:spLocks noChangeArrowheads="1"/>
          </p:cNvSpPr>
          <p:nvPr/>
        </p:nvSpPr>
        <p:spPr bwMode="auto">
          <a:xfrm>
            <a:off x="6096000" y="3779192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Sequence 2: IC = 6</a:t>
            </a:r>
          </a:p>
          <a:p>
            <a:pPr lvl="1" eaLnBrk="1" hangingPunct="1"/>
            <a:r>
              <a:rPr lang="en-US" altLang="en-US" sz="2400"/>
              <a:t>Clock Cycles</a:t>
            </a:r>
            <a:br>
              <a:rPr lang="en-US" altLang="en-US" sz="2400"/>
            </a:br>
            <a:r>
              <a:rPr lang="en-US" altLang="en-US" sz="2400"/>
              <a:t>= 4×1 + 1×2 + 1×3</a:t>
            </a:r>
            <a:br>
              <a:rPr lang="en-US" altLang="en-US" sz="2400"/>
            </a:br>
            <a:r>
              <a:rPr lang="en-US" altLang="en-US" sz="2400"/>
              <a:t>= 9</a:t>
            </a:r>
          </a:p>
          <a:p>
            <a:pPr lvl="1" eaLnBrk="1" hangingPunct="1"/>
            <a:r>
              <a:rPr lang="en-US" altLang="en-US" sz="2400"/>
              <a:t>Avg. CPI = 9/6 = 1.5</a:t>
            </a:r>
          </a:p>
        </p:txBody>
      </p:sp>
    </p:spTree>
    <p:extLst>
      <p:ext uri="{BB962C8B-B14F-4D97-AF65-F5344CB8AC3E}">
        <p14:creationId xmlns:p14="http://schemas.microsoft.com/office/powerpoint/2010/main" val="59380695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2DC0E-029B-47A8-9513-9987F210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46" y="23929"/>
            <a:ext cx="10991849" cy="1142984"/>
          </a:xfrm>
        </p:spPr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Which is fast and by how much ? </a:t>
            </a:r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5">
                <a:extLst>
                  <a:ext uri="{FF2B5EF4-FFF2-40B4-BE49-F238E27FC236}">
                    <a16:creationId xmlns:a16="http://schemas.microsoft.com/office/drawing/2014/main" id="{18EA28D1-FDCE-4A05-A772-DE2C6C2F01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420725"/>
                  </p:ext>
                </p:extLst>
              </p:nvPr>
            </p:nvGraphicFramePr>
            <p:xfrm>
              <a:off x="1559496" y="1700808"/>
              <a:ext cx="784887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6297">
                      <a:extLst>
                        <a:ext uri="{9D8B030D-6E8A-4147-A177-3AD203B41FA5}">
                          <a16:colId xmlns:a16="http://schemas.microsoft.com/office/drawing/2014/main" val="1362056154"/>
                        </a:ext>
                      </a:extLst>
                    </a:gridCol>
                    <a:gridCol w="1522171">
                      <a:extLst>
                        <a:ext uri="{9D8B030D-6E8A-4147-A177-3AD203B41FA5}">
                          <a16:colId xmlns:a16="http://schemas.microsoft.com/office/drawing/2014/main" val="1968217308"/>
                        </a:ext>
                      </a:extLst>
                    </a:gridCol>
                    <a:gridCol w="1404026">
                      <a:extLst>
                        <a:ext uri="{9D8B030D-6E8A-4147-A177-3AD203B41FA5}">
                          <a16:colId xmlns:a16="http://schemas.microsoft.com/office/drawing/2014/main" val="1840523807"/>
                        </a:ext>
                      </a:extLst>
                    </a:gridCol>
                    <a:gridCol w="2266885">
                      <a:extLst>
                        <a:ext uri="{9D8B030D-6E8A-4147-A177-3AD203B41FA5}">
                          <a16:colId xmlns:a16="http://schemas.microsoft.com/office/drawing/2014/main" val="3513794219"/>
                        </a:ext>
                      </a:extLst>
                    </a:gridCol>
                    <a:gridCol w="1859493">
                      <a:extLst>
                        <a:ext uri="{9D8B030D-6E8A-4147-A177-3AD203B41FA5}">
                          <a16:colId xmlns:a16="http://schemas.microsoft.com/office/drawing/2014/main" val="37200252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clock period 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CPI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CPU clock cycles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CPU time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7407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250 ps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2.0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 2.0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500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 I ps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1793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500 </a:t>
                          </a:r>
                          <a:r>
                            <a:rPr lang="en-US" altLang="zh-CN" sz="1800" b="0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ps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1.2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 1.2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600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 I </a:t>
                          </a:r>
                          <a:r>
                            <a:rPr lang="en-US" altLang="zh-CN" sz="1800" b="0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ps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6553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8EA28D1-FDCE-4A05-A772-DE2C6C2F01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420725"/>
                  </p:ext>
                </p:extLst>
              </p:nvPr>
            </p:nvGraphicFramePr>
            <p:xfrm>
              <a:off x="1559496" y="1700808"/>
              <a:ext cx="784887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629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362056154"/>
                        </a:ext>
                      </a:extLst>
                    </a:gridCol>
                    <a:gridCol w="152217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68217308"/>
                        </a:ext>
                      </a:extLst>
                    </a:gridCol>
                    <a:gridCol w="14040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40523807"/>
                        </a:ext>
                      </a:extLst>
                    </a:gridCol>
                    <a:gridCol w="226688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513794219"/>
                        </a:ext>
                      </a:extLst>
                    </a:gridCol>
                    <a:gridCol w="18594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7200252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clock period 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CPI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CPU clock cycles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CPU time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637407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A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250 ps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2.0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63807" t="-108197" r="-823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22623" t="-108197" r="-65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41793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B</a:t>
                          </a:r>
                          <a:endParaRPr lang="zh-CN" altLang="en-US" sz="1800" b="0" kern="120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500 </a:t>
                          </a:r>
                          <a:r>
                            <a:rPr lang="en-US" altLang="zh-CN" sz="1800" b="0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ps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1.2</a:t>
                          </a:r>
                          <a:endParaRPr lang="zh-CN" altLang="en-US" sz="1800" b="0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63807" t="-208197" r="-823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22623" t="-208197" r="-65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86553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1487488" y="4005064"/>
            <a:ext cx="8180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Answer:</a:t>
            </a:r>
            <a:r>
              <a:rPr lang="zh-CN" altLang="en-US" dirty="0"/>
              <a:t>　</a:t>
            </a:r>
            <a:r>
              <a:rPr lang="en-US" altLang="zh-CN" dirty="0"/>
              <a:t>CPU </a:t>
            </a:r>
            <a:r>
              <a:rPr lang="en-US" altLang="zh-CN" dirty="0" err="1"/>
              <a:t>PerformanceA</a:t>
            </a:r>
            <a:r>
              <a:rPr lang="en-US" altLang="zh-CN" dirty="0"/>
              <a:t>        Execution </a:t>
            </a:r>
            <a:r>
              <a:rPr lang="en-US" altLang="zh-CN" dirty="0" err="1"/>
              <a:t>TimeB</a:t>
            </a:r>
            <a:r>
              <a:rPr lang="en-US" altLang="zh-CN" dirty="0"/>
              <a:t>           600 * I </a:t>
            </a:r>
            <a:r>
              <a:rPr lang="en-US" altLang="zh-CN" dirty="0" err="1"/>
              <a:t>ps</a:t>
            </a:r>
            <a:endParaRPr lang="en-US" altLang="zh-CN" dirty="0"/>
          </a:p>
          <a:p>
            <a:r>
              <a:rPr lang="en-US" altLang="zh-CN" dirty="0"/>
              <a:t>                ---------------------------  =  --------------------------  =  -------------------  = 1.2 </a:t>
            </a:r>
          </a:p>
          <a:p>
            <a:r>
              <a:rPr lang="en-US" altLang="zh-CN" dirty="0"/>
              <a:t>                 CPU </a:t>
            </a:r>
            <a:r>
              <a:rPr lang="en-US" altLang="zh-CN" dirty="0" err="1"/>
              <a:t>PerformanceB</a:t>
            </a:r>
            <a:r>
              <a:rPr lang="en-US" altLang="zh-CN" dirty="0"/>
              <a:t>       Execution </a:t>
            </a:r>
            <a:r>
              <a:rPr lang="en-US" altLang="zh-CN" dirty="0" err="1"/>
              <a:t>TimeA</a:t>
            </a:r>
            <a:r>
              <a:rPr lang="en-US" altLang="zh-CN" dirty="0"/>
              <a:t>            500 * I </a:t>
            </a:r>
            <a:r>
              <a:rPr lang="en-US" altLang="zh-CN" dirty="0" err="1"/>
              <a:t>ps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5322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352" y="240887"/>
            <a:ext cx="10515600" cy="1325563"/>
          </a:xfrm>
        </p:spPr>
        <p:txBody>
          <a:bodyPr/>
          <a:lstStyle/>
          <a:p>
            <a:r>
              <a:rPr lang="en-US" altLang="zh-CN" dirty="0"/>
              <a:t>Class of Computers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400" y="4725144"/>
            <a:ext cx="2520279" cy="462452"/>
          </a:xfrm>
        </p:spPr>
        <p:txBody>
          <a:bodyPr/>
          <a:lstStyle/>
          <a:p>
            <a:r>
              <a:rPr lang="zh-CN" altLang="en-US" sz="2400" dirty="0"/>
              <a:t>基本原理一致</a:t>
            </a:r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5000"/>
              </p:ext>
            </p:extLst>
          </p:nvPr>
        </p:nvGraphicFramePr>
        <p:xfrm>
          <a:off x="695400" y="1670404"/>
          <a:ext cx="10513167" cy="2846832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8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8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PC/Desktop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Server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服务器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Embedded 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嵌入式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SuperComputers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Features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dirty="0"/>
                        <a:t>General purpose, variety of software</a:t>
                      </a:r>
                    </a:p>
                    <a:p>
                      <a:pPr marL="72000" lvl="1" indent="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en-US" dirty="0"/>
                    </a:p>
                    <a:p>
                      <a:pPr marL="357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dirty="0"/>
                        <a:t>Subject to cost/performance tradeoff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dirty="0"/>
                        <a:t>Network based</a:t>
                      </a:r>
                    </a:p>
                    <a:p>
                      <a:pPr marL="0" lvl="1" indent="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en-US" dirty="0"/>
                    </a:p>
                    <a:p>
                      <a:pPr marL="285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dirty="0"/>
                        <a:t>High capacity, performance, reliability</a:t>
                      </a:r>
                      <a:r>
                        <a:rPr lang="zh-CN" altLang="en-US" dirty="0"/>
                        <a:t>可靠</a:t>
                      </a:r>
                      <a:endParaRPr lang="en-US" altLang="en-US" dirty="0"/>
                    </a:p>
                    <a:p>
                      <a:pPr marL="0" lvl="1" indent="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en-US" dirty="0"/>
                    </a:p>
                    <a:p>
                      <a:pPr marL="285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dirty="0"/>
                        <a:t>Range from small servers to building 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dirty="0"/>
                        <a:t>Hidden as components of systems</a:t>
                      </a:r>
                    </a:p>
                    <a:p>
                      <a:pPr marL="0" lvl="1" indent="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en-US" dirty="0"/>
                    </a:p>
                    <a:p>
                      <a:pPr marL="285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dirty="0"/>
                        <a:t>Stringent power/performance/cost constraints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dirty="0"/>
                        <a:t>High-end scientific and engineering calculations</a:t>
                      </a:r>
                    </a:p>
                    <a:p>
                      <a:pPr marL="0" lvl="1" indent="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en-US" dirty="0"/>
                    </a:p>
                    <a:p>
                      <a:pPr marL="285750" lvl="1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dirty="0"/>
                        <a:t>Highest capability but represent a small fraction of the overall computer 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947064"/>
      </p:ext>
    </p:extLst>
  </p:cSld>
  <p:clrMapOvr>
    <a:masterClrMapping/>
  </p:clrMapOvr>
  <p:transition spd="slow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999656" y="748048"/>
            <a:ext cx="735811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063DE8"/>
                </a:solidFill>
                <a:latin typeface="Comic Sans MS" pitchFamily="66" charset="0"/>
              </a:rPr>
              <a:t> Architecture --&gt;  Implementation --&gt;  Realization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FC0128"/>
                </a:solidFill>
                <a:latin typeface="Comic Sans MS" pitchFamily="66" charset="0"/>
              </a:rPr>
              <a:t> Compiler Designer  Processor Designer  Chip Designer</a:t>
            </a:r>
            <a:endParaRPr kumimoji="1" lang="en-US" altLang="zh-CN" sz="2400" b="1" dirty="0">
              <a:solidFill>
                <a:srgbClr val="FC0128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4400" y="6245225"/>
            <a:ext cx="2133600" cy="476250"/>
          </a:xfrm>
        </p:spPr>
        <p:txBody>
          <a:bodyPr/>
          <a:lstStyle/>
          <a:p>
            <a:fld id="{45EBCFDD-B5E6-4521-94E9-D0AF4E6C281B}" type="slidenum">
              <a:rPr lang="zh-CN" altLang="en-US"/>
              <a:pPr/>
              <a:t>30</a:t>
            </a:fld>
            <a:endParaRPr lang="en-US" altLang="zh-CN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51454"/>
              </p:ext>
            </p:extLst>
          </p:nvPr>
        </p:nvGraphicFramePr>
        <p:xfrm>
          <a:off x="2423592" y="1916832"/>
          <a:ext cx="81439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FF"/>
                          </a:solidFill>
                        </a:rPr>
                        <a:t>Hardware</a:t>
                      </a:r>
                      <a:r>
                        <a:rPr lang="en-US" altLang="zh-CN" baseline="0" dirty="0">
                          <a:solidFill>
                            <a:srgbClr val="0000FF"/>
                          </a:solidFill>
                        </a:rPr>
                        <a:t> / Software 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FF"/>
                          </a:solidFill>
                        </a:rPr>
                        <a:t>   Affects what ?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FF"/>
                          </a:solidFill>
                        </a:rPr>
                        <a:t>How?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IC,  possibly CPI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Favoring instructions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Programming language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IC,</a:t>
                      </a:r>
                      <a:r>
                        <a:rPr lang="en-US" altLang="zh-CN" baseline="0" dirty="0"/>
                        <a:t>  CPI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en-US" altLang="zh-CN" baseline="0" dirty="0"/>
                        <a:t> : indirect calls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Compuiler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IC,  CPI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 set</a:t>
                      </a:r>
                      <a:r>
                        <a:rPr lang="en-US" altLang="zh-CN" baseline="0" dirty="0"/>
                        <a:t> Architecture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IC,  </a:t>
                      </a:r>
                      <a:r>
                        <a:rPr lang="en-US" altLang="zh-CN" baseline="0" dirty="0"/>
                        <a:t> CPI,   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Organization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CPI,  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5166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86817-6157-410C-83B9-C7437447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49" y="12253"/>
            <a:ext cx="10515600" cy="1325563"/>
          </a:xfrm>
        </p:spPr>
        <p:txBody>
          <a:bodyPr/>
          <a:lstStyle/>
          <a:p>
            <a:r>
              <a:rPr lang="en-US" altLang="zh-CN" dirty="0"/>
              <a:t>Challenges of the processor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FEB73-015D-4701-87CA-C63B77E7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0"/>
            <a:ext cx="10670976" cy="1944216"/>
          </a:xfrm>
        </p:spPr>
        <p:txBody>
          <a:bodyPr/>
          <a:lstStyle/>
          <a:p>
            <a:r>
              <a:rPr lang="zh-CN" altLang="en-US" sz="2400" dirty="0"/>
              <a:t>处理器和存储器性能的提高不成比例，“内存墙”问题日趋严重，“冯诺依曼”架构面领挑战。</a:t>
            </a:r>
            <a:endParaRPr lang="en-US" altLang="zh-CN" sz="2400" dirty="0"/>
          </a:p>
          <a:p>
            <a:r>
              <a:rPr lang="zh-CN" altLang="en-US" sz="2400" dirty="0"/>
              <a:t>单位面积功耗增大，散热问题日趋严峻，“功耗墙”问题凸显。</a:t>
            </a:r>
            <a:endParaRPr lang="en-US" altLang="zh-CN" sz="2400" dirty="0"/>
          </a:p>
          <a:p>
            <a:r>
              <a:rPr lang="zh-CN" altLang="en-US" sz="2400" dirty="0"/>
              <a:t>受物理规律限制，摩尔定律面临失效，靠工艺进步获得的性能红利逐渐减弱。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879A02-E54B-49B7-919F-101D9197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7322"/>
            <a:ext cx="4167494" cy="18534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17F635-612B-4AC7-9E50-62C06B0C5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531" y="3192661"/>
            <a:ext cx="4005913" cy="23275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69116A-B46E-4308-886B-F748B259555A}"/>
              </a:ext>
            </a:extLst>
          </p:cNvPr>
          <p:cNvSpPr txBox="1"/>
          <p:nvPr/>
        </p:nvSpPr>
        <p:spPr>
          <a:xfrm>
            <a:off x="1487488" y="569853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Wall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（内存墙）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44FD59-8140-48E2-93FF-C13CB7F52FE2}"/>
              </a:ext>
            </a:extLst>
          </p:cNvPr>
          <p:cNvSpPr txBox="1"/>
          <p:nvPr/>
        </p:nvSpPr>
        <p:spPr>
          <a:xfrm>
            <a:off x="9588388" y="5883199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工艺发展限制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697D78-A026-46A2-9451-6F31BE90A0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45" y="3527322"/>
            <a:ext cx="3504097" cy="22544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C1FFC71-D556-4FD8-AAF5-4EE36FE60122}"/>
              </a:ext>
            </a:extLst>
          </p:cNvPr>
          <p:cNvSpPr txBox="1"/>
          <p:nvPr/>
        </p:nvSpPr>
        <p:spPr>
          <a:xfrm>
            <a:off x="5554149" y="57487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Wall(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功耗墙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051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14484C3-E722-AB14-AE64-5497D5613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783"/>
          <a:stretch/>
        </p:blipFill>
        <p:spPr>
          <a:xfrm>
            <a:off x="263351" y="188639"/>
            <a:ext cx="8928993" cy="13293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5DCF5D-A85A-9F46-0415-27FAEA559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628799"/>
            <a:ext cx="7416824" cy="6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674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F3836-CEFD-4469-BCA3-747B7825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1109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Computer Generations </a:t>
            </a:r>
            <a:r>
              <a:rPr lang="zh-CN" altLang="en-US" b="1" dirty="0">
                <a:solidFill>
                  <a:srgbClr val="FF0000"/>
                </a:solidFill>
              </a:rPr>
              <a:t>经历了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AD023-A1A2-4B5B-802B-FBF6BBF3F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346962"/>
            <a:ext cx="11068440" cy="51886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First Generation   –     1946 ~ 1956</a:t>
            </a:r>
          </a:p>
          <a:p>
            <a:pPr lvl="1"/>
            <a:r>
              <a:rPr lang="en-US" altLang="zh-CN" sz="2000" dirty="0"/>
              <a:t>Vacuum tubes,</a:t>
            </a:r>
            <a:r>
              <a:rPr lang="zh-CN" altLang="en-US" sz="2000" dirty="0"/>
              <a:t> </a:t>
            </a:r>
            <a:r>
              <a:rPr lang="en-US" altLang="zh-CN" sz="2000" dirty="0"/>
              <a:t>programmable  (</a:t>
            </a:r>
            <a:r>
              <a:rPr lang="zh-CN" altLang="en-US" sz="2000" dirty="0"/>
              <a:t>电子管，可编程，图灵完全</a:t>
            </a:r>
            <a:r>
              <a:rPr lang="en-US" altLang="zh-CN" sz="2000" dirty="0"/>
              <a:t>)</a:t>
            </a:r>
          </a:p>
          <a:p>
            <a:r>
              <a:rPr lang="en-US" altLang="zh-CN" sz="2400" dirty="0"/>
              <a:t>Second Generation  –  1956 ~ 1964</a:t>
            </a:r>
          </a:p>
          <a:p>
            <a:pPr lvl="1"/>
            <a:r>
              <a:rPr lang="en-US" altLang="zh-CN" sz="2000" dirty="0"/>
              <a:t>Transistor, programming languages (</a:t>
            </a:r>
            <a:r>
              <a:rPr lang="zh-CN" altLang="en-US" sz="2000" dirty="0"/>
              <a:t>晶体管，高级编程语言开始应用</a:t>
            </a:r>
            <a:r>
              <a:rPr lang="en-US" altLang="zh-CN" sz="2000" dirty="0"/>
              <a:t>)</a:t>
            </a:r>
          </a:p>
          <a:p>
            <a:r>
              <a:rPr lang="en-US" altLang="zh-CN" sz="2400" dirty="0"/>
              <a:t>Third Generation    –   1964 ~ 1971</a:t>
            </a:r>
          </a:p>
          <a:p>
            <a:pPr lvl="1"/>
            <a:r>
              <a:rPr lang="en-US" altLang="zh-CN" sz="2000" dirty="0"/>
              <a:t>Integrated Circuit, OS (</a:t>
            </a:r>
            <a:r>
              <a:rPr lang="zh-CN" altLang="en-US" sz="2000" dirty="0"/>
              <a:t>集成电路，操作系统开始应用</a:t>
            </a:r>
            <a:r>
              <a:rPr lang="en-US" altLang="zh-CN" sz="2000" dirty="0"/>
              <a:t>)</a:t>
            </a:r>
          </a:p>
          <a:p>
            <a:r>
              <a:rPr lang="en-US" altLang="zh-CN" sz="2400" dirty="0"/>
              <a:t>Fourth Generation  –   1971 ~</a:t>
            </a:r>
            <a:r>
              <a:rPr lang="zh-CN" altLang="en-US" sz="2400" dirty="0"/>
              <a:t> </a:t>
            </a:r>
            <a:r>
              <a:rPr lang="en-US" altLang="zh-CN" sz="2400" dirty="0"/>
              <a:t> now</a:t>
            </a:r>
          </a:p>
          <a:p>
            <a:pPr lvl="1"/>
            <a:r>
              <a:rPr lang="en-US" altLang="zh-CN" sz="2000" dirty="0"/>
              <a:t>Microprocessor, GUI, Personal Computer (</a:t>
            </a:r>
            <a:r>
              <a:rPr lang="zh-CN" altLang="en-US" sz="2000" dirty="0"/>
              <a:t>大规模集成微处理器</a:t>
            </a:r>
            <a:r>
              <a:rPr lang="en-US" altLang="zh-CN" sz="2000" dirty="0"/>
              <a:t>, </a:t>
            </a:r>
            <a:r>
              <a:rPr lang="zh-CN" altLang="en-US" sz="2000" dirty="0"/>
              <a:t>图形用户界面</a:t>
            </a:r>
            <a:r>
              <a:rPr lang="en-US" altLang="zh-CN" sz="2000" dirty="0"/>
              <a:t>, </a:t>
            </a:r>
            <a:r>
              <a:rPr lang="zh-CN" altLang="en-US" sz="2000" dirty="0"/>
              <a:t>个人电脑兴起</a:t>
            </a:r>
            <a:r>
              <a:rPr lang="en-US" altLang="zh-CN" sz="2000" dirty="0"/>
              <a:t>)</a:t>
            </a:r>
          </a:p>
          <a:p>
            <a:r>
              <a:rPr lang="en-US" altLang="zh-CN" sz="2400" dirty="0"/>
              <a:t>Fifth Generation   –     future</a:t>
            </a:r>
          </a:p>
          <a:p>
            <a:pPr lvl="1"/>
            <a:r>
              <a:rPr lang="en-US" altLang="zh-CN" sz="2000" dirty="0"/>
              <a:t>Still in development … …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9C213-044F-E298-C720-53851004812B}"/>
              </a:ext>
            </a:extLst>
          </p:cNvPr>
          <p:cNvSpPr txBox="1"/>
          <p:nvPr/>
        </p:nvSpPr>
        <p:spPr>
          <a:xfrm>
            <a:off x="6168008" y="126876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ENIAC </a:t>
            </a:r>
            <a:r>
              <a:rPr lang="zh-CN" altLang="en-US" sz="2800" dirty="0">
                <a:solidFill>
                  <a:srgbClr val="FF0000"/>
                </a:solidFill>
              </a:rPr>
              <a:t>埃尼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艾克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2567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2E1FF-5FC7-478E-A3B5-E3E6BBBE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97" y="133179"/>
            <a:ext cx="10692693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V</a:t>
            </a:r>
            <a:r>
              <a:rPr lang="en-US" altLang="zh-CN" sz="3600" dirty="0"/>
              <a:t>on Neumann architecture (1945)   </a:t>
            </a:r>
            <a:r>
              <a:rPr lang="zh-CN" altLang="en-US" sz="3600" dirty="0"/>
              <a:t>冯诺伊曼模型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1DC0D43-F351-495C-B9D8-2768C24E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" y="1466451"/>
            <a:ext cx="9468759" cy="496786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“存储程序“的概念，采用控制流驱动， 计算与存储分离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按地址访问并且顺序执行行指令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数据与指令保存在同一个存储器，形式上没有区别。指令由操作码和地址码组成</a:t>
            </a:r>
            <a:endParaRPr lang="en-GB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输入设备</a:t>
            </a:r>
            <a:r>
              <a:rPr lang="en-US" altLang="zh-CN" sz="1600" dirty="0"/>
              <a:t>I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输出设备</a:t>
            </a:r>
            <a:r>
              <a:rPr lang="en-US" altLang="zh-CN" sz="1600" dirty="0"/>
              <a:t>O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运算器：核心是</a:t>
            </a:r>
            <a:r>
              <a:rPr lang="en-US" altLang="zh-CN" sz="1600" dirty="0"/>
              <a:t>ALU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控制器：计数器</a:t>
            </a:r>
            <a:r>
              <a:rPr lang="en-US" altLang="zh-CN" sz="1600" dirty="0"/>
              <a:t>PC</a:t>
            </a:r>
            <a:r>
              <a:rPr lang="zh-CN" altLang="en-US" sz="1600" dirty="0"/>
              <a:t>（存放下一条指令的地址）</a:t>
            </a:r>
            <a:r>
              <a:rPr lang="en-US" altLang="zh-CN" sz="1600" dirty="0"/>
              <a:t>,</a:t>
            </a:r>
            <a:r>
              <a:rPr lang="zh-CN" altLang="en-US" sz="1600" dirty="0"/>
              <a:t>指令寄存器</a:t>
            </a:r>
            <a:r>
              <a:rPr lang="en-US" altLang="zh-CN" sz="1600" dirty="0"/>
              <a:t>IR</a:t>
            </a:r>
            <a:r>
              <a:rPr lang="zh-CN" altLang="en-US" sz="1600" dirty="0"/>
              <a:t>（存放当前指令），控制单元</a:t>
            </a:r>
            <a:r>
              <a:rPr lang="en-US" altLang="zh-CN" sz="1600" dirty="0"/>
              <a:t>PU</a:t>
            </a:r>
            <a:r>
              <a:rPr lang="zh-CN" altLang="en-US" sz="1600" dirty="0"/>
              <a:t>组成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   </a:t>
            </a:r>
            <a:r>
              <a:rPr lang="zh-CN" altLang="en-US" sz="1600" b="1" dirty="0">
                <a:solidFill>
                  <a:srgbClr val="FF0000"/>
                </a:solidFill>
              </a:rPr>
              <a:t>运算器</a:t>
            </a:r>
            <a:r>
              <a:rPr lang="en-US" altLang="zh-CN" sz="1600" b="1" dirty="0">
                <a:solidFill>
                  <a:srgbClr val="FF0000"/>
                </a:solidFill>
              </a:rPr>
              <a:t>+</a:t>
            </a:r>
            <a:r>
              <a:rPr lang="zh-CN" altLang="en-US" sz="1600" b="1" dirty="0">
                <a:solidFill>
                  <a:srgbClr val="FF0000"/>
                </a:solidFill>
              </a:rPr>
              <a:t>控制器</a:t>
            </a:r>
            <a:r>
              <a:rPr lang="en-US" altLang="zh-CN" sz="1600" b="1" dirty="0">
                <a:solidFill>
                  <a:srgbClr val="FF0000"/>
                </a:solidFill>
              </a:rPr>
              <a:t>=CPU</a:t>
            </a:r>
            <a:r>
              <a:rPr lang="zh-CN" altLang="en-US" sz="1600" b="1" dirty="0">
                <a:solidFill>
                  <a:srgbClr val="FF0000"/>
                </a:solidFill>
              </a:rPr>
              <a:t>，  </a:t>
            </a:r>
            <a:r>
              <a:rPr lang="en-US" altLang="zh-CN" sz="1600" dirty="0"/>
              <a:t>CPU+</a:t>
            </a:r>
            <a:r>
              <a:rPr lang="zh-CN" altLang="en-US" sz="1600" dirty="0"/>
              <a:t>主存储器</a:t>
            </a:r>
            <a:r>
              <a:rPr lang="en-US" altLang="zh-CN" sz="1600" dirty="0"/>
              <a:t>=</a:t>
            </a:r>
            <a:r>
              <a:rPr lang="zh-CN" altLang="en-US" sz="1600" dirty="0"/>
              <a:t>主机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存储器    存储字长是</a:t>
            </a:r>
            <a:r>
              <a:rPr lang="en-US" altLang="zh-CN" sz="1600" dirty="0"/>
              <a:t>B</a:t>
            </a:r>
            <a:r>
              <a:rPr lang="zh-CN" altLang="en-US" sz="1600" dirty="0"/>
              <a:t>（</a:t>
            </a:r>
            <a:r>
              <a:rPr lang="en-US" altLang="zh-CN" sz="1600" dirty="0"/>
              <a:t>8bit</a:t>
            </a:r>
            <a:r>
              <a:rPr lang="zh-CN" altLang="en-US" sz="1600" dirty="0"/>
              <a:t>）的整数倍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solidFill>
                  <a:srgbClr val="0000FF"/>
                </a:solidFill>
              </a:rPr>
              <a:t>地址寄存器</a:t>
            </a:r>
            <a:r>
              <a:rPr lang="en-US" altLang="zh-CN" sz="1200" dirty="0">
                <a:solidFill>
                  <a:srgbClr val="0000FF"/>
                </a:solidFill>
              </a:rPr>
              <a:t>MAR</a:t>
            </a:r>
            <a:r>
              <a:rPr lang="zh-CN" altLang="en-US" sz="1200" dirty="0">
                <a:solidFill>
                  <a:srgbClr val="0000FF"/>
                </a:solidFill>
              </a:rPr>
              <a:t>：存放欲访问的存储单元地址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solidFill>
                  <a:srgbClr val="0000FF"/>
                </a:solidFill>
              </a:rPr>
              <a:t>数据寄存器</a:t>
            </a:r>
            <a:r>
              <a:rPr lang="en-US" altLang="zh-CN" sz="1200" dirty="0">
                <a:solidFill>
                  <a:srgbClr val="0000FF"/>
                </a:solidFill>
              </a:rPr>
              <a:t>MDR</a:t>
            </a:r>
            <a:r>
              <a:rPr lang="zh-CN" altLang="en-US" sz="1200" dirty="0">
                <a:solidFill>
                  <a:srgbClr val="0000FF"/>
                </a:solidFill>
              </a:rPr>
              <a:t>：存放从存储单元取来的数据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pic>
        <p:nvPicPr>
          <p:cNvPr id="10242" name="Picture 2" descr="https://upload.wikimedia.org/wikipedia/commons/thumb/e/e5/Von_Neumann_Architecture.svg/1920px-Von_Neumann_Architectur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356" y="1466451"/>
            <a:ext cx="3060047" cy="177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6BD92B-C722-FAA3-A12A-673F635A981C}"/>
              </a:ext>
            </a:extLst>
          </p:cNvPr>
          <p:cNvSpPr txBox="1"/>
          <p:nvPr/>
        </p:nvSpPr>
        <p:spPr>
          <a:xfrm>
            <a:off x="9876420" y="340720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5</a:t>
            </a:r>
            <a:r>
              <a:rPr lang="zh-CN" altLang="en-US" sz="2000" b="1" dirty="0"/>
              <a:t>个部分</a:t>
            </a:r>
          </a:p>
        </p:txBody>
      </p:sp>
    </p:spTree>
    <p:extLst>
      <p:ext uri="{BB962C8B-B14F-4D97-AF65-F5344CB8AC3E}">
        <p14:creationId xmlns:p14="http://schemas.microsoft.com/office/powerpoint/2010/main" val="212820267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836712"/>
            <a:ext cx="9289032" cy="51125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highlight>
                  <a:srgbClr val="FFFF00"/>
                </a:highlight>
              </a:rPr>
              <a:t>RISC processors</a:t>
            </a:r>
          </a:p>
          <a:p>
            <a:pPr lvl="1">
              <a:lnSpc>
                <a:spcPct val="170000"/>
              </a:lnSpc>
              <a:spcBef>
                <a:spcPts val="300"/>
              </a:spcBef>
            </a:pPr>
            <a:r>
              <a:rPr lang="en-US" altLang="zh-CN" dirty="0"/>
              <a:t>MIPS (Silicon Graphics)</a:t>
            </a:r>
          </a:p>
          <a:p>
            <a:pPr lvl="1">
              <a:lnSpc>
                <a:spcPct val="170000"/>
              </a:lnSpc>
              <a:spcBef>
                <a:spcPts val="300"/>
              </a:spcBef>
            </a:pPr>
            <a:r>
              <a:rPr lang="en-US" altLang="zh-CN" dirty="0"/>
              <a:t>PA-RISC (Hewlett Packard)</a:t>
            </a:r>
          </a:p>
          <a:p>
            <a:pPr lvl="1">
              <a:lnSpc>
                <a:spcPct val="170000"/>
              </a:lnSpc>
              <a:spcBef>
                <a:spcPts val="300"/>
              </a:spcBef>
            </a:pPr>
            <a:r>
              <a:rPr lang="en-US" altLang="zh-CN" dirty="0"/>
              <a:t>SPARC ( Sun Microsystems)</a:t>
            </a:r>
          </a:p>
          <a:p>
            <a:pPr lvl="1">
              <a:lnSpc>
                <a:spcPct val="170000"/>
              </a:lnSpc>
              <a:spcBef>
                <a:spcPts val="300"/>
              </a:spcBef>
            </a:pPr>
            <a:r>
              <a:rPr lang="en-US" altLang="zh-CN" dirty="0"/>
              <a:t>Alpha ( Digital Equipment)</a:t>
            </a:r>
          </a:p>
          <a:p>
            <a:pPr lvl="1">
              <a:lnSpc>
                <a:spcPct val="170000"/>
              </a:lnSpc>
              <a:spcBef>
                <a:spcPts val="300"/>
              </a:spcBef>
            </a:pPr>
            <a:r>
              <a:rPr lang="en-US" altLang="zh-CN" dirty="0"/>
              <a:t>PowerPC( Apple, </a:t>
            </a:r>
            <a:r>
              <a:rPr lang="en-US" altLang="zh-CN" dirty="0" err="1"/>
              <a:t>Motorala</a:t>
            </a:r>
            <a:r>
              <a:rPr lang="en-US" altLang="zh-CN" dirty="0"/>
              <a:t>, IBM)</a:t>
            </a:r>
          </a:p>
          <a:p>
            <a:pPr lvl="1">
              <a:lnSpc>
                <a:spcPct val="170000"/>
              </a:lnSpc>
              <a:spcBef>
                <a:spcPts val="300"/>
              </a:spcBef>
            </a:pPr>
            <a:r>
              <a:rPr lang="en-US" altLang="zh-CN" dirty="0" err="1"/>
              <a:t>Motorala</a:t>
            </a:r>
            <a:r>
              <a:rPr lang="en-US" altLang="zh-CN" dirty="0"/>
              <a:t> 88000</a:t>
            </a:r>
          </a:p>
          <a:p>
            <a:pPr lvl="1">
              <a:lnSpc>
                <a:spcPct val="170000"/>
              </a:lnSpc>
              <a:spcBef>
                <a:spcPts val="300"/>
              </a:spcBef>
            </a:pPr>
            <a:r>
              <a:rPr lang="en-US" altLang="zh-CN" dirty="0" err="1"/>
              <a:t>I860</a:t>
            </a:r>
            <a:r>
              <a:rPr lang="en-US" altLang="zh-CN" dirty="0"/>
              <a:t>, </a:t>
            </a:r>
            <a:r>
              <a:rPr lang="en-US" altLang="zh-CN" dirty="0" err="1"/>
              <a:t>i960</a:t>
            </a:r>
            <a:r>
              <a:rPr lang="en-US" altLang="zh-CN" dirty="0"/>
              <a:t> (Intel)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highlight>
                  <a:srgbClr val="FFFF00"/>
                </a:highlight>
              </a:rPr>
              <a:t>CISC processors</a:t>
            </a:r>
            <a:r>
              <a:rPr lang="zh-CN" altLang="en-US" dirty="0">
                <a:highlight>
                  <a:srgbClr val="FFFF00"/>
                </a:highlight>
              </a:rPr>
              <a:t>复杂指令集</a:t>
            </a:r>
            <a:r>
              <a:rPr lang="en-US" altLang="zh-CN" dirty="0"/>
              <a:t>: 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dirty="0" err="1"/>
              <a:t>80x86</a:t>
            </a:r>
            <a:r>
              <a:rPr lang="en-US" altLang="zh-CN" dirty="0"/>
              <a:t>, Pentium, </a:t>
            </a:r>
            <a:r>
              <a:rPr lang="en-US" altLang="zh-CN" dirty="0" err="1"/>
              <a:t>Penium</a:t>
            </a:r>
            <a:r>
              <a:rPr lang="en-US" altLang="zh-CN" dirty="0"/>
              <a:t> Pro, Pentium II &amp; III (Intel)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9364" y="40479"/>
            <a:ext cx="10515600" cy="1325563"/>
          </a:xfrm>
        </p:spPr>
        <p:txBody>
          <a:bodyPr/>
          <a:lstStyle/>
          <a:p>
            <a:r>
              <a:rPr lang="zh-CN" altLang="en-US" dirty="0"/>
              <a:t>加速</a:t>
            </a:r>
            <a:endParaRPr lang="en-GB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79376" y="1844824"/>
            <a:ext cx="10599481" cy="420676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Pipelining  </a:t>
            </a:r>
            <a:r>
              <a:rPr lang="zh-CN" altLang="en-US" dirty="0"/>
              <a:t>流水线</a:t>
            </a:r>
            <a:endParaRPr lang="en-GB" dirty="0"/>
          </a:p>
          <a:p>
            <a:r>
              <a:rPr lang="en-GB" dirty="0"/>
              <a:t>On board cache  </a:t>
            </a:r>
            <a:r>
              <a:rPr lang="zh-CN" altLang="en-US" dirty="0"/>
              <a:t>片上寄存器</a:t>
            </a:r>
            <a:endParaRPr lang="en-GB" dirty="0"/>
          </a:p>
          <a:p>
            <a:r>
              <a:rPr lang="en-GB" dirty="0"/>
              <a:t>On board L1 &amp; L2 cache  </a:t>
            </a:r>
            <a:r>
              <a:rPr lang="zh-CN" altLang="en-US" dirty="0"/>
              <a:t>多级片上寄存器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———————————————————————</a:t>
            </a:r>
            <a:r>
              <a:rPr lang="zh-CN" altLang="en-US" dirty="0"/>
              <a:t>以下为体系结构</a:t>
            </a:r>
            <a:endParaRPr lang="en-GB" dirty="0"/>
          </a:p>
          <a:p>
            <a:r>
              <a:rPr lang="en-GB" dirty="0"/>
              <a:t>Out Of Order execution   </a:t>
            </a:r>
            <a:r>
              <a:rPr lang="zh-CN" altLang="en-US" dirty="0"/>
              <a:t>乱序执行</a:t>
            </a:r>
            <a:endParaRPr lang="en-GB" dirty="0"/>
          </a:p>
          <a:p>
            <a:r>
              <a:rPr lang="en-GB" dirty="0"/>
              <a:t>Branch prediction   </a:t>
            </a:r>
            <a:r>
              <a:rPr lang="zh-CN" altLang="en-US" dirty="0"/>
              <a:t>转移预测（分叉）</a:t>
            </a:r>
            <a:endParaRPr lang="en-GB" dirty="0"/>
          </a:p>
          <a:p>
            <a:r>
              <a:rPr lang="en-GB" dirty="0"/>
              <a:t>Data flow analysis   </a:t>
            </a:r>
            <a:r>
              <a:rPr lang="zh-CN" altLang="en-US" dirty="0"/>
              <a:t>数据流分析（与编译相关）</a:t>
            </a:r>
            <a:r>
              <a:rPr lang="en-GB" dirty="0"/>
              <a:t> </a:t>
            </a:r>
          </a:p>
          <a:p>
            <a:r>
              <a:rPr lang="en-GB" dirty="0"/>
              <a:t>Speculative execution   </a:t>
            </a:r>
            <a:r>
              <a:rPr lang="zh-CN" altLang="en-US" dirty="0"/>
              <a:t>猜测</a:t>
            </a:r>
            <a:endParaRPr lang="en-GB" dirty="0"/>
          </a:p>
          <a:p>
            <a:r>
              <a:rPr lang="en-GB" dirty="0"/>
              <a:t>Multiple issue: </a:t>
            </a:r>
            <a:r>
              <a:rPr lang="en-GB" dirty="0" err="1"/>
              <a:t>Superscaler</a:t>
            </a:r>
            <a:r>
              <a:rPr lang="en-GB" dirty="0"/>
              <a:t>,  VLIW  </a:t>
            </a:r>
            <a:r>
              <a:rPr lang="zh-CN" altLang="en-US" dirty="0"/>
              <a:t>多发式（一个时钟周期有多条指令）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9BBCD-B65F-4058-B6AF-5A5D1AEA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404664"/>
            <a:ext cx="5257800" cy="97564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What is a computer</a:t>
            </a:r>
            <a:r>
              <a:rPr lang="zh-CN" altLang="en-US" b="1" dirty="0">
                <a:solidFill>
                  <a:srgbClr val="C00000"/>
                </a:solidFill>
              </a:rPr>
              <a:t>？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7B9FD9F-52D3-4DC6-B424-16E69C2D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63" y="1772816"/>
            <a:ext cx="11343085" cy="453650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800" b="0" dirty="0"/>
              <a:t>Computer is an electronic device that manipulates data according to a list of </a:t>
            </a:r>
            <a:r>
              <a:rPr lang="en-US" altLang="zh-CN" sz="2800" dirty="0"/>
              <a:t>instructions </a:t>
            </a:r>
            <a:r>
              <a:rPr lang="en-US" altLang="zh-CN" sz="2800" b="0" dirty="0"/>
              <a:t>(program), with capability of Turing machine.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200" dirty="0"/>
              <a:t>Electronic realization </a:t>
            </a:r>
            <a:r>
              <a:rPr lang="zh-CN" altLang="en-US" sz="2200" dirty="0"/>
              <a:t> 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电子化的实现方式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200" dirty="0"/>
              <a:t>A </a:t>
            </a:r>
            <a:r>
              <a:rPr lang="en-US" altLang="zh-CN" sz="2200" b="1" dirty="0"/>
              <a:t>set of instructions </a:t>
            </a:r>
            <a:r>
              <a:rPr lang="en-US" altLang="zh-CN" sz="2200" dirty="0"/>
              <a:t>in a well-defined manner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有指令集 </a:t>
            </a:r>
            <a:r>
              <a:rPr lang="en-US" altLang="zh-CN" sz="2200" dirty="0">
                <a:sym typeface="Wingdings" panose="05000000000000000000" pitchFamily="2" charset="2"/>
              </a:rPr>
              <a:t>  general-purpose</a:t>
            </a:r>
            <a:endParaRPr lang="en-US" altLang="zh-CN" sz="2200" dirty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200" dirty="0"/>
              <a:t>Execution of a </a:t>
            </a:r>
            <a:r>
              <a:rPr lang="en-US" altLang="zh-CN" sz="2200" b="1" dirty="0"/>
              <a:t>pre-recorded list of instructions 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可执行指令 </a:t>
            </a:r>
            <a:r>
              <a:rPr lang="en-US" altLang="zh-CN" sz="2200" b="1" dirty="0">
                <a:sym typeface="Wingdings" panose="05000000000000000000" pitchFamily="2" charset="2"/>
              </a:rPr>
              <a:t> </a:t>
            </a:r>
            <a:r>
              <a:rPr lang="en-US" altLang="zh-CN" sz="2200" dirty="0">
                <a:sym typeface="Wingdings" panose="05000000000000000000" pitchFamily="2" charset="2"/>
              </a:rPr>
              <a:t>program-controlled</a:t>
            </a:r>
            <a:endParaRPr lang="en-US" altLang="zh-CN" sz="2200" dirty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200" dirty="0"/>
              <a:t>Memory that can </a:t>
            </a:r>
            <a:r>
              <a:rPr lang="en-US" altLang="zh-CN" sz="2200" b="1" dirty="0"/>
              <a:t>store</a:t>
            </a:r>
            <a:r>
              <a:rPr lang="en-US" altLang="zh-CN" sz="2200" dirty="0"/>
              <a:t> instructions and data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可存储指令与数据  </a:t>
            </a:r>
            <a:r>
              <a:rPr lang="en-US" altLang="zh-CN" sz="2200" dirty="0">
                <a:sym typeface="Wingdings" panose="05000000000000000000" pitchFamily="2" charset="2"/>
              </a:rPr>
              <a:t>  stored program</a:t>
            </a:r>
            <a:endParaRPr lang="en-US" altLang="zh-CN" sz="2200" dirty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200" b="1" dirty="0"/>
              <a:t>Turing-complete</a:t>
            </a:r>
            <a:r>
              <a:rPr lang="en-US" altLang="zh-CN" sz="2200" dirty="0"/>
              <a:t> in theory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计算能力上是图灵完全 </a:t>
            </a:r>
            <a:r>
              <a:rPr lang="en-US" altLang="zh-CN" sz="2200" dirty="0">
                <a:sym typeface="Wingdings" panose="05000000000000000000" pitchFamily="2" charset="2"/>
              </a:rPr>
              <a:t> equivalent to Turing machine</a:t>
            </a:r>
            <a:endParaRPr lang="en-US" altLang="zh-CN" sz="2200" dirty="0"/>
          </a:p>
          <a:p>
            <a:pPr lvl="1"/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18846720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3472" y="476672"/>
            <a:ext cx="8424936" cy="4206329"/>
          </a:xfrm>
        </p:spPr>
        <p:txBody>
          <a:bodyPr>
            <a:noAutofit/>
          </a:bodyPr>
          <a:lstStyle/>
          <a:p>
            <a:r>
              <a:rPr lang="en-US" altLang="zh-CN" sz="7200" b="1" dirty="0">
                <a:solidFill>
                  <a:srgbClr val="C00000"/>
                </a:solidFill>
              </a:rPr>
              <a:t>1.2  Eight Great Ideas </a:t>
            </a:r>
            <a:br>
              <a:rPr lang="en-US" altLang="zh-CN" sz="7200" b="1" dirty="0">
                <a:solidFill>
                  <a:srgbClr val="C00000"/>
                </a:solidFill>
              </a:rPr>
            </a:br>
            <a:r>
              <a:rPr lang="en-US" altLang="zh-CN" sz="7200" b="1" dirty="0">
                <a:solidFill>
                  <a:srgbClr val="C00000"/>
                </a:solidFill>
              </a:rPr>
              <a:t>       in Computer Architecture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915D265-858B-4522-941A-C622E72EF54B}" type="slidenum">
              <a:rPr lang="zh-CN" altLang="en-US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94132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4937</TotalTime>
  <Words>1913</Words>
  <Application>Microsoft Office PowerPoint</Application>
  <PresentationFormat>宽屏</PresentationFormat>
  <Paragraphs>433</Paragraphs>
  <Slides>32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-apple-system</vt:lpstr>
      <vt:lpstr>Huawei Sans</vt:lpstr>
      <vt:lpstr>等线</vt:lpstr>
      <vt:lpstr>等线 Light</vt:lpstr>
      <vt:lpstr>微软雅黑</vt:lpstr>
      <vt:lpstr>Arial</vt:lpstr>
      <vt:lpstr>Arial Narrow</vt:lpstr>
      <vt:lpstr>Cambria Math</vt:lpstr>
      <vt:lpstr>Comic Sans MS</vt:lpstr>
      <vt:lpstr>Times New Roman</vt:lpstr>
      <vt:lpstr>Wingdings</vt:lpstr>
      <vt:lpstr>1_Default Design</vt:lpstr>
      <vt:lpstr>诗情画意</vt:lpstr>
      <vt:lpstr>Office 主题​​</vt:lpstr>
      <vt:lpstr>Equation</vt:lpstr>
      <vt:lpstr>Chapter  1</vt:lpstr>
      <vt:lpstr>1.1 Introduction</vt:lpstr>
      <vt:lpstr>Class of Computers</vt:lpstr>
      <vt:lpstr>Computer Generations 经历了4代</vt:lpstr>
      <vt:lpstr>Von Neumann architecture (1945)   冯诺伊曼模型</vt:lpstr>
      <vt:lpstr>PowerPoint 演示文稿</vt:lpstr>
      <vt:lpstr>加速</vt:lpstr>
      <vt:lpstr>What is a computer？</vt:lpstr>
      <vt:lpstr>1.2  Eight Great Ideas         in Computer Architecture </vt:lpstr>
      <vt:lpstr>PowerPoint 演示文稿</vt:lpstr>
      <vt:lpstr>Idea3: Make the Common Case Fast</vt:lpstr>
      <vt:lpstr>Idea5: Performance via pipelining</vt:lpstr>
      <vt:lpstr>Idea7 :Hierarchy of memories</vt:lpstr>
      <vt:lpstr>1.3  Below Your Program</vt:lpstr>
      <vt:lpstr>Computer organization</vt:lpstr>
      <vt:lpstr>Levels of program code</vt:lpstr>
      <vt:lpstr>A translation hierarchy</vt:lpstr>
      <vt:lpstr>Program execution</vt:lpstr>
      <vt:lpstr>1.4 Under the covers   computer hardware system</vt:lpstr>
      <vt:lpstr>Computer organization</vt:lpstr>
      <vt:lpstr>Memory: A safe place for data</vt:lpstr>
      <vt:lpstr>1.6  Performance </vt:lpstr>
      <vt:lpstr>Defining Performance</vt:lpstr>
      <vt:lpstr>PowerPoint 演示文稿</vt:lpstr>
      <vt:lpstr>Relative  Performance</vt:lpstr>
      <vt:lpstr>CPU Clocking</vt:lpstr>
      <vt:lpstr>CPI是执行所有指令的平均时间周期数</vt:lpstr>
      <vt:lpstr>CPI Example</vt:lpstr>
      <vt:lpstr>Example：Which is fast and by how much ?  </vt:lpstr>
      <vt:lpstr>PowerPoint 演示文稿</vt:lpstr>
      <vt:lpstr>Challenges of the processor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炜 周</cp:lastModifiedBy>
  <cp:revision>443</cp:revision>
  <cp:lastPrinted>2014-02-23T16:24:19Z</cp:lastPrinted>
  <dcterms:created xsi:type="dcterms:W3CDTF">2003-07-12T07:22:17Z</dcterms:created>
  <dcterms:modified xsi:type="dcterms:W3CDTF">2023-06-24T08:28:12Z</dcterms:modified>
</cp:coreProperties>
</file>