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805" r:id="rId6"/>
    <p:sldMasterId id="2147483820" r:id="rId7"/>
    <p:sldMasterId id="2147483832" r:id="rId8"/>
    <p:sldMasterId id="2147483844" r:id="rId9"/>
    <p:sldMasterId id="2147483945" r:id="rId10"/>
  </p:sldMasterIdLst>
  <p:notesMasterIdLst>
    <p:notesMasterId r:id="rId132"/>
  </p:notesMasterIdLst>
  <p:handoutMasterIdLst>
    <p:handoutMasterId r:id="rId133"/>
  </p:handoutMasterIdLst>
  <p:sldIdLst>
    <p:sldId id="257" r:id="rId11"/>
    <p:sldId id="629" r:id="rId12"/>
    <p:sldId id="787" r:id="rId13"/>
    <p:sldId id="632" r:id="rId14"/>
    <p:sldId id="633" r:id="rId15"/>
    <p:sldId id="634" r:id="rId16"/>
    <p:sldId id="635" r:id="rId17"/>
    <p:sldId id="788" r:id="rId18"/>
    <p:sldId id="636" r:id="rId19"/>
    <p:sldId id="639" r:id="rId20"/>
    <p:sldId id="640" r:id="rId21"/>
    <p:sldId id="641" r:id="rId22"/>
    <p:sldId id="642" r:id="rId23"/>
    <p:sldId id="643" r:id="rId24"/>
    <p:sldId id="645" r:id="rId25"/>
    <p:sldId id="782" r:id="rId26"/>
    <p:sldId id="648" r:id="rId27"/>
    <p:sldId id="650" r:id="rId28"/>
    <p:sldId id="651" r:id="rId29"/>
    <p:sldId id="783" r:id="rId30"/>
    <p:sldId id="653" r:id="rId31"/>
    <p:sldId id="789" r:id="rId32"/>
    <p:sldId id="663" r:id="rId33"/>
    <p:sldId id="664" r:id="rId34"/>
    <p:sldId id="665" r:id="rId35"/>
    <p:sldId id="666" r:id="rId36"/>
    <p:sldId id="667" r:id="rId37"/>
    <p:sldId id="668" r:id="rId38"/>
    <p:sldId id="669" r:id="rId39"/>
    <p:sldId id="670" r:id="rId40"/>
    <p:sldId id="676" r:id="rId41"/>
    <p:sldId id="671" r:id="rId42"/>
    <p:sldId id="791" r:id="rId43"/>
    <p:sldId id="677" r:id="rId44"/>
    <p:sldId id="678" r:id="rId45"/>
    <p:sldId id="679" r:id="rId46"/>
    <p:sldId id="680" r:id="rId47"/>
    <p:sldId id="681" r:id="rId48"/>
    <p:sldId id="792" r:id="rId49"/>
    <p:sldId id="682" r:id="rId50"/>
    <p:sldId id="773" r:id="rId51"/>
    <p:sldId id="684" r:id="rId52"/>
    <p:sldId id="685" r:id="rId53"/>
    <p:sldId id="686" r:id="rId54"/>
    <p:sldId id="687" r:id="rId55"/>
    <p:sldId id="688" r:id="rId56"/>
    <p:sldId id="689" r:id="rId57"/>
    <p:sldId id="683" r:id="rId58"/>
    <p:sldId id="690" r:id="rId59"/>
    <p:sldId id="691" r:id="rId60"/>
    <p:sldId id="692" r:id="rId61"/>
    <p:sldId id="793" r:id="rId62"/>
    <p:sldId id="695" r:id="rId63"/>
    <p:sldId id="696" r:id="rId64"/>
    <p:sldId id="785" r:id="rId65"/>
    <p:sldId id="697" r:id="rId66"/>
    <p:sldId id="698" r:id="rId67"/>
    <p:sldId id="699" r:id="rId68"/>
    <p:sldId id="700" r:id="rId69"/>
    <p:sldId id="701" r:id="rId70"/>
    <p:sldId id="776" r:id="rId71"/>
    <p:sldId id="702" r:id="rId72"/>
    <p:sldId id="703" r:id="rId73"/>
    <p:sldId id="777" r:id="rId74"/>
    <p:sldId id="705" r:id="rId75"/>
    <p:sldId id="706" r:id="rId76"/>
    <p:sldId id="707" r:id="rId77"/>
    <p:sldId id="779" r:id="rId78"/>
    <p:sldId id="708" r:id="rId79"/>
    <p:sldId id="794" r:id="rId80"/>
    <p:sldId id="711" r:id="rId81"/>
    <p:sldId id="712" r:id="rId82"/>
    <p:sldId id="713" r:id="rId83"/>
    <p:sldId id="714" r:id="rId84"/>
    <p:sldId id="795" r:id="rId85"/>
    <p:sldId id="715" r:id="rId86"/>
    <p:sldId id="716" r:id="rId87"/>
    <p:sldId id="717" r:id="rId88"/>
    <p:sldId id="718" r:id="rId89"/>
    <p:sldId id="719" r:id="rId90"/>
    <p:sldId id="720" r:id="rId91"/>
    <p:sldId id="721" r:id="rId92"/>
    <p:sldId id="722" r:id="rId93"/>
    <p:sldId id="723" r:id="rId94"/>
    <p:sldId id="724" r:id="rId95"/>
    <p:sldId id="725" r:id="rId96"/>
    <p:sldId id="726" r:id="rId97"/>
    <p:sldId id="727" r:id="rId98"/>
    <p:sldId id="728" r:id="rId99"/>
    <p:sldId id="729" r:id="rId100"/>
    <p:sldId id="730" r:id="rId101"/>
    <p:sldId id="796" r:id="rId102"/>
    <p:sldId id="731" r:id="rId103"/>
    <p:sldId id="732" r:id="rId104"/>
    <p:sldId id="733" r:id="rId105"/>
    <p:sldId id="800" r:id="rId106"/>
    <p:sldId id="734" r:id="rId107"/>
    <p:sldId id="735" r:id="rId108"/>
    <p:sldId id="736" r:id="rId109"/>
    <p:sldId id="737" r:id="rId110"/>
    <p:sldId id="739" r:id="rId111"/>
    <p:sldId id="740" r:id="rId112"/>
    <p:sldId id="741" r:id="rId113"/>
    <p:sldId id="801" r:id="rId114"/>
    <p:sldId id="745" r:id="rId115"/>
    <p:sldId id="746" r:id="rId116"/>
    <p:sldId id="747" r:id="rId117"/>
    <p:sldId id="748" r:id="rId118"/>
    <p:sldId id="749" r:id="rId119"/>
    <p:sldId id="750" r:id="rId120"/>
    <p:sldId id="751" r:id="rId121"/>
    <p:sldId id="802" r:id="rId122"/>
    <p:sldId id="752" r:id="rId123"/>
    <p:sldId id="754" r:id="rId124"/>
    <p:sldId id="804" r:id="rId125"/>
    <p:sldId id="756" r:id="rId126"/>
    <p:sldId id="767" r:id="rId127"/>
    <p:sldId id="768" r:id="rId128"/>
    <p:sldId id="797" r:id="rId129"/>
    <p:sldId id="798" r:id="rId130"/>
    <p:sldId id="799" r:id="rId131"/>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CC"/>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0037" autoAdjust="0"/>
  </p:normalViewPr>
  <p:slideViewPr>
    <p:cSldViewPr>
      <p:cViewPr varScale="1">
        <p:scale>
          <a:sx n="61" d="100"/>
          <a:sy n="61" d="100"/>
        </p:scale>
        <p:origin x="710"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53"/>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63" Type="http://schemas.openxmlformats.org/officeDocument/2006/relationships/slide" Target="slides/slide53.xml"/><Relationship Id="rId84" Type="http://schemas.openxmlformats.org/officeDocument/2006/relationships/slide" Target="slides/slide74.xml"/><Relationship Id="rId138" Type="http://schemas.openxmlformats.org/officeDocument/2006/relationships/tableStyles" Target="tableStyles.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commentAuthors" Target="commentAuthors.xml"/><Relationship Id="rId80" Type="http://schemas.openxmlformats.org/officeDocument/2006/relationships/slide" Target="slides/slide70.xml"/><Relationship Id="rId85" Type="http://schemas.openxmlformats.org/officeDocument/2006/relationships/slide" Target="slides/slide75.xml"/><Relationship Id="rId12" Type="http://schemas.openxmlformats.org/officeDocument/2006/relationships/slide" Target="slides/slide2.xml"/><Relationship Id="rId17" Type="http://schemas.openxmlformats.org/officeDocument/2006/relationships/slide" Target="slides/slide7.xml"/><Relationship Id="rId33" Type="http://schemas.openxmlformats.org/officeDocument/2006/relationships/slide" Target="slides/slide23.xml"/><Relationship Id="rId38" Type="http://schemas.openxmlformats.org/officeDocument/2006/relationships/slide" Target="slides/slide28.xml"/><Relationship Id="rId59" Type="http://schemas.openxmlformats.org/officeDocument/2006/relationships/slide" Target="slides/slide49.xml"/><Relationship Id="rId103" Type="http://schemas.openxmlformats.org/officeDocument/2006/relationships/slide" Target="slides/slide93.xml"/><Relationship Id="rId108" Type="http://schemas.openxmlformats.org/officeDocument/2006/relationships/slide" Target="slides/slide98.xml"/><Relationship Id="rId124" Type="http://schemas.openxmlformats.org/officeDocument/2006/relationships/slide" Target="slides/slide114.xml"/><Relationship Id="rId129" Type="http://schemas.openxmlformats.org/officeDocument/2006/relationships/slide" Target="slides/slide119.xml"/><Relationship Id="rId54" Type="http://schemas.openxmlformats.org/officeDocument/2006/relationships/slide" Target="slides/slide44.xml"/><Relationship Id="rId70" Type="http://schemas.openxmlformats.org/officeDocument/2006/relationships/slide" Target="slides/slide60.xml"/><Relationship Id="rId75" Type="http://schemas.openxmlformats.org/officeDocument/2006/relationships/slide" Target="slides/slide65.xml"/><Relationship Id="rId91" Type="http://schemas.openxmlformats.org/officeDocument/2006/relationships/slide" Target="slides/slide81.xml"/><Relationship Id="rId96" Type="http://schemas.openxmlformats.org/officeDocument/2006/relationships/slide" Target="slides/slide86.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3.xml"/><Relationship Id="rId28" Type="http://schemas.openxmlformats.org/officeDocument/2006/relationships/slide" Target="slides/slide18.xml"/><Relationship Id="rId49" Type="http://schemas.openxmlformats.org/officeDocument/2006/relationships/slide" Target="slides/slide39.xml"/><Relationship Id="rId114" Type="http://schemas.openxmlformats.org/officeDocument/2006/relationships/slide" Target="slides/slide104.xml"/><Relationship Id="rId119" Type="http://schemas.openxmlformats.org/officeDocument/2006/relationships/slide" Target="slides/slide109.xml"/><Relationship Id="rId44" Type="http://schemas.openxmlformats.org/officeDocument/2006/relationships/slide" Target="slides/slide34.xml"/><Relationship Id="rId60" Type="http://schemas.openxmlformats.org/officeDocument/2006/relationships/slide" Target="slides/slide50.xml"/><Relationship Id="rId65" Type="http://schemas.openxmlformats.org/officeDocument/2006/relationships/slide" Target="slides/slide55.xml"/><Relationship Id="rId81" Type="http://schemas.openxmlformats.org/officeDocument/2006/relationships/slide" Target="slides/slide71.xml"/><Relationship Id="rId86" Type="http://schemas.openxmlformats.org/officeDocument/2006/relationships/slide" Target="slides/slide76.xml"/><Relationship Id="rId130" Type="http://schemas.openxmlformats.org/officeDocument/2006/relationships/slide" Target="slides/slide120.xml"/><Relationship Id="rId135" Type="http://schemas.openxmlformats.org/officeDocument/2006/relationships/presProps" Target="presProps.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slide" Target="slides/slide121.xml"/><Relationship Id="rId136" Type="http://schemas.openxmlformats.org/officeDocument/2006/relationships/viewProps" Target="viewProps.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25" Type="http://schemas.openxmlformats.org/officeDocument/2006/relationships/slide" Target="slides/slide15.xml"/><Relationship Id="rId46" Type="http://schemas.openxmlformats.org/officeDocument/2006/relationships/slide" Target="slides/slide36.xml"/><Relationship Id="rId67" Type="http://schemas.openxmlformats.org/officeDocument/2006/relationships/slide" Target="slides/slide57.xml"/><Relationship Id="rId116" Type="http://schemas.openxmlformats.org/officeDocument/2006/relationships/slide" Target="slides/slide106.xml"/><Relationship Id="rId137"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 Id="rId62" Type="http://schemas.openxmlformats.org/officeDocument/2006/relationships/slide" Target="slides/slide52.xml"/><Relationship Id="rId83" Type="http://schemas.openxmlformats.org/officeDocument/2006/relationships/slide" Target="slides/slide73.xml"/><Relationship Id="rId88" Type="http://schemas.openxmlformats.org/officeDocument/2006/relationships/slide" Target="slides/slide78.xml"/><Relationship Id="rId111" Type="http://schemas.openxmlformats.org/officeDocument/2006/relationships/slide" Target="slides/slide101.xml"/><Relationship Id="rId132" Type="http://schemas.openxmlformats.org/officeDocument/2006/relationships/notesMaster" Target="notesMasters/notesMaster1.xml"/><Relationship Id="rId15" Type="http://schemas.openxmlformats.org/officeDocument/2006/relationships/slide" Target="slides/slide5.xml"/><Relationship Id="rId36" Type="http://schemas.openxmlformats.org/officeDocument/2006/relationships/slide" Target="slides/slide26.xml"/><Relationship Id="rId57" Type="http://schemas.openxmlformats.org/officeDocument/2006/relationships/slide" Target="slides/slide47.xml"/><Relationship Id="rId106" Type="http://schemas.openxmlformats.org/officeDocument/2006/relationships/slide" Target="slides/slide96.xml"/><Relationship Id="rId127" Type="http://schemas.openxmlformats.org/officeDocument/2006/relationships/slide" Target="slides/slide117.xml"/><Relationship Id="rId10" Type="http://schemas.openxmlformats.org/officeDocument/2006/relationships/slideMaster" Target="slideMasters/slideMaster10.xml"/><Relationship Id="rId31" Type="http://schemas.openxmlformats.org/officeDocument/2006/relationships/slide" Target="slides/slide21.xml"/><Relationship Id="rId52" Type="http://schemas.openxmlformats.org/officeDocument/2006/relationships/slide" Target="slides/slide42.xml"/><Relationship Id="rId73" Type="http://schemas.openxmlformats.org/officeDocument/2006/relationships/slide" Target="slides/slide63.xml"/><Relationship Id="rId78" Type="http://schemas.openxmlformats.org/officeDocument/2006/relationships/slide" Target="slides/slide68.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6.xml"/><Relationship Id="rId47" Type="http://schemas.openxmlformats.org/officeDocument/2006/relationships/slide" Target="slides/slide37.xml"/><Relationship Id="rId68" Type="http://schemas.openxmlformats.org/officeDocument/2006/relationships/slide" Target="slides/slide58.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MIPS, RISK-V</a:t>
            </a:r>
            <a:r>
              <a:rPr lang="zh-CN" altLang="en-US" dirty="0"/>
              <a:t>都是</a:t>
            </a:r>
            <a:r>
              <a:rPr lang="en-US" altLang="zh-CN" dirty="0"/>
              <a:t>RISC</a:t>
            </a:r>
            <a:r>
              <a:rPr lang="zh-CN" altLang="en-US" dirty="0"/>
              <a:t>精简指令集</a:t>
            </a:r>
            <a:endParaRPr lang="en-US" altLang="zh-CN" dirty="0"/>
          </a:p>
          <a:p>
            <a:r>
              <a:rPr lang="en-US" altLang="zh-CN" dirty="0"/>
              <a:t>X86</a:t>
            </a:r>
            <a:r>
              <a:rPr lang="zh-CN" altLang="en-US" dirty="0"/>
              <a:t>是</a:t>
            </a:r>
            <a:r>
              <a:rPr lang="en-US" altLang="zh-CN" dirty="0"/>
              <a:t>CISC</a:t>
            </a:r>
            <a:r>
              <a:rPr lang="zh-CN" altLang="en-US" dirty="0"/>
              <a:t>是复杂指令集</a:t>
            </a:r>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a:t>
            </a:fld>
            <a:endParaRPr lang="en-US" altLang="zh-CN"/>
          </a:p>
        </p:txBody>
      </p:sp>
    </p:spTree>
    <p:extLst>
      <p:ext uri="{BB962C8B-B14F-4D97-AF65-F5344CB8AC3E}">
        <p14:creationId xmlns:p14="http://schemas.microsoft.com/office/powerpoint/2010/main" val="95095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2^64</a:t>
            </a:r>
            <a:r>
              <a:rPr lang="zh-CN" altLang="en-US" dirty="0">
                <a:latin typeface="Arial" panose="020B0604020202020204" pitchFamily="34" charset="0"/>
              </a:rPr>
              <a:t> </a:t>
            </a:r>
            <a:r>
              <a:rPr lang="en-US" altLang="zh-CN" dirty="0">
                <a:latin typeface="Arial" panose="020B0604020202020204" pitchFamily="34" charset="0"/>
              </a:rPr>
              <a:t>– 1844674407370955161     【</a:t>
            </a:r>
            <a:r>
              <a:rPr lang="en-US" altLang="zh-CN" dirty="0">
                <a:latin typeface="Verdana" panose="020B0604030504040204" pitchFamily="34" charset="0"/>
                <a:ea typeface="楷体_GB2312"/>
                <a:cs typeface="楷体_GB2312"/>
              </a:rPr>
              <a:t>18446744073709551608</a:t>
            </a:r>
            <a:r>
              <a:rPr lang="zh-CN" altLang="en-US" dirty="0">
                <a:latin typeface="Verdana" panose="020B0604030504040204" pitchFamily="34" charset="0"/>
                <a:ea typeface="楷体_GB2312"/>
                <a:cs typeface="楷体_GB2312"/>
              </a:rPr>
              <a:t>， 最后一个字节</a:t>
            </a:r>
            <a:r>
              <a:rPr lang="en-US" altLang="zh-CN" dirty="0">
                <a:latin typeface="Arial" panose="020B0604020202020204" pitchFamily="34" charset="0"/>
              </a:rPr>
              <a:t>】</a:t>
            </a:r>
          </a:p>
          <a:p>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Memory[1] </a:t>
            </a:r>
            <a:r>
              <a:rPr lang="zh-CN" altLang="en-US" dirty="0">
                <a:latin typeface="Verdana" panose="020B0604030504040204" pitchFamily="34" charset="0"/>
                <a:ea typeface="楷体_GB2312"/>
                <a:cs typeface="楷体_GB2312"/>
              </a:rPr>
              <a:t>差一个</a:t>
            </a:r>
            <a:r>
              <a:rPr lang="en-US" altLang="zh-CN" dirty="0">
                <a:latin typeface="Verdana" panose="020B0604030504040204" pitchFamily="34" charset="0"/>
                <a:ea typeface="楷体_GB2312"/>
                <a:cs typeface="楷体_GB2312"/>
              </a:rPr>
              <a:t>byte</a:t>
            </a:r>
          </a:p>
          <a:p>
            <a:r>
              <a:rPr lang="en-US" altLang="zh-CN" dirty="0">
                <a:latin typeface="Verdana" panose="020B0604030504040204" pitchFamily="34" charset="0"/>
                <a:ea typeface="楷体_GB2312"/>
                <a:cs typeface="楷体_GB2312"/>
              </a:rPr>
              <a:t>Memory[8]  </a:t>
            </a:r>
            <a:r>
              <a:rPr lang="zh-CN" altLang="en-US" dirty="0">
                <a:latin typeface="Verdana" panose="020B0604030504040204" pitchFamily="34" charset="0"/>
                <a:ea typeface="楷体_GB2312"/>
                <a:cs typeface="楷体_GB2312"/>
              </a:rPr>
              <a:t>和 </a:t>
            </a:r>
            <a:r>
              <a:rPr lang="en-US" altLang="zh-CN" dirty="0">
                <a:latin typeface="Verdana" panose="020B0604030504040204" pitchFamily="34" charset="0"/>
                <a:ea typeface="楷体_GB2312"/>
                <a:cs typeface="楷体_GB2312"/>
              </a:rPr>
              <a:t>Memory[0] </a:t>
            </a:r>
            <a:r>
              <a:rPr lang="zh-CN" altLang="en-US" dirty="0">
                <a:latin typeface="Verdana" panose="020B0604030504040204" pitchFamily="34" charset="0"/>
                <a:ea typeface="楷体_GB2312"/>
                <a:cs typeface="楷体_GB2312"/>
              </a:rPr>
              <a:t>差</a:t>
            </a:r>
            <a:r>
              <a:rPr lang="en-US" altLang="zh-CN" dirty="0">
                <a:latin typeface="Verdana" panose="020B0604030504040204" pitchFamily="34" charset="0"/>
                <a:ea typeface="楷体_GB2312"/>
                <a:cs typeface="楷体_GB2312"/>
              </a:rPr>
              <a:t>8</a:t>
            </a:r>
            <a:r>
              <a:rPr lang="zh-CN" altLang="en-US" dirty="0">
                <a:latin typeface="Verdana" panose="020B0604030504040204" pitchFamily="34" charset="0"/>
                <a:ea typeface="楷体_GB2312"/>
                <a:cs typeface="楷体_GB2312"/>
              </a:rPr>
              <a:t>个</a:t>
            </a:r>
            <a:r>
              <a:rPr lang="en-US" altLang="zh-CN" dirty="0">
                <a:latin typeface="Verdana" panose="020B0604030504040204" pitchFamily="34" charset="0"/>
                <a:ea typeface="楷体_GB2312"/>
                <a:cs typeface="楷体_GB2312"/>
              </a:rPr>
              <a:t>byte</a:t>
            </a:r>
            <a:r>
              <a:rPr lang="zh-CN" altLang="en-US" dirty="0">
                <a:latin typeface="Verdana" panose="020B0604030504040204" pitchFamily="34" charset="0"/>
                <a:ea typeface="楷体_GB2312"/>
                <a:cs typeface="楷体_GB2312"/>
              </a:rPr>
              <a:t>，</a:t>
            </a:r>
            <a:r>
              <a:rPr lang="en-US" altLang="zh-CN" dirty="0">
                <a:latin typeface="Verdana" panose="020B0604030504040204" pitchFamily="34" charset="0"/>
                <a:ea typeface="楷体_GB2312"/>
                <a:cs typeface="楷体_GB2312"/>
              </a:rPr>
              <a:t>doublewords</a:t>
            </a:r>
          </a:p>
          <a:p>
            <a:endParaRPr lang="en-US" altLang="zh-CN" dirty="0">
              <a:latin typeface="Verdana" panose="020B0604030504040204" pitchFamily="34" charset="0"/>
              <a:ea typeface="楷体_GB2312"/>
              <a:cs typeface="楷体_GB2312"/>
            </a:endParaRPr>
          </a:p>
          <a:p>
            <a:r>
              <a:rPr lang="en-US" altLang="zh-CN" dirty="0">
                <a:latin typeface="Verdana" panose="020B0604030504040204" pitchFamily="34" charset="0"/>
                <a:ea typeface="楷体_GB2312"/>
                <a:cs typeface="楷体_GB2312"/>
              </a:rPr>
              <a:t>2^64</a:t>
            </a:r>
            <a:r>
              <a:rPr lang="zh-CN" altLang="en-US" dirty="0">
                <a:latin typeface="Verdana" panose="020B0604030504040204" pitchFamily="34" charset="0"/>
                <a:ea typeface="楷体_GB2312"/>
                <a:cs typeface="楷体_GB2312"/>
              </a:rPr>
              <a:t>寻址空间，</a:t>
            </a:r>
            <a:r>
              <a:rPr lang="en-US" altLang="zh-CN" dirty="0">
                <a:latin typeface="Verdana" panose="020B0604030504040204" pitchFamily="34" charset="0"/>
                <a:ea typeface="楷体_GB2312"/>
                <a:cs typeface="楷体_GB2312"/>
              </a:rPr>
              <a:t> </a:t>
            </a:r>
            <a:r>
              <a:rPr lang="zh-CN" altLang="en-US" dirty="0">
                <a:latin typeface="Verdana" panose="020B0604030504040204" pitchFamily="34" charset="0"/>
                <a:ea typeface="楷体_GB2312"/>
                <a:cs typeface="楷体_GB2312"/>
              </a:rPr>
              <a:t>每一个</a:t>
            </a:r>
            <a:r>
              <a:rPr lang="en-US" altLang="zh-CN" dirty="0">
                <a:latin typeface="Verdana" panose="020B0604030504040204" pitchFamily="34" charset="0"/>
                <a:ea typeface="楷体_GB2312"/>
                <a:cs typeface="楷体_GB2312"/>
              </a:rPr>
              <a:t>doubleword</a:t>
            </a:r>
            <a:r>
              <a:rPr lang="zh-CN" altLang="en-US" dirty="0">
                <a:latin typeface="Verdana" panose="020B0604030504040204" pitchFamily="34" charset="0"/>
                <a:ea typeface="楷体_GB2312"/>
                <a:cs typeface="楷体_GB2312"/>
              </a:rPr>
              <a:t>是</a:t>
            </a:r>
            <a:r>
              <a:rPr lang="en-US" altLang="zh-CN" dirty="0">
                <a:latin typeface="Verdana" panose="020B0604030504040204" pitchFamily="34" charset="0"/>
                <a:ea typeface="楷体_GB2312"/>
                <a:cs typeface="楷体_GB2312"/>
              </a:rPr>
              <a:t>8</a:t>
            </a:r>
            <a:r>
              <a:rPr lang="zh-CN" altLang="en-US" dirty="0">
                <a:latin typeface="Verdana" panose="020B0604030504040204" pitchFamily="34" charset="0"/>
                <a:ea typeface="楷体_GB2312"/>
                <a:cs typeface="楷体_GB2312"/>
              </a:rPr>
              <a:t>个字节。</a:t>
            </a:r>
            <a:endParaRPr lang="en-US" altLang="zh-CN" dirty="0">
              <a:latin typeface="Verdana" panose="020B0604030504040204" pitchFamily="34" charset="0"/>
              <a:ea typeface="楷体_GB2312"/>
              <a:cs typeface="楷体_GB2312"/>
            </a:endParaRPr>
          </a:p>
          <a:p>
            <a:r>
              <a:rPr lang="en-US" altLang="zh-CN" dirty="0">
                <a:latin typeface="Verdana" panose="020B0604030504040204" pitchFamily="34" charset="0"/>
                <a:ea typeface="楷体_GB2312"/>
                <a:cs typeface="楷体_GB2312"/>
              </a:rPr>
              <a:t>byte addresses</a:t>
            </a:r>
            <a:r>
              <a:rPr lang="zh-CN" altLang="en-US" dirty="0">
                <a:latin typeface="Verdana" panose="020B0604030504040204" pitchFamily="34" charset="0"/>
                <a:ea typeface="楷体_GB2312"/>
                <a:cs typeface="楷体_GB2312"/>
              </a:rPr>
              <a:t>： 每一个地址对应的是一个</a:t>
            </a:r>
            <a:r>
              <a:rPr lang="en-US" altLang="zh-CN" dirty="0">
                <a:latin typeface="Verdana" panose="020B0604030504040204" pitchFamily="34" charset="0"/>
                <a:ea typeface="楷体_GB2312"/>
                <a:cs typeface="楷体_GB2312"/>
              </a:rPr>
              <a:t>byte</a:t>
            </a:r>
            <a:endParaRPr lang="zh-CN" altLang="en-US" dirty="0">
              <a:latin typeface="Arial" panose="020B0604020202020204" pitchFamily="34" charset="0"/>
            </a:endParaRPr>
          </a:p>
        </p:txBody>
      </p:sp>
      <p:sp>
        <p:nvSpPr>
          <p:cNvPr id="327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556A1A8-87D1-42EE-9EA2-5F31F3887E99}" type="slidenum">
              <a:rPr lang="en-US" altLang="zh-CN" sz="1200" b="0" smtClean="0">
                <a:latin typeface="Arial" panose="020B0604020202020204" pitchFamily="34" charset="0"/>
                <a:ea typeface="宋体" panose="02010600030101010101" pitchFamily="2" charset="-122"/>
              </a:rPr>
              <a:pPr/>
              <a:t>12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775570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dirty="0">
                <a:latin typeface="Arial" panose="020B0604020202020204" pitchFamily="34" charset="0"/>
              </a:rPr>
              <a:t>指针好，循环内的语句数量少一些</a:t>
            </a:r>
            <a:endParaRPr lang="en-US" altLang="zh-CN" dirty="0">
              <a:latin typeface="Arial" panose="020B0604020202020204" pitchFamily="34" charset="0"/>
            </a:endParaRPr>
          </a:p>
          <a:p>
            <a:pPr marL="0" lvl="1"/>
            <a:endParaRPr lang="en-US" altLang="zh-CN" dirty="0">
              <a:latin typeface="Arial" panose="020B060402020202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rPr>
              <a:t>Java</a:t>
            </a:r>
            <a:r>
              <a:rPr lang="zh-CN" altLang="en-US" dirty="0">
                <a:latin typeface="Arial" panose="020B0604020202020204" pitchFamily="34" charset="0"/>
              </a:rPr>
              <a:t>里面没有指针，</a:t>
            </a:r>
            <a:r>
              <a:rPr lang="en-US" altLang="zh-CN" dirty="0">
                <a:latin typeface="Arial" panose="020B0604020202020204" pitchFamily="34" charset="0"/>
              </a:rPr>
              <a:t>java</a:t>
            </a:r>
            <a:r>
              <a:rPr lang="zh-CN" altLang="en-US" dirty="0">
                <a:latin typeface="Arial" panose="020B0604020202020204" pitchFamily="34" charset="0"/>
              </a:rPr>
              <a:t>的一个特点是跨平台，不针对任何硬件。预编译的时候编译到一个中间层，执行的时候硬件和</a:t>
            </a:r>
            <a:r>
              <a:rPr lang="en-US" altLang="zh-CN" dirty="0">
                <a:latin typeface="Arial" panose="020B0604020202020204" pitchFamily="34" charset="0"/>
              </a:rPr>
              <a:t>Java</a:t>
            </a:r>
            <a:r>
              <a:rPr lang="zh-CN" altLang="en-US" dirty="0">
                <a:latin typeface="Arial" panose="020B0604020202020204" pitchFamily="34" charset="0"/>
              </a:rPr>
              <a:t>虚拟机对接。效率不高。</a:t>
            </a:r>
            <a:endParaRPr lang="en-US" altLang="zh-CN" dirty="0">
              <a:latin typeface="Arial" panose="020B0604020202020204" pitchFamily="34" charset="0"/>
            </a:endParaRPr>
          </a:p>
          <a:p>
            <a:pPr marL="0" lvl="1"/>
            <a:endParaRPr lang="zh-CN" altLang="en-US" dirty="0">
              <a:latin typeface="Arial" panose="020B0604020202020204" pitchFamily="34" charset="0"/>
            </a:endParaRPr>
          </a:p>
        </p:txBody>
      </p:sp>
      <p:sp>
        <p:nvSpPr>
          <p:cNvPr id="2601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AB5CD6-9D14-4621-ADF8-0F8D01CE56CB}" type="slidenum">
              <a:rPr lang="en-US" altLang="zh-CN" sz="1200" b="0" smtClean="0">
                <a:latin typeface="Arial" panose="020B0604020202020204" pitchFamily="34" charset="0"/>
                <a:ea typeface="宋体" panose="02010600030101010101" pitchFamily="2" charset="-122"/>
              </a:rPr>
              <a:pPr/>
              <a:t>116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3464536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指令全是</a:t>
            </a:r>
            <a:r>
              <a:rPr lang="en-US" altLang="zh-CN" dirty="0">
                <a:latin typeface="Arial" panose="020B0604020202020204" pitchFamily="34" charset="0"/>
              </a:rPr>
              <a:t>32</a:t>
            </a:r>
            <a:r>
              <a:rPr lang="zh-CN" altLang="en-US" dirty="0">
                <a:latin typeface="Arial" panose="020B0604020202020204" pitchFamily="34" charset="0"/>
              </a:rPr>
              <a:t>位，但是寄存器可能有</a:t>
            </a:r>
            <a:r>
              <a:rPr lang="en-US" altLang="zh-CN" dirty="0">
                <a:latin typeface="Arial" panose="020B0604020202020204" pitchFamily="34" charset="0"/>
              </a:rPr>
              <a:t>64</a:t>
            </a:r>
            <a:r>
              <a:rPr lang="zh-CN" altLang="en-US" dirty="0">
                <a:latin typeface="Arial" panose="020B0604020202020204" pitchFamily="34" charset="0"/>
              </a:rPr>
              <a:t>位这样的</a:t>
            </a:r>
          </a:p>
        </p:txBody>
      </p:sp>
      <p:sp>
        <p:nvSpPr>
          <p:cNvPr id="2826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090C921-B78E-42BB-A0EF-4EAA2CC938FC}" type="slidenum">
              <a:rPr lang="en-US" altLang="zh-CN" sz="1200" b="0" smtClean="0">
                <a:latin typeface="Arial" panose="020B0604020202020204" pitchFamily="34" charset="0"/>
                <a:ea typeface="宋体" panose="02010600030101010101" pitchFamily="2" charset="-122"/>
              </a:rPr>
              <a:pPr/>
              <a:t>117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16794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846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161451E-6F57-4F95-9F4B-5065FAEC6F6E}" type="slidenum">
              <a:rPr lang="en-US" altLang="zh-CN" sz="1200" b="0" smtClean="0">
                <a:latin typeface="Arial" panose="020B0604020202020204" pitchFamily="34" charset="0"/>
                <a:ea typeface="宋体" panose="02010600030101010101" pitchFamily="2" charset="-122"/>
              </a:rPr>
              <a:pPr/>
              <a:t>118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62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Arial" panose="020B0604020202020204" pitchFamily="34" charset="0"/>
              </a:rPr>
              <a:t>这里只有运算，没有存取操作</a:t>
            </a:r>
          </a:p>
          <a:p>
            <a:endParaRPr lang="zh-CN" altLang="en-US">
              <a:latin typeface="Arial" panose="020B0604020202020204" pitchFamily="34" charset="0"/>
            </a:endParaRPr>
          </a:p>
        </p:txBody>
      </p:sp>
      <p:sp>
        <p:nvSpPr>
          <p:cNvPr id="348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0BD5CBF-9651-4267-B11F-A452041AD4E8}" type="slidenum">
              <a:rPr lang="en-US" altLang="zh-CN" sz="1200" b="0" smtClean="0">
                <a:latin typeface="Arial" panose="020B0604020202020204" pitchFamily="34" charset="0"/>
                <a:ea typeface="宋体" panose="02010600030101010101" pitchFamily="2" charset="-122"/>
              </a:rPr>
              <a:pPr/>
              <a:t>13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247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223838" y="808038"/>
            <a:ext cx="7185026" cy="4041775"/>
          </a:xfrm>
          <a:ln/>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368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7D031C6-A122-45CE-8932-4B37586DF9CC}" type="slidenum">
              <a:rPr lang="en-US" altLang="zh-CN" sz="1200" b="0" smtClean="0">
                <a:latin typeface="Arial" panose="020B0604020202020204" pitchFamily="34" charset="0"/>
                <a:ea typeface="宋体" panose="02010600030101010101" pitchFamily="2" charset="-122"/>
              </a:rPr>
              <a:pPr/>
              <a:t>14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204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dirty="0">
                <a:latin typeface="Arial" panose="020B0604020202020204" pitchFamily="34" charset="0"/>
              </a:rPr>
              <a:t>所有网络协议也都是采用</a:t>
            </a:r>
            <a:r>
              <a:rPr lang="en-US" altLang="zh-CN" sz="1400" dirty="0">
                <a:latin typeface="Arial" panose="020B0604020202020204" pitchFamily="34" charset="0"/>
              </a:rPr>
              <a:t>big endian</a:t>
            </a:r>
            <a:r>
              <a:rPr lang="zh-CN" altLang="en-US" sz="1400" dirty="0">
                <a:latin typeface="Arial" panose="020B0604020202020204" pitchFamily="34" charset="0"/>
              </a:rPr>
              <a:t>的方式来传输数据的。所以有时我们也会把</a:t>
            </a:r>
            <a:r>
              <a:rPr lang="en-US" altLang="zh-CN" sz="1400" dirty="0">
                <a:latin typeface="Arial" panose="020B0604020202020204" pitchFamily="34" charset="0"/>
              </a:rPr>
              <a:t>big endian</a:t>
            </a:r>
            <a:r>
              <a:rPr lang="zh-CN" altLang="en-US" sz="1400" dirty="0">
                <a:latin typeface="Arial" panose="020B0604020202020204" pitchFamily="34" charset="0"/>
              </a:rPr>
              <a:t>方式称之为网络字节序。</a:t>
            </a:r>
            <a:endParaRPr lang="en-US" altLang="zh-CN" sz="1400" dirty="0">
              <a:latin typeface="Arial" panose="020B0604020202020204" pitchFamily="34" charset="0"/>
            </a:endParaRPr>
          </a:p>
          <a:p>
            <a:r>
              <a:rPr lang="zh-CN" altLang="en-US" sz="1400" dirty="0">
                <a:latin typeface="Arial" panose="020B0604020202020204" pitchFamily="34" charset="0"/>
              </a:rPr>
              <a:t>目前应该</a:t>
            </a:r>
            <a:r>
              <a:rPr lang="en-US" altLang="zh-CN" sz="1400" dirty="0">
                <a:latin typeface="Arial" panose="020B0604020202020204" pitchFamily="34" charset="0"/>
              </a:rPr>
              <a:t>little endian</a:t>
            </a:r>
            <a:r>
              <a:rPr lang="zh-CN" altLang="en-US" sz="1400" dirty="0">
                <a:latin typeface="Arial" panose="020B0604020202020204" pitchFamily="34" charset="0"/>
              </a:rPr>
              <a:t>是主流，因为在数据类型转换的时候（尤其是指针转换）不用考虑地址问题。</a:t>
            </a:r>
            <a:endParaRPr lang="zh-CN" altLang="en-US" dirty="0">
              <a:latin typeface="Arial" panose="020B0604020202020204" pitchFamily="34" charset="0"/>
            </a:endParaRPr>
          </a:p>
        </p:txBody>
      </p:sp>
      <p:sp>
        <p:nvSpPr>
          <p:cNvPr id="399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B4C16F-6115-4EDA-91D0-70BE611A00F2}" type="slidenum">
              <a:rPr lang="en-US" altLang="zh-CN" sz="1200" b="0" smtClean="0">
                <a:latin typeface="Arial" panose="020B0604020202020204" pitchFamily="34" charset="0"/>
                <a:ea typeface="宋体" panose="02010600030101010101" pitchFamily="2" charset="-122"/>
              </a:rPr>
              <a:pPr/>
              <a:t>15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1863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16</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90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6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1DFC2B7-8B15-49D5-8932-B87C9E24A474}" type="slidenum">
              <a:rPr lang="en-US" altLang="zh-CN" sz="1200" b="0" smtClean="0">
                <a:latin typeface="Arial" panose="020B0604020202020204" pitchFamily="34" charset="0"/>
                <a:ea typeface="宋体" panose="02010600030101010101" pitchFamily="2" charset="-122"/>
              </a:rPr>
              <a:pPr/>
              <a:t>17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9736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223838" y="808038"/>
            <a:ext cx="7185026" cy="4041775"/>
          </a:xfrm>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所以我们也知道机器语言是怎么样支持数组的，对数组一定会分配连续的一段空间，一定会有一个首地址，数组的基地址。存取数据的时候需要计算偏移量。</a:t>
            </a:r>
          </a:p>
          <a:p>
            <a:endParaRPr lang="en-US" altLang="zh-CN">
              <a:latin typeface="Arial" panose="020B0604020202020204" pitchFamily="34" charset="0"/>
            </a:endParaRPr>
          </a:p>
          <a:p>
            <a:endParaRPr lang="en-US" altLang="zh-CN">
              <a:latin typeface="Arial" panose="020B0604020202020204" pitchFamily="34" charset="0"/>
            </a:endParaRPr>
          </a:p>
        </p:txBody>
      </p:sp>
      <p:sp>
        <p:nvSpPr>
          <p:cNvPr id="501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C376D2-9A82-4581-899C-0DD959EBC0FA}" type="slidenum">
              <a:rPr lang="en-US" altLang="zh-CN" sz="1200" b="0" smtClean="0">
                <a:latin typeface="Arial" panose="020B0604020202020204" pitchFamily="34" charset="0"/>
                <a:ea typeface="宋体" panose="02010600030101010101" pitchFamily="2" charset="-122"/>
              </a:rPr>
              <a:pPr/>
              <a:t>18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0508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2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D904BAB-283D-456A-AA1D-A4C8F50BA02B}" type="slidenum">
              <a:rPr lang="en-US" altLang="zh-CN" sz="1200" b="0" smtClean="0">
                <a:latin typeface="Arial" panose="020B0604020202020204" pitchFamily="34" charset="0"/>
                <a:ea typeface="宋体" panose="02010600030101010101" pitchFamily="2" charset="-122"/>
              </a:rPr>
              <a:pPr/>
              <a:t>19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47065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56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A18C08-90F4-4E43-8D4A-AD53720502F5}" type="slidenum">
              <a:rPr lang="en-US" altLang="zh-CN" sz="1200" b="0" smtClean="0">
                <a:latin typeface="Arial" panose="020B0604020202020204" pitchFamily="34" charset="0"/>
                <a:ea typeface="宋体" panose="02010600030101010101" pitchFamily="2" charset="-122"/>
              </a:rPr>
              <a:pPr/>
              <a:t>21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5772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一条指令的每一段称为一个字段。每个字段有固定的长度。指令的这种分段设计叫做指令格式 </a:t>
            </a:r>
            <a:r>
              <a:rPr lang="en-US" altLang="zh-CN" dirty="0">
                <a:latin typeface="Arial" panose="020B0604020202020204" pitchFamily="34" charset="0"/>
              </a:rPr>
              <a:t>(format)</a:t>
            </a:r>
          </a:p>
          <a:p>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51</a:t>
            </a:r>
            <a:r>
              <a:rPr lang="zh-CN" altLang="en-US" dirty="0">
                <a:latin typeface="Arial" panose="020B0604020202020204" pitchFamily="34" charset="0"/>
              </a:rPr>
              <a:t>这三个字段组合起来指明要进行加法操作。</a:t>
            </a:r>
            <a:endParaRPr lang="en-US" altLang="zh-CN" dirty="0">
              <a:latin typeface="Arial" panose="020B0604020202020204" pitchFamily="34" charset="0"/>
            </a:endParaRPr>
          </a:p>
          <a:p>
            <a:r>
              <a:rPr lang="zh-CN" altLang="en-US" dirty="0">
                <a:latin typeface="Arial" panose="020B0604020202020204" pitchFamily="34" charset="0"/>
              </a:rPr>
              <a:t>最后用十六进制表示</a:t>
            </a:r>
            <a:endParaRPr lang="en-US" altLang="zh-CN" dirty="0">
              <a:latin typeface="Arial" panose="020B0604020202020204" pitchFamily="34" charset="0"/>
            </a:endParaRPr>
          </a:p>
        </p:txBody>
      </p:sp>
      <p:sp>
        <p:nvSpPr>
          <p:cNvPr id="716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758DC57-A88C-4899-A086-0239BD53716B}" type="slidenum">
              <a:rPr lang="en-US" altLang="zh-CN" sz="1200" b="0" smtClean="0">
                <a:latin typeface="Arial" panose="020B0604020202020204" pitchFamily="34" charset="0"/>
                <a:ea typeface="宋体" panose="02010600030101010101" pitchFamily="2" charset="-122"/>
              </a:rPr>
              <a:pPr/>
              <a:t>23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156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223838" y="808038"/>
            <a:ext cx="7185026" cy="4041775"/>
          </a:xfrm>
          <a:ln/>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机器语言的特征：操作，符号数，表示形式</a:t>
            </a:r>
            <a:endParaRPr kumimoji="1" lang="en-US" altLang="zh-CN" dirty="0">
              <a:latin typeface="Arial" panose="020B0604020202020204" pitchFamily="34" charset="0"/>
            </a:endParaRPr>
          </a:p>
          <a:p>
            <a:r>
              <a:rPr kumimoji="1" lang="zh-CN" altLang="en-US" dirty="0">
                <a:latin typeface="Arial" panose="020B0604020202020204" pitchFamily="34" charset="0"/>
              </a:rPr>
              <a:t>与算法语言基本相同，唯一不同是直接针对硬件。下面要针对硬件，上面要针对算法软件。</a:t>
            </a:r>
          </a:p>
        </p:txBody>
      </p:sp>
      <p:sp>
        <p:nvSpPr>
          <p:cNvPr id="8196"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1519965-5132-435A-BEB5-BA6C763E5745}" type="slidenum">
              <a:rPr lang="en-US" altLang="zh-CN" sz="1200" b="0" smtClean="0">
                <a:latin typeface="Arial" panose="020B0604020202020204" pitchFamily="34" charset="0"/>
                <a:ea typeface="宋体" panose="02010600030101010101" pitchFamily="2" charset="-122"/>
              </a:rPr>
              <a:pPr/>
              <a:t>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070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Question: Why aren’t </a:t>
            </a:r>
            <a:r>
              <a:rPr lang="en-US" altLang="zh-CN" b="1" dirty="0" err="1">
                <a:latin typeface="Arial" panose="020B0604020202020204" pitchFamily="34" charset="0"/>
              </a:rPr>
              <a:t>opcode</a:t>
            </a:r>
            <a:r>
              <a:rPr lang="en-US" altLang="zh-CN" dirty="0" err="1">
                <a:latin typeface="Arial" panose="020B0604020202020204" pitchFamily="34" charset="0"/>
              </a:rPr>
              <a:t>and</a:t>
            </a:r>
            <a:r>
              <a:rPr lang="en-US" altLang="zh-CN" dirty="0">
                <a:latin typeface="Arial" panose="020B0604020202020204" pitchFamily="34" charset="0"/>
              </a:rPr>
              <a:t> </a:t>
            </a:r>
            <a:r>
              <a:rPr lang="en-US" altLang="zh-CN" b="1" dirty="0">
                <a:latin typeface="Arial" panose="020B0604020202020204" pitchFamily="34" charset="0"/>
              </a:rPr>
              <a:t>funct7</a:t>
            </a:r>
            <a:r>
              <a:rPr lang="en-US" altLang="zh-CN" dirty="0">
                <a:latin typeface="Arial" panose="020B0604020202020204" pitchFamily="34" charset="0"/>
              </a:rPr>
              <a:t>and </a:t>
            </a:r>
            <a:r>
              <a:rPr lang="en-US" altLang="zh-CN" b="1" dirty="0">
                <a:latin typeface="Arial" panose="020B0604020202020204" pitchFamily="34" charset="0"/>
              </a:rPr>
              <a:t>funct3 </a:t>
            </a:r>
            <a:r>
              <a:rPr lang="en-US" altLang="zh-CN" dirty="0">
                <a:latin typeface="Arial" panose="020B0604020202020204" pitchFamily="34" charset="0"/>
              </a:rPr>
              <a:t>a single 17-bit field?</a:t>
            </a:r>
          </a:p>
          <a:p>
            <a:endParaRPr lang="en-US" altLang="zh-CN" dirty="0">
              <a:latin typeface="Arial" panose="020B0604020202020204" pitchFamily="34" charset="0"/>
            </a:endParaRPr>
          </a:p>
          <a:p>
            <a:r>
              <a:rPr lang="zh-CN" altLang="en-US" dirty="0">
                <a:latin typeface="Arial" panose="020B0604020202020204" pitchFamily="34" charset="0"/>
              </a:rPr>
              <a:t>对齐其他</a:t>
            </a:r>
            <a:r>
              <a:rPr lang="en-US" altLang="zh-CN" dirty="0">
                <a:latin typeface="Arial" panose="020B0604020202020204" pitchFamily="34" charset="0"/>
              </a:rPr>
              <a:t>field</a:t>
            </a:r>
            <a:r>
              <a:rPr lang="zh-CN" altLang="en-US" dirty="0">
                <a:latin typeface="Arial" panose="020B0604020202020204" pitchFamily="34" charset="0"/>
              </a:rPr>
              <a:t>，节省硬件</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Add, sub</a:t>
            </a:r>
            <a:r>
              <a:rPr lang="zh-CN" altLang="en-US" dirty="0">
                <a:latin typeface="Arial" panose="020B0604020202020204" pitchFamily="34" charset="0"/>
              </a:rPr>
              <a:t>指令都是这种格式，这种指令格式称为</a:t>
            </a:r>
            <a:r>
              <a:rPr lang="en-US" altLang="zh-CN" dirty="0">
                <a:latin typeface="Arial" panose="020B0604020202020204" pitchFamily="34" charset="0"/>
              </a:rPr>
              <a:t>R-type</a:t>
            </a:r>
          </a:p>
          <a:p>
            <a:endParaRPr lang="en-US" altLang="zh-CN" dirty="0">
              <a:latin typeface="Arial" panose="020B0604020202020204" pitchFamily="34" charset="0"/>
            </a:endParaRPr>
          </a:p>
          <a:p>
            <a:r>
              <a:rPr kumimoji="1" lang="en-US" altLang="zh-CN" dirty="0">
                <a:latin typeface="Arial" panose="020B0604020202020204" pitchFamily="34" charset="0"/>
              </a:rPr>
              <a:t>32</a:t>
            </a:r>
            <a:r>
              <a:rPr kumimoji="1" lang="zh-CN" altLang="en-US" dirty="0">
                <a:latin typeface="Arial" panose="020B0604020202020204" pitchFamily="34" charset="0"/>
              </a:rPr>
              <a:t>个寄存器，</a:t>
            </a:r>
            <a:r>
              <a:rPr kumimoji="1" lang="en-US" altLang="zh-CN" dirty="0">
                <a:latin typeface="Arial" panose="020B0604020202020204" pitchFamily="34" charset="0"/>
              </a:rPr>
              <a:t>5</a:t>
            </a:r>
            <a:r>
              <a:rPr kumimoji="1" lang="zh-CN" altLang="en-US" dirty="0">
                <a:latin typeface="Arial" panose="020B0604020202020204" pitchFamily="34" charset="0"/>
              </a:rPr>
              <a:t>位就够了</a:t>
            </a:r>
            <a:endParaRPr kumimoji="1"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但是对于</a:t>
            </a:r>
            <a:r>
              <a:rPr lang="en-US" altLang="zh-CN" dirty="0" err="1">
                <a:latin typeface="Arial" panose="020B0604020202020204" pitchFamily="34" charset="0"/>
              </a:rPr>
              <a:t>ld</a:t>
            </a:r>
            <a:r>
              <a:rPr lang="zh-CN" altLang="en-US" dirty="0">
                <a:latin typeface="Arial" panose="020B0604020202020204" pitchFamily="34" charset="0"/>
              </a:rPr>
              <a:t>或者</a:t>
            </a:r>
            <a:r>
              <a:rPr lang="en-US" altLang="zh-CN" dirty="0" err="1">
                <a:latin typeface="Arial" panose="020B0604020202020204" pitchFamily="34" charset="0"/>
              </a:rPr>
              <a:t>addi</a:t>
            </a:r>
            <a:r>
              <a:rPr lang="zh-CN" altLang="en-US" dirty="0">
                <a:latin typeface="Arial" panose="020B0604020202020204" pitchFamily="34" charset="0"/>
              </a:rPr>
              <a:t>指令，偏移量如果被限制在</a:t>
            </a:r>
            <a:r>
              <a:rPr lang="en-US" altLang="zh-CN" dirty="0">
                <a:latin typeface="Arial" panose="020B0604020202020204" pitchFamily="34" charset="0"/>
              </a:rPr>
              <a:t>5</a:t>
            </a:r>
            <a:r>
              <a:rPr lang="zh-CN" altLang="en-US" dirty="0">
                <a:latin typeface="Arial" panose="020B0604020202020204" pitchFamily="34" charset="0"/>
              </a:rPr>
              <a:t>位字段（最大数是</a:t>
            </a:r>
            <a:r>
              <a:rPr lang="en-US" altLang="zh-CN" dirty="0">
                <a:latin typeface="Arial" panose="020B0604020202020204" pitchFamily="34" charset="0"/>
              </a:rPr>
              <a:t>31</a:t>
            </a:r>
            <a:r>
              <a:rPr lang="zh-CN" altLang="en-US" dirty="0">
                <a:latin typeface="Arial" panose="020B0604020202020204" pitchFamily="34" charset="0"/>
              </a:rPr>
              <a:t>），就太小了，我们需要更长的字段。</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Fun3</a:t>
            </a:r>
            <a:r>
              <a:rPr lang="zh-CN" altLang="en-US" dirty="0">
                <a:latin typeface="Arial" panose="020B0604020202020204" pitchFamily="34" charset="0"/>
              </a:rPr>
              <a:t>就是说这个有</a:t>
            </a:r>
            <a:r>
              <a:rPr lang="en-US" altLang="zh-CN" dirty="0">
                <a:latin typeface="Arial" panose="020B0604020202020204" pitchFamily="34" charset="0"/>
              </a:rPr>
              <a:t>3</a:t>
            </a:r>
            <a:r>
              <a:rPr lang="zh-CN" altLang="en-US" dirty="0">
                <a:latin typeface="Arial" panose="020B0604020202020204" pitchFamily="34" charset="0"/>
              </a:rPr>
              <a:t>位，</a:t>
            </a:r>
            <a:r>
              <a:rPr lang="en-US" altLang="zh-CN" dirty="0">
                <a:latin typeface="Arial" panose="020B0604020202020204" pitchFamily="34" charset="0"/>
              </a:rPr>
              <a:t>fun7</a:t>
            </a:r>
            <a:r>
              <a:rPr lang="zh-CN" altLang="en-US" dirty="0">
                <a:latin typeface="Arial" panose="020B0604020202020204" pitchFamily="34" charset="0"/>
              </a:rPr>
              <a:t>就是说有</a:t>
            </a:r>
            <a:r>
              <a:rPr lang="en-US" altLang="zh-CN" dirty="0">
                <a:latin typeface="Arial" panose="020B0604020202020204" pitchFamily="34" charset="0"/>
              </a:rPr>
              <a:t>7</a:t>
            </a:r>
            <a:r>
              <a:rPr lang="zh-CN" altLang="en-US">
                <a:latin typeface="Arial" panose="020B0604020202020204" pitchFamily="34" charset="0"/>
              </a:rPr>
              <a:t>位，拆开成两个应该是为了方便对齐</a:t>
            </a:r>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737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1094E27-AA5E-488A-99AA-DCCED0DA7A24}" type="slidenum">
              <a:rPr lang="en-US" altLang="zh-CN" sz="1200" b="0" smtClean="0">
                <a:latin typeface="Arial" panose="020B0604020202020204" pitchFamily="34" charset="0"/>
                <a:ea typeface="宋体" panose="02010600030101010101" pitchFamily="2" charset="-122"/>
              </a:rPr>
              <a:pPr/>
              <a:t>24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1053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所有指令保持相同长度和单一的指令格式之间就产生了矛盾。</a:t>
            </a:r>
            <a:endParaRPr lang="en-US" altLang="zh-CN" dirty="0">
              <a:latin typeface="Arial" panose="020B0604020202020204" pitchFamily="34" charset="0"/>
            </a:endParaRPr>
          </a:p>
          <a:p>
            <a:r>
              <a:rPr lang="zh-CN" altLang="en-US" dirty="0">
                <a:latin typeface="Arial" panose="020B0604020202020204" pitchFamily="34" charset="0"/>
              </a:rPr>
              <a:t>折中方案是保持所有指令长度相同，对于不同的指令，使用不同的指令格式。</a:t>
            </a:r>
            <a:endParaRPr lang="en-US" altLang="zh-CN" dirty="0">
              <a:latin typeface="Arial" panose="020B0604020202020204" pitchFamily="34" charset="0"/>
            </a:endParaRPr>
          </a:p>
        </p:txBody>
      </p:sp>
    </p:spTree>
    <p:extLst>
      <p:ext uri="{BB962C8B-B14F-4D97-AF65-F5344CB8AC3E}">
        <p14:creationId xmlns:p14="http://schemas.microsoft.com/office/powerpoint/2010/main" val="3093596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I</a:t>
            </a:r>
            <a:r>
              <a:rPr kumimoji="1" lang="zh-CN" altLang="en-US" dirty="0">
                <a:latin typeface="Arial" panose="020B0604020202020204" pitchFamily="34" charset="0"/>
              </a:rPr>
              <a:t>型的偏移量：</a:t>
            </a:r>
            <a:r>
              <a:rPr kumimoji="1" lang="en-US" altLang="zh-CN" dirty="0">
                <a:latin typeface="Arial" panose="020B0604020202020204" pitchFamily="34" charset="0"/>
              </a:rPr>
              <a:t>12</a:t>
            </a:r>
            <a:r>
              <a:rPr kumimoji="1" lang="zh-CN" altLang="en-US" dirty="0">
                <a:latin typeface="Arial" panose="020B0604020202020204" pitchFamily="34" charset="0"/>
              </a:rPr>
              <a:t>位的</a:t>
            </a:r>
            <a:r>
              <a:rPr kumimoji="1" lang="en-US" altLang="zh-CN" dirty="0">
                <a:latin typeface="Arial" panose="020B0604020202020204" pitchFamily="34" charset="0"/>
              </a:rPr>
              <a:t>2^11</a:t>
            </a:r>
            <a:r>
              <a:rPr kumimoji="1" lang="zh-CN" altLang="en-US" dirty="0">
                <a:latin typeface="Arial" panose="020B0604020202020204" pitchFamily="34" charset="0"/>
              </a:rPr>
              <a:t>个字节或者</a:t>
            </a:r>
            <a:r>
              <a:rPr kumimoji="1" lang="en-US" altLang="zh-CN" dirty="0">
                <a:latin typeface="Arial" panose="020B0604020202020204" pitchFamily="34" charset="0"/>
              </a:rPr>
              <a:t>2^8</a:t>
            </a:r>
            <a:r>
              <a:rPr kumimoji="1" lang="zh-CN" altLang="en-US" dirty="0">
                <a:latin typeface="Arial" panose="020B0604020202020204" pitchFamily="34" charset="0"/>
              </a:rPr>
              <a:t>个双字</a:t>
            </a:r>
            <a:r>
              <a:rPr kumimoji="1" lang="en-US" altLang="zh-CN" dirty="0">
                <a:latin typeface="Arial" panose="020B0604020202020204" pitchFamily="34" charset="0"/>
              </a:rPr>
              <a:t>,  12</a:t>
            </a:r>
            <a:r>
              <a:rPr kumimoji="1" lang="zh-CN" altLang="en-US" dirty="0">
                <a:latin typeface="Arial" panose="020B0604020202020204" pitchFamily="34" charset="0"/>
              </a:rPr>
              <a:t>位的常数字段表示范围：</a:t>
            </a:r>
            <a:r>
              <a:rPr kumimoji="1" lang="en-US" altLang="zh-CN" dirty="0">
                <a:latin typeface="Arial" panose="020B0604020202020204" pitchFamily="34" charset="0"/>
              </a:rPr>
              <a:t>-2^11 </a:t>
            </a:r>
            <a:r>
              <a:rPr kumimoji="1" lang="zh-CN" altLang="en-US" dirty="0">
                <a:latin typeface="Arial" panose="020B0604020202020204" pitchFamily="34" charset="0"/>
              </a:rPr>
              <a:t>到 </a:t>
            </a:r>
            <a:r>
              <a:rPr kumimoji="1" lang="en-US" altLang="zh-CN" dirty="0">
                <a:latin typeface="Arial" panose="020B0604020202020204" pitchFamily="34" charset="0"/>
              </a:rPr>
              <a:t>2^11-1</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778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3EFD0B-5D4B-468D-8588-6A941620578E}" type="slidenum">
              <a:rPr lang="en-US" altLang="zh-CN" sz="1200" b="0" smtClean="0">
                <a:latin typeface="Arial" panose="020B0604020202020204" pitchFamily="34" charset="0"/>
                <a:ea typeface="宋体" panose="02010600030101010101" pitchFamily="2" charset="-122"/>
              </a:rPr>
              <a:pPr/>
              <a:t>26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2677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64=2^6 = 10 00000</a:t>
            </a:r>
            <a:endParaRPr lang="zh-CN" altLang="en-US" dirty="0">
              <a:latin typeface="Arial" panose="020B0604020202020204" pitchFamily="34" charset="0"/>
            </a:endParaRPr>
          </a:p>
          <a:p>
            <a:r>
              <a:rPr lang="zh-CN" altLang="en-US" dirty="0">
                <a:latin typeface="Arial" panose="020B0604020202020204" pitchFamily="34" charset="0"/>
              </a:rPr>
              <a:t>因此是</a:t>
            </a:r>
            <a:r>
              <a:rPr lang="en-US" altLang="zh-CN" dirty="0">
                <a:latin typeface="Arial" panose="020B0604020202020204" pitchFamily="34" charset="0"/>
              </a:rPr>
              <a:t>2</a:t>
            </a:r>
            <a:endParaRPr lang="zh-CN" altLang="en-US" dirty="0">
              <a:latin typeface="Arial" panose="020B0604020202020204" pitchFamily="34" charset="0"/>
            </a:endParaRPr>
          </a:p>
        </p:txBody>
      </p:sp>
      <p:sp>
        <p:nvSpPr>
          <p:cNvPr id="798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758DF-7313-49CA-96EF-D565DA767F9D}" type="slidenum">
              <a:rPr lang="en-US" altLang="zh-CN" sz="1200" b="0" smtClean="0">
                <a:latin typeface="Arial" panose="020B0604020202020204" pitchFamily="34" charset="0"/>
                <a:ea typeface="宋体" panose="02010600030101010101" pitchFamily="2" charset="-122"/>
              </a:rPr>
              <a:pPr/>
              <a:t>27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33114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指令格式由第一个字段的值来区分。每种格式的第一个字段</a:t>
            </a:r>
            <a:r>
              <a:rPr lang="en-US" altLang="zh-CN">
                <a:latin typeface="Arial" panose="020B0604020202020204" pitchFamily="34" charset="0"/>
              </a:rPr>
              <a:t>(op)</a:t>
            </a:r>
            <a:r>
              <a:rPr lang="zh-CN" altLang="en-US">
                <a:latin typeface="Arial" panose="020B0604020202020204" pitchFamily="34" charset="0"/>
              </a:rPr>
              <a:t>都被分配了一套不同的值。</a:t>
            </a:r>
          </a:p>
          <a:p>
            <a:endParaRPr lang="en-US" altLang="zh-CN">
              <a:latin typeface="Arial" panose="020B0604020202020204" pitchFamily="34" charset="0"/>
            </a:endParaRPr>
          </a:p>
          <a:p>
            <a:r>
              <a:rPr lang="en-US" altLang="zh-CN">
                <a:latin typeface="Arial" panose="020B0604020202020204" pitchFamily="34" charset="0"/>
              </a:rPr>
              <a:t>Add, sub op=51</a:t>
            </a:r>
          </a:p>
          <a:p>
            <a:r>
              <a:rPr lang="en-US" altLang="zh-CN">
                <a:latin typeface="Arial" panose="020B0604020202020204" pitchFamily="34" charset="0"/>
              </a:rPr>
              <a:t>Addi op = 19</a:t>
            </a:r>
          </a:p>
          <a:p>
            <a:r>
              <a:rPr lang="en-US" altLang="zh-CN">
                <a:latin typeface="Arial" panose="020B0604020202020204" pitchFamily="34" charset="0"/>
              </a:rPr>
              <a:t>Ld op = 3</a:t>
            </a:r>
          </a:p>
          <a:p>
            <a:r>
              <a:rPr lang="en-US" altLang="zh-CN">
                <a:latin typeface="Arial" panose="020B0604020202020204" pitchFamily="34" charset="0"/>
              </a:rPr>
              <a:t>Sd op = 35</a:t>
            </a:r>
          </a:p>
          <a:p>
            <a:endParaRPr lang="en-US" altLang="zh-CN">
              <a:latin typeface="Arial" panose="020B0604020202020204" pitchFamily="34" charset="0"/>
            </a:endParaRPr>
          </a:p>
          <a:p>
            <a:r>
              <a:rPr lang="zh-CN" altLang="en-US">
                <a:latin typeface="Arial" panose="020B0604020202020204" pitchFamily="34" charset="0"/>
              </a:rPr>
              <a:t>有</a:t>
            </a:r>
            <a:r>
              <a:rPr lang="en-US" altLang="zh-CN">
                <a:latin typeface="Arial" panose="020B0604020202020204" pitchFamily="34" charset="0"/>
              </a:rPr>
              <a:t>addi, </a:t>
            </a:r>
            <a:r>
              <a:rPr lang="zh-CN" altLang="en-US">
                <a:latin typeface="Arial" panose="020B0604020202020204" pitchFamily="34" charset="0"/>
              </a:rPr>
              <a:t>没有</a:t>
            </a:r>
            <a:r>
              <a:rPr lang="en-US" altLang="zh-CN">
                <a:latin typeface="Arial" panose="020B0604020202020204" pitchFamily="34" charset="0"/>
              </a:rPr>
              <a:t>subi, </a:t>
            </a:r>
            <a:r>
              <a:rPr lang="zh-CN" altLang="en-US">
                <a:latin typeface="Arial" panose="020B0604020202020204" pitchFamily="34" charset="0"/>
              </a:rPr>
              <a:t>因为</a:t>
            </a:r>
            <a:r>
              <a:rPr lang="en-US" altLang="zh-CN">
                <a:latin typeface="Arial" panose="020B0604020202020204" pitchFamily="34" charset="0"/>
              </a:rPr>
              <a:t>immediate</a:t>
            </a:r>
            <a:r>
              <a:rPr lang="zh-CN" altLang="en-US">
                <a:latin typeface="Arial" panose="020B0604020202020204" pitchFamily="34" charset="0"/>
              </a:rPr>
              <a:t>字段表示的是二进制补码整数，所以</a:t>
            </a:r>
            <a:r>
              <a:rPr lang="en-US" altLang="zh-CN">
                <a:latin typeface="Arial" panose="020B0604020202020204" pitchFamily="34" charset="0"/>
              </a:rPr>
              <a:t>addi</a:t>
            </a:r>
            <a:r>
              <a:rPr lang="zh-CN" altLang="en-US">
                <a:latin typeface="Arial" panose="020B0604020202020204" pitchFamily="34" charset="0"/>
              </a:rPr>
              <a:t>可以用来做减法。</a:t>
            </a:r>
          </a:p>
        </p:txBody>
      </p:sp>
      <p:sp>
        <p:nvSpPr>
          <p:cNvPr id="819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3B95E32-FA96-4736-9FC0-080C8A376B16}" type="slidenum">
              <a:rPr lang="en-US" altLang="zh-CN" sz="1200" b="0" smtClean="0">
                <a:latin typeface="Arial" panose="020B0604020202020204" pitchFamily="34" charset="0"/>
                <a:ea typeface="宋体" panose="02010600030101010101" pitchFamily="2" charset="-122"/>
              </a:rPr>
              <a:pPr/>
              <a:t>28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3279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偏移量</a:t>
            </a:r>
            <a:r>
              <a:rPr lang="en-US" altLang="zh-CN" dirty="0"/>
              <a:t>30*8</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29</a:t>
            </a:fld>
            <a:endParaRPr lang="en-US" altLang="zh-CN"/>
          </a:p>
        </p:txBody>
      </p:sp>
    </p:spTree>
    <p:extLst>
      <p:ext uri="{BB962C8B-B14F-4D97-AF65-F5344CB8AC3E}">
        <p14:creationId xmlns:p14="http://schemas.microsoft.com/office/powerpoint/2010/main" val="4111919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240 = 0000 1111 0000</a:t>
            </a:r>
            <a:endParaRPr lang="zh-CN" altLang="en-US">
              <a:latin typeface="Arial" panose="020B0604020202020204" pitchFamily="34" charset="0"/>
            </a:endParaRPr>
          </a:p>
        </p:txBody>
      </p:sp>
      <p:sp>
        <p:nvSpPr>
          <p:cNvPr id="84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404C2-CC1E-43D9-AC53-8BC50C0DF799}" type="slidenum">
              <a:rPr lang="en-US" altLang="zh-CN" sz="1200" b="0" smtClean="0">
                <a:latin typeface="Arial" panose="020B0604020202020204" pitchFamily="34" charset="0"/>
                <a:ea typeface="宋体" panose="02010600030101010101" pitchFamily="2" charset="-122"/>
              </a:rPr>
              <a:pPr/>
              <a:t>30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0592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Sd</a:t>
            </a:r>
            <a:r>
              <a:rPr lang="en-US" altLang="zh-CN" dirty="0">
                <a:latin typeface="Arial" panose="020B0604020202020204" pitchFamily="34" charset="0"/>
              </a:rPr>
              <a:t>   31 </a:t>
            </a:r>
            <a:r>
              <a:rPr lang="zh-CN" altLang="en-US" dirty="0">
                <a:latin typeface="Arial" panose="020B0604020202020204" pitchFamily="34" charset="0"/>
              </a:rPr>
              <a:t>（</a:t>
            </a:r>
            <a:r>
              <a:rPr lang="en-US" altLang="zh-CN" dirty="0">
                <a:latin typeface="Arial" panose="020B0604020202020204" pitchFamily="34" charset="0"/>
              </a:rPr>
              <a:t>01 1111‬</a:t>
            </a:r>
            <a:r>
              <a:rPr lang="zh-CN" altLang="en-US" dirty="0">
                <a:latin typeface="Arial" panose="020B0604020202020204" pitchFamily="34" charset="0"/>
              </a:rPr>
              <a:t>）和 </a:t>
            </a:r>
            <a:r>
              <a:rPr lang="en-US" altLang="zh-CN" dirty="0">
                <a:latin typeface="Arial" panose="020B0604020202020204" pitchFamily="34" charset="0"/>
              </a:rPr>
              <a:t>8 </a:t>
            </a:r>
            <a:r>
              <a:rPr lang="zh-CN" altLang="en-US" dirty="0">
                <a:latin typeface="Arial" panose="020B0604020202020204" pitchFamily="34" charset="0"/>
              </a:rPr>
              <a:t>（</a:t>
            </a:r>
            <a:r>
              <a:rPr lang="en-US" altLang="zh-CN" dirty="0">
                <a:latin typeface="Arial" panose="020B0604020202020204" pitchFamily="34" charset="0"/>
              </a:rPr>
              <a:t>01000</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zh-CN" altLang="en-US" dirty="0">
              <a:latin typeface="Arial" panose="020B0604020202020204" pitchFamily="34" charset="0"/>
            </a:endParaRPr>
          </a:p>
        </p:txBody>
      </p:sp>
    </p:spTree>
    <p:extLst>
      <p:ext uri="{BB962C8B-B14F-4D97-AF65-F5344CB8AC3E}">
        <p14:creationId xmlns:p14="http://schemas.microsoft.com/office/powerpoint/2010/main" val="4199934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88C9F9-E8D9-457E-83A3-AEF023034DDE}" type="slidenum">
              <a:rPr lang="en-US" altLang="zh-CN" smtClean="0">
                <a:ea typeface="Arial Unicode MS" panose="020B0604020202020204" pitchFamily="34" charset="-122"/>
              </a:rPr>
              <a:pPr>
                <a:spcBef>
                  <a:spcPct val="0"/>
                </a:spcBef>
              </a:pPr>
              <a:t>32</a:t>
            </a:fld>
            <a:endParaRPr lang="en-US" altLang="zh-CN">
              <a:ea typeface="Arial Unicode MS" panose="020B0604020202020204" pitchFamily="34"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存储程序的强大功能：存储器可以存放一个程序的源代码，还可以存放与之对应的机器代码，编辑程序使用的文本，甚至是编译器。</a:t>
            </a:r>
            <a:endParaRPr lang="en-US" altLang="zh-CN" dirty="0">
              <a:latin typeface="Arial" panose="020B0604020202020204" pitchFamily="34" charset="0"/>
            </a:endParaRPr>
          </a:p>
          <a:p>
            <a:r>
              <a:rPr lang="zh-CN" altLang="en-US" dirty="0">
                <a:latin typeface="Arial" panose="020B0604020202020204" pitchFamily="34" charset="0"/>
              </a:rPr>
              <a:t>程序被当作二进制数字文件来发行。这样的一个好处就是兼容性：计算机可以继承已经做好的并于该指令集兼容的软件。</a:t>
            </a:r>
            <a:endParaRPr lang="en-US" altLang="zh-CN" dirty="0">
              <a:latin typeface="Arial" panose="020B0604020202020204" pitchFamily="34" charset="0"/>
            </a:endParaRPr>
          </a:p>
          <a:p>
            <a:r>
              <a:rPr lang="zh-CN" altLang="en-US" dirty="0">
                <a:latin typeface="Arial" panose="020B0604020202020204" pitchFamily="34" charset="0"/>
              </a:rPr>
              <a:t>将指令和数据以相同的方式进行处理，极大地简化了存储器硬件和计算机系统中的软件。</a:t>
            </a:r>
            <a:endParaRPr lang="en-US" altLang="zh-CN" dirty="0">
              <a:latin typeface="Arial" panose="020B0604020202020204" pitchFamily="34" charset="0"/>
            </a:endParaRPr>
          </a:p>
          <a:p>
            <a:r>
              <a:rPr lang="zh-CN" altLang="en-US" dirty="0">
                <a:latin typeface="Arial" panose="020B0604020202020204" pitchFamily="34" charset="0"/>
              </a:rPr>
              <a:t>像编译器这样的程序，能够将那些用易于人类使用的符号翻译成机器能理解的代码。</a:t>
            </a:r>
          </a:p>
          <a:p>
            <a:endParaRPr lang="zh-CN" altLang="zh-CN" dirty="0">
              <a:latin typeface="Arial" panose="020B0604020202020204" pitchFamily="34" charset="0"/>
            </a:endParaRPr>
          </a:p>
        </p:txBody>
      </p:sp>
    </p:spTree>
    <p:extLst>
      <p:ext uri="{BB962C8B-B14F-4D97-AF65-F5344CB8AC3E}">
        <p14:creationId xmlns:p14="http://schemas.microsoft.com/office/powerpoint/2010/main" val="4257767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注意</a:t>
            </a:r>
            <a:r>
              <a:rPr lang="en-US" altLang="zh-CN" dirty="0">
                <a:latin typeface="Arial" panose="020B0604020202020204" pitchFamily="34" charset="0"/>
              </a:rPr>
              <a:t>RISC-V</a:t>
            </a:r>
            <a:r>
              <a:rPr lang="zh-CN" altLang="en-US" dirty="0">
                <a:latin typeface="Arial" panose="020B0604020202020204" pitchFamily="34" charset="0"/>
              </a:rPr>
              <a:t>里面没有</a:t>
            </a:r>
            <a:r>
              <a:rPr lang="en-US" altLang="zh-CN" dirty="0">
                <a:latin typeface="Arial" panose="020B0604020202020204" pitchFamily="34" charset="0"/>
              </a:rPr>
              <a:t>NOT</a:t>
            </a:r>
            <a:r>
              <a:rPr lang="zh-CN" altLang="en-US" dirty="0">
                <a:latin typeface="Arial" panose="020B0604020202020204" pitchFamily="34" charset="0"/>
              </a:rPr>
              <a:t>指令，用（</a:t>
            </a:r>
            <a:r>
              <a:rPr lang="en-US" altLang="zh-CN" dirty="0" err="1">
                <a:latin typeface="Arial" panose="020B0604020202020204" pitchFamily="34" charset="0"/>
              </a:rPr>
              <a:t>xor</a:t>
            </a:r>
            <a:r>
              <a:rPr lang="zh-CN" altLang="en-US" dirty="0">
                <a:latin typeface="Arial" panose="020B0604020202020204" pitchFamily="34" charset="0"/>
              </a:rPr>
              <a:t>）取代 </a:t>
            </a:r>
            <a:r>
              <a:rPr lang="en-US" altLang="zh-CN" dirty="0">
                <a:latin typeface="Arial" panose="020B0604020202020204" pitchFamily="34" charset="0"/>
              </a:rPr>
              <a:t>not</a:t>
            </a:r>
          </a:p>
          <a:p>
            <a:r>
              <a:rPr lang="zh-CN" altLang="en-US" dirty="0">
                <a:latin typeface="Arial" panose="020B0604020202020204" pitchFamily="34" charset="0"/>
              </a:rPr>
              <a:t>取反，也用</a:t>
            </a:r>
            <a:r>
              <a:rPr lang="en-US" altLang="zh-CN" dirty="0" err="1">
                <a:latin typeface="Arial" panose="020B0604020202020204" pitchFamily="34" charset="0"/>
              </a:rPr>
              <a:t>xor</a:t>
            </a:r>
            <a:r>
              <a:rPr lang="en-US" altLang="zh-CN" dirty="0">
                <a:latin typeface="Arial" panose="020B0604020202020204" pitchFamily="34" charset="0"/>
              </a:rPr>
              <a:t>, </a:t>
            </a:r>
            <a:r>
              <a:rPr lang="zh-CN" altLang="en-US" dirty="0">
                <a:latin typeface="Arial" panose="020B0604020202020204" pitchFamily="34" charset="0"/>
              </a:rPr>
              <a:t>其中一个操作数为全</a:t>
            </a:r>
            <a:r>
              <a:rPr lang="en-US" altLang="zh-CN" dirty="0">
                <a:latin typeface="Arial" panose="020B0604020202020204" pitchFamily="34" charset="0"/>
              </a:rPr>
              <a:t>1 </a:t>
            </a:r>
            <a:r>
              <a:rPr lang="zh-CN" altLang="en-US" dirty="0">
                <a:latin typeface="Arial" panose="020B0604020202020204" pitchFamily="34" charset="0"/>
              </a:rPr>
              <a:t>（</a:t>
            </a:r>
            <a:r>
              <a:rPr lang="en-US" altLang="zh-CN" dirty="0">
                <a:latin typeface="Arial" panose="020B0604020202020204" pitchFamily="34" charset="0"/>
              </a:rPr>
              <a:t>FFFF </a:t>
            </a:r>
            <a:r>
              <a:rPr lang="en-US" altLang="zh-CN" dirty="0" err="1">
                <a:latin typeface="Arial" panose="020B0604020202020204" pitchFamily="34" charset="0"/>
              </a:rPr>
              <a:t>FFFF</a:t>
            </a:r>
            <a:r>
              <a:rPr lang="en-US" altLang="zh-CN" dirty="0">
                <a:latin typeface="Arial" panose="020B0604020202020204" pitchFamily="34" charset="0"/>
              </a:rPr>
              <a:t> </a:t>
            </a:r>
            <a:r>
              <a:rPr lang="en-US" altLang="zh-CN" dirty="0" err="1">
                <a:latin typeface="Arial" panose="020B0604020202020204" pitchFamily="34" charset="0"/>
              </a:rPr>
              <a:t>FFFF</a:t>
            </a:r>
            <a:r>
              <a:rPr lang="en-US" altLang="zh-CN" dirty="0">
                <a:latin typeface="Arial" panose="020B0604020202020204" pitchFamily="34" charset="0"/>
              </a:rPr>
              <a:t> </a:t>
            </a:r>
            <a:r>
              <a:rPr lang="en-US" altLang="zh-CN" dirty="0" err="1">
                <a:latin typeface="Arial" panose="020B0604020202020204" pitchFamily="34" charset="0"/>
              </a:rPr>
              <a:t>FFFF</a:t>
            </a:r>
            <a:r>
              <a:rPr lang="zh-CN" altLang="en-US" dirty="0">
                <a:latin typeface="Arial" panose="020B0604020202020204" pitchFamily="34" charset="0"/>
              </a:rPr>
              <a:t>）</a:t>
            </a:r>
          </a:p>
        </p:txBody>
      </p:sp>
      <p:sp>
        <p:nvSpPr>
          <p:cNvPr id="993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F9BA73-68B4-463D-AD3D-E50B51599D28}" type="slidenum">
              <a:rPr lang="en-US" altLang="zh-CN" sz="1200" b="0" smtClean="0">
                <a:latin typeface="Arial" panose="020B0604020202020204" pitchFamily="34" charset="0"/>
                <a:ea typeface="宋体" panose="02010600030101010101" pitchFamily="2" charset="-122"/>
              </a:rPr>
              <a:pPr/>
              <a:t>34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99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223838" y="808038"/>
            <a:ext cx="7185026" cy="4041775"/>
          </a:xfrm>
          <a:ln/>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操作数有不同含义：一个直接就是操作数，还有一个是告诉操作数所在的位置，这就叫寻址。</a:t>
            </a:r>
            <a:endParaRPr kumimoji="1" lang="en-US" altLang="zh-CN" dirty="0">
              <a:latin typeface="Arial" panose="020B0604020202020204" pitchFamily="34" charset="0"/>
            </a:endParaRPr>
          </a:p>
          <a:p>
            <a:r>
              <a:rPr kumimoji="1" lang="zh-CN" altLang="en-US" dirty="0">
                <a:latin typeface="Arial" panose="020B0604020202020204" pitchFamily="34" charset="0"/>
              </a:rPr>
              <a:t>不同的处理器架构在指令格式上也有不同的特征，主要体现在</a:t>
            </a:r>
            <a:r>
              <a:rPr kumimoji="1" lang="en-US" altLang="zh-CN" dirty="0">
                <a:latin typeface="Arial" panose="020B0604020202020204" pitchFamily="34" charset="0"/>
              </a:rPr>
              <a:t>5</a:t>
            </a:r>
            <a:r>
              <a:rPr kumimoji="1" lang="zh-CN" altLang="en-US" dirty="0">
                <a:latin typeface="Arial" panose="020B0604020202020204" pitchFamily="34" charset="0"/>
              </a:rPr>
              <a:t>个方面。</a:t>
            </a:r>
            <a:endParaRPr kumimoji="1" lang="en-US" altLang="zh-CN" dirty="0">
              <a:latin typeface="Arial" panose="020B0604020202020204" pitchFamily="34" charset="0"/>
            </a:endParaRPr>
          </a:p>
          <a:p>
            <a:r>
              <a:rPr kumimoji="1" lang="zh-CN" altLang="en-US" dirty="0">
                <a:latin typeface="Arial" panose="020B0604020202020204" pitchFamily="34" charset="0"/>
              </a:rPr>
              <a:t>历史上允许的存储器操作数最多的是</a:t>
            </a:r>
            <a:r>
              <a:rPr kumimoji="1" lang="en-US" altLang="zh-CN" dirty="0">
                <a:latin typeface="Arial" panose="020B0604020202020204" pitchFamily="34" charset="0"/>
              </a:rPr>
              <a:t>3</a:t>
            </a:r>
            <a:r>
              <a:rPr kumimoji="1" lang="zh-CN" altLang="en-US" dirty="0">
                <a:latin typeface="Arial" panose="020B0604020202020204" pitchFamily="34" charset="0"/>
              </a:rPr>
              <a:t>个。</a:t>
            </a:r>
            <a:r>
              <a:rPr kumimoji="1" lang="en-US" altLang="zh-CN" dirty="0">
                <a:latin typeface="Arial" panose="020B0604020202020204" pitchFamily="34" charset="0"/>
              </a:rPr>
              <a:t>X86</a:t>
            </a:r>
            <a:r>
              <a:rPr kumimoji="1" lang="zh-CN" altLang="en-US" dirty="0">
                <a:latin typeface="Arial" panose="020B0604020202020204" pitchFamily="34" charset="0"/>
              </a:rPr>
              <a:t>允许存储器中的操作数有</a:t>
            </a:r>
            <a:r>
              <a:rPr kumimoji="1" lang="en-US" altLang="zh-CN" dirty="0">
                <a:latin typeface="Arial" panose="020B0604020202020204" pitchFamily="34" charset="0"/>
              </a:rPr>
              <a:t>2</a:t>
            </a:r>
            <a:r>
              <a:rPr kumimoji="1" lang="zh-CN" altLang="en-US" dirty="0">
                <a:latin typeface="Arial" panose="020B0604020202020204" pitchFamily="34" charset="0"/>
              </a:rPr>
              <a:t>个，</a:t>
            </a:r>
            <a:r>
              <a:rPr kumimoji="1" lang="en-US" altLang="zh-CN" dirty="0" err="1">
                <a:latin typeface="Arial" panose="020B0604020202020204" pitchFamily="34" charset="0"/>
              </a:rPr>
              <a:t>mips</a:t>
            </a:r>
            <a:r>
              <a:rPr kumimoji="1" lang="zh-CN" altLang="en-US" dirty="0">
                <a:latin typeface="Arial" panose="020B0604020202020204" pitchFamily="34" charset="0"/>
              </a:rPr>
              <a:t>，</a:t>
            </a:r>
            <a:r>
              <a:rPr kumimoji="1" lang="en-US" altLang="zh-CN" dirty="0">
                <a:latin typeface="Arial" panose="020B0604020202020204" pitchFamily="34" charset="0"/>
              </a:rPr>
              <a:t>RISC-V</a:t>
            </a:r>
            <a:r>
              <a:rPr kumimoji="1" lang="zh-CN" altLang="en-US" dirty="0">
                <a:latin typeface="Arial" panose="020B0604020202020204" pitchFamily="34" charset="0"/>
              </a:rPr>
              <a:t>是不允许的</a:t>
            </a:r>
            <a:endParaRPr kumimoji="1" lang="en-US" altLang="zh-CN" dirty="0">
              <a:latin typeface="Arial" panose="020B0604020202020204" pitchFamily="34" charset="0"/>
            </a:endParaRPr>
          </a:p>
          <a:p>
            <a:r>
              <a:rPr kumimoji="1" lang="zh-CN" altLang="en-US" dirty="0">
                <a:latin typeface="Arial" panose="020B0604020202020204" pitchFamily="34" charset="0"/>
              </a:rPr>
              <a:t>运算指令，传输指令，转移指令</a:t>
            </a:r>
            <a:endParaRPr kumimoji="1" lang="en-US" altLang="zh-CN" dirty="0">
              <a:latin typeface="Arial" panose="020B0604020202020204" pitchFamily="34" charset="0"/>
            </a:endParaRPr>
          </a:p>
          <a:p>
            <a:r>
              <a:rPr kumimoji="1" lang="zh-CN" altLang="en-US" dirty="0">
                <a:latin typeface="Arial" panose="020B0604020202020204" pitchFamily="34" charset="0"/>
              </a:rPr>
              <a:t>硬件直接支持的操作数类型和大小：</a:t>
            </a:r>
            <a:r>
              <a:rPr kumimoji="1" lang="en-US" altLang="zh-CN" dirty="0">
                <a:latin typeface="Arial" panose="020B0604020202020204" pitchFamily="34" charset="0"/>
              </a:rPr>
              <a:t>80%</a:t>
            </a:r>
            <a:r>
              <a:rPr kumimoji="1" lang="zh-CN" altLang="en-US" dirty="0">
                <a:latin typeface="Arial" panose="020B0604020202020204" pitchFamily="34" charset="0"/>
              </a:rPr>
              <a:t>以上的操作数</a:t>
            </a:r>
            <a:r>
              <a:rPr kumimoji="1" lang="en-US" altLang="zh-CN" dirty="0">
                <a:latin typeface="Arial" panose="020B0604020202020204" pitchFamily="34" charset="0"/>
              </a:rPr>
              <a:t>32</a:t>
            </a:r>
            <a:r>
              <a:rPr kumimoji="1" lang="zh-CN" altLang="en-US" dirty="0">
                <a:latin typeface="Arial" panose="020B0604020202020204" pitchFamily="34" charset="0"/>
              </a:rPr>
              <a:t>位，</a:t>
            </a:r>
            <a:r>
              <a:rPr kumimoji="1" lang="en-US" altLang="zh-CN" dirty="0">
                <a:latin typeface="Arial" panose="020B0604020202020204" pitchFamily="34" charset="0"/>
              </a:rPr>
              <a:t>95%</a:t>
            </a:r>
            <a:r>
              <a:rPr kumimoji="1" lang="zh-CN" altLang="en-US" dirty="0">
                <a:latin typeface="Arial" panose="020B0604020202020204" pitchFamily="34" charset="0"/>
              </a:rPr>
              <a:t>以上的操作数</a:t>
            </a:r>
            <a:r>
              <a:rPr kumimoji="1" lang="en-US" altLang="zh-CN" dirty="0">
                <a:latin typeface="Arial" panose="020B0604020202020204" pitchFamily="34" charset="0"/>
              </a:rPr>
              <a:t>64</a:t>
            </a:r>
            <a:r>
              <a:rPr kumimoji="1" lang="zh-CN" altLang="en-US" dirty="0">
                <a:latin typeface="Arial" panose="020B0604020202020204" pitchFamily="34" charset="0"/>
              </a:rPr>
              <a:t>位</a:t>
            </a:r>
            <a:endParaRPr kumimoji="1" lang="en-US" altLang="zh-CN" dirty="0">
              <a:latin typeface="Arial" panose="020B0604020202020204" pitchFamily="34" charset="0"/>
            </a:endParaRPr>
          </a:p>
          <a:p>
            <a:r>
              <a:rPr kumimoji="1" lang="en-US" altLang="zh-CN" dirty="0">
                <a:latin typeface="Arial" panose="020B0604020202020204" pitchFamily="34" charset="0"/>
              </a:rPr>
              <a:t>RISC-V</a:t>
            </a:r>
            <a:r>
              <a:rPr kumimoji="1" lang="zh-CN" altLang="en-US" dirty="0">
                <a:latin typeface="Arial" panose="020B0604020202020204" pitchFamily="34" charset="0"/>
              </a:rPr>
              <a:t>是定长的指令格式，</a:t>
            </a:r>
            <a:r>
              <a:rPr kumimoji="1" lang="en-US" altLang="zh-CN" dirty="0">
                <a:latin typeface="Arial" panose="020B0604020202020204" pitchFamily="34" charset="0"/>
              </a:rPr>
              <a:t>Intel</a:t>
            </a:r>
            <a:r>
              <a:rPr kumimoji="1" lang="zh-CN" altLang="en-US" dirty="0">
                <a:latin typeface="Arial" panose="020B0604020202020204" pitchFamily="34" charset="0"/>
              </a:rPr>
              <a:t>是不定长。</a:t>
            </a:r>
            <a:endParaRPr kumimoji="1" lang="en-US" altLang="zh-CN" dirty="0">
              <a:latin typeface="Arial" panose="020B0604020202020204" pitchFamily="34" charset="0"/>
            </a:endParaRPr>
          </a:p>
          <a:p>
            <a:r>
              <a:rPr kumimoji="1" lang="zh-CN" altLang="en-US" dirty="0">
                <a:latin typeface="Arial" panose="020B0604020202020204" pitchFamily="34" charset="0"/>
              </a:rPr>
              <a:t>这</a:t>
            </a:r>
            <a:r>
              <a:rPr kumimoji="1" lang="en-US" altLang="zh-CN" dirty="0">
                <a:latin typeface="Arial" panose="020B0604020202020204" pitchFamily="34" charset="0"/>
              </a:rPr>
              <a:t>5</a:t>
            </a:r>
            <a:r>
              <a:rPr kumimoji="1" lang="zh-CN" altLang="en-US" dirty="0">
                <a:latin typeface="Arial" panose="020B0604020202020204" pitchFamily="34" charset="0"/>
              </a:rPr>
              <a:t>个特征是关于指令的，但是他们实质性地影响着处理器的具体架构。后期</a:t>
            </a:r>
            <a:r>
              <a:rPr kumimoji="1" lang="en-US" altLang="zh-CN" dirty="0">
                <a:latin typeface="Arial" panose="020B0604020202020204" pitchFamily="34" charset="0"/>
              </a:rPr>
              <a:t>architecture</a:t>
            </a:r>
            <a:r>
              <a:rPr kumimoji="1" lang="zh-CN" altLang="en-US" dirty="0">
                <a:latin typeface="Arial" panose="020B0604020202020204" pitchFamily="34" charset="0"/>
              </a:rPr>
              <a:t>还会深入介绍。</a:t>
            </a:r>
          </a:p>
        </p:txBody>
      </p:sp>
      <p:sp>
        <p:nvSpPr>
          <p:cNvPr id="14340"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99EDE1F-DE3A-4C26-96FA-E4BCBE1CE589}" type="slidenum">
              <a:rPr lang="en-US" altLang="zh-CN" sz="1200" b="0" smtClean="0">
                <a:latin typeface="Arial" panose="020B0604020202020204" pitchFamily="34" charset="0"/>
                <a:ea typeface="宋体" panose="02010600030101010101" pitchFamily="2" charset="-122"/>
              </a:rPr>
              <a:pPr/>
              <a:t>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45378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这些移位指令使用</a:t>
            </a:r>
            <a:r>
              <a:rPr lang="en-US" altLang="zh-CN" dirty="0">
                <a:latin typeface="Arial" panose="020B0604020202020204" pitchFamily="34" charset="0"/>
              </a:rPr>
              <a:t>I</a:t>
            </a:r>
            <a:r>
              <a:rPr lang="zh-CN" altLang="en-US" dirty="0">
                <a:latin typeface="Arial" panose="020B0604020202020204" pitchFamily="34" charset="0"/>
              </a:rPr>
              <a:t>型格式。因为寄存器</a:t>
            </a:r>
            <a:r>
              <a:rPr lang="en-US" altLang="zh-CN" dirty="0">
                <a:latin typeface="Arial" panose="020B0604020202020204" pitchFamily="34" charset="0"/>
              </a:rPr>
              <a:t>64</a:t>
            </a:r>
            <a:r>
              <a:rPr lang="zh-CN" altLang="en-US" dirty="0">
                <a:latin typeface="Arial" panose="020B0604020202020204" pitchFamily="34" charset="0"/>
              </a:rPr>
              <a:t>位，最多移动</a:t>
            </a:r>
            <a:r>
              <a:rPr lang="en-US" altLang="zh-CN" dirty="0">
                <a:latin typeface="Arial" panose="020B0604020202020204" pitchFamily="34" charset="0"/>
              </a:rPr>
              <a:t>63</a:t>
            </a:r>
            <a:r>
              <a:rPr lang="zh-CN" altLang="en-US" dirty="0">
                <a:latin typeface="Arial" panose="020B0604020202020204" pitchFamily="34" charset="0"/>
              </a:rPr>
              <a:t>位，所以</a:t>
            </a:r>
            <a:r>
              <a:rPr lang="en-US" altLang="zh-CN" dirty="0">
                <a:latin typeface="Arial" panose="020B0604020202020204" pitchFamily="34" charset="0"/>
              </a:rPr>
              <a:t>12</a:t>
            </a:r>
            <a:r>
              <a:rPr lang="zh-CN" altLang="en-US" dirty="0">
                <a:latin typeface="Arial" panose="020B0604020202020204" pitchFamily="34" charset="0"/>
              </a:rPr>
              <a:t>位的</a:t>
            </a:r>
            <a:r>
              <a:rPr lang="en-US" altLang="zh-CN" dirty="0">
                <a:latin typeface="Arial" panose="020B0604020202020204" pitchFamily="34" charset="0"/>
              </a:rPr>
              <a:t>immediate</a:t>
            </a:r>
            <a:r>
              <a:rPr lang="zh-CN" altLang="en-US" dirty="0">
                <a:latin typeface="Arial" panose="020B0604020202020204" pitchFamily="34" charset="0"/>
              </a:rPr>
              <a:t>字段只有低</a:t>
            </a:r>
            <a:r>
              <a:rPr lang="en-US" altLang="zh-CN" dirty="0">
                <a:latin typeface="Arial" panose="020B0604020202020204" pitchFamily="34" charset="0"/>
              </a:rPr>
              <a:t>6</a:t>
            </a:r>
            <a:r>
              <a:rPr lang="zh-CN" altLang="en-US" dirty="0">
                <a:latin typeface="Arial" panose="020B0604020202020204" pitchFamily="34" charset="0"/>
              </a:rPr>
              <a:t>位被使用，高</a:t>
            </a:r>
            <a:r>
              <a:rPr lang="en-US" altLang="zh-CN" dirty="0">
                <a:latin typeface="Arial" panose="020B0604020202020204" pitchFamily="34" charset="0"/>
              </a:rPr>
              <a:t>6</a:t>
            </a:r>
            <a:r>
              <a:rPr lang="zh-CN" altLang="en-US" dirty="0">
                <a:latin typeface="Arial" panose="020B0604020202020204" pitchFamily="34" charset="0"/>
              </a:rPr>
              <a:t>位被重新用作额外的操作码</a:t>
            </a:r>
            <a:r>
              <a:rPr lang="en-US" altLang="zh-CN" dirty="0">
                <a:latin typeface="Arial" panose="020B0604020202020204" pitchFamily="34" charset="0"/>
              </a:rPr>
              <a:t>Funct6</a:t>
            </a:r>
            <a:r>
              <a:rPr lang="zh-CN" altLang="en-US" dirty="0">
                <a:latin typeface="Arial" panose="020B0604020202020204" pitchFamily="34" charset="0"/>
              </a:rPr>
              <a:t>，</a:t>
            </a:r>
            <a:r>
              <a:rPr lang="en-US" altLang="zh-CN" dirty="0">
                <a:latin typeface="Arial" panose="020B0604020202020204" pitchFamily="34" charset="0"/>
              </a:rPr>
              <a:t>funct3</a:t>
            </a:r>
            <a:r>
              <a:rPr lang="zh-CN" altLang="en-US" dirty="0">
                <a:latin typeface="Arial" panose="020B0604020202020204" pitchFamily="34" charset="0"/>
              </a:rPr>
              <a:t>和</a:t>
            </a:r>
            <a:r>
              <a:rPr lang="en-US" altLang="zh-CN" dirty="0">
                <a:latin typeface="Arial" panose="020B0604020202020204" pitchFamily="34" charset="0"/>
              </a:rPr>
              <a:t>funct6</a:t>
            </a:r>
            <a:r>
              <a:rPr lang="zh-CN" altLang="en-US" dirty="0">
                <a:latin typeface="Arial" panose="020B0604020202020204" pitchFamily="34" charset="0"/>
              </a:rPr>
              <a:t>一起  </a:t>
            </a:r>
            <a:r>
              <a:rPr lang="en-US" altLang="zh-CN" dirty="0">
                <a:latin typeface="Arial" panose="020B0604020202020204" pitchFamily="34" charset="0"/>
              </a:rPr>
              <a:t> funct6</a:t>
            </a:r>
            <a:r>
              <a:rPr lang="zh-CN" altLang="en-US" dirty="0">
                <a:latin typeface="Arial" panose="020B0604020202020204" pitchFamily="34" charset="0"/>
              </a:rPr>
              <a:t>和</a:t>
            </a:r>
            <a:r>
              <a:rPr lang="en-US" altLang="zh-CN" dirty="0">
                <a:latin typeface="Arial" panose="020B0604020202020204" pitchFamily="34" charset="0"/>
              </a:rPr>
              <a:t>immediate</a:t>
            </a:r>
            <a:r>
              <a:rPr lang="zh-CN" altLang="en-US" dirty="0">
                <a:latin typeface="Arial" panose="020B0604020202020204" pitchFamily="34" charset="0"/>
              </a:rPr>
              <a:t>可以看成合并成</a:t>
            </a:r>
            <a:r>
              <a:rPr lang="en-US" altLang="zh-CN" dirty="0">
                <a:latin typeface="Arial" panose="020B0604020202020204" pitchFamily="34" charset="0"/>
              </a:rPr>
              <a:t>immediate(12</a:t>
            </a:r>
            <a:r>
              <a:rPr lang="zh-CN" altLang="en-US" dirty="0">
                <a:latin typeface="Arial" panose="020B0604020202020204" pitchFamily="34" charset="0"/>
              </a:rPr>
              <a:t>位）</a:t>
            </a:r>
          </a:p>
        </p:txBody>
      </p:sp>
      <p:sp>
        <p:nvSpPr>
          <p:cNvPr id="1013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880552-E610-4BE9-873C-4B8DA0A90542}" type="slidenum">
              <a:rPr lang="en-US" altLang="zh-CN" sz="1200" b="0" smtClean="0">
                <a:latin typeface="Arial" panose="020B0604020202020204" pitchFamily="34" charset="0"/>
                <a:ea typeface="宋体" panose="02010600030101010101" pitchFamily="2" charset="-122"/>
              </a:rPr>
              <a:pPr/>
              <a:t>35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93303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掩码：当源操作数某位是</a:t>
            </a:r>
            <a:r>
              <a:rPr lang="en-US" altLang="zh-CN">
                <a:latin typeface="Arial" panose="020B0604020202020204" pitchFamily="34" charset="0"/>
              </a:rPr>
              <a:t>0</a:t>
            </a:r>
            <a:r>
              <a:rPr lang="zh-CN" altLang="en-US">
                <a:latin typeface="Arial" panose="020B0604020202020204" pitchFamily="34" charset="0"/>
              </a:rPr>
              <a:t>，可以将目标数对应位设置为</a:t>
            </a:r>
            <a:r>
              <a:rPr lang="en-US" altLang="zh-CN">
                <a:latin typeface="Arial" panose="020B0604020202020204" pitchFamily="34" charset="0"/>
              </a:rPr>
              <a:t>0</a:t>
            </a:r>
          </a:p>
          <a:p>
            <a:endParaRPr lang="zh-CN" altLang="en-US">
              <a:latin typeface="Arial" panose="020B0604020202020204" pitchFamily="34" charset="0"/>
            </a:endParaRPr>
          </a:p>
        </p:txBody>
      </p:sp>
      <p:sp>
        <p:nvSpPr>
          <p:cNvPr id="1034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AE98A2B-9B48-4DAB-842B-6CC14EFC09F8}" type="slidenum">
              <a:rPr lang="en-US" altLang="zh-CN" sz="1200" b="0" smtClean="0">
                <a:latin typeface="Arial" panose="020B0604020202020204" pitchFamily="34" charset="0"/>
                <a:ea typeface="宋体" panose="02010600030101010101" pitchFamily="2" charset="-122"/>
              </a:rPr>
              <a:pPr/>
              <a:t>36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914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Not</a:t>
            </a:r>
            <a:r>
              <a:rPr lang="zh-CN" altLang="en-US">
                <a:latin typeface="Arial" panose="020B0604020202020204" pitchFamily="34" charset="0"/>
              </a:rPr>
              <a:t>只有一个操作数，为了保持双操作数的模式，用</a:t>
            </a:r>
            <a:r>
              <a:rPr lang="en-US" altLang="zh-CN">
                <a:latin typeface="Arial" panose="020B0604020202020204" pitchFamily="34" charset="0"/>
              </a:rPr>
              <a:t>xor</a:t>
            </a:r>
            <a:r>
              <a:rPr lang="zh-CN" altLang="en-US">
                <a:latin typeface="Arial" panose="020B0604020202020204" pitchFamily="34" charset="0"/>
              </a:rPr>
              <a:t>代替</a:t>
            </a:r>
            <a:endParaRPr lang="en-US" altLang="zh-CN">
              <a:latin typeface="Arial" panose="020B0604020202020204" pitchFamily="34" charset="0"/>
            </a:endParaRPr>
          </a:p>
          <a:p>
            <a:r>
              <a:rPr lang="en-US" altLang="zh-CN">
                <a:latin typeface="Arial" panose="020B0604020202020204" pitchFamily="34" charset="0"/>
              </a:rPr>
              <a:t>Not(A)=  = A xor 111…..111 </a:t>
            </a:r>
          </a:p>
          <a:p>
            <a:endParaRPr lang="en-US" altLang="zh-CN">
              <a:latin typeface="Arial" panose="020B0604020202020204" pitchFamily="34" charset="0"/>
            </a:endParaRPr>
          </a:p>
          <a:p>
            <a:r>
              <a:rPr lang="zh-CN" altLang="en-US">
                <a:latin typeface="Arial" panose="020B0604020202020204" pitchFamily="34" charset="0"/>
              </a:rPr>
              <a:t>在与立即数进行逻辑操作时，立即数的高位补</a:t>
            </a:r>
            <a:r>
              <a:rPr lang="en-US" altLang="zh-CN">
                <a:latin typeface="Arial" panose="020B0604020202020204" pitchFamily="34" charset="0"/>
              </a:rPr>
              <a:t>0</a:t>
            </a:r>
            <a:r>
              <a:rPr lang="zh-CN" altLang="en-US">
                <a:latin typeface="Arial" panose="020B0604020202020204" pitchFamily="34" charset="0"/>
              </a:rPr>
              <a:t>，</a:t>
            </a:r>
            <a:endParaRPr lang="en-US" altLang="zh-CN">
              <a:latin typeface="Arial" panose="020B0604020202020204" pitchFamily="34" charset="0"/>
            </a:endParaRPr>
          </a:p>
          <a:p>
            <a:r>
              <a:rPr lang="zh-CN" altLang="en-US">
                <a:latin typeface="Arial" panose="020B0604020202020204" pitchFamily="34" charset="0"/>
              </a:rPr>
              <a:t>而</a:t>
            </a:r>
            <a:r>
              <a:rPr lang="en-US" altLang="zh-CN">
                <a:latin typeface="Arial" panose="020B0604020202020204" pitchFamily="34" charset="0"/>
              </a:rPr>
              <a:t>addi</a:t>
            </a:r>
            <a:r>
              <a:rPr lang="zh-CN" altLang="en-US">
                <a:latin typeface="Arial" panose="020B0604020202020204" pitchFamily="34" charset="0"/>
              </a:rPr>
              <a:t>，立即数进行符号扩展。</a:t>
            </a:r>
          </a:p>
          <a:p>
            <a:endParaRPr lang="zh-CN" altLang="en-US">
              <a:latin typeface="Arial" panose="020B0604020202020204" pitchFamily="34" charset="0"/>
            </a:endParaRPr>
          </a:p>
        </p:txBody>
      </p:sp>
      <p:sp>
        <p:nvSpPr>
          <p:cNvPr id="1065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13A8258-5DC9-4E25-85A8-0B5BFEA3DAB3}" type="slidenum">
              <a:rPr lang="en-US" altLang="zh-CN" sz="1200" b="0" smtClean="0">
                <a:latin typeface="Arial" panose="020B0604020202020204" pitchFamily="34" charset="0"/>
                <a:ea typeface="宋体" panose="02010600030101010101" pitchFamily="2" charset="-122"/>
              </a:rPr>
              <a:pPr/>
              <a:t>38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23251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FA0DBF-3086-4CA1-AB0B-2EFF674CB46B}" type="slidenum">
              <a:rPr lang="en-US" altLang="zh-CN" smtClean="0">
                <a:ea typeface="Arial Unicode MS" panose="020B0604020202020204" pitchFamily="34" charset="-122"/>
              </a:rPr>
              <a:pPr>
                <a:spcBef>
                  <a:spcPct val="0"/>
                </a:spcBef>
              </a:pPr>
              <a:t>40</a:t>
            </a:fld>
            <a:endParaRPr lang="en-US" altLang="zh-CN">
              <a:ea typeface="Arial Unicode MS" panose="020B0604020202020204" pitchFamily="34"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条件转移指令：</a:t>
            </a:r>
            <a:r>
              <a:rPr lang="en-US" altLang="zh-CN" dirty="0" err="1">
                <a:latin typeface="Arial" panose="020B0604020202020204" pitchFamily="34" charset="0"/>
              </a:rPr>
              <a:t>beq</a:t>
            </a:r>
            <a:r>
              <a:rPr lang="zh-CN" altLang="en-US" dirty="0">
                <a:latin typeface="Arial" panose="020B0604020202020204" pitchFamily="34" charset="0"/>
              </a:rPr>
              <a:t>（相等）</a:t>
            </a:r>
            <a:r>
              <a:rPr lang="en-US" altLang="zh-CN" dirty="0">
                <a:latin typeface="Arial" panose="020B0604020202020204" pitchFamily="34" charset="0"/>
              </a:rPr>
              <a:t>, </a:t>
            </a:r>
            <a:r>
              <a:rPr lang="en-US" altLang="zh-CN" dirty="0" err="1">
                <a:latin typeface="Arial" panose="020B0604020202020204" pitchFamily="34" charset="0"/>
              </a:rPr>
              <a:t>bne</a:t>
            </a:r>
            <a:r>
              <a:rPr lang="zh-CN" altLang="en-US" dirty="0">
                <a:latin typeface="Arial" panose="020B0604020202020204" pitchFamily="34" charset="0"/>
              </a:rPr>
              <a:t>（不等）</a:t>
            </a:r>
            <a:r>
              <a:rPr lang="en-US" altLang="zh-CN" dirty="0">
                <a:latin typeface="Arial" panose="020B0604020202020204" pitchFamily="34" charset="0"/>
              </a:rPr>
              <a:t>, </a:t>
            </a:r>
            <a:r>
              <a:rPr lang="en-US" altLang="zh-CN" dirty="0" err="1">
                <a:latin typeface="Arial" panose="020B0604020202020204" pitchFamily="34" charset="0"/>
              </a:rPr>
              <a:t>slt</a:t>
            </a:r>
            <a:r>
              <a:rPr lang="en-US" altLang="zh-CN" dirty="0">
                <a:latin typeface="Arial" panose="020B0604020202020204" pitchFamily="34" charset="0"/>
              </a:rPr>
              <a:t>                     </a:t>
            </a:r>
            <a:r>
              <a:rPr lang="zh-CN" altLang="en-US" dirty="0">
                <a:latin typeface="Arial" panose="020B0604020202020204" pitchFamily="34" charset="0"/>
              </a:rPr>
              <a:t>结果为真则跳到</a:t>
            </a:r>
            <a:r>
              <a:rPr lang="en-US" altLang="zh-CN" dirty="0">
                <a:latin typeface="Arial" panose="020B0604020202020204" pitchFamily="34" charset="0"/>
              </a:rPr>
              <a:t>L1</a:t>
            </a:r>
          </a:p>
          <a:p>
            <a:endParaRPr lang="en-US" altLang="zh-CN" dirty="0">
              <a:latin typeface="Arial" panose="020B0604020202020204" pitchFamily="34" charset="0"/>
            </a:endParaRPr>
          </a:p>
          <a:p>
            <a:r>
              <a:rPr lang="zh-CN" altLang="en-US" dirty="0">
                <a:latin typeface="Arial" panose="020B0604020202020204" pitchFamily="34" charset="0"/>
              </a:rPr>
              <a:t>通过</a:t>
            </a:r>
            <a:r>
              <a:rPr lang="en-US" altLang="zh-CN" dirty="0" err="1">
                <a:latin typeface="Arial" panose="020B0604020202020204" pitchFamily="34" charset="0"/>
              </a:rPr>
              <a:t>bne</a:t>
            </a:r>
            <a:r>
              <a:rPr lang="zh-CN" altLang="en-US" dirty="0">
                <a:latin typeface="Arial" panose="020B0604020202020204" pitchFamily="34" charset="0"/>
              </a:rPr>
              <a:t>和</a:t>
            </a:r>
            <a:r>
              <a:rPr lang="en-US" altLang="zh-CN" dirty="0">
                <a:latin typeface="Arial" panose="020B0604020202020204" pitchFamily="34" charset="0"/>
              </a:rPr>
              <a:t>ELSE</a:t>
            </a:r>
            <a:r>
              <a:rPr lang="zh-CN" altLang="en-US" dirty="0">
                <a:latin typeface="Arial" panose="020B0604020202020204" pitchFamily="34" charset="0"/>
              </a:rPr>
              <a:t>的偏移量来决定跳转</a:t>
            </a:r>
            <a:endParaRPr lang="en-US" altLang="zh-CN" dirty="0">
              <a:latin typeface="Arial" panose="020B0604020202020204" pitchFamily="34" charset="0"/>
            </a:endParaRPr>
          </a:p>
        </p:txBody>
      </p:sp>
    </p:spTree>
    <p:extLst>
      <p:ext uri="{BB962C8B-B14F-4D97-AF65-F5344CB8AC3E}">
        <p14:creationId xmlns:p14="http://schemas.microsoft.com/office/powerpoint/2010/main" val="1683701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26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785A56-17E6-4540-902C-0230A370C0A6}"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126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26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5EE367-3531-4C8D-94D5-835BC34BF3A9}" type="slidenum">
              <a:rPr lang="en-US" altLang="en-US" sz="1200" b="0" smtClean="0">
                <a:ea typeface="宋体" panose="02010600030101010101" pitchFamily="2" charset="-122"/>
              </a:rPr>
              <a:pPr/>
              <a:t>42</a:t>
            </a:fld>
            <a:endParaRPr lang="en-US" altLang="en-US" sz="1200" b="0">
              <a:ea typeface="宋体" panose="02010600030101010101" pitchFamily="2" charset="-122"/>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ndParaRPr>
          </a:p>
        </p:txBody>
      </p:sp>
    </p:spTree>
    <p:extLst>
      <p:ext uri="{BB962C8B-B14F-4D97-AF65-F5344CB8AC3E}">
        <p14:creationId xmlns:p14="http://schemas.microsoft.com/office/powerpoint/2010/main" val="910039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MIPS</a:t>
            </a:r>
            <a:r>
              <a:rPr lang="zh-CN" altLang="en-US" dirty="0">
                <a:latin typeface="Arial" panose="020B0604020202020204" pitchFamily="34" charset="0"/>
              </a:rPr>
              <a:t>里进行分支判断是用</a:t>
            </a:r>
            <a:r>
              <a:rPr lang="en-US" altLang="zh-CN" dirty="0" err="1">
                <a:latin typeface="Arial" panose="020B0604020202020204" pitchFamily="34" charset="0"/>
              </a:rPr>
              <a:t>slt</a:t>
            </a:r>
            <a:r>
              <a:rPr lang="zh-CN" altLang="en-US" dirty="0">
                <a:latin typeface="Arial" panose="020B0604020202020204" pitchFamily="34" charset="0"/>
              </a:rPr>
              <a:t>根据比较结果设置寄存器，然后用</a:t>
            </a:r>
            <a:r>
              <a:rPr lang="en-US" altLang="zh-CN" dirty="0" err="1">
                <a:latin typeface="Arial" panose="020B0604020202020204" pitchFamily="34" charset="0"/>
              </a:rPr>
              <a:t>beq</a:t>
            </a:r>
            <a:r>
              <a:rPr lang="zh-CN" altLang="en-US" dirty="0">
                <a:latin typeface="Arial" panose="020B0604020202020204" pitchFamily="34" charset="0"/>
              </a:rPr>
              <a:t>或者</a:t>
            </a:r>
            <a:r>
              <a:rPr lang="en-US" altLang="zh-CN" dirty="0" err="1">
                <a:latin typeface="Arial" panose="020B0604020202020204" pitchFamily="34" charset="0"/>
              </a:rPr>
              <a:t>bne</a:t>
            </a:r>
            <a:r>
              <a:rPr lang="zh-CN" altLang="en-US" dirty="0">
                <a:latin typeface="Arial" panose="020B0604020202020204" pitchFamily="34" charset="0"/>
              </a:rPr>
              <a:t>来进行分支判断，</a:t>
            </a:r>
            <a:r>
              <a:rPr lang="en-US" altLang="zh-CN" dirty="0" err="1">
                <a:latin typeface="Arial" panose="020B0604020202020204" pitchFamily="34" charset="0"/>
              </a:rPr>
              <a:t>blt</a:t>
            </a:r>
            <a:r>
              <a:rPr lang="en-US" altLang="zh-CN" dirty="0">
                <a:latin typeface="Arial" panose="020B0604020202020204" pitchFamily="34" charset="0"/>
              </a:rPr>
              <a:t>, </a:t>
            </a:r>
            <a:r>
              <a:rPr lang="en-US" altLang="zh-CN" dirty="0" err="1">
                <a:latin typeface="Arial" panose="020B0604020202020204" pitchFamily="34" charset="0"/>
              </a:rPr>
              <a:t>bge</a:t>
            </a:r>
            <a:r>
              <a:rPr lang="zh-CN" altLang="en-US" dirty="0">
                <a:latin typeface="Arial" panose="020B0604020202020204" pitchFamily="34" charset="0"/>
              </a:rPr>
              <a:t>这些指令是作为伪指令。</a:t>
            </a:r>
            <a:r>
              <a:rPr lang="en-US" altLang="zh-CN" dirty="0">
                <a:latin typeface="Arial" panose="020B0604020202020204" pitchFamily="34" charset="0"/>
              </a:rPr>
              <a:t>MIPS</a:t>
            </a:r>
            <a:r>
              <a:rPr lang="zh-CN" altLang="en-US" dirty="0">
                <a:latin typeface="Arial" panose="020B0604020202020204" pitchFamily="34" charset="0"/>
              </a:rPr>
              <a:t>的这种方法可以使处理器数据通路简单一些，但是需要更多的指令来执行程序。</a:t>
            </a:r>
            <a:endParaRPr lang="en-US" altLang="zh-CN" dirty="0">
              <a:latin typeface="Arial" panose="020B0604020202020204" pitchFamily="34" charset="0"/>
            </a:endParaRPr>
          </a:p>
          <a:p>
            <a:r>
              <a:rPr lang="en-US" altLang="zh-CN" dirty="0" err="1">
                <a:latin typeface="Arial" panose="020B0604020202020204" pitchFamily="34" charset="0"/>
              </a:rPr>
              <a:t>Mips</a:t>
            </a:r>
            <a:r>
              <a:rPr lang="zh-CN" altLang="en-US" dirty="0">
                <a:latin typeface="Arial" panose="020B0604020202020204" pitchFamily="34" charset="0"/>
              </a:rPr>
              <a:t>体系结构没有包括专门的“小于时分支”指令，因为它太复杂了，不符合“设备简单性”：它不仅会延长时钟周期，也会增加平均执行每个指令的周期数。两条更快的指令（</a:t>
            </a:r>
            <a:r>
              <a:rPr lang="en-US" altLang="zh-CN" dirty="0" err="1">
                <a:latin typeface="Arial" panose="020B0604020202020204" pitchFamily="34" charset="0"/>
              </a:rPr>
              <a:t>beq</a:t>
            </a:r>
            <a:r>
              <a:rPr lang="en-US" altLang="zh-CN" dirty="0">
                <a:latin typeface="Arial" panose="020B0604020202020204" pitchFamily="34" charset="0"/>
              </a:rPr>
              <a:t>, </a:t>
            </a:r>
            <a:r>
              <a:rPr lang="en-US" altLang="zh-CN" dirty="0" err="1">
                <a:latin typeface="Arial" panose="020B0604020202020204" pitchFamily="34" charset="0"/>
              </a:rPr>
              <a:t>bne</a:t>
            </a:r>
            <a:r>
              <a:rPr lang="zh-CN" altLang="en-US" dirty="0">
                <a:latin typeface="Arial" panose="020B0604020202020204" pitchFamily="34" charset="0"/>
              </a:rPr>
              <a:t>）更有用。</a:t>
            </a:r>
          </a:p>
          <a:p>
            <a:endParaRPr lang="en-US" altLang="zh-CN" dirty="0">
              <a:latin typeface="Arial" panose="020B0604020202020204" pitchFamily="34" charset="0"/>
            </a:endParaRPr>
          </a:p>
          <a:p>
            <a:r>
              <a:rPr lang="en-US" altLang="zh-CN" dirty="0">
                <a:latin typeface="Arial" panose="020B0604020202020204" pitchFamily="34" charset="0"/>
              </a:rPr>
              <a:t>$zero</a:t>
            </a:r>
            <a:r>
              <a:rPr lang="zh-CN" altLang="en-US" dirty="0">
                <a:latin typeface="Arial" panose="020B0604020202020204" pitchFamily="34" charset="0"/>
              </a:rPr>
              <a:t>专门存放</a:t>
            </a:r>
            <a:r>
              <a:rPr lang="en-US" altLang="zh-CN" dirty="0">
                <a:latin typeface="Arial" panose="020B0604020202020204" pitchFamily="34" charset="0"/>
              </a:rPr>
              <a:t>0</a:t>
            </a:r>
            <a:r>
              <a:rPr lang="zh-CN" altLang="en-US" dirty="0">
                <a:latin typeface="Arial" panose="020B0604020202020204" pitchFamily="34" charset="0"/>
              </a:rPr>
              <a:t>的寄存器，所以为什么</a:t>
            </a:r>
            <a:r>
              <a:rPr lang="en-US" altLang="zh-CN" dirty="0">
                <a:latin typeface="Arial" panose="020B0604020202020204" pitchFamily="34" charset="0"/>
              </a:rPr>
              <a:t>t0</a:t>
            </a:r>
            <a:r>
              <a:rPr lang="zh-CN" altLang="en-US" dirty="0">
                <a:latin typeface="Arial" panose="020B0604020202020204" pitchFamily="34" charset="0"/>
              </a:rPr>
              <a:t>和</a:t>
            </a:r>
            <a:r>
              <a:rPr lang="en-US" altLang="zh-CN" dirty="0">
                <a:latin typeface="Arial" panose="020B0604020202020204" pitchFamily="34" charset="0"/>
              </a:rPr>
              <a:t>0</a:t>
            </a:r>
            <a:r>
              <a:rPr lang="zh-CN" altLang="en-US" dirty="0">
                <a:latin typeface="Arial" panose="020B0604020202020204" pitchFamily="34" charset="0"/>
              </a:rPr>
              <a:t>比较，不和</a:t>
            </a:r>
            <a:r>
              <a:rPr lang="en-US" altLang="zh-CN" dirty="0">
                <a:latin typeface="Arial" panose="020B0604020202020204" pitchFamily="34" charset="0"/>
              </a:rPr>
              <a:t>1</a:t>
            </a:r>
            <a:r>
              <a:rPr lang="zh-CN" altLang="en-US" dirty="0">
                <a:latin typeface="Arial" panose="020B0604020202020204" pitchFamily="34" charset="0"/>
              </a:rPr>
              <a:t>比较。（</a:t>
            </a:r>
            <a:r>
              <a:rPr lang="en-US" altLang="zh-CN" dirty="0">
                <a:latin typeface="Arial" panose="020B0604020202020204" pitchFamily="34" charset="0"/>
              </a:rPr>
              <a:t>0</a:t>
            </a:r>
            <a:r>
              <a:rPr lang="zh-CN" altLang="en-US" dirty="0">
                <a:latin typeface="Arial" panose="020B0604020202020204" pitchFamily="34" charset="0"/>
              </a:rPr>
              <a:t>更常用放在了专门的寄存器里面）</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1146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8A93A7-6492-407E-8CB8-27265F673584}" type="slidenum">
              <a:rPr lang="en-US" altLang="zh-CN" sz="1200" b="0" smtClean="0">
                <a:latin typeface="Arial" panose="020B0604020202020204" pitchFamily="34" charset="0"/>
                <a:ea typeface="宋体" panose="02010600030101010101" pitchFamily="2" charset="-122"/>
              </a:rPr>
              <a:pPr/>
              <a:t>43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284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67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18A403-4117-40B4-B3BE-2C0BE2938CFC}"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167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167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8490297-C22C-4CBC-ACA6-CFABBDE7F07D}" type="slidenum">
              <a:rPr lang="en-US" altLang="en-US" sz="1200" b="0" smtClean="0">
                <a:ea typeface="宋体" panose="02010600030101010101" pitchFamily="2" charset="-122"/>
              </a:rPr>
              <a:pPr/>
              <a:t>44</a:t>
            </a:fld>
            <a:endParaRPr lang="en-US" altLang="en-US" sz="1200" b="0">
              <a:ea typeface="宋体" panose="02010600030101010101" pitchFamily="2" charset="-122"/>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14416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Slt</a:t>
            </a:r>
            <a:r>
              <a:rPr lang="zh-CN" altLang="en-US" dirty="0">
                <a:latin typeface="Arial" panose="020B0604020202020204" pitchFamily="34" charset="0"/>
              </a:rPr>
              <a:t>还有与立即数的比较</a:t>
            </a:r>
            <a:endParaRPr lang="en-US" altLang="zh-CN" dirty="0">
              <a:latin typeface="Arial" panose="020B0604020202020204" pitchFamily="34" charset="0"/>
            </a:endParaRPr>
          </a:p>
          <a:p>
            <a:r>
              <a:rPr lang="en-US" altLang="zh-CN" dirty="0" err="1">
                <a:latin typeface="Arial" panose="020B0604020202020204" pitchFamily="34" charset="0"/>
              </a:rPr>
              <a:t>Slt</a:t>
            </a:r>
            <a:r>
              <a:rPr lang="en-US" altLang="zh-CN" dirty="0">
                <a:latin typeface="Arial" panose="020B0604020202020204" pitchFamily="34" charset="0"/>
              </a:rPr>
              <a:t>, </a:t>
            </a:r>
            <a:r>
              <a:rPr lang="en-US" altLang="zh-CN" dirty="0" err="1">
                <a:latin typeface="Arial" panose="020B0604020202020204" pitchFamily="34" charset="0"/>
              </a:rPr>
              <a:t>slti</a:t>
            </a:r>
            <a:r>
              <a:rPr lang="zh-CN" altLang="en-US" dirty="0">
                <a:latin typeface="Arial" panose="020B0604020202020204" pitchFamily="34" charset="0"/>
              </a:rPr>
              <a:t>针对有符号数，</a:t>
            </a:r>
            <a:r>
              <a:rPr lang="en-US" altLang="zh-CN" dirty="0" err="1">
                <a:latin typeface="Arial" panose="020B0604020202020204" pitchFamily="34" charset="0"/>
              </a:rPr>
              <a:t>sltu</a:t>
            </a:r>
            <a:r>
              <a:rPr lang="en-US" altLang="zh-CN" dirty="0">
                <a:latin typeface="Arial" panose="020B0604020202020204" pitchFamily="34" charset="0"/>
              </a:rPr>
              <a:t> </a:t>
            </a:r>
            <a:r>
              <a:rPr lang="en-US" altLang="zh-CN" dirty="0" err="1">
                <a:latin typeface="Arial" panose="020B0604020202020204" pitchFamily="34" charset="0"/>
              </a:rPr>
              <a:t>sltiu</a:t>
            </a:r>
            <a:r>
              <a:rPr lang="zh-CN" altLang="en-US" dirty="0">
                <a:latin typeface="Arial" panose="020B0604020202020204" pitchFamily="34" charset="0"/>
              </a:rPr>
              <a:t>针对无符号数</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不同的比较指令运行到同一个操作数上，结果也是不一样的</a:t>
            </a:r>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1088582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不同的比较指令运行到同一个操作数上，结果也是不一样的</a:t>
            </a:r>
          </a:p>
          <a:p>
            <a:endParaRPr lang="zh-CN" altLang="en-US">
              <a:latin typeface="Arial" panose="020B0604020202020204" pitchFamily="34" charset="0"/>
            </a:endParaRPr>
          </a:p>
        </p:txBody>
      </p:sp>
    </p:spTree>
    <p:extLst>
      <p:ext uri="{BB962C8B-B14F-4D97-AF65-F5344CB8AC3E}">
        <p14:creationId xmlns:p14="http://schemas.microsoft.com/office/powerpoint/2010/main" val="1343046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01600" y="750888"/>
            <a:ext cx="6594475" cy="3709987"/>
          </a:xfrm>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index-out-of-bounds</a:t>
            </a:r>
            <a:r>
              <a:rPr lang="zh-CN" altLang="en-US">
                <a:latin typeface="Arial" panose="020B0604020202020204" pitchFamily="34" charset="0"/>
              </a:rPr>
              <a:t>：</a:t>
            </a:r>
            <a:r>
              <a:rPr lang="zh-CN" altLang="zh-CN">
                <a:latin typeface="Arial" panose="020B0604020202020204" pitchFamily="34" charset="0"/>
              </a:rPr>
              <a:t>索引越界</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将有符号数当作无符号数处理，给我们提供了一种低成本的方式检查是否</a:t>
            </a:r>
            <a:r>
              <a:rPr lang="en-US" altLang="zh-CN">
                <a:latin typeface="Arial" panose="020B0604020202020204" pitchFamily="34" charset="0"/>
              </a:rPr>
              <a:t>0&lt;=x&lt;y</a:t>
            </a:r>
            <a:r>
              <a:rPr lang="zh-CN" altLang="en-US">
                <a:latin typeface="Arial" panose="020B0604020202020204" pitchFamily="34" charset="0"/>
              </a:rPr>
              <a:t>，常用于检查数组下标是否越界。</a:t>
            </a:r>
            <a:endParaRPr lang="en-US" altLang="zh-CN">
              <a:latin typeface="Arial" panose="020B0604020202020204" pitchFamily="34" charset="0"/>
            </a:endParaRPr>
          </a:p>
          <a:p>
            <a:r>
              <a:rPr lang="zh-CN" altLang="en-US">
                <a:latin typeface="Arial" panose="020B0604020202020204" pitchFamily="34" charset="0"/>
              </a:rPr>
              <a:t>无符号数比较</a:t>
            </a:r>
            <a:r>
              <a:rPr lang="en-US" altLang="zh-CN">
                <a:latin typeface="Arial" panose="020B0604020202020204" pitchFamily="34" charset="0"/>
              </a:rPr>
              <a:t>x&lt;y</a:t>
            </a:r>
            <a:r>
              <a:rPr lang="zh-CN" altLang="en-US">
                <a:latin typeface="Arial" panose="020B0604020202020204" pitchFamily="34" charset="0"/>
              </a:rPr>
              <a:t>，在检测</a:t>
            </a:r>
            <a:r>
              <a:rPr lang="en-US" altLang="zh-CN">
                <a:latin typeface="Arial" panose="020B0604020202020204" pitchFamily="34" charset="0"/>
              </a:rPr>
              <a:t>x&lt;y</a:t>
            </a:r>
            <a:r>
              <a:rPr lang="zh-CN" altLang="en-US">
                <a:latin typeface="Arial" panose="020B0604020202020204" pitchFamily="34" charset="0"/>
              </a:rPr>
              <a:t>的同时，也检测了</a:t>
            </a:r>
            <a:r>
              <a:rPr lang="en-US" altLang="zh-CN">
                <a:latin typeface="Arial" panose="020B0604020202020204" pitchFamily="34" charset="0"/>
              </a:rPr>
              <a:t>x</a:t>
            </a:r>
            <a:r>
              <a:rPr lang="zh-CN" altLang="en-US">
                <a:latin typeface="Arial" panose="020B0604020202020204" pitchFamily="34" charset="0"/>
              </a:rPr>
              <a:t>是否为负数。</a:t>
            </a:r>
            <a:endParaRPr lang="en-US" altLang="zh-CN">
              <a:latin typeface="Arial" panose="020B0604020202020204" pitchFamily="34" charset="0"/>
            </a:endParaRPr>
          </a:p>
          <a:p>
            <a:endParaRPr lang="en-US" altLang="zh-CN">
              <a:latin typeface="Arial" panose="020B0604020202020204" pitchFamily="34" charset="0"/>
            </a:endParaRPr>
          </a:p>
        </p:txBody>
      </p:sp>
    </p:spTree>
    <p:extLst>
      <p:ext uri="{BB962C8B-B14F-4D97-AF65-F5344CB8AC3E}">
        <p14:creationId xmlns:p14="http://schemas.microsoft.com/office/powerpoint/2010/main" val="139963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223838" y="808038"/>
            <a:ext cx="7185026" cy="4041775"/>
          </a:xfrm>
          <a:ln/>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1.</a:t>
            </a:r>
            <a:r>
              <a:rPr kumimoji="1" lang="zh-CN" altLang="en-US" dirty="0">
                <a:latin typeface="Arial" panose="020B0604020202020204" pitchFamily="34" charset="0"/>
              </a:rPr>
              <a:t>堆栈现在用的很少，但是在一些外部设备，接口中还会用到。比如磁盘的一些参数（磁道，扇区等等）放入堆栈。堆栈一开始使用是为了方便高级算法语言</a:t>
            </a:r>
            <a:r>
              <a:rPr kumimoji="1" lang="en-US" altLang="zh-CN" dirty="0">
                <a:latin typeface="Arial" panose="020B0604020202020204" pitchFamily="34" charset="0"/>
              </a:rPr>
              <a:t>ALGOL</a:t>
            </a:r>
            <a:r>
              <a:rPr kumimoji="1" lang="zh-CN" altLang="en-US" dirty="0">
                <a:latin typeface="Arial" panose="020B0604020202020204" pitchFamily="34" charset="0"/>
              </a:rPr>
              <a:t>，但是不够灵活。堆栈不仅可以在存储器中，也可以在寄存器中。</a:t>
            </a:r>
            <a:endParaRPr kumimoji="1" lang="en-US" altLang="zh-CN" dirty="0">
              <a:latin typeface="Arial" panose="020B0604020202020204" pitchFamily="34" charset="0"/>
            </a:endParaRPr>
          </a:p>
          <a:p>
            <a:r>
              <a:rPr kumimoji="1" lang="en-US" altLang="zh-CN" dirty="0">
                <a:latin typeface="Arial" panose="020B0604020202020204" pitchFamily="34" charset="0"/>
              </a:rPr>
              <a:t>2.</a:t>
            </a:r>
            <a:r>
              <a:rPr kumimoji="1" lang="zh-CN" altLang="en-US" dirty="0">
                <a:latin typeface="Arial" panose="020B0604020202020204" pitchFamily="34" charset="0"/>
              </a:rPr>
              <a:t>累加器，现在也还用的比较多，有一个操作数在累加器中，一个在存储器中，运算结果放在累加器中。比堆栈结构灵活。</a:t>
            </a:r>
            <a:endParaRPr kumimoji="1" lang="en-US" altLang="zh-CN" dirty="0">
              <a:latin typeface="Arial" panose="020B0604020202020204" pitchFamily="34" charset="0"/>
            </a:endParaRPr>
          </a:p>
          <a:p>
            <a:r>
              <a:rPr kumimoji="1" lang="en-US" altLang="zh-CN" dirty="0">
                <a:latin typeface="Arial" panose="020B0604020202020204" pitchFamily="34" charset="0"/>
              </a:rPr>
              <a:t>3.Intel</a:t>
            </a:r>
            <a:r>
              <a:rPr kumimoji="1" lang="zh-CN" altLang="en-US" dirty="0">
                <a:latin typeface="Arial" panose="020B0604020202020204" pitchFamily="34" charset="0"/>
              </a:rPr>
              <a:t>构架在</a:t>
            </a:r>
            <a:r>
              <a:rPr kumimoji="1" lang="en-US" altLang="zh-CN" dirty="0">
                <a:latin typeface="Arial" panose="020B0604020202020204" pitchFamily="34" charset="0"/>
              </a:rPr>
              <a:t>2</a:t>
            </a:r>
            <a:r>
              <a:rPr kumimoji="1" lang="zh-CN" altLang="en-US" dirty="0">
                <a:latin typeface="Arial" panose="020B0604020202020204" pitchFamily="34" charset="0"/>
              </a:rPr>
              <a:t>和</a:t>
            </a:r>
            <a:r>
              <a:rPr kumimoji="1" lang="en-US" altLang="zh-CN" dirty="0">
                <a:latin typeface="Arial" panose="020B0604020202020204" pitchFamily="34" charset="0"/>
              </a:rPr>
              <a:t>3</a:t>
            </a:r>
            <a:r>
              <a:rPr kumimoji="1" lang="zh-CN" altLang="en-US" dirty="0">
                <a:latin typeface="Arial" panose="020B0604020202020204" pitchFamily="34" charset="0"/>
              </a:rPr>
              <a:t>之间，所以又叫累加器扩展器，一开始在第</a:t>
            </a:r>
            <a:r>
              <a:rPr kumimoji="1" lang="en-US" altLang="zh-CN" dirty="0">
                <a:latin typeface="Arial" panose="020B0604020202020204" pitchFamily="34" charset="0"/>
              </a:rPr>
              <a:t>1</a:t>
            </a:r>
            <a:r>
              <a:rPr kumimoji="1" lang="zh-CN" altLang="en-US" dirty="0">
                <a:latin typeface="Arial" panose="020B0604020202020204" pitchFamily="34" charset="0"/>
              </a:rPr>
              <a:t>版教材是作为反面例子介绍的。</a:t>
            </a:r>
            <a:r>
              <a:rPr kumimoji="1" lang="en-US" altLang="zh-CN" dirty="0">
                <a:latin typeface="Arial" panose="020B0604020202020204" pitchFamily="34" charset="0"/>
              </a:rPr>
              <a:t>80</a:t>
            </a:r>
            <a:r>
              <a:rPr kumimoji="1" lang="zh-CN" altLang="en-US" dirty="0">
                <a:latin typeface="Arial" panose="020B0604020202020204" pitchFamily="34" charset="0"/>
              </a:rPr>
              <a:t>年代初，</a:t>
            </a:r>
            <a:r>
              <a:rPr kumimoji="1" lang="en-US" altLang="zh-CN" dirty="0">
                <a:latin typeface="Arial" panose="020B0604020202020204" pitchFamily="34" charset="0"/>
              </a:rPr>
              <a:t>RICS</a:t>
            </a:r>
            <a:r>
              <a:rPr kumimoji="1" lang="zh-CN" altLang="en-US" dirty="0">
                <a:latin typeface="Arial" panose="020B0604020202020204" pitchFamily="34" charset="0"/>
              </a:rPr>
              <a:t>问世之后，反响很好，广泛地被工作站，服务器接受，但是台式机方面没有获得很大的成功。</a:t>
            </a:r>
            <a:r>
              <a:rPr kumimoji="1" lang="en-US" altLang="zh-CN" dirty="0">
                <a:latin typeface="Arial" panose="020B0604020202020204" pitchFamily="34" charset="0"/>
              </a:rPr>
              <a:t>Intel</a:t>
            </a:r>
            <a:r>
              <a:rPr kumimoji="1" lang="zh-CN" altLang="en-US" dirty="0">
                <a:latin typeface="Arial" panose="020B0604020202020204" pitchFamily="34" charset="0"/>
              </a:rPr>
              <a:t>号称自己有</a:t>
            </a:r>
            <a:r>
              <a:rPr kumimoji="1" lang="en-US" altLang="zh-CN" dirty="0">
                <a:latin typeface="Arial" panose="020B0604020202020204" pitchFamily="34" charset="0"/>
              </a:rPr>
              <a:t>8</a:t>
            </a:r>
            <a:r>
              <a:rPr kumimoji="1" lang="zh-CN" altLang="en-US" dirty="0">
                <a:latin typeface="Arial" panose="020B0604020202020204" pitchFamily="34" charset="0"/>
              </a:rPr>
              <a:t>个寄存器，但实际上通用的只有</a:t>
            </a:r>
            <a:r>
              <a:rPr kumimoji="1" lang="en-US" altLang="zh-CN" dirty="0">
                <a:latin typeface="Arial" panose="020B0604020202020204" pitchFamily="34" charset="0"/>
              </a:rPr>
              <a:t>4</a:t>
            </a:r>
            <a:r>
              <a:rPr kumimoji="1" lang="zh-CN" altLang="en-US" dirty="0">
                <a:latin typeface="Arial" panose="020B0604020202020204" pitchFamily="34" charset="0"/>
              </a:rPr>
              <a:t>个。</a:t>
            </a:r>
            <a:endParaRPr kumimoji="1" lang="en-US" altLang="zh-CN" dirty="0">
              <a:latin typeface="Arial" panose="020B0604020202020204" pitchFamily="34" charset="0"/>
            </a:endParaRPr>
          </a:p>
          <a:p>
            <a:r>
              <a:rPr kumimoji="1" lang="en-US" altLang="zh-CN" dirty="0">
                <a:latin typeface="Arial" panose="020B0604020202020204" pitchFamily="34" charset="0"/>
              </a:rPr>
              <a:t>3.Motorola</a:t>
            </a:r>
            <a:r>
              <a:rPr kumimoji="1" lang="zh-CN" altLang="en-US" dirty="0">
                <a:latin typeface="Arial" panose="020B0604020202020204" pitchFamily="34" charset="0"/>
              </a:rPr>
              <a:t>处理器，比较多的</a:t>
            </a:r>
            <a:r>
              <a:rPr kumimoji="1" lang="en-US" altLang="zh-CN" dirty="0">
                <a:latin typeface="Arial" panose="020B0604020202020204" pitchFamily="34" charset="0"/>
              </a:rPr>
              <a:t>GPR</a:t>
            </a:r>
            <a:r>
              <a:rPr kumimoji="1" lang="zh-CN" altLang="en-US" dirty="0">
                <a:latin typeface="Arial" panose="020B0604020202020204" pitchFamily="34" charset="0"/>
              </a:rPr>
              <a:t>寄存器：通用寄存器，没有任何限制的寄存器。</a:t>
            </a:r>
            <a:endParaRPr kumimoji="1" lang="en-US" altLang="zh-CN" dirty="0">
              <a:latin typeface="Arial" panose="020B0604020202020204" pitchFamily="34" charset="0"/>
            </a:endParaRPr>
          </a:p>
          <a:p>
            <a:endParaRPr kumimoji="1" lang="zh-CN" altLang="en-US" dirty="0">
              <a:latin typeface="Arial" panose="020B0604020202020204" pitchFamily="34" charset="0"/>
            </a:endParaRPr>
          </a:p>
        </p:txBody>
      </p:sp>
      <p:sp>
        <p:nvSpPr>
          <p:cNvPr id="16388"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542EE87-C872-4B7A-943E-3EF0FC2EFD32}" type="slidenum">
              <a:rPr lang="en-US" altLang="zh-CN" sz="1200" b="0" smtClean="0">
                <a:latin typeface="Arial" panose="020B0604020202020204" pitchFamily="34" charset="0"/>
                <a:ea typeface="宋体" panose="02010600030101010101" pitchFamily="2" charset="-122"/>
              </a:rPr>
              <a:pPr/>
              <a:t>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28543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这段代码的物理含义</a:t>
            </a:r>
            <a:r>
              <a:rPr lang="en-US" altLang="zh-CN">
                <a:latin typeface="Arial" panose="020B0604020202020204" pitchFamily="34" charset="0"/>
              </a:rPr>
              <a:t>? </a:t>
            </a:r>
            <a:r>
              <a:rPr lang="zh-CN" altLang="en-US">
                <a:latin typeface="Arial" panose="020B0604020202020204" pitchFamily="34" charset="0"/>
              </a:rPr>
              <a:t>找到第一个不为</a:t>
            </a:r>
            <a:r>
              <a:rPr lang="en-US" altLang="zh-CN">
                <a:latin typeface="Arial" panose="020B0604020202020204" pitchFamily="34" charset="0"/>
              </a:rPr>
              <a:t>k</a:t>
            </a:r>
            <a:r>
              <a:rPr lang="zh-CN" altLang="en-US">
                <a:latin typeface="Arial" panose="020B0604020202020204" pitchFamily="34" charset="0"/>
              </a:rPr>
              <a:t>的数 的 </a:t>
            </a:r>
            <a:r>
              <a:rPr lang="en-US" altLang="zh-CN">
                <a:latin typeface="Arial" panose="020B0604020202020204" pitchFamily="34" charset="0"/>
              </a:rPr>
              <a:t>index</a:t>
            </a:r>
          </a:p>
          <a:p>
            <a:endParaRPr lang="en-US" altLang="zh-CN">
              <a:latin typeface="Arial" panose="020B0604020202020204" pitchFamily="34" charset="0"/>
            </a:endParaRPr>
          </a:p>
          <a:p>
            <a:r>
              <a:rPr lang="zh-CN" altLang="en-US">
                <a:latin typeface="Arial" panose="020B0604020202020204" pitchFamily="34" charset="0"/>
              </a:rPr>
              <a:t>循环程序中也要使用分支跳转</a:t>
            </a:r>
            <a:r>
              <a:rPr lang="en-US" altLang="zh-CN">
                <a:latin typeface="Arial" panose="020B0604020202020204" pitchFamily="34" charset="0"/>
              </a:rPr>
              <a:t>,if</a:t>
            </a:r>
            <a:r>
              <a:rPr lang="zh-CN" altLang="en-US">
                <a:latin typeface="Arial" panose="020B0604020202020204" pitchFamily="34" charset="0"/>
              </a:rPr>
              <a:t>语句中是二选一，而循环程序中用于重复计算，但是分支指令是相同的</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Note: </a:t>
            </a:r>
            <a:r>
              <a:rPr lang="zh-CN" altLang="en-US">
                <a:latin typeface="Arial" panose="020B0604020202020204" pitchFamily="34" charset="0"/>
              </a:rPr>
              <a:t>取数组元素的方式</a:t>
            </a:r>
          </a:p>
        </p:txBody>
      </p:sp>
      <p:sp>
        <p:nvSpPr>
          <p:cNvPr id="1105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21B29-91FF-4CE4-8179-233A0EBEB9D6}" type="slidenum">
              <a:rPr lang="en-US" altLang="zh-CN" sz="1200" b="0" smtClean="0">
                <a:latin typeface="Arial" panose="020B0604020202020204" pitchFamily="34" charset="0"/>
                <a:ea typeface="宋体" panose="02010600030101010101" pitchFamily="2" charset="-122"/>
              </a:rPr>
              <a:pPr/>
              <a:t>48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866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另一种更有效的方法是通过编码形成一个转移地址表，就是分支指令序列地址表；程序通过查找转移地址表来获取目标地址，并跳转到相应的分支指令序列。</a:t>
            </a:r>
          </a:p>
          <a:p>
            <a:endParaRPr lang="zh-CN" altLang="en-US" dirty="0">
              <a:latin typeface="Arial" panose="020B0604020202020204" pitchFamily="34" charset="0"/>
            </a:endParaRPr>
          </a:p>
        </p:txBody>
      </p:sp>
      <p:sp>
        <p:nvSpPr>
          <p:cNvPr id="1249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BBBD2A5-9DF6-4E6F-8B1F-EF7F83DE95A0}" type="slidenum">
              <a:rPr lang="en-US" altLang="zh-CN" sz="1200" b="0" smtClean="0">
                <a:latin typeface="Arial" panose="020B0604020202020204" pitchFamily="34" charset="0"/>
                <a:ea typeface="宋体" panose="02010600030101010101" pitchFamily="2" charset="-122"/>
              </a:rPr>
              <a:pPr/>
              <a:t>49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9825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转移地址表就是一个字数组，数组中的元素对应于代码中各个标号的地址。</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为支持这种情况，有一条间接跳转指令，</a:t>
            </a:r>
            <a:r>
              <a:rPr lang="en-US" altLang="zh-CN">
                <a:latin typeface="Arial" panose="020B0604020202020204" pitchFamily="34" charset="0"/>
              </a:rPr>
              <a:t>jalr, </a:t>
            </a:r>
            <a:r>
              <a:rPr lang="zh-CN" altLang="en-US">
                <a:latin typeface="Arial" panose="020B0604020202020204" pitchFamily="34" charset="0"/>
              </a:rPr>
              <a:t>无条件地转移到某个寄存器指定的地址。</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x6</a:t>
            </a:r>
            <a:r>
              <a:rPr lang="zh-CN" altLang="en-US">
                <a:latin typeface="Arial" panose="020B0604020202020204" pitchFamily="34" charset="0"/>
              </a:rPr>
              <a:t>是地址转移表的起始地址</a:t>
            </a:r>
          </a:p>
          <a:p>
            <a:endParaRPr lang="zh-CN" altLang="en-US">
              <a:latin typeface="Arial" panose="020B0604020202020204" pitchFamily="34" charset="0"/>
            </a:endParaRPr>
          </a:p>
        </p:txBody>
      </p:sp>
      <p:sp>
        <p:nvSpPr>
          <p:cNvPr id="1269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C28D7FB-1067-4739-BC50-F9DCF15D2AAE}" type="slidenum">
              <a:rPr lang="en-US" altLang="zh-CN" sz="1200" b="0" smtClean="0">
                <a:latin typeface="Arial" panose="020B0604020202020204" pitchFamily="34" charset="0"/>
                <a:ea typeface="宋体" panose="02010600030101010101" pitchFamily="2" charset="-122"/>
              </a:rPr>
              <a:pPr/>
              <a:t>50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7056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000000"/>
                </a:solidFill>
                <a:latin typeface="Arial" panose="020B0604020202020204" pitchFamily="34" charset="0"/>
              </a:rPr>
              <a:t>jalr     x0, 0(x1) </a:t>
            </a:r>
            <a:endParaRPr lang="zh-CN" altLang="en-US">
              <a:latin typeface="Arial" panose="020B0604020202020204" pitchFamily="34" charset="0"/>
            </a:endParaRPr>
          </a:p>
        </p:txBody>
      </p:sp>
      <p:sp>
        <p:nvSpPr>
          <p:cNvPr id="1290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48D1141-8DC1-4D5A-B3BF-219827B096D8}" type="slidenum">
              <a:rPr lang="en-US" altLang="zh-CN" sz="1200" b="0" smtClean="0">
                <a:latin typeface="Arial" panose="020B0604020202020204" pitchFamily="34" charset="0"/>
                <a:ea typeface="宋体" panose="02010600030101010101" pitchFamily="2" charset="-122"/>
              </a:rPr>
              <a:pPr/>
              <a:t>51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4758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517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272F6A2-2AF5-4F40-9558-0E51EDD2B14B}"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3517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51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034AEE-A3D1-4834-B720-BDB26607C683}" type="slidenum">
              <a:rPr lang="en-US" altLang="en-US" sz="1200" b="0" smtClean="0">
                <a:ea typeface="宋体" panose="02010600030101010101" pitchFamily="2" charset="-122"/>
              </a:rPr>
              <a:pPr/>
              <a:t>53</a:t>
            </a:fld>
            <a:endParaRPr lang="en-US" altLang="en-US" sz="1200" b="0">
              <a:ea typeface="宋体" panose="02010600030101010101" pitchFamily="2" charset="-122"/>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无条件跳转： </a:t>
            </a:r>
            <a:r>
              <a:rPr lang="en-US" altLang="zh-CN" dirty="0" err="1">
                <a:latin typeface="Arial" panose="020B0604020202020204" pitchFamily="34" charset="0"/>
              </a:rPr>
              <a:t>jal</a:t>
            </a:r>
            <a:r>
              <a:rPr lang="en-US" altLang="zh-CN" dirty="0">
                <a:latin typeface="Arial" panose="020B0604020202020204" pitchFamily="34" charset="0"/>
              </a:rPr>
              <a:t> x1, Label</a:t>
            </a:r>
            <a:r>
              <a:rPr lang="zh-CN" altLang="en-US" dirty="0">
                <a:latin typeface="Arial" panose="020B0604020202020204" pitchFamily="34" charset="0"/>
              </a:rPr>
              <a:t>，因为</a:t>
            </a:r>
            <a:r>
              <a:rPr lang="en-US" altLang="zh-CN" dirty="0">
                <a:latin typeface="Arial" panose="020B0604020202020204" pitchFamily="34" charset="0"/>
              </a:rPr>
              <a:t>x1</a:t>
            </a:r>
            <a:r>
              <a:rPr lang="zh-CN" altLang="en-US" dirty="0">
                <a:latin typeface="Arial" panose="020B0604020202020204" pitchFamily="34" charset="0"/>
              </a:rPr>
              <a:t>硬连线到</a:t>
            </a:r>
            <a:r>
              <a:rPr lang="en-US" altLang="zh-CN" dirty="0">
                <a:latin typeface="Arial" panose="020B0604020202020204" pitchFamily="34" charset="0"/>
              </a:rPr>
              <a:t>0</a:t>
            </a:r>
            <a:r>
              <a:rPr lang="zh-CN" altLang="en-US" dirty="0">
                <a:latin typeface="Arial" panose="020B0604020202020204" pitchFamily="34" charset="0"/>
              </a:rPr>
              <a:t>，效果等同于丢弃返回地址。</a:t>
            </a:r>
            <a:endParaRPr lang="en-AU" altLang="en-US" dirty="0">
              <a:latin typeface="Arial" panose="020B0604020202020204" pitchFamily="34" charset="0"/>
            </a:endParaRPr>
          </a:p>
        </p:txBody>
      </p:sp>
    </p:spTree>
    <p:extLst>
      <p:ext uri="{BB962C8B-B14F-4D97-AF65-F5344CB8AC3E}">
        <p14:creationId xmlns:p14="http://schemas.microsoft.com/office/powerpoint/2010/main" val="3642709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zh-CN" altLang="en-US">
                <a:latin typeface="Arial" panose="020B0604020202020204" pitchFamily="34" charset="0"/>
              </a:rPr>
              <a:t>寄存器是保存数据最快的存储位置，在过程调用的时候尽量多的使用寄存器，</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如果一个过程需要多于</a:t>
            </a:r>
            <a:r>
              <a:rPr lang="en-US" altLang="zh-CN">
                <a:latin typeface="Arial" panose="020B0604020202020204" pitchFamily="34" charset="0"/>
              </a:rPr>
              <a:t>8</a:t>
            </a:r>
            <a:r>
              <a:rPr lang="zh-CN" altLang="en-US">
                <a:latin typeface="Arial" panose="020B0604020202020204" pitchFamily="34" charset="0"/>
              </a:rPr>
              <a:t>个参数寄存器，就需要换出寄存器到存储器。并且在过程完成后，所用的寄存器必须恢复到调用之前的值。</a:t>
            </a:r>
            <a:endParaRPr lang="en-US" altLang="zh-CN">
              <a:latin typeface="Arial" panose="020B0604020202020204" pitchFamily="34" charset="0"/>
            </a:endParaRPr>
          </a:p>
          <a:p>
            <a:pPr marL="228600" indent="-228600">
              <a:buFontTx/>
              <a:buAutoNum type="arabicPeriod"/>
            </a:pPr>
            <a:r>
              <a:rPr lang="zh-CN" altLang="en-US">
                <a:latin typeface="Arial" panose="020B0604020202020204" pitchFamily="34" charset="0"/>
              </a:rPr>
              <a:t>最理想的数据结构就是栈</a:t>
            </a:r>
            <a:r>
              <a:rPr lang="en-US" altLang="zh-CN">
                <a:latin typeface="Arial" panose="020B0604020202020204" pitchFamily="34" charset="0"/>
              </a:rPr>
              <a:t>—</a:t>
            </a:r>
            <a:r>
              <a:rPr lang="zh-CN" altLang="en-US">
                <a:latin typeface="Arial" panose="020B0604020202020204" pitchFamily="34" charset="0"/>
              </a:rPr>
              <a:t>后进先出队列。把数据放入栈叫</a:t>
            </a:r>
            <a:r>
              <a:rPr lang="en-US" altLang="zh-CN">
                <a:latin typeface="Arial" panose="020B0604020202020204" pitchFamily="34" charset="0"/>
              </a:rPr>
              <a:t>push</a:t>
            </a:r>
            <a:r>
              <a:rPr lang="zh-CN" altLang="en-US">
                <a:latin typeface="Arial" panose="020B0604020202020204" pitchFamily="34" charset="0"/>
              </a:rPr>
              <a:t>，移除数据称为出栈</a:t>
            </a:r>
            <a:r>
              <a:rPr lang="en-US" altLang="zh-CN">
                <a:latin typeface="Arial" panose="020B0604020202020204" pitchFamily="34" charset="0"/>
              </a:rPr>
              <a:t>,pop</a:t>
            </a:r>
            <a:r>
              <a:rPr lang="zh-CN" altLang="en-US">
                <a:latin typeface="Arial" panose="020B0604020202020204" pitchFamily="34" charset="0"/>
              </a:rPr>
              <a:t>，栈指针，一个特殊的寄存器，</a:t>
            </a:r>
            <a:r>
              <a:rPr lang="en-US" altLang="zh-CN">
                <a:latin typeface="Arial" panose="020B0604020202020204" pitchFamily="34" charset="0"/>
              </a:rPr>
              <a:t>sp</a:t>
            </a:r>
            <a:r>
              <a:rPr lang="zh-CN" altLang="en-US">
                <a:latin typeface="Arial" panose="020B0604020202020204" pitchFamily="34" charset="0"/>
              </a:rPr>
              <a:t>（</a:t>
            </a:r>
            <a:r>
              <a:rPr lang="en-US" altLang="zh-CN">
                <a:latin typeface="Arial" panose="020B0604020202020204" pitchFamily="34" charset="0"/>
              </a:rPr>
              <a:t>x2)</a:t>
            </a:r>
            <a:r>
              <a:rPr lang="zh-CN" altLang="en-US">
                <a:latin typeface="Arial" panose="020B0604020202020204" pitchFamily="34" charset="0"/>
              </a:rPr>
              <a:t>，用于保存被调用者所需的寄存器。栈是内存里的一块存储结构，栈底是高地址，栈增长是地址从高到低，</a:t>
            </a:r>
            <a:r>
              <a:rPr lang="en-US" altLang="zh-CN">
                <a:latin typeface="Arial" panose="020B0604020202020204" pitchFamily="34" charset="0"/>
              </a:rPr>
              <a:t>push</a:t>
            </a:r>
            <a:r>
              <a:rPr lang="zh-CN" altLang="en-US">
                <a:latin typeface="Arial" panose="020B0604020202020204" pitchFamily="34" charset="0"/>
              </a:rPr>
              <a:t>的时候，</a:t>
            </a:r>
            <a:r>
              <a:rPr lang="en-US" altLang="zh-CN">
                <a:latin typeface="Arial" panose="020B0604020202020204" pitchFamily="34" charset="0"/>
              </a:rPr>
              <a:t>sp</a:t>
            </a:r>
            <a:r>
              <a:rPr lang="zh-CN" altLang="en-US">
                <a:latin typeface="Arial" panose="020B0604020202020204" pitchFamily="34" charset="0"/>
              </a:rPr>
              <a:t>减小，</a:t>
            </a:r>
            <a:r>
              <a:rPr lang="en-US" altLang="zh-CN">
                <a:latin typeface="Arial" panose="020B0604020202020204" pitchFamily="34" charset="0"/>
              </a:rPr>
              <a:t>pop, sp</a:t>
            </a:r>
            <a:r>
              <a:rPr lang="zh-CN" altLang="en-US">
                <a:latin typeface="Arial" panose="020B0604020202020204" pitchFamily="34" charset="0"/>
              </a:rPr>
              <a:t>增大</a:t>
            </a:r>
          </a:p>
        </p:txBody>
      </p:sp>
      <p:sp>
        <p:nvSpPr>
          <p:cNvPr id="1372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188845D-1856-4AE6-97A9-962536158BB5}" type="slidenum">
              <a:rPr lang="en-US" altLang="zh-CN" sz="1200" b="0" smtClean="0">
                <a:latin typeface="Arial" panose="020B0604020202020204" pitchFamily="34" charset="0"/>
                <a:ea typeface="宋体" panose="02010600030101010101" pitchFamily="2" charset="-122"/>
              </a:rPr>
              <a:pPr/>
              <a:t>54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5741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srgbClr val="000000"/>
                </a:solidFill>
              </a:rPr>
              <a:t>1.1    Introduction</a:t>
            </a:r>
          </a:p>
        </p:txBody>
      </p:sp>
      <p:sp>
        <p:nvSpPr>
          <p:cNvPr id="7" name="Rectangle 7"/>
          <p:cNvSpPr>
            <a:spLocks noGrp="1" noChangeArrowheads="1"/>
          </p:cNvSpPr>
          <p:nvPr>
            <p:ph type="sldNum" sz="quarter" idx="5"/>
          </p:nvPr>
        </p:nvSpPr>
        <p:spPr>
          <a:ln/>
        </p:spPr>
        <p:txBody>
          <a:bodyPr/>
          <a:lstStyle/>
          <a:p>
            <a:fld id="{94E2703D-4C36-4109-9A5C-6D0FA2A08170}" type="slidenum">
              <a:rPr lang="en-US" altLang="zh-CN">
                <a:solidFill>
                  <a:srgbClr val="000000"/>
                </a:solidFill>
              </a:rPr>
              <a:pPr/>
              <a:t>55</a:t>
            </a:fld>
            <a:endParaRPr lang="en-US" altLang="zh-CN">
              <a:solidFill>
                <a:srgbClr val="000000"/>
              </a:solidFill>
            </a:endParaRPr>
          </a:p>
        </p:txBody>
      </p:sp>
      <p:sp>
        <p:nvSpPr>
          <p:cNvPr id="345090" name="Rectangle 2"/>
          <p:cNvSpPr>
            <a:spLocks noGrp="1" noRot="1" noChangeAspect="1" noChangeArrowheads="1" noTextEdit="1"/>
          </p:cNvSpPr>
          <p:nvPr>
            <p:ph type="sldImg"/>
          </p:nvPr>
        </p:nvSpPr>
        <p:spPr>
          <a:xfrm>
            <a:off x="139700" y="768350"/>
            <a:ext cx="6819900" cy="3836988"/>
          </a:xfrm>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1864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926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B00864-2620-414D-9DAB-2DFBADCCCA98}"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392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392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EBC24A-2438-4DF5-9D4E-80BE70DBB99B}" type="slidenum">
              <a:rPr lang="en-US" altLang="en-US" sz="1200" b="0" smtClean="0">
                <a:ea typeface="宋体" panose="02010600030101010101" pitchFamily="2" charset="-122"/>
              </a:rPr>
              <a:pPr/>
              <a:t>56</a:t>
            </a:fld>
            <a:endParaRPr lang="en-US" altLang="en-US" sz="1200" b="0">
              <a:ea typeface="宋体" panose="02010600030101010101" pitchFamily="2" charset="-122"/>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在</a:t>
            </a:r>
            <a:r>
              <a:rPr lang="en-US" altLang="zh-CN" dirty="0">
                <a:latin typeface="Arial" panose="020B0604020202020204" pitchFamily="34" charset="0"/>
              </a:rPr>
              <a:t>32</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与</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a:t>
            </a:r>
            <a:r>
              <a:rPr lang="zh-CN" altLang="en-US" dirty="0">
                <a:latin typeface="Arial" panose="020B0604020202020204" pitchFamily="34" charset="0"/>
              </a:rPr>
              <a:t>占两个字节，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 在</a:t>
            </a:r>
            <a:r>
              <a:rPr lang="en-US" altLang="zh-CN" dirty="0">
                <a:latin typeface="Arial" panose="020B0604020202020204" pitchFamily="34" charset="0"/>
              </a:rPr>
              <a:t>64</a:t>
            </a:r>
            <a:r>
              <a:rPr lang="zh-CN" altLang="en-US" dirty="0">
                <a:latin typeface="Arial" panose="020B0604020202020204" pitchFamily="34" charset="0"/>
              </a:rPr>
              <a:t>位的系统中： </a:t>
            </a:r>
            <a:r>
              <a:rPr lang="en-US" altLang="zh-CN" dirty="0">
                <a:latin typeface="Arial" panose="020B0604020202020204" pitchFamily="34" charset="0"/>
              </a:rPr>
              <a:t>`short`</a:t>
            </a:r>
            <a:r>
              <a:rPr lang="zh-CN" altLang="en-US" dirty="0">
                <a:latin typeface="Arial" panose="020B0604020202020204" pitchFamily="34" charset="0"/>
              </a:rPr>
              <a:t>占两个字节， </a:t>
            </a:r>
            <a:r>
              <a:rPr lang="en-US" altLang="zh-CN" dirty="0">
                <a:latin typeface="Arial" panose="020B0604020202020204" pitchFamily="34" charset="0"/>
              </a:rPr>
              <a:t>`</a:t>
            </a:r>
            <a:r>
              <a:rPr lang="en-US" altLang="zh-CN" dirty="0" err="1">
                <a:latin typeface="Arial" panose="020B0604020202020204" pitchFamily="34" charset="0"/>
              </a:rPr>
              <a:t>int</a:t>
            </a:r>
            <a:r>
              <a:rPr lang="en-US" altLang="zh-CN" dirty="0">
                <a:latin typeface="Arial" panose="020B0604020202020204" pitchFamily="34" charset="0"/>
              </a:rPr>
              <a:t>` </a:t>
            </a:r>
            <a:r>
              <a:rPr lang="zh-CN" altLang="en-US" dirty="0">
                <a:latin typeface="Arial" panose="020B0604020202020204" pitchFamily="34" charset="0"/>
              </a:rPr>
              <a:t>与 </a:t>
            </a:r>
            <a:r>
              <a:rPr lang="en-US" altLang="zh-CN" dirty="0">
                <a:latin typeface="Arial" panose="020B0604020202020204" pitchFamily="34" charset="0"/>
              </a:rPr>
              <a:t>`long` </a:t>
            </a:r>
            <a:r>
              <a:rPr lang="zh-CN" altLang="en-US" dirty="0">
                <a:latin typeface="Arial" panose="020B0604020202020204" pitchFamily="34" charset="0"/>
              </a:rPr>
              <a:t>占四个字节， </a:t>
            </a:r>
            <a:r>
              <a:rPr lang="en-US" altLang="zh-CN" dirty="0">
                <a:latin typeface="Arial" panose="020B0604020202020204" pitchFamily="34" charset="0"/>
              </a:rPr>
              <a:t>`long </a:t>
            </a:r>
            <a:r>
              <a:rPr lang="en-US" altLang="zh-CN" dirty="0" err="1">
                <a:latin typeface="Arial" panose="020B0604020202020204" pitchFamily="34" charset="0"/>
              </a:rPr>
              <a:t>long</a:t>
            </a:r>
            <a:r>
              <a:rPr lang="en-US" altLang="zh-CN" dirty="0">
                <a:latin typeface="Arial" panose="020B0604020202020204" pitchFamily="34" charset="0"/>
              </a:rPr>
              <a:t>` </a:t>
            </a:r>
            <a:r>
              <a:rPr lang="zh-CN" altLang="en-US" dirty="0">
                <a:latin typeface="Arial" panose="020B0604020202020204" pitchFamily="34" charset="0"/>
              </a:rPr>
              <a:t>占八个字节。</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4</a:t>
            </a:r>
            <a:r>
              <a:rPr lang="zh-CN" altLang="en-US" dirty="0">
                <a:latin typeface="Arial" panose="020B0604020202020204" pitchFamily="34" charset="0"/>
              </a:rPr>
              <a:t>个参数所在的寄存器不用保存，过程体还需要两个临时寄存器，因此，需要保存</a:t>
            </a:r>
            <a:r>
              <a:rPr lang="en-US" altLang="zh-CN" dirty="0">
                <a:latin typeface="Arial" panose="020B0604020202020204" pitchFamily="34" charset="0"/>
              </a:rPr>
              <a:t>3</a:t>
            </a:r>
            <a:r>
              <a:rPr lang="zh-CN" altLang="en-US" dirty="0">
                <a:latin typeface="Arial" panose="020B0604020202020204" pitchFamily="34" charset="0"/>
              </a:rPr>
              <a:t>给寄存器，首先是保存过程中使用的寄存器</a:t>
            </a:r>
          </a:p>
          <a:p>
            <a:endParaRPr lang="zh-CN"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427767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4131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A0A6C1-B8AD-43B3-95B9-6B349C365117}"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413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413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ED620-BC5C-4FAF-84AA-36973B83454E}" type="slidenum">
              <a:rPr lang="en-US" altLang="en-US" sz="1200" b="0" smtClean="0">
                <a:ea typeface="宋体" panose="02010600030101010101" pitchFamily="2" charset="-122"/>
              </a:rPr>
              <a:pPr/>
              <a:t>57</a:t>
            </a:fld>
            <a:endParaRPr lang="en-US" altLang="en-US" sz="1200" b="0">
              <a:ea typeface="宋体" panose="02010600030101010101" pitchFamily="2" charset="-122"/>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rPr>
              <a:t>x10</a:t>
            </a:r>
            <a:r>
              <a:rPr lang="zh-CN" altLang="en-US">
                <a:latin typeface="Arial" panose="020B0604020202020204" pitchFamily="34" charset="0"/>
              </a:rPr>
              <a:t>：返回值</a:t>
            </a:r>
            <a:endParaRPr lang="en-AU" altLang="en-US">
              <a:latin typeface="Arial" panose="020B0604020202020204" pitchFamily="34" charset="0"/>
            </a:endParaRPr>
          </a:p>
        </p:txBody>
      </p:sp>
    </p:spTree>
    <p:extLst>
      <p:ext uri="{BB962C8B-B14F-4D97-AF65-F5344CB8AC3E}">
        <p14:creationId xmlns:p14="http://schemas.microsoft.com/office/powerpoint/2010/main" val="25648358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栈指针总是指向栈顶，或者说栈中的最后一个双字。</a:t>
            </a:r>
          </a:p>
          <a:p>
            <a:endParaRPr lang="zh-CN" altLang="en-US">
              <a:latin typeface="Arial" panose="020B0604020202020204" pitchFamily="34" charset="0"/>
            </a:endParaRPr>
          </a:p>
        </p:txBody>
      </p:sp>
      <p:sp>
        <p:nvSpPr>
          <p:cNvPr id="1433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0D6CC7B-EA4C-419D-B942-E1FB4D5F2F44}" type="slidenum">
              <a:rPr lang="en-US" altLang="zh-CN" sz="1200" b="0" smtClean="0">
                <a:latin typeface="Arial" panose="020B0604020202020204" pitchFamily="34" charset="0"/>
                <a:ea typeface="宋体" panose="02010600030101010101" pitchFamily="2" charset="-122"/>
              </a:rPr>
              <a:pPr/>
              <a:t>58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522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223838" y="808038"/>
            <a:ext cx="7185026" cy="4041775"/>
          </a:xfrm>
          <a:ln/>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RISC-V</a:t>
            </a:r>
            <a:r>
              <a:rPr lang="zh-CN" altLang="en-US">
                <a:latin typeface="Arial" panose="020B0604020202020204" pitchFamily="34" charset="0"/>
              </a:rPr>
              <a:t>是第一类</a:t>
            </a:r>
          </a:p>
        </p:txBody>
      </p:sp>
      <p:sp>
        <p:nvSpPr>
          <p:cNvPr id="184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9A9C0-71F1-48CE-B3DE-6F5DB06ACCC9}" type="slidenum">
              <a:rPr lang="en-US" altLang="zh-CN" sz="1200" b="0" smtClean="0">
                <a:latin typeface="Arial" panose="020B0604020202020204" pitchFamily="34" charset="0"/>
                <a:ea typeface="宋体" panose="02010600030101010101" pitchFamily="2" charset="-122"/>
              </a:rPr>
              <a:pPr/>
              <a:t>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4110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先前使用了临时寄存器，并假设其旧值必须被保存和恢复。为了避免保存和恢复一个其值从未被使用过的寄存器（临时寄存器），</a:t>
            </a:r>
            <a:r>
              <a:rPr lang="en-US" altLang="zh-CN">
                <a:latin typeface="Arial" panose="020B0604020202020204" pitchFamily="34" charset="0"/>
              </a:rPr>
              <a:t>RISC-V</a:t>
            </a:r>
            <a:r>
              <a:rPr lang="zh-CN" altLang="en-US">
                <a:latin typeface="Arial" panose="020B0604020202020204" pitchFamily="34" charset="0"/>
              </a:rPr>
              <a:t>将</a:t>
            </a:r>
            <a:r>
              <a:rPr lang="en-US" altLang="zh-CN">
                <a:latin typeface="Arial" panose="020B0604020202020204" pitchFamily="34" charset="0"/>
              </a:rPr>
              <a:t>19</a:t>
            </a:r>
            <a:r>
              <a:rPr lang="zh-CN" altLang="en-US">
                <a:latin typeface="Arial" panose="020B0604020202020204" pitchFamily="34" charset="0"/>
              </a:rPr>
              <a:t>个寄存器分为</a:t>
            </a:r>
            <a:r>
              <a:rPr lang="en-US" altLang="zh-CN">
                <a:latin typeface="Arial" panose="020B0604020202020204" pitchFamily="34" charset="0"/>
              </a:rPr>
              <a:t>2</a:t>
            </a:r>
            <a:r>
              <a:rPr lang="zh-CN" altLang="en-US">
                <a:latin typeface="Arial" panose="020B0604020202020204" pitchFamily="34" charset="0"/>
              </a:rPr>
              <a:t>组。这样可以减少寄存器换出。</a:t>
            </a:r>
          </a:p>
          <a:p>
            <a:endParaRPr lang="en-US" altLang="zh-CN">
              <a:latin typeface="Arial" panose="020B0604020202020204" pitchFamily="34" charset="0"/>
            </a:endParaRPr>
          </a:p>
          <a:p>
            <a:r>
              <a:rPr lang="zh-CN" altLang="en-US">
                <a:latin typeface="Arial" panose="020B0604020202020204" pitchFamily="34" charset="0"/>
              </a:rPr>
              <a:t>上诉例子中，</a:t>
            </a:r>
            <a:r>
              <a:rPr lang="en-US" altLang="zh-CN">
                <a:latin typeface="Arial" panose="020B0604020202020204" pitchFamily="34" charset="0"/>
              </a:rPr>
              <a:t>x5, x6</a:t>
            </a:r>
            <a:r>
              <a:rPr lang="zh-CN" altLang="en-US">
                <a:latin typeface="Arial" panose="020B0604020202020204" pitchFamily="34" charset="0"/>
              </a:rPr>
              <a:t>不需要保存，但是</a:t>
            </a:r>
            <a:r>
              <a:rPr lang="en-US" altLang="zh-CN">
                <a:latin typeface="Arial" panose="020B0604020202020204" pitchFamily="34" charset="0"/>
              </a:rPr>
              <a:t>x20</a:t>
            </a:r>
            <a:r>
              <a:rPr lang="zh-CN" altLang="en-US">
                <a:latin typeface="Arial" panose="020B0604020202020204" pitchFamily="34" charset="0"/>
              </a:rPr>
              <a:t>需要保存</a:t>
            </a:r>
          </a:p>
        </p:txBody>
      </p:sp>
      <p:sp>
        <p:nvSpPr>
          <p:cNvPr id="1454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A966BA5-1EB0-4A2B-B0A8-E0C74BCB1087}" type="slidenum">
              <a:rPr lang="en-US" altLang="zh-CN" sz="1200" b="0" smtClean="0">
                <a:latin typeface="Arial" panose="020B0604020202020204" pitchFamily="34" charset="0"/>
                <a:ea typeface="宋体" panose="02010600030101010101" pitchFamily="2" charset="-122"/>
              </a:rPr>
              <a:pPr/>
              <a:t>59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2717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没有调用其他过程的过程叫做叶过程。实际上，很多时候过程还要调用其他过程。更进一步，过程调用自身，这就是递归。过程调用时，必须小心保存寄存器，一个解决方法是将其他所有必须保存的寄存器压栈，我们规定调用者将所有调用后还需要的参数寄存器（</a:t>
            </a:r>
            <a:r>
              <a:rPr lang="en-US" altLang="zh-CN" dirty="0">
                <a:latin typeface="Arial" panose="020B0604020202020204" pitchFamily="34" charset="0"/>
              </a:rPr>
              <a:t>x10-x17</a:t>
            </a:r>
            <a:r>
              <a:rPr lang="zh-CN" altLang="en-US" dirty="0">
                <a:latin typeface="Arial" panose="020B0604020202020204" pitchFamily="34" charset="0"/>
              </a:rPr>
              <a:t>）或临时寄存器（</a:t>
            </a:r>
            <a:r>
              <a:rPr lang="en-US" altLang="zh-CN" dirty="0">
                <a:latin typeface="Arial" panose="020B0604020202020204" pitchFamily="34" charset="0"/>
              </a:rPr>
              <a:t>x5~x7, x28~x31</a:t>
            </a:r>
            <a:r>
              <a:rPr lang="zh-CN" altLang="en-US" dirty="0">
                <a:latin typeface="Arial" panose="020B0604020202020204" pitchFamily="34" charset="0"/>
              </a:rPr>
              <a:t>）压栈。被调用者将返回地址寄存器（</a:t>
            </a:r>
            <a:r>
              <a:rPr lang="en-US" altLang="zh-CN" dirty="0">
                <a:latin typeface="Arial" panose="020B0604020202020204" pitchFamily="34" charset="0"/>
              </a:rPr>
              <a:t>x1</a:t>
            </a:r>
            <a:r>
              <a:rPr lang="zh-CN" altLang="en-US" dirty="0">
                <a:latin typeface="Arial" panose="020B0604020202020204" pitchFamily="34" charset="0"/>
              </a:rPr>
              <a:t>）和被调用者使用的保存寄存器（</a:t>
            </a:r>
            <a:r>
              <a:rPr lang="en-US" altLang="zh-CN" dirty="0">
                <a:latin typeface="Arial" panose="020B0604020202020204" pitchFamily="34" charset="0"/>
              </a:rPr>
              <a:t>x8,x9,x18~x27</a:t>
            </a:r>
            <a:r>
              <a:rPr lang="zh-CN" altLang="en-US" dirty="0">
                <a:latin typeface="Arial" panose="020B0604020202020204" pitchFamily="34" charset="0"/>
              </a:rPr>
              <a:t>）压栈。</a:t>
            </a:r>
          </a:p>
          <a:p>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474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23CC210-D27E-4892-9DB0-76C1225C3EEB}" type="slidenum">
              <a:rPr lang="en-US" altLang="zh-CN" sz="1200" b="0" smtClean="0">
                <a:latin typeface="Arial" panose="020B0604020202020204" pitchFamily="34" charset="0"/>
                <a:ea typeface="宋体" panose="02010600030101010101" pitchFamily="2" charset="-122"/>
              </a:rPr>
              <a:pPr/>
              <a:t>60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03592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X10</a:t>
            </a:r>
            <a:r>
              <a:rPr lang="zh-CN" altLang="en-US" dirty="0">
                <a:latin typeface="Arial" panose="020B0604020202020204" pitchFamily="34" charset="0"/>
              </a:rPr>
              <a:t>存储了</a:t>
            </a:r>
            <a:r>
              <a:rPr lang="en-US" altLang="zh-CN" dirty="0">
                <a:latin typeface="Arial" panose="020B0604020202020204" pitchFamily="34" charset="0"/>
              </a:rPr>
              <a:t>n</a:t>
            </a:r>
            <a:r>
              <a:rPr lang="zh-CN" altLang="en-US" dirty="0">
                <a:latin typeface="Arial" panose="020B0604020202020204" pitchFamily="34" charset="0"/>
              </a:rPr>
              <a:t>， </a:t>
            </a:r>
            <a:r>
              <a:rPr lang="en-US" altLang="zh-CN" dirty="0">
                <a:latin typeface="Arial" panose="020B0604020202020204" pitchFamily="34" charset="0"/>
              </a:rPr>
              <a:t>X1</a:t>
            </a:r>
            <a:r>
              <a:rPr lang="zh-CN" altLang="en-US" dirty="0">
                <a:latin typeface="Arial" panose="020B0604020202020204" pitchFamily="34" charset="0"/>
              </a:rPr>
              <a:t>存了返回的地址</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从栈中弹出两项之前，我们本应该载入</a:t>
            </a:r>
            <a:r>
              <a:rPr lang="en-US" altLang="zh-CN" dirty="0">
                <a:latin typeface="Arial" panose="020B0604020202020204" pitchFamily="34" charset="0"/>
              </a:rPr>
              <a:t>x1</a:t>
            </a:r>
            <a:r>
              <a:rPr lang="zh-CN" altLang="en-US" dirty="0">
                <a:latin typeface="Arial" panose="020B0604020202020204" pitchFamily="34" charset="0"/>
              </a:rPr>
              <a:t>和</a:t>
            </a:r>
            <a:r>
              <a:rPr lang="en-US" altLang="zh-CN" dirty="0">
                <a:latin typeface="Arial" panose="020B0604020202020204" pitchFamily="34" charset="0"/>
              </a:rPr>
              <a:t>x10, </a:t>
            </a:r>
            <a:r>
              <a:rPr lang="zh-CN" altLang="en-US" dirty="0">
                <a:latin typeface="Arial" panose="020B0604020202020204" pitchFamily="34" charset="0"/>
              </a:rPr>
              <a:t>因为</a:t>
            </a:r>
            <a:r>
              <a:rPr lang="en-US" altLang="zh-CN" dirty="0">
                <a:latin typeface="Arial" panose="020B0604020202020204" pitchFamily="34" charset="0"/>
              </a:rPr>
              <a:t>n&lt;=1</a:t>
            </a:r>
            <a:r>
              <a:rPr lang="zh-CN" altLang="en-US" dirty="0">
                <a:latin typeface="Arial" panose="020B0604020202020204" pitchFamily="34" charset="0"/>
              </a:rPr>
              <a:t>时，它们都没有发生变化，所有就跳过这两条指令。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无</a:t>
            </a:r>
            <a:r>
              <a:rPr lang="en-US" altLang="zh-CN" dirty="0" err="1">
                <a:latin typeface="Arial" panose="020B0604020202020204" pitchFamily="34" charset="0"/>
              </a:rPr>
              <a:t>ld</a:t>
            </a:r>
            <a:r>
              <a:rPr lang="en-US" altLang="zh-CN" dirty="0">
                <a:latin typeface="Arial" panose="020B0604020202020204" pitchFamily="34" charset="0"/>
              </a:rPr>
              <a:t> x1, </a:t>
            </a:r>
            <a:r>
              <a:rPr lang="en-US" altLang="zh-CN" dirty="0" err="1">
                <a:latin typeface="Arial" panose="020B0604020202020204" pitchFamily="34" charset="0"/>
              </a:rPr>
              <a:t>ld</a:t>
            </a:r>
            <a:r>
              <a:rPr lang="en-US" altLang="zh-CN" dirty="0">
                <a:latin typeface="Arial" panose="020B0604020202020204" pitchFamily="34" charset="0"/>
              </a:rPr>
              <a:t> x10</a:t>
            </a:r>
            <a:r>
              <a:rPr lang="zh-CN" altLang="en-US" dirty="0">
                <a:latin typeface="Arial" panose="020B0604020202020204" pitchFamily="34" charset="0"/>
              </a:rPr>
              <a:t>因为没有值没有变</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但是递归效率不高，伪码</a:t>
            </a:r>
            <a:r>
              <a:rPr lang="en-US" altLang="zh-CN" dirty="0">
                <a:latin typeface="Arial" panose="020B0604020202020204" pitchFamily="34" charset="0"/>
              </a:rPr>
              <a:t>=</a:t>
            </a:r>
            <a:r>
              <a:rPr lang="zh-CN" altLang="en-US" dirty="0">
                <a:latin typeface="Arial" panose="020B0604020202020204" pitchFamily="34" charset="0"/>
              </a:rPr>
              <a:t>递归可以用</a:t>
            </a:r>
            <a:r>
              <a:rPr lang="en-US" altLang="zh-CN" dirty="0">
                <a:latin typeface="Arial" panose="020B0604020202020204" pitchFamily="34" charset="0"/>
              </a:rPr>
              <a:t>for</a:t>
            </a:r>
            <a:r>
              <a:rPr lang="zh-CN" altLang="en-US" dirty="0">
                <a:latin typeface="Arial" panose="020B0604020202020204" pitchFamily="34" charset="0"/>
              </a:rPr>
              <a:t>循环代替</a:t>
            </a:r>
          </a:p>
        </p:txBody>
      </p:sp>
      <p:sp>
        <p:nvSpPr>
          <p:cNvPr id="1495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39250F-1185-4A7C-84DB-D73CD5D50387}" type="slidenum">
              <a:rPr lang="en-US" altLang="zh-CN" sz="1200" b="0" smtClean="0">
                <a:latin typeface="Arial" panose="020B0604020202020204" pitchFamily="34" charset="0"/>
                <a:ea typeface="宋体" panose="02010600030101010101" pitchFamily="2" charset="-122"/>
              </a:rPr>
              <a:pPr/>
              <a:t>62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7041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a:p>
            <a:r>
              <a:rPr lang="zh-CN" altLang="en-US">
                <a:latin typeface="Arial" panose="020B0604020202020204" pitchFamily="34" charset="0"/>
              </a:rPr>
              <a:t>下面是</a:t>
            </a:r>
            <a:r>
              <a:rPr lang="en-US" altLang="zh-CN">
                <a:latin typeface="Arial" panose="020B0604020202020204" pitchFamily="34" charset="0"/>
              </a:rPr>
              <a:t>n&gt;1</a:t>
            </a:r>
            <a:r>
              <a:rPr lang="zh-CN" altLang="en-US">
                <a:latin typeface="Arial" panose="020B0604020202020204" pitchFamily="34" charset="0"/>
              </a:rPr>
              <a:t>的情况，</a:t>
            </a:r>
            <a:r>
              <a:rPr lang="en-US" altLang="zh-CN">
                <a:latin typeface="Arial" panose="020B0604020202020204" pitchFamily="34" charset="0"/>
              </a:rPr>
              <a:t>n=n-1, </a:t>
            </a:r>
            <a:r>
              <a:rPr lang="zh-CN" altLang="en-US">
                <a:latin typeface="Arial" panose="020B0604020202020204" pitchFamily="34" charset="0"/>
              </a:rPr>
              <a:t>再次调用</a:t>
            </a:r>
            <a:r>
              <a:rPr lang="en-US" altLang="zh-CN">
                <a:latin typeface="Arial" panose="020B0604020202020204" pitchFamily="34" charset="0"/>
              </a:rPr>
              <a:t>fact</a:t>
            </a:r>
            <a:r>
              <a:rPr lang="zh-CN" altLang="en-US">
                <a:latin typeface="Arial" panose="020B0604020202020204" pitchFamily="34" charset="0"/>
              </a:rPr>
              <a:t>。因为再次调用</a:t>
            </a:r>
            <a:r>
              <a:rPr lang="en-US" altLang="zh-CN">
                <a:latin typeface="Arial" panose="020B0604020202020204" pitchFamily="34" charset="0"/>
              </a:rPr>
              <a:t>fact</a:t>
            </a:r>
            <a:r>
              <a:rPr lang="zh-CN" altLang="en-US">
                <a:latin typeface="Arial" panose="020B0604020202020204" pitchFamily="34" charset="0"/>
              </a:rPr>
              <a:t>的时候，</a:t>
            </a:r>
            <a:r>
              <a:rPr lang="en-US" altLang="zh-CN">
                <a:latin typeface="Arial" panose="020B0604020202020204" pitchFamily="34" charset="0"/>
              </a:rPr>
              <a:t>x1</a:t>
            </a:r>
            <a:r>
              <a:rPr lang="zh-CN" altLang="en-US">
                <a:latin typeface="Arial" panose="020B0604020202020204" pitchFamily="34" charset="0"/>
              </a:rPr>
              <a:t>和</a:t>
            </a:r>
            <a:r>
              <a:rPr lang="en-US" altLang="zh-CN">
                <a:latin typeface="Arial" panose="020B0604020202020204" pitchFamily="34" charset="0"/>
              </a:rPr>
              <a:t>x10</a:t>
            </a:r>
            <a:r>
              <a:rPr lang="zh-CN" altLang="en-US">
                <a:latin typeface="Arial" panose="020B0604020202020204" pitchFamily="34" charset="0"/>
              </a:rPr>
              <a:t>的值变了，当</a:t>
            </a:r>
            <a:r>
              <a:rPr lang="en-US" altLang="zh-CN">
                <a:latin typeface="Arial" panose="020B0604020202020204" pitchFamily="34" charset="0"/>
              </a:rPr>
              <a:t>fact</a:t>
            </a:r>
            <a:r>
              <a:rPr lang="zh-CN" altLang="en-US">
                <a:latin typeface="Arial" panose="020B0604020202020204" pitchFamily="34" charset="0"/>
              </a:rPr>
              <a:t>执行完返回时，我们需要把原先的参数和返回地址取出来。</a:t>
            </a:r>
          </a:p>
          <a:p>
            <a:endParaRPr lang="zh-CN" altLang="en-US">
              <a:latin typeface="Arial" panose="020B0604020202020204" pitchFamily="34" charset="0"/>
            </a:endParaRPr>
          </a:p>
        </p:txBody>
      </p:sp>
      <p:sp>
        <p:nvSpPr>
          <p:cNvPr id="1515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07B657A-2058-481F-96F2-AEFA5C6F4964}" type="slidenum">
              <a:rPr lang="en-US" altLang="zh-CN" sz="1200" b="0" smtClean="0">
                <a:latin typeface="Arial" panose="020B0604020202020204" pitchFamily="34" charset="0"/>
                <a:ea typeface="宋体" panose="02010600030101010101" pitchFamily="2" charset="-122"/>
              </a:rPr>
              <a:pPr/>
              <a:t>63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0328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如果参数超过</a:t>
            </a:r>
            <a:r>
              <a:rPr lang="en-US" altLang="zh-CN" dirty="0">
                <a:latin typeface="Arial" panose="020B0604020202020204" pitchFamily="34" charset="0"/>
              </a:rPr>
              <a:t>8</a:t>
            </a:r>
            <a:r>
              <a:rPr lang="zh-CN" altLang="en-US" dirty="0">
                <a:latin typeface="Arial" panose="020B0604020202020204" pitchFamily="34" charset="0"/>
              </a:rPr>
              <a:t>个怎么办？</a:t>
            </a:r>
            <a:r>
              <a:rPr lang="en-US" altLang="zh-CN" dirty="0">
                <a:latin typeface="Arial" panose="020B0604020202020204" pitchFamily="34" charset="0"/>
              </a:rPr>
              <a:t>RISC-V</a:t>
            </a:r>
            <a:r>
              <a:rPr lang="zh-CN" altLang="en-US" dirty="0">
                <a:latin typeface="Arial" panose="020B0604020202020204" pitchFamily="34" charset="0"/>
              </a:rPr>
              <a:t>约定将栈中额外的参数放在帧指针的上方。可以通过帧指针寻址。帧指针的方便性在于对过程中栈内变量的所有引用都具有相同的偏移。但是，帧指针不是必需的。</a:t>
            </a:r>
            <a:r>
              <a:rPr lang="en-US" altLang="zh-CN" dirty="0">
                <a:latin typeface="Arial" panose="020B0604020202020204" pitchFamily="34" charset="0"/>
              </a:rPr>
              <a:t>RISC-V</a:t>
            </a:r>
            <a:r>
              <a:rPr lang="zh-CN" altLang="en-US" dirty="0">
                <a:latin typeface="Arial" panose="020B0604020202020204" pitchFamily="34" charset="0"/>
              </a:rPr>
              <a:t>编译器仅在改变了栈指针的过程中使用帧指针。</a:t>
            </a:r>
          </a:p>
        </p:txBody>
      </p:sp>
      <p:sp>
        <p:nvSpPr>
          <p:cNvPr id="16384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3E70EE-2D34-4AFC-9D34-CDF81C9F9F7C}" type="slidenum">
              <a:rPr lang="en-US" altLang="zh-CN" sz="1200" b="0" smtClean="0">
                <a:latin typeface="Arial" panose="020B0604020202020204" pitchFamily="34" charset="0"/>
                <a:ea typeface="宋体" panose="02010600030101010101" pitchFamily="2" charset="-122"/>
              </a:rPr>
              <a:pPr/>
              <a:t>64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690499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有些方案也保存了栈，以确保调用者在弹栈时取回与压栈时相同的数据。</a:t>
            </a:r>
            <a:r>
              <a:rPr lang="en-US" altLang="zh-CN" dirty="0" err="1">
                <a:latin typeface="Arial" panose="020B0604020202020204" pitchFamily="34" charset="0"/>
              </a:rPr>
              <a:t>Sp</a:t>
            </a:r>
            <a:r>
              <a:rPr lang="zh-CN" altLang="en-US" dirty="0">
                <a:latin typeface="Arial" panose="020B0604020202020204" pitchFamily="34" charset="0"/>
              </a:rPr>
              <a:t>以上的栈通过确保被调用者不在其上进行写入来保存；</a:t>
            </a:r>
            <a:r>
              <a:rPr lang="en-US" altLang="zh-CN" dirty="0" err="1">
                <a:latin typeface="Arial" panose="020B0604020202020204" pitchFamily="34" charset="0"/>
              </a:rPr>
              <a:t>sp</a:t>
            </a:r>
            <a:r>
              <a:rPr lang="zh-CN" altLang="en-US" dirty="0">
                <a:latin typeface="Arial" panose="020B0604020202020204" pitchFamily="34" charset="0"/>
              </a:rPr>
              <a:t>本身就是由被调用者将其被减去的值重新加上来保存的，并且其他寄存器通过将它们保存到栈（若被使用）并从栈中将其恢复来进行保存。</a:t>
            </a:r>
          </a:p>
        </p:txBody>
      </p:sp>
      <p:sp>
        <p:nvSpPr>
          <p:cNvPr id="1556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3E9E41-E975-4628-B492-287392F480D5}" type="slidenum">
              <a:rPr lang="en-US" altLang="zh-CN" sz="1200" b="0" smtClean="0">
                <a:latin typeface="Arial" panose="020B0604020202020204" pitchFamily="34" charset="0"/>
                <a:ea typeface="宋体" panose="02010600030101010101" pitchFamily="2" charset="-122"/>
              </a:rPr>
              <a:pPr/>
              <a:t>65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7211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C</a:t>
            </a:r>
            <a:r>
              <a:rPr lang="zh-CN" altLang="en-US" dirty="0">
                <a:latin typeface="Arial" panose="020B0604020202020204" pitchFamily="34" charset="0"/>
              </a:rPr>
              <a:t>变量的两种存储方式：动态（过程中的变量，过程结束就失效）和静态（始终存在，在过程之外声明，以及用</a:t>
            </a:r>
            <a:r>
              <a:rPr lang="en-US" altLang="zh-CN" dirty="0">
                <a:latin typeface="Arial" panose="020B0604020202020204" pitchFamily="34" charset="0"/>
              </a:rPr>
              <a:t>static</a:t>
            </a:r>
            <a:r>
              <a:rPr lang="zh-CN" altLang="en-US" dirty="0">
                <a:latin typeface="Arial" panose="020B0604020202020204" pitchFamily="34" charset="0"/>
              </a:rPr>
              <a:t>声明的变量。内存专门存静态资源的地方）   静态数据用</a:t>
            </a:r>
            <a:r>
              <a:rPr lang="en-US" altLang="zh-CN" dirty="0" err="1">
                <a:latin typeface="Arial" panose="020B0604020202020204" pitchFamily="34" charset="0"/>
              </a:rPr>
              <a:t>gp</a:t>
            </a:r>
            <a:r>
              <a:rPr lang="zh-CN" altLang="en-US" dirty="0">
                <a:latin typeface="Arial" panose="020B0604020202020204" pitchFamily="34" charset="0"/>
              </a:rPr>
              <a:t>（</a:t>
            </a:r>
            <a:r>
              <a:rPr lang="en-US" altLang="zh-CN" dirty="0">
                <a:latin typeface="Arial" panose="020B0604020202020204" pitchFamily="34" charset="0"/>
              </a:rPr>
              <a:t>x3)</a:t>
            </a:r>
            <a:r>
              <a:rPr lang="zh-CN" altLang="en-US" dirty="0">
                <a:latin typeface="Arial" panose="020B0604020202020204" pitchFamily="34" charset="0"/>
              </a:rPr>
              <a:t>来访问</a:t>
            </a:r>
            <a:endParaRPr lang="en-US" altLang="zh-CN" dirty="0">
              <a:latin typeface="Arial" panose="020B0604020202020204" pitchFamily="34" charset="0"/>
            </a:endParaRPr>
          </a:p>
        </p:txBody>
      </p:sp>
      <p:sp>
        <p:nvSpPr>
          <p:cNvPr id="1577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36487D8-4143-4D55-A815-B0D438DF2856}" type="slidenum">
              <a:rPr lang="en-US" altLang="zh-CN" sz="1200" b="0" smtClean="0">
                <a:latin typeface="Arial" panose="020B0604020202020204" pitchFamily="34" charset="0"/>
                <a:ea typeface="宋体" panose="02010600030101010101" pitchFamily="2" charset="-122"/>
              </a:rPr>
              <a:pPr/>
              <a:t>66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87336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597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ABC5508-D6CE-40DB-A7CA-9720B0E53BC3}"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5974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597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806AE0A-A22C-451C-B993-FE85A33474DD}" type="slidenum">
              <a:rPr lang="en-US" altLang="en-US" sz="1200" b="0" smtClean="0">
                <a:ea typeface="宋体" panose="02010600030101010101" pitchFamily="2" charset="-122"/>
              </a:rPr>
              <a:pPr/>
              <a:t>67</a:t>
            </a:fld>
            <a:endParaRPr lang="en-US" altLang="en-US" sz="1200" b="0">
              <a:ea typeface="宋体" panose="02010600030101010101" pitchFamily="2" charset="-122"/>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栈还需要存储一些局部变量，例如局部数组或结构</a:t>
            </a:r>
            <a:r>
              <a:rPr lang="en-US" altLang="zh-CN" dirty="0">
                <a:latin typeface="Arial" panose="020B0604020202020204" pitchFamily="34" charset="0"/>
              </a:rPr>
              <a:t>, </a:t>
            </a:r>
            <a:r>
              <a:rPr lang="zh-CN" altLang="en-US" dirty="0">
                <a:latin typeface="Arial" panose="020B0604020202020204" pitchFamily="34" charset="0"/>
              </a:rPr>
              <a:t>这些变量时局部于过程，不适用于寄存器，而是保存在栈中。栈中包含过程保存的寄存器和局部变量的段称为过程帧</a:t>
            </a:r>
            <a:r>
              <a:rPr lang="en-US" altLang="zh-CN" dirty="0">
                <a:latin typeface="Arial" panose="020B0604020202020204" pitchFamily="34" charset="0"/>
              </a:rPr>
              <a:t>(frame)</a:t>
            </a:r>
            <a:r>
              <a:rPr lang="zh-CN" altLang="en-US" dirty="0">
                <a:latin typeface="Arial" panose="020B0604020202020204" pitchFamily="34" charset="0"/>
              </a:rPr>
              <a:t>或者活动记录</a:t>
            </a:r>
            <a:r>
              <a:rPr lang="en-US" altLang="zh-CN" dirty="0">
                <a:latin typeface="Arial" panose="020B0604020202020204" pitchFamily="34" charset="0"/>
              </a:rPr>
              <a:t>(activation record)</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在过程中栈指针可能改变，如果利用栈指针和地址运算来完成对局部变量的引用，非常不方便。因此，定义一个帧指针</a:t>
            </a:r>
            <a:r>
              <a:rPr lang="en-US" altLang="zh-CN" dirty="0" err="1">
                <a:latin typeface="Arial" panose="020B0604020202020204" pitchFamily="34" charset="0"/>
              </a:rPr>
              <a:t>fp</a:t>
            </a:r>
            <a:r>
              <a:rPr lang="en-US" altLang="zh-CN" dirty="0">
                <a:latin typeface="Arial" panose="020B0604020202020204" pitchFamily="34" charset="0"/>
              </a:rPr>
              <a:t>(x8)</a:t>
            </a:r>
            <a:r>
              <a:rPr lang="zh-CN" altLang="en-US" dirty="0">
                <a:latin typeface="Arial" panose="020B0604020202020204" pitchFamily="34" charset="0"/>
              </a:rPr>
              <a:t>，指向过程帧的第一个双字，这样帧指针就提供了一个稳定的基寄存器，对局部变量的引用就变得非常简单。如果过程中栈内没有局部变量，编译器一般不设置和不恢复帧指针以节省时间。当使用帧指针时，在调用中使用</a:t>
            </a:r>
            <a:r>
              <a:rPr lang="en-US" altLang="zh-CN" dirty="0" err="1">
                <a:latin typeface="Arial" panose="020B0604020202020204" pitchFamily="34" charset="0"/>
              </a:rPr>
              <a:t>sp</a:t>
            </a:r>
            <a:r>
              <a:rPr lang="zh-CN" altLang="en-US" dirty="0">
                <a:latin typeface="Arial" panose="020B0604020202020204" pitchFamily="34" charset="0"/>
              </a:rPr>
              <a:t>来进行初始化，且可以使用</a:t>
            </a:r>
            <a:r>
              <a:rPr lang="en-US" altLang="zh-CN" dirty="0" err="1">
                <a:latin typeface="Arial" panose="020B0604020202020204" pitchFamily="34" charset="0"/>
              </a:rPr>
              <a:t>fp</a:t>
            </a:r>
            <a:r>
              <a:rPr lang="zh-CN" altLang="en-US" dirty="0">
                <a:latin typeface="Arial" panose="020B0604020202020204" pitchFamily="34" charset="0"/>
              </a:rPr>
              <a:t>恢复</a:t>
            </a:r>
            <a:r>
              <a:rPr lang="en-US" altLang="zh-CN" dirty="0">
                <a:latin typeface="Arial" panose="020B0604020202020204" pitchFamily="34" charset="0"/>
              </a:rPr>
              <a:t>sp.</a:t>
            </a:r>
          </a:p>
          <a:p>
            <a:endParaRPr lang="en-US" altLang="zh-CN" dirty="0">
              <a:latin typeface="Arial" panose="020B0604020202020204" pitchFamily="34" charset="0"/>
            </a:endParaRPr>
          </a:p>
          <a:p>
            <a:r>
              <a:rPr lang="zh-CN" altLang="en-US" dirty="0">
                <a:latin typeface="Arial" panose="020B0604020202020204" pitchFamily="34" charset="0"/>
              </a:rPr>
              <a:t>注意，不管是否使用显式的帧指针，栈上都会显示一条活动记录。我们可以通过维护稳定的</a:t>
            </a:r>
            <a:r>
              <a:rPr lang="en-US" altLang="zh-CN" dirty="0" err="1">
                <a:latin typeface="Arial" panose="020B0604020202020204" pitchFamily="34" charset="0"/>
              </a:rPr>
              <a:t>sp</a:t>
            </a:r>
            <a:r>
              <a:rPr lang="zh-CN" altLang="en-US" dirty="0">
                <a:latin typeface="Arial" panose="020B0604020202020204" pitchFamily="34" charset="0"/>
              </a:rPr>
              <a:t>来减少对</a:t>
            </a:r>
            <a:r>
              <a:rPr lang="en-US" altLang="zh-CN" dirty="0" err="1">
                <a:latin typeface="Arial" panose="020B0604020202020204" pitchFamily="34" charset="0"/>
              </a:rPr>
              <a:t>fp</a:t>
            </a:r>
            <a:r>
              <a:rPr lang="zh-CN" altLang="en-US" dirty="0">
                <a:latin typeface="Arial" panose="020B0604020202020204" pitchFamily="34" charset="0"/>
              </a:rPr>
              <a:t>的使用</a:t>
            </a:r>
          </a:p>
          <a:p>
            <a:endParaRPr lang="en-AU" altLang="en-US"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1452644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a:t>1.1    Introduction</a:t>
            </a:r>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68</a:t>
            </a:fld>
            <a:endParaRPr lang="en-US" altLang="zh-CN"/>
          </a:p>
        </p:txBody>
      </p:sp>
    </p:spTree>
    <p:extLst>
      <p:ext uri="{BB962C8B-B14F-4D97-AF65-F5344CB8AC3E}">
        <p14:creationId xmlns:p14="http://schemas.microsoft.com/office/powerpoint/2010/main" val="2673721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179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F28E727-B9FB-4A8C-8425-5A77A62CCF6E}"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6179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17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71BA36-4571-4231-BAFB-D29F2E39D27E}" type="slidenum">
              <a:rPr lang="en-US" altLang="en-US" sz="1200" b="0" smtClean="0">
                <a:ea typeface="宋体" panose="02010600030101010101" pitchFamily="2" charset="-122"/>
              </a:rPr>
              <a:pPr/>
              <a:t>69</a:t>
            </a:fld>
            <a:endParaRPr lang="en-US" altLang="en-US" sz="1200" b="0">
              <a:ea typeface="宋体" panose="02010600030101010101" pitchFamily="2" charset="-122"/>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除了动态变量，</a:t>
            </a:r>
            <a:r>
              <a:rPr lang="en-US" altLang="zh-CN" dirty="0">
                <a:latin typeface="Arial" panose="020B0604020202020204" pitchFamily="34" charset="0"/>
              </a:rPr>
              <a:t>C</a:t>
            </a:r>
            <a:r>
              <a:rPr lang="zh-CN" altLang="en-US" dirty="0">
                <a:latin typeface="Arial" panose="020B0604020202020204" pitchFamily="34" charset="0"/>
              </a:rPr>
              <a:t>程序员还需要为静态变量和动态数据结构分配内存空间</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栈由内存高地址开始，向下增长。内存低地址段先是保留区域，然后时机器代码的存储区域，称为正文段，之上是静态数据段，用于存储常量和其他静态变量的空间。</a:t>
            </a:r>
            <a:endParaRPr lang="en-US" altLang="zh-CN" dirty="0">
              <a:latin typeface="Arial" panose="020B0604020202020204" pitchFamily="34" charset="0"/>
            </a:endParaRPr>
          </a:p>
          <a:p>
            <a:r>
              <a:rPr lang="zh-CN" altLang="en-US" dirty="0">
                <a:latin typeface="Arial" panose="020B0604020202020204" pitchFamily="34" charset="0"/>
              </a:rPr>
              <a:t>类似链表的数据结构通常会随着生命期增长或者缩短，这类数据结构对应的段称为堆</a:t>
            </a:r>
            <a:r>
              <a:rPr lang="en-US" altLang="zh-CN" dirty="0">
                <a:latin typeface="Arial" panose="020B0604020202020204" pitchFamily="34" charset="0"/>
              </a:rPr>
              <a:t>(heap),</a:t>
            </a:r>
            <a:r>
              <a:rPr lang="zh-CN" altLang="en-US" dirty="0">
                <a:latin typeface="Arial" panose="020B0604020202020204" pitchFamily="34" charset="0"/>
              </a:rPr>
              <a:t>它放在内存中。位于静态数据之后。</a:t>
            </a:r>
            <a:endParaRPr lang="en-US" altLang="zh-CN" dirty="0">
              <a:latin typeface="Arial" panose="020B0604020202020204" pitchFamily="34" charset="0"/>
            </a:endParaRPr>
          </a:p>
          <a:p>
            <a:r>
              <a:rPr lang="zh-CN" altLang="en-US" dirty="0">
                <a:latin typeface="Arial" panose="020B0604020202020204" pitchFamily="34" charset="0"/>
              </a:rPr>
              <a:t>栈和堆相互增长，在两个段此消彼长的过程中达到内存的高效使用。</a:t>
            </a:r>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语言通过显示函数</a:t>
            </a:r>
            <a:r>
              <a:rPr lang="en-US" altLang="zh-CN" dirty="0" err="1">
                <a:latin typeface="Arial" panose="020B0604020202020204" pitchFamily="34" charset="0"/>
              </a:rPr>
              <a:t>malloc</a:t>
            </a:r>
            <a:r>
              <a:rPr lang="en-US" altLang="zh-CN" dirty="0">
                <a:latin typeface="Arial" panose="020B0604020202020204" pitchFamily="34" charset="0"/>
              </a:rPr>
              <a:t>(), free()</a:t>
            </a:r>
            <a:r>
              <a:rPr lang="zh-CN" altLang="en-US" dirty="0">
                <a:latin typeface="Arial" panose="020B0604020202020204" pitchFamily="34" charset="0"/>
              </a:rPr>
              <a:t>分配和释放空间，容易导致漏洞。忘记释放会导致“内存泄漏”（消耗掉太多内存导致操作系统崩溃），过早的释放会导致“悬空指针”（指针指向程序从未访问的位置）。</a:t>
            </a:r>
            <a:r>
              <a:rPr lang="en-US" altLang="zh-CN" dirty="0" err="1">
                <a:latin typeface="Arial" panose="020B0604020202020204" pitchFamily="34" charset="0"/>
              </a:rPr>
              <a:t>Jave</a:t>
            </a:r>
            <a:r>
              <a:rPr lang="zh-CN" altLang="en-US" dirty="0">
                <a:latin typeface="Arial" panose="020B0604020202020204" pitchFamily="34" charset="0"/>
              </a:rPr>
              <a:t>使用自动内存分配和垃圾回收机制来避免这类错误。</a:t>
            </a:r>
          </a:p>
          <a:p>
            <a:endParaRPr lang="en-AU" altLang="en-US" dirty="0">
              <a:latin typeface="Arial" panose="020B0604020202020204" pitchFamily="34" charset="0"/>
            </a:endParaRPr>
          </a:p>
        </p:txBody>
      </p:sp>
    </p:spTree>
    <p:extLst>
      <p:ext uri="{BB962C8B-B14F-4D97-AF65-F5344CB8AC3E}">
        <p14:creationId xmlns:p14="http://schemas.microsoft.com/office/powerpoint/2010/main" val="297936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223838" y="808038"/>
            <a:ext cx="7185026" cy="4041775"/>
          </a:xfrm>
          <a:ln/>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Arial" panose="020B0604020202020204" pitchFamily="34" charset="0"/>
              </a:rPr>
              <a:t>算法语言把硬件细节屏蔽起来，是一个抽象，用字母表示就可以了。</a:t>
            </a:r>
            <a:endParaRPr kumimoji="1" lang="en-US" altLang="zh-CN">
              <a:latin typeface="Arial" panose="020B0604020202020204" pitchFamily="34" charset="0"/>
            </a:endParaRPr>
          </a:p>
          <a:p>
            <a:r>
              <a:rPr kumimoji="1" lang="zh-CN" altLang="en-US">
                <a:latin typeface="Arial" panose="020B0604020202020204" pitchFamily="34" charset="0"/>
              </a:rPr>
              <a:t>但是机器指令是指向硬件的，所以他的变量也是直接指向硬件的，他的变量直接就是变量存放的载体。</a:t>
            </a:r>
            <a:endParaRPr kumimoji="1" lang="en-US" altLang="zh-CN">
              <a:latin typeface="Arial" panose="020B0604020202020204" pitchFamily="34" charset="0"/>
            </a:endParaRPr>
          </a:p>
          <a:p>
            <a:r>
              <a:rPr kumimoji="1" lang="en-US" altLang="zh-CN">
                <a:latin typeface="Arial" panose="020B0604020202020204" pitchFamily="34" charset="0"/>
              </a:rPr>
              <a:t>80%</a:t>
            </a:r>
            <a:r>
              <a:rPr kumimoji="1" lang="zh-CN" altLang="en-US">
                <a:latin typeface="Arial" panose="020B0604020202020204" pitchFamily="34" charset="0"/>
              </a:rPr>
              <a:t>的寻址方式是偏移量。</a:t>
            </a:r>
            <a:endParaRPr kumimoji="1" lang="en-US" altLang="zh-CN">
              <a:latin typeface="Arial" panose="020B0604020202020204" pitchFamily="34" charset="0"/>
            </a:endParaRPr>
          </a:p>
          <a:p>
            <a:r>
              <a:rPr kumimoji="1" lang="zh-CN" altLang="en-US">
                <a:latin typeface="Arial" panose="020B0604020202020204" pitchFamily="34" charset="0"/>
              </a:rPr>
              <a:t>数组，堆是用堆栈方式</a:t>
            </a:r>
            <a:endParaRPr kumimoji="1" lang="en-US" altLang="zh-CN">
              <a:latin typeface="Arial" panose="020B0604020202020204" pitchFamily="34" charset="0"/>
            </a:endParaRPr>
          </a:p>
          <a:p>
            <a:endParaRPr kumimoji="1" lang="en-US" altLang="zh-CN">
              <a:latin typeface="Arial" panose="020B0604020202020204" pitchFamily="34" charset="0"/>
            </a:endParaRPr>
          </a:p>
          <a:p>
            <a:endParaRPr kumimoji="1" lang="zh-CN" altLang="en-US">
              <a:latin typeface="Arial" panose="020B0604020202020204" pitchFamily="34" charset="0"/>
            </a:endParaRPr>
          </a:p>
        </p:txBody>
      </p:sp>
      <p:sp>
        <p:nvSpPr>
          <p:cNvPr id="20484"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F50A5B8-4F80-49BB-B49D-E388AF058519}" type="slidenum">
              <a:rPr lang="en-US" altLang="zh-CN" sz="1200" b="0" smtClean="0">
                <a:latin typeface="Arial" panose="020B0604020202020204" pitchFamily="34" charset="0"/>
                <a:ea typeface="宋体" panose="02010600030101010101" pitchFamily="2" charset="-122"/>
              </a:rPr>
              <a:pPr/>
              <a:t>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498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79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F56389-73C5-42BC-8EBC-C7274967B6D7}"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2BF77B-5CA3-4E6B-A134-C4AD9F9599AE}" type="slidenum">
              <a:rPr lang="en-US" altLang="en-US" sz="1200" b="0" smtClean="0">
                <a:ea typeface="宋体" panose="02010600030101010101" pitchFamily="2" charset="-122"/>
              </a:rPr>
              <a:pPr/>
              <a:t>71</a:t>
            </a:fld>
            <a:endParaRPr lang="en-US" altLang="en-US" sz="1200" b="0">
              <a:ea typeface="宋体" panose="02010600030101010101" pitchFamily="2" charset="-122"/>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Lb</a:t>
            </a:r>
            <a:r>
              <a:rPr lang="zh-CN" altLang="en-US" dirty="0">
                <a:latin typeface="Arial" panose="020B0604020202020204" pitchFamily="34" charset="0"/>
              </a:rPr>
              <a:t>从内存中读出一个字节，放在寄存器的最右边</a:t>
            </a:r>
            <a:r>
              <a:rPr lang="en-US" altLang="zh-CN" dirty="0">
                <a:latin typeface="Arial" panose="020B0604020202020204" pitchFamily="34" charset="0"/>
              </a:rPr>
              <a:t>8</a:t>
            </a:r>
            <a:r>
              <a:rPr lang="zh-CN" altLang="en-US" dirty="0">
                <a:latin typeface="Arial" panose="020B0604020202020204" pitchFamily="34" charset="0"/>
              </a:rPr>
              <a:t>位。</a:t>
            </a:r>
            <a:r>
              <a:rPr lang="en-US" altLang="zh-CN" dirty="0">
                <a:latin typeface="Arial" panose="020B0604020202020204" pitchFamily="34" charset="0"/>
              </a:rPr>
              <a:t>Sb</a:t>
            </a:r>
            <a:r>
              <a:rPr lang="zh-CN" altLang="en-US" dirty="0">
                <a:latin typeface="Arial" panose="020B0604020202020204" pitchFamily="34" charset="0"/>
              </a:rPr>
              <a:t>同样。</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AU" altLang="en-US" dirty="0">
              <a:latin typeface="Arial" panose="020B0604020202020204" pitchFamily="34" charset="0"/>
            </a:endParaRPr>
          </a:p>
        </p:txBody>
      </p:sp>
    </p:spTree>
    <p:extLst>
      <p:ext uri="{BB962C8B-B14F-4D97-AF65-F5344CB8AC3E}">
        <p14:creationId xmlns:p14="http://schemas.microsoft.com/office/powerpoint/2010/main" val="27079357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C26858-178C-498B-936F-E9E3A1FC4F70}" type="slidenum">
              <a:rPr lang="en-US" altLang="zh-CN" smtClean="0">
                <a:ea typeface="Arial Unicode MS" panose="020B0604020202020204" pitchFamily="34" charset="-122"/>
              </a:rPr>
              <a:pPr>
                <a:spcBef>
                  <a:spcPct val="0"/>
                </a:spcBef>
              </a:pPr>
              <a:t>72</a:t>
            </a:fld>
            <a:endParaRPr lang="en-US" altLang="zh-CN">
              <a:ea typeface="Arial Unicode MS" panose="020B0604020202020204" pitchFamily="34"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多个字符连接起来成为字符串，字符串长度不是固定的，而是可变的。</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3615572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本质就是数组访问</a:t>
            </a:r>
          </a:p>
          <a:p>
            <a:endParaRPr lang="en-US" altLang="zh-CN" dirty="0">
              <a:latin typeface="Arial" panose="020B0604020202020204" pitchFamily="34" charset="0"/>
            </a:endParaRPr>
          </a:p>
          <a:p>
            <a:r>
              <a:rPr lang="zh-CN" altLang="en-US" dirty="0">
                <a:latin typeface="Arial" panose="020B0604020202020204" pitchFamily="34" charset="0"/>
              </a:rPr>
              <a:t>注意到 </a:t>
            </a:r>
            <a:r>
              <a:rPr lang="en-US" altLang="zh-CN" dirty="0">
                <a:latin typeface="Arial" panose="020B0604020202020204" pitchFamily="34" charset="0"/>
              </a:rPr>
              <a:t>y</a:t>
            </a:r>
            <a:r>
              <a:rPr lang="zh-CN" altLang="en-US" dirty="0">
                <a:latin typeface="Arial" panose="020B0604020202020204" pitchFamily="34" charset="0"/>
              </a:rPr>
              <a:t>和</a:t>
            </a:r>
            <a:r>
              <a:rPr lang="en-US" altLang="zh-CN" dirty="0">
                <a:latin typeface="Arial" panose="020B0604020202020204" pitchFamily="34" charset="0"/>
              </a:rPr>
              <a:t>x </a:t>
            </a:r>
            <a:r>
              <a:rPr lang="zh-CN" altLang="en-US" dirty="0">
                <a:latin typeface="Arial" panose="020B0604020202020204" pitchFamily="34" charset="0"/>
              </a:rPr>
              <a:t>都是一个</a:t>
            </a:r>
            <a:r>
              <a:rPr lang="en-US" altLang="zh-CN" dirty="0">
                <a:latin typeface="Arial" panose="020B0604020202020204" pitchFamily="34" charset="0"/>
              </a:rPr>
              <a:t>byte </a:t>
            </a:r>
            <a:r>
              <a:rPr lang="zh-CN" altLang="en-US" dirty="0">
                <a:latin typeface="Arial" panose="020B0604020202020204" pitchFamily="34" charset="0"/>
              </a:rPr>
              <a:t>数组，所以不需要乘</a:t>
            </a:r>
            <a:r>
              <a:rPr lang="en-US" altLang="zh-CN" dirty="0">
                <a:latin typeface="Arial" panose="020B0604020202020204" pitchFamily="34" charset="0"/>
              </a:rPr>
              <a:t>8</a:t>
            </a:r>
          </a:p>
          <a:p>
            <a:endParaRPr lang="en-US" altLang="zh-CN" dirty="0">
              <a:latin typeface="Arial" panose="020B0604020202020204" pitchFamily="34" charset="0"/>
            </a:endParaRPr>
          </a:p>
          <a:p>
            <a:r>
              <a:rPr lang="zh-CN" altLang="en-US" dirty="0">
                <a:latin typeface="Arial" panose="020B0604020202020204" pitchFamily="34" charset="0"/>
              </a:rPr>
              <a:t>不用</a:t>
            </a:r>
            <a:r>
              <a:rPr lang="en-US" altLang="zh-CN" dirty="0">
                <a:latin typeface="Arial" panose="020B0604020202020204" pitchFamily="34" charset="0"/>
              </a:rPr>
              <a:t>x19</a:t>
            </a:r>
            <a:r>
              <a:rPr lang="zh-CN" altLang="en-US" dirty="0">
                <a:latin typeface="Arial" panose="020B0604020202020204" pitchFamily="34" charset="0"/>
              </a:rPr>
              <a:t>，换一个可以不压栈出栈减少时间消耗</a:t>
            </a:r>
          </a:p>
        </p:txBody>
      </p:sp>
      <p:sp>
        <p:nvSpPr>
          <p:cNvPr id="172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19B74B3-D931-4BD7-9EC7-AC10E3643C0E}" type="slidenum">
              <a:rPr lang="en-US" altLang="zh-CN" sz="1200" b="0" smtClean="0">
                <a:latin typeface="Arial" panose="020B0604020202020204" pitchFamily="34" charset="0"/>
                <a:ea typeface="宋体" panose="02010600030101010101" pitchFamily="2" charset="-122"/>
              </a:rPr>
              <a:pPr/>
              <a:t>73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47090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叶子程序，使用临时变量，没有其他程序会用到本程序所调用的变量</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尽可能使用临时变量， 尽量不去使用</a:t>
            </a:r>
            <a:r>
              <a:rPr lang="en-US" altLang="zh-CN" dirty="0">
                <a:latin typeface="Arial" panose="020B0604020202020204" pitchFamily="34" charset="0"/>
              </a:rPr>
              <a:t>stack </a:t>
            </a:r>
            <a:r>
              <a:rPr lang="zh-CN" altLang="en-US" dirty="0">
                <a:latin typeface="Arial" panose="020B0604020202020204" pitchFamily="34" charset="0"/>
              </a:rPr>
              <a:t>去缓存</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C</a:t>
            </a:r>
            <a:r>
              <a:rPr lang="zh-CN" altLang="en-US" dirty="0">
                <a:latin typeface="Arial" panose="020B0604020202020204" pitchFamily="34" charset="0"/>
              </a:rPr>
              <a:t>中字符串复制通常使用指针，而不是数组，避免对</a:t>
            </a:r>
            <a:r>
              <a:rPr lang="en-US" altLang="zh-CN" dirty="0" err="1">
                <a:latin typeface="Arial" panose="020B0604020202020204" pitchFamily="34" charset="0"/>
              </a:rPr>
              <a:t>i</a:t>
            </a:r>
            <a:r>
              <a:rPr lang="zh-CN" altLang="en-US" dirty="0">
                <a:latin typeface="Arial" panose="020B0604020202020204" pitchFamily="34" charset="0"/>
              </a:rPr>
              <a:t>的操作。</a:t>
            </a:r>
          </a:p>
          <a:p>
            <a:endParaRPr lang="zh-CN" altLang="en-US" dirty="0">
              <a:latin typeface="Arial" panose="020B0604020202020204" pitchFamily="34" charset="0"/>
            </a:endParaRPr>
          </a:p>
        </p:txBody>
      </p:sp>
      <p:sp>
        <p:nvSpPr>
          <p:cNvPr id="174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9F54112-38C6-434E-9D45-A1EEB1960175}" type="slidenum">
              <a:rPr lang="en-US" altLang="zh-CN" sz="1200" b="0" smtClean="0">
                <a:latin typeface="Arial" panose="020B0604020202020204" pitchFamily="34" charset="0"/>
                <a:ea typeface="宋体" panose="02010600030101010101" pitchFamily="2" charset="-122"/>
              </a:rPr>
              <a:pPr/>
              <a:t>74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56677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82DAF-2D4D-4F3F-9CBB-F11C685BD44C}" type="slidenum">
              <a:rPr lang="en-US" altLang="zh-CN" smtClean="0">
                <a:ea typeface="Arial Unicode MS" panose="020B0604020202020204" pitchFamily="34" charset="-122"/>
              </a:rPr>
              <a:pPr>
                <a:spcBef>
                  <a:spcPct val="0"/>
                </a:spcBef>
              </a:pPr>
              <a:t>76</a:t>
            </a:fld>
            <a:endParaRPr lang="en-US" altLang="zh-CN">
              <a:ea typeface="Arial Unicode MS" panose="020B0604020202020204" pitchFamily="34"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latin typeface="Arial" panose="020B0604020202020204" pitchFamily="34" charset="0"/>
              </a:rPr>
              <a:t>Lui</a:t>
            </a:r>
            <a:r>
              <a:rPr lang="zh-CN" altLang="en-US" dirty="0">
                <a:latin typeface="Arial" panose="020B0604020202020204" pitchFamily="34" charset="0"/>
              </a:rPr>
              <a:t>用于将</a:t>
            </a:r>
            <a:r>
              <a:rPr lang="en-US" altLang="zh-CN" dirty="0">
                <a:latin typeface="Arial" panose="020B0604020202020204" pitchFamily="34" charset="0"/>
              </a:rPr>
              <a:t>20</a:t>
            </a:r>
            <a:r>
              <a:rPr lang="zh-CN" altLang="en-US" dirty="0">
                <a:latin typeface="Arial" panose="020B0604020202020204" pitchFamily="34" charset="0"/>
              </a:rPr>
              <a:t>位常数加载到寄存器的第</a:t>
            </a:r>
            <a:r>
              <a:rPr lang="en-US" altLang="zh-CN" dirty="0">
                <a:latin typeface="Arial" panose="020B0604020202020204" pitchFamily="34" charset="0"/>
              </a:rPr>
              <a:t>31</a:t>
            </a:r>
            <a:r>
              <a:rPr lang="zh-CN" altLang="en-US" dirty="0">
                <a:latin typeface="Arial" panose="020B0604020202020204" pitchFamily="34" charset="0"/>
              </a:rPr>
              <a:t>位到第</a:t>
            </a:r>
            <a:r>
              <a:rPr lang="en-US" altLang="zh-CN" dirty="0">
                <a:latin typeface="Arial" panose="020B0604020202020204" pitchFamily="34" charset="0"/>
              </a:rPr>
              <a:t>12</a:t>
            </a:r>
            <a:r>
              <a:rPr lang="zh-CN" altLang="en-US" dirty="0">
                <a:latin typeface="Arial" panose="020B0604020202020204" pitchFamily="34" charset="0"/>
              </a:rPr>
              <a:t>位，低</a:t>
            </a:r>
            <a:r>
              <a:rPr lang="en-US" altLang="zh-CN" dirty="0">
                <a:latin typeface="Arial" panose="020B0604020202020204" pitchFamily="34" charset="0"/>
              </a:rPr>
              <a:t>12</a:t>
            </a:r>
            <a:r>
              <a:rPr lang="zh-CN" altLang="en-US" dirty="0">
                <a:latin typeface="Arial" panose="020B0604020202020204" pitchFamily="34" charset="0"/>
              </a:rPr>
              <a:t>位填充</a:t>
            </a:r>
            <a:r>
              <a:rPr lang="en-US" altLang="zh-CN" dirty="0">
                <a:latin typeface="Arial" panose="020B0604020202020204" pitchFamily="34" charset="0"/>
              </a:rPr>
              <a:t>0</a:t>
            </a:r>
          </a:p>
          <a:p>
            <a:endParaRPr lang="en-US" altLang="zh-CN" dirty="0">
              <a:latin typeface="Arial" panose="020B0604020202020204" pitchFamily="34" charset="0"/>
            </a:endParaRPr>
          </a:p>
          <a:p>
            <a:r>
              <a:rPr lang="en-US" altLang="zh-CN" dirty="0">
                <a:latin typeface="Arial" panose="020B0604020202020204" pitchFamily="34" charset="0"/>
              </a:rPr>
              <a:t>32</a:t>
            </a:r>
            <a:r>
              <a:rPr lang="zh-CN" altLang="en-US" dirty="0">
                <a:latin typeface="Arial" panose="020B0604020202020204" pitchFamily="34" charset="0"/>
              </a:rPr>
              <a:t>位，高</a:t>
            </a:r>
            <a:r>
              <a:rPr lang="en-US" altLang="zh-CN" dirty="0">
                <a:latin typeface="Arial" panose="020B0604020202020204" pitchFamily="34" charset="0"/>
              </a:rPr>
              <a:t>20</a:t>
            </a:r>
            <a:r>
              <a:rPr lang="zh-CN" altLang="en-US" dirty="0">
                <a:latin typeface="Arial" panose="020B0604020202020204" pitchFamily="34" charset="0"/>
              </a:rPr>
              <a:t>位直接放进去，低</a:t>
            </a:r>
            <a:r>
              <a:rPr lang="en-US" altLang="zh-CN" dirty="0">
                <a:latin typeface="Arial" panose="020B0604020202020204" pitchFamily="34" charset="0"/>
              </a:rPr>
              <a:t>12</a:t>
            </a:r>
            <a:r>
              <a:rPr lang="zh-CN" altLang="en-US" dirty="0">
                <a:latin typeface="Arial" panose="020B0604020202020204" pitchFamily="34" charset="0"/>
              </a:rPr>
              <a:t>位</a:t>
            </a:r>
            <a:r>
              <a:rPr lang="en-US" altLang="zh-CN" dirty="0" err="1">
                <a:latin typeface="Arial" panose="020B0604020202020204" pitchFamily="34" charset="0"/>
              </a:rPr>
              <a:t>addi</a:t>
            </a:r>
            <a:r>
              <a:rPr lang="zh-CN" altLang="en-US" dirty="0">
                <a:latin typeface="Arial" panose="020B0604020202020204" pitchFamily="34" charset="0"/>
              </a:rPr>
              <a:t>放进去</a:t>
            </a:r>
            <a:endParaRPr lang="zh-CN" altLang="zh-CN" dirty="0">
              <a:latin typeface="Arial" panose="020B0604020202020204" pitchFamily="34" charset="0"/>
            </a:endParaRPr>
          </a:p>
        </p:txBody>
      </p:sp>
    </p:spTree>
    <p:extLst>
      <p:ext uri="{BB962C8B-B14F-4D97-AF65-F5344CB8AC3E}">
        <p14:creationId xmlns:p14="http://schemas.microsoft.com/office/powerpoint/2010/main" val="6938504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用</a:t>
            </a:r>
            <a:r>
              <a:rPr lang="en-US" altLang="zh-CN" dirty="0" err="1">
                <a:latin typeface="Arial" panose="020B0604020202020204" pitchFamily="34" charset="0"/>
              </a:rPr>
              <a:t>addi</a:t>
            </a:r>
            <a:r>
              <a:rPr lang="en-US" altLang="zh-CN" dirty="0">
                <a:latin typeface="Arial" panose="020B0604020202020204" pitchFamily="34" charset="0"/>
              </a:rPr>
              <a:t>, </a:t>
            </a:r>
            <a:r>
              <a:rPr lang="zh-CN" altLang="en-US" dirty="0">
                <a:latin typeface="Arial" panose="020B0604020202020204" pitchFamily="34" charset="0"/>
              </a:rPr>
              <a:t>把</a:t>
            </a:r>
            <a:r>
              <a:rPr lang="en-US" altLang="zh-CN" dirty="0">
                <a:latin typeface="Arial" panose="020B0604020202020204" pitchFamily="34" charset="0"/>
              </a:rPr>
              <a:t>16</a:t>
            </a:r>
            <a:r>
              <a:rPr lang="zh-CN" altLang="en-US" dirty="0">
                <a:latin typeface="Arial" panose="020B0604020202020204" pitchFamily="34" charset="0"/>
              </a:rPr>
              <a:t>位立即数按照有符号数拓展，所以最高位是</a:t>
            </a:r>
            <a:r>
              <a:rPr lang="en-US" altLang="zh-CN" dirty="0">
                <a:latin typeface="Arial" panose="020B0604020202020204" pitchFamily="34" charset="0"/>
              </a:rPr>
              <a:t>0</a:t>
            </a:r>
            <a:r>
              <a:rPr lang="zh-CN" altLang="en-US" dirty="0">
                <a:latin typeface="Arial" panose="020B0604020202020204" pitchFamily="34" charset="0"/>
              </a:rPr>
              <a:t>没有问题，最高位是</a:t>
            </a:r>
            <a:r>
              <a:rPr lang="en-US" altLang="zh-CN" dirty="0">
                <a:latin typeface="Arial" panose="020B0604020202020204" pitchFamily="34" charset="0"/>
              </a:rPr>
              <a:t>1</a:t>
            </a:r>
            <a:r>
              <a:rPr lang="zh-CN" altLang="en-US" dirty="0">
                <a:latin typeface="Arial" panose="020B0604020202020204" pitchFamily="34" charset="0"/>
              </a:rPr>
              <a:t>就不对了，用</a:t>
            </a:r>
            <a:r>
              <a:rPr lang="en-US" altLang="zh-CN" dirty="0" err="1">
                <a:latin typeface="Arial" panose="020B0604020202020204" pitchFamily="34" charset="0"/>
              </a:rPr>
              <a:t>ori</a:t>
            </a:r>
            <a:r>
              <a:rPr lang="en-US" altLang="zh-CN" dirty="0">
                <a:latin typeface="Arial" panose="020B0604020202020204" pitchFamily="34" charset="0"/>
              </a:rPr>
              <a:t> </a:t>
            </a:r>
            <a:r>
              <a:rPr lang="zh-CN" altLang="en-US" dirty="0">
                <a:latin typeface="Arial" panose="020B0604020202020204" pitchFamily="34" charset="0"/>
              </a:rPr>
              <a:t>没有这个问题，也可以用</a:t>
            </a:r>
            <a:r>
              <a:rPr lang="en-US" altLang="zh-CN" dirty="0" err="1">
                <a:latin typeface="Arial" panose="020B0604020202020204" pitchFamily="34" charset="0"/>
              </a:rPr>
              <a:t>addiu</a:t>
            </a:r>
            <a:r>
              <a:rPr lang="zh-CN" altLang="en-US" dirty="0">
                <a:latin typeface="Arial" panose="020B0604020202020204" pitchFamily="34" charset="0"/>
              </a:rPr>
              <a:t>，或者先用</a:t>
            </a:r>
            <a:r>
              <a:rPr lang="en-US" altLang="zh-CN" dirty="0" err="1">
                <a:latin typeface="Arial" panose="020B0604020202020204" pitchFamily="34" charset="0"/>
              </a:rPr>
              <a:t>lui</a:t>
            </a:r>
            <a:r>
              <a:rPr lang="en-US" altLang="zh-CN" dirty="0">
                <a:latin typeface="Arial" panose="020B0604020202020204" pitchFamily="34" charset="0"/>
              </a:rPr>
              <a:t> </a:t>
            </a:r>
            <a:r>
              <a:rPr lang="zh-CN" altLang="en-US" dirty="0">
                <a:latin typeface="Arial" panose="020B0604020202020204" pitchFamily="34" charset="0"/>
              </a:rPr>
              <a:t>在第</a:t>
            </a:r>
            <a:r>
              <a:rPr lang="en-US" altLang="zh-CN" dirty="0">
                <a:latin typeface="Arial" panose="020B0604020202020204" pitchFamily="34" charset="0"/>
              </a:rPr>
              <a:t>12</a:t>
            </a:r>
            <a:r>
              <a:rPr lang="zh-CN" altLang="en-US" dirty="0">
                <a:latin typeface="Arial" panose="020B0604020202020204" pitchFamily="34" charset="0"/>
              </a:rPr>
              <a:t>位添加</a:t>
            </a:r>
            <a:r>
              <a:rPr lang="en-US" altLang="zh-CN" dirty="0">
                <a:latin typeface="Arial" panose="020B0604020202020204" pitchFamily="34" charset="0"/>
              </a:rPr>
              <a:t>1</a:t>
            </a:r>
            <a:r>
              <a:rPr lang="zh-CN" altLang="en-US" dirty="0">
                <a:latin typeface="Arial" panose="020B0604020202020204" pitchFamily="34" charset="0"/>
              </a:rPr>
              <a:t>，然后再用</a:t>
            </a:r>
            <a:r>
              <a:rPr lang="en-US" altLang="zh-CN" dirty="0" err="1">
                <a:latin typeface="Arial" panose="020B0604020202020204" pitchFamily="34" charset="0"/>
              </a:rPr>
              <a:t>addi</a:t>
            </a:r>
            <a:r>
              <a:rPr lang="zh-CN" altLang="en-US" dirty="0">
                <a:latin typeface="Arial" panose="020B0604020202020204" pitchFamily="34" charset="0"/>
              </a:rPr>
              <a:t>加上低</a:t>
            </a:r>
            <a:r>
              <a:rPr lang="en-US" altLang="zh-CN" dirty="0">
                <a:latin typeface="Arial" panose="020B0604020202020204" pitchFamily="34" charset="0"/>
              </a:rPr>
              <a:t>16</a:t>
            </a:r>
            <a:r>
              <a:rPr lang="zh-CN" altLang="en-US" dirty="0">
                <a:latin typeface="Arial" panose="020B0604020202020204" pitchFamily="34" charset="0"/>
              </a:rPr>
              <a:t>位。</a:t>
            </a:r>
          </a:p>
          <a:p>
            <a:endParaRPr lang="zh-CN" altLang="en-US" dirty="0">
              <a:latin typeface="Arial" panose="020B0604020202020204" pitchFamily="34" charset="0"/>
            </a:endParaRPr>
          </a:p>
        </p:txBody>
      </p:sp>
      <p:sp>
        <p:nvSpPr>
          <p:cNvPr id="178180" name="页眉占位符 3"/>
          <p:cNvSpPr>
            <a:spLocks noGrp="1"/>
          </p:cNvSpPr>
          <p:nvPr>
            <p:ph type="hd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zh-CN"/>
              <a:t>1.1    Introduction</a:t>
            </a:r>
          </a:p>
        </p:txBody>
      </p:sp>
      <p:sp>
        <p:nvSpPr>
          <p:cNvPr id="178181"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E0048E-4055-4EC0-873E-EADB5EBDCFEF}" type="slidenum">
              <a:rPr lang="en-US" altLang="zh-CN" sz="1200" b="0" smtClean="0">
                <a:latin typeface="Arial" panose="020B0604020202020204" pitchFamily="34" charset="0"/>
                <a:ea typeface="宋体" panose="02010600030101010101" pitchFamily="2" charset="-122"/>
              </a:rPr>
              <a:pPr/>
              <a:t>77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58326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条件分支的操作码是</a:t>
            </a:r>
            <a:r>
              <a:rPr lang="en-US" altLang="zh-CN" dirty="0">
                <a:latin typeface="Arial" panose="020B0604020202020204" pitchFamily="34" charset="0"/>
              </a:rPr>
              <a:t>1100011</a:t>
            </a:r>
            <a:r>
              <a:rPr lang="zh-CN" altLang="en-US" dirty="0">
                <a:latin typeface="Arial" panose="020B0604020202020204" pitchFamily="34" charset="0"/>
              </a:rPr>
              <a:t>，</a:t>
            </a:r>
            <a:r>
              <a:rPr lang="en-US" altLang="zh-CN" dirty="0" err="1">
                <a:latin typeface="Arial" panose="020B0604020202020204" pitchFamily="34" charset="0"/>
              </a:rPr>
              <a:t>bne</a:t>
            </a:r>
            <a:r>
              <a:rPr lang="zh-CN" altLang="en-US" dirty="0">
                <a:latin typeface="Arial" panose="020B0604020202020204" pitchFamily="34" charset="0"/>
              </a:rPr>
              <a:t>的</a:t>
            </a:r>
            <a:r>
              <a:rPr lang="en-US" altLang="zh-CN" dirty="0">
                <a:latin typeface="Arial" panose="020B0604020202020204" pitchFamily="34" charset="0"/>
              </a:rPr>
              <a:t>funct3</a:t>
            </a:r>
            <a:r>
              <a:rPr lang="zh-CN" altLang="en-US" dirty="0">
                <a:latin typeface="Arial" panose="020B0604020202020204" pitchFamily="34" charset="0"/>
              </a:rPr>
              <a:t>是</a:t>
            </a:r>
            <a:r>
              <a:rPr lang="en-US" altLang="zh-CN" dirty="0">
                <a:latin typeface="Arial" panose="020B0604020202020204" pitchFamily="34" charset="0"/>
              </a:rPr>
              <a:t>001</a:t>
            </a:r>
            <a:r>
              <a:rPr lang="zh-CN" altLang="en-US"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SB-type:  </a:t>
            </a:r>
          </a:p>
          <a:p>
            <a:r>
              <a:rPr lang="en-US" altLang="zh-CN" dirty="0" err="1">
                <a:latin typeface="Arial" panose="020B0604020202020204" pitchFamily="34" charset="0"/>
              </a:rPr>
              <a:t>Bne</a:t>
            </a:r>
            <a:r>
              <a:rPr lang="en-US" altLang="zh-CN" dirty="0">
                <a:latin typeface="Arial" panose="020B0604020202020204" pitchFamily="34" charset="0"/>
              </a:rPr>
              <a:t>, </a:t>
            </a:r>
            <a:r>
              <a:rPr lang="zh-CN" altLang="en-US" dirty="0">
                <a:latin typeface="Arial" panose="020B0604020202020204" pitchFamily="34" charset="0"/>
              </a:rPr>
              <a:t>后面的必须是偶数。 </a:t>
            </a:r>
            <a:r>
              <a:rPr lang="en-US" altLang="zh-CN" dirty="0">
                <a:latin typeface="Arial" panose="020B0604020202020204" pitchFamily="34" charset="0"/>
              </a:rPr>
              <a:t>The address uses unusual encoding</a:t>
            </a:r>
          </a:p>
          <a:p>
            <a:endParaRPr lang="en-US" altLang="zh-CN" dirty="0">
              <a:latin typeface="Arial" panose="020B0604020202020204" pitchFamily="34" charset="0"/>
            </a:endParaRPr>
          </a:p>
          <a:p>
            <a:r>
              <a:rPr lang="en-US" altLang="zh-CN" dirty="0">
                <a:latin typeface="Arial" panose="020B0604020202020204" pitchFamily="34" charset="0"/>
              </a:rPr>
              <a:t>2000  = </a:t>
            </a:r>
            <a:r>
              <a:rPr lang="zh-CN" altLang="en-US" dirty="0">
                <a:latin typeface="Arial" panose="020B0604020202020204" pitchFamily="34" charset="0"/>
              </a:rPr>
              <a:t>（</a:t>
            </a:r>
            <a:r>
              <a:rPr lang="en-US" altLang="zh-CN" dirty="0">
                <a:latin typeface="Arial" panose="020B0604020202020204" pitchFamily="34" charset="0"/>
              </a:rPr>
              <a:t>11111010000</a:t>
            </a:r>
            <a:r>
              <a:rPr lang="zh-CN" altLang="en-US" dirty="0">
                <a:latin typeface="Arial" panose="020B0604020202020204" pitchFamily="34" charset="0"/>
              </a:rPr>
              <a:t>）</a:t>
            </a:r>
            <a:r>
              <a:rPr lang="en-US" altLang="zh-CN" dirty="0">
                <a:latin typeface="Arial" panose="020B0604020202020204" pitchFamily="34" charset="0"/>
              </a:rPr>
              <a:t>bin = </a:t>
            </a:r>
            <a:r>
              <a:rPr lang="zh-CN" altLang="en-US" dirty="0">
                <a:latin typeface="Arial" panose="020B0604020202020204" pitchFamily="34" charset="0"/>
              </a:rPr>
              <a:t>（</a:t>
            </a:r>
            <a:r>
              <a:rPr lang="en-US" altLang="zh-CN" dirty="0">
                <a:latin typeface="Arial" panose="020B0604020202020204" pitchFamily="34" charset="0"/>
              </a:rPr>
              <a:t>0111</a:t>
            </a:r>
            <a:r>
              <a:rPr lang="zh-CN" altLang="en-US" dirty="0">
                <a:latin typeface="Arial" panose="020B0604020202020204" pitchFamily="34" charset="0"/>
              </a:rPr>
              <a:t>，</a:t>
            </a:r>
            <a:r>
              <a:rPr lang="en-US" altLang="zh-CN" dirty="0">
                <a:latin typeface="Arial" panose="020B0604020202020204" pitchFamily="34" charset="0"/>
              </a:rPr>
              <a:t>1101</a:t>
            </a:r>
            <a:r>
              <a:rPr lang="zh-CN" altLang="en-US" dirty="0">
                <a:latin typeface="Arial" panose="020B0604020202020204" pitchFamily="34" charset="0"/>
              </a:rPr>
              <a:t>，</a:t>
            </a:r>
            <a:r>
              <a:rPr lang="en-US" altLang="zh-CN" dirty="0">
                <a:latin typeface="Arial" panose="020B0604020202020204" pitchFamily="34" charset="0"/>
              </a:rPr>
              <a:t>0000</a:t>
            </a:r>
            <a:r>
              <a:rPr lang="zh-CN" altLang="en-US" dirty="0">
                <a:latin typeface="Arial" panose="020B0604020202020204" pitchFamily="34" charset="0"/>
              </a:rPr>
              <a:t>）</a:t>
            </a:r>
            <a:r>
              <a:rPr lang="en-US" altLang="zh-CN" dirty="0">
                <a:latin typeface="Arial" panose="020B0604020202020204" pitchFamily="34" charset="0"/>
              </a:rPr>
              <a:t>bin</a:t>
            </a:r>
            <a:endParaRPr lang="zh-CN" altLang="en-US"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末尾为第</a:t>
            </a:r>
            <a:r>
              <a:rPr lang="en-US" altLang="zh-CN" dirty="0">
                <a:latin typeface="Arial" panose="020B0604020202020204" pitchFamily="34" charset="0"/>
              </a:rPr>
              <a:t>0</a:t>
            </a:r>
            <a:r>
              <a:rPr lang="zh-CN" altLang="en-US" dirty="0">
                <a:latin typeface="Arial" panose="020B0604020202020204" pitchFamily="34" charset="0"/>
              </a:rPr>
              <a:t>为不管（因为一定是偶数），</a:t>
            </a:r>
            <a:r>
              <a:rPr lang="en-US" altLang="zh-CN" dirty="0">
                <a:latin typeface="Arial" panose="020B0604020202020204" pitchFamily="34" charset="0"/>
              </a:rPr>
              <a:t>12</a:t>
            </a:r>
            <a:r>
              <a:rPr lang="zh-CN" altLang="en-US" dirty="0">
                <a:latin typeface="Arial" panose="020B0604020202020204" pitchFamily="34" charset="0"/>
              </a:rPr>
              <a:t>是符号位</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PC </a:t>
            </a:r>
            <a:r>
              <a:rPr lang="zh-CN" altLang="en-US" dirty="0">
                <a:latin typeface="Arial" panose="020B0604020202020204" pitchFamily="34" charset="0"/>
              </a:rPr>
              <a:t>相对偏移表示分支和目标指令之间的半字数。</a:t>
            </a:r>
            <a:endParaRPr lang="en-US" altLang="zh-CN" dirty="0">
              <a:latin typeface="Arial" panose="020B0604020202020204" pitchFamily="34" charset="0"/>
            </a:endParaRPr>
          </a:p>
          <a:p>
            <a:r>
              <a:rPr lang="en-US" altLang="zh-CN" dirty="0">
                <a:latin typeface="Arial" panose="020B0604020202020204" pitchFamily="34" charset="0"/>
              </a:rPr>
              <a:t>Jal</a:t>
            </a:r>
            <a:r>
              <a:rPr lang="zh-CN" altLang="en-US" dirty="0">
                <a:latin typeface="Arial" panose="020B0604020202020204" pitchFamily="34" charset="0"/>
              </a:rPr>
              <a:t>指令中的</a:t>
            </a:r>
            <a:r>
              <a:rPr lang="en-US" altLang="zh-CN" dirty="0">
                <a:latin typeface="Arial" panose="020B0604020202020204" pitchFamily="34" charset="0"/>
              </a:rPr>
              <a:t>20</a:t>
            </a:r>
            <a:r>
              <a:rPr lang="zh-CN" altLang="en-US" dirty="0">
                <a:latin typeface="Arial" panose="020B0604020202020204" pitchFamily="34" charset="0"/>
              </a:rPr>
              <a:t>位地址字段可以寻址当前指令的前后</a:t>
            </a:r>
            <a:r>
              <a:rPr lang="en-US" altLang="zh-CN" dirty="0">
                <a:latin typeface="Arial" panose="020B0604020202020204" pitchFamily="34" charset="0"/>
              </a:rPr>
              <a:t>1M</a:t>
            </a:r>
            <a:r>
              <a:rPr lang="zh-CN" altLang="en-US" dirty="0">
                <a:latin typeface="Arial" panose="020B0604020202020204" pitchFamily="34" charset="0"/>
              </a:rPr>
              <a:t>字节范围（想跳得更远的话用这个），条件分支指令的</a:t>
            </a:r>
            <a:r>
              <a:rPr lang="en-US" altLang="zh-CN" dirty="0">
                <a:latin typeface="Arial" panose="020B0604020202020204" pitchFamily="34" charset="0"/>
              </a:rPr>
              <a:t>12</a:t>
            </a:r>
            <a:r>
              <a:rPr lang="zh-CN" altLang="en-US" dirty="0">
                <a:latin typeface="Arial" panose="020B0604020202020204" pitchFamily="34" charset="0"/>
              </a:rPr>
              <a:t>位字段可以寻址当前指令的前后</a:t>
            </a:r>
            <a:r>
              <a:rPr lang="en-US" altLang="zh-CN" dirty="0">
                <a:latin typeface="Arial" panose="020B0604020202020204" pitchFamily="34" charset="0"/>
              </a:rPr>
              <a:t>4K</a:t>
            </a:r>
            <a:r>
              <a:rPr lang="zh-CN" altLang="en-US" dirty="0">
                <a:latin typeface="Arial" panose="020B0604020202020204" pitchFamily="34" charset="0"/>
              </a:rPr>
              <a:t>字节范围。前后</a:t>
            </a:r>
            <a:r>
              <a:rPr lang="en-US" altLang="zh-CN" dirty="0">
                <a:latin typeface="Arial" panose="020B0604020202020204" pitchFamily="34" charset="0"/>
              </a:rPr>
              <a:t>1K</a:t>
            </a:r>
            <a:r>
              <a:rPr lang="zh-CN" altLang="en-US" dirty="0">
                <a:latin typeface="Arial" panose="020B0604020202020204" pitchFamily="34" charset="0"/>
              </a:rPr>
              <a:t>条指令</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注意到这两个地址空间是不是一样的。 </a:t>
            </a:r>
            <a:r>
              <a:rPr lang="en-US" altLang="zh-CN" dirty="0" err="1">
                <a:latin typeface="Arial" panose="020B0604020202020204" pitchFamily="34" charset="0"/>
              </a:rPr>
              <a:t>Bne</a:t>
            </a: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12</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111110</a:t>
            </a:r>
            <a:r>
              <a:rPr lang="zh-CN" altLang="en-US" dirty="0">
                <a:latin typeface="Arial" panose="020B0604020202020204" pitchFamily="34" charset="0"/>
              </a:rPr>
              <a:t> </a:t>
            </a:r>
            <a:r>
              <a:rPr lang="en-US" altLang="zh-CN" dirty="0">
                <a:latin typeface="Arial" panose="020B0604020202020204" pitchFamily="34" charset="0"/>
              </a:rPr>
              <a:t>1000</a:t>
            </a:r>
          </a:p>
          <a:p>
            <a:endParaRPr lang="en-US" altLang="zh-CN" dirty="0">
              <a:latin typeface="Arial" panose="020B0604020202020204" pitchFamily="34" charset="0"/>
            </a:endParaRPr>
          </a:p>
          <a:p>
            <a:r>
              <a:rPr lang="zh-CN" altLang="en-US" dirty="0">
                <a:latin typeface="Arial" panose="020B0604020202020204" pitchFamily="34" charset="0"/>
              </a:rPr>
              <a:t> </a:t>
            </a:r>
            <a:r>
              <a:rPr lang="en-US" altLang="zh-CN" dirty="0" err="1">
                <a:latin typeface="Arial" panose="020B0604020202020204" pitchFamily="34" charset="0"/>
              </a:rPr>
              <a:t>jal</a:t>
            </a:r>
            <a:r>
              <a:rPr lang="en-US" altLang="zh-CN" dirty="0">
                <a:latin typeface="Arial" panose="020B0604020202020204" pitchFamily="34" charset="0"/>
              </a:rPr>
              <a:t> </a:t>
            </a:r>
            <a:r>
              <a:rPr lang="zh-CN" altLang="en-US" dirty="0">
                <a:latin typeface="Arial" panose="020B0604020202020204" pitchFamily="34" charset="0"/>
              </a:rPr>
              <a:t>是</a:t>
            </a:r>
            <a:r>
              <a:rPr lang="en-US" altLang="zh-CN" dirty="0">
                <a:latin typeface="Arial" panose="020B0604020202020204" pitchFamily="34" charset="0"/>
              </a:rPr>
              <a:t>20</a:t>
            </a:r>
            <a:endParaRPr lang="zh-CN" altLang="en-US" dirty="0">
              <a:latin typeface="Arial" panose="020B0604020202020204" pitchFamily="34" charset="0"/>
            </a:endParaRPr>
          </a:p>
        </p:txBody>
      </p:sp>
      <p:sp>
        <p:nvSpPr>
          <p:cNvPr id="180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9CD950-77AB-4547-BA7F-F96D8BDE41D3}" type="slidenum">
              <a:rPr lang="en-US" altLang="zh-CN" sz="1200" b="0" smtClean="0">
                <a:latin typeface="Arial" panose="020B0604020202020204" pitchFamily="34" charset="0"/>
                <a:ea typeface="宋体" panose="02010600030101010101" pitchFamily="2" charset="-122"/>
              </a:rPr>
              <a:pPr/>
              <a:t>78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23136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Jal </a:t>
            </a:r>
            <a:r>
              <a:rPr lang="zh-CN" altLang="en-US" dirty="0">
                <a:latin typeface="Arial" panose="020B0604020202020204" pitchFamily="34" charset="0"/>
              </a:rPr>
              <a:t>是唯一的一条</a:t>
            </a:r>
            <a:r>
              <a:rPr lang="en-US" altLang="zh-CN" dirty="0">
                <a:latin typeface="Arial" panose="020B0604020202020204" pitchFamily="34" charset="0"/>
              </a:rPr>
              <a:t>UJ-type</a:t>
            </a:r>
            <a:r>
              <a:rPr lang="zh-CN" altLang="en-US" dirty="0">
                <a:latin typeface="Arial" panose="020B0604020202020204" pitchFamily="34" charset="0"/>
              </a:rPr>
              <a:t>指令  （</a:t>
            </a:r>
            <a:r>
              <a:rPr lang="en-US" altLang="zh-CN" dirty="0">
                <a:latin typeface="Arial" panose="020B0604020202020204" pitchFamily="34" charset="0"/>
              </a:rPr>
              <a:t>the unconditional jump-and-link instruction</a:t>
            </a:r>
            <a:r>
              <a:rPr lang="zh-CN" altLang="en-US" dirty="0">
                <a:latin typeface="Arial" panose="020B0604020202020204" pitchFamily="34" charset="0"/>
              </a:rPr>
              <a:t>）</a:t>
            </a:r>
            <a:endParaRPr lang="en-US" altLang="zh-CN" dirty="0">
              <a:latin typeface="Arial" panose="020B0604020202020204" pitchFamily="34" charset="0"/>
            </a:endParaRPr>
          </a:p>
          <a:p>
            <a:r>
              <a:rPr lang="zh-CN" altLang="en-US" dirty="0">
                <a:latin typeface="Arial" panose="020B0604020202020204" pitchFamily="34" charset="0"/>
              </a:rPr>
              <a:t>后面的必须是偶数</a:t>
            </a:r>
            <a:endParaRPr lang="en-US" altLang="zh-CN" dirty="0">
              <a:latin typeface="Arial" panose="020B0604020202020204" pitchFamily="34" charset="0"/>
            </a:endParaRPr>
          </a:p>
          <a:p>
            <a:r>
              <a:rPr lang="en-US" altLang="zh-CN" dirty="0">
                <a:latin typeface="Arial" panose="020B0604020202020204" pitchFamily="34" charset="0"/>
              </a:rPr>
              <a:t>+- 2^20</a:t>
            </a:r>
            <a:r>
              <a:rPr lang="zh-CN" altLang="en-US" dirty="0">
                <a:latin typeface="Arial" panose="020B0604020202020204" pitchFamily="34" charset="0"/>
              </a:rPr>
              <a:t>个字节（最后补</a:t>
            </a:r>
            <a:r>
              <a:rPr lang="en-US" altLang="zh-CN" dirty="0">
                <a:latin typeface="Arial" panose="020B0604020202020204" pitchFamily="34" charset="0"/>
              </a:rPr>
              <a:t>0</a:t>
            </a:r>
            <a:r>
              <a:rPr lang="zh-CN" altLang="en-US" dirty="0">
                <a:latin typeface="Arial" panose="020B0604020202020204" pitchFamily="34" charset="0"/>
              </a:rPr>
              <a:t>）， </a:t>
            </a:r>
            <a:r>
              <a:rPr lang="en-US" altLang="zh-CN" dirty="0">
                <a:latin typeface="Arial" panose="020B0604020202020204" pitchFamily="34" charset="0"/>
              </a:rPr>
              <a:t>PC+-1M</a:t>
            </a:r>
            <a:r>
              <a:rPr lang="zh-CN" altLang="en-US" dirty="0">
                <a:latin typeface="Arial" panose="020B0604020202020204" pitchFamily="34" charset="0"/>
              </a:rPr>
              <a:t>跳转范围 </a:t>
            </a:r>
            <a:r>
              <a:rPr lang="en-US" altLang="zh-CN" dirty="0">
                <a:latin typeface="Arial" panose="020B0604020202020204" pitchFamily="34" charset="0"/>
              </a:rPr>
              <a:t>byte</a:t>
            </a:r>
            <a:endParaRPr lang="zh-CN" altLang="en-US" dirty="0">
              <a:latin typeface="Arial" panose="020B0604020202020204" pitchFamily="34" charset="0"/>
            </a:endParaRPr>
          </a:p>
        </p:txBody>
      </p:sp>
      <p:sp>
        <p:nvSpPr>
          <p:cNvPr id="1822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7114333-469A-4E09-892A-28E53589534E}" type="slidenum">
              <a:rPr lang="en-US" altLang="zh-CN" sz="1200" b="0" smtClean="0">
                <a:latin typeface="Arial" panose="020B0604020202020204" pitchFamily="34" charset="0"/>
                <a:ea typeface="宋体" panose="02010600030101010101" pitchFamily="2" charset="-122"/>
              </a:rPr>
              <a:pPr/>
              <a:t>79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867916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96E71BC-5065-40B3-9554-68B78BE6E5CD}" type="slidenum">
              <a:rPr lang="en-US" altLang="zh-CN" sz="1200" b="0" smtClean="0">
                <a:latin typeface="Arial" panose="020B0604020202020204" pitchFamily="34" charset="0"/>
                <a:ea typeface="宋体" panose="02010600030101010101" pitchFamily="2" charset="-122"/>
              </a:rPr>
              <a:pPr/>
              <a:t>80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77253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latin typeface="Arial" panose="020B0604020202020204" pitchFamily="34" charset="0"/>
              </a:rPr>
              <a:t>相对转移还有一个优点：程序放到哪里都可以执行，绝对地址就不行。</a:t>
            </a:r>
          </a:p>
          <a:p>
            <a:r>
              <a:rPr lang="zh-CN" altLang="en-US" dirty="0">
                <a:latin typeface="Arial" panose="020B0604020202020204" pitchFamily="34" charset="0"/>
              </a:rPr>
              <a:t>注意到用的是相对的</a:t>
            </a:r>
            <a:r>
              <a:rPr lang="en-US" altLang="zh-CN" dirty="0">
                <a:latin typeface="Arial" panose="020B0604020202020204" pitchFamily="34" charset="0"/>
              </a:rPr>
              <a:t>offset   </a:t>
            </a:r>
            <a:r>
              <a:rPr lang="zh-CN" altLang="en-US" dirty="0">
                <a:latin typeface="Arial" panose="020B0604020202020204" pitchFamily="34" charset="0"/>
              </a:rPr>
              <a:t>（除非跳转到非常远的地方）</a:t>
            </a:r>
          </a:p>
          <a:p>
            <a:endParaRPr lang="en-US" altLang="zh-CN" dirty="0">
              <a:solidFill>
                <a:srgbClr val="000000"/>
              </a:solidFill>
              <a:latin typeface="Times New Roman" panose="02020603050405020304" pitchFamily="18" charset="0"/>
              <a:ea typeface="等线" pitchFamily="2" charset="-122"/>
              <a:cs typeface="Times New Roman" panose="02020603050405020304" pitchFamily="18" charset="0"/>
            </a:endParaRPr>
          </a:p>
        </p:txBody>
      </p:sp>
      <p:sp>
        <p:nvSpPr>
          <p:cNvPr id="1863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93F0B5E-776B-4BDB-8781-C503CDC777DF}" type="slidenum">
              <a:rPr lang="en-US" altLang="zh-CN" sz="1200" b="0" smtClean="0">
                <a:latin typeface="Arial" panose="020B0604020202020204" pitchFamily="34" charset="0"/>
                <a:ea typeface="宋体" panose="02010600030101010101" pitchFamily="2" charset="-122"/>
              </a:rPr>
              <a:pPr/>
              <a:t>81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10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6542EC-D25F-4756-81A1-FB3071DAD034}" type="slidenum">
              <a:rPr lang="en-US" altLang="zh-CN" smtClean="0">
                <a:ea typeface="Arial Unicode MS" panose="020B0604020202020204" pitchFamily="34" charset="-122"/>
              </a:rPr>
              <a:pPr>
                <a:spcBef>
                  <a:spcPct val="0"/>
                </a:spcBef>
              </a:pPr>
              <a:t>9</a:t>
            </a:fld>
            <a:endParaRPr lang="en-US" altLang="zh-CN">
              <a:ea typeface="Arial Unicode MS" panose="020B0604020202020204" pitchFamily="34" charset="-122"/>
            </a:endParaRPr>
          </a:p>
        </p:txBody>
      </p:sp>
      <p:sp>
        <p:nvSpPr>
          <p:cNvPr id="22531"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zh-CN" dirty="0">
              <a:latin typeface="Arial" panose="020B0604020202020204" pitchFamily="34" charset="0"/>
            </a:endParaRPr>
          </a:p>
        </p:txBody>
      </p:sp>
    </p:spTree>
    <p:extLst>
      <p:ext uri="{BB962C8B-B14F-4D97-AF65-F5344CB8AC3E}">
        <p14:creationId xmlns:p14="http://schemas.microsoft.com/office/powerpoint/2010/main" val="16530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跳到一个</a:t>
            </a:r>
            <a:r>
              <a:rPr lang="en-US" altLang="zh-CN" dirty="0">
                <a:latin typeface="Arial" panose="020B0604020202020204" pitchFamily="34" charset="0"/>
              </a:rPr>
              <a:t>12bit</a:t>
            </a:r>
            <a:r>
              <a:rPr lang="zh-CN" altLang="en-US" dirty="0">
                <a:latin typeface="Arial" panose="020B0604020202020204" pitchFamily="34" charset="0"/>
              </a:rPr>
              <a:t> 地址长之外的 地址</a:t>
            </a:r>
            <a:endParaRPr lang="en-US" altLang="zh-CN" dirty="0">
              <a:latin typeface="Arial" panose="020B0604020202020204" pitchFamily="34" charset="0"/>
            </a:endParaRPr>
          </a:p>
          <a:p>
            <a:r>
              <a:rPr lang="en-US" altLang="zh-CN" dirty="0">
                <a:latin typeface="Arial" panose="020B0604020202020204" pitchFamily="34" charset="0"/>
              </a:rPr>
              <a:t>X10 </a:t>
            </a:r>
            <a:r>
              <a:rPr lang="zh-CN" altLang="en-US" dirty="0">
                <a:latin typeface="Arial" panose="020B0604020202020204" pitchFamily="34" charset="0"/>
              </a:rPr>
              <a:t>等于</a:t>
            </a:r>
            <a:r>
              <a:rPr lang="en-US" altLang="zh-CN" dirty="0">
                <a:latin typeface="Arial" panose="020B0604020202020204" pitchFamily="34" charset="0"/>
              </a:rPr>
              <a:t>0</a:t>
            </a:r>
            <a:r>
              <a:rPr lang="zh-CN" altLang="en-US" dirty="0">
                <a:latin typeface="Arial" panose="020B0604020202020204" pitchFamily="34" charset="0"/>
              </a:rPr>
              <a:t>， 然后跳转到  </a:t>
            </a:r>
            <a:r>
              <a:rPr lang="en-US" altLang="zh-CN" dirty="0">
                <a:latin typeface="Arial" panose="020B0604020202020204" pitchFamily="34" charset="0"/>
              </a:rPr>
              <a:t>L1    </a:t>
            </a:r>
            <a:r>
              <a:rPr lang="en-US" altLang="zh-CN" dirty="0" err="1">
                <a:latin typeface="Arial" panose="020B0604020202020204" pitchFamily="34" charset="0"/>
              </a:rPr>
              <a:t>Beq</a:t>
            </a:r>
            <a:r>
              <a:rPr lang="zh-CN" altLang="en-US" dirty="0">
                <a:latin typeface="Arial" panose="020B0604020202020204" pitchFamily="34" charset="0"/>
              </a:rPr>
              <a:t>的地址空间是  </a:t>
            </a:r>
            <a:r>
              <a:rPr lang="en-US" altLang="zh-CN" dirty="0">
                <a:latin typeface="Arial" panose="020B0604020202020204" pitchFamily="34" charset="0"/>
              </a:rPr>
              <a:t>12bit</a:t>
            </a:r>
          </a:p>
          <a:p>
            <a:r>
              <a:rPr lang="zh-CN" altLang="en-US" dirty="0">
                <a:latin typeface="Arial" panose="020B0604020202020204" pitchFamily="34" charset="0"/>
              </a:rPr>
              <a:t>如果</a:t>
            </a:r>
            <a:r>
              <a:rPr lang="en-US" altLang="zh-CN" dirty="0">
                <a:latin typeface="Arial" panose="020B0604020202020204" pitchFamily="34" charset="0"/>
              </a:rPr>
              <a:t>X10 </a:t>
            </a:r>
            <a:r>
              <a:rPr lang="zh-CN" altLang="en-US" dirty="0">
                <a:latin typeface="Arial" panose="020B0604020202020204" pitchFamily="34" charset="0"/>
              </a:rPr>
              <a:t>不等于</a:t>
            </a:r>
            <a:r>
              <a:rPr lang="en-US" altLang="zh-CN" dirty="0">
                <a:latin typeface="Arial" panose="020B0604020202020204" pitchFamily="34" charset="0"/>
              </a:rPr>
              <a:t>0</a:t>
            </a:r>
            <a:r>
              <a:rPr lang="zh-CN" altLang="en-US" dirty="0">
                <a:latin typeface="Arial" panose="020B0604020202020204" pitchFamily="34" charset="0"/>
              </a:rPr>
              <a:t>， 跳转到</a:t>
            </a:r>
            <a:r>
              <a:rPr lang="en-US" altLang="zh-CN" dirty="0">
                <a:latin typeface="Arial" panose="020B0604020202020204" pitchFamily="34" charset="0"/>
              </a:rPr>
              <a:t>L2</a:t>
            </a:r>
          </a:p>
          <a:p>
            <a:r>
              <a:rPr lang="zh-CN" altLang="en-US" dirty="0">
                <a:latin typeface="Arial" panose="020B0604020202020204" pitchFamily="34" charset="0"/>
              </a:rPr>
              <a:t>如果</a:t>
            </a:r>
            <a:r>
              <a:rPr lang="en-US" altLang="zh-CN" dirty="0">
                <a:latin typeface="Arial" panose="020B0604020202020204" pitchFamily="34" charset="0"/>
              </a:rPr>
              <a:t>X10 </a:t>
            </a:r>
            <a:r>
              <a:rPr lang="zh-CN" altLang="en-US" dirty="0">
                <a:latin typeface="Arial" panose="020B0604020202020204" pitchFamily="34" charset="0"/>
              </a:rPr>
              <a:t>等于</a:t>
            </a:r>
            <a:r>
              <a:rPr lang="en-US" altLang="zh-CN" dirty="0">
                <a:latin typeface="Arial" panose="020B0604020202020204" pitchFamily="34" charset="0"/>
              </a:rPr>
              <a:t>0</a:t>
            </a:r>
            <a:r>
              <a:rPr lang="zh-CN" altLang="en-US" dirty="0">
                <a:latin typeface="Arial" panose="020B0604020202020204" pitchFamily="34" charset="0"/>
              </a:rPr>
              <a:t>， 就执行下一句。 下一句是 </a:t>
            </a:r>
            <a:r>
              <a:rPr lang="en-US" altLang="zh-CN" dirty="0">
                <a:latin typeface="Arial" panose="020B0604020202020204" pitchFamily="34" charset="0"/>
              </a:rPr>
              <a:t>Jal  【Jal </a:t>
            </a:r>
            <a:r>
              <a:rPr lang="zh-CN" altLang="en-US" dirty="0">
                <a:latin typeface="Arial" panose="020B0604020202020204" pitchFamily="34" charset="0"/>
              </a:rPr>
              <a:t>的地址空间是  </a:t>
            </a:r>
            <a:r>
              <a:rPr lang="en-US" altLang="zh-CN" dirty="0">
                <a:latin typeface="Arial" panose="020B0604020202020204" pitchFamily="34" charset="0"/>
              </a:rPr>
              <a:t>20 bit】</a:t>
            </a:r>
            <a:endParaRPr lang="zh-CN" altLang="en-US" dirty="0">
              <a:latin typeface="Arial" panose="020B0604020202020204" pitchFamily="34" charset="0"/>
            </a:endParaRPr>
          </a:p>
        </p:txBody>
      </p:sp>
      <p:sp>
        <p:nvSpPr>
          <p:cNvPr id="1884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C5C10EB-18E5-4BCD-8389-0B9827C7CE05}" type="slidenum">
              <a:rPr lang="en-US" altLang="zh-CN" sz="1200" b="0" smtClean="0">
                <a:latin typeface="Arial" panose="020B0604020202020204" pitchFamily="34" charset="0"/>
                <a:ea typeface="宋体" panose="02010600030101010101" pitchFamily="2" charset="-122"/>
              </a:rPr>
              <a:pPr/>
              <a:t>82</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87607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a:buFontTx/>
              <a:buAutoNum type="arabicPeriod"/>
              <a:defRPr/>
            </a:pPr>
            <a:r>
              <a:rPr lang="zh-CN" altLang="en-US" sz="2400" dirty="0">
                <a:latin typeface="Arial" panose="020B0604020202020204" pitchFamily="34" charset="0"/>
              </a:rPr>
              <a:t>立即数寻址：操作数是指令本身的常量</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寄存器寻址：操作数在寄存器中</a:t>
            </a:r>
            <a:endParaRPr lang="en-US" altLang="zh-CN" sz="2400" dirty="0">
              <a:latin typeface="Arial" panose="020B0604020202020204" pitchFamily="34" charset="0"/>
            </a:endParaRPr>
          </a:p>
          <a:p>
            <a:pPr lvl="1" indent="-457200">
              <a:buFontTx/>
              <a:buAutoNum type="arabicPeriod"/>
              <a:defRPr/>
            </a:pPr>
            <a:r>
              <a:rPr lang="zh-CN" altLang="en-US" sz="2400" dirty="0">
                <a:latin typeface="Arial" panose="020B0604020202020204" pitchFamily="34" charset="0"/>
              </a:rPr>
              <a:t>基址寻址：操作数在内存中，其地址是寄存器和指令中的常量（字节）之和</a:t>
            </a:r>
            <a:endParaRPr lang="en-US" altLang="zh-CN" sz="2400" dirty="0">
              <a:latin typeface="Arial" panose="020B0604020202020204" pitchFamily="34" charset="0"/>
            </a:endParaRPr>
          </a:p>
          <a:p>
            <a:pPr lvl="1" indent="-457200">
              <a:buFontTx/>
              <a:buAutoNum type="arabicPeriod"/>
              <a:defRPr/>
            </a:pPr>
            <a:r>
              <a:rPr lang="en-US" altLang="zh-CN" sz="2400" dirty="0">
                <a:latin typeface="Arial" panose="020B0604020202020204" pitchFamily="34" charset="0"/>
              </a:rPr>
              <a:t>PC</a:t>
            </a:r>
            <a:r>
              <a:rPr lang="zh-CN" altLang="en-US" sz="2400" dirty="0">
                <a:latin typeface="Arial" panose="020B0604020202020204" pitchFamily="34" charset="0"/>
              </a:rPr>
              <a:t>相对寻址：分支地址是</a:t>
            </a:r>
            <a:r>
              <a:rPr lang="en-US" altLang="zh-CN" sz="2400" dirty="0">
                <a:latin typeface="Arial" panose="020B0604020202020204" pitchFamily="34" charset="0"/>
              </a:rPr>
              <a:t>PC</a:t>
            </a:r>
            <a:r>
              <a:rPr lang="zh-CN" altLang="en-US" sz="2400" dirty="0">
                <a:latin typeface="Arial" panose="020B0604020202020204" pitchFamily="34" charset="0"/>
              </a:rPr>
              <a:t>和指令中常量（半字）之和</a:t>
            </a:r>
            <a:endParaRPr lang="en-US" altLang="zh-CN" sz="2400" dirty="0">
              <a:latin typeface="Arial" panose="020B0604020202020204" pitchFamily="34" charset="0"/>
            </a:endParaRPr>
          </a:p>
          <a:p>
            <a:pPr marL="0" lvl="1">
              <a:defRPr/>
            </a:pPr>
            <a:endParaRPr lang="en-US" altLang="zh-CN" sz="2400" dirty="0">
              <a:latin typeface="Arial" panose="020B0604020202020204" pitchFamily="34" charset="0"/>
            </a:endParaRPr>
          </a:p>
          <a:p>
            <a:pPr marL="0" lvl="1">
              <a:defRPr/>
            </a:pPr>
            <a:r>
              <a:rPr lang="en-US" altLang="zh-CN" sz="2400" dirty="0">
                <a:latin typeface="Arial" panose="020B0604020202020204" pitchFamily="34" charset="0"/>
              </a:rPr>
              <a:t>PC-relative addressing:   </a:t>
            </a:r>
            <a:r>
              <a:rPr lang="zh-CN" altLang="en-US" sz="2400" dirty="0">
                <a:latin typeface="Arial" panose="020B0604020202020204" pitchFamily="34" charset="0"/>
              </a:rPr>
              <a:t>其中的</a:t>
            </a:r>
            <a:r>
              <a:rPr lang="en-US" altLang="zh-CN" sz="2400" dirty="0">
                <a:latin typeface="Arial" panose="020B0604020202020204" pitchFamily="34" charset="0"/>
              </a:rPr>
              <a:t>L1</a:t>
            </a:r>
            <a:r>
              <a:rPr lang="zh-CN" altLang="en-US" sz="2400" dirty="0">
                <a:latin typeface="Arial" panose="020B0604020202020204" pitchFamily="34" charset="0"/>
              </a:rPr>
              <a:t>是相对寻址</a:t>
            </a:r>
            <a:endParaRPr lang="zh-CN" altLang="en-US" dirty="0">
              <a:latin typeface="Arial" panose="020B0604020202020204" pitchFamily="34" charset="0"/>
            </a:endParaRPr>
          </a:p>
          <a:p>
            <a:pPr>
              <a:defRPr/>
            </a:pPr>
            <a:endParaRPr lang="zh-CN" altLang="en-US" dirty="0">
              <a:latin typeface="Arial" panose="020B0604020202020204" pitchFamily="34" charset="0"/>
            </a:endParaRPr>
          </a:p>
        </p:txBody>
      </p:sp>
      <p:sp>
        <p:nvSpPr>
          <p:cNvPr id="1904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ECBE82-74FE-46A6-8357-0C4B8D8DE416}" type="slidenum">
              <a:rPr lang="en-US" altLang="zh-CN" sz="1200" b="0" smtClean="0">
                <a:latin typeface="Arial" panose="020B0604020202020204" pitchFamily="34" charset="0"/>
                <a:ea typeface="宋体" panose="02010600030101010101" pitchFamily="2" charset="-122"/>
              </a:rPr>
              <a:pPr/>
              <a:t>83</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659905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K0</a:t>
            </a:r>
            <a:r>
              <a:rPr lang="zh-CN" altLang="en-US" dirty="0">
                <a:latin typeface="Arial" panose="020B0604020202020204" pitchFamily="34" charset="0"/>
              </a:rPr>
              <a:t>，</a:t>
            </a:r>
            <a:r>
              <a:rPr lang="en-US" altLang="zh-CN" dirty="0">
                <a:latin typeface="Arial" panose="020B0604020202020204" pitchFamily="34" charset="0"/>
              </a:rPr>
              <a:t>k1</a:t>
            </a:r>
            <a:r>
              <a:rPr lang="zh-CN" altLang="en-US" dirty="0">
                <a:latin typeface="Arial" panose="020B0604020202020204" pitchFamily="34" charset="0"/>
              </a:rPr>
              <a:t>：</a:t>
            </a:r>
            <a:r>
              <a:rPr lang="en-US" altLang="zh-CN" dirty="0">
                <a:latin typeface="Arial" panose="020B0604020202020204" pitchFamily="34" charset="0"/>
              </a:rPr>
              <a:t>26-27</a:t>
            </a:r>
          </a:p>
          <a:p>
            <a:r>
              <a:rPr lang="en-US" altLang="zh-CN" dirty="0">
                <a:latin typeface="Arial" panose="020B0604020202020204" pitchFamily="34" charset="0"/>
              </a:rPr>
              <a:t>Temporaries</a:t>
            </a:r>
            <a:r>
              <a:rPr lang="zh-CN" altLang="en-US" dirty="0">
                <a:latin typeface="Arial" panose="020B0604020202020204" pitchFamily="34" charset="0"/>
              </a:rPr>
              <a:t>调用的时候不用压栈。</a:t>
            </a:r>
            <a:r>
              <a:rPr lang="en-US" altLang="zh-CN" dirty="0">
                <a:latin typeface="Arial" panose="020B0604020202020204" pitchFamily="34" charset="0"/>
              </a:rPr>
              <a:t>Saved</a:t>
            </a:r>
            <a:r>
              <a:rPr lang="zh-CN" altLang="en-US" dirty="0">
                <a:latin typeface="Arial" panose="020B0604020202020204" pitchFamily="34" charset="0"/>
              </a:rPr>
              <a:t>需要压栈出栈</a:t>
            </a:r>
            <a:endParaRPr lang="en-US" altLang="zh-CN" dirty="0">
              <a:latin typeface="Arial" panose="020B0604020202020204" pitchFamily="34" charset="0"/>
            </a:endParaRPr>
          </a:p>
        </p:txBody>
      </p:sp>
      <p:sp>
        <p:nvSpPr>
          <p:cNvPr id="1925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412CC1E-4A8E-4338-8384-45D1D8654AB6}" type="slidenum">
              <a:rPr lang="en-US" altLang="zh-CN" sz="1200" b="0" smtClean="0">
                <a:latin typeface="Arial" panose="020B0604020202020204" pitchFamily="34" charset="0"/>
                <a:ea typeface="宋体" panose="02010600030101010101" pitchFamily="2" charset="-122"/>
              </a:rPr>
              <a:pPr/>
              <a:t>84</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9442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45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93A61-77F7-49D3-AC91-10A49D7A0D59}" type="slidenum">
              <a:rPr lang="en-US" altLang="zh-CN" sz="1200" b="0" smtClean="0">
                <a:latin typeface="Arial" panose="020B0604020202020204" pitchFamily="34" charset="0"/>
                <a:ea typeface="宋体" panose="02010600030101010101" pitchFamily="2" charset="-122"/>
              </a:rPr>
              <a:pPr/>
              <a:t>85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98571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SLLI (Shift Left Logical Immediate).</a:t>
            </a:r>
          </a:p>
          <a:p>
            <a:r>
              <a:rPr lang="en-US" altLang="zh-CN">
                <a:latin typeface="Arial" panose="020B0604020202020204" pitchFamily="34" charset="0"/>
              </a:rPr>
              <a:t>SRLI (Shift Right Logical Immediate).</a:t>
            </a:r>
          </a:p>
          <a:p>
            <a:r>
              <a:rPr lang="en-US" altLang="zh-CN">
                <a:latin typeface="Arial" panose="020B0604020202020204" pitchFamily="34" charset="0"/>
              </a:rPr>
              <a:t>SRAI (Shift Right Arithmetic Immediate).</a:t>
            </a:r>
          </a:p>
          <a:p>
            <a:endParaRPr lang="zh-CN" altLang="en-US">
              <a:latin typeface="Arial" panose="020B0604020202020204" pitchFamily="34" charset="0"/>
            </a:endParaRPr>
          </a:p>
        </p:txBody>
      </p:sp>
      <p:sp>
        <p:nvSpPr>
          <p:cNvPr id="1966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1549632-DD6C-4932-AD85-BFA7D950EA9E}" type="slidenum">
              <a:rPr lang="en-US" altLang="zh-CN" sz="1200" b="0" smtClean="0">
                <a:latin typeface="Arial" panose="020B0604020202020204" pitchFamily="34" charset="0"/>
                <a:ea typeface="宋体" panose="02010600030101010101" pitchFamily="2" charset="-122"/>
              </a:rPr>
              <a:pPr/>
              <a:t>86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987002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986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76914A-832E-464E-9766-61ACF14D5CC5}" type="slidenum">
              <a:rPr lang="en-US" altLang="zh-CN" sz="1200" b="0" smtClean="0">
                <a:latin typeface="Arial" panose="020B0604020202020204" pitchFamily="34" charset="0"/>
                <a:ea typeface="宋体" panose="02010600030101010101" pitchFamily="2" charset="-122"/>
              </a:rPr>
              <a:pPr/>
              <a:t>87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2566279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07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6354A6B-909E-44D1-8EDD-87E7F06715B8}" type="slidenum">
              <a:rPr lang="en-US" altLang="zh-CN" sz="1200" b="0" smtClean="0">
                <a:latin typeface="Arial" panose="020B0604020202020204" pitchFamily="34" charset="0"/>
                <a:ea typeface="宋体" panose="02010600030101010101" pitchFamily="2" charset="-122"/>
              </a:rPr>
              <a:pPr/>
              <a:t>88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64879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27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AC42D29-3B6B-40BD-B1FF-66E8D4CD5FF5}" type="slidenum">
              <a:rPr lang="en-US" altLang="zh-CN" sz="1200" b="0" smtClean="0">
                <a:latin typeface="Arial" panose="020B0604020202020204" pitchFamily="34" charset="0"/>
                <a:ea typeface="宋体" panose="02010600030101010101" pitchFamily="2" charset="-122"/>
              </a:rPr>
              <a:pPr/>
              <a:t>89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675723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a:solidFill>
                  <a:srgbClr val="FF0066"/>
                </a:solidFill>
                <a:latin typeface="Verdana" panose="020B0604030504040204" pitchFamily="34" charset="0"/>
              </a:rPr>
              <a:t>load upper immediate</a:t>
            </a:r>
            <a:r>
              <a:rPr lang="en-US" altLang="zh-CN">
                <a:latin typeface="Verdana" panose="020B0604030504040204" pitchFamily="34" charset="0"/>
              </a:rPr>
              <a:t>    LUI</a:t>
            </a:r>
            <a:endParaRPr lang="zh-CN" altLang="en-US">
              <a:latin typeface="Arial" panose="020B0604020202020204" pitchFamily="34" charset="0"/>
            </a:endParaRPr>
          </a:p>
        </p:txBody>
      </p:sp>
      <p:sp>
        <p:nvSpPr>
          <p:cNvPr id="2048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4699C9-281C-46DA-9379-408ADA4F2745}" type="slidenum">
              <a:rPr lang="en-US" altLang="zh-CN" sz="1200" b="0" smtClean="0">
                <a:latin typeface="Arial" panose="020B0604020202020204" pitchFamily="34" charset="0"/>
                <a:ea typeface="宋体" panose="02010600030101010101" pitchFamily="2" charset="-122"/>
              </a:rPr>
              <a:pPr/>
              <a:t>90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553634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068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C827869-80A0-4635-8B02-192FC52E356C}" type="slidenum">
              <a:rPr lang="en-US" altLang="zh-CN" sz="1200" b="0" smtClean="0">
                <a:latin typeface="Arial" panose="020B0604020202020204" pitchFamily="34" charset="0"/>
                <a:ea typeface="宋体" panose="02010600030101010101" pitchFamily="2" charset="-122"/>
              </a:rPr>
              <a:pPr/>
              <a:t>91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544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689BB3-F568-49E9-BAB9-865627FCA1B6}" type="slidenum">
              <a:rPr lang="en-US" altLang="zh-CN" smtClean="0">
                <a:ea typeface="Arial Unicode MS" panose="020B0604020202020204" pitchFamily="34" charset="-122"/>
              </a:rPr>
              <a:pPr>
                <a:spcBef>
                  <a:spcPct val="0"/>
                </a:spcBef>
              </a:pPr>
              <a:t>10</a:t>
            </a:fld>
            <a:endParaRPr lang="en-US" altLang="zh-CN">
              <a:ea typeface="Arial Unicode MS" panose="020B0604020202020204" pitchFamily="34"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11540210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5B80988-409E-4CF9-8D6F-165FF8188912}" type="slidenum">
              <a:rPr lang="en-US" altLang="zh-CN" b="0">
                <a:ea typeface="Arial Unicode MS" panose="020B0604020202020204" pitchFamily="34" charset="-122"/>
              </a:rPr>
              <a:pPr algn="r" eaLnBrk="1" hangingPunct="1">
                <a:spcBef>
                  <a:spcPct val="0"/>
                </a:spcBef>
              </a:pPr>
              <a:t>93</a:t>
            </a:fld>
            <a:endParaRPr lang="en-US" altLang="zh-CN" b="0">
              <a:ea typeface="Arial Unicode MS" panose="020B0604020202020204" pitchFamily="34" charset="-122"/>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2448008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109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DB167E3-5565-4288-A2BA-964741EFD887}" type="datetime3">
              <a:rPr lang="en-US" altLang="en-US"/>
              <a:pPr/>
              <a:t>30 March 2023</a:t>
            </a:fld>
            <a:endParaRPr lang="en-US" altLang="en-US"/>
          </a:p>
        </p:txBody>
      </p:sp>
      <p:sp>
        <p:nvSpPr>
          <p:cNvPr id="115716"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109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B035DD-3FBC-4D4F-A7BC-6BB975758116}" type="slidenum">
              <a:rPr lang="en-US" altLang="en-US" sz="1200" b="0" smtClean="0">
                <a:ea typeface="宋体" panose="02010600030101010101" pitchFamily="2" charset="-122"/>
              </a:rPr>
              <a:pPr/>
              <a:t>94</a:t>
            </a:fld>
            <a:endParaRPr lang="en-US" altLang="en-US" sz="1200" b="0">
              <a:ea typeface="宋体" panose="02010600030101010101" pitchFamily="2" charset="-122"/>
            </a:endParaRPr>
          </a:p>
        </p:txBody>
      </p:sp>
      <p:sp>
        <p:nvSpPr>
          <p:cNvPr id="210950" name="Rectangle 2"/>
          <p:cNvSpPr>
            <a:spLocks noGrp="1" noRot="1" noChangeAspect="1" noChangeArrowheads="1" noTextEdit="1"/>
          </p:cNvSpPr>
          <p:nvPr>
            <p:ph type="sldImg"/>
          </p:nvPr>
        </p:nvSpPr>
        <p:spPr>
          <a:ln/>
        </p:spPr>
      </p:sp>
      <p:sp>
        <p:nvSpPr>
          <p:cNvPr id="2109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16134967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12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436B35C-50BE-47FD-9137-DEA174675A96}" type="slidenum">
              <a:rPr lang="en-US" altLang="zh-CN" sz="1200" b="0" smtClean="0">
                <a:latin typeface="Arial" panose="020B0604020202020204" pitchFamily="34" charset="0"/>
                <a:ea typeface="宋体" panose="02010600030101010101" pitchFamily="2" charset="-122"/>
              </a:rPr>
              <a:pPr/>
              <a:t>95</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00867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D4CA98-8691-4DCD-8A0D-29AD76B6AA0A}" type="slidenum">
              <a:rPr lang="en-US" altLang="zh-CN" smtClean="0">
                <a:ea typeface="Arial Unicode MS" panose="020B0604020202020204" pitchFamily="34" charset="-122"/>
              </a:rPr>
              <a:pPr>
                <a:spcBef>
                  <a:spcPct val="0"/>
                </a:spcBef>
              </a:pPr>
              <a:t>97</a:t>
            </a:fld>
            <a:endParaRPr lang="en-US" altLang="zh-CN">
              <a:ea typeface="Arial Unicode MS" panose="020B0604020202020204" pitchFamily="34" charset="-122"/>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CC0000"/>
              </a:buClr>
            </a:pPr>
            <a:r>
              <a:rPr kumimoji="1" lang="zh-CN" altLang="en-US" dirty="0">
                <a:latin typeface="Arial" panose="020B0604020202020204" pitchFamily="34" charset="0"/>
              </a:rPr>
              <a:t>链接器：</a:t>
            </a:r>
            <a:r>
              <a:rPr lang="en-US" altLang="zh-CN" dirty="0">
                <a:latin typeface="Arial" panose="020B0604020202020204" pitchFamily="34" charset="0"/>
              </a:rPr>
              <a:t>Stitches different object files into a single executable</a:t>
            </a:r>
          </a:p>
          <a:p>
            <a:pPr>
              <a:buClr>
                <a:srgbClr val="CC0000"/>
              </a:buClr>
            </a:pPr>
            <a:r>
              <a:rPr lang="zh-CN" altLang="en-US" dirty="0">
                <a:latin typeface="Arial" panose="020B0604020202020204" pitchFamily="34" charset="0"/>
              </a:rPr>
              <a:t>动态链接库（</a:t>
            </a:r>
            <a:r>
              <a:rPr lang="en-US" altLang="zh-CN" dirty="0">
                <a:latin typeface="Arial" panose="020B0604020202020204" pitchFamily="34" charset="0"/>
              </a:rPr>
              <a:t>.</a:t>
            </a:r>
            <a:r>
              <a:rPr lang="en-US" altLang="zh-CN" dirty="0" err="1">
                <a:latin typeface="Arial" panose="020B0604020202020204" pitchFamily="34" charset="0"/>
              </a:rPr>
              <a:t>dll</a:t>
            </a:r>
            <a:r>
              <a:rPr lang="en-US" altLang="zh-CN" dirty="0">
                <a:latin typeface="Arial" panose="020B0604020202020204" pitchFamily="34" charset="0"/>
              </a:rPr>
              <a:t>, .so</a:t>
            </a:r>
            <a:r>
              <a:rPr lang="zh-CN" altLang="en-US" dirty="0">
                <a:latin typeface="Arial" panose="020B0604020202020204" pitchFamily="34" charset="0"/>
              </a:rPr>
              <a:t>）静态链接库（</a:t>
            </a:r>
            <a:r>
              <a:rPr lang="en-US" altLang="zh-CN" dirty="0">
                <a:latin typeface="Arial" panose="020B0604020202020204" pitchFamily="34" charset="0"/>
              </a:rPr>
              <a:t>.lib, .a</a:t>
            </a:r>
            <a:r>
              <a:rPr lang="zh-CN" altLang="en-US" dirty="0">
                <a:latin typeface="Arial" panose="020B0604020202020204" pitchFamily="34" charset="0"/>
              </a:rPr>
              <a:t>）</a:t>
            </a:r>
            <a:endParaRPr lang="en-US" altLang="zh-CN" dirty="0">
              <a:latin typeface="Arial" panose="020B0604020202020204" pitchFamily="34" charset="0"/>
            </a:endParaRPr>
          </a:p>
          <a:p>
            <a:pPr>
              <a:buClr>
                <a:srgbClr val="CC0000"/>
              </a:buClr>
            </a:pPr>
            <a:endParaRPr kumimoji="1" lang="en-US" altLang="zh-CN" dirty="0">
              <a:latin typeface="Arial" panose="020B0604020202020204" pitchFamily="34" charset="0"/>
            </a:endParaRPr>
          </a:p>
          <a:p>
            <a:pPr>
              <a:buClr>
                <a:srgbClr val="CC0000"/>
              </a:buClr>
            </a:pPr>
            <a:r>
              <a:rPr kumimoji="1" lang="zh-CN" altLang="en-US" dirty="0">
                <a:latin typeface="Arial" panose="020B0604020202020204" pitchFamily="34" charset="0"/>
              </a:rPr>
              <a:t>可执行文件还有一些未确定的因素，比如</a:t>
            </a:r>
            <a:r>
              <a:rPr kumimoji="1" lang="en-US" altLang="zh-CN" dirty="0">
                <a:latin typeface="Arial" panose="020B0604020202020204" pitchFamily="34" charset="0"/>
              </a:rPr>
              <a:t>jump</a:t>
            </a:r>
            <a:r>
              <a:rPr kumimoji="1" lang="zh-CN" altLang="en-US" dirty="0">
                <a:latin typeface="Arial" panose="020B0604020202020204" pitchFamily="34" charset="0"/>
              </a:rPr>
              <a:t> 地址，开辟空间等等</a:t>
            </a:r>
            <a:endParaRPr kumimoji="1" lang="en-US" altLang="zh-CN" dirty="0">
              <a:latin typeface="Arial" panose="020B0604020202020204" pitchFamily="34" charset="0"/>
            </a:endParaRPr>
          </a:p>
          <a:p>
            <a:endParaRPr lang="zh-CN" altLang="zh-CN" dirty="0">
              <a:latin typeface="Arial" panose="020B0604020202020204" pitchFamily="34" charset="0"/>
            </a:endParaRPr>
          </a:p>
        </p:txBody>
      </p:sp>
    </p:spTree>
    <p:extLst>
      <p:ext uri="{BB962C8B-B14F-4D97-AF65-F5344CB8AC3E}">
        <p14:creationId xmlns:p14="http://schemas.microsoft.com/office/powerpoint/2010/main" val="32233872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伪指令：</a:t>
            </a:r>
            <a:r>
              <a:rPr lang="en-US" altLang="zh-CN" dirty="0">
                <a:latin typeface="Arial" panose="020B0604020202020204" pitchFamily="34" charset="0"/>
              </a:rPr>
              <a:t>pseudo-</a:t>
            </a:r>
            <a:r>
              <a:rPr lang="en-US" altLang="zh-CN" dirty="0" err="1">
                <a:latin typeface="Arial" panose="020B0604020202020204" pitchFamily="34" charset="0"/>
              </a:rPr>
              <a:t>instrs</a:t>
            </a:r>
            <a:r>
              <a:rPr lang="en-US" altLang="zh-CN" dirty="0">
                <a:latin typeface="Arial" panose="020B0604020202020204" pitchFamily="34" charset="0"/>
              </a:rPr>
              <a:t> make it easier to program in assembly – examples: “move”, “</a:t>
            </a:r>
            <a:r>
              <a:rPr lang="en-US" altLang="zh-CN" dirty="0" err="1">
                <a:latin typeface="Arial" panose="020B0604020202020204" pitchFamily="34" charset="0"/>
              </a:rPr>
              <a:t>blt</a:t>
            </a:r>
            <a:r>
              <a:rPr lang="en-US" altLang="zh-CN" dirty="0">
                <a:latin typeface="Arial" panose="020B0604020202020204" pitchFamily="34" charset="0"/>
              </a:rPr>
              <a:t>”, 32-bit immediate operands, etc. </a:t>
            </a:r>
          </a:p>
          <a:p>
            <a:r>
              <a:rPr lang="zh-CN" altLang="en-US" dirty="0">
                <a:latin typeface="Arial" panose="020B0604020202020204" pitchFamily="34" charset="0"/>
              </a:rPr>
              <a:t>汇编器接受不同基数的数字</a:t>
            </a:r>
            <a:endParaRPr lang="en-US" altLang="zh-CN" dirty="0">
              <a:latin typeface="Arial" panose="020B0604020202020204" pitchFamily="34" charset="0"/>
            </a:endParaRPr>
          </a:p>
          <a:p>
            <a:r>
              <a:rPr lang="zh-CN" altLang="en-US" dirty="0">
                <a:latin typeface="Arial" panose="020B0604020202020204" pitchFamily="34" charset="0"/>
              </a:rPr>
              <a:t>汇编器需要处理所有标记对应的地址，将分支和数据传输指令对应的标记放入符号表中</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伪指令（可以代替几条已有的指令）</a:t>
            </a:r>
          </a:p>
          <a:p>
            <a:endParaRPr lang="zh-CN" altLang="en-US" dirty="0">
              <a:latin typeface="Arial" panose="020B0604020202020204" pitchFamily="34" charset="0"/>
            </a:endParaRPr>
          </a:p>
        </p:txBody>
      </p:sp>
      <p:sp>
        <p:nvSpPr>
          <p:cNvPr id="2170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728466A-8A8F-47AC-8691-0DBDDBC8511C}" type="slidenum">
              <a:rPr lang="en-US" altLang="zh-CN" sz="1200" b="0" smtClean="0">
                <a:latin typeface="Arial" panose="020B0604020202020204" pitchFamily="34" charset="0"/>
                <a:ea typeface="宋体" panose="02010600030101010101" pitchFamily="2" charset="-122"/>
              </a:rPr>
              <a:pPr/>
              <a:t>98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873376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latin typeface="Arial" panose="020B0604020202020204" pitchFamily="34" charset="0"/>
              </a:rPr>
              <a:t>.com</a:t>
            </a:r>
            <a:r>
              <a:rPr kumimoji="1" lang="zh-CN" altLang="en-US" dirty="0">
                <a:latin typeface="Arial" panose="020B0604020202020204" pitchFamily="34" charset="0"/>
              </a:rPr>
              <a:t>文件没有文件头信息，约定必须从哪里开始执行。</a:t>
            </a:r>
            <a:endParaRPr kumimoji="1" lang="en-US" altLang="zh-CN" dirty="0">
              <a:latin typeface="Arial" panose="020B0604020202020204" pitchFamily="34" charset="0"/>
            </a:endParaRPr>
          </a:p>
          <a:p>
            <a:r>
              <a:rPr kumimoji="1" lang="en-US" altLang="zh-CN" dirty="0">
                <a:latin typeface="Arial" panose="020B0604020202020204" pitchFamily="34" charset="0"/>
              </a:rPr>
              <a:t>Text:100, data:20</a:t>
            </a:r>
            <a:r>
              <a:rPr kumimoji="1" lang="zh-CN" altLang="en-US" dirty="0">
                <a:latin typeface="Arial" panose="020B0604020202020204" pitchFamily="34" charset="0"/>
              </a:rPr>
              <a:t>，操作系统会申请</a:t>
            </a:r>
            <a:r>
              <a:rPr kumimoji="1" lang="en-US" altLang="zh-CN" dirty="0">
                <a:latin typeface="Arial" panose="020B0604020202020204" pitchFamily="34" charset="0"/>
              </a:rPr>
              <a:t>120</a:t>
            </a:r>
            <a:r>
              <a:rPr kumimoji="1" lang="zh-CN" altLang="en-US" dirty="0">
                <a:latin typeface="Arial" panose="020B0604020202020204" pitchFamily="34" charset="0"/>
              </a:rPr>
              <a:t>个空间</a:t>
            </a:r>
            <a:endParaRPr kumimoji="1" lang="en-US" altLang="zh-CN" dirty="0">
              <a:latin typeface="Arial" panose="020B0604020202020204" pitchFamily="34" charset="0"/>
            </a:endParaRPr>
          </a:p>
          <a:p>
            <a:r>
              <a:rPr kumimoji="1" lang="en-US" altLang="zh-CN" dirty="0" err="1">
                <a:latin typeface="Arial" panose="020B0604020202020204" pitchFamily="34" charset="0"/>
              </a:rPr>
              <a:t>Lw</a:t>
            </a:r>
            <a:r>
              <a:rPr kumimoji="1" lang="zh-CN" altLang="en-US" dirty="0">
                <a:latin typeface="Arial" panose="020B0604020202020204" pitchFamily="34" charset="0"/>
              </a:rPr>
              <a:t>指令有</a:t>
            </a:r>
            <a:r>
              <a:rPr kumimoji="1" lang="en-US" altLang="zh-CN" dirty="0">
                <a:latin typeface="Arial" panose="020B0604020202020204" pitchFamily="34" charset="0"/>
              </a:rPr>
              <a:t>$</a:t>
            </a:r>
            <a:r>
              <a:rPr kumimoji="1" lang="en-US" altLang="zh-CN" dirty="0" err="1">
                <a:latin typeface="Arial" panose="020B0604020202020204" pitchFamily="34" charset="0"/>
              </a:rPr>
              <a:t>gp</a:t>
            </a:r>
            <a:r>
              <a:rPr kumimoji="1" lang="zh-CN" altLang="en-US" dirty="0">
                <a:latin typeface="Arial" panose="020B0604020202020204" pitchFamily="34" charset="0"/>
              </a:rPr>
              <a:t>，还有</a:t>
            </a:r>
            <a:r>
              <a:rPr kumimoji="1" lang="en-US" altLang="zh-CN" dirty="0" err="1">
                <a:latin typeface="Arial" panose="020B0604020202020204" pitchFamily="34" charset="0"/>
              </a:rPr>
              <a:t>jal</a:t>
            </a:r>
            <a:r>
              <a:rPr kumimoji="1" lang="zh-CN" altLang="en-US" dirty="0">
                <a:latin typeface="Arial" panose="020B0604020202020204" pitchFamily="34" charset="0"/>
              </a:rPr>
              <a:t>，都是需要重新定向</a:t>
            </a:r>
          </a:p>
          <a:p>
            <a:endParaRPr lang="zh-CN" altLang="en-US" dirty="0">
              <a:latin typeface="Arial" panose="020B0604020202020204" pitchFamily="34" charset="0"/>
            </a:endParaRPr>
          </a:p>
        </p:txBody>
      </p:sp>
      <p:sp>
        <p:nvSpPr>
          <p:cNvPr id="2191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9B29E64-24C5-4385-99E6-62718780072B}" type="slidenum">
              <a:rPr lang="en-US" altLang="zh-CN" sz="1200" b="0" smtClean="0">
                <a:latin typeface="Arial" panose="020B0604020202020204" pitchFamily="34" charset="0"/>
                <a:ea typeface="宋体" panose="02010600030101010101" pitchFamily="2" charset="-122"/>
              </a:rPr>
              <a:pPr/>
              <a:t>99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26313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链接器使用每个目标模块的重定位信息和符号表，来解析所有的未定义标记，产生可执行文件。这个文件与目标文件具有相同的格式，但是不包含未解决的引用。</a:t>
            </a:r>
            <a:endParaRPr lang="en-US" altLang="zh-CN">
              <a:latin typeface="Arial" panose="020B0604020202020204" pitchFamily="34" charset="0"/>
            </a:endParaRPr>
          </a:p>
          <a:p>
            <a:r>
              <a:rPr lang="zh-CN" altLang="en-US">
                <a:latin typeface="Arial" panose="020B0604020202020204" pitchFamily="34" charset="0"/>
              </a:rPr>
              <a:t>不过可能仍含有未解决的地址。</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静态数据通过</a:t>
            </a:r>
            <a:r>
              <a:rPr lang="en-US" altLang="zh-CN">
                <a:latin typeface="Arial" panose="020B0604020202020204" pitchFamily="34" charset="0"/>
              </a:rPr>
              <a:t>$gp</a:t>
            </a:r>
            <a:r>
              <a:rPr lang="zh-CN" altLang="en-US">
                <a:latin typeface="Arial" panose="020B0604020202020204" pitchFamily="34" charset="0"/>
              </a:rPr>
              <a:t>访问，动态数据通过</a:t>
            </a:r>
            <a:r>
              <a:rPr lang="en-US" altLang="zh-CN">
                <a:latin typeface="Arial" panose="020B0604020202020204" pitchFamily="34" charset="0"/>
              </a:rPr>
              <a:t>$sp</a:t>
            </a:r>
            <a:r>
              <a:rPr lang="zh-CN" altLang="en-US">
                <a:latin typeface="Arial" panose="020B0604020202020204" pitchFamily="34" charset="0"/>
              </a:rPr>
              <a:t>访问</a:t>
            </a:r>
            <a:endParaRPr lang="en-US" altLang="zh-CN">
              <a:latin typeface="Arial" panose="020B0604020202020204" pitchFamily="34" charset="0"/>
            </a:endParaRPr>
          </a:p>
          <a:p>
            <a:endParaRPr kumimoji="1" lang="en-US" altLang="zh-CN">
              <a:latin typeface="Arial" panose="020B0604020202020204" pitchFamily="34" charset="0"/>
            </a:endParaRPr>
          </a:p>
          <a:p>
            <a:r>
              <a:rPr kumimoji="1" lang="zh-CN" altLang="en-US">
                <a:latin typeface="Arial" panose="020B0604020202020204" pitchFamily="34" charset="0"/>
              </a:rPr>
              <a:t>作业汇编器最终交上来的是可执行代码，必须是链接好的。</a:t>
            </a:r>
          </a:p>
          <a:p>
            <a:endParaRPr lang="zh-CN" altLang="en-US">
              <a:latin typeface="Arial" panose="020B0604020202020204" pitchFamily="34" charset="0"/>
            </a:endParaRPr>
          </a:p>
          <a:p>
            <a:endParaRPr lang="zh-CN" altLang="en-US">
              <a:latin typeface="Arial" panose="020B0604020202020204" pitchFamily="34" charset="0"/>
            </a:endParaRPr>
          </a:p>
        </p:txBody>
      </p:sp>
      <p:sp>
        <p:nvSpPr>
          <p:cNvPr id="22118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259F4A4-A576-446C-9E01-E9E7E1978188}" type="slidenum">
              <a:rPr lang="en-US" altLang="zh-CN" sz="1200" b="0" smtClean="0">
                <a:latin typeface="Arial" panose="020B0604020202020204" pitchFamily="34" charset="0"/>
                <a:ea typeface="宋体" panose="02010600030101010101" pitchFamily="2" charset="-122"/>
              </a:rPr>
              <a:pPr/>
              <a:t>100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31286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528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4897CF7-6536-4BF2-972F-55A6A998B985}"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2252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52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CFC72E-A411-422E-B5C3-C0DFB10AFEF7}" type="slidenum">
              <a:rPr lang="en-US" altLang="en-US" sz="1200" b="0" smtClean="0">
                <a:ea typeface="宋体" panose="02010600030101010101" pitchFamily="2" charset="-122"/>
              </a:rPr>
              <a:pPr/>
              <a:t>101</a:t>
            </a:fld>
            <a:endParaRPr lang="en-US" altLang="en-US" sz="1200" b="0">
              <a:ea typeface="宋体" panose="02010600030101010101" pitchFamily="2" charset="-122"/>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ndParaRPr>
          </a:p>
        </p:txBody>
      </p:sp>
    </p:spTree>
    <p:extLst>
      <p:ext uri="{BB962C8B-B14F-4D97-AF65-F5344CB8AC3E}">
        <p14:creationId xmlns:p14="http://schemas.microsoft.com/office/powerpoint/2010/main" val="37564235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733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191E3E0-DFD4-4C06-859E-AAFDD87335CE}"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2273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73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D1CE973-4BBF-4FB1-A23B-9AB2F5C58842}" type="slidenum">
              <a:rPr lang="en-US" altLang="en-US" sz="1200" b="0" smtClean="0">
                <a:ea typeface="宋体" panose="02010600030101010101" pitchFamily="2" charset="-122"/>
              </a:rPr>
              <a:pPr/>
              <a:t>102</a:t>
            </a:fld>
            <a:endParaRPr lang="en-US" altLang="en-US" sz="1200" b="0">
              <a:ea typeface="宋体" panose="02010600030101010101" pitchFamily="2" charset="-122"/>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只有被调用，才被链接</a:t>
            </a:r>
            <a:endParaRPr lang="en-AU" altLang="en-US" dirty="0">
              <a:latin typeface="Arial" panose="020B0604020202020204" pitchFamily="34" charset="0"/>
            </a:endParaRPr>
          </a:p>
        </p:txBody>
      </p:sp>
    </p:spTree>
    <p:extLst>
      <p:ext uri="{BB962C8B-B14F-4D97-AF65-F5344CB8AC3E}">
        <p14:creationId xmlns:p14="http://schemas.microsoft.com/office/powerpoint/2010/main" val="39158812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937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E894EA-C9D1-4629-B5AB-25325C348173}" type="datetime3">
              <a:rPr lang="en-US" altLang="en-US" sz="1200" b="0">
                <a:ea typeface="宋体" panose="02010600030101010101" pitchFamily="2" charset="-122"/>
              </a:rPr>
              <a:pPr/>
              <a:t>30 March 2023</a:t>
            </a:fld>
            <a:endParaRPr lang="en-US" altLang="en-US" sz="1200" b="0">
              <a:ea typeface="宋体" panose="02010600030101010101" pitchFamily="2" charset="-122"/>
            </a:endParaRPr>
          </a:p>
        </p:txBody>
      </p:sp>
      <p:sp>
        <p:nvSpPr>
          <p:cNvPr id="22938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Chapter 2 — Instructions: Language of the Computer</a:t>
            </a:r>
          </a:p>
        </p:txBody>
      </p:sp>
      <p:sp>
        <p:nvSpPr>
          <p:cNvPr id="2293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AB56716-FEA5-4387-AACF-C733DACF8926}" type="slidenum">
              <a:rPr lang="en-US" altLang="en-US" sz="1200" b="0" smtClean="0">
                <a:ea typeface="宋体" panose="02010600030101010101" pitchFamily="2" charset="-122"/>
              </a:rPr>
              <a:pPr/>
              <a:t>103</a:t>
            </a:fld>
            <a:endParaRPr lang="en-US" altLang="en-US" sz="1200" b="0">
              <a:ea typeface="宋体" panose="02010600030101010101" pitchFamily="2" charset="-122"/>
            </a:endParaRPr>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rPr>
              <a:t>JVM</a:t>
            </a:r>
            <a:r>
              <a:rPr lang="zh-CN" altLang="en-US" dirty="0">
                <a:latin typeface="Arial" panose="020B0604020202020204" pitchFamily="34" charset="0"/>
              </a:rPr>
              <a:t>虚拟机上跑</a:t>
            </a:r>
            <a:endParaRPr lang="en-US" altLang="zh-CN" dirty="0">
              <a:latin typeface="Arial" panose="020B0604020202020204" pitchFamily="34" charset="0"/>
            </a:endParaRPr>
          </a:p>
          <a:p>
            <a:r>
              <a:rPr lang="zh-CN" altLang="en-US" dirty="0">
                <a:latin typeface="Arial" panose="020B0604020202020204" pitchFamily="34" charset="0"/>
              </a:rPr>
              <a:t>跨平台能力强，但是速度会慢。一边用一边跑</a:t>
            </a:r>
            <a:endParaRPr lang="en-AU" altLang="en-US" dirty="0">
              <a:latin typeface="Arial" panose="020B0604020202020204" pitchFamily="34" charset="0"/>
            </a:endParaRPr>
          </a:p>
        </p:txBody>
      </p:sp>
    </p:spTree>
    <p:extLst>
      <p:ext uri="{BB962C8B-B14F-4D97-AF65-F5344CB8AC3E}">
        <p14:creationId xmlns:p14="http://schemas.microsoft.com/office/powerpoint/2010/main" val="124425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307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28205C-89CE-4A21-A5CF-754425EF232A}" type="slidenum">
              <a:rPr lang="en-US" altLang="zh-CN" sz="1200" b="0" smtClean="0">
                <a:latin typeface="Arial" panose="020B0604020202020204" pitchFamily="34" charset="0"/>
                <a:ea typeface="宋体" panose="02010600030101010101" pitchFamily="2" charset="-122"/>
              </a:rPr>
              <a:pPr/>
              <a:t>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185948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9ACE62-B21F-460B-8882-1423A1A8DB05}" type="slidenum">
              <a:rPr lang="en-US" altLang="zh-CN" smtClean="0">
                <a:ea typeface="Arial Unicode MS" panose="020B0604020202020204" pitchFamily="34" charset="-122"/>
              </a:rPr>
              <a:pPr>
                <a:spcBef>
                  <a:spcPct val="0"/>
                </a:spcBef>
              </a:pPr>
              <a:t>105</a:t>
            </a:fld>
            <a:endParaRPr lang="en-US" altLang="zh-CN">
              <a:ea typeface="Arial Unicode MS" panose="020B0604020202020204" pitchFamily="34"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排序是一个经典例子</a:t>
            </a:r>
            <a:endParaRPr lang="en-US" altLang="zh-CN">
              <a:latin typeface="Arial" panose="020B0604020202020204" pitchFamily="34" charset="0"/>
            </a:endParaRPr>
          </a:p>
          <a:p>
            <a:r>
              <a:rPr lang="zh-CN" altLang="en-US">
                <a:latin typeface="Arial" panose="020B0604020202020204" pitchFamily="34" charset="0"/>
              </a:rPr>
              <a:t>主要是为了讲解在循环过程当中是怎么编译的汇编语言，特别是在循环中调用其他函数</a:t>
            </a:r>
          </a:p>
          <a:p>
            <a:endParaRPr lang="zh-CN" altLang="zh-CN">
              <a:latin typeface="Arial" panose="020B0604020202020204" pitchFamily="34" charset="0"/>
            </a:endParaRPr>
          </a:p>
        </p:txBody>
      </p:sp>
    </p:spTree>
    <p:extLst>
      <p:ext uri="{BB962C8B-B14F-4D97-AF65-F5344CB8AC3E}">
        <p14:creationId xmlns:p14="http://schemas.microsoft.com/office/powerpoint/2010/main" val="3069974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96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F5DE9E5-2059-4EFE-A209-06EB4A82CE18}" type="slidenum">
              <a:rPr lang="en-US" altLang="zh-CN" sz="1200" b="0" smtClean="0">
                <a:latin typeface="Arial" panose="020B0604020202020204" pitchFamily="34" charset="0"/>
                <a:ea typeface="宋体" panose="02010600030101010101" pitchFamily="2" charset="-122"/>
              </a:rPr>
              <a:pPr/>
              <a:t>106</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47218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16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0D00629-1C4E-4999-85B5-984A335BD6DB}" type="slidenum">
              <a:rPr lang="en-US" altLang="zh-CN" sz="1200" b="0" smtClean="0">
                <a:latin typeface="Arial" panose="020B0604020202020204" pitchFamily="34" charset="0"/>
                <a:ea typeface="宋体" panose="02010600030101010101" pitchFamily="2" charset="-122"/>
              </a:rPr>
              <a:pPr/>
              <a:t>107</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1489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37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223440C-6E1F-46EF-8B11-172743D463EA}" type="slidenum">
              <a:rPr lang="en-US" altLang="zh-CN" sz="1200" b="0" smtClean="0">
                <a:latin typeface="Arial" panose="020B0604020202020204" pitchFamily="34" charset="0"/>
                <a:ea typeface="宋体" panose="02010600030101010101" pitchFamily="2" charset="-122"/>
              </a:rPr>
              <a:pPr/>
              <a:t>108</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43301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7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105C642-2F9B-4F46-817D-FDD0724D8FC4}" type="slidenum">
              <a:rPr lang="en-US" altLang="zh-CN" sz="1200" b="0" smtClean="0">
                <a:latin typeface="Arial" panose="020B0604020202020204" pitchFamily="34" charset="0"/>
                <a:ea typeface="宋体" panose="02010600030101010101" pitchFamily="2" charset="-122"/>
              </a:rPr>
              <a:pPr/>
              <a:t>109</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99000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78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F027807-1E0F-4F61-ADD4-BDDE6E04FDC8}" type="slidenum">
              <a:rPr lang="en-US" altLang="zh-CN" sz="1200" b="0" smtClean="0">
                <a:latin typeface="Arial" panose="020B0604020202020204" pitchFamily="34" charset="0"/>
                <a:ea typeface="宋体" panose="02010600030101010101" pitchFamily="2" charset="-122"/>
              </a:rPr>
              <a:pPr/>
              <a:t>110</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9475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98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ECCFE5F-693B-4D4E-BFB3-DB0C8BF4278A}" type="slidenum">
              <a:rPr lang="en-US" altLang="zh-CN" sz="1200" b="0" smtClean="0">
                <a:latin typeface="Arial" panose="020B0604020202020204" pitchFamily="34" charset="0"/>
                <a:ea typeface="宋体" panose="02010600030101010101" pitchFamily="2" charset="-122"/>
              </a:rPr>
              <a:pPr/>
              <a:t>111</a:t>
            </a:fld>
            <a:endParaRPr lang="en-US" altLang="zh-CN" sz="120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60657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以上的整个过程，记得压栈出栈（可以先用</a:t>
            </a:r>
            <a:r>
              <a:rPr lang="en-US" altLang="zh-CN" dirty="0" err="1"/>
              <a:t>temprorary</a:t>
            </a:r>
            <a:r>
              <a:rPr lang="zh-CN" altLang="en-US" dirty="0"/>
              <a:t>的，用光了再用</a:t>
            </a:r>
            <a:r>
              <a:rPr lang="en-US" altLang="zh-CN" dirty="0"/>
              <a:t>saved</a:t>
            </a:r>
            <a:r>
              <a:rPr lang="zh-CN" altLang="en-US" dirty="0"/>
              <a:t>）</a:t>
            </a:r>
            <a:endParaRPr lang="en-US" altLang="zh-CN" dirty="0"/>
          </a:p>
          <a:p>
            <a:endParaRPr lang="en-US" altLang="zh-CN" dirty="0"/>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父函数保证：子函数能随便使用</a:t>
            </a:r>
            <a:r>
              <a:rPr lang="en-US" altLang="zh-CN" sz="1800" b="0" i="0" u="none" strike="noStrike" baseline="0" dirty="0">
                <a:solidFill>
                  <a:srgbClr val="000000"/>
                </a:solidFill>
                <a:latin typeface="Verdana" panose="020B0604030504040204" pitchFamily="34" charset="0"/>
                <a:ea typeface="宋体" panose="02010600030101010101" pitchFamily="2" charset="-122"/>
              </a:rPr>
              <a:t>temporary registers (x5-x7,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x5-x7, x28-x31</a:t>
            </a:r>
            <a:r>
              <a:rPr lang="zh-CN" altLang="en-US" sz="1800" b="0" i="0" u="none" strike="noStrike" baseline="0" dirty="0">
                <a:solidFill>
                  <a:srgbClr val="000000"/>
                </a:solidFill>
                <a:latin typeface="宋体" panose="02010600030101010101" pitchFamily="2" charset="-122"/>
                <a:ea typeface="宋体" panose="02010600030101010101" pitchFamily="2" charset="-122"/>
              </a:rPr>
              <a:t>的值可以被改变。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algn="l"/>
            <a:r>
              <a:rPr lang="zh-CN" altLang="en-US" sz="1800" b="0" i="0" u="none" strike="noStrike" baseline="0" dirty="0">
                <a:solidFill>
                  <a:srgbClr val="000000"/>
                </a:solidFill>
                <a:latin typeface="宋体" panose="02010600030101010101" pitchFamily="2" charset="-122"/>
                <a:ea typeface="宋体" panose="02010600030101010101" pitchFamily="2" charset="-122"/>
              </a:rPr>
              <a:t>子函数保证：返回给父函数的时候，</a:t>
            </a:r>
            <a:r>
              <a:rPr lang="en-US" altLang="zh-CN" sz="1800" b="0" i="0" u="none" strike="noStrike" baseline="0" dirty="0">
                <a:solidFill>
                  <a:srgbClr val="000000"/>
                </a:solidFill>
                <a:latin typeface="Verdana" panose="020B0604030504040204" pitchFamily="34" charset="0"/>
                <a:ea typeface="宋体" panose="02010600030101010101" pitchFamily="2" charset="-122"/>
              </a:rPr>
              <a:t>saved registers(x18-x27) </a:t>
            </a:r>
            <a:r>
              <a:rPr lang="zh-CN" altLang="en-US" sz="1800" b="0" i="0" u="none" strike="noStrike" baseline="0" dirty="0">
                <a:solidFill>
                  <a:srgbClr val="000000"/>
                </a:solidFill>
                <a:latin typeface="宋体" panose="02010600030101010101" pitchFamily="2" charset="-122"/>
                <a:ea typeface="宋体" panose="02010600030101010101" pitchFamily="2" charset="-122"/>
              </a:rPr>
              <a:t>保持父函数调用子函数前的值</a:t>
            </a:r>
            <a:endParaRPr lang="zh-CN" altLang="en-US" dirty="0"/>
          </a:p>
        </p:txBody>
      </p:sp>
      <p:sp>
        <p:nvSpPr>
          <p:cNvPr id="4" name="页眉占位符 3"/>
          <p:cNvSpPr>
            <a:spLocks noGrp="1"/>
          </p:cNvSpPr>
          <p:nvPr>
            <p:ph type="hdr" sz="quarter"/>
          </p:nvPr>
        </p:nvSpPr>
        <p:spPr/>
        <p:txBody>
          <a:bodyPr/>
          <a:lstStyle/>
          <a:p>
            <a:r>
              <a:rPr lang="en-US" altLang="zh-CN"/>
              <a:t>1.1    Introduction</a:t>
            </a:r>
          </a:p>
        </p:txBody>
      </p:sp>
      <p:sp>
        <p:nvSpPr>
          <p:cNvPr id="5" name="灯片编号占位符 4"/>
          <p:cNvSpPr>
            <a:spLocks noGrp="1"/>
          </p:cNvSpPr>
          <p:nvPr>
            <p:ph type="sldNum" sz="quarter" idx="5"/>
          </p:nvPr>
        </p:nvSpPr>
        <p:spPr/>
        <p:txBody>
          <a:bodyPr/>
          <a:lstStyle/>
          <a:p>
            <a:fld id="{EBADF7BA-8CF4-4F81-BE0D-0527143A71C0}" type="slidenum">
              <a:rPr lang="en-US" altLang="zh-CN" smtClean="0"/>
              <a:pPr/>
              <a:t>112</a:t>
            </a:fld>
            <a:endParaRPr lang="en-US" altLang="zh-CN"/>
          </a:p>
        </p:txBody>
      </p:sp>
    </p:spTree>
    <p:extLst>
      <p:ext uri="{BB962C8B-B14F-4D97-AF65-F5344CB8AC3E}">
        <p14:creationId xmlns:p14="http://schemas.microsoft.com/office/powerpoint/2010/main" val="19007688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190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519D54C-61AA-4EA5-B3E9-A5881A5BD210}" type="datetime3">
              <a:rPr lang="en-US" altLang="en-US"/>
              <a:pPr/>
              <a:t>30 March 2023</a:t>
            </a:fld>
            <a:endParaRPr lang="en-US" altLang="en-US"/>
          </a:p>
        </p:txBody>
      </p:sp>
      <p:sp>
        <p:nvSpPr>
          <p:cNvPr id="14541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519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891C862-54F7-4F86-A99D-39598966BEAB}" type="slidenum">
              <a:rPr lang="en-US" altLang="en-US" sz="1200" b="0" smtClean="0">
                <a:ea typeface="宋体" panose="02010600030101010101" pitchFamily="2" charset="-122"/>
              </a:rPr>
              <a:pPr/>
              <a:t>113</a:t>
            </a:fld>
            <a:endParaRPr lang="en-US" altLang="en-US" sz="1200" b="0">
              <a:ea typeface="宋体" panose="02010600030101010101" pitchFamily="2" charset="-122"/>
            </a:endParaRPr>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评价性能好坏，越快越好，</a:t>
            </a:r>
            <a:r>
              <a:rPr lang="en-US" altLang="zh-CN" dirty="0" err="1">
                <a:latin typeface="Arial" panose="020B0604020202020204" pitchFamily="34" charset="0"/>
              </a:rPr>
              <a:t>clockcycles</a:t>
            </a:r>
            <a:r>
              <a:rPr lang="zh-CN" altLang="en-US" dirty="0">
                <a:latin typeface="Arial" panose="020B0604020202020204" pitchFamily="34" charset="0"/>
              </a:rPr>
              <a:t>越短越好</a:t>
            </a:r>
            <a:endParaRPr lang="en-AU" altLang="en-US" dirty="0">
              <a:latin typeface="Arial" panose="020B0604020202020204" pitchFamily="34" charset="0"/>
            </a:endParaRPr>
          </a:p>
        </p:txBody>
      </p:sp>
    </p:spTree>
    <p:extLst>
      <p:ext uri="{BB962C8B-B14F-4D97-AF65-F5344CB8AC3E}">
        <p14:creationId xmlns:p14="http://schemas.microsoft.com/office/powerpoint/2010/main" val="10769825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600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2594A8C-127D-4728-8069-C04490712CF1}" type="datetime3">
              <a:rPr lang="en-US" altLang="en-US"/>
              <a:pPr/>
              <a:t>30 March 2023</a:t>
            </a:fld>
            <a:endParaRPr lang="en-US" altLang="en-US"/>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a:latin typeface="Times New Roman" panose="02020603050405020304" pitchFamily="18" charset="0"/>
              </a:rPr>
              <a:t>Chapter 2 — Instructions: Language of the Computer</a:t>
            </a:r>
          </a:p>
        </p:txBody>
      </p:sp>
      <p:sp>
        <p:nvSpPr>
          <p:cNvPr id="2560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80DEFAD-96C9-4430-95AA-CBAA11004D4B}" type="slidenum">
              <a:rPr lang="en-US" altLang="en-US" sz="1200" b="0" smtClean="0">
                <a:ea typeface="宋体" panose="02010600030101010101" pitchFamily="2" charset="-122"/>
              </a:rPr>
              <a:pPr/>
              <a:t>114</a:t>
            </a:fld>
            <a:endParaRPr lang="en-US" altLang="en-US" sz="1200" b="0">
              <a:ea typeface="宋体" panose="02010600030101010101" pitchFamily="2" charset="-122"/>
            </a:endParaRPr>
          </a:p>
        </p:txBody>
      </p:sp>
      <p:sp>
        <p:nvSpPr>
          <p:cNvPr id="256006" name="Rectangle 2"/>
          <p:cNvSpPr>
            <a:spLocks noGrp="1" noRot="1" noChangeAspect="1" noChangeArrowheads="1" noTextEdit="1"/>
          </p:cNvSpPr>
          <p:nvPr>
            <p:ph type="sldImg"/>
          </p:nvPr>
        </p:nvSpPr>
        <p:spPr>
          <a:ln/>
        </p:spPr>
      </p:sp>
      <p:sp>
        <p:nvSpPr>
          <p:cNvPr id="2560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latin typeface="Arial" panose="020B0604020202020204" pitchFamily="34" charset="0"/>
            </a:endParaRPr>
          </a:p>
        </p:txBody>
      </p:sp>
    </p:spTree>
    <p:extLst>
      <p:ext uri="{BB962C8B-B14F-4D97-AF65-F5344CB8AC3E}">
        <p14:creationId xmlns:p14="http://schemas.microsoft.com/office/powerpoint/2010/main" val="293320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0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audio" Target="../media/audio1.wav"/></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76DE1-C180-A0D7-F6C9-F5395B8418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A0C382-9944-BB50-25D3-1D372DFD5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83C2F0-6810-61E2-BF96-2D27117C2B2F}"/>
              </a:ext>
            </a:extLst>
          </p:cNvPr>
          <p:cNvSpPr>
            <a:spLocks noGrp="1"/>
          </p:cNvSpPr>
          <p:nvPr>
            <p:ph type="dt" sz="half" idx="10"/>
          </p:nvPr>
        </p:nvSpPr>
        <p:spPr/>
        <p:txBody>
          <a:bodyPr/>
          <a:lstStyle/>
          <a:p>
            <a:fld id="{530820CF-B880-4189-942D-D702A7CBA730}" type="datetimeFigureOut">
              <a:rPr lang="zh-CN" altLang="en-US" smtClean="0"/>
              <a:pPr/>
              <a:t>2023-03-30</a:t>
            </a:fld>
            <a:endParaRPr lang="zh-CN" altLang="en-US" dirty="0"/>
          </a:p>
        </p:txBody>
      </p:sp>
      <p:sp>
        <p:nvSpPr>
          <p:cNvPr id="5" name="页脚占位符 4">
            <a:extLst>
              <a:ext uri="{FF2B5EF4-FFF2-40B4-BE49-F238E27FC236}">
                <a16:creationId xmlns:a16="http://schemas.microsoft.com/office/drawing/2014/main" id="{B27EBE46-5985-9D5C-768F-8139C0352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AD794-793E-5F46-2401-F27235FAF4C8}"/>
              </a:ext>
            </a:extLst>
          </p:cNvPr>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extLst>
      <p:ext uri="{BB962C8B-B14F-4D97-AF65-F5344CB8AC3E}">
        <p14:creationId xmlns:p14="http://schemas.microsoft.com/office/powerpoint/2010/main" val="832375299"/>
      </p:ext>
    </p:extLst>
  </p:cSld>
  <p:clrMapOvr>
    <a:masterClrMapping/>
  </p:clrMapOvr>
  <p:transition spd="med">
    <p:random/>
    <p:sndAc>
      <p:stSnd>
        <p:snd r:embed="rId1" name="chimes.wav"/>
      </p:stSnd>
    </p:sndAc>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7307-53C3-B510-C793-C455FA66C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462CD-6447-9F5F-20DA-4F02DADDF0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2C39E-6B90-A500-5A9B-6A0785F8F792}"/>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5" name="页脚占位符 4">
            <a:extLst>
              <a:ext uri="{FF2B5EF4-FFF2-40B4-BE49-F238E27FC236}">
                <a16:creationId xmlns:a16="http://schemas.microsoft.com/office/drawing/2014/main" id="{21219502-C130-054A-5E59-BA31F06DD9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0E785F-93D5-F21E-6077-C5BEDD7D3AF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236911549"/>
      </p:ext>
    </p:extLst>
  </p:cSld>
  <p:clrMapOvr>
    <a:masterClrMapping/>
  </p:clrMapOvr>
  <p:transition spd="med">
    <p:random/>
    <p:sndAc>
      <p:stSnd>
        <p:snd r:embed="rId1" name="chimes.wav"/>
      </p:stSnd>
    </p:sndAc>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5E1A-7BB3-DC16-D7AE-B2B7D9BBE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E387DC-1456-3F8D-D4A8-3A877585B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869DB2-BCF3-B641-8F59-10BDCFC30D8D}"/>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5" name="页脚占位符 4">
            <a:extLst>
              <a:ext uri="{FF2B5EF4-FFF2-40B4-BE49-F238E27FC236}">
                <a16:creationId xmlns:a16="http://schemas.microsoft.com/office/drawing/2014/main" id="{7B660668-3EFF-0337-5599-4AAB24B0F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531EA0-3E1F-98DD-BC1D-9E1AC4C629B7}"/>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07395334"/>
      </p:ext>
    </p:extLst>
  </p:cSld>
  <p:clrMapOvr>
    <a:masterClrMapping/>
  </p:clrMapOvr>
  <p:transition spd="med">
    <p:random/>
    <p:sndAc>
      <p:stSnd>
        <p:snd r:embed="rId1" name="chimes.wav"/>
      </p:stSnd>
    </p:sndAc>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9CF7F-F7AD-C378-E173-90408DA33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3E472D-5EA0-3F39-79A5-DF1C7463BC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70217D-912A-BDE4-1EDB-4CFEADC7D4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914271-5052-04E4-04DA-DC15345B6341}"/>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6" name="页脚占位符 5">
            <a:extLst>
              <a:ext uri="{FF2B5EF4-FFF2-40B4-BE49-F238E27FC236}">
                <a16:creationId xmlns:a16="http://schemas.microsoft.com/office/drawing/2014/main" id="{3348559B-F790-B708-55C6-31161D5019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18DDA1-22D0-80AA-73D3-384D89611739}"/>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274836972"/>
      </p:ext>
    </p:extLst>
  </p:cSld>
  <p:clrMapOvr>
    <a:masterClrMapping/>
  </p:clrMapOvr>
  <p:transition spd="med">
    <p:random/>
    <p:sndAc>
      <p:stSnd>
        <p:snd r:embed="rId1" name="chimes.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BBD76-C6A8-4E62-679E-CB2A0C3AD9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36050A-CBC4-57F5-B90A-50E7D35B6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2AC80A-50D6-8759-7075-6CD70A4CA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73CE2C0-7CB8-A9B6-35B3-35A3EC751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53331A-BA60-1493-73E3-AE5840B821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C6C1B2-709B-8509-7950-5F73A2F7E984}"/>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8" name="页脚占位符 7">
            <a:extLst>
              <a:ext uri="{FF2B5EF4-FFF2-40B4-BE49-F238E27FC236}">
                <a16:creationId xmlns:a16="http://schemas.microsoft.com/office/drawing/2014/main" id="{BC4F8B75-DA3C-79C7-55DB-D6D5D37B76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8C76C5-6F66-384B-3F7E-6FAB9B5A8CF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545200639"/>
      </p:ext>
    </p:extLst>
  </p:cSld>
  <p:clrMapOvr>
    <a:masterClrMapping/>
  </p:clrMapOvr>
  <p:transition spd="med">
    <p:random/>
    <p:sndAc>
      <p:stSnd>
        <p:snd r:embed="rId1" name="chimes.wav"/>
      </p:stSnd>
    </p:sndAc>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EEE71-A2CE-C410-AB1F-A2AF26EBAF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323A2A-C629-72B9-7D25-650D77C51B80}"/>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4" name="页脚占位符 3">
            <a:extLst>
              <a:ext uri="{FF2B5EF4-FFF2-40B4-BE49-F238E27FC236}">
                <a16:creationId xmlns:a16="http://schemas.microsoft.com/office/drawing/2014/main" id="{CF38438B-BC47-C5D3-C7F0-6E35080C1D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5F87AC-2964-D577-ADF7-1E0C18A84AAC}"/>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4167694937"/>
      </p:ext>
    </p:extLst>
  </p:cSld>
  <p:clrMapOvr>
    <a:masterClrMapping/>
  </p:clrMapOvr>
  <p:transition spd="med">
    <p:random/>
    <p:sndAc>
      <p:stSnd>
        <p:snd r:embed="rId1" name="chimes.wav"/>
      </p:stSnd>
    </p:sndAc>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2081F4-A595-5A58-823C-F1F9D6776ABB}"/>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3" name="页脚占位符 2">
            <a:extLst>
              <a:ext uri="{FF2B5EF4-FFF2-40B4-BE49-F238E27FC236}">
                <a16:creationId xmlns:a16="http://schemas.microsoft.com/office/drawing/2014/main" id="{23C6FA93-0DEA-1F22-F241-C144D25D57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605BE0-A943-FA10-CAAE-9802750FEA18}"/>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780218754"/>
      </p:ext>
    </p:extLst>
  </p:cSld>
  <p:clrMapOvr>
    <a:masterClrMapping/>
  </p:clrMapOvr>
  <p:transition spd="med">
    <p:random/>
    <p:sndAc>
      <p:stSnd>
        <p:snd r:embed="rId1" name="chimes.wav"/>
      </p:stSnd>
    </p:sndAc>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52D3-BD29-36CC-4778-CAC0E2C3D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A21E45-D23D-972D-AF04-4801DE8F8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D963A3-7816-859B-5A0D-E8E58971B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0103F2-C275-5B9A-C568-1E1F82E4F92C}"/>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6" name="页脚占位符 5">
            <a:extLst>
              <a:ext uri="{FF2B5EF4-FFF2-40B4-BE49-F238E27FC236}">
                <a16:creationId xmlns:a16="http://schemas.microsoft.com/office/drawing/2014/main" id="{C6BDCCF8-FC4B-08CB-623A-542EC3366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1AF24-DFFC-C27C-E13D-B6B9D41B65AF}"/>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3816445073"/>
      </p:ext>
    </p:extLst>
  </p:cSld>
  <p:clrMapOvr>
    <a:masterClrMapping/>
  </p:clrMapOvr>
  <p:transition spd="med">
    <p:random/>
    <p:sndAc>
      <p:stSnd>
        <p:snd r:embed="rId1" name="chimes.wav"/>
      </p:stSnd>
    </p:sndAc>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716DA-F65F-697F-0528-D42221CB4D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53DF08-DAB5-2347-D498-07458D21F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E1E38-E872-00DA-39EF-6B01151D3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1C328B-0DD1-D48E-2ABE-5BD0FD443A44}"/>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6" name="页脚占位符 5">
            <a:extLst>
              <a:ext uri="{FF2B5EF4-FFF2-40B4-BE49-F238E27FC236}">
                <a16:creationId xmlns:a16="http://schemas.microsoft.com/office/drawing/2014/main" id="{84343916-C92A-4EB4-8FBE-0135276ED2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233CF4-CB10-4028-E44D-EF929914F483}"/>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1351190818"/>
      </p:ext>
    </p:extLst>
  </p:cSld>
  <p:clrMapOvr>
    <a:masterClrMapping/>
  </p:clrMapOvr>
  <p:transition spd="med">
    <p:random/>
    <p:sndAc>
      <p:stSnd>
        <p:snd r:embed="rId1" name="chimes.wav"/>
      </p:stSnd>
    </p:sndAc>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B0F10-4253-E04E-295B-6EA5A3CD75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E33BF7-1197-8B03-4CEB-B54524CFB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CC85B3-0D33-7EAD-D005-D67FCB1CF69D}"/>
              </a:ext>
            </a:extLst>
          </p:cNvPr>
          <p:cNvSpPr>
            <a:spLocks noGrp="1"/>
          </p:cNvSpPr>
          <p:nvPr>
            <p:ph type="dt" sz="half" idx="10"/>
          </p:nvPr>
        </p:nvSpPr>
        <p:spPr/>
        <p:txBody>
          <a:bodyPr/>
          <a:lstStyle/>
          <a:p>
            <a:fld id="{85EF07E4-A0AC-4100-989B-AF3CA9647796}" type="datetimeFigureOut">
              <a:rPr lang="zh-CN" altLang="en-US" smtClean="0"/>
              <a:t>2023-03-30</a:t>
            </a:fld>
            <a:endParaRPr lang="zh-CN" altLang="en-US"/>
          </a:p>
        </p:txBody>
      </p:sp>
      <p:sp>
        <p:nvSpPr>
          <p:cNvPr id="5" name="页脚占位符 4">
            <a:extLst>
              <a:ext uri="{FF2B5EF4-FFF2-40B4-BE49-F238E27FC236}">
                <a16:creationId xmlns:a16="http://schemas.microsoft.com/office/drawing/2014/main" id="{69EDBA1A-703A-10EB-CF9A-6991CF37C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0680E-9D1F-59C4-81D0-F0085E3D3EC1}"/>
              </a:ext>
            </a:extLst>
          </p:cNvPr>
          <p:cNvSpPr>
            <a:spLocks noGrp="1"/>
          </p:cNvSpPr>
          <p:nvPr>
            <p:ph type="sldNum" sz="quarter" idx="12"/>
          </p:nvPr>
        </p:nvSpPr>
        <p:spPr/>
        <p:txBody>
          <a:bodyPr/>
          <a:lstStyle/>
          <a:p>
            <a:fld id="{C46530CA-6F00-40D3-A0C9-C93C05EC5CC4}" type="slidenum">
              <a:rPr lang="zh-CN" altLang="en-US" smtClean="0"/>
              <a:t>‹#›</a:t>
            </a:fld>
            <a:endParaRPr lang="zh-CN" altLang="en-US"/>
          </a:p>
        </p:txBody>
      </p:sp>
    </p:spTree>
    <p:extLst>
      <p:ext uri="{BB962C8B-B14F-4D97-AF65-F5344CB8AC3E}">
        <p14:creationId xmlns:p14="http://schemas.microsoft.com/office/powerpoint/2010/main" val="2321783361"/>
      </p:ext>
    </p:extLst>
  </p:cSld>
  <p:clrMapOvr>
    <a:masterClrMapping/>
  </p:clrMapOvr>
  <p:transition spd="med">
    <p:random/>
    <p:sndAc>
      <p:stSnd>
        <p:snd r:embed="rId1" name="chimes.wav"/>
      </p:stSnd>
    </p:sndAc>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412A62-9267-9A7F-CCF6-1B1DAC3A8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BC8B4A-1B23-EAD6-0321-8B2A90D7F5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F7D968-6CA8-13B1-C468-C76E40F92F6C}"/>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53D7B23F-50F4-B438-7950-CB07618D8474}"/>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3BB3578F-7A3B-15C0-925E-41D5A7EE69C0}"/>
              </a:ext>
            </a:extLst>
          </p:cNvPr>
          <p:cNvSpPr>
            <a:spLocks noGrp="1"/>
          </p:cNvSpPr>
          <p:nvPr>
            <p:ph type="sldNum" sz="quarter" idx="12"/>
          </p:nvPr>
        </p:nvSpPr>
        <p:spPr/>
        <p:txBody>
          <a:body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35350900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extLst>
      <p:ext uri="{BB962C8B-B14F-4D97-AF65-F5344CB8AC3E}">
        <p14:creationId xmlns:p14="http://schemas.microsoft.com/office/powerpoint/2010/main" val="14071626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extLst>
      <p:ext uri="{BB962C8B-B14F-4D97-AF65-F5344CB8AC3E}">
        <p14:creationId xmlns:p14="http://schemas.microsoft.com/office/powerpoint/2010/main" val="778587143"/>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extLst>
      <p:ext uri="{BB962C8B-B14F-4D97-AF65-F5344CB8AC3E}">
        <p14:creationId xmlns:p14="http://schemas.microsoft.com/office/powerpoint/2010/main" val="4002623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402167" y="1905001"/>
            <a:ext cx="11387667" cy="4194175"/>
          </a:xfrm>
        </p:spPr>
        <p:txBody>
          <a:bodyPr/>
          <a:lstStyle/>
          <a:p>
            <a:r>
              <a:rPr lang="zh-CN" altLang="en-US"/>
              <a:t>单击图标添加表格</a:t>
            </a:r>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DIGITAL LOGIC CIRCUIT</a:t>
            </a:r>
            <a:r>
              <a:rPr lang="en-US" altLang="zh-CN">
                <a:solidFill>
                  <a:schemeClr val="bg1"/>
                </a:solidFill>
                <a:effectLst/>
              </a:rPr>
              <a:t>           </a:t>
            </a: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a:t>DIGITAL LOGIC CIRCUIT</a:t>
            </a:r>
            <a:r>
              <a:rPr lang="en-US" altLang="zh-CN">
                <a:solidFill>
                  <a:schemeClr val="bg1"/>
                </a:solidFill>
              </a:rPr>
              <a:t>           </a:t>
            </a: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a:t>DIGITAL LOGIC CIRCUIT</a:t>
            </a:r>
            <a:r>
              <a:rPr lang="en-US" altLang="zh-CN">
                <a:solidFill>
                  <a:schemeClr val="bg1"/>
                </a:solidFill>
              </a:rPr>
              <a:t>           </a:t>
            </a: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random/>
    <p:sndAc>
      <p:stSnd>
        <p:snd r:embed="rId1" name="chimes.wav"/>
      </p:stSnd>
    </p:sndAc>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random/>
    <p:sndAc>
      <p:stSnd>
        <p:snd r:embed="rId1" name="chimes.wav"/>
      </p:stSnd>
    </p:sndAc>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transition spd="med">
    <p:random/>
    <p:sndAc>
      <p:stSnd>
        <p:snd r:embed="rId1" name="chimes.wav"/>
      </p:stSnd>
    </p:sndAc>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a:t>单击此处编辑母版标题样式</a:t>
            </a:r>
          </a:p>
        </p:txBody>
      </p:sp>
      <p:sp>
        <p:nvSpPr>
          <p:cNvPr id="3" name="表格占位符 2"/>
          <p:cNvSpPr>
            <a:spLocks noGrp="1"/>
          </p:cNvSpPr>
          <p:nvPr>
            <p:ph type="tbl" idx="1"/>
          </p:nvPr>
        </p:nvSpPr>
        <p:spPr>
          <a:xfrm>
            <a:off x="914400" y="1143000"/>
            <a:ext cx="10896600" cy="4762500"/>
          </a:xfrm>
        </p:spPr>
        <p:txBody>
          <a:bodyPr/>
          <a:lstStyle/>
          <a:p>
            <a:r>
              <a:rPr lang="zh-CN" altLang="en-US"/>
              <a:t>单击图标添加表格</a:t>
            </a:r>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6" Type="http://schemas.openxmlformats.org/officeDocument/2006/relationships/audio" Target="../media/audio1.wav"/><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1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audio" Target="../media/audio1.wav"/><Relationship Id="rId2" Type="http://schemas.openxmlformats.org/officeDocument/2006/relationships/slideLayout" Target="../slideLayouts/slideLayout24.xml"/><Relationship Id="rId16" Type="http://schemas.openxmlformats.org/officeDocument/2006/relationships/theme" Target="../theme/theme3.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audio" Target="../media/audio1.wav"/><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audio" Target="../media/audio1.wav"/><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19" Type="http://schemas.openxmlformats.org/officeDocument/2006/relationships/image" Target="../media/image3.png"/><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8.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2.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1.png"/><Relationship Id="rId2" Type="http://schemas.openxmlformats.org/officeDocument/2006/relationships/slideLayout" Target="../slideLayouts/slideLayout103.xml"/><Relationship Id="rId16" Type="http://schemas.openxmlformats.org/officeDocument/2006/relationships/audio" Target="../media/audio1.wav"/><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theme" Target="../theme/theme9.xml"/><Relationship Id="rId10" Type="http://schemas.openxmlformats.org/officeDocument/2006/relationships/slideLayout" Target="../slideLayouts/slideLayout111.xml"/><Relationship Id="rId19" Type="http://schemas.openxmlformats.org/officeDocument/2006/relationships/image" Target="../media/image3.png"/><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F8BC65-FEC9-B7FC-AC8E-F5B8B52F2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B07BA6-085A-9491-A316-BC9B6E7C3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38A431-B9D3-FBC4-0116-4DF2BC411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a:extLst>
              <a:ext uri="{FF2B5EF4-FFF2-40B4-BE49-F238E27FC236}">
                <a16:creationId xmlns:a16="http://schemas.microsoft.com/office/drawing/2014/main" id="{20220B40-F3E5-48D1-B7C4-ECA0D8784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a:extLst>
              <a:ext uri="{FF2B5EF4-FFF2-40B4-BE49-F238E27FC236}">
                <a16:creationId xmlns:a16="http://schemas.microsoft.com/office/drawing/2014/main" id="{0EB4DF84-DB9F-5275-6D5F-8FB09544C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extLst>
      <p:ext uri="{BB962C8B-B14F-4D97-AF65-F5344CB8AC3E}">
        <p14:creationId xmlns:p14="http://schemas.microsoft.com/office/powerpoint/2010/main" val="429466481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Lst>
  <p:transition spd="med">
    <p:random/>
    <p:sndAc>
      <p:stSnd>
        <p:snd r:embed="rId16" name="chimes.wav"/>
      </p:stSnd>
    </p:sndAc>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20"/>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ransition spd="med">
    <p:random/>
    <p:sndAc>
      <p:stSnd>
        <p:snd r:embed="rId17"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a:solidFill>
                  <a:schemeClr val="bg1"/>
                </a:solidFill>
              </a:rPr>
              <a:t>Architecture </a:t>
            </a:r>
            <a:r>
              <a:rPr lang="en-US" altLang="zh-CN" sz="1400" b="0" baseline="0" dirty="0" err="1">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a:t>
            </a:r>
            <a:endParaRPr lang="en-US" altLang="zh-CN" dirty="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ransition spd="med">
    <p:random/>
    <p:sndAc>
      <p:stSnd>
        <p:snd r:embed="rId16" name="chimes.wav"/>
      </p:stSnd>
    </p:sndAc>
  </p:transition>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117.xml"/></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6.xml"/><Relationship Id="rId1" Type="http://schemas.openxmlformats.org/officeDocument/2006/relationships/slideLayout" Target="../slideLayouts/slideLayout117.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7.xml"/><Relationship Id="rId1" Type="http://schemas.openxmlformats.org/officeDocument/2006/relationships/slideLayout" Target="../slideLayouts/slideLayout117.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8.xml"/><Relationship Id="rId1" Type="http://schemas.openxmlformats.org/officeDocument/2006/relationships/slideLayout" Target="../slideLayouts/slideLayout117.xml"/><Relationship Id="rId4" Type="http://schemas.openxmlformats.org/officeDocument/2006/relationships/image" Target="../media/image25.png"/></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9.xml"/><Relationship Id="rId1" Type="http://schemas.openxmlformats.org/officeDocument/2006/relationships/slideLayout" Target="../slideLayouts/slideLayout117.xml"/><Relationship Id="rId4" Type="http://schemas.openxmlformats.org/officeDocument/2006/relationships/image" Target="../media/image26.png"/></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0.xml"/><Relationship Id="rId1" Type="http://schemas.openxmlformats.org/officeDocument/2006/relationships/slideLayout" Target="../slideLayouts/slideLayout117.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1.xml"/><Relationship Id="rId1" Type="http://schemas.openxmlformats.org/officeDocument/2006/relationships/slideLayout" Target="../slideLayouts/slideLayout117.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117.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3.xml"/><Relationship Id="rId1" Type="http://schemas.openxmlformats.org/officeDocument/2006/relationships/slideLayout" Target="../slideLayouts/slideLayout117.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4.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17.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5.xml"/><Relationship Id="rId1" Type="http://schemas.openxmlformats.org/officeDocument/2006/relationships/slideLayout" Target="../slideLayouts/slideLayout117.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6.xml"/><Relationship Id="rId1" Type="http://schemas.openxmlformats.org/officeDocument/2006/relationships/slideLayout" Target="../slideLayouts/slideLayout117.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7.xml"/><Relationship Id="rId1" Type="http://schemas.openxmlformats.org/officeDocument/2006/relationships/slideLayout" Target="../slideLayouts/slideLayout117.xml"/><Relationship Id="rId4" Type="http://schemas.openxmlformats.org/officeDocument/2006/relationships/image" Target="../media/image27.png"/></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1.wav"/><Relationship Id="rId7" Type="http://schemas.openxmlformats.org/officeDocument/2006/relationships/image" Target="../media/image29.emf"/><Relationship Id="rId2" Type="http://schemas.openxmlformats.org/officeDocument/2006/relationships/notesSlide" Target="../notesSlides/notesSlide98.xml"/><Relationship Id="rId1" Type="http://schemas.openxmlformats.org/officeDocument/2006/relationships/slideLayout" Target="../slideLayouts/slideLayout117.xml"/><Relationship Id="rId6" Type="http://schemas.openxmlformats.org/officeDocument/2006/relationships/oleObject" Target="../embeddings/oleObject4.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0.emf"/></Relationships>
</file>

<file path=ppt/slides/_rels/slide1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9.xml"/><Relationship Id="rId1" Type="http://schemas.openxmlformats.org/officeDocument/2006/relationships/slideLayout" Target="../slideLayouts/slideLayout117.xml"/></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0.xml"/><Relationship Id="rId1" Type="http://schemas.openxmlformats.org/officeDocument/2006/relationships/slideLayout" Target="../slideLayouts/slideLayout117.xml"/></Relationships>
</file>

<file path=ppt/slides/_rels/slide1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1.xml"/><Relationship Id="rId1" Type="http://schemas.openxmlformats.org/officeDocument/2006/relationships/slideLayout" Target="../slideLayouts/slideLayout117.xml"/></Relationships>
</file>

<file path=ppt/slides/_rels/slide1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2.xml"/><Relationship Id="rId1" Type="http://schemas.openxmlformats.org/officeDocument/2006/relationships/slideLayout" Target="../slideLayouts/slideLayout117.xml"/></Relationships>
</file>

<file path=ppt/slides/_rels/slide1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11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117.xml"/><Relationship Id="rId4" Type="http://schemas.openxmlformats.org/officeDocument/2006/relationships/image" Target="../media/image35.png"/></Relationships>
</file>

<file path=ppt/slides/_rels/slide1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117.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17.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1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1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1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11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17.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1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11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12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9.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11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11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117.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17.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117.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117.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117.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117.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117.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7.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117.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117.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17.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117.xml"/><Relationship Id="rId4" Type="http://schemas.openxmlformats.org/officeDocument/2006/relationships/image" Target="../media/image13.wmf"/></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117.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117.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117.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117.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117.xml"/><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117.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117.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117.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117.xml"/></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7.xml"/><Relationship Id="rId1" Type="http://schemas.openxmlformats.org/officeDocument/2006/relationships/slideLayout" Target="../slideLayouts/slideLayout117.xml"/><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117.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11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117.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117.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117.xml"/><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3.xml"/><Relationship Id="rId1" Type="http://schemas.openxmlformats.org/officeDocument/2006/relationships/slideLayout" Target="../slideLayouts/slideLayout117.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4.xml"/><Relationship Id="rId1" Type="http://schemas.openxmlformats.org/officeDocument/2006/relationships/slideLayout" Target="../slideLayouts/slideLayout117.x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117.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6.xml"/><Relationship Id="rId1" Type="http://schemas.openxmlformats.org/officeDocument/2006/relationships/slideLayout" Target="../slideLayouts/slideLayout117.x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7.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117.xml"/></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117.xml"/></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117.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117.xml"/><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2.xml"/><Relationship Id="rId1" Type="http://schemas.openxmlformats.org/officeDocument/2006/relationships/slideLayout" Target="../slideLayouts/slideLayout117.xml"/></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3.xml"/><Relationship Id="rId1" Type="http://schemas.openxmlformats.org/officeDocument/2006/relationships/slideLayout" Target="../slideLayouts/slideLayout117.xml"/></Relationships>
</file>

<file path=ppt/slides/_rels/slide8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4.xml"/><Relationship Id="rId1" Type="http://schemas.openxmlformats.org/officeDocument/2006/relationships/slideLayout" Target="../slideLayouts/slideLayout117.xml"/></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5.xml"/><Relationship Id="rId1" Type="http://schemas.openxmlformats.org/officeDocument/2006/relationships/slideLayout" Target="../slideLayouts/slideLayout117.xml"/><Relationship Id="rId4" Type="http://schemas.openxmlformats.org/officeDocument/2006/relationships/image" Target="../media/image23.png"/></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6.xml"/><Relationship Id="rId1" Type="http://schemas.openxmlformats.org/officeDocument/2006/relationships/slideLayout" Target="../slideLayouts/slideLayout117.xml"/></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7.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7.xml"/></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8.xml"/><Relationship Id="rId1" Type="http://schemas.openxmlformats.org/officeDocument/2006/relationships/slideLayout" Target="../slideLayouts/slideLayout117.xml"/></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117.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0.xml"/><Relationship Id="rId1" Type="http://schemas.openxmlformats.org/officeDocument/2006/relationships/slideLayout" Target="../slideLayouts/slideLayout122.xml"/></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1.xml"/><Relationship Id="rId1" Type="http://schemas.openxmlformats.org/officeDocument/2006/relationships/slideLayout" Target="../slideLayouts/slideLayout117.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2.xml"/><Relationship Id="rId1" Type="http://schemas.openxmlformats.org/officeDocument/2006/relationships/slideLayout" Target="../slideLayouts/slideLayout117.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7.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3.xml"/><Relationship Id="rId1" Type="http://schemas.openxmlformats.org/officeDocument/2006/relationships/slideLayout" Target="../slideLayouts/slideLayout117.xml"/><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4.xml"/><Relationship Id="rId1" Type="http://schemas.openxmlformats.org/officeDocument/2006/relationships/slideLayout" Target="../slideLayouts/slideLayout117.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5.xm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983246" y="764704"/>
            <a:ext cx="10225508" cy="4464496"/>
          </a:xfrm>
        </p:spPr>
        <p:txBody>
          <a:bodyPr>
            <a:normAutofit/>
          </a:bodyPr>
          <a:lstStyle/>
          <a:p>
            <a:pPr>
              <a:lnSpc>
                <a:spcPct val="150000"/>
              </a:lnSpc>
            </a:pPr>
            <a:r>
              <a:rPr lang="en-US" altLang="zh-CN"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a:t>
            </a:r>
            <a:r>
              <a:rPr lang="zh-CN" altLang="en-US" sz="4800" dirty="0">
                <a:solidFill>
                  <a:srgbClr val="0000FF"/>
                </a:solidFill>
                <a:latin typeface="Arial Unicode MS" pitchFamily="34" charset="-122"/>
              </a:rPr>
              <a:t>指令</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transition spd="med">
    <p:random/>
    <p:sndAc>
      <p:stSnd>
        <p:snd r:embed="rId3"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731044" y="117128"/>
            <a:ext cx="5364956" cy="863600"/>
          </a:xfrm>
        </p:spPr>
        <p:txBody>
          <a:bodyPr/>
          <a:lstStyle/>
          <a:p>
            <a:pPr>
              <a:defRPr/>
            </a:pPr>
            <a:r>
              <a:rPr lang="en-US" altLang="zh-CN" dirty="0">
                <a:highlight>
                  <a:srgbClr val="FFFF00"/>
                </a:highlight>
              </a:rPr>
              <a:t>Register Operands</a:t>
            </a:r>
          </a:p>
        </p:txBody>
      </p:sp>
      <p:sp>
        <p:nvSpPr>
          <p:cNvPr id="13315" name="Rectangle 3"/>
          <p:cNvSpPr>
            <a:spLocks noGrp="1" noRot="1" noChangeArrowheads="1"/>
          </p:cNvSpPr>
          <p:nvPr>
            <p:ph idx="1"/>
          </p:nvPr>
        </p:nvSpPr>
        <p:spPr>
          <a:xfrm>
            <a:off x="731044" y="1124744"/>
            <a:ext cx="10294210" cy="4896544"/>
          </a:xfrm>
        </p:spPr>
        <p:txBody>
          <a:bodyPr>
            <a:normAutofit fontScale="92500" lnSpcReduction="10000"/>
          </a:bodyPr>
          <a:lstStyle/>
          <a:p>
            <a:pPr>
              <a:lnSpc>
                <a:spcPct val="150000"/>
              </a:lnSpc>
              <a:defRPr/>
            </a:pPr>
            <a:r>
              <a:rPr lang="en-US" altLang="zh-CN" sz="2800" b="1" dirty="0">
                <a:solidFill>
                  <a:srgbClr val="000000"/>
                </a:solidFill>
                <a:latin typeface="+mj-lt"/>
                <a:cs typeface="+mn-cs"/>
              </a:rPr>
              <a:t>Arithmetic instructions operands must be registers or immediate</a:t>
            </a:r>
          </a:p>
          <a:p>
            <a:pPr lvl="1">
              <a:lnSpc>
                <a:spcPct val="150000"/>
              </a:lnSpc>
              <a:defRPr/>
            </a:pPr>
            <a:r>
              <a:rPr lang="en-US" altLang="zh-CN" b="1" dirty="0">
                <a:solidFill>
                  <a:srgbClr val="000000"/>
                </a:solidFill>
                <a:ea typeface="宋体" charset="-122"/>
              </a:rPr>
              <a:t> </a:t>
            </a:r>
            <a:r>
              <a:rPr lang="en-US" altLang="zh-CN" sz="2400" dirty="0">
                <a:solidFill>
                  <a:srgbClr val="000000"/>
                </a:solidFill>
                <a:ea typeface="宋体" charset="-122"/>
              </a:rPr>
              <a:t>32 registers in RISC-V </a:t>
            </a:r>
          </a:p>
          <a:p>
            <a:pPr lvl="1">
              <a:lnSpc>
                <a:spcPct val="150000"/>
              </a:lnSpc>
              <a:defRPr/>
            </a:pPr>
            <a:r>
              <a:rPr lang="en-US" altLang="zh-CN" sz="2400" dirty="0">
                <a:solidFill>
                  <a:srgbClr val="000000"/>
                </a:solidFill>
                <a:ea typeface="宋体" charset="-122"/>
              </a:rPr>
              <a:t> 64 bits for each register in RISC-V</a:t>
            </a:r>
            <a:r>
              <a:rPr lang="zh-CN" altLang="en-US" sz="2400" dirty="0">
                <a:solidFill>
                  <a:srgbClr val="000000"/>
                </a:solidFill>
                <a:ea typeface="宋体" charset="-122"/>
              </a:rPr>
              <a:t>（寄存器的数据是</a:t>
            </a:r>
            <a:r>
              <a:rPr lang="en-US" altLang="zh-CN" dirty="0">
                <a:solidFill>
                  <a:srgbClr val="000000"/>
                </a:solidFill>
                <a:ea typeface="宋体" charset="-122"/>
              </a:rPr>
              <a:t>64</a:t>
            </a:r>
            <a:r>
              <a:rPr lang="zh-CN" altLang="en-US" sz="2400" dirty="0">
                <a:solidFill>
                  <a:srgbClr val="000000"/>
                </a:solidFill>
                <a:ea typeface="宋体" charset="-122"/>
              </a:rPr>
              <a:t>位，也可以是</a:t>
            </a:r>
            <a:r>
              <a:rPr lang="en-US" altLang="zh-CN" sz="2400" dirty="0">
                <a:solidFill>
                  <a:srgbClr val="000000"/>
                </a:solidFill>
                <a:ea typeface="宋体" charset="-122"/>
              </a:rPr>
              <a:t>32</a:t>
            </a:r>
            <a:r>
              <a:rPr lang="zh-CN" altLang="en-US" sz="2400" dirty="0">
                <a:solidFill>
                  <a:srgbClr val="000000"/>
                </a:solidFill>
                <a:ea typeface="宋体" charset="-122"/>
              </a:rPr>
              <a:t>位）</a:t>
            </a:r>
            <a:endParaRPr lang="en-US" altLang="zh-CN" sz="2400" dirty="0">
              <a:solidFill>
                <a:srgbClr val="000000"/>
              </a:solidFill>
              <a:ea typeface="宋体" charset="-122"/>
            </a:endParaRPr>
          </a:p>
          <a:p>
            <a:pPr lvl="1">
              <a:lnSpc>
                <a:spcPct val="150000"/>
              </a:lnSpc>
              <a:defRPr/>
            </a:pPr>
            <a:r>
              <a:rPr lang="en-US" altLang="zh-CN" sz="2400" dirty="0">
                <a:solidFill>
                  <a:srgbClr val="000000"/>
                </a:solidFill>
                <a:ea typeface="宋体" charset="-122"/>
              </a:rPr>
              <a:t>32</a:t>
            </a:r>
            <a:r>
              <a:rPr lang="zh-CN" altLang="en-US" sz="2400" dirty="0">
                <a:solidFill>
                  <a:srgbClr val="000000"/>
                </a:solidFill>
                <a:ea typeface="宋体" charset="-122"/>
              </a:rPr>
              <a:t>个寄存器有一些特殊的，比如</a:t>
            </a:r>
            <a:r>
              <a:rPr lang="en-US" altLang="zh-CN" sz="2400" dirty="0">
                <a:solidFill>
                  <a:srgbClr val="000000"/>
                </a:solidFill>
                <a:ea typeface="宋体" charset="-122"/>
              </a:rPr>
              <a:t>$zero</a:t>
            </a:r>
            <a:r>
              <a:rPr lang="zh-CN" altLang="en-US" sz="2400" dirty="0">
                <a:solidFill>
                  <a:srgbClr val="000000"/>
                </a:solidFill>
                <a:ea typeface="宋体" charset="-122"/>
              </a:rPr>
              <a:t>就是专门存放</a:t>
            </a:r>
            <a:r>
              <a:rPr lang="en-US" altLang="zh-CN" sz="2400" dirty="0">
                <a:solidFill>
                  <a:srgbClr val="000000"/>
                </a:solidFill>
                <a:ea typeface="宋体" charset="-122"/>
              </a:rPr>
              <a:t>0</a:t>
            </a:r>
            <a:r>
              <a:rPr lang="zh-CN" altLang="en-US" sz="2400" dirty="0">
                <a:solidFill>
                  <a:srgbClr val="000000"/>
                </a:solidFill>
                <a:ea typeface="宋体" charset="-122"/>
              </a:rPr>
              <a:t>的</a:t>
            </a:r>
            <a:endParaRPr lang="en-US" altLang="zh-CN" sz="2400" dirty="0">
              <a:solidFill>
                <a:srgbClr val="000000"/>
              </a:solidFill>
              <a:ea typeface="宋体" charset="-122"/>
            </a:endParaRPr>
          </a:p>
          <a:p>
            <a:pPr>
              <a:lnSpc>
                <a:spcPct val="150000"/>
              </a:lnSpc>
              <a:defRPr/>
            </a:pPr>
            <a:r>
              <a:rPr lang="en-US" altLang="zh-CN" sz="2800" b="1" dirty="0">
                <a:solidFill>
                  <a:srgbClr val="000000"/>
                </a:solidFill>
                <a:latin typeface="+mj-lt"/>
                <a:cs typeface="+mn-cs"/>
              </a:rPr>
              <a:t> </a:t>
            </a:r>
            <a:r>
              <a:rPr lang="en-US" altLang="zh-CN" sz="2800" b="1" dirty="0">
                <a:solidFill>
                  <a:srgbClr val="FF0000"/>
                </a:solidFill>
                <a:latin typeface="+mj-lt"/>
                <a:cs typeface="+mn-cs"/>
              </a:rPr>
              <a:t>Design Principle 2</a:t>
            </a:r>
          </a:p>
          <a:p>
            <a:pPr lvl="1">
              <a:lnSpc>
                <a:spcPct val="150000"/>
              </a:lnSpc>
              <a:defRPr/>
            </a:pPr>
            <a:r>
              <a:rPr lang="en-US" altLang="zh-CN" b="1" dirty="0">
                <a:solidFill>
                  <a:srgbClr val="000000"/>
                </a:solidFill>
                <a:ea typeface="宋体" charset="-122"/>
              </a:rPr>
              <a:t> </a:t>
            </a:r>
            <a:r>
              <a:rPr lang="en-US" altLang="zh-CN" sz="2400" b="1" i="1" dirty="0">
                <a:solidFill>
                  <a:srgbClr val="0000FF"/>
                </a:solidFill>
                <a:ea typeface="宋体" charset="-122"/>
              </a:rPr>
              <a:t>Smaller is faster</a:t>
            </a:r>
            <a:r>
              <a:rPr lang="zh-CN" altLang="en-US" sz="2400" b="1" i="1" dirty="0">
                <a:solidFill>
                  <a:srgbClr val="000000"/>
                </a:solidFill>
                <a:ea typeface="宋体" charset="-122"/>
              </a:rPr>
              <a:t>（</a:t>
            </a:r>
            <a:r>
              <a:rPr lang="zh-CN" altLang="en-US" sz="2400" b="1" dirty="0">
                <a:solidFill>
                  <a:srgbClr val="000000"/>
                </a:solidFill>
                <a:ea typeface="宋体" charset="-122"/>
              </a:rPr>
              <a:t>越少越快，寄存器个数一般不超过</a:t>
            </a:r>
            <a:r>
              <a:rPr lang="en-US" altLang="zh-CN" sz="2400" b="1" dirty="0">
                <a:solidFill>
                  <a:srgbClr val="000000"/>
                </a:solidFill>
                <a:ea typeface="宋体" charset="-122"/>
              </a:rPr>
              <a:t>32</a:t>
            </a:r>
            <a:r>
              <a:rPr lang="zh-CN" altLang="en-US" sz="2400" b="1" dirty="0">
                <a:solidFill>
                  <a:srgbClr val="000000"/>
                </a:solidFill>
                <a:ea typeface="宋体" charset="-122"/>
              </a:rPr>
              <a:t>个）</a:t>
            </a:r>
          </a:p>
          <a:p>
            <a:pPr>
              <a:lnSpc>
                <a:spcPct val="150000"/>
              </a:lnSpc>
              <a:defRPr/>
            </a:pPr>
            <a:r>
              <a:rPr lang="en-US" altLang="zh-CN" b="1" i="1" dirty="0">
                <a:solidFill>
                  <a:srgbClr val="000000"/>
                </a:solidFill>
                <a:cs typeface="+mn-cs"/>
              </a:rPr>
              <a:t> </a:t>
            </a:r>
            <a:r>
              <a:rPr lang="en-US" altLang="zh-CN" sz="2800" b="1" dirty="0">
                <a:solidFill>
                  <a:srgbClr val="000000"/>
                </a:solidFill>
                <a:latin typeface="+mj-lt"/>
                <a:cs typeface="+mn-cs"/>
              </a:rPr>
              <a:t>RISC-v register operand</a:t>
            </a:r>
          </a:p>
          <a:p>
            <a:pPr lvl="1">
              <a:lnSpc>
                <a:spcPct val="150000"/>
              </a:lnSpc>
              <a:defRPr/>
            </a:pPr>
            <a:r>
              <a:rPr lang="en-US" altLang="zh-CN" sz="2400" dirty="0">
                <a:solidFill>
                  <a:srgbClr val="000000"/>
                </a:solidFill>
              </a:rPr>
              <a:t>Size is 64 bits, which named </a:t>
            </a:r>
            <a:r>
              <a:rPr lang="en-US" altLang="zh-CN" sz="2400" b="1" i="1" dirty="0" err="1">
                <a:solidFill>
                  <a:srgbClr val="000000"/>
                </a:solidFill>
              </a:rPr>
              <a:t>doubleword</a:t>
            </a:r>
            <a:r>
              <a:rPr lang="en-US" altLang="zh-CN" sz="2400" b="1" i="1" dirty="0">
                <a:solidFill>
                  <a:srgbClr val="000000"/>
                </a:solidFill>
              </a:rPr>
              <a:t>    </a:t>
            </a:r>
            <a:r>
              <a:rPr lang="zh-CN" altLang="en-US" sz="2000" b="1" i="1" dirty="0">
                <a:solidFill>
                  <a:srgbClr val="000000"/>
                </a:solidFill>
              </a:rPr>
              <a:t>（</a:t>
            </a:r>
            <a:r>
              <a:rPr lang="en-US" altLang="zh-CN" sz="2000" b="1" i="1" dirty="0">
                <a:solidFill>
                  <a:srgbClr val="000000"/>
                </a:solidFill>
              </a:rPr>
              <a:t>we use 32 bits</a:t>
            </a:r>
            <a:r>
              <a:rPr lang="zh-CN" altLang="en-US" sz="2000" b="1" i="1" dirty="0">
                <a:solidFill>
                  <a:srgbClr val="000000"/>
                </a:solidFill>
              </a:rPr>
              <a:t>表示一个</a:t>
            </a:r>
            <a:r>
              <a:rPr lang="en-US" altLang="zh-CN" sz="2000" b="1" i="1" dirty="0">
                <a:solidFill>
                  <a:srgbClr val="000000"/>
                </a:solidFill>
              </a:rPr>
              <a:t>word)</a:t>
            </a:r>
          </a:p>
          <a:p>
            <a:pPr lvl="1">
              <a:lnSpc>
                <a:spcPct val="90000"/>
              </a:lnSpc>
              <a:buFont typeface="Wingdings" panose="05000000000000000000" pitchFamily="2" charset="2"/>
              <a:buNone/>
              <a:defRPr/>
            </a:pPr>
            <a:endParaRPr lang="en-US" altLang="zh-CN" dirty="0">
              <a:ea typeface="宋体" charset="-122"/>
            </a:endParaRPr>
          </a:p>
        </p:txBody>
      </p:sp>
    </p:spTree>
    <p:extLst>
      <p:ext uri="{BB962C8B-B14F-4D97-AF65-F5344CB8AC3E}">
        <p14:creationId xmlns:p14="http://schemas.microsoft.com/office/powerpoint/2010/main" val="1291291699"/>
      </p:ext>
    </p:extLst>
  </p:cSld>
  <p:clrMapOvr>
    <a:masterClrMapping/>
  </p:clrMapOvr>
  <p:transition spd="med">
    <p:random/>
    <p:sndAc>
      <p:stSnd>
        <p:snd r:embed="rId3" name="chimes.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6" name="Rectangle 4"/>
          <p:cNvSpPr>
            <a:spLocks noGrp="1" noChangeArrowheads="1"/>
          </p:cNvSpPr>
          <p:nvPr>
            <p:ph type="title"/>
          </p:nvPr>
        </p:nvSpPr>
        <p:spPr>
          <a:xfrm>
            <a:off x="1396914" y="169989"/>
            <a:ext cx="8569771"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a:effectLst/>
              </a:rPr>
              <a:t>Linking Object modules</a:t>
            </a:r>
          </a:p>
        </p:txBody>
      </p:sp>
      <p:sp>
        <p:nvSpPr>
          <p:cNvPr id="220162" name="Rectangle 2"/>
          <p:cNvSpPr>
            <a:spLocks noGrp="1" noChangeArrowheads="1"/>
          </p:cNvSpPr>
          <p:nvPr>
            <p:ph idx="1"/>
          </p:nvPr>
        </p:nvSpPr>
        <p:spPr>
          <a:xfrm>
            <a:off x="438313" y="966314"/>
            <a:ext cx="6153150" cy="4486275"/>
          </a:xfrm>
        </p:spPr>
        <p:txBody>
          <a:bodyPr>
            <a:normAutofit/>
          </a:bodyPr>
          <a:lstStyle/>
          <a:p>
            <a:pPr lvl="1"/>
            <a:r>
              <a:rPr lang="en-US" altLang="zh-CN" dirty="0"/>
              <a:t>Object modules(including library routine) </a:t>
            </a:r>
            <a:r>
              <a:rPr lang="en-US" altLang="zh-CN" dirty="0">
                <a:sym typeface="Wingdings" panose="05000000000000000000" pitchFamily="2" charset="2"/>
              </a:rPr>
              <a:t>  </a:t>
            </a:r>
            <a:r>
              <a:rPr lang="en-US" altLang="zh-CN" b="1" dirty="0">
                <a:solidFill>
                  <a:srgbClr val="FF0066"/>
                </a:solidFill>
                <a:sym typeface="Wingdings" panose="05000000000000000000" pitchFamily="2" charset="2"/>
              </a:rPr>
              <a:t>executable program</a:t>
            </a:r>
          </a:p>
          <a:p>
            <a:pPr lvl="1"/>
            <a:r>
              <a:rPr lang="zh-CN" altLang="en-US" dirty="0"/>
              <a:t>链接的三步</a:t>
            </a:r>
            <a:endParaRPr lang="en-US" altLang="zh-CN" dirty="0"/>
          </a:p>
          <a:p>
            <a:pPr lvl="1"/>
            <a:r>
              <a:rPr lang="zh-CN" altLang="en-US" sz="2000" dirty="0"/>
              <a:t>将代码和数据模块象征性地放在内存中</a:t>
            </a:r>
            <a:endParaRPr lang="en-US" altLang="zh-CN" sz="2000" dirty="0"/>
          </a:p>
          <a:p>
            <a:pPr lvl="1"/>
            <a:r>
              <a:rPr lang="zh-CN" altLang="en-US" sz="2000" dirty="0"/>
              <a:t>确定数据和指令标签的地址</a:t>
            </a:r>
            <a:endParaRPr lang="en-US" altLang="zh-CN" sz="2000" dirty="0"/>
          </a:p>
          <a:p>
            <a:pPr lvl="1"/>
            <a:r>
              <a:rPr lang="zh-CN" altLang="en-US" sz="2000" dirty="0"/>
              <a:t>解决引用</a:t>
            </a:r>
            <a:r>
              <a:rPr lang="en-US" altLang="zh-CN" sz="2000" dirty="0"/>
              <a:t> (</a:t>
            </a:r>
            <a:r>
              <a:rPr lang="en-US" altLang="zh-CN" sz="2000" b="1" dirty="0">
                <a:solidFill>
                  <a:srgbClr val="FF0066"/>
                </a:solidFill>
              </a:rPr>
              <a:t>Address of invoke</a:t>
            </a:r>
            <a:r>
              <a:rPr lang="en-US" altLang="zh-CN" sz="2000" dirty="0"/>
              <a:t>)</a:t>
            </a:r>
          </a:p>
          <a:p>
            <a:pPr lvl="1"/>
            <a:r>
              <a:rPr lang="en-US" altLang="zh-CN" dirty="0"/>
              <a:t>Could </a:t>
            </a:r>
            <a:r>
              <a:rPr lang="en-US" altLang="en-US" dirty="0"/>
              <a:t>leave location dependencies for fixing by a relocating loader</a:t>
            </a:r>
          </a:p>
          <a:p>
            <a:pPr lvl="2"/>
            <a:r>
              <a:rPr lang="en-US" altLang="zh-CN" sz="2000" dirty="0"/>
              <a:t>But </a:t>
            </a:r>
            <a:r>
              <a:rPr lang="en-US" altLang="en-US" sz="2000" dirty="0"/>
              <a:t>with virtual memory, no need to do this</a:t>
            </a:r>
          </a:p>
          <a:p>
            <a:pPr lvl="2"/>
            <a:r>
              <a:rPr lang="en-US" altLang="en-US" sz="2000" dirty="0"/>
              <a:t>Program can be loaded into absolute location in virtual memory space</a:t>
            </a:r>
            <a:endParaRPr lang="en-AU" altLang="en-US" sz="2000" dirty="0"/>
          </a:p>
          <a:p>
            <a:pPr lvl="2"/>
            <a:endParaRPr lang="en-US" altLang="zh-CN" sz="2000" dirty="0"/>
          </a:p>
        </p:txBody>
      </p:sp>
      <p:grpSp>
        <p:nvGrpSpPr>
          <p:cNvPr id="2" name="组合 1">
            <a:extLst>
              <a:ext uri="{FF2B5EF4-FFF2-40B4-BE49-F238E27FC236}">
                <a16:creationId xmlns:a16="http://schemas.microsoft.com/office/drawing/2014/main" id="{5C9EB397-E38F-44E2-9E1E-39E216AECD94}"/>
              </a:ext>
            </a:extLst>
          </p:cNvPr>
          <p:cNvGrpSpPr/>
          <p:nvPr/>
        </p:nvGrpSpPr>
        <p:grpSpPr>
          <a:xfrm>
            <a:off x="6218238" y="1987550"/>
            <a:ext cx="5748337" cy="3633788"/>
            <a:chOff x="6218238" y="1987550"/>
            <a:chExt cx="5748337" cy="3633788"/>
          </a:xfrm>
        </p:grpSpPr>
        <p:sp>
          <p:nvSpPr>
            <p:cNvPr id="220163" name="Freeform 3"/>
            <p:cNvSpPr>
              <a:spLocks/>
            </p:cNvSpPr>
            <p:nvPr/>
          </p:nvSpPr>
          <p:spPr bwMode="auto">
            <a:xfrm>
              <a:off x="6218238" y="5619750"/>
              <a:ext cx="2465387" cy="1588"/>
            </a:xfrm>
            <a:custGeom>
              <a:avLst/>
              <a:gdLst>
                <a:gd name="T0" fmla="*/ 0 w 1553"/>
                <a:gd name="T1" fmla="*/ 0 h 1588"/>
                <a:gd name="T2" fmla="*/ 2147483646 w 1553"/>
                <a:gd name="T3" fmla="*/ 0 h 1588"/>
                <a:gd name="T4" fmla="*/ 0 w 1553"/>
                <a:gd name="T5" fmla="*/ 0 h 1588"/>
                <a:gd name="T6" fmla="*/ 0 60000 65536"/>
                <a:gd name="T7" fmla="*/ 0 60000 65536"/>
                <a:gd name="T8" fmla="*/ 0 60000 65536"/>
                <a:gd name="T9" fmla="*/ 0 w 1553"/>
                <a:gd name="T10" fmla="*/ 0 h 1588"/>
                <a:gd name="T11" fmla="*/ 1553 w 1553"/>
                <a:gd name="T12" fmla="*/ 1588 h 1588"/>
              </a:gdLst>
              <a:ahLst/>
              <a:cxnLst>
                <a:cxn ang="T6">
                  <a:pos x="T0" y="T1"/>
                </a:cxn>
                <a:cxn ang="T7">
                  <a:pos x="T2" y="T3"/>
                </a:cxn>
                <a:cxn ang="T8">
                  <a:pos x="T4" y="T5"/>
                </a:cxn>
              </a:cxnLst>
              <a:rect l="T9" t="T10" r="T11" b="T12"/>
              <a:pathLst>
                <a:path w="1553" h="1588">
                  <a:moveTo>
                    <a:pt x="0" y="0"/>
                  </a:moveTo>
                  <a:lnTo>
                    <a:pt x="15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0164" name="Group 4"/>
            <p:cNvGrpSpPr>
              <a:grpSpLocks/>
            </p:cNvGrpSpPr>
            <p:nvPr/>
          </p:nvGrpSpPr>
          <p:grpSpPr bwMode="auto">
            <a:xfrm>
              <a:off x="6743700" y="2387600"/>
              <a:ext cx="4548188" cy="3128963"/>
              <a:chOff x="2101" y="2210"/>
              <a:chExt cx="3228" cy="2082"/>
            </a:xfrm>
          </p:grpSpPr>
          <p:grpSp>
            <p:nvGrpSpPr>
              <p:cNvPr id="220167" name="Group 5"/>
              <p:cNvGrpSpPr>
                <a:grpSpLocks/>
              </p:cNvGrpSpPr>
              <p:nvPr/>
            </p:nvGrpSpPr>
            <p:grpSpPr bwMode="auto">
              <a:xfrm>
                <a:off x="2101" y="2210"/>
                <a:ext cx="3228" cy="2082"/>
                <a:chOff x="1292" y="2024"/>
                <a:chExt cx="3228" cy="2082"/>
              </a:xfrm>
            </p:grpSpPr>
            <p:sp>
              <p:nvSpPr>
                <p:cNvPr id="220170" name="Freeform 6"/>
                <p:cNvSpPr>
                  <a:spLocks/>
                </p:cNvSpPr>
                <p:nvPr/>
              </p:nvSpPr>
              <p:spPr bwMode="auto">
                <a:xfrm>
                  <a:off x="2971" y="2109"/>
                  <a:ext cx="1549" cy="1865"/>
                </a:xfrm>
                <a:custGeom>
                  <a:avLst/>
                  <a:gdLst>
                    <a:gd name="T0" fmla="*/ 1549 w 1549"/>
                    <a:gd name="T1" fmla="*/ 1713 h 1870"/>
                    <a:gd name="T2" fmla="*/ 1549 w 1549"/>
                    <a:gd name="T3" fmla="*/ 0 h 1870"/>
                    <a:gd name="T4" fmla="*/ 0 w 1549"/>
                    <a:gd name="T5" fmla="*/ 0 h 1870"/>
                    <a:gd name="T6" fmla="*/ 0 w 1549"/>
                    <a:gd name="T7" fmla="*/ 1715 h 1870"/>
                    <a:gd name="T8" fmla="*/ 1549 w 1549"/>
                    <a:gd name="T9" fmla="*/ 1715 h 1870"/>
                    <a:gd name="T10" fmla="*/ 1549 w 1549"/>
                    <a:gd name="T11" fmla="*/ 1715 h 1870"/>
                    <a:gd name="T12" fmla="*/ 1549 w 1549"/>
                    <a:gd name="T13" fmla="*/ 1713 h 1870"/>
                    <a:gd name="T14" fmla="*/ 0 60000 65536"/>
                    <a:gd name="T15" fmla="*/ 0 60000 65536"/>
                    <a:gd name="T16" fmla="*/ 0 60000 65536"/>
                    <a:gd name="T17" fmla="*/ 0 60000 65536"/>
                    <a:gd name="T18" fmla="*/ 0 60000 65536"/>
                    <a:gd name="T19" fmla="*/ 0 60000 65536"/>
                    <a:gd name="T20" fmla="*/ 0 60000 65536"/>
                    <a:gd name="T21" fmla="*/ 0 w 1549"/>
                    <a:gd name="T22" fmla="*/ 0 h 1870"/>
                    <a:gd name="T23" fmla="*/ 1549 w 1549"/>
                    <a:gd name="T24" fmla="*/ 1870 h 18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9" h="1870">
                      <a:moveTo>
                        <a:pt x="1549" y="1868"/>
                      </a:moveTo>
                      <a:lnTo>
                        <a:pt x="1549" y="0"/>
                      </a:lnTo>
                      <a:lnTo>
                        <a:pt x="0" y="0"/>
                      </a:lnTo>
                      <a:lnTo>
                        <a:pt x="0" y="1870"/>
                      </a:lnTo>
                      <a:lnTo>
                        <a:pt x="1549" y="1870"/>
                      </a:lnTo>
                      <a:lnTo>
                        <a:pt x="1549" y="1868"/>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1" name="Freeform 7"/>
                <p:cNvSpPr>
                  <a:spLocks/>
                </p:cNvSpPr>
                <p:nvPr/>
              </p:nvSpPr>
              <p:spPr bwMode="auto">
                <a:xfrm>
                  <a:off x="2971" y="2109"/>
                  <a:ext cx="1549" cy="1870"/>
                </a:xfrm>
                <a:custGeom>
                  <a:avLst/>
                  <a:gdLst>
                    <a:gd name="T0" fmla="*/ 1549 w 1549"/>
                    <a:gd name="T1" fmla="*/ 1868 h 1870"/>
                    <a:gd name="T2" fmla="*/ 1549 w 1549"/>
                    <a:gd name="T3" fmla="*/ 0 h 1870"/>
                    <a:gd name="T4" fmla="*/ 0 w 1549"/>
                    <a:gd name="T5" fmla="*/ 0 h 1870"/>
                    <a:gd name="T6" fmla="*/ 0 w 1549"/>
                    <a:gd name="T7" fmla="*/ 1870 h 1870"/>
                    <a:gd name="T8" fmla="*/ 1549 w 1549"/>
                    <a:gd name="T9" fmla="*/ 1870 h 1870"/>
                    <a:gd name="T10" fmla="*/ 1549 w 1549"/>
                    <a:gd name="T11" fmla="*/ 1870 h 1870"/>
                    <a:gd name="T12" fmla="*/ 0 60000 65536"/>
                    <a:gd name="T13" fmla="*/ 0 60000 65536"/>
                    <a:gd name="T14" fmla="*/ 0 60000 65536"/>
                    <a:gd name="T15" fmla="*/ 0 60000 65536"/>
                    <a:gd name="T16" fmla="*/ 0 60000 65536"/>
                    <a:gd name="T17" fmla="*/ 0 60000 65536"/>
                    <a:gd name="T18" fmla="*/ 0 w 1549"/>
                    <a:gd name="T19" fmla="*/ 0 h 1870"/>
                    <a:gd name="T20" fmla="*/ 1549 w 1549"/>
                    <a:gd name="T21" fmla="*/ 1870 h 1870"/>
                  </a:gdLst>
                  <a:ahLst/>
                  <a:cxnLst>
                    <a:cxn ang="T12">
                      <a:pos x="T0" y="T1"/>
                    </a:cxn>
                    <a:cxn ang="T13">
                      <a:pos x="T2" y="T3"/>
                    </a:cxn>
                    <a:cxn ang="T14">
                      <a:pos x="T4" y="T5"/>
                    </a:cxn>
                    <a:cxn ang="T15">
                      <a:pos x="T6" y="T7"/>
                    </a:cxn>
                    <a:cxn ang="T16">
                      <a:pos x="T8" y="T9"/>
                    </a:cxn>
                    <a:cxn ang="T17">
                      <a:pos x="T10" y="T11"/>
                    </a:cxn>
                  </a:cxnLst>
                  <a:rect l="T18" t="T19" r="T20" b="T21"/>
                  <a:pathLst>
                    <a:path w="1549" h="1870">
                      <a:moveTo>
                        <a:pt x="1549" y="1868"/>
                      </a:moveTo>
                      <a:lnTo>
                        <a:pt x="1549" y="0"/>
                      </a:lnTo>
                      <a:lnTo>
                        <a:pt x="0" y="0"/>
                      </a:lnTo>
                      <a:lnTo>
                        <a:pt x="0" y="1870"/>
                      </a:lnTo>
                      <a:lnTo>
                        <a:pt x="1549" y="187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0172" name="Line 8"/>
                <p:cNvSpPr>
                  <a:spLocks noChangeShapeType="1"/>
                </p:cNvSpPr>
                <p:nvPr/>
              </p:nvSpPr>
              <p:spPr bwMode="auto">
                <a:xfrm>
                  <a:off x="2957" y="3339"/>
                  <a:ext cx="155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3" name="Rectangle 9"/>
                <p:cNvSpPr>
                  <a:spLocks noChangeArrowheads="1"/>
                </p:cNvSpPr>
                <p:nvPr/>
              </p:nvSpPr>
              <p:spPr bwMode="auto">
                <a:xfrm>
                  <a:off x="2709" y="393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74" name="Freeform 10"/>
                <p:cNvSpPr>
                  <a:spLocks/>
                </p:cNvSpPr>
                <p:nvPr/>
              </p:nvSpPr>
              <p:spPr bwMode="auto">
                <a:xfrm>
                  <a:off x="2957" y="3326"/>
                  <a:ext cx="1553" cy="3"/>
                </a:xfrm>
                <a:custGeom>
                  <a:avLst/>
                  <a:gdLst>
                    <a:gd name="T0" fmla="*/ 0 w 1553"/>
                    <a:gd name="T1" fmla="*/ 0 h 3"/>
                    <a:gd name="T2" fmla="*/ 1553 w 1553"/>
                    <a:gd name="T3" fmla="*/ 3 h 3"/>
                    <a:gd name="T4" fmla="*/ 0 w 1553"/>
                    <a:gd name="T5" fmla="*/ 0 h 3"/>
                    <a:gd name="T6" fmla="*/ 0 60000 65536"/>
                    <a:gd name="T7" fmla="*/ 0 60000 65536"/>
                    <a:gd name="T8" fmla="*/ 0 60000 65536"/>
                    <a:gd name="T9" fmla="*/ 0 w 1553"/>
                    <a:gd name="T10" fmla="*/ 0 h 3"/>
                    <a:gd name="T11" fmla="*/ 1553 w 1553"/>
                    <a:gd name="T12" fmla="*/ 3 h 3"/>
                  </a:gdLst>
                  <a:ahLst/>
                  <a:cxnLst>
                    <a:cxn ang="T6">
                      <a:pos x="T0" y="T1"/>
                    </a:cxn>
                    <a:cxn ang="T7">
                      <a:pos x="T2" y="T3"/>
                    </a:cxn>
                    <a:cxn ang="T8">
                      <a:pos x="T4" y="T5"/>
                    </a:cxn>
                  </a:cxnLst>
                  <a:rect l="T9" t="T10" r="T11" b="T12"/>
                  <a:pathLst>
                    <a:path w="1553" h="3">
                      <a:moveTo>
                        <a:pt x="0" y="0"/>
                      </a:moveTo>
                      <a:lnTo>
                        <a:pt x="155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5" name="Line 11"/>
                <p:cNvSpPr>
                  <a:spLocks noChangeShapeType="1"/>
                </p:cNvSpPr>
                <p:nvPr/>
              </p:nvSpPr>
              <p:spPr bwMode="auto">
                <a:xfrm>
                  <a:off x="2957" y="3022"/>
                  <a:ext cx="1553"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6" name="Freeform 12"/>
                <p:cNvSpPr>
                  <a:spLocks/>
                </p:cNvSpPr>
                <p:nvPr/>
              </p:nvSpPr>
              <p:spPr bwMode="auto">
                <a:xfrm>
                  <a:off x="2957"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w 1553"/>
                    <a:gd name="T13" fmla="*/ 0 h 222"/>
                    <a:gd name="T14" fmla="*/ 0 60000 65536"/>
                    <a:gd name="T15" fmla="*/ 0 60000 65536"/>
                    <a:gd name="T16" fmla="*/ 0 60000 65536"/>
                    <a:gd name="T17" fmla="*/ 0 60000 65536"/>
                    <a:gd name="T18" fmla="*/ 0 60000 65536"/>
                    <a:gd name="T19" fmla="*/ 0 60000 65536"/>
                    <a:gd name="T20" fmla="*/ 0 60000 65536"/>
                    <a:gd name="T21" fmla="*/ 0 w 1553"/>
                    <a:gd name="T22" fmla="*/ 0 h 222"/>
                    <a:gd name="T23" fmla="*/ 1553 w 1553"/>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3" h="222">
                      <a:moveTo>
                        <a:pt x="0" y="0"/>
                      </a:moveTo>
                      <a:lnTo>
                        <a:pt x="4" y="222"/>
                      </a:lnTo>
                      <a:lnTo>
                        <a:pt x="1553" y="222"/>
                      </a:lnTo>
                      <a:lnTo>
                        <a:pt x="1553" y="2"/>
                      </a:lnTo>
                      <a:lnTo>
                        <a:pt x="4"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7" name="Freeform 13"/>
                <p:cNvSpPr>
                  <a:spLocks/>
                </p:cNvSpPr>
                <p:nvPr/>
              </p:nvSpPr>
              <p:spPr bwMode="auto">
                <a:xfrm>
                  <a:off x="2966"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60000 65536"/>
                    <a:gd name="T13" fmla="*/ 0 60000 65536"/>
                    <a:gd name="T14" fmla="*/ 0 60000 65536"/>
                    <a:gd name="T15" fmla="*/ 0 60000 65536"/>
                    <a:gd name="T16" fmla="*/ 0 60000 65536"/>
                    <a:gd name="T17" fmla="*/ 0 60000 65536"/>
                    <a:gd name="T18" fmla="*/ 0 w 1553"/>
                    <a:gd name="T19" fmla="*/ 0 h 222"/>
                    <a:gd name="T20" fmla="*/ 1553 w 1553"/>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553" h="222">
                      <a:moveTo>
                        <a:pt x="0" y="0"/>
                      </a:moveTo>
                      <a:lnTo>
                        <a:pt x="4" y="222"/>
                      </a:lnTo>
                      <a:lnTo>
                        <a:pt x="1553" y="222"/>
                      </a:lnTo>
                      <a:lnTo>
                        <a:pt x="1553" y="2"/>
                      </a:lnTo>
                      <a:lnTo>
                        <a:pt x="4" y="2"/>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0178" name="Group 14"/>
                <p:cNvGrpSpPr>
                  <a:grpSpLocks/>
                </p:cNvGrpSpPr>
                <p:nvPr/>
              </p:nvGrpSpPr>
              <p:grpSpPr bwMode="auto">
                <a:xfrm>
                  <a:off x="1565" y="2024"/>
                  <a:ext cx="1397" cy="219"/>
                  <a:chOff x="1565" y="2024"/>
                  <a:chExt cx="1397" cy="219"/>
                </a:xfrm>
              </p:grpSpPr>
              <p:sp>
                <p:nvSpPr>
                  <p:cNvPr id="220195" name="Rectangle 15"/>
                  <p:cNvSpPr>
                    <a:spLocks noChangeArrowheads="1"/>
                  </p:cNvSpPr>
                  <p:nvPr/>
                </p:nvSpPr>
                <p:spPr bwMode="auto">
                  <a:xfrm>
                    <a:off x="1565" y="2069"/>
                    <a:ext cx="1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6" name="Rectangle 16"/>
                  <p:cNvSpPr>
                    <a:spLocks noChangeArrowheads="1"/>
                  </p:cNvSpPr>
                  <p:nvPr/>
                </p:nvSpPr>
                <p:spPr bwMode="auto">
                  <a:xfrm>
                    <a:off x="2336" y="2024"/>
                    <a:ext cx="6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7fff fffc</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7" name="Freeform 1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8" name="Line 1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79" name="Group 19"/>
                <p:cNvGrpSpPr>
                  <a:grpSpLocks/>
                </p:cNvGrpSpPr>
                <p:nvPr/>
              </p:nvGrpSpPr>
              <p:grpSpPr bwMode="auto">
                <a:xfrm>
                  <a:off x="1292" y="3022"/>
                  <a:ext cx="1645" cy="219"/>
                  <a:chOff x="1565" y="2024"/>
                  <a:chExt cx="1645" cy="219"/>
                </a:xfrm>
              </p:grpSpPr>
              <p:sp>
                <p:nvSpPr>
                  <p:cNvPr id="220191" name="Rectangle 20"/>
                  <p:cNvSpPr>
                    <a:spLocks noChangeArrowheads="1"/>
                  </p:cNvSpPr>
                  <p:nvPr/>
                </p:nvSpPr>
                <p:spPr bwMode="auto">
                  <a:xfrm>
                    <a:off x="1565" y="2069"/>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gp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2" name="Rectangle 21"/>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1000 8000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3" name="Freeform 22"/>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4" name="Line 23"/>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80" name="Group 24"/>
                <p:cNvGrpSpPr>
                  <a:grpSpLocks/>
                </p:cNvGrpSpPr>
                <p:nvPr/>
              </p:nvGrpSpPr>
              <p:grpSpPr bwMode="auto">
                <a:xfrm>
                  <a:off x="1292" y="3657"/>
                  <a:ext cx="1645" cy="218"/>
                  <a:chOff x="1565" y="2024"/>
                  <a:chExt cx="1645" cy="218"/>
                </a:xfrm>
              </p:grpSpPr>
              <p:sp>
                <p:nvSpPr>
                  <p:cNvPr id="220187" name="Rectangle 25"/>
                  <p:cNvSpPr>
                    <a:spLocks noChangeArrowheads="1"/>
                  </p:cNvSpPr>
                  <p:nvPr/>
                </p:nvSpPr>
                <p:spPr bwMode="auto">
                  <a:xfrm>
                    <a:off x="1565" y="206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PC</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8" name="Rectangle 26"/>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0040 0000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9" name="Freeform 2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0" name="Line 2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0181" name="Rectangle 29"/>
                <p:cNvSpPr>
                  <a:spLocks noChangeArrowheads="1"/>
                </p:cNvSpPr>
                <p:nvPr/>
              </p:nvSpPr>
              <p:spPr bwMode="auto">
                <a:xfrm>
                  <a:off x="3379" y="2795"/>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Dynamic data</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2" name="Rectangle 30"/>
                <p:cNvSpPr>
                  <a:spLocks noChangeArrowheads="1"/>
                </p:cNvSpPr>
                <p:nvPr/>
              </p:nvSpPr>
              <p:spPr bwMode="auto">
                <a:xfrm>
                  <a:off x="3470" y="2160"/>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Stack</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3" name="Rectangle 31"/>
                <p:cNvSpPr>
                  <a:spLocks noChangeArrowheads="1"/>
                </p:cNvSpPr>
                <p:nvPr/>
              </p:nvSpPr>
              <p:spPr bwMode="auto">
                <a:xfrm>
                  <a:off x="3105" y="3087"/>
                  <a:ext cx="133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Static </a:t>
                  </a:r>
                  <a:r>
                    <a:rPr lang="en-US" altLang="zh-CN" sz="1800" b="0" dirty="0" err="1">
                      <a:solidFill>
                        <a:srgbClr val="000000"/>
                      </a:solidFill>
                      <a:latin typeface="Arial" panose="020B0604020202020204" pitchFamily="34" charset="0"/>
                      <a:ea typeface="宋体" panose="02010600030101010101" pitchFamily="2" charset="-122"/>
                      <a:cs typeface="Arial Unicode MS" panose="020B0604020202020204" pitchFamily="34" charset="-122"/>
                    </a:rPr>
                    <a:t>dat</a:t>
                  </a:r>
                  <a:r>
                    <a:rPr lang="zh-CN" altLang="en-US"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全局变量</a:t>
                  </a:r>
                  <a:endParaRPr lang="en-US" altLang="zh-CN" sz="1800" b="0" dirty="0">
                    <a:latin typeface="Arial" panose="020B0604020202020204" pitchFamily="34" charset="0"/>
                    <a:ea typeface="宋体" panose="02010600030101010101" pitchFamily="2" charset="-122"/>
                    <a:cs typeface="Arial Unicode MS" panose="020B0604020202020204" pitchFamily="34" charset="-122"/>
                  </a:endParaRPr>
                </a:p>
              </p:txBody>
            </p:sp>
            <p:sp>
              <p:nvSpPr>
                <p:cNvPr id="220184" name="Rectangle 32"/>
                <p:cNvSpPr>
                  <a:spLocks noChangeArrowheads="1"/>
                </p:cNvSpPr>
                <p:nvPr/>
              </p:nvSpPr>
              <p:spPr bwMode="auto">
                <a:xfrm>
                  <a:off x="3515" y="3793"/>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Reserved</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5" name="Rectangle 33"/>
                <p:cNvSpPr>
                  <a:spLocks noChangeArrowheads="1"/>
                </p:cNvSpPr>
                <p:nvPr/>
              </p:nvSpPr>
              <p:spPr bwMode="auto">
                <a:xfrm>
                  <a:off x="3560" y="3475"/>
                  <a:ext cx="6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Text</a:t>
                  </a:r>
                  <a:r>
                    <a:rPr lang="zh-CN" altLang="en-US" sz="1800" b="0" dirty="0">
                      <a:solidFill>
                        <a:srgbClr val="000000"/>
                      </a:solidFill>
                      <a:latin typeface="Arial" panose="020B0604020202020204" pitchFamily="34" charset="0"/>
                      <a:ea typeface="宋体" panose="02010600030101010101" pitchFamily="2" charset="-122"/>
                      <a:cs typeface="Arial Unicode MS" panose="020B0604020202020204" pitchFamily="34" charset="-122"/>
                    </a:rPr>
                    <a:t>代码</a:t>
                  </a:r>
                  <a:endParaRPr lang="en-US" altLang="zh-CN" sz="1800" b="0" dirty="0">
                    <a:latin typeface="Arial" panose="020B0604020202020204" pitchFamily="34" charset="0"/>
                    <a:ea typeface="宋体" panose="02010600030101010101" pitchFamily="2" charset="-122"/>
                    <a:cs typeface="Arial Unicode MS" panose="020B0604020202020204" pitchFamily="34" charset="-122"/>
                  </a:endParaRPr>
                </a:p>
              </p:txBody>
            </p:sp>
            <p:sp>
              <p:nvSpPr>
                <p:cNvPr id="220186" name="Rectangle 34"/>
                <p:cNvSpPr>
                  <a:spLocks noChangeArrowheads="1"/>
                </p:cNvSpPr>
                <p:nvPr/>
              </p:nvSpPr>
              <p:spPr bwMode="auto">
                <a:xfrm>
                  <a:off x="2091" y="3249"/>
                  <a:ext cx="8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p>
              </p:txBody>
            </p:sp>
          </p:grpSp>
          <p:sp>
            <p:nvSpPr>
              <p:cNvPr id="220168" name="Line 35"/>
              <p:cNvSpPr>
                <a:spLocks noChangeShapeType="1"/>
              </p:cNvSpPr>
              <p:nvPr/>
            </p:nvSpPr>
            <p:spPr bwMode="auto">
              <a:xfrm>
                <a:off x="4468" y="2522"/>
                <a:ext cx="0" cy="182"/>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69" name="Line 36"/>
              <p:cNvSpPr>
                <a:spLocks noChangeShapeType="1"/>
              </p:cNvSpPr>
              <p:nvPr/>
            </p:nvSpPr>
            <p:spPr bwMode="auto">
              <a:xfrm flipV="1">
                <a:off x="4468" y="2795"/>
                <a:ext cx="0" cy="181"/>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0165" name="Rectangle 38"/>
            <p:cNvSpPr>
              <a:spLocks noChangeArrowheads="1"/>
            </p:cNvSpPr>
            <p:nvPr/>
          </p:nvSpPr>
          <p:spPr bwMode="auto">
            <a:xfrm>
              <a:off x="6343650" y="1987550"/>
              <a:ext cx="562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b="0">
                  <a:solidFill>
                    <a:schemeClr val="tx2"/>
                  </a:solidFill>
                  <a:latin typeface="Arial" panose="020B0604020202020204" pitchFamily="34" charset="0"/>
                  <a:ea typeface="宋体" panose="02010600030101010101" pitchFamily="2" charset="-122"/>
                  <a:cs typeface="Arial Unicode MS" panose="020B0604020202020204" pitchFamily="34" charset="-122"/>
                </a:rPr>
                <a:t>RISC-v memory allocation for program and data</a:t>
              </a:r>
            </a:p>
          </p:txBody>
        </p:sp>
      </p:grpSp>
      <p:sp>
        <p:nvSpPr>
          <p:cNvPr id="3" name="文本框 2">
            <a:extLst>
              <a:ext uri="{FF2B5EF4-FFF2-40B4-BE49-F238E27FC236}">
                <a16:creationId xmlns:a16="http://schemas.microsoft.com/office/drawing/2014/main" id="{19A959DE-C233-0FD6-9E25-99083175E244}"/>
              </a:ext>
            </a:extLst>
          </p:cNvPr>
          <p:cNvSpPr txBox="1"/>
          <p:nvPr/>
        </p:nvSpPr>
        <p:spPr>
          <a:xfrm>
            <a:off x="10172254" y="3292038"/>
            <a:ext cx="973605" cy="307777"/>
          </a:xfrm>
          <a:prstGeom prst="rect">
            <a:avLst/>
          </a:prstGeom>
          <a:noFill/>
        </p:spPr>
        <p:txBody>
          <a:bodyPr wrap="square" rtlCol="0">
            <a:spAutoFit/>
          </a:bodyPr>
          <a:lstStyle/>
          <a:p>
            <a:r>
              <a:rPr lang="en-US" altLang="zh-CN" dirty="0"/>
              <a:t>heap</a:t>
            </a:r>
            <a:endParaRPr lang="zh-CN" altLang="en-US" dirty="0"/>
          </a:p>
        </p:txBody>
      </p:sp>
    </p:spTree>
    <p:extLst>
      <p:ext uri="{BB962C8B-B14F-4D97-AF65-F5344CB8AC3E}">
        <p14:creationId xmlns:p14="http://schemas.microsoft.com/office/powerpoint/2010/main" val="3971596690"/>
      </p:ext>
    </p:extLst>
  </p:cSld>
  <p:clrMapOvr>
    <a:masterClrMapping/>
  </p:clrMapOvr>
  <p:transition spd="med">
    <p:random/>
    <p:sndAc>
      <p:stSnd>
        <p:snd r:embed="rId3" name="chimes.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838200" y="365125"/>
            <a:ext cx="6985992" cy="1325563"/>
          </a:xfrm>
        </p:spPr>
        <p:txBody>
          <a:bodyPr/>
          <a:lstStyle/>
          <a:p>
            <a:pPr eaLnBrk="1" hangingPunct="1">
              <a:defRPr/>
            </a:pPr>
            <a:r>
              <a:rPr lang="en-US" altLang="en-US" dirty="0"/>
              <a:t>Dynamic Linking</a:t>
            </a:r>
            <a:r>
              <a:rPr lang="zh-CN" altLang="en-US" dirty="0"/>
              <a:t>动态链接</a:t>
            </a:r>
            <a:endParaRPr lang="en-AU" altLang="en-US" dirty="0"/>
          </a:p>
        </p:txBody>
      </p:sp>
      <p:sp>
        <p:nvSpPr>
          <p:cNvPr id="224260" name="Rectangle 3"/>
          <p:cNvSpPr>
            <a:spLocks noGrp="1" noChangeArrowheads="1"/>
          </p:cNvSpPr>
          <p:nvPr>
            <p:ph idx="1"/>
          </p:nvPr>
        </p:nvSpPr>
        <p:spPr/>
        <p:txBody>
          <a:bodyPr/>
          <a:lstStyle/>
          <a:p>
            <a:pPr eaLnBrk="1" hangingPunct="1"/>
            <a:r>
              <a:rPr lang="en-US" altLang="en-US" dirty="0"/>
              <a:t>Only link/load library procedure when it is called</a:t>
            </a:r>
          </a:p>
          <a:p>
            <a:pPr lvl="1" eaLnBrk="1" hangingPunct="1"/>
            <a:r>
              <a:rPr lang="en-US" altLang="en-US" dirty="0"/>
              <a:t>Requires procedure code to be relocatable</a:t>
            </a:r>
          </a:p>
          <a:p>
            <a:pPr lvl="1" eaLnBrk="1" hangingPunct="1"/>
            <a:r>
              <a:rPr lang="en-US" altLang="en-US" dirty="0"/>
              <a:t>Avoids image bloat caused by static linking of all (transitively) referenced libraries</a:t>
            </a:r>
          </a:p>
          <a:p>
            <a:pPr lvl="1" eaLnBrk="1" hangingPunct="1"/>
            <a:r>
              <a:rPr lang="en-US" altLang="en-US" dirty="0"/>
              <a:t>Automatically picks up new library versions</a:t>
            </a:r>
          </a:p>
          <a:p>
            <a:pPr lvl="1" eaLnBrk="1" hangingPunct="1"/>
            <a:endParaRPr lang="en-US" altLang="en-US" dirty="0"/>
          </a:p>
          <a:p>
            <a:pPr marL="457200" lvl="1" indent="0" eaLnBrk="1" hangingPunct="1">
              <a:buNone/>
            </a:pPr>
            <a:endParaRPr lang="en-US" altLang="zh-CN" dirty="0"/>
          </a:p>
          <a:p>
            <a:pPr lvl="1" eaLnBrk="1" hangingPunct="1"/>
            <a:r>
              <a:rPr lang="zh-CN" altLang="en-US" dirty="0"/>
              <a:t>静态：不能更新。所有函数加载，可执行文件太大（而且可能用不到）</a:t>
            </a:r>
            <a:endParaRPr lang="en-AU" altLang="en-US" dirty="0"/>
          </a:p>
        </p:txBody>
      </p:sp>
    </p:spTree>
    <p:extLst>
      <p:ext uri="{BB962C8B-B14F-4D97-AF65-F5344CB8AC3E}">
        <p14:creationId xmlns:p14="http://schemas.microsoft.com/office/powerpoint/2010/main" val="679867610"/>
      </p:ext>
    </p:extLst>
  </p:cSld>
  <p:clrMapOvr>
    <a:masterClrMapping/>
  </p:clrMapOvr>
  <p:transition spd="med">
    <p:random/>
    <p:sndAc>
      <p:stSnd>
        <p:snd r:embed="rId3" name="chimes.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defRPr/>
            </a:pPr>
            <a:r>
              <a:rPr lang="en-US" altLang="en-US"/>
              <a:t>Lazy Linkage</a:t>
            </a:r>
            <a:endParaRPr lang="en-AU" altLang="en-US"/>
          </a:p>
        </p:txBody>
      </p:sp>
      <p:sp>
        <p:nvSpPr>
          <p:cNvPr id="226307" name="Text Box 4"/>
          <p:cNvSpPr txBox="1">
            <a:spLocks noChangeArrowheads="1"/>
          </p:cNvSpPr>
          <p:nvPr/>
        </p:nvSpPr>
        <p:spPr bwMode="auto">
          <a:xfrm>
            <a:off x="2566988" y="2497138"/>
            <a:ext cx="196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Indirection table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8" name="Text Box 5"/>
          <p:cNvSpPr txBox="1">
            <a:spLocks noChangeArrowheads="1"/>
          </p:cNvSpPr>
          <p:nvPr/>
        </p:nvSpPr>
        <p:spPr bwMode="auto">
          <a:xfrm>
            <a:off x="2566988" y="3305175"/>
            <a:ext cx="272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Stub: Loads routine ID,</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Jump to linker/loader</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9" name="Text Box 6"/>
          <p:cNvSpPr txBox="1">
            <a:spLocks noChangeArrowheads="1"/>
          </p:cNvSpPr>
          <p:nvPr/>
        </p:nvSpPr>
        <p:spPr bwMode="auto">
          <a:xfrm>
            <a:off x="2566988" y="4370388"/>
            <a:ext cx="2236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Linker/loader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10" name="Text Box 7"/>
          <p:cNvSpPr txBox="1">
            <a:spLocks noChangeArrowheads="1"/>
          </p:cNvSpPr>
          <p:nvPr/>
        </p:nvSpPr>
        <p:spPr bwMode="auto">
          <a:xfrm>
            <a:off x="2566988" y="5233988"/>
            <a:ext cx="16716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Dynamically</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mapped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26311"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7350" y="1393825"/>
            <a:ext cx="40132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343857"/>
      </p:ext>
    </p:extLst>
  </p:cSld>
  <p:clrMapOvr>
    <a:masterClrMapping/>
  </p:clrMapOvr>
  <p:transition spd="med">
    <p:random/>
    <p:sndAc>
      <p:stSnd>
        <p:snd r:embed="rId3" name="chimes.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995488"/>
            <a:ext cx="60452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Rectangle 2"/>
          <p:cNvSpPr>
            <a:spLocks noGrp="1" noChangeArrowheads="1"/>
          </p:cNvSpPr>
          <p:nvPr>
            <p:ph type="title"/>
          </p:nvPr>
        </p:nvSpPr>
        <p:spPr/>
        <p:txBody>
          <a:bodyPr/>
          <a:lstStyle/>
          <a:p>
            <a:pPr eaLnBrk="1" hangingPunct="1">
              <a:defRPr/>
            </a:pPr>
            <a:r>
              <a:rPr lang="en-US" altLang="en-US"/>
              <a:t>Starting Java Applications</a:t>
            </a:r>
            <a:endParaRPr lang="en-AU" altLang="en-US"/>
          </a:p>
        </p:txBody>
      </p:sp>
      <p:sp>
        <p:nvSpPr>
          <p:cNvPr id="228356" name="AutoShape 4"/>
          <p:cNvSpPr>
            <a:spLocks/>
          </p:cNvSpPr>
          <p:nvPr/>
        </p:nvSpPr>
        <p:spPr bwMode="auto">
          <a:xfrm>
            <a:off x="7527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Simple portable instruction set for the JVM</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7" name="AutoShape 5"/>
          <p:cNvSpPr>
            <a:spLocks/>
          </p:cNvSpPr>
          <p:nvPr/>
        </p:nvSpPr>
        <p:spPr bwMode="auto">
          <a:xfrm>
            <a:off x="8680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Interprets bytecodes</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8" name="AutoShape 6"/>
          <p:cNvSpPr>
            <a:spLocks/>
          </p:cNvSpPr>
          <p:nvPr/>
        </p:nvSpPr>
        <p:spPr bwMode="auto">
          <a:xfrm>
            <a:off x="1558925" y="4005263"/>
            <a:ext cx="1849438" cy="1800225"/>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Compiles bytecodes of “hot” methods into native code for host machine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12946087"/>
      </p:ext>
    </p:extLst>
  </p:cSld>
  <p:clrMapOvr>
    <a:masterClrMapping/>
  </p:clrMapOvr>
  <p:transition spd="med">
    <p:random/>
    <p:sndAc>
      <p:stSnd>
        <p:snd r:embed="rId3" name="chimes.wav"/>
      </p:stSnd>
    </p:sndAc>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13  A C Sort Example To Put it All Together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1150537651"/>
      </p:ext>
    </p:extLst>
  </p:cSld>
  <p:clrMapOvr>
    <a:masterClrMapping/>
  </p:clrMapOvr>
  <p:transition spd="med">
    <p:random/>
    <p:sndAc>
      <p:stSnd>
        <p:snd r:embed="rId2" name="chimes.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Rot="1" noChangeArrowheads="1"/>
          </p:cNvSpPr>
          <p:nvPr>
            <p:ph idx="1"/>
          </p:nvPr>
        </p:nvSpPr>
        <p:spPr>
          <a:xfrm>
            <a:off x="1559496" y="908720"/>
            <a:ext cx="9721080" cy="5111750"/>
          </a:xfrm>
        </p:spPr>
        <p:txBody>
          <a:bodyPr>
            <a:normAutofit lnSpcReduction="10000"/>
          </a:bodyPr>
          <a:lstStyle/>
          <a:p>
            <a:pPr marL="0" indent="0">
              <a:lnSpc>
                <a:spcPct val="90000"/>
              </a:lnSpc>
              <a:buNone/>
            </a:pPr>
            <a:r>
              <a:rPr lang="en-US" altLang="zh-CN" dirty="0">
                <a:solidFill>
                  <a:srgbClr val="000000"/>
                </a:solidFill>
              </a:rPr>
              <a:t>translating C procedures</a:t>
            </a:r>
          </a:p>
          <a:p>
            <a:pPr lvl="1">
              <a:lnSpc>
                <a:spcPct val="90000"/>
              </a:lnSpc>
            </a:pPr>
            <a:r>
              <a:rPr lang="en-US" altLang="zh-CN" dirty="0">
                <a:solidFill>
                  <a:srgbClr val="000000"/>
                </a:solidFill>
              </a:rPr>
              <a:t> Allocate registers to program variables</a:t>
            </a:r>
            <a:r>
              <a:rPr lang="zh-CN" altLang="en-US" dirty="0">
                <a:solidFill>
                  <a:srgbClr val="000000"/>
                </a:solidFill>
              </a:rPr>
              <a:t>分配</a:t>
            </a:r>
            <a:endParaRPr lang="en-US" altLang="zh-CN" dirty="0">
              <a:solidFill>
                <a:srgbClr val="000000"/>
              </a:solidFill>
            </a:endParaRPr>
          </a:p>
          <a:p>
            <a:pPr lvl="1">
              <a:lnSpc>
                <a:spcPct val="90000"/>
              </a:lnSpc>
            </a:pPr>
            <a:r>
              <a:rPr lang="en-US" altLang="zh-CN" dirty="0">
                <a:solidFill>
                  <a:srgbClr val="000000"/>
                </a:solidFill>
              </a:rPr>
              <a:t> Produce code for the body of the procedures</a:t>
            </a:r>
            <a:r>
              <a:rPr lang="zh-CN" altLang="en-US" dirty="0">
                <a:solidFill>
                  <a:srgbClr val="000000"/>
                </a:solidFill>
              </a:rPr>
              <a:t>传参</a:t>
            </a:r>
            <a:endParaRPr lang="en-US" altLang="zh-CN" dirty="0">
              <a:solidFill>
                <a:srgbClr val="000000"/>
              </a:solidFill>
            </a:endParaRPr>
          </a:p>
          <a:p>
            <a:pPr lvl="1">
              <a:lnSpc>
                <a:spcPct val="90000"/>
              </a:lnSpc>
            </a:pPr>
            <a:r>
              <a:rPr lang="en-US" altLang="zh-CN" dirty="0">
                <a:solidFill>
                  <a:srgbClr val="000000"/>
                </a:solidFill>
              </a:rPr>
              <a:t> Preserve registers across the  procedures invocation</a:t>
            </a:r>
            <a:r>
              <a:rPr lang="zh-CN" altLang="en-US" dirty="0">
                <a:solidFill>
                  <a:srgbClr val="000000"/>
                </a:solidFill>
              </a:rPr>
              <a:t>保存</a:t>
            </a:r>
            <a:endParaRPr lang="en-US" altLang="zh-CN" dirty="0">
              <a:solidFill>
                <a:srgbClr val="000000"/>
              </a:solidFill>
            </a:endParaRPr>
          </a:p>
          <a:p>
            <a:pPr>
              <a:lnSpc>
                <a:spcPct val="90000"/>
              </a:lnSpc>
            </a:pPr>
            <a:r>
              <a:rPr lang="en-US" altLang="zh-CN" dirty="0">
                <a:solidFill>
                  <a:srgbClr val="000000"/>
                </a:solidFill>
              </a:rPr>
              <a:t> Procedure </a:t>
            </a:r>
            <a:r>
              <a:rPr lang="en-US" altLang="zh-CN" i="1" dirty="0">
                <a:solidFill>
                  <a:srgbClr val="000000"/>
                </a:solidFill>
              </a:rPr>
              <a:t>swap</a:t>
            </a:r>
          </a:p>
          <a:p>
            <a:pPr lvl="1">
              <a:lnSpc>
                <a:spcPct val="90000"/>
              </a:lnSpc>
            </a:pPr>
            <a:r>
              <a:rPr lang="en-US" altLang="zh-CN" i="1" dirty="0">
                <a:solidFill>
                  <a:srgbClr val="000000"/>
                </a:solidFill>
              </a:rPr>
              <a:t> </a:t>
            </a:r>
            <a:r>
              <a:rPr lang="en-US" altLang="zh-CN" dirty="0">
                <a:solidFill>
                  <a:srgbClr val="000000"/>
                </a:solidFill>
              </a:rPr>
              <a:t>C code</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void   swap ( long  </a:t>
            </a:r>
            <a:r>
              <a:rPr lang="en-US" altLang="zh-CN" dirty="0" err="1">
                <a:solidFill>
                  <a:srgbClr val="000000"/>
                </a:solidFill>
                <a:latin typeface="Times New Roman" panose="02020603050405020304" pitchFamily="18" charset="0"/>
              </a:rPr>
              <a:t>long</a:t>
            </a:r>
            <a:r>
              <a:rPr lang="en-US" altLang="zh-CN" dirty="0">
                <a:solidFill>
                  <a:srgbClr val="000000"/>
                </a:solidFill>
                <a:latin typeface="Times New Roman" panose="02020603050405020304" pitchFamily="18" charset="0"/>
              </a:rPr>
              <a:t>    v[  ] ,    </a:t>
            </a:r>
            <a:r>
              <a:rPr lang="en-US" altLang="zh-CN" dirty="0" err="1">
                <a:solidFill>
                  <a:srgbClr val="000000"/>
                </a:solidFill>
                <a:latin typeface="Times New Roman" panose="02020603050405020304" pitchFamily="18" charset="0"/>
              </a:rPr>
              <a:t>size_t</a:t>
            </a:r>
            <a:r>
              <a:rPr lang="en-US" altLang="zh-CN" dirty="0">
                <a:solidFill>
                  <a:srgbClr val="000000"/>
                </a:solidFill>
                <a:latin typeface="Times New Roman" panose="02020603050405020304" pitchFamily="18" charset="0"/>
              </a:rPr>
              <a:t>  k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long  </a:t>
            </a:r>
            <a:r>
              <a:rPr lang="en-US" altLang="zh-CN" dirty="0" err="1">
                <a:solidFill>
                  <a:srgbClr val="000000"/>
                </a:solidFill>
                <a:latin typeface="Times New Roman" panose="02020603050405020304" pitchFamily="18" charset="0"/>
              </a:rPr>
              <a:t>lon</a:t>
            </a:r>
            <a:r>
              <a:rPr lang="en-US" altLang="zh-CN" dirty="0">
                <a:solidFill>
                  <a:srgbClr val="000000"/>
                </a:solidFill>
                <a:latin typeface="Times New Roman" panose="02020603050405020304" pitchFamily="18" charset="0"/>
              </a:rPr>
              <a:t>   temp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temp  =  v[ k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  v[ k + 1 ] ;</a:t>
            </a:r>
          </a:p>
          <a:p>
            <a:pPr lvl="1">
              <a:lnSpc>
                <a:spcPct val="90000"/>
              </a:lnSpc>
              <a:buFont typeface="Wingdings" panose="05000000000000000000" pitchFamily="2" charset="2"/>
              <a:buNone/>
            </a:pPr>
            <a:r>
              <a:rPr lang="en-US" altLang="zh-CN" dirty="0">
                <a:solidFill>
                  <a:srgbClr val="000000"/>
                </a:solidFill>
                <a:latin typeface="Times New Roman" panose="02020603050405020304" pitchFamily="18" charset="0"/>
              </a:rPr>
              <a:t>            v[ k + 1 ]  =  temp ;</a:t>
            </a:r>
          </a:p>
          <a:p>
            <a:pPr lvl="1">
              <a:lnSpc>
                <a:spcPct val="90000"/>
              </a:lnSpc>
              <a:buFont typeface="Wingdings" panose="05000000000000000000" pitchFamily="2" charset="2"/>
              <a:buNone/>
            </a:pPr>
            <a:r>
              <a:rPr lang="en-US" altLang="zh-CN" dirty="0">
                <a:solidFill>
                  <a:srgbClr val="000000"/>
                </a:solidFill>
              </a:rPr>
              <a:t>     }</a:t>
            </a:r>
          </a:p>
        </p:txBody>
      </p:sp>
    </p:spTree>
    <p:extLst>
      <p:ext uri="{BB962C8B-B14F-4D97-AF65-F5344CB8AC3E}">
        <p14:creationId xmlns:p14="http://schemas.microsoft.com/office/powerpoint/2010/main" val="2051907412"/>
      </p:ext>
    </p:extLst>
  </p:cSld>
  <p:clrMapOvr>
    <a:masterClrMapping/>
  </p:clrMapOvr>
  <p:transition spd="med">
    <p:random/>
    <p:sndAc>
      <p:stSnd>
        <p:snd r:embed="rId3" name="chimes.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1631504" y="476672"/>
            <a:ext cx="8540750" cy="5184775"/>
          </a:xfrm>
        </p:spPr>
        <p:txBody>
          <a:bodyPr>
            <a:normAutofit lnSpcReduction="10000"/>
          </a:bodyPr>
          <a:lstStyle/>
          <a:p>
            <a:pPr lvl="1"/>
            <a:r>
              <a:rPr lang="zh-CN" altLang="en-US" dirty="0"/>
              <a:t> </a:t>
            </a:r>
            <a:r>
              <a:rPr lang="en-US" altLang="zh-CN" dirty="0"/>
              <a:t>Register allocation for </a:t>
            </a:r>
            <a:r>
              <a:rPr lang="en-US" altLang="zh-CN" i="1" dirty="0"/>
              <a:t>swap</a:t>
            </a:r>
          </a:p>
          <a:p>
            <a:pPr lvl="1">
              <a:buFont typeface="Wingdings" panose="05000000000000000000" pitchFamily="2" charset="2"/>
              <a:buNone/>
            </a:pPr>
            <a:r>
              <a:rPr lang="en-US" altLang="zh-CN" sz="2800" i="1" dirty="0"/>
              <a:t>     </a:t>
            </a:r>
            <a:r>
              <a:rPr lang="en-US" altLang="zh-CN" sz="2000" dirty="0">
                <a:latin typeface="Times New Roman" panose="02020603050405020304" pitchFamily="18" charset="0"/>
              </a:rPr>
              <a:t>v ---- x10      k ---- x11       temp  ---- x5</a:t>
            </a:r>
            <a:endParaRPr lang="en-US" altLang="zh-CN" sz="2800" dirty="0"/>
          </a:p>
          <a:p>
            <a:pPr lvl="1"/>
            <a:r>
              <a:rPr lang="en-US" altLang="zh-CN" i="1" dirty="0"/>
              <a:t> swap </a:t>
            </a:r>
            <a:r>
              <a:rPr lang="en-US" altLang="zh-CN" dirty="0"/>
              <a:t>is </a:t>
            </a:r>
            <a:r>
              <a:rPr lang="en-US" altLang="zh-CN" b="1" dirty="0"/>
              <a:t>a </a:t>
            </a:r>
            <a:r>
              <a:rPr lang="en-US" altLang="zh-CN" b="1" dirty="0">
                <a:solidFill>
                  <a:srgbClr val="0000FF"/>
                </a:solidFill>
              </a:rPr>
              <a:t>leaf</a:t>
            </a:r>
            <a:r>
              <a:rPr lang="en-US" altLang="zh-CN" b="1" dirty="0"/>
              <a:t> </a:t>
            </a:r>
            <a:r>
              <a:rPr lang="en-US" altLang="zh-CN" dirty="0"/>
              <a:t>procedure, nothing to preserve</a:t>
            </a:r>
          </a:p>
          <a:p>
            <a:pPr lvl="1"/>
            <a:r>
              <a:rPr lang="en-US" altLang="zh-CN" dirty="0"/>
              <a:t> RISC-V code for the procedure </a:t>
            </a:r>
            <a:r>
              <a:rPr lang="en-US" altLang="zh-CN" i="1" dirty="0"/>
              <a:t>swap</a:t>
            </a:r>
          </a:p>
          <a:p>
            <a:pPr lvl="2"/>
            <a:r>
              <a:rPr lang="en-US" altLang="zh-CN" sz="2400" b="1" dirty="0">
                <a:solidFill>
                  <a:schemeClr val="tx2"/>
                </a:solidFill>
                <a:latin typeface="Times New Roman" panose="02020603050405020304" pitchFamily="18" charset="0"/>
              </a:rPr>
              <a:t> Procedure body</a:t>
            </a:r>
            <a:endParaRPr lang="en-US" altLang="zh-CN" sz="2400" i="1" dirty="0"/>
          </a:p>
          <a:p>
            <a:pPr lvl="1">
              <a:buFont typeface="Wingdings" panose="05000000000000000000" pitchFamily="2" charset="2"/>
              <a:buNone/>
            </a:pPr>
            <a:r>
              <a:rPr lang="en-US" altLang="zh-CN" dirty="0">
                <a:latin typeface="Times New Roman" panose="02020603050405020304" pitchFamily="18" charset="0"/>
              </a:rPr>
              <a:t>      swap:    </a:t>
            </a:r>
            <a:r>
              <a:rPr lang="en-US" altLang="zh-CN" dirty="0" err="1">
                <a:latin typeface="Times New Roman" panose="02020603050405020304" pitchFamily="18" charset="0"/>
              </a:rPr>
              <a:t>slli</a:t>
            </a:r>
            <a:r>
              <a:rPr lang="en-US" altLang="zh-CN" dirty="0">
                <a:latin typeface="Times New Roman" panose="02020603050405020304" pitchFamily="18" charset="0"/>
              </a:rPr>
              <a:t>    x6,  x11, 3              //   x6  =  k  *  8  </a:t>
            </a:r>
          </a:p>
          <a:p>
            <a:pPr lvl="1">
              <a:buFont typeface="Wingdings" panose="05000000000000000000" pitchFamily="2" charset="2"/>
              <a:buNone/>
            </a:pPr>
            <a:r>
              <a:rPr lang="en-US" altLang="zh-CN" dirty="0">
                <a:latin typeface="Times New Roman" panose="02020603050405020304" pitchFamily="18" charset="0"/>
              </a:rPr>
              <a:t>		             add    x6,  x10, x6           //   x6  =  v  +  ( k  *  8 )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0(x6)               //   x5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x7 ← v[ k + 1 ]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x7, 0(x6)                //   v[k+1] → v[ k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a:t>
            </a:r>
            <a:r>
              <a:rPr lang="en-US" altLang="zh-CN" b="1" dirty="0">
                <a:solidFill>
                  <a:srgbClr val="FF0000"/>
                </a:solidFill>
                <a:latin typeface="Times New Roman" panose="02020603050405020304" pitchFamily="18" charset="0"/>
              </a:rPr>
              <a:t>8</a:t>
            </a:r>
            <a:r>
              <a:rPr lang="en-US" altLang="zh-CN" dirty="0">
                <a:latin typeface="Times New Roman" panose="02020603050405020304" pitchFamily="18" charset="0"/>
              </a:rPr>
              <a:t>(x6)                //   v[k] → v[ k + 1 ] </a:t>
            </a:r>
          </a:p>
          <a:p>
            <a:pPr lvl="2"/>
            <a:r>
              <a:rPr lang="en-US" altLang="zh-CN" sz="2400" b="1" dirty="0">
                <a:solidFill>
                  <a:schemeClr val="tx2"/>
                </a:solidFill>
                <a:latin typeface="Times New Roman" panose="02020603050405020304" pitchFamily="18" charset="0"/>
              </a:rPr>
              <a:t> Procedure return</a:t>
            </a:r>
            <a:endParaRPr lang="en-US" altLang="zh-CN" sz="2400" i="1" dirty="0"/>
          </a:p>
          <a:p>
            <a:pPr lvl="1">
              <a:buFont typeface="Wingdings" panose="05000000000000000000" pitchFamily="2" charset="2"/>
              <a:buNone/>
            </a:pPr>
            <a:r>
              <a:rPr lang="en-US" altLang="zh-CN" dirty="0">
                <a:latin typeface="Arial Unicode MS" panose="020B0604020202020204" pitchFamily="34" charset="-122"/>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0(x1)                //</a:t>
            </a:r>
            <a:r>
              <a:rPr lang="zh-CN" altLang="en-US" dirty="0">
                <a:latin typeface="Times New Roman" panose="02020603050405020304" pitchFamily="18" charset="0"/>
              </a:rPr>
              <a:t>把返回地址压栈</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048278319"/>
      </p:ext>
    </p:extLst>
  </p:cSld>
  <p:clrMapOvr>
    <a:masterClrMapping/>
  </p:clrMapOvr>
  <p:transition spd="med">
    <p:random/>
    <p:sndAc>
      <p:stSnd>
        <p:snd r:embed="rId3" name="chimes.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idx="1"/>
          </p:nvPr>
        </p:nvSpPr>
        <p:spPr>
          <a:xfrm>
            <a:off x="1538288" y="764704"/>
            <a:ext cx="8540750" cy="5113338"/>
          </a:xfrm>
        </p:spPr>
        <p:txBody>
          <a:bodyPr>
            <a:normAutofit lnSpcReduction="10000"/>
          </a:bodyPr>
          <a:lstStyle/>
          <a:p>
            <a:pPr>
              <a:lnSpc>
                <a:spcPct val="90000"/>
              </a:lnSpc>
            </a:pPr>
            <a:r>
              <a:rPr lang="zh-CN" altLang="en-US" dirty="0"/>
              <a:t> </a:t>
            </a:r>
            <a:r>
              <a:rPr lang="en-US" altLang="zh-CN" dirty="0"/>
              <a:t>Procedure </a:t>
            </a:r>
            <a:r>
              <a:rPr lang="en-US" altLang="zh-CN" b="1" i="1" dirty="0">
                <a:solidFill>
                  <a:srgbClr val="FF0000"/>
                </a:solidFill>
              </a:rPr>
              <a:t>sort</a:t>
            </a:r>
          </a:p>
          <a:p>
            <a:pPr lvl="1">
              <a:lnSpc>
                <a:spcPct val="90000"/>
              </a:lnSpc>
            </a:pPr>
            <a:r>
              <a:rPr lang="en-US" altLang="zh-CN" i="1" dirty="0"/>
              <a:t> </a:t>
            </a:r>
            <a:r>
              <a:rPr lang="en-US" altLang="zh-CN" dirty="0"/>
              <a:t>C code</a:t>
            </a:r>
          </a:p>
          <a:p>
            <a:pPr lvl="1">
              <a:lnSpc>
                <a:spcPct val="90000"/>
              </a:lnSpc>
              <a:buFont typeface="Wingdings" panose="05000000000000000000" pitchFamily="2" charset="2"/>
              <a:buNone/>
            </a:pPr>
            <a:r>
              <a:rPr lang="en-US" altLang="zh-CN" sz="1800" dirty="0">
                <a:latin typeface="Times New Roman" panose="02020603050405020304" pitchFamily="18" charset="0"/>
              </a:rPr>
              <a:t>     void  sort (long  </a:t>
            </a:r>
            <a:r>
              <a:rPr lang="en-US" altLang="zh-CN" sz="1800" dirty="0" err="1">
                <a:latin typeface="Times New Roman" panose="02020603050405020304" pitchFamily="18" charset="0"/>
              </a:rPr>
              <a:t>long</a:t>
            </a:r>
            <a:r>
              <a:rPr lang="en-US" altLang="zh-CN" sz="1800" dirty="0">
                <a:latin typeface="Times New Roman" panose="02020603050405020304" pitchFamily="18" charset="0"/>
              </a:rPr>
              <a:t>    v[  ] ,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n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size_t</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j ;</a:t>
            </a:r>
          </a:p>
          <a:p>
            <a:pPr lvl="1">
              <a:lnSpc>
                <a:spcPct val="90000"/>
              </a:lnSpc>
              <a:buFont typeface="Wingdings" panose="05000000000000000000" pitchFamily="2" charset="2"/>
              <a:buNone/>
            </a:pPr>
            <a:r>
              <a:rPr lang="en-US" altLang="zh-CN" sz="1800" dirty="0">
                <a:latin typeface="Times New Roman" panose="02020603050405020304" pitchFamily="18" charset="0"/>
              </a:rPr>
              <a:t>             for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&lt;  n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1 ) {</a:t>
            </a:r>
          </a:p>
          <a:p>
            <a:pPr lvl="1">
              <a:lnSpc>
                <a:spcPct val="90000"/>
              </a:lnSpc>
              <a:buFont typeface="Wingdings" panose="05000000000000000000" pitchFamily="2" charset="2"/>
              <a:buNone/>
            </a:pPr>
            <a:r>
              <a:rPr lang="en-US" altLang="zh-CN" sz="1800" dirty="0">
                <a:latin typeface="Times New Roman" panose="02020603050405020304" pitchFamily="18" charset="0"/>
              </a:rPr>
              <a:t>                    for ( j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 j  &gt;=  0  &amp;&amp;  v[j]  &gt;  v[j+1] ; j -=  1 )</a:t>
            </a:r>
          </a:p>
          <a:p>
            <a:pPr lvl="1">
              <a:lnSpc>
                <a:spcPct val="90000"/>
              </a:lnSpc>
              <a:buFont typeface="Wingdings" panose="05000000000000000000" pitchFamily="2" charset="2"/>
              <a:buNone/>
            </a:pPr>
            <a:r>
              <a:rPr lang="en-US" altLang="zh-CN" sz="1800" dirty="0">
                <a:latin typeface="Times New Roman" panose="02020603050405020304" pitchFamily="18" charset="0"/>
              </a:rPr>
              <a:t>                             swap ( v ,  j )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buFont typeface="Wingdings" panose="05000000000000000000" pitchFamily="2" charset="2"/>
              <a:buNone/>
            </a:pPr>
            <a:r>
              <a:rPr lang="en-US" altLang="zh-CN" sz="1800" dirty="0">
                <a:latin typeface="Times New Roman" panose="02020603050405020304" pitchFamily="18" charset="0"/>
              </a:rPr>
              <a:t>     }</a:t>
            </a:r>
          </a:p>
          <a:p>
            <a:pPr lvl="1">
              <a:lnSpc>
                <a:spcPct val="90000"/>
              </a:lnSpc>
            </a:pPr>
            <a:r>
              <a:rPr lang="en-US" altLang="zh-CN" dirty="0"/>
              <a:t> </a:t>
            </a:r>
            <a:r>
              <a:rPr lang="en-US" altLang="zh-CN" b="1" dirty="0">
                <a:solidFill>
                  <a:srgbClr val="FF0000"/>
                </a:solidFill>
              </a:rPr>
              <a:t>Register allocation</a:t>
            </a:r>
            <a:r>
              <a:rPr lang="en-US" altLang="zh-CN" dirty="0"/>
              <a:t> for </a:t>
            </a:r>
            <a:r>
              <a:rPr lang="en-US" altLang="zh-CN" i="1" dirty="0"/>
              <a:t>sort</a:t>
            </a:r>
          </a:p>
          <a:p>
            <a:pPr lvl="1">
              <a:lnSpc>
                <a:spcPct val="90000"/>
              </a:lnSpc>
              <a:buFont typeface="Wingdings" panose="05000000000000000000" pitchFamily="2" charset="2"/>
              <a:buNone/>
            </a:pPr>
            <a:r>
              <a:rPr lang="en-US" altLang="zh-CN" sz="2400" i="1" dirty="0"/>
              <a:t>     </a:t>
            </a:r>
            <a:r>
              <a:rPr lang="en-US" altLang="zh-CN" dirty="0">
                <a:latin typeface="Times New Roman" panose="02020603050405020304" pitchFamily="18" charset="0"/>
              </a:rPr>
              <a:t>v ---- x10      n ---- x11       </a:t>
            </a:r>
            <a:r>
              <a:rPr lang="en-US" altLang="zh-CN" dirty="0" err="1">
                <a:latin typeface="Times New Roman" panose="02020603050405020304" pitchFamily="18" charset="0"/>
              </a:rPr>
              <a:t>i</a:t>
            </a:r>
            <a:r>
              <a:rPr lang="en-US" altLang="zh-CN" dirty="0">
                <a:latin typeface="Times New Roman" panose="02020603050405020304" pitchFamily="18" charset="0"/>
              </a:rPr>
              <a:t> ---- x19      j ---- x20</a:t>
            </a:r>
            <a:endParaRPr lang="en-US" altLang="zh-CN" sz="2400" dirty="0"/>
          </a:p>
          <a:p>
            <a:pPr lvl="1">
              <a:lnSpc>
                <a:spcPct val="90000"/>
              </a:lnSpc>
            </a:pPr>
            <a:r>
              <a:rPr lang="en-US" altLang="zh-CN" dirty="0"/>
              <a:t> </a:t>
            </a:r>
            <a:r>
              <a:rPr lang="en-US" altLang="zh-CN" b="1" dirty="0">
                <a:solidFill>
                  <a:srgbClr val="FF0000"/>
                </a:solidFill>
              </a:rPr>
              <a:t>Passing parameters</a:t>
            </a:r>
            <a:r>
              <a:rPr lang="en-US" altLang="zh-CN" dirty="0"/>
              <a:t> in </a:t>
            </a:r>
            <a:r>
              <a:rPr lang="en-US" altLang="zh-CN" i="1" dirty="0"/>
              <a:t>sort</a:t>
            </a:r>
          </a:p>
          <a:p>
            <a:pPr lvl="1">
              <a:lnSpc>
                <a:spcPct val="90000"/>
              </a:lnSpc>
            </a:pPr>
            <a:r>
              <a:rPr lang="en-US" altLang="zh-CN" dirty="0"/>
              <a:t> </a:t>
            </a:r>
            <a:r>
              <a:rPr lang="en-US" altLang="zh-CN" b="1" dirty="0">
                <a:solidFill>
                  <a:srgbClr val="FF0000"/>
                </a:solidFill>
              </a:rPr>
              <a:t>Preserving registers</a:t>
            </a:r>
            <a:r>
              <a:rPr lang="en-US" altLang="zh-CN" dirty="0"/>
              <a:t> in </a:t>
            </a:r>
            <a:r>
              <a:rPr lang="en-US" altLang="zh-CN" i="1" dirty="0"/>
              <a:t>sort</a:t>
            </a:r>
          </a:p>
          <a:p>
            <a:pPr lvl="1">
              <a:lnSpc>
                <a:spcPct val="90000"/>
              </a:lnSpc>
              <a:buFont typeface="Wingdings" panose="05000000000000000000" pitchFamily="2" charset="2"/>
              <a:buNone/>
            </a:pPr>
            <a:r>
              <a:rPr lang="en-US" altLang="zh-CN" i="1" dirty="0">
                <a:latin typeface="Times New Roman" panose="02020603050405020304" pitchFamily="18" charset="0"/>
              </a:rPr>
              <a:t>      </a:t>
            </a:r>
            <a:r>
              <a:rPr lang="en-US" altLang="zh-CN" dirty="0">
                <a:latin typeface="Times New Roman" panose="02020603050405020304" pitchFamily="18" charset="0"/>
              </a:rPr>
              <a:t>x1 ,  x19, x20, x21, x22</a:t>
            </a:r>
          </a:p>
        </p:txBody>
      </p:sp>
      <p:sp>
        <p:nvSpPr>
          <p:cNvPr id="240643" name="Text Box 3"/>
          <p:cNvSpPr txBox="1">
            <a:spLocks noChangeArrowheads="1"/>
          </p:cNvSpPr>
          <p:nvPr/>
        </p:nvSpPr>
        <p:spPr bwMode="auto">
          <a:xfrm>
            <a:off x="8401050" y="83661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96292" name="Group 4"/>
          <p:cNvGraphicFramePr>
            <a:graphicFrameLocks noGrp="1"/>
          </p:cNvGraphicFramePr>
          <p:nvPr>
            <p:extLst>
              <p:ext uri="{D42A27DB-BD31-4B8C-83A1-F6EECF244321}">
                <p14:modId xmlns:p14="http://schemas.microsoft.com/office/powerpoint/2010/main" val="446046551"/>
              </p:ext>
            </p:extLst>
          </p:nvPr>
        </p:nvGraphicFramePr>
        <p:xfrm>
          <a:off x="9768011" y="1602346"/>
          <a:ext cx="1103313" cy="2808288"/>
        </p:xfrm>
        <a:graphic>
          <a:graphicData uri="http://schemas.openxmlformats.org/drawingml/2006/table">
            <a:tbl>
              <a:tblPr/>
              <a:tblGrid>
                <a:gridCol w="1103313">
                  <a:extLst>
                    <a:ext uri="{9D8B030D-6E8A-4147-A177-3AD203B41FA5}">
                      <a16:colId xmlns:a16="http://schemas.microsoft.com/office/drawing/2014/main" val="20000"/>
                    </a:ext>
                  </a:extLst>
                </a:gridCol>
              </a:tblGrid>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V[0]</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V[2]</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168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V[n-1]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0658" name="AutoShape 18"/>
          <p:cNvSpPr>
            <a:spLocks noChangeArrowheads="1"/>
          </p:cNvSpPr>
          <p:nvPr/>
        </p:nvSpPr>
        <p:spPr bwMode="auto">
          <a:xfrm>
            <a:off x="9552111" y="1818246"/>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59" name="AutoShape 19"/>
          <p:cNvSpPr>
            <a:spLocks noChangeArrowheads="1"/>
          </p:cNvSpPr>
          <p:nvPr/>
        </p:nvSpPr>
        <p:spPr bwMode="auto">
          <a:xfrm flipH="1" flipV="1">
            <a:off x="10920536" y="1746808"/>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60" name="Text Box 20"/>
          <p:cNvSpPr txBox="1">
            <a:spLocks noChangeArrowheads="1"/>
          </p:cNvSpPr>
          <p:nvPr/>
        </p:nvSpPr>
        <p:spPr bwMode="auto">
          <a:xfrm>
            <a:off x="8183686" y="1459471"/>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800" dirty="0">
                <a:solidFill>
                  <a:srgbClr val="FF0000"/>
                </a:solidFill>
                <a:latin typeface="Arial" panose="020B0604020202020204" pitchFamily="34" charset="0"/>
                <a:ea typeface="宋体" panose="02010600030101010101" pitchFamily="2" charset="-122"/>
                <a:cs typeface="Arial Unicode MS" panose="020B0604020202020204" pitchFamily="34" charset="-122"/>
              </a:rPr>
              <a:t>If V[0]&gt; V[1]</a:t>
            </a:r>
          </a:p>
        </p:txBody>
      </p:sp>
    </p:spTree>
    <p:extLst>
      <p:ext uri="{BB962C8B-B14F-4D97-AF65-F5344CB8AC3E}">
        <p14:creationId xmlns:p14="http://schemas.microsoft.com/office/powerpoint/2010/main" val="1123008313"/>
      </p:ext>
    </p:extLst>
  </p:cSld>
  <p:clrMapOvr>
    <a:masterClrMapping/>
  </p:clrMapOvr>
  <p:transition spd="med">
    <p:random/>
    <p:sndAc>
      <p:stSnd>
        <p:snd r:embed="rId3" name="chimes.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idx="1"/>
          </p:nvPr>
        </p:nvSpPr>
        <p:spPr>
          <a:xfrm>
            <a:off x="1631504" y="-28228"/>
            <a:ext cx="8540750" cy="5905500"/>
          </a:xfrm>
        </p:spPr>
        <p:txBody>
          <a:bodyPr>
            <a:normAutofit lnSpcReduction="10000"/>
          </a:bodyPr>
          <a:lstStyle/>
          <a:p>
            <a:pPr lvl="1">
              <a:lnSpc>
                <a:spcPct val="90000"/>
              </a:lnSpc>
            </a:pPr>
            <a:r>
              <a:rPr lang="zh-CN" altLang="en-US" dirty="0"/>
              <a:t> </a:t>
            </a:r>
            <a:r>
              <a:rPr lang="en-US" altLang="zh-CN" sz="2800" dirty="0">
                <a:solidFill>
                  <a:srgbClr val="FF0000"/>
                </a:solidFill>
              </a:rPr>
              <a:t>RISC V Code for the procedure </a:t>
            </a:r>
            <a:r>
              <a:rPr lang="en-US" altLang="zh-CN" sz="2800" i="1" dirty="0">
                <a:solidFill>
                  <a:srgbClr val="FF0000"/>
                </a:solidFill>
              </a:rPr>
              <a:t>sort</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Saving registers</a:t>
            </a:r>
            <a:r>
              <a:rPr lang="zh-CN" altLang="en-US" sz="2400" b="1" dirty="0">
                <a:solidFill>
                  <a:srgbClr val="FF0000"/>
                </a:solidFill>
                <a:latin typeface="Times New Roman" panose="02020603050405020304" pitchFamily="18" charset="0"/>
              </a:rPr>
              <a:t>压栈</a:t>
            </a:r>
            <a:endParaRPr lang="en-US" altLang="zh-CN" sz="2400" b="1" dirty="0">
              <a:solidFill>
                <a:srgbClr val="FF0000"/>
              </a:solidFill>
              <a:latin typeface="Times New Roman" panose="02020603050405020304" pitchFamily="18" charset="0"/>
            </a:endParaRPr>
          </a:p>
          <a:p>
            <a:pPr lvl="1">
              <a:lnSpc>
                <a:spcPct val="90000"/>
              </a:lnSpc>
              <a:buFont typeface="Wingdings" panose="05000000000000000000" pitchFamily="2" charset="2"/>
              <a:buNone/>
            </a:pPr>
            <a:r>
              <a:rPr lang="en-US" altLang="zh-CN" sz="2000" dirty="0">
                <a:latin typeface="Times New Roman" panose="02020603050405020304" pitchFamily="18" charset="0"/>
              </a:rPr>
              <a:t>      sort: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-40         // make room on stack for 5 registers</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 32(</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return address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x22, 24(</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x22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x21, 16(</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x21 on stack </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x20,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x20 on stack</a:t>
            </a:r>
          </a:p>
          <a:p>
            <a:pPr lvl="1">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x19,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x19 on stack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body{Outer loop   {Inner loop}   }</a:t>
            </a: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Restoring registers</a:t>
            </a:r>
            <a:r>
              <a:rPr lang="zh-CN" altLang="en-US" sz="2400" b="1" dirty="0">
                <a:solidFill>
                  <a:srgbClr val="FF0000"/>
                </a:solidFill>
                <a:latin typeface="Times New Roman" panose="02020603050405020304" pitchFamily="18" charset="0"/>
              </a:rPr>
              <a:t>出栈</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exit1:    </a:t>
            </a:r>
            <a:r>
              <a:rPr lang="en-US" altLang="zh-CN" dirty="0" err="1">
                <a:latin typeface="Times New Roman" panose="02020603050405020304" pitchFamily="18" charset="0"/>
              </a:rPr>
              <a:t>ld</a:t>
            </a:r>
            <a:r>
              <a:rPr lang="en-US" altLang="zh-CN" dirty="0">
                <a:latin typeface="Times New Roman" panose="02020603050405020304" pitchFamily="18" charset="0"/>
              </a:rPr>
              <a:t>     x19,  0(</a:t>
            </a:r>
            <a:r>
              <a:rPr lang="en-US" altLang="zh-CN" dirty="0" err="1">
                <a:latin typeface="Times New Roman" panose="02020603050405020304" pitchFamily="18" charset="0"/>
              </a:rPr>
              <a:t>sp</a:t>
            </a:r>
            <a:r>
              <a:rPr lang="en-US" altLang="zh-CN" dirty="0">
                <a:latin typeface="Times New Roman" panose="02020603050405020304" pitchFamily="18" charset="0"/>
              </a:rPr>
              <a:t>)              // restore x19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x20,  8(</a:t>
            </a:r>
            <a:r>
              <a:rPr lang="en-US" altLang="zh-CN" dirty="0" err="1">
                <a:latin typeface="Times New Roman" panose="02020603050405020304" pitchFamily="18" charset="0"/>
              </a:rPr>
              <a:t>sp</a:t>
            </a:r>
            <a:r>
              <a:rPr lang="en-US" altLang="zh-CN" dirty="0">
                <a:latin typeface="Times New Roman" panose="02020603050405020304" pitchFamily="18" charset="0"/>
              </a:rPr>
              <a:t>)             // restore x20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x21,  16(</a:t>
            </a:r>
            <a:r>
              <a:rPr lang="en-US" altLang="zh-CN" dirty="0" err="1">
                <a:latin typeface="Times New Roman" panose="02020603050405020304" pitchFamily="18" charset="0"/>
              </a:rPr>
              <a:t>sp</a:t>
            </a:r>
            <a:r>
              <a:rPr lang="en-US" altLang="zh-CN" dirty="0">
                <a:latin typeface="Times New Roman" panose="02020603050405020304" pitchFamily="18" charset="0"/>
              </a:rPr>
              <a:t>)           // restore x21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x22, 24(</a:t>
            </a:r>
            <a:r>
              <a:rPr lang="en-US" altLang="zh-CN" dirty="0" err="1">
                <a:latin typeface="Times New Roman" panose="02020603050405020304" pitchFamily="18" charset="0"/>
              </a:rPr>
              <a:t>sp</a:t>
            </a:r>
            <a:r>
              <a:rPr lang="en-US" altLang="zh-CN" dirty="0">
                <a:latin typeface="Times New Roman" panose="02020603050405020304" pitchFamily="18" charset="0"/>
              </a:rPr>
              <a:t>)            // restore x22 from stack</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x1, 32(</a:t>
            </a:r>
            <a:r>
              <a:rPr lang="en-US" altLang="zh-CN" dirty="0" err="1">
                <a:latin typeface="Times New Roman" panose="02020603050405020304" pitchFamily="18" charset="0"/>
              </a:rPr>
              <a:t>sp</a:t>
            </a:r>
            <a:r>
              <a:rPr lang="en-US" altLang="zh-CN" dirty="0">
                <a:latin typeface="Times New Roman" panose="02020603050405020304" pitchFamily="18" charset="0"/>
              </a:rPr>
              <a:t>)              // restore return address from stack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a:t>
            </a:r>
            <a:r>
              <a:rPr lang="en-US" altLang="zh-CN" dirty="0" err="1">
                <a:latin typeface="Times New Roman" panose="02020603050405020304" pitchFamily="18" charset="0"/>
              </a:rPr>
              <a:t>sp</a:t>
            </a:r>
            <a:r>
              <a:rPr lang="en-US" altLang="zh-CN" dirty="0">
                <a:latin typeface="Times New Roman" panose="02020603050405020304" pitchFamily="18" charset="0"/>
              </a:rPr>
              <a:t>, 40               // restore stack pointer</a:t>
            </a:r>
            <a:endParaRPr lang="en-US" altLang="zh-CN" dirty="0">
              <a:solidFill>
                <a:schemeClr val="tx2"/>
              </a:solidFill>
              <a:latin typeface="Times New Roman" panose="02020603050405020304" pitchFamily="18" charset="0"/>
            </a:endParaRPr>
          </a:p>
          <a:p>
            <a:pPr lvl="2">
              <a:lnSpc>
                <a:spcPct val="90000"/>
              </a:lnSpc>
            </a:pPr>
            <a:r>
              <a:rPr lang="en-US" altLang="zh-CN" sz="2400" b="1" dirty="0">
                <a:solidFill>
                  <a:schemeClr val="tx2"/>
                </a:solidFill>
                <a:latin typeface="Times New Roman" panose="02020603050405020304" pitchFamily="18" charset="0"/>
              </a:rPr>
              <a:t> </a:t>
            </a:r>
            <a:r>
              <a:rPr lang="en-US" altLang="zh-CN" sz="2400" b="1" dirty="0">
                <a:solidFill>
                  <a:srgbClr val="FF0000"/>
                </a:solidFill>
                <a:latin typeface="Times New Roman" panose="02020603050405020304" pitchFamily="18" charset="0"/>
              </a:rPr>
              <a:t>Procedure return</a:t>
            </a:r>
            <a:r>
              <a:rPr lang="zh-CN" altLang="en-US" sz="2400" b="1" dirty="0">
                <a:solidFill>
                  <a:srgbClr val="FF0000"/>
                </a:solidFill>
                <a:latin typeface="Times New Roman" panose="02020603050405020304" pitchFamily="18" charset="0"/>
              </a:rPr>
              <a:t>跳转到返回地址</a:t>
            </a:r>
            <a:endParaRPr lang="en-US" altLang="zh-CN" sz="24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jalr</a:t>
            </a:r>
            <a:r>
              <a:rPr lang="en-US" altLang="zh-CN" dirty="0">
                <a:latin typeface="Times New Roman" panose="02020603050405020304" pitchFamily="18" charset="0"/>
              </a:rPr>
              <a:t>    x0,   0(x0)             // return to calling routine</a:t>
            </a:r>
          </a:p>
        </p:txBody>
      </p:sp>
    </p:spTree>
    <p:extLst>
      <p:ext uri="{BB962C8B-B14F-4D97-AF65-F5344CB8AC3E}">
        <p14:creationId xmlns:p14="http://schemas.microsoft.com/office/powerpoint/2010/main" val="1713756390"/>
      </p:ext>
    </p:extLst>
  </p:cSld>
  <p:clrMapOvr>
    <a:masterClrMapping/>
  </p:clrMapOvr>
  <p:transition spd="med">
    <p:random/>
    <p:sndAc>
      <p:stSnd>
        <p:snd r:embed="rId3" name="chimes.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idx="1"/>
          </p:nvPr>
        </p:nvSpPr>
        <p:spPr>
          <a:xfrm>
            <a:off x="1775520" y="476672"/>
            <a:ext cx="8540750" cy="5256212"/>
          </a:xfrm>
        </p:spPr>
        <p:txBody>
          <a:bodyPr>
            <a:normAutofit lnSpcReduction="10000"/>
          </a:bodyPr>
          <a:lstStyle/>
          <a:p>
            <a:pPr lvl="2">
              <a:lnSpc>
                <a:spcPct val="90000"/>
              </a:lnSpc>
            </a:pPr>
            <a:r>
              <a:rPr lang="en-US" altLang="zh-CN" b="1" dirty="0">
                <a:solidFill>
                  <a:srgbClr val="FF0000"/>
                </a:solidFill>
                <a:latin typeface="Times New Roman" panose="02020603050405020304" pitchFamily="18" charset="0"/>
              </a:rPr>
              <a:t>Code for Procedure body</a:t>
            </a:r>
          </a:p>
          <a:p>
            <a:pPr lvl="3">
              <a:lnSpc>
                <a:spcPct val="90000"/>
              </a:lnSpc>
            </a:pPr>
            <a:r>
              <a:rPr lang="en-US" altLang="zh-CN" sz="1800" b="1" dirty="0"/>
              <a:t>Outer loop—first for loop</a:t>
            </a:r>
          </a:p>
          <a:p>
            <a:pPr lvl="2">
              <a:lnSpc>
                <a:spcPct val="90000"/>
              </a:lnSpc>
              <a:buFont typeface="Wingdings" panose="05000000000000000000" pitchFamily="2" charset="2"/>
              <a:buNone/>
            </a:pPr>
            <a:r>
              <a:rPr lang="en-US" altLang="zh-CN" dirty="0">
                <a:latin typeface="Times New Roman" panose="02020603050405020304" pitchFamily="18" charset="0"/>
              </a:rPr>
              <a:t>               for ( </a:t>
            </a:r>
            <a:r>
              <a:rPr lang="en-US" altLang="zh-CN" dirty="0" err="1">
                <a:latin typeface="Times New Roman" panose="02020603050405020304" pitchFamily="18" charset="0"/>
              </a:rPr>
              <a:t>i</a:t>
            </a:r>
            <a:r>
              <a:rPr lang="en-US" altLang="zh-CN" dirty="0">
                <a:latin typeface="Times New Roman" panose="02020603050405020304" pitchFamily="18" charset="0"/>
              </a:rPr>
              <a:t>  =  0 ; </a:t>
            </a:r>
            <a:r>
              <a:rPr lang="en-US" altLang="zh-CN" dirty="0" err="1">
                <a:latin typeface="Times New Roman" panose="02020603050405020304" pitchFamily="18" charset="0"/>
              </a:rPr>
              <a:t>i</a:t>
            </a:r>
            <a:r>
              <a:rPr lang="en-US" altLang="zh-CN" dirty="0">
                <a:latin typeface="Times New Roman" panose="02020603050405020304" pitchFamily="18" charset="0"/>
              </a:rPr>
              <a:t>  &lt;  n ; </a:t>
            </a:r>
            <a:r>
              <a:rPr lang="en-US" altLang="zh-CN" dirty="0" err="1">
                <a:latin typeface="Times New Roman" panose="02020603050405020304" pitchFamily="18" charset="0"/>
              </a:rPr>
              <a:t>i</a:t>
            </a:r>
            <a:r>
              <a:rPr lang="en-US" altLang="zh-CN" dirty="0">
                <a:latin typeface="Times New Roman" panose="02020603050405020304" pitchFamily="18" charset="0"/>
              </a:rPr>
              <a:t> + =  1 ) </a:t>
            </a:r>
            <a:r>
              <a:rPr lang="en-US" altLang="zh-CN" b="1" dirty="0">
                <a:latin typeface="Times New Roman" panose="02020603050405020304" pitchFamily="18" charset="0"/>
              </a:rPr>
              <a:t>{</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Move parameters</a:t>
            </a:r>
          </a:p>
          <a:p>
            <a:pPr lvl="3">
              <a:lnSpc>
                <a:spcPct val="90000"/>
              </a:lnSpc>
              <a:buFont typeface="Wingdings" panose="05000000000000000000" pitchFamily="2" charset="2"/>
              <a:buNone/>
            </a:pPr>
            <a:r>
              <a:rPr lang="en-US" altLang="zh-CN" dirty="0">
                <a:latin typeface="Times New Roman" panose="02020603050405020304" pitchFamily="18" charset="0"/>
              </a:rPr>
              <a:t> mv   x21, x10         //  copy parameter x10 into x21</a:t>
            </a:r>
          </a:p>
          <a:p>
            <a:pPr lvl="3">
              <a:lnSpc>
                <a:spcPct val="90000"/>
              </a:lnSpc>
              <a:buFont typeface="Wingdings" panose="05000000000000000000" pitchFamily="2" charset="2"/>
              <a:buNone/>
            </a:pPr>
            <a:r>
              <a:rPr lang="en-US" altLang="zh-CN" dirty="0"/>
              <a:t> </a:t>
            </a:r>
            <a:r>
              <a:rPr lang="en-US" altLang="zh-CN" dirty="0">
                <a:latin typeface="Times New Roman" panose="02020603050405020304" pitchFamily="18" charset="0"/>
              </a:rPr>
              <a:t>mv  x22, x11         //  copy parameter x11 into x22</a:t>
            </a:r>
          </a:p>
          <a:p>
            <a:pPr lvl="3">
              <a:lnSpc>
                <a:spcPct val="90000"/>
              </a:lnSpc>
              <a:buFont typeface="Wingdings" panose="05000000000000000000" pitchFamily="2" charset="2"/>
              <a:buNone/>
            </a:pPr>
            <a:r>
              <a:rPr lang="en-US" altLang="zh-CN" sz="2400" dirty="0"/>
              <a:t> </a:t>
            </a:r>
            <a:r>
              <a:rPr lang="en-US" altLang="zh-CN" b="1" dirty="0">
                <a:solidFill>
                  <a:srgbClr val="FF0000"/>
                </a:solidFill>
              </a:rPr>
              <a:t>Outer loop</a:t>
            </a:r>
          </a:p>
          <a:p>
            <a:pPr lvl="3">
              <a:lnSpc>
                <a:spcPct val="90000"/>
              </a:lnSpc>
              <a:buFont typeface="Wingdings" panose="05000000000000000000" pitchFamily="2" charset="2"/>
              <a:buNone/>
            </a:pPr>
            <a:r>
              <a:rPr lang="en-US" altLang="zh-CN" sz="2400" dirty="0"/>
              <a:t> </a:t>
            </a:r>
            <a:r>
              <a:rPr lang="en-US" altLang="zh-CN" dirty="0">
                <a:latin typeface="Times New Roman" panose="02020603050405020304" pitchFamily="18" charset="0"/>
              </a:rPr>
              <a:t>li  x19, 0                //   </a:t>
            </a:r>
            <a:r>
              <a:rPr lang="en-US" altLang="zh-CN" dirty="0" err="1">
                <a:latin typeface="Times New Roman" panose="02020603050405020304" pitchFamily="18" charset="0"/>
              </a:rPr>
              <a:t>i</a:t>
            </a:r>
            <a:r>
              <a:rPr lang="en-US" altLang="zh-CN" dirty="0">
                <a:latin typeface="Times New Roman" panose="02020603050405020304" pitchFamily="18" charset="0"/>
              </a:rPr>
              <a:t> = 0 </a:t>
            </a:r>
          </a:p>
          <a:p>
            <a:pPr lvl="1">
              <a:lnSpc>
                <a:spcPct val="90000"/>
              </a:lnSpc>
              <a:buFont typeface="Wingdings" panose="05000000000000000000" pitchFamily="2" charset="2"/>
              <a:buNone/>
            </a:pPr>
            <a:r>
              <a:rPr lang="en-US" altLang="zh-CN" sz="2000" dirty="0">
                <a:latin typeface="Times New Roman" panose="02020603050405020304" pitchFamily="18" charset="0"/>
              </a:rPr>
              <a:t>for1tst: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x19, x22, exit1        // go to exit1 if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&gt;= n</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for loop is second </a:t>
            </a:r>
            <a:r>
              <a:rPr lang="en-US" altLang="zh-CN" sz="2400" b="1" i="1" dirty="0">
                <a:solidFill>
                  <a:srgbClr val="FF0000"/>
                </a:solidFill>
                <a:latin typeface="Times New Roman" panose="02020603050405020304" pitchFamily="18" charset="0"/>
              </a:rPr>
              <a:t>for</a:t>
            </a:r>
            <a:r>
              <a:rPr lang="en-US" altLang="zh-CN" sz="2400" b="1" dirty="0">
                <a:solidFill>
                  <a:srgbClr val="FF0000"/>
                </a:solidFill>
                <a:latin typeface="Times New Roman" panose="02020603050405020304" pitchFamily="18" charset="0"/>
              </a:rPr>
              <a:t> </a:t>
            </a:r>
            <a:r>
              <a:rPr lang="en-US" altLang="zh-CN" sz="2400" b="1" dirty="0">
                <a:latin typeface="Times New Roman" panose="02020603050405020304" pitchFamily="18" charset="0"/>
              </a:rPr>
              <a:t>loop</a:t>
            </a:r>
            <a:r>
              <a:rPr lang="zh-CN" altLang="en-US" sz="2400" b="1" dirty="0">
                <a:latin typeface="Times New Roman" panose="02020603050405020304" pitchFamily="18" charset="0"/>
              </a:rPr>
              <a:t>）</a:t>
            </a:r>
          </a:p>
          <a:p>
            <a:pPr lvl="3">
              <a:lnSpc>
                <a:spcPct val="90000"/>
              </a:lnSpc>
              <a:buFont typeface="Wingdings" panose="05000000000000000000" pitchFamily="2" charset="2"/>
              <a:buNone/>
            </a:pPr>
            <a:r>
              <a:rPr lang="en-US" altLang="zh-CN" dirty="0">
                <a:latin typeface="Times New Roman" panose="02020603050405020304" pitchFamily="18" charset="0"/>
              </a:rPr>
              <a:t>………………</a:t>
            </a:r>
          </a:p>
          <a:p>
            <a:pPr lvl="1">
              <a:lnSpc>
                <a:spcPct val="90000"/>
              </a:lnSpc>
              <a:buFont typeface="Wingdings" panose="05000000000000000000" pitchFamily="2" charset="2"/>
              <a:buNone/>
            </a:pPr>
            <a:r>
              <a:rPr lang="en-US" altLang="zh-CN" sz="2800" dirty="0"/>
              <a:t> </a:t>
            </a:r>
            <a:r>
              <a:rPr lang="en-US" altLang="zh-CN" sz="2000" dirty="0">
                <a:latin typeface="Times New Roman" panose="02020603050405020304" pitchFamily="18" charset="0"/>
              </a:rPr>
              <a:t>exit2: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x19, x19,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 </a:t>
            </a:r>
          </a:p>
          <a:p>
            <a:pPr lvl="1">
              <a:lnSpc>
                <a:spcPct val="90000"/>
              </a:lnSpc>
              <a:buFont typeface="Wingdings" panose="05000000000000000000" pitchFamily="2" charset="2"/>
              <a:buNone/>
            </a:pPr>
            <a:r>
              <a:rPr lang="en-US" altLang="zh-CN" sz="2000" dirty="0">
                <a:latin typeface="Times New Roman" panose="02020603050405020304" pitchFamily="18" charset="0"/>
              </a:rPr>
              <a:t>               j     for1tst                   #   jump to test of outer loop </a:t>
            </a:r>
          </a:p>
          <a:p>
            <a:pPr lvl="1">
              <a:lnSpc>
                <a:spcPct val="90000"/>
              </a:lnSpc>
              <a:buFont typeface="Wingdings" panose="05000000000000000000" pitchFamily="2" charset="2"/>
              <a:buNone/>
            </a:pPr>
            <a:r>
              <a:rPr lang="en-US" altLang="zh-CN" sz="2000" dirty="0">
                <a:latin typeface="Times New Roman" panose="02020603050405020304" pitchFamily="18" charset="0"/>
              </a:rPr>
              <a:t>exit1: </a:t>
            </a:r>
          </a:p>
        </p:txBody>
      </p:sp>
      <p:sp>
        <p:nvSpPr>
          <p:cNvPr id="244739" name="Freeform 3"/>
          <p:cNvSpPr>
            <a:spLocks/>
          </p:cNvSpPr>
          <p:nvPr/>
        </p:nvSpPr>
        <p:spPr bwMode="auto">
          <a:xfrm>
            <a:off x="2351584" y="3501008"/>
            <a:ext cx="2940050" cy="2089150"/>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文本框 1">
            <a:extLst>
              <a:ext uri="{FF2B5EF4-FFF2-40B4-BE49-F238E27FC236}">
                <a16:creationId xmlns:a16="http://schemas.microsoft.com/office/drawing/2014/main" id="{1EADC75B-3721-8012-F933-98055319B754}"/>
              </a:ext>
            </a:extLst>
          </p:cNvPr>
          <p:cNvSpPr txBox="1"/>
          <p:nvPr/>
        </p:nvSpPr>
        <p:spPr>
          <a:xfrm>
            <a:off x="8472264" y="1556792"/>
            <a:ext cx="1548539" cy="738664"/>
          </a:xfrm>
          <a:prstGeom prst="rect">
            <a:avLst/>
          </a:prstGeom>
          <a:noFill/>
        </p:spPr>
        <p:txBody>
          <a:bodyPr wrap="square" rtlCol="0">
            <a:spAutoFit/>
          </a:bodyPr>
          <a:lstStyle/>
          <a:p>
            <a:r>
              <a:rPr lang="zh-CN" altLang="en-US" dirty="0"/>
              <a:t>存起来，因为后续</a:t>
            </a:r>
            <a:r>
              <a:rPr lang="en-US" altLang="zh-CN" dirty="0"/>
              <a:t>swap( , )</a:t>
            </a:r>
            <a:r>
              <a:rPr lang="zh-CN" altLang="en-US" dirty="0"/>
              <a:t>还需要用到</a:t>
            </a:r>
          </a:p>
        </p:txBody>
      </p:sp>
      <p:sp>
        <p:nvSpPr>
          <p:cNvPr id="3" name="文本框 2">
            <a:extLst>
              <a:ext uri="{FF2B5EF4-FFF2-40B4-BE49-F238E27FC236}">
                <a16:creationId xmlns:a16="http://schemas.microsoft.com/office/drawing/2014/main" id="{BAB0BA64-BC1D-6F48-D491-503AA97C9043}"/>
              </a:ext>
            </a:extLst>
          </p:cNvPr>
          <p:cNvSpPr txBox="1"/>
          <p:nvPr/>
        </p:nvSpPr>
        <p:spPr>
          <a:xfrm>
            <a:off x="6096000" y="2708920"/>
            <a:ext cx="1800200" cy="307777"/>
          </a:xfrm>
          <a:prstGeom prst="rect">
            <a:avLst/>
          </a:prstGeom>
          <a:noFill/>
        </p:spPr>
        <p:txBody>
          <a:bodyPr wrap="square" rtlCol="0">
            <a:spAutoFit/>
          </a:bodyPr>
          <a:lstStyle/>
          <a:p>
            <a:r>
              <a:rPr lang="zh-CN" altLang="en-US" dirty="0"/>
              <a:t>初始化为</a:t>
            </a:r>
            <a:r>
              <a:rPr lang="en-US" altLang="zh-CN" dirty="0"/>
              <a:t>0</a:t>
            </a:r>
            <a:endParaRPr lang="zh-CN" altLang="en-US" dirty="0"/>
          </a:p>
        </p:txBody>
      </p:sp>
      <p:sp>
        <p:nvSpPr>
          <p:cNvPr id="4" name="文本框 3">
            <a:extLst>
              <a:ext uri="{FF2B5EF4-FFF2-40B4-BE49-F238E27FC236}">
                <a16:creationId xmlns:a16="http://schemas.microsoft.com/office/drawing/2014/main" id="{4DB02704-1D9C-0FD3-14E4-0FD186C96416}"/>
              </a:ext>
            </a:extLst>
          </p:cNvPr>
          <p:cNvSpPr txBox="1"/>
          <p:nvPr/>
        </p:nvSpPr>
        <p:spPr>
          <a:xfrm>
            <a:off x="1734768" y="5732884"/>
            <a:ext cx="2736304" cy="400110"/>
          </a:xfrm>
          <a:prstGeom prst="rect">
            <a:avLst/>
          </a:prstGeom>
          <a:noFill/>
        </p:spPr>
        <p:txBody>
          <a:bodyPr wrap="square" rtlCol="0">
            <a:spAutoFit/>
          </a:bodyPr>
          <a:lstStyle/>
          <a:p>
            <a:r>
              <a:rPr lang="zh-CN" altLang="en-US" sz="2000" dirty="0"/>
              <a:t>连接到出栈返回</a:t>
            </a:r>
          </a:p>
        </p:txBody>
      </p:sp>
    </p:spTree>
    <p:extLst>
      <p:ext uri="{BB962C8B-B14F-4D97-AF65-F5344CB8AC3E}">
        <p14:creationId xmlns:p14="http://schemas.microsoft.com/office/powerpoint/2010/main" val="1261455265"/>
      </p:ext>
    </p:extLst>
  </p:cSld>
  <p:clrMapOvr>
    <a:masterClrMapping/>
  </p:clrMapOvr>
  <p:transition spd="med">
    <p:random/>
    <p:sndAc>
      <p:stSnd>
        <p:snd r:embed="rId3" name="chimes.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344" y="116632"/>
            <a:ext cx="10515600" cy="1325563"/>
          </a:xfrm>
        </p:spPr>
        <p:txBody>
          <a:bodyPr/>
          <a:lstStyle/>
          <a:p>
            <a:pPr eaLnBrk="1" hangingPunct="1">
              <a:spcBef>
                <a:spcPct val="20000"/>
              </a:spcBef>
              <a:defRPr/>
            </a:pPr>
            <a:r>
              <a:rPr lang="en-US" altLang="zh-CN" sz="5400" dirty="0">
                <a:ea typeface="Arial Unicode MS" pitchFamily="34" charset="-122"/>
              </a:rPr>
              <a:t>RISC-V register conventions</a:t>
            </a:r>
            <a:endParaRPr lang="zh-CN" altLang="en-US" sz="5400" dirty="0">
              <a:ea typeface="Arial Unicode MS" pitchFamily="34" charset="-122"/>
            </a:endParaRPr>
          </a:p>
        </p:txBody>
      </p:sp>
      <p:graphicFrame>
        <p:nvGraphicFramePr>
          <p:cNvPr id="4" name="Group 2"/>
          <p:cNvGraphicFramePr>
            <a:graphicFrameLocks noGrp="1"/>
          </p:cNvGraphicFramePr>
          <p:nvPr>
            <p:ph idx="1"/>
            <p:extLst>
              <p:ext uri="{D42A27DB-BD31-4B8C-83A1-F6EECF244321}">
                <p14:modId xmlns:p14="http://schemas.microsoft.com/office/powerpoint/2010/main" val="337453268"/>
              </p:ext>
            </p:extLst>
          </p:nvPr>
        </p:nvGraphicFramePr>
        <p:xfrm>
          <a:off x="1703512" y="2060848"/>
          <a:ext cx="8423275" cy="4441827"/>
        </p:xfrm>
        <a:graphic>
          <a:graphicData uri="http://schemas.openxmlformats.org/drawingml/2006/table">
            <a:tbl>
              <a:tblPr/>
              <a:tblGrid>
                <a:gridCol w="1295156">
                  <a:extLst>
                    <a:ext uri="{9D8B030D-6E8A-4147-A177-3AD203B41FA5}">
                      <a16:colId xmlns:a16="http://schemas.microsoft.com/office/drawing/2014/main" val="20000"/>
                    </a:ext>
                  </a:extLst>
                </a:gridCol>
                <a:gridCol w="1225319">
                  <a:extLst>
                    <a:ext uri="{9D8B030D-6E8A-4147-A177-3AD203B41FA5}">
                      <a16:colId xmlns:a16="http://schemas.microsoft.com/office/drawing/2014/main" val="20001"/>
                    </a:ext>
                  </a:extLst>
                </a:gridCol>
                <a:gridCol w="4390198">
                  <a:extLst>
                    <a:ext uri="{9D8B030D-6E8A-4147-A177-3AD203B41FA5}">
                      <a16:colId xmlns:a16="http://schemas.microsoft.com/office/drawing/2014/main" val="20002"/>
                    </a:ext>
                  </a:extLst>
                </a:gridCol>
                <a:gridCol w="1512602">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a:t>
                      </a:r>
                      <a:r>
                        <a:rPr kumimoji="0" lang="en-US" altLang="zh-CN" sz="18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 </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                               (</a:t>
                      </a:r>
                      <a:r>
                        <a:rPr kumimoji="0" lang="en-US" altLang="zh-CN" sz="16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tp</a:t>
                      </a: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(t0~t2)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(s0~s1)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                   (a0~a7)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(s2~s11)                  </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(t3~t6)</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 name="文本框 2">
            <a:extLst>
              <a:ext uri="{FF2B5EF4-FFF2-40B4-BE49-F238E27FC236}">
                <a16:creationId xmlns:a16="http://schemas.microsoft.com/office/drawing/2014/main" id="{D3F8D695-8363-603F-49A0-342C95BC661D}"/>
              </a:ext>
            </a:extLst>
          </p:cNvPr>
          <p:cNvSpPr txBox="1"/>
          <p:nvPr/>
        </p:nvSpPr>
        <p:spPr>
          <a:xfrm>
            <a:off x="1740732" y="1289856"/>
            <a:ext cx="7416824" cy="461665"/>
          </a:xfrm>
          <a:prstGeom prst="rect">
            <a:avLst/>
          </a:prstGeom>
          <a:noFill/>
        </p:spPr>
        <p:txBody>
          <a:bodyPr wrap="square" rtlCol="0">
            <a:spAutoFit/>
          </a:bodyPr>
          <a:lstStyle/>
          <a:p>
            <a:r>
              <a:rPr lang="en-US" altLang="zh-CN" sz="2400" dirty="0">
                <a:latin typeface="Arial" panose="020B0604020202020204" pitchFamily="34" charset="0"/>
              </a:rPr>
              <a:t>RISC-V</a:t>
            </a:r>
            <a:r>
              <a:rPr lang="zh-CN" altLang="en-US" sz="2400" dirty="0">
                <a:latin typeface="Arial" panose="020B0604020202020204" pitchFamily="34" charset="0"/>
              </a:rPr>
              <a:t>约定在“</a:t>
            </a:r>
            <a:r>
              <a:rPr lang="en-US" altLang="zh-CN" sz="2400" dirty="0">
                <a:latin typeface="Arial" panose="020B0604020202020204" pitchFamily="34" charset="0"/>
              </a:rPr>
              <a:t>x”</a:t>
            </a:r>
            <a:r>
              <a:rPr lang="zh-CN" altLang="en-US" sz="2400" dirty="0">
                <a:latin typeface="Arial" panose="020B0604020202020204" pitchFamily="34" charset="0"/>
              </a:rPr>
              <a:t>后面跟一个编号来表示寄存器</a:t>
            </a:r>
            <a:endParaRPr lang="zh-CN" altLang="en-US" sz="2400" dirty="0"/>
          </a:p>
        </p:txBody>
      </p:sp>
    </p:spTree>
    <p:extLst>
      <p:ext uri="{BB962C8B-B14F-4D97-AF65-F5344CB8AC3E}">
        <p14:creationId xmlns:p14="http://schemas.microsoft.com/office/powerpoint/2010/main" val="2125396115"/>
      </p:ext>
    </p:extLst>
  </p:cSld>
  <p:clrMapOvr>
    <a:masterClrMapping/>
  </p:clrMapOvr>
  <p:transition spd="med">
    <p:random/>
    <p:sndAc>
      <p:stSnd>
        <p:snd r:embed="rId3" name="chimes.wav"/>
      </p:stSnd>
    </p:sndAc>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idx="1"/>
          </p:nvPr>
        </p:nvSpPr>
        <p:spPr>
          <a:xfrm>
            <a:off x="1775520" y="693738"/>
            <a:ext cx="8540750" cy="5183187"/>
          </a:xfrm>
        </p:spPr>
        <p:txBody>
          <a:bodyPr>
            <a:normAutofit fontScale="92500" lnSpcReduction="10000"/>
          </a:bodyPr>
          <a:lstStyle/>
          <a:p>
            <a:pPr lvl="3">
              <a:lnSpc>
                <a:spcPct val="90000"/>
              </a:lnSpc>
            </a:pPr>
            <a:r>
              <a:rPr lang="zh-CN" altLang="en-US" sz="1800" b="1" dirty="0">
                <a:solidFill>
                  <a:schemeClr val="tx2"/>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Inner 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second </a:t>
            </a:r>
            <a:r>
              <a:rPr lang="en-US" altLang="zh-CN" sz="1800" b="1" i="1" dirty="0">
                <a:solidFill>
                  <a:srgbClr val="FF0000"/>
                </a:solidFill>
                <a:latin typeface="Times New Roman" panose="02020603050405020304" pitchFamily="18" charset="0"/>
              </a:rPr>
              <a:t>for</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loop</a:t>
            </a:r>
            <a:r>
              <a:rPr lang="en-US" altLang="zh-CN" sz="1800" b="1" dirty="0">
                <a:solidFill>
                  <a:srgbClr val="FF0000"/>
                </a:solidFill>
                <a:latin typeface="Times New Roman" panose="02020603050405020304" pitchFamily="18" charset="0"/>
              </a:rPr>
              <a:t> </a:t>
            </a:r>
            <a:r>
              <a:rPr lang="en-US" altLang="zh-CN" sz="1800" b="1" dirty="0">
                <a:latin typeface="Times New Roman" panose="02020603050405020304" pitchFamily="18" charset="0"/>
              </a:rPr>
              <a:t>is </a:t>
            </a:r>
            <a:r>
              <a:rPr lang="en-US" altLang="zh-CN" sz="1800" b="1" dirty="0">
                <a:solidFill>
                  <a:srgbClr val="FF0000"/>
                </a:solidFill>
                <a:latin typeface="Times New Roman" panose="02020603050405020304" pitchFamily="18" charset="0"/>
              </a:rPr>
              <a:t>body</a:t>
            </a:r>
            <a:r>
              <a:rPr lang="en-US" altLang="zh-CN" sz="1800" b="1" dirty="0">
                <a:latin typeface="Times New Roman" panose="02020603050405020304" pitchFamily="18" charset="0"/>
              </a:rPr>
              <a:t> of first </a:t>
            </a:r>
            <a:r>
              <a:rPr lang="en-US" altLang="zh-CN" sz="1800" b="1" i="1" dirty="0">
                <a:solidFill>
                  <a:srgbClr val="FF0000"/>
                </a:solidFill>
                <a:latin typeface="Times New Roman" panose="02020603050405020304" pitchFamily="18" charset="0"/>
              </a:rPr>
              <a:t>for</a:t>
            </a:r>
            <a:r>
              <a:rPr lang="en-US" altLang="zh-CN" sz="1800" b="1" dirty="0">
                <a:latin typeface="Times New Roman" panose="02020603050405020304" pitchFamily="18" charset="0"/>
              </a:rPr>
              <a:t> loop</a:t>
            </a:r>
            <a:endParaRPr lang="en-US" altLang="zh-CN" sz="1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sz="1400" dirty="0">
                <a:latin typeface="Times New Roman" panose="02020603050405020304" pitchFamily="18" charset="0"/>
              </a:rPr>
              <a:t>             </a:t>
            </a:r>
            <a:r>
              <a:rPr lang="en-US" altLang="zh-CN" sz="1600" b="1" dirty="0">
                <a:solidFill>
                  <a:srgbClr val="FF0000"/>
                </a:solidFill>
                <a:latin typeface="Times New Roman" panose="02020603050405020304" pitchFamily="18" charset="0"/>
              </a:rPr>
              <a:t>for ( j  =  </a:t>
            </a:r>
            <a:r>
              <a:rPr lang="en-US" altLang="zh-CN" sz="1600" b="1" dirty="0" err="1">
                <a:solidFill>
                  <a:srgbClr val="FF0000"/>
                </a:solidFill>
                <a:latin typeface="Times New Roman" panose="02020603050405020304" pitchFamily="18" charset="0"/>
              </a:rPr>
              <a:t>i</a:t>
            </a:r>
            <a:r>
              <a:rPr lang="en-US" altLang="zh-CN" sz="1600" b="1" dirty="0">
                <a:solidFill>
                  <a:srgbClr val="FF0000"/>
                </a:solidFill>
                <a:latin typeface="Times New Roman" panose="02020603050405020304" pitchFamily="18" charset="0"/>
              </a:rPr>
              <a:t>  -  1 ; j  &gt;=  0  &amp;&amp;  v[j]  &gt;  v[j+1] ; j- =   1 ){</a:t>
            </a:r>
          </a:p>
          <a:p>
            <a:pPr lvl="2">
              <a:lnSpc>
                <a:spcPct val="90000"/>
              </a:lnSpc>
              <a:buFont typeface="Wingdings" panose="05000000000000000000" pitchFamily="2" charset="2"/>
              <a:buNone/>
            </a:pPr>
            <a:endParaRPr lang="en-US" altLang="zh-CN" sz="1600" b="1" dirty="0">
              <a:solidFill>
                <a:srgbClr val="FF0000"/>
              </a:solidFill>
              <a:latin typeface="Times New Roman" panose="02020603050405020304" pitchFamily="18" charset="0"/>
            </a:endParaRPr>
          </a:p>
          <a:p>
            <a:pPr lvl="3">
              <a:lnSpc>
                <a:spcPct val="90000"/>
              </a:lnSpc>
              <a:buFont typeface="Wingdings" panose="05000000000000000000" pitchFamily="2" charset="2"/>
              <a:buNone/>
            </a:pPr>
            <a:r>
              <a:rPr lang="en-US" altLang="zh-CN" sz="2400" b="1"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x19, -1        	//  j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a:lnSpc>
                <a:spcPct val="90000"/>
              </a:lnSpc>
              <a:buFont typeface="Wingdings" panose="05000000000000000000" pitchFamily="2" charset="2"/>
              <a:buNone/>
            </a:pPr>
            <a:r>
              <a:rPr lang="en-US" altLang="zh-CN" sz="2000" dirty="0">
                <a:latin typeface="Times New Roman" panose="02020603050405020304" pitchFamily="18" charset="0"/>
              </a:rPr>
              <a:t>         for2tst:     </a:t>
            </a:r>
            <a:r>
              <a:rPr lang="en-US" altLang="zh-CN" sz="2000" dirty="0" err="1">
                <a:latin typeface="Times New Roman" panose="02020603050405020304" pitchFamily="18" charset="0"/>
                <a:ea typeface="宋体" panose="02010600030101010101" pitchFamily="2" charset="-122"/>
              </a:rPr>
              <a:t>blt</a:t>
            </a:r>
            <a:r>
              <a:rPr lang="en-US" altLang="zh-CN" sz="2000" dirty="0">
                <a:latin typeface="Times New Roman" panose="02020603050405020304" pitchFamily="18" charset="0"/>
                <a:ea typeface="宋体" panose="02010600030101010101" pitchFamily="2" charset="-122"/>
              </a:rPr>
              <a:t>   x20, x0, exit2             // go to exit2 if  j &lt; 0</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slli</a:t>
            </a:r>
            <a:r>
              <a:rPr lang="en-US" altLang="zh-CN" dirty="0">
                <a:latin typeface="Times New Roman" panose="02020603050405020304" pitchFamily="18" charset="0"/>
              </a:rPr>
              <a:t>    x5, x20, 3                 // x5 = j * 8</a:t>
            </a:r>
          </a:p>
          <a:p>
            <a:pPr lvl="2">
              <a:lnSpc>
                <a:spcPct val="90000"/>
              </a:lnSpc>
              <a:buFont typeface="Wingdings" panose="05000000000000000000" pitchFamily="2" charset="2"/>
              <a:buNone/>
            </a:pPr>
            <a:r>
              <a:rPr lang="en-US" altLang="zh-CN" dirty="0">
                <a:latin typeface="Times New Roman" panose="02020603050405020304" pitchFamily="18" charset="0"/>
              </a:rPr>
              <a:t>	        add    x5, x21, x5        	//  x5 = the address of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x6, 0(x5)            	//  x6 = v[j]</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x7, </a:t>
            </a:r>
            <a:r>
              <a:rPr lang="en-US" altLang="zh-CN" dirty="0">
                <a:solidFill>
                  <a:srgbClr val="FF0000"/>
                </a:solidFill>
                <a:latin typeface="Times New Roman" panose="02020603050405020304" pitchFamily="18" charset="0"/>
              </a:rPr>
              <a:t>8</a:t>
            </a:r>
            <a:r>
              <a:rPr lang="en-US" altLang="zh-CN" dirty="0">
                <a:latin typeface="Times New Roman" panose="02020603050405020304" pitchFamily="18" charset="0"/>
              </a:rPr>
              <a:t>(x5)            	//  x7 = v[j + 1]</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a:t> </a:t>
            </a:r>
            <a:r>
              <a:rPr lang="en-US" altLang="zh-CN" dirty="0" err="1">
                <a:latin typeface="Times New Roman" panose="02020603050405020304" pitchFamily="18" charset="0"/>
              </a:rPr>
              <a:t>blt</a:t>
            </a:r>
            <a:r>
              <a:rPr lang="en-US" altLang="zh-CN" dirty="0">
                <a:latin typeface="Times New Roman" panose="02020603050405020304" pitchFamily="18" charset="0"/>
              </a:rPr>
              <a:t>   x6, x7, exit2  	//  go to exit2 if v[j] &lt; v[j+1]</a:t>
            </a:r>
          </a:p>
          <a:p>
            <a:pPr lvl="3">
              <a:lnSpc>
                <a:spcPct val="90000"/>
              </a:lnSpc>
              <a:buFont typeface="Wingdings" panose="05000000000000000000" pitchFamily="2" charset="2"/>
              <a:buNone/>
            </a:pPr>
            <a:r>
              <a:rPr lang="en-US" altLang="zh-CN" sz="2400" b="1" dirty="0">
                <a:latin typeface="Times New Roman" panose="02020603050405020304" pitchFamily="18" charset="0"/>
              </a:rPr>
              <a:t>………………</a:t>
            </a:r>
          </a:p>
          <a:p>
            <a:pPr lvl="3">
              <a:lnSpc>
                <a:spcPct val="90000"/>
              </a:lnSpc>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body of first </a:t>
            </a:r>
            <a:r>
              <a:rPr lang="en-US" altLang="zh-CN" sz="2400" b="1" i="1" dirty="0">
                <a:solidFill>
                  <a:srgbClr val="FF0000"/>
                </a:solidFill>
                <a:latin typeface="Times New Roman" panose="02020603050405020304" pitchFamily="18" charset="0"/>
              </a:rPr>
              <a:t>for</a:t>
            </a:r>
            <a:r>
              <a:rPr lang="en-US" altLang="zh-CN" sz="2400" b="1" dirty="0">
                <a:latin typeface="Times New Roman" panose="02020603050405020304" pitchFamily="18" charset="0"/>
              </a:rPr>
              <a:t> loop </a:t>
            </a:r>
            <a:r>
              <a:rPr lang="zh-CN" altLang="en-US" sz="2400" b="1" dirty="0">
                <a:latin typeface="Times New Roman" panose="02020603050405020304" pitchFamily="18" charset="0"/>
              </a:rPr>
              <a:t>）</a:t>
            </a:r>
            <a:endParaRPr lang="zh-CN" altLang="en-US" sz="2800" b="1" dirty="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en-US" altLang="zh-CN" dirty="0">
                <a:latin typeface="Times New Roman" panose="02020603050405020304" pitchFamily="18" charset="0"/>
              </a:rPr>
              <a:t> </a:t>
            </a:r>
          </a:p>
          <a:p>
            <a:pPr lvl="2">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x20, x20, -1                 //    j = j - 1 </a:t>
            </a:r>
          </a:p>
          <a:p>
            <a:pPr lvl="2">
              <a:lnSpc>
                <a:spcPct val="90000"/>
              </a:lnSpc>
              <a:buFont typeface="Wingdings" panose="05000000000000000000" pitchFamily="2" charset="2"/>
              <a:buNone/>
            </a:pPr>
            <a:r>
              <a:rPr lang="en-US" altLang="zh-CN" dirty="0">
                <a:latin typeface="Times New Roman" panose="02020603050405020304" pitchFamily="18" charset="0"/>
              </a:rPr>
              <a:t>         j       for2tst                           //  jump to test of inner loop</a:t>
            </a:r>
          </a:p>
          <a:p>
            <a:pPr lvl="1">
              <a:lnSpc>
                <a:spcPct val="90000"/>
              </a:lnSpc>
              <a:buFont typeface="Wingdings" panose="05000000000000000000" pitchFamily="2" charset="2"/>
              <a:buNone/>
            </a:pPr>
            <a:r>
              <a:rPr lang="en-US" altLang="zh-CN" sz="2000" dirty="0">
                <a:latin typeface="Times New Roman" panose="02020603050405020304" pitchFamily="18" charset="0"/>
              </a:rPr>
              <a:t>exit2:</a:t>
            </a:r>
            <a:r>
              <a:rPr lang="en-US" altLang="zh-CN" sz="3200" b="1" dirty="0">
                <a:solidFill>
                  <a:srgbClr val="FF0000"/>
                </a:solidFill>
                <a:latin typeface="Times New Roman" panose="02020603050405020304" pitchFamily="18" charset="0"/>
              </a:rPr>
              <a:t> </a:t>
            </a:r>
          </a:p>
        </p:txBody>
      </p:sp>
      <p:sp>
        <p:nvSpPr>
          <p:cNvPr id="246787" name="Freeform 3"/>
          <p:cNvSpPr>
            <a:spLocks/>
          </p:cNvSpPr>
          <p:nvPr/>
        </p:nvSpPr>
        <p:spPr bwMode="auto">
          <a:xfrm>
            <a:off x="2495600" y="3933056"/>
            <a:ext cx="2448272" cy="2087364"/>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978769122"/>
      </p:ext>
    </p:extLst>
  </p:cSld>
  <p:clrMapOvr>
    <a:masterClrMapping/>
  </p:clrMapOvr>
  <p:transition spd="med">
    <p:random/>
    <p:sndAc>
      <p:stSnd>
        <p:snd r:embed="rId3" name="chimes.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idx="1"/>
          </p:nvPr>
        </p:nvSpPr>
        <p:spPr>
          <a:xfrm>
            <a:off x="1919536" y="764704"/>
            <a:ext cx="8540750" cy="5400675"/>
          </a:xfrm>
        </p:spPr>
        <p:txBody>
          <a:bodyPr>
            <a:normAutofit lnSpcReduction="10000"/>
          </a:bodyPr>
          <a:lstStyle/>
          <a:p>
            <a:pPr lvl="3">
              <a:lnSpc>
                <a:spcPct val="90000"/>
              </a:lnSpc>
            </a:pPr>
            <a:r>
              <a:rPr lang="zh-CN" altLang="en-US"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rPr>
              <a:t>body of first </a:t>
            </a:r>
            <a:r>
              <a:rPr lang="en-US" altLang="zh-CN" sz="2800" b="1" i="1" dirty="0">
                <a:solidFill>
                  <a:srgbClr val="FF0000"/>
                </a:solidFill>
                <a:latin typeface="Times New Roman" panose="02020603050405020304" pitchFamily="18" charset="0"/>
              </a:rPr>
              <a:t>for</a:t>
            </a:r>
            <a:r>
              <a:rPr lang="en-US" altLang="zh-CN" sz="2800" b="1" dirty="0">
                <a:solidFill>
                  <a:srgbClr val="FF0000"/>
                </a:solidFill>
                <a:latin typeface="Times New Roman" panose="02020603050405020304" pitchFamily="18" charset="0"/>
              </a:rPr>
              <a:t> loop</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Pass parameters and call</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x10</a:t>
            </a:r>
            <a:r>
              <a:rPr lang="zh-CN" altLang="en-US" sz="2400" dirty="0">
                <a:latin typeface="Times New Roman" panose="02020603050405020304" pitchFamily="18" charset="0"/>
              </a:rPr>
              <a:t>，</a:t>
            </a:r>
            <a:r>
              <a:rPr lang="en-US" altLang="zh-CN" sz="2400" dirty="0">
                <a:latin typeface="Times New Roman" panose="02020603050405020304" pitchFamily="18" charset="0"/>
              </a:rPr>
              <a:t>x21           //  first swap parameter v</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b="1" i="1" dirty="0">
                <a:latin typeface="Times New Roman" panose="02020603050405020304" pitchFamily="18" charset="0"/>
              </a:rPr>
              <a:t>mv</a:t>
            </a:r>
            <a:r>
              <a:rPr lang="en-US" altLang="zh-CN" sz="2400" dirty="0">
                <a:latin typeface="Times New Roman" panose="02020603050405020304" pitchFamily="18" charset="0"/>
              </a:rPr>
              <a:t>  x11</a:t>
            </a:r>
            <a:r>
              <a:rPr lang="zh-CN" altLang="en-US" sz="2400" dirty="0">
                <a:latin typeface="Times New Roman" panose="02020603050405020304" pitchFamily="18" charset="0"/>
              </a:rPr>
              <a:t>，</a:t>
            </a:r>
            <a:r>
              <a:rPr lang="en-US" altLang="zh-CN" sz="2400" dirty="0">
                <a:latin typeface="Times New Roman" panose="02020603050405020304" pitchFamily="18" charset="0"/>
              </a:rPr>
              <a:t>x20           //  second swap parameter j  </a:t>
            </a:r>
          </a:p>
          <a:p>
            <a:pPr lvl="3">
              <a:lnSpc>
                <a:spcPct val="90000"/>
              </a:lnSpc>
              <a:buFont typeface="Wingdings" panose="05000000000000000000" pitchFamily="2" charset="2"/>
              <a:buNone/>
            </a:pPr>
            <a:r>
              <a:rPr lang="en-US" altLang="zh-CN" sz="2400" b="1" dirty="0">
                <a:solidFill>
                  <a:srgbClr val="FF0000"/>
                </a:solidFill>
                <a:latin typeface="Times New Roman" panose="02020603050405020304" pitchFamily="18" charset="0"/>
              </a:rPr>
              <a:t>Call function swap</a:t>
            </a:r>
            <a:r>
              <a:rPr lang="en-US" altLang="zh-CN" sz="2400" dirty="0">
                <a:latin typeface="Times New Roman" panose="02020603050405020304" pitchFamily="18" charset="0"/>
              </a:rPr>
              <a:t> </a:t>
            </a:r>
          </a:p>
          <a:p>
            <a:pPr lvl="2">
              <a:lnSpc>
                <a:spcPct val="90000"/>
              </a:lnSpc>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jal</a:t>
            </a:r>
            <a:r>
              <a:rPr lang="en-US" altLang="zh-CN" sz="2400" dirty="0">
                <a:latin typeface="Times New Roman" panose="02020603050405020304" pitchFamily="18" charset="0"/>
              </a:rPr>
              <a:t>   x1, swap</a:t>
            </a:r>
          </a:p>
          <a:p>
            <a:pPr lvl="2">
              <a:lnSpc>
                <a:spcPct val="90000"/>
              </a:lnSpc>
              <a:buFont typeface="Wingdings" panose="05000000000000000000" pitchFamily="2" charset="2"/>
              <a:buNone/>
            </a:pPr>
            <a:endParaRPr lang="en-US" altLang="zh-CN" sz="1800" b="1" dirty="0">
              <a:solidFill>
                <a:schemeClr val="tx2"/>
              </a:solidFill>
              <a:latin typeface="Times New Roman" panose="02020603050405020304" pitchFamily="18" charset="0"/>
            </a:endParaRPr>
          </a:p>
          <a:p>
            <a:pPr>
              <a:lnSpc>
                <a:spcPct val="90000"/>
              </a:lnSpc>
            </a:pPr>
            <a:r>
              <a:rPr lang="en-US" altLang="zh-CN" sz="2000" dirty="0"/>
              <a:t>Notice:</a:t>
            </a:r>
            <a:br>
              <a:rPr lang="en-US" altLang="zh-CN" sz="2000" dirty="0"/>
            </a:br>
            <a:r>
              <a:rPr lang="en-US" altLang="zh-CN" sz="2000" dirty="0"/>
              <a:t>1.Why are x10 and x11 saved?</a:t>
            </a:r>
            <a:br>
              <a:rPr lang="en-US" altLang="zh-CN" sz="2000" dirty="0"/>
            </a:br>
            <a:r>
              <a:rPr lang="en-US" altLang="zh-CN" sz="2000" dirty="0"/>
              <a:t>	x10 is the base of the array v. x10 will be used repeatedly and might be(actually not here) changed by the procedure swap.</a:t>
            </a:r>
            <a:br>
              <a:rPr lang="en-US" altLang="zh-CN" sz="2000" dirty="0"/>
            </a:br>
            <a:r>
              <a:rPr lang="en-US" altLang="zh-CN" sz="2000" dirty="0"/>
              <a:t>	x11 is the size of the array v. x11 will be used repeatedly and changed before the procedure swap is called.</a:t>
            </a:r>
            <a:br>
              <a:rPr lang="en-US" altLang="zh-CN" sz="2000" dirty="0"/>
            </a:br>
            <a:endParaRPr lang="en-US" altLang="zh-CN" sz="2000" dirty="0"/>
          </a:p>
          <a:p>
            <a:pPr>
              <a:lnSpc>
                <a:spcPct val="90000"/>
              </a:lnSpc>
            </a:pPr>
            <a:r>
              <a:rPr lang="en-US" altLang="zh-CN" sz="2000" dirty="0"/>
              <a:t>2.Why are they not pushed to stack?</a:t>
            </a:r>
          </a:p>
          <a:p>
            <a:pPr lvl="1">
              <a:lnSpc>
                <a:spcPct val="90000"/>
              </a:lnSpc>
            </a:pPr>
            <a:r>
              <a:rPr lang="en-US" altLang="zh-CN" dirty="0"/>
              <a:t>Register variable is faster</a:t>
            </a:r>
          </a:p>
        </p:txBody>
      </p:sp>
    </p:spTree>
    <p:extLst>
      <p:ext uri="{BB962C8B-B14F-4D97-AF65-F5344CB8AC3E}">
        <p14:creationId xmlns:p14="http://schemas.microsoft.com/office/powerpoint/2010/main" val="1739817420"/>
      </p:ext>
    </p:extLst>
  </p:cSld>
  <p:clrMapOvr>
    <a:masterClrMapping/>
  </p:clrMapOvr>
  <p:transition spd="med">
    <p:random/>
    <p:sndAc>
      <p:stSnd>
        <p:snd r:embed="rId3" name="chimes.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01B75DC3-566C-E7E9-0F8C-31A9C520FDFD}"/>
              </a:ext>
            </a:extLst>
          </p:cNvPr>
          <p:cNvPicPr>
            <a:picLocks noGrp="1" noChangeAspect="1"/>
          </p:cNvPicPr>
          <p:nvPr>
            <p:ph idx="1"/>
          </p:nvPr>
        </p:nvPicPr>
        <p:blipFill>
          <a:blip r:embed="rId4"/>
          <a:stretch>
            <a:fillRect/>
          </a:stretch>
        </p:blipFill>
        <p:spPr>
          <a:xfrm>
            <a:off x="2999656" y="135156"/>
            <a:ext cx="6912768" cy="6587687"/>
          </a:xfrm>
        </p:spPr>
      </p:pic>
    </p:spTree>
    <p:extLst>
      <p:ext uri="{BB962C8B-B14F-4D97-AF65-F5344CB8AC3E}">
        <p14:creationId xmlns:p14="http://schemas.microsoft.com/office/powerpoint/2010/main" val="3797468237"/>
      </p:ext>
    </p:extLst>
  </p:cSld>
  <p:clrMapOvr>
    <a:masterClrMapping/>
  </p:clrMapOvr>
  <p:transition spd="med">
    <p:random/>
    <p:sndAc>
      <p:stSnd>
        <p:snd r:embed="rId3" name="chimes.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defRPr/>
            </a:pPr>
            <a:r>
              <a:rPr lang="en-US" altLang="en-US" sz="4000"/>
              <a:t>Effect of Compiler Optimization</a:t>
            </a:r>
            <a:endParaRPr lang="en-AU" altLang="en-US" sz="4000"/>
          </a:p>
        </p:txBody>
      </p:sp>
      <p:graphicFrame>
        <p:nvGraphicFramePr>
          <p:cNvPr id="250884" name="Object 3"/>
          <p:cNvGraphicFramePr>
            <a:graphicFrameLocks noChangeAspect="1"/>
          </p:cNvGraphicFramePr>
          <p:nvPr>
            <p:extLst>
              <p:ext uri="{D42A27DB-BD31-4B8C-83A1-F6EECF244321}">
                <p14:modId xmlns:p14="http://schemas.microsoft.com/office/powerpoint/2010/main" val="2981084556"/>
              </p:ext>
            </p:extLst>
          </p:nvPr>
        </p:nvGraphicFramePr>
        <p:xfrm>
          <a:off x="2068513" y="1515740"/>
          <a:ext cx="3829050" cy="2333625"/>
        </p:xfrm>
        <a:graphic>
          <a:graphicData uri="http://schemas.openxmlformats.org/presentationml/2006/ole">
            <mc:AlternateContent xmlns:mc="http://schemas.openxmlformats.org/markup-compatibility/2006">
              <mc:Choice xmlns:v="urn:schemas-microsoft-com:vml" Requires="v">
                <p:oleObj name="Chart" r:id="rId4" imgW="4786304" imgH="2917062" progId="MSGraph.Chart.8">
                  <p:embed followColorScheme="full"/>
                </p:oleObj>
              </mc:Choice>
              <mc:Fallback>
                <p:oleObj name="Chart" r:id="rId4" imgW="4786304" imgH="2917062" progId="MSGraph.Chart.8">
                  <p:embed followColorScheme="full"/>
                  <p:pic>
                    <p:nvPicPr>
                      <p:cNvPr id="0" name=""/>
                      <p:cNvPicPr>
                        <a:picLocks noChangeAspect="1" noChangeArrowheads="1"/>
                      </p:cNvPicPr>
                      <p:nvPr/>
                    </p:nvPicPr>
                    <p:blipFill>
                      <a:blip r:embed="rId5"/>
                      <a:srcRect/>
                      <a:stretch>
                        <a:fillRect/>
                      </a:stretch>
                    </p:blipFill>
                    <p:spPr bwMode="auto">
                      <a:xfrm>
                        <a:off x="2068513" y="15157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5" name="Object 4"/>
          <p:cNvGraphicFramePr>
            <a:graphicFrameLocks noChangeAspect="1"/>
          </p:cNvGraphicFramePr>
          <p:nvPr>
            <p:extLst>
              <p:ext uri="{D42A27DB-BD31-4B8C-83A1-F6EECF244321}">
                <p14:modId xmlns:p14="http://schemas.microsoft.com/office/powerpoint/2010/main" val="908467561"/>
              </p:ext>
            </p:extLst>
          </p:nvPr>
        </p:nvGraphicFramePr>
        <p:xfrm>
          <a:off x="2068513" y="3785865"/>
          <a:ext cx="3771900" cy="2333625"/>
        </p:xfrm>
        <a:graphic>
          <a:graphicData uri="http://schemas.openxmlformats.org/presentationml/2006/ole">
            <mc:AlternateContent xmlns:mc="http://schemas.openxmlformats.org/markup-compatibility/2006">
              <mc:Choice xmlns:v="urn:schemas-microsoft-com:vml" Requires="v">
                <p:oleObj name="Chart" r:id="rId6" imgW="4714698" imgH="2917062" progId="MSGraph.Chart.8">
                  <p:embed followColorScheme="full"/>
                </p:oleObj>
              </mc:Choice>
              <mc:Fallback>
                <p:oleObj name="Chart" r:id="rId6" imgW="4714698" imgH="2917062" progId="MSGraph.Chart.8">
                  <p:embed followColorScheme="full"/>
                  <p:pic>
                    <p:nvPicPr>
                      <p:cNvPr id="0" name=""/>
                      <p:cNvPicPr>
                        <a:picLocks noChangeAspect="1" noChangeArrowheads="1"/>
                      </p:cNvPicPr>
                      <p:nvPr/>
                    </p:nvPicPr>
                    <p:blipFill>
                      <a:blip r:embed="rId7"/>
                      <a:srcRect/>
                      <a:stretch>
                        <a:fillRect/>
                      </a:stretch>
                    </p:blipFill>
                    <p:spPr bwMode="auto">
                      <a:xfrm>
                        <a:off x="2068513" y="3785865"/>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6" name="Object 5"/>
          <p:cNvGraphicFramePr>
            <a:graphicFrameLocks noChangeAspect="1"/>
          </p:cNvGraphicFramePr>
          <p:nvPr>
            <p:extLst>
              <p:ext uri="{D42A27DB-BD31-4B8C-83A1-F6EECF244321}">
                <p14:modId xmlns:p14="http://schemas.microsoft.com/office/powerpoint/2010/main" val="2981341556"/>
              </p:ext>
            </p:extLst>
          </p:nvPr>
        </p:nvGraphicFramePr>
        <p:xfrm>
          <a:off x="5953125" y="1514153"/>
          <a:ext cx="3771900" cy="2333625"/>
        </p:xfrm>
        <a:graphic>
          <a:graphicData uri="http://schemas.openxmlformats.org/presentationml/2006/ole">
            <mc:AlternateContent xmlns:mc="http://schemas.openxmlformats.org/markup-compatibility/2006">
              <mc:Choice xmlns:v="urn:schemas-microsoft-com:vml" Requires="v">
                <p:oleObj name="Chart" r:id="rId8" imgW="4714698" imgH="2917062" progId="MSGraph.Chart.8">
                  <p:embed followColorScheme="full"/>
                </p:oleObj>
              </mc:Choice>
              <mc:Fallback>
                <p:oleObj name="Chart" r:id="rId8" imgW="4714698" imgH="2917062" progId="MSGraph.Chart.8">
                  <p:embed followColorScheme="full"/>
                  <p:pic>
                    <p:nvPicPr>
                      <p:cNvPr id="0" name=""/>
                      <p:cNvPicPr>
                        <a:picLocks noChangeAspect="1" noChangeArrowheads="1"/>
                      </p:cNvPicPr>
                      <p:nvPr/>
                    </p:nvPicPr>
                    <p:blipFill>
                      <a:blip r:embed="rId9"/>
                      <a:srcRect/>
                      <a:stretch>
                        <a:fillRect/>
                      </a:stretch>
                    </p:blipFill>
                    <p:spPr bwMode="auto">
                      <a:xfrm>
                        <a:off x="5953125" y="1514153"/>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7" name="Object 6"/>
          <p:cNvGraphicFramePr>
            <a:graphicFrameLocks noChangeAspect="1"/>
          </p:cNvGraphicFramePr>
          <p:nvPr>
            <p:extLst>
              <p:ext uri="{D42A27DB-BD31-4B8C-83A1-F6EECF244321}">
                <p14:modId xmlns:p14="http://schemas.microsoft.com/office/powerpoint/2010/main" val="585290792"/>
              </p:ext>
            </p:extLst>
          </p:nvPr>
        </p:nvGraphicFramePr>
        <p:xfrm>
          <a:off x="6096000" y="3789040"/>
          <a:ext cx="3829050" cy="2333625"/>
        </p:xfrm>
        <a:graphic>
          <a:graphicData uri="http://schemas.openxmlformats.org/presentationml/2006/ole">
            <mc:AlternateContent xmlns:mc="http://schemas.openxmlformats.org/markup-compatibility/2006">
              <mc:Choice xmlns:v="urn:schemas-microsoft-com:vml" Requires="v">
                <p:oleObj name="Chart" r:id="rId10" imgW="4786304" imgH="2917062" progId="MSGraph.Chart.8">
                  <p:embed followColorScheme="full"/>
                </p:oleObj>
              </mc:Choice>
              <mc:Fallback>
                <p:oleObj name="Chart" r:id="rId10" imgW="4786304" imgH="2917062" progId="MSGraph.Chart.8">
                  <p:embed followColorScheme="full"/>
                  <p:pic>
                    <p:nvPicPr>
                      <p:cNvPr id="0" name=""/>
                      <p:cNvPicPr>
                        <a:picLocks noChangeAspect="1" noChangeArrowheads="1"/>
                      </p:cNvPicPr>
                      <p:nvPr/>
                    </p:nvPicPr>
                    <p:blipFill>
                      <a:blip r:embed="rId11"/>
                      <a:srcRect/>
                      <a:stretch>
                        <a:fillRect/>
                      </a:stretch>
                    </p:blipFill>
                    <p:spPr bwMode="auto">
                      <a:xfrm>
                        <a:off x="6096000" y="37890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639349"/>
      </p:ext>
    </p:extLst>
  </p:cSld>
  <p:clrMapOvr>
    <a:masterClrMapping/>
  </p:clrMapOvr>
  <p:transition spd="med">
    <p:random/>
    <p:sndAc>
      <p:stSnd>
        <p:snd r:embed="rId3" name="chimes.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4"/>
          <p:cNvSpPr>
            <a:spLocks noGrp="1" noChangeArrowheads="1"/>
          </p:cNvSpPr>
          <p:nvPr>
            <p:ph type="title"/>
          </p:nvPr>
        </p:nvSpPr>
        <p:spPr/>
        <p:txBody>
          <a:bodyPr/>
          <a:lstStyle/>
          <a:p>
            <a:pPr eaLnBrk="1" hangingPunct="1">
              <a:defRPr/>
            </a:pPr>
            <a:r>
              <a:rPr lang="en-US" altLang="en-US"/>
              <a:t>Lessons Learnt</a:t>
            </a:r>
            <a:endParaRPr lang="en-AU" altLang="en-US"/>
          </a:p>
        </p:txBody>
      </p:sp>
      <p:sp>
        <p:nvSpPr>
          <p:cNvPr id="254979" name="Rectangle 5"/>
          <p:cNvSpPr>
            <a:spLocks noGrp="1" noChangeArrowheads="1"/>
          </p:cNvSpPr>
          <p:nvPr>
            <p:ph idx="1"/>
          </p:nvPr>
        </p:nvSpPr>
        <p:spPr>
          <a:xfrm>
            <a:off x="838200" y="1825625"/>
            <a:ext cx="10658400" cy="3187551"/>
          </a:xfrm>
        </p:spPr>
        <p:txBody>
          <a:bodyPr/>
          <a:lstStyle/>
          <a:p>
            <a:pPr eaLnBrk="1" hangingPunct="1"/>
            <a:r>
              <a:rPr lang="zh-CN" altLang="en-US" dirty="0"/>
              <a:t>指令数和</a:t>
            </a:r>
            <a:r>
              <a:rPr lang="en-US" altLang="zh-CN" dirty="0"/>
              <a:t>CPI</a:t>
            </a:r>
            <a:r>
              <a:rPr lang="zh-CN" altLang="en-US" dirty="0"/>
              <a:t>并不是孤立的良好性能指标</a:t>
            </a:r>
          </a:p>
          <a:p>
            <a:pPr eaLnBrk="1" hangingPunct="1"/>
            <a:r>
              <a:rPr lang="zh-CN" altLang="en-US" dirty="0"/>
              <a:t>编译器优化对算法很敏感</a:t>
            </a:r>
          </a:p>
          <a:p>
            <a:pPr eaLnBrk="1" hangingPunct="1"/>
            <a:r>
              <a:rPr lang="en-US" altLang="zh-CN" dirty="0"/>
              <a:t>Java/JIT</a:t>
            </a:r>
            <a:r>
              <a:rPr lang="zh-CN" altLang="en-US" dirty="0"/>
              <a:t>编译的代码比</a:t>
            </a:r>
            <a:r>
              <a:rPr lang="en-US" altLang="zh-CN" dirty="0"/>
              <a:t>JVM</a:t>
            </a:r>
            <a:r>
              <a:rPr lang="zh-CN" altLang="en-US" dirty="0"/>
              <a:t>解释的代码快得多，在某些情况下与优化的</a:t>
            </a:r>
            <a:r>
              <a:rPr lang="en-US" altLang="zh-CN" dirty="0"/>
              <a:t>C</a:t>
            </a:r>
            <a:r>
              <a:rPr lang="zh-CN" altLang="en-US" dirty="0"/>
              <a:t>相当</a:t>
            </a:r>
          </a:p>
          <a:p>
            <a:pPr eaLnBrk="1" hangingPunct="1"/>
            <a:r>
              <a:rPr lang="zh-CN" altLang="en-US" dirty="0"/>
              <a:t>没有什么可以修复一个愚蠢的算法</a:t>
            </a:r>
            <a:r>
              <a:rPr lang="en-US" altLang="zh-CN" dirty="0"/>
              <a:t>!</a:t>
            </a:r>
            <a:endParaRPr lang="en-US" altLang="en-US" dirty="0"/>
          </a:p>
        </p:txBody>
      </p:sp>
    </p:spTree>
    <p:extLst>
      <p:ext uri="{BB962C8B-B14F-4D97-AF65-F5344CB8AC3E}">
        <p14:creationId xmlns:p14="http://schemas.microsoft.com/office/powerpoint/2010/main" val="973704433"/>
      </p:ext>
    </p:extLst>
  </p:cSld>
  <p:clrMapOvr>
    <a:masterClrMapping/>
  </p:clrMapOvr>
  <p:transition spd="med">
    <p:random/>
    <p:sndAc>
      <p:stSnd>
        <p:snd r:embed="rId3" name="chimes.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1415480" y="2240868"/>
            <a:ext cx="9109316" cy="2376264"/>
          </a:xfrm>
        </p:spPr>
        <p:txBody>
          <a:bodyPr>
            <a:normAutofit/>
          </a:bodyPr>
          <a:lstStyle/>
          <a:p>
            <a:pPr algn="ctr"/>
            <a:r>
              <a:rPr lang="en-US" altLang="zh-CN" sz="6000" b="1" dirty="0">
                <a:solidFill>
                  <a:schemeClr val="accent1">
                    <a:lumMod val="50000"/>
                  </a:schemeClr>
                </a:solidFill>
              </a:rPr>
              <a:t>14   Arrays versus Pointers </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307091346"/>
      </p:ext>
    </p:extLst>
  </p:cSld>
  <p:clrMapOvr>
    <a:masterClrMapping/>
  </p:clrMapOvr>
  <p:transition spd="med">
    <p:random/>
    <p:sndAc>
      <p:stSnd>
        <p:snd r:embed="rId2" name="chimes.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Example: Clearing an Array</a:t>
            </a:r>
            <a:endParaRPr lang="zh-CN" altLang="en-US" dirty="0"/>
          </a:p>
        </p:txBody>
      </p:sp>
      <p:graphicFrame>
        <p:nvGraphicFramePr>
          <p:cNvPr id="5" name="Group 3"/>
          <p:cNvGraphicFramePr>
            <a:graphicFrameLocks noGrp="1"/>
          </p:cNvGraphicFramePr>
          <p:nvPr>
            <p:extLst>
              <p:ext uri="{D42A27DB-BD31-4B8C-83A1-F6EECF244321}">
                <p14:modId xmlns:p14="http://schemas.microsoft.com/office/powerpoint/2010/main" val="2874514159"/>
              </p:ext>
            </p:extLst>
          </p:nvPr>
        </p:nvGraphicFramePr>
        <p:xfrm>
          <a:off x="1776413" y="1403350"/>
          <a:ext cx="8928100" cy="483393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62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clear1(</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array[], </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a:t>
                      </a:r>
                      <a:r>
                        <a:rPr kumimoji="0" lang="en-AU" sz="1400" b="0" i="0" u="none" strike="noStrike" cap="none" normalizeH="0" baseline="0" dirty="0" err="1">
                          <a:ln>
                            <a:noFill/>
                          </a:ln>
                          <a:solidFill>
                            <a:schemeClr val="tx1"/>
                          </a:solidFill>
                          <a:effectLst/>
                          <a:latin typeface="Lucida Console" pitchFamily="49" charset="0"/>
                        </a:rPr>
                        <a:t>int</a:t>
                      </a:r>
                      <a:r>
                        <a:rPr kumimoji="0" lang="en-AU" sz="1400" b="0" i="0" u="none" strike="noStrike" cap="none" normalizeH="0" baseline="0" dirty="0">
                          <a:ln>
                            <a:noFill/>
                          </a:ln>
                          <a:solidFill>
                            <a:schemeClr val="tx1"/>
                          </a:solidFill>
                          <a:effectLst/>
                          <a:latin typeface="Lucida Console" pitchFamily="49" charset="0"/>
                        </a:rPr>
                        <a:t>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for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0;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&lt; size; </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    array[</a:t>
                      </a:r>
                      <a:r>
                        <a:rPr kumimoji="0" lang="en-AU" sz="1400" b="0" i="0" u="none" strike="noStrike" cap="none" normalizeH="0" baseline="0" dirty="0" err="1">
                          <a:ln>
                            <a:noFill/>
                          </a:ln>
                          <a:solidFill>
                            <a:schemeClr val="tx1"/>
                          </a:solidFill>
                          <a:effectLst/>
                          <a:latin typeface="Lucida Console" pitchFamily="49" charset="0"/>
                        </a:rPr>
                        <a:t>i</a:t>
                      </a:r>
                      <a:r>
                        <a:rPr kumimoji="0" lang="en-AU" sz="1400" b="0" i="0" u="none" strike="noStrike" cap="none" normalizeH="0" baseline="0" dirty="0">
                          <a:ln>
                            <a:noFill/>
                          </a:ln>
                          <a:solidFill>
                            <a:schemeClr val="tx1"/>
                          </a:solidFill>
                          <a:effectLst/>
                          <a:latin typeface="Lucida Console"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a:ln>
                            <a:noFill/>
                          </a:ln>
                          <a:solidFill>
                            <a:schemeClr val="tx1"/>
                          </a:solidFill>
                          <a:effectLst/>
                          <a:latin typeface="Lucida Console" pitchFamily="49" charset="0"/>
                        </a:rPr>
                        <a: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777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li   x5,0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loop1: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slli</a:t>
                      </a:r>
                      <a:r>
                        <a:rPr kumimoji="0" lang="en-US" sz="1400" b="0" i="0" u="none" strike="noStrike" cap="none" normalizeH="0" baseline="0" dirty="0">
                          <a:ln>
                            <a:noFill/>
                          </a:ln>
                          <a:solidFill>
                            <a:schemeClr val="tx1"/>
                          </a:solidFill>
                          <a:effectLst/>
                          <a:latin typeface="Lucida Console" pitchFamily="49" charset="0"/>
                        </a:rPr>
                        <a:t> x6,x5,3    // x6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x7,x10,x6  // x7 = &amp;array[</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sd</a:t>
                      </a:r>
                      <a:r>
                        <a:rPr kumimoji="0" lang="en-US" sz="1400" b="0" i="0" u="none" strike="noStrike" cap="none" normalizeH="0" baseline="0" dirty="0">
                          <a:ln>
                            <a:noFill/>
                          </a:ln>
                          <a:solidFill>
                            <a:schemeClr val="tx1"/>
                          </a:solidFill>
                          <a:effectLst/>
                          <a:latin typeface="Lucida Console" pitchFamily="49" charset="0"/>
                        </a:rPr>
                        <a:t>   x0,0(x7)   // array[</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addi</a:t>
                      </a:r>
                      <a:r>
                        <a:rPr kumimoji="0" lang="en-US" sz="1400" b="0" i="0" u="none" strike="noStrike" cap="none" normalizeH="0" baseline="0" dirty="0">
                          <a:ln>
                            <a:noFill/>
                          </a:ln>
                          <a:solidFill>
                            <a:schemeClr val="tx1"/>
                          </a:solidFill>
                          <a:effectLst/>
                          <a:latin typeface="Lucida Console" pitchFamily="49" charset="0"/>
                        </a:rPr>
                        <a:t> x5,x5,1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blt</a:t>
                      </a:r>
                      <a:r>
                        <a:rPr kumimoji="0" lang="en-US" sz="1400" b="0" i="0" u="none" strike="noStrike" cap="none" normalizeH="0" baseline="0" dirty="0">
                          <a:ln>
                            <a:noFill/>
                          </a:ln>
                          <a:solidFill>
                            <a:schemeClr val="tx1"/>
                          </a:solidFill>
                          <a:effectLst/>
                          <a:latin typeface="Lucida Console" pitchFamily="49" charset="0"/>
                        </a:rPr>
                        <a:t>  x5,x11,loop1  // if (</a:t>
                      </a:r>
                      <a:r>
                        <a:rPr kumimoji="0" lang="en-US" sz="1400" b="0" i="0" u="none" strike="noStrike" cap="none" normalizeH="0" baseline="0" dirty="0" err="1">
                          <a:ln>
                            <a:noFill/>
                          </a:ln>
                          <a:solidFill>
                            <a:schemeClr val="tx1"/>
                          </a:solidFill>
                          <a:effectLst/>
                          <a:latin typeface="Lucida Console" pitchFamily="49" charset="0"/>
                        </a:rPr>
                        <a:t>i</a:t>
                      </a:r>
                      <a:r>
                        <a:rPr kumimoji="0" lang="en-US" sz="1400" b="0" i="0" u="none" strike="noStrike" cap="none" normalizeH="0" baseline="0" dirty="0">
                          <a:ln>
                            <a:noFill/>
                          </a:ln>
                          <a:solidFill>
                            <a:schemeClr val="tx1"/>
                          </a:solidFill>
                          <a:effectLst/>
                          <a:latin typeface="Lucida Console" pitchFamily="49" charset="0"/>
                        </a:rPr>
                        <a:t>&lt;size)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go to loop1</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mv x5,x10      // p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of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slli</a:t>
                      </a:r>
                      <a:r>
                        <a:rPr kumimoji="0" lang="en-US" sz="1400" b="0" i="0" u="none" strike="noStrike" cap="none" normalizeH="0" baseline="0" dirty="0">
                          <a:ln>
                            <a:noFill/>
                          </a:ln>
                          <a:solidFill>
                            <a:schemeClr val="tx1"/>
                          </a:solidFill>
                          <a:effectLst/>
                          <a:latin typeface="Lucida Console" pitchFamily="49" charset="0"/>
                        </a:rPr>
                        <a:t> x6,x11,3  // x6 = size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of 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sd</a:t>
                      </a:r>
                      <a:r>
                        <a:rPr kumimoji="0" lang="en-US" sz="1400" b="0" i="0" u="none" strike="noStrike" cap="none" normalizeH="0" baseline="0" dirty="0">
                          <a:ln>
                            <a:noFill/>
                          </a:ln>
                          <a:solidFill>
                            <a:schemeClr val="tx1"/>
                          </a:solidFill>
                          <a:effectLst/>
                          <a:latin typeface="Lucida Console" pitchFamily="49" charset="0"/>
                        </a:rPr>
                        <a:t> x0,0(x5)    // Memory[p]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addi</a:t>
                      </a:r>
                      <a:r>
                        <a:rPr kumimoji="0" lang="en-US" sz="1400" b="0" i="0" u="none" strike="noStrike" cap="none" normalizeH="0" baseline="0" dirty="0">
                          <a:ln>
                            <a:noFill/>
                          </a:ln>
                          <a:solidFill>
                            <a:schemeClr val="tx1"/>
                          </a:solidFill>
                          <a:effectLst/>
                          <a:latin typeface="Lucida Console" pitchFamily="49" charset="0"/>
                        </a:rPr>
                        <a:t> x5,x5,8   // p = p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a:t>
                      </a:r>
                      <a:r>
                        <a:rPr kumimoji="0" lang="en-US" sz="1400" b="0" i="0" u="none" strike="noStrike" cap="none" normalizeH="0" baseline="0" dirty="0" err="1">
                          <a:ln>
                            <a:noFill/>
                          </a:ln>
                          <a:solidFill>
                            <a:schemeClr val="tx1"/>
                          </a:solidFill>
                          <a:effectLst/>
                          <a:latin typeface="Lucida Console" pitchFamily="49" charset="0"/>
                        </a:rPr>
                        <a:t>bltu</a:t>
                      </a:r>
                      <a:r>
                        <a:rPr kumimoji="0" lang="en-US" sz="1400" b="0" i="0" u="none" strike="noStrike" cap="none" normalizeH="0" baseline="0" dirty="0">
                          <a:ln>
                            <a:noFill/>
                          </a:ln>
                          <a:solidFill>
                            <a:schemeClr val="tx1"/>
                          </a:solidFill>
                          <a:effectLst/>
                          <a:latin typeface="Lucida Console" pitchFamily="49" charset="0"/>
                        </a:rPr>
                        <a:t> x5,x7,loop2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if (p&lt;&amp;array[size])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Lucida Console" pitchFamily="49" charset="0"/>
                        </a:rPr>
                        <a:t>                  // go to loop2</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59086" name="矩形 5"/>
          <p:cNvSpPr>
            <a:spLocks noChangeArrowheads="1"/>
          </p:cNvSpPr>
          <p:nvPr/>
        </p:nvSpPr>
        <p:spPr bwMode="auto">
          <a:xfrm>
            <a:off x="1490663" y="5713413"/>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9087" name="矩形 6"/>
          <p:cNvSpPr>
            <a:spLocks noChangeArrowheads="1"/>
          </p:cNvSpPr>
          <p:nvPr/>
        </p:nvSpPr>
        <p:spPr bwMode="auto">
          <a:xfrm>
            <a:off x="5880100" y="5848350"/>
            <a:ext cx="4608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96199651"/>
      </p:ext>
    </p:extLst>
  </p:cSld>
  <p:clrMapOvr>
    <a:masterClrMapping/>
  </p:clrMapOvr>
  <p:transition spd="med">
    <p:random/>
    <p:sndAc>
      <p:stSnd>
        <p:snd r:embed="rId3" name="chimes.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479376" y="665979"/>
            <a:ext cx="8259763" cy="769938"/>
          </a:xfrm>
        </p:spPr>
        <p:txBody>
          <a:bodyPr/>
          <a:lstStyle/>
          <a:p>
            <a:pPr>
              <a:defRPr/>
            </a:pPr>
            <a:r>
              <a:rPr lang="en-US" altLang="en-US" dirty="0"/>
              <a:t>2.18 Other RISC-V Instructions</a:t>
            </a:r>
          </a:p>
        </p:txBody>
      </p:sp>
      <p:sp>
        <p:nvSpPr>
          <p:cNvPr id="281603" name="Content Placeholder 2"/>
          <p:cNvSpPr>
            <a:spLocks noGrp="1"/>
          </p:cNvSpPr>
          <p:nvPr>
            <p:ph idx="1"/>
          </p:nvPr>
        </p:nvSpPr>
        <p:spPr/>
        <p:txBody>
          <a:bodyPr/>
          <a:lstStyle/>
          <a:p>
            <a:r>
              <a:rPr lang="en-US" altLang="en-US" dirty="0"/>
              <a:t>Base integer instructions (RV64I)</a:t>
            </a:r>
          </a:p>
          <a:p>
            <a:pPr lvl="1"/>
            <a:r>
              <a:rPr lang="en-US" altLang="en-US" dirty="0"/>
              <a:t>Those previously described, plus</a:t>
            </a:r>
          </a:p>
          <a:p>
            <a:pPr lvl="1"/>
            <a:r>
              <a:rPr lang="en-US" altLang="en-US" dirty="0" err="1"/>
              <a:t>auipc</a:t>
            </a:r>
            <a:r>
              <a:rPr lang="en-US" altLang="en-US" dirty="0"/>
              <a:t> </a:t>
            </a:r>
            <a:r>
              <a:rPr lang="en-US" altLang="en-US" dirty="0" err="1"/>
              <a:t>rd</a:t>
            </a:r>
            <a:r>
              <a:rPr lang="en-US" altLang="en-US" dirty="0"/>
              <a:t>, </a:t>
            </a:r>
            <a:r>
              <a:rPr lang="en-US" altLang="en-US" dirty="0" err="1"/>
              <a:t>immed</a:t>
            </a:r>
            <a:r>
              <a:rPr lang="en-US" altLang="en-US" dirty="0"/>
              <a:t>  // </a:t>
            </a:r>
            <a:r>
              <a:rPr lang="en-US" altLang="en-US" dirty="0" err="1"/>
              <a:t>rd</a:t>
            </a:r>
            <a:r>
              <a:rPr lang="en-US" altLang="en-US" dirty="0"/>
              <a:t> = (</a:t>
            </a:r>
            <a:r>
              <a:rPr lang="en-US" altLang="en-US" dirty="0" err="1"/>
              <a:t>imm</a:t>
            </a:r>
            <a:r>
              <a:rPr lang="en-US" altLang="en-US" dirty="0"/>
              <a:t>&lt;&lt;12) + pc</a:t>
            </a:r>
          </a:p>
          <a:p>
            <a:pPr lvl="2"/>
            <a:r>
              <a:rPr lang="en-US" altLang="en-US" dirty="0"/>
              <a:t>follow by </a:t>
            </a:r>
            <a:r>
              <a:rPr lang="en-US" altLang="en-US" dirty="0" err="1"/>
              <a:t>jalr</a:t>
            </a:r>
            <a:r>
              <a:rPr lang="en-US" altLang="en-US" dirty="0"/>
              <a:t> (adds 12-bit </a:t>
            </a:r>
            <a:r>
              <a:rPr lang="en-US" altLang="en-US" dirty="0" err="1"/>
              <a:t>immed</a:t>
            </a:r>
            <a:r>
              <a:rPr lang="en-US" altLang="en-US" dirty="0"/>
              <a:t>) for long jump</a:t>
            </a:r>
          </a:p>
          <a:p>
            <a:pPr lvl="1"/>
            <a:r>
              <a:rPr lang="en-US" altLang="en-US" dirty="0" err="1"/>
              <a:t>slt</a:t>
            </a:r>
            <a:r>
              <a:rPr lang="en-US" altLang="en-US" dirty="0"/>
              <a:t>, </a:t>
            </a:r>
            <a:r>
              <a:rPr lang="en-US" altLang="en-US" dirty="0" err="1"/>
              <a:t>sltu</a:t>
            </a:r>
            <a:r>
              <a:rPr lang="en-US" altLang="en-US" dirty="0"/>
              <a:t>, </a:t>
            </a:r>
            <a:r>
              <a:rPr lang="en-US" altLang="en-US" dirty="0" err="1"/>
              <a:t>slti</a:t>
            </a:r>
            <a:r>
              <a:rPr lang="en-US" altLang="en-US" dirty="0"/>
              <a:t>, </a:t>
            </a:r>
            <a:r>
              <a:rPr lang="en-US" altLang="en-US" dirty="0" err="1"/>
              <a:t>sltui</a:t>
            </a:r>
            <a:r>
              <a:rPr lang="en-US" altLang="en-US" dirty="0"/>
              <a:t>: set less than (like MIPS)</a:t>
            </a:r>
          </a:p>
          <a:p>
            <a:pPr lvl="1"/>
            <a:r>
              <a:rPr lang="en-US" altLang="en-US" dirty="0" err="1"/>
              <a:t>addw</a:t>
            </a:r>
            <a:r>
              <a:rPr lang="en-US" altLang="en-US" dirty="0"/>
              <a:t>, </a:t>
            </a:r>
            <a:r>
              <a:rPr lang="en-US" altLang="en-US" dirty="0" err="1"/>
              <a:t>subw</a:t>
            </a:r>
            <a:r>
              <a:rPr lang="en-US" altLang="en-US" dirty="0"/>
              <a:t>, </a:t>
            </a:r>
            <a:r>
              <a:rPr lang="en-US" altLang="en-US" dirty="0" err="1"/>
              <a:t>addiw</a:t>
            </a:r>
            <a:r>
              <a:rPr lang="en-US" altLang="en-US" dirty="0"/>
              <a:t>: 32-bit add/sub</a:t>
            </a:r>
          </a:p>
          <a:p>
            <a:pPr lvl="1"/>
            <a:r>
              <a:rPr lang="en-US" altLang="en-US" dirty="0" err="1"/>
              <a:t>sllw</a:t>
            </a:r>
            <a:r>
              <a:rPr lang="en-US" altLang="en-US" dirty="0"/>
              <a:t>, </a:t>
            </a:r>
            <a:r>
              <a:rPr lang="en-US" altLang="en-US" dirty="0" err="1"/>
              <a:t>srlw</a:t>
            </a:r>
            <a:r>
              <a:rPr lang="en-US" altLang="en-US" dirty="0"/>
              <a:t>, </a:t>
            </a:r>
            <a:r>
              <a:rPr lang="en-US" altLang="en-US" dirty="0" err="1"/>
              <a:t>srlw</a:t>
            </a:r>
            <a:r>
              <a:rPr lang="en-US" altLang="en-US" dirty="0"/>
              <a:t>, </a:t>
            </a:r>
            <a:r>
              <a:rPr lang="en-US" altLang="en-US" dirty="0" err="1"/>
              <a:t>slliw</a:t>
            </a:r>
            <a:r>
              <a:rPr lang="en-US" altLang="en-US" dirty="0"/>
              <a:t>, </a:t>
            </a:r>
            <a:r>
              <a:rPr lang="en-US" altLang="en-US" dirty="0" err="1"/>
              <a:t>srliw</a:t>
            </a:r>
            <a:r>
              <a:rPr lang="en-US" altLang="en-US" dirty="0"/>
              <a:t>, </a:t>
            </a:r>
            <a:r>
              <a:rPr lang="en-US" altLang="en-US" dirty="0" err="1"/>
              <a:t>sraiw</a:t>
            </a:r>
            <a:r>
              <a:rPr lang="en-US" altLang="en-US" dirty="0"/>
              <a:t>: 32-bit shift</a:t>
            </a:r>
          </a:p>
          <a:p>
            <a:endParaRPr lang="en-US" altLang="en-US" dirty="0"/>
          </a:p>
          <a:p>
            <a:r>
              <a:rPr lang="en-US" altLang="en-US" dirty="0"/>
              <a:t>32-bit variant: RV32I</a:t>
            </a:r>
          </a:p>
          <a:p>
            <a:pPr lvl="1"/>
            <a:r>
              <a:rPr lang="en-US" altLang="en-US" dirty="0"/>
              <a:t>registers are 32-bits wide, 32-bit operations</a:t>
            </a:r>
          </a:p>
        </p:txBody>
      </p:sp>
    </p:spTree>
    <p:extLst>
      <p:ext uri="{BB962C8B-B14F-4D97-AF65-F5344CB8AC3E}">
        <p14:creationId xmlns:p14="http://schemas.microsoft.com/office/powerpoint/2010/main" val="578884555"/>
      </p:ext>
    </p:extLst>
  </p:cSld>
  <p:clrMapOvr>
    <a:masterClrMapping/>
  </p:clrMapOvr>
  <p:transition spd="med">
    <p:random/>
    <p:sndAc>
      <p:stSnd>
        <p:snd r:embed="rId3" name="chimes.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pPr>
              <a:defRPr/>
            </a:pPr>
            <a:r>
              <a:rPr lang="en-US" altLang="en-US"/>
              <a:t>Instruction Set Extensions</a:t>
            </a:r>
          </a:p>
        </p:txBody>
      </p:sp>
      <p:sp>
        <p:nvSpPr>
          <p:cNvPr id="283651" name="Content Placeholder 2"/>
          <p:cNvSpPr>
            <a:spLocks noGrp="1"/>
          </p:cNvSpPr>
          <p:nvPr>
            <p:ph idx="1"/>
          </p:nvPr>
        </p:nvSpPr>
        <p:spPr/>
        <p:txBody>
          <a:bodyPr/>
          <a:lstStyle/>
          <a:p>
            <a:r>
              <a:rPr lang="en-US" altLang="en-US" dirty="0"/>
              <a:t>M: integer multiply, divide, remainder  </a:t>
            </a:r>
            <a:r>
              <a:rPr lang="zh-CN" altLang="en-US" dirty="0"/>
              <a:t>乘除法</a:t>
            </a:r>
            <a:endParaRPr lang="en-US" altLang="en-US" dirty="0"/>
          </a:p>
          <a:p>
            <a:r>
              <a:rPr lang="en-US" altLang="en-US" dirty="0"/>
              <a:t>A: atomic memory operations </a:t>
            </a:r>
            <a:r>
              <a:rPr lang="zh-CN" altLang="en-US" dirty="0"/>
              <a:t>原子指令</a:t>
            </a:r>
            <a:endParaRPr lang="en-US" altLang="en-US" dirty="0"/>
          </a:p>
          <a:p>
            <a:r>
              <a:rPr lang="en-US" altLang="en-US" dirty="0"/>
              <a:t>F: single-precision floating point  </a:t>
            </a:r>
            <a:r>
              <a:rPr lang="zh-CN" altLang="en-US" dirty="0"/>
              <a:t>单精度</a:t>
            </a:r>
            <a:endParaRPr lang="en-US" altLang="en-US" dirty="0"/>
          </a:p>
          <a:p>
            <a:r>
              <a:rPr lang="en-US" altLang="en-US" dirty="0"/>
              <a:t>D: double-precision floating point  </a:t>
            </a:r>
            <a:r>
              <a:rPr lang="zh-CN" altLang="en-US" dirty="0"/>
              <a:t>双精度</a:t>
            </a:r>
            <a:endParaRPr lang="en-US" altLang="en-US" dirty="0"/>
          </a:p>
          <a:p>
            <a:r>
              <a:rPr lang="en-US" altLang="en-US" dirty="0"/>
              <a:t>C: compressed instructions</a:t>
            </a:r>
          </a:p>
          <a:p>
            <a:pPr lvl="1"/>
            <a:r>
              <a:rPr lang="en-US" altLang="en-US" dirty="0"/>
              <a:t>16-bit encoding for frequently used instructions</a:t>
            </a:r>
          </a:p>
          <a:p>
            <a:pPr lvl="1"/>
            <a:r>
              <a:rPr lang="zh-CN" altLang="en-US" dirty="0"/>
              <a:t>一般用于嵌入式设备</a:t>
            </a:r>
            <a:endParaRPr lang="en-US" altLang="en-US" dirty="0"/>
          </a:p>
        </p:txBody>
      </p:sp>
    </p:spTree>
    <p:extLst>
      <p:ext uri="{BB962C8B-B14F-4D97-AF65-F5344CB8AC3E}">
        <p14:creationId xmlns:p14="http://schemas.microsoft.com/office/powerpoint/2010/main" val="1354981847"/>
      </p:ext>
    </p:extLst>
  </p:cSld>
  <p:clrMapOvr>
    <a:masterClrMapping/>
  </p:clrMapOvr>
  <p:transition spd="med">
    <p:random/>
    <p:sndAc>
      <p:stSnd>
        <p:snd r:embed="rId3" name="chimes.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096BEAB-B6AB-8FF1-306B-967D8E910955}"/>
              </a:ext>
            </a:extLst>
          </p:cNvPr>
          <p:cNvPicPr>
            <a:picLocks noChangeAspect="1"/>
          </p:cNvPicPr>
          <p:nvPr/>
        </p:nvPicPr>
        <p:blipFill>
          <a:blip r:embed="rId3"/>
          <a:stretch>
            <a:fillRect/>
          </a:stretch>
        </p:blipFill>
        <p:spPr>
          <a:xfrm>
            <a:off x="551384" y="404664"/>
            <a:ext cx="7753010" cy="1656184"/>
          </a:xfrm>
          <a:prstGeom prst="rect">
            <a:avLst/>
          </a:prstGeom>
        </p:spPr>
      </p:pic>
      <p:pic>
        <p:nvPicPr>
          <p:cNvPr id="5" name="图片 4">
            <a:extLst>
              <a:ext uri="{FF2B5EF4-FFF2-40B4-BE49-F238E27FC236}">
                <a16:creationId xmlns:a16="http://schemas.microsoft.com/office/drawing/2014/main" id="{79C2F4DF-85FD-0E83-0F9E-D007E84B8A0E}"/>
              </a:ext>
            </a:extLst>
          </p:cNvPr>
          <p:cNvPicPr>
            <a:picLocks noChangeAspect="1"/>
          </p:cNvPicPr>
          <p:nvPr/>
        </p:nvPicPr>
        <p:blipFill>
          <a:blip r:embed="rId4"/>
          <a:stretch>
            <a:fillRect/>
          </a:stretch>
        </p:blipFill>
        <p:spPr>
          <a:xfrm>
            <a:off x="990313" y="2204864"/>
            <a:ext cx="5105687" cy="1656184"/>
          </a:xfrm>
          <a:prstGeom prst="rect">
            <a:avLst/>
          </a:prstGeom>
        </p:spPr>
      </p:pic>
    </p:spTree>
    <p:extLst>
      <p:ext uri="{BB962C8B-B14F-4D97-AF65-F5344CB8AC3E}">
        <p14:creationId xmlns:p14="http://schemas.microsoft.com/office/powerpoint/2010/main" val="399245567"/>
      </p:ext>
    </p:extLst>
  </p:cSld>
  <p:clrMapOvr>
    <a:masterClrMapping/>
  </p:clrMapOvr>
  <p:transition spd="med">
    <p:random/>
    <p:sndAc>
      <p:stSnd>
        <p:snd r:embed="rId2"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994" name="Group 2"/>
          <p:cNvGraphicFramePr>
            <a:graphicFrameLocks noGrp="1"/>
          </p:cNvGraphicFramePr>
          <p:nvPr>
            <p:ph type="tbl" idx="1"/>
            <p:extLst>
              <p:ext uri="{D42A27DB-BD31-4B8C-83A1-F6EECF244321}">
                <p14:modId xmlns:p14="http://schemas.microsoft.com/office/powerpoint/2010/main" val="122906233"/>
              </p:ext>
            </p:extLst>
          </p:nvPr>
        </p:nvGraphicFramePr>
        <p:xfrm>
          <a:off x="1271464" y="1556792"/>
          <a:ext cx="8569325" cy="3084513"/>
        </p:xfrm>
        <a:graphic>
          <a:graphicData uri="http://schemas.openxmlformats.org/drawingml/2006/table">
            <a:tbl>
              <a:tblPr/>
              <a:tblGrid>
                <a:gridCol w="1567796">
                  <a:extLst>
                    <a:ext uri="{9D8B030D-6E8A-4147-A177-3AD203B41FA5}">
                      <a16:colId xmlns:a16="http://schemas.microsoft.com/office/drawing/2014/main" val="20000"/>
                    </a:ext>
                  </a:extLst>
                </a:gridCol>
                <a:gridCol w="2461122">
                  <a:extLst>
                    <a:ext uri="{9D8B030D-6E8A-4147-A177-3AD203B41FA5}">
                      <a16:colId xmlns:a16="http://schemas.microsoft.com/office/drawing/2014/main" val="20001"/>
                    </a:ext>
                  </a:extLst>
                </a:gridCol>
                <a:gridCol w="4540407">
                  <a:extLst>
                    <a:ext uri="{9D8B030D-6E8A-4147-A177-3AD203B41FA5}">
                      <a16:colId xmlns:a16="http://schemas.microsoft.com/office/drawing/2014/main" val="20002"/>
                    </a:ext>
                  </a:extLst>
                </a:gridCol>
              </a:tblGrid>
              <a:tr h="50489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Name</a:t>
                      </a:r>
                    </a:p>
                  </a:txBody>
                  <a:tcPr marL="91444" marR="91444"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bg1"/>
                          </a:solidFill>
                          <a:effectLst/>
                          <a:latin typeface="Verdana" pitchFamily="34" charset="0"/>
                          <a:ea typeface="楷体_GB2312" pitchFamily="49" charset="-122"/>
                        </a:rPr>
                        <a:t>Example</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bg1"/>
                          </a:solidFill>
                          <a:effectLst/>
                          <a:latin typeface="Verdana" pitchFamily="34" charset="0"/>
                          <a:ea typeface="楷体_GB2312" pitchFamily="49" charset="-122"/>
                        </a:rPr>
                        <a:t>Comments</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115729">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32 registers</a:t>
                      </a: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x0-x31</a:t>
                      </a:r>
                    </a:p>
                  </a:txBody>
                  <a:tcPr marL="91444" marR="91444"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Fast locations for data. In RISC-V, data must be in registers to perform arithmetic.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Register x0 always equals 0.</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3886">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2</a:t>
                      </a:r>
                      <a:r>
                        <a:rPr kumimoji="0" lang="en-US" altLang="zh-CN" sz="1800" b="0" i="0" u="none" strike="noStrike" cap="none" normalizeH="0" baseline="30000" dirty="0">
                          <a:ln>
                            <a:noFill/>
                          </a:ln>
                          <a:solidFill>
                            <a:schemeClr val="tx1"/>
                          </a:solidFill>
                          <a:effectLst/>
                          <a:latin typeface="Verdana" pitchFamily="34" charset="0"/>
                          <a:ea typeface="楷体_GB2312" pitchFamily="49" charset="-122"/>
                        </a:rPr>
                        <a:t>61</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 memory words</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a:t>
                      </a: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64</a:t>
                      </a:r>
                      <a:r>
                        <a:rPr kumimoji="0" lang="zh-CN" altLang="en-US" sz="1800" b="0" i="0" u="none" strike="noStrike" cap="none" normalizeH="0" baseline="0" dirty="0">
                          <a:ln>
                            <a:noFill/>
                          </a:ln>
                          <a:solidFill>
                            <a:schemeClr val="tx1"/>
                          </a:solidFill>
                          <a:effectLst/>
                          <a:latin typeface="Verdana" pitchFamily="34" charset="0"/>
                          <a:ea typeface="楷体_GB2312" pitchFamily="49" charset="-122"/>
                        </a:rPr>
                        <a:t>位数据）</a:t>
                      </a:r>
                      <a:endParaRPr kumimoji="0" lang="en-US" altLang="zh-CN" sz="1800" b="0" i="0" u="none" strike="noStrike" cap="none" normalizeH="0" baseline="0" dirty="0">
                        <a:ln>
                          <a:noFill/>
                        </a:ln>
                        <a:solidFill>
                          <a:schemeClr val="tx1"/>
                        </a:solidFill>
                        <a:effectLst/>
                        <a:latin typeface="Verdana" pitchFamily="34" charset="0"/>
                        <a:ea typeface="楷体_GB2312" pitchFamily="49" charset="-122"/>
                      </a:endParaRP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Memory[0],</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Memory[8] ,  …… ,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楷体_GB2312" pitchFamily="49" charset="-122"/>
                        </a:rPr>
                        <a:t>Memory[18446744073709551608] </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只能通过数据传输指令访问。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RISC-V</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使用字节地址，因此顺序双字访问相差</a:t>
                      </a:r>
                      <a:r>
                        <a:rPr kumimoji="0" lang="en-US" altLang="zh-CN" sz="1600" b="0" i="0" u="none" strike="noStrike" cap="none" normalizeH="0" baseline="0" dirty="0">
                          <a:ln>
                            <a:noFill/>
                          </a:ln>
                          <a:solidFill>
                            <a:schemeClr val="tx1"/>
                          </a:solidFill>
                          <a:effectLst/>
                          <a:latin typeface="Verdana" pitchFamily="34" charset="0"/>
                          <a:ea typeface="楷体_GB2312" pitchFamily="49" charset="-122"/>
                        </a:rPr>
                        <a:t>8</a:t>
                      </a:r>
                      <a:r>
                        <a:rPr kumimoji="0" lang="zh-CN" altLang="en-US" sz="1600" b="0" i="0" u="none" strike="noStrike" cap="none" normalizeH="0" baseline="0" dirty="0">
                          <a:ln>
                            <a:noFill/>
                          </a:ln>
                          <a:solidFill>
                            <a:schemeClr val="tx1"/>
                          </a:solidFill>
                          <a:effectLst/>
                          <a:latin typeface="Verdana" pitchFamily="34" charset="0"/>
                          <a:ea typeface="楷体_GB2312" pitchFamily="49" charset="-122"/>
                        </a:rPr>
                        <a:t>。内存保存数据结构、数组和溢出寄存器。</a:t>
                      </a:r>
                      <a:endParaRPr kumimoji="0" lang="en-US" altLang="zh-CN" sz="1600" b="0" i="0" u="none" strike="noStrike" cap="none" normalizeH="0" baseline="0" dirty="0">
                        <a:ln>
                          <a:noFill/>
                        </a:ln>
                        <a:solidFill>
                          <a:schemeClr val="tx1"/>
                        </a:solidFill>
                        <a:effectLst/>
                        <a:latin typeface="Verdana" pitchFamily="34" charset="0"/>
                        <a:ea typeface="楷体_GB2312" pitchFamily="49" charset="-122"/>
                      </a:endParaRP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4" name="Text Box 20"/>
          <p:cNvSpPr txBox="1">
            <a:spLocks noChangeArrowheads="1"/>
          </p:cNvSpPr>
          <p:nvPr/>
        </p:nvSpPr>
        <p:spPr bwMode="auto">
          <a:xfrm>
            <a:off x="263352" y="188640"/>
            <a:ext cx="6119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50000"/>
              </a:spcBef>
              <a:buClr>
                <a:schemeClr val="hlink"/>
              </a:buClr>
              <a:buSzTx/>
              <a:buFontTx/>
              <a:buNone/>
            </a:pPr>
            <a:r>
              <a:rPr lang="en-US" altLang="zh-CN" sz="3200" dirty="0">
                <a:solidFill>
                  <a:srgbClr val="FF0066"/>
                </a:solidFill>
                <a:latin typeface="Arial" panose="020B0604020202020204" pitchFamily="34" charset="0"/>
                <a:ea typeface="宋体" panose="02010600030101010101" pitchFamily="2" charset="-122"/>
                <a:cs typeface="Arial Unicode MS" panose="020B0604020202020204" pitchFamily="34" charset="-122"/>
              </a:rPr>
              <a:t>RISC-V operands	 </a:t>
            </a:r>
          </a:p>
        </p:txBody>
      </p:sp>
    </p:spTree>
    <p:extLst>
      <p:ext uri="{BB962C8B-B14F-4D97-AF65-F5344CB8AC3E}">
        <p14:creationId xmlns:p14="http://schemas.microsoft.com/office/powerpoint/2010/main" val="4232357350"/>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04D334B-396A-575E-41BD-CB858B446A19}"/>
              </a:ext>
            </a:extLst>
          </p:cNvPr>
          <p:cNvPicPr>
            <a:picLocks noChangeAspect="1"/>
          </p:cNvPicPr>
          <p:nvPr/>
        </p:nvPicPr>
        <p:blipFill>
          <a:blip r:embed="rId3"/>
          <a:stretch>
            <a:fillRect/>
          </a:stretch>
        </p:blipFill>
        <p:spPr>
          <a:xfrm>
            <a:off x="695400" y="116632"/>
            <a:ext cx="7272808" cy="3539691"/>
          </a:xfrm>
          <a:prstGeom prst="rect">
            <a:avLst/>
          </a:prstGeom>
        </p:spPr>
      </p:pic>
      <p:pic>
        <p:nvPicPr>
          <p:cNvPr id="7" name="图片 6">
            <a:extLst>
              <a:ext uri="{FF2B5EF4-FFF2-40B4-BE49-F238E27FC236}">
                <a16:creationId xmlns:a16="http://schemas.microsoft.com/office/drawing/2014/main" id="{7FF9AAC1-3633-FC1B-F567-C66DE52E9218}"/>
              </a:ext>
            </a:extLst>
          </p:cNvPr>
          <p:cNvPicPr>
            <a:picLocks noChangeAspect="1"/>
          </p:cNvPicPr>
          <p:nvPr/>
        </p:nvPicPr>
        <p:blipFill>
          <a:blip r:embed="rId4"/>
          <a:stretch>
            <a:fillRect/>
          </a:stretch>
        </p:blipFill>
        <p:spPr>
          <a:xfrm>
            <a:off x="695400" y="3642290"/>
            <a:ext cx="6564000" cy="2883054"/>
          </a:xfrm>
          <a:prstGeom prst="rect">
            <a:avLst/>
          </a:prstGeom>
        </p:spPr>
      </p:pic>
      <p:sp>
        <p:nvSpPr>
          <p:cNvPr id="8" name="文本框 7">
            <a:extLst>
              <a:ext uri="{FF2B5EF4-FFF2-40B4-BE49-F238E27FC236}">
                <a16:creationId xmlns:a16="http://schemas.microsoft.com/office/drawing/2014/main" id="{EC8D4A20-1989-C35B-FAF6-10567192CED4}"/>
              </a:ext>
            </a:extLst>
          </p:cNvPr>
          <p:cNvSpPr txBox="1"/>
          <p:nvPr/>
        </p:nvSpPr>
        <p:spPr>
          <a:xfrm>
            <a:off x="5735960" y="5805264"/>
            <a:ext cx="1872208" cy="369332"/>
          </a:xfrm>
          <a:prstGeom prst="rect">
            <a:avLst/>
          </a:prstGeom>
          <a:noFill/>
        </p:spPr>
        <p:txBody>
          <a:bodyPr wrap="square" rtlCol="0">
            <a:spAutoFit/>
          </a:bodyPr>
          <a:lstStyle/>
          <a:p>
            <a:r>
              <a:rPr lang="en-US" altLang="zh-CN" sz="1800" b="1" dirty="0">
                <a:latin typeface="+mn-ea"/>
                <a:ea typeface="+mn-ea"/>
              </a:rPr>
              <a:t>j </a:t>
            </a:r>
            <a:r>
              <a:rPr lang="zh-CN" altLang="en-US" sz="1800" b="1" dirty="0">
                <a:latin typeface="+mn-ea"/>
                <a:ea typeface="+mn-ea"/>
              </a:rPr>
              <a:t>直接跳转</a:t>
            </a:r>
          </a:p>
        </p:txBody>
      </p:sp>
      <p:sp>
        <p:nvSpPr>
          <p:cNvPr id="2" name="文本框 1">
            <a:extLst>
              <a:ext uri="{FF2B5EF4-FFF2-40B4-BE49-F238E27FC236}">
                <a16:creationId xmlns:a16="http://schemas.microsoft.com/office/drawing/2014/main" id="{69778708-9B8E-5C51-D6DD-6A2EF2BF61E9}"/>
              </a:ext>
            </a:extLst>
          </p:cNvPr>
          <p:cNvSpPr txBox="1"/>
          <p:nvPr/>
        </p:nvSpPr>
        <p:spPr>
          <a:xfrm>
            <a:off x="7752184" y="5660667"/>
            <a:ext cx="2232248" cy="307777"/>
          </a:xfrm>
          <a:prstGeom prst="rect">
            <a:avLst/>
          </a:prstGeom>
          <a:noFill/>
        </p:spPr>
        <p:txBody>
          <a:bodyPr wrap="square" rtlCol="0">
            <a:spAutoFit/>
          </a:bodyPr>
          <a:lstStyle/>
          <a:p>
            <a:r>
              <a:rPr lang="zh-CN" altLang="en-US" dirty="0"/>
              <a:t>应该写为</a:t>
            </a:r>
            <a:r>
              <a:rPr lang="en-US" altLang="zh-CN" dirty="0" err="1"/>
              <a:t>jal</a:t>
            </a:r>
            <a:r>
              <a:rPr lang="en-US" altLang="zh-CN" dirty="0"/>
              <a:t> x0  loop</a:t>
            </a:r>
            <a:endParaRPr lang="zh-CN" altLang="en-US" dirty="0"/>
          </a:p>
        </p:txBody>
      </p:sp>
    </p:spTree>
    <p:extLst>
      <p:ext uri="{BB962C8B-B14F-4D97-AF65-F5344CB8AC3E}">
        <p14:creationId xmlns:p14="http://schemas.microsoft.com/office/powerpoint/2010/main" val="321362824"/>
      </p:ext>
    </p:extLst>
  </p:cSld>
  <p:clrMapOvr>
    <a:masterClrMapping/>
  </p:clrMapOvr>
  <p:transition spd="med">
    <p:random/>
    <p:sndAc>
      <p:stSnd>
        <p:snd r:embed="rId2" name="chimes.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3F55C4-C27A-1D3F-5D5C-A4084B1B2A2F}"/>
              </a:ext>
            </a:extLst>
          </p:cNvPr>
          <p:cNvPicPr>
            <a:picLocks noChangeAspect="1"/>
          </p:cNvPicPr>
          <p:nvPr/>
        </p:nvPicPr>
        <p:blipFill>
          <a:blip r:embed="rId3"/>
          <a:stretch>
            <a:fillRect/>
          </a:stretch>
        </p:blipFill>
        <p:spPr>
          <a:xfrm>
            <a:off x="839416" y="332656"/>
            <a:ext cx="3139712" cy="1470787"/>
          </a:xfrm>
          <a:prstGeom prst="rect">
            <a:avLst/>
          </a:prstGeom>
        </p:spPr>
      </p:pic>
      <p:pic>
        <p:nvPicPr>
          <p:cNvPr id="7" name="图片 6">
            <a:extLst>
              <a:ext uri="{FF2B5EF4-FFF2-40B4-BE49-F238E27FC236}">
                <a16:creationId xmlns:a16="http://schemas.microsoft.com/office/drawing/2014/main" id="{7EDDFFFC-185B-8C7A-40DB-80FF069D1DA3}"/>
              </a:ext>
            </a:extLst>
          </p:cNvPr>
          <p:cNvPicPr>
            <a:picLocks noChangeAspect="1"/>
          </p:cNvPicPr>
          <p:nvPr/>
        </p:nvPicPr>
        <p:blipFill>
          <a:blip r:embed="rId4"/>
          <a:stretch>
            <a:fillRect/>
          </a:stretch>
        </p:blipFill>
        <p:spPr>
          <a:xfrm>
            <a:off x="4655840" y="548680"/>
            <a:ext cx="5852667" cy="1135478"/>
          </a:xfrm>
          <a:prstGeom prst="rect">
            <a:avLst/>
          </a:prstGeom>
        </p:spPr>
      </p:pic>
      <p:pic>
        <p:nvPicPr>
          <p:cNvPr id="9" name="图片 8">
            <a:extLst>
              <a:ext uri="{FF2B5EF4-FFF2-40B4-BE49-F238E27FC236}">
                <a16:creationId xmlns:a16="http://schemas.microsoft.com/office/drawing/2014/main" id="{28B0944B-29AB-3673-9DFC-84C6A46EF769}"/>
              </a:ext>
            </a:extLst>
          </p:cNvPr>
          <p:cNvPicPr>
            <a:picLocks noChangeAspect="1"/>
          </p:cNvPicPr>
          <p:nvPr/>
        </p:nvPicPr>
        <p:blipFill>
          <a:blip r:embed="rId5"/>
          <a:stretch>
            <a:fillRect/>
          </a:stretch>
        </p:blipFill>
        <p:spPr>
          <a:xfrm>
            <a:off x="407368" y="1803443"/>
            <a:ext cx="7974614" cy="4868113"/>
          </a:xfrm>
          <a:prstGeom prst="rect">
            <a:avLst/>
          </a:prstGeom>
        </p:spPr>
      </p:pic>
    </p:spTree>
    <p:extLst>
      <p:ext uri="{BB962C8B-B14F-4D97-AF65-F5344CB8AC3E}">
        <p14:creationId xmlns:p14="http://schemas.microsoft.com/office/powerpoint/2010/main" val="2048608242"/>
      </p:ext>
    </p:extLst>
  </p:cSld>
  <p:clrMapOvr>
    <a:masterClrMapping/>
  </p:clrMapOvr>
  <p:transition spd="med">
    <p:random/>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551384" y="1325949"/>
            <a:ext cx="11089232" cy="2083123"/>
          </a:xfrm>
        </p:spPr>
        <p:txBody>
          <a:bodyPr/>
          <a:lstStyle/>
          <a:p>
            <a:r>
              <a:rPr lang="en-US" altLang="zh-CN" sz="3200" dirty="0">
                <a:solidFill>
                  <a:srgbClr val="0000FF"/>
                </a:solidFill>
              </a:rPr>
              <a:t> RISC-V code</a:t>
            </a:r>
          </a:p>
          <a:p>
            <a:pPr lvl="1">
              <a:buFont typeface="Wingdings" panose="05000000000000000000" pitchFamily="2" charset="2"/>
              <a:buNone/>
            </a:pPr>
            <a:r>
              <a:rPr lang="en-US" altLang="zh-CN" sz="2800" dirty="0">
                <a:latin typeface="Times New Roman" panose="02020603050405020304" pitchFamily="18" charset="0"/>
              </a:rPr>
              <a:t>        add    x5, x20, x21     // register x5 contains g + h</a:t>
            </a:r>
          </a:p>
          <a:p>
            <a:pPr lvl="1">
              <a:buFont typeface="Wingdings" panose="05000000000000000000" pitchFamily="2" charset="2"/>
              <a:buNone/>
            </a:pPr>
            <a:r>
              <a:rPr lang="en-US" altLang="zh-CN" sz="2800" dirty="0">
                <a:latin typeface="Times New Roman" panose="02020603050405020304" pitchFamily="18" charset="0"/>
              </a:rPr>
              <a:t>        add    x6, x22, x23     // register x6 contains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j</a:t>
            </a:r>
          </a:p>
          <a:p>
            <a:pPr lvl="1">
              <a:buFont typeface="Wingdings" panose="05000000000000000000" pitchFamily="2" charset="2"/>
              <a:buNone/>
            </a:pPr>
            <a:r>
              <a:rPr lang="en-US" altLang="zh-CN" sz="2800" dirty="0">
                <a:latin typeface="Times New Roman" panose="02020603050405020304" pitchFamily="18" charset="0"/>
              </a:rPr>
              <a:t>        sub    x19, x5, x6       // f gets x5 – x6, which is  ( </a:t>
            </a:r>
            <a:r>
              <a:rPr lang="en-US" altLang="zh-CN" sz="2800" dirty="0" err="1">
                <a:latin typeface="Times New Roman" panose="02020603050405020304" pitchFamily="18" charset="0"/>
              </a:rPr>
              <a:t>g+h</a:t>
            </a:r>
            <a:r>
              <a:rPr lang="en-US" altLang="zh-CN" sz="2800" dirty="0">
                <a:latin typeface="Times New Roman" panose="02020603050405020304" pitchFamily="18" charset="0"/>
              </a:rPr>
              <a:t>)–(</a:t>
            </a:r>
            <a:r>
              <a:rPr lang="en-US" altLang="zh-CN" sz="2800" dirty="0" err="1">
                <a:latin typeface="Times New Roman" panose="02020603050405020304" pitchFamily="18" charset="0"/>
              </a:rPr>
              <a:t>i+j</a:t>
            </a:r>
            <a:r>
              <a:rPr lang="en-US" altLang="zh-CN" sz="2800" dirty="0">
                <a:latin typeface="Times New Roman" panose="02020603050405020304" pitchFamily="18" charset="0"/>
              </a:rPr>
              <a:t>) </a:t>
            </a:r>
          </a:p>
        </p:txBody>
      </p:sp>
    </p:spTree>
    <p:extLst>
      <p:ext uri="{BB962C8B-B14F-4D97-AF65-F5344CB8AC3E}">
        <p14:creationId xmlns:p14="http://schemas.microsoft.com/office/powerpoint/2010/main" val="1642913010"/>
      </p:ext>
    </p:extLst>
  </p:cSld>
  <p:clrMapOvr>
    <a:masterClrMapping/>
  </p:clrMapOvr>
  <p:transition spd="med">
    <p:random/>
    <p:sndAc>
      <p:stSnd>
        <p:snd r:embed="rId3" name="chimes.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Grp="1" noRot="1" noChangeArrowheads="1"/>
          </p:cNvSpPr>
          <p:nvPr>
            <p:ph type="title"/>
          </p:nvPr>
        </p:nvSpPr>
        <p:spPr>
          <a:xfrm>
            <a:off x="874269" y="151295"/>
            <a:ext cx="3853918" cy="1090613"/>
          </a:xfrm>
        </p:spPr>
        <p:txBody>
          <a:bodyPr/>
          <a:lstStyle/>
          <a:p>
            <a:pPr eaLnBrk="1" hangingPunct="1">
              <a:defRPr/>
            </a:pPr>
            <a:r>
              <a:rPr lang="en-US" altLang="zh-CN" sz="3200" dirty="0">
                <a:highlight>
                  <a:srgbClr val="FFFF00"/>
                </a:highlight>
              </a:rPr>
              <a:t>Memory Operands</a:t>
            </a:r>
          </a:p>
        </p:txBody>
      </p:sp>
      <p:sp>
        <p:nvSpPr>
          <p:cNvPr id="35842" name="Rectangle 3"/>
          <p:cNvSpPr>
            <a:spLocks noGrp="1" noRot="1" noChangeArrowheads="1"/>
          </p:cNvSpPr>
          <p:nvPr>
            <p:ph idx="1"/>
          </p:nvPr>
        </p:nvSpPr>
        <p:spPr>
          <a:xfrm>
            <a:off x="708930" y="1591152"/>
            <a:ext cx="10552533" cy="4947259"/>
          </a:xfrm>
        </p:spPr>
        <p:txBody>
          <a:bodyPr>
            <a:normAutofit fontScale="92500" lnSpcReduction="10000"/>
          </a:bodyPr>
          <a:lstStyle/>
          <a:p>
            <a:pPr eaLnBrk="1" hangingPunct="1">
              <a:lnSpc>
                <a:spcPct val="80000"/>
              </a:lnSpc>
              <a:defRPr/>
            </a:pPr>
            <a:r>
              <a:rPr lang="en-US" altLang="zh-CN" sz="2800" b="1" dirty="0">
                <a:solidFill>
                  <a:srgbClr val="000000"/>
                </a:solidFill>
                <a:latin typeface="+mj-lt"/>
                <a:cs typeface="+mn-cs"/>
              </a:rPr>
              <a:t>Advantage</a:t>
            </a:r>
            <a:r>
              <a:rPr lang="en-US" altLang="zh-CN" dirty="0">
                <a:cs typeface="+mn-cs"/>
              </a:rPr>
              <a:t> </a:t>
            </a:r>
          </a:p>
          <a:p>
            <a:pPr lvl="1" eaLnBrk="1" hangingPunct="1">
              <a:lnSpc>
                <a:spcPct val="80000"/>
              </a:lnSpc>
              <a:defRPr/>
            </a:pPr>
            <a:r>
              <a:rPr lang="zh-CN" altLang="en-US" dirty="0"/>
              <a:t>内存更大</a:t>
            </a:r>
            <a:endParaRPr lang="en-US" altLang="zh-CN" dirty="0"/>
          </a:p>
          <a:p>
            <a:pPr lvl="1" eaLnBrk="1" hangingPunct="1">
              <a:lnSpc>
                <a:spcPct val="80000"/>
              </a:lnSpc>
              <a:defRPr/>
            </a:pPr>
            <a:r>
              <a:rPr lang="zh-CN" altLang="en-US" dirty="0"/>
              <a:t>可以存储复杂结构</a:t>
            </a:r>
            <a:endParaRPr lang="en-US" altLang="zh-CN" dirty="0"/>
          </a:p>
          <a:p>
            <a:pPr lvl="2" eaLnBrk="1" hangingPunct="1">
              <a:lnSpc>
                <a:spcPct val="80000"/>
              </a:lnSpc>
              <a:defRPr/>
            </a:pPr>
            <a:r>
              <a:rPr lang="en-US" altLang="zh-CN" dirty="0"/>
              <a:t>Arrays and structures</a:t>
            </a:r>
          </a:p>
          <a:p>
            <a:pPr lvl="2" eaLnBrk="1" hangingPunct="1">
              <a:lnSpc>
                <a:spcPct val="80000"/>
              </a:lnSpc>
              <a:defRPr/>
            </a:pPr>
            <a:endParaRPr lang="en-US" altLang="zh-CN" dirty="0"/>
          </a:p>
          <a:p>
            <a:pPr marL="0" indent="0" eaLnBrk="1" hangingPunct="1">
              <a:lnSpc>
                <a:spcPct val="110000"/>
              </a:lnSpc>
              <a:buFont typeface="Wingdings" panose="05000000000000000000" pitchFamily="2" charset="2"/>
              <a:buNone/>
              <a:defRPr/>
            </a:pPr>
            <a:endParaRPr lang="en-US" altLang="zh-CN" dirty="0">
              <a:cs typeface="+mn-cs"/>
            </a:endParaRPr>
          </a:p>
          <a:p>
            <a:pPr>
              <a:lnSpc>
                <a:spcPct val="110000"/>
              </a:lnSpc>
              <a:defRPr/>
            </a:pPr>
            <a:r>
              <a:rPr lang="en-US" altLang="zh-CN" sz="2800" b="1" dirty="0">
                <a:solidFill>
                  <a:srgbClr val="000000"/>
                </a:solidFill>
                <a:latin typeface="+mj-lt"/>
                <a:cs typeface="+mn-cs"/>
              </a:rPr>
              <a:t>Data transfer instructions </a:t>
            </a:r>
            <a:r>
              <a:rPr lang="en-US" altLang="zh-CN" dirty="0">
                <a:latin typeface="Arial" panose="020B0604020202020204" pitchFamily="34" charset="0"/>
              </a:rPr>
              <a:t>RISC-V</a:t>
            </a:r>
            <a:r>
              <a:rPr lang="zh-CN" altLang="en-US" dirty="0">
                <a:latin typeface="Arial" panose="020B0604020202020204" pitchFamily="34" charset="0"/>
              </a:rPr>
              <a:t>算术运算指令只作用于寄存器，所以必须有数据传送指令</a:t>
            </a:r>
            <a:endParaRPr lang="en-US" altLang="zh-CN" dirty="0">
              <a:latin typeface="Arial" panose="020B0604020202020204" pitchFamily="34" charset="0"/>
            </a:endParaRPr>
          </a:p>
          <a:p>
            <a:pPr eaLnBrk="1" hangingPunct="1">
              <a:lnSpc>
                <a:spcPct val="80000"/>
              </a:lnSpc>
              <a:defRPr/>
            </a:pPr>
            <a:endParaRPr lang="en-US" altLang="zh-CN" sz="2800" b="1" dirty="0">
              <a:solidFill>
                <a:srgbClr val="000000"/>
              </a:solidFill>
              <a:latin typeface="+mj-lt"/>
              <a:cs typeface="+mn-cs"/>
            </a:endParaRPr>
          </a:p>
          <a:p>
            <a:pPr lvl="1" eaLnBrk="1" hangingPunct="1">
              <a:lnSpc>
                <a:spcPct val="80000"/>
              </a:lnSpc>
              <a:defRPr/>
            </a:pPr>
            <a:r>
              <a:rPr lang="en-US" altLang="zh-CN" dirty="0">
                <a:solidFill>
                  <a:srgbClr val="FF0000"/>
                </a:solidFill>
              </a:rPr>
              <a:t>Load</a:t>
            </a:r>
            <a:r>
              <a:rPr lang="zh-CN" altLang="en-US" dirty="0">
                <a:solidFill>
                  <a:srgbClr val="FF0000"/>
                </a:solidFill>
              </a:rPr>
              <a:t>加载</a:t>
            </a:r>
            <a:r>
              <a:rPr lang="en-US" altLang="zh-CN" dirty="0">
                <a:solidFill>
                  <a:srgbClr val="FF0000"/>
                </a:solidFill>
              </a:rPr>
              <a:t>: </a:t>
            </a:r>
            <a:r>
              <a:rPr lang="en-US" altLang="zh-CN" dirty="0"/>
              <a:t>from memory to register;  load world32</a:t>
            </a:r>
            <a:r>
              <a:rPr lang="zh-CN" altLang="en-US" dirty="0"/>
              <a:t>位</a:t>
            </a:r>
            <a:r>
              <a:rPr lang="en-US" altLang="zh-CN" dirty="0"/>
              <a:t>/doubleword64</a:t>
            </a:r>
            <a:r>
              <a:rPr lang="zh-CN" altLang="en-US" dirty="0"/>
              <a:t>位</a:t>
            </a:r>
            <a:r>
              <a:rPr lang="en-US" altLang="zh-CN" dirty="0"/>
              <a:t> ( </a:t>
            </a:r>
            <a:r>
              <a:rPr lang="en-US" altLang="zh-CN" dirty="0" err="1"/>
              <a:t>lw</a:t>
            </a:r>
            <a:r>
              <a:rPr lang="en-US" altLang="zh-CN" dirty="0"/>
              <a:t>/</a:t>
            </a:r>
            <a:r>
              <a:rPr lang="en-US" altLang="zh-CN" dirty="0" err="1"/>
              <a:t>ld</a:t>
            </a:r>
            <a:r>
              <a:rPr lang="en-US" altLang="zh-CN" dirty="0"/>
              <a:t> )  </a:t>
            </a:r>
          </a:p>
          <a:p>
            <a:pPr lvl="1" eaLnBrk="1" hangingPunct="1">
              <a:lnSpc>
                <a:spcPct val="80000"/>
              </a:lnSpc>
              <a:defRPr/>
            </a:pPr>
            <a:r>
              <a:rPr lang="en-US" altLang="zh-CN" dirty="0">
                <a:solidFill>
                  <a:srgbClr val="FF0000"/>
                </a:solidFill>
              </a:rPr>
              <a:t>Store</a:t>
            </a:r>
            <a:r>
              <a:rPr lang="zh-CN" altLang="en-US" dirty="0">
                <a:solidFill>
                  <a:srgbClr val="FF0000"/>
                </a:solidFill>
              </a:rPr>
              <a:t>存到寄存器中</a:t>
            </a:r>
            <a:r>
              <a:rPr lang="en-US" altLang="zh-CN" dirty="0">
                <a:solidFill>
                  <a:srgbClr val="FF0000"/>
                </a:solidFill>
              </a:rPr>
              <a:t>: </a:t>
            </a:r>
            <a:r>
              <a:rPr lang="en-US" altLang="zh-CN" dirty="0"/>
              <a:t>from register to memory; store world/doubleword( </a:t>
            </a:r>
            <a:r>
              <a:rPr lang="en-US" altLang="zh-CN" dirty="0" err="1"/>
              <a:t>sw</a:t>
            </a:r>
            <a:r>
              <a:rPr lang="en-US" altLang="zh-CN" dirty="0"/>
              <a:t>/</a:t>
            </a:r>
            <a:r>
              <a:rPr lang="en-US" altLang="zh-CN" dirty="0" err="1"/>
              <a:t>sd</a:t>
            </a:r>
            <a:r>
              <a:rPr lang="en-US" altLang="zh-CN" dirty="0"/>
              <a:t> )</a:t>
            </a:r>
          </a:p>
          <a:p>
            <a:pPr lvl="1" eaLnBrk="1" hangingPunct="1">
              <a:lnSpc>
                <a:spcPct val="80000"/>
              </a:lnSpc>
              <a:defRPr/>
            </a:pPr>
            <a:endParaRPr lang="en-US" altLang="zh-CN" dirty="0"/>
          </a:p>
          <a:p>
            <a:r>
              <a:rPr lang="en-US" altLang="zh-CN" dirty="0">
                <a:latin typeface="Arial" panose="020B0604020202020204" pitchFamily="34" charset="0"/>
              </a:rPr>
              <a:t>Memory</a:t>
            </a:r>
            <a:r>
              <a:rPr lang="zh-CN" altLang="en-US" dirty="0">
                <a:latin typeface="Arial" panose="020B0604020202020204" pitchFamily="34" charset="0"/>
              </a:rPr>
              <a:t>好比一个很大的一维数组，</a:t>
            </a:r>
            <a:r>
              <a:rPr lang="en-US" altLang="zh-CN" dirty="0">
                <a:latin typeface="Arial" panose="020B0604020202020204" pitchFamily="34" charset="0"/>
              </a:rPr>
              <a:t>memory address</a:t>
            </a:r>
            <a:r>
              <a:rPr lang="zh-CN" altLang="en-US" dirty="0">
                <a:latin typeface="Arial" panose="020B0604020202020204" pitchFamily="34" charset="0"/>
              </a:rPr>
              <a:t>相当于数组下标</a:t>
            </a:r>
          </a:p>
        </p:txBody>
      </p:sp>
      <p:grpSp>
        <p:nvGrpSpPr>
          <p:cNvPr id="35843" name="Group 6"/>
          <p:cNvGrpSpPr>
            <a:grpSpLocks noChangeAspect="1"/>
          </p:cNvGrpSpPr>
          <p:nvPr/>
        </p:nvGrpSpPr>
        <p:grpSpPr bwMode="auto">
          <a:xfrm>
            <a:off x="7392144" y="764704"/>
            <a:ext cx="4141788" cy="2808288"/>
            <a:chOff x="1275" y="1759"/>
            <a:chExt cx="3583" cy="2268"/>
          </a:xfrm>
        </p:grpSpPr>
        <p:sp>
          <p:nvSpPr>
            <p:cNvPr id="35845" name="AutoShape 5"/>
            <p:cNvSpPr>
              <a:spLocks noChangeAspect="1" noChangeArrowheads="1" noTextEdit="1"/>
            </p:cNvSpPr>
            <p:nvPr/>
          </p:nvSpPr>
          <p:spPr bwMode="auto">
            <a:xfrm>
              <a:off x="1275" y="1759"/>
              <a:ext cx="3583"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Freeform 7"/>
            <p:cNvSpPr>
              <a:spLocks/>
            </p:cNvSpPr>
            <p:nvPr/>
          </p:nvSpPr>
          <p:spPr bwMode="auto">
            <a:xfrm>
              <a:off x="3710" y="1965"/>
              <a:ext cx="1104"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1">
                <a:lumMod val="20000"/>
                <a:lumOff val="80000"/>
              </a:schemeClr>
            </a:solidFill>
            <a:ln w="33338">
              <a:solidFill>
                <a:srgbClr val="000000"/>
              </a:solidFill>
              <a:prstDash val="solid"/>
              <a:round/>
              <a:headEnd/>
              <a:tailEnd/>
            </a:ln>
          </p:spPr>
          <p:txBody>
            <a:bodyPr/>
            <a:lstStyle/>
            <a:p>
              <a:pPr algn="ctr">
                <a:defRPr/>
              </a:pPr>
              <a:endParaRPr lang="zh-CN" altLang="en-US">
                <a:cs typeface="+mn-cs"/>
              </a:endParaRPr>
            </a:p>
          </p:txBody>
        </p:sp>
        <p:sp>
          <p:nvSpPr>
            <p:cNvPr id="35847" name="Line 8"/>
            <p:cNvSpPr>
              <a:spLocks noChangeShapeType="1"/>
            </p:cNvSpPr>
            <p:nvPr/>
          </p:nvSpPr>
          <p:spPr bwMode="auto">
            <a:xfrm flipH="1">
              <a:off x="3710" y="2260"/>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9"/>
            <p:cNvSpPr>
              <a:spLocks noChangeShapeType="1"/>
            </p:cNvSpPr>
            <p:nvPr/>
          </p:nvSpPr>
          <p:spPr bwMode="auto">
            <a:xfrm flipH="1">
              <a:off x="3710" y="2558"/>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10"/>
            <p:cNvSpPr>
              <a:spLocks noChangeShapeType="1"/>
            </p:cNvSpPr>
            <p:nvPr/>
          </p:nvSpPr>
          <p:spPr bwMode="auto">
            <a:xfrm flipH="1">
              <a:off x="3710" y="2856"/>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Rectangle 11"/>
            <p:cNvSpPr>
              <a:spLocks noChangeArrowheads="1"/>
            </p:cNvSpPr>
            <p:nvPr/>
          </p:nvSpPr>
          <p:spPr bwMode="auto">
            <a:xfrm>
              <a:off x="4141"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1" name="Rectangle 12"/>
            <p:cNvSpPr>
              <a:spLocks noChangeArrowheads="1"/>
            </p:cNvSpPr>
            <p:nvPr/>
          </p:nvSpPr>
          <p:spPr bwMode="auto">
            <a:xfrm>
              <a:off x="4240"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2" name="Rectangle 13"/>
            <p:cNvSpPr>
              <a:spLocks noChangeArrowheads="1"/>
            </p:cNvSpPr>
            <p:nvPr/>
          </p:nvSpPr>
          <p:spPr bwMode="auto">
            <a:xfrm>
              <a:off x="4334"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3" name="Rectangle 14"/>
            <p:cNvSpPr>
              <a:spLocks noChangeArrowheads="1"/>
            </p:cNvSpPr>
            <p:nvPr/>
          </p:nvSpPr>
          <p:spPr bwMode="auto">
            <a:xfrm>
              <a:off x="4193"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4" name="Rectangle 15"/>
            <p:cNvSpPr>
              <a:spLocks noChangeArrowheads="1"/>
            </p:cNvSpPr>
            <p:nvPr/>
          </p:nvSpPr>
          <p:spPr bwMode="auto">
            <a:xfrm>
              <a:off x="4292"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5" name="Rectangle 16"/>
            <p:cNvSpPr>
              <a:spLocks noChangeArrowheads="1"/>
            </p:cNvSpPr>
            <p:nvPr/>
          </p:nvSpPr>
          <p:spPr bwMode="auto">
            <a:xfrm>
              <a:off x="4141"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6" name="Rectangle 17"/>
            <p:cNvSpPr>
              <a:spLocks noChangeArrowheads="1"/>
            </p:cNvSpPr>
            <p:nvPr/>
          </p:nvSpPr>
          <p:spPr bwMode="auto">
            <a:xfrm>
              <a:off x="4240"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7" name="Rectangle 18"/>
            <p:cNvSpPr>
              <a:spLocks noChangeArrowheads="1"/>
            </p:cNvSpPr>
            <p:nvPr/>
          </p:nvSpPr>
          <p:spPr bwMode="auto">
            <a:xfrm>
              <a:off x="4334"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8" name="Rectangle 19"/>
            <p:cNvSpPr>
              <a:spLocks noChangeArrowheads="1"/>
            </p:cNvSpPr>
            <p:nvPr/>
          </p:nvSpPr>
          <p:spPr bwMode="auto">
            <a:xfrm>
              <a:off x="4245"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9" name="Rectangle 20"/>
            <p:cNvSpPr>
              <a:spLocks noChangeArrowheads="1"/>
            </p:cNvSpPr>
            <p:nvPr/>
          </p:nvSpPr>
          <p:spPr bwMode="auto">
            <a:xfrm>
              <a:off x="3219"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3</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0" name="Rectangle 21"/>
            <p:cNvSpPr>
              <a:spLocks noChangeArrowheads="1"/>
            </p:cNvSpPr>
            <p:nvPr/>
          </p:nvSpPr>
          <p:spPr bwMode="auto">
            <a:xfrm>
              <a:off x="3219"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2</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1" name="Rectangle 22"/>
            <p:cNvSpPr>
              <a:spLocks noChangeArrowheads="1"/>
            </p:cNvSpPr>
            <p:nvPr/>
          </p:nvSpPr>
          <p:spPr bwMode="auto">
            <a:xfrm>
              <a:off x="3219"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2" name="Rectangle 23"/>
            <p:cNvSpPr>
              <a:spLocks noChangeArrowheads="1"/>
            </p:cNvSpPr>
            <p:nvPr/>
          </p:nvSpPr>
          <p:spPr bwMode="auto">
            <a:xfrm>
              <a:off x="3219"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 name="Freeform 24"/>
            <p:cNvSpPr>
              <a:spLocks/>
            </p:cNvSpPr>
            <p:nvPr/>
          </p:nvSpPr>
          <p:spPr bwMode="auto">
            <a:xfrm>
              <a:off x="1731" y="1988"/>
              <a:ext cx="867"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6">
                <a:lumMod val="40000"/>
                <a:lumOff val="60000"/>
              </a:schemeClr>
            </a:solidFill>
            <a:ln w="33338">
              <a:solidFill>
                <a:schemeClr val="tx2">
                  <a:lumMod val="40000"/>
                  <a:lumOff val="60000"/>
                </a:schemeClr>
              </a:solidFill>
              <a:prstDash val="solid"/>
              <a:round/>
              <a:headEnd/>
              <a:tailEnd/>
            </a:ln>
          </p:spPr>
          <p:txBody>
            <a:bodyPr/>
            <a:lstStyle/>
            <a:p>
              <a:pPr algn="ctr">
                <a:defRPr/>
              </a:pPr>
              <a:endParaRPr lang="zh-CN" altLang="en-US">
                <a:cs typeface="+mn-cs"/>
              </a:endParaRPr>
            </a:p>
          </p:txBody>
        </p:sp>
        <p:sp>
          <p:nvSpPr>
            <p:cNvPr id="35864" name="Rectangle 25"/>
            <p:cNvSpPr>
              <a:spLocks noChangeArrowheads="1"/>
            </p:cNvSpPr>
            <p:nvPr/>
          </p:nvSpPr>
          <p:spPr bwMode="auto">
            <a:xfrm>
              <a:off x="4120" y="3234"/>
              <a:ext cx="12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5" name="Rectangle 26"/>
            <p:cNvSpPr>
              <a:spLocks noChangeArrowheads="1"/>
            </p:cNvSpPr>
            <p:nvPr/>
          </p:nvSpPr>
          <p:spPr bwMode="auto">
            <a:xfrm>
              <a:off x="4242"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6" name="Rectangle 27"/>
            <p:cNvSpPr>
              <a:spLocks noChangeArrowheads="1"/>
            </p:cNvSpPr>
            <p:nvPr/>
          </p:nvSpPr>
          <p:spPr bwMode="auto">
            <a:xfrm>
              <a:off x="4341" y="3234"/>
              <a:ext cx="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7" name="Rectangle 28"/>
            <p:cNvSpPr>
              <a:spLocks noChangeArrowheads="1"/>
            </p:cNvSpPr>
            <p:nvPr/>
          </p:nvSpPr>
          <p:spPr bwMode="auto">
            <a:xfrm>
              <a:off x="4388"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8" name="Rectangle 29"/>
            <p:cNvSpPr>
              <a:spLocks noChangeArrowheads="1"/>
            </p:cNvSpPr>
            <p:nvPr/>
          </p:nvSpPr>
          <p:spPr bwMode="auto">
            <a:xfrm>
              <a:off x="2891" y="3246"/>
              <a:ext cx="6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Address</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9" name="Rectangle 33"/>
            <p:cNvSpPr>
              <a:spLocks noChangeArrowheads="1"/>
            </p:cNvSpPr>
            <p:nvPr/>
          </p:nvSpPr>
          <p:spPr bwMode="auto">
            <a:xfrm>
              <a:off x="3374" y="323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0" name="Freeform 36"/>
            <p:cNvSpPr>
              <a:spLocks/>
            </p:cNvSpPr>
            <p:nvPr/>
          </p:nvSpPr>
          <p:spPr bwMode="auto">
            <a:xfrm>
              <a:off x="2264" y="3821"/>
              <a:ext cx="1932" cy="151"/>
            </a:xfrm>
            <a:custGeom>
              <a:avLst/>
              <a:gdLst>
                <a:gd name="T0" fmla="*/ 1927 w 1932"/>
                <a:gd name="T1" fmla="*/ 0 h 151"/>
                <a:gd name="T2" fmla="*/ 1932 w 1932"/>
                <a:gd name="T3" fmla="*/ 151 h 151"/>
                <a:gd name="T4" fmla="*/ 0 w 1932"/>
                <a:gd name="T5" fmla="*/ 151 h 151"/>
                <a:gd name="T6" fmla="*/ 0 w 1932"/>
                <a:gd name="T7" fmla="*/ 0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2" h="151">
                  <a:moveTo>
                    <a:pt x="1927" y="0"/>
                  </a:moveTo>
                  <a:lnTo>
                    <a:pt x="1932" y="151"/>
                  </a:lnTo>
                  <a:lnTo>
                    <a:pt x="0" y="15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35871" name="Rectangle 38"/>
            <p:cNvSpPr>
              <a:spLocks noChangeArrowheads="1"/>
            </p:cNvSpPr>
            <p:nvPr/>
          </p:nvSpPr>
          <p:spPr bwMode="auto">
            <a:xfrm>
              <a:off x="3878" y="3478"/>
              <a:ext cx="8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Memory</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2" name="Rectangle 43"/>
            <p:cNvSpPr>
              <a:spLocks noChangeArrowheads="1"/>
            </p:cNvSpPr>
            <p:nvPr/>
          </p:nvSpPr>
          <p:spPr bwMode="auto">
            <a:xfrm>
              <a:off x="1552" y="3463"/>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a:t>
              </a:r>
              <a:r>
                <a:rPr lang="en-US"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rocessor</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3" name="Rectangle 47"/>
            <p:cNvSpPr>
              <a:spLocks noChangeArrowheads="1"/>
            </p:cNvSpPr>
            <p:nvPr/>
          </p:nvSpPr>
          <p:spPr bwMode="auto">
            <a:xfrm>
              <a:off x="1869" y="353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4" name="Freeform 52"/>
            <p:cNvSpPr>
              <a:spLocks/>
            </p:cNvSpPr>
            <p:nvPr/>
          </p:nvSpPr>
          <p:spPr bwMode="auto">
            <a:xfrm>
              <a:off x="4247" y="1760"/>
              <a:ext cx="31" cy="24"/>
            </a:xfrm>
            <a:custGeom>
              <a:avLst/>
              <a:gdLst>
                <a:gd name="T0" fmla="*/ 10 w 31"/>
                <a:gd name="T1" fmla="*/ 20 h 24"/>
                <a:gd name="T2" fmla="*/ 15 w 31"/>
                <a:gd name="T3" fmla="*/ 24 h 24"/>
                <a:gd name="T4" fmla="*/ 21 w 31"/>
                <a:gd name="T5" fmla="*/ 24 h 24"/>
                <a:gd name="T6" fmla="*/ 21 w 31"/>
                <a:gd name="T7" fmla="*/ 24 h 24"/>
                <a:gd name="T8" fmla="*/ 26 w 31"/>
                <a:gd name="T9" fmla="*/ 20 h 24"/>
                <a:gd name="T10" fmla="*/ 26 w 31"/>
                <a:gd name="T11" fmla="*/ 20 h 24"/>
                <a:gd name="T12" fmla="*/ 26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26 w 31"/>
                <a:gd name="T29" fmla="*/ 4 h 24"/>
                <a:gd name="T30" fmla="*/ 26 w 31"/>
                <a:gd name="T31" fmla="*/ 4 h 24"/>
                <a:gd name="T32" fmla="*/ 26 w 31"/>
                <a:gd name="T33" fmla="*/ 0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0 h 24"/>
                <a:gd name="T50" fmla="*/ 5 w 31"/>
                <a:gd name="T51" fmla="*/ 4 h 24"/>
                <a:gd name="T52" fmla="*/ 0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0 w 31"/>
                <a:gd name="T69" fmla="*/ 20 h 24"/>
                <a:gd name="T70" fmla="*/ 5 w 31"/>
                <a:gd name="T71" fmla="*/ 20 h 24"/>
                <a:gd name="T72" fmla="*/ 5 w 31"/>
                <a:gd name="T73" fmla="*/ 20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0"/>
                  </a:moveTo>
                  <a:lnTo>
                    <a:pt x="15" y="24"/>
                  </a:lnTo>
                  <a:lnTo>
                    <a:pt x="21" y="24"/>
                  </a:lnTo>
                  <a:lnTo>
                    <a:pt x="26" y="20"/>
                  </a:lnTo>
                  <a:lnTo>
                    <a:pt x="31" y="16"/>
                  </a:lnTo>
                  <a:lnTo>
                    <a:pt x="31" y="12"/>
                  </a:lnTo>
                  <a:lnTo>
                    <a:pt x="31" y="8"/>
                  </a:lnTo>
                  <a:lnTo>
                    <a:pt x="31" y="4"/>
                  </a:lnTo>
                  <a:lnTo>
                    <a:pt x="26" y="4"/>
                  </a:lnTo>
                  <a:lnTo>
                    <a:pt x="26" y="0"/>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5" name="Freeform 53"/>
            <p:cNvSpPr>
              <a:spLocks/>
            </p:cNvSpPr>
            <p:nvPr/>
          </p:nvSpPr>
          <p:spPr bwMode="auto">
            <a:xfrm>
              <a:off x="4247" y="1823"/>
              <a:ext cx="31" cy="28"/>
            </a:xfrm>
            <a:custGeom>
              <a:avLst/>
              <a:gdLst>
                <a:gd name="T0" fmla="*/ 10 w 31"/>
                <a:gd name="T1" fmla="*/ 24 h 28"/>
                <a:gd name="T2" fmla="*/ 15 w 31"/>
                <a:gd name="T3" fmla="*/ 24 h 28"/>
                <a:gd name="T4" fmla="*/ 21 w 31"/>
                <a:gd name="T5" fmla="*/ 24 h 28"/>
                <a:gd name="T6" fmla="*/ 21 w 31"/>
                <a:gd name="T7" fmla="*/ 24 h 28"/>
                <a:gd name="T8" fmla="*/ 26 w 31"/>
                <a:gd name="T9" fmla="*/ 24 h 28"/>
                <a:gd name="T10" fmla="*/ 26 w 31"/>
                <a:gd name="T11" fmla="*/ 24 h 28"/>
                <a:gd name="T12" fmla="*/ 26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26 w 31"/>
                <a:gd name="T29" fmla="*/ 8 h 28"/>
                <a:gd name="T30" fmla="*/ 26 w 31"/>
                <a:gd name="T31" fmla="*/ 4 h 28"/>
                <a:gd name="T32" fmla="*/ 26 w 31"/>
                <a:gd name="T33" fmla="*/ 4 h 28"/>
                <a:gd name="T34" fmla="*/ 21 w 31"/>
                <a:gd name="T35" fmla="*/ 4 h 28"/>
                <a:gd name="T36" fmla="*/ 21 w 31"/>
                <a:gd name="T37" fmla="*/ 0 h 28"/>
                <a:gd name="T38" fmla="*/ 15 w 31"/>
                <a:gd name="T39" fmla="*/ 0 h 28"/>
                <a:gd name="T40" fmla="*/ 15 w 31"/>
                <a:gd name="T41" fmla="*/ 0 h 28"/>
                <a:gd name="T42" fmla="*/ 10 w 31"/>
                <a:gd name="T43" fmla="*/ 0 h 28"/>
                <a:gd name="T44" fmla="*/ 10 w 31"/>
                <a:gd name="T45" fmla="*/ 0 h 28"/>
                <a:gd name="T46" fmla="*/ 5 w 31"/>
                <a:gd name="T47" fmla="*/ 4 h 28"/>
                <a:gd name="T48" fmla="*/ 5 w 31"/>
                <a:gd name="T49" fmla="*/ 4 h 28"/>
                <a:gd name="T50" fmla="*/ 5 w 31"/>
                <a:gd name="T51" fmla="*/ 4 h 28"/>
                <a:gd name="T52" fmla="*/ 0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0 w 31"/>
                <a:gd name="T69" fmla="*/ 20 h 28"/>
                <a:gd name="T70" fmla="*/ 5 w 31"/>
                <a:gd name="T71" fmla="*/ 24 h 28"/>
                <a:gd name="T72" fmla="*/ 5 w 31"/>
                <a:gd name="T73" fmla="*/ 24 h 28"/>
                <a:gd name="T74" fmla="*/ 5 w 31"/>
                <a:gd name="T75" fmla="*/ 24 h 28"/>
                <a:gd name="T76" fmla="*/ 10 w 31"/>
                <a:gd name="T77" fmla="*/ 24 h 28"/>
                <a:gd name="T78" fmla="*/ 10 w 31"/>
                <a:gd name="T79" fmla="*/ 24 h 28"/>
                <a:gd name="T80" fmla="*/ 15 w 31"/>
                <a:gd name="T81" fmla="*/ 28 h 28"/>
                <a:gd name="T82" fmla="*/ 15 w 31"/>
                <a:gd name="T83" fmla="*/ 28 h 28"/>
                <a:gd name="T84" fmla="*/ 10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0" y="24"/>
                  </a:moveTo>
                  <a:lnTo>
                    <a:pt x="15" y="24"/>
                  </a:lnTo>
                  <a:lnTo>
                    <a:pt x="21" y="24"/>
                  </a:lnTo>
                  <a:lnTo>
                    <a:pt x="26" y="24"/>
                  </a:lnTo>
                  <a:lnTo>
                    <a:pt x="26" y="20"/>
                  </a:lnTo>
                  <a:lnTo>
                    <a:pt x="31" y="20"/>
                  </a:lnTo>
                  <a:lnTo>
                    <a:pt x="31" y="16"/>
                  </a:lnTo>
                  <a:lnTo>
                    <a:pt x="31" y="12"/>
                  </a:lnTo>
                  <a:lnTo>
                    <a:pt x="31" y="8"/>
                  </a:lnTo>
                  <a:lnTo>
                    <a:pt x="26" y="8"/>
                  </a:lnTo>
                  <a:lnTo>
                    <a:pt x="26" y="4"/>
                  </a:lnTo>
                  <a:lnTo>
                    <a:pt x="21" y="4"/>
                  </a:lnTo>
                  <a:lnTo>
                    <a:pt x="21" y="0"/>
                  </a:lnTo>
                  <a:lnTo>
                    <a:pt x="15" y="0"/>
                  </a:lnTo>
                  <a:lnTo>
                    <a:pt x="10" y="0"/>
                  </a:lnTo>
                  <a:lnTo>
                    <a:pt x="5" y="4"/>
                  </a:lnTo>
                  <a:lnTo>
                    <a:pt x="0" y="8"/>
                  </a:lnTo>
                  <a:lnTo>
                    <a:pt x="0" y="12"/>
                  </a:lnTo>
                  <a:lnTo>
                    <a:pt x="0" y="16"/>
                  </a:lnTo>
                  <a:lnTo>
                    <a:pt x="0" y="20"/>
                  </a:lnTo>
                  <a:lnTo>
                    <a:pt x="5" y="24"/>
                  </a:lnTo>
                  <a:lnTo>
                    <a:pt x="10" y="24"/>
                  </a:lnTo>
                  <a:lnTo>
                    <a:pt x="15" y="28"/>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6" name="Freeform 54"/>
            <p:cNvSpPr>
              <a:spLocks/>
            </p:cNvSpPr>
            <p:nvPr/>
          </p:nvSpPr>
          <p:spPr bwMode="auto">
            <a:xfrm>
              <a:off x="4247" y="1891"/>
              <a:ext cx="31" cy="24"/>
            </a:xfrm>
            <a:custGeom>
              <a:avLst/>
              <a:gdLst>
                <a:gd name="T0" fmla="*/ 10 w 31"/>
                <a:gd name="T1" fmla="*/ 24 h 24"/>
                <a:gd name="T2" fmla="*/ 15 w 31"/>
                <a:gd name="T3" fmla="*/ 24 h 24"/>
                <a:gd name="T4" fmla="*/ 21 w 31"/>
                <a:gd name="T5" fmla="*/ 24 h 24"/>
                <a:gd name="T6" fmla="*/ 21 w 31"/>
                <a:gd name="T7" fmla="*/ 24 h 24"/>
                <a:gd name="T8" fmla="*/ 26 w 31"/>
                <a:gd name="T9" fmla="*/ 24 h 24"/>
                <a:gd name="T10" fmla="*/ 26 w 31"/>
                <a:gd name="T11" fmla="*/ 20 h 24"/>
                <a:gd name="T12" fmla="*/ 26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26 w 31"/>
                <a:gd name="T29" fmla="*/ 4 h 24"/>
                <a:gd name="T30" fmla="*/ 26 w 31"/>
                <a:gd name="T31" fmla="*/ 4 h 24"/>
                <a:gd name="T32" fmla="*/ 26 w 31"/>
                <a:gd name="T33" fmla="*/ 4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4 h 24"/>
                <a:gd name="T50" fmla="*/ 5 w 31"/>
                <a:gd name="T51" fmla="*/ 4 h 24"/>
                <a:gd name="T52" fmla="*/ 0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0 w 31"/>
                <a:gd name="T69" fmla="*/ 20 h 24"/>
                <a:gd name="T70" fmla="*/ 5 w 31"/>
                <a:gd name="T71" fmla="*/ 20 h 24"/>
                <a:gd name="T72" fmla="*/ 5 w 31"/>
                <a:gd name="T73" fmla="*/ 24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4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4"/>
                  </a:moveTo>
                  <a:lnTo>
                    <a:pt x="15" y="24"/>
                  </a:lnTo>
                  <a:lnTo>
                    <a:pt x="21" y="24"/>
                  </a:lnTo>
                  <a:lnTo>
                    <a:pt x="26" y="24"/>
                  </a:lnTo>
                  <a:lnTo>
                    <a:pt x="26" y="20"/>
                  </a:lnTo>
                  <a:lnTo>
                    <a:pt x="31" y="20"/>
                  </a:lnTo>
                  <a:lnTo>
                    <a:pt x="31" y="16"/>
                  </a:lnTo>
                  <a:lnTo>
                    <a:pt x="31" y="12"/>
                  </a:lnTo>
                  <a:lnTo>
                    <a:pt x="31" y="8"/>
                  </a:lnTo>
                  <a:lnTo>
                    <a:pt x="26" y="4"/>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7" name="Freeform 55"/>
            <p:cNvSpPr>
              <a:spLocks/>
            </p:cNvSpPr>
            <p:nvPr/>
          </p:nvSpPr>
          <p:spPr bwMode="auto">
            <a:xfrm>
              <a:off x="3216" y="1760"/>
              <a:ext cx="31" cy="24"/>
            </a:xfrm>
            <a:custGeom>
              <a:avLst/>
              <a:gdLst>
                <a:gd name="T0" fmla="*/ 15 w 31"/>
                <a:gd name="T1" fmla="*/ 20 h 24"/>
                <a:gd name="T2" fmla="*/ 20 w 31"/>
                <a:gd name="T3" fmla="*/ 24 h 24"/>
                <a:gd name="T4" fmla="*/ 20 w 31"/>
                <a:gd name="T5" fmla="*/ 24 h 24"/>
                <a:gd name="T6" fmla="*/ 26 w 31"/>
                <a:gd name="T7" fmla="*/ 24 h 24"/>
                <a:gd name="T8" fmla="*/ 26 w 31"/>
                <a:gd name="T9" fmla="*/ 20 h 24"/>
                <a:gd name="T10" fmla="*/ 26 w 31"/>
                <a:gd name="T11" fmla="*/ 20 h 24"/>
                <a:gd name="T12" fmla="*/ 31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31 w 31"/>
                <a:gd name="T29" fmla="*/ 4 h 24"/>
                <a:gd name="T30" fmla="*/ 26 w 31"/>
                <a:gd name="T31" fmla="*/ 4 h 24"/>
                <a:gd name="T32" fmla="*/ 26 w 31"/>
                <a:gd name="T33" fmla="*/ 0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0 h 24"/>
                <a:gd name="T50" fmla="*/ 5 w 31"/>
                <a:gd name="T51" fmla="*/ 4 h 24"/>
                <a:gd name="T52" fmla="*/ 5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5 w 31"/>
                <a:gd name="T69" fmla="*/ 20 h 24"/>
                <a:gd name="T70" fmla="*/ 5 w 31"/>
                <a:gd name="T71" fmla="*/ 20 h 24"/>
                <a:gd name="T72" fmla="*/ 5 w 31"/>
                <a:gd name="T73" fmla="*/ 20 h 24"/>
                <a:gd name="T74" fmla="*/ 10 w 31"/>
                <a:gd name="T75" fmla="*/ 24 h 24"/>
                <a:gd name="T76" fmla="*/ 10 w 31"/>
                <a:gd name="T77" fmla="*/ 24 h 24"/>
                <a:gd name="T78" fmla="*/ 15 w 31"/>
                <a:gd name="T79" fmla="*/ 24 h 24"/>
                <a:gd name="T80" fmla="*/ 15 w 31"/>
                <a:gd name="T81" fmla="*/ 24 h 24"/>
                <a:gd name="T82" fmla="*/ 15 w 31"/>
                <a:gd name="T83" fmla="*/ 24 h 24"/>
                <a:gd name="T84" fmla="*/ 15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5" y="20"/>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0"/>
                  </a:lnTo>
                  <a:lnTo>
                    <a:pt x="5" y="4"/>
                  </a:lnTo>
                  <a:lnTo>
                    <a:pt x="0" y="4"/>
                  </a:lnTo>
                  <a:lnTo>
                    <a:pt x="0" y="8"/>
                  </a:lnTo>
                  <a:lnTo>
                    <a:pt x="0" y="12"/>
                  </a:lnTo>
                  <a:lnTo>
                    <a:pt x="0" y="16"/>
                  </a:lnTo>
                  <a:lnTo>
                    <a:pt x="5" y="20"/>
                  </a:lnTo>
                  <a:lnTo>
                    <a:pt x="10" y="24"/>
                  </a:lnTo>
                  <a:lnTo>
                    <a:pt x="15" y="24"/>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8" name="Freeform 56"/>
            <p:cNvSpPr>
              <a:spLocks/>
            </p:cNvSpPr>
            <p:nvPr/>
          </p:nvSpPr>
          <p:spPr bwMode="auto">
            <a:xfrm>
              <a:off x="3216" y="1823"/>
              <a:ext cx="31" cy="28"/>
            </a:xfrm>
            <a:custGeom>
              <a:avLst/>
              <a:gdLst>
                <a:gd name="T0" fmla="*/ 15 w 31"/>
                <a:gd name="T1" fmla="*/ 24 h 28"/>
                <a:gd name="T2" fmla="*/ 20 w 31"/>
                <a:gd name="T3" fmla="*/ 24 h 28"/>
                <a:gd name="T4" fmla="*/ 20 w 31"/>
                <a:gd name="T5" fmla="*/ 24 h 28"/>
                <a:gd name="T6" fmla="*/ 26 w 31"/>
                <a:gd name="T7" fmla="*/ 24 h 28"/>
                <a:gd name="T8" fmla="*/ 26 w 31"/>
                <a:gd name="T9" fmla="*/ 24 h 28"/>
                <a:gd name="T10" fmla="*/ 26 w 31"/>
                <a:gd name="T11" fmla="*/ 24 h 28"/>
                <a:gd name="T12" fmla="*/ 31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31 w 31"/>
                <a:gd name="T29" fmla="*/ 8 h 28"/>
                <a:gd name="T30" fmla="*/ 26 w 31"/>
                <a:gd name="T31" fmla="*/ 4 h 28"/>
                <a:gd name="T32" fmla="*/ 26 w 31"/>
                <a:gd name="T33" fmla="*/ 4 h 28"/>
                <a:gd name="T34" fmla="*/ 26 w 31"/>
                <a:gd name="T35" fmla="*/ 4 h 28"/>
                <a:gd name="T36" fmla="*/ 20 w 31"/>
                <a:gd name="T37" fmla="*/ 0 h 28"/>
                <a:gd name="T38" fmla="*/ 20 w 31"/>
                <a:gd name="T39" fmla="*/ 0 h 28"/>
                <a:gd name="T40" fmla="*/ 15 w 31"/>
                <a:gd name="T41" fmla="*/ 0 h 28"/>
                <a:gd name="T42" fmla="*/ 15 w 31"/>
                <a:gd name="T43" fmla="*/ 0 h 28"/>
                <a:gd name="T44" fmla="*/ 10 w 31"/>
                <a:gd name="T45" fmla="*/ 0 h 28"/>
                <a:gd name="T46" fmla="*/ 10 w 31"/>
                <a:gd name="T47" fmla="*/ 4 h 28"/>
                <a:gd name="T48" fmla="*/ 5 w 31"/>
                <a:gd name="T49" fmla="*/ 4 h 28"/>
                <a:gd name="T50" fmla="*/ 5 w 31"/>
                <a:gd name="T51" fmla="*/ 4 h 28"/>
                <a:gd name="T52" fmla="*/ 5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5 w 31"/>
                <a:gd name="T69" fmla="*/ 20 h 28"/>
                <a:gd name="T70" fmla="*/ 5 w 31"/>
                <a:gd name="T71" fmla="*/ 24 h 28"/>
                <a:gd name="T72" fmla="*/ 5 w 31"/>
                <a:gd name="T73" fmla="*/ 24 h 28"/>
                <a:gd name="T74" fmla="*/ 10 w 31"/>
                <a:gd name="T75" fmla="*/ 24 h 28"/>
                <a:gd name="T76" fmla="*/ 10 w 31"/>
                <a:gd name="T77" fmla="*/ 24 h 28"/>
                <a:gd name="T78" fmla="*/ 15 w 31"/>
                <a:gd name="T79" fmla="*/ 24 h 28"/>
                <a:gd name="T80" fmla="*/ 15 w 31"/>
                <a:gd name="T81" fmla="*/ 28 h 28"/>
                <a:gd name="T82" fmla="*/ 15 w 31"/>
                <a:gd name="T83" fmla="*/ 28 h 28"/>
                <a:gd name="T84" fmla="*/ 15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5" y="24"/>
                  </a:moveTo>
                  <a:lnTo>
                    <a:pt x="20" y="24"/>
                  </a:lnTo>
                  <a:lnTo>
                    <a:pt x="26" y="24"/>
                  </a:lnTo>
                  <a:lnTo>
                    <a:pt x="31" y="20"/>
                  </a:lnTo>
                  <a:lnTo>
                    <a:pt x="31" y="16"/>
                  </a:lnTo>
                  <a:lnTo>
                    <a:pt x="31" y="12"/>
                  </a:lnTo>
                  <a:lnTo>
                    <a:pt x="31" y="8"/>
                  </a:lnTo>
                  <a:lnTo>
                    <a:pt x="26" y="4"/>
                  </a:lnTo>
                  <a:lnTo>
                    <a:pt x="20" y="0"/>
                  </a:lnTo>
                  <a:lnTo>
                    <a:pt x="15" y="0"/>
                  </a:lnTo>
                  <a:lnTo>
                    <a:pt x="10" y="0"/>
                  </a:lnTo>
                  <a:lnTo>
                    <a:pt x="10" y="4"/>
                  </a:lnTo>
                  <a:lnTo>
                    <a:pt x="5" y="4"/>
                  </a:lnTo>
                  <a:lnTo>
                    <a:pt x="5" y="8"/>
                  </a:lnTo>
                  <a:lnTo>
                    <a:pt x="0" y="8"/>
                  </a:lnTo>
                  <a:lnTo>
                    <a:pt x="0" y="12"/>
                  </a:lnTo>
                  <a:lnTo>
                    <a:pt x="0" y="16"/>
                  </a:lnTo>
                  <a:lnTo>
                    <a:pt x="0" y="20"/>
                  </a:lnTo>
                  <a:lnTo>
                    <a:pt x="5" y="20"/>
                  </a:lnTo>
                  <a:lnTo>
                    <a:pt x="5" y="24"/>
                  </a:lnTo>
                  <a:lnTo>
                    <a:pt x="10" y="24"/>
                  </a:lnTo>
                  <a:lnTo>
                    <a:pt x="15" y="24"/>
                  </a:lnTo>
                  <a:lnTo>
                    <a:pt x="15" y="28"/>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9" name="Freeform 57"/>
            <p:cNvSpPr>
              <a:spLocks/>
            </p:cNvSpPr>
            <p:nvPr/>
          </p:nvSpPr>
          <p:spPr bwMode="auto">
            <a:xfrm>
              <a:off x="3216" y="1891"/>
              <a:ext cx="31" cy="24"/>
            </a:xfrm>
            <a:custGeom>
              <a:avLst/>
              <a:gdLst>
                <a:gd name="T0" fmla="*/ 15 w 31"/>
                <a:gd name="T1" fmla="*/ 24 h 24"/>
                <a:gd name="T2" fmla="*/ 20 w 31"/>
                <a:gd name="T3" fmla="*/ 24 h 24"/>
                <a:gd name="T4" fmla="*/ 20 w 31"/>
                <a:gd name="T5" fmla="*/ 24 h 24"/>
                <a:gd name="T6" fmla="*/ 26 w 31"/>
                <a:gd name="T7" fmla="*/ 24 h 24"/>
                <a:gd name="T8" fmla="*/ 26 w 31"/>
                <a:gd name="T9" fmla="*/ 24 h 24"/>
                <a:gd name="T10" fmla="*/ 26 w 31"/>
                <a:gd name="T11" fmla="*/ 20 h 24"/>
                <a:gd name="T12" fmla="*/ 31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31 w 31"/>
                <a:gd name="T29" fmla="*/ 4 h 24"/>
                <a:gd name="T30" fmla="*/ 26 w 31"/>
                <a:gd name="T31" fmla="*/ 4 h 24"/>
                <a:gd name="T32" fmla="*/ 26 w 31"/>
                <a:gd name="T33" fmla="*/ 4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4 h 24"/>
                <a:gd name="T50" fmla="*/ 5 w 31"/>
                <a:gd name="T51" fmla="*/ 4 h 24"/>
                <a:gd name="T52" fmla="*/ 5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5 w 31"/>
                <a:gd name="T69" fmla="*/ 20 h 24"/>
                <a:gd name="T70" fmla="*/ 5 w 31"/>
                <a:gd name="T71" fmla="*/ 20 h 24"/>
                <a:gd name="T72" fmla="*/ 5 w 31"/>
                <a:gd name="T73" fmla="*/ 24 h 24"/>
                <a:gd name="T74" fmla="*/ 10 w 31"/>
                <a:gd name="T75" fmla="*/ 24 h 24"/>
                <a:gd name="T76" fmla="*/ 10 w 31"/>
                <a:gd name="T77" fmla="*/ 24 h 24"/>
                <a:gd name="T78" fmla="*/ 15 w 31"/>
                <a:gd name="T79" fmla="*/ 24 h 24"/>
                <a:gd name="T80" fmla="*/ 15 w 31"/>
                <a:gd name="T81" fmla="*/ 24 h 24"/>
                <a:gd name="T82" fmla="*/ 15 w 31"/>
                <a:gd name="T83" fmla="*/ 24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24">
                  <a:moveTo>
                    <a:pt x="15" y="24"/>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4"/>
                  </a:lnTo>
                  <a:lnTo>
                    <a:pt x="0" y="8"/>
                  </a:lnTo>
                  <a:lnTo>
                    <a:pt x="0" y="12"/>
                  </a:lnTo>
                  <a:lnTo>
                    <a:pt x="0" y="16"/>
                  </a:lnTo>
                  <a:lnTo>
                    <a:pt x="0" y="20"/>
                  </a:lnTo>
                  <a:lnTo>
                    <a:pt x="5" y="20"/>
                  </a:lnTo>
                  <a:lnTo>
                    <a:pt x="5" y="24"/>
                  </a:lnTo>
                  <a:lnTo>
                    <a:pt x="10" y="24"/>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617413858"/>
      </p:ext>
    </p:extLst>
  </p:cSld>
  <p:clrMapOvr>
    <a:masterClrMapping/>
  </p:clrMapOvr>
  <p:transition spd="med">
    <p:random/>
    <p:sndAc>
      <p:stSnd>
        <p:snd r:embed="rId3"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352" y="159221"/>
            <a:ext cx="5715173" cy="1325563"/>
          </a:xfrm>
        </p:spPr>
        <p:txBody>
          <a:bodyPr/>
          <a:lstStyle/>
          <a:p>
            <a:pPr>
              <a:defRPr/>
            </a:pPr>
            <a:r>
              <a:rPr lang="en-US" altLang="zh-CN" dirty="0" err="1"/>
              <a:t>Endianness</a:t>
            </a:r>
            <a:r>
              <a:rPr lang="en-US" altLang="zh-CN" dirty="0"/>
              <a:t>/byte order</a:t>
            </a:r>
            <a:endParaRPr lang="zh-CN" altLang="en-US" dirty="0"/>
          </a:p>
        </p:txBody>
      </p:sp>
      <p:sp>
        <p:nvSpPr>
          <p:cNvPr id="38915" name="内容占位符 2"/>
          <p:cNvSpPr>
            <a:spLocks noGrp="1"/>
          </p:cNvSpPr>
          <p:nvPr>
            <p:ph idx="1"/>
          </p:nvPr>
        </p:nvSpPr>
        <p:spPr>
          <a:xfrm>
            <a:off x="695400" y="2107620"/>
            <a:ext cx="6769100" cy="4573587"/>
          </a:xfrm>
        </p:spPr>
        <p:txBody>
          <a:bodyPr/>
          <a:lstStyle/>
          <a:p>
            <a:r>
              <a:rPr lang="en-US" altLang="zh-CN" dirty="0"/>
              <a:t>Big endian </a:t>
            </a:r>
            <a:r>
              <a:rPr lang="zh-CN" altLang="en-US" dirty="0"/>
              <a:t>大端模式：</a:t>
            </a:r>
            <a:endParaRPr lang="en-US" altLang="zh-CN" dirty="0"/>
          </a:p>
          <a:p>
            <a:pPr lvl="1"/>
            <a:r>
              <a:rPr lang="zh-CN" altLang="en-US" dirty="0"/>
              <a:t>数据的高字节存放在低地址；</a:t>
            </a:r>
            <a:r>
              <a:rPr lang="en-US" altLang="zh-CN" dirty="0"/>
              <a:t> </a:t>
            </a:r>
          </a:p>
          <a:p>
            <a:pPr lvl="1"/>
            <a:r>
              <a:rPr lang="zh-CN" altLang="en-US" dirty="0"/>
              <a:t>数据的低字节存放在高地址</a:t>
            </a:r>
          </a:p>
          <a:p>
            <a:r>
              <a:rPr lang="en-US" altLang="zh-CN" dirty="0">
                <a:solidFill>
                  <a:srgbClr val="FF0000"/>
                </a:solidFill>
              </a:rPr>
              <a:t>Little endian</a:t>
            </a:r>
            <a:r>
              <a:rPr lang="zh-CN" altLang="en-US" dirty="0">
                <a:solidFill>
                  <a:srgbClr val="FF0000"/>
                </a:solidFill>
              </a:rPr>
              <a:t>小端模式：</a:t>
            </a:r>
            <a:endParaRPr lang="en-US" altLang="zh-CN" dirty="0">
              <a:solidFill>
                <a:srgbClr val="FF0000"/>
              </a:solidFill>
            </a:endParaRPr>
          </a:p>
          <a:p>
            <a:pPr lvl="1"/>
            <a:r>
              <a:rPr lang="zh-CN" altLang="en-US" dirty="0"/>
              <a:t>数据的高字节存放在高地址；</a:t>
            </a:r>
            <a:endParaRPr lang="en-US" altLang="zh-CN" dirty="0"/>
          </a:p>
          <a:p>
            <a:pPr lvl="1"/>
            <a:r>
              <a:rPr lang="zh-CN" altLang="en-US" dirty="0"/>
              <a:t>数据的</a:t>
            </a:r>
            <a:r>
              <a:rPr lang="zh-CN" altLang="en-US" b="1" dirty="0">
                <a:solidFill>
                  <a:srgbClr val="C00000"/>
                </a:solidFill>
                <a:highlight>
                  <a:srgbClr val="FFFF00"/>
                </a:highlight>
              </a:rPr>
              <a:t>低</a:t>
            </a:r>
            <a:r>
              <a:rPr lang="zh-CN" altLang="en-US" b="1" dirty="0">
                <a:solidFill>
                  <a:srgbClr val="C00000"/>
                </a:solidFill>
              </a:rPr>
              <a:t>字节存放在</a:t>
            </a:r>
            <a:r>
              <a:rPr lang="zh-CN" altLang="en-US" b="1" dirty="0">
                <a:solidFill>
                  <a:srgbClr val="C00000"/>
                </a:solidFill>
                <a:highlight>
                  <a:srgbClr val="FFFF00"/>
                </a:highlight>
              </a:rPr>
              <a:t>低</a:t>
            </a:r>
            <a:r>
              <a:rPr lang="zh-CN" altLang="en-US" b="1" dirty="0">
                <a:solidFill>
                  <a:srgbClr val="C00000"/>
                </a:solidFill>
              </a:rPr>
              <a:t>地址</a:t>
            </a:r>
            <a:endParaRPr lang="en-US" altLang="zh-CN" b="1" dirty="0">
              <a:solidFill>
                <a:srgbClr val="C00000"/>
              </a:solidFill>
            </a:endParaRPr>
          </a:p>
          <a:p>
            <a:pPr lvl="1"/>
            <a:r>
              <a:rPr lang="en-US" altLang="zh-CN" dirty="0">
                <a:solidFill>
                  <a:srgbClr val="FF0000"/>
                </a:solidFill>
              </a:rPr>
              <a:t>RISC-V</a:t>
            </a:r>
          </a:p>
          <a:p>
            <a:r>
              <a:rPr lang="en-US" altLang="zh-CN" dirty="0"/>
              <a:t>E.g. : 32</a:t>
            </a:r>
            <a:r>
              <a:rPr lang="zh-CN" altLang="en-US" dirty="0"/>
              <a:t>位机器上存放</a:t>
            </a:r>
            <a:r>
              <a:rPr lang="en-US" altLang="zh-CN" dirty="0"/>
              <a:t>0x12345678</a:t>
            </a:r>
            <a:r>
              <a:rPr lang="zh-CN" altLang="en-US" dirty="0"/>
              <a:t>，其大小端模式存储如下：</a:t>
            </a:r>
          </a:p>
          <a:p>
            <a:endParaRPr lang="en-US" altLang="zh-CN" dirty="0"/>
          </a:p>
        </p:txBody>
      </p:sp>
      <p:pic>
        <p:nvPicPr>
          <p:cNvPr id="38916" name="Picture 6" descr="0477fa212e2af02dffe2c2b57ad76c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1484784"/>
            <a:ext cx="62134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088AA7B-2DAC-2D90-4C39-C0687707EB38}"/>
              </a:ext>
            </a:extLst>
          </p:cNvPr>
          <p:cNvSpPr txBox="1"/>
          <p:nvPr/>
        </p:nvSpPr>
        <p:spPr>
          <a:xfrm>
            <a:off x="10560496" y="4621684"/>
            <a:ext cx="1296144" cy="307777"/>
          </a:xfrm>
          <a:prstGeom prst="rect">
            <a:avLst/>
          </a:prstGeom>
          <a:noFill/>
        </p:spPr>
        <p:txBody>
          <a:bodyPr wrap="square" rtlCol="0">
            <a:spAutoFit/>
          </a:bodyPr>
          <a:lstStyle/>
          <a:p>
            <a:r>
              <a:rPr lang="zh-CN" altLang="en-US" b="1" dirty="0">
                <a:solidFill>
                  <a:srgbClr val="C00000"/>
                </a:solidFill>
              </a:rPr>
              <a:t>最低有效位</a:t>
            </a:r>
          </a:p>
        </p:txBody>
      </p:sp>
      <p:sp>
        <p:nvSpPr>
          <p:cNvPr id="4" name="文本框 3">
            <a:extLst>
              <a:ext uri="{FF2B5EF4-FFF2-40B4-BE49-F238E27FC236}">
                <a16:creationId xmlns:a16="http://schemas.microsoft.com/office/drawing/2014/main" id="{FFB9D308-0174-435B-C995-6995CDED4E5E}"/>
              </a:ext>
            </a:extLst>
          </p:cNvPr>
          <p:cNvSpPr txBox="1"/>
          <p:nvPr/>
        </p:nvSpPr>
        <p:spPr>
          <a:xfrm>
            <a:off x="7752184" y="1330895"/>
            <a:ext cx="1611040" cy="307777"/>
          </a:xfrm>
          <a:prstGeom prst="rect">
            <a:avLst/>
          </a:prstGeom>
          <a:noFill/>
        </p:spPr>
        <p:txBody>
          <a:bodyPr wrap="square" rtlCol="0">
            <a:spAutoFit/>
          </a:bodyPr>
          <a:lstStyle/>
          <a:p>
            <a:r>
              <a:rPr lang="zh-CN" altLang="en-US" dirty="0"/>
              <a:t>便于阅读</a:t>
            </a:r>
          </a:p>
        </p:txBody>
      </p:sp>
      <p:sp>
        <p:nvSpPr>
          <p:cNvPr id="5" name="文本框 4">
            <a:extLst>
              <a:ext uri="{FF2B5EF4-FFF2-40B4-BE49-F238E27FC236}">
                <a16:creationId xmlns:a16="http://schemas.microsoft.com/office/drawing/2014/main" id="{6A2D11D6-4198-9632-966A-1E895E68A8E4}"/>
              </a:ext>
            </a:extLst>
          </p:cNvPr>
          <p:cNvSpPr txBox="1"/>
          <p:nvPr/>
        </p:nvSpPr>
        <p:spPr>
          <a:xfrm>
            <a:off x="10845970" y="1306114"/>
            <a:ext cx="1080120" cy="307777"/>
          </a:xfrm>
          <a:prstGeom prst="rect">
            <a:avLst/>
          </a:prstGeom>
          <a:noFill/>
        </p:spPr>
        <p:txBody>
          <a:bodyPr wrap="square" rtlCol="0">
            <a:spAutoFit/>
          </a:bodyPr>
          <a:lstStyle/>
          <a:p>
            <a:r>
              <a:rPr lang="zh-CN" altLang="en-US" dirty="0"/>
              <a:t>便于处理</a:t>
            </a:r>
          </a:p>
        </p:txBody>
      </p:sp>
    </p:spTree>
    <p:extLst>
      <p:ext uri="{BB962C8B-B14F-4D97-AF65-F5344CB8AC3E}">
        <p14:creationId xmlns:p14="http://schemas.microsoft.com/office/powerpoint/2010/main" val="3386584862"/>
      </p:ext>
    </p:extLst>
  </p:cSld>
  <p:clrMapOvr>
    <a:masterClrMapping/>
  </p:clrMapOvr>
  <p:transition spd="med">
    <p:random/>
    <p:sndAc>
      <p:stSnd>
        <p:snd r:embed="rId3"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a:xfrm>
            <a:off x="659396" y="344673"/>
            <a:ext cx="10097156" cy="702267"/>
          </a:xfrm>
        </p:spPr>
        <p:txBody>
          <a:bodyPr>
            <a:normAutofit/>
          </a:bodyPr>
          <a:lstStyle/>
          <a:p>
            <a:r>
              <a:rPr lang="en-US" altLang="zh-CN" dirty="0">
                <a:solidFill>
                  <a:srgbClr val="FF0000"/>
                </a:solidFill>
              </a:rPr>
              <a:t>Memory Alignment</a:t>
            </a:r>
            <a:r>
              <a:rPr lang="zh-CN" altLang="en-US" dirty="0">
                <a:solidFill>
                  <a:srgbClr val="FF0000"/>
                </a:solidFill>
              </a:rPr>
              <a:t>（要整数倍放）</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12"/>
          </p:nvPr>
        </p:nvSpPr>
        <p:spPr>
          <a:xfrm>
            <a:off x="8534400" y="6245225"/>
            <a:ext cx="2133600" cy="476250"/>
          </a:xfrm>
        </p:spPr>
        <p:txBody>
          <a:bodyPr/>
          <a:lstStyle/>
          <a:p>
            <a:fld id="{429E5CE0-2C88-4724-8CC7-9AA6520F4474}" type="slidenum">
              <a:rPr lang="en-US" altLang="zh-CN"/>
              <a:pPr/>
              <a:t>16</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888088" y="5012865"/>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chemeClr val="accent1">
                    <a:lumMod val="75000"/>
                  </a:schemeClr>
                </a:solidFill>
              </a:rPr>
              <a:t>e</a:t>
            </a:r>
            <a:r>
              <a:rPr lang="zh-CN" altLang="en-US" sz="1600" b="1" dirty="0">
                <a:solidFill>
                  <a:schemeClr val="accent1">
                    <a:lumMod val="75000"/>
                  </a:schemeClr>
                </a:solidFill>
              </a:rPr>
              <a:t>变量不能一次读出</a:t>
            </a:r>
          </a:p>
        </p:txBody>
      </p:sp>
      <p:graphicFrame>
        <p:nvGraphicFramePr>
          <p:cNvPr id="29" name="表格 28"/>
          <p:cNvGraphicFramePr>
            <a:graphicFrameLocks noGrp="1"/>
          </p:cNvGraphicFramePr>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extLst>
                    <a:ext uri="{9D8B030D-6E8A-4147-A177-3AD203B41FA5}">
                      <a16:colId xmlns:a16="http://schemas.microsoft.com/office/drawing/2014/main" val="20000"/>
                    </a:ext>
                  </a:extLst>
                </a:gridCol>
                <a:gridCol w="1222745">
                  <a:extLst>
                    <a:ext uri="{9D8B030D-6E8A-4147-A177-3AD203B41FA5}">
                      <a16:colId xmlns:a16="http://schemas.microsoft.com/office/drawing/2014/main" val="20001"/>
                    </a:ext>
                  </a:extLst>
                </a:gridCol>
                <a:gridCol w="1275907">
                  <a:extLst>
                    <a:ext uri="{9D8B030D-6E8A-4147-A177-3AD203B41FA5}">
                      <a16:colId xmlns:a16="http://schemas.microsoft.com/office/drawing/2014/main" val="20002"/>
                    </a:ext>
                  </a:extLst>
                </a:gridCol>
                <a:gridCol w="1063254">
                  <a:extLst>
                    <a:ext uri="{9D8B030D-6E8A-4147-A177-3AD203B41FA5}">
                      <a16:colId xmlns:a16="http://schemas.microsoft.com/office/drawing/2014/main" val="20003"/>
                    </a:ext>
                  </a:extLst>
                </a:gridCol>
              </a:tblGrid>
              <a:tr h="489767">
                <a:tc gridSpan="4">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r>
                        <a:rPr lang="en-US" altLang="zh-CN" dirty="0"/>
                        <a:t>Unused</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r h="489767">
                <a:tc>
                  <a:txBody>
                    <a:bodyPr/>
                    <a:lstStyle/>
                    <a:p>
                      <a:r>
                        <a:rPr lang="en-US" altLang="zh-CN" dirty="0"/>
                        <a:t>Unused</a:t>
                      </a:r>
                      <a:endParaRPr lang="zh-CN" altLang="en-US" dirty="0"/>
                    </a:p>
                  </a:txBody>
                  <a:tcPr/>
                </a:tc>
                <a:tc>
                  <a:txBody>
                    <a:bodyPr/>
                    <a:lstStyle/>
                    <a:p>
                      <a:r>
                        <a:rPr lang="en-US" altLang="zh-CN" dirty="0"/>
                        <a:t>Unused</a:t>
                      </a:r>
                      <a:endParaRPr lang="zh-CN" altLang="en-US" dirty="0"/>
                    </a:p>
                  </a:txBody>
                  <a:tcPr/>
                </a:tc>
                <a:tc>
                  <a:txBody>
                    <a:bodyPr/>
                    <a:lstStyle/>
                    <a:p>
                      <a:r>
                        <a:rPr lang="en-US" altLang="zh-CN" dirty="0"/>
                        <a:t>C[1]</a:t>
                      </a:r>
                      <a:endParaRPr lang="zh-CN" altLang="en-US" dirty="0"/>
                    </a:p>
                  </a:txBody>
                  <a:tcPr/>
                </a:tc>
                <a:tc>
                  <a:txBody>
                    <a:bodyPr/>
                    <a:lstStyle/>
                    <a:p>
                      <a:r>
                        <a:rPr lang="en-US" altLang="zh-CN" dirty="0"/>
                        <a:t>C[0]</a:t>
                      </a:r>
                    </a:p>
                  </a:txBody>
                  <a:tcPr/>
                </a:tc>
                <a:extLst>
                  <a:ext uri="{0D108BD9-81ED-4DB2-BD59-A6C34878D82A}">
                    <a16:rowId xmlns:a16="http://schemas.microsoft.com/office/drawing/2014/main" val="10002"/>
                  </a:ext>
                </a:extLst>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Unused</a:t>
                      </a:r>
                      <a:endParaRPr lang="zh-CN" altLang="en-US" dirty="0"/>
                    </a:p>
                  </a:txBody>
                  <a:tcPr/>
                </a:tc>
                <a:tc>
                  <a:txBody>
                    <a:bodyPr/>
                    <a:lstStyle/>
                    <a:p>
                      <a:r>
                        <a:rPr lang="en-US" altLang="zh-CN" dirty="0"/>
                        <a:t>b</a:t>
                      </a:r>
                      <a:endParaRPr lang="zh-CN" altLang="en-US" dirty="0"/>
                    </a:p>
                  </a:txBody>
                  <a:tcPr/>
                </a:tc>
                <a:extLst>
                  <a:ext uri="{0D108BD9-81ED-4DB2-BD59-A6C34878D82A}">
                    <a16:rowId xmlns:a16="http://schemas.microsoft.com/office/drawing/2014/main" val="10003"/>
                  </a:ext>
                </a:extLst>
              </a:tr>
              <a:tr h="489767">
                <a:tc gridSpan="4">
                  <a:txBody>
                    <a:bodyPr/>
                    <a:lstStyle/>
                    <a:p>
                      <a:pPr algn="ctr"/>
                      <a:r>
                        <a:rPr lang="en-US" altLang="zh-CN" dirty="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30" name="表格 29"/>
          <p:cNvGraphicFramePr>
            <a:graphicFrameLocks noGrp="1"/>
          </p:cNvGraphicFramePr>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extLst>
                    <a:ext uri="{9D8B030D-6E8A-4147-A177-3AD203B41FA5}">
                      <a16:colId xmlns:a16="http://schemas.microsoft.com/office/drawing/2014/main" val="20000"/>
                    </a:ext>
                  </a:extLst>
                </a:gridCol>
                <a:gridCol w="1075754">
                  <a:extLst>
                    <a:ext uri="{9D8B030D-6E8A-4147-A177-3AD203B41FA5}">
                      <a16:colId xmlns:a16="http://schemas.microsoft.com/office/drawing/2014/main" val="20001"/>
                    </a:ext>
                  </a:extLst>
                </a:gridCol>
                <a:gridCol w="1122525">
                  <a:extLst>
                    <a:ext uri="{9D8B030D-6E8A-4147-A177-3AD203B41FA5}">
                      <a16:colId xmlns:a16="http://schemas.microsoft.com/office/drawing/2014/main" val="20002"/>
                    </a:ext>
                  </a:extLst>
                </a:gridCol>
                <a:gridCol w="935436">
                  <a:extLst>
                    <a:ext uri="{9D8B030D-6E8A-4147-A177-3AD203B41FA5}">
                      <a16:colId xmlns:a16="http://schemas.microsoft.com/office/drawing/2014/main" val="20003"/>
                    </a:ext>
                  </a:extLst>
                </a:gridCol>
              </a:tblGrid>
              <a:tr h="489767">
                <a:tc>
                  <a:txBody>
                    <a:bodyPr/>
                    <a:lstStyle/>
                    <a:p>
                      <a:r>
                        <a:rPr lang="en-US" altLang="zh-CN" dirty="0"/>
                        <a:t>Unused</a:t>
                      </a:r>
                      <a:endParaRPr lang="zh-CN" altLang="en-US" dirty="0"/>
                    </a:p>
                  </a:txBody>
                  <a:tcPr/>
                </a:tc>
                <a:tc gridSpan="3">
                  <a:txBody>
                    <a:bodyPr/>
                    <a:lstStyle/>
                    <a:p>
                      <a:pPr algn="ctr"/>
                      <a:r>
                        <a:rPr lang="en-US" altLang="zh-CN" dirty="0"/>
                        <a:t>e</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89767">
                <a:tc>
                  <a:txBody>
                    <a:bodyPr/>
                    <a:lstStyle/>
                    <a:p>
                      <a:pPr algn="ctr"/>
                      <a:r>
                        <a:rPr lang="en-US" altLang="zh-CN" dirty="0"/>
                        <a:t>e</a:t>
                      </a:r>
                      <a:endParaRPr lang="zh-CN" altLang="en-US" dirty="0"/>
                    </a:p>
                  </a:txBody>
                  <a:tcPr/>
                </a:tc>
                <a:tc>
                  <a:txBody>
                    <a:bodyPr/>
                    <a:lstStyle/>
                    <a:p>
                      <a:r>
                        <a:rPr lang="en-US" altLang="zh-CN" dirty="0"/>
                        <a:t>D[2]</a:t>
                      </a:r>
                      <a:endParaRPr lang="zh-CN" altLang="en-US" dirty="0"/>
                    </a:p>
                  </a:txBody>
                  <a:tcPr/>
                </a:tc>
                <a:tc>
                  <a:txBody>
                    <a:bodyPr/>
                    <a:lstStyle/>
                    <a:p>
                      <a:r>
                        <a:rPr lang="en-US" altLang="zh-CN" dirty="0"/>
                        <a:t>D[1]</a:t>
                      </a:r>
                      <a:endParaRPr lang="zh-CN" altLang="en-US" dirty="0"/>
                    </a:p>
                  </a:txBody>
                  <a:tcPr/>
                </a:tc>
                <a:tc>
                  <a:txBody>
                    <a:bodyPr/>
                    <a:lstStyle/>
                    <a:p>
                      <a:r>
                        <a:rPr lang="en-US" altLang="zh-CN" dirty="0"/>
                        <a:t>D[0]</a:t>
                      </a:r>
                      <a:endParaRPr lang="zh-CN" altLang="en-US" dirty="0"/>
                    </a:p>
                  </a:txBody>
                  <a:tcPr/>
                </a:tc>
                <a:extLst>
                  <a:ext uri="{0D108BD9-81ED-4DB2-BD59-A6C34878D82A}">
                    <a16:rowId xmlns:a16="http://schemas.microsoft.com/office/drawing/2014/main" val="10001"/>
                  </a:ext>
                </a:extLst>
              </a:tr>
            </a:tbl>
          </a:graphicData>
        </a:graphic>
      </p:graphicFrame>
      <p:sp>
        <p:nvSpPr>
          <p:cNvPr id="9" name="Text Box 36"/>
          <p:cNvSpPr txBox="1">
            <a:spLocks noChangeArrowheads="1"/>
          </p:cNvSpPr>
          <p:nvPr/>
        </p:nvSpPr>
        <p:spPr bwMode="auto">
          <a:xfrm>
            <a:off x="6896066" y="1222534"/>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正确</a:t>
            </a:r>
          </a:p>
        </p:txBody>
      </p:sp>
      <p:sp>
        <p:nvSpPr>
          <p:cNvPr id="10" name="Text Box 36"/>
          <p:cNvSpPr txBox="1">
            <a:spLocks noChangeArrowheads="1"/>
          </p:cNvSpPr>
          <p:nvPr/>
        </p:nvSpPr>
        <p:spPr bwMode="auto">
          <a:xfrm>
            <a:off x="4146998" y="4798719"/>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错误</a:t>
            </a:r>
          </a:p>
        </p:txBody>
      </p:sp>
      <p:sp>
        <p:nvSpPr>
          <p:cNvPr id="2" name="文本框 1">
            <a:extLst>
              <a:ext uri="{FF2B5EF4-FFF2-40B4-BE49-F238E27FC236}">
                <a16:creationId xmlns:a16="http://schemas.microsoft.com/office/drawing/2014/main" id="{95402E45-C16E-316E-B75E-52F39E33BAD2}"/>
              </a:ext>
            </a:extLst>
          </p:cNvPr>
          <p:cNvSpPr txBox="1"/>
          <p:nvPr/>
        </p:nvSpPr>
        <p:spPr>
          <a:xfrm>
            <a:off x="126746" y="5200735"/>
            <a:ext cx="1185356" cy="523220"/>
          </a:xfrm>
          <a:prstGeom prst="rect">
            <a:avLst/>
          </a:prstGeom>
          <a:noFill/>
        </p:spPr>
        <p:txBody>
          <a:bodyPr wrap="square" rtlCol="0">
            <a:spAutoFit/>
          </a:bodyPr>
          <a:lstStyle/>
          <a:p>
            <a:r>
              <a:rPr lang="zh-CN" altLang="en-US" dirty="0"/>
              <a:t>虽然浪费了一点空间</a:t>
            </a:r>
          </a:p>
        </p:txBody>
      </p:sp>
      <p:cxnSp>
        <p:nvCxnSpPr>
          <p:cNvPr id="4" name="直接箭头连接符 3">
            <a:extLst>
              <a:ext uri="{FF2B5EF4-FFF2-40B4-BE49-F238E27FC236}">
                <a16:creationId xmlns:a16="http://schemas.microsoft.com/office/drawing/2014/main" id="{DE36D6E8-36A3-AA0C-BE4F-0F8C4FDDD40B}"/>
              </a:ext>
            </a:extLst>
          </p:cNvPr>
          <p:cNvCxnSpPr/>
          <p:nvPr/>
        </p:nvCxnSpPr>
        <p:spPr>
          <a:xfrm flipV="1">
            <a:off x="1055440" y="5373216"/>
            <a:ext cx="1441444" cy="17825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40303"/>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6" presetClass="emph" presetSubtype="0" fill="hold" grpId="0" nodeType="withEffect">
                                  <p:stCondLst>
                                    <p:cond delay="0"/>
                                  </p:stCondLst>
                                  <p:childTnLst>
                                    <p:animScale>
                                      <p:cBhvr>
                                        <p:cTn id="22" dur="2000" fill="hold"/>
                                        <p:tgtEl>
                                          <p:spTgt spid="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6" presetClass="emph" presetSubtype="0" fill="hold" grpId="0" nodeType="withEffect">
                                  <p:stCondLst>
                                    <p:cond delay="0"/>
                                  </p:stCondLst>
                                  <p:childTnLst>
                                    <p:animScale>
                                      <p:cBhvr>
                                        <p:cTn id="30"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P spid="319512" grpId="0" animBg="1"/>
      <p:bldP spid="319513" grpId="0"/>
      <p:bldP spid="9" grpId="0"/>
      <p:bldP spid="9" grpId="1"/>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p:txBody>
          <a:bodyPr>
            <a:normAutofit/>
          </a:bodyPr>
          <a:lstStyle/>
          <a:p>
            <a:pPr lvl="1">
              <a:lnSpc>
                <a:spcPct val="90000"/>
              </a:lnSpc>
              <a:buFont typeface="Wingdings" panose="05000000000000000000" pitchFamily="2" charset="2"/>
              <a:buNone/>
            </a:pPr>
            <a:r>
              <a:rPr lang="en-US" altLang="zh-CN" sz="3200" dirty="0"/>
              <a:t>C code:</a:t>
            </a:r>
          </a:p>
          <a:p>
            <a:pPr lvl="1">
              <a:spcBef>
                <a:spcPts val="1200"/>
              </a:spcBef>
              <a:spcAft>
                <a:spcPts val="600"/>
              </a:spcAft>
              <a:buFont typeface="Wingdings" panose="05000000000000000000" pitchFamily="2" charset="2"/>
              <a:buNone/>
            </a:pPr>
            <a:r>
              <a:rPr lang="en-US" altLang="zh-CN" dirty="0">
                <a:latin typeface="Times New Roman" panose="02020603050405020304" pitchFamily="18" charset="0"/>
              </a:rPr>
              <a:t>        A[12]  =  h  +  A[8] ;    // A is an array of 100 double words</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dirty="0"/>
              <a:t>( Assume: h ---- x21   </a:t>
            </a:r>
            <a:r>
              <a:rPr lang="en-US" altLang="zh-CN" b="1" dirty="0">
                <a:solidFill>
                  <a:srgbClr val="C00000"/>
                </a:solidFill>
              </a:rPr>
              <a:t>base address</a:t>
            </a:r>
            <a:r>
              <a:rPr lang="zh-CN" altLang="en-US" b="1" dirty="0">
                <a:solidFill>
                  <a:srgbClr val="C00000"/>
                </a:solidFill>
              </a:rPr>
              <a:t>基地址</a:t>
            </a:r>
            <a:r>
              <a:rPr lang="en-US" altLang="zh-CN" b="1" dirty="0">
                <a:solidFill>
                  <a:srgbClr val="C00000"/>
                </a:solidFill>
              </a:rPr>
              <a:t> </a:t>
            </a:r>
            <a:r>
              <a:rPr lang="en-US" altLang="zh-CN" dirty="0"/>
              <a:t>of A ---- x22 )</a:t>
            </a:r>
          </a:p>
          <a:p>
            <a:pPr lvl="1">
              <a:spcBef>
                <a:spcPts val="1200"/>
              </a:spcBef>
              <a:spcAft>
                <a:spcPts val="600"/>
              </a:spcAft>
              <a:buFont typeface="Wingdings" panose="05000000000000000000" pitchFamily="2" charset="2"/>
              <a:buNone/>
            </a:pPr>
            <a:r>
              <a:rPr lang="zh-CN" altLang="en-US" dirty="0"/>
              <a:t>      偏移量</a:t>
            </a:r>
            <a:r>
              <a:rPr lang="en-US" altLang="zh-CN" dirty="0"/>
              <a:t>Offset:  A[8]  8*8→ 64 </a:t>
            </a:r>
            <a:endParaRPr lang="en-US" altLang="zh-CN" dirty="0">
              <a:latin typeface="Times New Roman" panose="02020603050405020304" pitchFamily="18" charset="0"/>
            </a:endParaRPr>
          </a:p>
          <a:p>
            <a:pPr lvl="1">
              <a:lnSpc>
                <a:spcPct val="90000"/>
              </a:lnSpc>
              <a:buFont typeface="Wingdings" panose="05000000000000000000" pitchFamily="2" charset="2"/>
              <a:buNone/>
            </a:pPr>
            <a:r>
              <a:rPr lang="en-US" altLang="zh-CN" sz="3200" dirty="0">
                <a:solidFill>
                  <a:srgbClr val="0000FF"/>
                </a:solidFill>
              </a:rPr>
              <a:t>RISC-V code:</a:t>
            </a:r>
          </a:p>
          <a:p>
            <a:pPr lvl="1">
              <a:lnSpc>
                <a:spcPct val="90000"/>
              </a:lnSpc>
              <a:buFont typeface="Wingdings" panose="05000000000000000000" pitchFamily="2" charset="2"/>
              <a:buNone/>
            </a:pPr>
            <a:r>
              <a:rPr lang="en-US" altLang="zh-CN" sz="2800" dirty="0"/>
              <a:t>       </a:t>
            </a:r>
            <a:r>
              <a:rPr lang="en-US" altLang="zh-CN" sz="2800" dirty="0" err="1">
                <a:latin typeface="Times New Roman" panose="02020603050405020304" pitchFamily="18" charset="0"/>
              </a:rPr>
              <a:t>ld</a:t>
            </a:r>
            <a:r>
              <a:rPr lang="en-US" altLang="zh-CN" sz="2800" dirty="0">
                <a:latin typeface="Times New Roman" panose="02020603050405020304" pitchFamily="18" charset="0"/>
              </a:rPr>
              <a:t>       x9 , 64(x22)      // x= A[8]</a:t>
            </a:r>
          </a:p>
          <a:p>
            <a:pPr lvl="1">
              <a:lnSpc>
                <a:spcPct val="90000"/>
              </a:lnSpc>
              <a:buFont typeface="Wingdings" panose="05000000000000000000" pitchFamily="2" charset="2"/>
              <a:buNone/>
            </a:pPr>
            <a:r>
              <a:rPr lang="en-US" altLang="zh-CN" sz="2800" dirty="0">
                <a:latin typeface="Times New Roman" panose="02020603050405020304" pitchFamily="18" charset="0"/>
              </a:rPr>
              <a:t>        add     x9, x21, x9        // x9  h + A[8]</a:t>
            </a:r>
          </a:p>
          <a:p>
            <a:pPr lvl="1">
              <a:lnSpc>
                <a:spcPct val="9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sd</a:t>
            </a:r>
            <a:r>
              <a:rPr lang="en-US" altLang="zh-CN" sz="2800" dirty="0">
                <a:latin typeface="Times New Roman" panose="02020603050405020304" pitchFamily="18" charset="0"/>
              </a:rPr>
              <a:t>       x9, 96</a:t>
            </a:r>
            <a:r>
              <a:rPr lang="en-US" altLang="zh-CN" sz="2800" dirty="0">
                <a:highlight>
                  <a:srgbClr val="FFFF00"/>
                </a:highlight>
                <a:latin typeface="Times New Roman" panose="02020603050405020304" pitchFamily="18" charset="0"/>
              </a:rPr>
              <a:t>(x22</a:t>
            </a:r>
            <a:r>
              <a:rPr lang="en-US" altLang="zh-CN" sz="2800" dirty="0">
                <a:latin typeface="Times New Roman" panose="02020603050405020304" pitchFamily="18" charset="0"/>
              </a:rPr>
              <a:t>)       // stores  h + A[8]  </a:t>
            </a:r>
            <a:r>
              <a:rPr lang="en-US" altLang="zh-CN" sz="2800" dirty="0">
                <a:highlight>
                  <a:srgbClr val="FFFF00"/>
                </a:highlight>
                <a:latin typeface="Times New Roman" panose="02020603050405020304" pitchFamily="18" charset="0"/>
              </a:rPr>
              <a:t>back into A[12]</a:t>
            </a:r>
          </a:p>
        </p:txBody>
      </p:sp>
      <p:sp>
        <p:nvSpPr>
          <p:cNvPr id="5" name="Text Box 2">
            <a:extLst>
              <a:ext uri="{FF2B5EF4-FFF2-40B4-BE49-F238E27FC236}">
                <a16:creationId xmlns:a16="http://schemas.microsoft.com/office/drawing/2014/main" id="{39AB05AA-7517-C8A0-4EFA-F196626561EF}"/>
              </a:ext>
            </a:extLst>
          </p:cNvPr>
          <p:cNvSpPr txBox="1">
            <a:spLocks noChangeArrowheads="1"/>
          </p:cNvSpPr>
          <p:nvPr/>
        </p:nvSpPr>
        <p:spPr bwMode="auto">
          <a:xfrm>
            <a:off x="695400" y="448135"/>
            <a:ext cx="8483176" cy="584775"/>
          </a:xfrm>
          <a:prstGeom prst="rect">
            <a:avLst/>
          </a:prstGeom>
          <a:noFill/>
          <a:ln w="9525">
            <a:noFill/>
            <a:miter lim="800000"/>
            <a:headEnd/>
            <a:tailEnd/>
          </a:ln>
          <a:effectLst/>
        </p:spPr>
        <p:txBody>
          <a:bodyPr wrap="square">
            <a:spAutoFit/>
          </a:bodyPr>
          <a:lstStyle/>
          <a:p>
            <a:r>
              <a:rPr lang="en-US" altLang="zh-CN" sz="3200" dirty="0">
                <a:solidFill>
                  <a:srgbClr val="FF0000"/>
                </a:solidFill>
                <a:ea typeface="宋体" charset="-122"/>
              </a:rPr>
              <a:t>Data Transfer instruction </a:t>
            </a:r>
          </a:p>
        </p:txBody>
      </p:sp>
      <p:sp>
        <p:nvSpPr>
          <p:cNvPr id="6" name="文本框 5">
            <a:extLst>
              <a:ext uri="{FF2B5EF4-FFF2-40B4-BE49-F238E27FC236}">
                <a16:creationId xmlns:a16="http://schemas.microsoft.com/office/drawing/2014/main" id="{AC0EA693-1F76-923F-8EB5-7E03FD2C3E50}"/>
              </a:ext>
            </a:extLst>
          </p:cNvPr>
          <p:cNvSpPr txBox="1"/>
          <p:nvPr/>
        </p:nvSpPr>
        <p:spPr>
          <a:xfrm>
            <a:off x="7392144" y="3356992"/>
            <a:ext cx="2592288" cy="523220"/>
          </a:xfrm>
          <a:prstGeom prst="rect">
            <a:avLst/>
          </a:prstGeom>
          <a:noFill/>
        </p:spPr>
        <p:txBody>
          <a:bodyPr wrap="square" rtlCol="0">
            <a:spAutoFit/>
          </a:bodyPr>
          <a:lstStyle/>
          <a:p>
            <a:r>
              <a:rPr lang="zh-CN" altLang="en-US" sz="2800" b="1" dirty="0">
                <a:solidFill>
                  <a:schemeClr val="accent1">
                    <a:lumMod val="75000"/>
                  </a:schemeClr>
                </a:solidFill>
              </a:rPr>
              <a:t>基址寻址法</a:t>
            </a:r>
          </a:p>
        </p:txBody>
      </p:sp>
    </p:spTree>
    <p:extLst>
      <p:ext uri="{BB962C8B-B14F-4D97-AF65-F5344CB8AC3E}">
        <p14:creationId xmlns:p14="http://schemas.microsoft.com/office/powerpoint/2010/main" val="3248312691"/>
      </p:ext>
    </p:extLst>
  </p:cSld>
  <p:clrMapOvr>
    <a:masterClrMapping/>
  </p:clrMapOvr>
  <p:transition spd="med">
    <p:random/>
    <p:sndAc>
      <p:stSnd>
        <p:snd r:embed="rId3" name="chimes.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Grp="1"/>
          </p:cNvSpPr>
          <p:nvPr>
            <p:ph type="title"/>
          </p:nvPr>
        </p:nvSpPr>
        <p:spPr>
          <a:xfrm>
            <a:off x="767408" y="188640"/>
            <a:ext cx="8496944" cy="955675"/>
          </a:xfrm>
        </p:spPr>
        <p:txBody>
          <a:bodyPr/>
          <a:lstStyle/>
          <a:p>
            <a:pPr>
              <a:defRPr/>
            </a:pPr>
            <a:r>
              <a:rPr lang="en-US" altLang="zh-CN" sz="4800" dirty="0">
                <a:cs typeface="Times New Roman" panose="02020603050405020304" pitchFamily="18" charset="0"/>
              </a:rPr>
              <a:t>Example:   g  =  h  +  A[</a:t>
            </a:r>
            <a:r>
              <a:rPr lang="en-US" altLang="zh-CN" sz="4800" dirty="0" err="1">
                <a:cs typeface="Times New Roman" panose="02020603050405020304" pitchFamily="18" charset="0"/>
              </a:rPr>
              <a:t>i</a:t>
            </a:r>
            <a:r>
              <a:rPr lang="en-US" altLang="zh-CN" sz="4800" dirty="0">
                <a:cs typeface="Times New Roman" panose="02020603050405020304" pitchFamily="18" charset="0"/>
              </a:rPr>
              <a:t>]</a:t>
            </a:r>
            <a:endParaRPr sz="4800" dirty="0">
              <a:cs typeface="Times New Roman" panose="02020603050405020304" pitchFamily="18" charset="0"/>
            </a:endParaRPr>
          </a:p>
        </p:txBody>
      </p:sp>
      <p:sp>
        <p:nvSpPr>
          <p:cNvPr id="49154" name="Rectangle 2"/>
          <p:cNvSpPr>
            <a:spLocks noGrp="1" noRot="1" noChangeArrowheads="1"/>
          </p:cNvSpPr>
          <p:nvPr>
            <p:ph idx="1"/>
          </p:nvPr>
        </p:nvSpPr>
        <p:spPr>
          <a:xfrm>
            <a:off x="623888" y="1550988"/>
            <a:ext cx="11017250" cy="5307012"/>
          </a:xfrm>
        </p:spPr>
        <p:txBody>
          <a:bodyPr/>
          <a:lstStyle/>
          <a:p>
            <a:pPr eaLnBrk="1" hangingPunct="1">
              <a:spcBef>
                <a:spcPct val="0"/>
              </a:spcBef>
            </a:pPr>
            <a:r>
              <a:rPr lang="en-US" altLang="zh-CN" dirty="0"/>
              <a:t>Example 2.6    Compiling using a variable array index</a:t>
            </a:r>
          </a:p>
          <a:p>
            <a:pPr lvl="1" eaLnBrk="1" hangingPunct="1">
              <a:spcBef>
                <a:spcPct val="0"/>
              </a:spcBef>
            </a:pPr>
            <a:r>
              <a:rPr lang="en-US" altLang="zh-CN" dirty="0"/>
              <a:t>C code:</a:t>
            </a:r>
          </a:p>
          <a:p>
            <a:pPr lvl="1" eaLnBrk="1" hangingPunct="1">
              <a:spcBef>
                <a:spcPct val="0"/>
              </a:spcBef>
              <a:buFont typeface="Wingdings" panose="05000000000000000000" pitchFamily="2" charset="2"/>
              <a:buNone/>
            </a:pPr>
            <a:r>
              <a:rPr lang="en-US" altLang="zh-CN" dirty="0"/>
              <a:t>        g  =  h  +  A[</a:t>
            </a:r>
            <a:r>
              <a:rPr lang="en-US" altLang="zh-CN" dirty="0" err="1"/>
              <a:t>i</a:t>
            </a:r>
            <a:r>
              <a:rPr lang="en-US" altLang="zh-CN" dirty="0"/>
              <a:t>] ;          // A is an array of 100 </a:t>
            </a:r>
            <a:r>
              <a:rPr lang="en-US" altLang="zh-CN" dirty="0" err="1"/>
              <a:t>doublewords</a:t>
            </a:r>
            <a:br>
              <a:rPr lang="en-US" altLang="zh-CN" dirty="0"/>
            </a:br>
            <a:r>
              <a:rPr lang="en-US" altLang="zh-CN" dirty="0"/>
              <a:t>    </a:t>
            </a:r>
            <a:r>
              <a:rPr lang="en-US" altLang="zh-CN" sz="2400" dirty="0"/>
              <a:t>( Assume: g, h,</a:t>
            </a:r>
            <a:r>
              <a:rPr lang="en-US" altLang="zh-CN" sz="2400" b="1" i="1" dirty="0">
                <a:solidFill>
                  <a:srgbClr val="FF0000"/>
                </a:solidFill>
              </a:rPr>
              <a:t> </a:t>
            </a:r>
            <a:r>
              <a:rPr lang="en-US" altLang="zh-CN" sz="2400" b="1" i="1" dirty="0" err="1">
                <a:solidFill>
                  <a:srgbClr val="FF0000"/>
                </a:solidFill>
              </a:rPr>
              <a:t>i</a:t>
            </a:r>
            <a:r>
              <a:rPr lang="en-US" altLang="zh-CN" sz="2400" dirty="0"/>
              <a:t> – x18, x19, </a:t>
            </a:r>
            <a:r>
              <a:rPr lang="en-US" altLang="zh-CN" sz="2400" b="1" i="1" dirty="0">
                <a:solidFill>
                  <a:srgbClr val="FF0000"/>
                </a:solidFill>
              </a:rPr>
              <a:t>x20</a:t>
            </a:r>
            <a:r>
              <a:rPr lang="en-US" altLang="zh-CN" sz="2400" dirty="0"/>
              <a:t>   base address of A – x22 )</a:t>
            </a:r>
          </a:p>
          <a:p>
            <a:pPr lvl="1" eaLnBrk="1" hangingPunct="1">
              <a:spcBef>
                <a:spcPct val="0"/>
              </a:spcBef>
              <a:buFont typeface="Wingdings" panose="05000000000000000000" pitchFamily="2" charset="2"/>
              <a:buNone/>
            </a:pPr>
            <a:endParaRPr lang="en-US" altLang="zh-CN" sz="2400" dirty="0"/>
          </a:p>
          <a:p>
            <a:pPr lvl="1" eaLnBrk="1" hangingPunct="1">
              <a:spcBef>
                <a:spcPct val="0"/>
              </a:spcBef>
            </a:pPr>
            <a:r>
              <a:rPr lang="en-US" altLang="zh-CN" dirty="0"/>
              <a:t> </a:t>
            </a:r>
            <a:r>
              <a:rPr lang="en-US" altLang="zh-CN" dirty="0">
                <a:solidFill>
                  <a:srgbClr val="0000FF"/>
                </a:solidFill>
              </a:rPr>
              <a:t>RISC-V code: </a:t>
            </a:r>
          </a:p>
          <a:p>
            <a:pPr lvl="1" eaLnBrk="1" hangingPunct="1">
              <a:spcBef>
                <a:spcPct val="0"/>
              </a:spcBef>
              <a:buFont typeface="Wingdings" panose="05000000000000000000" pitchFamily="2" charset="2"/>
              <a:buNone/>
            </a:pPr>
            <a:r>
              <a:rPr lang="en-US" altLang="zh-CN" dirty="0"/>
              <a:t>       </a:t>
            </a:r>
            <a:r>
              <a:rPr lang="en-US" altLang="zh-CN" sz="2400" dirty="0"/>
              <a:t>add    x5, x20, x20        #  temp </a:t>
            </a:r>
            <a:r>
              <a:rPr lang="en-US" altLang="zh-CN" sz="2400" dirty="0" err="1"/>
              <a:t>reg</a:t>
            </a:r>
            <a:r>
              <a:rPr lang="en-US" altLang="zh-CN" sz="2400" dirty="0"/>
              <a:t> x5 = 2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x5        #  temp </a:t>
            </a:r>
            <a:r>
              <a:rPr lang="en-US" altLang="zh-CN" sz="2400" dirty="0" err="1"/>
              <a:t>reg</a:t>
            </a:r>
            <a:r>
              <a:rPr lang="en-US" altLang="zh-CN" sz="2400" dirty="0"/>
              <a:t> x5 = 4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x5        #  temp </a:t>
            </a:r>
            <a:r>
              <a:rPr lang="en-US" altLang="zh-CN" sz="2400" dirty="0" err="1"/>
              <a:t>reg</a:t>
            </a:r>
            <a:r>
              <a:rPr lang="en-US" altLang="zh-CN" sz="2400" dirty="0"/>
              <a:t> x5 = 8 * </a:t>
            </a:r>
            <a:r>
              <a:rPr lang="en-US" altLang="zh-CN" sz="2400" dirty="0" err="1"/>
              <a:t>i</a:t>
            </a:r>
            <a:endParaRPr lang="en-US" altLang="zh-CN" sz="2400" dirty="0"/>
          </a:p>
          <a:p>
            <a:pPr lvl="1" eaLnBrk="1" hangingPunct="1">
              <a:spcBef>
                <a:spcPct val="0"/>
              </a:spcBef>
              <a:buFont typeface="Wingdings" panose="05000000000000000000" pitchFamily="2" charset="2"/>
              <a:buNone/>
            </a:pPr>
            <a:r>
              <a:rPr lang="en-US" altLang="zh-CN" sz="2400" dirty="0"/>
              <a:t>       add    x5, x5, x22         #  x5 = </a:t>
            </a:r>
            <a:r>
              <a:rPr lang="en-US" altLang="zh-CN" sz="2400" dirty="0">
                <a:solidFill>
                  <a:srgbClr val="0000FF"/>
                </a:solidFill>
              </a:rPr>
              <a:t>address</a:t>
            </a:r>
            <a:r>
              <a:rPr lang="en-US" altLang="zh-CN" sz="2400" dirty="0"/>
              <a:t> of A[</a:t>
            </a:r>
            <a:r>
              <a:rPr lang="en-US" altLang="zh-CN" sz="2400" dirty="0" err="1"/>
              <a:t>i</a:t>
            </a:r>
            <a:r>
              <a:rPr lang="en-US" altLang="zh-CN" sz="2400" dirty="0"/>
              <a:t>] (</a:t>
            </a:r>
            <a:r>
              <a:rPr lang="en-US" altLang="zh-CN" sz="2400" dirty="0">
                <a:solidFill>
                  <a:srgbClr val="FF3300"/>
                </a:solidFill>
              </a:rPr>
              <a:t>8 * </a:t>
            </a:r>
            <a:r>
              <a:rPr lang="en-US" altLang="zh-CN" sz="2400" dirty="0" err="1">
                <a:solidFill>
                  <a:srgbClr val="FF3300"/>
                </a:solidFill>
              </a:rPr>
              <a:t>i</a:t>
            </a:r>
            <a:r>
              <a:rPr lang="en-US" altLang="zh-CN" sz="2400" dirty="0">
                <a:solidFill>
                  <a:srgbClr val="FF3300"/>
                </a:solidFill>
              </a:rPr>
              <a:t> + x22</a:t>
            </a:r>
            <a:r>
              <a:rPr lang="en-US" altLang="zh-CN" sz="2400" dirty="0"/>
              <a:t>)</a:t>
            </a:r>
          </a:p>
          <a:p>
            <a:pPr lvl="1" eaLnBrk="1" hangingPunct="1">
              <a:spcBef>
                <a:spcPct val="0"/>
              </a:spcBef>
              <a:buFont typeface="Wingdings" panose="05000000000000000000" pitchFamily="2" charset="2"/>
              <a:buNone/>
            </a:pPr>
            <a:r>
              <a:rPr lang="en-US" altLang="zh-CN" sz="2400" dirty="0"/>
              <a:t>       </a:t>
            </a:r>
            <a:r>
              <a:rPr lang="en-US" altLang="zh-CN" sz="2400" dirty="0" err="1"/>
              <a:t>ld</a:t>
            </a:r>
            <a:r>
              <a:rPr lang="en-US" altLang="zh-CN" sz="2400" dirty="0"/>
              <a:t>       x6, </a:t>
            </a:r>
            <a:r>
              <a:rPr lang="en-US" altLang="zh-CN" sz="2400" b="1" dirty="0">
                <a:solidFill>
                  <a:srgbClr val="C00000"/>
                </a:solidFill>
              </a:rPr>
              <a:t>0</a:t>
            </a:r>
            <a:r>
              <a:rPr lang="en-US" altLang="zh-CN" sz="2400" dirty="0"/>
              <a:t>(x5)        #  temp </a:t>
            </a:r>
            <a:r>
              <a:rPr lang="en-US" altLang="zh-CN" sz="2400" dirty="0" err="1"/>
              <a:t>reg</a:t>
            </a:r>
            <a:r>
              <a:rPr lang="en-US" altLang="zh-CN" sz="2400" dirty="0"/>
              <a:t> x6 = A[</a:t>
            </a:r>
            <a:r>
              <a:rPr lang="en-US" altLang="zh-CN" sz="2400" dirty="0" err="1"/>
              <a:t>i</a:t>
            </a:r>
            <a:r>
              <a:rPr lang="en-US" altLang="zh-CN" sz="2400" dirty="0"/>
              <a:t>]</a:t>
            </a:r>
          </a:p>
          <a:p>
            <a:pPr lvl="1" eaLnBrk="1" hangingPunct="1">
              <a:spcBef>
                <a:spcPct val="0"/>
              </a:spcBef>
              <a:buFont typeface="Wingdings" panose="05000000000000000000" pitchFamily="2" charset="2"/>
              <a:buNone/>
            </a:pPr>
            <a:r>
              <a:rPr lang="en-US" altLang="zh-CN" sz="2400" dirty="0"/>
              <a:t>       add    x18, x19, x6         #  g = h + A[</a:t>
            </a:r>
            <a:r>
              <a:rPr lang="en-US" altLang="zh-CN" sz="2400" dirty="0" err="1"/>
              <a:t>i</a:t>
            </a:r>
            <a:r>
              <a:rPr lang="en-US" altLang="zh-CN" sz="2400" dirty="0"/>
              <a:t>]</a:t>
            </a:r>
            <a:endParaRPr lang="en-US" altLang="zh-CN" sz="1400" dirty="0"/>
          </a:p>
        </p:txBody>
      </p:sp>
    </p:spTree>
    <p:extLst>
      <p:ext uri="{BB962C8B-B14F-4D97-AF65-F5344CB8AC3E}">
        <p14:creationId xmlns:p14="http://schemas.microsoft.com/office/powerpoint/2010/main" val="3336559278"/>
      </p:ext>
    </p:extLst>
  </p:cSld>
  <p:clrMapOvr>
    <a:masterClrMapping/>
  </p:clrMapOvr>
  <p:transition spd="med">
    <p:random/>
    <p:sndAc>
      <p:stSnd>
        <p:snd r:embed="rId3"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p:txBody>
          <a:bodyPr/>
          <a:lstStyle/>
          <a:p>
            <a:pPr>
              <a:defRPr/>
            </a:pPr>
            <a:r>
              <a:rPr lang="en-US" altLang="zh-CN" dirty="0">
                <a:solidFill>
                  <a:schemeClr val="tx1"/>
                </a:solidFill>
                <a:ea typeface="宋体" charset="-122"/>
              </a:rPr>
              <a:t>Registers vs. Memory</a:t>
            </a:r>
            <a:endParaRPr lang="zh-CN" altLang="en-US" dirty="0">
              <a:solidFill>
                <a:schemeClr val="tx1"/>
              </a:solidFill>
            </a:endParaRPr>
          </a:p>
        </p:txBody>
      </p:sp>
      <p:sp>
        <p:nvSpPr>
          <p:cNvPr id="51202" name="Rectangle 2"/>
          <p:cNvSpPr>
            <a:spLocks noGrp="1" noChangeArrowheads="1"/>
          </p:cNvSpPr>
          <p:nvPr>
            <p:ph idx="1"/>
          </p:nvPr>
        </p:nvSpPr>
        <p:spPr>
          <a:xfrm>
            <a:off x="695400" y="1633479"/>
            <a:ext cx="11161240" cy="4824413"/>
          </a:xfrm>
        </p:spPr>
        <p:txBody>
          <a:bodyPr/>
          <a:lstStyle/>
          <a:p>
            <a:pPr>
              <a:lnSpc>
                <a:spcPct val="90000"/>
              </a:lnSpc>
            </a:pP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Registers are faster</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寄存器更快</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Operating on memory data requires loads and stores</a:t>
            </a:r>
          </a:p>
          <a:p>
            <a:pPr lvl="1">
              <a:lnSpc>
                <a:spcPct val="90000"/>
              </a:lnSpc>
            </a:pPr>
            <a:r>
              <a:rPr lang="en-US" altLang="zh-CN" sz="3200" dirty="0">
                <a:latin typeface="Times New Roman" panose="02020603050405020304" pitchFamily="18" charset="0"/>
                <a:cs typeface="Times New Roman" panose="02020603050405020304" pitchFamily="18" charset="0"/>
              </a:rPr>
              <a:t>More instructions to be executed</a:t>
            </a:r>
          </a:p>
          <a:p>
            <a:pPr>
              <a:lnSpc>
                <a:spcPct val="9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Compiler must </a:t>
            </a:r>
            <a:r>
              <a:rPr lang="en-US" altLang="zh-CN" sz="32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use registers for variables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as much as possible</a:t>
            </a:r>
          </a:p>
          <a:p>
            <a:pPr lvl="1">
              <a:lnSpc>
                <a:spcPct val="90000"/>
              </a:lnSpc>
            </a:pPr>
            <a:r>
              <a:rPr lang="en-US" altLang="zh-CN" sz="3200" b="1" dirty="0">
                <a:solidFill>
                  <a:srgbClr val="C00000"/>
                </a:solidFill>
                <a:latin typeface="Times New Roman" panose="02020603050405020304" pitchFamily="18" charset="0"/>
                <a:cs typeface="Times New Roman" panose="02020603050405020304" pitchFamily="18" charset="0"/>
              </a:rPr>
              <a:t>Spilling registers </a:t>
            </a:r>
            <a:r>
              <a:rPr lang="en-US" altLang="zh-CN" sz="32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许多程序的变量个数比寄存器多，编译器会尽量将常用的变量保存在寄存器中，</a:t>
            </a:r>
            <a:r>
              <a:rPr lang="zh-CN" altLang="en-US" u="sng" dirty="0">
                <a:latin typeface="Times New Roman" panose="02020603050405020304" pitchFamily="18" charset="0"/>
                <a:cs typeface="Times New Roman" panose="02020603050405020304" pitchFamily="18" charset="0"/>
              </a:rPr>
              <a:t>不常用的变量</a:t>
            </a:r>
            <a:r>
              <a:rPr lang="zh-CN" altLang="en-US" dirty="0">
                <a:latin typeface="Times New Roman" panose="02020603050405020304" pitchFamily="18" charset="0"/>
                <a:cs typeface="Times New Roman" panose="02020603050405020304" pitchFamily="18" charset="0"/>
              </a:rPr>
              <a:t>放到存储器中，这个过程就是寄存器换出。</a:t>
            </a:r>
          </a:p>
          <a:p>
            <a:pPr lvl="1">
              <a:lnSpc>
                <a:spcPct val="90000"/>
              </a:lnSpc>
            </a:pPr>
            <a:r>
              <a:rPr lang="en-US" altLang="zh-CN" sz="3200" dirty="0">
                <a:latin typeface="Times New Roman" panose="02020603050405020304" pitchFamily="18" charset="0"/>
                <a:cs typeface="Times New Roman" panose="02020603050405020304" pitchFamily="18" charset="0"/>
              </a:rPr>
              <a:t>Register</a:t>
            </a:r>
            <a:r>
              <a:rPr lang="zh-CN" altLang="en-US" sz="3200" dirty="0">
                <a:latin typeface="Times New Roman" panose="02020603050405020304" pitchFamily="18" charset="0"/>
                <a:cs typeface="Times New Roman" panose="02020603050405020304" pitchFamily="18" charset="0"/>
              </a:rPr>
              <a:t>需要被充分利用</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733511"/>
      </p:ext>
    </p:extLst>
  </p:cSld>
  <p:clrMapOvr>
    <a:masterClrMapping/>
  </p:clrMapOvr>
  <p:transition spd="med">
    <p:random/>
    <p:sndAc>
      <p:stSnd>
        <p:snd r:embed="rId3"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919536" y="332656"/>
            <a:ext cx="6646614" cy="955675"/>
          </a:xfrm>
        </p:spPr>
        <p:txBody>
          <a:bodyPr/>
          <a:lstStyle/>
          <a:p>
            <a:pPr eaLnBrk="1" hangingPunct="1">
              <a:defRPr/>
            </a:pPr>
            <a:r>
              <a:rPr lang="en-US" altLang="zh-CN" dirty="0"/>
              <a:t>Contents of Chapter 2</a:t>
            </a:r>
          </a:p>
        </p:txBody>
      </p:sp>
      <p:sp>
        <p:nvSpPr>
          <p:cNvPr id="7171" name="Rectangle 3"/>
          <p:cNvSpPr>
            <a:spLocks noGrp="1" noRot="1" noChangeArrowheads="1"/>
          </p:cNvSpPr>
          <p:nvPr>
            <p:ph idx="1"/>
          </p:nvPr>
        </p:nvSpPr>
        <p:spPr>
          <a:xfrm>
            <a:off x="1199456" y="1484784"/>
            <a:ext cx="10657184" cy="4392612"/>
          </a:xfrm>
        </p:spPr>
        <p:txBody>
          <a:bodyPr>
            <a:normAutofit/>
          </a:bodyPr>
          <a:lstStyle/>
          <a:p>
            <a:pPr marL="0" indent="0" eaLnBrk="1" hangingPunct="1">
              <a:lnSpc>
                <a:spcPct val="90000"/>
              </a:lnSpc>
              <a:buFont typeface="Wingdings" panose="05000000000000000000" pitchFamily="2" charset="2"/>
              <a:buNone/>
            </a:pPr>
            <a:r>
              <a:rPr lang="en-US" altLang="zh-CN" sz="2600" dirty="0"/>
              <a:t> 2.1   	Introduction</a:t>
            </a:r>
          </a:p>
          <a:p>
            <a:pPr marL="0" indent="0" eaLnBrk="1" hangingPunct="1">
              <a:lnSpc>
                <a:spcPct val="90000"/>
              </a:lnSpc>
              <a:buFont typeface="Wingdings" panose="05000000000000000000" pitchFamily="2" charset="2"/>
              <a:buNone/>
            </a:pPr>
            <a:r>
              <a:rPr lang="en-US" altLang="zh-CN" sz="2600" dirty="0"/>
              <a:t> 2.2    </a:t>
            </a:r>
            <a:r>
              <a:rPr lang="en-US" altLang="zh-CN" sz="2600" dirty="0">
                <a:solidFill>
                  <a:srgbClr val="0000FF"/>
                </a:solidFill>
              </a:rPr>
              <a:t>Operations</a:t>
            </a:r>
            <a:r>
              <a:rPr lang="en-US" altLang="zh-CN" sz="2600" dirty="0"/>
              <a:t> of the Computer Hardware</a:t>
            </a:r>
          </a:p>
          <a:p>
            <a:pPr marL="0" indent="0" eaLnBrk="1" hangingPunct="1">
              <a:lnSpc>
                <a:spcPct val="90000"/>
              </a:lnSpc>
              <a:buFont typeface="Wingdings" panose="05000000000000000000" pitchFamily="2" charset="2"/>
              <a:buNone/>
            </a:pPr>
            <a:r>
              <a:rPr lang="en-US" altLang="zh-CN" sz="2600" dirty="0"/>
              <a:t> 2.3    </a:t>
            </a:r>
            <a:r>
              <a:rPr lang="en-US" altLang="zh-CN" sz="2600" dirty="0">
                <a:solidFill>
                  <a:srgbClr val="0000FF"/>
                </a:solidFill>
              </a:rPr>
              <a:t>Operands</a:t>
            </a:r>
            <a:r>
              <a:rPr lang="en-US" altLang="zh-CN" sz="2600" dirty="0"/>
              <a:t> of the Computer Hardware</a:t>
            </a:r>
          </a:p>
          <a:p>
            <a:pPr marL="0" indent="0">
              <a:lnSpc>
                <a:spcPct val="90000"/>
              </a:lnSpc>
              <a:buNone/>
            </a:pPr>
            <a:r>
              <a:rPr lang="en-US" altLang="zh-CN" sz="2600" dirty="0"/>
              <a:t> 2.5</a:t>
            </a:r>
            <a:r>
              <a:rPr lang="zh-CN" altLang="en-US" sz="2600" dirty="0"/>
              <a:t>　</a:t>
            </a:r>
            <a:r>
              <a:rPr lang="en-US" altLang="zh-CN" sz="2600" dirty="0"/>
              <a:t>Representing Instructions in the Computer  </a:t>
            </a:r>
          </a:p>
          <a:p>
            <a:pPr marL="0" indent="0" eaLnBrk="1" hangingPunct="1">
              <a:lnSpc>
                <a:spcPct val="90000"/>
              </a:lnSpc>
              <a:buFont typeface="Wingdings" panose="05000000000000000000" pitchFamily="2" charset="2"/>
              <a:buNone/>
            </a:pPr>
            <a:r>
              <a:rPr lang="en-US" altLang="zh-CN" sz="2600" dirty="0"/>
              <a:t> 2.6	Logical Operation </a:t>
            </a:r>
          </a:p>
          <a:p>
            <a:pPr marL="0" indent="0" eaLnBrk="1" hangingPunct="1">
              <a:lnSpc>
                <a:spcPct val="90000"/>
              </a:lnSpc>
              <a:buFont typeface="Wingdings" panose="05000000000000000000" pitchFamily="2" charset="2"/>
              <a:buNone/>
            </a:pPr>
            <a:r>
              <a:rPr lang="en-US" altLang="zh-CN" sz="2600" dirty="0"/>
              <a:t> 2.7   	Instructions for </a:t>
            </a:r>
            <a:r>
              <a:rPr lang="en-US" altLang="zh-CN" sz="2600" dirty="0">
                <a:solidFill>
                  <a:srgbClr val="0000FF"/>
                </a:solidFill>
              </a:rPr>
              <a:t>Making Decisions</a:t>
            </a:r>
          </a:p>
          <a:p>
            <a:pPr marL="0" indent="0" eaLnBrk="1" hangingPunct="1">
              <a:lnSpc>
                <a:spcPct val="90000"/>
              </a:lnSpc>
              <a:buFont typeface="Wingdings" panose="05000000000000000000" pitchFamily="2" charset="2"/>
              <a:buNone/>
            </a:pPr>
            <a:r>
              <a:rPr lang="en-US" altLang="zh-CN" sz="2600" dirty="0"/>
              <a:t> 2.8   	Supporting Procedures in Computer Hardware</a:t>
            </a:r>
          </a:p>
          <a:p>
            <a:pPr marL="0" indent="0" eaLnBrk="1" hangingPunct="1">
              <a:lnSpc>
                <a:spcPct val="90000"/>
              </a:lnSpc>
              <a:buFont typeface="Wingdings" panose="05000000000000000000" pitchFamily="2" charset="2"/>
              <a:buNone/>
            </a:pPr>
            <a:r>
              <a:rPr lang="en-US" altLang="zh-CN" sz="2600" dirty="0"/>
              <a:t> 2.9   	Communicating with People</a:t>
            </a:r>
          </a:p>
          <a:p>
            <a:pPr marL="0" indent="0" eaLnBrk="1" hangingPunct="1">
              <a:spcBef>
                <a:spcPts val="600"/>
              </a:spcBef>
              <a:buFont typeface="Wingdings" panose="05000000000000000000" pitchFamily="2" charset="2"/>
              <a:buNone/>
            </a:pPr>
            <a:r>
              <a:rPr lang="en-US" altLang="zh-CN" sz="2600" dirty="0"/>
              <a:t> 2.10 	RISC-</a:t>
            </a:r>
            <a:r>
              <a:rPr lang="zh-CN" altLang="en-US" sz="2600" dirty="0"/>
              <a:t>Ｖ</a:t>
            </a:r>
            <a:r>
              <a:rPr lang="en-US" altLang="zh-CN" dirty="0">
                <a:solidFill>
                  <a:srgbClr val="0000FF"/>
                </a:solidFill>
              </a:rPr>
              <a:t>Addressing</a:t>
            </a:r>
            <a:r>
              <a:rPr lang="en-US" altLang="zh-CN" dirty="0"/>
              <a:t> for Wide </a:t>
            </a:r>
            <a:r>
              <a:rPr lang="en-US" altLang="zh-CN" dirty="0" err="1"/>
              <a:t>Immediates</a:t>
            </a:r>
            <a:r>
              <a:rPr lang="en-US" altLang="zh-CN" dirty="0"/>
              <a:t> and Addresses</a:t>
            </a:r>
          </a:p>
        </p:txBody>
      </p:sp>
    </p:spTree>
    <p:extLst>
      <p:ext uri="{BB962C8B-B14F-4D97-AF65-F5344CB8AC3E}">
        <p14:creationId xmlns:p14="http://schemas.microsoft.com/office/powerpoint/2010/main" val="873884925"/>
      </p:ext>
    </p:extLst>
  </p:cSld>
  <p:clrMapOvr>
    <a:masterClrMapping/>
  </p:clrMapOvr>
  <p:transition spd="med">
    <p:random/>
    <p:sndAc>
      <p:stSnd>
        <p:snd r:embed="rId3" name="chimes.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if many variables ?</a:t>
            </a:r>
            <a:endParaRPr lang="zh-CN" altLang="en-US" dirty="0"/>
          </a:p>
        </p:txBody>
      </p:sp>
      <p:sp>
        <p:nvSpPr>
          <p:cNvPr id="3" name="内容占位符 2"/>
          <p:cNvSpPr>
            <a:spLocks noGrp="1"/>
          </p:cNvSpPr>
          <p:nvPr>
            <p:ph idx="1"/>
          </p:nvPr>
        </p:nvSpPr>
        <p:spPr/>
        <p:txBody>
          <a:bodyPr/>
          <a:lstStyle/>
          <a:p>
            <a:r>
              <a:rPr lang="en-US" altLang="zh-CN" u="sng" dirty="0">
                <a:solidFill>
                  <a:srgbClr val="0000FF"/>
                </a:solidFill>
              </a:rPr>
              <a:t>Spilling</a:t>
            </a:r>
            <a:r>
              <a:rPr lang="en-US" altLang="zh-CN" dirty="0"/>
              <a:t> registers: </a:t>
            </a:r>
          </a:p>
          <a:p>
            <a:pPr lvl="1"/>
            <a:r>
              <a:rPr lang="en-US" altLang="zh-CN" dirty="0"/>
              <a:t>Putting less commonly used variables (or those needed later) into memory.</a:t>
            </a:r>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605337380"/>
      </p:ext>
    </p:extLst>
  </p:cSld>
  <p:clrMapOvr>
    <a:masterClrMapping/>
  </p:clrMapOvr>
  <p:transition spd="med">
    <p:random/>
    <p:sndAc>
      <p:stSnd>
        <p:snd r:embed="rId2" name="chimes.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a:xfrm>
            <a:off x="278557" y="-65165"/>
            <a:ext cx="8971012" cy="1325563"/>
          </a:xfrm>
        </p:spPr>
        <p:txBody>
          <a:bodyPr>
            <a:normAutofit/>
          </a:bodyPr>
          <a:lstStyle/>
          <a:p>
            <a:pPr>
              <a:defRPr/>
            </a:pPr>
            <a:r>
              <a:rPr lang="en-US" altLang="zh-CN" sz="3600" dirty="0"/>
              <a:t>Constant</a:t>
            </a:r>
            <a:r>
              <a:rPr lang="zh-CN" altLang="en-US" sz="3600" dirty="0"/>
              <a:t>常数</a:t>
            </a:r>
            <a:r>
              <a:rPr lang="en-US" altLang="zh-CN" sz="3600" dirty="0"/>
              <a:t> or Immediate</a:t>
            </a:r>
            <a:r>
              <a:rPr lang="zh-CN" altLang="en-US" sz="3600" dirty="0"/>
              <a:t>立即数</a:t>
            </a:r>
            <a:r>
              <a:rPr lang="en-US" altLang="zh-CN" sz="3600" dirty="0"/>
              <a:t> Operands</a:t>
            </a:r>
            <a:endParaRPr lang="zh-CN" altLang="en-US" sz="3600" dirty="0"/>
          </a:p>
        </p:txBody>
      </p:sp>
      <p:sp>
        <p:nvSpPr>
          <p:cNvPr id="55298" name="Rectangle 2"/>
          <p:cNvSpPr>
            <a:spLocks noGrp="1" noChangeArrowheads="1"/>
          </p:cNvSpPr>
          <p:nvPr>
            <p:ph idx="1"/>
          </p:nvPr>
        </p:nvSpPr>
        <p:spPr>
          <a:xfrm>
            <a:off x="611286" y="1260475"/>
            <a:ext cx="9432925" cy="4472781"/>
          </a:xfrm>
        </p:spPr>
        <p:txBody>
          <a:bodyPr>
            <a:normAutofit lnSpcReduction="10000"/>
          </a:bodyPr>
          <a:lstStyle/>
          <a:p>
            <a:pPr>
              <a:lnSpc>
                <a:spcPct val="80000"/>
              </a:lnSpc>
            </a:pPr>
            <a:r>
              <a:rPr lang="zh-CN" altLang="en-US" dirty="0"/>
              <a:t>把常数放在内存中</a:t>
            </a:r>
            <a:endParaRPr lang="en-US" altLang="zh-CN" dirty="0"/>
          </a:p>
          <a:p>
            <a:pPr>
              <a:lnSpc>
                <a:spcPct val="80000"/>
              </a:lnSpc>
            </a:pPr>
            <a:r>
              <a:rPr lang="en-US" altLang="zh-CN" sz="2000" dirty="0"/>
              <a:t>Incrementing index to point to next element of array</a:t>
            </a:r>
          </a:p>
          <a:p>
            <a:pPr lvl="2">
              <a:lnSpc>
                <a:spcPct val="80000"/>
              </a:lnSpc>
            </a:pPr>
            <a:r>
              <a:rPr lang="en-US" altLang="zh-CN" sz="2000" dirty="0"/>
              <a:t>Add the constant 4 to register x22</a:t>
            </a:r>
          </a:p>
          <a:p>
            <a:pPr lvl="2">
              <a:lnSpc>
                <a:spcPct val="80000"/>
              </a:lnSpc>
            </a:pPr>
            <a:r>
              <a:rPr lang="en-US" altLang="zh-CN" sz="2000" dirty="0"/>
              <a:t>Assuming </a:t>
            </a:r>
            <a:r>
              <a:rPr lang="en-US" altLang="zh-CN" sz="2000" dirty="0" err="1">
                <a:solidFill>
                  <a:srgbClr val="FF3300"/>
                </a:solidFill>
              </a:rPr>
              <a:t>AddrConstants</a:t>
            </a:r>
            <a:r>
              <a:rPr lang="en-US" altLang="zh-CN" sz="2000" dirty="0">
                <a:solidFill>
                  <a:srgbClr val="FF3300"/>
                </a:solidFill>
              </a:rPr>
              <a:t> 4</a:t>
            </a:r>
            <a:r>
              <a:rPr lang="en-US" altLang="zh-CN" sz="2000" dirty="0"/>
              <a:t> is address</a:t>
            </a:r>
            <a:r>
              <a:rPr lang="en-US" altLang="zh-CN" sz="2000" dirty="0">
                <a:solidFill>
                  <a:srgbClr val="FF3300"/>
                </a:solidFill>
              </a:rPr>
              <a:t> pointer</a:t>
            </a:r>
            <a:r>
              <a:rPr lang="en-US" altLang="zh-CN" sz="2000" dirty="0"/>
              <a:t> of constant 4</a:t>
            </a:r>
            <a:endParaRPr lang="en-US" altLang="zh-CN" sz="2000" b="1" dirty="0"/>
          </a:p>
          <a:p>
            <a:pPr>
              <a:lnSpc>
                <a:spcPct val="80000"/>
              </a:lnSpc>
              <a:buFont typeface="Wingdings" panose="05000000000000000000" pitchFamily="2" charset="2"/>
              <a:buNone/>
            </a:pPr>
            <a:r>
              <a:rPr lang="en-US" altLang="zh-CN" sz="2000" dirty="0"/>
              <a:t>		</a:t>
            </a:r>
          </a:p>
          <a:p>
            <a:pPr>
              <a:lnSpc>
                <a:spcPct val="80000"/>
              </a:lnSpc>
              <a:buFont typeface="Wingdings" panose="05000000000000000000" pitchFamily="2" charset="2"/>
              <a:buNone/>
            </a:pPr>
            <a:r>
              <a:rPr lang="en-US" altLang="zh-CN" sz="2000" dirty="0"/>
              <a:t>			</a:t>
            </a:r>
            <a:r>
              <a:rPr lang="en-US" altLang="zh-CN" sz="2000" dirty="0" err="1"/>
              <a:t>ld</a:t>
            </a:r>
            <a:r>
              <a:rPr lang="en-US" altLang="zh-CN" sz="2000" dirty="0"/>
              <a:t>    x9, AddrConstant4(x3)	// x9=constant 4</a:t>
            </a:r>
          </a:p>
          <a:p>
            <a:pPr>
              <a:lnSpc>
                <a:spcPct val="80000"/>
              </a:lnSpc>
              <a:buFont typeface="Wingdings" panose="05000000000000000000" pitchFamily="2" charset="2"/>
              <a:buNone/>
            </a:pPr>
            <a:r>
              <a:rPr lang="en-US" altLang="zh-CN" sz="2000" dirty="0"/>
              <a:t>			add x22, x22, x9		</a:t>
            </a:r>
            <a:endParaRPr lang="en-US" altLang="zh-CN" sz="2000" dirty="0">
              <a:solidFill>
                <a:srgbClr val="FF3300"/>
              </a:solidFill>
            </a:endParaRPr>
          </a:p>
          <a:p>
            <a:pPr lvl="1">
              <a:lnSpc>
                <a:spcPct val="80000"/>
              </a:lnSpc>
            </a:pPr>
            <a:endParaRPr lang="en-US" altLang="zh-CN" dirty="0"/>
          </a:p>
          <a:p>
            <a:pPr lvl="1">
              <a:lnSpc>
                <a:spcPct val="80000"/>
              </a:lnSpc>
            </a:pPr>
            <a:r>
              <a:rPr lang="en-US" altLang="zh-CN" dirty="0">
                <a:solidFill>
                  <a:srgbClr val="0000FF"/>
                </a:solidFill>
              </a:rPr>
              <a:t>Immediate</a:t>
            </a:r>
            <a:r>
              <a:rPr lang="en-US" altLang="zh-CN" dirty="0"/>
              <a:t>: Other method for adding constant 4 to x22</a:t>
            </a:r>
          </a:p>
          <a:p>
            <a:pPr lvl="2">
              <a:lnSpc>
                <a:spcPct val="80000"/>
              </a:lnSpc>
            </a:pPr>
            <a:r>
              <a:rPr lang="en-US" altLang="zh-CN" sz="2000" dirty="0"/>
              <a:t>Avoids the load instruction</a:t>
            </a:r>
          </a:p>
          <a:p>
            <a:pPr lvl="2">
              <a:lnSpc>
                <a:spcPct val="80000"/>
              </a:lnSpc>
            </a:pPr>
            <a:r>
              <a:rPr lang="en-US" altLang="zh-CN" sz="2000" dirty="0"/>
              <a:t>Offer versions of the instruction </a:t>
            </a:r>
          </a:p>
          <a:p>
            <a:pPr lvl="2">
              <a:lnSpc>
                <a:spcPct val="80000"/>
              </a:lnSpc>
              <a:buFont typeface="Wingdings" panose="05000000000000000000" pitchFamily="2" charset="2"/>
              <a:buNone/>
            </a:pPr>
            <a:endParaRPr lang="en-US" altLang="zh-CN" sz="2000" dirty="0"/>
          </a:p>
          <a:p>
            <a:pPr lvl="2">
              <a:lnSpc>
                <a:spcPct val="80000"/>
              </a:lnSpc>
              <a:buFont typeface="Wingdings" panose="05000000000000000000" pitchFamily="2" charset="2"/>
              <a:buNone/>
            </a:pPr>
            <a:r>
              <a:rPr lang="en-US" altLang="zh-CN" sz="2000" dirty="0"/>
              <a:t>	</a:t>
            </a:r>
            <a:r>
              <a:rPr lang="en-US" altLang="zh-CN" sz="2000" dirty="0">
                <a:highlight>
                  <a:srgbClr val="FFFF00"/>
                </a:highlight>
              </a:rPr>
              <a:t>	</a:t>
            </a:r>
            <a:r>
              <a:rPr lang="en-US" altLang="zh-CN" sz="2000" dirty="0" err="1">
                <a:highlight>
                  <a:srgbClr val="FFFF00"/>
                </a:highlight>
              </a:rPr>
              <a:t>addi</a:t>
            </a:r>
            <a:r>
              <a:rPr lang="en-US" altLang="zh-CN" sz="2000" dirty="0">
                <a:highlight>
                  <a:srgbClr val="FFFF00"/>
                </a:highlight>
              </a:rPr>
              <a:t>   </a:t>
            </a:r>
            <a:r>
              <a:rPr lang="en-US" altLang="zh-CN" sz="2000" dirty="0"/>
              <a:t>x22, x22, 4	// x22= x22+ 4 </a:t>
            </a:r>
          </a:p>
        </p:txBody>
      </p:sp>
      <p:grpSp>
        <p:nvGrpSpPr>
          <p:cNvPr id="55299" name="Group 3"/>
          <p:cNvGrpSpPr>
            <a:grpSpLocks/>
          </p:cNvGrpSpPr>
          <p:nvPr/>
        </p:nvGrpSpPr>
        <p:grpSpPr bwMode="auto">
          <a:xfrm>
            <a:off x="9588500" y="1773238"/>
            <a:ext cx="1079500" cy="3024187"/>
            <a:chOff x="4967" y="391"/>
            <a:chExt cx="680" cy="1905"/>
          </a:xfrm>
        </p:grpSpPr>
        <p:sp>
          <p:nvSpPr>
            <p:cNvPr id="55305" name="Line 4"/>
            <p:cNvSpPr>
              <a:spLocks noChangeShapeType="1"/>
            </p:cNvSpPr>
            <p:nvPr/>
          </p:nvSpPr>
          <p:spPr bwMode="auto">
            <a:xfrm>
              <a:off x="5193" y="436"/>
              <a:ext cx="0" cy="1860"/>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5"/>
            <p:cNvSpPr>
              <a:spLocks noChangeShapeType="1"/>
            </p:cNvSpPr>
            <p:nvPr/>
          </p:nvSpPr>
          <p:spPr bwMode="auto">
            <a:xfrm>
              <a:off x="5647" y="391"/>
              <a:ext cx="0" cy="1905"/>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Rectangle 6"/>
            <p:cNvSpPr>
              <a:spLocks noChangeArrowheads="1"/>
            </p:cNvSpPr>
            <p:nvPr/>
          </p:nvSpPr>
          <p:spPr bwMode="auto">
            <a:xfrm>
              <a:off x="5193" y="1071"/>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08" name="Rectangle 7"/>
            <p:cNvSpPr>
              <a:spLocks noChangeArrowheads="1"/>
            </p:cNvSpPr>
            <p:nvPr/>
          </p:nvSpPr>
          <p:spPr bwMode="auto">
            <a:xfrm>
              <a:off x="5193" y="1253"/>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09" name="Rectangle 8"/>
            <p:cNvSpPr>
              <a:spLocks noChangeArrowheads="1"/>
            </p:cNvSpPr>
            <p:nvPr/>
          </p:nvSpPr>
          <p:spPr bwMode="auto">
            <a:xfrm>
              <a:off x="5193" y="1434"/>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10" name="Line 9"/>
            <p:cNvSpPr>
              <a:spLocks noChangeShapeType="1"/>
            </p:cNvSpPr>
            <p:nvPr/>
          </p:nvSpPr>
          <p:spPr bwMode="auto">
            <a:xfrm>
              <a:off x="5057" y="1616"/>
              <a:ext cx="137"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Rectangle 10"/>
            <p:cNvSpPr>
              <a:spLocks noChangeArrowheads="1"/>
            </p:cNvSpPr>
            <p:nvPr/>
          </p:nvSpPr>
          <p:spPr bwMode="auto">
            <a:xfrm>
              <a:off x="5193" y="1616"/>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4</a:t>
              </a:r>
            </a:p>
          </p:txBody>
        </p:sp>
        <p:sp>
          <p:nvSpPr>
            <p:cNvPr id="55312" name="Rectangle 11"/>
            <p:cNvSpPr>
              <a:spLocks noChangeArrowheads="1"/>
            </p:cNvSpPr>
            <p:nvPr/>
          </p:nvSpPr>
          <p:spPr bwMode="auto">
            <a:xfrm>
              <a:off x="5193" y="618"/>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13" name="Line 12"/>
            <p:cNvSpPr>
              <a:spLocks noChangeShapeType="1"/>
            </p:cNvSpPr>
            <p:nvPr/>
          </p:nvSpPr>
          <p:spPr bwMode="auto">
            <a:xfrm>
              <a:off x="4967" y="618"/>
              <a:ext cx="181"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4" name="Text Box 13"/>
            <p:cNvSpPr txBox="1">
              <a:spLocks noChangeArrowheads="1"/>
            </p:cNvSpPr>
            <p:nvPr/>
          </p:nvSpPr>
          <p:spPr bwMode="auto">
            <a:xfrm>
              <a:off x="5239" y="845"/>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a:t>
              </a:r>
            </a:p>
          </p:txBody>
        </p:sp>
      </p:grpSp>
      <p:sp>
        <p:nvSpPr>
          <p:cNvPr id="55300" name="Rectangle 14"/>
          <p:cNvSpPr>
            <a:spLocks noChangeArrowheads="1"/>
          </p:cNvSpPr>
          <p:nvPr/>
        </p:nvSpPr>
        <p:spPr bwMode="auto">
          <a:xfrm>
            <a:off x="9048750" y="1989138"/>
            <a:ext cx="401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x3</a:t>
            </a:r>
          </a:p>
        </p:txBody>
      </p:sp>
      <p:sp>
        <p:nvSpPr>
          <p:cNvPr id="55301" name="Freeform 15"/>
          <p:cNvSpPr>
            <a:spLocks/>
          </p:cNvSpPr>
          <p:nvPr/>
        </p:nvSpPr>
        <p:spPr bwMode="auto">
          <a:xfrm>
            <a:off x="4224338" y="2925763"/>
            <a:ext cx="5473700" cy="935037"/>
          </a:xfrm>
          <a:custGeom>
            <a:avLst/>
            <a:gdLst>
              <a:gd name="T0" fmla="*/ 2147483646 w 2904"/>
              <a:gd name="T1" fmla="*/ 0 h 635"/>
              <a:gd name="T2" fmla="*/ 2147483646 w 2904"/>
              <a:gd name="T3" fmla="*/ 2147483646 h 635"/>
              <a:gd name="T4" fmla="*/ 2147483646 w 2904"/>
              <a:gd name="T5" fmla="*/ 2147483646 h 635"/>
              <a:gd name="T6" fmla="*/ 2147483646 w 2904"/>
              <a:gd name="T7" fmla="*/ 2147483646 h 635"/>
              <a:gd name="T8" fmla="*/ 2147483646 w 2904"/>
              <a:gd name="T9" fmla="*/ 2147483646 h 635"/>
              <a:gd name="T10" fmla="*/ 2147483646 w 2904"/>
              <a:gd name="T11" fmla="*/ 2147483646 h 635"/>
              <a:gd name="T12" fmla="*/ 2147483646 w 2904"/>
              <a:gd name="T13" fmla="*/ 2147483646 h 635"/>
              <a:gd name="T14" fmla="*/ 0 60000 65536"/>
              <a:gd name="T15" fmla="*/ 0 60000 65536"/>
              <a:gd name="T16" fmla="*/ 0 60000 65536"/>
              <a:gd name="T17" fmla="*/ 0 60000 65536"/>
              <a:gd name="T18" fmla="*/ 0 60000 65536"/>
              <a:gd name="T19" fmla="*/ 0 60000 65536"/>
              <a:gd name="T20" fmla="*/ 0 60000 65536"/>
              <a:gd name="T21" fmla="*/ 0 w 2904"/>
              <a:gd name="T22" fmla="*/ 0 h 635"/>
              <a:gd name="T23" fmla="*/ 2904 w 2904"/>
              <a:gd name="T24" fmla="*/ 635 h 6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4" h="635">
                <a:moveTo>
                  <a:pt x="91" y="0"/>
                </a:moveTo>
                <a:cubicBezTo>
                  <a:pt x="114" y="38"/>
                  <a:pt x="137" y="76"/>
                  <a:pt x="182" y="91"/>
                </a:cubicBezTo>
                <a:cubicBezTo>
                  <a:pt x="227" y="106"/>
                  <a:pt x="0" y="91"/>
                  <a:pt x="363" y="91"/>
                </a:cubicBezTo>
                <a:cubicBezTo>
                  <a:pt x="726" y="91"/>
                  <a:pt x="1966" y="68"/>
                  <a:pt x="2359" y="91"/>
                </a:cubicBezTo>
                <a:cubicBezTo>
                  <a:pt x="2752" y="114"/>
                  <a:pt x="2654" y="174"/>
                  <a:pt x="2722" y="227"/>
                </a:cubicBezTo>
                <a:cubicBezTo>
                  <a:pt x="2790" y="280"/>
                  <a:pt x="2738" y="340"/>
                  <a:pt x="2768" y="408"/>
                </a:cubicBezTo>
                <a:cubicBezTo>
                  <a:pt x="2798" y="476"/>
                  <a:pt x="2851" y="555"/>
                  <a:pt x="2904" y="635"/>
                </a:cubicBezTo>
              </a:path>
            </a:pathLst>
          </a:custGeom>
          <a:noFill/>
          <a:ln w="95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2" name="Rectangle 16"/>
          <p:cNvSpPr>
            <a:spLocks noChangeArrowheads="1"/>
          </p:cNvSpPr>
          <p:nvPr/>
        </p:nvSpPr>
        <p:spPr bwMode="auto">
          <a:xfrm>
            <a:off x="8472488" y="3644900"/>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000">
                <a:solidFill>
                  <a:srgbClr val="FF3300"/>
                </a:solidFill>
                <a:latin typeface="Arial" panose="020B0604020202020204" pitchFamily="34" charset="0"/>
                <a:ea typeface="宋体" panose="02010600030101010101" pitchFamily="2" charset="-122"/>
                <a:cs typeface="Arial Unicode MS" panose="020B0604020202020204" pitchFamily="34" charset="-122"/>
              </a:rPr>
              <a:t>AddrConstants 4</a:t>
            </a:r>
          </a:p>
        </p:txBody>
      </p:sp>
      <p:sp>
        <p:nvSpPr>
          <p:cNvPr id="2" name="Rectangle 5">
            <a:extLst>
              <a:ext uri="{FF2B5EF4-FFF2-40B4-BE49-F238E27FC236}">
                <a16:creationId xmlns:a16="http://schemas.microsoft.com/office/drawing/2014/main" id="{57BC4BDC-30F8-28A8-C451-EF5B2435757B}"/>
              </a:ext>
            </a:extLst>
          </p:cNvPr>
          <p:cNvSpPr txBox="1">
            <a:spLocks noChangeArrowheads="1"/>
          </p:cNvSpPr>
          <p:nvPr/>
        </p:nvSpPr>
        <p:spPr>
          <a:xfrm>
            <a:off x="406971" y="4961909"/>
            <a:ext cx="8714184" cy="2179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ClrTx/>
              <a:buFont typeface="Arial" panose="020B0604020202020204" pitchFamily="34" charset="0"/>
              <a:buNone/>
              <a:defRPr/>
            </a:pPr>
            <a:endParaRPr lang="en-US" altLang="en-US" dirty="0"/>
          </a:p>
          <a:p>
            <a:pPr fontAlgn="auto">
              <a:spcAft>
                <a:spcPts val="0"/>
              </a:spcAft>
              <a:buClrTx/>
              <a:defRPr/>
            </a:pPr>
            <a:r>
              <a:rPr lang="en-US" altLang="zh-CN" b="1" dirty="0">
                <a:solidFill>
                  <a:srgbClr val="FF3300"/>
                </a:solidFill>
                <a:highlight>
                  <a:srgbClr val="FFFF00"/>
                </a:highlight>
              </a:rPr>
              <a:t>Design Principle 3</a:t>
            </a:r>
            <a:r>
              <a:rPr lang="zh-CN" altLang="en-US" b="1" dirty="0">
                <a:solidFill>
                  <a:srgbClr val="FF3300"/>
                </a:solidFill>
                <a:highlight>
                  <a:srgbClr val="FFFF00"/>
                </a:highlight>
              </a:rPr>
              <a:t>：</a:t>
            </a:r>
            <a:r>
              <a:rPr lang="en-US" altLang="en-US" dirty="0">
                <a:highlight>
                  <a:srgbClr val="FFFF00"/>
                </a:highlight>
              </a:rPr>
              <a:t>Make the common case fast</a:t>
            </a:r>
            <a:endParaRPr lang="en-US" altLang="en-US" dirty="0"/>
          </a:p>
          <a:p>
            <a:pPr marL="457200" lvl="1" indent="0" fontAlgn="auto">
              <a:spcAft>
                <a:spcPts val="0"/>
              </a:spcAft>
              <a:buClrTx/>
              <a:buFont typeface="Wingdings" panose="05000000000000000000" pitchFamily="2" charset="2"/>
              <a:buNone/>
              <a:defRPr/>
            </a:pPr>
            <a:endParaRPr lang="en-US" altLang="zh-CN" dirty="0"/>
          </a:p>
          <a:p>
            <a:pPr marL="342900" lvl="1" indent="-342900" fontAlgn="auto">
              <a:spcAft>
                <a:spcPts val="0"/>
              </a:spcAft>
              <a:buClr>
                <a:schemeClr val="bg2"/>
              </a:buClr>
              <a:buFont typeface="Wingdings" panose="05000000000000000000" pitchFamily="2" charset="2"/>
              <a:buChar char="p"/>
              <a:defRPr/>
            </a:pPr>
            <a:r>
              <a:rPr lang="en-US" altLang="zh-CN" b="1" dirty="0">
                <a:solidFill>
                  <a:srgbClr val="FF3300"/>
                </a:solidFill>
              </a:rPr>
              <a:t>Constant 0: a register x0</a:t>
            </a:r>
          </a:p>
          <a:p>
            <a:pPr lvl="1" fontAlgn="auto">
              <a:spcAft>
                <a:spcPts val="0"/>
              </a:spcAft>
              <a:buClrTx/>
              <a:defRPr/>
            </a:pPr>
            <a:endParaRPr lang="en-AU" altLang="en-US" dirty="0"/>
          </a:p>
        </p:txBody>
      </p:sp>
    </p:spTree>
    <p:extLst>
      <p:ext uri="{BB962C8B-B14F-4D97-AF65-F5344CB8AC3E}">
        <p14:creationId xmlns:p14="http://schemas.microsoft.com/office/powerpoint/2010/main" val="1784966410"/>
      </p:ext>
    </p:extLst>
  </p:cSld>
  <p:clrMapOvr>
    <a:masterClrMapping/>
  </p:clrMapOvr>
  <p:transition spd="med">
    <p:random/>
    <p:sndAc>
      <p:stSnd>
        <p:snd r:embed="rId3" name="chimes.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478768" y="1628800"/>
            <a:ext cx="11234464" cy="3783955"/>
          </a:xfrm>
        </p:spPr>
        <p:txBody>
          <a:bodyPr>
            <a:normAutofit/>
          </a:bodyPr>
          <a:lstStyle/>
          <a:p>
            <a:pPr algn="ctr"/>
            <a:r>
              <a:rPr lang="en-US" altLang="zh-CN" sz="6000" b="1" dirty="0">
                <a:solidFill>
                  <a:schemeClr val="accent1">
                    <a:lumMod val="50000"/>
                  </a:schemeClr>
                </a:solidFill>
              </a:rPr>
              <a:t>5   representing Instructions in the computer</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3509130028"/>
      </p:ext>
    </p:extLst>
  </p:cSld>
  <p:clrMapOvr>
    <a:masterClrMapping/>
  </p:clrMapOvr>
  <p:transition spd="med">
    <p:random/>
    <p:sndAc>
      <p:stSnd>
        <p:snd r:embed="rId2" name="chimes.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866" y="188640"/>
            <a:ext cx="10776685" cy="1142984"/>
          </a:xfrm>
        </p:spPr>
        <p:txBody>
          <a:bodyPr>
            <a:normAutofit/>
          </a:bodyPr>
          <a:lstStyle/>
          <a:p>
            <a:r>
              <a:rPr lang="en-US" altLang="zh-CN" sz="4000" dirty="0"/>
              <a:t>Translating assembly into machine instruction</a:t>
            </a:r>
            <a:endParaRPr lang="zh-CN" altLang="en-US" sz="3200" dirty="0"/>
          </a:p>
        </p:txBody>
      </p:sp>
      <p:sp>
        <p:nvSpPr>
          <p:cNvPr id="3" name="内容占位符 2"/>
          <p:cNvSpPr>
            <a:spLocks noGrp="1"/>
          </p:cNvSpPr>
          <p:nvPr>
            <p:ph idx="1"/>
          </p:nvPr>
        </p:nvSpPr>
        <p:spPr>
          <a:xfrm>
            <a:off x="551384" y="1628800"/>
            <a:ext cx="11070167" cy="4886325"/>
          </a:xfrm>
        </p:spPr>
        <p:txBody>
          <a:bodyPr/>
          <a:lstStyle/>
          <a:p>
            <a:pPr marL="285750" indent="-285750">
              <a:buClr>
                <a:schemeClr val="tx2"/>
              </a:buClr>
              <a:buFont typeface="Wingdings" panose="05000000000000000000" pitchFamily="2" charset="2"/>
              <a:buChar char="n"/>
              <a:defRPr/>
            </a:pPr>
            <a:r>
              <a:rPr lang="en-US" altLang="zh-CN" dirty="0">
                <a:solidFill>
                  <a:srgbClr val="0000FF"/>
                </a:solidFill>
                <a:latin typeface="Arial Unicode MS" pitchFamily="34" charset="-122"/>
                <a:ea typeface="宋体" charset="-122"/>
              </a:rPr>
              <a:t>RISC-V code</a:t>
            </a:r>
          </a:p>
          <a:p>
            <a:pPr marL="457200" lvl="1" indent="0">
              <a:lnSpc>
                <a:spcPct val="150000"/>
              </a:lnSpc>
              <a:buNone/>
              <a:defRPr/>
            </a:pPr>
            <a:r>
              <a:rPr lang="en-US" altLang="zh-CN" dirty="0">
                <a:ea typeface="宋体" charset="-122"/>
              </a:rPr>
              <a:t>    add    x9, x20, x21</a:t>
            </a:r>
          </a:p>
          <a:p>
            <a:pPr lvl="1">
              <a:lnSpc>
                <a:spcPct val="150000"/>
              </a:lnSpc>
              <a:defRPr/>
            </a:pPr>
            <a:r>
              <a:rPr lang="en-US" altLang="zh-CN" dirty="0">
                <a:ea typeface="宋体" charset="-122"/>
              </a:rPr>
              <a:t> </a:t>
            </a:r>
            <a:r>
              <a:rPr lang="en-US" altLang="zh-CN" dirty="0">
                <a:solidFill>
                  <a:srgbClr val="FF0066"/>
                </a:solidFill>
                <a:latin typeface="Arial Unicode MS" pitchFamily="34" charset="-122"/>
                <a:ea typeface="宋体" charset="-122"/>
              </a:rPr>
              <a:t>Decimal </a:t>
            </a:r>
            <a:r>
              <a:rPr lang="en-US" altLang="zh-CN" dirty="0">
                <a:latin typeface="Arial Unicode MS" pitchFamily="34" charset="-122"/>
                <a:ea typeface="宋体" charset="-122"/>
              </a:rPr>
              <a:t>version of machine code</a:t>
            </a:r>
            <a:r>
              <a:rPr lang="en-US" altLang="zh-CN" dirty="0">
                <a:ea typeface="宋体" charset="-122"/>
              </a:rPr>
              <a:t>   </a:t>
            </a:r>
          </a:p>
          <a:p>
            <a:pPr marL="457200" lvl="1" indent="0">
              <a:lnSpc>
                <a:spcPct val="150000"/>
              </a:lnSpc>
              <a:buNone/>
              <a:defRPr/>
            </a:pPr>
            <a:r>
              <a:rPr lang="en-US" altLang="zh-CN" dirty="0">
                <a:ea typeface="宋体" charset="-122"/>
              </a:rPr>
              <a:t>          </a:t>
            </a:r>
            <a:r>
              <a:rPr lang="en-US" altLang="zh-CN" u="sng" dirty="0">
                <a:ea typeface="宋体" charset="-122"/>
              </a:rPr>
              <a:t>|        0      |     21     |     20     |     0       |       9     |       51     |</a:t>
            </a:r>
          </a:p>
          <a:p>
            <a:pPr lvl="1">
              <a:lnSpc>
                <a:spcPct val="150000"/>
              </a:lnSpc>
              <a:defRPr/>
            </a:pPr>
            <a:r>
              <a:rPr lang="en-US" altLang="zh-CN" dirty="0">
                <a:ea typeface="宋体" charset="-122"/>
              </a:rPr>
              <a:t> </a:t>
            </a:r>
            <a:r>
              <a:rPr lang="en-US" altLang="zh-CN" dirty="0">
                <a:solidFill>
                  <a:srgbClr val="FF0066"/>
                </a:solidFill>
                <a:ea typeface="宋体" charset="-122"/>
              </a:rPr>
              <a:t>Binary</a:t>
            </a:r>
            <a:r>
              <a:rPr lang="en-US" altLang="zh-CN" dirty="0">
                <a:ea typeface="宋体" charset="-122"/>
              </a:rPr>
              <a:t> </a:t>
            </a:r>
            <a:r>
              <a:rPr lang="en-US" altLang="zh-CN" dirty="0">
                <a:latin typeface="Arial Unicode MS" pitchFamily="34" charset="-122"/>
                <a:ea typeface="宋体" charset="-122"/>
              </a:rPr>
              <a:t>version of machine code</a:t>
            </a:r>
            <a:r>
              <a:rPr lang="en-US" altLang="zh-CN" dirty="0">
                <a:ea typeface="宋体" charset="-122"/>
              </a:rPr>
              <a:t> </a:t>
            </a:r>
          </a:p>
          <a:p>
            <a:pPr marL="457200" lvl="1" indent="0">
              <a:lnSpc>
                <a:spcPct val="150000"/>
              </a:lnSpc>
              <a:buNone/>
              <a:defRPr/>
            </a:pPr>
            <a:r>
              <a:rPr lang="en-US" altLang="zh-CN" dirty="0">
                <a:ea typeface="宋体" charset="-122"/>
              </a:rPr>
              <a:t>          </a:t>
            </a:r>
            <a:r>
              <a:rPr lang="en-US" altLang="zh-CN" u="sng" dirty="0">
                <a:ea typeface="宋体" charset="-122"/>
              </a:rPr>
              <a:t>|  0000000  |  10101  |  10100  |   000   |   01001   |  0110011  |</a:t>
            </a:r>
          </a:p>
          <a:p>
            <a:pPr marL="457200" lvl="1" indent="0">
              <a:lnSpc>
                <a:spcPct val="150000"/>
              </a:lnSpc>
              <a:buNone/>
              <a:defRPr/>
            </a:pPr>
            <a:r>
              <a:rPr lang="en-US" altLang="zh-CN" dirty="0">
                <a:ea typeface="宋体" charset="-122"/>
              </a:rPr>
              <a:t>              7 bits         5 bits      5 bits      3 bits       5 bits       7 bits </a:t>
            </a:r>
          </a:p>
          <a:p>
            <a:pPr>
              <a:defRPr/>
            </a:pPr>
            <a:endParaRPr lang="zh-CN" altLang="en-US" dirty="0">
              <a:cs typeface="+mn-cs"/>
            </a:endParaRPr>
          </a:p>
        </p:txBody>
      </p:sp>
      <p:sp>
        <p:nvSpPr>
          <p:cNvPr id="70659" name="Rectangle 35"/>
          <p:cNvSpPr>
            <a:spLocks noChangeArrowheads="1"/>
          </p:cNvSpPr>
          <p:nvPr/>
        </p:nvSpPr>
        <p:spPr bwMode="auto">
          <a:xfrm>
            <a:off x="1486583" y="5877272"/>
            <a:ext cx="9493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folHlink"/>
              </a:buClr>
              <a:buSzPct val="60000"/>
              <a:buFont typeface="Wingdings" panose="05000000000000000000" pitchFamily="2" charset="2"/>
              <a:buNone/>
            </a:pPr>
            <a:r>
              <a:rPr lang="en-US" altLang="en-US" dirty="0">
                <a:latin typeface="Arial" panose="020B0604020202020204" pitchFamily="34" charset="0"/>
                <a:ea typeface="Arial Unicode MS" panose="020B0604020202020204" pitchFamily="34" charset="-122"/>
                <a:cs typeface="Arial Unicode MS" panose="020B0604020202020204" pitchFamily="34" charset="-122"/>
              </a:rPr>
              <a:t>0000 0001 0101 1010 0000 0100 1011 0011</a:t>
            </a:r>
            <a:r>
              <a:rPr lang="en-US" altLang="en-US" baseline="-25000" dirty="0">
                <a:latin typeface="Arial" panose="020B0604020202020204" pitchFamily="34" charset="0"/>
                <a:ea typeface="Arial Unicode MS" panose="020B0604020202020204" pitchFamily="34" charset="-122"/>
                <a:cs typeface="Arial Unicode MS" panose="020B0604020202020204" pitchFamily="34" charset="-122"/>
              </a:rPr>
              <a:t>two</a:t>
            </a:r>
            <a:r>
              <a:rPr lang="en-US" altLang="en-US" dirty="0">
                <a:latin typeface="Arial" panose="020B0604020202020204" pitchFamily="34" charset="0"/>
                <a:ea typeface="Arial Unicode MS" panose="020B0604020202020204" pitchFamily="34" charset="-122"/>
                <a:cs typeface="Arial Unicode MS" panose="020B0604020202020204" pitchFamily="34" charset="-122"/>
              </a:rPr>
              <a:t> =  015A04B3</a:t>
            </a:r>
            <a:r>
              <a:rPr lang="en-US" altLang="en-US" baseline="-25000" dirty="0">
                <a:latin typeface="Arial" panose="020B0604020202020204" pitchFamily="34" charset="0"/>
                <a:ea typeface="Arial Unicode MS" panose="020B0604020202020204" pitchFamily="34" charset="-122"/>
                <a:cs typeface="Arial Unicode MS" panose="020B0604020202020204" pitchFamily="34" charset="-122"/>
              </a:rPr>
              <a:t>16</a:t>
            </a:r>
            <a:endParaRPr lang="en-AU" altLang="en-US"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38752536"/>
      </p:ext>
    </p:extLst>
  </p:cSld>
  <p:clrMapOvr>
    <a:masterClrMapping/>
  </p:clrMapOvr>
  <p:transition spd="med">
    <p:random/>
    <p:sndAc>
      <p:stSnd>
        <p:snd r:embed="rId3" name="chimes.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1127448" y="188640"/>
            <a:ext cx="9577064" cy="6192688"/>
          </a:xfrm>
        </p:spPr>
        <p:txBody>
          <a:bodyPr>
            <a:normAutofit fontScale="92500" lnSpcReduction="20000"/>
          </a:bodyPr>
          <a:lstStyle/>
          <a:p>
            <a:pPr marL="0" indent="0">
              <a:lnSpc>
                <a:spcPct val="90000"/>
              </a:lnSpc>
              <a:buNone/>
            </a:pPr>
            <a:r>
              <a:rPr lang="en-US" altLang="zh-CN" sz="2800" b="1" dirty="0">
                <a:latin typeface="Arial Unicode MS" panose="020B0604020202020204" pitchFamily="34" charset="-122"/>
              </a:rPr>
              <a:t>	</a:t>
            </a:r>
            <a:r>
              <a:rPr lang="en-US" altLang="zh-CN" sz="2800" dirty="0">
                <a:latin typeface="Arial Unicode MS" panose="020B0604020202020204" pitchFamily="34" charset="-122"/>
              </a:rPr>
              <a:t>	</a:t>
            </a:r>
            <a:endParaRPr lang="en-US" altLang="zh-CN" sz="1800" dirty="0">
              <a:latin typeface="Arial Unicode MS" panose="020B0604020202020204" pitchFamily="34" charset="-122"/>
            </a:endParaRPr>
          </a:p>
          <a:p>
            <a:pPr lvl="1">
              <a:lnSpc>
                <a:spcPct val="150000"/>
              </a:lnSpc>
            </a:pPr>
            <a:r>
              <a:rPr lang="en-US" altLang="zh-CN" sz="2400" dirty="0">
                <a:solidFill>
                  <a:srgbClr val="0000FF"/>
                </a:solidFill>
                <a:latin typeface="Arial Unicode MS" panose="020B0604020202020204" pitchFamily="34" charset="-122"/>
              </a:rPr>
              <a:t> </a:t>
            </a:r>
            <a:r>
              <a:rPr lang="en-US" altLang="zh-CN" dirty="0">
                <a:solidFill>
                  <a:srgbClr val="0000FF"/>
                </a:solidFill>
                <a:latin typeface="Arial Unicode MS" panose="020B0604020202020204" pitchFamily="34" charset="-122"/>
              </a:rPr>
              <a:t>R-type or R-format</a:t>
            </a:r>
          </a:p>
          <a:p>
            <a:pPr lvl="1">
              <a:lnSpc>
                <a:spcPct val="150000"/>
              </a:lnSpc>
            </a:pPr>
            <a:endParaRPr lang="en-US" altLang="zh-CN" dirty="0">
              <a:solidFill>
                <a:srgbClr val="0000FF"/>
              </a:solidFill>
              <a:latin typeface="Arial Unicode MS" panose="020B0604020202020204" pitchFamily="34" charset="-122"/>
            </a:endParaRPr>
          </a:p>
          <a:p>
            <a:pPr>
              <a:lnSpc>
                <a:spcPct val="150000"/>
              </a:lnSpc>
              <a:buFont typeface="Wingdings" panose="05000000000000000000" pitchFamily="2" charset="2"/>
              <a:buNone/>
            </a:pPr>
            <a:r>
              <a:rPr lang="en-US" altLang="zh-CN" sz="2000" dirty="0">
                <a:latin typeface="Arial Unicode MS" panose="020B0604020202020204" pitchFamily="34" charset="-122"/>
              </a:rPr>
              <a:t>       </a:t>
            </a:r>
            <a:r>
              <a:rPr lang="en-US" altLang="zh-CN" sz="2400" u="sng" dirty="0">
                <a:latin typeface="Times New Roman" panose="02020603050405020304" pitchFamily="18" charset="0"/>
              </a:rPr>
              <a:t>|       funct7     |     rs2     |     rs1    |    funct3     |   </a:t>
            </a:r>
            <a:r>
              <a:rPr lang="en-US" altLang="zh-CN" sz="2400" u="sng" dirty="0" err="1">
                <a:latin typeface="Times New Roman" panose="02020603050405020304" pitchFamily="18" charset="0"/>
              </a:rPr>
              <a:t>rd</a:t>
            </a:r>
            <a:r>
              <a:rPr lang="en-US" altLang="zh-CN" sz="2400" u="sng" dirty="0">
                <a:latin typeface="Times New Roman" panose="02020603050405020304" pitchFamily="18" charset="0"/>
              </a:rPr>
              <a:t>     |    opcode     |</a:t>
            </a:r>
          </a:p>
          <a:p>
            <a:pPr lvl="1">
              <a:lnSpc>
                <a:spcPct val="150000"/>
              </a:lnSpc>
              <a:buFont typeface="Wingdings" panose="05000000000000000000" pitchFamily="2" charset="2"/>
              <a:buNone/>
            </a:pPr>
            <a:r>
              <a:rPr lang="en-US" altLang="zh-CN" sz="2800" dirty="0">
                <a:latin typeface="Times New Roman" panose="02020603050405020304" pitchFamily="18" charset="0"/>
              </a:rPr>
              <a:t>         </a:t>
            </a:r>
            <a:r>
              <a:rPr lang="en-US" altLang="zh-CN" dirty="0">
                <a:latin typeface="Times New Roman" panose="02020603050405020304" pitchFamily="18" charset="0"/>
              </a:rPr>
              <a:t>7 bits         5 bits       5 bits       3 bits         5 bits       7 bits</a:t>
            </a:r>
            <a:endParaRPr lang="en-US" altLang="zh-CN" dirty="0">
              <a:latin typeface="Arial Unicode MS" panose="020B0604020202020204" pitchFamily="34" charset="-122"/>
            </a:endParaRPr>
          </a:p>
          <a:p>
            <a:pPr lvl="1">
              <a:lnSpc>
                <a:spcPct val="150000"/>
              </a:lnSpc>
              <a:buFont typeface="Wingdings" panose="05000000000000000000" pitchFamily="2" charset="2"/>
              <a:buNone/>
            </a:pPr>
            <a:endParaRPr lang="en-US" altLang="zh-CN" dirty="0">
              <a:latin typeface="Arial Unicode MS" panose="020B0604020202020204" pitchFamily="34" charset="-122"/>
            </a:endParaRPr>
          </a:p>
          <a:p>
            <a:pPr lvl="1">
              <a:lnSpc>
                <a:spcPct val="150000"/>
              </a:lnSpc>
            </a:pPr>
            <a:r>
              <a:rPr lang="en-US" altLang="zh-CN" i="1" dirty="0"/>
              <a:t>opcode </a:t>
            </a:r>
            <a:r>
              <a:rPr lang="en-US" altLang="zh-CN" dirty="0"/>
              <a:t>: basic operation and format of an instruction.</a:t>
            </a:r>
          </a:p>
          <a:p>
            <a:pPr lvl="1">
              <a:lnSpc>
                <a:spcPct val="150000"/>
              </a:lnSpc>
            </a:pPr>
            <a:r>
              <a:rPr lang="en-US" altLang="zh-CN" b="1" i="1" dirty="0" err="1">
                <a:solidFill>
                  <a:srgbClr val="C00000"/>
                </a:solidFill>
              </a:rPr>
              <a:t>rd</a:t>
            </a:r>
            <a:r>
              <a:rPr lang="en-US" altLang="zh-CN" b="1" i="1" dirty="0">
                <a:solidFill>
                  <a:srgbClr val="C00000"/>
                </a:solidFill>
              </a:rPr>
              <a:t> </a:t>
            </a:r>
            <a:r>
              <a:rPr lang="en-US" altLang="zh-CN" b="1" dirty="0">
                <a:solidFill>
                  <a:srgbClr val="C00000"/>
                </a:solidFill>
              </a:rPr>
              <a:t>:</a:t>
            </a:r>
            <a:r>
              <a:rPr lang="en-US" altLang="zh-CN" dirty="0"/>
              <a:t> the register destination operand.</a:t>
            </a:r>
          </a:p>
          <a:p>
            <a:pPr lvl="1">
              <a:lnSpc>
                <a:spcPct val="150000"/>
              </a:lnSpc>
            </a:pPr>
            <a:r>
              <a:rPr lang="en-US" altLang="zh-CN" i="1" dirty="0"/>
              <a:t>funct3</a:t>
            </a:r>
            <a:r>
              <a:rPr lang="en-US" altLang="zh-CN" dirty="0"/>
              <a:t>: an additional opcode field.</a:t>
            </a:r>
          </a:p>
          <a:p>
            <a:pPr lvl="1">
              <a:lnSpc>
                <a:spcPct val="150000"/>
              </a:lnSpc>
            </a:pPr>
            <a:r>
              <a:rPr lang="en-US" altLang="zh-CN" i="1" dirty="0"/>
              <a:t>rs1</a:t>
            </a:r>
            <a:r>
              <a:rPr lang="en-US" altLang="zh-CN" dirty="0"/>
              <a:t>: the first register source operand.</a:t>
            </a:r>
          </a:p>
          <a:p>
            <a:pPr lvl="1">
              <a:lnSpc>
                <a:spcPct val="150000"/>
              </a:lnSpc>
            </a:pPr>
            <a:r>
              <a:rPr lang="en-US" altLang="zh-CN" i="1" dirty="0"/>
              <a:t>rs2</a:t>
            </a:r>
            <a:r>
              <a:rPr lang="en-US" altLang="zh-CN" dirty="0"/>
              <a:t>: the second register source operand.</a:t>
            </a:r>
          </a:p>
          <a:p>
            <a:pPr lvl="1">
              <a:lnSpc>
                <a:spcPct val="150000"/>
              </a:lnSpc>
            </a:pPr>
            <a:r>
              <a:rPr lang="en-US" altLang="zh-CN" i="1" dirty="0"/>
              <a:t>funct7</a:t>
            </a:r>
            <a:r>
              <a:rPr lang="en-US" altLang="zh-CN" dirty="0"/>
              <a:t>: an additional opcode field.</a:t>
            </a:r>
          </a:p>
        </p:txBody>
      </p:sp>
    </p:spTree>
    <p:extLst>
      <p:ext uri="{BB962C8B-B14F-4D97-AF65-F5344CB8AC3E}">
        <p14:creationId xmlns:p14="http://schemas.microsoft.com/office/powerpoint/2010/main" val="3988690655"/>
      </p:ext>
    </p:extLst>
  </p:cSld>
  <p:clrMapOvr>
    <a:masterClrMapping/>
  </p:clrMapOvr>
  <p:transition spd="med">
    <p:random/>
    <p:sndAc>
      <p:stSnd>
        <p:snd r:embed="rId3"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838200" y="1825625"/>
            <a:ext cx="10370368" cy="3187551"/>
          </a:xfrm>
        </p:spPr>
        <p:txBody>
          <a:bodyPr>
            <a:normAutofit/>
          </a:bodyPr>
          <a:lstStyle/>
          <a:p>
            <a:r>
              <a:rPr lang="en-US" altLang="zh-CN" sz="2800" b="1" dirty="0">
                <a:solidFill>
                  <a:srgbClr val="FF3300"/>
                </a:solidFill>
                <a:latin typeface="Arial Unicode MS" panose="020B0604020202020204" pitchFamily="34" charset="-122"/>
              </a:rPr>
              <a:t>Design Principle 4</a:t>
            </a:r>
          </a:p>
          <a:p>
            <a:pPr lvl="1"/>
            <a:r>
              <a:rPr lang="en-US" altLang="zh-CN" sz="2400" b="1" i="1" dirty="0">
                <a:latin typeface="Arial Unicode MS" panose="020B0604020202020204" pitchFamily="34" charset="-122"/>
              </a:rPr>
              <a:t> </a:t>
            </a:r>
            <a:r>
              <a:rPr lang="en-US" altLang="zh-CN" sz="2400" b="1" i="1" dirty="0">
                <a:solidFill>
                  <a:srgbClr val="FF0066"/>
                </a:solidFill>
                <a:highlight>
                  <a:srgbClr val="FFFF00"/>
                </a:highlight>
                <a:latin typeface="Arial Unicode MS" panose="020B0604020202020204" pitchFamily="34" charset="-122"/>
              </a:rPr>
              <a:t>Good design demands good compromises</a:t>
            </a:r>
            <a:r>
              <a:rPr lang="zh-CN" altLang="en-US" sz="2400" b="1" i="1" dirty="0">
                <a:solidFill>
                  <a:srgbClr val="FF0066"/>
                </a:solidFill>
                <a:highlight>
                  <a:srgbClr val="FFFF00"/>
                </a:highlight>
                <a:latin typeface="Arial Unicode MS" panose="020B0604020202020204" pitchFamily="34" charset="-122"/>
              </a:rPr>
              <a:t>折中</a:t>
            </a:r>
            <a:endParaRPr lang="en-US" altLang="zh-CN" sz="2400" b="1" i="1" dirty="0">
              <a:solidFill>
                <a:srgbClr val="FF0066"/>
              </a:solidFill>
              <a:highlight>
                <a:srgbClr val="FFFF00"/>
              </a:highlight>
              <a:latin typeface="Arial Unicode MS" panose="020B0604020202020204" pitchFamily="34" charset="-122"/>
            </a:endParaRPr>
          </a:p>
          <a:p>
            <a:endParaRPr lang="en-US" altLang="zh-CN" sz="2800" dirty="0">
              <a:latin typeface="Arial Unicode MS" panose="020B0604020202020204" pitchFamily="34" charset="-122"/>
            </a:endParaRPr>
          </a:p>
          <a:p>
            <a:r>
              <a:rPr lang="en-US" altLang="zh-CN" sz="2800" dirty="0">
                <a:latin typeface="Arial Unicode MS" panose="020B0604020202020204" pitchFamily="34" charset="-122"/>
              </a:rPr>
              <a:t>All instructions in RISC-V have the same length</a:t>
            </a:r>
          </a:p>
          <a:p>
            <a:pPr lvl="1"/>
            <a:r>
              <a:rPr lang="en-US" altLang="zh-CN" sz="2400" dirty="0">
                <a:latin typeface="Arial Unicode MS" panose="020B0604020202020204" pitchFamily="34" charset="-122"/>
              </a:rPr>
              <a:t>Conflict: </a:t>
            </a:r>
            <a:r>
              <a:rPr lang="en-US" altLang="zh-CN" dirty="0">
                <a:latin typeface="Arial Unicode MS" panose="020B0604020202020204" pitchFamily="34" charset="-122"/>
              </a:rPr>
              <a:t>same length ←--→ single instruction</a:t>
            </a:r>
            <a:endParaRPr lang="zh-CN" altLang="en-US" sz="2000" dirty="0"/>
          </a:p>
        </p:txBody>
      </p:sp>
    </p:spTree>
    <p:extLst>
      <p:ext uri="{BB962C8B-B14F-4D97-AF65-F5344CB8AC3E}">
        <p14:creationId xmlns:p14="http://schemas.microsoft.com/office/powerpoint/2010/main" val="2668431275"/>
      </p:ext>
    </p:extLst>
  </p:cSld>
  <p:clrMapOvr>
    <a:masterClrMapping/>
  </p:clrMapOvr>
  <p:transition spd="med">
    <p:random/>
    <p:sndAc>
      <p:stSnd>
        <p:snd r:embed="rId3" name="chimes.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1487487" y="764704"/>
            <a:ext cx="10056605" cy="5545137"/>
          </a:xfrm>
        </p:spPr>
        <p:txBody>
          <a:bodyPr/>
          <a:lstStyle/>
          <a:p>
            <a:pPr>
              <a:lnSpc>
                <a:spcPct val="90000"/>
              </a:lnSpc>
            </a:pPr>
            <a:r>
              <a:rPr lang="en-US" altLang="zh-CN" sz="2800" dirty="0">
                <a:solidFill>
                  <a:srgbClr val="0000FF"/>
                </a:solidFill>
                <a:latin typeface="Arial Unicode MS" panose="020B0604020202020204" pitchFamily="34" charset="-122"/>
              </a:rPr>
              <a:t>I-format</a:t>
            </a:r>
            <a:r>
              <a:rPr lang="en-US" altLang="zh-CN" sz="2800" dirty="0">
                <a:latin typeface="Arial Unicode MS" panose="020B0604020202020204" pitchFamily="34" charset="-122"/>
              </a:rPr>
              <a:t>	</a:t>
            </a:r>
            <a:endParaRPr lang="en-US" altLang="zh-CN" sz="1800" dirty="0">
              <a:latin typeface="Arial Unicode MS" panose="020B0604020202020204" pitchFamily="34" charset="-122"/>
            </a:endParaRPr>
          </a:p>
          <a:p>
            <a:pPr>
              <a:lnSpc>
                <a:spcPct val="90000"/>
              </a:lnSpc>
            </a:pPr>
            <a:endParaRPr lang="en-US" altLang="zh-CN" dirty="0">
              <a:latin typeface="Arial Unicode MS" panose="020B0604020202020204" pitchFamily="34" charset="-122"/>
            </a:endParaRPr>
          </a:p>
          <a:p>
            <a:pPr>
              <a:lnSpc>
                <a:spcPct val="90000"/>
              </a:lnSpc>
              <a:buFont typeface="Wingdings" panose="05000000000000000000" pitchFamily="2" charset="2"/>
              <a:buNone/>
            </a:pPr>
            <a:r>
              <a:rPr lang="en-US" altLang="zh-CN" sz="2400" dirty="0">
                <a:latin typeface="Arial Unicode MS" panose="020B0604020202020204" pitchFamily="34" charset="-122"/>
              </a:rPr>
              <a:t>         </a:t>
            </a:r>
            <a:r>
              <a:rPr lang="en-US" altLang="zh-CN" sz="2400" u="sng" dirty="0">
                <a:latin typeface="Times New Roman" panose="02020603050405020304" pitchFamily="18" charset="0"/>
              </a:rPr>
              <a:t>|       immediate   |     rs1    |    funct3     |   </a:t>
            </a:r>
            <a:r>
              <a:rPr lang="en-US" altLang="zh-CN" sz="2400" u="sng" dirty="0" err="1">
                <a:latin typeface="Times New Roman" panose="02020603050405020304" pitchFamily="18" charset="0"/>
              </a:rPr>
              <a:t>rd</a:t>
            </a:r>
            <a:r>
              <a:rPr lang="en-US" altLang="zh-CN" sz="2400" u="sng" dirty="0">
                <a:latin typeface="Times New Roman" panose="02020603050405020304" pitchFamily="18" charset="0"/>
              </a:rPr>
              <a:t>     |    opcode     |</a:t>
            </a:r>
          </a:p>
          <a:p>
            <a:pPr lvl="1">
              <a:lnSpc>
                <a:spcPct val="90000"/>
              </a:lnSpc>
              <a:buFont typeface="Wingdings" panose="05000000000000000000" pitchFamily="2" charset="2"/>
              <a:buNone/>
            </a:pPr>
            <a:r>
              <a:rPr lang="en-US" altLang="zh-CN" dirty="0">
                <a:latin typeface="Times New Roman" panose="02020603050405020304" pitchFamily="18" charset="0"/>
              </a:rPr>
              <a:t>           12 bits            5 bits       3 bits         5 bits       7 bits</a:t>
            </a:r>
            <a:endParaRPr lang="en-US" altLang="zh-CN" dirty="0">
              <a:latin typeface="Arial Unicode MS" panose="020B0604020202020204" pitchFamily="34" charset="-122"/>
            </a:endParaRPr>
          </a:p>
          <a:p>
            <a:pPr lvl="1">
              <a:lnSpc>
                <a:spcPct val="90000"/>
              </a:lnSpc>
              <a:buFont typeface="Wingdings" panose="05000000000000000000" pitchFamily="2" charset="2"/>
              <a:buNone/>
            </a:pPr>
            <a:endParaRPr lang="en-US" altLang="zh-CN" dirty="0">
              <a:latin typeface="Arial Unicode MS" panose="020B0604020202020204" pitchFamily="34" charset="-122"/>
            </a:endParaRPr>
          </a:p>
          <a:p>
            <a:pPr lvl="1" eaLnBrk="1" hangingPunct="1">
              <a:lnSpc>
                <a:spcPct val="90000"/>
              </a:lnSpc>
            </a:pPr>
            <a:r>
              <a:rPr lang="en-US" altLang="en-US" dirty="0"/>
              <a:t>Immediate arithmetic and load instructions</a:t>
            </a:r>
          </a:p>
          <a:p>
            <a:pPr lvl="1" eaLnBrk="1" hangingPunct="1">
              <a:lnSpc>
                <a:spcPct val="90000"/>
              </a:lnSpc>
            </a:pPr>
            <a:r>
              <a:rPr lang="en-US" altLang="zh-CN" dirty="0"/>
              <a:t>Immediate</a:t>
            </a:r>
            <a:r>
              <a:rPr lang="zh-CN" altLang="en-US" dirty="0"/>
              <a:t>为</a:t>
            </a:r>
            <a:r>
              <a:rPr lang="en-US" altLang="zh-CN" dirty="0"/>
              <a:t>funct7</a:t>
            </a:r>
            <a:r>
              <a:rPr lang="zh-CN" altLang="en-US" dirty="0"/>
              <a:t>和</a:t>
            </a:r>
            <a:r>
              <a:rPr lang="en-US" altLang="zh-CN" dirty="0"/>
              <a:t>rs2</a:t>
            </a:r>
            <a:r>
              <a:rPr lang="zh-CN" altLang="en-US" dirty="0"/>
              <a:t>合并</a:t>
            </a:r>
            <a:endParaRPr lang="en-US" altLang="en-US" dirty="0"/>
          </a:p>
          <a:p>
            <a:pPr lvl="1" eaLnBrk="1" hangingPunct="1">
              <a:lnSpc>
                <a:spcPct val="90000"/>
              </a:lnSpc>
            </a:pPr>
            <a:r>
              <a:rPr lang="en-US" altLang="en-US" dirty="0"/>
              <a:t>immediate: constant operand, or offset added to base address</a:t>
            </a:r>
            <a:endParaRPr lang="en-US" altLang="en-US" sz="1600" dirty="0"/>
          </a:p>
          <a:p>
            <a:pPr lvl="2" eaLnBrk="1" hangingPunct="1">
              <a:lnSpc>
                <a:spcPct val="90000"/>
              </a:lnSpc>
            </a:pPr>
            <a:r>
              <a:rPr lang="en-US" altLang="en-US" sz="1800" dirty="0"/>
              <a:t>2’-complement, sign extended</a:t>
            </a:r>
          </a:p>
          <a:p>
            <a:pPr lvl="1">
              <a:lnSpc>
                <a:spcPct val="90000"/>
              </a:lnSpc>
            </a:pPr>
            <a:endParaRPr lang="en-US" altLang="zh-CN" dirty="0"/>
          </a:p>
          <a:p>
            <a:pPr lvl="1">
              <a:lnSpc>
                <a:spcPct val="90000"/>
              </a:lnSpc>
            </a:pPr>
            <a:r>
              <a:rPr lang="en-US" altLang="zh-CN" b="1" dirty="0" err="1">
                <a:solidFill>
                  <a:srgbClr val="FF0000"/>
                </a:solidFill>
              </a:rPr>
              <a:t>ld</a:t>
            </a:r>
            <a:r>
              <a:rPr lang="en-US" altLang="zh-CN" dirty="0"/>
              <a:t> x9, 64(x22)</a:t>
            </a: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400" u="sng" dirty="0">
                <a:latin typeface="Times New Roman" panose="02020603050405020304" pitchFamily="18" charset="0"/>
              </a:rPr>
              <a:t>|       64              |     22     |    011     |     9     |    0000011    |</a:t>
            </a:r>
          </a:p>
          <a:p>
            <a:pPr lvl="1">
              <a:lnSpc>
                <a:spcPct val="90000"/>
              </a:lnSpc>
              <a:buFont typeface="Wingdings" panose="05000000000000000000" pitchFamily="2" charset="2"/>
              <a:buNone/>
            </a:pPr>
            <a:r>
              <a:rPr lang="en-US" altLang="zh-CN" dirty="0">
                <a:latin typeface="Times New Roman" panose="02020603050405020304" pitchFamily="18" charset="0"/>
              </a:rPr>
              <a:t>              12 bits            5 bits       3 bits       5 bits       7 bits</a:t>
            </a:r>
            <a:endParaRPr lang="en-US" altLang="zh-CN" dirty="0">
              <a:latin typeface="Arial Unicode MS" panose="020B0604020202020204" pitchFamily="34" charset="-122"/>
            </a:endParaRPr>
          </a:p>
          <a:p>
            <a:pPr lvl="1">
              <a:lnSpc>
                <a:spcPct val="90000"/>
              </a:lnSpc>
            </a:pPr>
            <a:endParaRPr lang="en-US" altLang="zh-CN" dirty="0"/>
          </a:p>
        </p:txBody>
      </p:sp>
      <p:sp>
        <p:nvSpPr>
          <p:cNvPr id="2" name="文本框 1">
            <a:extLst>
              <a:ext uri="{FF2B5EF4-FFF2-40B4-BE49-F238E27FC236}">
                <a16:creationId xmlns:a16="http://schemas.microsoft.com/office/drawing/2014/main" id="{54421964-57EE-E08E-6FF2-F55B74FB5474}"/>
              </a:ext>
            </a:extLst>
          </p:cNvPr>
          <p:cNvSpPr txBox="1"/>
          <p:nvPr/>
        </p:nvSpPr>
        <p:spPr>
          <a:xfrm>
            <a:off x="2495600" y="6237312"/>
            <a:ext cx="1800200" cy="307777"/>
          </a:xfrm>
          <a:prstGeom prst="rect">
            <a:avLst/>
          </a:prstGeom>
          <a:noFill/>
        </p:spPr>
        <p:txBody>
          <a:bodyPr wrap="square" rtlCol="0">
            <a:spAutoFit/>
          </a:bodyPr>
          <a:lstStyle/>
          <a:p>
            <a:r>
              <a:rPr lang="zh-CN" altLang="en-US" dirty="0"/>
              <a:t>立即数表示偏移量</a:t>
            </a:r>
          </a:p>
        </p:txBody>
      </p:sp>
      <p:sp>
        <p:nvSpPr>
          <p:cNvPr id="3" name="文本框 2">
            <a:extLst>
              <a:ext uri="{FF2B5EF4-FFF2-40B4-BE49-F238E27FC236}">
                <a16:creationId xmlns:a16="http://schemas.microsoft.com/office/drawing/2014/main" id="{981EAE3E-2C9B-AD46-A8F4-EBF812A97476}"/>
              </a:ext>
            </a:extLst>
          </p:cNvPr>
          <p:cNvSpPr txBox="1"/>
          <p:nvPr/>
        </p:nvSpPr>
        <p:spPr>
          <a:xfrm>
            <a:off x="4799856" y="404664"/>
            <a:ext cx="2952328" cy="461665"/>
          </a:xfrm>
          <a:prstGeom prst="rect">
            <a:avLst/>
          </a:prstGeom>
          <a:noFill/>
        </p:spPr>
        <p:txBody>
          <a:bodyPr wrap="square" rtlCol="0">
            <a:spAutoFit/>
          </a:bodyPr>
          <a:lstStyle/>
          <a:p>
            <a:r>
              <a:rPr lang="zh-CN" altLang="en-US" sz="2400" dirty="0">
                <a:latin typeface="+mn-lt"/>
              </a:rPr>
              <a:t>带立即数的都是</a:t>
            </a:r>
            <a:r>
              <a:rPr lang="en-US" altLang="zh-CN" sz="2400" dirty="0">
                <a:latin typeface="+mn-lt"/>
              </a:rPr>
              <a:t>I</a:t>
            </a:r>
            <a:r>
              <a:rPr lang="zh-CN" altLang="en-US" sz="2400" dirty="0">
                <a:latin typeface="+mn-lt"/>
              </a:rPr>
              <a:t>型</a:t>
            </a:r>
          </a:p>
        </p:txBody>
      </p:sp>
    </p:spTree>
    <p:extLst>
      <p:ext uri="{BB962C8B-B14F-4D97-AF65-F5344CB8AC3E}">
        <p14:creationId xmlns:p14="http://schemas.microsoft.com/office/powerpoint/2010/main" val="2360934559"/>
      </p:ext>
    </p:extLst>
  </p:cSld>
  <p:clrMapOvr>
    <a:masterClrMapping/>
  </p:clrMapOvr>
  <p:transition spd="med">
    <p:random/>
    <p:sndAc>
      <p:stSnd>
        <p:snd r:embed="rId3" name="chimes.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txBox="1">
            <a:spLocks noChangeArrowheads="1"/>
          </p:cNvSpPr>
          <p:nvPr/>
        </p:nvSpPr>
        <p:spPr bwMode="auto">
          <a:xfrm>
            <a:off x="1127448" y="1283085"/>
            <a:ext cx="10815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nSpc>
                <a:spcPct val="90000"/>
              </a:lnSpc>
            </a:pPr>
            <a:r>
              <a:rPr lang="en-US" altLang="zh-CN" sz="2800" b="0" dirty="0">
                <a:latin typeface="Arial Unicode MS" panose="020B0604020202020204" pitchFamily="34" charset="-122"/>
                <a:ea typeface="Arial Unicode MS" panose="020B0604020202020204" pitchFamily="34" charset="-122"/>
                <a:cs typeface="Arial Unicode MS" panose="020B0604020202020204" pitchFamily="34" charset="-122"/>
              </a:rPr>
              <a:t>S-format	(store)</a:t>
            </a:r>
            <a:endParaRPr lang="en-US" altLang="zh-CN" sz="1800"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lnSpc>
                <a:spcPct val="90000"/>
              </a:lnSpc>
              <a:buFont typeface="Wingdings" panose="05000000000000000000" pitchFamily="2" charset="2"/>
              <a:buNone/>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lnSpc>
                <a:spcPct val="90000"/>
              </a:lnSpc>
            </a:pPr>
            <a:endParaRPr lang="en-US" altLang="en-US" sz="2000" b="0" dirty="0">
              <a:ea typeface="Arial Unicode MS" panose="020B0604020202020204" pitchFamily="34" charset="-122"/>
              <a:cs typeface="Arial Unicode MS" panose="020B0604020202020204" pitchFamily="34" charset="-122"/>
            </a:endParaRPr>
          </a:p>
          <a:p>
            <a:pPr eaLnBrk="1" hangingPunct="1">
              <a:lnSpc>
                <a:spcPct val="90000"/>
              </a:lnSpc>
            </a:pPr>
            <a:r>
              <a:rPr lang="en-US" altLang="en-US" sz="2000" b="0" dirty="0">
                <a:ea typeface="Arial Unicode MS" panose="020B0604020202020204" pitchFamily="34" charset="-122"/>
                <a:cs typeface="Arial Unicode MS" panose="020B0604020202020204" pitchFamily="34" charset="-122"/>
              </a:rPr>
              <a:t>Different immediate format for store instructions</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rs1: base address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rs2: source operand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immediate: offset added to base address</a:t>
            </a:r>
          </a:p>
          <a:p>
            <a:pPr lvl="2" eaLnBrk="1" hangingPunct="1">
              <a:lnSpc>
                <a:spcPct val="90000"/>
              </a:lnSpc>
            </a:pPr>
            <a:r>
              <a:rPr lang="en-US" altLang="en-US" sz="2000" b="0" dirty="0">
                <a:ea typeface="Arial Unicode MS" panose="020B0604020202020204" pitchFamily="34" charset="-122"/>
                <a:cs typeface="Arial Unicode MS" panose="020B0604020202020204" pitchFamily="34" charset="-122"/>
              </a:rPr>
              <a:t>Split so that </a:t>
            </a:r>
            <a:r>
              <a:rPr lang="en-US" altLang="en-US" sz="2000" b="0" dirty="0">
                <a:solidFill>
                  <a:srgbClr val="0000FF"/>
                </a:solidFill>
                <a:ea typeface="Arial Unicode MS" panose="020B0604020202020204" pitchFamily="34" charset="-122"/>
                <a:cs typeface="Arial Unicode MS" panose="020B0604020202020204" pitchFamily="34" charset="-122"/>
              </a:rPr>
              <a:t>rs1 and rs2 fields always in the same place</a:t>
            </a:r>
          </a:p>
          <a:p>
            <a:pPr lvl="1">
              <a:lnSpc>
                <a:spcPct val="90000"/>
              </a:lnSpc>
            </a:pPr>
            <a:endParaRPr lang="en-US" altLang="zh-CN" b="0" dirty="0">
              <a:ea typeface="Arial Unicode MS" panose="020B0604020202020204" pitchFamily="34" charset="-122"/>
              <a:cs typeface="Arial Unicode MS" panose="020B0604020202020204" pitchFamily="34" charset="-122"/>
            </a:endParaRPr>
          </a:p>
          <a:p>
            <a:pPr lvl="1">
              <a:lnSpc>
                <a:spcPct val="90000"/>
              </a:lnSpc>
            </a:pPr>
            <a:r>
              <a:rPr lang="en-US" altLang="zh-CN" b="1" dirty="0" err="1">
                <a:solidFill>
                  <a:srgbClr val="FF0000"/>
                </a:solidFill>
                <a:ea typeface="Arial Unicode MS" panose="020B0604020202020204" pitchFamily="34" charset="-122"/>
                <a:cs typeface="Arial Unicode MS" panose="020B0604020202020204" pitchFamily="34" charset="-122"/>
              </a:rPr>
              <a:t>sd</a:t>
            </a:r>
            <a:r>
              <a:rPr lang="en-US" altLang="zh-CN" b="1" dirty="0">
                <a:solidFill>
                  <a:srgbClr val="FF0000"/>
                </a:solidFill>
                <a:ea typeface="Arial Unicode MS" panose="020B0604020202020204" pitchFamily="34" charset="-122"/>
                <a:cs typeface="Arial Unicode MS" panose="020B0604020202020204" pitchFamily="34" charset="-122"/>
              </a:rPr>
              <a:t> </a:t>
            </a:r>
            <a:r>
              <a:rPr lang="en-US" altLang="zh-CN" b="0" dirty="0">
                <a:ea typeface="Arial Unicode MS" panose="020B0604020202020204" pitchFamily="34" charset="-122"/>
                <a:cs typeface="Arial Unicode MS" panose="020B0604020202020204" pitchFamily="34" charset="-122"/>
              </a:rPr>
              <a:t>x9, 64(x22)</a:t>
            </a:r>
          </a:p>
          <a:p>
            <a:pPr lvl="1">
              <a:lnSpc>
                <a:spcPct val="90000"/>
              </a:lnSpc>
              <a:buFont typeface="Wingdings" panose="05000000000000000000" pitchFamily="2" charset="2"/>
              <a:buNone/>
            </a:pPr>
            <a:endParaRPr lang="en-US" altLang="zh-CN" b="0" dirty="0">
              <a:ea typeface="Arial Unicode MS" panose="020B0604020202020204" pitchFamily="34" charset="-122"/>
              <a:cs typeface="Arial Unicode MS" panose="020B0604020202020204" pitchFamily="34" charset="-122"/>
            </a:endParaRP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2           |      9      |      22      |    011     |      0       |      0100011     |</a:t>
            </a:r>
          </a:p>
          <a:p>
            <a:pPr lvl="1">
              <a:lnSpc>
                <a:spcPct val="90000"/>
              </a:lnSpc>
              <a:buFont typeface="Wingdings" panose="05000000000000000000" pitchFamily="2" charset="2"/>
              <a:buNone/>
            </a:pPr>
            <a:r>
              <a:rPr lang="en-US" altLang="zh-CN" dirty="0">
                <a:latin typeface="Times New Roman" panose="02020603050405020304" pitchFamily="18" charset="0"/>
              </a:rPr>
              <a:t>                 7 bits         5 bits       5 bits       3 bits        5 bits       7 bits</a:t>
            </a:r>
            <a:endParaRPr lang="en-US" altLang="zh-CN" b="0" dirty="0">
              <a:ea typeface="Arial Unicode MS" panose="020B0604020202020204" pitchFamily="34" charset="-122"/>
              <a:cs typeface="Arial Unicode MS" panose="020B0604020202020204" pitchFamily="34" charset="-122"/>
            </a:endParaRPr>
          </a:p>
        </p:txBody>
      </p:sp>
      <p:sp>
        <p:nvSpPr>
          <p:cNvPr id="78852" name="矩形 3"/>
          <p:cNvSpPr>
            <a:spLocks noChangeArrowheads="1"/>
          </p:cNvSpPr>
          <p:nvPr/>
        </p:nvSpPr>
        <p:spPr bwMode="auto">
          <a:xfrm>
            <a:off x="4871790" y="4763455"/>
            <a:ext cx="5461000" cy="400050"/>
          </a:xfrm>
          <a:prstGeom prst="rect">
            <a:avLst/>
          </a:prstGeom>
          <a:solidFill>
            <a:srgbClr val="92D050"/>
          </a:solidFill>
          <a:ln>
            <a:noFill/>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S_imm</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 = {{20{</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[31:25],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[11:7]};</a:t>
            </a:r>
            <a:endParaRPr lang="zh-CN" altLang="en-US" sz="2000" dirty="0">
              <a:latin typeface="Times New Roman" panose="02020603050405020304" pitchFamily="18" charset="0"/>
              <a:ea typeface="Arial Unicode MS" panose="020B0604020202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048793706"/>
              </p:ext>
            </p:extLst>
          </p:nvPr>
        </p:nvGraphicFramePr>
        <p:xfrm>
          <a:off x="1752353" y="1839280"/>
          <a:ext cx="7296150" cy="1050926"/>
        </p:xfrm>
        <a:graphic>
          <a:graphicData uri="http://schemas.openxmlformats.org/drawingml/2006/table">
            <a:tbl>
              <a:tblPr/>
              <a:tblGrid>
                <a:gridCol w="1801720">
                  <a:extLst>
                    <a:ext uri="{9D8B030D-6E8A-4147-A177-3AD203B41FA5}">
                      <a16:colId xmlns:a16="http://schemas.microsoft.com/office/drawing/2014/main" val="2465204127"/>
                    </a:ext>
                  </a:extLst>
                </a:gridCol>
                <a:gridCol w="935241">
                  <a:extLst>
                    <a:ext uri="{9D8B030D-6E8A-4147-A177-3AD203B41FA5}">
                      <a16:colId xmlns:a16="http://schemas.microsoft.com/office/drawing/2014/main" val="1890805445"/>
                    </a:ext>
                  </a:extLst>
                </a:gridCol>
                <a:gridCol w="868574">
                  <a:extLst>
                    <a:ext uri="{9D8B030D-6E8A-4147-A177-3AD203B41FA5}">
                      <a16:colId xmlns:a16="http://schemas.microsoft.com/office/drawing/2014/main" val="2036181256"/>
                    </a:ext>
                  </a:extLst>
                </a:gridCol>
                <a:gridCol w="1089210">
                  <a:extLst>
                    <a:ext uri="{9D8B030D-6E8A-4147-A177-3AD203B41FA5}">
                      <a16:colId xmlns:a16="http://schemas.microsoft.com/office/drawing/2014/main" val="2884323558"/>
                    </a:ext>
                  </a:extLst>
                </a:gridCol>
                <a:gridCol w="1251877">
                  <a:extLst>
                    <a:ext uri="{9D8B030D-6E8A-4147-A177-3AD203B41FA5}">
                      <a16:colId xmlns:a16="http://schemas.microsoft.com/office/drawing/2014/main" val="2505991132"/>
                    </a:ext>
                  </a:extLst>
                </a:gridCol>
                <a:gridCol w="1349528">
                  <a:extLst>
                    <a:ext uri="{9D8B030D-6E8A-4147-A177-3AD203B41FA5}">
                      <a16:colId xmlns:a16="http://schemas.microsoft.com/office/drawing/2014/main" val="3072681377"/>
                    </a:ext>
                  </a:extLst>
                </a:gridCol>
              </a:tblGrid>
              <a:tr h="23880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31                                25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24            20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19           15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14                12</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4179424"/>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kern="1200" cap="none" normalizeH="0" baseline="0" dirty="0" err="1">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[11:0]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rs2</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rs1</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funct3</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altLang="zh-CN" sz="2400" b="0" i="0" u="none" strike="noStrike" kern="1200" cap="none" normalizeH="0" baseline="0" dirty="0" err="1">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[4:0]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opcode</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6704063"/>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3bits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6261538"/>
                  </a:ext>
                </a:extLst>
              </a:tr>
            </a:tbl>
          </a:graphicData>
        </a:graphic>
      </p:graphicFrame>
      <p:sp>
        <p:nvSpPr>
          <p:cNvPr id="6" name="文本框 5">
            <a:extLst>
              <a:ext uri="{FF2B5EF4-FFF2-40B4-BE49-F238E27FC236}">
                <a16:creationId xmlns:a16="http://schemas.microsoft.com/office/drawing/2014/main" id="{AC462042-3D82-4096-A71A-275323CC3271}"/>
              </a:ext>
            </a:extLst>
          </p:cNvPr>
          <p:cNvSpPr txBox="1"/>
          <p:nvPr/>
        </p:nvSpPr>
        <p:spPr>
          <a:xfrm>
            <a:off x="2495923" y="6275350"/>
            <a:ext cx="1224136" cy="307777"/>
          </a:xfrm>
          <a:prstGeom prst="rect">
            <a:avLst/>
          </a:prstGeom>
          <a:noFill/>
        </p:spPr>
        <p:txBody>
          <a:bodyPr wrap="square" rtlCol="0">
            <a:spAutoFit/>
          </a:bodyPr>
          <a:lstStyle/>
          <a:p>
            <a:r>
              <a:rPr lang="zh-CN" altLang="en-US" dirty="0"/>
              <a:t>高</a:t>
            </a:r>
            <a:r>
              <a:rPr lang="en-US" altLang="zh-CN" dirty="0"/>
              <a:t>7</a:t>
            </a:r>
            <a:r>
              <a:rPr lang="zh-CN" altLang="en-US" dirty="0"/>
              <a:t>位</a:t>
            </a:r>
          </a:p>
        </p:txBody>
      </p:sp>
      <p:pic>
        <p:nvPicPr>
          <p:cNvPr id="8" name="图片 7">
            <a:extLst>
              <a:ext uri="{FF2B5EF4-FFF2-40B4-BE49-F238E27FC236}">
                <a16:creationId xmlns:a16="http://schemas.microsoft.com/office/drawing/2014/main" id="{B030B2EC-712A-0704-4613-DF48DF9B6745}"/>
              </a:ext>
            </a:extLst>
          </p:cNvPr>
          <p:cNvPicPr>
            <a:picLocks noChangeAspect="1"/>
          </p:cNvPicPr>
          <p:nvPr/>
        </p:nvPicPr>
        <p:blipFill>
          <a:blip r:embed="rId4"/>
          <a:stretch>
            <a:fillRect/>
          </a:stretch>
        </p:blipFill>
        <p:spPr>
          <a:xfrm>
            <a:off x="4442020" y="160171"/>
            <a:ext cx="5890770" cy="1386960"/>
          </a:xfrm>
          <a:prstGeom prst="rect">
            <a:avLst/>
          </a:prstGeom>
        </p:spPr>
      </p:pic>
      <p:sp>
        <p:nvSpPr>
          <p:cNvPr id="9" name="文本框 8">
            <a:extLst>
              <a:ext uri="{FF2B5EF4-FFF2-40B4-BE49-F238E27FC236}">
                <a16:creationId xmlns:a16="http://schemas.microsoft.com/office/drawing/2014/main" id="{0E8811EA-A1A0-C087-C12F-5417A359FC8B}"/>
              </a:ext>
            </a:extLst>
          </p:cNvPr>
          <p:cNvSpPr txBox="1"/>
          <p:nvPr/>
        </p:nvSpPr>
        <p:spPr>
          <a:xfrm>
            <a:off x="422260" y="5327050"/>
            <a:ext cx="1944217" cy="707886"/>
          </a:xfrm>
          <a:prstGeom prst="rect">
            <a:avLst/>
          </a:prstGeom>
          <a:noFill/>
        </p:spPr>
        <p:txBody>
          <a:bodyPr wrap="square" rtlCol="0">
            <a:spAutoFit/>
          </a:bodyPr>
          <a:lstStyle/>
          <a:p>
            <a:r>
              <a:rPr lang="zh-CN" altLang="en-US" sz="2000" dirty="0"/>
              <a:t>存储指令</a:t>
            </a:r>
            <a:endParaRPr lang="en-US" altLang="zh-CN" sz="2000" dirty="0"/>
          </a:p>
          <a:p>
            <a:r>
              <a:rPr lang="zh-CN" altLang="en-US" sz="2000" dirty="0"/>
              <a:t>把</a:t>
            </a:r>
            <a:r>
              <a:rPr lang="en-US" altLang="zh-CN" sz="2000" dirty="0"/>
              <a:t>X9</a:t>
            </a:r>
            <a:r>
              <a:rPr lang="zh-CN" altLang="en-US" sz="2000" dirty="0"/>
              <a:t>存入</a:t>
            </a:r>
            <a:r>
              <a:rPr lang="en-US" altLang="zh-CN" sz="2000" dirty="0"/>
              <a:t>X2</a:t>
            </a:r>
            <a:endParaRPr lang="zh-CN" altLang="en-US" sz="2000" dirty="0"/>
          </a:p>
        </p:txBody>
      </p:sp>
      <p:sp>
        <p:nvSpPr>
          <p:cNvPr id="10" name="文本框 9">
            <a:extLst>
              <a:ext uri="{FF2B5EF4-FFF2-40B4-BE49-F238E27FC236}">
                <a16:creationId xmlns:a16="http://schemas.microsoft.com/office/drawing/2014/main" id="{49B914BB-0183-50A5-0E97-4CA84B2779BB}"/>
              </a:ext>
            </a:extLst>
          </p:cNvPr>
          <p:cNvSpPr txBox="1"/>
          <p:nvPr/>
        </p:nvSpPr>
        <p:spPr>
          <a:xfrm>
            <a:off x="4871790" y="6275350"/>
            <a:ext cx="648146" cy="523220"/>
          </a:xfrm>
          <a:prstGeom prst="rect">
            <a:avLst/>
          </a:prstGeom>
          <a:noFill/>
        </p:spPr>
        <p:txBody>
          <a:bodyPr wrap="square" rtlCol="0">
            <a:spAutoFit/>
          </a:bodyPr>
          <a:lstStyle/>
          <a:p>
            <a:r>
              <a:rPr lang="zh-CN" altLang="en-US" dirty="0"/>
              <a:t>与</a:t>
            </a:r>
            <a:r>
              <a:rPr lang="en-US" altLang="zh-CN" dirty="0" err="1"/>
              <a:t>ld</a:t>
            </a:r>
            <a:r>
              <a:rPr lang="zh-CN" altLang="en-US" dirty="0"/>
              <a:t>对齐</a:t>
            </a:r>
          </a:p>
        </p:txBody>
      </p:sp>
      <p:sp>
        <p:nvSpPr>
          <p:cNvPr id="11" name="文本框 10">
            <a:extLst>
              <a:ext uri="{FF2B5EF4-FFF2-40B4-BE49-F238E27FC236}">
                <a16:creationId xmlns:a16="http://schemas.microsoft.com/office/drawing/2014/main" id="{ACC7F9E5-BFBA-2B1F-F652-2A837388202E}"/>
              </a:ext>
            </a:extLst>
          </p:cNvPr>
          <p:cNvSpPr txBox="1"/>
          <p:nvPr/>
        </p:nvSpPr>
        <p:spPr>
          <a:xfrm>
            <a:off x="9912424" y="5373216"/>
            <a:ext cx="1800200" cy="307777"/>
          </a:xfrm>
          <a:prstGeom prst="rect">
            <a:avLst/>
          </a:prstGeom>
          <a:noFill/>
        </p:spPr>
        <p:txBody>
          <a:bodyPr wrap="square" rtlCol="0">
            <a:spAutoFit/>
          </a:bodyPr>
          <a:lstStyle/>
          <a:p>
            <a:r>
              <a:rPr lang="zh-CN" altLang="en-US" dirty="0"/>
              <a:t>立即数是有符号的</a:t>
            </a:r>
          </a:p>
        </p:txBody>
      </p:sp>
      <p:sp>
        <p:nvSpPr>
          <p:cNvPr id="12" name="文本框 11">
            <a:extLst>
              <a:ext uri="{FF2B5EF4-FFF2-40B4-BE49-F238E27FC236}">
                <a16:creationId xmlns:a16="http://schemas.microsoft.com/office/drawing/2014/main" id="{C5D3F5ED-85B5-F340-9D23-6243D6C0F5FA}"/>
              </a:ext>
            </a:extLst>
          </p:cNvPr>
          <p:cNvSpPr txBox="1"/>
          <p:nvPr/>
        </p:nvSpPr>
        <p:spPr>
          <a:xfrm>
            <a:off x="6312024" y="4455678"/>
            <a:ext cx="1224136" cy="307777"/>
          </a:xfrm>
          <a:prstGeom prst="rect">
            <a:avLst/>
          </a:prstGeom>
          <a:noFill/>
        </p:spPr>
        <p:txBody>
          <a:bodyPr wrap="square" rtlCol="0">
            <a:spAutoFit/>
          </a:bodyPr>
          <a:lstStyle/>
          <a:p>
            <a:r>
              <a:rPr lang="zh-CN" altLang="en-US" dirty="0"/>
              <a:t>符号位扩展</a:t>
            </a:r>
          </a:p>
        </p:txBody>
      </p:sp>
    </p:spTree>
    <p:extLst>
      <p:ext uri="{BB962C8B-B14F-4D97-AF65-F5344CB8AC3E}">
        <p14:creationId xmlns:p14="http://schemas.microsoft.com/office/powerpoint/2010/main" val="1924021514"/>
      </p:ext>
    </p:extLst>
  </p:cSld>
  <p:clrMapOvr>
    <a:masterClrMapping/>
  </p:clrMapOvr>
  <p:transition spd="med">
    <p:random/>
    <p:sndAc>
      <p:stSnd>
        <p:snd r:embed="rId3" name="chimes.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116632"/>
            <a:ext cx="11029950" cy="990600"/>
          </a:xfrm>
        </p:spPr>
        <p:txBody>
          <a:bodyPr/>
          <a:lstStyle/>
          <a:p>
            <a:pPr>
              <a:defRPr/>
            </a:pPr>
            <a:r>
              <a:rPr lang="en-US" altLang="zh-CN" dirty="0"/>
              <a:t>Summary of R-, I-, S-type instruction format</a:t>
            </a:r>
            <a:endParaRPr lang="zh-CN" altLang="en-US" dirty="0"/>
          </a:p>
        </p:txBody>
      </p:sp>
      <p:pic>
        <p:nvPicPr>
          <p:cNvPr id="80899"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055440" y="1628800"/>
            <a:ext cx="10292045" cy="381701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圆角 2">
            <a:extLst>
              <a:ext uri="{FF2B5EF4-FFF2-40B4-BE49-F238E27FC236}">
                <a16:creationId xmlns:a16="http://schemas.microsoft.com/office/drawing/2014/main" id="{E5C5B210-EFDA-91B3-E7F6-E0A84478CBE0}"/>
              </a:ext>
            </a:extLst>
          </p:cNvPr>
          <p:cNvSpPr/>
          <p:nvPr/>
        </p:nvSpPr>
        <p:spPr>
          <a:xfrm>
            <a:off x="4943872" y="2564904"/>
            <a:ext cx="1152128" cy="288032"/>
          </a:xfrm>
          <a:prstGeom prst="round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801ACAF-F23A-97A3-DA49-8347A2852553}"/>
              </a:ext>
            </a:extLst>
          </p:cNvPr>
          <p:cNvSpPr txBox="1"/>
          <p:nvPr/>
        </p:nvSpPr>
        <p:spPr>
          <a:xfrm>
            <a:off x="8184232" y="2564904"/>
            <a:ext cx="576064" cy="307777"/>
          </a:xfrm>
          <a:prstGeom prst="rect">
            <a:avLst/>
          </a:prstGeom>
          <a:noFill/>
        </p:spPr>
        <p:txBody>
          <a:bodyPr wrap="square" rtlCol="0">
            <a:spAutoFit/>
          </a:bodyPr>
          <a:lstStyle/>
          <a:p>
            <a:r>
              <a:rPr lang="en-US" altLang="zh-CN" dirty="0"/>
              <a:t>000</a:t>
            </a:r>
            <a:endParaRPr lang="zh-CN" altLang="en-US" dirty="0"/>
          </a:p>
        </p:txBody>
      </p:sp>
    </p:spTree>
    <p:extLst>
      <p:ext uri="{BB962C8B-B14F-4D97-AF65-F5344CB8AC3E}">
        <p14:creationId xmlns:p14="http://schemas.microsoft.com/office/powerpoint/2010/main" val="946812223"/>
      </p:ext>
    </p:extLst>
  </p:cSld>
  <p:clrMapOvr>
    <a:masterClrMapping/>
  </p:clrMapOvr>
  <p:transition spd="med">
    <p:random/>
    <p:sndAc>
      <p:stSnd>
        <p:snd r:embed="rId3" name="chimes.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1424" y="0"/>
            <a:ext cx="10369152" cy="1142984"/>
          </a:xfrm>
        </p:spPr>
        <p:txBody>
          <a:bodyPr/>
          <a:lstStyle/>
          <a:p>
            <a:r>
              <a:rPr lang="en-US" altLang="zh-CN" dirty="0"/>
              <a:t>Example  </a:t>
            </a:r>
            <a:r>
              <a:rPr lang="en-US" altLang="zh-CN" sz="3200" dirty="0"/>
              <a:t>Translating assembly into machine instruction</a:t>
            </a:r>
            <a:r>
              <a:rPr lang="en-US" altLang="zh-CN" sz="2800" dirty="0"/>
              <a:t> </a:t>
            </a:r>
          </a:p>
        </p:txBody>
      </p:sp>
      <p:sp>
        <p:nvSpPr>
          <p:cNvPr id="82946" name="Rectangle 2"/>
          <p:cNvSpPr>
            <a:spLocks noGrp="1" noChangeArrowheads="1"/>
          </p:cNvSpPr>
          <p:nvPr>
            <p:ph idx="1"/>
          </p:nvPr>
        </p:nvSpPr>
        <p:spPr>
          <a:xfrm>
            <a:off x="1955800" y="1412875"/>
            <a:ext cx="9756775" cy="5138738"/>
          </a:xfrm>
        </p:spPr>
        <p:txBody>
          <a:bodyPr/>
          <a:lstStyle/>
          <a:p>
            <a:r>
              <a:rPr lang="en-US" altLang="zh-CN" dirty="0"/>
              <a:t>C code:</a:t>
            </a:r>
          </a:p>
          <a:p>
            <a:pPr lvl="1">
              <a:buFont typeface="Wingdings" panose="05000000000000000000" pitchFamily="2" charset="2"/>
              <a:buNone/>
            </a:pPr>
            <a:r>
              <a:rPr lang="en-US" altLang="zh-CN" dirty="0">
                <a:latin typeface="Times New Roman" panose="02020603050405020304" pitchFamily="18" charset="0"/>
              </a:rPr>
              <a:t>       A[30]  =  h + A[30] + 1 ;</a:t>
            </a:r>
            <a:br>
              <a:rPr lang="en-US" altLang="zh-CN" dirty="0">
                <a:latin typeface="Times New Roman" panose="02020603050405020304" pitchFamily="18" charset="0"/>
              </a:rPr>
            </a:br>
            <a:r>
              <a:rPr lang="en-US" altLang="zh-CN" dirty="0">
                <a:latin typeface="Times New Roman" panose="02020603050405020304" pitchFamily="18" charset="0"/>
              </a:rPr>
              <a:t> </a:t>
            </a:r>
            <a:r>
              <a:rPr lang="en-US" altLang="zh-CN" dirty="0"/>
              <a:t>( Assume: h ---- x21        base address of A ---- x10 )</a:t>
            </a:r>
            <a:endParaRPr lang="en-US" altLang="zh-CN" dirty="0">
              <a:latin typeface="Times New Roman" panose="02020603050405020304" pitchFamily="18" charset="0"/>
            </a:endParaRPr>
          </a:p>
          <a:p>
            <a:pPr lvl="1"/>
            <a:endParaRPr lang="en-US" altLang="zh-CN" dirty="0"/>
          </a:p>
          <a:p>
            <a:r>
              <a:rPr lang="en-US" altLang="zh-CN" dirty="0"/>
              <a:t> </a:t>
            </a:r>
            <a:r>
              <a:rPr lang="en-US" altLang="zh-CN" dirty="0">
                <a:solidFill>
                  <a:srgbClr val="0000FF"/>
                </a:solidFill>
              </a:rPr>
              <a:t>RISC-V assembly code:</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x5, 240(x10)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A[30]</a:t>
            </a:r>
          </a:p>
          <a:p>
            <a:pPr lvl="1">
              <a:buFont typeface="Wingdings" panose="05000000000000000000" pitchFamily="2" charset="2"/>
              <a:buNone/>
            </a:pPr>
            <a:r>
              <a:rPr lang="en-US" altLang="zh-CN" dirty="0">
                <a:latin typeface="Times New Roman" panose="02020603050405020304" pitchFamily="18" charset="0"/>
              </a:rPr>
              <a:t>       add   x5, x21, x5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h  +  A[30]</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addi</a:t>
            </a:r>
            <a:r>
              <a:rPr lang="en-US" altLang="zh-CN" dirty="0">
                <a:latin typeface="Times New Roman" panose="02020603050405020304" pitchFamily="18" charset="0"/>
              </a:rPr>
              <a:t>  x5, x5, 1            	// temporary </a:t>
            </a:r>
            <a:r>
              <a:rPr lang="en-US" altLang="zh-CN" dirty="0" err="1">
                <a:latin typeface="Times New Roman" panose="02020603050405020304" pitchFamily="18" charset="0"/>
              </a:rPr>
              <a:t>reg</a:t>
            </a:r>
            <a:r>
              <a:rPr lang="en-US" altLang="zh-CN" dirty="0">
                <a:latin typeface="Times New Roman" panose="02020603050405020304" pitchFamily="18" charset="0"/>
              </a:rPr>
              <a:t> x5 gets  h  +  A[30]  +  1</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sd</a:t>
            </a:r>
            <a:r>
              <a:rPr lang="en-US" altLang="zh-CN" dirty="0">
                <a:latin typeface="Times New Roman" panose="02020603050405020304" pitchFamily="18" charset="0"/>
              </a:rPr>
              <a:t>     x5, 240(x10)     	// stores h + A[30] + 1  back into A[30]</a:t>
            </a:r>
          </a:p>
        </p:txBody>
      </p:sp>
    </p:spTree>
    <p:extLst>
      <p:ext uri="{BB962C8B-B14F-4D97-AF65-F5344CB8AC3E}">
        <p14:creationId xmlns:p14="http://schemas.microsoft.com/office/powerpoint/2010/main" val="1041216251"/>
      </p:ext>
    </p:extLst>
  </p:cSld>
  <p:clrMapOvr>
    <a:masterClrMapping/>
  </p:clrMapOvr>
  <p:transition spd="med">
    <p:random/>
    <p:sndAc>
      <p:stSnd>
        <p:snd r:embed="rId3" name="chimes.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3323084" y="2348880"/>
            <a:ext cx="5545832" cy="1325563"/>
          </a:xfrm>
        </p:spPr>
        <p:txBody>
          <a:bodyPr>
            <a:normAutofit/>
          </a:bodyPr>
          <a:lstStyle/>
          <a:p>
            <a:r>
              <a:rPr lang="en-US" altLang="zh-CN" sz="6600" b="1" dirty="0">
                <a:solidFill>
                  <a:schemeClr val="accent1">
                    <a:lumMod val="75000"/>
                  </a:schemeClr>
                </a:solidFill>
              </a:rPr>
              <a:t>1  Introduction</a:t>
            </a:r>
            <a:endParaRPr lang="zh-CN" altLang="en-US" sz="6600" b="1" dirty="0">
              <a:solidFill>
                <a:schemeClr val="accent1">
                  <a:lumMod val="75000"/>
                </a:schemeClr>
              </a:solidFill>
            </a:endParaRPr>
          </a:p>
        </p:txBody>
      </p:sp>
    </p:spTree>
    <p:extLst>
      <p:ext uri="{BB962C8B-B14F-4D97-AF65-F5344CB8AC3E}">
        <p14:creationId xmlns:p14="http://schemas.microsoft.com/office/powerpoint/2010/main" val="4131775288"/>
      </p:ext>
    </p:extLst>
  </p:cSld>
  <p:clrMapOvr>
    <a:masterClrMapping/>
  </p:clrMapOvr>
  <p:transition spd="med">
    <p:random/>
    <p:sndAc>
      <p:stSnd>
        <p:snd r:embed="rId2" name="chimes.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27448" y="0"/>
            <a:ext cx="10369152" cy="1142984"/>
          </a:xfrm>
        </p:spPr>
        <p:txBody>
          <a:bodyPr/>
          <a:lstStyle/>
          <a:p>
            <a:pPr lvl="1"/>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RISC-V machine language code:</a:t>
            </a: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Decimal version</a:t>
            </a:r>
          </a:p>
        </p:txBody>
      </p:sp>
      <p:sp>
        <p:nvSpPr>
          <p:cNvPr id="83970" name="Rectangle 2"/>
          <p:cNvSpPr>
            <a:spLocks noGrp="1" noChangeArrowheads="1"/>
          </p:cNvSpPr>
          <p:nvPr>
            <p:ph idx="1"/>
          </p:nvPr>
        </p:nvSpPr>
        <p:spPr>
          <a:xfrm>
            <a:off x="1919288" y="3141663"/>
            <a:ext cx="8388350" cy="3167062"/>
          </a:xfrm>
        </p:spPr>
        <p:txBody>
          <a:bodyPr>
            <a:normAutofit lnSpcReduction="10000"/>
          </a:bodyPr>
          <a:lstStyle/>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funct7     |     rs2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0                    9            21             0               9              51</a:t>
            </a:r>
          </a:p>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immediate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defRPr/>
            </a:pPr>
            <a:r>
              <a:rPr lang="en-US" altLang="zh-CN" dirty="0">
                <a:latin typeface="Times New Roman" panose="02020603050405020304" pitchFamily="18" charset="0"/>
              </a:rPr>
              <a:t>                       </a:t>
            </a:r>
            <a:r>
              <a:rPr lang="en-US" altLang="zh-CN" sz="2000" dirty="0">
                <a:latin typeface="Times New Roman" panose="02020603050405020304" pitchFamily="18" charset="0"/>
              </a:rPr>
              <a:t>1                          9               0              9               19</a:t>
            </a:r>
          </a:p>
          <a:p>
            <a:pPr>
              <a:lnSpc>
                <a:spcPct val="90000"/>
              </a:lnSpc>
              <a:buFont typeface="Wingdings" panose="05000000000000000000" pitchFamily="2" charset="2"/>
              <a:buNone/>
              <a:defRPr/>
            </a:pPr>
            <a:r>
              <a:rPr lang="en-US" altLang="zh-CN" sz="2000" dirty="0">
                <a:latin typeface="Arial Unicode MS"/>
              </a:rPr>
              <a:t>		 </a:t>
            </a:r>
            <a:r>
              <a:rPr lang="en-US" altLang="zh-CN" sz="2000" u="sng" dirty="0">
                <a:latin typeface="Times New Roman" panose="02020603050405020304" pitchFamily="18" charset="0"/>
              </a:rPr>
              <a:t>|    </a:t>
            </a:r>
            <a:r>
              <a:rPr lang="en-US" altLang="zh-CN" sz="2000" u="sng" dirty="0" err="1">
                <a:latin typeface="Times New Roman" panose="02020603050405020304" pitchFamily="18" charset="0"/>
              </a:rPr>
              <a:t>im</a:t>
            </a:r>
            <a:r>
              <a:rPr lang="en-US" altLang="zh-CN" sz="2000" u="sng" dirty="0">
                <a:latin typeface="Times New Roman" panose="02020603050405020304" pitchFamily="18" charset="0"/>
              </a:rPr>
              <a:t>[11:5]    |     rs2     |     rs1    |    funct3   |  </a:t>
            </a:r>
            <a:r>
              <a:rPr lang="en-US" altLang="zh-CN" sz="2000" u="sng" dirty="0" err="1">
                <a:latin typeface="Times New Roman" panose="02020603050405020304" pitchFamily="18" charset="0"/>
              </a:rPr>
              <a:t>im</a:t>
            </a:r>
            <a:r>
              <a:rPr lang="en-US" altLang="zh-CN" sz="2000" u="sng" dirty="0">
                <a:latin typeface="Times New Roman" panose="02020603050405020304" pitchFamily="18" charset="0"/>
              </a:rPr>
              <a:t>[4:0]  |   opcode    |</a:t>
            </a:r>
          </a:p>
          <a:p>
            <a:pPr lvl="1">
              <a:lnSpc>
                <a:spcPct val="90000"/>
              </a:lnSpc>
              <a:buFont typeface="Wingdings" panose="05000000000000000000" pitchFamily="2" charset="2"/>
              <a:buNone/>
              <a:defRPr/>
            </a:pPr>
            <a:r>
              <a:rPr lang="en-US" altLang="zh-CN" dirty="0">
                <a:latin typeface="Times New Roman" panose="02020603050405020304" pitchFamily="18" charset="0"/>
              </a:rPr>
              <a:t>                   </a:t>
            </a:r>
            <a:r>
              <a:rPr lang="en-US" altLang="zh-CN" sz="2000" dirty="0">
                <a:latin typeface="Times New Roman" panose="02020603050405020304" pitchFamily="18" charset="0"/>
              </a:rPr>
              <a:t>7               9            10             3                  16             35</a:t>
            </a:r>
          </a:p>
          <a:p>
            <a:pPr lvl="1">
              <a:lnSpc>
                <a:spcPct val="90000"/>
              </a:lnSpc>
              <a:buFont typeface="Wingdings" panose="05000000000000000000" pitchFamily="2" charset="2"/>
              <a:buNone/>
              <a:defRPr/>
            </a:pPr>
            <a:endParaRPr lang="en-US" altLang="zh-CN" dirty="0">
              <a:latin typeface="Times New Roman" panose="02020603050405020304" pitchFamily="18" charset="0"/>
            </a:endParaRPr>
          </a:p>
          <a:p>
            <a:pPr marL="0" indent="0">
              <a:buFont typeface="Wingdings" panose="05000000000000000000" pitchFamily="2" charset="2"/>
              <a:buNone/>
              <a:defRPr/>
            </a:pPr>
            <a:r>
              <a:rPr lang="en-US" altLang="zh-CN" dirty="0"/>
              <a:t> </a:t>
            </a:r>
            <a:endParaRPr lang="en-US" altLang="zh-CN" dirty="0">
              <a:latin typeface="Times New Roman" panose="02020603050405020304" pitchFamily="18" charset="0"/>
            </a:endParaRPr>
          </a:p>
        </p:txBody>
      </p:sp>
      <p:sp>
        <p:nvSpPr>
          <p:cNvPr id="83971" name="矩形 1"/>
          <p:cNvSpPr>
            <a:spLocks noChangeArrowheads="1"/>
          </p:cNvSpPr>
          <p:nvPr/>
        </p:nvSpPr>
        <p:spPr bwMode="auto">
          <a:xfrm>
            <a:off x="695400" y="2033588"/>
            <a:ext cx="94329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2">
              <a:spcBef>
                <a:spcPct val="0"/>
              </a:spcBef>
              <a:buClrTx/>
              <a:buSzTx/>
              <a:buFontTx/>
              <a:buNone/>
            </a:pPr>
            <a:endParaRPr lang="en-US" altLang="zh-CN" sz="2000" b="0" dirty="0">
              <a:latin typeface="Times New Roman" panose="02020603050405020304" pitchFamily="18" charset="0"/>
              <a:ea typeface="Arial Unicode MS" panose="020B0604020202020204" pitchFamily="34" charset="-122"/>
              <a:cs typeface="Arial Unicode MS" panose="020B0604020202020204" pitchFamily="34" charset="-122"/>
            </a:endParaRPr>
          </a:p>
          <a:p>
            <a:pPr>
              <a:lnSpc>
                <a:spcPct val="90000"/>
              </a:lnSpc>
              <a:spcBef>
                <a:spcPct val="0"/>
              </a:spcBef>
              <a:buClrTx/>
              <a:buSzTx/>
              <a:buFont typeface="Wingdings" panose="05000000000000000000" pitchFamily="2" charset="2"/>
              <a:buNone/>
            </a:pPr>
            <a:r>
              <a:rPr lang="en-US" altLang="zh-CN" sz="2000" b="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immediate           |     rs1    |    funct3     |   </a:t>
            </a:r>
            <a:r>
              <a:rPr lang="en-US" altLang="zh-CN" sz="2000" b="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a:lnSpc>
                <a:spcPct val="9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240                       10              3              9               3</a:t>
            </a:r>
            <a:endParaRPr lang="en-US" altLang="zh-CN" b="0" u="sng"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83972" name="矩形 2"/>
          <p:cNvSpPr>
            <a:spLocks noChangeArrowheads="1"/>
          </p:cNvSpPr>
          <p:nvPr/>
        </p:nvSpPr>
        <p:spPr bwMode="auto">
          <a:xfrm>
            <a:off x="119063" y="2492375"/>
            <a:ext cx="280828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ld</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add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x21, x9        </a:t>
            </a:r>
          </a:p>
          <a:p>
            <a:pPr lvl="1">
              <a:lnSpc>
                <a:spcPct val="15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addi</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x9, 1            	</a:t>
            </a:r>
          </a:p>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sd</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endParaRPr lang="zh-CN" altLang="en-US"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691399836"/>
      </p:ext>
    </p:extLst>
  </p:cSld>
  <p:clrMapOvr>
    <a:masterClrMapping/>
  </p:clrMapOvr>
  <p:transition spd="med">
    <p:random/>
    <p:sndAc>
      <p:stSnd>
        <p:snd r:embed="rId3" name="chimes.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3651250" y="0"/>
            <a:ext cx="8540750" cy="65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a:solidFill>
                  <a:srgbClr val="FF3300"/>
                </a:solidFill>
                <a:effectLst/>
              </a:rPr>
              <a:t>RISC-V instruction encoding  </a:t>
            </a:r>
            <a:endParaRPr lang="en-US" altLang="zh-CN" sz="2800">
              <a:solidFill>
                <a:srgbClr val="000000"/>
              </a:solidFill>
              <a:effectLst/>
            </a:endParaRPr>
          </a:p>
        </p:txBody>
      </p:sp>
      <p:graphicFrame>
        <p:nvGraphicFramePr>
          <p:cNvPr id="347139" name="Group 3"/>
          <p:cNvGraphicFramePr>
            <a:graphicFrameLocks noGrp="1"/>
          </p:cNvGraphicFramePr>
          <p:nvPr/>
        </p:nvGraphicFramePr>
        <p:xfrm>
          <a:off x="1271588" y="620713"/>
          <a:ext cx="10080626" cy="2346326"/>
        </p:xfrm>
        <a:graphic>
          <a:graphicData uri="http://schemas.openxmlformats.org/drawingml/2006/table">
            <a:tbl>
              <a:tblPr/>
              <a:tblGrid>
                <a:gridCol w="1432731">
                  <a:extLst>
                    <a:ext uri="{9D8B030D-6E8A-4147-A177-3AD203B41FA5}">
                      <a16:colId xmlns:a16="http://schemas.microsoft.com/office/drawing/2014/main" val="20000"/>
                    </a:ext>
                  </a:extLst>
                </a:gridCol>
                <a:gridCol w="1206273">
                  <a:extLst>
                    <a:ext uri="{9D8B030D-6E8A-4147-A177-3AD203B41FA5}">
                      <a16:colId xmlns:a16="http://schemas.microsoft.com/office/drawing/2014/main" val="20001"/>
                    </a:ext>
                  </a:extLst>
                </a:gridCol>
                <a:gridCol w="541239">
                  <a:extLst>
                    <a:ext uri="{9D8B030D-6E8A-4147-A177-3AD203B41FA5}">
                      <a16:colId xmlns:a16="http://schemas.microsoft.com/office/drawing/2014/main" val="20002"/>
                    </a:ext>
                  </a:extLst>
                </a:gridCol>
                <a:gridCol w="618115">
                  <a:extLst>
                    <a:ext uri="{9D8B030D-6E8A-4147-A177-3AD203B41FA5}">
                      <a16:colId xmlns:a16="http://schemas.microsoft.com/office/drawing/2014/main" val="20003"/>
                    </a:ext>
                  </a:extLst>
                </a:gridCol>
                <a:gridCol w="618115">
                  <a:extLst>
                    <a:ext uri="{9D8B030D-6E8A-4147-A177-3AD203B41FA5}">
                      <a16:colId xmlns:a16="http://schemas.microsoft.com/office/drawing/2014/main" val="20004"/>
                    </a:ext>
                  </a:extLst>
                </a:gridCol>
                <a:gridCol w="618115">
                  <a:extLst>
                    <a:ext uri="{9D8B030D-6E8A-4147-A177-3AD203B41FA5}">
                      <a16:colId xmlns:a16="http://schemas.microsoft.com/office/drawing/2014/main" val="20005"/>
                    </a:ext>
                  </a:extLst>
                </a:gridCol>
                <a:gridCol w="795538">
                  <a:extLst>
                    <a:ext uri="{9D8B030D-6E8A-4147-A177-3AD203B41FA5}">
                      <a16:colId xmlns:a16="http://schemas.microsoft.com/office/drawing/2014/main" val="20006"/>
                    </a:ext>
                  </a:extLst>
                </a:gridCol>
                <a:gridCol w="904281">
                  <a:extLst>
                    <a:ext uri="{9D8B030D-6E8A-4147-A177-3AD203B41FA5}">
                      <a16:colId xmlns:a16="http://schemas.microsoft.com/office/drawing/2014/main" val="20007"/>
                    </a:ext>
                  </a:extLst>
                </a:gridCol>
                <a:gridCol w="3346219">
                  <a:extLst>
                    <a:ext uri="{9D8B030D-6E8A-4147-A177-3AD203B41FA5}">
                      <a16:colId xmlns:a16="http://schemas.microsoft.com/office/drawing/2014/main" val="20008"/>
                    </a:ext>
                  </a:extLst>
                </a:gridCol>
              </a:tblGrid>
              <a:tr h="33533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 </a:t>
                      </a:r>
                    </a:p>
                  </a:txBody>
                  <a:tcPr marL="91427" marR="91427"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Format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Example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Comment</a:t>
                      </a:r>
                    </a:p>
                  </a:txBody>
                  <a:tcPr marL="91427" marR="91427"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75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2"/>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endParaRPr kumimoji="0" lang="zh-CN" altLang="en-US"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x1,x2,1000</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val="10004"/>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35</a:t>
                      </a:r>
                      <a:endParaRPr kumimoji="0" lang="zh-CN" altLang="en-US"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pic>
        <p:nvPicPr>
          <p:cNvPr id="963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3140968"/>
            <a:ext cx="7519987" cy="360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355014"/>
      </p:ext>
    </p:extLst>
  </p:cSld>
  <p:clrMapOvr>
    <a:masterClrMapping/>
  </p:clrMapOvr>
  <p:transition spd="med">
    <p:random/>
    <p:sndAc>
      <p:stSnd>
        <p:snd r:embed="rId3" name="chimes.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p:cNvSpPr>
          <p:nvPr/>
        </p:nvSpPr>
        <p:spPr bwMode="auto">
          <a:xfrm>
            <a:off x="479376" y="282724"/>
            <a:ext cx="2664296"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Font typeface="Wingdings" panose="05000000000000000000" pitchFamily="2" charset="2"/>
              <a:buNone/>
            </a:pPr>
            <a:r>
              <a:rPr lang="zh-CN" altLang="en-US" sz="3200" dirty="0">
                <a:solidFill>
                  <a:srgbClr val="FF0000"/>
                </a:solidFill>
                <a:latin typeface="+mn-lt"/>
                <a:ea typeface="宋体" panose="02010600030101010101" pitchFamily="2" charset="-122"/>
                <a:cs typeface="Arial Unicode MS" panose="020B0604020202020204" pitchFamily="34" charset="-122"/>
              </a:rPr>
              <a:t>存储程序</a:t>
            </a:r>
            <a:endParaRPr lang="en-US" altLang="zh-CN" sz="3200" dirty="0">
              <a:solidFill>
                <a:srgbClr val="FF0000"/>
              </a:solidFill>
              <a:latin typeface="+mn-lt"/>
              <a:ea typeface="宋体" panose="02010600030101010101" pitchFamily="2" charset="-122"/>
              <a:cs typeface="Arial Unicode MS" panose="020B0604020202020204" pitchFamily="34" charset="-122"/>
            </a:endParaRPr>
          </a:p>
        </p:txBody>
      </p:sp>
      <p:pic>
        <p:nvPicPr>
          <p:cNvPr id="86019"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836712"/>
            <a:ext cx="39909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79376" y="1313062"/>
            <a:ext cx="7889875" cy="1539874"/>
          </a:xfrm>
          <a:prstGeom prst="rect">
            <a:avLst/>
          </a:prstGeom>
        </p:spPr>
        <p:txBody>
          <a:bodyPr/>
          <a:lstStyle/>
          <a:p>
            <a:pPr marL="357188" indent="-357188">
              <a:lnSpc>
                <a:spcPct val="90000"/>
              </a:lnSpc>
              <a:spcBef>
                <a:spcPct val="20000"/>
              </a:spcBef>
              <a:buSzPct val="75000"/>
              <a:buFont typeface="Wingdings" panose="05000000000000000000" pitchFamily="2" charset="2"/>
              <a:buChar char="p"/>
              <a:defRPr/>
            </a:pPr>
            <a:r>
              <a:rPr lang="zh-CN" altLang="en-US" sz="2400" b="0" kern="0" dirty="0">
                <a:solidFill>
                  <a:srgbClr val="FF0000"/>
                </a:solidFill>
                <a:latin typeface="+mn-lt"/>
                <a:ea typeface="宋体" charset="-122"/>
                <a:cs typeface="+mn-cs"/>
              </a:rPr>
              <a:t>计算机构造基于两个关键性的原则</a:t>
            </a:r>
            <a:endParaRPr lang="en-US" altLang="zh-CN" sz="2400" b="0" kern="0" dirty="0">
              <a:latin typeface="+mn-lt"/>
              <a:ea typeface="宋体" charset="-122"/>
              <a:cs typeface="+mn-cs"/>
            </a:endParaRPr>
          </a:p>
          <a:p>
            <a:pPr marL="800100" lvl="1" indent="-342900">
              <a:lnSpc>
                <a:spcPct val="90000"/>
              </a:lnSpc>
              <a:spcBef>
                <a:spcPct val="20000"/>
              </a:spcBef>
              <a:buSzPct val="75000"/>
              <a:buFont typeface="Wingdings" panose="05000000000000000000" pitchFamily="2" charset="2"/>
              <a:buChar char="n"/>
              <a:defRPr/>
            </a:pPr>
            <a:r>
              <a:rPr lang="zh-CN" altLang="en-US" sz="2400" b="0" kern="0" dirty="0">
                <a:latin typeface="+mn-lt"/>
                <a:ea typeface="宋体" charset="-122"/>
                <a:cs typeface="+mn-cs"/>
              </a:rPr>
              <a:t>指令以数据形式表示</a:t>
            </a:r>
            <a:endParaRPr lang="en-US" altLang="zh-CN" sz="2400" b="0" kern="0" dirty="0">
              <a:latin typeface="+mn-lt"/>
              <a:ea typeface="宋体" charset="-122"/>
              <a:cs typeface="+mn-cs"/>
            </a:endParaRPr>
          </a:p>
          <a:p>
            <a:pPr marL="800100" lvl="1" indent="-342900">
              <a:lnSpc>
                <a:spcPct val="90000"/>
              </a:lnSpc>
              <a:spcBef>
                <a:spcPct val="20000"/>
              </a:spcBef>
              <a:buSzPct val="75000"/>
              <a:buFont typeface="Wingdings" panose="05000000000000000000" pitchFamily="2" charset="2"/>
              <a:buChar char="n"/>
              <a:defRPr/>
            </a:pPr>
            <a:r>
              <a:rPr lang="zh-CN" altLang="en-US" sz="2400" b="0" kern="0" dirty="0">
                <a:latin typeface="+mn-lt"/>
                <a:ea typeface="宋体" charset="-122"/>
                <a:cs typeface="+mn-cs"/>
              </a:rPr>
              <a:t>和数据一样，程序存储在存储器中，并且可以读写</a:t>
            </a:r>
            <a:endParaRPr lang="en-US" altLang="zh-CN" sz="2400" b="0" kern="0" dirty="0">
              <a:latin typeface="+mn-lt"/>
              <a:ea typeface="宋体" charset="-122"/>
              <a:cs typeface="+mn-cs"/>
            </a:endParaRPr>
          </a:p>
          <a:p>
            <a:pPr>
              <a:lnSpc>
                <a:spcPct val="90000"/>
              </a:lnSpc>
              <a:spcBef>
                <a:spcPct val="20000"/>
              </a:spcBef>
              <a:buClr>
                <a:schemeClr val="bg2"/>
              </a:buClr>
              <a:buSzPct val="75000"/>
              <a:defRPr/>
            </a:pPr>
            <a:endParaRPr lang="en-US" altLang="zh-CN" sz="2400" b="0" kern="0" dirty="0">
              <a:latin typeface="+mn-lt"/>
              <a:ea typeface="宋体" charset="-122"/>
              <a:cs typeface="+mn-cs"/>
            </a:endParaRPr>
          </a:p>
        </p:txBody>
      </p:sp>
    </p:spTree>
    <p:extLst>
      <p:ext uri="{BB962C8B-B14F-4D97-AF65-F5344CB8AC3E}">
        <p14:creationId xmlns:p14="http://schemas.microsoft.com/office/powerpoint/2010/main" val="33724083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639616" y="2132856"/>
            <a:ext cx="7849480" cy="2376264"/>
          </a:xfrm>
        </p:spPr>
        <p:txBody>
          <a:bodyPr>
            <a:normAutofit/>
          </a:bodyPr>
          <a:lstStyle/>
          <a:p>
            <a:pPr algn="ctr"/>
            <a:r>
              <a:rPr lang="en-US" altLang="zh-CN" sz="6000" b="1" dirty="0">
                <a:solidFill>
                  <a:schemeClr val="accent1">
                    <a:lumMod val="50000"/>
                  </a:schemeClr>
                </a:solidFill>
              </a:rPr>
              <a:t>6   logical operations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3689161143"/>
      </p:ext>
    </p:extLst>
  </p:cSld>
  <p:clrMapOvr>
    <a:masterClrMapping/>
  </p:clrMapOvr>
  <p:transition spd="med">
    <p:random/>
    <p:sndAc>
      <p:stSnd>
        <p:snd r:embed="rId2" name="chimes.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5"/>
          <p:cNvSpPr>
            <a:spLocks noRot="1" noChangeArrowheads="1"/>
          </p:cNvSpPr>
          <p:nvPr/>
        </p:nvSpPr>
        <p:spPr bwMode="auto">
          <a:xfrm>
            <a:off x="1199456" y="584981"/>
            <a:ext cx="112474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t>逻辑左移</a:t>
            </a:r>
            <a:r>
              <a:rPr lang="en-US" altLang="zh-CN" b="0" dirty="0"/>
              <a:t>=</a:t>
            </a:r>
            <a:r>
              <a:rPr lang="zh-CN" altLang="en-US" b="0" dirty="0"/>
              <a:t>算数左移，右边统一添</a:t>
            </a:r>
            <a:r>
              <a:rPr lang="en-US" altLang="zh-CN" b="0" dirty="0"/>
              <a:t>0 </a:t>
            </a:r>
          </a:p>
          <a:p>
            <a:r>
              <a:rPr lang="zh-CN" altLang="en-US" b="0" dirty="0"/>
              <a:t>逻辑右移，左边统一添</a:t>
            </a:r>
            <a:r>
              <a:rPr lang="en-US" altLang="zh-CN" b="0" dirty="0"/>
              <a:t>0 </a:t>
            </a:r>
          </a:p>
          <a:p>
            <a:r>
              <a:rPr lang="zh-CN" altLang="en-US" b="0" dirty="0"/>
              <a:t>算数右移，左边添加的数和符号有关</a:t>
            </a:r>
          </a:p>
          <a:p>
            <a:endParaRPr lang="en-US" altLang="zh-CN" sz="2600" b="0" dirty="0">
              <a:ea typeface="Arial Unicode MS" panose="020B0604020202020204" pitchFamily="34" charset="-122"/>
              <a:cs typeface="Arial Unicode MS" panose="020B0604020202020204" pitchFamily="34" charset="-122"/>
            </a:endParaRPr>
          </a:p>
          <a:p>
            <a:endParaRPr lang="zh-CN" altLang="en-US" sz="2600"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pic>
        <p:nvPicPr>
          <p:cNvPr id="98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40" y="2193454"/>
            <a:ext cx="9793288"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9350152" y="2852837"/>
            <a:ext cx="720080" cy="23762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0000"/>
              </a:solidFill>
              <a:effectLst/>
              <a:latin typeface="Arial" pitchFamily="34" charset="0"/>
              <a:ea typeface="宋体" pitchFamily="2" charset="-122"/>
            </a:endParaRPr>
          </a:p>
        </p:txBody>
      </p:sp>
      <p:sp>
        <p:nvSpPr>
          <p:cNvPr id="3" name="矩形: 圆角 2">
            <a:extLst>
              <a:ext uri="{FF2B5EF4-FFF2-40B4-BE49-F238E27FC236}">
                <a16:creationId xmlns:a16="http://schemas.microsoft.com/office/drawing/2014/main" id="{2CA92CD2-224A-4841-A438-A43F43467772}"/>
              </a:ext>
            </a:extLst>
          </p:cNvPr>
          <p:cNvSpPr/>
          <p:nvPr/>
        </p:nvSpPr>
        <p:spPr>
          <a:xfrm>
            <a:off x="9026116" y="5229101"/>
            <a:ext cx="720080" cy="360139"/>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580064"/>
      </p:ext>
    </p:extLst>
  </p:cSld>
  <p:clrMapOvr>
    <a:masterClrMapping/>
  </p:clrMapOvr>
  <p:transition spd="med">
    <p:random/>
    <p:sndAc>
      <p:stSnd>
        <p:snd r:embed="rId3" name="chimes.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a:defRPr/>
            </a:pPr>
            <a:r>
              <a:rPr lang="en-US" altLang="zh-CN" dirty="0"/>
              <a:t>Shift</a:t>
            </a:r>
            <a:r>
              <a:rPr lang="en-US" altLang="en-US" dirty="0"/>
              <a:t> Operations</a:t>
            </a:r>
            <a:endParaRPr lang="zh-CN" altLang="en-US" dirty="0"/>
          </a:p>
        </p:txBody>
      </p:sp>
      <p:sp>
        <p:nvSpPr>
          <p:cNvPr id="100354" name="Rectangle 2"/>
          <p:cNvSpPr>
            <a:spLocks noGrp="1" noChangeArrowheads="1"/>
          </p:cNvSpPr>
          <p:nvPr>
            <p:ph idx="1"/>
          </p:nvPr>
        </p:nvSpPr>
        <p:spPr>
          <a:xfrm>
            <a:off x="1803400" y="1412875"/>
            <a:ext cx="8864600" cy="3816350"/>
          </a:xfrm>
        </p:spPr>
        <p:txBody>
          <a:bodyPr/>
          <a:lstStyle/>
          <a:p>
            <a:r>
              <a:rPr lang="en-US" altLang="zh-CN" sz="2600" i="1" dirty="0">
                <a:solidFill>
                  <a:srgbClr val="FF3300"/>
                </a:solidFill>
              </a:rPr>
              <a:t>I </a:t>
            </a:r>
            <a:r>
              <a:rPr lang="zh-CN" altLang="en-US" sz="2600" i="1" dirty="0">
                <a:solidFill>
                  <a:srgbClr val="FF3300"/>
                </a:solidFill>
              </a:rPr>
              <a:t>型指令</a:t>
            </a:r>
            <a:endParaRPr lang="en-US" altLang="zh-CN" sz="2600" dirty="0"/>
          </a:p>
          <a:p>
            <a:pPr lvl="1">
              <a:buFont typeface="Wingdings" panose="05000000000000000000" pitchFamily="2" charset="2"/>
              <a:buNone/>
            </a:pPr>
            <a:endParaRPr lang="en-US" altLang="zh-CN" sz="2200" dirty="0">
              <a:latin typeface="Times New Roman" panose="02020603050405020304" pitchFamily="18" charset="0"/>
            </a:endParaRPr>
          </a:p>
          <a:p>
            <a:pPr lvl="1">
              <a:buFont typeface="Wingdings" panose="05000000000000000000" pitchFamily="2" charset="2"/>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slli</a:t>
            </a:r>
            <a:r>
              <a:rPr lang="en-US" altLang="zh-CN" sz="2200" dirty="0">
                <a:latin typeface="Times New Roman" panose="02020603050405020304" pitchFamily="18" charset="0"/>
              </a:rPr>
              <a:t> x11, x19, 4	// reg x11=reg x19 &lt;&lt; 4 bit</a:t>
            </a:r>
          </a:p>
        </p:txBody>
      </p:sp>
      <p:sp>
        <p:nvSpPr>
          <p:cNvPr id="100355" name="Line 3"/>
          <p:cNvSpPr>
            <a:spLocks noChangeShapeType="1"/>
          </p:cNvSpPr>
          <p:nvPr/>
        </p:nvSpPr>
        <p:spPr bwMode="auto">
          <a:xfrm flipH="1">
            <a:off x="4079776" y="2924944"/>
            <a:ext cx="3384550" cy="0"/>
          </a:xfrm>
          <a:prstGeom prst="line">
            <a:avLst/>
          </a:prstGeom>
          <a:noFill/>
          <a:ln w="5715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9188" name="Group 4"/>
          <p:cNvGraphicFramePr>
            <a:graphicFrameLocks noGrp="1"/>
          </p:cNvGraphicFramePr>
          <p:nvPr>
            <p:extLst>
              <p:ext uri="{D42A27DB-BD31-4B8C-83A1-F6EECF244321}">
                <p14:modId xmlns:p14="http://schemas.microsoft.com/office/powerpoint/2010/main" val="4183115549"/>
              </p:ext>
            </p:extLst>
          </p:nvPr>
        </p:nvGraphicFramePr>
        <p:xfrm>
          <a:off x="2063749" y="3460341"/>
          <a:ext cx="8064501" cy="844563"/>
        </p:xfrm>
        <a:graphic>
          <a:graphicData uri="http://schemas.openxmlformats.org/drawingml/2006/table">
            <a:tbl>
              <a:tblPr/>
              <a:tblGrid>
                <a:gridCol w="1130097">
                  <a:extLst>
                    <a:ext uri="{9D8B030D-6E8A-4147-A177-3AD203B41FA5}">
                      <a16:colId xmlns:a16="http://schemas.microsoft.com/office/drawing/2014/main" val="20000"/>
                    </a:ext>
                  </a:extLst>
                </a:gridCol>
                <a:gridCol w="1558624">
                  <a:extLst>
                    <a:ext uri="{9D8B030D-6E8A-4147-A177-3AD203B41FA5}">
                      <a16:colId xmlns:a16="http://schemas.microsoft.com/office/drawing/2014/main" val="20001"/>
                    </a:ext>
                  </a:extLst>
                </a:gridCol>
                <a:gridCol w="1344360">
                  <a:extLst>
                    <a:ext uri="{9D8B030D-6E8A-4147-A177-3AD203B41FA5}">
                      <a16:colId xmlns:a16="http://schemas.microsoft.com/office/drawing/2014/main" val="20002"/>
                    </a:ext>
                  </a:extLst>
                </a:gridCol>
                <a:gridCol w="1344361">
                  <a:extLst>
                    <a:ext uri="{9D8B030D-6E8A-4147-A177-3AD203B41FA5}">
                      <a16:colId xmlns:a16="http://schemas.microsoft.com/office/drawing/2014/main" val="20003"/>
                    </a:ext>
                  </a:extLst>
                </a:gridCol>
                <a:gridCol w="1344360">
                  <a:extLst>
                    <a:ext uri="{9D8B030D-6E8A-4147-A177-3AD203B41FA5}">
                      <a16:colId xmlns:a16="http://schemas.microsoft.com/office/drawing/2014/main" val="20004"/>
                    </a:ext>
                  </a:extLst>
                </a:gridCol>
                <a:gridCol w="1342699">
                  <a:extLst>
                    <a:ext uri="{9D8B030D-6E8A-4147-A177-3AD203B41FA5}">
                      <a16:colId xmlns:a16="http://schemas.microsoft.com/office/drawing/2014/main" val="20005"/>
                    </a:ext>
                  </a:extLst>
                </a:gridCol>
              </a:tblGrid>
              <a:tr h="448321">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Funct6</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immediate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rs1</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funct3</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rd</a:t>
                      </a:r>
                      <a:endPar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opcode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2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36" marR="91436"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0378" name="Text Box 11"/>
          <p:cNvSpPr txBox="1">
            <a:spLocks noChangeArrowheads="1"/>
          </p:cNvSpPr>
          <p:nvPr/>
        </p:nvSpPr>
        <p:spPr bwMode="auto">
          <a:xfrm>
            <a:off x="2235199" y="4293779"/>
            <a:ext cx="798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79" name="Text Box 12"/>
          <p:cNvSpPr txBox="1">
            <a:spLocks noChangeArrowheads="1"/>
          </p:cNvSpPr>
          <p:nvPr/>
        </p:nvSpPr>
        <p:spPr bwMode="auto">
          <a:xfrm>
            <a:off x="9120187"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7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0" name="Text Box 14"/>
          <p:cNvSpPr txBox="1">
            <a:spLocks noChangeArrowheads="1"/>
          </p:cNvSpPr>
          <p:nvPr/>
        </p:nvSpPr>
        <p:spPr bwMode="auto">
          <a:xfrm>
            <a:off x="5087937" y="429377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1" name="Text Box 15"/>
          <p:cNvSpPr txBox="1">
            <a:spLocks noChangeArrowheads="1"/>
          </p:cNvSpPr>
          <p:nvPr/>
        </p:nvSpPr>
        <p:spPr bwMode="auto">
          <a:xfrm>
            <a:off x="7786687"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2" name="Text Box 16"/>
          <p:cNvSpPr txBox="1">
            <a:spLocks noChangeArrowheads="1"/>
          </p:cNvSpPr>
          <p:nvPr/>
        </p:nvSpPr>
        <p:spPr bwMode="auto">
          <a:xfrm>
            <a:off x="6451599" y="427472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3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3" name="Text Box 11"/>
          <p:cNvSpPr txBox="1">
            <a:spLocks noChangeArrowheads="1"/>
          </p:cNvSpPr>
          <p:nvPr/>
        </p:nvSpPr>
        <p:spPr bwMode="auto">
          <a:xfrm>
            <a:off x="3681412" y="4293779"/>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71020601"/>
      </p:ext>
    </p:extLst>
  </p:cSld>
  <p:clrMapOvr>
    <a:masterClrMapping/>
  </p:clrMapOvr>
  <p:transition spd="med">
    <p:random/>
    <p:sndAc>
      <p:stSnd>
        <p:snd r:embed="rId3" name="chimes.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838200" y="285129"/>
            <a:ext cx="10515600" cy="1325563"/>
          </a:xfrm>
        </p:spPr>
        <p:txBody>
          <a:bodyPr/>
          <a:lstStyle/>
          <a:p>
            <a:pPr>
              <a:defRPr/>
            </a:pPr>
            <a:r>
              <a:rPr lang="en-US" altLang="zh-CN" dirty="0"/>
              <a:t>And</a:t>
            </a:r>
            <a:r>
              <a:rPr lang="en-US" altLang="en-US" dirty="0"/>
              <a:t> Operations</a:t>
            </a:r>
            <a:endParaRPr lang="zh-CN" altLang="en-US" dirty="0"/>
          </a:p>
        </p:txBody>
      </p:sp>
      <p:sp>
        <p:nvSpPr>
          <p:cNvPr id="102402" name="Rectangle 2"/>
          <p:cNvSpPr>
            <a:spLocks noGrp="1" noChangeArrowheads="1"/>
          </p:cNvSpPr>
          <p:nvPr>
            <p:ph idx="1"/>
          </p:nvPr>
        </p:nvSpPr>
        <p:spPr>
          <a:xfrm>
            <a:off x="1271464" y="1562100"/>
            <a:ext cx="8396288" cy="4930775"/>
          </a:xfrm>
        </p:spPr>
        <p:txBody>
          <a:bodyPr/>
          <a:lstStyle/>
          <a:p>
            <a:pPr eaLnBrk="1" hangingPunct="1"/>
            <a:r>
              <a:rPr lang="en-US" altLang="en-US" dirty="0"/>
              <a:t>Useful to mask bits</a:t>
            </a:r>
            <a:r>
              <a:rPr lang="zh-CN" altLang="en-US" dirty="0"/>
              <a:t>掩码</a:t>
            </a:r>
            <a:endParaRPr lang="en-US" altLang="en-US" dirty="0"/>
          </a:p>
        </p:txBody>
      </p:sp>
      <p:sp>
        <p:nvSpPr>
          <p:cNvPr id="102403" name="矩形 1"/>
          <p:cNvSpPr>
            <a:spLocks noChangeArrowheads="1"/>
          </p:cNvSpPr>
          <p:nvPr/>
        </p:nvSpPr>
        <p:spPr bwMode="auto">
          <a:xfrm>
            <a:off x="2135560" y="2285825"/>
            <a:ext cx="233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spcAft>
                <a:spcPct val="30000"/>
              </a:spcAft>
              <a:buClrTx/>
              <a:buSzTx/>
              <a:buFont typeface="Wingdings" panose="05000000000000000000" pitchFamily="2" charset="2"/>
              <a:buNone/>
            </a:pPr>
            <a:r>
              <a:rPr lang="en-US" altLang="en-US" sz="2000" dirty="0">
                <a:latin typeface="Lucida Console" panose="020B0609040504020204" pitchFamily="49" charset="0"/>
                <a:ea typeface="Arial Unicode MS" panose="020B0604020202020204" pitchFamily="34" charset="-122"/>
                <a:cs typeface="Arial Unicode MS" panose="020B0604020202020204" pitchFamily="34" charset="-122"/>
              </a:rPr>
              <a:t>and x9,x10,x11</a:t>
            </a:r>
            <a:endParaRPr lang="en-AU" altLang="en-US" sz="20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03428" name="Rectangle 2"/>
          <p:cNvSpPr>
            <a:spLocks noChangeArrowheads="1"/>
          </p:cNvSpPr>
          <p:nvPr/>
        </p:nvSpPr>
        <p:spPr bwMode="auto">
          <a:xfrm>
            <a:off x="8759825" y="4227513"/>
            <a:ext cx="431800" cy="1604962"/>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a:latin typeface="Arial" panose="020B0604020202020204" pitchFamily="34" charset="0"/>
              <a:ea typeface="Arial Unicode MS"/>
              <a:cs typeface="Arial Unicode MS"/>
            </a:endParaRPr>
          </a:p>
        </p:txBody>
      </p:sp>
      <p:sp>
        <p:nvSpPr>
          <p:cNvPr id="102405" name="Text Box 5"/>
          <p:cNvSpPr txBox="1">
            <a:spLocks noChangeArrowheads="1"/>
          </p:cNvSpPr>
          <p:nvPr/>
        </p:nvSpPr>
        <p:spPr bwMode="auto">
          <a:xfrm>
            <a:off x="2705100" y="4268788"/>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16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6" name="Text Box 7"/>
          <p:cNvSpPr txBox="1">
            <a:spLocks noChangeArrowheads="1"/>
          </p:cNvSpPr>
          <p:nvPr/>
        </p:nvSpPr>
        <p:spPr bwMode="auto">
          <a:xfrm>
            <a:off x="2063750" y="42687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7" name="Text Box 8"/>
          <p:cNvSpPr txBox="1">
            <a:spLocks noChangeArrowheads="1"/>
          </p:cNvSpPr>
          <p:nvPr/>
        </p:nvSpPr>
        <p:spPr bwMode="auto">
          <a:xfrm>
            <a:off x="2063750" y="4829175"/>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8" name="Text Box 10"/>
          <p:cNvSpPr txBox="1">
            <a:spLocks noChangeArrowheads="1"/>
          </p:cNvSpPr>
          <p:nvPr/>
        </p:nvSpPr>
        <p:spPr bwMode="auto">
          <a:xfrm>
            <a:off x="2063750" y="5476875"/>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9" name="Text Box 5"/>
          <p:cNvSpPr txBox="1">
            <a:spLocks noChangeArrowheads="1"/>
          </p:cNvSpPr>
          <p:nvPr/>
        </p:nvSpPr>
        <p:spPr bwMode="auto">
          <a:xfrm>
            <a:off x="2705100" y="4829175"/>
            <a:ext cx="79994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10" name="Text Box 5"/>
          <p:cNvSpPr txBox="1">
            <a:spLocks noChangeArrowheads="1"/>
          </p:cNvSpPr>
          <p:nvPr/>
        </p:nvSpPr>
        <p:spPr bwMode="auto">
          <a:xfrm>
            <a:off x="2705100" y="5434013"/>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97962145"/>
      </p:ext>
    </p:extLst>
  </p:cSld>
  <p:clrMapOvr>
    <a:masterClrMapping/>
  </p:clrMapOvr>
  <p:transition spd="med">
    <p:random/>
    <p:sndAc>
      <p:stSnd>
        <p:snd r:embed="rId3" name="chimes.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OR Operations</a:t>
            </a:r>
            <a:endParaRPr lang="zh-CN" altLang="en-US" dirty="0"/>
          </a:p>
        </p:txBody>
      </p:sp>
      <p:sp>
        <p:nvSpPr>
          <p:cNvPr id="104451" name="内容占位符 2"/>
          <p:cNvSpPr>
            <a:spLocks noGrp="1"/>
          </p:cNvSpPr>
          <p:nvPr>
            <p:ph idx="1"/>
          </p:nvPr>
        </p:nvSpPr>
        <p:spPr>
          <a:xfrm>
            <a:off x="609600" y="1557338"/>
            <a:ext cx="10972800" cy="1620837"/>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sz="2800">
                <a:latin typeface="Lucida Console" panose="020B0609040504020204" pitchFamily="49" charset="0"/>
              </a:rPr>
              <a:t>	or x9,x10,x11</a:t>
            </a:r>
            <a:endParaRPr lang="en-AU" altLang="en-US" sz="2800">
              <a:latin typeface="Lucida Console" panose="020B0609040504020204" pitchFamily="49" charset="0"/>
            </a:endParaRPr>
          </a:p>
        </p:txBody>
      </p:sp>
      <p:sp>
        <p:nvSpPr>
          <p:cNvPr id="105476" name="Rectangle 2"/>
          <p:cNvSpPr>
            <a:spLocks noChangeArrowheads="1"/>
          </p:cNvSpPr>
          <p:nvPr/>
        </p:nvSpPr>
        <p:spPr bwMode="auto">
          <a:xfrm>
            <a:off x="8759825" y="3362325"/>
            <a:ext cx="1179513" cy="1604963"/>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a:latin typeface="Arial" panose="020B0604020202020204" pitchFamily="34" charset="0"/>
              <a:ea typeface="Arial Unicode MS"/>
              <a:cs typeface="Arial Unicode MS"/>
            </a:endParaRPr>
          </a:p>
        </p:txBody>
      </p:sp>
      <p:sp>
        <p:nvSpPr>
          <p:cNvPr id="104453" name="Text Box 5"/>
          <p:cNvSpPr txBox="1">
            <a:spLocks noChangeArrowheads="1"/>
          </p:cNvSpPr>
          <p:nvPr/>
        </p:nvSpPr>
        <p:spPr bwMode="auto">
          <a:xfrm>
            <a:off x="1181100" y="34036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4" name="Text Box 7"/>
          <p:cNvSpPr txBox="1">
            <a:spLocks noChangeArrowheads="1"/>
          </p:cNvSpPr>
          <p:nvPr/>
        </p:nvSpPr>
        <p:spPr bwMode="auto">
          <a:xfrm>
            <a:off x="539750" y="3403600"/>
            <a:ext cx="81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5" name="Text Box 8"/>
          <p:cNvSpPr txBox="1">
            <a:spLocks noChangeArrowheads="1"/>
          </p:cNvSpPr>
          <p:nvPr/>
        </p:nvSpPr>
        <p:spPr bwMode="auto">
          <a:xfrm>
            <a:off x="539750" y="396398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6" name="Text Box 10"/>
          <p:cNvSpPr txBox="1">
            <a:spLocks noChangeArrowheads="1"/>
          </p:cNvSpPr>
          <p:nvPr/>
        </p:nvSpPr>
        <p:spPr bwMode="auto">
          <a:xfrm>
            <a:off x="539750" y="4611688"/>
            <a:ext cx="628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7" name="Text Box 5"/>
          <p:cNvSpPr txBox="1">
            <a:spLocks noChangeArrowheads="1"/>
          </p:cNvSpPr>
          <p:nvPr/>
        </p:nvSpPr>
        <p:spPr bwMode="auto">
          <a:xfrm>
            <a:off x="1181100" y="39878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8" name="Text Box 5"/>
          <p:cNvSpPr txBox="1">
            <a:spLocks noChangeArrowheads="1"/>
          </p:cNvSpPr>
          <p:nvPr/>
        </p:nvSpPr>
        <p:spPr bwMode="auto">
          <a:xfrm>
            <a:off x="1181100" y="4568825"/>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76989996"/>
      </p:ext>
    </p:extLst>
  </p:cSld>
  <p:clrMapOvr>
    <a:masterClrMapping/>
  </p:clrMapOvr>
  <p:transition spd="med">
    <p:random/>
    <p:sndAc>
      <p:stSnd>
        <p:snd r:embed="rId2" name="chimes.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XOR Operations</a:t>
            </a:r>
            <a:endParaRPr lang="zh-CN" altLang="en-US" dirty="0"/>
          </a:p>
        </p:txBody>
      </p:sp>
      <p:sp>
        <p:nvSpPr>
          <p:cNvPr id="105475" name="内容占位符 2"/>
          <p:cNvSpPr>
            <a:spLocks noGrp="1"/>
          </p:cNvSpPr>
          <p:nvPr>
            <p:ph idx="1"/>
          </p:nvPr>
        </p:nvSpPr>
        <p:spPr>
          <a:xfrm>
            <a:off x="623392" y="1303321"/>
            <a:ext cx="10972800" cy="2263426"/>
          </a:xfrm>
        </p:spPr>
        <p:txBody>
          <a:bodyPr/>
          <a:lstStyle/>
          <a:p>
            <a:pPr eaLnBrk="1" hangingPunct="1"/>
            <a:r>
              <a:rPr lang="en-US" altLang="en-US" dirty="0"/>
              <a:t>Differencing operation</a:t>
            </a:r>
          </a:p>
          <a:p>
            <a:pPr lvl="1" eaLnBrk="1" hangingPunct="1"/>
            <a:r>
              <a:rPr lang="en-US" altLang="en-US" dirty="0"/>
              <a:t>Set some bits to 1, leave others unchanged</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xor</a:t>
            </a:r>
            <a:r>
              <a:rPr lang="en-US" altLang="en-US" sz="2800" dirty="0">
                <a:latin typeface="Lucida Console" panose="020B0609040504020204" pitchFamily="49" charset="0"/>
              </a:rPr>
              <a:t> x9,x10,x12  </a:t>
            </a:r>
          </a:p>
          <a:p>
            <a:pPr>
              <a:spcBef>
                <a:spcPct val="50000"/>
              </a:spcBef>
              <a:spcAft>
                <a:spcPct val="30000"/>
              </a:spcAft>
              <a:buNone/>
            </a:pPr>
            <a:r>
              <a:rPr lang="en-US" altLang="en-US" dirty="0">
                <a:latin typeface="Lucida Console" panose="020B0609040504020204" pitchFamily="49" charset="0"/>
              </a:rPr>
              <a:t>  </a:t>
            </a:r>
            <a:r>
              <a:rPr lang="en-US" altLang="en-US" dirty="0" err="1">
                <a:solidFill>
                  <a:srgbClr val="0000FF"/>
                </a:solidFill>
                <a:latin typeface="Lucida Console" panose="020B0609040504020204" pitchFamily="49" charset="0"/>
              </a:rPr>
              <a:t>xor</a:t>
            </a:r>
            <a:r>
              <a:rPr lang="en-US" altLang="zh-CN" dirty="0" err="1">
                <a:solidFill>
                  <a:srgbClr val="0000FF"/>
                </a:solidFill>
                <a:latin typeface="Lucida Console" panose="020B0609040504020204" pitchFamily="49" charset="0"/>
              </a:rPr>
              <a:t>i</a:t>
            </a:r>
            <a:r>
              <a:rPr lang="en-US" altLang="en-US" dirty="0">
                <a:solidFill>
                  <a:srgbClr val="0000FF"/>
                </a:solidFill>
                <a:latin typeface="Lucida Console" panose="020B0609040504020204" pitchFamily="49" charset="0"/>
              </a:rPr>
              <a:t> x10,x10,</a:t>
            </a:r>
            <a:r>
              <a:rPr lang="en-US" altLang="zh-CN" dirty="0">
                <a:solidFill>
                  <a:srgbClr val="0000FF"/>
                </a:solidFill>
                <a:latin typeface="Lucida Console" panose="020B0609040504020204" pitchFamily="49" charset="0"/>
              </a:rPr>
              <a:t>-1</a:t>
            </a:r>
            <a:r>
              <a:rPr lang="en-US" altLang="en-US" dirty="0">
                <a:solidFill>
                  <a:srgbClr val="0000FF"/>
                </a:solidFill>
                <a:latin typeface="Lucida Console" panose="020B0609040504020204" pitchFamily="49" charset="0"/>
              </a:rPr>
              <a:t>  </a:t>
            </a:r>
            <a:r>
              <a:rPr lang="en-US" altLang="en-US" dirty="0">
                <a:latin typeface="Lucida Console" panose="020B0609040504020204" pitchFamily="49" charset="0"/>
              </a:rPr>
              <a:t>// </a:t>
            </a:r>
            <a:r>
              <a:rPr lang="en-US" altLang="zh-CN" dirty="0">
                <a:latin typeface="Lucida Console" panose="020B0609040504020204" pitchFamily="49" charset="0"/>
              </a:rPr>
              <a:t>==  </a:t>
            </a:r>
            <a:r>
              <a:rPr lang="en-US" altLang="en-US" dirty="0">
                <a:solidFill>
                  <a:srgbClr val="00B050"/>
                </a:solidFill>
                <a:latin typeface="Lucida Console" panose="020B0609040504020204" pitchFamily="49" charset="0"/>
              </a:rPr>
              <a:t>NOT x10</a:t>
            </a:r>
            <a:endParaRPr lang="en-AU" altLang="en-US" sz="2800" dirty="0">
              <a:latin typeface="Lucida Console" panose="020B0609040504020204" pitchFamily="49" charset="0"/>
            </a:endParaRPr>
          </a:p>
        </p:txBody>
      </p:sp>
      <p:sp>
        <p:nvSpPr>
          <p:cNvPr id="106500" name="Rectangle 2"/>
          <p:cNvSpPr>
            <a:spLocks noChangeArrowheads="1"/>
          </p:cNvSpPr>
          <p:nvPr/>
        </p:nvSpPr>
        <p:spPr bwMode="auto">
          <a:xfrm>
            <a:off x="9264650" y="3820765"/>
            <a:ext cx="1008063" cy="1768475"/>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a:latin typeface="Arial" panose="020B0604020202020204" pitchFamily="34" charset="0"/>
              <a:ea typeface="Arial Unicode MS"/>
              <a:cs typeface="Arial Unicode MS"/>
            </a:endParaRPr>
          </a:p>
        </p:txBody>
      </p:sp>
      <p:sp>
        <p:nvSpPr>
          <p:cNvPr id="105477" name="Text Box 5"/>
          <p:cNvSpPr txBox="1">
            <a:spLocks noChangeArrowheads="1"/>
          </p:cNvSpPr>
          <p:nvPr/>
        </p:nvSpPr>
        <p:spPr bwMode="auto">
          <a:xfrm>
            <a:off x="1181100" y="3981102"/>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00000000  00000000  00000000 00000000 00000000  00000000 00001101  11 000000</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8" name="Text Box 7"/>
          <p:cNvSpPr txBox="1">
            <a:spLocks noChangeArrowheads="1"/>
          </p:cNvSpPr>
          <p:nvPr/>
        </p:nvSpPr>
        <p:spPr bwMode="auto">
          <a:xfrm>
            <a:off x="539750" y="3981102"/>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9" name="Text Box 8"/>
          <p:cNvSpPr txBox="1">
            <a:spLocks noChangeArrowheads="1"/>
          </p:cNvSpPr>
          <p:nvPr/>
        </p:nvSpPr>
        <p:spPr bwMode="auto">
          <a:xfrm>
            <a:off x="539750" y="454149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Arial" panose="020B0604020202020204" pitchFamily="34" charset="0"/>
                <a:ea typeface="Arial Unicode MS" panose="020B0604020202020204" pitchFamily="34" charset="-122"/>
                <a:cs typeface="Arial Unicode MS" panose="020B0604020202020204" pitchFamily="34" charset="-122"/>
              </a:rPr>
              <a:t>x12</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0" name="Text Box 10"/>
          <p:cNvSpPr txBox="1">
            <a:spLocks noChangeArrowheads="1"/>
          </p:cNvSpPr>
          <p:nvPr/>
        </p:nvSpPr>
        <p:spPr bwMode="auto">
          <a:xfrm>
            <a:off x="539750" y="5189190"/>
            <a:ext cx="585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1" name="Text Box 5"/>
          <p:cNvSpPr txBox="1">
            <a:spLocks noChangeArrowheads="1"/>
          </p:cNvSpPr>
          <p:nvPr/>
        </p:nvSpPr>
        <p:spPr bwMode="auto">
          <a:xfrm>
            <a:off x="1181100" y="456355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 11111111    11111111    11111111   11111111   11111111    11111111   11111111   11111111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2" name="Text Box 5"/>
          <p:cNvSpPr txBox="1">
            <a:spLocks noChangeArrowheads="1"/>
          </p:cNvSpPr>
          <p:nvPr/>
        </p:nvSpPr>
        <p:spPr bwMode="auto">
          <a:xfrm>
            <a:off x="1181100" y="514632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 11111111    11111111    11111111   11111111   11111111    11111111   11110010  00111111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003558937"/>
      </p:ext>
    </p:extLst>
  </p:cSld>
  <p:clrMapOvr>
    <a:masterClrMapping/>
  </p:clrMapOvr>
  <p:transition spd="med">
    <p:random/>
    <p:sndAc>
      <p:stSnd>
        <p:snd r:embed="rId3" name="chimes.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2132856"/>
            <a:ext cx="7849480" cy="2376264"/>
          </a:xfrm>
        </p:spPr>
        <p:txBody>
          <a:bodyPr>
            <a:normAutofit/>
          </a:bodyPr>
          <a:lstStyle/>
          <a:p>
            <a:pPr algn="ctr"/>
            <a:r>
              <a:rPr lang="en-US" altLang="zh-CN" sz="6000" b="1" dirty="0">
                <a:solidFill>
                  <a:schemeClr val="accent1">
                    <a:lumMod val="50000"/>
                  </a:schemeClr>
                </a:solidFill>
              </a:rPr>
              <a:t>7    Instructions for making decisions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443786758"/>
      </p:ext>
    </p:extLst>
  </p:cSld>
  <p:clrMapOvr>
    <a:masterClrMapping/>
  </p:clrMapOvr>
  <p:transition spd="med">
    <p:random/>
    <p:sndAc>
      <p:stSnd>
        <p:snd r:embed="rId2" name="chimes.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758701" y="313363"/>
            <a:ext cx="4382294" cy="717550"/>
          </a:xfrm>
        </p:spPr>
        <p:txBody>
          <a:bodyPr>
            <a:normAutofit/>
          </a:bodyPr>
          <a:lstStyle/>
          <a:p>
            <a:pPr>
              <a:defRPr/>
            </a:pPr>
            <a:r>
              <a:rPr lang="zh-CN" altLang="en-US" dirty="0"/>
              <a:t>指令的基本格式</a:t>
            </a:r>
            <a:endParaRPr dirty="0"/>
          </a:p>
        </p:txBody>
      </p:sp>
      <p:sp>
        <p:nvSpPr>
          <p:cNvPr id="13315" name="内容占位符 2"/>
          <p:cNvSpPr>
            <a:spLocks noGrp="1"/>
          </p:cNvSpPr>
          <p:nvPr>
            <p:ph idx="1"/>
          </p:nvPr>
        </p:nvSpPr>
        <p:spPr>
          <a:xfrm>
            <a:off x="1820069" y="2261429"/>
            <a:ext cx="9649072" cy="2590800"/>
          </a:xfrm>
        </p:spPr>
        <p:txBody>
          <a:bodyPr>
            <a:normAutofit fontScale="77500" lnSpcReduction="20000"/>
          </a:bodyPr>
          <a:lstStyle/>
          <a:p>
            <a:r>
              <a:rPr lang="en-US" altLang="zh-CN" dirty="0">
                <a:solidFill>
                  <a:srgbClr val="FF0000"/>
                </a:solidFill>
              </a:rPr>
              <a:t>Type of internal storage in processer    </a:t>
            </a:r>
            <a:r>
              <a:rPr lang="zh-CN" altLang="en-US" sz="2400" dirty="0"/>
              <a:t>（</a:t>
            </a:r>
            <a:r>
              <a:rPr lang="en-US" altLang="zh-CN" sz="2400" dirty="0"/>
              <a:t>Stack/</a:t>
            </a:r>
            <a:r>
              <a:rPr lang="en-US" altLang="zh-CN" sz="2400" dirty="0" err="1"/>
              <a:t>Accu</a:t>
            </a:r>
            <a:r>
              <a:rPr lang="en-US" altLang="zh-CN" sz="2400" dirty="0"/>
              <a:t>/</a:t>
            </a:r>
            <a:r>
              <a:rPr lang="en-US" altLang="zh-CN" sz="2400" dirty="0">
                <a:solidFill>
                  <a:srgbClr val="0000FF"/>
                </a:solidFill>
              </a:rPr>
              <a:t>GP register</a:t>
            </a:r>
            <a:r>
              <a:rPr lang="en-US" altLang="zh-CN" sz="2400" dirty="0"/>
              <a:t>)</a:t>
            </a:r>
            <a:endParaRPr lang="en-US" altLang="zh-CN" dirty="0"/>
          </a:p>
          <a:p>
            <a:r>
              <a:rPr lang="en-US" altLang="zh-CN" dirty="0">
                <a:solidFill>
                  <a:srgbClr val="FF0000"/>
                </a:solidFill>
              </a:rPr>
              <a:t>The number of the memory operand in the instruction</a:t>
            </a:r>
          </a:p>
          <a:p>
            <a:pPr marL="0" indent="0">
              <a:buNone/>
            </a:pPr>
            <a:r>
              <a:rPr lang="en-US" altLang="zh-CN" dirty="0"/>
              <a:t>     </a:t>
            </a:r>
            <a:r>
              <a:rPr lang="en-US" altLang="zh-CN" sz="2400" dirty="0"/>
              <a:t>(0 ~ </a:t>
            </a:r>
            <a:r>
              <a:rPr lang="en-US" altLang="zh-CN" sz="2400" dirty="0">
                <a:solidFill>
                  <a:srgbClr val="0000FF"/>
                </a:solidFill>
              </a:rPr>
              <a:t>3</a:t>
            </a:r>
            <a:r>
              <a:rPr lang="en-US" altLang="zh-CN" sz="2400" dirty="0"/>
              <a:t>) </a:t>
            </a:r>
          </a:p>
          <a:p>
            <a:r>
              <a:rPr lang="en-US" altLang="zh-CN" dirty="0"/>
              <a:t>Operations in the instruction Set</a:t>
            </a:r>
          </a:p>
          <a:p>
            <a:r>
              <a:rPr lang="en-US" altLang="zh-CN" dirty="0"/>
              <a:t>Type and Size of Operands  </a:t>
            </a:r>
            <a:r>
              <a:rPr lang="zh-CN" altLang="en-US" dirty="0"/>
              <a:t>类型（什么上储存的）和大小（位数）</a:t>
            </a:r>
            <a:endParaRPr lang="en-US" altLang="zh-CN" dirty="0"/>
          </a:p>
          <a:p>
            <a:r>
              <a:rPr lang="en-US" altLang="zh-CN" dirty="0"/>
              <a:t>Representation in the Computer   </a:t>
            </a:r>
            <a:r>
              <a:rPr lang="zh-CN" altLang="en-US" dirty="0"/>
              <a:t>指令格式</a:t>
            </a:r>
            <a:endParaRPr lang="en-US" altLang="zh-CN" dirty="0"/>
          </a:p>
          <a:p>
            <a:pPr lvl="1"/>
            <a:r>
              <a:rPr lang="en-US" altLang="zh-CN" sz="3200" dirty="0"/>
              <a:t>Encoding</a:t>
            </a:r>
            <a:endParaRPr lang="zh-CN" altLang="zh-CN" sz="3200" dirty="0"/>
          </a:p>
        </p:txBody>
      </p:sp>
      <p:sp>
        <p:nvSpPr>
          <p:cNvPr id="23556" name="矩形 3"/>
          <p:cNvSpPr>
            <a:spLocks noChangeArrowheads="1"/>
          </p:cNvSpPr>
          <p:nvPr/>
        </p:nvSpPr>
        <p:spPr bwMode="auto">
          <a:xfrm>
            <a:off x="3575720" y="1556792"/>
            <a:ext cx="4968552" cy="323850"/>
          </a:xfrm>
          <a:prstGeom prst="rect">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cxnSp>
        <p:nvCxnSpPr>
          <p:cNvPr id="13317" name="直接连接符 5"/>
          <p:cNvCxnSpPr>
            <a:cxnSpLocks noChangeShapeType="1"/>
          </p:cNvCxnSpPr>
          <p:nvPr/>
        </p:nvCxnSpPr>
        <p:spPr bwMode="auto">
          <a:xfrm>
            <a:off x="5140995" y="1556792"/>
            <a:ext cx="0" cy="323850"/>
          </a:xfrm>
          <a:prstGeom prst="line">
            <a:avLst/>
          </a:prstGeom>
          <a:noFill/>
          <a:ln w="9525" cap="rnd" algn="ctr">
            <a:solidFill>
              <a:srgbClr val="007A77"/>
            </a:solidFill>
            <a:round/>
            <a:headEnd/>
            <a:tailEnd/>
          </a:ln>
          <a:extLst>
            <a:ext uri="{909E8E84-426E-40DD-AFC4-6F175D3DCCD1}">
              <a14:hiddenFill xmlns:a14="http://schemas.microsoft.com/office/drawing/2010/main">
                <a:noFill/>
              </a14:hiddenFill>
            </a:ext>
          </a:extLst>
        </p:spPr>
      </p:cxnSp>
      <p:sp>
        <p:nvSpPr>
          <p:cNvPr id="13318" name="TextBox 6"/>
          <p:cNvSpPr txBox="1">
            <a:spLocks noChangeArrowheads="1"/>
          </p:cNvSpPr>
          <p:nvPr/>
        </p:nvSpPr>
        <p:spPr bwMode="auto">
          <a:xfrm>
            <a:off x="3718498" y="1538327"/>
            <a:ext cx="11385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a:t>
            </a:r>
            <a:r>
              <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操作码</a:t>
            </a:r>
          </a:p>
        </p:txBody>
      </p:sp>
      <p:sp>
        <p:nvSpPr>
          <p:cNvPr id="13319" name="TextBox 7"/>
          <p:cNvSpPr txBox="1">
            <a:spLocks noChangeArrowheads="1"/>
          </p:cNvSpPr>
          <p:nvPr/>
        </p:nvSpPr>
        <p:spPr bwMode="auto">
          <a:xfrm>
            <a:off x="5732551" y="1560553"/>
            <a:ext cx="29536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Operands </a:t>
            </a:r>
            <a:r>
              <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地址码字段</a:t>
            </a:r>
            <a:r>
              <a:rPr lang="en-US" altLang="zh-CN"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 </a:t>
            </a:r>
            <a:endParaRPr lang="zh-CN" altLang="en-US" sz="16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 name="TextBox 9"/>
          <p:cNvSpPr txBox="1"/>
          <p:nvPr/>
        </p:nvSpPr>
        <p:spPr>
          <a:xfrm>
            <a:off x="5950619" y="1059905"/>
            <a:ext cx="2033571" cy="400110"/>
          </a:xfrm>
          <a:prstGeom prst="rect">
            <a:avLst/>
          </a:prstGeom>
          <a:noFill/>
          <a:ln>
            <a:noFill/>
          </a:ln>
        </p:spPr>
        <p:txBody>
          <a:bodyPr wrap="square">
            <a:spAutoFit/>
          </a:bodyPr>
          <a:lstStyle/>
          <a:p>
            <a:pPr eaLnBrk="1" hangingPunct="1">
              <a:buClr>
                <a:schemeClr val="hlink"/>
              </a:buClr>
              <a:defRPr/>
            </a:pPr>
            <a:r>
              <a:rPr lang="en-US" altLang="zh-CN" sz="2000" kern="0" dirty="0">
                <a:solidFill>
                  <a:srgbClr val="003399"/>
                </a:solidFill>
                <a:latin typeface="Arial"/>
                <a:ea typeface="Arial Unicode MS" panose="020B0604020202020204"/>
                <a:cs typeface="+mn-cs"/>
              </a:rPr>
              <a:t>wide variety</a:t>
            </a:r>
            <a:endParaRPr lang="zh-CN" altLang="en-US" sz="2000" dirty="0">
              <a:latin typeface="Arial" charset="0"/>
              <a:cs typeface="+mn-cs"/>
            </a:endParaRPr>
          </a:p>
        </p:txBody>
      </p:sp>
      <p:sp>
        <p:nvSpPr>
          <p:cNvPr id="23561" name="右中括号 10"/>
          <p:cNvSpPr>
            <a:spLocks/>
          </p:cNvSpPr>
          <p:nvPr/>
        </p:nvSpPr>
        <p:spPr bwMode="auto">
          <a:xfrm rot="16200000" flipV="1">
            <a:off x="6810060" y="-274200"/>
            <a:ext cx="65150" cy="3403279"/>
          </a:xfrm>
          <a:prstGeom prst="rightBracket">
            <a:avLst>
              <a:gd name="adj" fmla="val 8400"/>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sp>
        <p:nvSpPr>
          <p:cNvPr id="13322" name="矩形 1"/>
          <p:cNvSpPr>
            <a:spLocks noChangeArrowheads="1"/>
          </p:cNvSpPr>
          <p:nvPr/>
        </p:nvSpPr>
        <p:spPr bwMode="auto">
          <a:xfrm>
            <a:off x="3672557" y="1210717"/>
            <a:ext cx="1383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Arial" panose="020B0604020202020204" pitchFamily="34" charset="0"/>
                <a:ea typeface="宋体" panose="02010600030101010101" pitchFamily="2" charset="-122"/>
              </a:rPr>
              <a:t>Operators</a:t>
            </a:r>
            <a:endParaRPr lang="zh-CN" altLang="en-US" sz="2000">
              <a:latin typeface="Arial" panose="020B0604020202020204" pitchFamily="34" charset="0"/>
              <a:ea typeface="宋体" panose="02010600030101010101" pitchFamily="2" charset="-122"/>
            </a:endParaRPr>
          </a:p>
        </p:txBody>
      </p:sp>
      <p:sp>
        <p:nvSpPr>
          <p:cNvPr id="3" name="左大括号 2"/>
          <p:cNvSpPr/>
          <p:nvPr/>
        </p:nvSpPr>
        <p:spPr bwMode="auto">
          <a:xfrm>
            <a:off x="1487488" y="2348880"/>
            <a:ext cx="332581" cy="1152128"/>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462444413"/>
      </p:ext>
    </p:extLst>
  </p:cSld>
  <p:clrMapOvr>
    <a:masterClrMapping/>
  </p:clrMapOvr>
  <p:transition spd="med">
    <p:random/>
    <p:sndAc>
      <p:stSnd>
        <p:snd r:embed="rId3" name="chimes.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7"/>
          <p:cNvSpPr>
            <a:spLocks noRot="1" noChangeArrowheads="1"/>
          </p:cNvSpPr>
          <p:nvPr/>
        </p:nvSpPr>
        <p:spPr bwMode="auto">
          <a:xfrm>
            <a:off x="793751" y="1124744"/>
            <a:ext cx="985520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ea typeface="Arial Unicode MS" panose="020B0604020202020204" pitchFamily="34" charset="-122"/>
                <a:cs typeface="Arial Unicode MS" panose="020B0604020202020204" pitchFamily="34" charset="-122"/>
              </a:rPr>
              <a:t> </a:t>
            </a:r>
            <a:r>
              <a:rPr lang="en-US" altLang="zh-CN" dirty="0">
                <a:solidFill>
                  <a:srgbClr val="FF3300"/>
                </a:solidFill>
                <a:ea typeface="Arial Unicode MS" panose="020B0604020202020204" pitchFamily="34" charset="-122"/>
                <a:cs typeface="Arial Unicode MS" panose="020B0604020202020204" pitchFamily="34" charset="-122"/>
              </a:rPr>
              <a:t>Branch instructions</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beq</a:t>
            </a:r>
            <a:r>
              <a:rPr lang="en-US" altLang="zh-CN" b="0" dirty="0">
                <a:ea typeface="Arial Unicode MS" panose="020B0604020202020204" pitchFamily="34" charset="-122"/>
                <a:cs typeface="Arial Unicode MS" panose="020B0604020202020204" pitchFamily="34" charset="-122"/>
              </a:rPr>
              <a:t>  register1, register2, L1</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bne</a:t>
            </a:r>
            <a:r>
              <a:rPr lang="en-US" altLang="zh-CN" b="0" dirty="0">
                <a:ea typeface="Arial Unicode MS" panose="020B0604020202020204" pitchFamily="34" charset="-122"/>
                <a:cs typeface="Arial Unicode MS" panose="020B0604020202020204" pitchFamily="34" charset="-122"/>
              </a:rPr>
              <a:t>  register1, register2, L1</a:t>
            </a:r>
          </a:p>
          <a:p>
            <a:r>
              <a:rPr lang="en-US" altLang="zh-CN" b="0" dirty="0">
                <a:ea typeface="Arial Unicode MS" panose="020B0604020202020204" pitchFamily="34" charset="-122"/>
                <a:cs typeface="Arial Unicode MS" panose="020B0604020202020204" pitchFamily="34" charset="-122"/>
              </a:rPr>
              <a:t> Example </a:t>
            </a:r>
            <a:r>
              <a:rPr lang="en-US" altLang="zh-CN" sz="2000" b="0" dirty="0">
                <a:ea typeface="Arial Unicode MS" panose="020B0604020202020204" pitchFamily="34" charset="-122"/>
                <a:cs typeface="Arial Unicode MS" panose="020B0604020202020204" pitchFamily="34" charset="-122"/>
              </a:rPr>
              <a:t>    Compiling an </a:t>
            </a:r>
            <a:r>
              <a:rPr lang="en-US" altLang="zh-CN" sz="2000" i="1" dirty="0">
                <a:solidFill>
                  <a:srgbClr val="FF0066"/>
                </a:solidFill>
                <a:ea typeface="Arial Unicode MS" panose="020B0604020202020204" pitchFamily="34" charset="-122"/>
                <a:cs typeface="Arial Unicode MS" panose="020B0604020202020204" pitchFamily="34" charset="-122"/>
              </a:rPr>
              <a:t>if</a:t>
            </a:r>
            <a:r>
              <a:rPr lang="en-US" altLang="zh-CN" sz="2000" b="0" dirty="0">
                <a:ea typeface="Arial Unicode MS" panose="020B0604020202020204" pitchFamily="34" charset="-122"/>
                <a:cs typeface="Arial Unicode MS" panose="020B0604020202020204" pitchFamily="34" charset="-122"/>
              </a:rPr>
              <a:t> statement to a branch</a:t>
            </a:r>
          </a:p>
          <a:p>
            <a:pPr>
              <a:buFont typeface="Wingdings" panose="05000000000000000000" pitchFamily="2" charset="2"/>
              <a:buNone/>
            </a:pPr>
            <a:r>
              <a:rPr lang="en-US" altLang="zh-CN" sz="1800" b="0" dirty="0">
                <a:ea typeface="Arial Unicode MS" panose="020B0604020202020204" pitchFamily="34" charset="-122"/>
                <a:cs typeface="Arial Unicode MS" panose="020B0604020202020204" pitchFamily="34" charset="-122"/>
              </a:rPr>
              <a:t>         ( Assume: f ~ j  ---- x19 ~ x23 )</a:t>
            </a:r>
            <a:endParaRPr lang="en-US" altLang="zh-CN" b="0" dirty="0">
              <a:ea typeface="Arial Unicode MS" panose="020B0604020202020204" pitchFamily="34" charset="-122"/>
              <a:cs typeface="Arial Unicode MS" panose="020B0604020202020204" pitchFamily="34" charset="-122"/>
            </a:endParaRPr>
          </a:p>
          <a:p>
            <a:pPr lvl="1"/>
            <a:r>
              <a:rPr lang="en-US" altLang="zh-CN" b="0" dirty="0">
                <a:ea typeface="Arial Unicode MS" panose="020B0604020202020204" pitchFamily="34" charset="-122"/>
                <a:cs typeface="Arial Unicode MS" panose="020B0604020202020204" pitchFamily="34" charset="-122"/>
              </a:rPr>
              <a:t> C code:</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  j )   f  =  g  +  h ; else f = g – h; </a:t>
            </a:r>
          </a:p>
          <a:p>
            <a:pPr lvl="1"/>
            <a:r>
              <a:rPr lang="en-US" altLang="zh-CN" b="0" dirty="0">
                <a:ea typeface="Arial Unicode MS" panose="020B0604020202020204" pitchFamily="34" charset="-122"/>
                <a:cs typeface="Arial Unicode MS" panose="020B0604020202020204" pitchFamily="34" charset="-122"/>
              </a:rPr>
              <a:t> </a:t>
            </a:r>
            <a:r>
              <a:rPr lang="en-US" altLang="zh-CN" b="0" dirty="0">
                <a:solidFill>
                  <a:srgbClr val="0000FF"/>
                </a:solidFill>
                <a:ea typeface="Arial Unicode MS" panose="020B0604020202020204" pitchFamily="34" charset="-122"/>
                <a:cs typeface="Arial Unicode MS" panose="020B0604020202020204" pitchFamily="34" charset="-122"/>
              </a:rPr>
              <a:t>RISC-V assembly code</a:t>
            </a:r>
            <a:r>
              <a:rPr lang="en-US" altLang="zh-CN" b="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j</a:t>
            </a:r>
            <a:endParaRPr lang="en-US" altLang="zh-CN" sz="18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add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not equals  j )</a:t>
            </a:r>
          </a:p>
          <a:p>
            <a:pPr lvl="1">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1" dirty="0" err="1">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1800" b="1"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x0, x0,  EXIT</a:t>
            </a:r>
            <a:r>
              <a:rPr lang="en-US" altLang="zh-CN" sz="1800" b="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a:t>
            </a:r>
            <a:r>
              <a:rPr lang="zh-CN" altLang="en-US" sz="1100" dirty="0">
                <a:latin typeface="Arial" panose="020B0604020202020204" pitchFamily="34" charset="0"/>
              </a:rPr>
              <a:t>无条件分支，直接跳转</a:t>
            </a:r>
            <a:r>
              <a:rPr lang="en-US" altLang="zh-CN" sz="1100" dirty="0">
                <a:latin typeface="Arial" panose="020B0604020202020204" pitchFamily="34" charset="0"/>
              </a:rPr>
              <a:t>EXIT</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unconditional branch</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ELSE: sub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equals  j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EXIT:</a:t>
            </a:r>
          </a:p>
        </p:txBody>
      </p:sp>
      <p:grpSp>
        <p:nvGrpSpPr>
          <p:cNvPr id="107524" name="Group 3"/>
          <p:cNvGrpSpPr>
            <a:grpSpLocks/>
          </p:cNvGrpSpPr>
          <p:nvPr/>
        </p:nvGrpSpPr>
        <p:grpSpPr bwMode="auto">
          <a:xfrm>
            <a:off x="8202613" y="1773238"/>
            <a:ext cx="3279775" cy="3060700"/>
            <a:chOff x="3651" y="663"/>
            <a:chExt cx="2066" cy="1928"/>
          </a:xfrm>
        </p:grpSpPr>
        <p:sp>
          <p:nvSpPr>
            <p:cNvPr id="108549"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err="1">
                  <a:solidFill>
                    <a:srgbClr val="000000"/>
                  </a:solidFill>
                  <a:latin typeface="Arial" panose="020B0604020202020204" pitchFamily="34" charset="0"/>
                  <a:ea typeface="宋体" panose="02010600030101010101" pitchFamily="2" charset="-122"/>
                  <a:cs typeface="Arial Unicode MS"/>
                </a:rPr>
                <a:t>i</a:t>
              </a:r>
              <a:r>
                <a:rPr lang="en-US" altLang="zh-CN" sz="2000" b="0" dirty="0">
                  <a:solidFill>
                    <a:srgbClr val="000000"/>
                  </a:solidFill>
                  <a:latin typeface="Arial" panose="020B0604020202020204" pitchFamily="34" charset="0"/>
                  <a:ea typeface="宋体" panose="02010600030101010101" pitchFamily="2" charset="-122"/>
                  <a:cs typeface="Arial Unicode MS"/>
                </a:rPr>
                <a:t>==j?</a:t>
              </a:r>
            </a:p>
          </p:txBody>
        </p:sp>
        <p:sp>
          <p:nvSpPr>
            <p:cNvPr id="108550"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a:solidFill>
                    <a:srgbClr val="000000"/>
                  </a:solidFill>
                  <a:latin typeface="Arial" panose="020B0604020202020204" pitchFamily="34" charset="0"/>
                  <a:ea typeface="宋体" panose="02010600030101010101" pitchFamily="2" charset="-122"/>
                  <a:cs typeface="Arial Unicode MS"/>
                </a:rPr>
                <a:t>F=</a:t>
              </a:r>
              <a:r>
                <a:rPr lang="en-US" altLang="zh-CN" sz="2000" b="0" dirty="0" err="1">
                  <a:solidFill>
                    <a:srgbClr val="000000"/>
                  </a:solidFill>
                  <a:latin typeface="Arial" panose="020B0604020202020204" pitchFamily="34" charset="0"/>
                  <a:ea typeface="宋体" panose="02010600030101010101" pitchFamily="2" charset="-122"/>
                  <a:cs typeface="Arial Unicode MS"/>
                </a:rPr>
                <a:t>g+h</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108551"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a:solidFill>
                    <a:srgbClr val="000000"/>
                  </a:solidFill>
                  <a:latin typeface="Arial" panose="020B0604020202020204" pitchFamily="34" charset="0"/>
                  <a:ea typeface="宋体" panose="02010600030101010101" pitchFamily="2" charset="-122"/>
                  <a:cs typeface="Arial Unicode MS"/>
                </a:rPr>
                <a:t>F=g - h</a:t>
              </a:r>
            </a:p>
          </p:txBody>
        </p:sp>
        <p:sp>
          <p:nvSpPr>
            <p:cNvPr id="10752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2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3" name="Text Box 12"/>
            <p:cNvSpPr txBox="1">
              <a:spLocks noChangeArrowheads="1"/>
            </p:cNvSpPr>
            <p:nvPr/>
          </p:nvSpPr>
          <p:spPr bwMode="auto">
            <a:xfrm>
              <a:off x="5264" y="90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i </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 </a:t>
              </a: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j</a:t>
              </a:r>
            </a:p>
          </p:txBody>
        </p:sp>
        <p:sp>
          <p:nvSpPr>
            <p:cNvPr id="10753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2" name="文本框 1"/>
          <p:cNvSpPr txBox="1"/>
          <p:nvPr/>
        </p:nvSpPr>
        <p:spPr>
          <a:xfrm>
            <a:off x="8777288" y="2552701"/>
            <a:ext cx="557213" cy="307777"/>
          </a:xfrm>
          <a:prstGeom prst="rect">
            <a:avLst/>
          </a:prstGeom>
          <a:noFill/>
        </p:spPr>
        <p:txBody>
          <a:bodyPr wrap="square" rtlCol="0">
            <a:spAutoFit/>
          </a:bodyPr>
          <a:lstStyle/>
          <a:p>
            <a:r>
              <a:rPr lang="en-US" altLang="zh-CN" dirty="0"/>
              <a:t>Yes</a:t>
            </a:r>
            <a:endParaRPr lang="zh-CN" altLang="en-US" dirty="0"/>
          </a:p>
        </p:txBody>
      </p:sp>
      <p:sp>
        <p:nvSpPr>
          <p:cNvPr id="16" name="文本框 15"/>
          <p:cNvSpPr txBox="1"/>
          <p:nvPr/>
        </p:nvSpPr>
        <p:spPr>
          <a:xfrm>
            <a:off x="10422148" y="2602111"/>
            <a:ext cx="557213" cy="307777"/>
          </a:xfrm>
          <a:prstGeom prst="rect">
            <a:avLst/>
          </a:prstGeom>
          <a:noFill/>
        </p:spPr>
        <p:txBody>
          <a:bodyPr wrap="square" rtlCol="0">
            <a:spAutoFit/>
          </a:bodyPr>
          <a:lstStyle/>
          <a:p>
            <a:r>
              <a:rPr lang="en-US" altLang="zh-CN" dirty="0"/>
              <a:t>No</a:t>
            </a:r>
            <a:endParaRPr lang="zh-CN" altLang="en-US" dirty="0"/>
          </a:p>
        </p:txBody>
      </p:sp>
      <p:sp>
        <p:nvSpPr>
          <p:cNvPr id="3" name="文本框 2">
            <a:extLst>
              <a:ext uri="{FF2B5EF4-FFF2-40B4-BE49-F238E27FC236}">
                <a16:creationId xmlns:a16="http://schemas.microsoft.com/office/drawing/2014/main" id="{1DEA0362-0B1F-6994-ED8D-7557F9DC0E3B}"/>
              </a:ext>
            </a:extLst>
          </p:cNvPr>
          <p:cNvSpPr txBox="1"/>
          <p:nvPr/>
        </p:nvSpPr>
        <p:spPr>
          <a:xfrm>
            <a:off x="5663952" y="692696"/>
            <a:ext cx="1872208" cy="307777"/>
          </a:xfrm>
          <a:prstGeom prst="rect">
            <a:avLst/>
          </a:prstGeom>
          <a:noFill/>
        </p:spPr>
        <p:txBody>
          <a:bodyPr wrap="square" rtlCol="0">
            <a:spAutoFit/>
          </a:bodyPr>
          <a:lstStyle/>
          <a:p>
            <a:r>
              <a:rPr lang="en-US" altLang="zh-CN" dirty="0"/>
              <a:t>B</a:t>
            </a:r>
            <a:r>
              <a:rPr lang="zh-CN" altLang="en-US" dirty="0"/>
              <a:t>型</a:t>
            </a:r>
          </a:p>
        </p:txBody>
      </p:sp>
    </p:spTree>
    <p:extLst>
      <p:ext uri="{BB962C8B-B14F-4D97-AF65-F5344CB8AC3E}">
        <p14:creationId xmlns:p14="http://schemas.microsoft.com/office/powerpoint/2010/main" val="4206833755"/>
      </p:ext>
    </p:extLst>
  </p:cSld>
  <p:clrMapOvr>
    <a:masterClrMapping/>
  </p:clrMapOvr>
  <p:transition spd="med">
    <p:random/>
    <p:sndAc>
      <p:stSnd>
        <p:snd r:embed="rId3" name="chimes.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490" y="-111903"/>
            <a:ext cx="10515600" cy="1325563"/>
          </a:xfrm>
        </p:spPr>
        <p:txBody>
          <a:bodyPr/>
          <a:lstStyle/>
          <a:p>
            <a:r>
              <a:rPr lang="en-US" altLang="zh-CN" dirty="0"/>
              <a:t>Conditional  branch</a:t>
            </a:r>
            <a:endParaRPr lang="zh-CN" altLang="en-US" dirty="0"/>
          </a:p>
        </p:txBody>
      </p:sp>
      <p:grpSp>
        <p:nvGrpSpPr>
          <p:cNvPr id="4" name="Group 3"/>
          <p:cNvGrpSpPr>
            <a:grpSpLocks/>
          </p:cNvGrpSpPr>
          <p:nvPr/>
        </p:nvGrpSpPr>
        <p:grpSpPr bwMode="auto">
          <a:xfrm>
            <a:off x="8256240" y="571492"/>
            <a:ext cx="3240088" cy="3060700"/>
            <a:chOff x="3651" y="663"/>
            <a:chExt cx="2041" cy="1928"/>
          </a:xfrm>
        </p:grpSpPr>
        <p:sp>
          <p:nvSpPr>
            <p:cNvPr id="5"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 Cond </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6"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A</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7"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B</a:t>
              </a:r>
              <a:endParaRPr lang="en-US" altLang="zh-CN" sz="2000" b="0" dirty="0">
                <a:solidFill>
                  <a:srgbClr val="000000"/>
                </a:solidFill>
                <a:latin typeface="Arial" panose="020B0604020202020204" pitchFamily="34" charset="0"/>
                <a:ea typeface="宋体" panose="02010600030101010101" pitchFamily="2" charset="-122"/>
                <a:cs typeface="Arial Unicode MS"/>
              </a:endParaRPr>
            </a:p>
          </p:txBody>
        </p:sp>
        <p:sp>
          <p:nvSpPr>
            <p:cNvPr id="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15" name="文本框 14"/>
          <p:cNvSpPr txBox="1"/>
          <p:nvPr/>
        </p:nvSpPr>
        <p:spPr>
          <a:xfrm>
            <a:off x="8795935" y="1097565"/>
            <a:ext cx="557213" cy="307777"/>
          </a:xfrm>
          <a:prstGeom prst="rect">
            <a:avLst/>
          </a:prstGeom>
          <a:noFill/>
        </p:spPr>
        <p:txBody>
          <a:bodyPr wrap="square" rtlCol="0">
            <a:spAutoFit/>
          </a:bodyPr>
          <a:lstStyle/>
          <a:p>
            <a:r>
              <a:rPr lang="en-US" altLang="zh-CN" dirty="0"/>
              <a:t>Yes</a:t>
            </a:r>
            <a:endParaRPr lang="zh-CN" altLang="en-US" dirty="0"/>
          </a:p>
        </p:txBody>
      </p:sp>
      <p:sp>
        <p:nvSpPr>
          <p:cNvPr id="16" name="文本框 15"/>
          <p:cNvSpPr txBox="1"/>
          <p:nvPr/>
        </p:nvSpPr>
        <p:spPr>
          <a:xfrm>
            <a:off x="10605739" y="1099431"/>
            <a:ext cx="557213" cy="307777"/>
          </a:xfrm>
          <a:prstGeom prst="rect">
            <a:avLst/>
          </a:prstGeom>
          <a:noFill/>
        </p:spPr>
        <p:txBody>
          <a:bodyPr wrap="square" rtlCol="0">
            <a:spAutoFit/>
          </a:bodyPr>
          <a:lstStyle/>
          <a:p>
            <a:r>
              <a:rPr lang="en-US" altLang="zh-CN" dirty="0"/>
              <a:t>No</a:t>
            </a:r>
            <a:endParaRPr lang="zh-CN" altLang="en-US" dirty="0"/>
          </a:p>
        </p:txBody>
      </p:sp>
      <p:sp>
        <p:nvSpPr>
          <p:cNvPr id="17" name="矩形 16"/>
          <p:cNvSpPr/>
          <p:nvPr/>
        </p:nvSpPr>
        <p:spPr>
          <a:xfrm>
            <a:off x="352291" y="954536"/>
            <a:ext cx="8156710" cy="2739211"/>
          </a:xfrm>
          <a:prstGeom prst="rect">
            <a:avLst/>
          </a:prstGeom>
        </p:spPr>
        <p:txBody>
          <a:bodyPr wrap="square">
            <a:spAutoFit/>
          </a:bodyPr>
          <a:lstStyle/>
          <a:p>
            <a:pPr>
              <a:buFont typeface="Wingdings" panose="05000000000000000000" pitchFamily="2" charset="2"/>
              <a:buNone/>
            </a:pPr>
            <a:r>
              <a:rPr lang="en-US" altLang="zh-CN" sz="1800" b="1" dirty="0">
                <a:ea typeface="Arial Unicode MS" panose="020B0604020202020204" pitchFamily="34" charset="-122"/>
                <a:cs typeface="Arial Unicode MS" panose="020B0604020202020204" pitchFamily="34" charset="-122"/>
              </a:rPr>
              <a:t>       C code1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   A ; else   B;             </a:t>
            </a:r>
          </a:p>
          <a:p>
            <a:pPr lvl="1">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a:solidFill>
                  <a:srgbClr val="0000FF"/>
                </a:solidFill>
                <a:ea typeface="Arial Unicode MS" panose="020B0604020202020204" pitchFamily="34" charset="-122"/>
                <a:cs typeface="Arial Unicode MS" panose="020B0604020202020204" pitchFamily="34" charset="-122"/>
              </a:rPr>
              <a:t>RISC-V 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B                                 // not taken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x0, x0,  EXIT       // as  jump  (unconditional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ELSE:      A                                 //  taken branch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EXIT:</a:t>
            </a:r>
            <a:endParaRPr lang="zh-CN" altLang="en-US" sz="1600" dirty="0"/>
          </a:p>
        </p:txBody>
      </p:sp>
      <p:sp>
        <p:nvSpPr>
          <p:cNvPr id="20" name="矩形 19"/>
          <p:cNvSpPr/>
          <p:nvPr/>
        </p:nvSpPr>
        <p:spPr>
          <a:xfrm>
            <a:off x="3575720" y="3624256"/>
            <a:ext cx="8156710" cy="2708434"/>
          </a:xfrm>
          <a:prstGeom prst="rect">
            <a:avLst/>
          </a:prstGeom>
          <a:solidFill>
            <a:schemeClr val="bg1">
              <a:lumMod val="95000"/>
            </a:schemeClr>
          </a:solidFill>
        </p:spPr>
        <p:txBody>
          <a:bodyPr wrap="square">
            <a:spAutoFit/>
          </a:bodyPr>
          <a:lstStyle/>
          <a:p>
            <a:pPr>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r>
              <a:rPr lang="en-US" altLang="zh-CN" sz="1800" b="1" dirty="0">
                <a:ea typeface="Arial Unicode MS" panose="020B0604020202020204" pitchFamily="34" charset="-122"/>
                <a:cs typeface="Arial Unicode MS" panose="020B0604020202020204" pitchFamily="34" charset="-122"/>
              </a:rPr>
              <a:t>C code 2:</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B   else   A </a:t>
            </a:r>
          </a:p>
          <a:p>
            <a:pPr lvl="1">
              <a:buFont typeface="Wingdings" panose="05000000000000000000" pitchFamily="2" charset="2"/>
              <a:buNone/>
            </a:pP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a:solidFill>
                  <a:srgbClr val="0000FF"/>
                </a:solidFill>
                <a:ea typeface="Arial Unicode MS" panose="020B0604020202020204" pitchFamily="34" charset="-122"/>
                <a:cs typeface="Arial Unicode MS" panose="020B0604020202020204" pitchFamily="34" charset="-122"/>
              </a:rPr>
              <a:t>RISC-V 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                                 // not taken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x0, x0,  EXIT       // as  jump  (unconditional branch)</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ELSE:      B                                 //  taken branch </a:t>
            </a: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EXIT:</a:t>
            </a:r>
            <a:endParaRPr lang="zh-CN" altLang="en-US" sz="1600" dirty="0"/>
          </a:p>
        </p:txBody>
      </p:sp>
      <p:sp>
        <p:nvSpPr>
          <p:cNvPr id="21" name="云形标注 20"/>
          <p:cNvSpPr/>
          <p:nvPr/>
        </p:nvSpPr>
        <p:spPr bwMode="auto">
          <a:xfrm>
            <a:off x="5666358" y="31476"/>
            <a:ext cx="3504464" cy="1247110"/>
          </a:xfrm>
          <a:prstGeom prst="cloudCallout">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0000"/>
                </a:solidFill>
                <a:effectLst/>
                <a:latin typeface="Arial" pitchFamily="34" charset="0"/>
                <a:ea typeface="宋体" pitchFamily="2" charset="-122"/>
              </a:rPr>
              <a:t>Which is better ?</a:t>
            </a:r>
            <a:endParaRPr kumimoji="0" lang="zh-CN" altLang="en-US" sz="2400" b="0" i="0" u="none" strike="noStrike" cap="none" normalizeH="0" baseline="0" dirty="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1627143738"/>
      </p:ext>
    </p:extLst>
  </p:cSld>
  <p:clrMapOvr>
    <a:masterClrMapping/>
  </p:clrMapOvr>
  <p:transition spd="med">
    <p:random/>
    <p:sndAc>
      <p:stSnd>
        <p:snd r:embed="rId2" name="chimes.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a:xfrm>
            <a:off x="527051" y="1268414"/>
            <a:ext cx="6865093" cy="4886325"/>
          </a:xfrm>
        </p:spPr>
        <p:txBody>
          <a:bodyPr/>
          <a:lstStyle/>
          <a:p>
            <a:pPr eaLnBrk="1" hangingPunct="1">
              <a:lnSpc>
                <a:spcPct val="90000"/>
              </a:lnSpc>
              <a:defRPr/>
            </a:pPr>
            <a:r>
              <a:rPr lang="en-US" altLang="en-US" sz="2400" dirty="0" err="1">
                <a:solidFill>
                  <a:srgbClr val="0000FF"/>
                </a:solidFill>
                <a:latin typeface="Lucida Console" panose="020B0609040504020204" pitchFamily="49" charset="0"/>
                <a:cs typeface="+mn-cs"/>
              </a:rPr>
              <a:t>blt</a:t>
            </a:r>
            <a:r>
              <a:rPr lang="en-US" altLang="en-US" sz="2400" dirty="0">
                <a:solidFill>
                  <a:srgbClr val="0000FF"/>
                </a:solidFill>
                <a:latin typeface="Lucida Console" panose="020B0609040504020204" pitchFamily="49" charset="0"/>
                <a:cs typeface="+mn-cs"/>
              </a:rPr>
              <a:t> rs1, rs2, L1   </a:t>
            </a:r>
            <a:r>
              <a:rPr lang="zh-CN" altLang="en-US" sz="2400" dirty="0">
                <a:solidFill>
                  <a:srgbClr val="0000FF"/>
                </a:solidFill>
                <a:latin typeface="Lucida Console" panose="020B0609040504020204" pitchFamily="49" charset="0"/>
                <a:cs typeface="+mn-cs"/>
              </a:rPr>
              <a:t>小于</a:t>
            </a:r>
            <a:endParaRPr lang="en-US" altLang="en-US" sz="2400" dirty="0">
              <a:solidFill>
                <a:srgbClr val="0000FF"/>
              </a:solidFill>
              <a:latin typeface="Lucida Console" panose="020B0609040504020204" pitchFamily="49" charset="0"/>
              <a:cs typeface="+mn-cs"/>
            </a:endParaRPr>
          </a:p>
          <a:p>
            <a:pPr lvl="1" eaLnBrk="1" hangingPunct="1">
              <a:defRPr/>
            </a:pPr>
            <a:r>
              <a:rPr lang="en-US" altLang="en-US" sz="2000" dirty="0"/>
              <a:t>if (rs1 &lt; rs2) branch to instruction labeled L1</a:t>
            </a:r>
          </a:p>
          <a:p>
            <a:pPr eaLnBrk="1" hangingPunct="1">
              <a:lnSpc>
                <a:spcPct val="90000"/>
              </a:lnSpc>
              <a:defRPr/>
            </a:pPr>
            <a:endParaRPr lang="en-US" altLang="en-US" sz="2400" dirty="0">
              <a:latin typeface="Lucida Console" panose="020B0609040504020204" pitchFamily="49" charset="0"/>
              <a:cs typeface="+mn-cs"/>
            </a:endParaRPr>
          </a:p>
          <a:p>
            <a:pPr eaLnBrk="1" hangingPunct="1">
              <a:lnSpc>
                <a:spcPct val="90000"/>
              </a:lnSpc>
              <a:defRPr/>
            </a:pPr>
            <a:r>
              <a:rPr lang="en-US" altLang="en-US" sz="2400" dirty="0" err="1">
                <a:solidFill>
                  <a:srgbClr val="0000FF"/>
                </a:solidFill>
                <a:latin typeface="Lucida Console" panose="020B0609040504020204" pitchFamily="49" charset="0"/>
                <a:cs typeface="+mn-cs"/>
              </a:rPr>
              <a:t>bge</a:t>
            </a:r>
            <a:r>
              <a:rPr lang="en-US" altLang="en-US" sz="2400" dirty="0">
                <a:solidFill>
                  <a:srgbClr val="0000FF"/>
                </a:solidFill>
                <a:latin typeface="Lucida Console" panose="020B0609040504020204" pitchFamily="49" charset="0"/>
                <a:cs typeface="+mn-cs"/>
              </a:rPr>
              <a:t> rs1, rs2, L1  </a:t>
            </a:r>
            <a:r>
              <a:rPr lang="zh-CN" altLang="en-US" sz="2400" dirty="0">
                <a:solidFill>
                  <a:srgbClr val="0000FF"/>
                </a:solidFill>
                <a:latin typeface="Lucida Console" panose="020B0609040504020204" pitchFamily="49" charset="0"/>
                <a:cs typeface="+mn-cs"/>
              </a:rPr>
              <a:t>大于等于</a:t>
            </a:r>
            <a:endParaRPr lang="en-US" altLang="en-US" sz="2400" dirty="0">
              <a:solidFill>
                <a:srgbClr val="0000FF"/>
              </a:solidFill>
              <a:latin typeface="Lucida Console" panose="020B0609040504020204" pitchFamily="49" charset="0"/>
              <a:cs typeface="+mn-cs"/>
            </a:endParaRPr>
          </a:p>
          <a:p>
            <a:pPr lvl="1" eaLnBrk="1" hangingPunct="1">
              <a:defRPr/>
            </a:pPr>
            <a:r>
              <a:rPr lang="en-US" altLang="en-US" sz="2000" dirty="0"/>
              <a:t>if (rs1 &gt;= rs2) branch to instruction labeled L1</a:t>
            </a:r>
          </a:p>
          <a:p>
            <a:pPr eaLnBrk="1" hangingPunct="1">
              <a:defRPr/>
            </a:pPr>
            <a:endParaRPr lang="en-US" altLang="en-US" sz="2400" dirty="0">
              <a:cs typeface="+mn-cs"/>
            </a:endParaRPr>
          </a:p>
          <a:p>
            <a:pPr eaLnBrk="1" hangingPunct="1">
              <a:defRPr/>
            </a:pPr>
            <a:r>
              <a:rPr lang="en-US" altLang="en-US" sz="2400" dirty="0">
                <a:cs typeface="+mn-cs"/>
              </a:rPr>
              <a:t>Example</a:t>
            </a:r>
          </a:p>
          <a:p>
            <a:pPr lvl="1" eaLnBrk="1" hangingPunct="1">
              <a:defRPr/>
            </a:pPr>
            <a:r>
              <a:rPr lang="en-US" altLang="en-US" sz="2000" dirty="0"/>
              <a:t>C code:   if (a &gt; b) a += 1;</a:t>
            </a:r>
          </a:p>
          <a:p>
            <a:pPr lvl="1" eaLnBrk="1" hangingPunct="1">
              <a:defRPr/>
            </a:pPr>
            <a:r>
              <a:rPr lang="en-US" altLang="en-US" sz="2000" dirty="0">
                <a:solidFill>
                  <a:srgbClr val="0000FF"/>
                </a:solidFill>
              </a:rPr>
              <a:t>RISC  V:</a:t>
            </a:r>
            <a:r>
              <a:rPr lang="zh-CN" altLang="en-US" sz="2000" dirty="0"/>
              <a:t>　　</a:t>
            </a:r>
            <a:r>
              <a:rPr lang="en-US" altLang="en-US" sz="2000" dirty="0"/>
              <a:t> assume   a in x22, b in x23</a:t>
            </a:r>
          </a:p>
          <a:p>
            <a:pPr marL="1371600" lvl="3" indent="0">
              <a:buFont typeface="Wingdings" panose="05000000000000000000" pitchFamily="2" charset="2"/>
              <a:buNone/>
              <a:defRPr/>
            </a:pPr>
            <a:r>
              <a:rPr lang="en-US" altLang="en-US" sz="1600" dirty="0"/>
              <a:t>  </a:t>
            </a:r>
            <a:r>
              <a:rPr lang="en-US" altLang="en-US" dirty="0" err="1"/>
              <a:t>bge</a:t>
            </a:r>
            <a:r>
              <a:rPr lang="en-US" altLang="en-US" dirty="0"/>
              <a:t>  x23, x22, Exit       // branch if b &gt;= a</a:t>
            </a:r>
          </a:p>
          <a:p>
            <a:pPr marL="1371600" lvl="3" indent="0">
              <a:buFont typeface="Wingdings" panose="05000000000000000000" pitchFamily="2" charset="2"/>
              <a:buNone/>
              <a:defRPr/>
            </a:pPr>
            <a:r>
              <a:rPr lang="en-US" altLang="en-US" dirty="0"/>
              <a:t>  </a:t>
            </a:r>
            <a:r>
              <a:rPr lang="en-US" altLang="en-US" dirty="0" err="1"/>
              <a:t>addi</a:t>
            </a:r>
            <a:r>
              <a:rPr lang="en-US" altLang="en-US" dirty="0"/>
              <a:t> x22, x22, 1</a:t>
            </a:r>
          </a:p>
          <a:p>
            <a:pPr marL="514350" lvl="1" indent="-574675" eaLnBrk="1" hangingPunct="1">
              <a:buFont typeface="Wingdings" panose="05000000000000000000" pitchFamily="2" charset="2"/>
              <a:buNone/>
              <a:defRPr/>
            </a:pPr>
            <a:r>
              <a:rPr lang="zh-CN" altLang="en-US" sz="2000" dirty="0"/>
              <a:t>　　　</a:t>
            </a:r>
            <a:r>
              <a:rPr lang="en-US" altLang="en-US" sz="2000" dirty="0"/>
              <a:t>Exit:</a:t>
            </a:r>
          </a:p>
        </p:txBody>
      </p:sp>
      <p:sp>
        <p:nvSpPr>
          <p:cNvPr id="5" name="Rectangle 3"/>
          <p:cNvSpPr txBox="1">
            <a:spLocks noChangeArrowheads="1"/>
          </p:cNvSpPr>
          <p:nvPr/>
        </p:nvSpPr>
        <p:spPr bwMode="auto">
          <a:xfrm>
            <a:off x="7752184" y="1304925"/>
            <a:ext cx="3480717" cy="2988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ClrTx/>
              <a:defRPr/>
            </a:pPr>
            <a:r>
              <a:rPr lang="en-US" altLang="en-US" sz="2400" kern="0" dirty="0">
                <a:solidFill>
                  <a:srgbClr val="00B050"/>
                </a:solidFill>
                <a:latin typeface="Lucida Console" panose="020B0609040504020204" pitchFamily="49" charset="0"/>
              </a:rPr>
              <a:t>BGT rs1, rs2, L1</a:t>
            </a:r>
          </a:p>
          <a:p>
            <a:pPr lvl="1">
              <a:buClrTx/>
              <a:defRPr/>
            </a:pPr>
            <a:r>
              <a:rPr lang="en-US" altLang="en-US" sz="2000" kern="0" dirty="0"/>
              <a:t>if (rs1 &gt; rs2)  </a:t>
            </a:r>
            <a:r>
              <a:rPr lang="en-US" altLang="zh-CN" sz="2000" kern="0" dirty="0" err="1"/>
              <a:t>goto</a:t>
            </a:r>
            <a:r>
              <a:rPr lang="en-US" altLang="zh-CN" sz="2000" kern="0" dirty="0"/>
              <a:t> </a:t>
            </a:r>
            <a:r>
              <a:rPr lang="en-US" altLang="en-US" sz="2000" kern="0" dirty="0"/>
              <a:t>L1</a:t>
            </a:r>
          </a:p>
          <a:p>
            <a:pPr lvl="1">
              <a:buClrTx/>
              <a:defRPr/>
            </a:pPr>
            <a:r>
              <a:rPr lang="en-US" altLang="en-US" sz="2000" kern="0" dirty="0" err="1">
                <a:solidFill>
                  <a:srgbClr val="0000FF"/>
                </a:solidFill>
              </a:rPr>
              <a:t>Blt</a:t>
            </a:r>
            <a:r>
              <a:rPr lang="en-US" altLang="en-US" sz="2000" kern="0" dirty="0">
                <a:solidFill>
                  <a:srgbClr val="0000FF"/>
                </a:solidFill>
              </a:rPr>
              <a:t>  rs2, rs1, L1</a:t>
            </a:r>
          </a:p>
          <a:p>
            <a:pPr>
              <a:lnSpc>
                <a:spcPct val="90000"/>
              </a:lnSpc>
              <a:buClrTx/>
              <a:defRPr/>
            </a:pPr>
            <a:endParaRPr lang="en-US" altLang="en-US" sz="2400" kern="0" dirty="0">
              <a:latin typeface="Lucida Console" panose="020B0609040504020204" pitchFamily="49" charset="0"/>
            </a:endParaRPr>
          </a:p>
          <a:p>
            <a:pPr>
              <a:lnSpc>
                <a:spcPct val="90000"/>
              </a:lnSpc>
              <a:buClrTx/>
              <a:defRPr/>
            </a:pPr>
            <a:r>
              <a:rPr lang="en-US" altLang="zh-CN" sz="2400" kern="0" dirty="0">
                <a:solidFill>
                  <a:srgbClr val="00B050"/>
                </a:solidFill>
                <a:latin typeface="Lucida Console" panose="020B0609040504020204" pitchFamily="49" charset="0"/>
              </a:rPr>
              <a:t>BLE </a:t>
            </a:r>
            <a:r>
              <a:rPr lang="en-US" altLang="en-US" sz="2400" kern="0" dirty="0">
                <a:solidFill>
                  <a:srgbClr val="00B050"/>
                </a:solidFill>
                <a:latin typeface="Lucida Console" panose="020B0609040504020204" pitchFamily="49" charset="0"/>
              </a:rPr>
              <a:t>rs1, rs2, L1</a:t>
            </a:r>
          </a:p>
          <a:p>
            <a:pPr lvl="1">
              <a:buClrTx/>
              <a:defRPr/>
            </a:pPr>
            <a:r>
              <a:rPr lang="en-US" altLang="en-US" sz="2000" kern="0" dirty="0"/>
              <a:t>if (rs1 &lt;= rs2) </a:t>
            </a:r>
            <a:r>
              <a:rPr lang="en-US" altLang="zh-CN" sz="2000" kern="0" dirty="0" err="1"/>
              <a:t>goto</a:t>
            </a:r>
            <a:r>
              <a:rPr lang="en-US" altLang="en-US" sz="2000" kern="0" dirty="0"/>
              <a:t> L1</a:t>
            </a:r>
          </a:p>
          <a:p>
            <a:pPr lvl="1">
              <a:buClrTx/>
              <a:defRPr/>
            </a:pPr>
            <a:r>
              <a:rPr lang="en-US" altLang="en-US" sz="2000" kern="0" dirty="0">
                <a:solidFill>
                  <a:srgbClr val="0000FF"/>
                </a:solidFill>
              </a:rPr>
              <a:t>BGE  rs2, rs1, L1</a:t>
            </a:r>
          </a:p>
          <a:p>
            <a:pPr>
              <a:buClrTx/>
              <a:defRPr/>
            </a:pPr>
            <a:endParaRPr lang="en-US" altLang="en-US" sz="2400" kern="0" dirty="0"/>
          </a:p>
          <a:p>
            <a:pPr>
              <a:buClrTx/>
              <a:defRPr/>
            </a:pPr>
            <a:endParaRPr lang="en-US" altLang="en-US" sz="2400" kern="0" dirty="0"/>
          </a:p>
        </p:txBody>
      </p:sp>
      <p:sp>
        <p:nvSpPr>
          <p:cNvPr id="2" name="文本框 1"/>
          <p:cNvSpPr txBox="1"/>
          <p:nvPr/>
        </p:nvSpPr>
        <p:spPr>
          <a:xfrm>
            <a:off x="7752184" y="571492"/>
            <a:ext cx="2969083" cy="461665"/>
          </a:xfrm>
          <a:prstGeom prst="rect">
            <a:avLst/>
          </a:prstGeom>
          <a:noFill/>
        </p:spPr>
        <p:txBody>
          <a:bodyPr wrap="none" rtlCol="0">
            <a:spAutoFit/>
          </a:bodyPr>
          <a:lstStyle/>
          <a:p>
            <a:r>
              <a:rPr lang="en-US" altLang="zh-CN" sz="2400" b="1" dirty="0">
                <a:solidFill>
                  <a:srgbClr val="00B050"/>
                </a:solidFill>
              </a:rPr>
              <a:t>Pseudo Instruction</a:t>
            </a:r>
            <a:endParaRPr lang="zh-CN" altLang="en-US" sz="2400" b="1" dirty="0">
              <a:solidFill>
                <a:srgbClr val="00B050"/>
              </a:solidFill>
            </a:endParaRPr>
          </a:p>
        </p:txBody>
      </p:sp>
      <p:sp>
        <p:nvSpPr>
          <p:cNvPr id="6" name="文本框 5">
            <a:extLst>
              <a:ext uri="{FF2B5EF4-FFF2-40B4-BE49-F238E27FC236}">
                <a16:creationId xmlns:a16="http://schemas.microsoft.com/office/drawing/2014/main" id="{B6E0116E-7C2F-FAC5-9392-5D4AEFC61F93}"/>
              </a:ext>
            </a:extLst>
          </p:cNvPr>
          <p:cNvSpPr txBox="1"/>
          <p:nvPr/>
        </p:nvSpPr>
        <p:spPr>
          <a:xfrm>
            <a:off x="7770627" y="4220988"/>
            <a:ext cx="2681051" cy="307777"/>
          </a:xfrm>
          <a:prstGeom prst="rect">
            <a:avLst/>
          </a:prstGeom>
          <a:noFill/>
        </p:spPr>
        <p:txBody>
          <a:bodyPr wrap="square" rtlCol="0">
            <a:spAutoFit/>
          </a:bodyPr>
          <a:lstStyle/>
          <a:p>
            <a:r>
              <a:rPr lang="zh-CN" altLang="en-US" dirty="0"/>
              <a:t>交换</a:t>
            </a:r>
            <a:r>
              <a:rPr lang="en-US" altLang="zh-CN" dirty="0"/>
              <a:t>A,B</a:t>
            </a:r>
            <a:r>
              <a:rPr lang="zh-CN" altLang="en-US" dirty="0"/>
              <a:t>的位置即可</a:t>
            </a:r>
          </a:p>
        </p:txBody>
      </p:sp>
    </p:spTree>
    <p:extLst>
      <p:ext uri="{BB962C8B-B14F-4D97-AF65-F5344CB8AC3E}">
        <p14:creationId xmlns:p14="http://schemas.microsoft.com/office/powerpoint/2010/main" val="9003735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idx="1"/>
          </p:nvPr>
        </p:nvSpPr>
        <p:spPr>
          <a:xfrm>
            <a:off x="551384" y="980728"/>
            <a:ext cx="11070167" cy="4886325"/>
          </a:xfrm>
        </p:spPr>
        <p:txBody>
          <a:bodyPr/>
          <a:lstStyle/>
          <a:p>
            <a:pPr lvl="1" eaLnBrk="1" hangingPunct="1">
              <a:spcBef>
                <a:spcPts val="600"/>
              </a:spcBef>
              <a:defRPr/>
            </a:pPr>
            <a:r>
              <a:rPr lang="en-US" altLang="zh-CN" dirty="0"/>
              <a:t>If the first reg. is less than second reg. then sets third </a:t>
            </a:r>
            <a:r>
              <a:rPr lang="en-US" altLang="zh-CN" dirty="0" err="1"/>
              <a:t>reg</a:t>
            </a:r>
            <a:r>
              <a:rPr lang="en-US" altLang="zh-CN" dirty="0"/>
              <a:t> to 1 </a:t>
            </a:r>
          </a:p>
          <a:p>
            <a:pPr lvl="1">
              <a:spcBef>
                <a:spcPts val="600"/>
              </a:spcBef>
              <a:buNone/>
              <a:defRPr/>
            </a:pPr>
            <a:r>
              <a:rPr lang="en-US" altLang="zh-CN" dirty="0"/>
              <a:t> 		</a:t>
            </a:r>
            <a:r>
              <a:rPr lang="en-US" altLang="zh-CN" dirty="0" err="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slt</a:t>
            </a:r>
            <a:r>
              <a:rPr lang="en-US" altLang="zh-CN"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x2, x3, x4</a:t>
            </a:r>
            <a:r>
              <a:rPr lang="en-US" altLang="zh-CN" dirty="0"/>
              <a:t>	   # </a:t>
            </a:r>
            <a:r>
              <a:rPr lang="zh-CN" altLang="en-US" dirty="0"/>
              <a:t>　</a:t>
            </a:r>
            <a:r>
              <a:rPr lang="en-US" altLang="zh-CN" dirty="0"/>
              <a:t>if x3 &lt; x4</a:t>
            </a:r>
            <a:r>
              <a:rPr lang="zh-CN" altLang="en-US" dirty="0"/>
              <a:t>　</a:t>
            </a:r>
            <a:r>
              <a:rPr lang="en-US" altLang="zh-CN" dirty="0"/>
              <a:t>then</a:t>
            </a:r>
            <a:r>
              <a:rPr lang="zh-CN" altLang="en-US" dirty="0"/>
              <a:t>　</a:t>
            </a:r>
            <a:r>
              <a:rPr lang="en-US" altLang="zh-CN" dirty="0"/>
              <a:t> x2=1 </a:t>
            </a:r>
            <a:r>
              <a:rPr lang="zh-CN" altLang="en-US" dirty="0"/>
              <a:t>　</a:t>
            </a:r>
            <a:r>
              <a:rPr lang="en-US" altLang="zh-CN" dirty="0"/>
              <a:t>else x2=0</a:t>
            </a:r>
            <a:r>
              <a:rPr lang="zh-CN" altLang="en-US" dirty="0"/>
              <a:t>　</a:t>
            </a:r>
            <a:endParaRPr lang="en-US" altLang="zh-CN" dirty="0"/>
          </a:p>
          <a:p>
            <a:pPr eaLnBrk="1" hangingPunct="1">
              <a:spcBef>
                <a:spcPts val="600"/>
              </a:spcBef>
              <a:defRPr/>
            </a:pPr>
            <a:r>
              <a:rPr lang="en-US" altLang="zh-CN" sz="2000" dirty="0"/>
              <a:t>Example: Compiling a less than test</a:t>
            </a:r>
          </a:p>
          <a:p>
            <a:pPr eaLnBrk="1" hangingPunct="1">
              <a:spcBef>
                <a:spcPts val="600"/>
              </a:spcBef>
              <a:buFont typeface="Wingdings" panose="05000000000000000000" pitchFamily="2" charset="2"/>
              <a:buNone/>
              <a:defRPr/>
            </a:pPr>
            <a:r>
              <a:rPr lang="en-US" altLang="zh-CN" sz="2000" dirty="0"/>
              <a:t>         ( Assume: a – x6       b – x7 )</a:t>
            </a:r>
          </a:p>
          <a:p>
            <a:pPr lvl="1" eaLnBrk="1" hangingPunct="1">
              <a:spcBef>
                <a:spcPts val="600"/>
              </a:spcBef>
              <a:defRPr/>
            </a:pPr>
            <a:r>
              <a:rPr lang="en-US" altLang="zh-CN" dirty="0"/>
              <a:t> C  code: </a:t>
            </a:r>
          </a:p>
          <a:p>
            <a:pPr lvl="1" eaLnBrk="1" hangingPunct="1">
              <a:spcBef>
                <a:spcPts val="600"/>
              </a:spcBef>
              <a:buFont typeface="Wingdings" panose="05000000000000000000" pitchFamily="2" charset="2"/>
              <a:buNone/>
              <a:defRPr/>
            </a:pPr>
            <a:r>
              <a:rPr lang="en-US" altLang="zh-CN" dirty="0"/>
              <a:t>	        </a:t>
            </a:r>
            <a:r>
              <a:rPr lang="en-US" altLang="zh-CN" dirty="0">
                <a:cs typeface="Times New Roman" panose="02020603050405020304" pitchFamily="18" charset="0"/>
              </a:rPr>
              <a:t>if (a  &lt; b),  </a:t>
            </a:r>
            <a:r>
              <a:rPr lang="en-US" altLang="zh-CN" dirty="0" err="1">
                <a:cs typeface="Times New Roman" panose="02020603050405020304" pitchFamily="18" charset="0"/>
              </a:rPr>
              <a:t>goto</a:t>
            </a:r>
            <a:r>
              <a:rPr lang="en-US" altLang="zh-CN" dirty="0">
                <a:cs typeface="Times New Roman" panose="02020603050405020304" pitchFamily="18" charset="0"/>
              </a:rPr>
              <a:t>  Less           </a:t>
            </a:r>
          </a:p>
          <a:p>
            <a:pPr lvl="1" eaLnBrk="1" hangingPunct="1">
              <a:spcBef>
                <a:spcPts val="600"/>
              </a:spcBef>
              <a:defRPr/>
            </a:pPr>
            <a:r>
              <a:rPr lang="en-US" altLang="zh-CN" dirty="0"/>
              <a:t>Use </a:t>
            </a:r>
            <a:r>
              <a:rPr lang="en-US" altLang="zh-CN" dirty="0" err="1"/>
              <a:t>blt</a:t>
            </a:r>
            <a:r>
              <a:rPr lang="en-US" altLang="zh-CN" dirty="0"/>
              <a:t>:</a:t>
            </a:r>
          </a:p>
          <a:p>
            <a:pPr marL="457200" lvl="1" indent="0" eaLnBrk="1" hangingPunct="1">
              <a:spcBef>
                <a:spcPts val="600"/>
              </a:spcBef>
              <a:buFont typeface="Wingdings" panose="05000000000000000000" pitchFamily="2" charset="2"/>
              <a:buNone/>
              <a:defRPr/>
            </a:pPr>
            <a:r>
              <a:rPr lang="en-US" altLang="zh-CN" dirty="0"/>
              <a:t>	      </a:t>
            </a:r>
            <a:r>
              <a:rPr lang="en-US" altLang="zh-CN" dirty="0" err="1"/>
              <a:t>blt</a:t>
            </a:r>
            <a:r>
              <a:rPr lang="en-US" altLang="zh-CN" dirty="0"/>
              <a:t>     x6, x7, Less</a:t>
            </a:r>
          </a:p>
          <a:p>
            <a:pPr lvl="1" eaLnBrk="1" hangingPunct="1">
              <a:spcBef>
                <a:spcPts val="600"/>
              </a:spcBef>
              <a:defRPr/>
            </a:pPr>
            <a:r>
              <a:rPr lang="en-US" altLang="zh-CN" dirty="0">
                <a:solidFill>
                  <a:srgbClr val="0000FF"/>
                </a:solidFill>
              </a:rPr>
              <a:t>Use </a:t>
            </a:r>
            <a:r>
              <a:rPr lang="en-US" altLang="zh-CN" dirty="0" err="1">
                <a:solidFill>
                  <a:srgbClr val="0000FF"/>
                </a:solidFill>
              </a:rPr>
              <a:t>slt</a:t>
            </a:r>
            <a:r>
              <a:rPr lang="en-US" altLang="zh-CN" dirty="0">
                <a:solidFill>
                  <a:srgbClr val="0000FF"/>
                </a:solidFill>
              </a:rPr>
              <a:t>:  </a:t>
            </a:r>
          </a:p>
          <a:p>
            <a:pPr lvl="1" eaLnBrk="1" hangingPunct="1">
              <a:spcBef>
                <a:spcPts val="0"/>
              </a:spcBef>
              <a:buFont typeface="Wingdings" panose="05000000000000000000" pitchFamily="2" charset="2"/>
              <a:buNone/>
              <a:defRPr/>
            </a:pPr>
            <a:r>
              <a:rPr lang="en-US" altLang="zh-CN" dirty="0"/>
              <a:t>       </a:t>
            </a:r>
            <a:r>
              <a:rPr lang="en-US" altLang="zh-CN" dirty="0" err="1"/>
              <a:t>slt</a:t>
            </a:r>
            <a:r>
              <a:rPr lang="en-US" altLang="zh-CN" dirty="0"/>
              <a:t>     x5, x6, x7        # x5 = 1  if  x6  &lt; x7   ( a &lt; b)    </a:t>
            </a:r>
          </a:p>
          <a:p>
            <a:pPr lvl="1" eaLnBrk="1" hangingPunct="1">
              <a:spcBef>
                <a:spcPts val="0"/>
              </a:spcBef>
              <a:buFont typeface="Wingdings" panose="05000000000000000000" pitchFamily="2" charset="2"/>
              <a:buNone/>
              <a:defRPr/>
            </a:pPr>
            <a:r>
              <a:rPr lang="en-US" altLang="zh-CN" dirty="0"/>
              <a:t>		  </a:t>
            </a:r>
            <a:r>
              <a:rPr lang="en-US" altLang="zh-CN" dirty="0" err="1"/>
              <a:t>bne</a:t>
            </a:r>
            <a:r>
              <a:rPr lang="en-US" altLang="zh-CN" dirty="0"/>
              <a:t>   x5, </a:t>
            </a:r>
            <a:r>
              <a:rPr lang="en-US" altLang="zh-CN" dirty="0">
                <a:solidFill>
                  <a:srgbClr val="FF0066"/>
                </a:solidFill>
              </a:rPr>
              <a:t>x0</a:t>
            </a:r>
            <a:r>
              <a:rPr lang="en-US" altLang="zh-CN" dirty="0"/>
              <a:t>, Less     # go to Less  if  x5  !=  0 (that is,  if  a  &lt;  b)</a:t>
            </a:r>
          </a:p>
          <a:p>
            <a:pPr lvl="1" eaLnBrk="1" hangingPunct="1">
              <a:spcBef>
                <a:spcPts val="0"/>
              </a:spcBef>
              <a:buFont typeface="Wingdings" panose="05000000000000000000" pitchFamily="2" charset="2"/>
              <a:buNone/>
              <a:defRPr/>
            </a:pPr>
            <a:r>
              <a:rPr lang="en-US" altLang="zh-CN" dirty="0"/>
              <a:t>       ……  </a:t>
            </a:r>
          </a:p>
          <a:p>
            <a:pPr lvl="1" eaLnBrk="1" hangingPunct="1">
              <a:spcBef>
                <a:spcPts val="0"/>
              </a:spcBef>
              <a:buFont typeface="Wingdings" panose="05000000000000000000" pitchFamily="2" charset="2"/>
              <a:buNone/>
              <a:defRPr/>
            </a:pPr>
            <a:r>
              <a:rPr lang="en-US" altLang="zh-CN" dirty="0"/>
              <a:t>Less:</a:t>
            </a:r>
          </a:p>
        </p:txBody>
      </p:sp>
    </p:spTree>
    <p:extLst>
      <p:ext uri="{BB962C8B-B14F-4D97-AF65-F5344CB8AC3E}">
        <p14:creationId xmlns:p14="http://schemas.microsoft.com/office/powerpoint/2010/main" val="766604970"/>
      </p:ext>
    </p:extLst>
  </p:cSld>
  <p:clrMapOvr>
    <a:masterClrMapping/>
  </p:clrMapOvr>
  <p:transition spd="med">
    <p:random/>
    <p:sndAc>
      <p:stSnd>
        <p:snd r:embed="rId3" name="chimes.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defRPr/>
            </a:pPr>
            <a:r>
              <a:rPr lang="en-AU" altLang="en-US" dirty="0"/>
              <a:t>Signed vs. Unsigned</a:t>
            </a:r>
          </a:p>
        </p:txBody>
      </p:sp>
      <p:sp>
        <p:nvSpPr>
          <p:cNvPr id="115716" name="Rectangle 3"/>
          <p:cNvSpPr>
            <a:spLocks noGrp="1" noChangeArrowheads="1"/>
          </p:cNvSpPr>
          <p:nvPr>
            <p:ph idx="1"/>
          </p:nvPr>
        </p:nvSpPr>
        <p:spPr/>
        <p:txBody>
          <a:bodyPr/>
          <a:lstStyle/>
          <a:p>
            <a:pPr eaLnBrk="1" hangingPunct="1"/>
            <a:r>
              <a:rPr lang="en-AU" altLang="en-US" dirty="0"/>
              <a:t>Signed comparison: </a:t>
            </a:r>
            <a:r>
              <a:rPr lang="en-AU" altLang="en-US" dirty="0" err="1"/>
              <a:t>blt</a:t>
            </a:r>
            <a:r>
              <a:rPr lang="en-AU" altLang="en-US" dirty="0"/>
              <a:t>,   </a:t>
            </a:r>
            <a:r>
              <a:rPr lang="en-AU" altLang="en-US" dirty="0" err="1"/>
              <a:t>bge</a:t>
            </a:r>
            <a:endParaRPr lang="en-AU" altLang="en-US" dirty="0"/>
          </a:p>
          <a:p>
            <a:pPr eaLnBrk="1" hangingPunct="1"/>
            <a:r>
              <a:rPr lang="en-AU" altLang="en-US" dirty="0"/>
              <a:t>Unsigned comparison: </a:t>
            </a:r>
            <a:r>
              <a:rPr lang="en-AU" altLang="en-US" dirty="0" err="1">
                <a:solidFill>
                  <a:srgbClr val="0000FF"/>
                </a:solidFill>
              </a:rPr>
              <a:t>bltu</a:t>
            </a:r>
            <a:r>
              <a:rPr lang="en-AU" altLang="en-US" dirty="0">
                <a:solidFill>
                  <a:srgbClr val="0000FF"/>
                </a:solidFill>
              </a:rPr>
              <a:t>,   </a:t>
            </a:r>
            <a:r>
              <a:rPr lang="en-AU" altLang="en-US" dirty="0" err="1">
                <a:solidFill>
                  <a:srgbClr val="0000FF"/>
                </a:solidFill>
              </a:rPr>
              <a:t>bgeu</a:t>
            </a:r>
            <a:endParaRPr lang="en-AU" altLang="en-US" dirty="0">
              <a:solidFill>
                <a:srgbClr val="0000FF"/>
              </a:solidFill>
            </a:endParaRPr>
          </a:p>
          <a:p>
            <a:pPr eaLnBrk="1" hangingPunct="1"/>
            <a:r>
              <a:rPr lang="en-AU" altLang="en-US" dirty="0"/>
              <a:t>Example</a:t>
            </a:r>
          </a:p>
          <a:p>
            <a:pPr lvl="1" eaLnBrk="1" hangingPunct="1"/>
            <a:r>
              <a:rPr lang="en-AU" altLang="en-US" dirty="0"/>
              <a:t>x22 = </a:t>
            </a:r>
            <a:r>
              <a:rPr lang="en-AU" altLang="en-US" sz="2400" dirty="0"/>
              <a:t>1111 1111 1111 1111 1111 1111 1111 1111</a:t>
            </a:r>
          </a:p>
          <a:p>
            <a:pPr lvl="1" eaLnBrk="1" hangingPunct="1"/>
            <a:r>
              <a:rPr lang="en-AU" altLang="en-US" dirty="0"/>
              <a:t>x23 = </a:t>
            </a:r>
            <a:r>
              <a:rPr lang="en-AU" altLang="en-US" sz="2400" dirty="0"/>
              <a:t>0000 0000 0000 0000 0000 0000 0000 0001</a:t>
            </a:r>
          </a:p>
          <a:p>
            <a:pPr lvl="1" eaLnBrk="1" hangingPunct="1"/>
            <a:r>
              <a:rPr lang="en-AU" altLang="en-US" dirty="0">
                <a:latin typeface="Lucida Console" panose="020B0609040504020204" pitchFamily="49" charset="0"/>
              </a:rPr>
              <a:t>x22 &lt; x23 // signed</a:t>
            </a:r>
          </a:p>
          <a:p>
            <a:pPr lvl="2" eaLnBrk="1" hangingPunct="1"/>
            <a:r>
              <a:rPr lang="en-AU" altLang="en-US" dirty="0">
                <a:cs typeface="Arial" panose="020B0604020202020204" pitchFamily="34" charset="0"/>
              </a:rPr>
              <a:t>–1 &lt; +1</a:t>
            </a:r>
            <a:endParaRPr lang="en-AU" altLang="en-US" dirty="0">
              <a:cs typeface="Arial" panose="020B0604020202020204" pitchFamily="34" charset="0"/>
              <a:sym typeface="Symbol" panose="05050102010706020507" pitchFamily="18" charset="2"/>
            </a:endParaRPr>
          </a:p>
          <a:p>
            <a:pPr lvl="1" eaLnBrk="1" hangingPunct="1"/>
            <a:r>
              <a:rPr lang="en-AU" altLang="en-US" dirty="0">
                <a:latin typeface="Lucida Console" panose="020B0609040504020204" pitchFamily="49" charset="0"/>
                <a:cs typeface="Arial" panose="020B0604020202020204" pitchFamily="34" charset="0"/>
                <a:sym typeface="Symbol" panose="05050102010706020507" pitchFamily="18" charset="2"/>
              </a:rPr>
              <a:t>x22 &gt; x23 // unsigned</a:t>
            </a:r>
          </a:p>
          <a:p>
            <a:pPr lvl="2" eaLnBrk="1" hangingPunct="1"/>
            <a:r>
              <a:rPr lang="en-US" altLang="en-US" dirty="0"/>
              <a:t>+4,294,967,295 &gt; +1</a:t>
            </a:r>
            <a:endParaRPr lang="en-AU"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962617530"/>
      </p:ext>
    </p:extLst>
  </p:cSld>
  <p:clrMapOvr>
    <a:masterClrMapping/>
  </p:clrMapOvr>
  <p:transition spd="med">
    <p:random/>
    <p:sndAc>
      <p:stSnd>
        <p:snd r:embed="rId3" name="chimes.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Rot="1" noChangeArrowheads="1"/>
          </p:cNvSpPr>
          <p:nvPr>
            <p:ph idx="1"/>
          </p:nvPr>
        </p:nvSpPr>
        <p:spPr>
          <a:xfrm>
            <a:off x="1055440" y="1268760"/>
            <a:ext cx="8229600" cy="4968875"/>
          </a:xfrm>
        </p:spPr>
        <p:txBody>
          <a:bodyPr/>
          <a:lstStyle/>
          <a:p>
            <a:pPr eaLnBrk="1" hangingPunct="1"/>
            <a:r>
              <a:rPr lang="en-US" altLang="zh-CN" dirty="0"/>
              <a:t>Different compare operations required for </a:t>
            </a:r>
            <a:r>
              <a:rPr lang="en-US" altLang="zh-CN" dirty="0">
                <a:solidFill>
                  <a:srgbClr val="FF0000"/>
                </a:solidFill>
              </a:rPr>
              <a:t>both number types</a:t>
            </a:r>
          </a:p>
          <a:p>
            <a:pPr lvl="1" eaLnBrk="1" hangingPunct="1"/>
            <a:r>
              <a:rPr lang="en-US" altLang="zh-CN" b="1" dirty="0"/>
              <a:t>Signed integer</a:t>
            </a:r>
          </a:p>
          <a:p>
            <a:pPr lvl="2" eaLnBrk="1" hangingPunct="1"/>
            <a:r>
              <a:rPr lang="en-US" altLang="zh-CN" dirty="0" err="1">
                <a:solidFill>
                  <a:srgbClr val="FF0000"/>
                </a:solidFill>
              </a:rPr>
              <a:t>slt</a:t>
            </a:r>
            <a:r>
              <a:rPr lang="en-US" altLang="zh-CN" dirty="0"/>
              <a:t> </a:t>
            </a:r>
            <a:r>
              <a:rPr lang="zh-CN" altLang="zh-CN" dirty="0"/>
              <a:t>：</a:t>
            </a:r>
            <a:r>
              <a:rPr lang="en-US" altLang="zh-CN" dirty="0">
                <a:highlight>
                  <a:srgbClr val="FFFF00"/>
                </a:highlight>
              </a:rPr>
              <a:t>Set on less than</a:t>
            </a:r>
          </a:p>
          <a:p>
            <a:pPr lvl="2" eaLnBrk="1" hangingPunct="1"/>
            <a:r>
              <a:rPr lang="en-US" altLang="zh-CN" dirty="0" err="1">
                <a:solidFill>
                  <a:srgbClr val="FF0000"/>
                </a:solidFill>
              </a:rPr>
              <a:t>slti</a:t>
            </a:r>
            <a:r>
              <a:rPr lang="en-US" altLang="zh-CN" dirty="0"/>
              <a:t> </a:t>
            </a:r>
            <a:r>
              <a:rPr lang="zh-CN" altLang="zh-CN" dirty="0"/>
              <a:t>：</a:t>
            </a:r>
            <a:r>
              <a:rPr lang="en-US" altLang="zh-CN" dirty="0"/>
              <a:t>Set on less than immediate</a:t>
            </a:r>
          </a:p>
          <a:p>
            <a:pPr lvl="1" eaLnBrk="1" hangingPunct="1"/>
            <a:r>
              <a:rPr lang="en-US" altLang="zh-CN" b="1" dirty="0"/>
              <a:t>Unsigned integer</a:t>
            </a:r>
          </a:p>
          <a:p>
            <a:pPr lvl="2" eaLnBrk="1" hangingPunct="1"/>
            <a:r>
              <a:rPr lang="en-US" altLang="zh-CN" dirty="0" err="1">
                <a:solidFill>
                  <a:srgbClr val="FF0000"/>
                </a:solidFill>
              </a:rPr>
              <a:t>sltu</a:t>
            </a:r>
            <a:r>
              <a:rPr lang="zh-CN" altLang="en-US" dirty="0"/>
              <a:t>：</a:t>
            </a:r>
            <a:r>
              <a:rPr lang="en-US" altLang="zh-CN" dirty="0"/>
              <a:t> Set on less than</a:t>
            </a:r>
          </a:p>
          <a:p>
            <a:pPr lvl="2" eaLnBrk="1" hangingPunct="1"/>
            <a:r>
              <a:rPr lang="en-US" altLang="zh-CN" dirty="0" err="1">
                <a:solidFill>
                  <a:srgbClr val="FF0000"/>
                </a:solidFill>
              </a:rPr>
              <a:t>sltiu</a:t>
            </a:r>
            <a:r>
              <a:rPr lang="zh-CN" altLang="en-US" dirty="0"/>
              <a:t>：</a:t>
            </a:r>
            <a:r>
              <a:rPr lang="en-US" altLang="zh-CN" dirty="0"/>
              <a:t> Set on less than immediate </a:t>
            </a:r>
          </a:p>
        </p:txBody>
      </p:sp>
    </p:spTree>
    <p:extLst>
      <p:ext uri="{BB962C8B-B14F-4D97-AF65-F5344CB8AC3E}">
        <p14:creationId xmlns:p14="http://schemas.microsoft.com/office/powerpoint/2010/main" val="438166992"/>
      </p:ext>
    </p:extLst>
  </p:cSld>
  <p:clrMapOvr>
    <a:masterClrMapping/>
  </p:clrMapOvr>
  <p:transition spd="med">
    <p:random/>
    <p:sndAc>
      <p:stSnd>
        <p:snd r:embed="rId3" name="chimes.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847850" y="301625"/>
            <a:ext cx="8540750" cy="658813"/>
          </a:xfrm>
        </p:spPr>
        <p:txBody>
          <a:bodyPr>
            <a:normAutofit fontScale="90000"/>
          </a:bodyPr>
          <a:lstStyle/>
          <a:p>
            <a:pPr eaLnBrk="1" hangingPunct="1">
              <a:defRPr/>
            </a:pPr>
            <a:r>
              <a:rPr lang="en-US" altLang="zh-CN">
                <a:solidFill>
                  <a:srgbClr val="FF3300"/>
                </a:solidFill>
              </a:rPr>
              <a:t>Example for Compare</a:t>
            </a:r>
          </a:p>
        </p:txBody>
      </p:sp>
      <p:sp>
        <p:nvSpPr>
          <p:cNvPr id="119811" name="Rectangle 3"/>
          <p:cNvSpPr>
            <a:spLocks noGrp="1" noRot="1" noChangeArrowheads="1"/>
          </p:cNvSpPr>
          <p:nvPr>
            <p:ph idx="1"/>
          </p:nvPr>
        </p:nvSpPr>
        <p:spPr>
          <a:xfrm>
            <a:off x="2103439" y="1123726"/>
            <a:ext cx="9465170" cy="4681538"/>
          </a:xfrm>
        </p:spPr>
        <p:txBody>
          <a:bodyPr>
            <a:normAutofit lnSpcReduction="10000"/>
          </a:bodyPr>
          <a:lstStyle/>
          <a:p>
            <a:pPr eaLnBrk="1" hangingPunct="1"/>
            <a:r>
              <a:rPr lang="en-US" altLang="zh-CN" dirty="0"/>
              <a:t>Register x2</a:t>
            </a:r>
          </a:p>
          <a:p>
            <a:pPr eaLnBrk="1" hangingPunct="1">
              <a:buFont typeface="Wingdings" panose="05000000000000000000" pitchFamily="2" charset="2"/>
              <a:buNone/>
            </a:pPr>
            <a:r>
              <a:rPr lang="en-US" altLang="zh-CN" dirty="0"/>
              <a:t>		</a:t>
            </a:r>
            <a:r>
              <a:rPr lang="en-US" altLang="zh-CN" dirty="0">
                <a:solidFill>
                  <a:srgbClr val="FF0000"/>
                </a:solidFill>
              </a:rPr>
              <a:t>1</a:t>
            </a:r>
            <a:r>
              <a:rPr lang="en-US" altLang="zh-CN" dirty="0"/>
              <a:t>111 1111 1111 1111 1111 1111 1111 1111</a:t>
            </a:r>
          </a:p>
          <a:p>
            <a:pPr eaLnBrk="1" hangingPunct="1"/>
            <a:r>
              <a:rPr lang="en-US" altLang="zh-CN" dirty="0"/>
              <a:t>Register x3</a:t>
            </a:r>
          </a:p>
          <a:p>
            <a:pPr eaLnBrk="1" hangingPunct="1">
              <a:buFont typeface="Wingdings" panose="05000000000000000000" pitchFamily="2" charset="2"/>
              <a:buNone/>
            </a:pPr>
            <a:r>
              <a:rPr lang="en-US" altLang="zh-CN" dirty="0"/>
              <a:t>		</a:t>
            </a:r>
            <a:r>
              <a:rPr lang="en-US" altLang="zh-CN" dirty="0">
                <a:solidFill>
                  <a:srgbClr val="FF0000"/>
                </a:solidFill>
              </a:rPr>
              <a:t>0</a:t>
            </a:r>
            <a:r>
              <a:rPr lang="en-US" altLang="zh-CN" dirty="0"/>
              <a:t>000 0000 0000 0000 0000 0000 0000 0001</a:t>
            </a:r>
          </a:p>
          <a:p>
            <a:pPr eaLnBrk="1" hangingPunct="1"/>
            <a:r>
              <a:rPr lang="en-US" altLang="zh-CN" dirty="0"/>
              <a:t>Compared Operations</a:t>
            </a:r>
          </a:p>
          <a:p>
            <a:pPr eaLnBrk="1" hangingPunct="1">
              <a:buFont typeface="Wingdings" panose="05000000000000000000" pitchFamily="2" charset="2"/>
              <a:buNone/>
            </a:pPr>
            <a:r>
              <a:rPr lang="en-US" altLang="zh-CN" dirty="0"/>
              <a:t>		</a:t>
            </a:r>
            <a:r>
              <a:rPr lang="en-US" altLang="zh-CN" dirty="0" err="1"/>
              <a:t>slt</a:t>
            </a:r>
            <a:r>
              <a:rPr lang="en-US" altLang="zh-CN" dirty="0"/>
              <a:t> x1, x2, x3</a:t>
            </a:r>
          </a:p>
          <a:p>
            <a:pPr eaLnBrk="1" hangingPunct="1">
              <a:buFont typeface="Wingdings" panose="05000000000000000000" pitchFamily="2" charset="2"/>
              <a:buNone/>
            </a:pPr>
            <a:r>
              <a:rPr lang="en-US" altLang="zh-CN" dirty="0"/>
              <a:t>		</a:t>
            </a:r>
            <a:r>
              <a:rPr lang="en-US" altLang="zh-CN" dirty="0" err="1"/>
              <a:t>sltu</a:t>
            </a:r>
            <a:r>
              <a:rPr lang="en-US" altLang="zh-CN" dirty="0"/>
              <a:t> x1, x2, x3</a:t>
            </a:r>
          </a:p>
          <a:p>
            <a:pPr eaLnBrk="1" hangingPunct="1"/>
            <a:r>
              <a:rPr lang="en-US" altLang="zh-CN" dirty="0"/>
              <a:t>Results</a:t>
            </a:r>
          </a:p>
          <a:p>
            <a:pPr eaLnBrk="1" hangingPunct="1">
              <a:buFont typeface="Wingdings" panose="05000000000000000000" pitchFamily="2" charset="2"/>
              <a:buNone/>
            </a:pPr>
            <a:r>
              <a:rPr lang="en-US" altLang="zh-CN" dirty="0"/>
              <a:t>		x1 = 1    (-1 &lt; 1)</a:t>
            </a:r>
          </a:p>
          <a:p>
            <a:pPr eaLnBrk="1" hangingPunct="1">
              <a:buFont typeface="Wingdings" panose="05000000000000000000" pitchFamily="2" charset="2"/>
              <a:buNone/>
            </a:pPr>
            <a:r>
              <a:rPr lang="en-US" altLang="zh-CN" dirty="0"/>
              <a:t>		x1 = 0    (4,294,967,295</a:t>
            </a:r>
            <a:r>
              <a:rPr lang="en-US" altLang="zh-CN" baseline="-25000" dirty="0"/>
              <a:t>ten</a:t>
            </a:r>
            <a:r>
              <a:rPr lang="en-US" altLang="zh-CN" dirty="0"/>
              <a:t> &gt; 1</a:t>
            </a:r>
            <a:r>
              <a:rPr lang="en-US" altLang="zh-CN" baseline="-25000" dirty="0"/>
              <a:t>ten</a:t>
            </a:r>
            <a:r>
              <a:rPr lang="en-US" altLang="zh-CN" dirty="0"/>
              <a:t>)</a:t>
            </a:r>
          </a:p>
          <a:p>
            <a:pPr eaLnBrk="1" hangingPunct="1"/>
            <a:endParaRPr lang="en-US" altLang="zh-CN" dirty="0"/>
          </a:p>
        </p:txBody>
      </p:sp>
      <p:sp>
        <p:nvSpPr>
          <p:cNvPr id="119812" name="Freeform 4"/>
          <p:cNvSpPr>
            <a:spLocks/>
          </p:cNvSpPr>
          <p:nvPr/>
        </p:nvSpPr>
        <p:spPr bwMode="auto">
          <a:xfrm>
            <a:off x="2279576" y="3861048"/>
            <a:ext cx="968226" cy="1584896"/>
          </a:xfrm>
          <a:custGeom>
            <a:avLst/>
            <a:gdLst>
              <a:gd name="T0" fmla="*/ 2147483646 w 559"/>
              <a:gd name="T1" fmla="*/ 2147483646 h 870"/>
              <a:gd name="T2" fmla="*/ 2147483646 w 559"/>
              <a:gd name="T3" fmla="*/ 2147483646 h 870"/>
              <a:gd name="T4" fmla="*/ 2147483646 w 559"/>
              <a:gd name="T5" fmla="*/ 2147483646 h 870"/>
              <a:gd name="T6" fmla="*/ 2147483646 w 559"/>
              <a:gd name="T7" fmla="*/ 2147483646 h 870"/>
              <a:gd name="T8" fmla="*/ 2147483646 w 559"/>
              <a:gd name="T9" fmla="*/ 2147483646 h 870"/>
              <a:gd name="T10" fmla="*/ 0 60000 65536"/>
              <a:gd name="T11" fmla="*/ 0 60000 65536"/>
              <a:gd name="T12" fmla="*/ 0 60000 65536"/>
              <a:gd name="T13" fmla="*/ 0 60000 65536"/>
              <a:gd name="T14" fmla="*/ 0 60000 65536"/>
              <a:gd name="T15" fmla="*/ 0 w 559"/>
              <a:gd name="T16" fmla="*/ 0 h 870"/>
              <a:gd name="T17" fmla="*/ 559 w 559"/>
              <a:gd name="T18" fmla="*/ 870 h 870"/>
            </a:gdLst>
            <a:ahLst/>
            <a:cxnLst>
              <a:cxn ang="T10">
                <a:pos x="T0" y="T1"/>
              </a:cxn>
              <a:cxn ang="T11">
                <a:pos x="T2" y="T3"/>
              </a:cxn>
              <a:cxn ang="T12">
                <a:pos x="T4" y="T5"/>
              </a:cxn>
              <a:cxn ang="T13">
                <a:pos x="T6" y="T7"/>
              </a:cxn>
              <a:cxn ang="T14">
                <a:pos x="T8" y="T9"/>
              </a:cxn>
            </a:cxnLst>
            <a:rect l="T15" t="T16" r="T17" b="T18"/>
            <a:pathLst>
              <a:path w="559" h="870">
                <a:moveTo>
                  <a:pt x="514" y="1"/>
                </a:moveTo>
                <a:cubicBezTo>
                  <a:pt x="419" y="0"/>
                  <a:pt x="325" y="0"/>
                  <a:pt x="242" y="91"/>
                </a:cubicBezTo>
                <a:cubicBezTo>
                  <a:pt x="159" y="182"/>
                  <a:pt x="30" y="424"/>
                  <a:pt x="15" y="545"/>
                </a:cubicBezTo>
                <a:cubicBezTo>
                  <a:pt x="0" y="666"/>
                  <a:pt x="60" y="764"/>
                  <a:pt x="151" y="817"/>
                </a:cubicBezTo>
                <a:cubicBezTo>
                  <a:pt x="242" y="870"/>
                  <a:pt x="400" y="866"/>
                  <a:pt x="559" y="862"/>
                </a:cubicBezTo>
              </a:path>
            </a:pathLst>
          </a:custGeom>
          <a:noFill/>
          <a:ln w="38100"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3" name="Freeform 6"/>
          <p:cNvSpPr>
            <a:spLocks/>
          </p:cNvSpPr>
          <p:nvPr/>
        </p:nvSpPr>
        <p:spPr bwMode="auto">
          <a:xfrm>
            <a:off x="5447928" y="4509120"/>
            <a:ext cx="1440160" cy="1296144"/>
          </a:xfrm>
          <a:custGeom>
            <a:avLst/>
            <a:gdLst>
              <a:gd name="T0" fmla="*/ 0 w 393"/>
              <a:gd name="T1" fmla="*/ 0 h 590"/>
              <a:gd name="T2" fmla="*/ 2147483646 w 393"/>
              <a:gd name="T3" fmla="*/ 2147483646 h 590"/>
              <a:gd name="T4" fmla="*/ 2147483646 w 393"/>
              <a:gd name="T5" fmla="*/ 2147483646 h 590"/>
              <a:gd name="T6" fmla="*/ 2147483646 w 393"/>
              <a:gd name="T7" fmla="*/ 2147483646 h 590"/>
              <a:gd name="T8" fmla="*/ 0 60000 65536"/>
              <a:gd name="T9" fmla="*/ 0 60000 65536"/>
              <a:gd name="T10" fmla="*/ 0 60000 65536"/>
              <a:gd name="T11" fmla="*/ 0 60000 65536"/>
              <a:gd name="T12" fmla="*/ 0 w 393"/>
              <a:gd name="T13" fmla="*/ 0 h 590"/>
              <a:gd name="T14" fmla="*/ 393 w 393"/>
              <a:gd name="T15" fmla="*/ 590 h 590"/>
            </a:gdLst>
            <a:ahLst/>
            <a:cxnLst>
              <a:cxn ang="T8">
                <a:pos x="T0" y="T1"/>
              </a:cxn>
              <a:cxn ang="T9">
                <a:pos x="T2" y="T3"/>
              </a:cxn>
              <a:cxn ang="T10">
                <a:pos x="T4" y="T5"/>
              </a:cxn>
              <a:cxn ang="T11">
                <a:pos x="T6" y="T7"/>
              </a:cxn>
            </a:cxnLst>
            <a:rect l="T12" t="T13" r="T14" b="T15"/>
            <a:pathLst>
              <a:path w="393" h="590">
                <a:moveTo>
                  <a:pt x="0" y="0"/>
                </a:moveTo>
                <a:cubicBezTo>
                  <a:pt x="61" y="57"/>
                  <a:pt x="122" y="114"/>
                  <a:pt x="182" y="182"/>
                </a:cubicBezTo>
                <a:cubicBezTo>
                  <a:pt x="242" y="250"/>
                  <a:pt x="333" y="341"/>
                  <a:pt x="363" y="409"/>
                </a:cubicBezTo>
                <a:cubicBezTo>
                  <a:pt x="393" y="477"/>
                  <a:pt x="378" y="533"/>
                  <a:pt x="363" y="590"/>
                </a:cubicBezTo>
              </a:path>
            </a:pathLst>
          </a:custGeom>
          <a:noFill/>
          <a:ln w="28575"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4" name="矩形 5"/>
          <p:cNvSpPr>
            <a:spLocks noChangeArrowheads="1"/>
          </p:cNvSpPr>
          <p:nvPr/>
        </p:nvSpPr>
        <p:spPr bwMode="auto">
          <a:xfrm>
            <a:off x="6312024" y="3491706"/>
            <a:ext cx="336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used to generate 1</a:t>
            </a:r>
            <a:endParaRPr lang="zh-CN" altLang="en-US"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71621676"/>
      </p:ext>
    </p:extLst>
  </p:cSld>
  <p:clrMapOvr>
    <a:masterClrMapping/>
  </p:clrMapOvr>
  <p:transition spd="med">
    <p:random/>
    <p:sndAc>
      <p:stSnd>
        <p:snd r:embed="rId3" name="chimes.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rrowheads="1"/>
          </p:cNvSpPr>
          <p:nvPr>
            <p:ph type="title"/>
          </p:nvPr>
        </p:nvSpPr>
        <p:spPr>
          <a:xfrm>
            <a:off x="983432" y="404664"/>
            <a:ext cx="2736304" cy="955675"/>
          </a:xfrm>
        </p:spPr>
        <p:txBody>
          <a:bodyPr>
            <a:normAutofit/>
          </a:bodyPr>
          <a:lstStyle/>
          <a:p>
            <a:pPr eaLnBrk="1" hangingPunct="1">
              <a:defRPr/>
            </a:pPr>
            <a:r>
              <a:rPr lang="zh-CN" altLang="en-US" sz="4800" dirty="0">
                <a:solidFill>
                  <a:srgbClr val="FF3300"/>
                </a:solidFill>
              </a:rPr>
              <a:t>越界检测</a:t>
            </a:r>
            <a:endParaRPr lang="en-US" altLang="zh-CN" sz="4800" dirty="0">
              <a:solidFill>
                <a:srgbClr val="FF3300"/>
              </a:solidFill>
            </a:endParaRPr>
          </a:p>
        </p:txBody>
      </p:sp>
      <p:sp>
        <p:nvSpPr>
          <p:cNvPr id="37891" name="Rectangle 3"/>
          <p:cNvSpPr>
            <a:spLocks noGrp="1" noRot="1" noChangeArrowheads="1"/>
          </p:cNvSpPr>
          <p:nvPr>
            <p:ph idx="1"/>
          </p:nvPr>
        </p:nvSpPr>
        <p:spPr>
          <a:xfrm>
            <a:off x="1559496" y="2106612"/>
            <a:ext cx="6912768" cy="2644775"/>
          </a:xfrm>
        </p:spPr>
        <p:txBody>
          <a:bodyPr>
            <a:normAutofit fontScale="85000" lnSpcReduction="20000"/>
          </a:bodyPr>
          <a:lstStyle/>
          <a:p>
            <a:pPr eaLnBrk="1" hangingPunct="1">
              <a:defRPr/>
            </a:pPr>
            <a:r>
              <a:rPr lang="en-US" altLang="zh-CN" dirty="0"/>
              <a:t>Reduce an </a:t>
            </a:r>
            <a:r>
              <a:rPr lang="en-US" altLang="zh-CN" dirty="0">
                <a:solidFill>
                  <a:srgbClr val="FF0000"/>
                </a:solidFill>
              </a:rPr>
              <a:t>index</a:t>
            </a:r>
            <a:r>
              <a:rPr lang="en-US" altLang="zh-CN" dirty="0"/>
              <a:t>-out-of-bounds check</a:t>
            </a:r>
          </a:p>
          <a:p>
            <a:pPr lvl="1" eaLnBrk="1" hangingPunct="1">
              <a:defRPr/>
            </a:pPr>
            <a:r>
              <a:rPr lang="en-US" altLang="zh-CN" sz="2400" dirty="0"/>
              <a:t>If  (x20&gt;=</a:t>
            </a:r>
            <a:r>
              <a:rPr lang="en-US" altLang="zh-CN" sz="2400" dirty="0">
                <a:solidFill>
                  <a:schemeClr val="accent2">
                    <a:lumMod val="75000"/>
                  </a:schemeClr>
                </a:solidFill>
              </a:rPr>
              <a:t>x11</a:t>
            </a:r>
            <a:r>
              <a:rPr lang="en-US" altLang="zh-CN" sz="2400" dirty="0">
                <a:solidFill>
                  <a:srgbClr val="00B050"/>
                </a:solidFill>
              </a:rPr>
              <a:t> </a:t>
            </a:r>
            <a:r>
              <a:rPr lang="en-US" altLang="zh-CN" dirty="0"/>
              <a:t> or </a:t>
            </a:r>
            <a:r>
              <a:rPr lang="en-US" altLang="zh-CN" sz="2400" dirty="0"/>
              <a:t> x20&lt;</a:t>
            </a:r>
            <a:r>
              <a:rPr lang="en-US" altLang="zh-CN" sz="2400" dirty="0">
                <a:solidFill>
                  <a:srgbClr val="FF0000"/>
                </a:solidFill>
              </a:rPr>
              <a:t>0</a:t>
            </a:r>
            <a:r>
              <a:rPr lang="en-US" altLang="zh-CN" sz="2400" dirty="0"/>
              <a:t>)     </a:t>
            </a:r>
            <a:r>
              <a:rPr lang="en-US" altLang="zh-CN" sz="2400" dirty="0" err="1"/>
              <a:t>goto</a:t>
            </a:r>
            <a:r>
              <a:rPr lang="en-US" altLang="zh-CN" sz="2400" dirty="0"/>
              <a:t>  </a:t>
            </a:r>
            <a:r>
              <a:rPr lang="en-US" altLang="zh-CN" sz="2400" dirty="0" err="1"/>
              <a:t>IndexOutofBounds</a:t>
            </a:r>
            <a:endParaRPr lang="en-US" altLang="zh-CN" sz="2400" dirty="0"/>
          </a:p>
          <a:p>
            <a:pPr lvl="1" eaLnBrk="1" hangingPunct="1">
              <a:defRPr/>
            </a:pPr>
            <a:endParaRPr lang="en-US" altLang="zh-CN" sz="2400" dirty="0"/>
          </a:p>
          <a:p>
            <a:pPr lvl="1" eaLnBrk="1" hangingPunct="1">
              <a:defRPr/>
            </a:pPr>
            <a:r>
              <a:rPr lang="en-US" altLang="zh-CN" sz="2400" dirty="0">
                <a:solidFill>
                  <a:srgbClr val="0000FF"/>
                </a:solidFill>
              </a:rPr>
              <a:t>RISC-V version</a:t>
            </a:r>
            <a:r>
              <a:rPr lang="en-US" altLang="zh-CN" sz="2400" dirty="0"/>
              <a:t>:</a:t>
            </a:r>
          </a:p>
          <a:p>
            <a:pPr marL="914400" lvl="2" indent="0" eaLnBrk="1" hangingPunct="1">
              <a:buFont typeface="Wingdings" panose="05000000000000000000" pitchFamily="2" charset="2"/>
              <a:buNone/>
              <a:defRPr/>
            </a:pPr>
            <a:r>
              <a:rPr lang="en-US" altLang="zh-CN" b="1" dirty="0" err="1">
                <a:solidFill>
                  <a:srgbClr val="FF0000"/>
                </a:solidFill>
              </a:rPr>
              <a:t>bgeu</a:t>
            </a:r>
            <a:r>
              <a:rPr lang="en-US" altLang="zh-CN" dirty="0"/>
              <a:t> x20, x11,   </a:t>
            </a:r>
            <a:r>
              <a:rPr lang="en-US" altLang="zh-CN" dirty="0" err="1"/>
              <a:t>IndexOutofBounds</a:t>
            </a:r>
            <a:endParaRPr lang="en-US" altLang="zh-CN" dirty="0"/>
          </a:p>
          <a:p>
            <a:pPr lvl="1" eaLnBrk="1" hangingPunct="1">
              <a:defRPr/>
            </a:pPr>
            <a:endParaRPr lang="en-US" altLang="zh-CN" sz="2400" dirty="0"/>
          </a:p>
          <a:p>
            <a:pPr lvl="1" eaLnBrk="1" hangingPunct="1">
              <a:defRPr/>
            </a:pPr>
            <a:r>
              <a:rPr lang="en-US" altLang="zh-CN" sz="2400" dirty="0"/>
              <a:t>MIPS version:</a:t>
            </a:r>
            <a:endParaRPr lang="en-US" altLang="zh-CN" sz="2400" b="1" i="1" dirty="0">
              <a:solidFill>
                <a:srgbClr val="FF3300"/>
              </a:solidFill>
            </a:endParaRPr>
          </a:p>
          <a:p>
            <a:pPr lvl="1" eaLnBrk="1" hangingPunct="1">
              <a:buFont typeface="Wingdings" panose="05000000000000000000" pitchFamily="2" charset="2"/>
              <a:buNone/>
              <a:defRPr/>
            </a:pPr>
            <a:r>
              <a:rPr lang="en-US" altLang="zh-CN" sz="2400" b="1" i="1" dirty="0">
                <a:solidFill>
                  <a:srgbClr val="FF3300"/>
                </a:solidFill>
              </a:rPr>
              <a:t>   </a:t>
            </a:r>
            <a:r>
              <a:rPr lang="en-US" altLang="zh-CN" sz="2400" b="1" i="1" dirty="0" err="1">
                <a:solidFill>
                  <a:srgbClr val="FF3300"/>
                </a:solidFill>
              </a:rPr>
              <a:t>sltu</a:t>
            </a:r>
            <a:r>
              <a:rPr lang="en-US" altLang="zh-CN" sz="2400" dirty="0"/>
              <a:t> $t0, $a1, $t2	   ; x20 &lt; x11   </a:t>
            </a:r>
          </a:p>
          <a:p>
            <a:pPr lvl="1" eaLnBrk="1" hangingPunct="1">
              <a:buFont typeface="Wingdings" panose="05000000000000000000" pitchFamily="2" charset="2"/>
              <a:buNone/>
              <a:defRPr/>
            </a:pPr>
            <a:r>
              <a:rPr lang="en-US" altLang="zh-CN" sz="2400" dirty="0"/>
              <a:t>	 </a:t>
            </a:r>
            <a:r>
              <a:rPr lang="en-US" altLang="zh-CN" sz="2400" dirty="0" err="1"/>
              <a:t>beq</a:t>
            </a:r>
            <a:r>
              <a:rPr lang="en-US" altLang="zh-CN" sz="2400" dirty="0"/>
              <a:t>  $t0, $zero,        </a:t>
            </a:r>
            <a:r>
              <a:rPr lang="en-US" altLang="zh-CN" sz="2400" dirty="0" err="1"/>
              <a:t>IndexOutofBounds</a:t>
            </a:r>
            <a:r>
              <a:rPr lang="en-US" altLang="zh-CN" sz="2400" dirty="0"/>
              <a:t>	</a:t>
            </a:r>
          </a:p>
        </p:txBody>
      </p:sp>
    </p:spTree>
    <p:extLst>
      <p:ext uri="{BB962C8B-B14F-4D97-AF65-F5344CB8AC3E}">
        <p14:creationId xmlns:p14="http://schemas.microsoft.com/office/powerpoint/2010/main" val="2810867724"/>
      </p:ext>
    </p:extLst>
  </p:cSld>
  <p:clrMapOvr>
    <a:masterClrMapping/>
  </p:clrMapOvr>
  <p:transition spd="med">
    <p:random/>
    <p:sndAc>
      <p:stSnd>
        <p:snd r:embed="rId3" name="chimes.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055440" y="273843"/>
            <a:ext cx="2833142" cy="771525"/>
          </a:xfrm>
        </p:spPr>
        <p:txBody>
          <a:bodyPr/>
          <a:lstStyle/>
          <a:p>
            <a:pPr>
              <a:defRPr/>
            </a:pPr>
            <a:r>
              <a:rPr lang="zh-CN" altLang="en-US" dirty="0"/>
              <a:t>循环</a:t>
            </a:r>
            <a:r>
              <a:rPr lang="en-US" altLang="zh-CN" dirty="0"/>
              <a:t>loop</a:t>
            </a:r>
          </a:p>
        </p:txBody>
      </p:sp>
      <p:sp>
        <p:nvSpPr>
          <p:cNvPr id="109570" name="Rectangle 2"/>
          <p:cNvSpPr>
            <a:spLocks noGrp="1" noChangeArrowheads="1"/>
          </p:cNvSpPr>
          <p:nvPr>
            <p:ph idx="1"/>
          </p:nvPr>
        </p:nvSpPr>
        <p:spPr>
          <a:xfrm>
            <a:off x="1357622" y="1124744"/>
            <a:ext cx="8785225" cy="5073650"/>
          </a:xfrm>
        </p:spPr>
        <p:txBody>
          <a:bodyPr/>
          <a:lstStyle/>
          <a:p>
            <a:r>
              <a:rPr lang="zh-CN" altLang="en-US" dirty="0"/>
              <a:t> </a:t>
            </a:r>
            <a:r>
              <a:rPr lang="en-US" altLang="zh-CN" dirty="0"/>
              <a:t>Example   </a:t>
            </a:r>
            <a:r>
              <a:rPr lang="en-US" altLang="zh-CN" sz="2000" dirty="0"/>
              <a:t>Compiling a </a:t>
            </a:r>
            <a:r>
              <a:rPr lang="en-US" altLang="zh-CN" sz="2000" b="1" i="1" dirty="0">
                <a:solidFill>
                  <a:srgbClr val="FF0066"/>
                </a:solidFill>
              </a:rPr>
              <a:t>while</a:t>
            </a:r>
            <a:r>
              <a:rPr lang="en-US" altLang="zh-CN" sz="2000" dirty="0"/>
              <a:t> loop</a:t>
            </a:r>
          </a:p>
          <a:p>
            <a:pPr>
              <a:buFont typeface="Wingdings" panose="05000000000000000000" pitchFamily="2" charset="2"/>
              <a:buNone/>
            </a:pPr>
            <a:r>
              <a:rPr lang="en-US" altLang="zh-CN" sz="1800" dirty="0"/>
              <a:t>         ( Assume: </a:t>
            </a:r>
            <a:r>
              <a:rPr lang="en-US" altLang="zh-CN" sz="1800" dirty="0" err="1"/>
              <a:t>i</a:t>
            </a:r>
            <a:r>
              <a:rPr lang="en-US" altLang="zh-CN" sz="1800" dirty="0"/>
              <a:t> and k---- x22 and x23      base of save ---- x10 )</a:t>
            </a:r>
            <a:endParaRPr lang="en-US" altLang="zh-CN" dirty="0"/>
          </a:p>
          <a:p>
            <a:pPr lvl="1"/>
            <a:r>
              <a:rPr lang="en-US" altLang="zh-CN" dirty="0"/>
              <a:t> C code:</a:t>
            </a:r>
          </a:p>
          <a:p>
            <a:pPr lvl="1">
              <a:buFont typeface="Wingdings" panose="05000000000000000000" pitchFamily="2" charset="2"/>
              <a:buNone/>
            </a:pPr>
            <a:r>
              <a:rPr lang="en-US" altLang="zh-CN" sz="1800" dirty="0">
                <a:latin typeface="Times New Roman" panose="02020603050405020304" pitchFamily="18" charset="0"/>
              </a:rPr>
              <a:t>        while ( save[</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k )</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 ;</a:t>
            </a:r>
          </a:p>
          <a:p>
            <a:pPr lvl="1"/>
            <a:r>
              <a:rPr lang="en-US" altLang="zh-CN" dirty="0"/>
              <a:t> </a:t>
            </a:r>
            <a:r>
              <a:rPr lang="en-US" altLang="zh-CN" dirty="0">
                <a:solidFill>
                  <a:srgbClr val="0000FF"/>
                </a:solidFill>
              </a:rPr>
              <a:t>RISC-V assembly code:</a:t>
            </a:r>
          </a:p>
          <a:p>
            <a:pPr lvl="1">
              <a:buFont typeface="Wingdings" panose="05000000000000000000" pitchFamily="2" charset="2"/>
              <a:buNone/>
            </a:pPr>
            <a:r>
              <a:rPr lang="en-US" altLang="zh-CN" sz="2000" dirty="0">
                <a:latin typeface="Times New Roman" panose="02020603050405020304" pitchFamily="18" charset="0"/>
              </a:rPr>
              <a:t>       Loop:        </a:t>
            </a:r>
            <a:r>
              <a:rPr lang="en-US" altLang="zh-CN" sz="2000" dirty="0" err="1">
                <a:latin typeface="Times New Roman" panose="02020603050405020304" pitchFamily="18" charset="0"/>
              </a:rPr>
              <a:t>slli</a:t>
            </a:r>
            <a:r>
              <a:rPr lang="en-US" altLang="zh-CN" sz="2000" dirty="0">
                <a:latin typeface="Times New Roman" panose="02020603050405020304" pitchFamily="18" charset="0"/>
              </a:rPr>
              <a:t>     x28, x22, 3            // Temp </a:t>
            </a:r>
            <a:r>
              <a:rPr lang="en-US" altLang="zh-CN" sz="2000" dirty="0" err="1">
                <a:latin typeface="Times New Roman" panose="02020603050405020304" pitchFamily="18" charset="0"/>
              </a:rPr>
              <a:t>reg</a:t>
            </a:r>
            <a:r>
              <a:rPr lang="en-US" altLang="zh-CN" sz="2000" dirty="0">
                <a:latin typeface="Times New Roman" panose="02020603050405020304" pitchFamily="18" charset="0"/>
              </a:rPr>
              <a:t>  x28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8</a:t>
            </a:r>
          </a:p>
          <a:p>
            <a:pPr lvl="1">
              <a:buFont typeface="Wingdings" panose="05000000000000000000" pitchFamily="2" charset="2"/>
              <a:buNone/>
            </a:pPr>
            <a:r>
              <a:rPr lang="en-US" altLang="zh-CN" sz="2000" dirty="0">
                <a:latin typeface="Times New Roman" panose="02020603050405020304" pitchFamily="18" charset="0"/>
              </a:rPr>
              <a:t>			   add    x28, x10, x28        // Temp </a:t>
            </a:r>
            <a:r>
              <a:rPr lang="en-US" altLang="zh-CN" sz="2000" dirty="0" err="1">
                <a:latin typeface="Times New Roman" panose="02020603050405020304" pitchFamily="18" charset="0"/>
              </a:rPr>
              <a:t>reg</a:t>
            </a:r>
            <a:r>
              <a:rPr lang="en-US" altLang="zh-CN" sz="2000" dirty="0">
                <a:latin typeface="Times New Roman" panose="02020603050405020304" pitchFamily="18" charset="0"/>
              </a:rPr>
              <a:t>  x28  =  address of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ld</a:t>
            </a:r>
            <a:r>
              <a:rPr lang="en-US" altLang="zh-CN" sz="2000" dirty="0">
                <a:latin typeface="Times New Roman" panose="02020603050405020304" pitchFamily="18" charset="0"/>
              </a:rPr>
              <a:t>       x29, 0(x28)           // Temp  x29 =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bne</a:t>
            </a:r>
            <a:r>
              <a:rPr lang="en-US" altLang="zh-CN" sz="2000" dirty="0">
                <a:latin typeface="Times New Roman" panose="02020603050405020304" pitchFamily="18" charset="0"/>
              </a:rPr>
              <a:t>     x29, x23, Exit       // go to Exit  if  save[</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k</a:t>
            </a:r>
          </a:p>
          <a:p>
            <a:pPr lvl="1">
              <a:buFont typeface="Wingdings" panose="05000000000000000000" pitchFamily="2" charset="2"/>
              <a:buNone/>
            </a:pPr>
            <a:r>
              <a:rPr lang="en-US" altLang="zh-CN" sz="2800" dirty="0"/>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x22, x22, 1          //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  +=   1</a:t>
            </a:r>
          </a:p>
          <a:p>
            <a:pPr lvl="1">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beq</a:t>
            </a:r>
            <a:r>
              <a:rPr lang="en-US" altLang="zh-CN" sz="2000" dirty="0">
                <a:latin typeface="Times New Roman" panose="02020603050405020304" pitchFamily="18" charset="0"/>
              </a:rPr>
              <a:t>    x0, x0, Loop          // go to Loop</a:t>
            </a:r>
          </a:p>
          <a:p>
            <a:pPr lvl="1">
              <a:buFont typeface="Wingdings" panose="05000000000000000000" pitchFamily="2" charset="2"/>
              <a:buNone/>
            </a:pPr>
            <a:r>
              <a:rPr lang="en-US" altLang="zh-CN" sz="2000" dirty="0">
                <a:latin typeface="Times New Roman" panose="02020603050405020304" pitchFamily="18" charset="0"/>
              </a:rPr>
              <a:t>       Exit:</a:t>
            </a:r>
            <a:endParaRPr lang="en-US" altLang="zh-CN" sz="2800" dirty="0"/>
          </a:p>
        </p:txBody>
      </p:sp>
    </p:spTree>
    <p:extLst>
      <p:ext uri="{BB962C8B-B14F-4D97-AF65-F5344CB8AC3E}">
        <p14:creationId xmlns:p14="http://schemas.microsoft.com/office/powerpoint/2010/main" val="576356503"/>
      </p:ext>
    </p:extLst>
  </p:cSld>
  <p:clrMapOvr>
    <a:masterClrMapping/>
  </p:clrMapOvr>
  <p:transition spd="med">
    <p:random/>
    <p:sndAc>
      <p:stSnd>
        <p:snd r:embed="rId3" name="chimes.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5788" y="188640"/>
            <a:ext cx="4142060" cy="1325563"/>
          </a:xfrm>
        </p:spPr>
        <p:txBody>
          <a:bodyPr/>
          <a:lstStyle/>
          <a:p>
            <a:pPr eaLnBrk="1" hangingPunct="1">
              <a:defRPr/>
            </a:pPr>
            <a:r>
              <a:rPr lang="en-AU" altLang="en-US" dirty="0"/>
              <a:t>Case/Switch</a:t>
            </a:r>
          </a:p>
        </p:txBody>
      </p:sp>
      <p:sp>
        <p:nvSpPr>
          <p:cNvPr id="123906" name="Rectangle 2"/>
          <p:cNvSpPr>
            <a:spLocks noGrp="1" noChangeArrowheads="1"/>
          </p:cNvSpPr>
          <p:nvPr>
            <p:ph idx="1"/>
          </p:nvPr>
        </p:nvSpPr>
        <p:spPr>
          <a:xfrm>
            <a:off x="1559496" y="1700808"/>
            <a:ext cx="8712200" cy="4608512"/>
          </a:xfrm>
        </p:spPr>
        <p:txBody>
          <a:bodyPr>
            <a:normAutofit/>
          </a:bodyPr>
          <a:lstStyle/>
          <a:p>
            <a:r>
              <a:rPr lang="en-US" altLang="zh-CN" sz="2800" dirty="0"/>
              <a:t>Example</a:t>
            </a:r>
            <a:endParaRPr lang="en-US" altLang="zh-CN" dirty="0"/>
          </a:p>
          <a:p>
            <a:pPr>
              <a:buFont typeface="Wingdings" panose="05000000000000000000" pitchFamily="2" charset="2"/>
              <a:buNone/>
            </a:pPr>
            <a:r>
              <a:rPr lang="en-US" altLang="zh-CN" sz="2200" dirty="0"/>
              <a:t>		Compiling a switch using </a:t>
            </a:r>
            <a:r>
              <a:rPr lang="en-US" altLang="zh-CN" sz="2200" b="1" i="1" dirty="0">
                <a:solidFill>
                  <a:srgbClr val="FF0066"/>
                </a:solidFill>
              </a:rPr>
              <a:t>jump address</a:t>
            </a:r>
            <a:r>
              <a:rPr lang="en-US" altLang="zh-CN" b="1" i="1" dirty="0">
                <a:solidFill>
                  <a:srgbClr val="FF0066"/>
                </a:solidFill>
              </a:rPr>
              <a:t> table</a:t>
            </a:r>
          </a:p>
          <a:p>
            <a:pPr>
              <a:buFont typeface="Wingdings" panose="05000000000000000000" pitchFamily="2" charset="2"/>
              <a:buNone/>
            </a:pPr>
            <a:r>
              <a:rPr lang="en-US" altLang="zh-CN" sz="2000" dirty="0"/>
              <a:t>         ( Assume: f ~ k ---- x20 ~ x25       x5 contains 4 )</a:t>
            </a:r>
            <a:endParaRPr lang="en-US" altLang="zh-CN" sz="2800" dirty="0"/>
          </a:p>
          <a:p>
            <a:pPr lvl="1"/>
            <a:r>
              <a:rPr lang="en-US" altLang="zh-CN" sz="2400" dirty="0"/>
              <a:t> C code:</a:t>
            </a:r>
          </a:p>
          <a:p>
            <a:pPr lvl="1">
              <a:buFont typeface="Wingdings" panose="05000000000000000000" pitchFamily="2" charset="2"/>
              <a:buNone/>
            </a:pPr>
            <a:r>
              <a:rPr lang="en-US" altLang="zh-CN" dirty="0">
                <a:latin typeface="Times New Roman" panose="02020603050405020304" pitchFamily="18" charset="0"/>
              </a:rPr>
              <a:t>           switch ( k )  {</a:t>
            </a:r>
          </a:p>
          <a:p>
            <a:pPr lvl="1">
              <a:buFont typeface="Wingdings" panose="05000000000000000000" pitchFamily="2" charset="2"/>
              <a:buNone/>
            </a:pPr>
            <a:r>
              <a:rPr lang="en-US" altLang="zh-CN" dirty="0">
                <a:latin typeface="Times New Roman" panose="02020603050405020304" pitchFamily="18" charset="0"/>
              </a:rPr>
              <a:t>                          case  0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0  */</a:t>
            </a:r>
          </a:p>
          <a:p>
            <a:pPr lvl="1">
              <a:buFont typeface="Wingdings" panose="05000000000000000000" pitchFamily="2" charset="2"/>
              <a:buNone/>
            </a:pPr>
            <a:r>
              <a:rPr lang="en-US" altLang="zh-CN" dirty="0">
                <a:latin typeface="Times New Roman" panose="02020603050405020304" pitchFamily="18" charset="0"/>
              </a:rPr>
              <a:t>                          case  1 :    f  =  g +  h ;  break ;   /*  k  =  1  */</a:t>
            </a:r>
          </a:p>
          <a:p>
            <a:pPr lvl="1">
              <a:buFont typeface="Wingdings" panose="05000000000000000000" pitchFamily="2" charset="2"/>
              <a:buNone/>
            </a:pPr>
            <a:r>
              <a:rPr lang="en-US" altLang="zh-CN" dirty="0">
                <a:latin typeface="Times New Roman" panose="02020603050405020304" pitchFamily="18" charset="0"/>
              </a:rPr>
              <a:t>                          case  2 :    f  =  g  -  h ;  break ;   /*  k  =  2  */</a:t>
            </a:r>
          </a:p>
          <a:p>
            <a:pPr lvl="1">
              <a:buFont typeface="Wingdings" panose="05000000000000000000" pitchFamily="2" charset="2"/>
              <a:buNone/>
            </a:pPr>
            <a:r>
              <a:rPr lang="en-US" altLang="zh-CN" dirty="0">
                <a:latin typeface="Times New Roman" panose="02020603050405020304" pitchFamily="18" charset="0"/>
              </a:rPr>
              <a:t>                          case  3 :    f  =  </a:t>
            </a:r>
            <a:r>
              <a:rPr lang="en-US" altLang="zh-CN" dirty="0" err="1">
                <a:latin typeface="Times New Roman" panose="02020603050405020304" pitchFamily="18" charset="0"/>
              </a:rPr>
              <a:t>i</a:t>
            </a:r>
            <a:r>
              <a:rPr lang="en-US" altLang="zh-CN" dirty="0">
                <a:latin typeface="Times New Roman" panose="02020603050405020304" pitchFamily="18" charset="0"/>
              </a:rPr>
              <a:t>  -  j ;  break ;     /*  k  =  3  */</a:t>
            </a:r>
          </a:p>
          <a:p>
            <a:pPr lvl="1">
              <a:buFont typeface="Wingdings" panose="05000000000000000000" pitchFamily="2" charset="2"/>
              <a:buNone/>
            </a:pPr>
            <a:r>
              <a:rPr lang="en-US" altLang="zh-CN" dirty="0">
                <a:latin typeface="Times New Roman" panose="02020603050405020304" pitchFamily="18" charset="0"/>
              </a:rPr>
              <a:t>           }</a:t>
            </a:r>
          </a:p>
        </p:txBody>
      </p:sp>
    </p:spTree>
    <p:extLst>
      <p:ext uri="{BB962C8B-B14F-4D97-AF65-F5344CB8AC3E}">
        <p14:creationId xmlns:p14="http://schemas.microsoft.com/office/powerpoint/2010/main" val="2554613276"/>
      </p:ext>
    </p:extLst>
  </p:cSld>
  <p:clrMapOvr>
    <a:masterClrMapping/>
  </p:clrMapOvr>
  <p:transition spd="med">
    <p:random/>
    <p:sndAc>
      <p:stSnd>
        <p:snd r:embed="rId3" name="chimes.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992313" y="404813"/>
            <a:ext cx="8728075" cy="715962"/>
          </a:xfrm>
        </p:spPr>
        <p:txBody>
          <a:bodyPr>
            <a:normAutofit/>
          </a:bodyPr>
          <a:lstStyle/>
          <a:p>
            <a:pPr>
              <a:defRPr/>
            </a:pPr>
            <a:r>
              <a:rPr lang="en-US" altLang="zh-CN" dirty="0"/>
              <a:t>Type of internal storage in processer</a:t>
            </a:r>
            <a:endParaRPr dirty="0"/>
          </a:p>
        </p:txBody>
      </p:sp>
      <p:sp>
        <p:nvSpPr>
          <p:cNvPr id="15363" name="内容占位符 2"/>
          <p:cNvSpPr>
            <a:spLocks noGrp="1"/>
          </p:cNvSpPr>
          <p:nvPr>
            <p:ph idx="1"/>
          </p:nvPr>
        </p:nvSpPr>
        <p:spPr>
          <a:xfrm>
            <a:off x="2279576" y="1556792"/>
            <a:ext cx="7488832" cy="3727450"/>
          </a:xfrm>
        </p:spPr>
        <p:txBody>
          <a:bodyPr/>
          <a:lstStyle/>
          <a:p>
            <a:r>
              <a:rPr lang="en-US" altLang="zh-CN" sz="3200" dirty="0"/>
              <a:t>Stack</a:t>
            </a:r>
          </a:p>
          <a:p>
            <a:r>
              <a:rPr lang="en-US" altLang="zh-CN" sz="3200" dirty="0"/>
              <a:t>Accumulator</a:t>
            </a:r>
          </a:p>
          <a:p>
            <a:r>
              <a:rPr lang="en-US" altLang="zh-CN" sz="3200" dirty="0"/>
              <a:t>General purpose register</a:t>
            </a:r>
          </a:p>
          <a:p>
            <a:pPr lvl="1"/>
            <a:r>
              <a:rPr lang="en-US" altLang="zh-CN" sz="3200" dirty="0"/>
              <a:t>Register-Memory</a:t>
            </a:r>
          </a:p>
          <a:p>
            <a:pPr lvl="1"/>
            <a:r>
              <a:rPr lang="en-US" altLang="zh-CN" sz="3200" b="1" dirty="0">
                <a:solidFill>
                  <a:srgbClr val="FF0000"/>
                </a:solidFill>
              </a:rPr>
              <a:t>Register-Register</a:t>
            </a:r>
            <a:r>
              <a:rPr lang="zh-CN" altLang="zh-CN" sz="3200" b="1" dirty="0">
                <a:solidFill>
                  <a:srgbClr val="FF0000"/>
                </a:solidFill>
              </a:rPr>
              <a:t>：</a:t>
            </a:r>
            <a:r>
              <a:rPr lang="en-US" altLang="zh-CN" sz="3200" b="1" dirty="0">
                <a:solidFill>
                  <a:srgbClr val="FF0000"/>
                </a:solidFill>
              </a:rPr>
              <a:t>load/store   </a:t>
            </a:r>
            <a:endParaRPr lang="zh-CN" altLang="zh-CN" sz="3200" b="1" dirty="0">
              <a:solidFill>
                <a:srgbClr val="FF0000"/>
              </a:solidFill>
            </a:endParaRPr>
          </a:p>
        </p:txBody>
      </p:sp>
    </p:spTree>
    <p:extLst>
      <p:ext uri="{BB962C8B-B14F-4D97-AF65-F5344CB8AC3E}">
        <p14:creationId xmlns:p14="http://schemas.microsoft.com/office/powerpoint/2010/main" val="3057415766"/>
      </p:ext>
    </p:extLst>
  </p:cSld>
  <p:clrMapOvr>
    <a:masterClrMapping/>
  </p:clrMapOvr>
  <p:transition spd="med">
    <p:random/>
    <p:sndAc>
      <p:stSnd>
        <p:snd r:embed="rId3" name="chimes.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291803" y="92893"/>
            <a:ext cx="4968552" cy="1142984"/>
          </a:xfrm>
        </p:spPr>
        <p:txBody>
          <a:bodyPr/>
          <a:lstStyle/>
          <a:p>
            <a:pPr eaLnBrk="1" hangingPunct="1">
              <a:defRPr/>
            </a:pPr>
            <a:r>
              <a:rPr lang="en-US" altLang="en-US" dirty="0" err="1"/>
              <a:t>Jalr</a:t>
            </a:r>
            <a:r>
              <a:rPr lang="en-US" altLang="en-US" dirty="0"/>
              <a:t> </a:t>
            </a:r>
            <a:r>
              <a:rPr lang="zh-CN" altLang="en-US" dirty="0"/>
              <a:t>间接跳转地址</a:t>
            </a:r>
            <a:endParaRPr lang="en-AU" altLang="en-US" dirty="0"/>
          </a:p>
        </p:txBody>
      </p:sp>
      <p:sp>
        <p:nvSpPr>
          <p:cNvPr id="125954" name="Rectangle 3"/>
          <p:cNvSpPr>
            <a:spLocks noGrp="1" noChangeArrowheads="1"/>
          </p:cNvSpPr>
          <p:nvPr>
            <p:ph type="body" sz="half" idx="1"/>
          </p:nvPr>
        </p:nvSpPr>
        <p:spPr>
          <a:xfrm>
            <a:off x="2063750" y="1152525"/>
            <a:ext cx="8253412" cy="4194175"/>
          </a:xfrm>
        </p:spPr>
        <p:txBody>
          <a:bodyPr/>
          <a:lstStyle/>
          <a:p>
            <a:r>
              <a:rPr lang="en-US" altLang="zh-CN" b="1" dirty="0">
                <a:ea typeface="宋体" panose="02010600030101010101" pitchFamily="2" charset="-122"/>
              </a:rPr>
              <a:t>Jump-and-link register</a:t>
            </a:r>
            <a:r>
              <a:rPr lang="en-US" altLang="zh-CN" dirty="0"/>
              <a:t> </a:t>
            </a:r>
            <a:endParaRPr lang="en-US" altLang="zh-CN" sz="2000" dirty="0">
              <a:latin typeface="Times New Roman" panose="02020603050405020304" pitchFamily="18" charset="0"/>
            </a:endParaRPr>
          </a:p>
          <a:p>
            <a:pPr>
              <a:buFont typeface="Wingdings" panose="05000000000000000000" pitchFamily="2" charset="2"/>
              <a:buNone/>
            </a:pPr>
            <a:r>
              <a:rPr lang="en-US" altLang="zh-CN" b="1" dirty="0">
                <a:solidFill>
                  <a:srgbClr val="FF0066"/>
                </a:solidFill>
                <a:latin typeface="Arial Black" panose="020B0A04020102020204" pitchFamily="34" charset="0"/>
              </a:rPr>
              <a:t>		</a:t>
            </a:r>
            <a:r>
              <a:rPr lang="en-US" altLang="zh-CN" b="1" dirty="0" err="1">
                <a:solidFill>
                  <a:srgbClr val="FF0066"/>
                </a:solidFill>
                <a:latin typeface="Arial Black" panose="020B0A04020102020204" pitchFamily="34" charset="0"/>
              </a:rPr>
              <a:t>jalr</a:t>
            </a:r>
            <a:r>
              <a:rPr lang="en-US" altLang="zh-CN" b="1" dirty="0">
                <a:solidFill>
                  <a:srgbClr val="FF0066"/>
                </a:solidFill>
                <a:latin typeface="Arial Black" panose="020B0A04020102020204" pitchFamily="34" charset="0"/>
              </a:rPr>
              <a:t> x1,100(x6) </a:t>
            </a:r>
          </a:p>
          <a:p>
            <a:r>
              <a:rPr lang="zh-CN" altLang="en-US" b="1" dirty="0">
                <a:ea typeface="宋体" panose="02010600030101010101" pitchFamily="2" charset="-122"/>
              </a:rPr>
              <a:t>转移地址表</a:t>
            </a:r>
            <a:endParaRPr lang="en-US" altLang="zh-CN" b="1" dirty="0">
              <a:ea typeface="宋体" panose="02010600030101010101" pitchFamily="2" charset="-122"/>
            </a:endParaRPr>
          </a:p>
        </p:txBody>
      </p:sp>
      <p:graphicFrame>
        <p:nvGraphicFramePr>
          <p:cNvPr id="359428" name="Group 4"/>
          <p:cNvGraphicFramePr>
            <a:graphicFrameLocks noGrp="1"/>
          </p:cNvGraphicFramePr>
          <p:nvPr>
            <p:ph sz="half" idx="2"/>
          </p:nvPr>
        </p:nvGraphicFramePr>
        <p:xfrm>
          <a:off x="2711450" y="3575050"/>
          <a:ext cx="2665413" cy="2662239"/>
        </p:xfrm>
        <a:graphic>
          <a:graphicData uri="http://schemas.openxmlformats.org/drawingml/2006/table">
            <a:tbl>
              <a:tblPr/>
              <a:tblGrid>
                <a:gridCol w="788988">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tblGrid>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P1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P2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P3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楷体_GB2312" pitchFamily="49" charset="-122"/>
                        </a:rPr>
                        <a:t>K=3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P4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5975" name="Line 32"/>
          <p:cNvSpPr>
            <a:spLocks noChangeShapeType="1"/>
          </p:cNvSpPr>
          <p:nvPr/>
        </p:nvSpPr>
        <p:spPr bwMode="auto">
          <a:xfrm>
            <a:off x="2568575" y="4068763"/>
            <a:ext cx="935038"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6" name="Rectangle 33"/>
          <p:cNvSpPr>
            <a:spLocks noChangeArrowheads="1"/>
          </p:cNvSpPr>
          <p:nvPr/>
        </p:nvSpPr>
        <p:spPr bwMode="auto">
          <a:xfrm>
            <a:off x="2063750" y="3860800"/>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a:solidFill>
                  <a:srgbClr val="000000"/>
                </a:solidFill>
                <a:latin typeface="Arial" panose="020B0604020202020204" pitchFamily="34" charset="0"/>
                <a:ea typeface="宋体" panose="02010600030101010101" pitchFamily="2" charset="-122"/>
                <a:cs typeface="Arial Unicode MS" panose="020B0604020202020204" pitchFamily="34" charset="-122"/>
              </a:rPr>
              <a:t>x6</a:t>
            </a:r>
          </a:p>
        </p:txBody>
      </p:sp>
      <p:graphicFrame>
        <p:nvGraphicFramePr>
          <p:cNvPr id="359458" name="Group 34"/>
          <p:cNvGraphicFramePr>
            <a:graphicFrameLocks noGrp="1"/>
          </p:cNvGraphicFramePr>
          <p:nvPr/>
        </p:nvGraphicFramePr>
        <p:xfrm>
          <a:off x="6715125" y="1484313"/>
          <a:ext cx="3602038" cy="4979989"/>
        </p:xfrm>
        <a:graphic>
          <a:graphicData uri="http://schemas.openxmlformats.org/drawingml/2006/table">
            <a:tbl>
              <a:tblPr/>
              <a:tblGrid>
                <a:gridCol w="1439862">
                  <a:extLst>
                    <a:ext uri="{9D8B030D-6E8A-4147-A177-3AD203B41FA5}">
                      <a16:colId xmlns:a16="http://schemas.microsoft.com/office/drawing/2014/main" val="20000"/>
                    </a:ext>
                  </a:extLst>
                </a:gridCol>
                <a:gridCol w="2162176">
                  <a:extLst>
                    <a:ext uri="{9D8B030D-6E8A-4147-A177-3AD203B41FA5}">
                      <a16:colId xmlns:a16="http://schemas.microsoft.com/office/drawing/2014/main" val="20001"/>
                    </a:ext>
                  </a:extLst>
                </a:gridCol>
              </a:tblGrid>
              <a:tr h="414288">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463">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P1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1</a:t>
                      </a:r>
                      <a:endParaRPr kumimoji="0" lang="en-US" altLang="zh-CN"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a:ea typeface="宋体" pitchFamily="2" charset="-122"/>
                        </a:rPr>
                        <a:t>…………</a:t>
                      </a:r>
                      <a:endParaRPr kumimoji="0" lang="en-US" altLang="zh-CN" sz="20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P2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2</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20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P3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Verdana" pitchFamily="34" charset="0"/>
                          <a:ea typeface="宋体" pitchFamily="2" charset="-122"/>
                        </a:rPr>
                        <a:t>Program 3</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a:ea typeface="宋体" pitchFamily="2" charset="-122"/>
                        </a:rPr>
                        <a:t>…………</a:t>
                      </a:r>
                      <a:endParaRPr kumimoji="0" lang="en-US" altLang="zh-CN" sz="900" b="0" i="0" u="none" strike="noStrike" cap="none" normalizeH="0" baseline="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58942">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P4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Verdana" pitchFamily="34" charset="0"/>
                          <a:ea typeface="宋体" pitchFamily="2" charset="-122"/>
                        </a:rPr>
                        <a:t>Program 4</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3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a:ea typeface="宋体" pitchFamily="2" charset="-122"/>
                        </a:rPr>
                        <a:t>…………</a:t>
                      </a:r>
                      <a:endParaRPr kumimoji="0" lang="en-US" altLang="zh-CN" sz="2000" b="0" i="0" u="none" strike="noStrike" cap="none" normalizeH="0" baseline="0" dirty="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6006" name="Freeform 71"/>
          <p:cNvSpPr>
            <a:spLocks/>
          </p:cNvSpPr>
          <p:nvPr/>
        </p:nvSpPr>
        <p:spPr bwMode="auto">
          <a:xfrm>
            <a:off x="5249863" y="1916113"/>
            <a:ext cx="2833687" cy="2376487"/>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7" name="Freeform 72"/>
          <p:cNvSpPr>
            <a:spLocks/>
          </p:cNvSpPr>
          <p:nvPr/>
        </p:nvSpPr>
        <p:spPr bwMode="auto">
          <a:xfrm>
            <a:off x="5303838" y="2924175"/>
            <a:ext cx="2773362" cy="1800225"/>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8" name="Freeform 73"/>
          <p:cNvSpPr>
            <a:spLocks/>
          </p:cNvSpPr>
          <p:nvPr/>
        </p:nvSpPr>
        <p:spPr bwMode="auto">
          <a:xfrm>
            <a:off x="5286375" y="4149725"/>
            <a:ext cx="2797175" cy="1008063"/>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9" name="Freeform 74"/>
          <p:cNvSpPr>
            <a:spLocks/>
          </p:cNvSpPr>
          <p:nvPr/>
        </p:nvSpPr>
        <p:spPr bwMode="auto">
          <a:xfrm>
            <a:off x="5249863" y="5299075"/>
            <a:ext cx="2827337" cy="361950"/>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0" name="Freeform 76"/>
          <p:cNvSpPr>
            <a:spLocks/>
          </p:cNvSpPr>
          <p:nvPr/>
        </p:nvSpPr>
        <p:spPr bwMode="auto">
          <a:xfrm>
            <a:off x="1824038" y="2781300"/>
            <a:ext cx="2184400" cy="2087563"/>
          </a:xfrm>
          <a:custGeom>
            <a:avLst/>
            <a:gdLst>
              <a:gd name="T0" fmla="*/ 2147483646 w 1330"/>
              <a:gd name="T1" fmla="*/ 0 h 1369"/>
              <a:gd name="T2" fmla="*/ 2147483646 w 1330"/>
              <a:gd name="T3" fmla="*/ 2147483646 h 1369"/>
              <a:gd name="T4" fmla="*/ 2147483646 w 1330"/>
              <a:gd name="T5" fmla="*/ 2147483646 h 1369"/>
              <a:gd name="T6" fmla="*/ 2147483646 w 1330"/>
              <a:gd name="T7" fmla="*/ 2147483646 h 1369"/>
              <a:gd name="T8" fmla="*/ 2147483646 w 1330"/>
              <a:gd name="T9" fmla="*/ 2147483646 h 1369"/>
              <a:gd name="T10" fmla="*/ 2147483646 w 1330"/>
              <a:gd name="T11" fmla="*/ 2147483646 h 1369"/>
              <a:gd name="T12" fmla="*/ 2147483646 w 1330"/>
              <a:gd name="T13" fmla="*/ 2147483646 h 1369"/>
              <a:gd name="T14" fmla="*/ 2147483646 w 1330"/>
              <a:gd name="T15" fmla="*/ 2147483646 h 1369"/>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1369"/>
              <a:gd name="T26" fmla="*/ 1330 w 1330"/>
              <a:gd name="T27" fmla="*/ 1369 h 13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1369">
                <a:moveTo>
                  <a:pt x="1330" y="0"/>
                </a:moveTo>
                <a:cubicBezTo>
                  <a:pt x="1273" y="87"/>
                  <a:pt x="1217" y="174"/>
                  <a:pt x="1058" y="227"/>
                </a:cubicBezTo>
                <a:cubicBezTo>
                  <a:pt x="899" y="280"/>
                  <a:pt x="529" y="288"/>
                  <a:pt x="378" y="318"/>
                </a:cubicBezTo>
                <a:cubicBezTo>
                  <a:pt x="227" y="348"/>
                  <a:pt x="211" y="287"/>
                  <a:pt x="151" y="408"/>
                </a:cubicBezTo>
                <a:cubicBezTo>
                  <a:pt x="91" y="529"/>
                  <a:pt x="30" y="892"/>
                  <a:pt x="15" y="1043"/>
                </a:cubicBezTo>
                <a:cubicBezTo>
                  <a:pt x="0" y="1194"/>
                  <a:pt x="15" y="1263"/>
                  <a:pt x="60" y="1316"/>
                </a:cubicBezTo>
                <a:cubicBezTo>
                  <a:pt x="105" y="1369"/>
                  <a:pt x="211" y="1353"/>
                  <a:pt x="287" y="1361"/>
                </a:cubicBezTo>
                <a:cubicBezTo>
                  <a:pt x="363" y="1369"/>
                  <a:pt x="438" y="1365"/>
                  <a:pt x="514" y="1361"/>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1" name="AutoShape 77"/>
          <p:cNvSpPr>
            <a:spLocks/>
          </p:cNvSpPr>
          <p:nvPr/>
        </p:nvSpPr>
        <p:spPr bwMode="auto">
          <a:xfrm>
            <a:off x="2640013" y="4167188"/>
            <a:ext cx="142875" cy="1439862"/>
          </a:xfrm>
          <a:prstGeom prst="leftBrace">
            <a:avLst>
              <a:gd name="adj1" fmla="val 83981"/>
              <a:gd name="adj2" fmla="val 50000"/>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40032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20319" y="3836591"/>
            <a:ext cx="6911975" cy="2447925"/>
          </a:xfrm>
          <a:prstGeom prst="rect">
            <a:avLst/>
          </a:prstGeom>
          <a:solidFill>
            <a:schemeClr val="accent2">
              <a:lumMod val="20000"/>
              <a:lumOff val="8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L0:    add    x20, x23, x24         // k  =  0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L1:    add    x20, x21, x22         // k  =  1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L2:    sub    x20, x21, x22         // k  =  2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L3:    sub    x20, x23, x24         // k  =  3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Arial Unicode MS" pitchFamily="34" charset="-122"/>
                <a:cs typeface="+mn-cs"/>
              </a:rPr>
              <a:t>  </a:t>
            </a:r>
            <a:r>
              <a:rPr lang="en-US" altLang="zh-CN" sz="1800" dirty="0" err="1">
                <a:solidFill>
                  <a:srgbClr val="000000"/>
                </a:solidFill>
                <a:latin typeface="Arial" panose="020B0604020202020204" pitchFamily="34" charset="0"/>
                <a:ea typeface="Arial Unicode MS" pitchFamily="34" charset="-122"/>
                <a:cs typeface="+mn-cs"/>
              </a:rPr>
              <a:t>jalr</a:t>
            </a:r>
            <a:r>
              <a:rPr lang="en-US" altLang="zh-CN" sz="1800" dirty="0">
                <a:solidFill>
                  <a:srgbClr val="000000"/>
                </a:solidFill>
                <a:latin typeface="Arial" panose="020B0604020202020204" pitchFamily="34" charset="0"/>
                <a:ea typeface="Arial Unicode MS" pitchFamily="34" charset="-122"/>
                <a:cs typeface="+mn-cs"/>
              </a:rPr>
              <a:t>     x0, 0(x1)                 //end of  switch statement</a:t>
            </a:r>
          </a:p>
        </p:txBody>
      </p:sp>
      <p:sp>
        <p:nvSpPr>
          <p:cNvPr id="128003" name="Rectangle 3"/>
          <p:cNvSpPr>
            <a:spLocks noGrp="1" noChangeArrowheads="1"/>
          </p:cNvSpPr>
          <p:nvPr>
            <p:ph idx="1"/>
          </p:nvPr>
        </p:nvSpPr>
        <p:spPr>
          <a:xfrm>
            <a:off x="1991544" y="1005681"/>
            <a:ext cx="8540750" cy="2447925"/>
          </a:xfrm>
        </p:spPr>
        <p:txBody>
          <a:bodyPr>
            <a:normAutofit/>
          </a:bodyPr>
          <a:lstStyle/>
          <a:p>
            <a:pPr lvl="1"/>
            <a:r>
              <a:rPr lang="zh-CN" altLang="en-US" dirty="0"/>
              <a:t> </a:t>
            </a:r>
            <a:r>
              <a:rPr lang="en-US" altLang="zh-CN" dirty="0"/>
              <a:t>RISC-V assembly code:</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bgeu</a:t>
            </a:r>
            <a:r>
              <a:rPr lang="en-US" altLang="zh-CN" sz="1800" dirty="0">
                <a:latin typeface="Times New Roman" panose="02020603050405020304" pitchFamily="18" charset="0"/>
              </a:rPr>
              <a:t>    x25, x5, Exit           // if  k  &gt;=  4 </a:t>
            </a:r>
            <a:r>
              <a:rPr lang="zh-CN" altLang="en-US" sz="1800" dirty="0">
                <a:latin typeface="Times New Roman" panose="02020603050405020304" pitchFamily="18" charset="0"/>
              </a:rPr>
              <a:t>或者 </a:t>
            </a:r>
            <a:r>
              <a:rPr lang="en-US" altLang="zh-CN" sz="1800" dirty="0">
                <a:latin typeface="Times New Roman" panose="02020603050405020304" pitchFamily="18" charset="0"/>
              </a:rPr>
              <a:t>k &lt; 0,  go to Exit</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slli</a:t>
            </a:r>
            <a:r>
              <a:rPr lang="en-US" altLang="zh-CN" sz="1800" dirty="0">
                <a:latin typeface="Times New Roman" panose="02020603050405020304" pitchFamily="18" charset="0"/>
              </a:rPr>
              <a:t>    x7, x25, 3                 // temp </a:t>
            </a:r>
            <a:r>
              <a:rPr lang="en-US" altLang="zh-CN" sz="1800" dirty="0" err="1">
                <a:latin typeface="Times New Roman" panose="02020603050405020304" pitchFamily="18" charset="0"/>
              </a:rPr>
              <a:t>reg</a:t>
            </a:r>
            <a:r>
              <a:rPr lang="en-US" altLang="zh-CN" sz="1800" dirty="0">
                <a:latin typeface="Times New Roman" panose="02020603050405020304" pitchFamily="18" charset="0"/>
              </a:rPr>
              <a:t> x7  =  8  *  k</a:t>
            </a:r>
          </a:p>
          <a:p>
            <a:pPr lvl="1">
              <a:buFont typeface="Wingdings" panose="05000000000000000000" pitchFamily="2" charset="2"/>
              <a:buNone/>
            </a:pPr>
            <a:r>
              <a:rPr lang="en-US" altLang="zh-CN" sz="1800" dirty="0">
                <a:latin typeface="Times New Roman" panose="02020603050405020304" pitchFamily="18" charset="0"/>
              </a:rPr>
              <a:t>                  add   x7, x7, x6                 // x7  =  address of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x7, 0(x7)                    // x7 gets </a:t>
            </a:r>
            <a:r>
              <a:rPr lang="en-US" altLang="zh-CN" sz="1800" dirty="0" err="1">
                <a:latin typeface="Times New Roman" panose="02020603050405020304" pitchFamily="18" charset="0"/>
              </a:rPr>
              <a:t>JumpTable</a:t>
            </a:r>
            <a:r>
              <a:rPr lang="en-US" altLang="zh-CN" sz="1800" dirty="0">
                <a:latin typeface="Times New Roman" panose="02020603050405020304" pitchFamily="18" charset="0"/>
              </a:rPr>
              <a:t>[k]</a:t>
            </a:r>
          </a:p>
          <a:p>
            <a:pPr lvl="1">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x1, 0(x7)                   // jump  entrance</a:t>
            </a:r>
          </a:p>
          <a:p>
            <a:pPr lvl="1">
              <a:buFont typeface="Wingdings" panose="05000000000000000000" pitchFamily="2" charset="2"/>
              <a:buNone/>
            </a:pPr>
            <a:r>
              <a:rPr lang="en-US" altLang="zh-CN" sz="1800" dirty="0">
                <a:latin typeface="Times New Roman" panose="02020603050405020304" pitchFamily="18" charset="0"/>
              </a:rPr>
              <a:t>	Exit: </a:t>
            </a:r>
            <a:endParaRPr lang="en-US" altLang="zh-CN" sz="1800" dirty="0">
              <a:solidFill>
                <a:srgbClr val="FF0066"/>
              </a:solidFill>
            </a:endParaRPr>
          </a:p>
        </p:txBody>
      </p:sp>
      <p:sp>
        <p:nvSpPr>
          <p:cNvPr id="128004" name="Rectangle 4"/>
          <p:cNvSpPr>
            <a:spLocks noChangeArrowheads="1"/>
          </p:cNvSpPr>
          <p:nvPr/>
        </p:nvSpPr>
        <p:spPr bwMode="auto">
          <a:xfrm>
            <a:off x="1423219" y="3804126"/>
            <a:ext cx="228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i="1">
                <a:solidFill>
                  <a:srgbClr val="FF0066"/>
                </a:solidFill>
                <a:latin typeface="Arial" panose="020B0604020202020204" pitchFamily="34" charset="0"/>
                <a:ea typeface="宋体" panose="02010600030101010101" pitchFamily="2" charset="-122"/>
                <a:cs typeface="Arial Unicode MS" panose="020B0604020202020204" pitchFamily="34" charset="-122"/>
              </a:rPr>
              <a:t>jump address table</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74757" name="Text Box 5"/>
          <p:cNvSpPr txBox="1">
            <a:spLocks noChangeArrowheads="1"/>
          </p:cNvSpPr>
          <p:nvPr/>
        </p:nvSpPr>
        <p:spPr bwMode="auto">
          <a:xfrm>
            <a:off x="1423219" y="4228704"/>
            <a:ext cx="1873250" cy="1878012"/>
          </a:xfrm>
          <a:prstGeom prst="rect">
            <a:avLst/>
          </a:prstGeom>
          <a:solidFill>
            <a:schemeClr val="bg2">
              <a:lumMod val="20000"/>
              <a:lumOff val="80000"/>
            </a:schemeClr>
          </a:solidFill>
          <a:ln>
            <a:noFill/>
          </a:ln>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L0:address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L1:address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L2: 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L3:address</a:t>
            </a:r>
          </a:p>
        </p:txBody>
      </p:sp>
      <p:sp>
        <p:nvSpPr>
          <p:cNvPr id="128006" name="Freeform 6"/>
          <p:cNvSpPr>
            <a:spLocks/>
          </p:cNvSpPr>
          <p:nvPr/>
        </p:nvSpPr>
        <p:spPr bwMode="auto">
          <a:xfrm>
            <a:off x="2496394" y="3260329"/>
            <a:ext cx="1079639" cy="576262"/>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7" name="Freeform 7"/>
          <p:cNvSpPr>
            <a:spLocks/>
          </p:cNvSpPr>
          <p:nvPr/>
        </p:nvSpPr>
        <p:spPr bwMode="auto">
          <a:xfrm>
            <a:off x="4799856" y="3404791"/>
            <a:ext cx="385949"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8" name="Line 8"/>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66907701"/>
      </p:ext>
    </p:extLst>
  </p:cSld>
  <p:clrMapOvr>
    <a:masterClrMapping/>
  </p:clrMapOvr>
  <p:transition spd="med">
    <p:random/>
    <p:sndAc>
      <p:stSnd>
        <p:snd r:embed="rId3" name="chimes.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2240868"/>
            <a:ext cx="7849480" cy="2376264"/>
          </a:xfrm>
        </p:spPr>
        <p:txBody>
          <a:bodyPr>
            <a:normAutofit fontScale="90000"/>
          </a:bodyPr>
          <a:lstStyle/>
          <a:p>
            <a:pPr algn="ctr"/>
            <a:r>
              <a:rPr lang="en-US" altLang="zh-CN" sz="6000" b="1" dirty="0">
                <a:solidFill>
                  <a:schemeClr val="accent1">
                    <a:lumMod val="50000"/>
                  </a:schemeClr>
                </a:solidFill>
              </a:rPr>
              <a:t>8   Supporting Procedures in Computer Hardware</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15454391"/>
      </p:ext>
    </p:extLst>
  </p:cSld>
  <p:clrMapOvr>
    <a:masterClrMapping/>
  </p:clrMapOvr>
  <p:transition spd="med">
    <p:random/>
    <p:sndAc>
      <p:stSnd>
        <p:snd r:embed="rId2" name="chimes.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838200" y="365125"/>
            <a:ext cx="5617840" cy="1325563"/>
          </a:xfrm>
        </p:spPr>
        <p:txBody>
          <a:bodyPr/>
          <a:lstStyle/>
          <a:p>
            <a:pPr eaLnBrk="1" hangingPunct="1">
              <a:defRPr/>
            </a:pPr>
            <a:r>
              <a:rPr lang="en-US" altLang="en-US" dirty="0"/>
              <a:t>J</a:t>
            </a:r>
            <a:r>
              <a:rPr lang="zh-CN" altLang="en-US" dirty="0"/>
              <a:t>开头，无条件跳转</a:t>
            </a:r>
            <a:endParaRPr lang="en-AU" altLang="en-US" dirty="0"/>
          </a:p>
        </p:txBody>
      </p:sp>
      <p:sp>
        <p:nvSpPr>
          <p:cNvPr id="134148" name="Rectangle 3"/>
          <p:cNvSpPr>
            <a:spLocks noGrp="1" noChangeArrowheads="1"/>
          </p:cNvSpPr>
          <p:nvPr>
            <p:ph idx="1"/>
          </p:nvPr>
        </p:nvSpPr>
        <p:spPr/>
        <p:txBody>
          <a:bodyPr/>
          <a:lstStyle/>
          <a:p>
            <a:pPr eaLnBrk="1" hangingPunct="1"/>
            <a:r>
              <a:rPr lang="en-US" altLang="en-US" dirty="0"/>
              <a:t>Procedure call: jump and link</a:t>
            </a:r>
            <a:r>
              <a:rPr lang="zh-CN" altLang="en-US" dirty="0"/>
              <a:t>跳转链接</a:t>
            </a:r>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solidFill>
                  <a:srgbClr val="FF0000"/>
                </a:solidFill>
                <a:latin typeface="Lucida Console" panose="020B0609040504020204" pitchFamily="49" charset="0"/>
              </a:rPr>
              <a:t>jal</a:t>
            </a:r>
            <a:r>
              <a:rPr lang="en-US" altLang="en-US" sz="2800" dirty="0">
                <a:latin typeface="Lucida Console" panose="020B0609040504020204" pitchFamily="49" charset="0"/>
              </a:rPr>
              <a:t> </a:t>
            </a:r>
            <a:r>
              <a:rPr lang="en-US" altLang="en-US" sz="2800" dirty="0">
                <a:solidFill>
                  <a:srgbClr val="FF0000"/>
                </a:solidFill>
                <a:latin typeface="Lucida Console" panose="020B0609040504020204" pitchFamily="49" charset="0"/>
              </a:rPr>
              <a:t>x1</a:t>
            </a:r>
            <a:r>
              <a:rPr lang="en-US" altLang="en-US" sz="2800" dirty="0">
                <a:latin typeface="Lucida Console" panose="020B0609040504020204" pitchFamily="49" charset="0"/>
              </a:rPr>
              <a:t>, </a:t>
            </a:r>
            <a:r>
              <a:rPr lang="en-US" altLang="en-US" sz="2800" dirty="0" err="1">
                <a:latin typeface="Lucida Console" panose="020B0609040504020204" pitchFamily="49" charset="0"/>
              </a:rPr>
              <a:t>ProcedureLabel</a:t>
            </a:r>
            <a:endParaRPr lang="en-US" altLang="en-US" sz="2800" dirty="0">
              <a:latin typeface="Lucida Console" panose="020B0609040504020204" pitchFamily="49" charset="0"/>
            </a:endParaRPr>
          </a:p>
          <a:p>
            <a:pPr lvl="1" eaLnBrk="1" hangingPunct="1"/>
            <a:r>
              <a:rPr lang="en-US" altLang="en-US" dirty="0"/>
              <a:t>Address of following instruction put in x1</a:t>
            </a:r>
          </a:p>
          <a:p>
            <a:pPr lvl="1" eaLnBrk="1" hangingPunct="1"/>
            <a:r>
              <a:rPr lang="en-US" altLang="en-US" dirty="0"/>
              <a:t>Jumps to target address</a:t>
            </a:r>
          </a:p>
          <a:p>
            <a:pPr eaLnBrk="1" hangingPunct="1"/>
            <a:r>
              <a:rPr lang="en-US" altLang="en-US" dirty="0"/>
              <a:t>Procedure return: jump and link </a:t>
            </a:r>
            <a:r>
              <a:rPr lang="en-US" altLang="en-US" b="1" dirty="0">
                <a:solidFill>
                  <a:srgbClr val="FF0000"/>
                </a:solidFill>
              </a:rPr>
              <a:t>r</a:t>
            </a:r>
            <a:r>
              <a:rPr lang="en-US" altLang="en-US" dirty="0"/>
              <a:t>egister</a:t>
            </a:r>
            <a:r>
              <a:rPr lang="zh-CN" altLang="en-US" dirty="0"/>
              <a:t>（基地址）</a:t>
            </a:r>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solidFill>
                  <a:srgbClr val="FF0000"/>
                </a:solidFill>
                <a:latin typeface="Lucida Console" panose="020B0609040504020204" pitchFamily="49" charset="0"/>
              </a:rPr>
              <a:t>jalr</a:t>
            </a:r>
            <a:r>
              <a:rPr lang="en-US" altLang="en-US" sz="2800" dirty="0">
                <a:solidFill>
                  <a:srgbClr val="FF0000"/>
                </a:solidFill>
                <a:latin typeface="Lucida Console" panose="020B0609040504020204" pitchFamily="49" charset="0"/>
              </a:rPr>
              <a:t> x0, 0(x1)</a:t>
            </a:r>
          </a:p>
          <a:p>
            <a:pPr lvl="1" eaLnBrk="1" hangingPunct="1"/>
            <a:r>
              <a:rPr lang="en-US" altLang="en-US" dirty="0"/>
              <a:t>Like </a:t>
            </a:r>
            <a:r>
              <a:rPr lang="en-US" altLang="en-US" dirty="0" err="1"/>
              <a:t>jal</a:t>
            </a:r>
            <a:r>
              <a:rPr lang="en-US" altLang="en-US" dirty="0"/>
              <a:t>, but jumps to 0 + address in x1</a:t>
            </a:r>
          </a:p>
          <a:p>
            <a:pPr lvl="1" eaLnBrk="1" hangingPunct="1"/>
            <a:r>
              <a:rPr lang="en-US" altLang="en-US" dirty="0"/>
              <a:t>Use x0 as </a:t>
            </a:r>
            <a:r>
              <a:rPr lang="en-US" altLang="en-US" dirty="0" err="1"/>
              <a:t>rd</a:t>
            </a:r>
            <a:r>
              <a:rPr lang="en-US" altLang="en-US" dirty="0"/>
              <a:t> (x0 cannot be changed)</a:t>
            </a:r>
          </a:p>
          <a:p>
            <a:pPr lvl="1" eaLnBrk="1" hangingPunct="1"/>
            <a:r>
              <a:rPr lang="en-US" altLang="en-US" dirty="0"/>
              <a:t>Can also be used for computed jumps</a:t>
            </a:r>
          </a:p>
          <a:p>
            <a:pPr lvl="2" eaLnBrk="1" hangingPunct="1"/>
            <a:r>
              <a:rPr lang="en-US" altLang="en-US" dirty="0"/>
              <a:t>e.g., for case/switch statements</a:t>
            </a:r>
            <a:endParaRPr lang="en-AU" altLang="en-US" dirty="0"/>
          </a:p>
        </p:txBody>
      </p:sp>
      <p:sp>
        <p:nvSpPr>
          <p:cNvPr id="134149" name="AutoShape 3"/>
          <p:cNvSpPr>
            <a:spLocks noChangeArrowheads="1"/>
          </p:cNvSpPr>
          <p:nvPr/>
        </p:nvSpPr>
        <p:spPr bwMode="auto">
          <a:xfrm>
            <a:off x="6168008" y="854853"/>
            <a:ext cx="1655763" cy="576262"/>
          </a:xfrm>
          <a:prstGeom prst="wedgeEllipseCallout">
            <a:avLst>
              <a:gd name="adj1" fmla="val -287458"/>
              <a:gd name="adj2" fmla="val 148111"/>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800">
                <a:solidFill>
                  <a:srgbClr val="FF0000"/>
                </a:solidFill>
                <a:latin typeface="Arial" panose="020B0604020202020204" pitchFamily="34" charset="0"/>
                <a:ea typeface="宋体" panose="02010600030101010101" pitchFamily="2" charset="-122"/>
                <a:cs typeface="Arial Unicode MS" panose="020B0604020202020204" pitchFamily="34" charset="-122"/>
              </a:rPr>
              <a:t>PC+4→x1</a:t>
            </a:r>
          </a:p>
        </p:txBody>
      </p:sp>
    </p:spTree>
    <p:extLst>
      <p:ext uri="{BB962C8B-B14F-4D97-AF65-F5344CB8AC3E}">
        <p14:creationId xmlns:p14="http://schemas.microsoft.com/office/powerpoint/2010/main" val="2572745524"/>
      </p:ext>
    </p:extLst>
  </p:cSld>
  <p:clrMapOvr>
    <a:masterClrMapping/>
  </p:clrMapOvr>
  <p:transition spd="med">
    <p:random/>
    <p:sndAc>
      <p:stSnd>
        <p:snd r:embed="rId3" name="chimes.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Using More Registers</a:t>
            </a:r>
            <a:endParaRPr lang="zh-CN" altLang="en-US" dirty="0"/>
          </a:p>
        </p:txBody>
      </p:sp>
      <p:sp>
        <p:nvSpPr>
          <p:cNvPr id="136195" name="内容占位符 2"/>
          <p:cNvSpPr>
            <a:spLocks noGrp="1"/>
          </p:cNvSpPr>
          <p:nvPr>
            <p:ph idx="1"/>
          </p:nvPr>
        </p:nvSpPr>
        <p:spPr>
          <a:xfrm>
            <a:off x="838200" y="1657006"/>
            <a:ext cx="10515600" cy="4351338"/>
          </a:xfrm>
        </p:spPr>
        <p:txBody>
          <a:bodyPr/>
          <a:lstStyle/>
          <a:p>
            <a:r>
              <a:rPr lang="en-US" altLang="zh-CN" dirty="0"/>
              <a:t>Registers for procedure calling</a:t>
            </a:r>
          </a:p>
          <a:p>
            <a:pPr lvl="1"/>
            <a:r>
              <a:rPr lang="en-US" altLang="zh-CN" dirty="0"/>
              <a:t> x10~ x17: 8 argument registers to pass parameters or return values</a:t>
            </a:r>
          </a:p>
          <a:p>
            <a:pPr lvl="1"/>
            <a:r>
              <a:rPr lang="en-US" altLang="zh-CN" dirty="0"/>
              <a:t> </a:t>
            </a:r>
            <a:r>
              <a:rPr lang="en-US" altLang="zh-CN" dirty="0">
                <a:highlight>
                  <a:srgbClr val="FFFF00"/>
                </a:highlight>
              </a:rPr>
              <a:t>x1: </a:t>
            </a:r>
            <a:r>
              <a:rPr lang="zh-CN" altLang="en-US" dirty="0">
                <a:highlight>
                  <a:srgbClr val="FFFF00"/>
                </a:highlight>
              </a:rPr>
              <a:t>返回地址</a:t>
            </a:r>
            <a:endParaRPr lang="en-US" altLang="zh-CN" dirty="0">
              <a:highlight>
                <a:srgbClr val="FFFF00"/>
              </a:highlight>
            </a:endParaRPr>
          </a:p>
          <a:p>
            <a:pPr lvl="1"/>
            <a:r>
              <a:rPr lang="en-US" altLang="zh-CN" dirty="0"/>
              <a:t>Stack</a:t>
            </a:r>
            <a:r>
              <a:rPr lang="zh-CN" altLang="en-US" dirty="0"/>
              <a:t>：用栈来完成</a:t>
            </a:r>
            <a:r>
              <a:rPr lang="en-US" altLang="zh-CN" dirty="0"/>
              <a:t>spilling registers</a:t>
            </a:r>
          </a:p>
          <a:p>
            <a:pPr lvl="1"/>
            <a:r>
              <a:rPr lang="en-US" altLang="zh-CN" dirty="0">
                <a:solidFill>
                  <a:srgbClr val="FF0000"/>
                </a:solidFill>
              </a:rPr>
              <a:t>Push, pop</a:t>
            </a:r>
          </a:p>
          <a:p>
            <a:pPr lvl="1"/>
            <a:r>
              <a:rPr lang="en-US" altLang="zh-CN" dirty="0"/>
              <a:t>Stack pointer (</a:t>
            </a:r>
            <a:r>
              <a:rPr lang="en-US" altLang="zh-CN" dirty="0" err="1"/>
              <a:t>sp</a:t>
            </a:r>
            <a:r>
              <a:rPr lang="en-US" altLang="zh-CN" dirty="0"/>
              <a:t>)</a:t>
            </a:r>
            <a:r>
              <a:rPr lang="zh-CN" altLang="en-US" dirty="0">
                <a:highlight>
                  <a:srgbClr val="FFFF00"/>
                </a:highlight>
              </a:rPr>
              <a:t>栈指针</a:t>
            </a:r>
            <a:r>
              <a:rPr lang="en-US" altLang="zh-CN" dirty="0">
                <a:highlight>
                  <a:srgbClr val="FFFF00"/>
                </a:highlight>
              </a:rPr>
              <a:t>: x2</a:t>
            </a:r>
          </a:p>
          <a:p>
            <a:pPr lvl="1"/>
            <a:r>
              <a:rPr lang="en-US" altLang="zh-CN" dirty="0">
                <a:highlight>
                  <a:srgbClr val="FFFF00"/>
                </a:highlight>
              </a:rPr>
              <a:t>x0:0</a:t>
            </a:r>
          </a:p>
          <a:p>
            <a:r>
              <a:rPr lang="en-US" altLang="zh-CN" dirty="0"/>
              <a:t>SP </a:t>
            </a:r>
            <a:r>
              <a:rPr lang="zh-CN" altLang="en-US" dirty="0"/>
              <a:t>指明栈顶位置</a:t>
            </a:r>
            <a:endParaRPr lang="en-US" altLang="zh-CN" dirty="0"/>
          </a:p>
          <a:p>
            <a:pPr lvl="1"/>
            <a:r>
              <a:rPr lang="en-US" altLang="zh-CN" dirty="0"/>
              <a:t>Push: </a:t>
            </a:r>
            <a:r>
              <a:rPr lang="en-US" altLang="zh-CN" dirty="0" err="1"/>
              <a:t>sp</a:t>
            </a:r>
            <a:r>
              <a:rPr lang="en-US" altLang="zh-CN" dirty="0"/>
              <a:t>= sp-8</a:t>
            </a:r>
          </a:p>
          <a:p>
            <a:pPr lvl="1"/>
            <a:r>
              <a:rPr lang="en-US" altLang="zh-CN" dirty="0"/>
              <a:t>Pop:  </a:t>
            </a:r>
            <a:r>
              <a:rPr lang="en-US" altLang="zh-CN" dirty="0" err="1"/>
              <a:t>sp</a:t>
            </a:r>
            <a:r>
              <a:rPr lang="en-US" altLang="zh-CN" dirty="0"/>
              <a:t> = </a:t>
            </a:r>
            <a:r>
              <a:rPr lang="en-US" altLang="zh-CN" dirty="0">
                <a:highlight>
                  <a:srgbClr val="FFFF00"/>
                </a:highlight>
              </a:rPr>
              <a:t>sp+8</a:t>
            </a:r>
          </a:p>
        </p:txBody>
      </p:sp>
      <p:pic>
        <p:nvPicPr>
          <p:cNvPr id="4" name="图片 3">
            <a:extLst>
              <a:ext uri="{FF2B5EF4-FFF2-40B4-BE49-F238E27FC236}">
                <a16:creationId xmlns:a16="http://schemas.microsoft.com/office/drawing/2014/main" id="{60DDB6D0-32C4-AED1-33DE-FF7E508D9D13}"/>
              </a:ext>
            </a:extLst>
          </p:cNvPr>
          <p:cNvPicPr>
            <a:picLocks noChangeAspect="1"/>
          </p:cNvPicPr>
          <p:nvPr/>
        </p:nvPicPr>
        <p:blipFill>
          <a:blip r:embed="rId4"/>
          <a:stretch>
            <a:fillRect/>
          </a:stretch>
        </p:blipFill>
        <p:spPr>
          <a:xfrm>
            <a:off x="7320136" y="2690828"/>
            <a:ext cx="4215778" cy="3802047"/>
          </a:xfrm>
          <a:prstGeom prst="rect">
            <a:avLst/>
          </a:prstGeom>
        </p:spPr>
      </p:pic>
      <p:sp>
        <p:nvSpPr>
          <p:cNvPr id="5" name="文本框 4">
            <a:extLst>
              <a:ext uri="{FF2B5EF4-FFF2-40B4-BE49-F238E27FC236}">
                <a16:creationId xmlns:a16="http://schemas.microsoft.com/office/drawing/2014/main" id="{8EC83F99-0B9B-8C7F-99F6-46FBAF5DA68C}"/>
              </a:ext>
            </a:extLst>
          </p:cNvPr>
          <p:cNvSpPr txBox="1"/>
          <p:nvPr/>
        </p:nvSpPr>
        <p:spPr>
          <a:xfrm>
            <a:off x="10488488" y="2780928"/>
            <a:ext cx="792088" cy="338554"/>
          </a:xfrm>
          <a:prstGeom prst="rect">
            <a:avLst/>
          </a:prstGeom>
          <a:noFill/>
        </p:spPr>
        <p:txBody>
          <a:bodyPr wrap="square" rtlCol="0">
            <a:spAutoFit/>
          </a:bodyPr>
          <a:lstStyle/>
          <a:p>
            <a:r>
              <a:rPr lang="zh-CN" altLang="en-US" sz="1600" b="1" dirty="0"/>
              <a:t>栈底</a:t>
            </a:r>
          </a:p>
        </p:txBody>
      </p:sp>
    </p:spTree>
    <p:extLst>
      <p:ext uri="{BB962C8B-B14F-4D97-AF65-F5344CB8AC3E}">
        <p14:creationId xmlns:p14="http://schemas.microsoft.com/office/powerpoint/2010/main" val="758161032"/>
      </p:ext>
    </p:extLst>
  </p:cSld>
  <p:clrMapOvr>
    <a:masterClrMapping/>
  </p:clrMapOvr>
  <p:transition spd="med">
    <p:random/>
    <p:sndAc>
      <p:stSnd>
        <p:snd r:embed="rId3" name="chimes.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rrowheads="1"/>
          </p:cNvSpPr>
          <p:nvPr>
            <p:ph idx="1"/>
          </p:nvPr>
        </p:nvSpPr>
        <p:spPr>
          <a:xfrm>
            <a:off x="1738283" y="1285861"/>
            <a:ext cx="2708275" cy="2592387"/>
          </a:xfrm>
        </p:spPr>
        <p:txBody>
          <a:bodyPr>
            <a:normAutofit lnSpcReduction="10000"/>
          </a:bodyPr>
          <a:lstStyle/>
          <a:p>
            <a:pPr>
              <a:lnSpc>
                <a:spcPct val="90000"/>
              </a:lnSpc>
              <a:buFont typeface="Wingdings" pitchFamily="2" charset="2"/>
              <a:buNone/>
            </a:pPr>
            <a:r>
              <a:rPr lang="en-US" altLang="zh-CN" sz="2400" dirty="0" err="1"/>
              <a:t>int</a:t>
            </a:r>
            <a:r>
              <a:rPr lang="en-US" altLang="zh-CN" sz="2400" dirty="0"/>
              <a:t> </a:t>
            </a:r>
            <a:r>
              <a:rPr lang="en-US" altLang="zh-CN" sz="2400" dirty="0" err="1"/>
              <a:t>i,A</a:t>
            </a:r>
            <a:r>
              <a:rPr lang="en-US" altLang="zh-CN" sz="2400" dirty="0"/>
              <a:t>[3],  j;</a:t>
            </a:r>
          </a:p>
          <a:p>
            <a:pPr>
              <a:lnSpc>
                <a:spcPct val="90000"/>
              </a:lnSpc>
              <a:buFont typeface="Wingdings" pitchFamily="2" charset="2"/>
              <a:buNone/>
            </a:pPr>
            <a:r>
              <a:rPr lang="en-US" altLang="zh-CN" sz="2400" dirty="0">
                <a:latin typeface="Arial Unicode MS"/>
              </a:rPr>
              <a:t>…</a:t>
            </a:r>
            <a:endParaRPr lang="en-US" altLang="zh-CN" sz="2400" dirty="0"/>
          </a:p>
          <a:p>
            <a:pPr>
              <a:lnSpc>
                <a:spcPct val="90000"/>
              </a:lnSpc>
              <a:buFont typeface="Wingdings" pitchFamily="2" charset="2"/>
              <a:buNone/>
            </a:pPr>
            <a:r>
              <a:rPr lang="en-US" altLang="zh-CN" sz="2400" dirty="0"/>
              <a:t>j=A[3];</a:t>
            </a:r>
          </a:p>
          <a:p>
            <a:pPr>
              <a:lnSpc>
                <a:spcPct val="90000"/>
              </a:lnSpc>
              <a:buFont typeface="Wingdings" pitchFamily="2" charset="2"/>
              <a:buNone/>
            </a:pPr>
            <a:endParaRPr lang="en-US" altLang="zh-CN" sz="2400" dirty="0"/>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The result j=?</a:t>
            </a:r>
          </a:p>
        </p:txBody>
      </p:sp>
      <p:sp>
        <p:nvSpPr>
          <p:cNvPr id="11" name="灯片编号占位符 5"/>
          <p:cNvSpPr>
            <a:spLocks noGrp="1"/>
          </p:cNvSpPr>
          <p:nvPr>
            <p:ph type="sldNum" sz="quarter" idx="12"/>
          </p:nvPr>
        </p:nvSpPr>
        <p:spPr>
          <a:xfrm>
            <a:off x="8534400" y="6245225"/>
            <a:ext cx="2133600" cy="476250"/>
          </a:xfrm>
        </p:spPr>
        <p:txBody>
          <a:bodyPr/>
          <a:lstStyle/>
          <a:p>
            <a:pPr>
              <a:buClr>
                <a:srgbClr val="009999"/>
              </a:buClr>
            </a:pPr>
            <a:fld id="{E26C4DFF-60C6-46E0-A887-AE862EC278DC}" type="slidenum">
              <a:rPr lang="en-US" altLang="zh-CN">
                <a:solidFill>
                  <a:srgbClr val="000000"/>
                </a:solidFill>
              </a:rPr>
              <a:pPr>
                <a:buClr>
                  <a:srgbClr val="009999"/>
                </a:buClr>
              </a:pPr>
              <a:t>55</a:t>
            </a:fld>
            <a:endParaRPr lang="en-US" altLang="zh-CN">
              <a:solidFill>
                <a:srgbClr val="000000"/>
              </a:solidFill>
            </a:endParaRPr>
          </a:p>
        </p:txBody>
      </p:sp>
      <p:pic>
        <p:nvPicPr>
          <p:cNvPr id="344067" name="Picture 3" descr="f0303"/>
          <p:cNvPicPr>
            <a:picLocks noChangeAspect="1" noChangeArrowheads="1"/>
          </p:cNvPicPr>
          <p:nvPr/>
        </p:nvPicPr>
        <p:blipFill>
          <a:blip r:embed="rId4"/>
          <a:srcRect/>
          <a:stretch>
            <a:fillRect/>
          </a:stretch>
        </p:blipFill>
        <p:spPr bwMode="auto">
          <a:xfrm>
            <a:off x="5016500" y="2276475"/>
            <a:ext cx="4679950" cy="3887788"/>
          </a:xfrm>
          <a:prstGeom prst="rect">
            <a:avLst/>
          </a:prstGeom>
          <a:noFill/>
          <a:ln w="9525">
            <a:noFill/>
            <a:miter lim="800000"/>
            <a:headEnd/>
            <a:tailEnd/>
          </a:ln>
        </p:spPr>
      </p:pic>
      <p:sp>
        <p:nvSpPr>
          <p:cNvPr id="344068" name="AutoShape 4"/>
          <p:cNvSpPr>
            <a:spLocks/>
          </p:cNvSpPr>
          <p:nvPr/>
        </p:nvSpPr>
        <p:spPr bwMode="auto">
          <a:xfrm>
            <a:off x="9917113" y="5043488"/>
            <a:ext cx="500062" cy="330200"/>
          </a:xfrm>
          <a:prstGeom prst="borderCallout1">
            <a:avLst>
              <a:gd name="adj1" fmla="val 34616"/>
              <a:gd name="adj2" fmla="val -15236"/>
              <a:gd name="adj3" fmla="val -96634"/>
              <a:gd name="adj4" fmla="val -4412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a:t>
            </a:r>
          </a:p>
        </p:txBody>
      </p:sp>
      <p:sp>
        <p:nvSpPr>
          <p:cNvPr id="344069" name="AutoShape 5"/>
          <p:cNvSpPr>
            <a:spLocks/>
          </p:cNvSpPr>
          <p:nvPr/>
        </p:nvSpPr>
        <p:spPr bwMode="auto">
          <a:xfrm>
            <a:off x="9912351" y="2205038"/>
            <a:ext cx="500063" cy="330200"/>
          </a:xfrm>
          <a:prstGeom prst="borderCallout1">
            <a:avLst>
              <a:gd name="adj1" fmla="val 34616"/>
              <a:gd name="adj2" fmla="val -15236"/>
              <a:gd name="adj3" fmla="val 292306"/>
              <a:gd name="adj4" fmla="val -5206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i</a:t>
            </a:r>
          </a:p>
        </p:txBody>
      </p:sp>
      <p:sp>
        <p:nvSpPr>
          <p:cNvPr id="344070" name="AutoShape 6"/>
          <p:cNvSpPr>
            <a:spLocks/>
          </p:cNvSpPr>
          <p:nvPr/>
        </p:nvSpPr>
        <p:spPr bwMode="auto">
          <a:xfrm>
            <a:off x="9912351" y="5734050"/>
            <a:ext cx="500063" cy="330200"/>
          </a:xfrm>
          <a:prstGeom prst="borderCallout1">
            <a:avLst>
              <a:gd name="adj1" fmla="val 34616"/>
              <a:gd name="adj2" fmla="val -15236"/>
              <a:gd name="adj3" fmla="val -315384"/>
              <a:gd name="adj4" fmla="val -54921"/>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A[0]</a:t>
            </a:r>
          </a:p>
        </p:txBody>
      </p:sp>
      <p:sp>
        <p:nvSpPr>
          <p:cNvPr id="344071" name="AutoShape 7"/>
          <p:cNvSpPr>
            <a:spLocks/>
          </p:cNvSpPr>
          <p:nvPr/>
        </p:nvSpPr>
        <p:spPr bwMode="auto">
          <a:xfrm>
            <a:off x="9983788" y="4365625"/>
            <a:ext cx="500062" cy="330200"/>
          </a:xfrm>
          <a:prstGeom prst="borderCallout1">
            <a:avLst>
              <a:gd name="adj1" fmla="val 34616"/>
              <a:gd name="adj2" fmla="val -15236"/>
              <a:gd name="adj3" fmla="val -50963"/>
              <a:gd name="adj4" fmla="val -6666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A[1]</a:t>
            </a:r>
          </a:p>
        </p:txBody>
      </p:sp>
      <p:sp>
        <p:nvSpPr>
          <p:cNvPr id="344072" name="AutoShape 8"/>
          <p:cNvSpPr>
            <a:spLocks/>
          </p:cNvSpPr>
          <p:nvPr/>
        </p:nvSpPr>
        <p:spPr bwMode="auto">
          <a:xfrm>
            <a:off x="9983788" y="3716338"/>
            <a:ext cx="500062" cy="330200"/>
          </a:xfrm>
          <a:prstGeom prst="borderCallout1">
            <a:avLst>
              <a:gd name="adj1" fmla="val 34616"/>
              <a:gd name="adj2" fmla="val -15236"/>
              <a:gd name="adj3" fmla="val -17306"/>
              <a:gd name="adj4" fmla="val -5809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A[2]</a:t>
            </a:r>
          </a:p>
        </p:txBody>
      </p:sp>
      <p:sp>
        <p:nvSpPr>
          <p:cNvPr id="344074" name="AutoShape 10"/>
          <p:cNvSpPr>
            <a:spLocks/>
          </p:cNvSpPr>
          <p:nvPr/>
        </p:nvSpPr>
        <p:spPr bwMode="auto">
          <a:xfrm>
            <a:off x="10167938" y="3141663"/>
            <a:ext cx="500062" cy="330200"/>
          </a:xfrm>
          <a:prstGeom prst="borderCallout1">
            <a:avLst>
              <a:gd name="adj1" fmla="val 34616"/>
              <a:gd name="adj2" fmla="val -15236"/>
              <a:gd name="adj3" fmla="val -1921"/>
              <a:gd name="adj4" fmla="val -106986"/>
            </a:avLst>
          </a:prstGeom>
          <a:noFill/>
          <a:ln w="9525" cap="rnd" algn="ctr">
            <a:solidFill>
              <a:srgbClr val="007A77"/>
            </a:solidFill>
            <a:miter lim="800000"/>
            <a:headEnd/>
            <a:tailEnd/>
          </a:ln>
          <a:effectLst/>
        </p:spPr>
        <p:txBody>
          <a:bodyPr/>
          <a:lstStyle/>
          <a:p>
            <a:pPr algn="ctr">
              <a:buClr>
                <a:srgbClr val="009999"/>
              </a:buClr>
            </a:pPr>
            <a:r>
              <a:rPr lang="en-US" altLang="zh-CN" b="1" dirty="0">
                <a:solidFill>
                  <a:srgbClr val="FF3300"/>
                </a:solidFill>
              </a:rPr>
              <a:t>A[3]</a:t>
            </a:r>
          </a:p>
        </p:txBody>
      </p:sp>
    </p:spTree>
    <p:extLst>
      <p:ext uri="{BB962C8B-B14F-4D97-AF65-F5344CB8AC3E}">
        <p14:creationId xmlns:p14="http://schemas.microsoft.com/office/powerpoint/2010/main" val="39251429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40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4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4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4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p:bldP spid="344069" grpId="0" animBg="1"/>
      <p:bldP spid="344070" grpId="0" animBg="1"/>
      <p:bldP spid="344071" grpId="0" animBg="1"/>
      <p:bldP spid="344072" grpId="0" animBg="1"/>
      <p:bldP spid="344074" grpId="0" animBg="1"/>
      <p:bldP spid="344074"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63352" y="188640"/>
            <a:ext cx="10515600" cy="1325563"/>
          </a:xfrm>
        </p:spPr>
        <p:txBody>
          <a:bodyPr/>
          <a:lstStyle/>
          <a:p>
            <a:pPr eaLnBrk="1" hangingPunct="1">
              <a:defRPr/>
            </a:pPr>
            <a:r>
              <a:rPr lang="en-US" altLang="en-US" dirty="0"/>
              <a:t>Leaf Procedure Example</a:t>
            </a:r>
            <a:endParaRPr lang="en-AU" altLang="en-US" dirty="0"/>
          </a:p>
        </p:txBody>
      </p:sp>
      <p:sp>
        <p:nvSpPr>
          <p:cNvPr id="138244" name="Rectangle 3"/>
          <p:cNvSpPr>
            <a:spLocks noGrp="1" noChangeArrowheads="1"/>
          </p:cNvSpPr>
          <p:nvPr>
            <p:ph idx="1"/>
          </p:nvPr>
        </p:nvSpPr>
        <p:spPr>
          <a:xfrm>
            <a:off x="911424" y="3933056"/>
            <a:ext cx="7070576" cy="2088232"/>
          </a:xfrm>
        </p:spPr>
        <p:txBody>
          <a:bodyPr>
            <a:normAutofit/>
          </a:bodyPr>
          <a:lstStyle/>
          <a:p>
            <a:pPr lvl="1" eaLnBrk="1" hangingPunct="1"/>
            <a:r>
              <a:rPr lang="en-US" altLang="en-US" sz="2400" dirty="0"/>
              <a:t>Arguments g, …, j  in  x10, …, x13</a:t>
            </a:r>
          </a:p>
          <a:p>
            <a:pPr lvl="1" eaLnBrk="1" hangingPunct="1"/>
            <a:r>
              <a:rPr lang="en-US" altLang="en-US" sz="2400" dirty="0"/>
              <a:t>f in x20</a:t>
            </a:r>
          </a:p>
          <a:p>
            <a:pPr lvl="1" eaLnBrk="1" hangingPunct="1"/>
            <a:r>
              <a:rPr lang="en-US" altLang="en-US" sz="2400" dirty="0"/>
              <a:t>temporaries x5, x6</a:t>
            </a:r>
          </a:p>
          <a:p>
            <a:pPr lvl="1" eaLnBrk="1" hangingPunct="1"/>
            <a:r>
              <a:rPr lang="en-US" altLang="en-US" sz="2400" dirty="0"/>
              <a:t>Need to save x5, x6, x20 on stack</a:t>
            </a:r>
          </a:p>
        </p:txBody>
      </p:sp>
      <p:pic>
        <p:nvPicPr>
          <p:cNvPr id="3" name="图片 2">
            <a:extLst>
              <a:ext uri="{FF2B5EF4-FFF2-40B4-BE49-F238E27FC236}">
                <a16:creationId xmlns:a16="http://schemas.microsoft.com/office/drawing/2014/main" id="{9180FAC3-FF84-1BDF-F98E-9B5122B50890}"/>
              </a:ext>
            </a:extLst>
          </p:cNvPr>
          <p:cNvPicPr>
            <a:picLocks noChangeAspect="1"/>
          </p:cNvPicPr>
          <p:nvPr/>
        </p:nvPicPr>
        <p:blipFill>
          <a:blip r:embed="rId4"/>
          <a:stretch>
            <a:fillRect/>
          </a:stretch>
        </p:blipFill>
        <p:spPr>
          <a:xfrm>
            <a:off x="551384" y="1844824"/>
            <a:ext cx="11089232" cy="1836497"/>
          </a:xfrm>
          <a:prstGeom prst="rect">
            <a:avLst/>
          </a:prstGeom>
        </p:spPr>
      </p:pic>
    </p:spTree>
    <p:extLst>
      <p:ext uri="{BB962C8B-B14F-4D97-AF65-F5344CB8AC3E}">
        <p14:creationId xmlns:p14="http://schemas.microsoft.com/office/powerpoint/2010/main" val="148325932"/>
      </p:ext>
    </p:extLst>
  </p:cSld>
  <p:clrMapOvr>
    <a:masterClrMapping/>
  </p:clrMapOvr>
  <p:transition spd="med">
    <p:random/>
    <p:sndAc>
      <p:stSnd>
        <p:snd r:embed="rId3" name="chimes.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a:xfrm>
            <a:off x="2135561" y="87312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dirty="0">
              <a:latin typeface="Lucida Console" panose="020B0609040504020204" pitchFamily="49" charset="0"/>
            </a:endParaRPr>
          </a:p>
        </p:txBody>
      </p:sp>
      <p:sp>
        <p:nvSpPr>
          <p:cNvPr id="140292" name="Text Box 4"/>
          <p:cNvSpPr txBox="1">
            <a:spLocks noChangeArrowheads="1"/>
          </p:cNvSpPr>
          <p:nvPr/>
        </p:nvSpPr>
        <p:spPr bwMode="auto">
          <a:xfrm>
            <a:off x="5961385" y="1805310"/>
            <a:ext cx="3042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Save x5, x6, x20 on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3" name="Text Box 5"/>
          <p:cNvSpPr txBox="1">
            <a:spLocks noChangeArrowheads="1"/>
          </p:cNvSpPr>
          <p:nvPr/>
        </p:nvSpPr>
        <p:spPr bwMode="auto">
          <a:xfrm>
            <a:off x="5962262" y="2804641"/>
            <a:ext cx="1555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x5 = g + h</a:t>
            </a:r>
          </a:p>
        </p:txBody>
      </p:sp>
      <p:sp>
        <p:nvSpPr>
          <p:cNvPr id="140294" name="Text Box 5"/>
          <p:cNvSpPr txBox="1">
            <a:spLocks noChangeArrowheads="1"/>
          </p:cNvSpPr>
          <p:nvPr/>
        </p:nvSpPr>
        <p:spPr bwMode="auto">
          <a:xfrm>
            <a:off x="5959087" y="3125316"/>
            <a:ext cx="141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x6 = </a:t>
            </a:r>
            <a:r>
              <a:rPr lang="en-US" altLang="en-US" sz="1800" dirty="0" err="1">
                <a:latin typeface="Tahoma" panose="020B0604030504040204" pitchFamily="34" charset="0"/>
                <a:ea typeface="Arial Unicode MS" panose="020B0604020202020204" pitchFamily="34" charset="-122"/>
                <a:cs typeface="Arial Unicode MS" panose="020B0604020202020204" pitchFamily="34" charset="-122"/>
              </a:rPr>
              <a:t>i</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 j</a:t>
            </a:r>
          </a:p>
        </p:txBody>
      </p:sp>
      <p:sp>
        <p:nvSpPr>
          <p:cNvPr id="140295" name="Text Box 5"/>
          <p:cNvSpPr txBox="1">
            <a:spLocks noChangeArrowheads="1"/>
          </p:cNvSpPr>
          <p:nvPr/>
        </p:nvSpPr>
        <p:spPr bwMode="auto">
          <a:xfrm>
            <a:off x="5941625" y="3476154"/>
            <a:ext cx="1571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f = x5 – x6</a:t>
            </a:r>
          </a:p>
        </p:txBody>
      </p:sp>
      <p:sp>
        <p:nvSpPr>
          <p:cNvPr id="140296" name="Text Box 5"/>
          <p:cNvSpPr txBox="1">
            <a:spLocks noChangeArrowheads="1"/>
          </p:cNvSpPr>
          <p:nvPr/>
        </p:nvSpPr>
        <p:spPr bwMode="auto">
          <a:xfrm>
            <a:off x="5941624" y="3796829"/>
            <a:ext cx="411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copy f to return register</a:t>
            </a:r>
          </a:p>
        </p:txBody>
      </p:sp>
      <p:sp>
        <p:nvSpPr>
          <p:cNvPr id="140297" name="Text Box 4"/>
          <p:cNvSpPr txBox="1">
            <a:spLocks noChangeArrowheads="1"/>
          </p:cNvSpPr>
          <p:nvPr/>
        </p:nvSpPr>
        <p:spPr bwMode="auto">
          <a:xfrm>
            <a:off x="5917812" y="4119091"/>
            <a:ext cx="362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Res</a:t>
            </a:r>
            <a:r>
              <a:rPr lang="en-US" altLang="zh-CN" sz="1800" dirty="0">
                <a:latin typeface="Tahoma" panose="020B0604030504040204" pitchFamily="34" charset="0"/>
                <a:ea typeface="Arial Unicode MS" panose="020B0604020202020204" pitchFamily="34" charset="-122"/>
                <a:cs typeface="Arial Unicode MS" panose="020B0604020202020204" pitchFamily="34" charset="-122"/>
              </a:rPr>
              <a:t>t</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ore x5, x6, x20 from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8" name="Text Box 4"/>
          <p:cNvSpPr txBox="1">
            <a:spLocks noChangeArrowheads="1"/>
          </p:cNvSpPr>
          <p:nvPr/>
        </p:nvSpPr>
        <p:spPr bwMode="auto">
          <a:xfrm>
            <a:off x="5959087" y="5541507"/>
            <a:ext cx="198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Return to caller</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71721101"/>
      </p:ext>
    </p:extLst>
  </p:cSld>
  <p:clrMapOvr>
    <a:masterClrMapping/>
  </p:clrMapOvr>
  <p:transition spd="med">
    <p:random/>
    <p:sndAc>
      <p:stSnd>
        <p:snd r:embed="rId3" name="chimes.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3"/>
          <p:cNvGrpSpPr>
            <a:grpSpLocks/>
          </p:cNvGrpSpPr>
          <p:nvPr/>
        </p:nvGrpSpPr>
        <p:grpSpPr bwMode="auto">
          <a:xfrm>
            <a:off x="1992313" y="1628775"/>
            <a:ext cx="8178800" cy="4086225"/>
            <a:chOff x="269" y="618"/>
            <a:chExt cx="5152" cy="2574"/>
          </a:xfrm>
        </p:grpSpPr>
        <p:sp>
          <p:nvSpPr>
            <p:cNvPr id="142340" name="Freeform 4"/>
            <p:cNvSpPr>
              <a:spLocks/>
            </p:cNvSpPr>
            <p:nvPr/>
          </p:nvSpPr>
          <p:spPr bwMode="auto">
            <a:xfrm>
              <a:off x="2576" y="1727"/>
              <a:ext cx="1255" cy="850"/>
            </a:xfrm>
            <a:custGeom>
              <a:avLst/>
              <a:gdLst>
                <a:gd name="T0" fmla="*/ 1252 w 1255"/>
                <a:gd name="T1" fmla="*/ 845 h 850"/>
                <a:gd name="T2" fmla="*/ 0 w 1255"/>
                <a:gd name="T3" fmla="*/ 850 h 850"/>
                <a:gd name="T4" fmla="*/ 0 w 1255"/>
                <a:gd name="T5" fmla="*/ 0 h 850"/>
                <a:gd name="T6" fmla="*/ 1255 w 1255"/>
                <a:gd name="T7" fmla="*/ 0 h 850"/>
                <a:gd name="T8" fmla="*/ 1255 w 1255"/>
                <a:gd name="T9" fmla="*/ 850 h 850"/>
                <a:gd name="T10" fmla="*/ 1255 w 1255"/>
                <a:gd name="T11" fmla="*/ 850 h 850"/>
                <a:gd name="T12" fmla="*/ 1252 w 1255"/>
                <a:gd name="T13" fmla="*/ 845 h 850"/>
                <a:gd name="T14" fmla="*/ 0 60000 65536"/>
                <a:gd name="T15" fmla="*/ 0 60000 65536"/>
                <a:gd name="T16" fmla="*/ 0 60000 65536"/>
                <a:gd name="T17" fmla="*/ 0 60000 65536"/>
                <a:gd name="T18" fmla="*/ 0 60000 65536"/>
                <a:gd name="T19" fmla="*/ 0 60000 65536"/>
                <a:gd name="T20" fmla="*/ 0 60000 65536"/>
                <a:gd name="T21" fmla="*/ 0 w 1255"/>
                <a:gd name="T22" fmla="*/ 0 h 850"/>
                <a:gd name="T23" fmla="*/ 1255 w 1255"/>
                <a:gd name="T24" fmla="*/ 850 h 8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5" h="850">
                  <a:moveTo>
                    <a:pt x="1252" y="845"/>
                  </a:moveTo>
                  <a:lnTo>
                    <a:pt x="0" y="850"/>
                  </a:lnTo>
                  <a:lnTo>
                    <a:pt x="0" y="0"/>
                  </a:lnTo>
                  <a:lnTo>
                    <a:pt x="1255" y="0"/>
                  </a:lnTo>
                  <a:lnTo>
                    <a:pt x="1255" y="850"/>
                  </a:lnTo>
                  <a:lnTo>
                    <a:pt x="1252" y="845"/>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1" name="Line 5"/>
            <p:cNvSpPr>
              <a:spLocks noChangeShapeType="1"/>
            </p:cNvSpPr>
            <p:nvPr/>
          </p:nvSpPr>
          <p:spPr bwMode="auto">
            <a:xfrm>
              <a:off x="2576" y="1727"/>
              <a:ext cx="1255" cy="1"/>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2" name="Line 6"/>
            <p:cNvSpPr>
              <a:spLocks noChangeShapeType="1"/>
            </p:cNvSpPr>
            <p:nvPr/>
          </p:nvSpPr>
          <p:spPr bwMode="auto">
            <a:xfrm>
              <a:off x="2572" y="2572"/>
              <a:ext cx="1259" cy="5"/>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3" name="Freeform 7"/>
            <p:cNvSpPr>
              <a:spLocks/>
            </p:cNvSpPr>
            <p:nvPr/>
          </p:nvSpPr>
          <p:spPr bwMode="auto">
            <a:xfrm>
              <a:off x="2576" y="1992"/>
              <a:ext cx="1239" cy="5"/>
            </a:xfrm>
            <a:custGeom>
              <a:avLst/>
              <a:gdLst>
                <a:gd name="T0" fmla="*/ 0 w 1239"/>
                <a:gd name="T1" fmla="*/ 0 h 5"/>
                <a:gd name="T2" fmla="*/ 1239 w 1239"/>
                <a:gd name="T3" fmla="*/ 5 h 5"/>
                <a:gd name="T4" fmla="*/ 0 w 1239"/>
                <a:gd name="T5" fmla="*/ 0 h 5"/>
                <a:gd name="T6" fmla="*/ 0 60000 65536"/>
                <a:gd name="T7" fmla="*/ 0 60000 65536"/>
                <a:gd name="T8" fmla="*/ 0 60000 65536"/>
                <a:gd name="T9" fmla="*/ 0 w 1239"/>
                <a:gd name="T10" fmla="*/ 0 h 5"/>
                <a:gd name="T11" fmla="*/ 1239 w 1239"/>
                <a:gd name="T12" fmla="*/ 5 h 5"/>
              </a:gdLst>
              <a:ahLst/>
              <a:cxnLst>
                <a:cxn ang="T6">
                  <a:pos x="T0" y="T1"/>
                </a:cxn>
                <a:cxn ang="T7">
                  <a:pos x="T2" y="T3"/>
                </a:cxn>
                <a:cxn ang="T8">
                  <a:pos x="T4" y="T5"/>
                </a:cxn>
              </a:cxnLst>
              <a:rect l="T9" t="T10" r="T11" b="T12"/>
              <a:pathLst>
                <a:path w="1239" h="5">
                  <a:moveTo>
                    <a:pt x="0" y="0"/>
                  </a:moveTo>
                  <a:lnTo>
                    <a:pt x="1239"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4" name="Line 8"/>
            <p:cNvSpPr>
              <a:spLocks noChangeShapeType="1"/>
            </p:cNvSpPr>
            <p:nvPr/>
          </p:nvSpPr>
          <p:spPr bwMode="auto">
            <a:xfrm>
              <a:off x="2576" y="1992"/>
              <a:ext cx="1239" cy="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5" name="Line 9"/>
            <p:cNvSpPr>
              <a:spLocks noChangeShapeType="1"/>
            </p:cNvSpPr>
            <p:nvPr/>
          </p:nvSpPr>
          <p:spPr bwMode="auto">
            <a:xfrm>
              <a:off x="2576" y="2284"/>
              <a:ext cx="123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6" name="Rectangle 10"/>
            <p:cNvSpPr>
              <a:spLocks noChangeArrowheads="1"/>
            </p:cNvSpPr>
            <p:nvPr/>
          </p:nvSpPr>
          <p:spPr bwMode="auto">
            <a:xfrm>
              <a:off x="3977" y="1546"/>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47" name="Freeform 11"/>
            <p:cNvSpPr>
              <a:spLocks/>
            </p:cNvSpPr>
            <p:nvPr/>
          </p:nvSpPr>
          <p:spPr bwMode="auto">
            <a:xfrm>
              <a:off x="3828" y="785"/>
              <a:ext cx="3" cy="2144"/>
            </a:xfrm>
            <a:custGeom>
              <a:avLst/>
              <a:gdLst>
                <a:gd name="T0" fmla="*/ 0 w 3"/>
                <a:gd name="T1" fmla="*/ 0 h 2144"/>
                <a:gd name="T2" fmla="*/ 3 w 3"/>
                <a:gd name="T3" fmla="*/ 2144 h 2144"/>
                <a:gd name="T4" fmla="*/ 0 w 3"/>
                <a:gd name="T5" fmla="*/ 0 h 2144"/>
                <a:gd name="T6" fmla="*/ 0 60000 65536"/>
                <a:gd name="T7" fmla="*/ 0 60000 65536"/>
                <a:gd name="T8" fmla="*/ 0 60000 65536"/>
                <a:gd name="T9" fmla="*/ 0 w 3"/>
                <a:gd name="T10" fmla="*/ 0 h 2144"/>
                <a:gd name="T11" fmla="*/ 3 w 3"/>
                <a:gd name="T12" fmla="*/ 2144 h 2144"/>
              </a:gdLst>
              <a:ahLst/>
              <a:cxnLst>
                <a:cxn ang="T6">
                  <a:pos x="T0" y="T1"/>
                </a:cxn>
                <a:cxn ang="T7">
                  <a:pos x="T2" y="T3"/>
                </a:cxn>
                <a:cxn ang="T8">
                  <a:pos x="T4" y="T5"/>
                </a:cxn>
              </a:cxnLst>
              <a:rect l="T9" t="T10" r="T11" b="T12"/>
              <a:pathLst>
                <a:path w="3" h="2144">
                  <a:moveTo>
                    <a:pt x="0" y="0"/>
                  </a:moveTo>
                  <a:lnTo>
                    <a:pt x="3" y="2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8" name="Line 12"/>
            <p:cNvSpPr>
              <a:spLocks noChangeShapeType="1"/>
            </p:cNvSpPr>
            <p:nvPr/>
          </p:nvSpPr>
          <p:spPr bwMode="auto">
            <a:xfrm>
              <a:off x="3834" y="786"/>
              <a:ext cx="3"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9" name="Line 13"/>
            <p:cNvSpPr>
              <a:spLocks noChangeShapeType="1"/>
            </p:cNvSpPr>
            <p:nvPr/>
          </p:nvSpPr>
          <p:spPr bwMode="auto">
            <a:xfrm>
              <a:off x="5420"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0" name="Line 14"/>
            <p:cNvSpPr>
              <a:spLocks noChangeShapeType="1"/>
            </p:cNvSpPr>
            <p:nvPr/>
          </p:nvSpPr>
          <p:spPr bwMode="auto">
            <a:xfrm>
              <a:off x="4468" y="1752"/>
              <a:ext cx="952" cy="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1" name="Line 15"/>
            <p:cNvSpPr>
              <a:spLocks noChangeShapeType="1"/>
            </p:cNvSpPr>
            <p:nvPr/>
          </p:nvSpPr>
          <p:spPr bwMode="auto">
            <a:xfrm>
              <a:off x="1941"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2" name="Line 16"/>
            <p:cNvSpPr>
              <a:spLocks noChangeShapeType="1"/>
            </p:cNvSpPr>
            <p:nvPr/>
          </p:nvSpPr>
          <p:spPr bwMode="auto">
            <a:xfrm flipV="1">
              <a:off x="1020" y="1742"/>
              <a:ext cx="921" cy="1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3" name="Rectangle 17"/>
            <p:cNvSpPr>
              <a:spLocks noChangeArrowheads="1"/>
            </p:cNvSpPr>
            <p:nvPr/>
          </p:nvSpPr>
          <p:spPr bwMode="auto">
            <a:xfrm>
              <a:off x="132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4" name="Rectangle 18"/>
            <p:cNvSpPr>
              <a:spLocks noChangeArrowheads="1"/>
            </p:cNvSpPr>
            <p:nvPr/>
          </p:nvSpPr>
          <p:spPr bwMode="auto">
            <a:xfrm>
              <a:off x="1387"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5" name="Rectangle 19"/>
            <p:cNvSpPr>
              <a:spLocks noChangeArrowheads="1"/>
            </p:cNvSpPr>
            <p:nvPr/>
          </p:nvSpPr>
          <p:spPr bwMode="auto">
            <a:xfrm>
              <a:off x="315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b</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6" name="Rectangle 20"/>
            <p:cNvSpPr>
              <a:spLocks noChangeArrowheads="1"/>
            </p:cNvSpPr>
            <p:nvPr/>
          </p:nvSpPr>
          <p:spPr bwMode="auto">
            <a:xfrm>
              <a:off x="3216"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7" name="Rectangle 21"/>
            <p:cNvSpPr>
              <a:spLocks noChangeArrowheads="1"/>
            </p:cNvSpPr>
            <p:nvPr/>
          </p:nvSpPr>
          <p:spPr bwMode="auto">
            <a:xfrm>
              <a:off x="4876" y="300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c</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8" name="Rectangle 22"/>
            <p:cNvSpPr>
              <a:spLocks noChangeArrowheads="1"/>
            </p:cNvSpPr>
            <p:nvPr/>
          </p:nvSpPr>
          <p:spPr bwMode="auto">
            <a:xfrm>
              <a:off x="4932"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9" name="Line 23"/>
            <p:cNvSpPr>
              <a:spLocks noChangeShapeType="1"/>
            </p:cNvSpPr>
            <p:nvPr/>
          </p:nvSpPr>
          <p:spPr bwMode="auto">
            <a:xfrm>
              <a:off x="2572" y="720"/>
              <a:ext cx="1" cy="2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0" name="Freeform 24"/>
            <p:cNvSpPr>
              <a:spLocks/>
            </p:cNvSpPr>
            <p:nvPr/>
          </p:nvSpPr>
          <p:spPr bwMode="auto">
            <a:xfrm>
              <a:off x="931" y="1693"/>
              <a:ext cx="55" cy="79"/>
            </a:xfrm>
            <a:custGeom>
              <a:avLst/>
              <a:gdLst>
                <a:gd name="T0" fmla="*/ 0 w 55"/>
                <a:gd name="T1" fmla="*/ 0 h 79"/>
                <a:gd name="T2" fmla="*/ 0 w 55"/>
                <a:gd name="T3" fmla="*/ 79 h 79"/>
                <a:gd name="T4" fmla="*/ 55 w 55"/>
                <a:gd name="T5" fmla="*/ 42 h 79"/>
                <a:gd name="T6" fmla="*/ 0 w 55"/>
                <a:gd name="T7" fmla="*/ 0 h 79"/>
                <a:gd name="T8" fmla="*/ 0 w 55"/>
                <a:gd name="T9" fmla="*/ 0 h 79"/>
                <a:gd name="T10" fmla="*/ 0 60000 65536"/>
                <a:gd name="T11" fmla="*/ 0 60000 65536"/>
                <a:gd name="T12" fmla="*/ 0 60000 65536"/>
                <a:gd name="T13" fmla="*/ 0 60000 65536"/>
                <a:gd name="T14" fmla="*/ 0 60000 65536"/>
                <a:gd name="T15" fmla="*/ 0 w 55"/>
                <a:gd name="T16" fmla="*/ 0 h 79"/>
                <a:gd name="T17" fmla="*/ 55 w 55"/>
                <a:gd name="T18" fmla="*/ 79 h 79"/>
              </a:gdLst>
              <a:ahLst/>
              <a:cxnLst>
                <a:cxn ang="T10">
                  <a:pos x="T0" y="T1"/>
                </a:cxn>
                <a:cxn ang="T11">
                  <a:pos x="T2" y="T3"/>
                </a:cxn>
                <a:cxn ang="T12">
                  <a:pos x="T4" y="T5"/>
                </a:cxn>
                <a:cxn ang="T13">
                  <a:pos x="T6" y="T7"/>
                </a:cxn>
                <a:cxn ang="T14">
                  <a:pos x="T8" y="T9"/>
                </a:cxn>
              </a:cxnLst>
              <a:rect l="T15" t="T16" r="T17" b="T18"/>
              <a:pathLst>
                <a:path w="55" h="79">
                  <a:moveTo>
                    <a:pt x="0" y="0"/>
                  </a:moveTo>
                  <a:lnTo>
                    <a:pt x="0" y="79"/>
                  </a:lnTo>
                  <a:lnTo>
                    <a:pt x="55" y="4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1" name="Line 25"/>
            <p:cNvSpPr>
              <a:spLocks noChangeShapeType="1"/>
            </p:cNvSpPr>
            <p:nvPr/>
          </p:nvSpPr>
          <p:spPr bwMode="auto">
            <a:xfrm flipH="1">
              <a:off x="749" y="1739"/>
              <a:ext cx="227" cy="4"/>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2" name="Freeform 26"/>
            <p:cNvSpPr>
              <a:spLocks/>
            </p:cNvSpPr>
            <p:nvPr/>
          </p:nvSpPr>
          <p:spPr bwMode="auto">
            <a:xfrm>
              <a:off x="2511" y="2400"/>
              <a:ext cx="55" cy="79"/>
            </a:xfrm>
            <a:custGeom>
              <a:avLst/>
              <a:gdLst>
                <a:gd name="T0" fmla="*/ 0 w 55"/>
                <a:gd name="T1" fmla="*/ 0 h 79"/>
                <a:gd name="T2" fmla="*/ 0 w 55"/>
                <a:gd name="T3" fmla="*/ 79 h 79"/>
                <a:gd name="T4" fmla="*/ 55 w 55"/>
                <a:gd name="T5" fmla="*/ 42 h 79"/>
                <a:gd name="T6" fmla="*/ 0 w 55"/>
                <a:gd name="T7" fmla="*/ 5 h 79"/>
                <a:gd name="T8" fmla="*/ 0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0" y="79"/>
                  </a:lnTo>
                  <a:lnTo>
                    <a:pt x="55" y="42"/>
                  </a:lnTo>
                  <a:lnTo>
                    <a:pt x="0"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3" name="Line 27"/>
            <p:cNvSpPr>
              <a:spLocks noChangeShapeType="1"/>
            </p:cNvSpPr>
            <p:nvPr/>
          </p:nvSpPr>
          <p:spPr bwMode="auto">
            <a:xfrm flipH="1">
              <a:off x="2263" y="2442"/>
              <a:ext cx="25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4" name="Freeform 28"/>
            <p:cNvSpPr>
              <a:spLocks/>
            </p:cNvSpPr>
            <p:nvPr/>
          </p:nvSpPr>
          <p:spPr bwMode="auto">
            <a:xfrm>
              <a:off x="4391" y="1602"/>
              <a:ext cx="55" cy="79"/>
            </a:xfrm>
            <a:custGeom>
              <a:avLst/>
              <a:gdLst>
                <a:gd name="T0" fmla="*/ 0 w 55"/>
                <a:gd name="T1" fmla="*/ 0 h 79"/>
                <a:gd name="T2" fmla="*/ 3 w 55"/>
                <a:gd name="T3" fmla="*/ 79 h 79"/>
                <a:gd name="T4" fmla="*/ 55 w 55"/>
                <a:gd name="T5" fmla="*/ 42 h 79"/>
                <a:gd name="T6" fmla="*/ 3 w 55"/>
                <a:gd name="T7" fmla="*/ 5 h 79"/>
                <a:gd name="T8" fmla="*/ 3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3" y="79"/>
                  </a:lnTo>
                  <a:lnTo>
                    <a:pt x="55" y="42"/>
                  </a:lnTo>
                  <a:lnTo>
                    <a:pt x="3"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5" name="Line 29"/>
            <p:cNvSpPr>
              <a:spLocks noChangeShapeType="1"/>
            </p:cNvSpPr>
            <p:nvPr/>
          </p:nvSpPr>
          <p:spPr bwMode="auto">
            <a:xfrm flipH="1">
              <a:off x="4173" y="1644"/>
              <a:ext cx="22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6" name="Line 30"/>
            <p:cNvSpPr>
              <a:spLocks noChangeShapeType="1"/>
            </p:cNvSpPr>
            <p:nvPr/>
          </p:nvSpPr>
          <p:spPr bwMode="auto">
            <a:xfrm>
              <a:off x="1020" y="790"/>
              <a:ext cx="1" cy="213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7" name="Line 31"/>
            <p:cNvSpPr>
              <a:spLocks noChangeShapeType="1"/>
            </p:cNvSpPr>
            <p:nvPr/>
          </p:nvSpPr>
          <p:spPr bwMode="auto">
            <a:xfrm>
              <a:off x="4452" y="785"/>
              <a:ext cx="1"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8" name="Text Box 32"/>
            <p:cNvSpPr txBox="1">
              <a:spLocks noChangeArrowheads="1"/>
            </p:cNvSpPr>
            <p:nvPr/>
          </p:nvSpPr>
          <p:spPr bwMode="auto">
            <a:xfrm>
              <a:off x="2522" y="1752"/>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x5</a:t>
              </a:r>
            </a:p>
          </p:txBody>
        </p:sp>
        <p:sp>
          <p:nvSpPr>
            <p:cNvPr id="142369" name="Text Box 33"/>
            <p:cNvSpPr txBox="1">
              <a:spLocks noChangeArrowheads="1"/>
            </p:cNvSpPr>
            <p:nvPr/>
          </p:nvSpPr>
          <p:spPr bwMode="auto">
            <a:xfrm>
              <a:off x="2522" y="2069"/>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x6</a:t>
              </a:r>
            </a:p>
          </p:txBody>
        </p:sp>
        <p:sp>
          <p:nvSpPr>
            <p:cNvPr id="142370" name="Text Box 34"/>
            <p:cNvSpPr txBox="1">
              <a:spLocks noChangeArrowheads="1"/>
            </p:cNvSpPr>
            <p:nvPr/>
          </p:nvSpPr>
          <p:spPr bwMode="auto">
            <a:xfrm>
              <a:off x="2522" y="2341"/>
              <a:ext cx="1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x20</a:t>
              </a:r>
            </a:p>
          </p:txBody>
        </p:sp>
        <p:sp>
          <p:nvSpPr>
            <p:cNvPr id="142371" name="Rectangle 35"/>
            <p:cNvSpPr>
              <a:spLocks noChangeArrowheads="1"/>
            </p:cNvSpPr>
            <p:nvPr/>
          </p:nvSpPr>
          <p:spPr bwMode="auto">
            <a:xfrm>
              <a:off x="2015" y="2341"/>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2" name="Rectangle 36"/>
            <p:cNvSpPr>
              <a:spLocks noChangeArrowheads="1"/>
            </p:cNvSpPr>
            <p:nvPr/>
          </p:nvSpPr>
          <p:spPr bwMode="auto">
            <a:xfrm>
              <a:off x="523" y="1603"/>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3" name="Rectangle 37"/>
            <p:cNvSpPr>
              <a:spLocks noChangeArrowheads="1"/>
            </p:cNvSpPr>
            <p:nvPr/>
          </p:nvSpPr>
          <p:spPr bwMode="auto">
            <a:xfrm>
              <a:off x="269" y="618"/>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High address</a:t>
              </a:r>
            </a:p>
          </p:txBody>
        </p:sp>
        <p:sp>
          <p:nvSpPr>
            <p:cNvPr id="142374" name="Rectangle 38"/>
            <p:cNvSpPr>
              <a:spLocks noChangeArrowheads="1"/>
            </p:cNvSpPr>
            <p:nvPr/>
          </p:nvSpPr>
          <p:spPr bwMode="auto">
            <a:xfrm>
              <a:off x="269" y="2886"/>
              <a:ext cx="7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Low address</a:t>
              </a:r>
            </a:p>
          </p:txBody>
        </p:sp>
      </p:grpSp>
      <p:sp>
        <p:nvSpPr>
          <p:cNvPr id="2" name="标题 1"/>
          <p:cNvSpPr>
            <a:spLocks noGrp="1"/>
          </p:cNvSpPr>
          <p:nvPr>
            <p:ph type="title"/>
          </p:nvPr>
        </p:nvSpPr>
        <p:spPr/>
        <p:txBody>
          <a:bodyPr/>
          <a:lstStyle/>
          <a:p>
            <a:pPr>
              <a:defRPr/>
            </a:pPr>
            <a:r>
              <a:rPr lang="en-US" altLang="zh-CN" dirty="0"/>
              <a:t>Local Data on the Stack</a:t>
            </a:r>
            <a:endParaRPr lang="zh-CN" altLang="en-US" dirty="0"/>
          </a:p>
        </p:txBody>
      </p:sp>
    </p:spTree>
    <p:extLst>
      <p:ext uri="{BB962C8B-B14F-4D97-AF65-F5344CB8AC3E}">
        <p14:creationId xmlns:p14="http://schemas.microsoft.com/office/powerpoint/2010/main" val="3053529594"/>
      </p:ext>
    </p:extLst>
  </p:cSld>
  <p:clrMapOvr>
    <a:masterClrMapping/>
  </p:clrMapOvr>
  <p:transition spd="med">
    <p:random/>
    <p:sndAc>
      <p:stSnd>
        <p:snd r:embed="rId3" name="chimes.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a:defRPr/>
            </a:pPr>
            <a:r>
              <a:rPr lang="en-US" altLang="en-US" dirty="0"/>
              <a:t>Register Usage</a:t>
            </a:r>
          </a:p>
        </p:txBody>
      </p:sp>
      <p:sp>
        <p:nvSpPr>
          <p:cNvPr id="144387" name="Content Placeholder 2"/>
          <p:cNvSpPr>
            <a:spLocks noGrp="1"/>
          </p:cNvSpPr>
          <p:nvPr>
            <p:ph idx="1"/>
          </p:nvPr>
        </p:nvSpPr>
        <p:spPr>
          <a:xfrm>
            <a:off x="838200" y="1825625"/>
            <a:ext cx="10515600" cy="2611487"/>
          </a:xfrm>
        </p:spPr>
        <p:txBody>
          <a:bodyPr/>
          <a:lstStyle/>
          <a:p>
            <a:r>
              <a:rPr lang="en-US" altLang="en-US" dirty="0">
                <a:highlight>
                  <a:srgbClr val="FFFF00"/>
                </a:highlight>
              </a:rPr>
              <a:t>x5 – x7, x28 – x31</a:t>
            </a:r>
            <a:r>
              <a:rPr lang="en-US" altLang="en-US" dirty="0"/>
              <a:t>:  temporary registers</a:t>
            </a:r>
          </a:p>
          <a:p>
            <a:pPr lvl="1"/>
            <a:r>
              <a:rPr lang="en-US" altLang="en-US" dirty="0">
                <a:solidFill>
                  <a:srgbClr val="FF0000"/>
                </a:solidFill>
              </a:rPr>
              <a:t>Not preserved</a:t>
            </a:r>
            <a:r>
              <a:rPr lang="en-US" altLang="en-US" dirty="0"/>
              <a:t> by the callee</a:t>
            </a:r>
          </a:p>
          <a:p>
            <a:pPr lvl="1"/>
            <a:endParaRPr lang="en-US" altLang="en-US" dirty="0"/>
          </a:p>
          <a:p>
            <a:r>
              <a:rPr lang="en-US" altLang="en-US" dirty="0">
                <a:highlight>
                  <a:srgbClr val="FFFF00"/>
                </a:highlight>
              </a:rPr>
              <a:t>x8 – x9, x18 – x27</a:t>
            </a:r>
            <a:r>
              <a:rPr lang="en-US" altLang="en-US" dirty="0"/>
              <a:t>:  saved registers </a:t>
            </a:r>
          </a:p>
          <a:p>
            <a:pPr lvl="1"/>
            <a:r>
              <a:rPr lang="en-US" altLang="en-US" dirty="0"/>
              <a:t>If used, the callee </a:t>
            </a:r>
            <a:r>
              <a:rPr lang="en-US" altLang="en-US" dirty="0">
                <a:solidFill>
                  <a:srgbClr val="FF0000"/>
                </a:solidFill>
              </a:rPr>
              <a:t>save</a:t>
            </a:r>
            <a:r>
              <a:rPr lang="en-US" altLang="en-US" dirty="0"/>
              <a:t>s and restores them</a:t>
            </a:r>
          </a:p>
        </p:txBody>
      </p:sp>
    </p:spTree>
    <p:extLst>
      <p:ext uri="{BB962C8B-B14F-4D97-AF65-F5344CB8AC3E}">
        <p14:creationId xmlns:p14="http://schemas.microsoft.com/office/powerpoint/2010/main" val="822972655"/>
      </p:ext>
    </p:extLst>
  </p:cSld>
  <p:clrMapOvr>
    <a:masterClrMapping/>
  </p:clrMapOvr>
  <p:transition spd="med">
    <p:random/>
    <p:sndAc>
      <p:stSnd>
        <p:snd r:embed="rId3" name="chimes.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23392" y="332656"/>
            <a:ext cx="8391543" cy="1076325"/>
          </a:xfrm>
        </p:spPr>
        <p:txBody>
          <a:bodyPr>
            <a:normAutofit/>
          </a:bodyPr>
          <a:lstStyle/>
          <a:p>
            <a:pPr>
              <a:lnSpc>
                <a:spcPts val="2700"/>
              </a:lnSpc>
              <a:defRPr/>
            </a:pPr>
            <a:r>
              <a:rPr lang="en-US" altLang="zh-CN" dirty="0"/>
              <a:t>The number of the memory operand In the instruction </a:t>
            </a:r>
            <a:endParaRPr dirty="0"/>
          </a:p>
        </p:txBody>
      </p:sp>
      <p:sp>
        <p:nvSpPr>
          <p:cNvPr id="17411" name="内容占位符 2"/>
          <p:cNvSpPr>
            <a:spLocks noGrp="1"/>
          </p:cNvSpPr>
          <p:nvPr>
            <p:ph idx="1"/>
          </p:nvPr>
        </p:nvSpPr>
        <p:spPr>
          <a:xfrm>
            <a:off x="1847528" y="1484784"/>
            <a:ext cx="8856984" cy="3725863"/>
          </a:xfrm>
        </p:spPr>
        <p:txBody>
          <a:bodyPr>
            <a:normAutofit lnSpcReduction="10000"/>
          </a:bodyPr>
          <a:lstStyle/>
          <a:p>
            <a:r>
              <a:rPr lang="en-US" altLang="zh-CN" dirty="0">
                <a:solidFill>
                  <a:srgbClr val="FF0000"/>
                </a:solidFill>
              </a:rPr>
              <a:t>Register-Register</a:t>
            </a:r>
          </a:p>
          <a:p>
            <a:pPr lvl="1"/>
            <a:r>
              <a:rPr lang="en-US" altLang="zh-CN" dirty="0"/>
              <a:t>Maximum number of operands allowed </a:t>
            </a:r>
            <a:r>
              <a:rPr lang="en-US" altLang="zh-CN" dirty="0">
                <a:solidFill>
                  <a:srgbClr val="FF0000"/>
                </a:solidFill>
              </a:rPr>
              <a:t>3</a:t>
            </a:r>
          </a:p>
          <a:p>
            <a:pPr lvl="1"/>
            <a:r>
              <a:rPr lang="en-US" altLang="zh-CN" dirty="0"/>
              <a:t>Number of memory addresses is </a:t>
            </a:r>
            <a:r>
              <a:rPr lang="en-US" altLang="zh-CN" dirty="0">
                <a:solidFill>
                  <a:srgbClr val="FF0000"/>
                </a:solidFill>
              </a:rPr>
              <a:t>0</a:t>
            </a:r>
          </a:p>
          <a:p>
            <a:r>
              <a:rPr lang="en-US" altLang="zh-CN" dirty="0"/>
              <a:t>Register-memory</a:t>
            </a:r>
          </a:p>
          <a:p>
            <a:pPr lvl="1"/>
            <a:r>
              <a:rPr lang="en-US" altLang="zh-CN" dirty="0"/>
              <a:t>Maximum number of operands allowed 2</a:t>
            </a:r>
          </a:p>
          <a:p>
            <a:pPr lvl="1"/>
            <a:r>
              <a:rPr lang="en-US" altLang="zh-CN" dirty="0"/>
              <a:t>Number of memory addresses is 1</a:t>
            </a:r>
          </a:p>
          <a:p>
            <a:r>
              <a:rPr lang="en-US" altLang="zh-CN" dirty="0"/>
              <a:t>Memory-memory</a:t>
            </a:r>
          </a:p>
          <a:p>
            <a:pPr lvl="1"/>
            <a:r>
              <a:rPr lang="en-US" altLang="zh-CN" dirty="0"/>
              <a:t>Maximum number of operands allowed 2 or 3</a:t>
            </a:r>
          </a:p>
          <a:p>
            <a:pPr lvl="1"/>
            <a:r>
              <a:rPr lang="en-US" altLang="zh-CN" dirty="0"/>
              <a:t>Number of memory addresses is 2 or 3</a:t>
            </a:r>
          </a:p>
          <a:p>
            <a:pPr lvl="1"/>
            <a:endParaRPr lang="zh-CN" altLang="zh-CN" dirty="0"/>
          </a:p>
        </p:txBody>
      </p:sp>
    </p:spTree>
    <p:extLst>
      <p:ext uri="{BB962C8B-B14F-4D97-AF65-F5344CB8AC3E}">
        <p14:creationId xmlns:p14="http://schemas.microsoft.com/office/powerpoint/2010/main" val="663607587"/>
      </p:ext>
    </p:extLst>
  </p:cSld>
  <p:clrMapOvr>
    <a:masterClrMapping/>
  </p:clrMapOvr>
  <p:transition spd="med">
    <p:random/>
    <p:sndAc>
      <p:stSnd>
        <p:snd r:embed="rId3" name="chimes.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a:t>Non-Leaf Procedures</a:t>
            </a:r>
            <a:endParaRPr lang="zh-CN" altLang="en-US" dirty="0"/>
          </a:p>
        </p:txBody>
      </p:sp>
      <p:sp>
        <p:nvSpPr>
          <p:cNvPr id="146435" name="内容占位符 2"/>
          <p:cNvSpPr>
            <a:spLocks noGrp="1"/>
          </p:cNvSpPr>
          <p:nvPr>
            <p:ph idx="1"/>
          </p:nvPr>
        </p:nvSpPr>
        <p:spPr/>
        <p:txBody>
          <a:bodyPr/>
          <a:lstStyle/>
          <a:p>
            <a:pPr eaLnBrk="1" hangingPunct="1"/>
            <a:r>
              <a:rPr lang="en-US" altLang="en-US" dirty="0"/>
              <a:t>Procedures that call other procedures</a:t>
            </a:r>
          </a:p>
          <a:p>
            <a:pPr eaLnBrk="1" hangingPunct="1"/>
            <a:r>
              <a:rPr lang="en-US" altLang="en-US" dirty="0"/>
              <a:t>For nested call, </a:t>
            </a:r>
            <a:r>
              <a:rPr lang="en-US" altLang="en-US" dirty="0">
                <a:solidFill>
                  <a:srgbClr val="0000FF"/>
                </a:solidFill>
              </a:rPr>
              <a:t>caller</a:t>
            </a:r>
            <a:r>
              <a:rPr lang="zh-CN" altLang="en-US" dirty="0">
                <a:solidFill>
                  <a:srgbClr val="0000FF"/>
                </a:solidFill>
              </a:rPr>
              <a:t>调用者（父函数）</a:t>
            </a:r>
            <a:r>
              <a:rPr lang="en-US" altLang="en-US" dirty="0"/>
              <a:t> needs to save on the stack:</a:t>
            </a:r>
          </a:p>
          <a:p>
            <a:pPr lvl="1" eaLnBrk="1" hangingPunct="1"/>
            <a:r>
              <a:rPr lang="en-US" altLang="en-US" dirty="0"/>
              <a:t>Its </a:t>
            </a:r>
            <a:r>
              <a:rPr lang="en-US" altLang="en-US" dirty="0">
                <a:solidFill>
                  <a:srgbClr val="0000FF"/>
                </a:solidFill>
              </a:rPr>
              <a:t>return address</a:t>
            </a:r>
          </a:p>
          <a:p>
            <a:pPr lvl="1" eaLnBrk="1" hangingPunct="1"/>
            <a:r>
              <a:rPr lang="en-US" altLang="en-US" dirty="0">
                <a:solidFill>
                  <a:srgbClr val="0000FF"/>
                </a:solidFill>
              </a:rPr>
              <a:t>Any arguments and temporaries </a:t>
            </a:r>
            <a:r>
              <a:rPr lang="en-US" altLang="en-US" dirty="0"/>
              <a:t>needed after the call</a:t>
            </a:r>
          </a:p>
          <a:p>
            <a:pPr eaLnBrk="1" hangingPunct="1"/>
            <a:r>
              <a:rPr lang="en-US" altLang="en-US" dirty="0"/>
              <a:t>Restore from the stack after the call</a:t>
            </a:r>
            <a:endParaRPr lang="en-AU" altLang="en-US" dirty="0"/>
          </a:p>
        </p:txBody>
      </p:sp>
      <p:sp>
        <p:nvSpPr>
          <p:cNvPr id="3" name="文本框 2"/>
          <p:cNvSpPr txBox="1"/>
          <p:nvPr/>
        </p:nvSpPr>
        <p:spPr>
          <a:xfrm>
            <a:off x="767408" y="4491886"/>
            <a:ext cx="10318850" cy="1200329"/>
          </a:xfrm>
          <a:prstGeom prst="rect">
            <a:avLst/>
          </a:prstGeom>
          <a:noFill/>
        </p:spPr>
        <p:txBody>
          <a:bodyPr wrap="none" rtlCol="0">
            <a:spAutoFit/>
          </a:bodyPr>
          <a:lstStyle/>
          <a:p>
            <a:r>
              <a:rPr lang="en-US" altLang="zh-CN" sz="2400" dirty="0">
                <a:solidFill>
                  <a:srgbClr val="FF0000"/>
                </a:solidFill>
              </a:rPr>
              <a:t>Caller save</a:t>
            </a:r>
            <a:r>
              <a:rPr lang="zh-CN" altLang="en-US" sz="2400" dirty="0">
                <a:solidFill>
                  <a:srgbClr val="FF0000"/>
                </a:solidFill>
              </a:rPr>
              <a:t>：  </a:t>
            </a:r>
            <a:r>
              <a:rPr lang="en-US" altLang="zh-CN" sz="2400" dirty="0"/>
              <a:t>return address</a:t>
            </a:r>
          </a:p>
          <a:p>
            <a:r>
              <a:rPr lang="en-US" altLang="zh-CN" sz="2400" dirty="0"/>
              <a:t>                        arguments</a:t>
            </a:r>
          </a:p>
          <a:p>
            <a:r>
              <a:rPr lang="en-US" altLang="zh-CN" sz="2400" dirty="0"/>
              <a:t>                        important temporaries(t registers) that will be used after call</a:t>
            </a:r>
            <a:endParaRPr lang="zh-CN" altLang="en-US" sz="2400" dirty="0"/>
          </a:p>
        </p:txBody>
      </p:sp>
      <p:sp>
        <p:nvSpPr>
          <p:cNvPr id="5" name="文本框 4"/>
          <p:cNvSpPr txBox="1"/>
          <p:nvPr/>
        </p:nvSpPr>
        <p:spPr>
          <a:xfrm>
            <a:off x="838200" y="5946130"/>
            <a:ext cx="9068508" cy="461665"/>
          </a:xfrm>
          <a:prstGeom prst="rect">
            <a:avLst/>
          </a:prstGeom>
          <a:noFill/>
        </p:spPr>
        <p:txBody>
          <a:bodyPr wrap="none" rtlCol="0">
            <a:spAutoFit/>
          </a:bodyPr>
          <a:lstStyle/>
          <a:p>
            <a:r>
              <a:rPr lang="en-US" altLang="zh-CN" sz="2400" dirty="0">
                <a:solidFill>
                  <a:srgbClr val="FF0000"/>
                </a:solidFill>
              </a:rPr>
              <a:t>Callee save</a:t>
            </a:r>
            <a:r>
              <a:rPr lang="zh-CN" altLang="en-US" sz="2400" dirty="0">
                <a:solidFill>
                  <a:srgbClr val="FF0000"/>
                </a:solidFill>
              </a:rPr>
              <a:t>被调用者：  </a:t>
            </a:r>
            <a:r>
              <a:rPr lang="en-US" altLang="zh-CN" sz="2400" dirty="0"/>
              <a:t>any S registers used  for local variables</a:t>
            </a:r>
            <a:endParaRPr lang="zh-CN" altLang="en-US" sz="2400" dirty="0"/>
          </a:p>
        </p:txBody>
      </p:sp>
    </p:spTree>
    <p:extLst>
      <p:ext uri="{BB962C8B-B14F-4D97-AF65-F5344CB8AC3E}">
        <p14:creationId xmlns:p14="http://schemas.microsoft.com/office/powerpoint/2010/main" val="3803863810"/>
      </p:ext>
    </p:extLst>
  </p:cSld>
  <p:clrMapOvr>
    <a:masterClrMapping/>
  </p:clrMapOvr>
  <p:transition spd="med">
    <p:random/>
    <p:sndAc>
      <p:stSnd>
        <p:snd r:embed="rId3" name="chimes.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268760"/>
            <a:ext cx="11233248" cy="4154984"/>
          </a:xfrm>
          <a:prstGeom prst="rect">
            <a:avLst/>
          </a:prstGeom>
        </p:spPr>
        <p:txBody>
          <a:bodyPr wrap="square">
            <a:spAutoFit/>
          </a:bodyPr>
          <a:lstStyle/>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Parameters in a place where the procedure can access them </a:t>
            </a:r>
            <a:r>
              <a:rPr lang="zh-CN" altLang="en-US" sz="2400" dirty="0">
                <a:latin typeface="Verdana" pitchFamily="34" charset="0"/>
              </a:rPr>
              <a:t>（</a:t>
            </a:r>
            <a:r>
              <a:rPr lang="en-US" altLang="zh-CN" sz="2400" dirty="0">
                <a:latin typeface="Verdana" pitchFamily="34" charset="0"/>
              </a:rPr>
              <a:t>in registers x10~x17</a:t>
            </a:r>
            <a:r>
              <a:rPr lang="zh-CN" altLang="en-US" sz="2400" dirty="0">
                <a:latin typeface="Verdana" pitchFamily="34" charset="0"/>
              </a:rPr>
              <a:t>）</a:t>
            </a:r>
            <a:endParaRPr lang="en-US" altLang="zh-CN" sz="2400" dirty="0">
              <a:latin typeface="Verdana" pitchFamily="34" charset="0"/>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Transfer control to the procedure</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Acquire the storage resources needed for the procedure, save the </a:t>
            </a:r>
            <a:r>
              <a:rPr lang="en-US" altLang="zh-CN" sz="2400" dirty="0" err="1">
                <a:latin typeface="Verdana" pitchFamily="34" charset="0"/>
              </a:rPr>
              <a:t>callee</a:t>
            </a:r>
            <a:r>
              <a:rPr lang="en-US" altLang="zh-CN" sz="2400" dirty="0">
                <a:latin typeface="Verdana" pitchFamily="34" charset="0"/>
              </a:rPr>
              <a:t> save registers.</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Perform the desired task</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the result value in a place where the calling program can access it. Release the resources. Restored saved registers.</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Return control to the point of origin (address in x1)</a:t>
            </a:r>
            <a:r>
              <a:rPr lang="zh-CN" altLang="en-US" sz="2400" dirty="0">
                <a:latin typeface="Verdana" pitchFamily="34" charset="0"/>
              </a:rPr>
              <a:t>返回的地址可能不同，每次都应该存下来</a:t>
            </a:r>
            <a:endParaRPr lang="en-US" altLang="zh-CN" sz="2400" dirty="0">
              <a:latin typeface="Verdana" pitchFamily="34" charset="0"/>
            </a:endParaRPr>
          </a:p>
        </p:txBody>
      </p:sp>
      <p:sp>
        <p:nvSpPr>
          <p:cNvPr id="3" name="标题 2"/>
          <p:cNvSpPr>
            <a:spLocks noGrp="1"/>
          </p:cNvSpPr>
          <p:nvPr>
            <p:ph type="title"/>
          </p:nvPr>
        </p:nvSpPr>
        <p:spPr>
          <a:xfrm>
            <a:off x="838200" y="0"/>
            <a:ext cx="10515600" cy="1325563"/>
          </a:xfrm>
        </p:spPr>
        <p:txBody>
          <a:bodyPr/>
          <a:lstStyle/>
          <a:p>
            <a:r>
              <a:rPr lang="en-US" altLang="zh-CN" dirty="0">
                <a:solidFill>
                  <a:srgbClr val="FF0066"/>
                </a:solidFill>
                <a:latin typeface="Verdana" pitchFamily="34" charset="0"/>
              </a:rPr>
              <a:t>Six steps of Function</a:t>
            </a:r>
            <a:r>
              <a:rPr lang="zh-CN" altLang="en-US" dirty="0">
                <a:solidFill>
                  <a:srgbClr val="FF0066"/>
                </a:solidFill>
                <a:latin typeface="Verdana" pitchFamily="34" charset="0"/>
              </a:rPr>
              <a:t>执行函数</a:t>
            </a:r>
            <a:endParaRPr lang="zh-CN" altLang="en-US" dirty="0"/>
          </a:p>
        </p:txBody>
      </p:sp>
    </p:spTree>
    <p:extLst>
      <p:ext uri="{BB962C8B-B14F-4D97-AF65-F5344CB8AC3E}">
        <p14:creationId xmlns:p14="http://schemas.microsoft.com/office/powerpoint/2010/main" val="279788263"/>
      </p:ext>
    </p:extLst>
  </p:cSld>
  <p:clrMapOvr>
    <a:masterClrMapping/>
  </p:clrMapOvr>
  <p:transition spd="med">
    <p:random/>
    <p:sndAc>
      <p:stSnd>
        <p:snd r:embed="rId2" name="chimes.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9336" y="-32732"/>
            <a:ext cx="5545832" cy="1325563"/>
          </a:xfrm>
        </p:spPr>
        <p:txBody>
          <a:bodyPr/>
          <a:lstStyle/>
          <a:p>
            <a:pPr>
              <a:defRPr/>
            </a:pPr>
            <a:r>
              <a:rPr lang="en-US" altLang="en-US" dirty="0"/>
              <a:t>Nested Procedure</a:t>
            </a:r>
          </a:p>
        </p:txBody>
      </p:sp>
      <p:sp>
        <p:nvSpPr>
          <p:cNvPr id="86018" name="Rectangle 2"/>
          <p:cNvSpPr>
            <a:spLocks noGrp="1" noChangeArrowheads="1"/>
          </p:cNvSpPr>
          <p:nvPr>
            <p:ph idx="1"/>
          </p:nvPr>
        </p:nvSpPr>
        <p:spPr>
          <a:xfrm>
            <a:off x="695400" y="1628800"/>
            <a:ext cx="10369152" cy="5949950"/>
          </a:xfrm>
        </p:spPr>
        <p:txBody>
          <a:bodyPr/>
          <a:lstStyle/>
          <a:p>
            <a:pPr marL="457200" lvl="1" indent="0">
              <a:lnSpc>
                <a:spcPct val="90000"/>
              </a:lnSpc>
              <a:buNone/>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endParaRPr lang="en-US" altLang="zh-CN" sz="2000" dirty="0"/>
          </a:p>
          <a:p>
            <a:pPr lvl="1">
              <a:lnSpc>
                <a:spcPct val="90000"/>
              </a:lnSpc>
              <a:defRPr/>
            </a:pPr>
            <a:r>
              <a:rPr lang="en-US" altLang="zh-CN" sz="2000" dirty="0"/>
              <a:t>RISC-V assembly code</a:t>
            </a:r>
          </a:p>
          <a:p>
            <a:pPr lvl="1">
              <a:lnSpc>
                <a:spcPct val="90000"/>
              </a:lnSpc>
              <a:buFont typeface="Wingdings" panose="05000000000000000000" pitchFamily="2" charset="2"/>
              <a:buNone/>
              <a:defRPr/>
            </a:pPr>
            <a:r>
              <a:rPr lang="en-US" altLang="zh-CN" sz="1800" dirty="0">
                <a:latin typeface="Times New Roman" panose="02020603050405020304" pitchFamily="18" charset="0"/>
              </a:rPr>
              <a:t>       </a:t>
            </a:r>
            <a:r>
              <a:rPr lang="en-US" altLang="zh-CN" sz="2000" dirty="0">
                <a:latin typeface="Times New Roman" panose="02020603050405020304" pitchFamily="18" charset="0"/>
              </a:rPr>
              <a:t>fact: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adjust stack for 2 items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a:t>
            </a:r>
            <a:r>
              <a:rPr lang="en-US" altLang="zh-CN" sz="2000" dirty="0">
                <a:latin typeface="Times New Roman" panose="02020603050405020304" pitchFamily="18" charset="0"/>
              </a:rPr>
              <a:t>,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return address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x10</a:t>
            </a:r>
            <a:r>
              <a:rPr lang="en-US" altLang="zh-CN" sz="2000" dirty="0">
                <a:latin typeface="Times New Roman" panose="02020603050405020304" pitchFamily="18" charset="0"/>
              </a:rPr>
              <a:t>, 0(</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argument  n</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x5, x10, -1                     // x5 = n  -  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x5, x0, L1                      // if  n  &gt;=  1, go to L1(</a:t>
            </a:r>
            <a:r>
              <a:rPr lang="en-US" altLang="zh-CN" sz="2000" dirty="0">
                <a:solidFill>
                  <a:srgbClr val="FF3300"/>
                </a:solidFill>
                <a:latin typeface="Times New Roman" panose="02020603050405020304" pitchFamily="18" charset="0"/>
              </a:rPr>
              <a:t>else</a:t>
            </a:r>
            <a:r>
              <a:rPr lang="en-US" altLang="zh-CN" sz="2000" dirty="0">
                <a:latin typeface="Times New Roman" panose="02020603050405020304" pitchFamily="18" charset="0"/>
              </a:rPr>
              <a:t>)</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x10, x0, 1                      // return 1 if n &lt;1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Recover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(Why not recover x1and x10 ?)</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caller</a:t>
            </a:r>
          </a:p>
        </p:txBody>
      </p:sp>
      <p:pic>
        <p:nvPicPr>
          <p:cNvPr id="4" name="图片 3">
            <a:extLst>
              <a:ext uri="{FF2B5EF4-FFF2-40B4-BE49-F238E27FC236}">
                <a16:creationId xmlns:a16="http://schemas.microsoft.com/office/drawing/2014/main" id="{6572609A-6F7A-EE81-B7E7-10F2C0F876AC}"/>
              </a:ext>
            </a:extLst>
          </p:cNvPr>
          <p:cNvPicPr>
            <a:picLocks noChangeAspect="1"/>
          </p:cNvPicPr>
          <p:nvPr/>
        </p:nvPicPr>
        <p:blipFill>
          <a:blip r:embed="rId4"/>
          <a:stretch>
            <a:fillRect/>
          </a:stretch>
        </p:blipFill>
        <p:spPr>
          <a:xfrm>
            <a:off x="5087888" y="501522"/>
            <a:ext cx="5113994" cy="2254556"/>
          </a:xfrm>
          <a:prstGeom prst="rect">
            <a:avLst/>
          </a:prstGeom>
        </p:spPr>
      </p:pic>
    </p:spTree>
    <p:extLst>
      <p:ext uri="{BB962C8B-B14F-4D97-AF65-F5344CB8AC3E}">
        <p14:creationId xmlns:p14="http://schemas.microsoft.com/office/powerpoint/2010/main" val="2154999277"/>
      </p:ext>
    </p:extLst>
  </p:cSld>
  <p:clrMapOvr>
    <a:masterClrMapping/>
  </p:clrMapOvr>
  <p:transition spd="med">
    <p:random/>
    <p:sndAc>
      <p:stSnd>
        <p:snd r:embed="rId3" name="chimes.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1631504" y="404664"/>
            <a:ext cx="9361040" cy="5473700"/>
          </a:xfrm>
        </p:spPr>
        <p:txBody>
          <a:bodyPr>
            <a:normAutofit fontScale="92500" lnSpcReduction="10000"/>
          </a:bodyPr>
          <a:lstStyle/>
          <a:p>
            <a:pPr lvl="2">
              <a:lnSpc>
                <a:spcPct val="90000"/>
              </a:lnSpc>
              <a:buFont typeface="Wingdings" panose="05000000000000000000" pitchFamily="2" charset="2"/>
              <a:buNone/>
            </a:pPr>
            <a:r>
              <a:rPr lang="en-US" altLang="zh-CN" dirty="0">
                <a:latin typeface="Times New Roman" panose="02020603050405020304" pitchFamily="18" charset="0"/>
              </a:rPr>
              <a:t>L1:  </a:t>
            </a:r>
            <a:r>
              <a:rPr lang="en-US" altLang="zh-CN" dirty="0" err="1">
                <a:latin typeface="Times New Roman" panose="02020603050405020304" pitchFamily="18" charset="0"/>
              </a:rPr>
              <a:t>addi</a:t>
            </a:r>
            <a:r>
              <a:rPr lang="en-US" altLang="zh-CN" dirty="0">
                <a:latin typeface="Times New Roman" panose="02020603050405020304" pitchFamily="18" charset="0"/>
              </a:rPr>
              <a:t>   x10, x10, -1                 // n  &gt;=  1: argument gets ( n  -  1 )</a:t>
            </a:r>
            <a:r>
              <a:rPr lang="zh-CN" altLang="en-US" dirty="0">
                <a:latin typeface="Times New Roman" panose="02020603050405020304" pitchFamily="18" charset="0"/>
              </a:rPr>
              <a:t> 返回</a:t>
            </a:r>
            <a:r>
              <a:rPr lang="en-US" altLang="zh-CN" dirty="0">
                <a:latin typeface="Times New Roman" panose="02020603050405020304" pitchFamily="18" charset="0"/>
              </a:rPr>
              <a:t>n</a:t>
            </a:r>
            <a:r>
              <a:rPr lang="zh-CN" altLang="en-US">
                <a:latin typeface="Times New Roman" panose="02020603050405020304" pitchFamily="18" charset="0"/>
              </a:rPr>
              <a:t>！</a:t>
            </a:r>
            <a:endParaRPr lang="en-US" altLang="zh-CN"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a:t>
            </a:r>
            <a:r>
              <a:rPr lang="en-US" altLang="zh-CN" sz="2000" dirty="0">
                <a:latin typeface="Times New Roman" panose="02020603050405020304" pitchFamily="18" charset="0"/>
              </a:rPr>
              <a:t>   x1, fact                            // call fact with ( n  -  1 )</a:t>
            </a:r>
          </a:p>
          <a:p>
            <a:pPr>
              <a:lnSpc>
                <a:spcPct val="90000"/>
              </a:lnSpc>
              <a:buFont typeface="Wingdings" panose="05000000000000000000" pitchFamily="2" charset="2"/>
              <a:buNone/>
            </a:pPr>
            <a:r>
              <a:rPr lang="en-US" altLang="zh-CN" sz="2000" dirty="0">
                <a:latin typeface="Times New Roman" panose="02020603050405020304" pitchFamily="18" charset="0"/>
              </a:rPr>
              <a:t>		       add   x6, x10, x0</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FF0000"/>
                </a:solidFill>
                <a:latin typeface="Times New Roman" panose="02020603050405020304" pitchFamily="18" charset="0"/>
              </a:rPr>
              <a:t>ld</a:t>
            </a:r>
            <a:r>
              <a:rPr lang="en-US" altLang="zh-CN" sz="2000" b="1" dirty="0">
                <a:solidFill>
                  <a:srgbClr val="FF0000"/>
                </a:solidFill>
                <a:latin typeface="Times New Roman" panose="02020603050405020304" pitchFamily="18" charset="0"/>
              </a:rPr>
              <a:t>    x10, 0(</a:t>
            </a:r>
            <a:r>
              <a:rPr lang="en-US" altLang="zh-CN" sz="2000" b="1" dirty="0" err="1">
                <a:solidFill>
                  <a:srgbClr val="FF0000"/>
                </a:solidFill>
                <a:latin typeface="Times New Roman" panose="02020603050405020304" pitchFamily="18" charset="0"/>
              </a:rPr>
              <a:t>sp</a:t>
            </a:r>
            <a:r>
              <a:rPr lang="en-US" altLang="zh-CN" sz="20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存的值</a:t>
            </a:r>
            <a:r>
              <a:rPr lang="en-US" altLang="zh-CN" sz="2000" dirty="0">
                <a:latin typeface="Times New Roman" panose="02020603050405020304" pitchFamily="18" charset="0"/>
              </a:rPr>
              <a:t>n  </a:t>
            </a:r>
            <a:r>
              <a:rPr lang="zh-CN" altLang="en-US" sz="2000" dirty="0">
                <a:latin typeface="Times New Roman" panose="02020603050405020304" pitchFamily="18" charset="0"/>
              </a:rPr>
              <a:t>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100" b="1" dirty="0">
                <a:solidFill>
                  <a:srgbClr val="FF0000"/>
                </a:solidFill>
                <a:latin typeface="Times New Roman" panose="02020603050405020304" pitchFamily="18" charset="0"/>
              </a:rPr>
              <a:t>                       </a:t>
            </a:r>
            <a:r>
              <a:rPr lang="en-US" altLang="zh-CN" sz="2100" b="1" dirty="0" err="1">
                <a:solidFill>
                  <a:srgbClr val="FF0000"/>
                </a:solidFill>
                <a:latin typeface="Times New Roman" panose="02020603050405020304" pitchFamily="18" charset="0"/>
              </a:rPr>
              <a:t>ld</a:t>
            </a:r>
            <a:r>
              <a:rPr lang="en-US" altLang="zh-CN" sz="2100" b="1" dirty="0">
                <a:solidFill>
                  <a:srgbClr val="FF0000"/>
                </a:solidFill>
                <a:latin typeface="Times New Roman" panose="02020603050405020304" pitchFamily="18" charset="0"/>
              </a:rPr>
              <a:t>    x1, 8(</a:t>
            </a:r>
            <a:r>
              <a:rPr lang="en-US" altLang="zh-CN" sz="2100" b="1" dirty="0" err="1">
                <a:solidFill>
                  <a:srgbClr val="FF0000"/>
                </a:solidFill>
                <a:latin typeface="Times New Roman" panose="02020603050405020304" pitchFamily="18" charset="0"/>
              </a:rPr>
              <a:t>sp</a:t>
            </a:r>
            <a:r>
              <a:rPr lang="en-US" altLang="zh-CN" sz="2100" b="1" dirty="0">
                <a:solidFill>
                  <a:srgbClr val="FF0000"/>
                </a:solidFill>
                <a:latin typeface="Times New Roman" panose="02020603050405020304" pitchFamily="18" charset="0"/>
              </a:rPr>
              <a:t>)                         </a:t>
            </a:r>
            <a:r>
              <a:rPr lang="en-US" altLang="zh-CN" sz="2000" dirty="0">
                <a:latin typeface="Times New Roman" panose="02020603050405020304" pitchFamily="18" charset="0"/>
              </a:rPr>
              <a:t>// </a:t>
            </a:r>
            <a:r>
              <a:rPr lang="zh-CN" altLang="en-US" sz="2000" dirty="0">
                <a:latin typeface="Times New Roman" panose="02020603050405020304" pitchFamily="18" charset="0"/>
              </a:rPr>
              <a:t>返回地址   变了</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b="1" dirty="0" err="1">
                <a:solidFill>
                  <a:srgbClr val="0070C0"/>
                </a:solidFill>
                <a:latin typeface="Times New Roman" panose="02020603050405020304" pitchFamily="18" charset="0"/>
              </a:rPr>
              <a:t>addi</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a:t>
            </a:r>
            <a:r>
              <a:rPr lang="en-US" altLang="zh-CN" sz="2000" b="1" dirty="0" err="1">
                <a:solidFill>
                  <a:srgbClr val="0070C0"/>
                </a:solidFill>
                <a:latin typeface="Times New Roman" panose="02020603050405020304" pitchFamily="18" charset="0"/>
              </a:rPr>
              <a:t>sp</a:t>
            </a:r>
            <a:r>
              <a:rPr lang="en-US" altLang="zh-CN" sz="2000" b="1" dirty="0">
                <a:solidFill>
                  <a:srgbClr val="0070C0"/>
                </a:solidFill>
                <a:latin typeface="Times New Roman" panose="02020603050405020304" pitchFamily="18" charset="0"/>
              </a:rPr>
              <a:t>, 16                     </a:t>
            </a:r>
            <a:r>
              <a:rPr lang="en-US" altLang="zh-CN" sz="2000" dirty="0">
                <a:latin typeface="Times New Roman" panose="02020603050405020304" pitchFamily="18" charset="0"/>
              </a:rPr>
              <a:t>// adjust stack pointer to pop 2 items</a:t>
            </a:r>
            <a:r>
              <a:rPr lang="zh-CN" altLang="en-US" sz="2000" dirty="0">
                <a:latin typeface="Times New Roman" panose="02020603050405020304" pitchFamily="18" charset="0"/>
              </a:rPr>
              <a:t>修改栈顶</a:t>
            </a:r>
            <a:endParaRPr lang="en-US" altLang="zh-CN" sz="2000" dirty="0">
              <a:latin typeface="Times New Roman" panose="02020603050405020304" pitchFamily="18" charset="0"/>
            </a:endParaRP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mul</a:t>
            </a:r>
            <a:r>
              <a:rPr lang="en-US" altLang="zh-CN" sz="2000" dirty="0">
                <a:latin typeface="Times New Roman" panose="02020603050405020304" pitchFamily="18" charset="0"/>
              </a:rPr>
              <a:t>   x10, x10, x6                 // return  n</a:t>
            </a:r>
            <a:r>
              <a:rPr lang="en-US" altLang="zh-CN" sz="2000" baseline="-1000" dirty="0">
                <a:latin typeface="Times New Roman" panose="02020603050405020304" pitchFamily="18" charset="0"/>
              </a:rPr>
              <a:t>*</a:t>
            </a:r>
            <a:r>
              <a:rPr lang="en-US" altLang="zh-CN" sz="2000" dirty="0">
                <a:latin typeface="Times New Roman" panose="02020603050405020304" pitchFamily="18" charset="0"/>
              </a:rPr>
              <a:t>fact ( n  -  1 )</a:t>
            </a:r>
          </a:p>
          <a:p>
            <a:pPr>
              <a:lnSpc>
                <a:spcPct val="90000"/>
              </a:lnSpc>
              <a:buFont typeface="Wingdings" panose="05000000000000000000" pitchFamily="2" charset="2"/>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 return to the  caller</a:t>
            </a:r>
          </a:p>
          <a:p>
            <a:pPr>
              <a:lnSpc>
                <a:spcPct val="90000"/>
              </a:lnSpc>
            </a:pPr>
            <a:endParaRPr lang="en-US" altLang="zh-CN" sz="2400" dirty="0"/>
          </a:p>
          <a:p>
            <a:pPr>
              <a:lnSpc>
                <a:spcPct val="90000"/>
              </a:lnSpc>
            </a:pPr>
            <a:r>
              <a:rPr lang="en-US" altLang="zh-CN" sz="2400" dirty="0"/>
              <a:t>Preserved things across a procedure call</a:t>
            </a:r>
          </a:p>
          <a:p>
            <a:pPr>
              <a:lnSpc>
                <a:spcPct val="90000"/>
              </a:lnSpc>
              <a:buFont typeface="Wingdings" panose="05000000000000000000" pitchFamily="2" charset="2"/>
              <a:buNone/>
            </a:pPr>
            <a:r>
              <a:rPr lang="en-US" altLang="zh-CN" sz="2000" dirty="0"/>
              <a:t>        Saved registers, stack pointer register( </a:t>
            </a:r>
            <a:r>
              <a:rPr lang="en-US" altLang="zh-CN" sz="2000" dirty="0" err="1"/>
              <a:t>sp</a:t>
            </a:r>
            <a:r>
              <a:rPr lang="en-US" altLang="zh-CN" sz="2000" dirty="0"/>
              <a:t> ),</a:t>
            </a:r>
          </a:p>
          <a:p>
            <a:pPr>
              <a:lnSpc>
                <a:spcPct val="90000"/>
              </a:lnSpc>
              <a:buFont typeface="Wingdings" panose="05000000000000000000" pitchFamily="2" charset="2"/>
              <a:buNone/>
            </a:pPr>
            <a:r>
              <a:rPr lang="en-US" altLang="zh-CN" sz="2000" dirty="0"/>
              <a:t>        return address register( x1 ), stack above the stack pointer</a:t>
            </a:r>
          </a:p>
          <a:p>
            <a:pPr>
              <a:lnSpc>
                <a:spcPct val="90000"/>
              </a:lnSpc>
            </a:pPr>
            <a:r>
              <a:rPr lang="en-US" altLang="zh-CN" sz="2400" dirty="0"/>
              <a:t> Not preserved things across a procedure call</a:t>
            </a:r>
          </a:p>
          <a:p>
            <a:pPr>
              <a:lnSpc>
                <a:spcPct val="90000"/>
              </a:lnSpc>
              <a:buFont typeface="Wingdings" panose="05000000000000000000" pitchFamily="2" charset="2"/>
              <a:buNone/>
            </a:pPr>
            <a:r>
              <a:rPr lang="en-US" altLang="zh-CN" sz="2000" dirty="0"/>
              <a:t>        Temporary registers, argument registers( x10 ~ x17),</a:t>
            </a:r>
          </a:p>
          <a:p>
            <a:pPr>
              <a:lnSpc>
                <a:spcPct val="90000"/>
              </a:lnSpc>
              <a:buFont typeface="Wingdings" panose="05000000000000000000" pitchFamily="2" charset="2"/>
              <a:buNone/>
            </a:pPr>
            <a:r>
              <a:rPr lang="en-US" altLang="zh-CN" sz="2000" dirty="0"/>
              <a:t>        return value registers ( x10 ~ x17), stack below the stack pointer</a:t>
            </a:r>
          </a:p>
        </p:txBody>
      </p:sp>
    </p:spTree>
    <p:extLst>
      <p:ext uri="{BB962C8B-B14F-4D97-AF65-F5344CB8AC3E}">
        <p14:creationId xmlns:p14="http://schemas.microsoft.com/office/powerpoint/2010/main" val="3792091835"/>
      </p:ext>
    </p:extLst>
  </p:cSld>
  <p:clrMapOvr>
    <a:masterClrMapping/>
  </p:clrMapOvr>
  <p:transition spd="med">
    <p:random/>
    <p:sndAc>
      <p:stSnd>
        <p:snd r:embed="rId3" name="chimes.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RISC-V register conventions</a:t>
            </a:r>
            <a:endParaRPr lang="zh-CN" altLang="en-US" dirty="0"/>
          </a:p>
        </p:txBody>
      </p:sp>
      <p:graphicFrame>
        <p:nvGraphicFramePr>
          <p:cNvPr id="4" name="Group 2"/>
          <p:cNvGraphicFramePr>
            <a:graphicFrameLocks noGrp="1"/>
          </p:cNvGraphicFramePr>
          <p:nvPr>
            <p:ph idx="1"/>
            <p:extLst>
              <p:ext uri="{D42A27DB-BD31-4B8C-83A1-F6EECF244321}">
                <p14:modId xmlns:p14="http://schemas.microsoft.com/office/powerpoint/2010/main" val="1536799404"/>
              </p:ext>
            </p:extLst>
          </p:nvPr>
        </p:nvGraphicFramePr>
        <p:xfrm>
          <a:off x="2063750" y="1700213"/>
          <a:ext cx="8424863" cy="4441827"/>
        </p:xfrm>
        <a:graphic>
          <a:graphicData uri="http://schemas.openxmlformats.org/drawingml/2006/table">
            <a:tbl>
              <a:tblPr/>
              <a:tblGrid>
                <a:gridCol w="129540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4391026">
                  <a:extLst>
                    <a:ext uri="{9D8B030D-6E8A-4147-A177-3AD203B41FA5}">
                      <a16:colId xmlns:a16="http://schemas.microsoft.com/office/drawing/2014/main" val="20002"/>
                    </a:ext>
                  </a:extLst>
                </a:gridCol>
                <a:gridCol w="1512887">
                  <a:extLst>
                    <a:ext uri="{9D8B030D-6E8A-4147-A177-3AD203B41FA5}">
                      <a16:colId xmlns:a16="http://schemas.microsoft.com/office/drawing/2014/main"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x1(ra)</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返回地址</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x2(sp)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栈指针</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全局指针</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a:t>
                      </a:r>
                      <a:r>
                        <a:rPr kumimoji="0" lang="zh-CN" altLang="en-US"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（没有说明）</a:t>
                      </a:r>
                      <a:endPar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0667554"/>
      </p:ext>
    </p:extLst>
  </p:cSld>
  <p:clrMapOvr>
    <a:masterClrMapping/>
  </p:clrMapOvr>
  <p:transition spd="med">
    <p:random/>
    <p:sndAc>
      <p:stSnd>
        <p:snd r:embed="rId3" name="chimes.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25" y="1697360"/>
            <a:ext cx="11545550" cy="346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238723"/>
      </p:ext>
    </p:extLst>
  </p:cSld>
  <p:clrMapOvr>
    <a:masterClrMapping/>
  </p:clrMapOvr>
  <p:transition spd="med">
    <p:random/>
    <p:sndAc>
      <p:stSnd>
        <p:snd r:embed="rId3" name="chimes.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1703512" y="1196752"/>
            <a:ext cx="8540750" cy="3960812"/>
          </a:xfrm>
        </p:spPr>
        <p:txBody>
          <a:bodyPr/>
          <a:lstStyle/>
          <a:p>
            <a:r>
              <a:rPr lang="zh-CN" altLang="en-US" dirty="0"/>
              <a:t> </a:t>
            </a:r>
            <a:r>
              <a:rPr lang="en-US" altLang="zh-CN" dirty="0"/>
              <a:t>Storage class of C variables</a:t>
            </a:r>
          </a:p>
          <a:p>
            <a:pPr lvl="1"/>
            <a:r>
              <a:rPr lang="en-US" altLang="zh-CN" i="1" dirty="0"/>
              <a:t> automatic</a:t>
            </a:r>
          </a:p>
          <a:p>
            <a:pPr lvl="1"/>
            <a:r>
              <a:rPr lang="en-US" altLang="zh-CN" i="1" dirty="0"/>
              <a:t> static</a:t>
            </a:r>
          </a:p>
          <a:p>
            <a:r>
              <a:rPr lang="en-US" altLang="zh-CN" dirty="0"/>
              <a:t> Procedure frame</a:t>
            </a:r>
            <a:r>
              <a:rPr lang="zh-CN" altLang="en-US" dirty="0"/>
              <a:t>帧指针</a:t>
            </a:r>
            <a:r>
              <a:rPr lang="en-US" altLang="zh-CN" dirty="0"/>
              <a:t> and frame pointer ( </a:t>
            </a:r>
            <a:r>
              <a:rPr lang="en-US" altLang="zh-CN" dirty="0">
                <a:solidFill>
                  <a:srgbClr val="FF0000"/>
                </a:solidFill>
              </a:rPr>
              <a:t>x8 </a:t>
            </a:r>
            <a:r>
              <a:rPr lang="en-US" altLang="zh-CN" dirty="0"/>
              <a:t>or</a:t>
            </a:r>
            <a:r>
              <a:rPr lang="en-US" altLang="zh-CN" dirty="0">
                <a:solidFill>
                  <a:srgbClr val="FF0000"/>
                </a:solidFill>
              </a:rPr>
              <a:t> </a:t>
            </a:r>
            <a:r>
              <a:rPr lang="en-US" altLang="zh-CN" dirty="0" err="1">
                <a:solidFill>
                  <a:srgbClr val="FF0000"/>
                </a:solidFill>
              </a:rPr>
              <a:t>fp</a:t>
            </a:r>
            <a:r>
              <a:rPr lang="en-US" altLang="zh-CN" dirty="0"/>
              <a:t> )</a:t>
            </a:r>
          </a:p>
          <a:p>
            <a:pPr marL="457200" lvl="1" indent="0">
              <a:buNone/>
            </a:pPr>
            <a:r>
              <a:rPr lang="en-US" altLang="zh-CN" i="1" dirty="0"/>
              <a:t>automatic</a:t>
            </a:r>
          </a:p>
          <a:p>
            <a:r>
              <a:rPr lang="en-US" altLang="zh-CN" i="1" dirty="0"/>
              <a:t> </a:t>
            </a:r>
            <a:r>
              <a:rPr lang="en-US" altLang="zh-CN" dirty="0"/>
              <a:t>Global pointer ( x3 or </a:t>
            </a:r>
            <a:r>
              <a:rPr lang="en-US" altLang="zh-CN" dirty="0" err="1"/>
              <a:t>gp</a:t>
            </a:r>
            <a:r>
              <a:rPr lang="en-US" altLang="zh-CN" dirty="0"/>
              <a:t> )</a:t>
            </a:r>
          </a:p>
          <a:p>
            <a:pPr lvl="1"/>
            <a:r>
              <a:rPr lang="en-US" altLang="zh-CN" dirty="0"/>
              <a:t> </a:t>
            </a:r>
            <a:r>
              <a:rPr lang="en-US" altLang="zh-CN" i="1" dirty="0"/>
              <a:t>static</a:t>
            </a:r>
          </a:p>
          <a:p>
            <a:endParaRPr lang="zh-CN" altLang="en-US" dirty="0"/>
          </a:p>
        </p:txBody>
      </p:sp>
    </p:spTree>
    <p:extLst>
      <p:ext uri="{BB962C8B-B14F-4D97-AF65-F5344CB8AC3E}">
        <p14:creationId xmlns:p14="http://schemas.microsoft.com/office/powerpoint/2010/main" val="118840080"/>
      </p:ext>
    </p:extLst>
  </p:cSld>
  <p:clrMapOvr>
    <a:masterClrMapping/>
  </p:clrMapOvr>
  <p:transition spd="med">
    <p:random/>
    <p:sndAc>
      <p:stSnd>
        <p:snd r:embed="rId3" name="chimes.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6"/>
          <p:cNvSpPr>
            <a:spLocks noGrp="1" noChangeArrowheads="1"/>
          </p:cNvSpPr>
          <p:nvPr>
            <p:ph type="title"/>
          </p:nvPr>
        </p:nvSpPr>
        <p:spPr>
          <a:xfrm>
            <a:off x="107950" y="-20741"/>
            <a:ext cx="5700018" cy="1325563"/>
          </a:xfrm>
        </p:spPr>
        <p:txBody>
          <a:bodyPr/>
          <a:lstStyle/>
          <a:p>
            <a:pPr eaLnBrk="1" hangingPunct="1">
              <a:defRPr/>
            </a:pPr>
            <a:r>
              <a:rPr lang="en-US" altLang="en-US" dirty="0"/>
              <a:t>Local Data on the Stack</a:t>
            </a:r>
            <a:endParaRPr lang="en-AU" altLang="en-US" dirty="0"/>
          </a:p>
        </p:txBody>
      </p:sp>
      <p:sp>
        <p:nvSpPr>
          <p:cNvPr id="158723" name="Rectangle 7"/>
          <p:cNvSpPr>
            <a:spLocks noGrp="1" noChangeArrowheads="1"/>
          </p:cNvSpPr>
          <p:nvPr>
            <p:ph idx="1"/>
          </p:nvPr>
        </p:nvSpPr>
        <p:spPr>
          <a:xfrm>
            <a:off x="623069" y="4917366"/>
            <a:ext cx="9496425" cy="1655762"/>
          </a:xfrm>
        </p:spPr>
        <p:txBody>
          <a:bodyPr/>
          <a:lstStyle/>
          <a:p>
            <a:pPr eaLnBrk="1" hangingPunct="1">
              <a:lnSpc>
                <a:spcPct val="80000"/>
              </a:lnSpc>
            </a:pPr>
            <a:r>
              <a:rPr lang="en-US" altLang="en-US" sz="2800" dirty="0"/>
              <a:t>Local data allocated by </a:t>
            </a:r>
            <a:r>
              <a:rPr lang="en-US" altLang="en-US" sz="2800" dirty="0" err="1"/>
              <a:t>callee</a:t>
            </a:r>
            <a:endParaRPr lang="en-US" altLang="en-US" sz="2800" dirty="0"/>
          </a:p>
          <a:p>
            <a:pPr lvl="1" eaLnBrk="1" hangingPunct="1">
              <a:lnSpc>
                <a:spcPct val="80000"/>
              </a:lnSpc>
            </a:pPr>
            <a:r>
              <a:rPr lang="en-US" altLang="en-US" sz="2400" dirty="0"/>
              <a:t>e.g., C automatic variables</a:t>
            </a:r>
          </a:p>
          <a:p>
            <a:pPr eaLnBrk="1" hangingPunct="1">
              <a:lnSpc>
                <a:spcPct val="80000"/>
              </a:lnSpc>
            </a:pPr>
            <a:r>
              <a:rPr lang="en-US" altLang="en-US" sz="2800" dirty="0"/>
              <a:t>Procedure frame (activation record)</a:t>
            </a:r>
          </a:p>
          <a:p>
            <a:pPr lvl="1" eaLnBrk="1" hangingPunct="1">
              <a:lnSpc>
                <a:spcPct val="80000"/>
              </a:lnSpc>
            </a:pPr>
            <a:r>
              <a:rPr lang="en-US" altLang="en-US" sz="2400" dirty="0"/>
              <a:t>Used by some compilers to manage stack storage</a:t>
            </a:r>
            <a:endParaRPr lang="en-AU" altLang="en-US" sz="2400" dirty="0"/>
          </a:p>
        </p:txBody>
      </p:sp>
      <p:pic>
        <p:nvPicPr>
          <p:cNvPr id="15872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1304822"/>
            <a:ext cx="7155715" cy="348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大括号 5"/>
          <p:cNvSpPr/>
          <p:nvPr/>
        </p:nvSpPr>
        <p:spPr bwMode="auto">
          <a:xfrm>
            <a:off x="6240016" y="2280529"/>
            <a:ext cx="458337" cy="825127"/>
          </a:xfrm>
          <a:prstGeom prst="rightBrace">
            <a:avLst/>
          </a:prstGeom>
          <a:solidFill>
            <a:schemeClr val="accent1"/>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10" name="组合 9"/>
          <p:cNvGrpSpPr/>
          <p:nvPr/>
        </p:nvGrpSpPr>
        <p:grpSpPr>
          <a:xfrm>
            <a:off x="6722575" y="2447806"/>
            <a:ext cx="4976865" cy="461665"/>
            <a:chOff x="6942152" y="2241472"/>
            <a:chExt cx="5210185" cy="461665"/>
          </a:xfrm>
        </p:grpSpPr>
        <p:cxnSp>
          <p:nvCxnSpPr>
            <p:cNvPr id="11" name="直接箭头连接符 10"/>
            <p:cNvCxnSpPr/>
            <p:nvPr/>
          </p:nvCxnSpPr>
          <p:spPr bwMode="auto">
            <a:xfrm flipH="1" flipV="1">
              <a:off x="6942152" y="2497038"/>
              <a:ext cx="1709228" cy="4763"/>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
          <p:nvSpPr>
            <p:cNvPr id="12" name="文本框 11"/>
            <p:cNvSpPr txBox="1"/>
            <p:nvPr/>
          </p:nvSpPr>
          <p:spPr>
            <a:xfrm>
              <a:off x="8374479" y="2241472"/>
              <a:ext cx="3777858" cy="461665"/>
            </a:xfrm>
            <a:prstGeom prst="rect">
              <a:avLst/>
            </a:prstGeom>
            <a:noFill/>
            <a:ln>
              <a:solidFill>
                <a:srgbClr val="00B050"/>
              </a:solidFill>
            </a:ln>
          </p:spPr>
          <p:txBody>
            <a:bodyPr wrap="none" rtlCol="0">
              <a:spAutoFit/>
            </a:bodyPr>
            <a:lstStyle/>
            <a:p>
              <a:r>
                <a:rPr lang="en-US" altLang="zh-CN" sz="2400" dirty="0"/>
                <a:t>do the pushes by a caller</a:t>
              </a:r>
              <a:endParaRPr lang="zh-CN" altLang="en-US" sz="2400" dirty="0"/>
            </a:p>
          </p:txBody>
        </p:sp>
      </p:grpSp>
      <p:sp>
        <p:nvSpPr>
          <p:cNvPr id="15" name="矩形 14"/>
          <p:cNvSpPr/>
          <p:nvPr/>
        </p:nvSpPr>
        <p:spPr bwMode="auto">
          <a:xfrm>
            <a:off x="4511824" y="2241560"/>
            <a:ext cx="1728192" cy="208823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文本框 15"/>
          <p:cNvSpPr txBox="1"/>
          <p:nvPr/>
        </p:nvSpPr>
        <p:spPr>
          <a:xfrm>
            <a:off x="4849321" y="1871144"/>
            <a:ext cx="700833" cy="307777"/>
          </a:xfrm>
          <a:prstGeom prst="rect">
            <a:avLst/>
          </a:prstGeom>
          <a:noFill/>
        </p:spPr>
        <p:txBody>
          <a:bodyPr wrap="none" rtlCol="0">
            <a:spAutoFit/>
          </a:bodyPr>
          <a:lstStyle/>
          <a:p>
            <a:r>
              <a:rPr lang="en-US" altLang="zh-CN" dirty="0">
                <a:solidFill>
                  <a:srgbClr val="0000FF"/>
                </a:solidFill>
              </a:rPr>
              <a:t>Frame</a:t>
            </a:r>
            <a:endParaRPr lang="zh-CN" altLang="en-US" dirty="0">
              <a:solidFill>
                <a:srgbClr val="0000FF"/>
              </a:solidFill>
            </a:endParaRPr>
          </a:p>
        </p:txBody>
      </p:sp>
      <p:sp>
        <p:nvSpPr>
          <p:cNvPr id="23" name="右大括号 22"/>
          <p:cNvSpPr/>
          <p:nvPr/>
        </p:nvSpPr>
        <p:spPr bwMode="auto">
          <a:xfrm>
            <a:off x="6258843" y="3102610"/>
            <a:ext cx="458337" cy="543521"/>
          </a:xfrm>
          <a:prstGeom prst="rightBrace">
            <a:avLst/>
          </a:prstGeom>
          <a:solidFill>
            <a:schemeClr val="accent1"/>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24" name="组合 23"/>
          <p:cNvGrpSpPr/>
          <p:nvPr/>
        </p:nvGrpSpPr>
        <p:grpSpPr>
          <a:xfrm>
            <a:off x="6506861" y="3105603"/>
            <a:ext cx="5181083" cy="461665"/>
            <a:chOff x="6942152" y="2241472"/>
            <a:chExt cx="5559247" cy="448735"/>
          </a:xfrm>
        </p:grpSpPr>
        <p:cxnSp>
          <p:nvCxnSpPr>
            <p:cNvPr id="25" name="直接箭头连接符 24"/>
            <p:cNvCxnSpPr/>
            <p:nvPr/>
          </p:nvCxnSpPr>
          <p:spPr bwMode="auto">
            <a:xfrm flipH="1" flipV="1">
              <a:off x="6942152" y="2497038"/>
              <a:ext cx="1709228" cy="4763"/>
            </a:xfrm>
            <a:prstGeom prst="straightConnector1">
              <a:avLst/>
            </a:prstGeom>
            <a:solidFill>
              <a:schemeClr val="accent1"/>
            </a:solidFill>
            <a:ln w="28575" cap="flat" cmpd="sng" algn="ctr">
              <a:solidFill>
                <a:srgbClr val="7030A0"/>
              </a:solidFill>
              <a:prstDash val="solid"/>
              <a:round/>
              <a:headEnd type="none" w="med" len="med"/>
              <a:tailEnd type="triangle"/>
            </a:ln>
            <a:effectLst/>
          </p:spPr>
        </p:cxnSp>
        <p:sp>
          <p:nvSpPr>
            <p:cNvPr id="26" name="文本框 25"/>
            <p:cNvSpPr txBox="1"/>
            <p:nvPr/>
          </p:nvSpPr>
          <p:spPr>
            <a:xfrm>
              <a:off x="8651380" y="2241472"/>
              <a:ext cx="3850019" cy="448735"/>
            </a:xfrm>
            <a:prstGeom prst="rect">
              <a:avLst/>
            </a:prstGeom>
            <a:noFill/>
            <a:ln>
              <a:solidFill>
                <a:srgbClr val="7030A0"/>
              </a:solidFill>
            </a:ln>
          </p:spPr>
          <p:txBody>
            <a:bodyPr wrap="none" rtlCol="0">
              <a:spAutoFit/>
            </a:bodyPr>
            <a:lstStyle/>
            <a:p>
              <a:r>
                <a:rPr lang="en-US" altLang="zh-CN" sz="2400" dirty="0"/>
                <a:t>do the pushes by a </a:t>
              </a:r>
              <a:r>
                <a:rPr lang="en-US" altLang="zh-CN" sz="2400" dirty="0" err="1"/>
                <a:t>callee</a:t>
              </a:r>
              <a:endParaRPr lang="zh-CN" altLang="en-US" sz="2400" dirty="0"/>
            </a:p>
          </p:txBody>
        </p:sp>
      </p:grpSp>
    </p:spTree>
    <p:extLst>
      <p:ext uri="{BB962C8B-B14F-4D97-AF65-F5344CB8AC3E}">
        <p14:creationId xmlns:p14="http://schemas.microsoft.com/office/powerpoint/2010/main" val="3769908127"/>
      </p:ext>
    </p:extLst>
  </p:cSld>
  <p:clrMapOvr>
    <a:masterClrMapping/>
  </p:clrMapOvr>
  <p:transition spd="med">
    <p:random/>
    <p:sndAc>
      <p:stSnd>
        <p:snd r:embed="rId3" name="chimes.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Concept :  </a:t>
            </a:r>
            <a:r>
              <a:rPr lang="en-US" altLang="zh-CN" dirty="0">
                <a:solidFill>
                  <a:srgbClr val="0000FF"/>
                </a:solidFill>
              </a:rPr>
              <a:t>procedure Frame/activation record</a:t>
            </a:r>
            <a:endParaRPr lang="zh-CN" altLang="en-US" dirty="0">
              <a:solidFill>
                <a:srgbClr val="0000FF"/>
              </a:solidFill>
            </a:endParaRPr>
          </a:p>
        </p:txBody>
      </p:sp>
      <p:sp>
        <p:nvSpPr>
          <p:cNvPr id="3" name="内容占位符 2"/>
          <p:cNvSpPr>
            <a:spLocks noGrp="1"/>
          </p:cNvSpPr>
          <p:nvPr>
            <p:ph idx="1"/>
          </p:nvPr>
        </p:nvSpPr>
        <p:spPr/>
        <p:txBody>
          <a:bodyPr/>
          <a:lstStyle/>
          <a:p>
            <a:r>
              <a:rPr lang="en-US" altLang="zh-CN" dirty="0"/>
              <a:t>Procedure </a:t>
            </a:r>
            <a:r>
              <a:rPr lang="en-US" altLang="zh-CN" dirty="0">
                <a:solidFill>
                  <a:srgbClr val="0000FF"/>
                </a:solidFill>
              </a:rPr>
              <a:t>Frame</a:t>
            </a:r>
            <a:r>
              <a:rPr lang="en-US" altLang="zh-CN" dirty="0"/>
              <a:t>:  the segment of the stack containing a procedure’s saved registers and local variables</a:t>
            </a:r>
          </a:p>
          <a:p>
            <a:pPr marL="0" indent="0">
              <a:buNone/>
            </a:pPr>
            <a:r>
              <a:rPr lang="en-US" altLang="zh-CN" dirty="0"/>
              <a:t>     </a:t>
            </a:r>
            <a:r>
              <a:rPr lang="en-US" altLang="zh-CN" dirty="0" err="1"/>
              <a:t>fp</a:t>
            </a:r>
            <a:r>
              <a:rPr lang="en-US" altLang="zh-CN" dirty="0"/>
              <a:t> (x8)  -- start (bottom)              </a:t>
            </a:r>
            <a:r>
              <a:rPr lang="en-US" altLang="zh-CN" dirty="0" err="1"/>
              <a:t>sp</a:t>
            </a:r>
            <a:r>
              <a:rPr lang="en-US" altLang="zh-CN" dirty="0"/>
              <a:t>(x2) --  end (top) </a:t>
            </a:r>
          </a:p>
          <a:p>
            <a:r>
              <a:rPr lang="en-US" altLang="zh-CN" dirty="0">
                <a:solidFill>
                  <a:srgbClr val="0000FF"/>
                </a:solidFill>
              </a:rPr>
              <a:t>Why </a:t>
            </a:r>
            <a:r>
              <a:rPr lang="en-US" altLang="zh-CN" dirty="0" err="1">
                <a:solidFill>
                  <a:srgbClr val="0000FF"/>
                </a:solidFill>
              </a:rPr>
              <a:t>fp</a:t>
            </a:r>
            <a:endParaRPr lang="en-US" altLang="zh-CN" dirty="0">
              <a:solidFill>
                <a:srgbClr val="0000FF"/>
              </a:solidFill>
            </a:endParaRPr>
          </a:p>
          <a:p>
            <a:pPr lvl="1"/>
            <a:r>
              <a:rPr lang="en-US" altLang="zh-CN" dirty="0"/>
              <a:t> stable pointer  for programmers to </a:t>
            </a:r>
            <a:r>
              <a:rPr lang="en-US" altLang="zh-CN" dirty="0">
                <a:solidFill>
                  <a:srgbClr val="00B050"/>
                </a:solidFill>
              </a:rPr>
              <a:t>reference variables easily</a:t>
            </a:r>
          </a:p>
          <a:p>
            <a:r>
              <a:rPr lang="en-US" altLang="zh-CN" dirty="0">
                <a:solidFill>
                  <a:srgbClr val="0000FF"/>
                </a:solidFill>
              </a:rPr>
              <a:t>What’s in the Frame</a:t>
            </a:r>
            <a:r>
              <a:rPr lang="en-US" altLang="zh-CN" dirty="0"/>
              <a:t>:  </a:t>
            </a:r>
          </a:p>
          <a:p>
            <a:pPr lvl="1"/>
            <a:r>
              <a:rPr lang="en-US" altLang="zh-CN" dirty="0"/>
              <a:t>saved argument registers </a:t>
            </a:r>
          </a:p>
          <a:p>
            <a:pPr lvl="1"/>
            <a:r>
              <a:rPr lang="en-US" altLang="zh-CN" dirty="0"/>
              <a:t>Saved return address   </a:t>
            </a:r>
            <a:r>
              <a:rPr lang="en-US" altLang="zh-CN" dirty="0">
                <a:solidFill>
                  <a:srgbClr val="0000FF"/>
                </a:solidFill>
              </a:rPr>
              <a:t>[ saved </a:t>
            </a:r>
            <a:r>
              <a:rPr lang="en-US" altLang="zh-CN" dirty="0" err="1">
                <a:solidFill>
                  <a:srgbClr val="0000FF"/>
                </a:solidFill>
              </a:rPr>
              <a:t>fp</a:t>
            </a:r>
            <a:r>
              <a:rPr lang="en-US" altLang="zh-CN" dirty="0">
                <a:solidFill>
                  <a:srgbClr val="0000FF"/>
                </a:solidFill>
              </a:rPr>
              <a:t> ] </a:t>
            </a:r>
          </a:p>
          <a:p>
            <a:pPr lvl="1"/>
            <a:r>
              <a:rPr lang="en-US" altLang="zh-CN" dirty="0"/>
              <a:t>Local arrays and structures  or variables </a:t>
            </a:r>
          </a:p>
        </p:txBody>
      </p:sp>
    </p:spTree>
    <p:extLst>
      <p:ext uri="{BB962C8B-B14F-4D97-AF65-F5344CB8AC3E}">
        <p14:creationId xmlns:p14="http://schemas.microsoft.com/office/powerpoint/2010/main" val="857899410"/>
      </p:ext>
    </p:extLst>
  </p:cSld>
  <p:clrMapOvr>
    <a:masterClrMapping/>
  </p:clrMapOvr>
  <p:transition spd="med">
    <p:random/>
    <p:sndAc>
      <p:stSnd>
        <p:snd r:embed="rId3" name="chimes.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6"/>
          <p:cNvSpPr>
            <a:spLocks noGrp="1" noChangeArrowheads="1"/>
          </p:cNvSpPr>
          <p:nvPr>
            <p:ph type="title"/>
          </p:nvPr>
        </p:nvSpPr>
        <p:spPr/>
        <p:txBody>
          <a:bodyPr/>
          <a:lstStyle/>
          <a:p>
            <a:pPr eaLnBrk="1" hangingPunct="1">
              <a:defRPr/>
            </a:pPr>
            <a:r>
              <a:rPr lang="en-US" altLang="en-US"/>
              <a:t>Memory Layout</a:t>
            </a:r>
            <a:endParaRPr lang="en-AU" altLang="en-US"/>
          </a:p>
        </p:txBody>
      </p:sp>
      <p:sp>
        <p:nvSpPr>
          <p:cNvPr id="160771" name="Rectangle 7"/>
          <p:cNvSpPr>
            <a:spLocks noGrp="1" noChangeArrowheads="1"/>
          </p:cNvSpPr>
          <p:nvPr>
            <p:ph idx="1"/>
          </p:nvPr>
        </p:nvSpPr>
        <p:spPr>
          <a:xfrm>
            <a:off x="792210" y="1233488"/>
            <a:ext cx="5557838" cy="5111750"/>
          </a:xfrm>
        </p:spPr>
        <p:txBody>
          <a:bodyPr/>
          <a:lstStyle/>
          <a:p>
            <a:pPr eaLnBrk="1" hangingPunct="1">
              <a:lnSpc>
                <a:spcPct val="90000"/>
              </a:lnSpc>
            </a:pPr>
            <a:r>
              <a:rPr lang="en-US" altLang="en-US" sz="2800" dirty="0"/>
              <a:t>Text: program code</a:t>
            </a:r>
          </a:p>
          <a:p>
            <a:pPr eaLnBrk="1" hangingPunct="1">
              <a:lnSpc>
                <a:spcPct val="90000"/>
              </a:lnSpc>
            </a:pPr>
            <a:r>
              <a:rPr lang="en-US" altLang="en-US" sz="2800" dirty="0"/>
              <a:t>Static data: global variables</a:t>
            </a:r>
          </a:p>
          <a:p>
            <a:pPr lvl="1" eaLnBrk="1" hangingPunct="1">
              <a:lnSpc>
                <a:spcPct val="90000"/>
              </a:lnSpc>
            </a:pPr>
            <a:r>
              <a:rPr lang="en-US" altLang="en-US" sz="2400" dirty="0"/>
              <a:t>e.g., static variables in C, constant arrays and strings</a:t>
            </a:r>
          </a:p>
          <a:p>
            <a:pPr lvl="1" eaLnBrk="1" hangingPunct="1">
              <a:lnSpc>
                <a:spcPct val="90000"/>
              </a:lnSpc>
            </a:pPr>
            <a:r>
              <a:rPr lang="en-US" altLang="en-US" sz="2400" dirty="0"/>
              <a:t>x3 (global pointer) initialized to address allowing ±offsets into this segment</a:t>
            </a:r>
            <a:endParaRPr lang="en-US" altLang="en-US" dirty="0"/>
          </a:p>
          <a:p>
            <a:pPr eaLnBrk="1" hangingPunct="1">
              <a:lnSpc>
                <a:spcPct val="90000"/>
              </a:lnSpc>
            </a:pPr>
            <a:r>
              <a:rPr lang="en-US" altLang="en-US" sz="2800" dirty="0"/>
              <a:t>Dynamic data: </a:t>
            </a:r>
            <a:r>
              <a:rPr lang="en-US" altLang="en-US" sz="2800" dirty="0">
                <a:solidFill>
                  <a:srgbClr val="FF0000"/>
                </a:solidFill>
              </a:rPr>
              <a:t>heap </a:t>
            </a:r>
            <a:r>
              <a:rPr lang="zh-CN" altLang="en-US" sz="2800" dirty="0">
                <a:solidFill>
                  <a:srgbClr val="FF0000"/>
                </a:solidFill>
              </a:rPr>
              <a:t>堆</a:t>
            </a:r>
            <a:endParaRPr lang="en-US" altLang="en-US" sz="2800" dirty="0">
              <a:solidFill>
                <a:srgbClr val="FF0000"/>
              </a:solidFill>
            </a:endParaRPr>
          </a:p>
          <a:p>
            <a:pPr lvl="1" eaLnBrk="1" hangingPunct="1">
              <a:lnSpc>
                <a:spcPct val="90000"/>
              </a:lnSpc>
            </a:pPr>
            <a:r>
              <a:rPr lang="en-US" altLang="en-US" sz="2400" dirty="0"/>
              <a:t>E.g., </a:t>
            </a:r>
            <a:r>
              <a:rPr lang="en-US" altLang="en-US" sz="2400" dirty="0" err="1"/>
              <a:t>malloc</a:t>
            </a:r>
            <a:r>
              <a:rPr lang="en-US" altLang="en-US" sz="2400" dirty="0"/>
              <a:t> in C, new in Java</a:t>
            </a:r>
          </a:p>
          <a:p>
            <a:pPr eaLnBrk="1" hangingPunct="1">
              <a:lnSpc>
                <a:spcPct val="90000"/>
              </a:lnSpc>
            </a:pPr>
            <a:r>
              <a:rPr lang="en-US" altLang="en-US" sz="2800" dirty="0">
                <a:solidFill>
                  <a:srgbClr val="FF0000"/>
                </a:solidFill>
              </a:rPr>
              <a:t>Stack</a:t>
            </a:r>
            <a:r>
              <a:rPr lang="en-US" altLang="en-US" sz="2800" dirty="0"/>
              <a:t>: automatic storage</a:t>
            </a:r>
            <a:endParaRPr lang="en-AU" altLang="en-US" sz="2800" dirty="0"/>
          </a:p>
        </p:txBody>
      </p:sp>
      <p:pic>
        <p:nvPicPr>
          <p:cNvPr id="16077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548680"/>
            <a:ext cx="532288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文本框 1"/>
          <p:cNvSpPr txBox="1">
            <a:spLocks noChangeArrowheads="1"/>
          </p:cNvSpPr>
          <p:nvPr/>
        </p:nvSpPr>
        <p:spPr bwMode="auto">
          <a:xfrm>
            <a:off x="6149161" y="2168724"/>
            <a:ext cx="328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gp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sym typeface="Wingdings" panose="05000000000000000000" pitchFamily="2" charset="2"/>
              </a:rPr>
              <a:t>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0000   0000  1000  8000 </a:t>
            </a:r>
            <a:r>
              <a:rPr lang="en-US" altLang="zh-CN" sz="1800" b="0" baseline="-25000">
                <a:latin typeface="Times New Roman" panose="02020603050405020304" pitchFamily="18" charset="0"/>
                <a:ea typeface="Arial Unicode MS" panose="020B0604020202020204" pitchFamily="34" charset="-122"/>
                <a:cs typeface="Times New Roman" panose="02020603050405020304" pitchFamily="18" charset="0"/>
              </a:rPr>
              <a:t>hex</a:t>
            </a:r>
            <a:endParaRPr lang="zh-CN" altLang="en-US" sz="1800" b="0" baseline="-25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 name="文本框 1"/>
          <p:cNvSpPr txBox="1"/>
          <p:nvPr/>
        </p:nvSpPr>
        <p:spPr>
          <a:xfrm>
            <a:off x="6672064" y="4301453"/>
            <a:ext cx="4404746" cy="1384995"/>
          </a:xfrm>
          <a:prstGeom prst="rect">
            <a:avLst/>
          </a:prstGeom>
          <a:solidFill>
            <a:schemeClr val="bg1">
              <a:lumMod val="95000"/>
            </a:schemeClr>
          </a:solidFill>
        </p:spPr>
        <p:txBody>
          <a:bodyPr wrap="square" rtlCol="0">
            <a:spAutoFit/>
          </a:bodyPr>
          <a:lstStyle/>
          <a:p>
            <a:r>
              <a:rPr lang="en-US" altLang="zh-CN" sz="2800" dirty="0">
                <a:solidFill>
                  <a:srgbClr val="0000FF"/>
                </a:solidFill>
              </a:rPr>
              <a:t>TWO  Bugs:</a:t>
            </a:r>
          </a:p>
          <a:p>
            <a:r>
              <a:rPr lang="en-US" altLang="zh-CN" sz="2800" dirty="0"/>
              <a:t>1</a:t>
            </a:r>
            <a:r>
              <a:rPr lang="zh-CN" altLang="en-US" sz="2800" dirty="0"/>
              <a:t>） </a:t>
            </a:r>
            <a:r>
              <a:rPr lang="en-US" altLang="zh-CN" sz="2800" dirty="0"/>
              <a:t>forget to free space  </a:t>
            </a:r>
          </a:p>
          <a:p>
            <a:r>
              <a:rPr lang="en-US" altLang="zh-CN" sz="2800" dirty="0"/>
              <a:t>2)   Free space too early</a:t>
            </a:r>
            <a:endParaRPr lang="zh-CN" altLang="en-US" sz="2800" dirty="0"/>
          </a:p>
        </p:txBody>
      </p:sp>
    </p:spTree>
    <p:extLst>
      <p:ext uri="{BB962C8B-B14F-4D97-AF65-F5344CB8AC3E}">
        <p14:creationId xmlns:p14="http://schemas.microsoft.com/office/powerpoint/2010/main" val="1150285362"/>
      </p:ext>
    </p:extLst>
  </p:cSld>
  <p:clrMapOvr>
    <a:masterClrMapping/>
  </p:clrMapOvr>
  <p:transition spd="med">
    <p:random/>
    <p:sndAc>
      <p:stSnd>
        <p:snd r:embed="rId3"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03512" y="260648"/>
            <a:ext cx="5903913" cy="715963"/>
          </a:xfrm>
        </p:spPr>
        <p:txBody>
          <a:bodyPr/>
          <a:lstStyle/>
          <a:p>
            <a:pPr>
              <a:defRPr/>
            </a:pPr>
            <a:r>
              <a:rPr lang="en-US" altLang="zh-CN" dirty="0"/>
              <a:t>Variables difference </a:t>
            </a:r>
            <a:endParaRPr dirty="0"/>
          </a:p>
        </p:txBody>
      </p:sp>
      <p:sp>
        <p:nvSpPr>
          <p:cNvPr id="19459" name="内容占位符 2"/>
          <p:cNvSpPr>
            <a:spLocks noGrp="1"/>
          </p:cNvSpPr>
          <p:nvPr>
            <p:ph idx="1"/>
          </p:nvPr>
        </p:nvSpPr>
        <p:spPr>
          <a:xfrm>
            <a:off x="2639616" y="1268760"/>
            <a:ext cx="6405562" cy="3144838"/>
          </a:xfrm>
        </p:spPr>
        <p:txBody>
          <a:bodyPr>
            <a:normAutofit fontScale="92500" lnSpcReduction="20000"/>
          </a:bodyPr>
          <a:lstStyle/>
          <a:p>
            <a:r>
              <a:rPr lang="en-US" altLang="zh-CN" sz="2700" dirty="0"/>
              <a:t>C</a:t>
            </a:r>
          </a:p>
          <a:p>
            <a:pPr lvl="1"/>
            <a:r>
              <a:rPr lang="en-US" altLang="zh-CN" dirty="0" err="1"/>
              <a:t>Int</a:t>
            </a:r>
            <a:r>
              <a:rPr lang="en-US" altLang="zh-CN" dirty="0"/>
              <a:t>  </a:t>
            </a:r>
            <a:r>
              <a:rPr lang="en-US" altLang="zh-CN" dirty="0" err="1"/>
              <a:t>i</a:t>
            </a:r>
            <a:r>
              <a:rPr lang="zh-CN" altLang="en-US" dirty="0"/>
              <a:t>； </a:t>
            </a:r>
            <a:r>
              <a:rPr lang="en-US" altLang="zh-CN" dirty="0"/>
              <a:t> char   f</a:t>
            </a:r>
            <a:r>
              <a:rPr lang="zh-CN" altLang="en-US" dirty="0"/>
              <a:t>；</a:t>
            </a:r>
            <a:endParaRPr lang="en-US" altLang="zh-CN" dirty="0"/>
          </a:p>
          <a:p>
            <a:endParaRPr lang="en-US" altLang="zh-CN" dirty="0"/>
          </a:p>
          <a:p>
            <a:r>
              <a:rPr lang="en-US" altLang="zh-CN" dirty="0"/>
              <a:t>Instruction Set</a:t>
            </a:r>
          </a:p>
          <a:p>
            <a:pPr lvl="1"/>
            <a:r>
              <a:rPr lang="en-US" altLang="zh-CN" dirty="0"/>
              <a:t>Register</a:t>
            </a:r>
          </a:p>
          <a:p>
            <a:pPr lvl="1"/>
            <a:r>
              <a:rPr lang="en-US" altLang="zh-CN" dirty="0"/>
              <a:t>Memory address</a:t>
            </a:r>
          </a:p>
          <a:p>
            <a:pPr lvl="2"/>
            <a:r>
              <a:rPr lang="en-US" altLang="zh-CN" dirty="0"/>
              <a:t>Displacement</a:t>
            </a:r>
          </a:p>
          <a:p>
            <a:pPr lvl="2"/>
            <a:r>
              <a:rPr lang="en-US" altLang="zh-CN" dirty="0"/>
              <a:t>Immediate     </a:t>
            </a:r>
            <a:r>
              <a:rPr lang="zh-CN" altLang="en-US" dirty="0"/>
              <a:t>立即数（常数）</a:t>
            </a:r>
            <a:endParaRPr lang="en-US" altLang="zh-CN" dirty="0"/>
          </a:p>
          <a:p>
            <a:pPr lvl="1"/>
            <a:r>
              <a:rPr lang="en-US" altLang="zh-CN" dirty="0"/>
              <a:t>Stack</a:t>
            </a:r>
          </a:p>
          <a:p>
            <a:pPr marL="0" indent="0">
              <a:buNone/>
            </a:pPr>
            <a:endParaRPr lang="zh-CN" altLang="zh-CN" dirty="0"/>
          </a:p>
        </p:txBody>
      </p:sp>
    </p:spTree>
    <p:extLst>
      <p:ext uri="{BB962C8B-B14F-4D97-AF65-F5344CB8AC3E}">
        <p14:creationId xmlns:p14="http://schemas.microsoft.com/office/powerpoint/2010/main" val="889448802"/>
      </p:ext>
    </p:extLst>
  </p:cSld>
  <p:clrMapOvr>
    <a:masterClrMapping/>
  </p:clrMapOvr>
  <p:transition spd="med">
    <p:random/>
    <p:sndAc>
      <p:stSnd>
        <p:snd r:embed="rId3" name="chimes.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9  communication with people</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479290444"/>
      </p:ext>
    </p:extLst>
  </p:cSld>
  <p:clrMapOvr>
    <a:masterClrMapping/>
  </p:clrMapOvr>
  <p:transition spd="med">
    <p:random/>
    <p:sndAc>
      <p:stSnd>
        <p:snd r:embed="rId2" name="chimes.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343472" y="188640"/>
            <a:ext cx="9082658" cy="720725"/>
          </a:xfrm>
        </p:spPr>
        <p:txBody>
          <a:bodyPr/>
          <a:lstStyle/>
          <a:p>
            <a:pPr eaLnBrk="1" hangingPunct="1">
              <a:defRPr/>
            </a:pPr>
            <a:r>
              <a:rPr lang="en-US" altLang="en-US" sz="4000" dirty="0"/>
              <a:t>Byte/</a:t>
            </a:r>
            <a:r>
              <a:rPr lang="en-US" altLang="en-US" sz="4000" dirty="0" err="1"/>
              <a:t>Halfword</a:t>
            </a:r>
            <a:r>
              <a:rPr lang="en-US" altLang="en-US" sz="4000" dirty="0"/>
              <a:t>/Word Operations</a:t>
            </a:r>
            <a:endParaRPr lang="en-AU" altLang="en-US" sz="4000" dirty="0"/>
          </a:p>
        </p:txBody>
      </p:sp>
      <p:sp>
        <p:nvSpPr>
          <p:cNvPr id="166916" name="Rectangle 3"/>
          <p:cNvSpPr>
            <a:spLocks noGrp="1" noChangeArrowheads="1"/>
          </p:cNvSpPr>
          <p:nvPr>
            <p:ph idx="1"/>
          </p:nvPr>
        </p:nvSpPr>
        <p:spPr>
          <a:xfrm>
            <a:off x="695400" y="1177788"/>
            <a:ext cx="10972800" cy="4627476"/>
          </a:xfrm>
        </p:spPr>
        <p:txBody>
          <a:bodyPr/>
          <a:lstStyle/>
          <a:p>
            <a:pPr eaLnBrk="1" hangingPunct="1"/>
            <a:r>
              <a:rPr lang="en-US" altLang="en-US" dirty="0"/>
              <a:t>RISC-V byte/</a:t>
            </a:r>
            <a:r>
              <a:rPr lang="en-US" altLang="en-US" dirty="0" err="1"/>
              <a:t>halfword</a:t>
            </a:r>
            <a:r>
              <a:rPr lang="en-US" altLang="en-US" dirty="0"/>
              <a:t>/word load/store</a:t>
            </a:r>
          </a:p>
          <a:p>
            <a:pPr lvl="1" eaLnBrk="1" hangingPunct="1"/>
            <a:r>
              <a:rPr lang="en-US" altLang="en-US" dirty="0"/>
              <a:t>Load byte/</a:t>
            </a:r>
            <a:r>
              <a:rPr lang="en-US" altLang="en-US" dirty="0" err="1"/>
              <a:t>halfword</a:t>
            </a:r>
            <a:r>
              <a:rPr lang="en-US" altLang="en-US" dirty="0"/>
              <a:t>/word: </a:t>
            </a:r>
            <a:r>
              <a:rPr lang="en-US" altLang="en-US" dirty="0">
                <a:solidFill>
                  <a:srgbClr val="0000FF"/>
                </a:solidFill>
              </a:rPr>
              <a:t>Sign extend </a:t>
            </a:r>
            <a:r>
              <a:rPr lang="en-US" altLang="en-US" dirty="0"/>
              <a:t>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Load byte/</a:t>
            </a:r>
            <a:r>
              <a:rPr lang="en-US" altLang="en-US" dirty="0" err="1"/>
              <a:t>halfword</a:t>
            </a:r>
            <a:r>
              <a:rPr lang="en-US" altLang="en-US" dirty="0"/>
              <a:t>/word unsigned: </a:t>
            </a:r>
            <a:r>
              <a:rPr lang="en-US" altLang="en-US" dirty="0">
                <a:solidFill>
                  <a:srgbClr val="0000FF"/>
                </a:solidFill>
              </a:rPr>
              <a:t>Zero extend</a:t>
            </a:r>
            <a:r>
              <a:rPr lang="en-US" altLang="en-US" dirty="0"/>
              <a:t> to 64 bits in </a:t>
            </a:r>
            <a:r>
              <a:rPr lang="en-US" altLang="en-US" dirty="0" err="1"/>
              <a:t>rd</a:t>
            </a:r>
            <a:endParaRPr lang="en-US" altLang="en-US" dirty="0"/>
          </a:p>
          <a:p>
            <a:pPr lvl="2" eaLnBrk="1" hangingPunct="1"/>
            <a:r>
              <a:rPr lang="en-US" altLang="en-US" sz="1800" dirty="0" err="1">
                <a:latin typeface="Lucida Console" panose="020B0609040504020204" pitchFamily="49" charset="0"/>
              </a:rPr>
              <a:t>lbu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lhu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2" eaLnBrk="1" hangingPunct="1"/>
            <a:r>
              <a:rPr lang="en-US" altLang="en-US" sz="1800" dirty="0" err="1">
                <a:latin typeface="Lucida Console" panose="020B0609040504020204" pitchFamily="49" charset="0"/>
              </a:rPr>
              <a:t>lwu</a:t>
            </a:r>
            <a:r>
              <a:rPr lang="en-US" altLang="en-US" sz="1800" dirty="0">
                <a:latin typeface="Lucida Console" panose="020B0609040504020204" pitchFamily="49" charset="0"/>
              </a:rPr>
              <a:t> </a:t>
            </a:r>
            <a:r>
              <a:rPr lang="en-US" altLang="en-US" sz="1800" dirty="0" err="1">
                <a:latin typeface="Lucida Console" panose="020B0609040504020204" pitchFamily="49" charset="0"/>
              </a:rPr>
              <a:t>rd</a:t>
            </a:r>
            <a:r>
              <a:rPr lang="en-US" altLang="en-US" sz="1800" dirty="0">
                <a:latin typeface="Lucida Console" panose="020B0609040504020204" pitchFamily="49" charset="0"/>
              </a:rPr>
              <a:t>, offset(rs1)</a:t>
            </a:r>
          </a:p>
          <a:p>
            <a:pPr lvl="1" eaLnBrk="1" hangingPunct="1"/>
            <a:r>
              <a:rPr lang="en-US" altLang="en-US" dirty="0"/>
              <a:t>Store byte/halfword/word: Store </a:t>
            </a:r>
            <a:r>
              <a:rPr lang="en-US" altLang="en-US" b="1" dirty="0"/>
              <a:t>rightmost</a:t>
            </a:r>
            <a:r>
              <a:rPr lang="en-US" altLang="en-US" dirty="0"/>
              <a:t> </a:t>
            </a:r>
            <a:r>
              <a:rPr lang="en-US" altLang="en-US" b="1" dirty="0">
                <a:solidFill>
                  <a:srgbClr val="C00000"/>
                </a:solidFill>
              </a:rPr>
              <a:t>8/16/32</a:t>
            </a:r>
            <a:r>
              <a:rPr lang="en-US" altLang="en-US" dirty="0"/>
              <a:t> bits</a:t>
            </a:r>
          </a:p>
          <a:p>
            <a:pPr lvl="2" eaLnBrk="1" hangingPunct="1"/>
            <a:r>
              <a:rPr lang="en-US" altLang="en-US" sz="1800" dirty="0">
                <a:latin typeface="Lucida Console" panose="020B0609040504020204" pitchFamily="49" charset="0"/>
              </a:rPr>
              <a:t>sb rs2, offset(rs1)   </a:t>
            </a:r>
            <a:r>
              <a:rPr lang="zh-CN" altLang="en-US" sz="1800" dirty="0">
                <a:latin typeface="Lucida Console" panose="020B0609040504020204" pitchFamily="49" charset="0"/>
              </a:rPr>
              <a:t>把</a:t>
            </a:r>
            <a:r>
              <a:rPr lang="en-US" altLang="zh-CN" sz="1800" dirty="0">
                <a:latin typeface="Lucida Console" panose="020B0609040504020204" pitchFamily="49" charset="0"/>
              </a:rPr>
              <a:t>rs2</a:t>
            </a:r>
            <a:r>
              <a:rPr lang="zh-CN" altLang="en-US" sz="1800" dirty="0">
                <a:latin typeface="Lucida Console" panose="020B0609040504020204" pitchFamily="49" charset="0"/>
              </a:rPr>
              <a:t>的低位存入</a:t>
            </a:r>
            <a:r>
              <a:rPr lang="en-US" altLang="zh-CN" sz="1800" dirty="0">
                <a:latin typeface="Lucida Console" panose="020B0609040504020204" pitchFamily="49" charset="0"/>
              </a:rPr>
              <a:t>rs1+offset</a:t>
            </a:r>
            <a:endParaRPr lang="en-US" altLang="en-US" sz="1800" dirty="0">
              <a:latin typeface="Lucida Console" panose="020B0609040504020204" pitchFamily="49" charset="0"/>
            </a:endParaRPr>
          </a:p>
          <a:p>
            <a:pPr lvl="2" eaLnBrk="1" hangingPunct="1"/>
            <a:r>
              <a:rPr lang="en-US" altLang="en-US" sz="1800" dirty="0" err="1">
                <a:latin typeface="Lucida Console" panose="020B0609040504020204" pitchFamily="49" charset="0"/>
              </a:rPr>
              <a:t>sh</a:t>
            </a:r>
            <a:r>
              <a:rPr lang="en-US" altLang="en-US" sz="1800" dirty="0">
                <a:latin typeface="Lucida Console" panose="020B0609040504020204" pitchFamily="49" charset="0"/>
              </a:rPr>
              <a:t> rs2, offset(rs1)</a:t>
            </a:r>
          </a:p>
          <a:p>
            <a:pPr lvl="2" eaLnBrk="1" hangingPunct="1"/>
            <a:r>
              <a:rPr lang="en-US" altLang="en-US" sz="1800" dirty="0" err="1">
                <a:latin typeface="Lucida Console" panose="020B0609040504020204" pitchFamily="49" charset="0"/>
              </a:rPr>
              <a:t>sw</a:t>
            </a:r>
            <a:r>
              <a:rPr lang="en-US" altLang="en-US" sz="1800" dirty="0">
                <a:latin typeface="Lucida Console" panose="020B0609040504020204" pitchFamily="49" charset="0"/>
              </a:rPr>
              <a:t> rs2, offset(rs1)</a:t>
            </a:r>
          </a:p>
        </p:txBody>
      </p:sp>
      <p:sp>
        <p:nvSpPr>
          <p:cNvPr id="166914" name="Footer Placeholder 3"/>
          <p:cNvSpPr>
            <a:spLocks noGrp="1"/>
          </p:cNvSpPr>
          <p:nvPr>
            <p:ph type="ftr" sz="quarter" idx="11"/>
          </p:nvPr>
        </p:nvSpPr>
        <p:spPr>
          <a:xfrm>
            <a:off x="9191625" y="6019800"/>
            <a:ext cx="2844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a:latin typeface="Arial" panose="020B0604020202020204" pitchFamily="34" charset="0"/>
                <a:ea typeface="宋体" panose="02010600030101010101" pitchFamily="2" charset="-122"/>
              </a:rPr>
              <a:t>Chapter 2 — Instructions: Language of the Computer — </a:t>
            </a:r>
            <a:fld id="{4119F692-E308-49B3-9CFD-DC74FF2380FB}"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71</a:t>
            </a:fld>
            <a:endParaRPr lang="en-AU" altLang="en-US" sz="14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6737558"/>
      </p:ext>
    </p:extLst>
  </p:cSld>
  <p:clrMapOvr>
    <a:masterClrMapping/>
  </p:clrMapOvr>
  <p:transition spd="med">
    <p:random/>
    <p:sndAc>
      <p:stSnd>
        <p:snd r:embed="rId3" name="chimes.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6"/>
          <p:cNvSpPr>
            <a:spLocks noRot="1" noChangeArrowheads="1"/>
          </p:cNvSpPr>
          <p:nvPr/>
        </p:nvSpPr>
        <p:spPr bwMode="auto">
          <a:xfrm>
            <a:off x="983432" y="1160097"/>
            <a:ext cx="10920701"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200150" indent="-28575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marL="0" indent="0">
              <a:buFont typeface="Wingdings" panose="05000000000000000000" pitchFamily="2" charset="2"/>
              <a:buNone/>
              <a:defRPr/>
            </a:pPr>
            <a:endParaRPr lang="en-US" altLang="zh-CN" sz="1800" b="0" dirty="0">
              <a:ea typeface="Arial Unicode MS" pitchFamily="34" charset="-122"/>
              <a:cs typeface="+mn-cs"/>
            </a:endParaRPr>
          </a:p>
          <a:p>
            <a:pPr>
              <a:defRPr/>
            </a:pPr>
            <a:r>
              <a:rPr lang="en-US" altLang="zh-CN" b="0" dirty="0">
                <a:ea typeface="Arial Unicode MS" pitchFamily="34" charset="-122"/>
                <a:cs typeface="+mn-cs"/>
              </a:rPr>
              <a:t> Three choices for representing a string</a:t>
            </a:r>
          </a:p>
          <a:p>
            <a:pPr lvl="1">
              <a:defRPr/>
            </a:pPr>
            <a:r>
              <a:rPr lang="en-US" altLang="zh-CN" sz="2400" b="0" dirty="0">
                <a:ea typeface="Arial Unicode MS" pitchFamily="34" charset="-122"/>
                <a:cs typeface="+mn-cs"/>
              </a:rPr>
              <a:t> Place the length of the string in the first position</a:t>
            </a:r>
          </a:p>
          <a:p>
            <a:pPr lvl="1">
              <a:defRPr/>
            </a:pPr>
            <a:r>
              <a:rPr lang="en-US" altLang="zh-CN" sz="2400" b="0" dirty="0">
                <a:ea typeface="Arial Unicode MS" pitchFamily="34" charset="-122"/>
                <a:cs typeface="+mn-cs"/>
              </a:rPr>
              <a:t> An accompanying variable has the length</a:t>
            </a:r>
          </a:p>
          <a:p>
            <a:pPr lvl="1">
              <a:defRPr/>
            </a:pPr>
            <a:r>
              <a:rPr lang="en-US" altLang="zh-CN" sz="2400" b="0" dirty="0">
                <a:ea typeface="Arial Unicode MS" pitchFamily="34" charset="-122"/>
                <a:cs typeface="+mn-cs"/>
              </a:rPr>
              <a:t> A character in the  last position to mark the end of a string</a:t>
            </a:r>
          </a:p>
          <a:p>
            <a:pPr lvl="1">
              <a:defRPr/>
            </a:pPr>
            <a:r>
              <a:rPr lang="zh-CN" altLang="en-US" sz="2400" dirty="0">
                <a:highlight>
                  <a:srgbClr val="FFFF00"/>
                </a:highlight>
                <a:ea typeface="Arial Unicode MS" pitchFamily="34" charset="-122"/>
              </a:rPr>
              <a:t>一个字符结尾</a:t>
            </a:r>
            <a:endParaRPr lang="en-US" altLang="zh-CN" sz="2400" b="0" dirty="0">
              <a:highlight>
                <a:srgbClr val="FFFF00"/>
              </a:highlight>
              <a:ea typeface="Arial Unicode MS" pitchFamily="34" charset="-122"/>
              <a:cs typeface="+mn-cs"/>
            </a:endParaRPr>
          </a:p>
          <a:p>
            <a:pPr>
              <a:defRPr/>
            </a:pPr>
            <a:endParaRPr lang="en-US" altLang="zh-CN" b="0" dirty="0">
              <a:ea typeface="Arial Unicode MS" pitchFamily="34" charset="-122"/>
              <a:cs typeface="+mn-cs"/>
            </a:endParaRPr>
          </a:p>
          <a:p>
            <a:pPr>
              <a:defRPr/>
            </a:pPr>
            <a:r>
              <a:rPr lang="en-US" altLang="zh-CN" b="0" dirty="0">
                <a:ea typeface="Arial Unicode MS" pitchFamily="34" charset="-122"/>
                <a:cs typeface="+mn-cs"/>
              </a:rPr>
              <a:t>Java uses the first choice</a:t>
            </a:r>
          </a:p>
          <a:p>
            <a:pPr>
              <a:defRPr/>
            </a:pPr>
            <a:r>
              <a:rPr lang="en-US" altLang="zh-CN" b="0" dirty="0">
                <a:solidFill>
                  <a:srgbClr val="0000FF"/>
                </a:solidFill>
                <a:ea typeface="Arial Unicode MS" pitchFamily="34" charset="-122"/>
                <a:cs typeface="+mn-cs"/>
              </a:rPr>
              <a:t>C uses the third choice</a:t>
            </a:r>
          </a:p>
          <a:p>
            <a:pPr lvl="1">
              <a:defRPr/>
            </a:pPr>
            <a:r>
              <a:rPr lang="en-US" altLang="zh-CN" sz="2400" b="0" dirty="0">
                <a:solidFill>
                  <a:srgbClr val="0000FF"/>
                </a:solidFill>
                <a:ea typeface="Arial Unicode MS" pitchFamily="34" charset="-122"/>
                <a:cs typeface="+mn-cs"/>
              </a:rPr>
              <a:t> Terminate a string with a byte whose value is 0 ( null in ASCII )</a:t>
            </a:r>
          </a:p>
        </p:txBody>
      </p:sp>
      <p:sp>
        <p:nvSpPr>
          <p:cNvPr id="2" name="标题 1"/>
          <p:cNvSpPr>
            <a:spLocks noGrp="1"/>
          </p:cNvSpPr>
          <p:nvPr>
            <p:ph type="title"/>
          </p:nvPr>
        </p:nvSpPr>
        <p:spPr/>
        <p:txBody>
          <a:bodyPr/>
          <a:lstStyle/>
          <a:p>
            <a:pPr>
              <a:defRPr/>
            </a:pPr>
            <a:r>
              <a:rPr lang="en-US" altLang="zh-CN" dirty="0"/>
              <a:t>String</a:t>
            </a:r>
            <a:endParaRPr lang="zh-CN" altLang="en-US" dirty="0"/>
          </a:p>
        </p:txBody>
      </p:sp>
    </p:spTree>
    <p:extLst>
      <p:ext uri="{BB962C8B-B14F-4D97-AF65-F5344CB8AC3E}">
        <p14:creationId xmlns:p14="http://schemas.microsoft.com/office/powerpoint/2010/main" val="3771951522"/>
      </p:ext>
    </p:extLst>
  </p:cSld>
  <p:clrMapOvr>
    <a:masterClrMapping/>
  </p:clrMapOvr>
  <p:transition spd="med">
    <p:random/>
    <p:sndAc>
      <p:stSnd>
        <p:snd r:embed="rId3" name="chimes.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Rot="1" noChangeArrowheads="1"/>
          </p:cNvSpPr>
          <p:nvPr>
            <p:ph type="title"/>
          </p:nvPr>
        </p:nvSpPr>
        <p:spPr>
          <a:xfrm>
            <a:off x="1271464" y="-3089"/>
            <a:ext cx="8007350" cy="844550"/>
          </a:xfrm>
        </p:spPr>
        <p:txBody>
          <a:bodyPr/>
          <a:lstStyle/>
          <a:p>
            <a:pPr>
              <a:defRPr/>
            </a:pPr>
            <a:r>
              <a:rPr lang="en-US" altLang="en-US" dirty="0"/>
              <a:t>String Copy Example</a:t>
            </a:r>
            <a:endParaRPr lang="zh-CN" altLang="en-US" dirty="0"/>
          </a:p>
        </p:txBody>
      </p:sp>
      <p:sp>
        <p:nvSpPr>
          <p:cNvPr id="171010" name="Rectangle 2"/>
          <p:cNvSpPr>
            <a:spLocks noGrp="1" noChangeArrowheads="1"/>
          </p:cNvSpPr>
          <p:nvPr>
            <p:ph idx="1"/>
          </p:nvPr>
        </p:nvSpPr>
        <p:spPr>
          <a:xfrm>
            <a:off x="4439816" y="800013"/>
            <a:ext cx="8352928" cy="3187898"/>
          </a:xfrm>
        </p:spPr>
        <p:txBody>
          <a:bodyPr>
            <a:normAutofit/>
          </a:bodyPr>
          <a:lstStyle/>
          <a:p>
            <a:pPr>
              <a:lnSpc>
                <a:spcPct val="80000"/>
              </a:lnSpc>
              <a:buFont typeface="Wingdings" panose="05000000000000000000" pitchFamily="2" charset="2"/>
              <a:buNone/>
            </a:pPr>
            <a:r>
              <a:rPr lang="en-US" altLang="zh-CN" sz="1800" dirty="0"/>
              <a:t>        ( Assume: </a:t>
            </a:r>
            <a:r>
              <a:rPr lang="en-US" altLang="zh-CN" sz="1800" dirty="0" err="1"/>
              <a:t>i</a:t>
            </a:r>
            <a:r>
              <a:rPr lang="en-US" altLang="zh-CN" sz="1800" dirty="0"/>
              <a:t>  -- x19</a:t>
            </a:r>
            <a:r>
              <a:rPr lang="zh-CN" altLang="en-US" sz="1800" dirty="0"/>
              <a:t>，</a:t>
            </a:r>
            <a:r>
              <a:rPr lang="en-US" altLang="zh-CN" sz="1800" dirty="0"/>
              <a:t>  x’s base --x10, </a:t>
            </a:r>
            <a:r>
              <a:rPr lang="zh-CN" altLang="en-US" sz="1800" dirty="0"/>
              <a:t>　</a:t>
            </a:r>
            <a:r>
              <a:rPr lang="en-US" altLang="zh-CN" sz="1800" dirty="0"/>
              <a:t>y’s base ----x11)</a:t>
            </a:r>
          </a:p>
          <a:p>
            <a:pPr>
              <a:lnSpc>
                <a:spcPct val="80000"/>
              </a:lnSpc>
              <a:buFont typeface="Wingdings" panose="05000000000000000000" pitchFamily="2" charset="2"/>
              <a:buNone/>
            </a:pPr>
            <a:endParaRPr lang="en-US" altLang="zh-CN" sz="2000" dirty="0"/>
          </a:p>
          <a:p>
            <a:pPr lvl="1">
              <a:lnSpc>
                <a:spcPct val="80000"/>
              </a:lnSpc>
            </a:pPr>
            <a:r>
              <a:rPr lang="en-US" altLang="zh-CN" dirty="0">
                <a:solidFill>
                  <a:srgbClr val="0000FF"/>
                </a:solidFill>
              </a:rPr>
              <a:t>RISC-V assembly code</a:t>
            </a:r>
            <a:r>
              <a:rPr lang="en-US" altLang="zh-CN" dirty="0"/>
              <a:t>:</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strcpy</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a:latin typeface="Lucida Console" panose="020B0609040504020204" pitchFamily="49" charset="0"/>
              </a:rPr>
              <a:t>-8</a:t>
            </a:r>
            <a:r>
              <a:rPr lang="en-US" altLang="zh-CN" sz="1800" dirty="0">
                <a:latin typeface="Times New Roman" panose="02020603050405020304" pitchFamily="18" charset="0"/>
              </a:rPr>
              <a:t>                          // adjust stack for 1 </a:t>
            </a:r>
            <a:r>
              <a:rPr lang="en-US" altLang="zh-CN" sz="1800" dirty="0" err="1">
                <a:latin typeface="Times New Roman" panose="02020603050405020304" pitchFamily="18" charset="0"/>
              </a:rPr>
              <a:t>doubleword</a:t>
            </a:r>
            <a:endParaRPr lang="en-US" altLang="zh-CN" sz="1800" dirty="0">
              <a:latin typeface="Times New Roman" panose="02020603050405020304" pitchFamily="18" charset="0"/>
            </a:endParaRP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sd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save x19</a:t>
            </a:r>
          </a:p>
          <a:p>
            <a:pPr lvl="1">
              <a:lnSpc>
                <a:spcPct val="80000"/>
              </a:lnSpc>
              <a:buFont typeface="Wingdings" panose="05000000000000000000" pitchFamily="2" charset="2"/>
              <a:buNone/>
            </a:pPr>
            <a:r>
              <a:rPr lang="en-US" altLang="zh-CN" sz="1800" dirty="0">
                <a:latin typeface="Times New Roman" panose="02020603050405020304" pitchFamily="18" charset="0"/>
              </a:rPr>
              <a:t>                     add    x19, x0, x0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0</a:t>
            </a:r>
          </a:p>
          <a:p>
            <a:pPr lvl="1">
              <a:lnSpc>
                <a:spcPct val="80000"/>
              </a:lnSpc>
              <a:buFont typeface="Wingdings" panose="05000000000000000000" pitchFamily="2" charset="2"/>
              <a:buNone/>
            </a:pPr>
            <a:r>
              <a:rPr lang="en-US" altLang="zh-CN" sz="1800" dirty="0">
                <a:latin typeface="Times New Roman" panose="02020603050405020304" pitchFamily="18" charset="0"/>
              </a:rPr>
              <a:t>        L1:        add   x5, x19, x11                      // address of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x5</a:t>
            </a:r>
          </a:p>
          <a:p>
            <a:pPr lvl="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rPr>
              <a:t>                      </a:t>
            </a:r>
            <a:r>
              <a:rPr lang="en-US" altLang="zh-CN" sz="1800" dirty="0" err="1">
                <a:solidFill>
                  <a:srgbClr val="FF0000"/>
                </a:solidFill>
                <a:latin typeface="Times New Roman" panose="02020603050405020304" pitchFamily="18" charset="0"/>
              </a:rPr>
              <a:t>lbu</a:t>
            </a:r>
            <a:r>
              <a:rPr lang="en-US" altLang="zh-CN" sz="1800" dirty="0">
                <a:solidFill>
                  <a:srgbClr val="FF0000"/>
                </a:solidFill>
                <a:latin typeface="Times New Roman" panose="02020603050405020304" pitchFamily="18" charset="0"/>
              </a:rPr>
              <a:t>   x6, 0(x5)                           </a:t>
            </a:r>
            <a:r>
              <a:rPr lang="en-US" altLang="zh-CN" sz="1800" dirty="0">
                <a:latin typeface="Times New Roman" panose="02020603050405020304" pitchFamily="18" charset="0"/>
              </a:rPr>
              <a:t>// x6  =  y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r>
              <a:rPr lang="en-US" altLang="zh-CN" sz="1800" dirty="0">
                <a:latin typeface="Times New Roman" panose="02020603050405020304" pitchFamily="18" charset="0"/>
              </a:rPr>
              <a:t>                      add   x7, x19, x10                     // address of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in x7</a:t>
            </a:r>
          </a:p>
          <a:p>
            <a:pPr lvl="1">
              <a:lnSpc>
                <a:spcPct val="80000"/>
              </a:lnSpc>
              <a:buFont typeface="Wingdings" panose="05000000000000000000" pitchFamily="2" charset="2"/>
              <a:buNone/>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sb    x6, 0(x7)                            </a:t>
            </a:r>
            <a:r>
              <a:rPr lang="en-US" altLang="zh-CN" sz="1800" dirty="0">
                <a:latin typeface="Times New Roman" panose="02020603050405020304" pitchFamily="18" charset="0"/>
              </a:rPr>
              <a:t>// x[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p>
          <a:p>
            <a:pPr lvl="1">
              <a:lnSpc>
                <a:spcPct val="80000"/>
              </a:lnSpc>
              <a:buFont typeface="Wingdings" panose="05000000000000000000" pitchFamily="2" charset="2"/>
              <a:buNone/>
            </a:pPr>
            <a:endParaRPr lang="en-US" altLang="zh-CN" sz="1800" dirty="0">
              <a:latin typeface="Times New Roman" panose="02020603050405020304" pitchFamily="18" charset="0"/>
            </a:endParaRPr>
          </a:p>
        </p:txBody>
      </p:sp>
      <p:pic>
        <p:nvPicPr>
          <p:cNvPr id="4" name="图片 3">
            <a:extLst>
              <a:ext uri="{FF2B5EF4-FFF2-40B4-BE49-F238E27FC236}">
                <a16:creationId xmlns:a16="http://schemas.microsoft.com/office/drawing/2014/main" id="{CC7E2ADA-76EC-DBCD-91FD-E4A941788E1E}"/>
              </a:ext>
            </a:extLst>
          </p:cNvPr>
          <p:cNvPicPr>
            <a:picLocks noChangeAspect="1"/>
          </p:cNvPicPr>
          <p:nvPr/>
        </p:nvPicPr>
        <p:blipFill>
          <a:blip r:embed="rId4"/>
          <a:stretch>
            <a:fillRect/>
          </a:stretch>
        </p:blipFill>
        <p:spPr>
          <a:xfrm>
            <a:off x="119336" y="1052736"/>
            <a:ext cx="4536504" cy="2041908"/>
          </a:xfrm>
          <a:prstGeom prst="rect">
            <a:avLst/>
          </a:prstGeom>
        </p:spPr>
      </p:pic>
      <p:sp>
        <p:nvSpPr>
          <p:cNvPr id="5" name="Rectangle 2">
            <a:extLst>
              <a:ext uri="{FF2B5EF4-FFF2-40B4-BE49-F238E27FC236}">
                <a16:creationId xmlns:a16="http://schemas.microsoft.com/office/drawing/2014/main" id="{A582D88A-1F3C-6D59-07DC-CE8E30A2E237}"/>
              </a:ext>
            </a:extLst>
          </p:cNvPr>
          <p:cNvSpPr txBox="1">
            <a:spLocks noChangeArrowheads="1"/>
          </p:cNvSpPr>
          <p:nvPr/>
        </p:nvSpPr>
        <p:spPr>
          <a:xfrm>
            <a:off x="4295800" y="3987911"/>
            <a:ext cx="7560840" cy="2476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Font typeface="Wingdings" panose="05000000000000000000" pitchFamily="2" charset="2"/>
              <a:buNone/>
            </a:pPr>
            <a:r>
              <a:rPr lang="zh-CN" altLang="en-US" sz="1800" dirty="0">
                <a:latin typeface="Times New Roman" panose="02020603050405020304" pitchFamily="18" charset="0"/>
              </a:rPr>
              <a:t>                                </a:t>
            </a:r>
            <a:r>
              <a:rPr lang="en-US" altLang="zh-CN" sz="1800" dirty="0" err="1">
                <a:latin typeface="Times New Roman" panose="02020603050405020304" pitchFamily="18" charset="0"/>
              </a:rPr>
              <a:t>beq</a:t>
            </a:r>
            <a:r>
              <a:rPr lang="en-US" altLang="zh-CN" sz="1800" dirty="0">
                <a:latin typeface="Times New Roman" panose="02020603050405020304" pitchFamily="18" charset="0"/>
              </a:rPr>
              <a:t>     x6, x0,  L2</a:t>
            </a:r>
            <a:r>
              <a:rPr lang="zh-CN" altLang="en-US" sz="1800" dirty="0">
                <a:latin typeface="Times New Roman" panose="02020603050405020304" pitchFamily="18" charset="0"/>
              </a:rPr>
              <a:t>                  </a:t>
            </a:r>
            <a:r>
              <a:rPr lang="en-US" altLang="zh-CN" sz="1800" dirty="0">
                <a:latin typeface="Times New Roman" panose="02020603050405020304" pitchFamily="18" charset="0"/>
              </a:rPr>
              <a:t>// if  y[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  0, go to L2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x19, x19, 1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  1</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a:t>
            </a:r>
            <a:r>
              <a:rPr lang="en-US" altLang="zh-CN" sz="1800" dirty="0">
                <a:latin typeface="Times New Roman" panose="02020603050405020304" pitchFamily="18" charset="0"/>
              </a:rPr>
              <a:t>      x0,  L1                       // go to L1 </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L2:     </a:t>
            </a:r>
            <a:r>
              <a:rPr lang="en-US" altLang="zh-CN" sz="1800" dirty="0" err="1">
                <a:latin typeface="Times New Roman" panose="02020603050405020304" pitchFamily="18" charset="0"/>
              </a:rPr>
              <a:t>ld</a:t>
            </a:r>
            <a:r>
              <a:rPr lang="en-US" altLang="zh-CN" sz="1800" dirty="0">
                <a:latin typeface="Times New Roman" panose="02020603050405020304" pitchFamily="18" charset="0"/>
              </a:rPr>
              <a:t>       x19, 0(</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 restore x19</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sp</a:t>
            </a:r>
            <a:r>
              <a:rPr lang="en-US" altLang="zh-CN" sz="1800" dirty="0">
                <a:latin typeface="Times New Roman" panose="02020603050405020304" pitchFamily="18" charset="0"/>
              </a:rPr>
              <a:t>, 8                    // pop 1 doubleword off stack</a:t>
            </a:r>
          </a:p>
          <a:p>
            <a:pPr fontAlgn="auto">
              <a:spcAft>
                <a:spcPts val="0"/>
              </a:spcAft>
              <a:buClrTx/>
              <a:buFont typeface="Wingdings" panose="05000000000000000000" pitchFamily="2" charset="2"/>
              <a:buNone/>
            </a:pPr>
            <a:r>
              <a:rPr lang="en-US" altLang="zh-CN" sz="1800" dirty="0">
                <a:latin typeface="Times New Roman" panose="02020603050405020304" pitchFamily="18" charset="0"/>
              </a:rPr>
              <a:t>                                 </a:t>
            </a:r>
            <a:r>
              <a:rPr lang="en-US" altLang="zh-CN" sz="1800" dirty="0" err="1">
                <a:latin typeface="Times New Roman" panose="02020603050405020304" pitchFamily="18" charset="0"/>
              </a:rPr>
              <a:t>jalr</a:t>
            </a:r>
            <a:r>
              <a:rPr lang="en-US" altLang="zh-CN" sz="1800" dirty="0">
                <a:latin typeface="Times New Roman" panose="02020603050405020304" pitchFamily="18" charset="0"/>
              </a:rPr>
              <a:t>    x0,  0(x1)                    // return</a:t>
            </a:r>
          </a:p>
        </p:txBody>
      </p:sp>
    </p:spTree>
    <p:extLst>
      <p:ext uri="{BB962C8B-B14F-4D97-AF65-F5344CB8AC3E}">
        <p14:creationId xmlns:p14="http://schemas.microsoft.com/office/powerpoint/2010/main" val="2934015915"/>
      </p:ext>
    </p:extLst>
  </p:cSld>
  <p:clrMapOvr>
    <a:masterClrMapping/>
  </p:clrMapOvr>
  <p:transition spd="med">
    <p:random/>
    <p:sndAc>
      <p:stSnd>
        <p:snd r:embed="rId3" name="chimes.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1991544" y="1196752"/>
            <a:ext cx="8540750" cy="4896544"/>
          </a:xfrm>
        </p:spPr>
        <p:txBody>
          <a:bodyPr/>
          <a:lstStyle/>
          <a:p>
            <a:pPr>
              <a:buFont typeface="Wingdings" panose="05000000000000000000" pitchFamily="2" charset="2"/>
              <a:buNone/>
            </a:pPr>
            <a:r>
              <a:rPr lang="en-US" altLang="zh-CN" dirty="0"/>
              <a:t>Optimization for example</a:t>
            </a:r>
          </a:p>
          <a:p>
            <a:pPr lvl="1"/>
            <a:r>
              <a:rPr lang="en-US" altLang="zh-CN" dirty="0"/>
              <a:t> </a:t>
            </a:r>
            <a:r>
              <a:rPr lang="en-US" altLang="zh-CN" dirty="0" err="1"/>
              <a:t>strcpy</a:t>
            </a:r>
            <a:r>
              <a:rPr lang="en-US" altLang="zh-CN" dirty="0"/>
              <a:t> is a leaf procedure</a:t>
            </a:r>
          </a:p>
          <a:p>
            <a:pPr lvl="1"/>
            <a:r>
              <a:rPr lang="en-US" altLang="zh-CN" dirty="0"/>
              <a:t> Allocate  </a:t>
            </a:r>
            <a:r>
              <a:rPr lang="en-US" altLang="zh-CN" dirty="0" err="1"/>
              <a:t>i</a:t>
            </a:r>
            <a:r>
              <a:rPr lang="en-US" altLang="zh-CN" dirty="0"/>
              <a:t>  to a temporary register x28</a:t>
            </a:r>
          </a:p>
          <a:p>
            <a:r>
              <a:rPr lang="en-US" altLang="zh-CN" dirty="0"/>
              <a:t> </a:t>
            </a:r>
            <a:r>
              <a:rPr lang="en-US" altLang="zh-CN" dirty="0">
                <a:solidFill>
                  <a:srgbClr val="0000FF"/>
                </a:solidFill>
              </a:rPr>
              <a:t>For a leaf procedure</a:t>
            </a:r>
          </a:p>
          <a:p>
            <a:pPr lvl="1"/>
            <a:r>
              <a:rPr lang="en-US" altLang="zh-CN" dirty="0"/>
              <a:t> The compiler exhausts all temporary registers </a:t>
            </a:r>
          </a:p>
          <a:p>
            <a:pPr lvl="1"/>
            <a:r>
              <a:rPr lang="en-US" altLang="zh-CN" dirty="0"/>
              <a:t> Then use the registers it must save</a:t>
            </a:r>
          </a:p>
        </p:txBody>
      </p:sp>
    </p:spTree>
    <p:extLst>
      <p:ext uri="{BB962C8B-B14F-4D97-AF65-F5344CB8AC3E}">
        <p14:creationId xmlns:p14="http://schemas.microsoft.com/office/powerpoint/2010/main" val="1549999668"/>
      </p:ext>
    </p:extLst>
  </p:cSld>
  <p:clrMapOvr>
    <a:masterClrMapping/>
  </p:clrMapOvr>
  <p:transition spd="med">
    <p:random/>
    <p:sndAc>
      <p:stSnd>
        <p:snd r:embed="rId3" name="chimes.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fontScale="90000"/>
          </a:bodyPr>
          <a:lstStyle/>
          <a:p>
            <a:pPr algn="ctr"/>
            <a:r>
              <a:rPr lang="en-US" altLang="zh-CN" sz="6000" b="1" dirty="0">
                <a:solidFill>
                  <a:schemeClr val="accent1">
                    <a:lumMod val="50000"/>
                  </a:schemeClr>
                </a:solidFill>
              </a:rPr>
              <a:t>10 RISC-V Addressing for Wide Immediate &amp; Addresses</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919723844"/>
      </p:ext>
    </p:extLst>
  </p:cSld>
  <p:clrMapOvr>
    <a:masterClrMapping/>
  </p:clrMapOvr>
  <p:transition spd="med">
    <p:random/>
    <p:sndAc>
      <p:stSnd>
        <p:snd r:embed="rId2" name="chimes.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txBox="1">
            <a:spLocks noChangeArrowheads="1"/>
          </p:cNvSpPr>
          <p:nvPr/>
        </p:nvSpPr>
        <p:spPr bwMode="auto">
          <a:xfrm>
            <a:off x="689547" y="1096171"/>
            <a:ext cx="8270875"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cs typeface="楷体_GB231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400">
                <a:solidFill>
                  <a:schemeClr val="tx1"/>
                </a:solidFill>
                <a:latin typeface="+mn-lt"/>
                <a:ea typeface="宋体" pitchFamily="2" charset="-122"/>
                <a:cs typeface="楷体_GB231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cs typeface="楷体_GB231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cs typeface="楷体_GB231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eaLnBrk="1" hangingPunct="1">
              <a:defRPr/>
            </a:pPr>
            <a:r>
              <a:rPr lang="en-US" altLang="en-US" sz="2800" b="0" kern="0" dirty="0"/>
              <a:t>Most constants are small</a:t>
            </a:r>
          </a:p>
          <a:p>
            <a:pPr lvl="1" eaLnBrk="1" hangingPunct="1">
              <a:defRPr/>
            </a:pPr>
            <a:r>
              <a:rPr lang="en-US" altLang="en-US" sz="2400" b="0" kern="0" dirty="0"/>
              <a:t>12-bit immediate is sufficient</a:t>
            </a:r>
          </a:p>
          <a:p>
            <a:pPr eaLnBrk="1" hangingPunct="1">
              <a:defRPr/>
            </a:pPr>
            <a:r>
              <a:rPr lang="en-US" altLang="en-US" sz="2800" b="0" kern="0" dirty="0"/>
              <a:t>For the occasional 32-bit constant</a:t>
            </a:r>
          </a:p>
          <a:p>
            <a:pPr eaLnBrk="1" hangingPunct="1">
              <a:buFont typeface="Wingdings" panose="05000000000000000000" pitchFamily="2" charset="2"/>
              <a:buNone/>
              <a:defRPr/>
            </a:pPr>
            <a:r>
              <a:rPr lang="en-US" altLang="en-US" sz="2800" b="0" kern="0" dirty="0"/>
              <a:t>	  </a:t>
            </a:r>
            <a:r>
              <a:rPr lang="en-US" altLang="en-US" b="0" kern="0" dirty="0" err="1">
                <a:solidFill>
                  <a:srgbClr val="FF0000"/>
                </a:solidFill>
                <a:latin typeface="Lucida Console" panose="020B0609040504020204" pitchFamily="49" charset="0"/>
              </a:rPr>
              <a:t>lui</a:t>
            </a:r>
            <a:r>
              <a:rPr lang="en-US" altLang="en-US" b="0" kern="0" dirty="0">
                <a:solidFill>
                  <a:srgbClr val="FF0000"/>
                </a:solidFill>
                <a:latin typeface="Lucida Console" panose="020B0609040504020204" pitchFamily="49" charset="0"/>
              </a:rPr>
              <a:t> </a:t>
            </a:r>
            <a:r>
              <a:rPr lang="en-US" altLang="en-US" b="0" kern="0" dirty="0" err="1">
                <a:solidFill>
                  <a:srgbClr val="FF0000"/>
                </a:solidFill>
                <a:latin typeface="Lucida Console" panose="020B0609040504020204" pitchFamily="49" charset="0"/>
              </a:rPr>
              <a:t>rd</a:t>
            </a:r>
            <a:r>
              <a:rPr lang="en-US" altLang="en-US" b="0" kern="0" dirty="0">
                <a:solidFill>
                  <a:srgbClr val="FF0000"/>
                </a:solidFill>
                <a:latin typeface="Lucida Console" panose="020B0609040504020204" pitchFamily="49" charset="0"/>
              </a:rPr>
              <a:t>, constant</a:t>
            </a:r>
            <a:endParaRPr lang="en-US" altLang="en-US" b="0" kern="0" dirty="0"/>
          </a:p>
          <a:p>
            <a:pPr lvl="1" eaLnBrk="1" hangingPunct="1">
              <a:defRPr/>
            </a:pPr>
            <a:endParaRPr lang="en-US" altLang="en-US" b="0" kern="0" dirty="0"/>
          </a:p>
          <a:p>
            <a:pPr lvl="1" eaLnBrk="1" hangingPunct="1">
              <a:defRPr/>
            </a:pPr>
            <a:r>
              <a:rPr lang="en-US" altLang="en-US" sz="1800" b="0" kern="0" dirty="0"/>
              <a:t>Copies 20-bit constant to bits [31:12] of </a:t>
            </a:r>
            <a:r>
              <a:rPr lang="en-US" altLang="en-US" sz="1800" b="0" kern="0" dirty="0" err="1"/>
              <a:t>rd</a:t>
            </a:r>
            <a:endParaRPr lang="en-US" altLang="en-US" sz="1800" b="0" kern="0" dirty="0"/>
          </a:p>
          <a:p>
            <a:pPr lvl="1" eaLnBrk="1" hangingPunct="1">
              <a:defRPr/>
            </a:pPr>
            <a:r>
              <a:rPr lang="en-US" altLang="en-US" sz="1800" b="0" kern="0" dirty="0"/>
              <a:t>Extends bit 31 to bits [63:32]</a:t>
            </a:r>
          </a:p>
          <a:p>
            <a:pPr lvl="1" eaLnBrk="1" hangingPunct="1">
              <a:defRPr/>
            </a:pPr>
            <a:r>
              <a:rPr lang="en-US" altLang="en-US" sz="1800" b="0" kern="0" dirty="0"/>
              <a:t>Clears bits [11:0] of </a:t>
            </a:r>
            <a:r>
              <a:rPr lang="en-US" altLang="en-US" sz="1800" b="0" kern="0" dirty="0" err="1"/>
              <a:t>rd</a:t>
            </a:r>
            <a:r>
              <a:rPr lang="en-US" altLang="en-US" sz="1800" b="0" kern="0" dirty="0"/>
              <a:t> to 0</a:t>
            </a:r>
          </a:p>
        </p:txBody>
      </p:sp>
      <p:sp>
        <p:nvSpPr>
          <p:cNvPr id="175108" name="Text Box 5"/>
          <p:cNvSpPr txBox="1">
            <a:spLocks noChangeArrowheads="1"/>
          </p:cNvSpPr>
          <p:nvPr/>
        </p:nvSpPr>
        <p:spPr bwMode="auto">
          <a:xfrm>
            <a:off x="5493544" y="4191001"/>
            <a:ext cx="42624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200" dirty="0" err="1">
                <a:latin typeface="Lucida Console" panose="020B0609040504020204" pitchFamily="49" charset="0"/>
                <a:ea typeface="Arial Unicode MS" panose="020B0604020202020204" pitchFamily="34" charset="-122"/>
                <a:cs typeface="Arial Unicode MS" panose="020B0604020202020204" pitchFamily="34" charset="-122"/>
              </a:rPr>
              <a:t>lui</a:t>
            </a:r>
            <a:r>
              <a:rPr lang="en-US" altLang="en-US" sz="2200" dirty="0">
                <a:latin typeface="Lucida Console" panose="020B0609040504020204" pitchFamily="49" charset="0"/>
                <a:ea typeface="Arial Unicode MS" panose="020B0604020202020204" pitchFamily="34" charset="-122"/>
                <a:cs typeface="Arial Unicode MS" panose="020B0604020202020204" pitchFamily="34" charset="-122"/>
              </a:rPr>
              <a:t> x19, 976  // 0x003D0</a:t>
            </a:r>
            <a:endParaRPr lang="en-AU" altLang="en-US" sz="22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75109" name="矩形 1"/>
          <p:cNvSpPr>
            <a:spLocks noChangeArrowheads="1"/>
          </p:cNvSpPr>
          <p:nvPr/>
        </p:nvSpPr>
        <p:spPr bwMode="auto">
          <a:xfrm>
            <a:off x="5087888" y="2788444"/>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
                <a:schemeClr val="accent2"/>
              </a:buClr>
              <a:buSzPct val="85000"/>
              <a:buFont typeface="Wingdings" panose="05000000000000000000" pitchFamily="2" charset="2"/>
              <a:buNone/>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imm</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[31:12]     |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eaLnBrk="1" hangingPunct="1">
              <a:lnSpc>
                <a:spcPct val="90000"/>
              </a:lnSpc>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20bits              5 bits       7 bits</a:t>
            </a:r>
            <a:endParaRPr lang="zh-CN" altLang="en-US"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175110" name="文本框 1"/>
          <p:cNvSpPr txBox="1">
            <a:spLocks noChangeArrowheads="1"/>
          </p:cNvSpPr>
          <p:nvPr/>
        </p:nvSpPr>
        <p:spPr bwMode="auto">
          <a:xfrm>
            <a:off x="9912424" y="2788444"/>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U-type format</a:t>
            </a:r>
            <a:endPar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1878894024"/>
              </p:ext>
            </p:extLst>
          </p:nvPr>
        </p:nvGraphicFramePr>
        <p:xfrm>
          <a:off x="3287688" y="4750595"/>
          <a:ext cx="7391400" cy="565150"/>
        </p:xfrm>
        <a:graphic>
          <a:graphicData uri="http://schemas.openxmlformats.org/drawingml/2006/table">
            <a:tbl>
              <a:tblPr/>
              <a:tblGrid>
                <a:gridCol w="5046010">
                  <a:extLst>
                    <a:ext uri="{9D8B030D-6E8A-4147-A177-3AD203B41FA5}">
                      <a16:colId xmlns:a16="http://schemas.microsoft.com/office/drawing/2014/main" val="2998762849"/>
                    </a:ext>
                  </a:extLst>
                </a:gridCol>
                <a:gridCol w="1055820">
                  <a:extLst>
                    <a:ext uri="{9D8B030D-6E8A-4147-A177-3AD203B41FA5}">
                      <a16:colId xmlns:a16="http://schemas.microsoft.com/office/drawing/2014/main" val="1782306373"/>
                    </a:ext>
                  </a:extLst>
                </a:gridCol>
                <a:gridCol w="1289570">
                  <a:extLst>
                    <a:ext uri="{9D8B030D-6E8A-4147-A177-3AD203B41FA5}">
                      <a16:colId xmlns:a16="http://schemas.microsoft.com/office/drawing/2014/main" val="4093931861"/>
                    </a:ext>
                  </a:extLst>
                </a:gridCol>
              </a:tblGrid>
              <a:tr h="213437">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31                                                                                                     12</a:t>
                      </a:r>
                    </a:p>
                  </a:txBody>
                  <a:tcPr marL="91438" marR="91438" marT="0" marB="0" anchor="b"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17995"/>
                  </a:ext>
                </a:extLst>
              </a:tr>
              <a:tr h="3517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lang="en-US" altLang="en-US" sz="2000" dirty="0"/>
                        <a:t>0000 0000 0011 1101 0000</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10011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011 0111</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68003481"/>
              </p:ext>
            </p:extLst>
          </p:nvPr>
        </p:nvGraphicFramePr>
        <p:xfrm>
          <a:off x="3274988" y="5785645"/>
          <a:ext cx="7392988" cy="350838"/>
        </p:xfrm>
        <a:graphic>
          <a:graphicData uri="http://schemas.openxmlformats.org/drawingml/2006/table">
            <a:tbl>
              <a:tblPr/>
              <a:tblGrid>
                <a:gridCol w="5047093">
                  <a:extLst>
                    <a:ext uri="{9D8B030D-6E8A-4147-A177-3AD203B41FA5}">
                      <a16:colId xmlns:a16="http://schemas.microsoft.com/office/drawing/2014/main" val="2998762849"/>
                    </a:ext>
                  </a:extLst>
                </a:gridCol>
                <a:gridCol w="1056047">
                  <a:extLst>
                    <a:ext uri="{9D8B030D-6E8A-4147-A177-3AD203B41FA5}">
                      <a16:colId xmlns:a16="http://schemas.microsoft.com/office/drawing/2014/main" val="1782306373"/>
                    </a:ext>
                  </a:extLst>
                </a:gridCol>
                <a:gridCol w="1289848">
                  <a:extLst>
                    <a:ext uri="{9D8B030D-6E8A-4147-A177-3AD203B41FA5}">
                      <a16:colId xmlns:a16="http://schemas.microsoft.com/office/drawing/2014/main" val="4093931861"/>
                    </a:ext>
                  </a:extLst>
                </a:gridCol>
              </a:tblGrid>
              <a:tr h="350838">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1200" noProof="0" dirty="0">
                          <a:solidFill>
                            <a:schemeClr val="tx1"/>
                          </a:solidFill>
                          <a:latin typeface="Arial"/>
                          <a:ea typeface="宋体"/>
                          <a:cs typeface="+mn-cs"/>
                        </a:rPr>
                        <a:t>0000 0000 0011 1101 0000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rPr>
                        <a:t>0000000</a:t>
                      </a: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010245"/>
                  </a:ext>
                </a:extLst>
              </a:tr>
            </a:tbl>
          </a:graphicData>
        </a:graphic>
      </p:graphicFrame>
      <p:sp>
        <p:nvSpPr>
          <p:cNvPr id="175134" name="文本框 17"/>
          <p:cNvSpPr txBox="1">
            <a:spLocks noChangeArrowheads="1"/>
          </p:cNvSpPr>
          <p:nvPr/>
        </p:nvSpPr>
        <p:spPr bwMode="auto">
          <a:xfrm>
            <a:off x="8931251" y="527288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Filling zero</a:t>
            </a:r>
            <a:endParaRPr lang="zh-CN" altLang="en-US"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5" name="Line 74"/>
          <p:cNvSpPr>
            <a:spLocks noChangeShapeType="1"/>
          </p:cNvSpPr>
          <p:nvPr/>
        </p:nvSpPr>
        <p:spPr bwMode="auto">
          <a:xfrm>
            <a:off x="5592738" y="5417345"/>
            <a:ext cx="0" cy="36830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文本框 19"/>
          <p:cNvSpPr txBox="1">
            <a:spLocks noChangeArrowheads="1"/>
          </p:cNvSpPr>
          <p:nvPr/>
        </p:nvSpPr>
        <p:spPr bwMode="auto">
          <a:xfrm>
            <a:off x="1933551" y="4933158"/>
            <a:ext cx="129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Instruction</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7" name="文本框 20"/>
          <p:cNvSpPr txBox="1">
            <a:spLocks noChangeArrowheads="1"/>
          </p:cNvSpPr>
          <p:nvPr/>
        </p:nvSpPr>
        <p:spPr bwMode="auto">
          <a:xfrm>
            <a:off x="1946251" y="5777708"/>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Register</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8" name="Line 74"/>
          <p:cNvSpPr>
            <a:spLocks noChangeShapeType="1"/>
          </p:cNvSpPr>
          <p:nvPr/>
        </p:nvSpPr>
        <p:spPr bwMode="auto">
          <a:xfrm>
            <a:off x="9553551" y="5623720"/>
            <a:ext cx="0" cy="173038"/>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对象 4">
            <a:extLst>
              <a:ext uri="{FF2B5EF4-FFF2-40B4-BE49-F238E27FC236}">
                <a16:creationId xmlns:a16="http://schemas.microsoft.com/office/drawing/2014/main" id="{B4464856-1D05-89FB-B75F-48752301EB02}"/>
              </a:ext>
            </a:extLst>
          </p:cNvPr>
          <p:cNvGraphicFramePr>
            <a:graphicFrameLocks noChangeAspect="1"/>
          </p:cNvGraphicFramePr>
          <p:nvPr>
            <p:extLst>
              <p:ext uri="{D42A27DB-BD31-4B8C-83A1-F6EECF244321}">
                <p14:modId xmlns:p14="http://schemas.microsoft.com/office/powerpoint/2010/main" val="3693135937"/>
              </p:ext>
            </p:extLst>
          </p:nvPr>
        </p:nvGraphicFramePr>
        <p:xfrm>
          <a:off x="5632169" y="1639093"/>
          <a:ext cx="667068" cy="454819"/>
        </p:xfrm>
        <a:graphic>
          <a:graphicData uri="http://schemas.openxmlformats.org/presentationml/2006/ole">
            <mc:AlternateContent xmlns:mc="http://schemas.openxmlformats.org/markup-compatibility/2006">
              <mc:Choice xmlns:v="urn:schemas-microsoft-com:vml" Requires="v">
                <p:oleObj name="Equation" r:id="rId4" imgW="279360" imgH="190440" progId="Equation.DSMT4">
                  <p:embed/>
                </p:oleObj>
              </mc:Choice>
              <mc:Fallback>
                <p:oleObj name="Equation" r:id="rId4" imgW="279360" imgH="190440" progId="Equation.DSMT4">
                  <p:embed/>
                  <p:pic>
                    <p:nvPicPr>
                      <p:cNvPr id="0" name=""/>
                      <p:cNvPicPr/>
                      <p:nvPr/>
                    </p:nvPicPr>
                    <p:blipFill>
                      <a:blip r:embed="rId5"/>
                      <a:stretch>
                        <a:fillRect/>
                      </a:stretch>
                    </p:blipFill>
                    <p:spPr>
                      <a:xfrm>
                        <a:off x="5632169" y="1639093"/>
                        <a:ext cx="667068" cy="454819"/>
                      </a:xfrm>
                      <a:prstGeom prst="rect">
                        <a:avLst/>
                      </a:prstGeom>
                    </p:spPr>
                  </p:pic>
                </p:oleObj>
              </mc:Fallback>
            </mc:AlternateContent>
          </a:graphicData>
        </a:graphic>
      </p:graphicFrame>
    </p:spTree>
    <p:extLst>
      <p:ext uri="{BB962C8B-B14F-4D97-AF65-F5344CB8AC3E}">
        <p14:creationId xmlns:p14="http://schemas.microsoft.com/office/powerpoint/2010/main" val="867334703"/>
      </p:ext>
    </p:extLst>
  </p:cSld>
  <p:clrMapOvr>
    <a:masterClrMapping/>
  </p:clrMapOvr>
  <p:transition spd="med">
    <p:random/>
    <p:sndAc>
      <p:stSnd>
        <p:snd r:embed="rId3" name="chimes.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Grp="1" noChangeArrowheads="1"/>
          </p:cNvSpPr>
          <p:nvPr>
            <p:ph type="title"/>
          </p:nvPr>
        </p:nvSpPr>
        <p:spPr>
          <a:xfrm>
            <a:off x="1487488" y="236363"/>
            <a:ext cx="8259763" cy="762000"/>
          </a:xfrm>
        </p:spPr>
        <p:txBody>
          <a:bodyPr/>
          <a:lstStyle/>
          <a:p>
            <a:pPr eaLnBrk="1" hangingPunct="1">
              <a:defRPr/>
            </a:pPr>
            <a:r>
              <a:rPr lang="en-US" altLang="en-US" dirty="0"/>
              <a:t>32-bit Constants</a:t>
            </a:r>
            <a:endParaRPr lang="en-AU" altLang="en-US" dirty="0"/>
          </a:p>
        </p:txBody>
      </p:sp>
      <p:sp>
        <p:nvSpPr>
          <p:cNvPr id="87043" name="Rectangle 3"/>
          <p:cNvSpPr>
            <a:spLocks noGrp="1" noRot="1" noChangeArrowheads="1"/>
          </p:cNvSpPr>
          <p:nvPr>
            <p:ph idx="1"/>
          </p:nvPr>
        </p:nvSpPr>
        <p:spPr>
          <a:xfrm>
            <a:off x="215081" y="1023740"/>
            <a:ext cx="12313889" cy="4970463"/>
          </a:xfrm>
        </p:spPr>
        <p:txBody>
          <a:bodyPr/>
          <a:lstStyle/>
          <a:p>
            <a:pPr eaLnBrk="1" hangingPunct="1">
              <a:spcBef>
                <a:spcPts val="600"/>
              </a:spcBef>
              <a:defRPr/>
            </a:pPr>
            <a:r>
              <a:rPr lang="en-US" altLang="zh-CN" sz="2800" dirty="0"/>
              <a:t>Example 2.19    </a:t>
            </a:r>
            <a:r>
              <a:rPr lang="en-US" altLang="zh-CN" dirty="0"/>
              <a:t>Loading a 32-bit constant</a:t>
            </a:r>
          </a:p>
          <a:p>
            <a:pPr lvl="1" eaLnBrk="1" hangingPunct="1">
              <a:spcBef>
                <a:spcPts val="600"/>
              </a:spcBef>
              <a:defRPr/>
            </a:pPr>
            <a:r>
              <a:rPr lang="en-US" altLang="zh-CN" sz="2400" dirty="0"/>
              <a:t> The 32-bit constant:</a:t>
            </a:r>
          </a:p>
          <a:p>
            <a:pPr lvl="1" eaLnBrk="1" hangingPunct="1">
              <a:spcBef>
                <a:spcPts val="600"/>
              </a:spcBef>
              <a:buFont typeface="Wingdings" panose="05000000000000000000" pitchFamily="2" charset="2"/>
              <a:buNone/>
              <a:defRPr/>
            </a:pPr>
            <a:r>
              <a:rPr lang="en-US" altLang="zh-CN" dirty="0"/>
              <a:t>   </a:t>
            </a:r>
            <a:r>
              <a:rPr lang="en-US" altLang="zh-CN" sz="1800" b="1" dirty="0"/>
              <a:t>0000 0000 0011 1101</a:t>
            </a:r>
            <a:r>
              <a:rPr lang="en-US" altLang="zh-CN" sz="1800" dirty="0"/>
              <a:t> </a:t>
            </a:r>
            <a:r>
              <a:rPr lang="en-US" altLang="zh-CN" sz="1800" b="1" dirty="0"/>
              <a:t>0000</a:t>
            </a:r>
            <a:r>
              <a:rPr lang="en-US" altLang="zh-CN" sz="1800" dirty="0"/>
              <a:t>  </a:t>
            </a:r>
            <a:r>
              <a:rPr lang="en-US" altLang="zh-CN" sz="1800" b="1" i="1" dirty="0">
                <a:solidFill>
                  <a:srgbClr val="C00000"/>
                </a:solidFill>
              </a:rPr>
              <a:t>1</a:t>
            </a:r>
            <a:r>
              <a:rPr lang="en-US" altLang="zh-CN" sz="1800" i="1" dirty="0"/>
              <a:t>001 0000 0000    </a:t>
            </a:r>
            <a:r>
              <a:rPr lang="en-US" altLang="zh-CN" sz="1800" dirty="0"/>
              <a:t>(976*16</a:t>
            </a:r>
            <a:r>
              <a:rPr lang="en-US" altLang="zh-CN" sz="1800" baseline="30000" dirty="0"/>
              <a:t>3</a:t>
            </a:r>
            <a:r>
              <a:rPr lang="en-US" altLang="zh-CN" sz="1800" dirty="0"/>
              <a:t>	+ 2304=4000000)</a:t>
            </a:r>
            <a:r>
              <a:rPr lang="en-US" altLang="zh-CN" sz="1800" baseline="-25000" dirty="0"/>
              <a:t>10</a:t>
            </a:r>
          </a:p>
          <a:p>
            <a:pPr lvl="1" eaLnBrk="1" hangingPunct="1">
              <a:spcBef>
                <a:spcPts val="600"/>
              </a:spcBef>
              <a:defRPr/>
            </a:pPr>
            <a:r>
              <a:rPr lang="en-US" altLang="zh-CN" sz="2400" dirty="0"/>
              <a:t> </a:t>
            </a:r>
            <a:r>
              <a:rPr lang="en-US" altLang="zh-CN" sz="2400" dirty="0">
                <a:solidFill>
                  <a:srgbClr val="0000FF"/>
                </a:solidFill>
              </a:rPr>
              <a:t>RISC V code:</a:t>
            </a:r>
          </a:p>
          <a:p>
            <a:pPr lvl="1" eaLnBrk="1" hangingPunct="1">
              <a:spcBef>
                <a:spcPts val="600"/>
              </a:spcBef>
              <a:buFont typeface="Wingdings" panose="05000000000000000000" pitchFamily="2" charset="2"/>
              <a:buNone/>
              <a:defRPr/>
            </a:pPr>
            <a:r>
              <a:rPr lang="en-US" altLang="zh-CN" dirty="0"/>
              <a:t>         </a:t>
            </a:r>
            <a:r>
              <a:rPr lang="en-US" altLang="zh-CN" dirty="0" err="1"/>
              <a:t>lui</a:t>
            </a:r>
            <a:r>
              <a:rPr lang="en-US" altLang="zh-CN" dirty="0"/>
              <a:t>     s3, 976           #  976 decimal  </a:t>
            </a:r>
            <a:r>
              <a:rPr lang="en-US" altLang="zh-CN" sz="2000" dirty="0"/>
              <a:t>=  0000 0000 0011 1101  0000 </a:t>
            </a:r>
            <a:r>
              <a:rPr lang="en-US" altLang="zh-CN" dirty="0"/>
              <a:t>binary</a:t>
            </a:r>
          </a:p>
          <a:p>
            <a:pPr lvl="1" eaLnBrk="1" hangingPunct="1">
              <a:spcBef>
                <a:spcPts val="600"/>
              </a:spcBef>
              <a:buFont typeface="Wingdings" panose="05000000000000000000" pitchFamily="2" charset="2"/>
              <a:buNone/>
              <a:defRPr/>
            </a:pPr>
            <a:r>
              <a:rPr lang="en-US" altLang="zh-CN" dirty="0"/>
              <a:t>       (The value of s3 afterward is: </a:t>
            </a:r>
            <a:r>
              <a:rPr lang="en-US" altLang="zh-CN" sz="2000" dirty="0">
                <a:solidFill>
                  <a:srgbClr val="FF0066"/>
                </a:solidFill>
              </a:rPr>
              <a:t>0000 0000 0011 1101  0000 </a:t>
            </a:r>
            <a:r>
              <a:rPr lang="en-US" altLang="zh-CN" sz="2000" dirty="0"/>
              <a:t>0000 0000 0000</a:t>
            </a:r>
            <a:r>
              <a:rPr lang="en-US" altLang="zh-CN" dirty="0"/>
              <a:t>)</a:t>
            </a:r>
          </a:p>
          <a:p>
            <a:pPr lvl="1" eaLnBrk="1" hangingPunct="1">
              <a:spcBef>
                <a:spcPts val="600"/>
              </a:spcBef>
              <a:buFont typeface="Wingdings" panose="05000000000000000000" pitchFamily="2" charset="2"/>
              <a:buNone/>
              <a:defRPr/>
            </a:pPr>
            <a:r>
              <a:rPr lang="en-US" altLang="zh-CN" dirty="0"/>
              <a:t>         </a:t>
            </a:r>
            <a:r>
              <a:rPr lang="en-US" altLang="zh-CN" dirty="0" err="1"/>
              <a:t>addi</a:t>
            </a:r>
            <a:r>
              <a:rPr lang="en-US" altLang="zh-CN" dirty="0"/>
              <a:t>  s3, s3, 2304   #  2304 decimal  = </a:t>
            </a:r>
            <a:r>
              <a:rPr lang="en-US" altLang="zh-CN" sz="2000" b="1" dirty="0">
                <a:solidFill>
                  <a:srgbClr val="C00000"/>
                </a:solidFill>
              </a:rPr>
              <a:t>1</a:t>
            </a:r>
            <a:r>
              <a:rPr lang="en-US" altLang="zh-CN" sz="2000" dirty="0"/>
              <a:t>001 0000 0000 </a:t>
            </a:r>
            <a:r>
              <a:rPr lang="en-US" altLang="zh-CN" dirty="0"/>
              <a:t>binary</a:t>
            </a:r>
          </a:p>
          <a:p>
            <a:pPr lvl="1" eaLnBrk="1" hangingPunct="1">
              <a:spcBef>
                <a:spcPts val="600"/>
              </a:spcBef>
              <a:buFont typeface="Wingdings" panose="05000000000000000000" pitchFamily="2" charset="2"/>
              <a:buNone/>
              <a:defRPr/>
            </a:pPr>
            <a:r>
              <a:rPr lang="en-US" altLang="zh-CN" dirty="0"/>
              <a:t>The value of s3 afterward is: </a:t>
            </a:r>
          </a:p>
          <a:p>
            <a:pPr marL="0" indent="0" eaLnBrk="1" hangingPunct="1">
              <a:spcBef>
                <a:spcPts val="600"/>
              </a:spcBef>
              <a:buFont typeface="Wingdings" panose="05000000000000000000" pitchFamily="2" charset="2"/>
              <a:buNone/>
              <a:defRPr/>
            </a:pPr>
            <a:endParaRPr lang="en-US" altLang="zh-CN" dirty="0"/>
          </a:p>
          <a:p>
            <a:pPr eaLnBrk="1" hangingPunct="1">
              <a:spcBef>
                <a:spcPts val="600"/>
              </a:spcBef>
              <a:defRPr/>
            </a:pPr>
            <a:endParaRPr lang="en-US" altLang="zh-CN" sz="2800" dirty="0"/>
          </a:p>
          <a:p>
            <a:pPr eaLnBrk="1" hangingPunct="1">
              <a:spcBef>
                <a:spcPts val="600"/>
              </a:spcBef>
              <a:defRPr/>
            </a:pPr>
            <a:r>
              <a:rPr lang="en-US" altLang="zh-CN" sz="2800" dirty="0"/>
              <a:t>Note</a:t>
            </a:r>
            <a:r>
              <a:rPr lang="zh-CN" altLang="en-US" sz="2800" dirty="0"/>
              <a:t>：</a:t>
            </a:r>
            <a:r>
              <a:rPr lang="en-US" altLang="zh-CN" sz="2800" dirty="0"/>
              <a:t>Why does it need two steps?</a:t>
            </a:r>
          </a:p>
        </p:txBody>
      </p:sp>
      <p:grpSp>
        <p:nvGrpSpPr>
          <p:cNvPr id="177156" name="组合 3"/>
          <p:cNvGrpSpPr>
            <a:grpSpLocks/>
          </p:cNvGrpSpPr>
          <p:nvPr/>
        </p:nvGrpSpPr>
        <p:grpSpPr bwMode="auto">
          <a:xfrm>
            <a:off x="2135560" y="4725147"/>
            <a:ext cx="8629650" cy="341313"/>
            <a:chOff x="1786829" y="4508540"/>
            <a:chExt cx="8629650" cy="340886"/>
          </a:xfrm>
        </p:grpSpPr>
        <p:sp>
          <p:nvSpPr>
            <p:cNvPr id="9" name="Rectangle 11"/>
            <p:cNvSpPr>
              <a:spLocks noChangeArrowheads="1"/>
            </p:cNvSpPr>
            <p:nvPr/>
          </p:nvSpPr>
          <p:spPr bwMode="auto">
            <a:xfrm>
              <a:off x="6141342" y="4508540"/>
              <a:ext cx="2611437" cy="340886"/>
            </a:xfrm>
            <a:prstGeom prst="rect">
              <a:avLst/>
            </a:prstGeom>
            <a:solidFill>
              <a:srgbClr val="ECEAAC"/>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fontAlgn="auto" hangingPunct="1">
                <a:spcBef>
                  <a:spcPct val="0"/>
                </a:spcBef>
                <a:spcAft>
                  <a:spcPts val="0"/>
                </a:spcAft>
                <a:buClrTx/>
                <a:buSzTx/>
                <a:buFont typeface="Wingdings" panose="05000000000000000000" pitchFamily="2" charset="2"/>
                <a:buNone/>
                <a:defRPr/>
              </a:pPr>
              <a:r>
                <a:rPr lang="en-US" altLang="en-US" sz="1600" b="0" kern="0" dirty="0">
                  <a:solidFill>
                    <a:srgbClr val="000000"/>
                  </a:solidFill>
                  <a:ea typeface="+mn-ea"/>
                  <a:cs typeface="Arial Unicode MS" panose="020B0604020202020204"/>
                </a:rPr>
                <a:t>0000 0000 0011 1101 0000</a:t>
              </a:r>
            </a:p>
          </p:txBody>
        </p:sp>
        <p:sp>
          <p:nvSpPr>
            <p:cNvPr id="177158" name="Text Box 4"/>
            <p:cNvSpPr txBox="1">
              <a:spLocks noChangeArrowheads="1"/>
            </p:cNvSpPr>
            <p:nvPr/>
          </p:nvSpPr>
          <p:spPr bwMode="auto">
            <a:xfrm>
              <a:off x="1786829" y="4508540"/>
              <a:ext cx="2178050"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59" name="Text Box 4"/>
            <p:cNvSpPr txBox="1">
              <a:spLocks noChangeArrowheads="1"/>
            </p:cNvSpPr>
            <p:nvPr/>
          </p:nvSpPr>
          <p:spPr bwMode="auto">
            <a:xfrm>
              <a:off x="3963292" y="4508540"/>
              <a:ext cx="2179637"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60" name="Text Box 4"/>
            <p:cNvSpPr txBox="1">
              <a:spLocks noChangeArrowheads="1"/>
            </p:cNvSpPr>
            <p:nvPr/>
          </p:nvSpPr>
          <p:spPr bwMode="auto">
            <a:xfrm>
              <a:off x="8751192" y="4508540"/>
              <a:ext cx="1665287" cy="339300"/>
            </a:xfrm>
            <a:prstGeom prst="rect">
              <a:avLst/>
            </a:prstGeom>
            <a:solidFill>
              <a:srgbClr val="FA6F44"/>
            </a:solidFill>
            <a:ln w="9525">
              <a:solidFill>
                <a:srgbClr val="000000"/>
              </a:solidFill>
              <a:miter lim="800000"/>
              <a:headEnd/>
              <a:tailEnd/>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1001 0000 0000</a:t>
              </a:r>
              <a:endParaRPr lang="en-AU" altLang="en-US" sz="1600" b="0">
                <a:solidFill>
                  <a:schemeClr val="bg1"/>
                </a:solidFill>
                <a:latin typeface="Arial" panose="020B0604020202020204" pitchFamily="34" charset="0"/>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3943757349"/>
      </p:ext>
    </p:extLst>
  </p:cSld>
  <p:clrMapOvr>
    <a:masterClrMapping/>
  </p:clrMapOvr>
  <p:transition spd="med">
    <p:random/>
    <p:sndAc>
      <p:stSnd>
        <p:snd r:embed="rId3" name="chimes.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984127" y="90896"/>
            <a:ext cx="2132822" cy="915987"/>
          </a:xfrm>
        </p:spPr>
        <p:txBody>
          <a:bodyPr/>
          <a:lstStyle/>
          <a:p>
            <a:pPr>
              <a:defRPr/>
            </a:pPr>
            <a:r>
              <a:rPr lang="zh-CN" altLang="en-US" sz="3200" dirty="0"/>
              <a:t>分支</a:t>
            </a:r>
            <a:endParaRPr lang="en-US" altLang="zh-CN" sz="3200" dirty="0">
              <a:effectLst/>
            </a:endParaRPr>
          </a:p>
        </p:txBody>
      </p:sp>
      <p:sp>
        <p:nvSpPr>
          <p:cNvPr id="70658" name="Rectangle 2"/>
          <p:cNvSpPr>
            <a:spLocks noGrp="1" noChangeArrowheads="1"/>
          </p:cNvSpPr>
          <p:nvPr>
            <p:ph idx="1"/>
          </p:nvPr>
        </p:nvSpPr>
        <p:spPr>
          <a:xfrm>
            <a:off x="742950" y="1006883"/>
            <a:ext cx="11449050" cy="6192688"/>
          </a:xfrm>
        </p:spPr>
        <p:txBody>
          <a:bodyPr>
            <a:normAutofit/>
          </a:bodyPr>
          <a:lstStyle/>
          <a:p>
            <a:pPr eaLnBrk="1" hangingPunct="1">
              <a:defRPr/>
            </a:pPr>
            <a:r>
              <a:rPr lang="en-US" altLang="en-US" sz="2400" dirty="0"/>
              <a:t>Branch instructions specify</a:t>
            </a:r>
          </a:p>
          <a:p>
            <a:pPr lvl="1" eaLnBrk="1" hangingPunct="1">
              <a:defRPr/>
            </a:pPr>
            <a:r>
              <a:rPr lang="en-US" altLang="en-US" sz="2000" dirty="0"/>
              <a:t>Opcode, two registers, target address</a:t>
            </a:r>
          </a:p>
          <a:p>
            <a:pPr eaLnBrk="1" hangingPunct="1">
              <a:defRPr/>
            </a:pPr>
            <a:r>
              <a:rPr lang="en-US" altLang="en-US" sz="2400" dirty="0"/>
              <a:t>Most branch targets are near branch</a:t>
            </a:r>
          </a:p>
          <a:p>
            <a:pPr lvl="1" eaLnBrk="1" hangingPunct="1">
              <a:defRPr/>
            </a:pPr>
            <a:r>
              <a:rPr lang="en-US" altLang="en-US" sz="2000" dirty="0"/>
              <a:t>Forward or backward</a:t>
            </a:r>
            <a:endParaRPr lang="en-US" altLang="zh-CN" sz="2000" dirty="0">
              <a:ea typeface="宋体" charset="-122"/>
            </a:endParaRPr>
          </a:p>
          <a:p>
            <a:pPr>
              <a:defRPr/>
            </a:pPr>
            <a:r>
              <a:rPr lang="en-US" altLang="zh-CN" sz="2400" dirty="0">
                <a:highlight>
                  <a:srgbClr val="FFFF00"/>
                </a:highlight>
                <a:ea typeface="宋体" charset="-122"/>
              </a:rPr>
              <a:t>SB-type</a:t>
            </a:r>
            <a:r>
              <a:rPr lang="en-US" altLang="zh-CN" sz="2400" dirty="0">
                <a:ea typeface="宋体" charset="-122"/>
              </a:rPr>
              <a:t>: </a:t>
            </a:r>
            <a:r>
              <a:rPr lang="en-US" altLang="zh-CN" sz="2400" dirty="0" err="1">
                <a:ea typeface="宋体" charset="-122"/>
              </a:rPr>
              <a:t>bne</a:t>
            </a:r>
            <a:r>
              <a:rPr lang="en-US" altLang="zh-CN" sz="2400" dirty="0">
                <a:ea typeface="宋体" charset="-122"/>
              </a:rPr>
              <a:t>  x10,  x11,  2000</a:t>
            </a:r>
            <a:r>
              <a:rPr lang="zh-CN" altLang="en-US" sz="2400" dirty="0">
                <a:ea typeface="宋体" charset="-122"/>
              </a:rPr>
              <a:t>， </a:t>
            </a:r>
            <a:r>
              <a:rPr lang="en-US" altLang="zh-CN" sz="2400" dirty="0">
                <a:ea typeface="宋体" charset="-122"/>
              </a:rPr>
              <a:t>//2000 = 0111 110</a:t>
            </a:r>
            <a:r>
              <a:rPr lang="en-US" altLang="zh-CN" sz="2400" dirty="0">
                <a:highlight>
                  <a:srgbClr val="00FFFF"/>
                </a:highlight>
                <a:ea typeface="宋体" charset="-122"/>
              </a:rPr>
              <a:t>1</a:t>
            </a:r>
            <a:r>
              <a:rPr lang="en-US" altLang="zh-CN" sz="2400" dirty="0">
                <a:ea typeface="宋体" charset="-122"/>
              </a:rPr>
              <a:t> </a:t>
            </a:r>
            <a:r>
              <a:rPr lang="en-US" altLang="zh-CN" sz="2400" dirty="0">
                <a:highlight>
                  <a:srgbClr val="00FFFF"/>
                </a:highlight>
                <a:ea typeface="宋体" charset="-122"/>
              </a:rPr>
              <a:t>000</a:t>
            </a:r>
            <a:r>
              <a:rPr lang="en-US" altLang="zh-CN" sz="2400" dirty="0">
                <a:ea typeface="宋体" charset="-122"/>
              </a:rPr>
              <a:t>0 </a:t>
            </a:r>
          </a:p>
          <a:p>
            <a:pPr>
              <a:defRPr/>
            </a:pPr>
            <a:endParaRPr lang="en-US" altLang="zh-CN" sz="2400" dirty="0">
              <a:ea typeface="宋体" charset="-122"/>
            </a:endParaRPr>
          </a:p>
          <a:p>
            <a:pPr marL="0" indent="0" eaLnBrk="1" hangingPunct="1">
              <a:buFont typeface="Wingdings" panose="05000000000000000000" pitchFamily="2" charset="2"/>
              <a:buNone/>
              <a:defRPr/>
            </a:pPr>
            <a:endParaRPr lang="en-US" altLang="en-US" sz="2400" dirty="0"/>
          </a:p>
          <a:p>
            <a:pPr eaLnBrk="1" hangingPunct="1">
              <a:defRPr/>
            </a:pPr>
            <a:endParaRPr lang="en-US" altLang="en-US" sz="2400" dirty="0"/>
          </a:p>
          <a:p>
            <a:pPr marL="0" indent="0" eaLnBrk="1" hangingPunct="1">
              <a:buFont typeface="Wingdings" panose="05000000000000000000" pitchFamily="2" charset="2"/>
              <a:buNone/>
              <a:defRPr/>
            </a:pPr>
            <a:endParaRPr lang="en-US" altLang="en-US" sz="2400" dirty="0"/>
          </a:p>
          <a:p>
            <a:pPr marL="0" indent="0" eaLnBrk="1" hangingPunct="1">
              <a:buFont typeface="Wingdings" panose="05000000000000000000" pitchFamily="2" charset="2"/>
              <a:buNone/>
              <a:defRPr/>
            </a:pPr>
            <a:endParaRPr lang="en-US" altLang="en-US" sz="2400" dirty="0"/>
          </a:p>
          <a:p>
            <a:pPr eaLnBrk="1" hangingPunct="1">
              <a:defRPr/>
            </a:pPr>
            <a:r>
              <a:rPr lang="en-US" altLang="en-US" sz="2400" dirty="0"/>
              <a:t>PC-relative addressing PC</a:t>
            </a:r>
            <a:r>
              <a:rPr lang="zh-CN" altLang="en-US" sz="2400" dirty="0"/>
              <a:t>相对地址</a:t>
            </a:r>
            <a:endParaRPr lang="en-US" altLang="en-US" sz="2400" dirty="0"/>
          </a:p>
          <a:p>
            <a:pPr lvl="1" eaLnBrk="1" hangingPunct="1">
              <a:defRPr/>
            </a:pPr>
            <a:r>
              <a:rPr lang="en-US" altLang="en-US" sz="2000" dirty="0"/>
              <a:t>Target address = PC + branch offset</a:t>
            </a:r>
            <a:endParaRPr lang="en-US" altLang="zh-CN" sz="1600" dirty="0">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57854290"/>
              </p:ext>
            </p:extLst>
          </p:nvPr>
        </p:nvGraphicFramePr>
        <p:xfrm>
          <a:off x="1271464" y="3284984"/>
          <a:ext cx="8137526" cy="741364"/>
        </p:xfrm>
        <a:graphic>
          <a:graphicData uri="http://schemas.openxmlformats.org/drawingml/2006/table">
            <a:tbl>
              <a:tblPr firstRow="1" bandRow="1">
                <a:tableStyleId>{5C22544A-7EE6-4342-B048-85BDC9FD1C3A}</a:tableStyleId>
              </a:tblPr>
              <a:tblGrid>
                <a:gridCol w="1017191">
                  <a:extLst>
                    <a:ext uri="{9D8B030D-6E8A-4147-A177-3AD203B41FA5}">
                      <a16:colId xmlns:a16="http://schemas.microsoft.com/office/drawing/2014/main" val="20000"/>
                    </a:ext>
                  </a:extLst>
                </a:gridCol>
                <a:gridCol w="1182140">
                  <a:extLst>
                    <a:ext uri="{9D8B030D-6E8A-4147-A177-3AD203B41FA5}">
                      <a16:colId xmlns:a16="http://schemas.microsoft.com/office/drawing/2014/main" val="20001"/>
                    </a:ext>
                  </a:extLst>
                </a:gridCol>
                <a:gridCol w="852241">
                  <a:extLst>
                    <a:ext uri="{9D8B030D-6E8A-4147-A177-3AD203B41FA5}">
                      <a16:colId xmlns:a16="http://schemas.microsoft.com/office/drawing/2014/main" val="20002"/>
                    </a:ext>
                  </a:extLst>
                </a:gridCol>
                <a:gridCol w="1017191">
                  <a:extLst>
                    <a:ext uri="{9D8B030D-6E8A-4147-A177-3AD203B41FA5}">
                      <a16:colId xmlns:a16="http://schemas.microsoft.com/office/drawing/2014/main" val="20003"/>
                    </a:ext>
                  </a:extLst>
                </a:gridCol>
                <a:gridCol w="900169">
                  <a:extLst>
                    <a:ext uri="{9D8B030D-6E8A-4147-A177-3AD203B41FA5}">
                      <a16:colId xmlns:a16="http://schemas.microsoft.com/office/drawing/2014/main" val="20004"/>
                    </a:ext>
                  </a:extLst>
                </a:gridCol>
                <a:gridCol w="1008189">
                  <a:extLst>
                    <a:ext uri="{9D8B030D-6E8A-4147-A177-3AD203B41FA5}">
                      <a16:colId xmlns:a16="http://schemas.microsoft.com/office/drawing/2014/main" val="20005"/>
                    </a:ext>
                  </a:extLst>
                </a:gridCol>
                <a:gridCol w="1008189">
                  <a:extLst>
                    <a:ext uri="{9D8B030D-6E8A-4147-A177-3AD203B41FA5}">
                      <a16:colId xmlns:a16="http://schemas.microsoft.com/office/drawing/2014/main" val="20006"/>
                    </a:ext>
                  </a:extLst>
                </a:gridCol>
                <a:gridCol w="1152216">
                  <a:extLst>
                    <a:ext uri="{9D8B030D-6E8A-4147-A177-3AD203B41FA5}">
                      <a16:colId xmlns:a16="http://schemas.microsoft.com/office/drawing/2014/main" val="20007"/>
                    </a:ext>
                  </a:extLst>
                </a:gridCol>
              </a:tblGrid>
              <a:tr h="370682">
                <a:tc>
                  <a:txBody>
                    <a:bodyPr/>
                    <a:lstStyle/>
                    <a:p>
                      <a:pPr algn="ctr"/>
                      <a:r>
                        <a:rPr lang="en-US" altLang="zh-CN" sz="1400" dirty="0">
                          <a:solidFill>
                            <a:srgbClr val="000000"/>
                          </a:solidFill>
                        </a:rPr>
                        <a:t>0</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b="1" kern="1200" dirty="0">
                          <a:solidFill>
                            <a:srgbClr val="000000"/>
                          </a:solidFill>
                          <a:latin typeface="+mn-lt"/>
                          <a:ea typeface="+mn-ea"/>
                          <a:cs typeface="+mn-cs"/>
                        </a:rPr>
                        <a:t>111110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01011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01010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001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1000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0</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a:solidFill>
                            <a:srgbClr val="000000"/>
                          </a:solidFill>
                          <a:latin typeface="+mn-lt"/>
                          <a:ea typeface="+mn-ea"/>
                          <a:cs typeface="+mn-cs"/>
                        </a:rPr>
                        <a:t>1100011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682">
                <a:tc>
                  <a:txBody>
                    <a:bodyPr/>
                    <a:lstStyle/>
                    <a:p>
                      <a:r>
                        <a:rPr lang="en-US" altLang="zh-CN" sz="1400" dirty="0" err="1">
                          <a:highlight>
                            <a:srgbClr val="FFFF00"/>
                          </a:highlight>
                        </a:rPr>
                        <a:t>imm</a:t>
                      </a:r>
                      <a:r>
                        <a:rPr lang="en-US" altLang="zh-CN" sz="1400" dirty="0">
                          <a:highlight>
                            <a:srgbClr val="FFFF00"/>
                          </a:highlight>
                        </a:rPr>
                        <a:t>[12</a:t>
                      </a:r>
                      <a:r>
                        <a:rPr lang="en-US" altLang="zh-CN" sz="1400" dirty="0"/>
                        <a:t>]</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err="1">
                          <a:highlight>
                            <a:srgbClr val="FFFF00"/>
                          </a:highlight>
                        </a:rPr>
                        <a:t>imm</a:t>
                      </a:r>
                      <a:r>
                        <a:rPr lang="en-US" altLang="zh-CN" sz="1400" dirty="0">
                          <a:highlight>
                            <a:srgbClr val="FFFF00"/>
                          </a:highlight>
                        </a:rPr>
                        <a:t>[10:5]</a:t>
                      </a:r>
                      <a:endParaRPr lang="zh-CN" altLang="en-US" sz="1400" dirty="0">
                        <a:highlight>
                          <a:srgbClr val="FFFF00"/>
                        </a:highlight>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a:t>rs2</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a:solidFill>
                            <a:schemeClr val="dk1"/>
                          </a:solidFill>
                          <a:latin typeface="+mn-lt"/>
                          <a:ea typeface="+mn-ea"/>
                          <a:cs typeface="+mn-cs"/>
                        </a:rPr>
                        <a:t>rs1</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a:solidFill>
                            <a:schemeClr val="dk1"/>
                          </a:solidFill>
                          <a:latin typeface="+mn-lt"/>
                          <a:ea typeface="+mn-ea"/>
                          <a:cs typeface="+mn-cs"/>
                        </a:rPr>
                        <a:t>funct3</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highlight>
                            <a:srgbClr val="00FFFF"/>
                          </a:highlight>
                          <a:latin typeface="+mn-lt"/>
                          <a:ea typeface="+mn-ea"/>
                          <a:cs typeface="+mn-cs"/>
                        </a:rPr>
                        <a:t>imm</a:t>
                      </a:r>
                      <a:r>
                        <a:rPr lang="en-US" altLang="zh-CN" sz="1400" kern="1200" dirty="0">
                          <a:solidFill>
                            <a:schemeClr val="dk1"/>
                          </a:solidFill>
                          <a:highlight>
                            <a:srgbClr val="00FFFF"/>
                          </a:highlight>
                          <a:latin typeface="+mn-lt"/>
                          <a:ea typeface="+mn-ea"/>
                          <a:cs typeface="+mn-cs"/>
                        </a:rPr>
                        <a:t>[4:1</a:t>
                      </a:r>
                      <a:r>
                        <a:rPr lang="en-US" altLang="zh-CN" sz="1400" kern="1200" dirty="0">
                          <a:solidFill>
                            <a:schemeClr val="dk1"/>
                          </a:solidFill>
                          <a:highlight>
                            <a:srgbClr val="FFFF00"/>
                          </a:highlight>
                          <a:latin typeface="+mn-lt"/>
                          <a:ea typeface="+mn-ea"/>
                          <a:cs typeface="+mn-cs"/>
                        </a:rPr>
                        <a:t>]</a:t>
                      </a:r>
                      <a:endParaRPr lang="zh-CN" altLang="en-US" sz="1400" kern="1200" dirty="0">
                        <a:solidFill>
                          <a:schemeClr val="dk1"/>
                        </a:solidFill>
                        <a:highlight>
                          <a:srgbClr val="FFFF00"/>
                        </a:highlight>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[11]</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a:solidFill>
                            <a:schemeClr val="dk1"/>
                          </a:solidFill>
                          <a:latin typeface="+mn-lt"/>
                          <a:ea typeface="+mn-ea"/>
                          <a:cs typeface="+mn-cs"/>
                        </a:rPr>
                        <a:t>opcode</a:t>
                      </a:r>
                      <a:endParaRPr lang="zh-CN" altLang="en-US" sz="1400" kern="1200" dirty="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D2C47A32-9741-459E-B00D-04B5B783157F}"/>
              </a:ext>
            </a:extLst>
          </p:cNvPr>
          <p:cNvGraphicFramePr>
            <a:graphicFrameLocks noGrp="1"/>
          </p:cNvGraphicFramePr>
          <p:nvPr>
            <p:extLst>
              <p:ext uri="{D42A27DB-BD31-4B8C-83A1-F6EECF244321}">
                <p14:modId xmlns:p14="http://schemas.microsoft.com/office/powerpoint/2010/main" val="582014478"/>
              </p:ext>
            </p:extLst>
          </p:nvPr>
        </p:nvGraphicFramePr>
        <p:xfrm>
          <a:off x="984127" y="4618484"/>
          <a:ext cx="8640761"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val="3618983281"/>
                    </a:ext>
                  </a:extLst>
                </a:gridCol>
                <a:gridCol w="1132237">
                  <a:extLst>
                    <a:ext uri="{9D8B030D-6E8A-4147-A177-3AD203B41FA5}">
                      <a16:colId xmlns:a16="http://schemas.microsoft.com/office/drawing/2014/main" val="1928271524"/>
                    </a:ext>
                  </a:extLst>
                </a:gridCol>
                <a:gridCol w="1594194">
                  <a:extLst>
                    <a:ext uri="{9D8B030D-6E8A-4147-A177-3AD203B41FA5}">
                      <a16:colId xmlns:a16="http://schemas.microsoft.com/office/drawing/2014/main" val="2523545142"/>
                    </a:ext>
                  </a:extLst>
                </a:gridCol>
                <a:gridCol w="1594194">
                  <a:extLst>
                    <a:ext uri="{9D8B030D-6E8A-4147-A177-3AD203B41FA5}">
                      <a16:colId xmlns:a16="http://schemas.microsoft.com/office/drawing/2014/main" val="3494319025"/>
                    </a:ext>
                  </a:extLst>
                </a:gridCol>
                <a:gridCol w="1708226">
                  <a:extLst>
                    <a:ext uri="{9D8B030D-6E8A-4147-A177-3AD203B41FA5}">
                      <a16:colId xmlns:a16="http://schemas.microsoft.com/office/drawing/2014/main" val="3600502758"/>
                    </a:ext>
                  </a:extLst>
                </a:gridCol>
              </a:tblGrid>
              <a:tr h="487363">
                <a:tc>
                  <a:txBody>
                    <a:bodyPr/>
                    <a:lstStyle/>
                    <a:p>
                      <a:pPr algn="ctr"/>
                      <a:r>
                        <a:rPr lang="en-US" sz="1600" b="1" baseline="0" dirty="0">
                          <a:effectLst/>
                        </a:rPr>
                        <a:t>Inst[31] </a:t>
                      </a:r>
                      <a:r>
                        <a:rPr lang="en-US" sz="1600" b="1" baseline="0" dirty="0" err="1">
                          <a:effectLst/>
                        </a:rPr>
                        <a:t>signextension</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Inst[7]</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Inst[30:25]</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Inst[11:8]</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772500"/>
                  </a:ext>
                </a:extLst>
              </a:tr>
            </a:tbl>
          </a:graphicData>
        </a:graphic>
      </p:graphicFrame>
      <p:sp>
        <p:nvSpPr>
          <p:cNvPr id="179247" name="文本框 8"/>
          <p:cNvSpPr txBox="1">
            <a:spLocks noChangeArrowheads="1"/>
          </p:cNvSpPr>
          <p:nvPr/>
        </p:nvSpPr>
        <p:spPr bwMode="auto">
          <a:xfrm>
            <a:off x="9616952" y="352152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8" name="直接箭头连接符 17">
            <a:extLst>
              <a:ext uri="{FF2B5EF4-FFF2-40B4-BE49-F238E27FC236}">
                <a16:creationId xmlns:a16="http://schemas.microsoft.com/office/drawing/2014/main" id="{8E396334-5E1D-4E31-AB33-C335A4F65D08}"/>
              </a:ext>
            </a:extLst>
          </p:cNvPr>
          <p:cNvCxnSpPr>
            <a:cxnSpLocks/>
          </p:cNvCxnSpPr>
          <p:nvPr/>
        </p:nvCxnSpPr>
        <p:spPr>
          <a:xfrm flipH="1">
            <a:off x="4073402" y="4040634"/>
            <a:ext cx="3725862" cy="5492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3323F0D-B405-475A-857F-B211ACB4A3A0}"/>
              </a:ext>
            </a:extLst>
          </p:cNvPr>
          <p:cNvCxnSpPr>
            <a:cxnSpLocks/>
          </p:cNvCxnSpPr>
          <p:nvPr/>
        </p:nvCxnSpPr>
        <p:spPr>
          <a:xfrm>
            <a:off x="2970089" y="4005709"/>
            <a:ext cx="2765425"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7489995-8785-4487-A06A-7387680EB250}"/>
              </a:ext>
            </a:extLst>
          </p:cNvPr>
          <p:cNvCxnSpPr/>
          <p:nvPr/>
        </p:nvCxnSpPr>
        <p:spPr>
          <a:xfrm flipH="1">
            <a:off x="6840414" y="4016822"/>
            <a:ext cx="79375" cy="5730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B78CD16-08F8-4BD6-B71B-E80FB7CE8528}"/>
              </a:ext>
            </a:extLst>
          </p:cNvPr>
          <p:cNvCxnSpPr/>
          <p:nvPr/>
        </p:nvCxnSpPr>
        <p:spPr>
          <a:xfrm>
            <a:off x="1592139" y="4029522"/>
            <a:ext cx="760413" cy="5889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9252" name="文本框 26"/>
          <p:cNvSpPr txBox="1">
            <a:spLocks noChangeArrowheads="1"/>
          </p:cNvSpPr>
          <p:nvPr/>
        </p:nvSpPr>
        <p:spPr bwMode="auto">
          <a:xfrm>
            <a:off x="9769352" y="451847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 name="文本框 1">
            <a:extLst>
              <a:ext uri="{FF2B5EF4-FFF2-40B4-BE49-F238E27FC236}">
                <a16:creationId xmlns:a16="http://schemas.microsoft.com/office/drawing/2014/main" id="{EC07C6C1-BDE1-9700-CC99-46802D6D77A0}"/>
              </a:ext>
            </a:extLst>
          </p:cNvPr>
          <p:cNvSpPr txBox="1"/>
          <p:nvPr/>
        </p:nvSpPr>
        <p:spPr>
          <a:xfrm>
            <a:off x="8760296" y="5373216"/>
            <a:ext cx="1296144" cy="307777"/>
          </a:xfrm>
          <a:prstGeom prst="rect">
            <a:avLst/>
          </a:prstGeom>
          <a:noFill/>
        </p:spPr>
        <p:txBody>
          <a:bodyPr wrap="square" rtlCol="0">
            <a:spAutoFit/>
          </a:bodyPr>
          <a:lstStyle/>
          <a:p>
            <a:r>
              <a:rPr lang="zh-CN" altLang="en-US" dirty="0"/>
              <a:t>补上</a:t>
            </a:r>
            <a:r>
              <a:rPr lang="en-US" altLang="zh-CN" dirty="0"/>
              <a:t>0</a:t>
            </a:r>
            <a:endParaRPr lang="zh-CN" altLang="en-US" dirty="0"/>
          </a:p>
        </p:txBody>
      </p:sp>
      <p:graphicFrame>
        <p:nvGraphicFramePr>
          <p:cNvPr id="3" name="对象 2">
            <a:extLst>
              <a:ext uri="{FF2B5EF4-FFF2-40B4-BE49-F238E27FC236}">
                <a16:creationId xmlns:a16="http://schemas.microsoft.com/office/drawing/2014/main" id="{3DE36D0F-56AF-87D7-1F30-144FA3626438}"/>
              </a:ext>
            </a:extLst>
          </p:cNvPr>
          <p:cNvGraphicFramePr>
            <a:graphicFrameLocks noChangeAspect="1"/>
          </p:cNvGraphicFramePr>
          <p:nvPr>
            <p:extLst>
              <p:ext uri="{D42A27DB-BD31-4B8C-83A1-F6EECF244321}">
                <p14:modId xmlns:p14="http://schemas.microsoft.com/office/powerpoint/2010/main" val="2191341453"/>
              </p:ext>
            </p:extLst>
          </p:nvPr>
        </p:nvGraphicFramePr>
        <p:xfrm>
          <a:off x="5992607" y="5833545"/>
          <a:ext cx="1806657" cy="602219"/>
        </p:xfrm>
        <a:graphic>
          <a:graphicData uri="http://schemas.openxmlformats.org/presentationml/2006/ole">
            <mc:AlternateContent xmlns:mc="http://schemas.openxmlformats.org/markup-compatibility/2006">
              <mc:Choice xmlns:v="urn:schemas-microsoft-com:vml" Requires="v">
                <p:oleObj name="Equation" r:id="rId4" imgW="609480" imgH="203040" progId="Equation.DSMT4">
                  <p:embed/>
                </p:oleObj>
              </mc:Choice>
              <mc:Fallback>
                <p:oleObj name="Equation" r:id="rId4" imgW="609480" imgH="203040" progId="Equation.DSMT4">
                  <p:embed/>
                  <p:pic>
                    <p:nvPicPr>
                      <p:cNvPr id="0" name=""/>
                      <p:cNvPicPr/>
                      <p:nvPr/>
                    </p:nvPicPr>
                    <p:blipFill>
                      <a:blip r:embed="rId5"/>
                      <a:stretch>
                        <a:fillRect/>
                      </a:stretch>
                    </p:blipFill>
                    <p:spPr>
                      <a:xfrm>
                        <a:off x="5992607" y="5833545"/>
                        <a:ext cx="1806657" cy="602219"/>
                      </a:xfrm>
                      <a:prstGeom prst="rect">
                        <a:avLst/>
                      </a:prstGeom>
                    </p:spPr>
                  </p:pic>
                </p:oleObj>
              </mc:Fallback>
            </mc:AlternateContent>
          </a:graphicData>
        </a:graphic>
      </p:graphicFrame>
    </p:spTree>
    <p:extLst>
      <p:ext uri="{BB962C8B-B14F-4D97-AF65-F5344CB8AC3E}">
        <p14:creationId xmlns:p14="http://schemas.microsoft.com/office/powerpoint/2010/main" val="1596615534"/>
      </p:ext>
    </p:extLst>
  </p:cSld>
  <p:clrMapOvr>
    <a:masterClrMapping/>
  </p:clrMapOvr>
  <p:transition spd="med">
    <p:random/>
    <p:sndAc>
      <p:stSnd>
        <p:snd r:embed="rId3" name="chimes.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57" y="209364"/>
            <a:ext cx="10515600" cy="1325563"/>
          </a:xfrm>
        </p:spPr>
        <p:txBody>
          <a:bodyPr/>
          <a:lstStyle/>
          <a:p>
            <a:pPr>
              <a:defRPr/>
            </a:pPr>
            <a:r>
              <a:rPr lang="en-US" altLang="en-US" b="1" dirty="0">
                <a:solidFill>
                  <a:srgbClr val="FF0000"/>
                </a:solidFill>
              </a:rPr>
              <a:t>Jump Addressing</a:t>
            </a:r>
            <a:endParaRPr lang="zh-CN" altLang="en-US" b="1" dirty="0">
              <a:solidFill>
                <a:srgbClr val="FF0000"/>
              </a:solidFill>
            </a:endParaRPr>
          </a:p>
        </p:txBody>
      </p:sp>
      <p:sp>
        <p:nvSpPr>
          <p:cNvPr id="3" name="内容占位符 2"/>
          <p:cNvSpPr>
            <a:spLocks noGrp="1"/>
          </p:cNvSpPr>
          <p:nvPr>
            <p:ph idx="1"/>
          </p:nvPr>
        </p:nvSpPr>
        <p:spPr>
          <a:xfrm>
            <a:off x="609600" y="1557338"/>
            <a:ext cx="10972800" cy="4895850"/>
          </a:xfrm>
        </p:spPr>
        <p:txBody>
          <a:bodyPr/>
          <a:lstStyle/>
          <a:p>
            <a:pPr eaLnBrk="1" hangingPunct="1">
              <a:defRPr/>
            </a:pPr>
            <a:r>
              <a:rPr lang="en-US" altLang="en-US" sz="2400" dirty="0"/>
              <a:t>Jump and link (</a:t>
            </a:r>
            <a:r>
              <a:rPr lang="en-US" altLang="en-US" sz="2400" dirty="0" err="1">
                <a:latin typeface="Lucida Console" panose="020B0609040504020204" pitchFamily="49" charset="0"/>
              </a:rPr>
              <a:t>jal</a:t>
            </a:r>
            <a:r>
              <a:rPr lang="en-US" altLang="en-US" sz="2400" dirty="0"/>
              <a:t>) target uses 20-bit immediate for larger range</a:t>
            </a:r>
          </a:p>
          <a:p>
            <a:pPr>
              <a:defRPr/>
            </a:pPr>
            <a:r>
              <a:rPr lang="en-US" altLang="en-US" sz="2400" dirty="0"/>
              <a:t>UJ format: </a:t>
            </a:r>
            <a:r>
              <a:rPr lang="en-US" altLang="en-US" sz="2400" dirty="0" err="1"/>
              <a:t>jal</a:t>
            </a:r>
            <a:r>
              <a:rPr lang="en-US" altLang="en-US" sz="2400" dirty="0"/>
              <a:t>  x0, 2000              </a:t>
            </a:r>
            <a:r>
              <a:rPr lang="en-US" altLang="zh-CN" sz="2400" dirty="0">
                <a:ea typeface="宋体" charset="-122"/>
              </a:rPr>
              <a:t>//2000 = 0111 1101 0000 </a:t>
            </a:r>
            <a:endParaRPr lang="en-US" altLang="en-US" sz="2400"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marL="0" indent="0" eaLnBrk="1" hangingPunct="1">
              <a:buFont typeface="Wingdings" panose="05000000000000000000" pitchFamily="2" charset="2"/>
              <a:buNone/>
              <a:defRPr/>
            </a:pPr>
            <a:endParaRPr lang="en-US" altLang="en-US" dirty="0"/>
          </a:p>
          <a:p>
            <a:pPr eaLnBrk="1" hangingPunct="1">
              <a:defRPr/>
            </a:pPr>
            <a:r>
              <a:rPr lang="en-US" altLang="en-US" sz="2400" dirty="0"/>
              <a:t>For long jumps, </a:t>
            </a:r>
            <a:r>
              <a:rPr lang="en-US" altLang="en-US" sz="2400" dirty="0" err="1"/>
              <a:t>eg</a:t>
            </a:r>
            <a:r>
              <a:rPr lang="en-US" altLang="en-US" sz="2400" dirty="0"/>
              <a:t>, to 32-bit absolute address</a:t>
            </a:r>
          </a:p>
          <a:p>
            <a:pPr lvl="1" eaLnBrk="1" hangingPunct="1">
              <a:buClr>
                <a:schemeClr val="folHlink"/>
              </a:buClr>
              <a:buSzPct val="60000"/>
              <a:defRPr/>
            </a:pPr>
            <a:r>
              <a:rPr lang="en-US" altLang="en-US" sz="2000" dirty="0" err="1"/>
              <a:t>lui</a:t>
            </a:r>
            <a:r>
              <a:rPr lang="en-US" altLang="en-US" sz="2000" dirty="0"/>
              <a:t>: load address[31:12] to temp register</a:t>
            </a:r>
          </a:p>
          <a:p>
            <a:pPr lvl="1" eaLnBrk="1" hangingPunct="1">
              <a:buClr>
                <a:schemeClr val="folHlink"/>
              </a:buClr>
              <a:buSzPct val="60000"/>
              <a:defRPr/>
            </a:pPr>
            <a:r>
              <a:rPr lang="en-US" altLang="en-US" sz="2000" dirty="0" err="1"/>
              <a:t>jalr</a:t>
            </a:r>
            <a:r>
              <a:rPr lang="en-US" altLang="en-US" sz="2000" dirty="0"/>
              <a:t>: add address[11:0] and jump to target</a:t>
            </a:r>
          </a:p>
          <a:p>
            <a:pPr eaLnBrk="1" hangingPunct="1">
              <a:defRPr/>
            </a:pPr>
            <a:endParaRPr lang="en-US"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24457128"/>
              </p:ext>
            </p:extLst>
          </p:nvPr>
        </p:nvGraphicFramePr>
        <p:xfrm>
          <a:off x="1191541" y="2780928"/>
          <a:ext cx="8208965" cy="741362"/>
        </p:xfrm>
        <a:graphic>
          <a:graphicData uri="http://schemas.openxmlformats.org/drawingml/2006/table">
            <a:tbl>
              <a:tblPr firstRow="1" bandRow="1">
                <a:tableStyleId>{5C22544A-7EE6-4342-B048-85BDC9FD1C3A}</a:tableStyleId>
              </a:tblPr>
              <a:tblGrid>
                <a:gridCol w="1224143">
                  <a:extLst>
                    <a:ext uri="{9D8B030D-6E8A-4147-A177-3AD203B41FA5}">
                      <a16:colId xmlns:a16="http://schemas.microsoft.com/office/drawing/2014/main" val="20000"/>
                    </a:ext>
                  </a:extLst>
                </a:gridCol>
                <a:gridCol w="1512178">
                  <a:extLst>
                    <a:ext uri="{9D8B030D-6E8A-4147-A177-3AD203B41FA5}">
                      <a16:colId xmlns:a16="http://schemas.microsoft.com/office/drawing/2014/main" val="20001"/>
                    </a:ext>
                  </a:extLst>
                </a:gridCol>
                <a:gridCol w="1368161">
                  <a:extLst>
                    <a:ext uri="{9D8B030D-6E8A-4147-A177-3AD203B41FA5}">
                      <a16:colId xmlns:a16="http://schemas.microsoft.com/office/drawing/2014/main" val="20002"/>
                    </a:ext>
                  </a:extLst>
                </a:gridCol>
                <a:gridCol w="1368161">
                  <a:extLst>
                    <a:ext uri="{9D8B030D-6E8A-4147-A177-3AD203B41FA5}">
                      <a16:colId xmlns:a16="http://schemas.microsoft.com/office/drawing/2014/main" val="20003"/>
                    </a:ext>
                  </a:extLst>
                </a:gridCol>
                <a:gridCol w="1368161">
                  <a:extLst>
                    <a:ext uri="{9D8B030D-6E8A-4147-A177-3AD203B41FA5}">
                      <a16:colId xmlns:a16="http://schemas.microsoft.com/office/drawing/2014/main" val="20004"/>
                    </a:ext>
                  </a:extLst>
                </a:gridCol>
                <a:gridCol w="1368161">
                  <a:extLst>
                    <a:ext uri="{9D8B030D-6E8A-4147-A177-3AD203B41FA5}">
                      <a16:colId xmlns:a16="http://schemas.microsoft.com/office/drawing/2014/main" val="20005"/>
                    </a:ext>
                  </a:extLst>
                </a:gridCol>
              </a:tblGrid>
              <a:tr h="370681">
                <a:tc>
                  <a:txBody>
                    <a:bodyPr/>
                    <a:lstStyle/>
                    <a:p>
                      <a:pPr algn="ctr"/>
                      <a:r>
                        <a:rPr lang="en-US" altLang="zh-CN" sz="1400" dirty="0">
                          <a:solidFill>
                            <a:srgbClr val="000000"/>
                          </a:solidFill>
                        </a:rPr>
                        <a:t>0</a:t>
                      </a:r>
                      <a:endParaRPr lang="zh-CN" altLang="en-US" sz="1400" dirty="0">
                        <a:solidFill>
                          <a:srgbClr val="000000"/>
                        </a:solidFill>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1111101000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00000000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00000</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a:solidFill>
                            <a:srgbClr val="000000"/>
                          </a:solidFill>
                          <a:latin typeface="+mn-lt"/>
                          <a:ea typeface="+mn-ea"/>
                          <a:cs typeface="+mn-cs"/>
                        </a:rPr>
                        <a:t>1101111</a:t>
                      </a:r>
                      <a:endParaRPr lang="zh-CN" altLang="en-US" sz="1400" b="1" kern="1200" dirty="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681">
                <a:tc>
                  <a:txBody>
                    <a:bodyPr/>
                    <a:lstStyle/>
                    <a:p>
                      <a:pPr algn="ctr"/>
                      <a:r>
                        <a:rPr lang="en-US" altLang="zh-CN" sz="1400" dirty="0" err="1"/>
                        <a:t>imm</a:t>
                      </a:r>
                      <a:r>
                        <a:rPr lang="en-US" altLang="zh-CN" sz="1400" dirty="0"/>
                        <a:t>[20]</a:t>
                      </a:r>
                      <a:endParaRPr lang="zh-CN" altLang="en-US" sz="1400" dirty="0"/>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[10:1]</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[11]</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err="1">
                          <a:solidFill>
                            <a:schemeClr val="dk1"/>
                          </a:solidFill>
                          <a:latin typeface="+mn-lt"/>
                          <a:ea typeface="+mn-ea"/>
                          <a:cs typeface="+mn-cs"/>
                        </a:rPr>
                        <a:t>imm</a:t>
                      </a:r>
                      <a:r>
                        <a:rPr lang="en-US" altLang="zh-CN" sz="1400" kern="1200" dirty="0">
                          <a:solidFill>
                            <a:schemeClr val="dk1"/>
                          </a:solidFill>
                          <a:latin typeface="+mn-lt"/>
                          <a:ea typeface="+mn-ea"/>
                          <a:cs typeface="+mn-cs"/>
                        </a:rPr>
                        <a:t>[19:12]</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a:solidFill>
                            <a:schemeClr val="dk1"/>
                          </a:solidFill>
                          <a:latin typeface="+mn-lt"/>
                          <a:ea typeface="+mn-ea"/>
                          <a:cs typeface="+mn-cs"/>
                        </a:rPr>
                        <a:t>rd</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a:solidFill>
                            <a:schemeClr val="dk1"/>
                          </a:solidFill>
                          <a:latin typeface="+mn-lt"/>
                          <a:ea typeface="+mn-ea"/>
                          <a:cs typeface="+mn-cs"/>
                        </a:rPr>
                        <a:t>opcode</a:t>
                      </a:r>
                      <a:endParaRPr lang="zh-CN" altLang="en-US" sz="1400" kern="1200" dirty="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5" name="表格 4">
            <a:extLst>
              <a:ext uri="{FF2B5EF4-FFF2-40B4-BE49-F238E27FC236}">
                <a16:creationId xmlns:a16="http://schemas.microsoft.com/office/drawing/2014/main" id="{D2C47A32-9741-459E-B00D-04B5B783157F}"/>
              </a:ext>
            </a:extLst>
          </p:cNvPr>
          <p:cNvGraphicFramePr>
            <a:graphicFrameLocks noGrp="1"/>
          </p:cNvGraphicFramePr>
          <p:nvPr>
            <p:extLst>
              <p:ext uri="{D42A27DB-BD31-4B8C-83A1-F6EECF244321}">
                <p14:modId xmlns:p14="http://schemas.microsoft.com/office/powerpoint/2010/main" val="1760002350"/>
              </p:ext>
            </p:extLst>
          </p:nvPr>
        </p:nvGraphicFramePr>
        <p:xfrm>
          <a:off x="1102641" y="4049340"/>
          <a:ext cx="8640763"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val="3618983281"/>
                    </a:ext>
                  </a:extLst>
                </a:gridCol>
                <a:gridCol w="1132237">
                  <a:extLst>
                    <a:ext uri="{9D8B030D-6E8A-4147-A177-3AD203B41FA5}">
                      <a16:colId xmlns:a16="http://schemas.microsoft.com/office/drawing/2014/main" val="1928271524"/>
                    </a:ext>
                  </a:extLst>
                </a:gridCol>
                <a:gridCol w="1594195">
                  <a:extLst>
                    <a:ext uri="{9D8B030D-6E8A-4147-A177-3AD203B41FA5}">
                      <a16:colId xmlns:a16="http://schemas.microsoft.com/office/drawing/2014/main" val="2523545142"/>
                    </a:ext>
                  </a:extLst>
                </a:gridCol>
                <a:gridCol w="1594195">
                  <a:extLst>
                    <a:ext uri="{9D8B030D-6E8A-4147-A177-3AD203B41FA5}">
                      <a16:colId xmlns:a16="http://schemas.microsoft.com/office/drawing/2014/main" val="3494319025"/>
                    </a:ext>
                  </a:extLst>
                </a:gridCol>
                <a:gridCol w="1708226">
                  <a:extLst>
                    <a:ext uri="{9D8B030D-6E8A-4147-A177-3AD203B41FA5}">
                      <a16:colId xmlns:a16="http://schemas.microsoft.com/office/drawing/2014/main" val="3600502758"/>
                    </a:ext>
                  </a:extLst>
                </a:gridCol>
              </a:tblGrid>
              <a:tr h="487363">
                <a:tc>
                  <a:txBody>
                    <a:bodyPr/>
                    <a:lstStyle/>
                    <a:p>
                      <a:pPr algn="ctr"/>
                      <a:r>
                        <a:rPr lang="en-US" sz="1600" b="1" baseline="0" dirty="0">
                          <a:effectLst/>
                        </a:rPr>
                        <a:t>Inst[31] </a:t>
                      </a:r>
                      <a:r>
                        <a:rPr lang="zh-CN" altLang="en-US" sz="1600" b="1" baseline="0" dirty="0">
                          <a:effectLst/>
                        </a:rPr>
                        <a:t>符号位扩展</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Inst[19:12]</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Inst[20]</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Inst[30:21]</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457772500"/>
                  </a:ext>
                </a:extLst>
              </a:tr>
            </a:tbl>
          </a:graphicData>
        </a:graphic>
      </p:graphicFrame>
      <p:sp>
        <p:nvSpPr>
          <p:cNvPr id="181289" name="文本框 5"/>
          <p:cNvSpPr txBox="1">
            <a:spLocks noChangeArrowheads="1"/>
          </p:cNvSpPr>
          <p:nvPr/>
        </p:nvSpPr>
        <p:spPr bwMode="auto">
          <a:xfrm>
            <a:off x="9517979" y="2893640"/>
            <a:ext cx="147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6" name="直接箭头连接符 15">
            <a:extLst>
              <a:ext uri="{FF2B5EF4-FFF2-40B4-BE49-F238E27FC236}">
                <a16:creationId xmlns:a16="http://schemas.microsoft.com/office/drawing/2014/main" id="{3908789D-A933-4CFA-B404-372A309BBF19}"/>
              </a:ext>
            </a:extLst>
          </p:cNvPr>
          <p:cNvCxnSpPr/>
          <p:nvPr/>
        </p:nvCxnSpPr>
        <p:spPr>
          <a:xfrm>
            <a:off x="1607466" y="3522290"/>
            <a:ext cx="503238" cy="527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290B9729-C306-4C2D-B72D-8FEB91E61A89}"/>
              </a:ext>
            </a:extLst>
          </p:cNvPr>
          <p:cNvCxnSpPr>
            <a:cxnSpLocks/>
          </p:cNvCxnSpPr>
          <p:nvPr/>
        </p:nvCxnSpPr>
        <p:spPr>
          <a:xfrm flipH="1">
            <a:off x="4372891" y="3569915"/>
            <a:ext cx="1643063" cy="455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A2460DE-1220-4EEF-99F0-2BCC3F961FF0}"/>
              </a:ext>
            </a:extLst>
          </p:cNvPr>
          <p:cNvCxnSpPr/>
          <p:nvPr/>
        </p:nvCxnSpPr>
        <p:spPr>
          <a:xfrm>
            <a:off x="4758654" y="3533403"/>
            <a:ext cx="503237" cy="515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C6581D2-F0DC-4184-A455-2C52D18D1E23}"/>
              </a:ext>
            </a:extLst>
          </p:cNvPr>
          <p:cNvCxnSpPr>
            <a:cxnSpLocks/>
          </p:cNvCxnSpPr>
          <p:nvPr/>
        </p:nvCxnSpPr>
        <p:spPr>
          <a:xfrm>
            <a:off x="3048916" y="3509590"/>
            <a:ext cx="4341813" cy="5032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1294" name="文本框 26"/>
          <p:cNvSpPr txBox="1">
            <a:spLocks noChangeArrowheads="1"/>
          </p:cNvSpPr>
          <p:nvPr/>
        </p:nvSpPr>
        <p:spPr bwMode="auto">
          <a:xfrm>
            <a:off x="9722766" y="4089028"/>
            <a:ext cx="1477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imme</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663787557"/>
      </p:ext>
    </p:extLst>
  </p:cSld>
  <p:clrMapOvr>
    <a:masterClrMapping/>
  </p:clrMapOvr>
  <p:transition spd="med">
    <p:random/>
    <p:sndAc>
      <p:stSnd>
        <p:snd r:embed="rId3"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F80E-C643-E604-6EFD-D4907D28AAC6}"/>
              </a:ext>
            </a:extLst>
          </p:cNvPr>
          <p:cNvSpPr>
            <a:spLocks noGrp="1"/>
          </p:cNvSpPr>
          <p:nvPr>
            <p:ph type="title"/>
          </p:nvPr>
        </p:nvSpPr>
        <p:spPr>
          <a:xfrm>
            <a:off x="2423592" y="1484784"/>
            <a:ext cx="8605564" cy="3168352"/>
          </a:xfrm>
        </p:spPr>
        <p:txBody>
          <a:bodyPr>
            <a:normAutofit/>
          </a:bodyPr>
          <a:lstStyle/>
          <a:p>
            <a:pPr>
              <a:lnSpc>
                <a:spcPct val="150000"/>
              </a:lnSpc>
            </a:pPr>
            <a:r>
              <a:rPr lang="en-US" altLang="zh-CN" sz="6000" b="1" dirty="0">
                <a:solidFill>
                  <a:schemeClr val="accent1">
                    <a:lumMod val="75000"/>
                  </a:schemeClr>
                </a:solidFill>
              </a:rPr>
              <a:t>2    Operations of the Computer Hardware</a:t>
            </a:r>
            <a:endParaRPr lang="zh-CN" altLang="en-US" sz="6000" b="1" dirty="0">
              <a:solidFill>
                <a:schemeClr val="accent1">
                  <a:lumMod val="75000"/>
                </a:schemeClr>
              </a:solidFill>
            </a:endParaRPr>
          </a:p>
        </p:txBody>
      </p:sp>
    </p:spTree>
    <p:extLst>
      <p:ext uri="{BB962C8B-B14F-4D97-AF65-F5344CB8AC3E}">
        <p14:creationId xmlns:p14="http://schemas.microsoft.com/office/powerpoint/2010/main" val="1242484554"/>
      </p:ext>
    </p:extLst>
  </p:cSld>
  <p:clrMapOvr>
    <a:masterClrMapping/>
  </p:clrMapOvr>
  <p:transition spd="med">
    <p:random/>
    <p:sndAc>
      <p:stSnd>
        <p:snd r:embed="rId2" name="chimes.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29952" y="116632"/>
            <a:ext cx="10515600" cy="1325563"/>
          </a:xfrm>
        </p:spPr>
        <p:txBody>
          <a:bodyPr/>
          <a:lstStyle/>
          <a:p>
            <a:pPr>
              <a:defRPr/>
            </a:pPr>
            <a:r>
              <a:rPr lang="en-US" altLang="zh-CN" dirty="0">
                <a:solidFill>
                  <a:srgbClr val="0000FF"/>
                </a:solidFill>
              </a:rPr>
              <a:t>Show branch </a:t>
            </a:r>
            <a:r>
              <a:rPr lang="en-US" altLang="zh-CN" dirty="0">
                <a:solidFill>
                  <a:srgbClr val="FF0066"/>
                </a:solidFill>
              </a:rPr>
              <a:t>offset</a:t>
            </a:r>
            <a:r>
              <a:rPr lang="en-US" altLang="zh-CN" dirty="0">
                <a:solidFill>
                  <a:srgbClr val="0000FF"/>
                </a:solidFill>
              </a:rPr>
              <a:t> in machine language</a:t>
            </a:r>
            <a:endParaRPr lang="zh-CN" altLang="en-US" dirty="0"/>
          </a:p>
        </p:txBody>
      </p:sp>
      <p:sp>
        <p:nvSpPr>
          <p:cNvPr id="179202" name="Rectangle 2"/>
          <p:cNvSpPr>
            <a:spLocks noGrp="1" noChangeArrowheads="1"/>
          </p:cNvSpPr>
          <p:nvPr>
            <p:ph idx="1"/>
          </p:nvPr>
        </p:nvSpPr>
        <p:spPr>
          <a:xfrm>
            <a:off x="1091444" y="1700808"/>
            <a:ext cx="10009112" cy="4508500"/>
          </a:xfrm>
        </p:spPr>
        <p:txBody>
          <a:bodyPr>
            <a:normAutofit lnSpcReduction="10000"/>
          </a:bodyPr>
          <a:lstStyle/>
          <a:p>
            <a:pPr>
              <a:defRPr/>
            </a:pPr>
            <a:r>
              <a:rPr lang="zh-CN" altLang="en-US" dirty="0"/>
              <a:t> </a:t>
            </a:r>
            <a:r>
              <a:rPr lang="en-US" altLang="zh-CN" dirty="0"/>
              <a:t>Example (p116)</a:t>
            </a:r>
            <a:r>
              <a:rPr lang="en-US" altLang="zh-CN" sz="2000" dirty="0"/>
              <a:t>  Show branch offset in machine language</a:t>
            </a:r>
          </a:p>
          <a:p>
            <a:pPr lvl="1">
              <a:defRPr/>
            </a:pPr>
            <a:r>
              <a:rPr lang="en-US" altLang="zh-CN" dirty="0"/>
              <a:t> C language (p94):	</a:t>
            </a:r>
          </a:p>
          <a:p>
            <a:pPr lvl="2">
              <a:defRPr/>
            </a:pPr>
            <a:r>
              <a:rPr lang="en-US" altLang="zh-CN" dirty="0"/>
              <a:t>while (save[</a:t>
            </a:r>
            <a:r>
              <a:rPr lang="en-US" altLang="zh-CN" dirty="0" err="1"/>
              <a:t>i</a:t>
            </a:r>
            <a:r>
              <a:rPr lang="en-US" altLang="zh-CN" dirty="0"/>
              <a:t>]==k)  </a:t>
            </a:r>
            <a:r>
              <a:rPr lang="en-US" altLang="zh-CN" dirty="0" err="1"/>
              <a:t>i</a:t>
            </a:r>
            <a:r>
              <a:rPr lang="en-US" altLang="zh-CN" dirty="0"/>
              <a:t>=i+1;</a:t>
            </a:r>
          </a:p>
          <a:p>
            <a:pPr marL="457200" lvl="1" indent="0">
              <a:buFont typeface="Wingdings" panose="05000000000000000000" pitchFamily="2" charset="2"/>
              <a:buNone/>
              <a:defRPr/>
            </a:pPr>
            <a:endParaRPr lang="en-US" altLang="zh-CN" dirty="0"/>
          </a:p>
          <a:p>
            <a:pPr lvl="1">
              <a:defRPr/>
            </a:pPr>
            <a:r>
              <a:rPr lang="en-US" altLang="zh-CN" dirty="0">
                <a:solidFill>
                  <a:srgbClr val="0000FF"/>
                </a:solidFill>
              </a:rPr>
              <a:t>RISC-V assembler code </a:t>
            </a:r>
            <a:r>
              <a:rPr lang="en-US" altLang="zh-CN" dirty="0"/>
              <a:t>:</a:t>
            </a:r>
          </a:p>
          <a:p>
            <a:pPr lvl="1">
              <a:buFont typeface="Wingdings" panose="05000000000000000000" pitchFamily="2" charset="2"/>
              <a:buNone/>
              <a:defRPr/>
            </a:pPr>
            <a:r>
              <a:rPr lang="en-US" altLang="zh-CN" sz="1800" dirty="0">
                <a:latin typeface="Times New Roman" panose="02020603050405020304" pitchFamily="18" charset="0"/>
              </a:rPr>
              <a:t>        </a:t>
            </a:r>
            <a:r>
              <a:rPr lang="en-US" altLang="zh-CN" dirty="0">
                <a:latin typeface="Times New Roman" panose="02020603050405020304" pitchFamily="18" charset="0"/>
              </a:rPr>
              <a:t>Loop:       </a:t>
            </a:r>
            <a:r>
              <a:rPr lang="en-US" altLang="zh-CN" dirty="0" err="1">
                <a:latin typeface="Times New Roman" panose="02020603050405020304" pitchFamily="18" charset="0"/>
              </a:rPr>
              <a:t>slli</a:t>
            </a:r>
            <a:r>
              <a:rPr lang="en-US" altLang="zh-CN" dirty="0">
                <a:latin typeface="Times New Roman" panose="02020603050405020304" pitchFamily="18" charset="0"/>
              </a:rPr>
              <a:t>     x10, x22, 3            // temp </a:t>
            </a:r>
            <a:r>
              <a:rPr lang="en-US" altLang="zh-CN" dirty="0" err="1">
                <a:latin typeface="Times New Roman" panose="02020603050405020304" pitchFamily="18" charset="0"/>
              </a:rPr>
              <a:t>reg</a:t>
            </a:r>
            <a:r>
              <a:rPr lang="en-US" altLang="zh-CN" dirty="0">
                <a:latin typeface="Times New Roman" panose="02020603050405020304" pitchFamily="18" charset="0"/>
              </a:rPr>
              <a:t> x10  =  8  *  </a:t>
            </a:r>
            <a:r>
              <a:rPr lang="en-US" altLang="zh-CN" dirty="0" err="1">
                <a:latin typeface="Times New Roman" panose="02020603050405020304" pitchFamily="18" charset="0"/>
              </a:rPr>
              <a:t>i</a:t>
            </a:r>
            <a:endParaRPr lang="en-US" altLang="zh-CN" dirty="0">
              <a:latin typeface="Times New Roman" panose="02020603050405020304" pitchFamily="18" charset="0"/>
            </a:endParaRPr>
          </a:p>
          <a:p>
            <a:pPr lvl="1">
              <a:buFont typeface="Wingdings" panose="05000000000000000000" pitchFamily="2" charset="2"/>
              <a:buNone/>
              <a:defRPr/>
            </a:pPr>
            <a:r>
              <a:rPr lang="en-US" altLang="zh-CN" dirty="0">
                <a:latin typeface="Times New Roman" panose="02020603050405020304" pitchFamily="18" charset="0"/>
              </a:rPr>
              <a:t>                         add    x10, x10, x25      // x10  =  address of save[</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latin typeface="Times New Roman" panose="02020603050405020304" pitchFamily="18" charset="0"/>
              </a:rPr>
              <a:t>ld</a:t>
            </a:r>
            <a:r>
              <a:rPr lang="en-US" altLang="zh-CN" dirty="0">
                <a:latin typeface="Times New Roman" panose="02020603050405020304" pitchFamily="18" charset="0"/>
              </a:rPr>
              <a:t>      x9, 0(x10)            // temp </a:t>
            </a:r>
            <a:r>
              <a:rPr lang="en-US" altLang="zh-CN" dirty="0" err="1">
                <a:latin typeface="Times New Roman" panose="02020603050405020304" pitchFamily="18" charset="0"/>
              </a:rPr>
              <a:t>reg</a:t>
            </a:r>
            <a:r>
              <a:rPr lang="en-US" altLang="zh-CN" dirty="0">
                <a:latin typeface="Times New Roman" panose="02020603050405020304" pitchFamily="18" charset="0"/>
              </a:rPr>
              <a:t> x9  =  save[</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solidFill>
                  <a:srgbClr val="FF0000"/>
                </a:solidFill>
                <a:latin typeface="Times New Roman" panose="02020603050405020304" pitchFamily="18" charset="0"/>
              </a:rPr>
              <a:t>bne</a:t>
            </a:r>
            <a:r>
              <a:rPr lang="en-US" altLang="zh-CN" dirty="0">
                <a:solidFill>
                  <a:srgbClr val="FF0000"/>
                </a:solidFill>
                <a:latin typeface="Times New Roman" panose="02020603050405020304" pitchFamily="18" charset="0"/>
              </a:rPr>
              <a:t>   x9, x24, Exit        </a:t>
            </a:r>
            <a:r>
              <a:rPr lang="en-US" altLang="zh-CN" dirty="0">
                <a:latin typeface="Times New Roman" panose="02020603050405020304" pitchFamily="18" charset="0"/>
              </a:rPr>
              <a:t>// go to Exit  if  save[</a:t>
            </a:r>
            <a:r>
              <a:rPr lang="en-US" altLang="zh-CN" dirty="0" err="1">
                <a:latin typeface="Times New Roman" panose="02020603050405020304" pitchFamily="18" charset="0"/>
              </a:rPr>
              <a:t>i</a:t>
            </a:r>
            <a:r>
              <a:rPr lang="en-US" altLang="zh-CN" dirty="0">
                <a:latin typeface="Times New Roman" panose="02020603050405020304" pitchFamily="18" charset="0"/>
              </a:rPr>
              <a:t>]  !=  k</a:t>
            </a:r>
          </a:p>
          <a:p>
            <a:pPr lvl="1">
              <a:buFont typeface="Wingdings" panose="05000000000000000000" pitchFamily="2" charset="2"/>
              <a:buNone/>
              <a:defRPr/>
            </a:pPr>
            <a:r>
              <a:rPr lang="en-US" altLang="zh-CN" dirty="0"/>
              <a:t>                     </a:t>
            </a:r>
            <a:r>
              <a:rPr lang="en-US" altLang="zh-CN" dirty="0" err="1">
                <a:latin typeface="Times New Roman" panose="02020603050405020304" pitchFamily="18" charset="0"/>
              </a:rPr>
              <a:t>addi</a:t>
            </a:r>
            <a:r>
              <a:rPr lang="en-US" altLang="zh-CN" dirty="0">
                <a:latin typeface="Times New Roman" panose="02020603050405020304" pitchFamily="18" charset="0"/>
              </a:rPr>
              <a:t>  x22, x22, 1           //  </a:t>
            </a:r>
            <a:r>
              <a:rPr lang="en-US" altLang="zh-CN" dirty="0" err="1">
                <a:latin typeface="Times New Roman" panose="02020603050405020304" pitchFamily="18" charset="0"/>
              </a:rPr>
              <a:t>i</a:t>
            </a:r>
            <a:r>
              <a:rPr lang="en-US" altLang="zh-CN" dirty="0">
                <a:latin typeface="Times New Roman" panose="02020603050405020304" pitchFamily="18" charset="0"/>
              </a:rPr>
              <a:t>  =   </a:t>
            </a:r>
            <a:r>
              <a:rPr lang="en-US" altLang="zh-CN" dirty="0" err="1">
                <a:latin typeface="Times New Roman" panose="02020603050405020304" pitchFamily="18" charset="0"/>
              </a:rPr>
              <a:t>i</a:t>
            </a:r>
            <a:r>
              <a:rPr lang="en-US" altLang="zh-CN" dirty="0">
                <a:latin typeface="Times New Roman" panose="02020603050405020304" pitchFamily="18" charset="0"/>
              </a:rPr>
              <a:t>  +  1</a:t>
            </a:r>
          </a:p>
          <a:p>
            <a:pPr lvl="1">
              <a:buFont typeface="Wingdings" panose="05000000000000000000" pitchFamily="2" charset="2"/>
              <a:buNone/>
              <a:defRPr/>
            </a:pPr>
            <a:r>
              <a:rPr lang="en-US" altLang="zh-CN" dirty="0">
                <a:latin typeface="Times New Roman" panose="02020603050405020304" pitchFamily="18" charset="0"/>
              </a:rPr>
              <a:t>                         </a:t>
            </a:r>
            <a:r>
              <a:rPr lang="en-US" altLang="zh-CN" dirty="0" err="1">
                <a:solidFill>
                  <a:srgbClr val="FF0000"/>
                </a:solidFill>
                <a:latin typeface="Times New Roman" panose="02020603050405020304" pitchFamily="18" charset="0"/>
              </a:rPr>
              <a:t>beq</a:t>
            </a:r>
            <a:r>
              <a:rPr lang="en-US" altLang="zh-CN" dirty="0">
                <a:solidFill>
                  <a:srgbClr val="FF0000"/>
                </a:solidFill>
                <a:latin typeface="Times New Roman" panose="02020603050405020304" pitchFamily="18" charset="0"/>
              </a:rPr>
              <a:t>   x0,  x0,  Loop  </a:t>
            </a:r>
            <a:r>
              <a:rPr lang="en-US" altLang="zh-CN" dirty="0">
                <a:latin typeface="Times New Roman" panose="02020603050405020304" pitchFamily="18" charset="0"/>
              </a:rPr>
              <a:t>     // go to Loop</a:t>
            </a:r>
          </a:p>
          <a:p>
            <a:pPr lvl="1">
              <a:buFont typeface="Wingdings" panose="05000000000000000000" pitchFamily="2" charset="2"/>
              <a:buNone/>
              <a:defRPr/>
            </a:pPr>
            <a:r>
              <a:rPr lang="en-US" altLang="zh-CN" dirty="0">
                <a:latin typeface="Times New Roman" panose="02020603050405020304" pitchFamily="18" charset="0"/>
              </a:rPr>
              <a:t>       Exit:</a:t>
            </a:r>
            <a:endParaRPr lang="en-US" altLang="zh-CN" dirty="0"/>
          </a:p>
        </p:txBody>
      </p:sp>
    </p:spTree>
    <p:extLst>
      <p:ext uri="{BB962C8B-B14F-4D97-AF65-F5344CB8AC3E}">
        <p14:creationId xmlns:p14="http://schemas.microsoft.com/office/powerpoint/2010/main" val="296583423"/>
      </p:ext>
    </p:extLst>
  </p:cSld>
  <p:clrMapOvr>
    <a:masterClrMapping/>
  </p:clrMapOvr>
  <p:transition spd="med">
    <p:random/>
    <p:sndAc>
      <p:stSnd>
        <p:snd r:embed="rId3" name="chimes.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p:cNvSpPr>
            <a:spLocks noGrp="1"/>
          </p:cNvSpPr>
          <p:nvPr>
            <p:ph type="title"/>
          </p:nvPr>
        </p:nvSpPr>
        <p:spPr>
          <a:xfrm>
            <a:off x="534331" y="266240"/>
            <a:ext cx="2609341" cy="954087"/>
          </a:xfrm>
        </p:spPr>
        <p:txBody>
          <a:bodyPr>
            <a:normAutofit/>
          </a:bodyPr>
          <a:lstStyle/>
          <a:p>
            <a:pPr>
              <a:defRPr/>
            </a:pPr>
            <a:r>
              <a:rPr lang="zh-CN" altLang="en-US" sz="3500" dirty="0"/>
              <a:t>指令地址</a:t>
            </a:r>
            <a:endParaRPr lang="en-US" altLang="zh-CN" sz="3500" dirty="0"/>
          </a:p>
        </p:txBody>
      </p:sp>
      <p:sp>
        <p:nvSpPr>
          <p:cNvPr id="90115" name="Rectangle 3"/>
          <p:cNvSpPr>
            <a:spLocks noGrp="1" noRot="1" noChangeArrowheads="1"/>
          </p:cNvSpPr>
          <p:nvPr>
            <p:ph idx="1"/>
          </p:nvPr>
        </p:nvSpPr>
        <p:spPr>
          <a:xfrm>
            <a:off x="623392" y="1403684"/>
            <a:ext cx="10440987" cy="5473700"/>
          </a:xfrm>
        </p:spPr>
        <p:txBody>
          <a:bodyPr/>
          <a:lstStyle/>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r>
              <a:rPr lang="en-US" altLang="zh-CN" sz="2000" dirty="0"/>
              <a:t> 		      </a:t>
            </a:r>
          </a:p>
          <a:p>
            <a:pPr marL="457200" lvl="1" indent="0" eaLnBrk="1" hangingPunct="1">
              <a:spcBef>
                <a:spcPts val="0"/>
              </a:spcBef>
              <a:buFont typeface="Wingdings" panose="05000000000000000000" pitchFamily="2" charset="2"/>
              <a:buNone/>
              <a:defRPr/>
            </a:pPr>
            <a:endParaRPr lang="en-US" altLang="zh-CN" dirty="0"/>
          </a:p>
          <a:p>
            <a:pPr marL="457200" lvl="1" indent="0" eaLnBrk="1" hangingPunct="1">
              <a:spcBef>
                <a:spcPts val="1000"/>
              </a:spcBef>
              <a:buNone/>
              <a:defRPr/>
            </a:pPr>
            <a:r>
              <a:rPr lang="en-US" altLang="zh-CN" dirty="0"/>
              <a:t> </a:t>
            </a:r>
          </a:p>
          <a:p>
            <a:pPr lvl="2" eaLnBrk="1" hangingPunct="1">
              <a:spcBef>
                <a:spcPts val="0"/>
              </a:spcBef>
              <a:defRPr/>
            </a:pPr>
            <a:r>
              <a:rPr lang="en-US" altLang="zh-CN" dirty="0"/>
              <a:t>All RISC-V instructions are 4 bytes long</a:t>
            </a:r>
          </a:p>
          <a:p>
            <a:pPr lvl="2" eaLnBrk="1" hangingPunct="1">
              <a:spcBef>
                <a:spcPts val="0"/>
              </a:spcBef>
              <a:defRPr/>
            </a:pPr>
            <a:r>
              <a:rPr lang="en-US" altLang="zh-CN" dirty="0"/>
              <a:t> PC-relative addressing refers to the number of </a:t>
            </a:r>
            <a:r>
              <a:rPr lang="en-US" altLang="zh-CN" dirty="0" err="1"/>
              <a:t>halfwords</a:t>
            </a:r>
            <a:endParaRPr lang="en-US" altLang="zh-CN" dirty="0"/>
          </a:p>
          <a:p>
            <a:pPr lvl="3" eaLnBrk="1" hangingPunct="1">
              <a:spcBef>
                <a:spcPts val="0"/>
              </a:spcBef>
              <a:defRPr/>
            </a:pPr>
            <a:r>
              <a:rPr lang="en-US" altLang="zh-CN" dirty="0"/>
              <a:t> The address field at 80012 above should be </a:t>
            </a:r>
            <a:r>
              <a:rPr lang="en-US" altLang="zh-CN" dirty="0">
                <a:solidFill>
                  <a:srgbClr val="FF0000"/>
                </a:solidFill>
              </a:rPr>
              <a:t>6</a:t>
            </a:r>
            <a:r>
              <a:rPr lang="en-US" altLang="zh-CN" dirty="0"/>
              <a:t> instead of 12</a:t>
            </a:r>
          </a:p>
        </p:txBody>
      </p:sp>
      <p:graphicFrame>
        <p:nvGraphicFramePr>
          <p:cNvPr id="5" name="表格 4"/>
          <p:cNvGraphicFramePr>
            <a:graphicFrameLocks noGrp="1"/>
          </p:cNvGraphicFramePr>
          <p:nvPr>
            <p:extLst>
              <p:ext uri="{D42A27DB-BD31-4B8C-83A1-F6EECF244321}">
                <p14:modId xmlns:p14="http://schemas.microsoft.com/office/powerpoint/2010/main" val="361157746"/>
              </p:ext>
            </p:extLst>
          </p:nvPr>
        </p:nvGraphicFramePr>
        <p:xfrm>
          <a:off x="1775520" y="1066800"/>
          <a:ext cx="8601075" cy="3278186"/>
        </p:xfrm>
        <a:graphic>
          <a:graphicData uri="http://schemas.openxmlformats.org/drawingml/2006/table">
            <a:tbl>
              <a:tblPr firstRow="1" bandRow="1">
                <a:tableStyleId>{5C22544A-7EE6-4342-B048-85BDC9FD1C3A}</a:tableStyleId>
              </a:tblPr>
              <a:tblGrid>
                <a:gridCol w="1230647">
                  <a:extLst>
                    <a:ext uri="{9D8B030D-6E8A-4147-A177-3AD203B41FA5}">
                      <a16:colId xmlns:a16="http://schemas.microsoft.com/office/drawing/2014/main" val="593030437"/>
                    </a:ext>
                  </a:extLst>
                </a:gridCol>
                <a:gridCol w="956060">
                  <a:extLst>
                    <a:ext uri="{9D8B030D-6E8A-4147-A177-3AD203B41FA5}">
                      <a16:colId xmlns:a16="http://schemas.microsoft.com/office/drawing/2014/main" val="4186346653"/>
                    </a:ext>
                  </a:extLst>
                </a:gridCol>
                <a:gridCol w="1028488">
                  <a:extLst>
                    <a:ext uri="{9D8B030D-6E8A-4147-A177-3AD203B41FA5}">
                      <a16:colId xmlns:a16="http://schemas.microsoft.com/office/drawing/2014/main" val="1039734233"/>
                    </a:ext>
                  </a:extLst>
                </a:gridCol>
                <a:gridCol w="759601">
                  <a:extLst>
                    <a:ext uri="{9D8B030D-6E8A-4147-A177-3AD203B41FA5}">
                      <a16:colId xmlns:a16="http://schemas.microsoft.com/office/drawing/2014/main" val="3743586692"/>
                    </a:ext>
                  </a:extLst>
                </a:gridCol>
                <a:gridCol w="759602">
                  <a:extLst>
                    <a:ext uri="{9D8B030D-6E8A-4147-A177-3AD203B41FA5}">
                      <a16:colId xmlns:a16="http://schemas.microsoft.com/office/drawing/2014/main" val="421821846"/>
                    </a:ext>
                  </a:extLst>
                </a:gridCol>
                <a:gridCol w="668664">
                  <a:extLst>
                    <a:ext uri="{9D8B030D-6E8A-4147-A177-3AD203B41FA5}">
                      <a16:colId xmlns:a16="http://schemas.microsoft.com/office/drawing/2014/main" val="4112751548"/>
                    </a:ext>
                  </a:extLst>
                </a:gridCol>
                <a:gridCol w="950463">
                  <a:extLst>
                    <a:ext uri="{9D8B030D-6E8A-4147-A177-3AD203B41FA5}">
                      <a16:colId xmlns:a16="http://schemas.microsoft.com/office/drawing/2014/main" val="3113450550"/>
                    </a:ext>
                  </a:extLst>
                </a:gridCol>
                <a:gridCol w="1018539">
                  <a:extLst>
                    <a:ext uri="{9D8B030D-6E8A-4147-A177-3AD203B41FA5}">
                      <a16:colId xmlns:a16="http://schemas.microsoft.com/office/drawing/2014/main" val="1983085452"/>
                    </a:ext>
                  </a:extLst>
                </a:gridCol>
                <a:gridCol w="1229011">
                  <a:extLst>
                    <a:ext uri="{9D8B030D-6E8A-4147-A177-3AD203B41FA5}">
                      <a16:colId xmlns:a16="http://schemas.microsoft.com/office/drawing/2014/main" val="3919293842"/>
                    </a:ext>
                  </a:extLst>
                </a:gridCol>
              </a:tblGrid>
              <a:tr h="304863">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US" altLang="zh-CN" sz="2000" b="0" dirty="0">
                          <a:solidFill>
                            <a:schemeClr val="tx1"/>
                          </a:solidFill>
                          <a:latin typeface="Times New Roman" panose="02020603050405020304" pitchFamily="18" charset="0"/>
                          <a:cs typeface="Times New Roman" panose="02020603050405020304" pitchFamily="18" charset="0"/>
                        </a:rPr>
                        <a:t>instructions Code with</a:t>
                      </a:r>
                      <a:r>
                        <a:rPr lang="en-US" altLang="zh-CN" sz="2000" b="0" baseline="0" dirty="0">
                          <a:solidFill>
                            <a:schemeClr val="tx1"/>
                          </a:solidFill>
                          <a:latin typeface="Times New Roman" panose="02020603050405020304" pitchFamily="18" charset="0"/>
                          <a:cs typeface="Times New Roman" panose="02020603050405020304" pitchFamily="18" charset="0"/>
                        </a:rPr>
                        <a:t> </a:t>
                      </a:r>
                      <a:r>
                        <a:rPr lang="en-US" altLang="zh-CN" sz="2000" b="0" dirty="0">
                          <a:solidFill>
                            <a:schemeClr val="tx1"/>
                          </a:solidFill>
                          <a:latin typeface="Times New Roman" panose="02020603050405020304" pitchFamily="18" charset="0"/>
                          <a:cs typeface="Times New Roman" panose="02020603050405020304" pitchFamily="18" charset="0"/>
                        </a:rPr>
                        <a:t>Binary</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0"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baseline="0" dirty="0">
                          <a:solidFill>
                            <a:schemeClr val="tx1"/>
                          </a:solidFill>
                          <a:latin typeface="Times New Roman" panose="02020603050405020304" pitchFamily="18" charset="0"/>
                          <a:ea typeface="+mn-ea"/>
                          <a:cs typeface="Times New Roman" panose="02020603050405020304" pitchFamily="18" charset="0"/>
                        </a:rPr>
                        <a:t>Hex</a:t>
                      </a:r>
                      <a:endParaRPr lang="zh-CN" altLang="en-US" sz="20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L="0" marR="9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9936230"/>
                  </a:ext>
                </a:extLst>
              </a:tr>
              <a:tr h="548754">
                <a:tc>
                  <a:txBody>
                    <a:bodyPr/>
                    <a:lstStyle/>
                    <a:p>
                      <a:pPr algn="r"/>
                      <a:endParaRPr lang="zh-CN" altLang="en-US" sz="1800" dirty="0">
                        <a:solidFill>
                          <a:schemeClr val="tx1"/>
                        </a:solidFill>
                        <a:latin typeface="Times New Roman" panose="02020603050405020304" pitchFamily="18" charset="0"/>
                        <a:cs typeface="Times New Roman" panose="02020603050405020304" pitchFamily="18" charset="0"/>
                      </a:endParaRPr>
                    </a:p>
                  </a:txBody>
                  <a:tcPr marL="91441"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dirty="0">
                          <a:solidFill>
                            <a:schemeClr val="tx1"/>
                          </a:solidFill>
                        </a:rPr>
                        <a:t>Address</a:t>
                      </a:r>
                      <a:endParaRPr lang="zh-CN" altLang="en-US" sz="1800" dirty="0">
                        <a:solidFill>
                          <a:schemeClr val="tx1"/>
                        </a:solidFill>
                      </a:endParaRPr>
                    </a:p>
                  </a:txBody>
                  <a:tcPr marL="36000" marR="36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fun7</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rs2</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rs1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chemeClr val="tx1"/>
                          </a:solidFill>
                          <a:latin typeface="Times New Roman" panose="02020603050405020304" pitchFamily="18" charset="0"/>
                          <a:cs typeface="Times New Roman" panose="02020603050405020304" pitchFamily="18" charset="0"/>
                        </a:rPr>
                        <a:t>fun3</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err="1">
                          <a:solidFill>
                            <a:schemeClr val="tx1"/>
                          </a:solidFill>
                          <a:latin typeface="Times New Roman" panose="02020603050405020304" pitchFamily="18" charset="0"/>
                          <a:cs typeface="Times New Roman" panose="02020603050405020304" pitchFamily="18" charset="0"/>
                        </a:rPr>
                        <a:t>rd</a:t>
                      </a:r>
                      <a:r>
                        <a:rPr lang="en-US" altLang="zh-CN" sz="1800" b="0" dirty="0">
                          <a:solidFill>
                            <a:schemeClr val="tx1"/>
                          </a:solidFill>
                          <a:latin typeface="Times New Roman" panose="02020603050405020304" pitchFamily="18" charset="0"/>
                          <a:cs typeface="Times New Roman" panose="02020603050405020304" pitchFamily="18" charset="0"/>
                        </a:rPr>
                        <a:t>/offset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a:solidFill>
                            <a:schemeClr val="tx1"/>
                          </a:solidFill>
                          <a:latin typeface="Times New Roman" panose="02020603050405020304" pitchFamily="18" charset="0"/>
                          <a:cs typeface="Times New Roman" panose="02020603050405020304" pitchFamily="18" charset="0"/>
                        </a:rPr>
                        <a:t>OP</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1800" dirty="0">
                        <a:solidFill>
                          <a:schemeClr val="tx1"/>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0988956"/>
                  </a:ext>
                </a:extLst>
              </a:tr>
              <a:tr h="346367">
                <a:tc>
                  <a:txBody>
                    <a:bodyPr/>
                    <a:lstStyle/>
                    <a:p>
                      <a:pPr algn="r"/>
                      <a:r>
                        <a:rPr lang="en-US" altLang="zh-CN" sz="1800" dirty="0">
                          <a:solidFill>
                            <a:srgbClr val="FF0066"/>
                          </a:solidFill>
                          <a:latin typeface="Times New Roman" panose="02020603050405020304" pitchFamily="18" charset="0"/>
                          <a:cs typeface="Times New Roman" panose="02020603050405020304" pitchFamily="18" charset="0"/>
                        </a:rPr>
                        <a:t>Loop</a:t>
                      </a:r>
                      <a:r>
                        <a:rPr lang="zh-CN" altLang="en-US" sz="1800" dirty="0">
                          <a:solidFill>
                            <a:srgbClr val="FF0066"/>
                          </a:solidFill>
                          <a:latin typeface="Times New Roman" panose="02020603050405020304" pitchFamily="18" charset="0"/>
                          <a:cs typeface="Times New Roman" panose="02020603050405020304" pitchFamily="18" charset="0"/>
                        </a:rPr>
                        <a:t>：</a:t>
                      </a:r>
                      <a:r>
                        <a:rPr lang="en-US" altLang="zh-CN" sz="1800" dirty="0" err="1">
                          <a:solidFill>
                            <a:srgbClr val="FF0066"/>
                          </a:solidFill>
                          <a:latin typeface="Times New Roman" panose="02020603050405020304" pitchFamily="18" charset="0"/>
                          <a:cs typeface="Times New Roman" panose="02020603050405020304" pitchFamily="18" charset="0"/>
                        </a:rPr>
                        <a:t>slli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a:t>
                      </a: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003B1513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589947"/>
                  </a:ext>
                </a:extLst>
              </a:tr>
              <a:tr h="346367">
                <a:tc>
                  <a:txBody>
                    <a:bodyPr/>
                    <a:lstStyle/>
                    <a:p>
                      <a:pPr algn="r"/>
                      <a:r>
                        <a:rPr lang="en-US" altLang="zh-CN" sz="1800" dirty="0">
                          <a:solidFill>
                            <a:srgbClr val="FF0066"/>
                          </a:solidFill>
                          <a:latin typeface="Times New Roman" panose="02020603050405020304" pitchFamily="18" charset="0"/>
                          <a:cs typeface="Times New Roman" panose="02020603050405020304" pitchFamily="18" charset="0"/>
                        </a:rPr>
                        <a:t>add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80004</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01950533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795938"/>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ld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80008</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00053483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478863"/>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bne</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1" i="1" u="none" strike="noStrike" dirty="0">
                          <a:solidFill>
                            <a:srgbClr val="0033CC"/>
                          </a:solidFill>
                          <a:effectLst/>
                          <a:latin typeface="Times New Roman" panose="02020603050405020304" pitchFamily="18" charset="0"/>
                          <a:ea typeface="等线" panose="02010600030101010101" pitchFamily="2" charset="-122"/>
                          <a:cs typeface="Times New Roman" panose="02020603050405020304" pitchFamily="18" charset="0"/>
                        </a:rPr>
                        <a:t>80012</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01849663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6161745"/>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addi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80016</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001B0B13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671809"/>
                  </a:ext>
                </a:extLst>
              </a:tr>
              <a:tr h="346367">
                <a:tc>
                  <a:txBody>
                    <a:bodyPr/>
                    <a:lstStyle/>
                    <a:p>
                      <a:pPr algn="r"/>
                      <a:r>
                        <a:rPr lang="en-US" altLang="zh-CN" sz="1800" dirty="0" err="1">
                          <a:solidFill>
                            <a:srgbClr val="FF0066"/>
                          </a:solidFill>
                          <a:latin typeface="Times New Roman" panose="02020603050405020304" pitchFamily="18" charset="0"/>
                          <a:cs typeface="Times New Roman" panose="02020603050405020304" pitchFamily="18" charset="0"/>
                        </a:rPr>
                        <a:t>beq</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80020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1111111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FE0006E3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341669"/>
                  </a:ext>
                </a:extLst>
              </a:tr>
              <a:tr h="346367">
                <a:tc>
                  <a:txBody>
                    <a:bodyPr/>
                    <a:lstStyle/>
                    <a:p>
                      <a:pPr algn="l"/>
                      <a:r>
                        <a:rPr lang="en-US" altLang="zh-CN" sz="1800" kern="1200" dirty="0">
                          <a:solidFill>
                            <a:srgbClr val="FF0066"/>
                          </a:solidFill>
                          <a:latin typeface="Times New Roman" panose="02020603050405020304" pitchFamily="18" charset="0"/>
                          <a:ea typeface="+mn-ea"/>
                          <a:cs typeface="Times New Roman" panose="02020603050405020304" pitchFamily="18" charset="0"/>
                        </a:rPr>
                        <a:t>Exit</a:t>
                      </a:r>
                      <a:r>
                        <a:rPr lang="zh-CN" altLang="en-US" sz="1800" kern="1200" dirty="0">
                          <a:solidFill>
                            <a:srgbClr val="FF0066"/>
                          </a:solidFill>
                          <a:latin typeface="Times New Roman" panose="02020603050405020304" pitchFamily="18" charset="0"/>
                          <a:ea typeface="+mn-ea"/>
                          <a:cs typeface="Times New Roman" panose="02020603050405020304" pitchFamily="18" charset="0"/>
                        </a:rPr>
                        <a:t>：</a:t>
                      </a: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800" dirty="0">
                          <a:solidFill>
                            <a:schemeClr val="tx1"/>
                          </a:solidFill>
                        </a:rPr>
                        <a:t>80024</a:t>
                      </a:r>
                      <a:endParaRPr lang="zh-CN" altLang="en-US" sz="1800" dirty="0">
                        <a:solidFill>
                          <a:schemeClr val="tx1"/>
                        </a:solidFill>
                      </a:endParaRPr>
                    </a:p>
                  </a:txBody>
                  <a:tcPr marL="91441" marR="91441"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dirty="0">
                          <a:solidFill>
                            <a:schemeClr val="tx1"/>
                          </a:solidFill>
                        </a:rPr>
                        <a:t>……</a:t>
                      </a: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769974"/>
                  </a:ext>
                </a:extLst>
              </a:tr>
            </a:tbl>
          </a:graphicData>
        </a:graphic>
      </p:graphicFrame>
      <p:sp>
        <p:nvSpPr>
          <p:cNvPr id="6" name="圆角矩形 5"/>
          <p:cNvSpPr/>
          <p:nvPr/>
        </p:nvSpPr>
        <p:spPr>
          <a:xfrm>
            <a:off x="7359228" y="4648534"/>
            <a:ext cx="4508500" cy="4206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Clr>
                <a:schemeClr val="hlink"/>
              </a:buClr>
              <a:defRPr/>
            </a:pPr>
            <a:r>
              <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PC + offset </a:t>
            </a:r>
            <a:r>
              <a:rPr lang="zh-CN" altLang="en-US"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a:t>
            </a:r>
            <a:r>
              <a:rPr lang="en-US" altLang="zh-CN" sz="1800" dirty="0">
                <a:solidFill>
                  <a:schemeClr val="tx1"/>
                </a:solidFill>
                <a:ea typeface="Arial Unicode MS" panose="020B0604020202020204" pitchFamily="34" charset="-122"/>
                <a:cs typeface="Arial Unicode MS" panose="020B0604020202020204" pitchFamily="34" charset="-122"/>
              </a:rPr>
              <a:t> 12 = 80024 - 80012</a:t>
            </a:r>
            <a:endPar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endParaRPr>
          </a:p>
        </p:txBody>
      </p:sp>
      <p:cxnSp>
        <p:nvCxnSpPr>
          <p:cNvPr id="8" name="直接箭头连接符 7"/>
          <p:cNvCxnSpPr>
            <a:stCxn id="185441" idx="1"/>
          </p:cNvCxnSpPr>
          <p:nvPr/>
        </p:nvCxnSpPr>
        <p:spPr>
          <a:xfrm flipH="1" flipV="1">
            <a:off x="7881046" y="3192464"/>
            <a:ext cx="1167281" cy="1289381"/>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5441" name="文本框 12"/>
          <p:cNvSpPr txBox="1">
            <a:spLocks noChangeArrowheads="1"/>
          </p:cNvSpPr>
          <p:nvPr/>
        </p:nvSpPr>
        <p:spPr bwMode="auto">
          <a:xfrm>
            <a:off x="9048327" y="428182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6   =0110</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4" name="矩形 13"/>
          <p:cNvSpPr/>
          <p:nvPr/>
        </p:nvSpPr>
        <p:spPr>
          <a:xfrm>
            <a:off x="4258766" y="4658853"/>
            <a:ext cx="2039341" cy="338554"/>
          </a:xfrm>
          <a:prstGeom prst="rect">
            <a:avLst/>
          </a:prstGeom>
          <a:solidFill>
            <a:schemeClr val="accent2">
              <a:lumMod val="60000"/>
              <a:lumOff val="40000"/>
            </a:schemeClr>
          </a:solidFill>
        </p:spPr>
        <p:txBody>
          <a:bodyPr wrap="none">
            <a:spAutoFit/>
          </a:bodyPr>
          <a:lstStyle/>
          <a:p>
            <a:pPr>
              <a:defRPr/>
            </a:pPr>
            <a:r>
              <a:rPr lang="en-US" altLang="zh-CN" sz="1600" b="1" dirty="0"/>
              <a:t>-20 = 80000 - 80020</a:t>
            </a:r>
            <a:endParaRPr lang="zh-CN" altLang="en-US" sz="1600" b="1" dirty="0">
              <a:ea typeface="Arial Unicode MS" panose="020B0604020202020204"/>
              <a:cs typeface="Arial Unicode MS" panose="020B0604020202020204"/>
            </a:endParaRPr>
          </a:p>
        </p:txBody>
      </p:sp>
      <p:sp>
        <p:nvSpPr>
          <p:cNvPr id="185443" name="文本框 18"/>
          <p:cNvSpPr txBox="1">
            <a:spLocks noChangeArrowheads="1"/>
          </p:cNvSpPr>
          <p:nvPr/>
        </p:nvSpPr>
        <p:spPr bwMode="auto">
          <a:xfrm>
            <a:off x="4278213" y="4344986"/>
            <a:ext cx="20198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-10    = 11110110   </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22" name="直接箭头连接符 21"/>
          <p:cNvCxnSpPr/>
          <p:nvPr/>
        </p:nvCxnSpPr>
        <p:spPr>
          <a:xfrm flipV="1">
            <a:off x="4758060" y="3847183"/>
            <a:ext cx="2634084" cy="697828"/>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18052CB-4C9D-E071-D6F5-5383BB439D9E}"/>
              </a:ext>
            </a:extLst>
          </p:cNvPr>
          <p:cNvSpPr txBox="1"/>
          <p:nvPr/>
        </p:nvSpPr>
        <p:spPr>
          <a:xfrm>
            <a:off x="10612475" y="1904409"/>
            <a:ext cx="216024" cy="307777"/>
          </a:xfrm>
          <a:prstGeom prst="rect">
            <a:avLst/>
          </a:prstGeom>
          <a:noFill/>
        </p:spPr>
        <p:txBody>
          <a:bodyPr wrap="square" rtlCol="0">
            <a:spAutoFit/>
          </a:bodyPr>
          <a:lstStyle/>
          <a:p>
            <a:r>
              <a:rPr lang="en-US" altLang="zh-CN" dirty="0"/>
              <a:t>I</a:t>
            </a:r>
            <a:endParaRPr lang="zh-CN" altLang="en-US" dirty="0"/>
          </a:p>
        </p:txBody>
      </p:sp>
      <p:sp>
        <p:nvSpPr>
          <p:cNvPr id="3" name="文本框 2">
            <a:extLst>
              <a:ext uri="{FF2B5EF4-FFF2-40B4-BE49-F238E27FC236}">
                <a16:creationId xmlns:a16="http://schemas.microsoft.com/office/drawing/2014/main" id="{9630CC4B-31E2-1B68-5819-5B8C5FFAE14F}"/>
              </a:ext>
            </a:extLst>
          </p:cNvPr>
          <p:cNvSpPr txBox="1"/>
          <p:nvPr/>
        </p:nvSpPr>
        <p:spPr>
          <a:xfrm>
            <a:off x="10597615" y="2298880"/>
            <a:ext cx="308061" cy="307777"/>
          </a:xfrm>
          <a:prstGeom prst="rect">
            <a:avLst/>
          </a:prstGeom>
          <a:noFill/>
        </p:spPr>
        <p:txBody>
          <a:bodyPr wrap="square" rtlCol="0">
            <a:spAutoFit/>
          </a:bodyPr>
          <a:lstStyle/>
          <a:p>
            <a:r>
              <a:rPr lang="en-US" altLang="zh-CN" dirty="0"/>
              <a:t>R</a:t>
            </a:r>
            <a:endParaRPr lang="zh-CN" altLang="en-US" dirty="0"/>
          </a:p>
        </p:txBody>
      </p:sp>
      <p:sp>
        <p:nvSpPr>
          <p:cNvPr id="7" name="文本框 6">
            <a:extLst>
              <a:ext uri="{FF2B5EF4-FFF2-40B4-BE49-F238E27FC236}">
                <a16:creationId xmlns:a16="http://schemas.microsoft.com/office/drawing/2014/main" id="{010752C9-2F4E-8658-9995-553F85557E84}"/>
              </a:ext>
            </a:extLst>
          </p:cNvPr>
          <p:cNvSpPr txBox="1"/>
          <p:nvPr/>
        </p:nvSpPr>
        <p:spPr>
          <a:xfrm>
            <a:off x="10639463" y="2625373"/>
            <a:ext cx="234360" cy="307777"/>
          </a:xfrm>
          <a:prstGeom prst="rect">
            <a:avLst/>
          </a:prstGeom>
          <a:noFill/>
        </p:spPr>
        <p:txBody>
          <a:bodyPr wrap="none" rtlCol="0">
            <a:spAutoFit/>
          </a:bodyPr>
          <a:lstStyle/>
          <a:p>
            <a:r>
              <a:rPr lang="en-US" altLang="zh-CN" dirty="0"/>
              <a:t>I</a:t>
            </a:r>
            <a:endParaRPr lang="zh-CN" altLang="en-US" dirty="0"/>
          </a:p>
        </p:txBody>
      </p:sp>
      <p:sp>
        <p:nvSpPr>
          <p:cNvPr id="10" name="文本框 9">
            <a:extLst>
              <a:ext uri="{FF2B5EF4-FFF2-40B4-BE49-F238E27FC236}">
                <a16:creationId xmlns:a16="http://schemas.microsoft.com/office/drawing/2014/main" id="{7D17A47F-A08D-9B5F-0422-2DC9EFA60A52}"/>
              </a:ext>
            </a:extLst>
          </p:cNvPr>
          <p:cNvSpPr txBox="1"/>
          <p:nvPr/>
        </p:nvSpPr>
        <p:spPr>
          <a:xfrm>
            <a:off x="10625823" y="2962618"/>
            <a:ext cx="304892" cy="307777"/>
          </a:xfrm>
          <a:prstGeom prst="rect">
            <a:avLst/>
          </a:prstGeom>
          <a:noFill/>
        </p:spPr>
        <p:txBody>
          <a:bodyPr wrap="none" rtlCol="0">
            <a:spAutoFit/>
          </a:bodyPr>
          <a:lstStyle/>
          <a:p>
            <a:r>
              <a:rPr lang="en-US" altLang="zh-CN" dirty="0"/>
              <a:t>B</a:t>
            </a:r>
            <a:endParaRPr lang="zh-CN" altLang="en-US" dirty="0"/>
          </a:p>
        </p:txBody>
      </p:sp>
      <p:sp>
        <p:nvSpPr>
          <p:cNvPr id="11" name="文本框 10">
            <a:extLst>
              <a:ext uri="{FF2B5EF4-FFF2-40B4-BE49-F238E27FC236}">
                <a16:creationId xmlns:a16="http://schemas.microsoft.com/office/drawing/2014/main" id="{C9408E9B-27E4-326D-12B8-7AD4E790860C}"/>
              </a:ext>
            </a:extLst>
          </p:cNvPr>
          <p:cNvSpPr txBox="1"/>
          <p:nvPr/>
        </p:nvSpPr>
        <p:spPr>
          <a:xfrm>
            <a:off x="10656441" y="3347964"/>
            <a:ext cx="210228" cy="307777"/>
          </a:xfrm>
          <a:prstGeom prst="rect">
            <a:avLst/>
          </a:prstGeom>
          <a:noFill/>
        </p:spPr>
        <p:txBody>
          <a:bodyPr wrap="square" rtlCol="0">
            <a:spAutoFit/>
          </a:bodyPr>
          <a:lstStyle/>
          <a:p>
            <a:r>
              <a:rPr lang="en-US" altLang="zh-CN" dirty="0"/>
              <a:t>I</a:t>
            </a:r>
            <a:endParaRPr lang="zh-CN" altLang="en-US" dirty="0"/>
          </a:p>
        </p:txBody>
      </p:sp>
      <p:sp>
        <p:nvSpPr>
          <p:cNvPr id="12" name="文本框 11">
            <a:extLst>
              <a:ext uri="{FF2B5EF4-FFF2-40B4-BE49-F238E27FC236}">
                <a16:creationId xmlns:a16="http://schemas.microsoft.com/office/drawing/2014/main" id="{93F4B7FD-6D88-899E-59AD-913757202866}"/>
              </a:ext>
            </a:extLst>
          </p:cNvPr>
          <p:cNvSpPr txBox="1"/>
          <p:nvPr/>
        </p:nvSpPr>
        <p:spPr>
          <a:xfrm>
            <a:off x="6363156" y="4481845"/>
            <a:ext cx="1238053" cy="523220"/>
          </a:xfrm>
          <a:prstGeom prst="rect">
            <a:avLst/>
          </a:prstGeom>
          <a:noFill/>
        </p:spPr>
        <p:txBody>
          <a:bodyPr wrap="square" rtlCol="0">
            <a:spAutoFit/>
          </a:bodyPr>
          <a:lstStyle/>
          <a:p>
            <a:r>
              <a:rPr lang="en-US" altLang="zh-CN" b="1" dirty="0">
                <a:solidFill>
                  <a:srgbClr val="0000FF"/>
                </a:solidFill>
              </a:rPr>
              <a:t>1</a:t>
            </a:r>
            <a:r>
              <a:rPr lang="zh-CN" altLang="en-US" dirty="0"/>
              <a:t>是符号位的最高位的</a:t>
            </a:r>
            <a:r>
              <a:rPr lang="en-US" altLang="zh-CN" dirty="0"/>
              <a:t>1</a:t>
            </a:r>
            <a:endParaRPr lang="zh-CN" altLang="en-US" dirty="0"/>
          </a:p>
        </p:txBody>
      </p:sp>
    </p:spTree>
    <p:extLst>
      <p:ext uri="{BB962C8B-B14F-4D97-AF65-F5344CB8AC3E}">
        <p14:creationId xmlns:p14="http://schemas.microsoft.com/office/powerpoint/2010/main" val="3192836697"/>
      </p:ext>
    </p:extLst>
  </p:cSld>
  <p:clrMapOvr>
    <a:masterClrMapping/>
  </p:clrMapOvr>
  <p:transition spd="med">
    <p:random/>
    <p:sndAc>
      <p:stSnd>
        <p:snd r:embed="rId3" name="chimes.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idx="1"/>
          </p:nvPr>
        </p:nvSpPr>
        <p:spPr>
          <a:xfrm>
            <a:off x="1487488" y="908720"/>
            <a:ext cx="9577064" cy="4967287"/>
          </a:xfrm>
        </p:spPr>
        <p:txBody>
          <a:bodyPr>
            <a:normAutofit/>
          </a:bodyPr>
          <a:lstStyle/>
          <a:p>
            <a:r>
              <a:rPr lang="zh-CN" altLang="en-US" sz="2800" b="1" dirty="0">
                <a:solidFill>
                  <a:srgbClr val="FF0066"/>
                </a:solidFill>
              </a:rPr>
              <a:t>跳转距离很远</a:t>
            </a:r>
            <a:endParaRPr lang="en-US" altLang="zh-CN" sz="2800" b="1" dirty="0">
              <a:solidFill>
                <a:srgbClr val="FF0066"/>
              </a:solidFill>
            </a:endParaRPr>
          </a:p>
          <a:p>
            <a:r>
              <a:rPr lang="en-US" altLang="zh-CN" b="1" dirty="0"/>
              <a:t>Inserts an </a:t>
            </a:r>
            <a:r>
              <a:rPr lang="en-US" altLang="zh-CN" b="1" dirty="0">
                <a:solidFill>
                  <a:srgbClr val="FF0066"/>
                </a:solidFill>
              </a:rPr>
              <a:t>unconditional </a:t>
            </a:r>
            <a:r>
              <a:rPr lang="en-US" altLang="zh-CN" b="1" dirty="0"/>
              <a:t>jump to target</a:t>
            </a:r>
          </a:p>
          <a:p>
            <a:pPr lvl="1"/>
            <a:r>
              <a:rPr lang="en-US" altLang="zh-CN" b="1" dirty="0">
                <a:solidFill>
                  <a:srgbClr val="FF0066"/>
                </a:solidFill>
              </a:rPr>
              <a:t>Invert the condition </a:t>
            </a:r>
            <a:r>
              <a:rPr lang="en-US" altLang="zh-CN" b="1" dirty="0"/>
              <a:t>so that the branch decides</a:t>
            </a:r>
            <a:r>
              <a:rPr lang="en-US" altLang="zh-CN" sz="2400" b="1" dirty="0"/>
              <a:t> </a:t>
            </a:r>
            <a:r>
              <a:rPr lang="en-US" altLang="zh-CN" b="1" dirty="0"/>
              <a:t>whether to skip the jump</a:t>
            </a:r>
          </a:p>
          <a:p>
            <a:pPr lvl="1"/>
            <a:endParaRPr lang="en-US" altLang="zh-CN" b="1" dirty="0">
              <a:solidFill>
                <a:srgbClr val="FF0066"/>
              </a:solidFill>
            </a:endParaRPr>
          </a:p>
          <a:p>
            <a:r>
              <a:rPr lang="zh-CN" altLang="en-US" dirty="0"/>
              <a:t>原指令</a:t>
            </a:r>
            <a:r>
              <a:rPr lang="en-US" altLang="zh-CN" dirty="0"/>
              <a:t>:  </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beq</a:t>
            </a:r>
            <a:r>
              <a:rPr lang="en-US" altLang="zh-CN" dirty="0">
                <a:latin typeface="Times New Roman" panose="02020603050405020304" pitchFamily="18" charset="0"/>
              </a:rPr>
              <a:t>   x10, x0, L1</a:t>
            </a:r>
          </a:p>
          <a:p>
            <a:pPr lvl="1"/>
            <a:r>
              <a:rPr lang="en-US" altLang="zh-CN" dirty="0"/>
              <a:t> </a:t>
            </a:r>
            <a:r>
              <a:rPr lang="zh-CN" altLang="en-US" dirty="0"/>
              <a:t>更远的指令</a:t>
            </a:r>
            <a:r>
              <a:rPr lang="en-US" altLang="zh-CN" dirty="0"/>
              <a:t>:</a:t>
            </a:r>
          </a:p>
          <a:p>
            <a:pPr lvl="2">
              <a:buFont typeface="Wingdings" panose="05000000000000000000" pitchFamily="2" charset="2"/>
              <a:buNone/>
            </a:pPr>
            <a:r>
              <a:rPr lang="en-US" altLang="zh-CN" sz="1800" dirty="0">
                <a:latin typeface="Times New Roman" panose="02020603050405020304" pitchFamily="18" charset="0"/>
              </a:rPr>
              <a:t>              </a:t>
            </a:r>
            <a:r>
              <a:rPr lang="en-US" altLang="zh-CN" sz="2400" dirty="0" err="1">
                <a:latin typeface="Times New Roman" panose="02020603050405020304" pitchFamily="18" charset="0"/>
              </a:rPr>
              <a:t>bne</a:t>
            </a:r>
            <a:r>
              <a:rPr lang="en-US" altLang="zh-CN" sz="2400" dirty="0">
                <a:latin typeface="Times New Roman" panose="02020603050405020304" pitchFamily="18" charset="0"/>
              </a:rPr>
              <a:t>    x10, x0, L2</a:t>
            </a:r>
          </a:p>
          <a:p>
            <a:pPr lvl="2">
              <a:buFont typeface="Wingdings" panose="05000000000000000000" pitchFamily="2" charset="2"/>
              <a:buNone/>
            </a:pP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lvl="2">
              <a:buFont typeface="Wingdings" panose="05000000000000000000" pitchFamily="2" charset="2"/>
              <a:buNone/>
            </a:pPr>
            <a:r>
              <a:rPr lang="en-US" altLang="zh-CN" sz="2400" dirty="0">
                <a:latin typeface="Times New Roman" panose="02020603050405020304" pitchFamily="18" charset="0"/>
              </a:rPr>
              <a:t>L2:</a:t>
            </a:r>
            <a:endParaRPr lang="en-US" altLang="zh-CN" sz="2400" dirty="0"/>
          </a:p>
        </p:txBody>
      </p:sp>
      <p:sp>
        <p:nvSpPr>
          <p:cNvPr id="2" name="文本框 1">
            <a:extLst>
              <a:ext uri="{FF2B5EF4-FFF2-40B4-BE49-F238E27FC236}">
                <a16:creationId xmlns:a16="http://schemas.microsoft.com/office/drawing/2014/main" id="{FA5416CB-FD28-CB87-57AB-BFC72F9334A3}"/>
              </a:ext>
            </a:extLst>
          </p:cNvPr>
          <p:cNvSpPr txBox="1"/>
          <p:nvPr/>
        </p:nvSpPr>
        <p:spPr>
          <a:xfrm>
            <a:off x="1271464" y="5749225"/>
            <a:ext cx="7344816" cy="400110"/>
          </a:xfrm>
          <a:prstGeom prst="rect">
            <a:avLst/>
          </a:prstGeom>
          <a:noFill/>
        </p:spPr>
        <p:txBody>
          <a:bodyPr wrap="square" rtlCol="0">
            <a:spAutoFit/>
          </a:bodyPr>
          <a:lstStyle/>
          <a:p>
            <a:r>
              <a:rPr lang="zh-CN" altLang="en-US" sz="2000" dirty="0"/>
              <a:t>如果要更远，</a:t>
            </a:r>
            <a:r>
              <a:rPr lang="en-US" altLang="zh-CN" sz="2000" dirty="0" err="1"/>
              <a:t>jal</a:t>
            </a:r>
            <a:r>
              <a:rPr lang="zh-CN" altLang="en-US" sz="2000" dirty="0"/>
              <a:t>多次，或者</a:t>
            </a:r>
            <a:r>
              <a:rPr lang="en-US" altLang="zh-CN" sz="2000" dirty="0" err="1"/>
              <a:t>jalr</a:t>
            </a:r>
            <a:r>
              <a:rPr lang="zh-CN" altLang="en-US" sz="2000" dirty="0"/>
              <a:t>里面存一个很大的数值然后再跳</a:t>
            </a:r>
          </a:p>
        </p:txBody>
      </p:sp>
    </p:spTree>
    <p:extLst>
      <p:ext uri="{BB962C8B-B14F-4D97-AF65-F5344CB8AC3E}">
        <p14:creationId xmlns:p14="http://schemas.microsoft.com/office/powerpoint/2010/main" val="1373305939"/>
      </p:ext>
    </p:extLst>
  </p:cSld>
  <p:clrMapOvr>
    <a:masterClrMapping/>
  </p:clrMapOvr>
  <p:transition spd="med">
    <p:random/>
    <p:sndAc>
      <p:stSnd>
        <p:snd r:embed="rId3" name="chimes.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536" y="30591"/>
            <a:ext cx="10515600" cy="1325563"/>
          </a:xfrm>
        </p:spPr>
        <p:txBody>
          <a:bodyPr/>
          <a:lstStyle/>
          <a:p>
            <a:pPr>
              <a:defRPr/>
            </a:pPr>
            <a:r>
              <a:rPr lang="zh-CN" altLang="en-US" dirty="0"/>
              <a:t>寻址</a:t>
            </a:r>
          </a:p>
        </p:txBody>
      </p:sp>
      <p:sp>
        <p:nvSpPr>
          <p:cNvPr id="3" name="内容占位符 2"/>
          <p:cNvSpPr>
            <a:spLocks noGrp="1"/>
          </p:cNvSpPr>
          <p:nvPr>
            <p:ph idx="1"/>
          </p:nvPr>
        </p:nvSpPr>
        <p:spPr>
          <a:xfrm>
            <a:off x="119336" y="1281113"/>
            <a:ext cx="10972800" cy="4573588"/>
          </a:xfrm>
        </p:spPr>
        <p:txBody>
          <a:bodyPr/>
          <a:lstStyle/>
          <a:p>
            <a:pPr lvl="1">
              <a:lnSpc>
                <a:spcPct val="90000"/>
              </a:lnSpc>
              <a:defRPr/>
            </a:pPr>
            <a:r>
              <a:rPr lang="en-US" altLang="zh-CN" dirty="0"/>
              <a:t>Immediate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addi</a:t>
            </a:r>
            <a:r>
              <a:rPr lang="en-US" altLang="zh-CN" sz="2000" b="1" dirty="0">
                <a:solidFill>
                  <a:srgbClr val="FF0066"/>
                </a:solidFill>
              </a:rPr>
              <a:t> x5,x6,4</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Register addressing:		</a:t>
            </a:r>
          </a:p>
          <a:p>
            <a:pPr lvl="2">
              <a:lnSpc>
                <a:spcPct val="90000"/>
              </a:lnSpc>
              <a:buFont typeface="Wingdings" panose="05000000000000000000" pitchFamily="2" charset="2"/>
              <a:buNone/>
              <a:defRPr/>
            </a:pPr>
            <a:r>
              <a:rPr lang="en-US" altLang="zh-CN" sz="2000" dirty="0"/>
              <a:t>	</a:t>
            </a:r>
            <a:r>
              <a:rPr lang="en-US" altLang="zh-CN" sz="2000" b="1" dirty="0">
                <a:solidFill>
                  <a:srgbClr val="FF0066"/>
                </a:solidFill>
              </a:rPr>
              <a:t>add x5,x6,x7</a:t>
            </a:r>
          </a:p>
          <a:p>
            <a:pPr marL="457200" lvl="1" indent="0">
              <a:lnSpc>
                <a:spcPct val="90000"/>
              </a:lnSpc>
              <a:buFont typeface="Wingdings" panose="05000000000000000000" pitchFamily="2" charset="2"/>
              <a:buNone/>
              <a:defRPr/>
            </a:pPr>
            <a:r>
              <a:rPr lang="en-US" altLang="zh-CN" dirty="0"/>
              <a:t> </a:t>
            </a:r>
          </a:p>
          <a:p>
            <a:pPr lvl="1">
              <a:lnSpc>
                <a:spcPct val="90000"/>
              </a:lnSpc>
              <a:defRPr/>
            </a:pPr>
            <a:r>
              <a:rPr lang="en-US" altLang="zh-CN" dirty="0"/>
              <a:t>Base addressing:</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ld</a:t>
            </a:r>
            <a:r>
              <a:rPr lang="en-US" altLang="zh-CN" sz="2000" b="1" dirty="0">
                <a:solidFill>
                  <a:srgbClr val="FF0066"/>
                </a:solidFill>
              </a:rPr>
              <a:t> x5,100(x6)</a:t>
            </a:r>
          </a:p>
          <a:p>
            <a:pPr lvl="1">
              <a:lnSpc>
                <a:spcPct val="90000"/>
              </a:lnSpc>
              <a:defRPr/>
            </a:pPr>
            <a:endParaRPr lang="en-US" altLang="zh-CN" dirty="0"/>
          </a:p>
          <a:p>
            <a:pPr lvl="1">
              <a:lnSpc>
                <a:spcPct val="90000"/>
              </a:lnSpc>
              <a:defRPr/>
            </a:pPr>
            <a:endParaRPr lang="en-US" altLang="zh-CN" dirty="0"/>
          </a:p>
          <a:p>
            <a:pPr lvl="1">
              <a:lnSpc>
                <a:spcPct val="90000"/>
              </a:lnSpc>
              <a:defRPr/>
            </a:pPr>
            <a:r>
              <a:rPr lang="en-US" altLang="zh-CN" dirty="0"/>
              <a:t>PC-relative addressing:	</a:t>
            </a:r>
          </a:p>
          <a:p>
            <a:pPr lvl="2">
              <a:lnSpc>
                <a:spcPct val="90000"/>
              </a:lnSpc>
              <a:buFont typeface="Wingdings" panose="05000000000000000000" pitchFamily="2" charset="2"/>
              <a:buNone/>
              <a:defRPr/>
            </a:pPr>
            <a:r>
              <a:rPr lang="en-US" altLang="zh-CN" sz="2000" dirty="0"/>
              <a:t>	</a:t>
            </a:r>
            <a:r>
              <a:rPr lang="en-US" altLang="zh-CN" sz="2000" b="1" dirty="0" err="1">
                <a:solidFill>
                  <a:srgbClr val="FF0066"/>
                </a:solidFill>
              </a:rPr>
              <a:t>beq</a:t>
            </a:r>
            <a:r>
              <a:rPr lang="en-US" altLang="zh-CN" sz="2000" b="1" dirty="0">
                <a:solidFill>
                  <a:srgbClr val="FF0066"/>
                </a:solidFill>
              </a:rPr>
              <a:t> x5,x6,L1</a:t>
            </a:r>
          </a:p>
        </p:txBody>
      </p:sp>
      <p:pic>
        <p:nvPicPr>
          <p:cNvPr id="1894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4458" y="1268760"/>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0159"/>
      </p:ext>
    </p:extLst>
  </p:cSld>
  <p:clrMapOvr>
    <a:masterClrMapping/>
  </p:clrMapOvr>
  <p:transition spd="med">
    <p:random/>
    <p:sndAc>
      <p:stSnd>
        <p:snd r:embed="rId3" name="chimes.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036" y="188640"/>
            <a:ext cx="7869237" cy="379413"/>
          </a:xfrm>
        </p:spPr>
        <p:txBody>
          <a:bodyPr>
            <a:normAutofit fontScale="90000"/>
          </a:bodyPr>
          <a:lstStyle/>
          <a:p>
            <a:pPr>
              <a:defRPr/>
            </a:pPr>
            <a:r>
              <a:rPr lang="en-US" altLang="zh-CN" dirty="0"/>
              <a:t>RISC-V operands</a:t>
            </a:r>
            <a:endParaRPr dirty="0"/>
          </a:p>
        </p:txBody>
      </p:sp>
      <p:graphicFrame>
        <p:nvGraphicFramePr>
          <p:cNvPr id="7" name="Group 388"/>
          <p:cNvGraphicFramePr>
            <a:graphicFrameLocks/>
          </p:cNvGraphicFramePr>
          <p:nvPr>
            <p:extLst>
              <p:ext uri="{D42A27DB-BD31-4B8C-83A1-F6EECF244321}">
                <p14:modId xmlns:p14="http://schemas.microsoft.com/office/powerpoint/2010/main" val="3370431651"/>
              </p:ext>
            </p:extLst>
          </p:nvPr>
        </p:nvGraphicFramePr>
        <p:xfrm>
          <a:off x="1618993" y="2636912"/>
          <a:ext cx="8928100" cy="3638544"/>
        </p:xfrm>
        <a:graphic>
          <a:graphicData uri="http://schemas.openxmlformats.org/drawingml/2006/table">
            <a:tbl>
              <a:tblPr/>
              <a:tblGrid>
                <a:gridCol w="1550222">
                  <a:extLst>
                    <a:ext uri="{9D8B030D-6E8A-4147-A177-3AD203B41FA5}">
                      <a16:colId xmlns:a16="http://schemas.microsoft.com/office/drawing/2014/main" val="20000"/>
                    </a:ext>
                  </a:extLst>
                </a:gridCol>
                <a:gridCol w="1972297">
                  <a:extLst>
                    <a:ext uri="{9D8B030D-6E8A-4147-A177-3AD203B41FA5}">
                      <a16:colId xmlns:a16="http://schemas.microsoft.com/office/drawing/2014/main" val="20001"/>
                    </a:ext>
                  </a:extLst>
                </a:gridCol>
                <a:gridCol w="3473058">
                  <a:extLst>
                    <a:ext uri="{9D8B030D-6E8A-4147-A177-3AD203B41FA5}">
                      <a16:colId xmlns:a16="http://schemas.microsoft.com/office/drawing/2014/main" val="20002"/>
                    </a:ext>
                  </a:extLst>
                </a:gridCol>
                <a:gridCol w="1932523">
                  <a:extLst>
                    <a:ext uri="{9D8B030D-6E8A-4147-A177-3AD203B41FA5}">
                      <a16:colId xmlns:a16="http://schemas.microsoft.com/office/drawing/2014/main" val="20003"/>
                    </a:ext>
                  </a:extLst>
                </a:gridCol>
              </a:tblGrid>
              <a:tr h="27988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Register no.</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Usage</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Preserved on call</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1"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0(zero)</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Arial" panose="020B0604020202020204" pitchFamily="34" charset="0"/>
                          <a:ea typeface="楷体_GB2312" pitchFamily="49" charset="-122"/>
                          <a:cs typeface="Arial" panose="020B0604020202020204" pitchFamily="34" charset="0"/>
                        </a:rPr>
                        <a:t>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Arial" panose="020B0604020202020204" pitchFamily="34" charset="0"/>
                          <a:ea typeface="楷体_GB2312" pitchFamily="49" charset="-122"/>
                          <a:cs typeface="Arial" panose="020B0604020202020204" pitchFamily="34" charset="0"/>
                        </a:rPr>
                        <a:t>The constant value 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n.a.</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ra</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Return address(link register)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1600" b="1" i="0" u="none" strike="noStrike" cap="none" normalizeH="0" baseline="0" dirty="0" err="1">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2</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Stack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Global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4</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Thread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7(t0-t2)</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5-7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8(s0/</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fp</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8</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Saved/frame point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9(s1)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9</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17(a0-a7)</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10-17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Arguments/results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27(s2-s11)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18-27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28-</a:t>
                      </a:r>
                      <a:r>
                        <a:rPr kumimoji="0" lang="en-US" altLang="zh-CN" sz="16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31(t3-t6)</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a:ln>
                            <a:noFill/>
                          </a:ln>
                          <a:solidFill>
                            <a:schemeClr val="tx1"/>
                          </a:solidFill>
                          <a:effectLst/>
                          <a:latin typeface="Arial" panose="020B0604020202020204" pitchFamily="34" charset="0"/>
                          <a:ea typeface="楷体_GB2312" pitchFamily="49" charset="-122"/>
                          <a:cs typeface="Arial" panose="020B0604020202020204" pitchFamily="34" charset="0"/>
                        </a:rPr>
                        <a:t>28-31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3392693"/>
                  </a:ext>
                </a:extLst>
              </a:tr>
              <a:tr h="27988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bg1">
                              <a:lumMod val="65000"/>
                            </a:schemeClr>
                          </a:solidFill>
                          <a:effectLst/>
                          <a:latin typeface="Times New Roman" panose="02020603050405020304" pitchFamily="18" charset="0"/>
                          <a:ea typeface="楷体_GB2312" pitchFamily="49" charset="-122"/>
                          <a:cs typeface="Times New Roman" panose="02020603050405020304" pitchFamily="18" charset="0"/>
                        </a:rPr>
                        <a:t>PC</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Auipc</a:t>
                      </a:r>
                      <a:r>
                        <a:rPr kumimoji="0" lang="en-US" altLang="zh-CN" sz="1600" b="0" i="0" u="none" strike="noStrike" cap="none" normalizeH="0" baseline="0" dirty="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(Add Upper Immediate to PC)</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defRPr/>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03427301"/>
                  </a:ext>
                </a:extLst>
              </a:tr>
            </a:tbl>
          </a:graphicData>
        </a:graphic>
      </p:graphicFrame>
      <p:graphicFrame>
        <p:nvGraphicFramePr>
          <p:cNvPr id="8" name="Group 375"/>
          <p:cNvGraphicFramePr>
            <a:graphicFrameLocks/>
          </p:cNvGraphicFramePr>
          <p:nvPr>
            <p:extLst>
              <p:ext uri="{D42A27DB-BD31-4B8C-83A1-F6EECF244321}">
                <p14:modId xmlns:p14="http://schemas.microsoft.com/office/powerpoint/2010/main" val="3428605724"/>
              </p:ext>
            </p:extLst>
          </p:nvPr>
        </p:nvGraphicFramePr>
        <p:xfrm>
          <a:off x="1631950" y="692696"/>
          <a:ext cx="8928100" cy="1703397"/>
        </p:xfrm>
        <a:graphic>
          <a:graphicData uri="http://schemas.openxmlformats.org/drawingml/2006/table">
            <a:tbl>
              <a:tblPr/>
              <a:tblGrid>
                <a:gridCol w="1499967">
                  <a:extLst>
                    <a:ext uri="{9D8B030D-6E8A-4147-A177-3AD203B41FA5}">
                      <a16:colId xmlns:a16="http://schemas.microsoft.com/office/drawing/2014/main" val="20000"/>
                    </a:ext>
                  </a:extLst>
                </a:gridCol>
                <a:gridCol w="2285664">
                  <a:extLst>
                    <a:ext uri="{9D8B030D-6E8A-4147-A177-3AD203B41FA5}">
                      <a16:colId xmlns:a16="http://schemas.microsoft.com/office/drawing/2014/main" val="20001"/>
                    </a:ext>
                  </a:extLst>
                </a:gridCol>
                <a:gridCol w="5142469">
                  <a:extLst>
                    <a:ext uri="{9D8B030D-6E8A-4147-A177-3AD203B41FA5}">
                      <a16:colId xmlns:a16="http://schemas.microsoft.com/office/drawing/2014/main" val="20002"/>
                    </a:ext>
                  </a:extLst>
                </a:gridCol>
              </a:tblGrid>
              <a:tr h="396128">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91435" marR="91435"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a:t>
                      </a:r>
                    </a:p>
                  </a:txBody>
                  <a:tcPr marL="91435" marR="91435"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Comments</a:t>
                      </a:r>
                    </a:p>
                  </a:txBody>
                  <a:tcPr marL="91435" marR="91435"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51805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32 registers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1"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0-</a:t>
                      </a:r>
                      <a:r>
                        <a:rPr kumimoji="0" lang="en-US" altLang="zh-CN" sz="1400" b="0" i="1" u="none" strike="noStrike" kern="1200"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31</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Fast locations for data. In RISC-V, data must be in registers to perform arithmetic. Register x0 always equals 0.</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920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2</a:t>
                      </a:r>
                      <a:r>
                        <a:rPr kumimoji="0" lang="en-US" altLang="zh-CN" sz="1600" b="0" i="0" u="none" strike="noStrike" cap="none" normalizeH="0" baseline="30000" dirty="0">
                          <a:ln>
                            <a:noFill/>
                          </a:ln>
                          <a:solidFill>
                            <a:schemeClr val="tx1"/>
                          </a:solidFill>
                          <a:effectLst/>
                          <a:latin typeface="Arial" panose="020B0604020202020204" pitchFamily="34" charset="0"/>
                          <a:ea typeface="楷体_GB2312" pitchFamily="49" charset="-122"/>
                          <a:cs typeface="Arial" panose="020B0604020202020204" pitchFamily="34" charset="0"/>
                        </a:rPr>
                        <a:t>61</a:t>
                      </a:r>
                      <a:r>
                        <a:rPr kumimoji="0" lang="en-US" altLang="zh-CN" sz="16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 memory words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Memory[0], Memory[8],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Memory[18,446,744,073,709,551,608]] </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楷体_GB2312" pitchFamily="49" charset="-122"/>
                          <a:cs typeface="Arial" panose="020B0604020202020204" pitchFamily="34" charset="0"/>
                        </a:rPr>
                        <a:t>Accessed only by data transfer instructions. RISC-V uses byte addresses, so sequential double word accesses differ by 8. Memory holds data structures, arrays, and spilled registers.</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7102633"/>
      </p:ext>
    </p:extLst>
  </p:cSld>
  <p:clrMapOvr>
    <a:masterClrMapping/>
  </p:clrMapOvr>
  <p:transition spd="med">
    <p:random/>
    <p:sndAc>
      <p:stSnd>
        <p:snd r:embed="rId3" name="chimes.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496" y="0"/>
            <a:ext cx="9821292" cy="990600"/>
          </a:xfrm>
        </p:spPr>
        <p:txBody>
          <a:bodyPr/>
          <a:lstStyle/>
          <a:p>
            <a:pPr>
              <a:defRPr/>
            </a:pPr>
            <a:r>
              <a:rPr lang="en-US" altLang="zh-CN" dirty="0"/>
              <a:t>RISC-V assembly language</a:t>
            </a:r>
            <a:endParaRPr lang="zh-CN" altLang="en-US" dirty="0"/>
          </a:p>
        </p:txBody>
      </p:sp>
      <p:graphicFrame>
        <p:nvGraphicFramePr>
          <p:cNvPr id="4" name="Group 65"/>
          <p:cNvGraphicFramePr>
            <a:graphicFrameLocks noGrp="1"/>
          </p:cNvGraphicFramePr>
          <p:nvPr>
            <p:extLst>
              <p:ext uri="{D42A27DB-BD31-4B8C-83A1-F6EECF244321}">
                <p14:modId xmlns:p14="http://schemas.microsoft.com/office/powerpoint/2010/main" val="343469446"/>
              </p:ext>
            </p:extLst>
          </p:nvPr>
        </p:nvGraphicFramePr>
        <p:xfrm>
          <a:off x="1774825" y="4027488"/>
          <a:ext cx="8569325" cy="2830512"/>
        </p:xfrm>
        <a:graphic>
          <a:graphicData uri="http://schemas.openxmlformats.org/drawingml/2006/table">
            <a:tbl>
              <a:tblPr/>
              <a:tblGrid>
                <a:gridCol w="1232181">
                  <a:extLst>
                    <a:ext uri="{9D8B030D-6E8A-4147-A177-3AD203B41FA5}">
                      <a16:colId xmlns:a16="http://schemas.microsoft.com/office/drawing/2014/main" val="20000"/>
                    </a:ext>
                  </a:extLst>
                </a:gridCol>
                <a:gridCol w="1576253">
                  <a:extLst>
                    <a:ext uri="{9D8B030D-6E8A-4147-A177-3AD203B41FA5}">
                      <a16:colId xmlns:a16="http://schemas.microsoft.com/office/drawing/2014/main" val="20001"/>
                    </a:ext>
                  </a:extLst>
                </a:gridCol>
                <a:gridCol w="1406681">
                  <a:extLst>
                    <a:ext uri="{9D8B030D-6E8A-4147-A177-3AD203B41FA5}">
                      <a16:colId xmlns:a16="http://schemas.microsoft.com/office/drawing/2014/main" val="20002"/>
                    </a:ext>
                  </a:extLst>
                </a:gridCol>
                <a:gridCol w="1905831">
                  <a:extLst>
                    <a:ext uri="{9D8B030D-6E8A-4147-A177-3AD203B41FA5}">
                      <a16:colId xmlns:a16="http://schemas.microsoft.com/office/drawing/2014/main" val="20003"/>
                    </a:ext>
                  </a:extLst>
                </a:gridCol>
                <a:gridCol w="2448379">
                  <a:extLst>
                    <a:ext uri="{9D8B030D-6E8A-4147-A177-3AD203B41FA5}">
                      <a16:colId xmlns:a16="http://schemas.microsoft.com/office/drawing/2014/main" val="20004"/>
                    </a:ext>
                  </a:extLst>
                </a:gridCol>
              </a:tblGrid>
              <a:tr h="223480">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Instruction</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042">
                <a:tc rowSpan="8">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Data transfer</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lhu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a:t>
                      </a: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sh</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3089">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lb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word,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lbu</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Unsigned 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sb</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Memory[x6+40]=x5</a:t>
                      </a:r>
                    </a:p>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byte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9691">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reserved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lr.d</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x5=Memory[x6]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Load;1st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 conditional</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a:ln>
                            <a:noFill/>
                          </a:ln>
                          <a:solidFill>
                            <a:schemeClr val="tx1"/>
                          </a:solidFill>
                          <a:effectLst/>
                          <a:latin typeface="Verdana" pitchFamily="34" charset="0"/>
                          <a:ea typeface="楷体_GB2312" pitchFamily="49" charset="-122"/>
                        </a:rPr>
                        <a:t>sc.d </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Memory[x6]=x5;</a:t>
                      </a:r>
                    </a:p>
                    <a:p>
                      <a:pPr marL="0" marR="0" lvl="0" indent="0" algn="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x7 = 0/1</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Store;2nd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 upper immediate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Verdana" pitchFamily="34" charset="0"/>
                          <a:ea typeface="楷体_GB2312" pitchFamily="49" charset="-122"/>
                        </a:rPr>
                        <a:t>lui</a:t>
                      </a: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 x5,0x12345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x5=0x12345000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Verdana" pitchFamily="34" charset="0"/>
                          <a:ea typeface="楷体_GB2312" pitchFamily="49" charset="-122"/>
                        </a:rPr>
                        <a:t>Loads 20-bits constant shifted left 12 bits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5" name="Group 65"/>
          <p:cNvGraphicFramePr>
            <a:graphicFrameLocks noGrp="1"/>
          </p:cNvGraphicFramePr>
          <p:nvPr>
            <p:extLst>
              <p:ext uri="{D42A27DB-BD31-4B8C-83A1-F6EECF244321}">
                <p14:modId xmlns:p14="http://schemas.microsoft.com/office/powerpoint/2010/main" val="2841332225"/>
              </p:ext>
            </p:extLst>
          </p:nvPr>
        </p:nvGraphicFramePr>
        <p:xfrm>
          <a:off x="1774825" y="1052513"/>
          <a:ext cx="8569325" cy="3138519"/>
        </p:xfrm>
        <a:graphic>
          <a:graphicData uri="http://schemas.openxmlformats.org/drawingml/2006/table">
            <a:tbl>
              <a:tblPr/>
              <a:tblGrid>
                <a:gridCol w="1231900">
                  <a:extLst>
                    <a:ext uri="{9D8B030D-6E8A-4147-A177-3AD203B41FA5}">
                      <a16:colId xmlns:a16="http://schemas.microsoft.com/office/drawing/2014/main" val="665039515"/>
                    </a:ext>
                  </a:extLst>
                </a:gridCol>
                <a:gridCol w="1576388">
                  <a:extLst>
                    <a:ext uri="{9D8B030D-6E8A-4147-A177-3AD203B41FA5}">
                      <a16:colId xmlns:a16="http://schemas.microsoft.com/office/drawing/2014/main" val="1964128034"/>
                    </a:ext>
                  </a:extLst>
                </a:gridCol>
                <a:gridCol w="1406525">
                  <a:extLst>
                    <a:ext uri="{9D8B030D-6E8A-4147-A177-3AD203B41FA5}">
                      <a16:colId xmlns:a16="http://schemas.microsoft.com/office/drawing/2014/main" val="689098747"/>
                    </a:ext>
                  </a:extLst>
                </a:gridCol>
                <a:gridCol w="1906587">
                  <a:extLst>
                    <a:ext uri="{9D8B030D-6E8A-4147-A177-3AD203B41FA5}">
                      <a16:colId xmlns:a16="http://schemas.microsoft.com/office/drawing/2014/main" val="1556013194"/>
                    </a:ext>
                  </a:extLst>
                </a:gridCol>
                <a:gridCol w="2447925">
                  <a:extLst>
                    <a:ext uri="{9D8B030D-6E8A-4147-A177-3AD203B41FA5}">
                      <a16:colId xmlns:a16="http://schemas.microsoft.com/office/drawing/2014/main" val="1314988085"/>
                    </a:ext>
                  </a:extLst>
                </a:gridCol>
              </a:tblGrid>
              <a:tr h="493618">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a:ln>
                            <a:noFill/>
                          </a:ln>
                          <a:solidFill>
                            <a:schemeClr val="bg1"/>
                          </a:solidFill>
                          <a:effectLst/>
                          <a:latin typeface="Verdana" panose="020B0604030504040204" pitchFamily="34" charset="0"/>
                          <a:ea typeface="楷体_GB2312"/>
                          <a:cs typeface="楷体_GB2312"/>
                        </a:rPr>
                        <a:t>Category</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Instruction</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Example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Meaning</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a:ln>
                            <a:noFill/>
                          </a:ln>
                          <a:solidFill>
                            <a:schemeClr val="bg1"/>
                          </a:solidFill>
                          <a:effectLst/>
                          <a:latin typeface="Verdana" panose="020B0604030504040204" pitchFamily="34" charset="0"/>
                          <a:ea typeface="楷体_GB2312"/>
                          <a:cs typeface="楷体_GB2312"/>
                        </a:rPr>
                        <a:t>Comments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90958231"/>
                  </a:ext>
                </a:extLst>
              </a:tr>
              <a:tr h="307985">
                <a:tc rowSpan="3">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Arithmetic</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two source register operands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6478099"/>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subtract</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sub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highlight>
                            <a:srgbClr val="FFFF00"/>
                          </a:highligh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First source register subtracts second one</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207025"/>
                  </a:ext>
                </a:extLst>
              </a:tr>
              <a:tr h="180987">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 immediate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addi 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Used to add constants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0206401"/>
                  </a:ext>
                </a:extLst>
              </a:tr>
              <a:tr h="307985">
                <a:tc rowSpan="6">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a:cs typeface="楷体_GB2312"/>
                        </a:rPr>
                        <a:t>Data transfer</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ld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70469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err="1">
                          <a:ln>
                            <a:noFill/>
                          </a:ln>
                          <a:solidFill>
                            <a:schemeClr val="tx1"/>
                          </a:solidFill>
                          <a:effectLst/>
                          <a:latin typeface="Verdana" panose="020B0604030504040204" pitchFamily="34" charset="0"/>
                          <a:ea typeface="Arial Unicode MS"/>
                          <a:cs typeface="Arial Unicode MS"/>
                        </a:rPr>
                        <a:t>sd</a:t>
                      </a: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doubleword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88926"/>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346157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word, unsigned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lwu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Unsigned 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981119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store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sw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1822472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load halfword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lh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dirty="0">
                          <a:ln>
                            <a:noFill/>
                          </a:ln>
                          <a:solidFill>
                            <a:schemeClr val="tx1"/>
                          </a:solidFill>
                          <a:effectLst/>
                          <a:latin typeface="Verdana" panose="020B0604030504040204" pitchFamily="34" charset="0"/>
                          <a:ea typeface="Arial Unicode MS"/>
                          <a:cs typeface="Arial Unicode MS"/>
                        </a:rPr>
                        <a:t>Halfword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47225457"/>
                  </a:ext>
                </a:extLst>
              </a:tr>
            </a:tbl>
          </a:graphicData>
        </a:graphic>
      </p:graphicFrame>
    </p:spTree>
    <p:extLst>
      <p:ext uri="{BB962C8B-B14F-4D97-AF65-F5344CB8AC3E}">
        <p14:creationId xmlns:p14="http://schemas.microsoft.com/office/powerpoint/2010/main" val="1478157495"/>
      </p:ext>
    </p:extLst>
  </p:cSld>
  <p:clrMapOvr>
    <a:masterClrMapping/>
  </p:clrMapOvr>
  <p:transition spd="med">
    <p:random/>
    <p:sndAc>
      <p:stSnd>
        <p:snd r:embed="rId3" name="chimes.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5"/>
          <p:cNvGraphicFramePr>
            <a:graphicFrameLocks noGrp="1"/>
          </p:cNvGraphicFramePr>
          <p:nvPr/>
        </p:nvGraphicFramePr>
        <p:xfrm>
          <a:off x="1673225" y="5732463"/>
          <a:ext cx="8882063" cy="1111249"/>
        </p:xfrm>
        <a:graphic>
          <a:graphicData uri="http://schemas.openxmlformats.org/drawingml/2006/table">
            <a:tbl>
              <a:tblPr/>
              <a:tblGrid>
                <a:gridCol w="1232153">
                  <a:extLst>
                    <a:ext uri="{9D8B030D-6E8A-4147-A177-3AD203B41FA5}">
                      <a16:colId xmlns:a16="http://schemas.microsoft.com/office/drawing/2014/main" val="20000"/>
                    </a:ext>
                  </a:extLst>
                </a:gridCol>
                <a:gridCol w="1889399">
                  <a:extLst>
                    <a:ext uri="{9D8B030D-6E8A-4147-A177-3AD203B41FA5}">
                      <a16:colId xmlns:a16="http://schemas.microsoft.com/office/drawing/2014/main" val="20001"/>
                    </a:ext>
                  </a:extLst>
                </a:gridCol>
                <a:gridCol w="1224109">
                  <a:extLst>
                    <a:ext uri="{9D8B030D-6E8A-4147-A177-3AD203B41FA5}">
                      <a16:colId xmlns:a16="http://schemas.microsoft.com/office/drawing/2014/main" val="20002"/>
                    </a:ext>
                  </a:extLst>
                </a:gridCol>
                <a:gridCol w="1296115">
                  <a:extLst>
                    <a:ext uri="{9D8B030D-6E8A-4147-A177-3AD203B41FA5}">
                      <a16:colId xmlns:a16="http://schemas.microsoft.com/office/drawing/2014/main" val="20003"/>
                    </a:ext>
                  </a:extLst>
                </a:gridCol>
                <a:gridCol w="3240287">
                  <a:extLst>
                    <a:ext uri="{9D8B030D-6E8A-4147-A177-3AD203B41FA5}">
                      <a16:colId xmlns:a16="http://schemas.microsoft.com/office/drawing/2014/main" val="20004"/>
                    </a:ext>
                  </a:extLst>
                </a:gridCol>
              </a:tblGrid>
              <a:tr h="335579">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Category</a:t>
                      </a:r>
                    </a:p>
                  </a:txBody>
                  <a:tcPr marL="91442" marR="914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Instruction</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Example</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Meaning</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Comments</a:t>
                      </a:r>
                    </a:p>
                  </a:txBody>
                  <a:tcPr marL="91442" marR="914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83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Unconditional branch</a:t>
                      </a:r>
                    </a:p>
                  </a:txBody>
                  <a:tcPr marL="91442" marR="91442" marT="10813" marB="108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PC+100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procedure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783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 register</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100(x5)</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x5+100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procedure return; indirect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 name="标题 1"/>
          <p:cNvSpPr>
            <a:spLocks noGrp="1"/>
          </p:cNvSpPr>
          <p:nvPr>
            <p:ph type="title"/>
          </p:nvPr>
        </p:nvSpPr>
        <p:spPr>
          <a:xfrm>
            <a:off x="1847850" y="-100013"/>
            <a:ext cx="7869238" cy="720726"/>
          </a:xfrm>
        </p:spPr>
        <p:txBody>
          <a:bodyPr/>
          <a:lstStyle/>
          <a:p>
            <a:pPr>
              <a:defRPr/>
            </a:pPr>
            <a:r>
              <a:rPr lang="en-US" altLang="zh-CN" dirty="0"/>
              <a:t>RISC-V</a:t>
            </a:r>
            <a:r>
              <a:rPr lang="en-US" altLang="zh-CN" dirty="0">
                <a:solidFill>
                  <a:srgbClr val="0000FF"/>
                </a:solidFill>
              </a:rPr>
              <a:t> </a:t>
            </a:r>
            <a:r>
              <a:rPr lang="en-US" altLang="zh-CN" dirty="0"/>
              <a:t>assembly language</a:t>
            </a:r>
            <a:endParaRPr lang="zh-CN" altLang="en-US" dirty="0"/>
          </a:p>
        </p:txBody>
      </p:sp>
      <p:graphicFrame>
        <p:nvGraphicFramePr>
          <p:cNvPr id="5" name="Group 65"/>
          <p:cNvGraphicFramePr>
            <a:graphicFrameLocks noGrp="1"/>
          </p:cNvGraphicFramePr>
          <p:nvPr/>
        </p:nvGraphicFramePr>
        <p:xfrm>
          <a:off x="1677988" y="3081338"/>
          <a:ext cx="8877300" cy="2998784"/>
        </p:xfrm>
        <a:graphic>
          <a:graphicData uri="http://schemas.openxmlformats.org/drawingml/2006/table">
            <a:tbl>
              <a:tblPr/>
              <a:tblGrid>
                <a:gridCol w="1232129">
                  <a:extLst>
                    <a:ext uri="{9D8B030D-6E8A-4147-A177-3AD203B41FA5}">
                      <a16:colId xmlns:a16="http://schemas.microsoft.com/office/drawing/2014/main" val="20000"/>
                    </a:ext>
                  </a:extLst>
                </a:gridCol>
                <a:gridCol w="1884772">
                  <a:extLst>
                    <a:ext uri="{9D8B030D-6E8A-4147-A177-3AD203B41FA5}">
                      <a16:colId xmlns:a16="http://schemas.microsoft.com/office/drawing/2014/main" val="20001"/>
                    </a:ext>
                  </a:extLst>
                </a:gridCol>
                <a:gridCol w="1224085">
                  <a:extLst>
                    <a:ext uri="{9D8B030D-6E8A-4147-A177-3AD203B41FA5}">
                      <a16:colId xmlns:a16="http://schemas.microsoft.com/office/drawing/2014/main" val="20002"/>
                    </a:ext>
                  </a:extLst>
                </a:gridCol>
                <a:gridCol w="1296090">
                  <a:extLst>
                    <a:ext uri="{9D8B030D-6E8A-4147-A177-3AD203B41FA5}">
                      <a16:colId xmlns:a16="http://schemas.microsoft.com/office/drawing/2014/main" val="20003"/>
                    </a:ext>
                  </a:extLst>
                </a:gridCol>
                <a:gridCol w="3240224">
                  <a:extLst>
                    <a:ext uri="{9D8B030D-6E8A-4147-A177-3AD203B41FA5}">
                      <a16:colId xmlns:a16="http://schemas.microsoft.com/office/drawing/2014/main" val="20004"/>
                    </a:ext>
                  </a:extLst>
                </a:gridCol>
              </a:tblGrid>
              <a:tr h="265460">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Instruction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Example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bg1"/>
                          </a:solidFill>
                          <a:effectLst/>
                          <a:latin typeface="Verdana" pitchFamily="34" charset="0"/>
                          <a:ea typeface="楷体_GB2312" pitchFamily="49" charset="-122"/>
                        </a:rPr>
                        <a:t>Meaning</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Comments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20449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1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0449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7389">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Conditional branch</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beq</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not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bne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not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7389">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than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&lt;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0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bgeu</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4" name="Group 65"/>
          <p:cNvGraphicFramePr>
            <a:graphicFrameLocks noGrp="1"/>
          </p:cNvGraphicFramePr>
          <p:nvPr/>
        </p:nvGraphicFramePr>
        <p:xfrm>
          <a:off x="1677988" y="549275"/>
          <a:ext cx="8882061" cy="2824298"/>
        </p:xfrm>
        <a:graphic>
          <a:graphicData uri="http://schemas.openxmlformats.org/drawingml/2006/table">
            <a:tbl>
              <a:tblPr/>
              <a:tblGrid>
                <a:gridCol w="1232153">
                  <a:extLst>
                    <a:ext uri="{9D8B030D-6E8A-4147-A177-3AD203B41FA5}">
                      <a16:colId xmlns:a16="http://schemas.microsoft.com/office/drawing/2014/main" val="20000"/>
                    </a:ext>
                  </a:extLst>
                </a:gridCol>
                <a:gridCol w="1876709">
                  <a:extLst>
                    <a:ext uri="{9D8B030D-6E8A-4147-A177-3AD203B41FA5}">
                      <a16:colId xmlns:a16="http://schemas.microsoft.com/office/drawing/2014/main" val="20001"/>
                    </a:ext>
                  </a:extLst>
                </a:gridCol>
                <a:gridCol w="1225847">
                  <a:extLst>
                    <a:ext uri="{9D8B030D-6E8A-4147-A177-3AD203B41FA5}">
                      <a16:colId xmlns:a16="http://schemas.microsoft.com/office/drawing/2014/main" val="20002"/>
                    </a:ext>
                  </a:extLst>
                </a:gridCol>
                <a:gridCol w="1282997">
                  <a:extLst>
                    <a:ext uri="{9D8B030D-6E8A-4147-A177-3AD203B41FA5}">
                      <a16:colId xmlns:a16="http://schemas.microsoft.com/office/drawing/2014/main" val="20003"/>
                    </a:ext>
                  </a:extLst>
                </a:gridCol>
                <a:gridCol w="3264355">
                  <a:extLst>
                    <a:ext uri="{9D8B030D-6E8A-4147-A177-3AD203B41FA5}">
                      <a16:colId xmlns:a16="http://schemas.microsoft.com/office/drawing/2014/main" val="20004"/>
                    </a:ext>
                  </a:extLst>
                </a:gridCol>
              </a:tblGrid>
              <a:tr h="367516">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Category</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Instruction</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Verdana" pitchFamily="34" charset="0"/>
                          <a:ea typeface="楷体_GB2312" pitchFamily="49" charset="-122"/>
                        </a:rPr>
                        <a:t>Example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chemeClr val="bg1"/>
                          </a:solidFill>
                          <a:effectLst/>
                          <a:latin typeface="Verdana" pitchFamily="34" charset="0"/>
                          <a:ea typeface="楷体_GB2312" pitchFamily="49" charset="-122"/>
                        </a:rPr>
                        <a:t>Meaning</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Comments</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val="10000"/>
                  </a:ext>
                </a:extLst>
              </a:tr>
              <a:tr h="387311">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mn-lt"/>
                          <a:ea typeface="楷体_GB2312" pitchFamily="49" charset="-122"/>
                        </a:rPr>
                        <a:t>Logical</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3</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AND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918">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11">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444">
                <a:tc rowSpan="4">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楷体_GB2312" pitchFamily="49" charset="-122"/>
                        </a:rPr>
                        <a:t>Shift</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04444">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slli</a:t>
                      </a: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immediate</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31691804"/>
      </p:ext>
    </p:extLst>
  </p:cSld>
  <p:clrMapOvr>
    <a:masterClrMapping/>
  </p:clrMapOvr>
  <p:transition spd="med">
    <p:random/>
    <p:sndAc>
      <p:stSnd>
        <p:snd r:embed="rId3" name="chimes.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RISC-V encoding summary</a:t>
            </a:r>
            <a:endParaRPr lang="zh-CN" altLang="en-US" dirty="0"/>
          </a:p>
        </p:txBody>
      </p:sp>
      <p:pic>
        <p:nvPicPr>
          <p:cNvPr id="1976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2597" y="2204864"/>
            <a:ext cx="10126806" cy="278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F7B8C297-9CF4-D5DD-FCE7-AB6CC5B360BE}"/>
              </a:ext>
            </a:extLst>
          </p:cNvPr>
          <p:cNvSpPr txBox="1"/>
          <p:nvPr/>
        </p:nvSpPr>
        <p:spPr>
          <a:xfrm>
            <a:off x="370756" y="5661248"/>
            <a:ext cx="1081336" cy="307777"/>
          </a:xfrm>
          <a:prstGeom prst="rect">
            <a:avLst/>
          </a:prstGeom>
          <a:noFill/>
        </p:spPr>
        <p:txBody>
          <a:bodyPr wrap="square" rtlCol="0">
            <a:spAutoFit/>
          </a:bodyPr>
          <a:lstStyle/>
          <a:p>
            <a:r>
              <a:rPr lang="zh-CN" altLang="en-US" dirty="0"/>
              <a:t>只有</a:t>
            </a:r>
            <a:r>
              <a:rPr lang="en-US" altLang="zh-CN" dirty="0" err="1"/>
              <a:t>jal</a:t>
            </a:r>
            <a:endParaRPr lang="zh-CN" altLang="en-US" dirty="0"/>
          </a:p>
        </p:txBody>
      </p:sp>
      <p:cxnSp>
        <p:nvCxnSpPr>
          <p:cNvPr id="6" name="直接箭头连接符 5">
            <a:extLst>
              <a:ext uri="{FF2B5EF4-FFF2-40B4-BE49-F238E27FC236}">
                <a16:creationId xmlns:a16="http://schemas.microsoft.com/office/drawing/2014/main" id="{25FC954D-1000-77D6-E1F2-EA937E62E982}"/>
              </a:ext>
            </a:extLst>
          </p:cNvPr>
          <p:cNvCxnSpPr>
            <a:cxnSpLocks/>
          </p:cNvCxnSpPr>
          <p:nvPr/>
        </p:nvCxnSpPr>
        <p:spPr>
          <a:xfrm flipV="1">
            <a:off x="623392" y="4509120"/>
            <a:ext cx="288032"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475672"/>
      </p:ext>
    </p:extLst>
  </p:cSld>
  <p:clrMapOvr>
    <a:masterClrMapping/>
  </p:clrMapOvr>
  <p:transition spd="med">
    <p:random/>
    <p:sndAc>
      <p:stSnd>
        <p:snd r:embed="rId3" name="chimes.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59496" y="116632"/>
            <a:ext cx="8540750" cy="557213"/>
          </a:xfrm>
          <a:noFill/>
          <a:extLst>
            <a:ext uri="{909E8E84-426E-40DD-AFC4-6F175D3DCCD1}">
              <a14:hiddenFill xmlns:a14="http://schemas.microsoft.com/office/drawing/2010/main">
                <a:solidFill>
                  <a:srgbClr val="FFFFFF"/>
                </a:solidFill>
              </a14:hiddenFill>
            </a:ext>
          </a:extLst>
        </p:spPr>
        <p:txBody>
          <a:bodyPr/>
          <a:lstStyle/>
          <a:p>
            <a:pPr algn="ctr"/>
            <a:r>
              <a:rPr lang="en-US" altLang="zh-CN" sz="2800" b="0" dirty="0">
                <a:effectLst/>
              </a:rPr>
              <a:t>Summary of RISC-V instruction encoding</a:t>
            </a:r>
            <a:endParaRPr lang="en-US" altLang="zh-CN" sz="2000" dirty="0">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1343749498"/>
              </p:ext>
            </p:extLst>
          </p:nvPr>
        </p:nvGraphicFramePr>
        <p:xfrm>
          <a:off x="1559496" y="836712"/>
          <a:ext cx="8928990" cy="5184576"/>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val="20000"/>
                    </a:ext>
                  </a:extLst>
                </a:gridCol>
                <a:gridCol w="1785798">
                  <a:extLst>
                    <a:ext uri="{9D8B030D-6E8A-4147-A177-3AD203B41FA5}">
                      <a16:colId xmlns:a16="http://schemas.microsoft.com/office/drawing/2014/main" val="20001"/>
                    </a:ext>
                  </a:extLst>
                </a:gridCol>
                <a:gridCol w="1785798">
                  <a:extLst>
                    <a:ext uri="{9D8B030D-6E8A-4147-A177-3AD203B41FA5}">
                      <a16:colId xmlns:a16="http://schemas.microsoft.com/office/drawing/2014/main" val="20002"/>
                    </a:ext>
                  </a:extLst>
                </a:gridCol>
                <a:gridCol w="1785798">
                  <a:extLst>
                    <a:ext uri="{9D8B030D-6E8A-4147-A177-3AD203B41FA5}">
                      <a16:colId xmlns:a16="http://schemas.microsoft.com/office/drawing/2014/main" val="20003"/>
                    </a:ext>
                  </a:extLst>
                </a:gridCol>
                <a:gridCol w="1785798">
                  <a:extLst>
                    <a:ext uri="{9D8B030D-6E8A-4147-A177-3AD203B41FA5}">
                      <a16:colId xmlns:a16="http://schemas.microsoft.com/office/drawing/2014/main" val="20004"/>
                    </a:ext>
                  </a:extLst>
                </a:gridCol>
              </a:tblGrid>
              <a:tr h="583330">
                <a:tc>
                  <a:txBody>
                    <a:bodyPr/>
                    <a:lstStyle/>
                    <a:p>
                      <a:pPr algn="ctr"/>
                      <a:r>
                        <a:rPr lang="en-US" altLang="zh-CN" sz="1800" dirty="0"/>
                        <a:t>Format</a:t>
                      </a:r>
                      <a:endParaRPr lang="zh-CN" altLang="en-US" sz="1800" dirty="0"/>
                    </a:p>
                  </a:txBody>
                  <a:tcPr marL="91433" marR="91433"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3" marB="45713" anchor="ctr"/>
                </a:tc>
                <a:tc>
                  <a:txBody>
                    <a:bodyPr/>
                    <a:lstStyle/>
                    <a:p>
                      <a:pPr algn="ctr"/>
                      <a:r>
                        <a:rPr lang="en-US" altLang="zh-CN" sz="1800" dirty="0" err="1"/>
                        <a:t>Opcode</a:t>
                      </a:r>
                      <a:endParaRPr lang="zh-CN" altLang="en-US" sz="1800" dirty="0"/>
                    </a:p>
                  </a:txBody>
                  <a:tcPr marL="91433" marR="91433" marT="45713" marB="45713" anchor="ctr"/>
                </a:tc>
                <a:tc>
                  <a:txBody>
                    <a:bodyPr/>
                    <a:lstStyle/>
                    <a:p>
                      <a:pPr algn="ctr"/>
                      <a:r>
                        <a:rPr lang="en-US" altLang="zh-CN" sz="1800" dirty="0"/>
                        <a:t>Funct3</a:t>
                      </a:r>
                      <a:endParaRPr lang="zh-CN" altLang="en-US" sz="1800" dirty="0"/>
                    </a:p>
                  </a:txBody>
                  <a:tcPr marL="91433" marR="91433" marT="45713" marB="45713" anchor="ctr"/>
                </a:tc>
                <a:tc>
                  <a:txBody>
                    <a:bodyPr/>
                    <a:lstStyle/>
                    <a:p>
                      <a:pPr algn="ctr"/>
                      <a:r>
                        <a:rPr lang="en-US" altLang="zh-CN" sz="1800" dirty="0"/>
                        <a:t>Funct6/7</a:t>
                      </a:r>
                      <a:endParaRPr lang="zh-CN" altLang="en-US" sz="1800" dirty="0"/>
                    </a:p>
                  </a:txBody>
                  <a:tcPr marL="91433" marR="91433" marT="45713" marB="45713" anchor="ctr"/>
                </a:tc>
                <a:extLst>
                  <a:ext uri="{0D108BD9-81ED-4DB2-BD59-A6C34878D82A}">
                    <a16:rowId xmlns:a16="http://schemas.microsoft.com/office/drawing/2014/main" val="10000"/>
                  </a:ext>
                </a:extLst>
              </a:tr>
              <a:tr h="437497">
                <a:tc rowSpan="10">
                  <a:txBody>
                    <a:bodyPr/>
                    <a:lstStyle/>
                    <a:p>
                      <a:pPr algn="ctr"/>
                      <a:r>
                        <a:rPr lang="en-US" altLang="zh-CN" sz="1800" dirty="0"/>
                        <a:t>R-type</a:t>
                      </a:r>
                      <a:endParaRPr lang="zh-CN" altLang="en-US" sz="1800" dirty="0"/>
                    </a:p>
                  </a:txBody>
                  <a:tcPr marL="91433" marR="91433" marT="45713" marB="45713" anchor="ctr"/>
                </a:tc>
                <a:tc>
                  <a:txBody>
                    <a:bodyPr/>
                    <a:lstStyle/>
                    <a:p>
                      <a:pPr algn="ctr"/>
                      <a:r>
                        <a:rPr lang="en-US" altLang="zh-CN" sz="1800" dirty="0"/>
                        <a:t>add</a:t>
                      </a:r>
                      <a:endParaRPr lang="zh-CN" altLang="en-US" sz="1800" dirty="0"/>
                    </a:p>
                  </a:txBody>
                  <a:tcPr marL="91433" marR="91433" marT="45713" marB="45713" anchor="ctr"/>
                </a:tc>
                <a:tc>
                  <a:txBody>
                    <a:bodyPr/>
                    <a:lstStyle/>
                    <a:p>
                      <a:pPr algn="ct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1"/>
                  </a:ext>
                </a:extLst>
              </a:tr>
              <a:tr h="437497">
                <a:tc vMerge="1">
                  <a:txBody>
                    <a:bodyPr/>
                    <a:lstStyle/>
                    <a:p>
                      <a:pPr algn="ctr"/>
                      <a:endParaRPr lang="zh-CN" altLang="en-US" dirty="0"/>
                    </a:p>
                  </a:txBody>
                  <a:tcPr anchor="ctr"/>
                </a:tc>
                <a:tc>
                  <a:txBody>
                    <a:bodyPr/>
                    <a:lstStyle/>
                    <a:p>
                      <a:pPr algn="ctr"/>
                      <a:r>
                        <a:rPr lang="en-US" altLang="zh-CN" sz="1800" dirty="0"/>
                        <a:t>sub</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000</a:t>
                      </a:r>
                      <a:endParaRPr lang="zh-CN" altLang="en-US" sz="1800" dirty="0"/>
                    </a:p>
                  </a:txBody>
                  <a:tcPr marL="91433" marR="91433" marT="45713" marB="45713" anchor="ctr"/>
                </a:tc>
                <a:tc>
                  <a:txBody>
                    <a:bodyPr/>
                    <a:lstStyle/>
                    <a:p>
                      <a:pPr algn="ctr"/>
                      <a:r>
                        <a:rPr lang="en-US" altLang="zh-CN" sz="1800" dirty="0"/>
                        <a:t>0100000</a:t>
                      </a:r>
                      <a:endParaRPr lang="zh-CN" altLang="en-US" sz="1800" dirty="0"/>
                    </a:p>
                  </a:txBody>
                  <a:tcPr marL="91433" marR="91433" marT="45713" marB="45713" anchor="ctr"/>
                </a:tc>
                <a:extLst>
                  <a:ext uri="{0D108BD9-81ED-4DB2-BD59-A6C34878D82A}">
                    <a16:rowId xmlns:a16="http://schemas.microsoft.com/office/drawing/2014/main" val="10002"/>
                  </a:ext>
                </a:extLst>
              </a:tr>
              <a:tr h="510414">
                <a:tc vMerge="1">
                  <a:txBody>
                    <a:bodyPr/>
                    <a:lstStyle/>
                    <a:p>
                      <a:pPr algn="ctr"/>
                      <a:endParaRPr lang="zh-CN" altLang="en-US" dirty="0"/>
                    </a:p>
                  </a:txBody>
                  <a:tcPr anchor="ctr"/>
                </a:tc>
                <a:tc>
                  <a:txBody>
                    <a:bodyPr/>
                    <a:lstStyle/>
                    <a:p>
                      <a:pPr algn="ctr"/>
                      <a:r>
                        <a:rPr lang="en-US" altLang="zh-CN" sz="1800" dirty="0" err="1"/>
                        <a:t>sll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3"/>
                  </a:ext>
                </a:extLst>
              </a:tr>
              <a:tr h="437497">
                <a:tc vMerge="1">
                  <a:txBody>
                    <a:bodyPr/>
                    <a:lstStyle/>
                    <a:p>
                      <a:pPr algn="ctr"/>
                      <a:endParaRPr lang="zh-CN" altLang="en-US" dirty="0"/>
                    </a:p>
                  </a:txBody>
                  <a:tcPr anchor="ctr"/>
                </a:tc>
                <a:tc>
                  <a:txBody>
                    <a:bodyPr/>
                    <a:lstStyle/>
                    <a:p>
                      <a:pPr algn="ctr"/>
                      <a:r>
                        <a:rPr lang="en-US" altLang="zh-CN" sz="1800" dirty="0" err="1"/>
                        <a:t>xor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4"/>
                  </a:ext>
                </a:extLst>
              </a:tr>
              <a:tr h="437497">
                <a:tc vMerge="1">
                  <a:txBody>
                    <a:bodyPr/>
                    <a:lstStyle/>
                    <a:p>
                      <a:pPr algn="ctr"/>
                      <a:endParaRPr lang="zh-CN" altLang="en-US" dirty="0"/>
                    </a:p>
                  </a:txBody>
                  <a:tcPr anchor="ctr"/>
                </a:tc>
                <a:tc>
                  <a:txBody>
                    <a:bodyPr/>
                    <a:lstStyle/>
                    <a:p>
                      <a:pPr algn="ctr"/>
                      <a:r>
                        <a:rPr lang="en-US" altLang="zh-CN" sz="1800" dirty="0" err="1"/>
                        <a:t>srl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5"/>
                  </a:ext>
                </a:extLst>
              </a:tr>
              <a:tr h="510414">
                <a:tc vMerge="1">
                  <a:txBody>
                    <a:bodyPr/>
                    <a:lstStyle/>
                    <a:p>
                      <a:pPr algn="ctr"/>
                      <a:endParaRPr lang="zh-CN" altLang="en-US" dirty="0"/>
                    </a:p>
                  </a:txBody>
                  <a:tcPr anchor="ctr"/>
                </a:tc>
                <a:tc>
                  <a:txBody>
                    <a:bodyPr/>
                    <a:lstStyle/>
                    <a:p>
                      <a:pPr algn="ctr"/>
                      <a:r>
                        <a:rPr lang="en-US" altLang="zh-CN" sz="1800" dirty="0" err="1"/>
                        <a:t>sra</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6"/>
                  </a:ext>
                </a:extLst>
              </a:tr>
              <a:tr h="437497">
                <a:tc vMerge="1">
                  <a:txBody>
                    <a:bodyPr/>
                    <a:lstStyle/>
                    <a:p>
                      <a:pPr algn="ctr"/>
                      <a:endParaRPr lang="zh-CN" altLang="en-US" dirty="0"/>
                    </a:p>
                  </a:txBody>
                  <a:tcPr anchor="ctr"/>
                </a:tc>
                <a:tc>
                  <a:txBody>
                    <a:bodyPr/>
                    <a:lstStyle/>
                    <a:p>
                      <a:pPr algn="ctr"/>
                      <a:r>
                        <a:rPr lang="en-US" altLang="zh-CN" sz="1800" dirty="0"/>
                        <a:t>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7"/>
                  </a:ext>
                </a:extLst>
              </a:tr>
              <a:tr h="437497">
                <a:tc vMerge="1">
                  <a:txBody>
                    <a:bodyPr/>
                    <a:lstStyle/>
                    <a:p>
                      <a:pPr algn="ctr"/>
                      <a:endParaRPr lang="zh-CN" altLang="en-US" dirty="0"/>
                    </a:p>
                  </a:txBody>
                  <a:tcPr anchor="ctr"/>
                </a:tc>
                <a:tc>
                  <a:txBody>
                    <a:bodyPr/>
                    <a:lstStyle/>
                    <a:p>
                      <a:pPr algn="ctr"/>
                      <a:r>
                        <a:rPr lang="en-US" altLang="zh-CN" sz="1800" dirty="0"/>
                        <a:t>and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111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0000000</a:t>
                      </a:r>
                      <a:endParaRPr lang="zh-CN" altLang="en-US" sz="1800" dirty="0"/>
                    </a:p>
                  </a:txBody>
                  <a:tcPr marL="91433" marR="91433" marT="45713" marB="45713" anchor="ctr"/>
                </a:tc>
                <a:extLst>
                  <a:ext uri="{0D108BD9-81ED-4DB2-BD59-A6C34878D82A}">
                    <a16:rowId xmlns:a16="http://schemas.microsoft.com/office/drawing/2014/main" val="10008"/>
                  </a:ext>
                </a:extLst>
              </a:tr>
              <a:tr h="510414">
                <a:tc vMerge="1">
                  <a:txBody>
                    <a:bodyPr/>
                    <a:lstStyle/>
                    <a:p>
                      <a:pPr algn="ctr"/>
                      <a:endParaRPr lang="zh-CN" altLang="en-US" dirty="0"/>
                    </a:p>
                  </a:txBody>
                  <a:tcPr anchor="ctr"/>
                </a:tc>
                <a:tc>
                  <a:txBody>
                    <a:bodyPr/>
                    <a:lstStyle/>
                    <a:p>
                      <a:pPr algn="ctr"/>
                      <a:r>
                        <a:rPr lang="en-US" altLang="zh-CN" sz="1800" dirty="0" err="1"/>
                        <a:t>lr.d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0001000</a:t>
                      </a:r>
                      <a:endParaRPr lang="zh-CN" altLang="en-US" sz="1800" dirty="0"/>
                    </a:p>
                  </a:txBody>
                  <a:tcPr marL="91433" marR="91433" marT="45713" marB="45713" anchor="ctr"/>
                </a:tc>
                <a:extLst>
                  <a:ext uri="{0D108BD9-81ED-4DB2-BD59-A6C34878D82A}">
                    <a16:rowId xmlns:a16="http://schemas.microsoft.com/office/drawing/2014/main" val="10009"/>
                  </a:ext>
                </a:extLst>
              </a:tr>
              <a:tr h="445022">
                <a:tc vMerge="1">
                  <a:txBody>
                    <a:bodyPr/>
                    <a:lstStyle/>
                    <a:p>
                      <a:pPr algn="ctr"/>
                      <a:endParaRPr lang="zh-CN" altLang="en-US" dirty="0"/>
                    </a:p>
                  </a:txBody>
                  <a:tcPr anchor="ctr"/>
                </a:tc>
                <a:tc>
                  <a:txBody>
                    <a:bodyPr/>
                    <a:lstStyle/>
                    <a:p>
                      <a:pPr algn="ctr"/>
                      <a:r>
                        <a:rPr lang="en-US" altLang="zh-CN" sz="1800" dirty="0" err="1"/>
                        <a:t>sc.d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0110011</a:t>
                      </a:r>
                      <a:endParaRPr lang="zh-CN" altLang="en-US" sz="1800" dirty="0"/>
                    </a:p>
                  </a:txBody>
                  <a:tcPr marL="91433" marR="91433" marT="45713" marB="45713" anchor="ctr"/>
                </a:tc>
                <a:tc>
                  <a:txBody>
                    <a:bodyPr/>
                    <a:lstStyle/>
                    <a:p>
                      <a:pPr algn="ctr"/>
                      <a:r>
                        <a:rPr lang="en-US" altLang="zh-CN" sz="1800" dirty="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0001100</a:t>
                      </a:r>
                      <a:endParaRPr lang="zh-CN" altLang="en-US" sz="1800" dirty="0"/>
                    </a:p>
                  </a:txBody>
                  <a:tcPr marL="91433" marR="91433" marT="45713" marB="45713" anchor="ctr"/>
                </a:tc>
                <a:extLst>
                  <a:ext uri="{0D108BD9-81ED-4DB2-BD59-A6C34878D82A}">
                    <a16:rowId xmlns:a16="http://schemas.microsoft.com/office/drawing/2014/main" val="10010"/>
                  </a:ext>
                </a:extLst>
              </a:tr>
            </a:tbl>
          </a:graphicData>
        </a:graphic>
      </p:graphicFrame>
      <p:sp>
        <p:nvSpPr>
          <p:cNvPr id="2" name="文本框 1">
            <a:extLst>
              <a:ext uri="{FF2B5EF4-FFF2-40B4-BE49-F238E27FC236}">
                <a16:creationId xmlns:a16="http://schemas.microsoft.com/office/drawing/2014/main" id="{9CEC2E25-5BD9-573B-922D-A066B5DDE4A3}"/>
              </a:ext>
            </a:extLst>
          </p:cNvPr>
          <p:cNvSpPr txBox="1"/>
          <p:nvPr/>
        </p:nvSpPr>
        <p:spPr>
          <a:xfrm>
            <a:off x="263352" y="116632"/>
            <a:ext cx="1152128" cy="738664"/>
          </a:xfrm>
          <a:prstGeom prst="rect">
            <a:avLst/>
          </a:prstGeom>
          <a:noFill/>
        </p:spPr>
        <p:txBody>
          <a:bodyPr wrap="square" rtlCol="0">
            <a:spAutoFit/>
          </a:bodyPr>
          <a:lstStyle/>
          <a:p>
            <a:r>
              <a:rPr lang="zh-CN" altLang="en-US" dirty="0"/>
              <a:t>考试的开头位置会写出来</a:t>
            </a:r>
          </a:p>
        </p:txBody>
      </p:sp>
    </p:spTree>
    <p:extLst>
      <p:ext uri="{BB962C8B-B14F-4D97-AF65-F5344CB8AC3E}">
        <p14:creationId xmlns:p14="http://schemas.microsoft.com/office/powerpoint/2010/main" val="226100317"/>
      </p:ext>
    </p:extLst>
  </p:cSld>
  <p:clrMapOvr>
    <a:masterClrMapping/>
  </p:clrMapOvr>
  <p:transition spd="med">
    <p:random/>
    <p:sndAc>
      <p:stSnd>
        <p:snd r:embed="rId3" name="chimes.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19695959"/>
              </p:ext>
            </p:extLst>
          </p:nvPr>
        </p:nvGraphicFramePr>
        <p:xfrm>
          <a:off x="1559496" y="188640"/>
          <a:ext cx="9073010" cy="6048669"/>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44399">
                <a:tc>
                  <a:txBody>
                    <a:bodyPr/>
                    <a:lstStyle/>
                    <a:p>
                      <a:pPr algn="ctr"/>
                      <a:r>
                        <a:rPr lang="en-US" altLang="zh-CN" sz="1800" dirty="0"/>
                        <a:t>Format</a:t>
                      </a:r>
                      <a:endParaRPr lang="zh-CN" altLang="en-US" sz="1800" dirty="0"/>
                    </a:p>
                  </a:txBody>
                  <a:tcPr marL="91433" marR="91433" marT="45718" marB="45718"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33" marR="91433" marT="45718" marB="45718" anchor="ctr"/>
                </a:tc>
                <a:tc>
                  <a:txBody>
                    <a:bodyPr/>
                    <a:lstStyle/>
                    <a:p>
                      <a:pPr algn="ctr"/>
                      <a:r>
                        <a:rPr lang="en-US" altLang="zh-CN" sz="1800" dirty="0" err="1"/>
                        <a:t>Opcode</a:t>
                      </a:r>
                      <a:endParaRPr lang="zh-CN" altLang="en-US" sz="1800" dirty="0"/>
                    </a:p>
                  </a:txBody>
                  <a:tcPr marL="91433" marR="91433" marT="45718" marB="45718" anchor="ctr"/>
                </a:tc>
                <a:tc>
                  <a:txBody>
                    <a:bodyPr/>
                    <a:lstStyle/>
                    <a:p>
                      <a:pPr algn="ctr"/>
                      <a:r>
                        <a:rPr lang="en-US" altLang="zh-CN" sz="1800" dirty="0"/>
                        <a:t>Funct3</a:t>
                      </a:r>
                      <a:endParaRPr lang="zh-CN" altLang="en-US" sz="1800" dirty="0"/>
                    </a:p>
                  </a:txBody>
                  <a:tcPr marL="91433" marR="91433" marT="45718" marB="45718" anchor="ctr"/>
                </a:tc>
                <a:tc>
                  <a:txBody>
                    <a:bodyPr/>
                    <a:lstStyle/>
                    <a:p>
                      <a:pPr algn="ctr"/>
                      <a:r>
                        <a:rPr lang="en-US" altLang="zh-CN" sz="1800" dirty="0"/>
                        <a:t>Funct6/7</a:t>
                      </a:r>
                      <a:endParaRPr lang="zh-CN" altLang="en-US" sz="1800" dirty="0"/>
                    </a:p>
                  </a:txBody>
                  <a:tcPr marL="91433" marR="91433" marT="45718" marB="45718" anchor="ctr"/>
                </a:tc>
                <a:extLst>
                  <a:ext uri="{0D108BD9-81ED-4DB2-BD59-A6C34878D82A}">
                    <a16:rowId xmlns:a16="http://schemas.microsoft.com/office/drawing/2014/main" val="10000"/>
                  </a:ext>
                </a:extLst>
              </a:tr>
              <a:tr h="373618">
                <a:tc rowSpan="1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I-type</a:t>
                      </a:r>
                      <a:endParaRPr lang="zh-CN" altLang="en-US" sz="1800" dirty="0"/>
                    </a:p>
                  </a:txBody>
                  <a:tcPr marL="91433" marR="91433" marT="45718" marB="45718" anchor="ctr"/>
                </a:tc>
                <a:tc>
                  <a:txBody>
                    <a:bodyPr/>
                    <a:lstStyle/>
                    <a:p>
                      <a:pPr algn="ctr"/>
                      <a:r>
                        <a:rPr lang="en-US" altLang="zh-CN" sz="1800" dirty="0"/>
                        <a:t>lb</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1"/>
                  </a:ext>
                </a:extLst>
              </a:tr>
              <a:tr h="373618">
                <a:tc vMerge="1">
                  <a:txBody>
                    <a:bodyPr/>
                    <a:lstStyle/>
                    <a:p>
                      <a:pPr algn="ctr"/>
                      <a:endParaRPr lang="zh-CN" altLang="en-US" dirty="0"/>
                    </a:p>
                  </a:txBody>
                  <a:tcPr anchor="ctr"/>
                </a:tc>
                <a:tc>
                  <a:txBody>
                    <a:bodyPr/>
                    <a:lstStyle/>
                    <a:p>
                      <a:pPr algn="ctr"/>
                      <a:r>
                        <a:rPr lang="en-US" altLang="zh-CN" sz="1800" dirty="0" err="1"/>
                        <a:t>lh</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2"/>
                  </a:ext>
                </a:extLst>
              </a:tr>
              <a:tr h="373618">
                <a:tc vMerge="1">
                  <a:txBody>
                    <a:bodyPr/>
                    <a:lstStyle/>
                    <a:p>
                      <a:pPr algn="ctr"/>
                      <a:endParaRPr lang="zh-CN" altLang="en-US" dirty="0"/>
                    </a:p>
                  </a:txBody>
                  <a:tcPr anchor="ctr"/>
                </a:tc>
                <a:tc>
                  <a:txBody>
                    <a:bodyPr/>
                    <a:lstStyle/>
                    <a:p>
                      <a:pPr algn="ctr"/>
                      <a:r>
                        <a:rPr lang="en-US" altLang="zh-CN" sz="1800" dirty="0" err="1"/>
                        <a:t>lw</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3"/>
                  </a:ext>
                </a:extLst>
              </a:tr>
              <a:tr h="373618">
                <a:tc vMerge="1">
                  <a:txBody>
                    <a:bodyPr/>
                    <a:lstStyle/>
                    <a:p>
                      <a:pPr algn="ctr"/>
                      <a:endParaRPr lang="zh-CN" altLang="en-US" dirty="0"/>
                    </a:p>
                  </a:txBody>
                  <a:tcPr anchor="ctr"/>
                </a:tc>
                <a:tc>
                  <a:txBody>
                    <a:bodyPr/>
                    <a:lstStyle/>
                    <a:p>
                      <a:pPr algn="ctr"/>
                      <a:r>
                        <a:rPr lang="en-US" altLang="zh-CN" sz="1800" dirty="0"/>
                        <a:t>ld</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011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4"/>
                  </a:ext>
                </a:extLst>
              </a:tr>
              <a:tr h="373618">
                <a:tc vMerge="1">
                  <a:txBody>
                    <a:bodyPr/>
                    <a:lstStyle/>
                    <a:p>
                      <a:pPr algn="ctr"/>
                      <a:endParaRPr lang="zh-CN" altLang="en-US" dirty="0"/>
                    </a:p>
                  </a:txBody>
                  <a:tcPr anchor="ctr"/>
                </a:tc>
                <a:tc>
                  <a:txBody>
                    <a:bodyPr/>
                    <a:lstStyle/>
                    <a:p>
                      <a:pPr algn="ctr"/>
                      <a:r>
                        <a:rPr lang="en-US" altLang="zh-CN" sz="1800" dirty="0" err="1"/>
                        <a:t>lbu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5"/>
                  </a:ext>
                </a:extLst>
              </a:tr>
              <a:tr h="373618">
                <a:tc vMerge="1">
                  <a:txBody>
                    <a:bodyPr/>
                    <a:lstStyle/>
                    <a:p>
                      <a:pPr algn="ctr"/>
                      <a:endParaRPr lang="zh-CN" altLang="en-US" dirty="0"/>
                    </a:p>
                  </a:txBody>
                  <a:tcPr anchor="ctr"/>
                </a:tc>
                <a:tc>
                  <a:txBody>
                    <a:bodyPr/>
                    <a:lstStyle/>
                    <a:p>
                      <a:pPr algn="ctr"/>
                      <a:r>
                        <a:rPr lang="en-US" altLang="zh-CN" sz="1800" dirty="0" err="1"/>
                        <a:t>lhu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6"/>
                  </a:ext>
                </a:extLst>
              </a:tr>
              <a:tr h="373618">
                <a:tc vMerge="1">
                  <a:txBody>
                    <a:bodyPr/>
                    <a:lstStyle/>
                    <a:p>
                      <a:pPr algn="ctr"/>
                      <a:endParaRPr lang="zh-CN" altLang="en-US" dirty="0"/>
                    </a:p>
                  </a:txBody>
                  <a:tcPr anchor="ctr"/>
                </a:tc>
                <a:tc>
                  <a:txBody>
                    <a:bodyPr/>
                    <a:lstStyle/>
                    <a:p>
                      <a:pPr algn="ctr"/>
                      <a:r>
                        <a:rPr lang="en-US" altLang="zh-CN" sz="1800" dirty="0" err="1"/>
                        <a:t>lwu</a:t>
                      </a:r>
                      <a:endParaRPr lang="zh-CN" altLang="en-US" sz="1800" dirty="0"/>
                    </a:p>
                  </a:txBody>
                  <a:tcPr marL="91433" marR="91433" marT="45718" marB="45718" anchor="ctr"/>
                </a:tc>
                <a:tc>
                  <a:txBody>
                    <a:bodyPr/>
                    <a:lstStyle/>
                    <a:p>
                      <a:pPr algn="ctr"/>
                      <a:r>
                        <a:rPr lang="en-US" altLang="zh-CN" sz="1800" dirty="0"/>
                        <a:t>0000011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7"/>
                  </a:ext>
                </a:extLst>
              </a:tr>
              <a:tr h="373618">
                <a:tc vMerge="1">
                  <a:txBody>
                    <a:bodyPr/>
                    <a:lstStyle/>
                    <a:p>
                      <a:pPr algn="ctr"/>
                      <a:endParaRPr lang="zh-CN" altLang="en-US" dirty="0"/>
                    </a:p>
                  </a:txBody>
                  <a:tcPr anchor="ctr"/>
                </a:tc>
                <a:tc>
                  <a:txBody>
                    <a:bodyPr/>
                    <a:lstStyle/>
                    <a:p>
                      <a:pPr algn="ctr"/>
                      <a:r>
                        <a:rPr lang="en-US" altLang="zh-CN" sz="1800" dirty="0" err="1"/>
                        <a:t>addi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08"/>
                  </a:ext>
                </a:extLst>
              </a:tr>
              <a:tr h="373618">
                <a:tc vMerge="1">
                  <a:txBody>
                    <a:bodyPr/>
                    <a:lstStyle/>
                    <a:p>
                      <a:pPr algn="ctr"/>
                      <a:endParaRPr lang="zh-CN" altLang="en-US" dirty="0"/>
                    </a:p>
                  </a:txBody>
                  <a:tcPr anchor="ctr"/>
                </a:tc>
                <a:tc>
                  <a:txBody>
                    <a:bodyPr/>
                    <a:lstStyle/>
                    <a:p>
                      <a:pPr algn="ctr"/>
                      <a:r>
                        <a:rPr lang="en-US" altLang="zh-CN" sz="1800" dirty="0" err="1"/>
                        <a:t>slli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001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09"/>
                  </a:ext>
                </a:extLst>
              </a:tr>
              <a:tr h="373618">
                <a:tc vMerge="1">
                  <a:txBody>
                    <a:bodyPr/>
                    <a:lstStyle/>
                    <a:p>
                      <a:pPr algn="ctr"/>
                      <a:endParaRPr lang="zh-CN" altLang="en-US" dirty="0"/>
                    </a:p>
                  </a:txBody>
                  <a:tcPr anchor="ctr"/>
                </a:tc>
                <a:tc>
                  <a:txBody>
                    <a:bodyPr/>
                    <a:lstStyle/>
                    <a:p>
                      <a:pPr algn="ctr"/>
                      <a:r>
                        <a:rPr lang="en-US" altLang="zh-CN" sz="1800" dirty="0" err="1"/>
                        <a:t>xori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0"/>
                  </a:ext>
                </a:extLst>
              </a:tr>
              <a:tr h="373618">
                <a:tc vMerge="1">
                  <a:txBody>
                    <a:bodyPr/>
                    <a:lstStyle/>
                    <a:p>
                      <a:pPr algn="ctr"/>
                      <a:endParaRPr lang="zh-CN" altLang="en-US" dirty="0"/>
                    </a:p>
                  </a:txBody>
                  <a:tcPr anchor="ctr"/>
                </a:tc>
                <a:tc>
                  <a:txBody>
                    <a:bodyPr/>
                    <a:lstStyle/>
                    <a:p>
                      <a:pPr algn="ctr"/>
                      <a:r>
                        <a:rPr lang="en-US" altLang="zh-CN" sz="1800" dirty="0" err="1"/>
                        <a:t>srli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000000</a:t>
                      </a:r>
                      <a:endParaRPr lang="zh-CN" altLang="en-US" sz="1800" dirty="0"/>
                    </a:p>
                  </a:txBody>
                  <a:tcPr marL="91433" marR="91433" marT="45718" marB="45718" anchor="ctr"/>
                </a:tc>
                <a:extLst>
                  <a:ext uri="{0D108BD9-81ED-4DB2-BD59-A6C34878D82A}">
                    <a16:rowId xmlns:a16="http://schemas.microsoft.com/office/drawing/2014/main" val="10011"/>
                  </a:ext>
                </a:extLst>
              </a:tr>
              <a:tr h="373618">
                <a:tc vMerge="1">
                  <a:txBody>
                    <a:bodyPr/>
                    <a:lstStyle/>
                    <a:p>
                      <a:pPr algn="ctr"/>
                      <a:endParaRPr lang="zh-CN" altLang="en-US" dirty="0"/>
                    </a:p>
                  </a:txBody>
                  <a:tcPr anchor="ctr"/>
                </a:tc>
                <a:tc>
                  <a:txBody>
                    <a:bodyPr/>
                    <a:lstStyle/>
                    <a:p>
                      <a:pPr algn="ctr"/>
                      <a:r>
                        <a:rPr lang="en-US" altLang="zh-CN" sz="1800" dirty="0" err="1"/>
                        <a:t>srai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101</a:t>
                      </a:r>
                      <a:endParaRPr lang="zh-CN" altLang="en-US" sz="1800" dirty="0"/>
                    </a:p>
                  </a:txBody>
                  <a:tcPr marL="91433" marR="91433" marT="45718" marB="45718" anchor="ctr"/>
                </a:tc>
                <a:tc>
                  <a:txBody>
                    <a:bodyPr/>
                    <a:lstStyle/>
                    <a:p>
                      <a:pPr algn="ctr"/>
                      <a:r>
                        <a:rPr lang="en-US" altLang="zh-CN" sz="1800" dirty="0"/>
                        <a:t>010000</a:t>
                      </a:r>
                      <a:endParaRPr lang="zh-CN" altLang="en-US" sz="1800" dirty="0"/>
                    </a:p>
                  </a:txBody>
                  <a:tcPr marL="91433" marR="91433" marT="45718" marB="45718" anchor="ctr"/>
                </a:tc>
                <a:extLst>
                  <a:ext uri="{0D108BD9-81ED-4DB2-BD59-A6C34878D82A}">
                    <a16:rowId xmlns:a16="http://schemas.microsoft.com/office/drawing/2014/main" val="10012"/>
                  </a:ext>
                </a:extLst>
              </a:tr>
              <a:tr h="373618">
                <a:tc vMerge="1">
                  <a:txBody>
                    <a:bodyPr/>
                    <a:lstStyle/>
                    <a:p>
                      <a:pPr algn="ctr"/>
                      <a:endParaRPr lang="zh-CN" altLang="en-US" dirty="0"/>
                    </a:p>
                  </a:txBody>
                  <a:tcPr anchor="ctr"/>
                </a:tc>
                <a:tc>
                  <a:txBody>
                    <a:bodyPr/>
                    <a:lstStyle/>
                    <a:p>
                      <a:pPr algn="ctr"/>
                      <a:r>
                        <a:rPr lang="en-US" altLang="zh-CN" sz="1800" dirty="0" err="1"/>
                        <a:t>ori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3"/>
                  </a:ext>
                </a:extLst>
              </a:tr>
              <a:tr h="373618">
                <a:tc vMerge="1">
                  <a:txBody>
                    <a:bodyPr/>
                    <a:lstStyle/>
                    <a:p>
                      <a:pPr algn="ctr"/>
                      <a:endParaRPr lang="zh-CN" altLang="en-US" dirty="0"/>
                    </a:p>
                  </a:txBody>
                  <a:tcPr anchor="ctr"/>
                </a:tc>
                <a:tc>
                  <a:txBody>
                    <a:bodyPr/>
                    <a:lstStyle/>
                    <a:p>
                      <a:pPr algn="ctr"/>
                      <a:r>
                        <a:rPr lang="en-US" altLang="zh-CN" sz="1800" dirty="0" err="1"/>
                        <a:t>andi</a:t>
                      </a:r>
                      <a:endParaRPr lang="zh-CN" altLang="en-US" sz="1800" dirty="0"/>
                    </a:p>
                  </a:txBody>
                  <a:tcPr marL="91433" marR="91433" marT="45718" marB="45718" anchor="ctr"/>
                </a:tc>
                <a:tc>
                  <a:txBody>
                    <a:bodyPr/>
                    <a:lstStyle/>
                    <a:p>
                      <a:pPr algn="ctr"/>
                      <a:r>
                        <a:rPr lang="en-US" altLang="zh-CN" sz="1800" dirty="0"/>
                        <a:t>0010011</a:t>
                      </a:r>
                      <a:endParaRPr lang="zh-CN" altLang="en-US" sz="1800" dirty="0"/>
                    </a:p>
                  </a:txBody>
                  <a:tcPr marL="91433" marR="91433" marT="45718" marB="45718" anchor="ctr"/>
                </a:tc>
                <a:tc>
                  <a:txBody>
                    <a:bodyPr/>
                    <a:lstStyle/>
                    <a:p>
                      <a:pPr algn="ctr"/>
                      <a:r>
                        <a:rPr lang="en-US" altLang="zh-CN" sz="1800" dirty="0"/>
                        <a:t>111</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4"/>
                  </a:ext>
                </a:extLst>
              </a:tr>
              <a:tr h="373618">
                <a:tc vMerge="1">
                  <a:txBody>
                    <a:bodyPr/>
                    <a:lstStyle/>
                    <a:p>
                      <a:pPr algn="ctr"/>
                      <a:endParaRPr lang="zh-CN" altLang="en-US" dirty="0"/>
                    </a:p>
                  </a:txBody>
                  <a:tcPr anchor="ctr"/>
                </a:tc>
                <a:tc>
                  <a:txBody>
                    <a:bodyPr/>
                    <a:lstStyle/>
                    <a:p>
                      <a:pPr algn="ctr"/>
                      <a:r>
                        <a:rPr lang="en-US" altLang="zh-CN" sz="1800" dirty="0" err="1"/>
                        <a:t>jalr</a:t>
                      </a:r>
                      <a:endParaRPr lang="zh-CN" altLang="en-US" sz="1800" dirty="0"/>
                    </a:p>
                  </a:txBody>
                  <a:tcPr marL="91433" marR="91433" marT="45718" marB="45718" anchor="ctr"/>
                </a:tc>
                <a:tc>
                  <a:txBody>
                    <a:bodyPr/>
                    <a:lstStyle/>
                    <a:p>
                      <a:pPr algn="ctr"/>
                      <a:r>
                        <a:rPr lang="en-US" altLang="zh-CN" sz="1800" dirty="0"/>
                        <a:t>1100111</a:t>
                      </a:r>
                      <a:endParaRPr lang="zh-CN" altLang="en-US" sz="1800" dirty="0"/>
                    </a:p>
                  </a:txBody>
                  <a:tcPr marL="91433" marR="91433" marT="45718" marB="45718" anchor="ctr"/>
                </a:tc>
                <a:tc>
                  <a:txBody>
                    <a:bodyPr/>
                    <a:lstStyle/>
                    <a:p>
                      <a:pPr algn="ctr"/>
                      <a:r>
                        <a:rPr lang="en-US" altLang="zh-CN" sz="1800" dirty="0"/>
                        <a:t>000</a:t>
                      </a:r>
                      <a:endParaRPr lang="zh-CN" altLang="en-US" sz="1800" dirty="0"/>
                    </a:p>
                  </a:txBody>
                  <a:tcPr marL="91433" marR="91433" marT="45718" marB="45718" anchor="ctr"/>
                </a:tc>
                <a:tc>
                  <a:txBody>
                    <a:bodyPr/>
                    <a:lstStyle/>
                    <a:p>
                      <a:pPr algn="ctr"/>
                      <a:r>
                        <a:rPr lang="en-US" altLang="zh-CN" sz="1800" dirty="0" err="1"/>
                        <a:t>n.a</a:t>
                      </a:r>
                      <a:r>
                        <a:rPr lang="en-US" altLang="zh-CN" sz="1800" dirty="0"/>
                        <a:t>.</a:t>
                      </a:r>
                      <a:endParaRPr lang="zh-CN" altLang="en-US" sz="1800" dirty="0"/>
                    </a:p>
                  </a:txBody>
                  <a:tcPr marL="91433" marR="91433" marT="45718" marB="45718"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566705642"/>
      </p:ext>
    </p:extLst>
  </p:cSld>
  <p:clrMapOvr>
    <a:masterClrMapping/>
  </p:clrMapOvr>
  <p:transition spd="med">
    <p:random/>
    <p:sndAc>
      <p:stSnd>
        <p:snd r:embed="rId3"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1199456" y="1107232"/>
            <a:ext cx="10369152" cy="4703762"/>
          </a:xfrm>
        </p:spPr>
        <p:txBody>
          <a:bodyPr>
            <a:normAutofit/>
          </a:bodyPr>
          <a:lstStyle/>
          <a:p>
            <a:r>
              <a:rPr lang="en-US" altLang="zh-CN" b="1" dirty="0">
                <a:solidFill>
                  <a:srgbClr val="FF0000"/>
                </a:solidFill>
              </a:rPr>
              <a:t>Design Principle 1</a:t>
            </a:r>
          </a:p>
          <a:p>
            <a:pPr lvl="1"/>
            <a:r>
              <a:rPr lang="en-US" altLang="zh-CN" b="1" dirty="0">
                <a:solidFill>
                  <a:srgbClr val="000000"/>
                </a:solidFill>
              </a:rPr>
              <a:t> </a:t>
            </a:r>
            <a:r>
              <a:rPr lang="en-US" altLang="zh-CN" b="1" i="1" dirty="0">
                <a:solidFill>
                  <a:srgbClr val="000000"/>
                </a:solidFill>
              </a:rPr>
              <a:t>Simplicity favors regularity(</a:t>
            </a:r>
            <a:r>
              <a:rPr lang="zh-CN" altLang="en-US" b="1" i="1" dirty="0">
                <a:solidFill>
                  <a:srgbClr val="000000"/>
                </a:solidFill>
              </a:rPr>
              <a:t>简单源自规整，指令包含</a:t>
            </a:r>
            <a:r>
              <a:rPr lang="en-US" altLang="zh-CN" b="1" i="1" dirty="0">
                <a:solidFill>
                  <a:srgbClr val="000000"/>
                </a:solidFill>
              </a:rPr>
              <a:t>3</a:t>
            </a:r>
            <a:r>
              <a:rPr lang="zh-CN" altLang="en-US" b="1" i="1" dirty="0">
                <a:solidFill>
                  <a:srgbClr val="000000"/>
                </a:solidFill>
              </a:rPr>
              <a:t>个操作数）</a:t>
            </a:r>
            <a:endParaRPr lang="en-US" altLang="zh-CN" b="1" i="1" dirty="0">
              <a:solidFill>
                <a:srgbClr val="000000"/>
              </a:solidFill>
            </a:endParaRPr>
          </a:p>
          <a:p>
            <a:pPr lvl="1"/>
            <a:r>
              <a:rPr lang="zh-CN" altLang="en-US" b="1" i="1" dirty="0">
                <a:solidFill>
                  <a:srgbClr val="000000"/>
                </a:solidFill>
              </a:rPr>
              <a:t>存的写在最全面的一位</a:t>
            </a:r>
          </a:p>
          <a:p>
            <a:pPr marL="0" indent="0">
              <a:buNone/>
            </a:pPr>
            <a:endParaRPr lang="en-US" altLang="zh-CN" b="1" dirty="0">
              <a:solidFill>
                <a:srgbClr val="000000"/>
              </a:solidFill>
            </a:endParaRPr>
          </a:p>
        </p:txBody>
      </p:sp>
      <p:sp>
        <p:nvSpPr>
          <p:cNvPr id="21508" name="Rectangle 5"/>
          <p:cNvSpPr>
            <a:spLocks noChangeArrowheads="1"/>
          </p:cNvSpPr>
          <p:nvPr/>
        </p:nvSpPr>
        <p:spPr bwMode="auto">
          <a:xfrm>
            <a:off x="2207568" y="3140968"/>
            <a:ext cx="5184576" cy="1409617"/>
          </a:xfrm>
          <a:prstGeom prst="rect">
            <a:avLst/>
          </a:prstGeom>
          <a:solidFill>
            <a:schemeClr val="bg1"/>
          </a:solidFill>
          <a:ln>
            <a:noFill/>
          </a:ln>
          <a:extLst>
            <a:ext uri="{91240B29-F687-4F45-9708-019B960494DF}">
              <a14:hiddenLine xmlns:a14="http://schemas.microsoft.com/office/drawing/2010/main" w="9525" cap="rnd" algn="ctr">
                <a:solidFill>
                  <a:srgbClr val="000000"/>
                </a:solidFill>
                <a:miter lim="800000"/>
                <a:headEnd/>
                <a:tailEnd/>
              </a14:hiddenLine>
            </a:ext>
          </a:extLst>
        </p:spPr>
        <p:txBody>
          <a:bodyPr wrap="square">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marL="800100" lvl="1" indent="-342900" eaLnBrk="1" hangingPunct="1">
              <a:buClr>
                <a:schemeClr val="accent2"/>
              </a:buClr>
              <a:buSzPct val="85000"/>
              <a:buFont typeface="Wingdings" panose="05000000000000000000" pitchFamily="2" charset="2"/>
              <a:buChar char="u"/>
            </a:pPr>
            <a:r>
              <a:rPr lang="en-US" altLang="zh-CN" sz="280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RISC-V</a:t>
            </a:r>
            <a:r>
              <a:rPr lang="en-US" altLang="zh-CN" sz="2800" b="0" dirty="0">
                <a:solidFill>
                  <a:srgbClr val="0000FF"/>
                </a:solidFill>
                <a:latin typeface="Arial" panose="020B0604020202020204" pitchFamily="34" charset="0"/>
                <a:ea typeface="Arial Unicode MS" panose="020B0604020202020204" pitchFamily="34" charset="-122"/>
                <a:cs typeface="Arial Unicode MS" panose="020B0604020202020204" pitchFamily="34" charset="-122"/>
              </a:rPr>
              <a:t> code:  </a:t>
            </a:r>
          </a:p>
          <a:p>
            <a:pPr lvl="1" eaLnBrk="1" hangingPunct="1">
              <a:buClr>
                <a:schemeClr val="accent2"/>
              </a:buClr>
              <a:buSzPct val="85000"/>
              <a:buFont typeface="Wingdings" panose="05000000000000000000" pitchFamily="2" charset="2"/>
              <a:buNone/>
            </a:pPr>
            <a:r>
              <a:rPr lang="en-US" altLang="zh-CN" sz="24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add  a, b, c     #a = </a:t>
            </a:r>
            <a:r>
              <a:rPr lang="en-US" altLang="zh-CN" sz="2400" dirty="0" err="1">
                <a:latin typeface="Times New Roman" panose="02020603050405020304" pitchFamily="18" charset="0"/>
                <a:ea typeface="Arial Unicode MS" panose="020B0604020202020204" pitchFamily="34" charset="-122"/>
                <a:cs typeface="Arial Unicode MS" panose="020B0604020202020204" pitchFamily="34" charset="-122"/>
              </a:rPr>
              <a:t>b+c</a:t>
            </a:r>
            <a:endPar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eaLnBrk="1" hangingPunct="1">
              <a:buClr>
                <a:schemeClr val="accent2"/>
              </a:buClr>
              <a:buSzPct val="85000"/>
              <a:buFont typeface="Wingdings" panose="05000000000000000000" pitchFamily="2" charset="2"/>
              <a:buNone/>
            </a:pPr>
            <a:r>
              <a:rPr lang="en-US" altLang="zh-CN" sz="2400" dirty="0">
                <a:latin typeface="Times New Roman" panose="02020603050405020304" pitchFamily="18" charset="0"/>
                <a:ea typeface="Arial Unicode MS" panose="020B0604020202020204" pitchFamily="34" charset="-122"/>
                <a:cs typeface="Arial Unicode MS" panose="020B0604020202020204" pitchFamily="34" charset="-122"/>
              </a:rPr>
              <a:t>        sub  d, a, e     #d = a-e</a:t>
            </a:r>
          </a:p>
        </p:txBody>
      </p:sp>
    </p:spTree>
    <p:extLst>
      <p:ext uri="{BB962C8B-B14F-4D97-AF65-F5344CB8AC3E}">
        <p14:creationId xmlns:p14="http://schemas.microsoft.com/office/powerpoint/2010/main" val="1973029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149723946"/>
              </p:ext>
            </p:extLst>
          </p:nvPr>
        </p:nvGraphicFramePr>
        <p:xfrm>
          <a:off x="1631504" y="404664"/>
          <a:ext cx="9073010" cy="5400603"/>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val="20000"/>
                    </a:ext>
                  </a:extLst>
                </a:gridCol>
                <a:gridCol w="1814602">
                  <a:extLst>
                    <a:ext uri="{9D8B030D-6E8A-4147-A177-3AD203B41FA5}">
                      <a16:colId xmlns:a16="http://schemas.microsoft.com/office/drawing/2014/main" val="20001"/>
                    </a:ext>
                  </a:extLst>
                </a:gridCol>
                <a:gridCol w="1814602">
                  <a:extLst>
                    <a:ext uri="{9D8B030D-6E8A-4147-A177-3AD203B41FA5}">
                      <a16:colId xmlns:a16="http://schemas.microsoft.com/office/drawing/2014/main" val="20002"/>
                    </a:ext>
                  </a:extLst>
                </a:gridCol>
                <a:gridCol w="1814602">
                  <a:extLst>
                    <a:ext uri="{9D8B030D-6E8A-4147-A177-3AD203B41FA5}">
                      <a16:colId xmlns:a16="http://schemas.microsoft.com/office/drawing/2014/main" val="20003"/>
                    </a:ext>
                  </a:extLst>
                </a:gridCol>
                <a:gridCol w="1814602">
                  <a:extLst>
                    <a:ext uri="{9D8B030D-6E8A-4147-A177-3AD203B41FA5}">
                      <a16:colId xmlns:a16="http://schemas.microsoft.com/office/drawing/2014/main" val="20004"/>
                    </a:ext>
                  </a:extLst>
                </a:gridCol>
              </a:tblGrid>
              <a:tr h="487071">
                <a:tc>
                  <a:txBody>
                    <a:bodyPr/>
                    <a:lstStyle/>
                    <a:p>
                      <a:pPr algn="ctr"/>
                      <a:r>
                        <a:rPr lang="en-US" altLang="zh-CN" sz="1800" dirty="0"/>
                        <a:t>Format</a:t>
                      </a:r>
                      <a:endParaRPr lang="zh-CN" altLang="en-US" sz="1800" dirty="0"/>
                    </a:p>
                  </a:txBody>
                  <a:tcPr marL="91450" marR="91450" marT="45713" marB="45713" anchor="ctr"/>
                </a:tc>
                <a:tc>
                  <a:txBody>
                    <a:bodyPr/>
                    <a:lstStyle/>
                    <a:p>
                      <a:pPr algn="ctr"/>
                      <a:r>
                        <a:rPr lang="en-US" altLang="zh-CN" sz="1800" b="1" kern="1200" dirty="0">
                          <a:solidFill>
                            <a:schemeClr val="lt1"/>
                          </a:solidFill>
                          <a:latin typeface="+mn-lt"/>
                          <a:ea typeface="+mn-ea"/>
                          <a:cs typeface="+mn-cs"/>
                        </a:rPr>
                        <a:t>Instruction</a:t>
                      </a:r>
                      <a:endParaRPr lang="zh-CN" altLang="en-US" sz="1800" b="1" kern="1200" dirty="0">
                        <a:solidFill>
                          <a:schemeClr val="lt1"/>
                        </a:solidFill>
                        <a:latin typeface="+mn-lt"/>
                        <a:ea typeface="+mn-ea"/>
                        <a:cs typeface="+mn-cs"/>
                      </a:endParaRPr>
                    </a:p>
                  </a:txBody>
                  <a:tcPr marL="91450" marR="91450" marT="45713" marB="45713" anchor="ctr"/>
                </a:tc>
                <a:tc>
                  <a:txBody>
                    <a:bodyPr/>
                    <a:lstStyle/>
                    <a:p>
                      <a:pPr algn="ctr"/>
                      <a:r>
                        <a:rPr lang="en-US" altLang="zh-CN" sz="1800" dirty="0" err="1"/>
                        <a:t>Opcode</a:t>
                      </a:r>
                      <a:endParaRPr lang="zh-CN" altLang="en-US" sz="1800" dirty="0"/>
                    </a:p>
                  </a:txBody>
                  <a:tcPr marL="91450" marR="91450" marT="45713" marB="45713" anchor="ctr"/>
                </a:tc>
                <a:tc>
                  <a:txBody>
                    <a:bodyPr/>
                    <a:lstStyle/>
                    <a:p>
                      <a:pPr algn="ctr"/>
                      <a:r>
                        <a:rPr lang="en-US" altLang="zh-CN" sz="1800" dirty="0"/>
                        <a:t>Funct3</a:t>
                      </a:r>
                      <a:endParaRPr lang="zh-CN" altLang="en-US" sz="1800" dirty="0"/>
                    </a:p>
                  </a:txBody>
                  <a:tcPr marL="91450" marR="91450" marT="45713" marB="45713" anchor="ctr"/>
                </a:tc>
                <a:tc>
                  <a:txBody>
                    <a:bodyPr/>
                    <a:lstStyle/>
                    <a:p>
                      <a:pPr algn="ctr"/>
                      <a:r>
                        <a:rPr lang="en-US" altLang="zh-CN" sz="1800" dirty="0"/>
                        <a:t>Funct6/7</a:t>
                      </a:r>
                      <a:endParaRPr lang="zh-CN" altLang="en-US" sz="1800" dirty="0"/>
                    </a:p>
                  </a:txBody>
                  <a:tcPr marL="91450" marR="91450" marT="45713" marB="45713" anchor="ctr"/>
                </a:tc>
                <a:extLst>
                  <a:ext uri="{0D108BD9-81ED-4DB2-BD59-A6C34878D82A}">
                    <a16:rowId xmlns:a16="http://schemas.microsoft.com/office/drawing/2014/main" val="10000"/>
                  </a:ext>
                </a:extLst>
              </a:tr>
              <a:tr h="40946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t>S-type</a:t>
                      </a:r>
                      <a:endParaRPr lang="zh-CN" altLang="en-US" sz="1800" dirty="0"/>
                    </a:p>
                  </a:txBody>
                  <a:tcPr marL="91450" marR="91450" marT="45713" marB="45713" anchor="ctr"/>
                </a:tc>
                <a:tc>
                  <a:txBody>
                    <a:bodyPr/>
                    <a:lstStyle/>
                    <a:p>
                      <a:pPr algn="ctr"/>
                      <a:r>
                        <a:rPr lang="en-US" altLang="zh-CN" sz="1800" dirty="0" err="1"/>
                        <a:t>sb</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1"/>
                  </a:ext>
                </a:extLst>
              </a:tr>
              <a:tr h="409461">
                <a:tc vMerge="1">
                  <a:txBody>
                    <a:bodyPr/>
                    <a:lstStyle/>
                    <a:p>
                      <a:pPr algn="ctr"/>
                      <a:endParaRPr lang="zh-CN" altLang="en-US" dirty="0"/>
                    </a:p>
                  </a:txBody>
                  <a:tcPr anchor="ctr"/>
                </a:tc>
                <a:tc>
                  <a:txBody>
                    <a:bodyPr/>
                    <a:lstStyle/>
                    <a:p>
                      <a:pPr algn="ctr"/>
                      <a:r>
                        <a:rPr lang="en-US" altLang="zh-CN" sz="1800" dirty="0" err="1"/>
                        <a:t>sh</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2"/>
                  </a:ext>
                </a:extLst>
              </a:tr>
              <a:tr h="409461">
                <a:tc vMerge="1">
                  <a:txBody>
                    <a:bodyPr/>
                    <a:lstStyle/>
                    <a:p>
                      <a:pPr algn="ctr"/>
                      <a:endParaRPr lang="zh-CN" altLang="en-US" dirty="0"/>
                    </a:p>
                  </a:txBody>
                  <a:tcPr anchor="ctr"/>
                </a:tc>
                <a:tc>
                  <a:txBody>
                    <a:bodyPr/>
                    <a:lstStyle/>
                    <a:p>
                      <a:pPr algn="ctr"/>
                      <a:r>
                        <a:rPr lang="en-US" altLang="zh-CN" sz="1800" dirty="0" err="1"/>
                        <a:t>sw</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010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3"/>
                  </a:ext>
                </a:extLst>
              </a:tr>
              <a:tr h="409461">
                <a:tc vMerge="1">
                  <a:txBody>
                    <a:bodyPr/>
                    <a:lstStyle/>
                    <a:p>
                      <a:pPr algn="ctr"/>
                      <a:endParaRPr lang="zh-CN" altLang="en-US" dirty="0"/>
                    </a:p>
                  </a:txBody>
                  <a:tcPr anchor="ctr"/>
                </a:tc>
                <a:tc>
                  <a:txBody>
                    <a:bodyPr/>
                    <a:lstStyle/>
                    <a:p>
                      <a:pPr algn="ctr"/>
                      <a:r>
                        <a:rPr lang="en-US" altLang="zh-CN" sz="1800" dirty="0" err="1"/>
                        <a:t>sd</a:t>
                      </a:r>
                      <a:endParaRPr lang="zh-CN" altLang="en-US" sz="1800" dirty="0"/>
                    </a:p>
                  </a:txBody>
                  <a:tcPr marL="91450" marR="91450" marT="45713" marB="45713" anchor="ctr"/>
                </a:tc>
                <a:tc>
                  <a:txBody>
                    <a:bodyPr/>
                    <a:lstStyle/>
                    <a:p>
                      <a:pPr algn="ctr"/>
                      <a:r>
                        <a:rPr lang="en-US" altLang="zh-CN" sz="1800" dirty="0"/>
                        <a:t>0100011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4"/>
                  </a:ext>
                </a:extLst>
              </a:tr>
              <a:tr h="409461">
                <a:tc rowSpan="6">
                  <a:txBody>
                    <a:bodyPr/>
                    <a:lstStyle/>
                    <a:p>
                      <a:pPr algn="ctr"/>
                      <a:r>
                        <a:rPr lang="en-US" altLang="zh-CN" sz="1800" dirty="0"/>
                        <a:t>B-type</a:t>
                      </a:r>
                      <a:endParaRPr lang="zh-CN" altLang="en-US" sz="1800" dirty="0"/>
                    </a:p>
                  </a:txBody>
                  <a:tcPr marL="91450" marR="91450" marT="45713" marB="45713" anchor="ctr"/>
                </a:tc>
                <a:tc>
                  <a:txBody>
                    <a:bodyPr/>
                    <a:lstStyle/>
                    <a:p>
                      <a:pPr algn="ctr"/>
                      <a:r>
                        <a:rPr lang="en-US" altLang="zh-CN" sz="1800" dirty="0" err="1"/>
                        <a:t>beq</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5"/>
                  </a:ext>
                </a:extLst>
              </a:tr>
              <a:tr h="409461">
                <a:tc vMerge="1">
                  <a:txBody>
                    <a:bodyPr/>
                    <a:lstStyle/>
                    <a:p>
                      <a:pPr algn="ctr"/>
                      <a:endParaRPr lang="zh-CN" altLang="en-US" dirty="0"/>
                    </a:p>
                  </a:txBody>
                  <a:tcPr anchor="ctr"/>
                </a:tc>
                <a:tc>
                  <a:txBody>
                    <a:bodyPr/>
                    <a:lstStyle/>
                    <a:p>
                      <a:pPr algn="ctr"/>
                      <a:r>
                        <a:rPr lang="en-US" altLang="zh-CN" sz="1800" dirty="0" err="1"/>
                        <a:t>bne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001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6"/>
                  </a:ext>
                </a:extLst>
              </a:tr>
              <a:tr h="409461">
                <a:tc vMerge="1">
                  <a:txBody>
                    <a:bodyPr/>
                    <a:lstStyle/>
                    <a:p>
                      <a:pPr algn="ctr"/>
                      <a:endParaRPr lang="zh-CN" altLang="en-US" dirty="0"/>
                    </a:p>
                  </a:txBody>
                  <a:tcPr anchor="ctr"/>
                </a:tc>
                <a:tc>
                  <a:txBody>
                    <a:bodyPr/>
                    <a:lstStyle/>
                    <a:p>
                      <a:pPr algn="ctr"/>
                      <a:r>
                        <a:rPr lang="en-US" altLang="zh-CN" sz="1800" dirty="0" err="1"/>
                        <a:t>blt</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7"/>
                  </a:ext>
                </a:extLst>
              </a:tr>
              <a:tr h="409461">
                <a:tc vMerge="1">
                  <a:txBody>
                    <a:bodyPr/>
                    <a:lstStyle/>
                    <a:p>
                      <a:pPr algn="ctr"/>
                      <a:endParaRPr lang="zh-CN" altLang="en-US" dirty="0"/>
                    </a:p>
                  </a:txBody>
                  <a:tcPr anchor="ctr"/>
                </a:tc>
                <a:tc>
                  <a:txBody>
                    <a:bodyPr/>
                    <a:lstStyle/>
                    <a:p>
                      <a:pPr algn="ctr"/>
                      <a:r>
                        <a:rPr lang="en-US" altLang="zh-CN" sz="1800" dirty="0" err="1"/>
                        <a:t>bge</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101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8"/>
                  </a:ext>
                </a:extLst>
              </a:tr>
              <a:tr h="409461">
                <a:tc vMerge="1">
                  <a:txBody>
                    <a:bodyPr/>
                    <a:lstStyle/>
                    <a:p>
                      <a:pPr algn="ctr"/>
                      <a:endParaRPr lang="zh-CN" altLang="en-US" dirty="0"/>
                    </a:p>
                  </a:txBody>
                  <a:tcPr anchor="ctr"/>
                </a:tc>
                <a:tc>
                  <a:txBody>
                    <a:bodyPr/>
                    <a:lstStyle/>
                    <a:p>
                      <a:pPr algn="ctr"/>
                      <a:r>
                        <a:rPr lang="en-US" altLang="zh-CN" sz="1800" dirty="0" err="1"/>
                        <a:t>bltu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110</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09"/>
                  </a:ext>
                </a:extLst>
              </a:tr>
              <a:tr h="409461">
                <a:tc vMerge="1">
                  <a:txBody>
                    <a:bodyPr/>
                    <a:lstStyle/>
                    <a:p>
                      <a:pPr algn="ctr"/>
                      <a:endParaRPr lang="zh-CN" altLang="en-US" dirty="0"/>
                    </a:p>
                  </a:txBody>
                  <a:tcPr anchor="ctr"/>
                </a:tc>
                <a:tc>
                  <a:txBody>
                    <a:bodyPr/>
                    <a:lstStyle/>
                    <a:p>
                      <a:pPr algn="ctr"/>
                      <a:r>
                        <a:rPr lang="en-US" altLang="zh-CN" sz="1800" dirty="0" err="1"/>
                        <a:t>bgeu</a:t>
                      </a:r>
                      <a:endParaRPr lang="zh-CN" altLang="en-US" sz="1800" dirty="0"/>
                    </a:p>
                  </a:txBody>
                  <a:tcPr marL="91450" marR="91450" marT="45713" marB="45713" anchor="ctr"/>
                </a:tc>
                <a:tc>
                  <a:txBody>
                    <a:bodyPr/>
                    <a:lstStyle/>
                    <a:p>
                      <a:pPr algn="ctr"/>
                      <a:r>
                        <a:rPr lang="en-US" altLang="zh-CN" sz="1800" dirty="0"/>
                        <a:t>1100011</a:t>
                      </a:r>
                      <a:endParaRPr lang="zh-CN" altLang="en-US" sz="1800" dirty="0"/>
                    </a:p>
                  </a:txBody>
                  <a:tcPr marL="91450" marR="91450" marT="45713" marB="45713" anchor="ctr"/>
                </a:tc>
                <a:tc>
                  <a:txBody>
                    <a:bodyPr/>
                    <a:lstStyle/>
                    <a:p>
                      <a:pPr algn="ctr"/>
                      <a:r>
                        <a:rPr lang="en-US" altLang="zh-CN" sz="1800" dirty="0"/>
                        <a:t>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0"/>
                  </a:ext>
                </a:extLst>
              </a:tr>
              <a:tr h="409461">
                <a:tc>
                  <a:txBody>
                    <a:bodyPr/>
                    <a:lstStyle/>
                    <a:p>
                      <a:pPr algn="ctr"/>
                      <a:r>
                        <a:rPr lang="en-US" altLang="zh-CN" sz="1800" dirty="0"/>
                        <a:t>U-type</a:t>
                      </a:r>
                      <a:endParaRPr lang="zh-CN" altLang="en-US" sz="1800" dirty="0"/>
                    </a:p>
                  </a:txBody>
                  <a:tcPr marL="91450" marR="91450" marT="45713" marB="45713" anchor="ctr"/>
                </a:tc>
                <a:tc>
                  <a:txBody>
                    <a:bodyPr/>
                    <a:lstStyle/>
                    <a:p>
                      <a:pPr algn="ctr"/>
                      <a:r>
                        <a:rPr lang="en-US" altLang="zh-CN" sz="1800" dirty="0" err="1"/>
                        <a:t>lui</a:t>
                      </a:r>
                      <a:endParaRPr lang="zh-CN" altLang="en-US" sz="1800" dirty="0"/>
                    </a:p>
                  </a:txBody>
                  <a:tcPr marL="91450" marR="91450" marT="45713" marB="45713" anchor="ctr"/>
                </a:tc>
                <a:tc>
                  <a:txBody>
                    <a:bodyPr/>
                    <a:lstStyle/>
                    <a:p>
                      <a:pPr algn="ctr"/>
                      <a:r>
                        <a:rPr lang="en-US" altLang="zh-CN" sz="1800" dirty="0"/>
                        <a:t>0110111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1"/>
                  </a:ext>
                </a:extLst>
              </a:tr>
              <a:tr h="409461">
                <a:tc>
                  <a:txBody>
                    <a:bodyPr/>
                    <a:lstStyle/>
                    <a:p>
                      <a:pPr algn="ctr"/>
                      <a:r>
                        <a:rPr lang="en-US" altLang="zh-CN" sz="1800" dirty="0"/>
                        <a:t>UJ-type</a:t>
                      </a:r>
                      <a:endParaRPr lang="zh-CN" altLang="en-US" sz="1800" dirty="0"/>
                    </a:p>
                  </a:txBody>
                  <a:tcPr marL="91450" marR="91450" marT="45713" marB="45713" anchor="ctr"/>
                </a:tc>
                <a:tc>
                  <a:txBody>
                    <a:bodyPr/>
                    <a:lstStyle/>
                    <a:p>
                      <a:pPr algn="ctr"/>
                      <a:r>
                        <a:rPr lang="en-US" altLang="zh-CN" sz="1800" dirty="0" err="1"/>
                        <a:t>jal</a:t>
                      </a:r>
                      <a:endParaRPr lang="zh-CN" altLang="en-US" sz="1800" dirty="0"/>
                    </a:p>
                  </a:txBody>
                  <a:tcPr marL="91450" marR="91450" marT="45713" marB="45713" anchor="ctr"/>
                </a:tc>
                <a:tc>
                  <a:txBody>
                    <a:bodyPr/>
                    <a:lstStyle/>
                    <a:p>
                      <a:pPr algn="ctr"/>
                      <a:r>
                        <a:rPr lang="en-US" altLang="zh-CN" sz="1800" dirty="0"/>
                        <a:t>1101111</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tc>
                  <a:txBody>
                    <a:bodyPr/>
                    <a:lstStyle/>
                    <a:p>
                      <a:pPr algn="ctr"/>
                      <a:r>
                        <a:rPr lang="en-US" altLang="zh-CN" sz="1800" dirty="0" err="1"/>
                        <a:t>n.a</a:t>
                      </a:r>
                      <a:r>
                        <a:rPr lang="en-US" altLang="zh-CN" sz="1800" dirty="0"/>
                        <a:t>.</a:t>
                      </a:r>
                      <a:endParaRPr lang="zh-CN" altLang="en-US" sz="1800" dirty="0"/>
                    </a:p>
                  </a:txBody>
                  <a:tcPr marL="91450" marR="91450" marT="45713" marB="45713"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7085693"/>
      </p:ext>
    </p:extLst>
  </p:cSld>
  <p:clrMapOvr>
    <a:masterClrMapping/>
  </p:clrMapOvr>
  <p:transition spd="med">
    <p:random/>
    <p:sndAc>
      <p:stSnd>
        <p:snd r:embed="rId3" name="chimes.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Rot="1" noChangeArrowheads="1"/>
          </p:cNvSpPr>
          <p:nvPr>
            <p:ph type="title"/>
          </p:nvPr>
        </p:nvSpPr>
        <p:spPr>
          <a:xfrm>
            <a:off x="1487488" y="19653"/>
            <a:ext cx="9721850" cy="914400"/>
          </a:xfrm>
        </p:spPr>
        <p:txBody>
          <a:bodyPr/>
          <a:lstStyle/>
          <a:p>
            <a:pPr>
              <a:defRPr/>
            </a:pPr>
            <a:r>
              <a:rPr lang="zh-CN" altLang="en-US" sz="3200" dirty="0"/>
              <a:t>反汇编</a:t>
            </a:r>
            <a:endParaRPr lang="en-US" altLang="zh-CN" sz="3200" dirty="0"/>
          </a:p>
        </p:txBody>
      </p:sp>
      <p:sp>
        <p:nvSpPr>
          <p:cNvPr id="205826" name="Rectangle 2"/>
          <p:cNvSpPr>
            <a:spLocks noGrp="1" noChangeArrowheads="1"/>
          </p:cNvSpPr>
          <p:nvPr>
            <p:ph idx="1"/>
          </p:nvPr>
        </p:nvSpPr>
        <p:spPr>
          <a:xfrm>
            <a:off x="1502948" y="934052"/>
            <a:ext cx="9489595" cy="5231251"/>
          </a:xfrm>
        </p:spPr>
        <p:txBody>
          <a:bodyPr/>
          <a:lstStyle/>
          <a:p>
            <a:r>
              <a:rPr lang="zh-CN" altLang="en-US" dirty="0"/>
              <a:t> </a:t>
            </a:r>
            <a:r>
              <a:rPr lang="en-US" altLang="zh-CN" dirty="0"/>
              <a:t>Example (p120)</a:t>
            </a:r>
            <a:endParaRPr lang="en-US" altLang="zh-CN" sz="2000" b="1" dirty="0">
              <a:solidFill>
                <a:srgbClr val="FF0066"/>
              </a:solidFill>
            </a:endParaRPr>
          </a:p>
          <a:p>
            <a:pPr lvl="1"/>
            <a:r>
              <a:rPr lang="en-US" altLang="zh-CN" dirty="0"/>
              <a:t> Machine instruction (0x00578833)</a:t>
            </a:r>
          </a:p>
          <a:p>
            <a:pPr lvl="1">
              <a:buFont typeface="Wingdings" panose="05000000000000000000" pitchFamily="2" charset="2"/>
              <a:buNone/>
            </a:pPr>
            <a:r>
              <a:rPr lang="en-US" altLang="zh-CN" dirty="0">
                <a:latin typeface="Times New Roman" panose="02020603050405020304" pitchFamily="18" charset="0"/>
              </a:rPr>
              <a:t>		0000 0000 0101 0111 1000 1000 0011 0011</a:t>
            </a:r>
          </a:p>
          <a:p>
            <a:pPr lvl="1"/>
            <a:r>
              <a:rPr lang="en-US" altLang="zh-CN" dirty="0"/>
              <a:t> Decoding</a:t>
            </a:r>
          </a:p>
          <a:p>
            <a:pPr lvl="2"/>
            <a:r>
              <a:rPr lang="en-US" altLang="zh-CN" sz="1800" dirty="0"/>
              <a:t> Determine the operation from opcode</a:t>
            </a:r>
          </a:p>
          <a:p>
            <a:pPr lvl="2">
              <a:buFont typeface="Wingdings" panose="05000000000000000000" pitchFamily="2" charset="2"/>
              <a:buNone/>
            </a:pPr>
            <a:r>
              <a:rPr lang="en-US" altLang="zh-CN" sz="1800" dirty="0">
                <a:latin typeface="Times New Roman" panose="02020603050405020304" pitchFamily="18" charset="0"/>
              </a:rPr>
              <a:t>     opcode</a:t>
            </a:r>
            <a:r>
              <a:rPr lang="en-US" altLang="zh-CN" sz="1800" b="1" dirty="0">
                <a:latin typeface="Times New Roman" panose="02020603050405020304" pitchFamily="18" charset="0"/>
              </a:rPr>
              <a:t>:</a:t>
            </a:r>
            <a:r>
              <a:rPr lang="en-US" altLang="zh-CN" sz="1800" dirty="0">
                <a:latin typeface="Times New Roman" panose="02020603050405020304" pitchFamily="18" charset="0"/>
              </a:rPr>
              <a:t> 0110011          </a:t>
            </a:r>
            <a:r>
              <a:rPr lang="en-US" altLang="zh-CN" sz="1800" dirty="0">
                <a:latin typeface="Times New Roman" panose="02020603050405020304" pitchFamily="18" charset="0"/>
                <a:sym typeface="Wingdings" panose="05000000000000000000" pitchFamily="2" charset="2"/>
              </a:rPr>
              <a:t></a:t>
            </a:r>
            <a:r>
              <a:rPr lang="en-US" altLang="zh-CN" sz="1800" dirty="0">
                <a:latin typeface="Times New Roman" panose="02020603050405020304" pitchFamily="18" charset="0"/>
              </a:rPr>
              <a:t>    </a:t>
            </a:r>
            <a:r>
              <a:rPr lang="en-US" altLang="zh-CN" sz="1800" b="1" dirty="0">
                <a:solidFill>
                  <a:srgbClr val="FF0000"/>
                </a:solidFill>
                <a:latin typeface="Times New Roman" panose="02020603050405020304" pitchFamily="18" charset="0"/>
              </a:rPr>
              <a:t>R</a:t>
            </a:r>
            <a:r>
              <a:rPr lang="zh-CN" altLang="en-US" sz="1800" b="1" dirty="0">
                <a:solidFill>
                  <a:srgbClr val="FF0000"/>
                </a:solidFill>
                <a:latin typeface="Times New Roman" panose="02020603050405020304" pitchFamily="18" charset="0"/>
              </a:rPr>
              <a:t>型</a:t>
            </a:r>
            <a:endParaRPr lang="en-US" altLang="zh-CN" sz="1800" b="1" dirty="0">
              <a:solidFill>
                <a:srgbClr val="FF0000"/>
              </a:solidFill>
              <a:latin typeface="Times New Roman" panose="02020603050405020304" pitchFamily="18" charset="0"/>
            </a:endParaRPr>
          </a:p>
          <a:p>
            <a:pPr>
              <a:lnSpc>
                <a:spcPct val="90000"/>
              </a:lnSpc>
              <a:buFont typeface="Wingdings" panose="05000000000000000000" pitchFamily="2" charset="2"/>
              <a:buNone/>
            </a:pPr>
            <a:r>
              <a:rPr lang="en-US" altLang="zh-CN" sz="1800" dirty="0">
                <a:latin typeface="Times New Roman" panose="02020603050405020304" pitchFamily="18" charset="0"/>
                <a:ea typeface="宋体" panose="02010600030101010101" pitchFamily="2" charset="-122"/>
              </a:rPr>
              <a:t>          </a:t>
            </a: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funct7     |     rs2     |     rs1    |    funct3     |   </a:t>
            </a:r>
            <a:r>
              <a:rPr lang="en-US" altLang="zh-CN" sz="2000" u="sng" dirty="0" err="1">
                <a:latin typeface="Times New Roman" panose="02020603050405020304" pitchFamily="18" charset="0"/>
              </a:rPr>
              <a:t>rd</a:t>
            </a:r>
            <a:r>
              <a:rPr lang="en-US" altLang="zh-CN" sz="2000" u="sng" dirty="0">
                <a:latin typeface="Times New Roman" panose="02020603050405020304" pitchFamily="18" charset="0"/>
              </a:rPr>
              <a:t>     |    opcode     |</a:t>
            </a:r>
          </a:p>
          <a:p>
            <a:pPr lvl="1">
              <a:lnSpc>
                <a:spcPct val="90000"/>
              </a:lnSpc>
              <a:buFont typeface="Wingdings" panose="05000000000000000000" pitchFamily="2" charset="2"/>
              <a:buNone/>
            </a:pPr>
            <a:r>
              <a:rPr lang="en-US" altLang="zh-CN" dirty="0">
                <a:latin typeface="Times New Roman" panose="02020603050405020304" pitchFamily="18" charset="0"/>
              </a:rPr>
              <a:t>      0000000    00101  01111      000       10000   0110011</a:t>
            </a:r>
          </a:p>
          <a:p>
            <a:pPr lvl="1">
              <a:lnSpc>
                <a:spcPct val="90000"/>
              </a:lnSpc>
              <a:buFont typeface="Wingdings" panose="05000000000000000000" pitchFamily="2" charset="2"/>
              <a:buNone/>
            </a:pPr>
            <a:r>
              <a:rPr lang="en-US" altLang="zh-CN" sz="1800" b="1" dirty="0">
                <a:solidFill>
                  <a:srgbClr val="FF0000"/>
                </a:solidFill>
                <a:latin typeface="Times New Roman" panose="02020603050405020304" pitchFamily="18" charset="0"/>
              </a:rPr>
              <a:t>            </a:t>
            </a:r>
            <a:r>
              <a:rPr lang="en-US" altLang="zh-CN" sz="1800" dirty="0">
                <a:latin typeface="Times New Roman" panose="02020603050405020304" pitchFamily="18" charset="0"/>
              </a:rPr>
              <a:t>funct7 and funct3 are all 0 </a:t>
            </a:r>
            <a:r>
              <a:rPr lang="en-US" altLang="zh-CN" sz="1800" b="1" dirty="0">
                <a:latin typeface="Times New Roman" panose="02020603050405020304" pitchFamily="18" charset="0"/>
              </a:rPr>
              <a:t>   </a:t>
            </a:r>
            <a:r>
              <a:rPr lang="en-US" altLang="zh-CN" sz="1800" b="1" dirty="0">
                <a:latin typeface="Times New Roman" panose="02020603050405020304" pitchFamily="18" charset="0"/>
                <a:sym typeface="Wingdings" panose="05000000000000000000" pitchFamily="2" charset="2"/>
              </a:rPr>
              <a:t></a:t>
            </a:r>
            <a:r>
              <a:rPr lang="en-US" altLang="zh-CN" sz="1800" b="1" dirty="0">
                <a:solidFill>
                  <a:srgbClr val="FF0000"/>
                </a:solidFill>
                <a:latin typeface="Times New Roman" panose="02020603050405020304" pitchFamily="18" charset="0"/>
                <a:sym typeface="Wingdings" panose="05000000000000000000" pitchFamily="2" charset="2"/>
              </a:rPr>
              <a:t>    </a:t>
            </a:r>
            <a:r>
              <a:rPr lang="en-US" altLang="zh-CN" sz="1800" b="1" dirty="0">
                <a:solidFill>
                  <a:srgbClr val="FF0000"/>
                </a:solidFill>
                <a:latin typeface="Times New Roman" panose="02020603050405020304" pitchFamily="18" charset="0"/>
              </a:rPr>
              <a:t>add instruction</a:t>
            </a:r>
          </a:p>
          <a:p>
            <a:pPr lvl="2"/>
            <a:r>
              <a:rPr lang="en-US" altLang="zh-CN" sz="1800" dirty="0"/>
              <a:t> Determine other fields</a:t>
            </a:r>
          </a:p>
          <a:p>
            <a:pPr lvl="2">
              <a:buFont typeface="Wingdings" panose="05000000000000000000" pitchFamily="2" charset="2"/>
              <a:buNone/>
            </a:pPr>
            <a:r>
              <a:rPr lang="en-US" altLang="zh-CN" sz="1800" b="1" dirty="0">
                <a:solidFill>
                  <a:srgbClr val="FF0000"/>
                </a:solidFill>
              </a:rPr>
              <a:t> </a:t>
            </a:r>
            <a:r>
              <a:rPr lang="en-US" altLang="zh-CN" sz="1800" b="1" dirty="0">
                <a:solidFill>
                  <a:srgbClr val="FF0000"/>
                </a:solidFill>
                <a:latin typeface="Times New Roman" panose="02020603050405020304" pitchFamily="18" charset="0"/>
              </a:rPr>
              <a:t>    rs2: x5;     rs1: x15;      </a:t>
            </a:r>
            <a:r>
              <a:rPr lang="en-US" altLang="zh-CN" sz="1800" b="1" dirty="0" err="1">
                <a:solidFill>
                  <a:srgbClr val="FF0000"/>
                </a:solidFill>
                <a:latin typeface="Times New Roman" panose="02020603050405020304" pitchFamily="18" charset="0"/>
              </a:rPr>
              <a:t>rd</a:t>
            </a:r>
            <a:r>
              <a:rPr lang="en-US" altLang="zh-CN" sz="1800" b="1" dirty="0">
                <a:solidFill>
                  <a:srgbClr val="FF0000"/>
                </a:solidFill>
                <a:latin typeface="Times New Roman" panose="02020603050405020304" pitchFamily="18" charset="0"/>
              </a:rPr>
              <a:t>: x16   			</a:t>
            </a:r>
            <a:endParaRPr lang="en-US" altLang="zh-CN" sz="1800" b="1" dirty="0">
              <a:solidFill>
                <a:srgbClr val="FF0000"/>
              </a:solidFill>
            </a:endParaRPr>
          </a:p>
          <a:p>
            <a:pPr lvl="2"/>
            <a:r>
              <a:rPr lang="en-US" altLang="zh-CN" sz="1800" dirty="0"/>
              <a:t> Show the assembly instruction</a:t>
            </a:r>
          </a:p>
          <a:p>
            <a:pPr lvl="2">
              <a:buFont typeface="Wingdings" panose="05000000000000000000" pitchFamily="2" charset="2"/>
              <a:buNone/>
            </a:pPr>
            <a:r>
              <a:rPr lang="en-US" altLang="zh-CN" sz="1800" dirty="0">
                <a:latin typeface="Times New Roman" panose="02020603050405020304" pitchFamily="18" charset="0"/>
              </a:rPr>
              <a:t>     </a:t>
            </a:r>
            <a:r>
              <a:rPr lang="en-US" altLang="zh-CN" sz="1800" b="1" dirty="0">
                <a:solidFill>
                  <a:srgbClr val="FF0000"/>
                </a:solidFill>
                <a:latin typeface="Times New Roman" panose="02020603050405020304" pitchFamily="18" charset="0"/>
              </a:rPr>
              <a:t>add  x16, x15, x5   </a:t>
            </a:r>
            <a:r>
              <a:rPr lang="en-US" altLang="zh-CN" sz="1800" dirty="0"/>
              <a:t>(Note: add rd,rs1,rs2)</a:t>
            </a:r>
          </a:p>
        </p:txBody>
      </p:sp>
      <p:sp>
        <p:nvSpPr>
          <p:cNvPr id="2" name="文本框 1">
            <a:extLst>
              <a:ext uri="{FF2B5EF4-FFF2-40B4-BE49-F238E27FC236}">
                <a16:creationId xmlns:a16="http://schemas.microsoft.com/office/drawing/2014/main" id="{FED4AA62-E802-2EFF-182D-6057AB0501DF}"/>
              </a:ext>
            </a:extLst>
          </p:cNvPr>
          <p:cNvSpPr txBox="1"/>
          <p:nvPr/>
        </p:nvSpPr>
        <p:spPr>
          <a:xfrm>
            <a:off x="9696400" y="2780928"/>
            <a:ext cx="1656184" cy="307777"/>
          </a:xfrm>
          <a:prstGeom prst="rect">
            <a:avLst/>
          </a:prstGeom>
          <a:noFill/>
        </p:spPr>
        <p:txBody>
          <a:bodyPr wrap="square" rtlCol="0">
            <a:spAutoFit/>
          </a:bodyPr>
          <a:lstStyle/>
          <a:p>
            <a:r>
              <a:rPr lang="zh-CN" altLang="en-US" dirty="0"/>
              <a:t>从右向左看</a:t>
            </a:r>
          </a:p>
        </p:txBody>
      </p:sp>
    </p:spTree>
    <p:extLst>
      <p:ext uri="{BB962C8B-B14F-4D97-AF65-F5344CB8AC3E}">
        <p14:creationId xmlns:p14="http://schemas.microsoft.com/office/powerpoint/2010/main" val="2907252186"/>
      </p:ext>
    </p:extLst>
  </p:cSld>
  <p:clrMapOvr>
    <a:masterClrMapping/>
  </p:clrMapOvr>
  <p:transition spd="med">
    <p:random/>
    <p:sndAc>
      <p:stSnd>
        <p:snd r:embed="rId3" name="chimes.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fontScale="90000"/>
          </a:bodyPr>
          <a:lstStyle/>
          <a:p>
            <a:pPr algn="ctr"/>
            <a:r>
              <a:rPr lang="en-US" altLang="zh-CN" sz="6000" b="1" dirty="0">
                <a:solidFill>
                  <a:schemeClr val="accent1">
                    <a:lumMod val="50000"/>
                  </a:schemeClr>
                </a:solidFill>
              </a:rPr>
              <a:t>11   Parallelism and Instructions: Synchronization</a:t>
            </a:r>
            <a:r>
              <a:rPr lang="zh-CN" altLang="en-US" sz="6000" b="1" dirty="0">
                <a:solidFill>
                  <a:schemeClr val="accent1">
                    <a:lumMod val="50000"/>
                  </a:schemeClr>
                </a:solidFill>
              </a:rPr>
              <a:t>并行（要掌握</a:t>
            </a:r>
            <a:r>
              <a:rPr lang="en-US" altLang="zh-CN" sz="6000" b="1" dirty="0">
                <a:solidFill>
                  <a:schemeClr val="accent1">
                    <a:lumMod val="50000"/>
                  </a:schemeClr>
                </a:solidFill>
              </a:rPr>
              <a:t>)</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942047692"/>
      </p:ext>
    </p:extLst>
  </p:cSld>
  <p:clrMapOvr>
    <a:masterClrMapping/>
  </p:clrMapOvr>
  <p:transition spd="med">
    <p:random/>
    <p:sndAc>
      <p:stSnd>
        <p:snd r:embed="rId2" name="chimes.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Rot="1" noChangeArrowheads="1"/>
          </p:cNvSpPr>
          <p:nvPr>
            <p:ph type="body" idx="4294967295"/>
          </p:nvPr>
        </p:nvSpPr>
        <p:spPr>
          <a:xfrm>
            <a:off x="1703387" y="786606"/>
            <a:ext cx="8785225" cy="5284787"/>
          </a:xfrm>
        </p:spPr>
        <p:txBody>
          <a:bodyPr/>
          <a:lstStyle/>
          <a:p>
            <a:r>
              <a:rPr lang="en-US" altLang="zh-CN" dirty="0"/>
              <a:t> </a:t>
            </a:r>
            <a:r>
              <a:rPr lang="en-US" altLang="zh-CN" dirty="0">
                <a:solidFill>
                  <a:srgbClr val="000000"/>
                </a:solidFill>
              </a:rPr>
              <a:t>cause</a:t>
            </a:r>
          </a:p>
          <a:p>
            <a:pPr lvl="1"/>
            <a:r>
              <a:rPr lang="en-US" altLang="zh-CN" dirty="0">
                <a:solidFill>
                  <a:srgbClr val="000000"/>
                </a:solidFill>
              </a:rPr>
              <a:t> multiprocessors</a:t>
            </a:r>
          </a:p>
          <a:p>
            <a:pPr lvl="1"/>
            <a:r>
              <a:rPr lang="en-US" altLang="zh-CN" dirty="0">
                <a:solidFill>
                  <a:srgbClr val="000000"/>
                </a:solidFill>
              </a:rPr>
              <a:t> task preemption</a:t>
            </a:r>
          </a:p>
          <a:p>
            <a:pPr lvl="1"/>
            <a:r>
              <a:rPr lang="en-US" altLang="zh-CN" dirty="0">
                <a:solidFill>
                  <a:srgbClr val="000000"/>
                </a:solidFill>
              </a:rPr>
              <a:t> interrupt</a:t>
            </a:r>
          </a:p>
          <a:p>
            <a:r>
              <a:rPr lang="en-US" altLang="zh-CN" dirty="0">
                <a:solidFill>
                  <a:srgbClr val="000000"/>
                </a:solidFill>
              </a:rPr>
              <a:t>result</a:t>
            </a:r>
          </a:p>
          <a:p>
            <a:pPr lvl="1"/>
            <a:r>
              <a:rPr lang="en-US" altLang="zh-CN" dirty="0">
                <a:solidFill>
                  <a:srgbClr val="000000"/>
                </a:solidFill>
              </a:rPr>
              <a:t>data race</a:t>
            </a:r>
          </a:p>
          <a:p>
            <a:pPr lvl="1"/>
            <a:r>
              <a:rPr lang="en-US" altLang="zh-CN" dirty="0">
                <a:solidFill>
                  <a:srgbClr val="000000"/>
                </a:solidFill>
              </a:rPr>
              <a:t>resources race</a:t>
            </a:r>
          </a:p>
          <a:p>
            <a:pPr lvl="1"/>
            <a:r>
              <a:rPr lang="en-US" altLang="zh-CN" dirty="0">
                <a:solidFill>
                  <a:srgbClr val="000000"/>
                </a:solidFill>
              </a:rPr>
              <a:t>Critical region</a:t>
            </a:r>
          </a:p>
          <a:p>
            <a:r>
              <a:rPr lang="en-US" altLang="zh-CN" dirty="0">
                <a:solidFill>
                  <a:srgbClr val="000000"/>
                </a:solidFill>
              </a:rPr>
              <a:t>solution</a:t>
            </a:r>
          </a:p>
          <a:p>
            <a:pPr lvl="1"/>
            <a:r>
              <a:rPr lang="en-US" altLang="zh-CN" dirty="0">
                <a:solidFill>
                  <a:srgbClr val="000000"/>
                </a:solidFill>
              </a:rPr>
              <a:t>synchronization</a:t>
            </a:r>
          </a:p>
          <a:p>
            <a:pPr lvl="2"/>
            <a:r>
              <a:rPr lang="en-US" altLang="zh-CN" sz="1800" dirty="0">
                <a:solidFill>
                  <a:srgbClr val="000000"/>
                </a:solidFill>
              </a:rPr>
              <a:t>mutual exclusion</a:t>
            </a:r>
            <a:r>
              <a:rPr lang="zh-CN" altLang="en-US" sz="1800" dirty="0">
                <a:solidFill>
                  <a:srgbClr val="000000"/>
                </a:solidFill>
              </a:rPr>
              <a:t>、</a:t>
            </a:r>
            <a:r>
              <a:rPr lang="en-US" altLang="zh-CN" sz="1800" dirty="0">
                <a:solidFill>
                  <a:srgbClr val="000000"/>
                </a:solidFill>
              </a:rPr>
              <a:t>semaphore …</a:t>
            </a:r>
          </a:p>
          <a:p>
            <a:pPr lvl="1"/>
            <a:r>
              <a:rPr lang="en-US" altLang="zh-CN" dirty="0">
                <a:solidFill>
                  <a:srgbClr val="000000"/>
                </a:solidFill>
              </a:rPr>
              <a:t>hardware level</a:t>
            </a:r>
          </a:p>
          <a:p>
            <a:pPr lvl="2"/>
            <a:r>
              <a:rPr lang="en-US" altLang="zh-CN" sz="1800" dirty="0">
                <a:solidFill>
                  <a:srgbClr val="000000"/>
                </a:solidFill>
              </a:rPr>
              <a:t>atomic exchange or atomic swap (instructions in RISC-V: </a:t>
            </a:r>
            <a:r>
              <a:rPr lang="en-US" altLang="zh-CN" sz="1800" dirty="0" err="1">
                <a:solidFill>
                  <a:srgbClr val="000000"/>
                </a:solidFill>
              </a:rPr>
              <a:t>lr.d</a:t>
            </a:r>
            <a:r>
              <a:rPr lang="en-US" altLang="zh-CN" sz="1800" dirty="0">
                <a:solidFill>
                  <a:srgbClr val="000000"/>
                </a:solidFill>
              </a:rPr>
              <a:t> and </a:t>
            </a:r>
            <a:r>
              <a:rPr lang="en-US" altLang="zh-CN" sz="1800" dirty="0" err="1">
                <a:solidFill>
                  <a:srgbClr val="000000"/>
                </a:solidFill>
              </a:rPr>
              <a:t>sc.d</a:t>
            </a:r>
            <a:r>
              <a:rPr lang="en-US" altLang="zh-CN" sz="1800" dirty="0">
                <a:solidFill>
                  <a:srgbClr val="000000"/>
                </a:solidFill>
              </a:rPr>
              <a:t>)</a:t>
            </a:r>
          </a:p>
          <a:p>
            <a:pPr lvl="2">
              <a:buFont typeface="Wingdings" panose="05000000000000000000" pitchFamily="2" charset="2"/>
              <a:buNone/>
            </a:pPr>
            <a:endParaRPr lang="en-US" altLang="zh-CN" sz="1800" dirty="0">
              <a:solidFill>
                <a:srgbClr val="000000"/>
              </a:solidFill>
            </a:endParaRPr>
          </a:p>
        </p:txBody>
      </p:sp>
    </p:spTree>
    <p:extLst>
      <p:ext uri="{BB962C8B-B14F-4D97-AF65-F5344CB8AC3E}">
        <p14:creationId xmlns:p14="http://schemas.microsoft.com/office/powerpoint/2010/main" val="4137297612"/>
      </p:ext>
    </p:extLst>
  </p:cSld>
  <p:clrMapOvr>
    <a:masterClrMapping/>
  </p:clrMapOvr>
  <p:transition spd="med">
    <p:random/>
    <p:sndAc>
      <p:stSnd>
        <p:snd r:embed="rId3" name="chimes.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defRPr/>
            </a:pPr>
            <a:r>
              <a:rPr lang="en-AU" altLang="en-US"/>
              <a:t>Synchronization in RISC-V</a:t>
            </a:r>
          </a:p>
        </p:txBody>
      </p:sp>
      <p:sp>
        <p:nvSpPr>
          <p:cNvPr id="209923" name="Rectangle 3"/>
          <p:cNvSpPr>
            <a:spLocks noGrp="1" noChangeArrowheads="1"/>
          </p:cNvSpPr>
          <p:nvPr>
            <p:ph idx="1"/>
          </p:nvPr>
        </p:nvSpPr>
        <p:spPr/>
        <p:txBody>
          <a:bodyPr/>
          <a:lstStyle/>
          <a:p>
            <a:pPr eaLnBrk="1" hangingPunct="1">
              <a:lnSpc>
                <a:spcPct val="90000"/>
              </a:lnSpc>
            </a:pPr>
            <a:r>
              <a:rPr lang="en-AU" altLang="en-US" sz="2800" dirty="0"/>
              <a:t>Load reserved: </a:t>
            </a:r>
            <a:r>
              <a:rPr lang="en-AU" altLang="en-US" sz="2800" dirty="0" err="1">
                <a:latin typeface="Lucida Console" panose="020B0609040504020204" pitchFamily="49" charset="0"/>
              </a:rPr>
              <a:t>lr.d</a:t>
            </a:r>
            <a:r>
              <a:rPr lang="en-AU" altLang="en-US" sz="2800" dirty="0">
                <a:latin typeface="Lucida Console" panose="020B0609040504020204" pitchFamily="49" charset="0"/>
              </a:rPr>
              <a:t> </a:t>
            </a:r>
            <a:r>
              <a:rPr lang="en-AU" altLang="en-US" sz="2800" dirty="0" err="1">
                <a:latin typeface="Lucida Console" panose="020B0609040504020204" pitchFamily="49" charset="0"/>
              </a:rPr>
              <a:t>rd</a:t>
            </a:r>
            <a:r>
              <a:rPr lang="en-AU" altLang="en-US" sz="2800" dirty="0">
                <a:latin typeface="Lucida Console" panose="020B0609040504020204" pitchFamily="49" charset="0"/>
              </a:rPr>
              <a:t>,(rs1)</a:t>
            </a:r>
          </a:p>
          <a:p>
            <a:pPr lvl="1" eaLnBrk="1" hangingPunct="1">
              <a:lnSpc>
                <a:spcPct val="90000"/>
              </a:lnSpc>
            </a:pPr>
            <a:r>
              <a:rPr lang="en-AU" altLang="en-US" sz="2400" dirty="0"/>
              <a:t>Load from address in rs1 to </a:t>
            </a:r>
            <a:r>
              <a:rPr lang="en-AU" altLang="en-US" sz="2400" dirty="0" err="1"/>
              <a:t>rd</a:t>
            </a:r>
            <a:endParaRPr lang="en-AU" altLang="en-US" sz="2400" dirty="0"/>
          </a:p>
          <a:p>
            <a:pPr lvl="1" eaLnBrk="1" hangingPunct="1">
              <a:lnSpc>
                <a:spcPct val="90000"/>
              </a:lnSpc>
            </a:pPr>
            <a:r>
              <a:rPr lang="en-AU" altLang="en-US" sz="2400" dirty="0"/>
              <a:t>Place reservation on memory address</a:t>
            </a:r>
          </a:p>
          <a:p>
            <a:pPr eaLnBrk="1" hangingPunct="1">
              <a:lnSpc>
                <a:spcPct val="90000"/>
              </a:lnSpc>
            </a:pPr>
            <a:endParaRPr lang="en-AU" altLang="en-US" sz="2800" dirty="0"/>
          </a:p>
          <a:p>
            <a:pPr eaLnBrk="1" hangingPunct="1">
              <a:lnSpc>
                <a:spcPct val="90000"/>
              </a:lnSpc>
            </a:pPr>
            <a:r>
              <a:rPr lang="en-AU" altLang="en-US" sz="2800" dirty="0"/>
              <a:t>Store conditional: </a:t>
            </a:r>
            <a:r>
              <a:rPr lang="en-US" altLang="en-US" sz="2800" dirty="0" err="1">
                <a:latin typeface="Lucida Console" panose="020B0609040504020204" pitchFamily="49" charset="0"/>
              </a:rPr>
              <a:t>sc.d</a:t>
            </a:r>
            <a:r>
              <a:rPr lang="en-US" altLang="en-US" sz="2800" dirty="0">
                <a:latin typeface="Lucida Console" panose="020B0609040504020204" pitchFamily="49" charset="0"/>
              </a:rPr>
              <a:t> </a:t>
            </a:r>
            <a:r>
              <a:rPr lang="en-US" altLang="en-US" sz="2800" dirty="0" err="1">
                <a:latin typeface="Lucida Console" panose="020B0609040504020204" pitchFamily="49" charset="0"/>
              </a:rPr>
              <a:t>rd</a:t>
            </a:r>
            <a:r>
              <a:rPr lang="en-US" altLang="en-US" sz="2800" dirty="0">
                <a:latin typeface="Lucida Console" panose="020B0609040504020204" pitchFamily="49" charset="0"/>
              </a:rPr>
              <a:t>,(rs1),rs2</a:t>
            </a:r>
            <a:endParaRPr lang="en-AU" altLang="en-US" sz="2800" dirty="0"/>
          </a:p>
          <a:p>
            <a:pPr lvl="1" eaLnBrk="1" hangingPunct="1">
              <a:lnSpc>
                <a:spcPct val="90000"/>
              </a:lnSpc>
            </a:pPr>
            <a:r>
              <a:rPr lang="en-AU" altLang="en-US" sz="2400" dirty="0"/>
              <a:t>Store from rs2 to address in rs1</a:t>
            </a:r>
          </a:p>
          <a:p>
            <a:pPr lvl="1" eaLnBrk="1" hangingPunct="1">
              <a:lnSpc>
                <a:spcPct val="90000"/>
              </a:lnSpc>
            </a:pPr>
            <a:r>
              <a:rPr lang="en-AU" altLang="en-US" sz="2400" dirty="0"/>
              <a:t>Succeeds if location not changed since the </a:t>
            </a:r>
            <a:r>
              <a:rPr lang="en-AU" altLang="en-US" sz="2400" dirty="0" err="1">
                <a:latin typeface="Lucida Console" panose="020B0609040504020204" pitchFamily="49" charset="0"/>
              </a:rPr>
              <a:t>lr.d</a:t>
            </a:r>
            <a:endParaRPr lang="en-AU" altLang="en-US" sz="2400" dirty="0">
              <a:latin typeface="Lucida Console" panose="020B0609040504020204" pitchFamily="49" charset="0"/>
            </a:endParaRPr>
          </a:p>
          <a:p>
            <a:pPr lvl="2" eaLnBrk="1" hangingPunct="1">
              <a:lnSpc>
                <a:spcPct val="90000"/>
              </a:lnSpc>
            </a:pPr>
            <a:r>
              <a:rPr lang="en-AU" altLang="en-US" sz="2000" dirty="0"/>
              <a:t>Returns 0 in </a:t>
            </a:r>
            <a:r>
              <a:rPr lang="en-AU" altLang="en-US" sz="2000" dirty="0" err="1"/>
              <a:t>rd</a:t>
            </a:r>
            <a:endParaRPr lang="en-AU" altLang="en-US" sz="2000" dirty="0"/>
          </a:p>
          <a:p>
            <a:pPr lvl="1" eaLnBrk="1" hangingPunct="1">
              <a:lnSpc>
                <a:spcPct val="90000"/>
              </a:lnSpc>
            </a:pPr>
            <a:r>
              <a:rPr lang="en-AU" altLang="en-US" sz="2400" dirty="0"/>
              <a:t>Fails if location is changed</a:t>
            </a:r>
          </a:p>
          <a:p>
            <a:pPr lvl="2" eaLnBrk="1" hangingPunct="1">
              <a:lnSpc>
                <a:spcPct val="90000"/>
              </a:lnSpc>
            </a:pPr>
            <a:r>
              <a:rPr lang="en-AU" altLang="en-US" sz="2000" dirty="0"/>
              <a:t>Returns non-zero value in </a:t>
            </a:r>
            <a:r>
              <a:rPr lang="en-AU" altLang="en-US" sz="2000" dirty="0" err="1"/>
              <a:t>rd</a:t>
            </a:r>
            <a:endParaRPr lang="en-AU" altLang="en-US" dirty="0"/>
          </a:p>
        </p:txBody>
      </p:sp>
    </p:spTree>
    <p:extLst>
      <p:ext uri="{BB962C8B-B14F-4D97-AF65-F5344CB8AC3E}">
        <p14:creationId xmlns:p14="http://schemas.microsoft.com/office/powerpoint/2010/main" val="1094097244"/>
      </p:ext>
    </p:extLst>
  </p:cSld>
  <p:clrMapOvr>
    <a:masterClrMapping/>
  </p:clrMapOvr>
  <p:transition spd="med">
    <p:random/>
    <p:sndAc>
      <p:stSnd>
        <p:snd r:embed="rId3" name="chimes.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517235" y="0"/>
            <a:ext cx="10515600" cy="1325563"/>
          </a:xfrm>
        </p:spPr>
        <p:txBody>
          <a:bodyPr/>
          <a:lstStyle/>
          <a:p>
            <a:pPr>
              <a:defRPr/>
            </a:pPr>
            <a:r>
              <a:rPr lang="en-AU" altLang="en-US" dirty="0"/>
              <a:t>Synchronization in RISC-V</a:t>
            </a:r>
            <a:endParaRPr lang="en-US" altLang="en-US" dirty="0"/>
          </a:p>
        </p:txBody>
      </p:sp>
      <p:sp>
        <p:nvSpPr>
          <p:cNvPr id="3" name="Content Placeholder 2"/>
          <p:cNvSpPr>
            <a:spLocks noGrp="1"/>
          </p:cNvSpPr>
          <p:nvPr>
            <p:ph idx="1"/>
          </p:nvPr>
        </p:nvSpPr>
        <p:spPr>
          <a:xfrm>
            <a:off x="560916" y="1484784"/>
            <a:ext cx="11070167" cy="4886325"/>
          </a:xfrm>
        </p:spPr>
        <p:txBody>
          <a:bodyPr>
            <a:normAutofit lnSpcReduction="10000"/>
          </a:bodyPr>
          <a:lstStyle/>
          <a:p>
            <a:pPr eaLnBrk="1" hangingPunct="1">
              <a:lnSpc>
                <a:spcPct val="90000"/>
              </a:lnSpc>
              <a:defRPr/>
            </a:pPr>
            <a:r>
              <a:rPr lang="en-AU" altLang="en-US" sz="2400" dirty="0"/>
              <a:t>Example 1: atomic swap (to test/set lock variable)</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again:	</a:t>
            </a:r>
            <a:r>
              <a:rPr lang="en-AU" altLang="en-US" sz="2000" dirty="0" err="1">
                <a:latin typeface="Lucida Console" panose="020B0609040504020204" pitchFamily="49" charset="0"/>
              </a:rPr>
              <a:t>lr.d</a:t>
            </a:r>
            <a:r>
              <a:rPr lang="en-AU" altLang="en-US" sz="2000" dirty="0">
                <a:latin typeface="Lucida Console" panose="020B0609040504020204" pitchFamily="49" charset="0"/>
              </a:rPr>
              <a:t> x10,(x20)</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sc.d</a:t>
            </a:r>
            <a:r>
              <a:rPr lang="en-AU" altLang="en-US" sz="2000" dirty="0">
                <a:latin typeface="Lucida Console" panose="020B0609040504020204" pitchFamily="49" charset="0"/>
              </a:rPr>
              <a:t> x11,(x20),x23 // X11 = status</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bne</a:t>
            </a:r>
            <a:r>
              <a:rPr lang="en-AU" altLang="en-US" sz="2000" dirty="0">
                <a:latin typeface="Lucida Console" panose="020B0609040504020204" pitchFamily="49" charset="0"/>
              </a:rPr>
              <a:t>  x11,x0,again  // branch if store failed</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addi</a:t>
            </a:r>
            <a:r>
              <a:rPr lang="en-AU" altLang="en-US" sz="2000" dirty="0">
                <a:latin typeface="Lucida Console" panose="020B0609040504020204" pitchFamily="49" charset="0"/>
              </a:rPr>
              <a:t> x23,x10,0     // X23 = loaded value</a:t>
            </a:r>
          </a:p>
          <a:p>
            <a:pPr marL="1314450" lvl="1" indent="-1141413" eaLnBrk="1" hangingPunct="1">
              <a:lnSpc>
                <a:spcPct val="90000"/>
              </a:lnSpc>
              <a:buFont typeface="Wingdings" panose="05000000000000000000" pitchFamily="2" charset="2"/>
              <a:buNone/>
              <a:defRPr/>
            </a:pPr>
            <a:endParaRPr lang="en-AU" altLang="en-US" sz="2000" dirty="0">
              <a:latin typeface="Lucida Console" panose="020B0609040504020204" pitchFamily="49" charset="0"/>
            </a:endParaRPr>
          </a:p>
          <a:p>
            <a:pPr>
              <a:defRPr/>
            </a:pPr>
            <a:r>
              <a:rPr lang="en-US" sz="2400" dirty="0"/>
              <a:t>Example 2: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addi</a:t>
            </a:r>
            <a:r>
              <a:rPr lang="en-US" sz="2000" dirty="0">
                <a:latin typeface="Lucida Console" panose="020B0609040504020204" pitchFamily="49" charset="0"/>
              </a:rPr>
              <a:t> x12,x0,1 		// copy locked value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again:	</a:t>
            </a:r>
            <a:r>
              <a:rPr lang="en-US" sz="2000" dirty="0" err="1">
                <a:latin typeface="Lucida Console" panose="020B0609040504020204" pitchFamily="49" charset="0"/>
              </a:rPr>
              <a:t>lr.d</a:t>
            </a:r>
            <a:r>
              <a:rPr lang="en-US" sz="2000" dirty="0">
                <a:latin typeface="Lucida Console" panose="020B0609040504020204" pitchFamily="49" charset="0"/>
              </a:rPr>
              <a:t> x10,(x20) 		// read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x10,x0,again 	// check if it is 0 yet</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sc.d</a:t>
            </a:r>
            <a:r>
              <a:rPr lang="en-US" sz="2000" dirty="0">
                <a:latin typeface="Lucida Console" panose="020B0609040504020204" pitchFamily="49" charset="0"/>
              </a:rPr>
              <a:t> x11,(x20),x12 	// attempt to store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x11,x0,again	// branch if fails</a:t>
            </a:r>
          </a:p>
          <a:p>
            <a:pPr marL="342900" lvl="1" indent="-342900">
              <a:lnSpc>
                <a:spcPct val="90000"/>
              </a:lnSpc>
              <a:buClr>
                <a:schemeClr val="folHlink"/>
              </a:buClr>
              <a:buSzPct val="60000"/>
              <a:defRPr/>
            </a:pPr>
            <a:r>
              <a:rPr lang="en-US" sz="2000" dirty="0">
                <a:ea typeface="+mn-ea"/>
                <a:cs typeface="+mn-cs"/>
              </a:rPr>
              <a:t>Unlock: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sd</a:t>
            </a:r>
            <a:r>
              <a:rPr lang="en-US" sz="2000" dirty="0">
                <a:latin typeface="Lucida Console" panose="020B0609040504020204" pitchFamily="49" charset="0"/>
              </a:rPr>
              <a:t>   x0,0(x20)		// free lock  x0</a:t>
            </a:r>
            <a:r>
              <a:rPr lang="zh-CN" altLang="en-US" sz="2000" dirty="0">
                <a:latin typeface="Lucida Console" panose="020B0609040504020204" pitchFamily="49" charset="0"/>
              </a:rPr>
              <a:t>是</a:t>
            </a:r>
            <a:r>
              <a:rPr lang="en-US" altLang="zh-CN" sz="2000" dirty="0">
                <a:latin typeface="Lucida Console" panose="020B0609040504020204" pitchFamily="49" charset="0"/>
              </a:rPr>
              <a:t>0</a:t>
            </a:r>
            <a:r>
              <a:rPr lang="zh-CN" altLang="en-US" sz="2000" dirty="0">
                <a:latin typeface="Lucida Console" panose="020B0609040504020204" pitchFamily="49" charset="0"/>
              </a:rPr>
              <a:t>的时候谁都可以用</a:t>
            </a:r>
            <a:endParaRPr lang="en-US" dirty="0">
              <a:latin typeface="Lucida Console" panose="020B0609040504020204" pitchFamily="49" charset="0"/>
            </a:endParaRPr>
          </a:p>
          <a:p>
            <a:pPr marL="1314450" lvl="1" indent="-1141413" eaLnBrk="1" hangingPunct="1">
              <a:lnSpc>
                <a:spcPct val="90000"/>
              </a:lnSpc>
              <a:buFont typeface="Wingdings" panose="05000000000000000000" pitchFamily="2" charset="2"/>
              <a:buNone/>
              <a:defRPr/>
            </a:pPr>
            <a:endParaRPr lang="en-US" dirty="0">
              <a:latin typeface="Lucida Console" panose="020B0609040504020204" pitchFamily="49" charset="0"/>
            </a:endParaRPr>
          </a:p>
        </p:txBody>
      </p:sp>
    </p:spTree>
    <p:extLst>
      <p:ext uri="{BB962C8B-B14F-4D97-AF65-F5344CB8AC3E}">
        <p14:creationId xmlns:p14="http://schemas.microsoft.com/office/powerpoint/2010/main" val="2082914461"/>
      </p:ext>
    </p:extLst>
  </p:cSld>
  <p:clrMapOvr>
    <a:masterClrMapping/>
  </p:clrMapOvr>
  <p:transition spd="med">
    <p:random/>
    <p:sndAc>
      <p:stSnd>
        <p:snd r:embed="rId3" name="chimes.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5202D-14C4-35B1-8ECE-4F2D50B31436}"/>
              </a:ext>
            </a:extLst>
          </p:cNvPr>
          <p:cNvSpPr>
            <a:spLocks noGrp="1"/>
          </p:cNvSpPr>
          <p:nvPr>
            <p:ph type="title"/>
          </p:nvPr>
        </p:nvSpPr>
        <p:spPr>
          <a:xfrm>
            <a:off x="2171260" y="1916832"/>
            <a:ext cx="7849480" cy="2376264"/>
          </a:xfrm>
        </p:spPr>
        <p:txBody>
          <a:bodyPr>
            <a:normAutofit/>
          </a:bodyPr>
          <a:lstStyle/>
          <a:p>
            <a:pPr algn="ctr"/>
            <a:r>
              <a:rPr lang="en-US" altLang="zh-CN" sz="6000" b="1" dirty="0">
                <a:solidFill>
                  <a:schemeClr val="accent1">
                    <a:lumMod val="50000"/>
                  </a:schemeClr>
                </a:solidFill>
              </a:rPr>
              <a:t>12   Translating and Starting a Program</a:t>
            </a:r>
            <a:endParaRPr lang="zh-CN" altLang="en-US" sz="6000" b="1" dirty="0">
              <a:solidFill>
                <a:schemeClr val="accent1">
                  <a:lumMod val="50000"/>
                </a:schemeClr>
              </a:solidFill>
            </a:endParaRPr>
          </a:p>
        </p:txBody>
      </p:sp>
    </p:spTree>
    <p:extLst>
      <p:ext uri="{BB962C8B-B14F-4D97-AF65-F5344CB8AC3E}">
        <p14:creationId xmlns:p14="http://schemas.microsoft.com/office/powerpoint/2010/main" val="2115846575"/>
      </p:ext>
    </p:extLst>
  </p:cSld>
  <p:clrMapOvr>
    <a:masterClrMapping/>
  </p:clrMapOvr>
  <p:transition spd="med">
    <p:random/>
    <p:sndAc>
      <p:stSnd>
        <p:snd r:embed="rId2" name="chimes.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19" name="组合 1"/>
          <p:cNvGrpSpPr>
            <a:grpSpLocks/>
          </p:cNvGrpSpPr>
          <p:nvPr/>
        </p:nvGrpSpPr>
        <p:grpSpPr bwMode="auto">
          <a:xfrm>
            <a:off x="767408" y="332656"/>
            <a:ext cx="10513168" cy="6120680"/>
            <a:chOff x="1187450" y="1557338"/>
            <a:chExt cx="7531100" cy="4248150"/>
          </a:xfrm>
        </p:grpSpPr>
        <p:sp>
          <p:nvSpPr>
            <p:cNvPr id="214020" name="Text Box 4"/>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Many compilers produce object modules directly</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1"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2" name="Text Box 6"/>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Static linking</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3"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14024"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1703388"/>
              <a:ext cx="5597525"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1726259"/>
      </p:ext>
    </p:extLst>
  </p:cSld>
  <p:clrMapOvr>
    <a:masterClrMapping/>
  </p:clrMapOvr>
  <p:transition spd="med">
    <p:random/>
    <p:sndAc>
      <p:stSnd>
        <p:snd r:embed="rId3" name="chimes.wav"/>
      </p:stSnd>
    </p:sndAc>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Grp="1" noChangeArrowheads="1"/>
          </p:cNvSpPr>
          <p:nvPr>
            <p:ph type="title"/>
          </p:nvPr>
        </p:nvSpPr>
        <p:spPr>
          <a:xfrm>
            <a:off x="1343472" y="84741"/>
            <a:ext cx="9332912"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a:effectLst/>
              </a:rPr>
              <a:t>Start a C program in a file on disk to run</a:t>
            </a:r>
          </a:p>
        </p:txBody>
      </p:sp>
      <p:sp>
        <p:nvSpPr>
          <p:cNvPr id="216066" name="Rectangle 2"/>
          <p:cNvSpPr>
            <a:spLocks noGrp="1" noChangeArrowheads="1"/>
          </p:cNvSpPr>
          <p:nvPr>
            <p:ph idx="1"/>
          </p:nvPr>
        </p:nvSpPr>
        <p:spPr>
          <a:xfrm>
            <a:off x="1703388" y="1484313"/>
            <a:ext cx="9793212" cy="3816895"/>
          </a:xfrm>
        </p:spPr>
        <p:txBody>
          <a:bodyPr/>
          <a:lstStyle/>
          <a:p>
            <a:r>
              <a:rPr lang="en-US" altLang="zh-CN" sz="2000" b="1" dirty="0"/>
              <a:t>Compiling</a:t>
            </a:r>
          </a:p>
          <a:p>
            <a:pPr lvl="1"/>
            <a:r>
              <a:rPr lang="en-US" altLang="zh-CN" sz="1800" dirty="0"/>
              <a:t> C program  </a:t>
            </a:r>
            <a:r>
              <a:rPr lang="en-US" altLang="zh-CN" sz="1800" dirty="0">
                <a:sym typeface="Wingdings" panose="05000000000000000000" pitchFamily="2" charset="2"/>
              </a:rPr>
              <a:t>  assembly language program</a:t>
            </a:r>
            <a:endParaRPr lang="en-US" altLang="zh-CN" sz="1800" dirty="0"/>
          </a:p>
          <a:p>
            <a:r>
              <a:rPr lang="en-US" altLang="zh-CN" sz="2000" b="1" dirty="0"/>
              <a:t> Assembling</a:t>
            </a:r>
          </a:p>
          <a:p>
            <a:pPr lvl="1"/>
            <a:r>
              <a:rPr lang="en-US" altLang="zh-CN" sz="1800" dirty="0"/>
              <a:t> Assembly language program </a:t>
            </a:r>
            <a:r>
              <a:rPr lang="en-US" altLang="zh-CN" sz="1800" dirty="0">
                <a:sym typeface="Wingdings" panose="05000000000000000000" pitchFamily="2" charset="2"/>
              </a:rPr>
              <a:t>  machine language module</a:t>
            </a:r>
          </a:p>
          <a:p>
            <a:pPr lvl="1"/>
            <a:r>
              <a:rPr lang="en-US" altLang="zh-CN" sz="1800" dirty="0" err="1">
                <a:solidFill>
                  <a:srgbClr val="FF0000"/>
                </a:solidFill>
              </a:rPr>
              <a:t>Pseudoinstructions</a:t>
            </a:r>
            <a:r>
              <a:rPr lang="en-US" altLang="zh-CN" sz="1800" dirty="0">
                <a:solidFill>
                  <a:srgbClr val="FF0000"/>
                </a:solidFill>
              </a:rPr>
              <a:t>   </a:t>
            </a:r>
            <a:r>
              <a:rPr lang="zh-CN" altLang="en-US" sz="1800" dirty="0">
                <a:solidFill>
                  <a:srgbClr val="FF0000"/>
                </a:solidFill>
              </a:rPr>
              <a:t>伪指令</a:t>
            </a:r>
            <a:endParaRPr lang="en-US" altLang="zh-CN" sz="1800" dirty="0">
              <a:solidFill>
                <a:srgbClr val="FF0000"/>
              </a:solidFill>
            </a:endParaRPr>
          </a:p>
          <a:p>
            <a:pPr lvl="2">
              <a:buFont typeface="Wingdings" panose="05000000000000000000" pitchFamily="2" charset="2"/>
              <a:buNone/>
            </a:pPr>
            <a:r>
              <a:rPr lang="en-US" altLang="zh-CN" sz="1600" dirty="0">
                <a:solidFill>
                  <a:srgbClr val="FF0000"/>
                </a:solidFill>
              </a:rPr>
              <a:t>mv x10,x11		// register x10 gets register x11</a:t>
            </a:r>
          </a:p>
          <a:p>
            <a:pPr lvl="2">
              <a:buFont typeface="Wingdings" panose="05000000000000000000" pitchFamily="2" charset="2"/>
              <a:buNone/>
            </a:pPr>
            <a:r>
              <a:rPr lang="en-US" altLang="zh-CN" sz="1600" dirty="0"/>
              <a:t>add  x10, x11, x0 	</a:t>
            </a:r>
          </a:p>
          <a:p>
            <a:pPr lvl="1"/>
            <a:r>
              <a:rPr lang="en-US" altLang="zh-CN" sz="1800" dirty="0">
                <a:solidFill>
                  <a:srgbClr val="FF0000"/>
                </a:solidFill>
              </a:rPr>
              <a:t>Symbol table  </a:t>
            </a:r>
            <a:r>
              <a:rPr lang="zh-CN" altLang="en-US" sz="1800" dirty="0">
                <a:solidFill>
                  <a:srgbClr val="FF0000"/>
                </a:solidFill>
              </a:rPr>
              <a:t>符号表</a:t>
            </a:r>
            <a:endParaRPr lang="en-US" altLang="zh-CN" sz="1800" dirty="0">
              <a:solidFill>
                <a:srgbClr val="FF0000"/>
              </a:solidFill>
            </a:endParaRPr>
          </a:p>
          <a:p>
            <a:pPr lvl="2"/>
            <a:r>
              <a:rPr lang="en-US" altLang="zh-CN" sz="1800" dirty="0"/>
              <a:t>A table that matches name of </a:t>
            </a:r>
            <a:r>
              <a:rPr lang="en-US" altLang="zh-CN" sz="1800" dirty="0" err="1"/>
              <a:t>lables</a:t>
            </a:r>
            <a:r>
              <a:rPr lang="en-US" altLang="zh-CN" sz="1800" dirty="0"/>
              <a:t> to the addresses of the memory words that instructions occupy.</a:t>
            </a:r>
          </a:p>
        </p:txBody>
      </p:sp>
      <p:sp>
        <p:nvSpPr>
          <p:cNvPr id="216067" name="AutoShape 3"/>
          <p:cNvSpPr>
            <a:spLocks noChangeArrowheads="1"/>
          </p:cNvSpPr>
          <p:nvPr/>
        </p:nvSpPr>
        <p:spPr bwMode="auto">
          <a:xfrm>
            <a:off x="7967663" y="1341438"/>
            <a:ext cx="3024187" cy="792162"/>
          </a:xfrm>
          <a:prstGeom prst="cloudCallout">
            <a:avLst>
              <a:gd name="adj1" fmla="val -55259"/>
              <a:gd name="adj2" fmla="val 126431"/>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b="0">
                <a:solidFill>
                  <a:srgbClr val="FF0000"/>
                </a:solidFill>
                <a:latin typeface="Arial" panose="020B0604020202020204" pitchFamily="34" charset="0"/>
                <a:ea typeface="宋体" panose="02010600030101010101" pitchFamily="2" charset="-122"/>
                <a:cs typeface="Arial Unicode MS" panose="020B0604020202020204" pitchFamily="34" charset="-122"/>
              </a:rPr>
              <a:t>object file</a:t>
            </a:r>
          </a:p>
        </p:txBody>
      </p:sp>
    </p:spTree>
    <p:extLst>
      <p:ext uri="{BB962C8B-B14F-4D97-AF65-F5344CB8AC3E}">
        <p14:creationId xmlns:p14="http://schemas.microsoft.com/office/powerpoint/2010/main" val="2976193940"/>
      </p:ext>
    </p:extLst>
  </p:cSld>
  <p:clrMapOvr>
    <a:masterClrMapping/>
  </p:clrMapOvr>
  <p:transition spd="med">
    <p:random/>
    <p:sndAc>
      <p:stSnd>
        <p:snd r:embed="rId3" name="chimes.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94" name="Rectangle 4"/>
          <p:cNvSpPr>
            <a:spLocks noGrp="1" noChangeArrowheads="1"/>
          </p:cNvSpPr>
          <p:nvPr>
            <p:ph type="title"/>
          </p:nvPr>
        </p:nvSpPr>
        <p:spPr>
          <a:xfrm>
            <a:off x="767408" y="327024"/>
            <a:ext cx="5328592" cy="803275"/>
          </a:xfrm>
          <a:noFill/>
          <a:extLst>
            <a:ext uri="{909E8E84-426E-40DD-AFC4-6F175D3DCCD1}">
              <a14:hiddenFill xmlns:a14="http://schemas.microsoft.com/office/drawing/2010/main">
                <a:solidFill>
                  <a:srgbClr val="FFFFFF"/>
                </a:solidFill>
              </a14:hiddenFill>
            </a:ext>
          </a:extLst>
        </p:spPr>
        <p:txBody>
          <a:bodyPr>
            <a:normAutofit/>
          </a:bodyPr>
          <a:lstStyle/>
          <a:p>
            <a:r>
              <a:rPr lang="en-US" altLang="zh-CN" dirty="0">
                <a:effectLst/>
              </a:rPr>
              <a:t>Object file  </a:t>
            </a:r>
            <a:r>
              <a:rPr lang="zh-CN" altLang="en-US" dirty="0">
                <a:effectLst/>
              </a:rPr>
              <a:t>目标文件</a:t>
            </a:r>
            <a:r>
              <a:rPr lang="en-US" altLang="zh-CN" dirty="0">
                <a:effectLst/>
              </a:rPr>
              <a:t> </a:t>
            </a:r>
          </a:p>
        </p:txBody>
      </p:sp>
      <p:sp>
        <p:nvSpPr>
          <p:cNvPr id="218114" name="Rectangle 2"/>
          <p:cNvSpPr>
            <a:spLocks noGrp="1" noChangeArrowheads="1"/>
          </p:cNvSpPr>
          <p:nvPr>
            <p:ph idx="1"/>
          </p:nvPr>
        </p:nvSpPr>
        <p:spPr>
          <a:xfrm>
            <a:off x="119336" y="1985169"/>
            <a:ext cx="5256212" cy="3716337"/>
          </a:xfrm>
        </p:spPr>
        <p:txBody>
          <a:bodyPr/>
          <a:lstStyle/>
          <a:p>
            <a:pPr marL="733425" lvl="2" indent="-285750"/>
            <a:r>
              <a:rPr lang="en-US" altLang="zh-CN" sz="1800" dirty="0"/>
              <a:t>object file </a:t>
            </a:r>
            <a:r>
              <a:rPr lang="en-US" altLang="zh-CN" sz="1800" dirty="0">
                <a:solidFill>
                  <a:srgbClr val="FF0000"/>
                </a:solidFill>
              </a:rPr>
              <a:t>header</a:t>
            </a:r>
            <a:r>
              <a:rPr lang="en-US" altLang="zh-CN" sz="1800" dirty="0"/>
              <a:t>—</a:t>
            </a:r>
            <a:r>
              <a:rPr lang="en-US" altLang="zh-CN" sz="1800" dirty="0">
                <a:solidFill>
                  <a:srgbClr val="FF0000"/>
                </a:solidFill>
              </a:rPr>
              <a:t>size </a:t>
            </a:r>
            <a:r>
              <a:rPr lang="en-US" altLang="zh-CN" sz="1800" dirty="0"/>
              <a:t>and </a:t>
            </a:r>
            <a:r>
              <a:rPr lang="en-US" altLang="zh-CN" sz="1800" dirty="0">
                <a:solidFill>
                  <a:srgbClr val="FF0000"/>
                </a:solidFill>
              </a:rPr>
              <a:t>position</a:t>
            </a:r>
            <a:r>
              <a:rPr lang="en-US" altLang="zh-CN" sz="1800" dirty="0"/>
              <a:t> of the other pieces</a:t>
            </a:r>
          </a:p>
          <a:p>
            <a:pPr marL="733425" lvl="2" indent="-285750"/>
            <a:r>
              <a:rPr lang="en-US" altLang="zh-CN" sz="1800" dirty="0">
                <a:solidFill>
                  <a:srgbClr val="FF0000"/>
                </a:solidFill>
              </a:rPr>
              <a:t>Text</a:t>
            </a:r>
            <a:r>
              <a:rPr lang="en-US" altLang="zh-CN" sz="1800" dirty="0"/>
              <a:t> segment </a:t>
            </a:r>
          </a:p>
          <a:p>
            <a:pPr marL="733425" lvl="2" indent="-285750"/>
            <a:r>
              <a:rPr lang="en-US" altLang="zh-CN" sz="1800" dirty="0">
                <a:solidFill>
                  <a:srgbClr val="FF0000"/>
                </a:solidFill>
              </a:rPr>
              <a:t>static data segment</a:t>
            </a:r>
            <a:r>
              <a:rPr lang="en-US" altLang="zh-CN" sz="1800" dirty="0"/>
              <a:t> and </a:t>
            </a:r>
            <a:r>
              <a:rPr lang="en-US" altLang="zh-CN" sz="1800" dirty="0">
                <a:solidFill>
                  <a:srgbClr val="FF0066"/>
                </a:solidFill>
              </a:rPr>
              <a:t>dynamic data</a:t>
            </a:r>
            <a:endParaRPr lang="en-US" altLang="zh-CN" dirty="0">
              <a:solidFill>
                <a:srgbClr val="FF0000"/>
              </a:solidFill>
            </a:endParaRPr>
          </a:p>
          <a:p>
            <a:pPr marL="733425" lvl="1">
              <a:lnSpc>
                <a:spcPct val="90000"/>
              </a:lnSpc>
              <a:buFont typeface="Wingdings" panose="05000000000000000000" pitchFamily="2" charset="2"/>
              <a:buChar char="p"/>
            </a:pPr>
            <a:r>
              <a:rPr lang="en-US" altLang="zh-CN" sz="1800" dirty="0">
                <a:solidFill>
                  <a:srgbClr val="FF0000"/>
                </a:solidFill>
              </a:rPr>
              <a:t>The relocation information</a:t>
            </a:r>
            <a:r>
              <a:rPr lang="zh-CN" altLang="en-US" sz="1800" dirty="0">
                <a:solidFill>
                  <a:srgbClr val="FF0000"/>
                </a:solidFill>
              </a:rPr>
              <a:t>重定位信息</a:t>
            </a:r>
            <a:r>
              <a:rPr lang="en-US" altLang="zh-CN" sz="1800" dirty="0">
                <a:solidFill>
                  <a:srgbClr val="FF0000"/>
                </a:solidFill>
              </a:rPr>
              <a:t> </a:t>
            </a:r>
            <a:r>
              <a:rPr lang="en-US" altLang="zh-CN" sz="1800" dirty="0"/>
              <a:t>----</a:t>
            </a:r>
            <a:r>
              <a:rPr lang="zh-CN" altLang="en-US" sz="1800" dirty="0"/>
              <a:t>由</a:t>
            </a:r>
            <a:r>
              <a:rPr lang="en-US" altLang="zh-CN" sz="1800" dirty="0"/>
              <a:t>PC</a:t>
            </a:r>
            <a:r>
              <a:rPr lang="zh-CN" altLang="en-US" sz="1800" dirty="0"/>
              <a:t>和偏移量算出绝对地址</a:t>
            </a:r>
            <a:endParaRPr lang="en-US" altLang="zh-CN" sz="1800" dirty="0"/>
          </a:p>
          <a:p>
            <a:pPr marL="733425" lvl="1">
              <a:lnSpc>
                <a:spcPct val="90000"/>
              </a:lnSpc>
              <a:buFont typeface="Wingdings" panose="05000000000000000000" pitchFamily="2" charset="2"/>
              <a:buChar char="p"/>
            </a:pPr>
            <a:r>
              <a:rPr lang="en-US" altLang="zh-CN" sz="1800" dirty="0">
                <a:solidFill>
                  <a:srgbClr val="FF0000"/>
                </a:solidFill>
              </a:rPr>
              <a:t>symbol table</a:t>
            </a:r>
          </a:p>
          <a:p>
            <a:pPr marL="733425" lvl="1">
              <a:lnSpc>
                <a:spcPct val="90000"/>
              </a:lnSpc>
              <a:buFont typeface="Wingdings" panose="05000000000000000000" pitchFamily="2" charset="2"/>
              <a:buChar char="p"/>
            </a:pPr>
            <a:r>
              <a:rPr lang="en-US" altLang="zh-CN" sz="1800" dirty="0">
                <a:solidFill>
                  <a:srgbClr val="FF0000"/>
                </a:solidFill>
              </a:rPr>
              <a:t>Debugging information</a:t>
            </a:r>
          </a:p>
        </p:txBody>
      </p:sp>
      <p:graphicFrame>
        <p:nvGraphicFramePr>
          <p:cNvPr id="392195" name="Group 3"/>
          <p:cNvGraphicFramePr>
            <a:graphicFrameLocks noGrp="1"/>
          </p:cNvGraphicFramePr>
          <p:nvPr>
            <p:extLst>
              <p:ext uri="{D42A27DB-BD31-4B8C-83A1-F6EECF244321}">
                <p14:modId xmlns:p14="http://schemas.microsoft.com/office/powerpoint/2010/main" val="1235914773"/>
              </p:ext>
            </p:extLst>
          </p:nvPr>
        </p:nvGraphicFramePr>
        <p:xfrm>
          <a:off x="5663952" y="1412776"/>
          <a:ext cx="6121127" cy="4860583"/>
        </p:xfrm>
        <a:graphic>
          <a:graphicData uri="http://schemas.openxmlformats.org/drawingml/2006/table">
            <a:tbl>
              <a:tblPr/>
              <a:tblGrid>
                <a:gridCol w="1569210">
                  <a:extLst>
                    <a:ext uri="{9D8B030D-6E8A-4147-A177-3AD203B41FA5}">
                      <a16:colId xmlns:a16="http://schemas.microsoft.com/office/drawing/2014/main" val="20000"/>
                    </a:ext>
                  </a:extLst>
                </a:gridCol>
                <a:gridCol w="1491354">
                  <a:extLst>
                    <a:ext uri="{9D8B030D-6E8A-4147-A177-3AD203B41FA5}">
                      <a16:colId xmlns:a16="http://schemas.microsoft.com/office/drawing/2014/main" val="20001"/>
                    </a:ext>
                  </a:extLst>
                </a:gridCol>
                <a:gridCol w="1648794">
                  <a:extLst>
                    <a:ext uri="{9D8B030D-6E8A-4147-A177-3AD203B41FA5}">
                      <a16:colId xmlns:a16="http://schemas.microsoft.com/office/drawing/2014/main" val="20002"/>
                    </a:ext>
                  </a:extLst>
                </a:gridCol>
                <a:gridCol w="1411769">
                  <a:extLst>
                    <a:ext uri="{9D8B030D-6E8A-4147-A177-3AD203B41FA5}">
                      <a16:colId xmlns:a16="http://schemas.microsoft.com/office/drawing/2014/main" val="20003"/>
                    </a:ext>
                  </a:extLst>
                </a:gridCol>
              </a:tblGrid>
              <a:tr h="291635">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Object file header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635">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Procedure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100</a:t>
                      </a:r>
                      <a:r>
                        <a:rPr kumimoji="0" lang="en-US" altLang="zh-CN" sz="1200" b="1" i="0" u="none" strike="noStrike" cap="none" normalizeH="0" baseline="-2500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dirty="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20</a:t>
                      </a:r>
                      <a:r>
                        <a:rPr kumimoji="0" lang="en-US" altLang="zh-CN" sz="1200" b="1" i="0" u="none" strike="noStrike" cap="none" normalizeH="0" baseline="-2500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63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635">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ld x10, 0(gp)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jal  x1,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605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Relocation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Dependency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jal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163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Symbol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label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163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163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dirty="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770140736"/>
      </p:ext>
    </p:extLst>
  </p:cSld>
  <p:clrMapOvr>
    <a:masterClrMapping/>
  </p:clrMapOvr>
  <p:transition spd="med">
    <p:random/>
    <p:sndAc>
      <p:stSnd>
        <p:snd r:embed="rId3" name="chimes.wav"/>
      </p:stSnd>
    </p:sndAc>
  </p:transition>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11969</TotalTime>
  <Words>14210</Words>
  <Application>Microsoft Office PowerPoint</Application>
  <PresentationFormat>宽屏</PresentationFormat>
  <Paragraphs>2346</Paragraphs>
  <Slides>121</Slides>
  <Notes>102</Notes>
  <HiddenSlides>0</HiddenSlides>
  <MMClips>0</MMClips>
  <ScaleCrop>false</ScaleCrop>
  <HeadingPairs>
    <vt:vector size="8" baseType="variant">
      <vt:variant>
        <vt:lpstr>已用的字体</vt:lpstr>
      </vt:variant>
      <vt:variant>
        <vt:i4>13</vt:i4>
      </vt:variant>
      <vt:variant>
        <vt:lpstr>主题</vt:lpstr>
      </vt:variant>
      <vt:variant>
        <vt:i4>10</vt:i4>
      </vt:variant>
      <vt:variant>
        <vt:lpstr>嵌入 OLE 服务器</vt:lpstr>
      </vt:variant>
      <vt:variant>
        <vt:i4>2</vt:i4>
      </vt:variant>
      <vt:variant>
        <vt:lpstr>幻灯片标题</vt:lpstr>
      </vt:variant>
      <vt:variant>
        <vt:i4>121</vt:i4>
      </vt:variant>
    </vt:vector>
  </HeadingPairs>
  <TitlesOfParts>
    <vt:vector size="146" baseType="lpstr">
      <vt:lpstr>Arial Unicode MS</vt:lpstr>
      <vt:lpstr>ArialMT</vt:lpstr>
      <vt:lpstr>等线</vt:lpstr>
      <vt:lpstr>等线 Light</vt:lpstr>
      <vt:lpstr>宋体</vt:lpstr>
      <vt:lpstr>Arial</vt:lpstr>
      <vt:lpstr>Arial Black</vt:lpstr>
      <vt:lpstr>Impact</vt:lpstr>
      <vt:lpstr>Lucida Console</vt:lpstr>
      <vt:lpstr>Tahoma</vt:lpstr>
      <vt:lpstr>Times New Roman</vt:lpstr>
      <vt:lpstr>Verdana</vt:lpstr>
      <vt:lpstr>Wingdings</vt:lpstr>
      <vt:lpstr>自定义设计方案</vt:lpstr>
      <vt:lpstr>母版2</vt:lpstr>
      <vt:lpstr>Default Design</vt:lpstr>
      <vt:lpstr>诗情画意</vt:lpstr>
      <vt:lpstr>1_Default Design</vt:lpstr>
      <vt:lpstr>2_Default Design</vt:lpstr>
      <vt:lpstr>1_自定义设计方案</vt:lpstr>
      <vt:lpstr>1_母版2</vt:lpstr>
      <vt:lpstr>3_Default Design</vt:lpstr>
      <vt:lpstr>Office 主题​​</vt:lpstr>
      <vt:lpstr>Equation</vt:lpstr>
      <vt:lpstr>Chart</vt:lpstr>
      <vt:lpstr>Chapter  2 Instructions指令 </vt:lpstr>
      <vt:lpstr>Contents of Chapter 2</vt:lpstr>
      <vt:lpstr>1  Introduction</vt:lpstr>
      <vt:lpstr>指令的基本格式</vt:lpstr>
      <vt:lpstr>Type of internal storage in processer</vt:lpstr>
      <vt:lpstr>The number of the memory operand In the instruction </vt:lpstr>
      <vt:lpstr>Variables difference </vt:lpstr>
      <vt:lpstr>2    Operations of the Computer Hardware</vt:lpstr>
      <vt:lpstr>PowerPoint 演示文稿</vt:lpstr>
      <vt:lpstr>Register Operands</vt:lpstr>
      <vt:lpstr>RISC-V register conventions</vt:lpstr>
      <vt:lpstr>PowerPoint 演示文稿</vt:lpstr>
      <vt:lpstr>PowerPoint 演示文稿</vt:lpstr>
      <vt:lpstr>Memory Operands</vt:lpstr>
      <vt:lpstr>Endianness/byte order</vt:lpstr>
      <vt:lpstr>Memory Alignment（要整数倍放）</vt:lpstr>
      <vt:lpstr>PowerPoint 演示文稿</vt:lpstr>
      <vt:lpstr>Example:   g  =  h  +  A[i]</vt:lpstr>
      <vt:lpstr>Registers vs. Memory</vt:lpstr>
      <vt:lpstr>What if many variables ?</vt:lpstr>
      <vt:lpstr>Constant常数 or Immediate立即数 Operands</vt:lpstr>
      <vt:lpstr>5   representing Instructions in the computer</vt:lpstr>
      <vt:lpstr>Translating assembly into machine instruction</vt:lpstr>
      <vt:lpstr>PowerPoint 演示文稿</vt:lpstr>
      <vt:lpstr>PowerPoint 演示文稿</vt:lpstr>
      <vt:lpstr>PowerPoint 演示文稿</vt:lpstr>
      <vt:lpstr>PowerPoint 演示文稿</vt:lpstr>
      <vt:lpstr>Summary of R-, I-, S-type instruction format</vt:lpstr>
      <vt:lpstr>Example  Translating assembly into machine instruction </vt:lpstr>
      <vt:lpstr> RISC-V machine language code:        Decimal version</vt:lpstr>
      <vt:lpstr>RISC-V instruction encoding  </vt:lpstr>
      <vt:lpstr>PowerPoint 演示文稿</vt:lpstr>
      <vt:lpstr>6   logical operations</vt:lpstr>
      <vt:lpstr>PowerPoint 演示文稿</vt:lpstr>
      <vt:lpstr>Shift Operations</vt:lpstr>
      <vt:lpstr>And Operations</vt:lpstr>
      <vt:lpstr>OR Operations</vt:lpstr>
      <vt:lpstr>XOR Operations</vt:lpstr>
      <vt:lpstr>7    Instructions for making decisions</vt:lpstr>
      <vt:lpstr>PowerPoint 演示文稿</vt:lpstr>
      <vt:lpstr>Conditional  branch</vt:lpstr>
      <vt:lpstr>PowerPoint 演示文稿</vt:lpstr>
      <vt:lpstr>PowerPoint 演示文稿</vt:lpstr>
      <vt:lpstr>Signed vs. Unsigned</vt:lpstr>
      <vt:lpstr>PowerPoint 演示文稿</vt:lpstr>
      <vt:lpstr>Example for Compare</vt:lpstr>
      <vt:lpstr>越界检测</vt:lpstr>
      <vt:lpstr>循环loop</vt:lpstr>
      <vt:lpstr>Case/Switch</vt:lpstr>
      <vt:lpstr>Jalr 间接跳转地址</vt:lpstr>
      <vt:lpstr>PowerPoint 演示文稿</vt:lpstr>
      <vt:lpstr>8   Supporting Procedures in Computer Hardware</vt:lpstr>
      <vt:lpstr>J开头，无条件跳转</vt:lpstr>
      <vt:lpstr>Using More Registers</vt:lpstr>
      <vt:lpstr>PowerPoint 演示文稿</vt:lpstr>
      <vt:lpstr>Leaf Procedure Example</vt:lpstr>
      <vt:lpstr>PowerPoint 演示文稿</vt:lpstr>
      <vt:lpstr>Local Data on the Stack</vt:lpstr>
      <vt:lpstr>Register Usage</vt:lpstr>
      <vt:lpstr>Non-Leaf Procedures</vt:lpstr>
      <vt:lpstr>Six steps of Function执行函数</vt:lpstr>
      <vt:lpstr>Nested Procedure</vt:lpstr>
      <vt:lpstr>PowerPoint 演示文稿</vt:lpstr>
      <vt:lpstr>RISC-V register conventions</vt:lpstr>
      <vt:lpstr>PowerPoint 演示文稿</vt:lpstr>
      <vt:lpstr>PowerPoint 演示文稿</vt:lpstr>
      <vt:lpstr>Local Data on the Stack</vt:lpstr>
      <vt:lpstr>The Concept :  procedure Frame/activation record</vt:lpstr>
      <vt:lpstr>Memory Layout</vt:lpstr>
      <vt:lpstr>9  communication with people</vt:lpstr>
      <vt:lpstr>Byte/Halfword/Word Operations</vt:lpstr>
      <vt:lpstr>String</vt:lpstr>
      <vt:lpstr>String Copy Example</vt:lpstr>
      <vt:lpstr>PowerPoint 演示文稿</vt:lpstr>
      <vt:lpstr>10 RISC-V Addressing for Wide Immediate &amp; Addresses</vt:lpstr>
      <vt:lpstr>PowerPoint 演示文稿</vt:lpstr>
      <vt:lpstr>32-bit Constants</vt:lpstr>
      <vt:lpstr>分支</vt:lpstr>
      <vt:lpstr>Jump Addressing</vt:lpstr>
      <vt:lpstr>Show branch offset in machine language</vt:lpstr>
      <vt:lpstr>指令地址</vt:lpstr>
      <vt:lpstr>PowerPoint 演示文稿</vt:lpstr>
      <vt:lpstr>寻址</vt:lpstr>
      <vt:lpstr>RISC-V operands</vt:lpstr>
      <vt:lpstr>RISC-V assembly language</vt:lpstr>
      <vt:lpstr>RISC-V assembly language</vt:lpstr>
      <vt:lpstr>RISC-V encoding summary</vt:lpstr>
      <vt:lpstr>Summary of RISC-V instruction encoding</vt:lpstr>
      <vt:lpstr>PowerPoint 演示文稿</vt:lpstr>
      <vt:lpstr>PowerPoint 演示文稿</vt:lpstr>
      <vt:lpstr>反汇编</vt:lpstr>
      <vt:lpstr>11   Parallelism and Instructions: Synchronization并行（要掌握)</vt:lpstr>
      <vt:lpstr>PowerPoint 演示文稿</vt:lpstr>
      <vt:lpstr>Synchronization in RISC-V</vt:lpstr>
      <vt:lpstr>Synchronization in RISC-V</vt:lpstr>
      <vt:lpstr>12   Translating and Starting a Program</vt:lpstr>
      <vt:lpstr>PowerPoint 演示文稿</vt:lpstr>
      <vt:lpstr>Start a C program in a file on disk to run</vt:lpstr>
      <vt:lpstr>Object file  目标文件 </vt:lpstr>
      <vt:lpstr>Linking Object modules</vt:lpstr>
      <vt:lpstr>Dynamic Linking动态链接</vt:lpstr>
      <vt:lpstr>Lazy Linkage</vt:lpstr>
      <vt:lpstr>Starting Java Applications</vt:lpstr>
      <vt:lpstr>13  A C Sort Example To Put it All Together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Effect of Compiler Optimization</vt:lpstr>
      <vt:lpstr>Lessons Learnt</vt:lpstr>
      <vt:lpstr>14   Arrays versus Pointers </vt:lpstr>
      <vt:lpstr>Example: Clearing an Array</vt:lpstr>
      <vt:lpstr>2.18 Other RISC-V Instructions</vt:lpstr>
      <vt:lpstr>Instruction Set Extensions</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周 炜</cp:lastModifiedBy>
  <cp:revision>1083</cp:revision>
  <dcterms:created xsi:type="dcterms:W3CDTF">2003-07-12T07:22:17Z</dcterms:created>
  <dcterms:modified xsi:type="dcterms:W3CDTF">2023-03-29T16:08:52Z</dcterms:modified>
</cp:coreProperties>
</file>