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57"/>
  </p:notesMasterIdLst>
  <p:handoutMasterIdLst>
    <p:handoutMasterId r:id="rId58"/>
  </p:handoutMasterIdLst>
  <p:sldIdLst>
    <p:sldId id="256" r:id="rId2"/>
    <p:sldId id="401" r:id="rId3"/>
    <p:sldId id="425" r:id="rId4"/>
    <p:sldId id="443" r:id="rId5"/>
    <p:sldId id="404" r:id="rId6"/>
    <p:sldId id="456" r:id="rId7"/>
    <p:sldId id="435" r:id="rId8"/>
    <p:sldId id="444" r:id="rId9"/>
    <p:sldId id="409" r:id="rId10"/>
    <p:sldId id="458" r:id="rId11"/>
    <p:sldId id="446" r:id="rId12"/>
    <p:sldId id="454" r:id="rId13"/>
    <p:sldId id="455" r:id="rId14"/>
    <p:sldId id="416" r:id="rId15"/>
    <p:sldId id="417" r:id="rId16"/>
    <p:sldId id="419" r:id="rId17"/>
    <p:sldId id="420" r:id="rId18"/>
    <p:sldId id="421" r:id="rId19"/>
    <p:sldId id="656" r:id="rId20"/>
    <p:sldId id="657" r:id="rId21"/>
    <p:sldId id="422" r:id="rId22"/>
    <p:sldId id="423" r:id="rId23"/>
    <p:sldId id="424" r:id="rId24"/>
    <p:sldId id="330" r:id="rId25"/>
    <p:sldId id="332" r:id="rId26"/>
    <p:sldId id="333" r:id="rId27"/>
    <p:sldId id="334" r:id="rId28"/>
    <p:sldId id="336" r:id="rId29"/>
    <p:sldId id="337" r:id="rId30"/>
    <p:sldId id="338" r:id="rId31"/>
    <p:sldId id="339" r:id="rId32"/>
    <p:sldId id="340" r:id="rId33"/>
    <p:sldId id="341" r:id="rId34"/>
    <p:sldId id="449" r:id="rId35"/>
    <p:sldId id="451" r:id="rId36"/>
    <p:sldId id="453" r:id="rId37"/>
    <p:sldId id="426" r:id="rId38"/>
    <p:sldId id="441" r:id="rId39"/>
    <p:sldId id="350" r:id="rId40"/>
    <p:sldId id="427" r:id="rId41"/>
    <p:sldId id="351" r:id="rId42"/>
    <p:sldId id="457" r:id="rId43"/>
    <p:sldId id="354" r:id="rId44"/>
    <p:sldId id="356" r:id="rId45"/>
    <p:sldId id="360" r:id="rId46"/>
    <p:sldId id="361" r:id="rId47"/>
    <p:sldId id="364" r:id="rId48"/>
    <p:sldId id="363" r:id="rId49"/>
    <p:sldId id="459" r:id="rId50"/>
    <p:sldId id="460" r:id="rId51"/>
    <p:sldId id="429" r:id="rId52"/>
    <p:sldId id="365" r:id="rId53"/>
    <p:sldId id="366" r:id="rId54"/>
    <p:sldId id="368" r:id="rId55"/>
    <p:sldId id="399" r:id="rId56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炜" initials="周" lastIdx="1" clrIdx="0">
    <p:extLst>
      <p:ext uri="{19B8F6BF-5375-455C-9EA6-DF929625EA0E}">
        <p15:presenceInfo xmlns:p15="http://schemas.microsoft.com/office/powerpoint/2012/main" userId="9dec1bdefe325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0000"/>
    <a:srgbClr val="FF00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4660"/>
  </p:normalViewPr>
  <p:slideViewPr>
    <p:cSldViewPr>
      <p:cViewPr varScale="1">
        <p:scale>
          <a:sx n="83" d="100"/>
          <a:sy n="83" d="100"/>
        </p:scale>
        <p:origin x="3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E21366-01B2-42AB-8A1E-5BFEB51B1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11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023547C-F29E-4B62-8096-F32937225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5960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charset="-122"/>
              </a:rPr>
              <a:t>1.1    Introduction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0BF72A-7945-4C2E-B5E5-6B93EB0FF5BD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18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05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001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494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295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279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a typeface="宋体" charset="-122"/>
              </a:rPr>
              <a:t>gi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err="1">
                <a:ea typeface="宋体" charset="-122"/>
              </a:rPr>
              <a:t>ai</a:t>
            </a:r>
            <a:r>
              <a:rPr lang="en-US" altLang="zh-CN" dirty="0">
                <a:ea typeface="宋体" charset="-122"/>
              </a:rPr>
              <a:t> * bi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pi = </a:t>
            </a:r>
            <a:r>
              <a:rPr lang="en-US" altLang="zh-CN" dirty="0" err="1">
                <a:ea typeface="宋体" charset="-122"/>
              </a:rPr>
              <a:t>ai</a:t>
            </a:r>
            <a:r>
              <a:rPr lang="en-US" altLang="zh-CN" dirty="0">
                <a:ea typeface="宋体" charset="-122"/>
              </a:rPr>
              <a:t> + bi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733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3547C-F29E-4B62-8096-F32937225B0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19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87512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最低有效位（</a:t>
            </a:r>
            <a:r>
              <a:rPr lang="en-US" altLang="zh-CN" dirty="0">
                <a:latin typeface="Arial" panose="020B0604020202020204" pitchFamily="34" charset="0"/>
              </a:rPr>
              <a:t>least significant bit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: </a:t>
            </a:r>
            <a:r>
              <a:rPr lang="zh-CN" altLang="en-US" dirty="0">
                <a:latin typeface="Arial" panose="020B0604020202020204" pitchFamily="34" charset="0"/>
              </a:rPr>
              <a:t>最右边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最高有效位（</a:t>
            </a:r>
            <a:r>
              <a:rPr lang="en-US" altLang="zh-CN" dirty="0">
                <a:latin typeface="Arial" panose="020B0604020202020204" pitchFamily="34" charset="0"/>
              </a:rPr>
              <a:t>most significant bit</a:t>
            </a:r>
            <a:r>
              <a:rPr lang="zh-CN" altLang="en-US" dirty="0">
                <a:latin typeface="Arial" panose="020B0604020202020204" pitchFamily="34" charset="0"/>
              </a:rPr>
              <a:t>）：最左边</a:t>
            </a:r>
          </a:p>
        </p:txBody>
      </p:sp>
      <p:sp>
        <p:nvSpPr>
          <p:cNvPr id="61444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836326-12BC-47B9-8FE0-F52B3E78C06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08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取反</a:t>
            </a:r>
            <a:r>
              <a:rPr lang="en-US" altLang="zh-CN">
                <a:latin typeface="Arial" panose="020B0604020202020204" pitchFamily="34" charset="0"/>
              </a:rPr>
              <a:t>+1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2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870310-B118-4111-A5D9-F27C88FAF43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12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90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34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588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83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4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76DE1-C180-A0D7-F6C9-F5395B841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A0C382-9944-BB50-25D3-1D372DFD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EBE46-5985-9D5C-768F-8139C035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AD794-793E-5F46-2401-F27235FA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30687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77307-53C3-B510-C793-C455FA66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462CD-6447-9F5F-20DA-4F02DADD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5417186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EEE71-A2CE-C410-AB1F-A2AF26E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337170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F8BC65-FEC9-B7FC-AC8E-F5B8B52F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07BA6-085A-9491-A316-BC9B6E7C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0B40-F3E5-48D1-B7C4-ECA0D8784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4DF84-DB9F-5275-6D5F-8FB09544C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D8AC-6FB5-4907-AE0D-3C1A693724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89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3" r:id="rId3"/>
  </p:sldLayoutIdLst>
  <p:transition spd="med">
    <p:random/>
    <p:sndAc>
      <p:stSnd>
        <p:snd r:embed="rId5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png"/><Relationship Id="rId4" Type="http://schemas.openxmlformats.org/officeDocument/2006/relationships/image" Target="../media/image10.wmf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9.wmf"/><Relationship Id="rId3" Type="http://schemas.openxmlformats.org/officeDocument/2006/relationships/audio" Target="../media/audio1.wav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1.bin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2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500" y="2420888"/>
            <a:ext cx="7772999" cy="1752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Chapt3_1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00FF"/>
                </a:solidFill>
              </a:rPr>
              <a:t>Arithmetic for computer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2473A-CE6C-3ED1-E72E-2EBEC7D01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776"/>
            <a:ext cx="10010328" cy="2016224"/>
          </a:xfrm>
        </p:spPr>
        <p:txBody>
          <a:bodyPr/>
          <a:lstStyle/>
          <a:p>
            <a:r>
              <a:rPr lang="zh-CN" altLang="en-US" dirty="0"/>
              <a:t>补码的优势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唯一</a:t>
            </a:r>
            <a:endParaRPr lang="en-US" altLang="zh-CN" dirty="0"/>
          </a:p>
          <a:p>
            <a:pPr lvl="1"/>
            <a:r>
              <a:rPr lang="zh-CN" altLang="en-US" dirty="0"/>
              <a:t>运算简单，符号位可以和数值位一起运算（加减法可以一起运算）</a:t>
            </a:r>
            <a:endParaRPr lang="en-US" altLang="zh-CN" dirty="0"/>
          </a:p>
          <a:p>
            <a:pPr lvl="1"/>
            <a:r>
              <a:rPr lang="zh-CN" altLang="en-US" dirty="0"/>
              <a:t>可以多表示</a:t>
            </a:r>
            <a:r>
              <a:rPr lang="en-US" altLang="zh-CN" dirty="0"/>
              <a:t>1</a:t>
            </a:r>
            <a:r>
              <a:rPr lang="zh-CN" altLang="en-US" dirty="0"/>
              <a:t>个数</a:t>
            </a:r>
          </a:p>
        </p:txBody>
      </p:sp>
    </p:spTree>
    <p:extLst>
      <p:ext uri="{BB962C8B-B14F-4D97-AF65-F5344CB8AC3E}">
        <p14:creationId xmlns:p14="http://schemas.microsoft.com/office/powerpoint/2010/main" val="384039712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2661" y="196919"/>
            <a:ext cx="8253414" cy="587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3300"/>
                </a:solidFill>
              </a:rPr>
              <a:t>Two‘s</a:t>
            </a:r>
            <a:r>
              <a:rPr lang="en-US" altLang="zh-CN" sz="3200" dirty="0"/>
              <a:t> </a:t>
            </a:r>
            <a:r>
              <a:rPr lang="en-US" altLang="zh-CN" dirty="0">
                <a:solidFill>
                  <a:srgbClr val="FF3300"/>
                </a:solidFill>
              </a:rPr>
              <a:t>Biased notation </a:t>
            </a:r>
            <a:r>
              <a:rPr lang="zh-CN" altLang="en-US" dirty="0">
                <a:solidFill>
                  <a:srgbClr val="FF3300"/>
                </a:solidFill>
              </a:rPr>
              <a:t>移码表示法</a:t>
            </a:r>
            <a:endParaRPr lang="en-US" altLang="zh-CN" dirty="0">
              <a:solidFill>
                <a:srgbClr val="FF3300"/>
              </a:solidFill>
            </a:endParaRP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3590875"/>
            <a:ext cx="10081120" cy="2214389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Negating Biased notation number: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endParaRPr lang="en-US" altLang="zh-CN" sz="1600" dirty="0"/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FF3300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FF3300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FF3300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</a:rPr>
              <a:t>2's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Biased notation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VS 2's complement 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		 X=</a:t>
            </a:r>
            <a:r>
              <a:rPr sz="2000" b="1" dirty="0">
                <a:latin typeface="Courier New" panose="02070309020205020404" pitchFamily="49" charset="0"/>
              </a:rPr>
              <a:t>＋</a:t>
            </a:r>
            <a:r>
              <a:rPr lang="en-US" altLang="zh-CN" sz="2000" b="1" dirty="0">
                <a:latin typeface="Courier New" panose="02070309020205020404" pitchFamily="49" charset="0"/>
              </a:rPr>
              <a:t>1011 [X]c=01011 [X]b=11011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	 X=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 [X]c=10101 [X]b=00101 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35848" name="Oval 10"/>
          <p:cNvSpPr>
            <a:spLocks noChangeArrowheads="1"/>
          </p:cNvSpPr>
          <p:nvPr/>
        </p:nvSpPr>
        <p:spPr bwMode="auto">
          <a:xfrm>
            <a:off x="4227749" y="2457499"/>
            <a:ext cx="1292187" cy="796925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A2D302-40A5-44CE-73D4-A1E767BC1669}"/>
              </a:ext>
            </a:extLst>
          </p:cNvPr>
          <p:cNvGrpSpPr/>
          <p:nvPr/>
        </p:nvGrpSpPr>
        <p:grpSpPr>
          <a:xfrm>
            <a:off x="695400" y="980728"/>
            <a:ext cx="7416726" cy="461665"/>
            <a:chOff x="695400" y="980728"/>
            <a:chExt cx="7416726" cy="46166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E28DC10-9D72-B510-EDEC-A5D228EB1E4A}"/>
                </a:ext>
              </a:extLst>
            </p:cNvPr>
            <p:cNvSpPr txBox="1"/>
            <p:nvPr/>
          </p:nvSpPr>
          <p:spPr>
            <a:xfrm>
              <a:off x="695400" y="980728"/>
              <a:ext cx="7416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真值</a:t>
              </a:r>
              <a:r>
                <a:rPr lang="en-US" altLang="zh-CN" sz="2400" dirty="0"/>
                <a:t>x</a:t>
              </a:r>
              <a:r>
                <a:rPr lang="zh-CN" altLang="en-US" sz="2400" dirty="0"/>
                <a:t>的基础上加一个常数（置偏值），通常为</a:t>
              </a: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E7FDEA3C-770E-9BCA-BC07-26999F7785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896862"/>
                </p:ext>
              </p:extLst>
            </p:nvPr>
          </p:nvGraphicFramePr>
          <p:xfrm>
            <a:off x="7356843" y="983481"/>
            <a:ext cx="360363" cy="386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480" imgH="190440" progId="Equation.DSMT4">
                    <p:embed/>
                  </p:oleObj>
                </mc:Choice>
                <mc:Fallback>
                  <p:oleObj name="Equation" r:id="rId3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56843" y="983481"/>
                          <a:ext cx="360363" cy="3861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A00834B-9433-45AF-FAE9-DEB9D958E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14442"/>
              </p:ext>
            </p:extLst>
          </p:nvPr>
        </p:nvGraphicFramePr>
        <p:xfrm>
          <a:off x="3348038" y="1589207"/>
          <a:ext cx="54244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6920" imgH="253800" progId="Equation.DSMT4">
                  <p:embed/>
                </p:oleObj>
              </mc:Choice>
              <mc:Fallback>
                <p:oleObj name="Equation" r:id="rId5" imgW="1726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1589207"/>
                        <a:ext cx="5424488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3DF7974-E04E-93DD-9987-72194B66E2C9}"/>
              </a:ext>
            </a:extLst>
          </p:cNvPr>
          <p:cNvSpPr txBox="1"/>
          <p:nvPr/>
        </p:nvSpPr>
        <p:spPr>
          <a:xfrm>
            <a:off x="9192344" y="178761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机器字长为</a:t>
            </a:r>
            <a:r>
              <a:rPr lang="en-US" altLang="zh-CN" sz="2000" dirty="0"/>
              <a:t>n+1</a:t>
            </a:r>
            <a:endParaRPr lang="zh-CN" altLang="en-US" sz="20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4C15302-C852-8FF7-88B0-6350D52A0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16653"/>
              </p:ext>
            </p:extLst>
          </p:nvPr>
        </p:nvGraphicFramePr>
        <p:xfrm>
          <a:off x="1703512" y="2490837"/>
          <a:ext cx="72961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23800" imgH="253800" progId="Equation.DSMT4">
                  <p:embed/>
                </p:oleObj>
              </mc:Choice>
              <mc:Fallback>
                <p:oleObj name="Equation" r:id="rId7" imgW="2323800" imgH="2538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A00834B-9433-45AF-FAE9-DEB9D958E1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3512" y="2490837"/>
                        <a:ext cx="729615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CBBFD95B-CF3A-B58F-2A89-4464F0F0A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8413" y="4043765"/>
            <a:ext cx="9893743" cy="753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DFD6C0-60D7-AE04-104D-0E5F6A2868BC}"/>
              </a:ext>
            </a:extLst>
          </p:cNvPr>
          <p:cNvSpPr txBox="1"/>
          <p:nvPr/>
        </p:nvSpPr>
        <p:spPr>
          <a:xfrm>
            <a:off x="6960096" y="525004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补码和移码只差一个符号位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E533B0-2DDE-0EB1-B87A-2348401A1D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70" t="325" r="-670" b="2534"/>
          <a:stretch/>
        </p:blipFill>
        <p:spPr>
          <a:xfrm>
            <a:off x="8432634" y="167156"/>
            <a:ext cx="2991958" cy="10740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C1C9DB-25D4-12A5-3529-2ECDE777219C}"/>
              </a:ext>
            </a:extLst>
          </p:cNvPr>
          <p:cNvSpPr txBox="1"/>
          <p:nvPr/>
        </p:nvSpPr>
        <p:spPr>
          <a:xfrm>
            <a:off x="9984432" y="122217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全是正的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FEFAEF-230E-4B55-378A-8C1F3AEA3894}"/>
              </a:ext>
            </a:extLst>
          </p:cNvPr>
          <p:cNvSpPr txBox="1"/>
          <p:nvPr/>
        </p:nvSpPr>
        <p:spPr>
          <a:xfrm>
            <a:off x="7984396" y="3287762"/>
            <a:ext cx="344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移码方便浮点数科学计数法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A82ADB-2183-C114-B5BD-E9A7404B6B13}"/>
              </a:ext>
            </a:extLst>
          </p:cNvPr>
          <p:cNvCxnSpPr>
            <a:cxnSpLocks/>
          </p:cNvCxnSpPr>
          <p:nvPr/>
        </p:nvCxnSpPr>
        <p:spPr>
          <a:xfrm flipH="1" flipV="1">
            <a:off x="8999662" y="3012150"/>
            <a:ext cx="408706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176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Compare operations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Different compare operations required for both number </a:t>
            </a:r>
            <a:r>
              <a:rPr lang="en-US" altLang="zh-CN" b="1" dirty="0">
                <a:solidFill>
                  <a:srgbClr val="FF0000"/>
                </a:solidFill>
              </a:rPr>
              <a:t>types</a:t>
            </a:r>
          </a:p>
          <a:p>
            <a:pPr lvl="1" eaLnBrk="1" hangingPunct="1"/>
            <a:r>
              <a:rPr lang="en-US" altLang="zh-CN" sz="2800" b="1" dirty="0"/>
              <a:t>Signed integer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</a:t>
            </a:r>
            <a:r>
              <a:rPr lang="en-US" altLang="zh-CN" sz="2400" dirty="0"/>
              <a:t> Set when less than  </a:t>
            </a:r>
            <a:r>
              <a:rPr lang="zh-CN" altLang="en-US" sz="2400" dirty="0"/>
              <a:t>寄存器与寄存器，前小于后</a:t>
            </a:r>
            <a:r>
              <a:rPr lang="en-US" altLang="zh-CN" sz="2400" dirty="0"/>
              <a:t>1</a:t>
            </a:r>
          </a:p>
          <a:p>
            <a:pPr lvl="2"/>
            <a:r>
              <a:rPr lang="en-US" altLang="zh-CN" sz="2400" dirty="0" err="1">
                <a:solidFill>
                  <a:srgbClr val="0000FF"/>
                </a:solidFill>
              </a:rPr>
              <a:t>slti</a:t>
            </a:r>
            <a:r>
              <a:rPr lang="en-US" altLang="zh-CN" sz="2400" dirty="0"/>
              <a:t> Set when less than immediate</a:t>
            </a:r>
            <a:r>
              <a:rPr lang="zh-CN" altLang="en-US" sz="2400" dirty="0"/>
              <a:t>寄存器与立即数，前小于后</a:t>
            </a:r>
            <a:r>
              <a:rPr lang="en-US" altLang="zh-CN" sz="2400" dirty="0"/>
              <a:t>1</a:t>
            </a:r>
          </a:p>
          <a:p>
            <a:pPr marL="914400" lvl="2" indent="0" eaLnBrk="1" hangingPunct="1">
              <a:buNone/>
            </a:pPr>
            <a:endParaRPr lang="en-US" altLang="zh-CN" sz="2400" dirty="0"/>
          </a:p>
          <a:p>
            <a:pPr lvl="1" eaLnBrk="1" hangingPunct="1"/>
            <a:r>
              <a:rPr lang="en-US" altLang="zh-CN" sz="2800" b="1" dirty="0"/>
              <a:t>Unsigned integer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sltu</a:t>
            </a:r>
            <a:r>
              <a:rPr lang="en-US" altLang="zh-CN" sz="2400" dirty="0"/>
              <a:t> Set when less than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sltiu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Set when less than immediate </a:t>
            </a:r>
          </a:p>
        </p:txBody>
      </p:sp>
    </p:spTree>
    <p:extLst>
      <p:ext uri="{BB962C8B-B14F-4D97-AF65-F5344CB8AC3E}">
        <p14:creationId xmlns:p14="http://schemas.microsoft.com/office/powerpoint/2010/main" val="95918544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15480" y="162211"/>
            <a:ext cx="5984887" cy="857256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Example for Compare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142985"/>
            <a:ext cx="8540750" cy="468153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Register s0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3300"/>
                </a:solidFill>
              </a:rPr>
              <a:t>1</a:t>
            </a:r>
            <a:r>
              <a:rPr lang="en-US" altLang="zh-CN" sz="2400" dirty="0"/>
              <a:t>111 1111 1111 1111 1111 1111 1111 1111</a:t>
            </a:r>
          </a:p>
          <a:p>
            <a:pPr eaLnBrk="1" hangingPunct="1"/>
            <a:r>
              <a:rPr lang="en-US" altLang="zh-CN" sz="2400" dirty="0"/>
              <a:t>Register s1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3300"/>
                </a:solidFill>
              </a:rPr>
              <a:t>0</a:t>
            </a:r>
            <a:r>
              <a:rPr lang="en-US" altLang="zh-CN" sz="2400" dirty="0"/>
              <a:t>000 0000 0000 0000 0000 0000 0000 0001</a:t>
            </a:r>
          </a:p>
          <a:p>
            <a:pPr eaLnBrk="1" hangingPunct="1"/>
            <a:r>
              <a:rPr lang="en-US" altLang="zh-CN" sz="2400" dirty="0"/>
              <a:t>Compared Operations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slt</a:t>
            </a:r>
            <a:r>
              <a:rPr lang="en-US" altLang="zh-CN" sz="2400" dirty="0"/>
              <a:t>  t0, s0, s1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sltu</a:t>
            </a:r>
            <a:r>
              <a:rPr lang="en-US" altLang="zh-CN" sz="2400" dirty="0"/>
              <a:t> t0, s0, s1</a:t>
            </a:r>
          </a:p>
          <a:p>
            <a:pPr eaLnBrk="1" hangingPunct="1"/>
            <a:r>
              <a:rPr lang="en-US" altLang="zh-CN" sz="2400" dirty="0"/>
              <a:t>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t0 = 1    (-1 &lt;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t0 = 0    (4,294,967,295</a:t>
            </a:r>
            <a:r>
              <a:rPr lang="en-US" altLang="zh-CN" sz="2400" baseline="-25000" dirty="0"/>
              <a:t>ten</a:t>
            </a:r>
            <a:r>
              <a:rPr lang="en-US" altLang="zh-CN" sz="2400" dirty="0"/>
              <a:t> &gt; 1</a:t>
            </a:r>
            <a:r>
              <a:rPr lang="en-US" altLang="zh-CN" sz="2400" baseline="-25000" dirty="0"/>
              <a:t>ten</a:t>
            </a:r>
            <a:r>
              <a:rPr lang="en-US" altLang="zh-CN" sz="2400" dirty="0"/>
              <a:t>)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2024035" y="3571877"/>
            <a:ext cx="1031875" cy="1296987"/>
          </a:xfrm>
          <a:custGeom>
            <a:avLst/>
            <a:gdLst>
              <a:gd name="T0" fmla="*/ 948808 w 559"/>
              <a:gd name="T1" fmla="*/ 1491 h 870"/>
              <a:gd name="T2" fmla="*/ 446715 w 559"/>
              <a:gd name="T3" fmla="*/ 135662 h 870"/>
              <a:gd name="T4" fmla="*/ 27689 w 559"/>
              <a:gd name="T5" fmla="*/ 812480 h 870"/>
              <a:gd name="T6" fmla="*/ 278735 w 559"/>
              <a:gd name="T7" fmla="*/ 1217975 h 870"/>
              <a:gd name="T8" fmla="*/ 1031875 w 559"/>
              <a:gd name="T9" fmla="*/ 1285061 h 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"/>
              <a:gd name="T16" fmla="*/ 0 h 870"/>
              <a:gd name="T17" fmla="*/ 559 w 559"/>
              <a:gd name="T18" fmla="*/ 870 h 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" h="870">
                <a:moveTo>
                  <a:pt x="514" y="1"/>
                </a:moveTo>
                <a:cubicBezTo>
                  <a:pt x="419" y="0"/>
                  <a:pt x="325" y="0"/>
                  <a:pt x="242" y="91"/>
                </a:cubicBezTo>
                <a:cubicBezTo>
                  <a:pt x="159" y="182"/>
                  <a:pt x="30" y="424"/>
                  <a:pt x="15" y="545"/>
                </a:cubicBezTo>
                <a:cubicBezTo>
                  <a:pt x="0" y="666"/>
                  <a:pt x="60" y="764"/>
                  <a:pt x="151" y="817"/>
                </a:cubicBezTo>
                <a:cubicBezTo>
                  <a:pt x="242" y="870"/>
                  <a:pt x="400" y="866"/>
                  <a:pt x="559" y="86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1749" name="Freeform 6"/>
          <p:cNvSpPr>
            <a:spLocks/>
          </p:cNvSpPr>
          <p:nvPr/>
        </p:nvSpPr>
        <p:spPr bwMode="auto">
          <a:xfrm>
            <a:off x="5381620" y="4071942"/>
            <a:ext cx="642942" cy="1143008"/>
          </a:xfrm>
          <a:custGeom>
            <a:avLst/>
            <a:gdLst>
              <a:gd name="T0" fmla="*/ 0 w 393"/>
              <a:gd name="T1" fmla="*/ 0 h 590"/>
              <a:gd name="T2" fmla="*/ 288925 w 393"/>
              <a:gd name="T3" fmla="*/ 288925 h 590"/>
              <a:gd name="T4" fmla="*/ 576263 w 393"/>
              <a:gd name="T5" fmla="*/ 649287 h 590"/>
              <a:gd name="T6" fmla="*/ 576263 w 393"/>
              <a:gd name="T7" fmla="*/ 936625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393"/>
              <a:gd name="T13" fmla="*/ 0 h 590"/>
              <a:gd name="T14" fmla="*/ 393 w 393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" h="590">
                <a:moveTo>
                  <a:pt x="0" y="0"/>
                </a:moveTo>
                <a:cubicBezTo>
                  <a:pt x="61" y="57"/>
                  <a:pt x="122" y="114"/>
                  <a:pt x="182" y="182"/>
                </a:cubicBezTo>
                <a:cubicBezTo>
                  <a:pt x="242" y="250"/>
                  <a:pt x="333" y="341"/>
                  <a:pt x="363" y="409"/>
                </a:cubicBezTo>
                <a:cubicBezTo>
                  <a:pt x="393" y="477"/>
                  <a:pt x="378" y="533"/>
                  <a:pt x="363" y="59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9446D3-312C-B106-4A32-DF099F0EBD10}"/>
              </a:ext>
            </a:extLst>
          </p:cNvPr>
          <p:cNvSpPr txBox="1"/>
          <p:nvPr/>
        </p:nvSpPr>
        <p:spPr>
          <a:xfrm>
            <a:off x="6041110" y="351586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符号数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297D63-51A4-0C05-B6D6-75EAF1ECD2A2}"/>
              </a:ext>
            </a:extLst>
          </p:cNvPr>
          <p:cNvSpPr txBox="1"/>
          <p:nvPr/>
        </p:nvSpPr>
        <p:spPr>
          <a:xfrm>
            <a:off x="6024562" y="394842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无符号数</a:t>
            </a:r>
          </a:p>
        </p:txBody>
      </p:sp>
    </p:spTree>
    <p:extLst>
      <p:ext uri="{BB962C8B-B14F-4D97-AF65-F5344CB8AC3E}">
        <p14:creationId xmlns:p14="http://schemas.microsoft.com/office/powerpoint/2010/main" val="215934521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99456" y="2636912"/>
            <a:ext cx="10515600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7200" b="1" dirty="0">
                <a:solidFill>
                  <a:srgbClr val="0000FF"/>
                </a:solidFill>
              </a:rPr>
              <a:t>          3 Arithmetic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7368" y="153988"/>
            <a:ext cx="5545832" cy="13255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Addition &amp; subtraction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92313" y="1484314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/>
              <a:t>Adding bit by bit, carries -&gt; next digit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Subtraction</a:t>
            </a:r>
          </a:p>
          <a:p>
            <a:pPr lvl="1" eaLnBrk="1" hangingPunct="1"/>
            <a:r>
              <a:rPr lang="en-US" altLang="zh-CN" dirty="0"/>
              <a:t>Directly</a:t>
            </a:r>
          </a:p>
          <a:p>
            <a:pPr lvl="1" eaLnBrk="1" hangingPunct="1"/>
            <a:r>
              <a:rPr lang="en-US" altLang="zh-CN" dirty="0"/>
              <a:t>Addition of 2's complement</a:t>
            </a:r>
          </a:p>
          <a:p>
            <a:pPr lvl="1" eaLnBrk="1" hangingPunct="1"/>
            <a:endParaRPr lang="en-US" altLang="zh-CN" dirty="0"/>
          </a:p>
        </p:txBody>
      </p:sp>
      <p:pic>
        <p:nvPicPr>
          <p:cNvPr id="34820" name="Picture 4" descr="addsub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276" y="2276476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addsub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1451" y="4652964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 descr="addsub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6364" y="4652964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5360" y="153950"/>
            <a:ext cx="5040560" cy="113191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Overflow conditions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512" y="1285860"/>
            <a:ext cx="8856984" cy="3079244"/>
          </a:xfrm>
        </p:spPr>
        <p:txBody>
          <a:bodyPr/>
          <a:lstStyle/>
          <a:p>
            <a:pPr eaLnBrk="1" hangingPunct="1"/>
            <a:r>
              <a:rPr lang="en-US" altLang="zh-CN" dirty="0"/>
              <a:t>General overflow conditions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5" name="Group 45"/>
          <p:cNvGraphicFramePr>
            <a:graphicFrameLocks/>
          </p:cNvGraphicFramePr>
          <p:nvPr/>
        </p:nvGraphicFramePr>
        <p:xfrm>
          <a:off x="2424113" y="1916113"/>
          <a:ext cx="7848600" cy="2273300"/>
        </p:xfrm>
        <a:graphic>
          <a:graphicData uri="http://schemas.openxmlformats.org/drawingml/2006/table">
            <a:tbl>
              <a:tblPr/>
              <a:tblGrid>
                <a:gridCol w="175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Operation 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A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Result overflow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E7572BF-7167-CC38-81B0-AE2FB4540119}"/>
              </a:ext>
            </a:extLst>
          </p:cNvPr>
          <p:cNvSpPr txBox="1"/>
          <p:nvPr/>
        </p:nvSpPr>
        <p:spPr>
          <a:xfrm>
            <a:off x="2639616" y="4465723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最高位和进位异或为</a:t>
            </a:r>
            <a:r>
              <a:rPr lang="en-US" altLang="zh-CN" sz="2000" dirty="0"/>
              <a:t>1</a:t>
            </a:r>
            <a:r>
              <a:rPr lang="zh-CN" altLang="en-US" sz="2000" dirty="0"/>
              <a:t>，则溢出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FAED95C-560C-7717-F457-E8977236C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89694"/>
              </p:ext>
            </p:extLst>
          </p:nvPr>
        </p:nvGraphicFramePr>
        <p:xfrm>
          <a:off x="2867822" y="4966452"/>
          <a:ext cx="218297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480" imgH="241200" progId="Equation.DSMT4">
                  <p:embed/>
                </p:oleObj>
              </mc:Choice>
              <mc:Fallback>
                <p:oleObj name="Equation" r:id="rId3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7822" y="4966452"/>
                        <a:ext cx="2182979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3300"/>
                </a:solidFill>
              </a:rPr>
              <a:t>   Overflow process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99456" y="1679311"/>
            <a:ext cx="10154344" cy="4429156"/>
          </a:xfrm>
        </p:spPr>
        <p:txBody>
          <a:bodyPr/>
          <a:lstStyle/>
          <a:p>
            <a:pPr eaLnBrk="1" hangingPunct="1"/>
            <a:r>
              <a:rPr lang="en-US" altLang="zh-CN" dirty="0"/>
              <a:t>Hardware detection in the </a:t>
            </a:r>
            <a:r>
              <a:rPr lang="en-US" altLang="zh-CN" dirty="0" err="1"/>
              <a:t>ALU</a:t>
            </a:r>
            <a:endParaRPr lang="en-US" altLang="zh-CN" dirty="0"/>
          </a:p>
          <a:p>
            <a:pPr eaLnBrk="1" hangingPunct="1"/>
            <a:r>
              <a:rPr lang="en-US" altLang="zh-CN" dirty="0"/>
              <a:t>Generation of an exception (interrupt)</a:t>
            </a:r>
          </a:p>
          <a:p>
            <a:pPr eaLnBrk="1" hangingPunct="1"/>
            <a:r>
              <a:rPr lang="en-US" altLang="zh-CN" dirty="0"/>
              <a:t>Save the instruction address (not PC) in special register </a:t>
            </a:r>
            <a:r>
              <a:rPr lang="en-US" altLang="zh-CN" dirty="0" err="1">
                <a:solidFill>
                  <a:srgbClr val="FF3300"/>
                </a:solidFill>
              </a:rPr>
              <a:t>EPC</a:t>
            </a:r>
            <a:endParaRPr lang="en-US" altLang="zh-CN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dirty="0"/>
              <a:t>Jump to specific routine in OS </a:t>
            </a:r>
            <a:r>
              <a:rPr lang="zh-CN" altLang="en-US" dirty="0"/>
              <a:t>异常处理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Correct &amp; return to program</a:t>
            </a:r>
          </a:p>
          <a:p>
            <a:pPr lvl="1" eaLnBrk="1" hangingPunct="1"/>
            <a:r>
              <a:rPr lang="en-US" altLang="zh-CN" dirty="0"/>
              <a:t>Return to program with error code</a:t>
            </a:r>
            <a:r>
              <a:rPr lang="zh-CN" altLang="en-US" dirty="0"/>
              <a:t>回到出错的指令那里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Abort program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3300"/>
                </a:solidFill>
              </a:rPr>
              <a:t>Which instructions cause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3300"/>
                </a:solidFill>
              </a:rPr>
              <a:t>Overflow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388" y="1285861"/>
            <a:ext cx="8964613" cy="4681537"/>
          </a:xfrm>
        </p:spPr>
        <p:txBody>
          <a:bodyPr/>
          <a:lstStyle/>
          <a:p>
            <a:pPr eaLnBrk="1" hangingPunct="1"/>
            <a:r>
              <a:rPr lang="en-US" altLang="zh-CN" sz="2200" b="1" dirty="0"/>
              <a:t>Overflows in signed arithmetic instructions cause exceptions: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add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add immediate (</a:t>
            </a:r>
            <a:r>
              <a:rPr lang="en-US" altLang="zh-CN" dirty="0" err="1">
                <a:solidFill>
                  <a:srgbClr val="0000FF"/>
                </a:solidFill>
              </a:rPr>
              <a:t>addi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subtract (sub)</a:t>
            </a:r>
          </a:p>
          <a:p>
            <a:pPr eaLnBrk="1" hangingPunct="1"/>
            <a:r>
              <a:rPr lang="en-US" altLang="zh-CN" sz="2000" b="1" dirty="0"/>
              <a:t>Overflows in unsigned arithmetic instructions </a:t>
            </a:r>
            <a:r>
              <a:rPr lang="en-US" altLang="zh-CN" sz="2000" b="1" u="sng" dirty="0">
                <a:solidFill>
                  <a:srgbClr val="FF3300"/>
                </a:solidFill>
              </a:rPr>
              <a:t>don</a:t>
            </a:r>
            <a:r>
              <a:rPr lang="en-US" altLang="zh-CN" sz="2000" b="1" u="sng" dirty="0">
                <a:solidFill>
                  <a:srgbClr val="FF3300"/>
                </a:solidFill>
                <a:latin typeface="Arial Unicode MS" pitchFamily="34" charset="-122"/>
              </a:rPr>
              <a:t>’</a:t>
            </a:r>
            <a:r>
              <a:rPr lang="en-US" altLang="zh-CN" sz="2000" b="1" u="sng" dirty="0">
                <a:solidFill>
                  <a:srgbClr val="FF3300"/>
                </a:solidFill>
              </a:rPr>
              <a:t>t </a:t>
            </a:r>
            <a:r>
              <a:rPr lang="en-US" altLang="zh-CN" sz="2000" b="1" dirty="0"/>
              <a:t>cause exceptions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add unsigned (</a:t>
            </a:r>
            <a:r>
              <a:rPr lang="en-US" altLang="zh-CN" dirty="0" err="1">
                <a:solidFill>
                  <a:srgbClr val="000000"/>
                </a:solidFill>
              </a:rPr>
              <a:t>addu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add immediate unsigned (</a:t>
            </a:r>
            <a:r>
              <a:rPr lang="en-US" altLang="zh-CN" dirty="0" err="1">
                <a:solidFill>
                  <a:srgbClr val="000000"/>
                </a:solidFill>
              </a:rPr>
              <a:t>addiu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Subtract unsigned (</a:t>
            </a:r>
            <a:r>
              <a:rPr lang="en-US" altLang="zh-CN" dirty="0" err="1">
                <a:solidFill>
                  <a:srgbClr val="000000"/>
                </a:solidFill>
              </a:rPr>
              <a:t>subu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Handle with care!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Unsigned Binary Integers</a:t>
            </a:r>
            <a:endParaRPr lang="zh-CN" altLang="en-US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2135560" y="2749390"/>
            <a:ext cx="3743647" cy="43212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ea typeface="宋体" panose="02010600030101010101" pitchFamily="2" charset="-122"/>
              </a:rPr>
              <a:t>Range: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0 to +2</a:t>
            </a:r>
            <a:r>
              <a:rPr lang="en-US" altLang="zh-CN" sz="32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 – 1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92313" y="1341438"/>
            <a:ext cx="8270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charset="-122"/>
                <a:cs typeface="+mn-cs"/>
              </a:rPr>
              <a:t>Given an n-bit number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宋体" pitchFamily="2" charset="-122"/>
              <a:cs typeface="+mn-cs"/>
            </a:endParaRPr>
          </a:p>
        </p:txBody>
      </p:sp>
      <p:graphicFrame>
        <p:nvGraphicFramePr>
          <p:cNvPr id="60421" name="Object 2"/>
          <p:cNvGraphicFramePr>
            <a:graphicFrameLocks noChangeAspect="1"/>
          </p:cNvGraphicFramePr>
          <p:nvPr/>
        </p:nvGraphicFramePr>
        <p:xfrm>
          <a:off x="2971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604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rgbClr val="E0E0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58784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1484784"/>
            <a:ext cx="10009112" cy="47688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1 Signed and Unsigned Numbers-Possible Representations</a:t>
            </a:r>
            <a:endParaRPr lang="en-US" altLang="zh-CN" sz="2400" b="1" dirty="0">
              <a:solidFill>
                <a:srgbClr val="0070C0"/>
              </a:solidFill>
              <a:hlinkClick r:id="rId3" action="ppaction://hlinksldjump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2 Arithmetic--Addition &amp; subtraction and ALU</a:t>
            </a:r>
            <a:endParaRPr lang="en-US" altLang="zh-CN" sz="2400" b="1" dirty="0">
              <a:solidFill>
                <a:srgbClr val="0070C0"/>
              </a:solidFill>
              <a:hlinkClick r:id="rId3" action="ppaction://hlinksldjump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3 Multiplication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4 Division  </a:t>
            </a:r>
            <a:r>
              <a:rPr lang="en-US" altLang="zh-CN" sz="2400" dirty="0"/>
              <a:t>(chap3_2)</a:t>
            </a:r>
            <a:endParaRPr lang="en-US" altLang="zh-CN" sz="2400"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5 Floating point numbers  </a:t>
            </a:r>
            <a:r>
              <a:rPr lang="en-US" altLang="zh-CN" sz="2400" dirty="0"/>
              <a:t>(chap3_2)</a:t>
            </a:r>
            <a:endParaRPr lang="en-US" altLang="zh-CN" sz="2400"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79376" y="183897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2’s-Complement Signed Integers</a:t>
            </a:r>
            <a:endParaRPr lang="zh-CN" altLang="en-US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1992313" y="2636839"/>
            <a:ext cx="5471839" cy="647700"/>
          </a:xfrm>
        </p:spPr>
        <p:txBody>
          <a:bodyPr>
            <a:normAutofit fontScale="92500"/>
          </a:bodyPr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ea typeface="宋体" panose="02010600030101010101" pitchFamily="2" charset="-122"/>
              </a:rPr>
              <a:t>Range: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–2</a:t>
            </a:r>
            <a:r>
              <a:rPr lang="en-US" altLang="zh-CN" sz="32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 – 1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 to +2</a:t>
            </a:r>
            <a:r>
              <a:rPr lang="en-US" altLang="zh-CN" sz="32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 – 1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– 1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92313" y="1341438"/>
            <a:ext cx="8270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charset="-122"/>
                <a:cs typeface="+mn-cs"/>
              </a:rPr>
              <a:t>Given an n-bit number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宋体" pitchFamily="2" charset="-122"/>
              <a:cs typeface="+mn-cs"/>
            </a:endParaRPr>
          </a:p>
        </p:txBody>
      </p:sp>
      <p:graphicFrame>
        <p:nvGraphicFramePr>
          <p:cNvPr id="62469" name="Object 3"/>
          <p:cNvGraphicFramePr>
            <a:graphicFrameLocks noChangeAspect="1"/>
          </p:cNvGraphicFramePr>
          <p:nvPr/>
        </p:nvGraphicFramePr>
        <p:xfrm>
          <a:off x="2711624" y="2039318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800" imgH="241300" progId="Equation.3">
                  <p:embed/>
                </p:oleObj>
              </mc:Choice>
              <mc:Fallback>
                <p:oleObj name="Equation" r:id="rId4" imgW="2590800" imgH="241300" progId="Equation.3">
                  <p:embed/>
                  <p:pic>
                    <p:nvPicPr>
                      <p:cNvPr id="624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2039318"/>
                        <a:ext cx="6223000" cy="579438"/>
                      </a:xfrm>
                      <a:prstGeom prst="rect">
                        <a:avLst/>
                      </a:prstGeom>
                      <a:solidFill>
                        <a:srgbClr val="E0E0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106547C-1526-94DC-6B76-BCA42E93A434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3" y="3393034"/>
            <a:ext cx="8351837" cy="295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AU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–(–2</a:t>
            </a:r>
            <a:r>
              <a:rPr kumimoji="0" lang="en-AU" altLang="zh-CN" sz="2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 – 1</a:t>
            </a:r>
            <a:r>
              <a:rPr kumimoji="0" lang="en-AU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can’t be represented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Some specific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0:	0000 0000 … 0000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AU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–1:	1111 1111 … 1111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Most-negative:	1000 0000 … 0000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Most-positive:	0111 1111 … 1111</a:t>
            </a:r>
            <a:endParaRPr kumimoji="0" lang="en-AU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54AC19-BE8B-DFF3-16D3-BFB8B469B22F}"/>
              </a:ext>
            </a:extLst>
          </p:cNvPr>
          <p:cNvSpPr txBox="1"/>
          <p:nvPr/>
        </p:nvSpPr>
        <p:spPr>
          <a:xfrm>
            <a:off x="8472264" y="321297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都是正数比负数少一位</a:t>
            </a:r>
          </a:p>
        </p:txBody>
      </p:sp>
    </p:spTree>
    <p:extLst>
      <p:ext uri="{BB962C8B-B14F-4D97-AF65-F5344CB8AC3E}">
        <p14:creationId xmlns:p14="http://schemas.microsoft.com/office/powerpoint/2010/main" val="45582670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2195" y="215861"/>
            <a:ext cx="6027861" cy="13255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RISC V instructions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41424"/>
            <a:ext cx="9844285" cy="4951451"/>
          </a:xfrm>
        </p:spPr>
        <p:txBody>
          <a:bodyPr/>
          <a:lstStyle/>
          <a:p>
            <a:pPr eaLnBrk="1" hangingPunct="1"/>
            <a:r>
              <a:rPr lang="en-US" altLang="zh-CN" dirty="0"/>
              <a:t>Byte instructions</a:t>
            </a:r>
          </a:p>
          <a:p>
            <a:pPr lvl="1" eaLnBrk="1" hangingPunct="1"/>
            <a:r>
              <a:rPr lang="en-US" altLang="zh-CN" b="1" dirty="0" err="1">
                <a:solidFill>
                  <a:srgbClr val="FF3300"/>
                </a:solidFill>
                <a:highlight>
                  <a:srgbClr val="FFFF00"/>
                </a:highlight>
              </a:rPr>
              <a:t>lbu</a:t>
            </a:r>
            <a:r>
              <a:rPr lang="en-US" altLang="zh-CN" dirty="0"/>
              <a:t>: load byte unsigned </a:t>
            </a:r>
            <a:r>
              <a:rPr lang="zh-CN" altLang="en-US" dirty="0"/>
              <a:t>取无符号数字节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Loads a byte into the lowest 8 bit of a register</a:t>
            </a:r>
          </a:p>
          <a:p>
            <a:pPr lvl="2" eaLnBrk="1" hangingPunct="1"/>
            <a:r>
              <a:rPr lang="en-US" altLang="zh-CN" dirty="0"/>
              <a:t>Fills the remaining bits with </a:t>
            </a:r>
            <a:r>
              <a:rPr lang="en-US" altLang="zh-CN" b="1" dirty="0">
                <a:solidFill>
                  <a:srgbClr val="FF3300"/>
                </a:solidFill>
              </a:rPr>
              <a:t>‘0’   </a:t>
            </a:r>
            <a:r>
              <a:rPr lang="zh-CN" altLang="en-US" b="1" dirty="0">
                <a:solidFill>
                  <a:srgbClr val="FF3300"/>
                </a:solidFill>
              </a:rPr>
              <a:t>（一般</a:t>
            </a:r>
            <a:r>
              <a:rPr lang="en-US" altLang="zh-CN" b="1" dirty="0">
                <a:solidFill>
                  <a:srgbClr val="FF3300"/>
                </a:solidFill>
              </a:rPr>
              <a:t>32</a:t>
            </a:r>
            <a:r>
              <a:rPr lang="zh-CN" altLang="en-US" b="1" dirty="0">
                <a:solidFill>
                  <a:srgbClr val="FF3300"/>
                </a:solidFill>
              </a:rPr>
              <a:t>位计算机，</a:t>
            </a:r>
            <a:r>
              <a:rPr lang="en-US" altLang="zh-CN" b="1" dirty="0">
                <a:solidFill>
                  <a:srgbClr val="FF3300"/>
                </a:solidFill>
              </a:rPr>
              <a:t>8</a:t>
            </a:r>
            <a:r>
              <a:rPr lang="zh-CN" altLang="en-US" b="1" dirty="0">
                <a:solidFill>
                  <a:srgbClr val="FF3300"/>
                </a:solidFill>
              </a:rPr>
              <a:t>位需要补成</a:t>
            </a:r>
            <a:r>
              <a:rPr lang="en-US" altLang="zh-CN" b="1" dirty="0">
                <a:solidFill>
                  <a:srgbClr val="FF3300"/>
                </a:solidFill>
              </a:rPr>
              <a:t>32</a:t>
            </a:r>
            <a:r>
              <a:rPr lang="zh-CN" altLang="en-US" b="1" dirty="0">
                <a:solidFill>
                  <a:srgbClr val="FF3300"/>
                </a:solidFill>
              </a:rPr>
              <a:t>位）</a:t>
            </a:r>
            <a:endParaRPr lang="en-US" altLang="zh-CN" b="1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  <a:highlight>
                  <a:srgbClr val="FFFF00"/>
                </a:highlight>
              </a:rPr>
              <a:t>Lb</a:t>
            </a:r>
            <a:r>
              <a:rPr lang="en-US" altLang="zh-CN" dirty="0"/>
              <a:t>: load byte (signed)  </a:t>
            </a:r>
          </a:p>
          <a:p>
            <a:pPr lvl="2" eaLnBrk="1" hangingPunct="1"/>
            <a:r>
              <a:rPr lang="en-US" altLang="zh-CN" dirty="0"/>
              <a:t>Loads a byte into the lowest 8 bit of a register</a:t>
            </a:r>
          </a:p>
          <a:p>
            <a:pPr lvl="2" eaLnBrk="1" hangingPunct="1"/>
            <a:r>
              <a:rPr lang="en-US" altLang="zh-CN" dirty="0"/>
              <a:t>Extends the highest bit</a:t>
            </a:r>
            <a:r>
              <a:rPr lang="zh-CN" altLang="en-US" dirty="0"/>
              <a:t>最高位</a:t>
            </a:r>
            <a:r>
              <a:rPr lang="en-US" altLang="zh-CN" dirty="0"/>
              <a:t> into the remaining 24 bits</a:t>
            </a:r>
          </a:p>
          <a:p>
            <a:pPr eaLnBrk="1" hangingPunct="1"/>
            <a:r>
              <a:rPr lang="en-US" altLang="zh-CN" dirty="0"/>
              <a:t>Set instructions for conditional branches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sltu</a:t>
            </a:r>
            <a:r>
              <a:rPr lang="en-US" altLang="zh-CN" dirty="0"/>
              <a:t>: set on less than unsigned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slti</a:t>
            </a:r>
            <a:r>
              <a:rPr lang="en-US" altLang="zh-CN" dirty="0">
                <a:solidFill>
                  <a:srgbClr val="0000FF"/>
                </a:solidFill>
              </a:rPr>
              <a:t>:  </a:t>
            </a:r>
            <a:r>
              <a:rPr lang="en-US" altLang="zh-CN" dirty="0"/>
              <a:t>set on less than immediate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sltiu</a:t>
            </a:r>
            <a:r>
              <a:rPr lang="en-US" altLang="zh-CN" dirty="0"/>
              <a:t>: set on less than unsigned immediate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15480" y="1172546"/>
            <a:ext cx="8712968" cy="139235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Logical shift operations</a:t>
            </a:r>
            <a:r>
              <a:rPr lang="zh-CN" altLang="en-US" dirty="0">
                <a:solidFill>
                  <a:srgbClr val="0000FF"/>
                </a:solidFill>
              </a:rPr>
              <a:t>逻辑移位</a:t>
            </a:r>
            <a:endParaRPr lang="en-US" altLang="zh-CN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right (</a:t>
            </a:r>
            <a:r>
              <a:rPr lang="en-US" altLang="zh-CN" dirty="0" err="1">
                <a:highlight>
                  <a:srgbClr val="FFFF00"/>
                </a:highlight>
              </a:rPr>
              <a:t>srl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left (</a:t>
            </a:r>
            <a:r>
              <a:rPr lang="en-US" altLang="zh-CN" dirty="0" err="1">
                <a:highlight>
                  <a:srgbClr val="FFFF00"/>
                </a:highlight>
              </a:rPr>
              <a:t>sll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lvl="1" eaLnBrk="1" hangingPunct="1"/>
            <a:endParaRPr lang="en-US" altLang="zh-CN" dirty="0">
              <a:highlight>
                <a:srgbClr val="FFFF00"/>
              </a:highlight>
            </a:endParaRPr>
          </a:p>
          <a:p>
            <a:pPr lvl="1" eaLnBrk="1" hangingPunct="1"/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0987" name="Rectangle 30"/>
          <p:cNvSpPr>
            <a:spLocks noChangeArrowheads="1"/>
          </p:cNvSpPr>
          <p:nvPr/>
        </p:nvSpPr>
        <p:spPr bwMode="auto">
          <a:xfrm>
            <a:off x="7226768" y="1614126"/>
            <a:ext cx="216886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highlight>
                  <a:srgbClr val="FFFF00"/>
                </a:highlight>
                <a:ea typeface="Arial Unicode MS" pitchFamily="34" charset="-122"/>
              </a:rPr>
              <a:t>Filled with '0'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83598B-8FF8-49C9-466D-2ECE23FA98BE}"/>
              </a:ext>
            </a:extLst>
          </p:cNvPr>
          <p:cNvSpPr txBox="1"/>
          <p:nvPr/>
        </p:nvSpPr>
        <p:spPr>
          <a:xfrm>
            <a:off x="2423592" y="584289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左移结果出错，右移精度下降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65DE7F-F3F9-7634-DDE4-DA0CD2476C35}"/>
              </a:ext>
            </a:extLst>
          </p:cNvPr>
          <p:cNvSpPr txBox="1"/>
          <p:nvPr/>
        </p:nvSpPr>
        <p:spPr>
          <a:xfrm>
            <a:off x="1271464" y="2708920"/>
            <a:ext cx="82809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Arithmetic shift operations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算术移位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D6CF4A0-58AF-ECB4-C773-A62C9118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55893"/>
              </p:ext>
            </p:extLst>
          </p:nvPr>
        </p:nvGraphicFramePr>
        <p:xfrm>
          <a:off x="2426746" y="3394753"/>
          <a:ext cx="7402044" cy="2290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348">
                  <a:extLst>
                    <a:ext uri="{9D8B030D-6E8A-4147-A177-3AD203B41FA5}">
                      <a16:colId xmlns:a16="http://schemas.microsoft.com/office/drawing/2014/main" val="4145898492"/>
                    </a:ext>
                  </a:extLst>
                </a:gridCol>
                <a:gridCol w="2467348">
                  <a:extLst>
                    <a:ext uri="{9D8B030D-6E8A-4147-A177-3AD203B41FA5}">
                      <a16:colId xmlns:a16="http://schemas.microsoft.com/office/drawing/2014/main" val="3603202900"/>
                    </a:ext>
                  </a:extLst>
                </a:gridCol>
                <a:gridCol w="2467348">
                  <a:extLst>
                    <a:ext uri="{9D8B030D-6E8A-4147-A177-3AD203B41FA5}">
                      <a16:colId xmlns:a16="http://schemas.microsoft.com/office/drawing/2014/main" val="1917867135"/>
                    </a:ext>
                  </a:extLst>
                </a:gridCol>
              </a:tblGrid>
              <a:tr h="45310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码制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添加码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54762"/>
                  </a:ext>
                </a:extLst>
              </a:tr>
              <a:tr h="45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原码、补码、反码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31669"/>
                  </a:ext>
                </a:extLst>
              </a:tr>
              <a:tr h="45939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52862"/>
                  </a:ext>
                </a:extLst>
              </a:tr>
              <a:tr h="45939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左移添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，右移添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18558"/>
                  </a:ext>
                </a:extLst>
              </a:tr>
              <a:tr h="45939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453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87488" y="142853"/>
            <a:ext cx="8878888" cy="854075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Logical operations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19288" y="1071546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zh-CN" sz="2400" dirty="0" err="1">
                <a:solidFill>
                  <a:srgbClr val="0000FF"/>
                </a:solidFill>
              </a:rPr>
              <a:t>AND</a:t>
            </a:r>
            <a:r>
              <a:rPr lang="en-US" altLang="zh-CN" sz="2400" b="1" dirty="0" err="1"/>
              <a:t>→</a:t>
            </a:r>
            <a:r>
              <a:rPr lang="en-US" altLang="zh-CN" sz="2400" dirty="0" err="1"/>
              <a:t>bit</a:t>
            </a:r>
            <a:r>
              <a:rPr lang="en-US" altLang="zh-CN" sz="2400" dirty="0"/>
              <a:t>-wise AND between registers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and </a:t>
            </a:r>
            <a:r>
              <a:rPr lang="en-US" altLang="zh-CN" sz="2400" dirty="0" err="1"/>
              <a:t>register1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register2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register3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OR</a:t>
            </a:r>
            <a:r>
              <a:rPr lang="en-US" altLang="zh-CN" sz="2400" dirty="0"/>
              <a:t> </a:t>
            </a:r>
            <a:r>
              <a:rPr lang="en-US" altLang="zh-CN" sz="2400" b="1" dirty="0"/>
              <a:t>→</a:t>
            </a:r>
            <a:r>
              <a:rPr lang="en-US" altLang="zh-CN" sz="2400" dirty="0"/>
              <a:t>bit-wise OR between registers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or </a:t>
            </a:r>
            <a:r>
              <a:rPr lang="en-US" altLang="zh-CN" sz="2400" dirty="0" err="1"/>
              <a:t>register1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register2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register3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/>
              <a:t>and  $</a:t>
            </a:r>
            <a:r>
              <a:rPr lang="en-US" altLang="zh-CN" dirty="0"/>
              <a:t>3, $10, $16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or    $4, $10, $16</a:t>
            </a:r>
          </a:p>
          <a:p>
            <a:pPr lvl="1" eaLnBrk="1" hangingPunct="1"/>
            <a:r>
              <a:rPr lang="en-US" altLang="zh-CN" dirty="0" err="1"/>
              <a:t>R16</a:t>
            </a:r>
            <a:r>
              <a:rPr lang="en-US" altLang="zh-CN" dirty="0"/>
              <a:t>: 0000 0000 0000 0000 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r>
              <a:rPr lang="en-US" altLang="zh-CN" dirty="0"/>
              <a:t>00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000 0000 </a:t>
            </a:r>
            <a:r>
              <a:rPr lang="en-US" altLang="zh-CN" dirty="0">
                <a:solidFill>
                  <a:srgbClr val="0000FF"/>
                </a:solidFill>
              </a:rPr>
              <a:t>1111</a:t>
            </a:r>
          </a:p>
          <a:p>
            <a:pPr lvl="1" eaLnBrk="1" hangingPunct="1"/>
            <a:r>
              <a:rPr lang="en-US" altLang="zh-CN" dirty="0" err="1"/>
              <a:t>R10</a:t>
            </a:r>
            <a:r>
              <a:rPr lang="en-US" altLang="zh-CN" dirty="0"/>
              <a:t>: 0000 0000 0000 0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r>
              <a:rPr lang="en-US" altLang="zh-CN" dirty="0"/>
              <a:t>0 0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00 0000 0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000</a:t>
            </a:r>
          </a:p>
          <a:p>
            <a:pPr lvl="1" eaLnBrk="1" hangingPunct="1"/>
            <a:r>
              <a:rPr lang="en-US" altLang="zh-CN" dirty="0" err="1"/>
              <a:t>R3</a:t>
            </a:r>
            <a:r>
              <a:rPr lang="en-US" altLang="zh-CN" dirty="0"/>
              <a:t>:  0000 0000 0000 0000 0100 0000 0000 1000</a:t>
            </a:r>
          </a:p>
          <a:p>
            <a:pPr lvl="1" eaLnBrk="1" hangingPunct="1"/>
            <a:r>
              <a:rPr lang="en-US" altLang="zh-CN" dirty="0" err="1"/>
              <a:t>R4</a:t>
            </a:r>
            <a:r>
              <a:rPr lang="en-US" altLang="zh-CN" dirty="0"/>
              <a:t>:  0000 0000 0000 0110  1100  1000  0111  1111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750" y="198806"/>
            <a:ext cx="3348010" cy="1325563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一位全加器</a:t>
            </a:r>
            <a:endParaRPr lang="en-US" altLang="zh-CN" b="1" dirty="0"/>
          </a:p>
        </p:txBody>
      </p:sp>
      <p:sp>
        <p:nvSpPr>
          <p:cNvPr id="18435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Full adder in 2-level design</a:t>
            </a:r>
          </a:p>
        </p:txBody>
      </p:sp>
      <p:pic>
        <p:nvPicPr>
          <p:cNvPr id="18436" name="Picture 4" descr="fullad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448" y="2194223"/>
            <a:ext cx="5665856" cy="339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36"/>
          <p:cNvGrpSpPr>
            <a:grpSpLocks/>
          </p:cNvGrpSpPr>
          <p:nvPr/>
        </p:nvGrpSpPr>
        <p:grpSpPr bwMode="auto">
          <a:xfrm>
            <a:off x="8931281" y="2583893"/>
            <a:ext cx="2305050" cy="1727200"/>
            <a:chOff x="1619672" y="4653136"/>
            <a:chExt cx="2304256" cy="1728192"/>
          </a:xfrm>
        </p:grpSpPr>
        <p:sp>
          <p:nvSpPr>
            <p:cNvPr id="6" name="矩形 5"/>
            <p:cNvSpPr/>
            <p:nvPr/>
          </p:nvSpPr>
          <p:spPr bwMode="auto">
            <a:xfrm>
              <a:off x="2267149" y="5013706"/>
              <a:ext cx="1009302" cy="1007053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0488" tIns="44450" rIns="90488" bIns="44450" anchor="ctr"/>
            <a:lstStyle/>
            <a:p>
              <a:pPr algn="ctr">
                <a:buNone/>
                <a:defRPr/>
              </a:pPr>
              <a:r>
                <a:rPr lang="en-US" altLang="zh-CN" sz="6000" dirty="0">
                  <a:solidFill>
                    <a:srgbClr val="3333CD"/>
                  </a:solidFill>
                </a:rPr>
                <a:t>+</a:t>
              </a:r>
              <a:endParaRPr lang="zh-CN" altLang="en-US" sz="6000" dirty="0">
                <a:solidFill>
                  <a:srgbClr val="3333CD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619672" y="5301208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 bwMode="auto">
            <a:xfrm>
              <a:off x="1619672" y="5733256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 bwMode="auto">
            <a:xfrm>
              <a:off x="2771800" y="4653136"/>
              <a:ext cx="0" cy="36057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>
              <a:off x="2771800" y="6020759"/>
              <a:ext cx="0" cy="36056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276451" y="5517232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下箭头 38"/>
          <p:cNvSpPr>
            <a:spLocks noChangeArrowheads="1"/>
          </p:cNvSpPr>
          <p:nvPr/>
        </p:nvSpPr>
        <p:spPr bwMode="auto">
          <a:xfrm rot="16200000">
            <a:off x="7469618" y="2862600"/>
            <a:ext cx="393821" cy="1234106"/>
          </a:xfrm>
          <a:prstGeom prst="downArrow">
            <a:avLst>
              <a:gd name="adj1" fmla="val 50000"/>
              <a:gd name="adj2" fmla="val 9346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DFD195A-0887-0127-3E02-C9F3AEBFC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06085"/>
              </p:ext>
            </p:extLst>
          </p:nvPr>
        </p:nvGraphicFramePr>
        <p:xfrm>
          <a:off x="7252499" y="913182"/>
          <a:ext cx="40052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05299" imgH="1222244" progId="Equation.DSMT4">
                  <p:embed/>
                </p:oleObj>
              </mc:Choice>
              <mc:Fallback>
                <p:oleObj name="Equation" r:id="rId5" imgW="4005299" imgH="12222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2499" y="913182"/>
                        <a:ext cx="4005263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3467" y="-131802"/>
            <a:ext cx="5900750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Basic 32 bit </a:t>
            </a:r>
            <a:r>
              <a:rPr lang="en-US" altLang="zh-CN" dirty="0" err="1"/>
              <a:t>ALU</a:t>
            </a:r>
            <a:endParaRPr lang="en-US" altLang="zh-CN" dirty="0"/>
          </a:p>
        </p:txBody>
      </p:sp>
      <p:sp>
        <p:nvSpPr>
          <p:cNvPr id="2048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Inputs parallel</a:t>
            </a:r>
          </a:p>
          <a:p>
            <a:r>
              <a:rPr lang="en-US" altLang="zh-CN" dirty="0"/>
              <a:t>Carry is cascaded</a:t>
            </a:r>
          </a:p>
          <a:p>
            <a:r>
              <a:rPr lang="en-US" altLang="zh-CN" dirty="0"/>
              <a:t>Ripple carry adder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zh-CN" altLang="en-US" dirty="0"/>
              <a:t>行波进位加法器</a:t>
            </a:r>
            <a:endParaRPr lang="en-US" altLang="zh-CN" dirty="0"/>
          </a:p>
          <a:p>
            <a:r>
              <a:rPr lang="en-US" altLang="zh-CN" dirty="0"/>
              <a:t>Slow, but simple</a:t>
            </a:r>
          </a:p>
          <a:p>
            <a:r>
              <a:rPr lang="en-US" altLang="zh-CN" dirty="0"/>
              <a:t>1st Carry In = 0</a:t>
            </a:r>
          </a:p>
        </p:txBody>
      </p:sp>
      <p:pic>
        <p:nvPicPr>
          <p:cNvPr id="20484" name="Picture 4" descr="wrd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6" y="1000108"/>
            <a:ext cx="2755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Extended 1 bit </a:t>
            </a:r>
            <a:r>
              <a:rPr lang="en-US" altLang="zh-CN" dirty="0" err="1"/>
              <a:t>ALU</a:t>
            </a:r>
            <a:endParaRPr lang="en-US" altLang="zh-CN" dirty="0"/>
          </a:p>
        </p:txBody>
      </p:sp>
      <p:sp>
        <p:nvSpPr>
          <p:cNvPr id="21507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Subtraction</a:t>
            </a:r>
          </a:p>
          <a:p>
            <a:pPr>
              <a:buFontTx/>
              <a:buNone/>
            </a:pPr>
            <a:r>
              <a:rPr lang="en-US" altLang="zh-CN" dirty="0"/>
              <a:t>		a - b</a:t>
            </a:r>
          </a:p>
          <a:p>
            <a:pPr lvl="1"/>
            <a:r>
              <a:rPr lang="en-US" altLang="zh-CN" dirty="0">
                <a:ea typeface="宋体" charset="-122"/>
              </a:rPr>
              <a:t>a-b = a + (~</a:t>
            </a:r>
            <a:r>
              <a:rPr lang="en-US" altLang="zh-CN" dirty="0" err="1">
                <a:ea typeface="宋体" charset="-122"/>
              </a:rPr>
              <a:t>b+1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buNone/>
            </a:pPr>
            <a:r>
              <a:rPr lang="en-US" altLang="zh-CN" dirty="0">
                <a:ea typeface="宋体" charset="-122"/>
              </a:rPr>
              <a:t>          =a + (-b)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Inverting b</a:t>
            </a:r>
          </a:p>
          <a:p>
            <a:pPr lvl="1"/>
            <a:r>
              <a:rPr lang="en-US" altLang="zh-CN" dirty="0">
                <a:ea typeface="宋体" charset="-122"/>
              </a:rPr>
              <a:t>1st </a:t>
            </a:r>
            <a:r>
              <a:rPr lang="en-US" altLang="zh-CN" dirty="0" err="1">
                <a:ea typeface="宋体" charset="-122"/>
              </a:rPr>
              <a:t>CarryIn</a:t>
            </a:r>
            <a:r>
              <a:rPr lang="en-US" altLang="zh-CN" dirty="0">
                <a:ea typeface="宋体" charset="-122"/>
              </a:rPr>
              <a:t>= 1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  <p:pic>
        <p:nvPicPr>
          <p:cNvPr id="21508" name="Picture 4" descr="ext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1" y="1700213"/>
            <a:ext cx="4808955" cy="40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6310314" y="150017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277814"/>
            <a:ext cx="8534752" cy="793733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Extended 1 bit ALU to  RISC V ALU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idx="1"/>
          </p:nvPr>
        </p:nvSpPr>
        <p:spPr>
          <a:xfrm>
            <a:off x="911424" y="1196752"/>
            <a:ext cx="11070167" cy="4886325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Functions</a:t>
            </a:r>
          </a:p>
          <a:p>
            <a:pPr lvl="1"/>
            <a:r>
              <a:rPr lang="en-US" altLang="zh-CN" sz="2000" dirty="0">
                <a:ea typeface="宋体" charset="-122"/>
              </a:rPr>
              <a:t>AND</a:t>
            </a:r>
            <a:r>
              <a:rPr lang="zh-CN" altLang="en-US" sz="2000" dirty="0">
                <a:ea typeface="宋体" charset="-122"/>
              </a:rPr>
              <a:t>、</a:t>
            </a:r>
            <a:r>
              <a:rPr lang="en-US" altLang="zh-CN" sz="2000" dirty="0">
                <a:ea typeface="宋体" charset="-122"/>
              </a:rPr>
              <a:t>OR</a:t>
            </a:r>
            <a:r>
              <a:rPr lang="zh-CN" altLang="en-US" sz="2000" dirty="0">
                <a:ea typeface="宋体" charset="-122"/>
              </a:rPr>
              <a:t>、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Add</a:t>
            </a:r>
            <a:r>
              <a:rPr lang="zh-CN" altLang="en-US" sz="2000" dirty="0">
                <a:ea typeface="宋体" charset="-122"/>
              </a:rPr>
              <a:t>、</a:t>
            </a:r>
            <a:r>
              <a:rPr lang="en-US" altLang="zh-CN" sz="2000" dirty="0">
                <a:ea typeface="宋体" charset="-122"/>
              </a:rPr>
              <a:t>SUB</a:t>
            </a:r>
          </a:p>
          <a:p>
            <a:pPr lvl="1"/>
            <a:r>
              <a:rPr lang="en-US" altLang="zh-CN" sz="2000" dirty="0">
                <a:ea typeface="宋体" charset="-122"/>
              </a:rPr>
              <a:t>SLT</a:t>
            </a:r>
            <a:r>
              <a:rPr lang="zh-CN" altLang="en-US" sz="2000" dirty="0">
                <a:ea typeface="宋体" charset="-122"/>
              </a:rPr>
              <a:t>、</a:t>
            </a:r>
            <a:endParaRPr lang="en-US" altLang="zh-CN" sz="2000" dirty="0">
              <a:ea typeface="宋体" charset="-122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Missing: comparison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Slt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  rd, rs1, rs2</a:t>
            </a:r>
          </a:p>
          <a:p>
            <a:pPr lvl="1"/>
            <a:r>
              <a:rPr lang="en-US" altLang="zh-CN" sz="2000" dirty="0">
                <a:ea typeface="宋体" charset="-122"/>
              </a:rPr>
              <a:t>If rs1 &lt; rs2, rd=1, else rd=0</a:t>
            </a:r>
          </a:p>
          <a:p>
            <a:pPr lvl="1"/>
            <a:r>
              <a:rPr lang="en-US" altLang="zh-CN" sz="2000" dirty="0">
                <a:ea typeface="宋体" charset="-122"/>
              </a:rPr>
              <a:t>All bits = 0 except the least significant</a:t>
            </a:r>
          </a:p>
          <a:p>
            <a:pPr lvl="1"/>
            <a:r>
              <a:rPr lang="en-US" altLang="zh-CN" sz="2000" dirty="0">
                <a:ea typeface="宋体" charset="-122"/>
              </a:rPr>
              <a:t>Subtraction (rs1 – rs2), if the result is negative -&gt; rs1 &lt; rs2</a:t>
            </a:r>
          </a:p>
          <a:p>
            <a:pPr lvl="1"/>
            <a:r>
              <a:rPr lang="en-US" altLang="zh-CN" sz="2000" dirty="0">
                <a:ea typeface="宋体" charset="-122"/>
              </a:rPr>
              <a:t>Use of sign bit as indicator</a:t>
            </a:r>
          </a:p>
        </p:txBody>
      </p:sp>
      <p:pic>
        <p:nvPicPr>
          <p:cNvPr id="5" name="Picture 4" descr="exd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0056" y="1048165"/>
            <a:ext cx="4929222" cy="42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6457212" y="4139081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8007" y="836712"/>
            <a:ext cx="49037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7655488" y="4750603"/>
            <a:ext cx="1928826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202080" y="4156663"/>
            <a:ext cx="668545" cy="59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636420"/>
              </p:ext>
            </p:extLst>
          </p:nvPr>
        </p:nvGraphicFramePr>
        <p:xfrm>
          <a:off x="736794" y="2139541"/>
          <a:ext cx="4896544" cy="2090420"/>
        </p:xfrm>
        <a:graphic>
          <a:graphicData uri="http://schemas.openxmlformats.org/drawingml/2006/table">
            <a:tbl>
              <a:tblPr/>
              <a:tblGrid>
                <a:gridCol w="11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2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Operation 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A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B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Result overflow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053024" y="4340987"/>
            <a:ext cx="180690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Most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significant bit</a:t>
            </a:r>
          </a:p>
        </p:txBody>
      </p:sp>
      <p:sp>
        <p:nvSpPr>
          <p:cNvPr id="9" name="椭圆 8"/>
          <p:cNvSpPr/>
          <p:nvPr/>
        </p:nvSpPr>
        <p:spPr>
          <a:xfrm>
            <a:off x="6063068" y="3747047"/>
            <a:ext cx="668545" cy="59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85807" y="4278366"/>
            <a:ext cx="15183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least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significant bit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5538" y="211373"/>
            <a:ext cx="7016606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Most significant bit </a:t>
            </a:r>
            <a:r>
              <a:rPr lang="zh-CN" altLang="en-US" dirty="0"/>
              <a:t>检测溢出</a:t>
            </a:r>
            <a:endParaRPr lang="en-US" altLang="zh-CN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Complete ALU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Input</a:t>
            </a:r>
          </a:p>
          <a:p>
            <a:pPr lvl="1"/>
            <a:r>
              <a:rPr lang="en-US" altLang="zh-CN" sz="2000" dirty="0">
                <a:ea typeface="宋体" charset="-122"/>
              </a:rPr>
              <a:t>A</a:t>
            </a:r>
          </a:p>
          <a:p>
            <a:pPr lvl="1"/>
            <a:r>
              <a:rPr lang="en-US" altLang="zh-CN" sz="2000" dirty="0">
                <a:ea typeface="宋体" charset="-122"/>
              </a:rPr>
              <a:t>B</a:t>
            </a:r>
          </a:p>
          <a:p>
            <a:r>
              <a:rPr lang="en-US" altLang="zh-CN" sz="2400" dirty="0"/>
              <a:t>Control lines</a:t>
            </a:r>
          </a:p>
          <a:p>
            <a:pPr lvl="1"/>
            <a:r>
              <a:rPr lang="en-US" altLang="zh-CN" sz="2000" dirty="0">
                <a:ea typeface="宋体" charset="-122"/>
              </a:rPr>
              <a:t>Operation</a:t>
            </a:r>
          </a:p>
          <a:p>
            <a:pPr lvl="1"/>
            <a:r>
              <a:rPr lang="en-US" altLang="zh-CN" sz="2000" dirty="0" err="1">
                <a:ea typeface="宋体" charset="-122"/>
              </a:rPr>
              <a:t>Binvert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 err="1">
                <a:ea typeface="宋体" charset="-122"/>
              </a:rPr>
              <a:t>Carryin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/>
              <a:t>Output</a:t>
            </a:r>
          </a:p>
          <a:p>
            <a:pPr lvl="1"/>
            <a:r>
              <a:rPr lang="en-US" altLang="zh-CN" sz="2000" dirty="0">
                <a:ea typeface="宋体" charset="-122"/>
              </a:rPr>
              <a:t>Result</a:t>
            </a:r>
          </a:p>
          <a:p>
            <a:pPr lvl="1"/>
            <a:r>
              <a:rPr lang="en-US" altLang="zh-CN" dirty="0">
                <a:ea typeface="宋体" charset="-122"/>
              </a:rPr>
              <a:t>Overflow</a:t>
            </a:r>
          </a:p>
        </p:txBody>
      </p:sp>
      <p:pic>
        <p:nvPicPr>
          <p:cNvPr id="25604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5934" y="1357298"/>
            <a:ext cx="350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44624"/>
            <a:ext cx="4752528" cy="899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27448" y="1052736"/>
            <a:ext cx="9721080" cy="516234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Computer words are composed of bits;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words can be represented as </a:t>
            </a:r>
            <a:r>
              <a:rPr lang="en-US" altLang="zh-CN" sz="1800" dirty="0">
                <a:solidFill>
                  <a:srgbClr val="0000FF"/>
                </a:solidFill>
              </a:rPr>
              <a:t>binary numbers</a:t>
            </a:r>
            <a:r>
              <a:rPr lang="en-US" altLang="zh-CN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There are 32bits/word or 64bits/word in RISC V</a:t>
            </a:r>
            <a:r>
              <a:rPr lang="en-US" altLang="zh-CN" sz="2000" b="1" dirty="0"/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Simplified to contain only in course: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memory-reference instructions:  </a:t>
            </a:r>
            <a:r>
              <a:rPr lang="en-US" altLang="zh-CN" sz="2000" b="1" dirty="0" err="1">
                <a:latin typeface="Courier New" pitchFamily="49" charset="0"/>
              </a:rPr>
              <a:t>lw</a:t>
            </a:r>
            <a:r>
              <a:rPr lang="zh-CN" altLang="en-US" sz="2000" b="1" dirty="0">
                <a:latin typeface="Courier New" pitchFamily="49" charset="0"/>
              </a:rPr>
              <a:t>（</a:t>
            </a:r>
            <a:r>
              <a:rPr lang="en-US" altLang="zh-CN" sz="2000" b="1" dirty="0">
                <a:latin typeface="Courier New" pitchFamily="49" charset="0"/>
              </a:rPr>
              <a:t>load word</a:t>
            </a:r>
            <a:r>
              <a:rPr lang="zh-CN" altLang="en-US" sz="2000" b="1" dirty="0">
                <a:latin typeface="Courier New" pitchFamily="49" charset="0"/>
              </a:rPr>
              <a:t>）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sw</a:t>
            </a:r>
            <a:r>
              <a:rPr lang="en-US" altLang="zh-CN" sz="2000" b="1" dirty="0">
                <a:latin typeface="Courier New" pitchFamily="49" charset="0"/>
              </a:rPr>
              <a:t>(save word)</a:t>
            </a:r>
            <a:r>
              <a:rPr lang="en-US" altLang="zh-CN" sz="2000" dirty="0">
                <a:latin typeface="Courier New" pitchFamily="49" charset="0"/>
              </a:rPr>
              <a:t>, 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arithmetic-logical instructions:  </a:t>
            </a:r>
            <a:r>
              <a:rPr lang="en-US" altLang="zh-CN" sz="2000" b="1" dirty="0">
                <a:latin typeface="Courier New" pitchFamily="49" charset="0"/>
              </a:rPr>
              <a:t>add, sub, and, </a:t>
            </a:r>
            <a:r>
              <a:rPr lang="en-US" altLang="zh-CN" sz="2000" b="1" dirty="0" err="1">
                <a:latin typeface="Courier New" pitchFamily="49" charset="0"/>
              </a:rPr>
              <a:t>or,xor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sll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srl,sra,slt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slt</a:t>
            </a:r>
            <a:r>
              <a:rPr lang="en-US" altLang="zh-CN" sz="2000" b="1" dirty="0" err="1">
                <a:solidFill>
                  <a:srgbClr val="FF0066"/>
                </a:solidFill>
                <a:latin typeface="Courier New" pitchFamily="49" charset="0"/>
              </a:rPr>
              <a:t>u</a:t>
            </a:r>
            <a:r>
              <a:rPr lang="zh-CN" altLang="en-US" sz="2000" b="1" dirty="0">
                <a:latin typeface="Courier New" pitchFamily="49" charset="0"/>
              </a:rPr>
              <a:t>无符号位</a:t>
            </a:r>
            <a:endParaRPr lang="en-US" altLang="zh-CN" sz="20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control flow instructions</a:t>
            </a:r>
            <a:r>
              <a:rPr lang="zh-CN" altLang="en-US" sz="2000" dirty="0"/>
              <a:t>跳转</a:t>
            </a:r>
            <a:r>
              <a:rPr lang="en-US" altLang="zh-CN" sz="2000" dirty="0"/>
              <a:t>:  </a:t>
            </a:r>
            <a:r>
              <a:rPr lang="en-US" altLang="zh-CN" sz="2000" b="1" dirty="0" err="1">
                <a:latin typeface="Courier New" pitchFamily="49" charset="0"/>
              </a:rPr>
              <a:t>beq</a:t>
            </a:r>
            <a:r>
              <a:rPr lang="en-US" altLang="zh-CN" sz="2000" b="1" dirty="0">
                <a:latin typeface="Courier New" pitchFamily="49" charset="0"/>
              </a:rPr>
              <a:t>,  </a:t>
            </a:r>
            <a:r>
              <a:rPr lang="en-US" altLang="zh-CN" sz="2000" b="1" dirty="0" err="1">
                <a:latin typeface="Courier New" pitchFamily="49" charset="0"/>
              </a:rPr>
              <a:t>bne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blt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bge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jal</a:t>
            </a:r>
            <a:r>
              <a:rPr lang="zh-CN" altLang="en-US" sz="2000" b="1" dirty="0">
                <a:latin typeface="Courier New" pitchFamily="49" charset="0"/>
              </a:rPr>
              <a:t>无条件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jalr</a:t>
            </a:r>
            <a:endParaRPr lang="en-US" altLang="zh-CN" sz="20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Generic Implementation: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use the program counter (PC) to supply instruction address</a:t>
            </a:r>
            <a:r>
              <a:rPr lang="zh-CN" altLang="en-US" sz="2000" dirty="0"/>
              <a:t>指示地址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get the instruction from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read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use the instruction to decide exactly what to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All instructions use the ALU after reading the registers</a:t>
            </a:r>
            <a:endParaRPr lang="en-US" altLang="zh-CN" sz="2000" b="1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3698776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Complete ALU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idx="1"/>
          </p:nvPr>
        </p:nvSpPr>
        <p:spPr>
          <a:xfrm>
            <a:off x="1524000" y="1142985"/>
            <a:ext cx="8229600" cy="4768865"/>
          </a:xfrm>
        </p:spPr>
        <p:txBody>
          <a:bodyPr/>
          <a:lstStyle/>
          <a:p>
            <a:r>
              <a:rPr lang="en-US" altLang="zh-CN" dirty="0"/>
              <a:t>Add a Zero detector</a:t>
            </a:r>
          </a:p>
        </p:txBody>
      </p:sp>
      <p:pic>
        <p:nvPicPr>
          <p:cNvPr id="26628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2064" y="1089017"/>
            <a:ext cx="480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9258086" y="2554268"/>
            <a:ext cx="2214578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34658"/>
              </p:ext>
            </p:extLst>
          </p:nvPr>
        </p:nvGraphicFramePr>
        <p:xfrm>
          <a:off x="695400" y="1916832"/>
          <a:ext cx="5172364" cy="366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62183" imgH="1846886" progId="Visio.Drawing.11">
                  <p:embed/>
                </p:oleObj>
              </mc:Choice>
              <mc:Fallback>
                <p:oleObj name="Visio" r:id="rId5" imgW="2862183" imgH="18468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916832"/>
                        <a:ext cx="5172364" cy="3668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E711CDA-BE7E-7779-DA51-78B230260B1E}"/>
              </a:ext>
            </a:extLst>
          </p:cNvPr>
          <p:cNvSpPr txBox="1"/>
          <p:nvPr/>
        </p:nvSpPr>
        <p:spPr>
          <a:xfrm>
            <a:off x="3913703" y="619765"/>
            <a:ext cx="321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输出比较结果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76672"/>
            <a:ext cx="4652548" cy="11319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ALU  </a:t>
            </a:r>
            <a:r>
              <a:rPr lang="zh-CN" altLang="en-US" dirty="0"/>
              <a:t>算术逻辑单元</a:t>
            </a:r>
            <a:endParaRPr lang="en-US" altLang="zh-CN" dirty="0"/>
          </a:p>
        </p:txBody>
      </p:sp>
      <p:graphicFrame>
        <p:nvGraphicFramePr>
          <p:cNvPr id="29596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87157"/>
              </p:ext>
            </p:extLst>
          </p:nvPr>
        </p:nvGraphicFramePr>
        <p:xfrm>
          <a:off x="5735960" y="2214554"/>
          <a:ext cx="4417680" cy="1996440"/>
        </p:xfrm>
        <a:graphic>
          <a:graphicData uri="http://schemas.openxmlformats.org/drawingml/2006/table">
            <a:tbl>
              <a:tblPr/>
              <a:tblGrid>
                <a:gridCol w="220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Control Lines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Function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Add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 on less than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675" name="Picture 34" descr="alusy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6911" y="2071679"/>
            <a:ext cx="22637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424347-1A7E-C80E-8F1D-5D3C0BEA07F3}"/>
              </a:ext>
            </a:extLst>
          </p:cNvPr>
          <p:cNvSpPr txBox="1"/>
          <p:nvPr/>
        </p:nvSpPr>
        <p:spPr>
          <a:xfrm>
            <a:off x="6240016" y="4869160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r>
              <a:rPr lang="zh-CN" altLang="en-US" sz="2000" dirty="0"/>
              <a:t>位选择器，有      种操作</a:t>
            </a:r>
            <a:endParaRPr lang="en-US" altLang="zh-CN" sz="20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6219B50-7711-5BE3-C6BC-5272E54FF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02118"/>
              </p:ext>
            </p:extLst>
          </p:nvPr>
        </p:nvGraphicFramePr>
        <p:xfrm>
          <a:off x="8195779" y="4854423"/>
          <a:ext cx="348493" cy="37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5779" y="4854423"/>
                        <a:ext cx="348493" cy="37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5419" y="228156"/>
            <a:ext cx="5316525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Speed considerations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idx="1"/>
          </p:nvPr>
        </p:nvSpPr>
        <p:spPr>
          <a:xfrm>
            <a:off x="1055440" y="1366839"/>
            <a:ext cx="8382000" cy="4114800"/>
          </a:xfrm>
        </p:spPr>
        <p:txBody>
          <a:bodyPr/>
          <a:lstStyle/>
          <a:p>
            <a:r>
              <a:rPr lang="en-US" altLang="zh-CN" dirty="0"/>
              <a:t>Previously used: ripple carry adder</a:t>
            </a:r>
            <a:r>
              <a:rPr lang="zh-CN" altLang="en-US" dirty="0"/>
              <a:t>行波</a:t>
            </a:r>
            <a:endParaRPr lang="en-US" altLang="zh-CN" dirty="0"/>
          </a:p>
          <a:p>
            <a:r>
              <a:rPr lang="en-US" altLang="zh-CN" dirty="0"/>
              <a:t>Delay for the sum: two units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Delay for the carry: two - three units</a:t>
            </a:r>
          </a:p>
        </p:txBody>
      </p:sp>
      <p:pic>
        <p:nvPicPr>
          <p:cNvPr id="28676" name="Picture 4" descr="del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7688" y="2487379"/>
            <a:ext cx="260667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delay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8262" y="4179716"/>
            <a:ext cx="356552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" name="Group 1168"/>
          <p:cNvGrpSpPr>
            <a:grpSpLocks/>
          </p:cNvGrpSpPr>
          <p:nvPr/>
        </p:nvGrpSpPr>
        <p:grpSpPr bwMode="auto">
          <a:xfrm>
            <a:off x="9024131" y="1333850"/>
            <a:ext cx="2828925" cy="4022725"/>
            <a:chOff x="3710" y="1388"/>
            <a:chExt cx="1782" cy="2534"/>
          </a:xfrm>
        </p:grpSpPr>
        <p:grpSp>
          <p:nvGrpSpPr>
            <p:cNvPr id="79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111" name="Freeform 1134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Freeform 1135"/>
              <p:cNvSpPr>
                <a:spLocks noChangeAspect="1"/>
              </p:cNvSpPr>
              <p:nvPr/>
            </p:nvSpPr>
            <p:spPr bwMode="auto">
              <a:xfrm>
                <a:off x="750" y="2327"/>
                <a:ext cx="76" cy="572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1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>
                <a:gd name="T0" fmla="*/ 0 w 708"/>
                <a:gd name="T1" fmla="*/ 0 h 576"/>
                <a:gd name="T2" fmla="*/ 3 w 708"/>
                <a:gd name="T3" fmla="*/ 7 h 576"/>
                <a:gd name="T4" fmla="*/ 7 w 708"/>
                <a:gd name="T5" fmla="*/ 17 h 576"/>
                <a:gd name="T6" fmla="*/ 10 w 708"/>
                <a:gd name="T7" fmla="*/ 28 h 576"/>
                <a:gd name="T8" fmla="*/ 12 w 708"/>
                <a:gd name="T9" fmla="*/ 41 h 576"/>
                <a:gd name="T10" fmla="*/ 13 w 708"/>
                <a:gd name="T11" fmla="*/ 51 h 576"/>
                <a:gd name="T12" fmla="*/ 12 w 708"/>
                <a:gd name="T13" fmla="*/ 60 h 576"/>
                <a:gd name="T14" fmla="*/ 11 w 708"/>
                <a:gd name="T15" fmla="*/ 71 h 576"/>
                <a:gd name="T16" fmla="*/ 8 w 708"/>
                <a:gd name="T17" fmla="*/ 82 h 576"/>
                <a:gd name="T18" fmla="*/ 5 w 708"/>
                <a:gd name="T19" fmla="*/ 91 h 576"/>
                <a:gd name="T20" fmla="*/ 0 w 708"/>
                <a:gd name="T21" fmla="*/ 102 h 576"/>
                <a:gd name="T22" fmla="*/ 37 w 708"/>
                <a:gd name="T23" fmla="*/ 102 h 576"/>
                <a:gd name="T24" fmla="*/ 53 w 708"/>
                <a:gd name="T25" fmla="*/ 102 h 576"/>
                <a:gd name="T26" fmla="*/ 61 w 708"/>
                <a:gd name="T27" fmla="*/ 101 h 576"/>
                <a:gd name="T28" fmla="*/ 67 w 708"/>
                <a:gd name="T29" fmla="*/ 100 h 576"/>
                <a:gd name="T30" fmla="*/ 73 w 708"/>
                <a:gd name="T31" fmla="*/ 98 h 576"/>
                <a:gd name="T32" fmla="*/ 79 w 708"/>
                <a:gd name="T33" fmla="*/ 95 h 576"/>
                <a:gd name="T34" fmla="*/ 86 w 708"/>
                <a:gd name="T35" fmla="*/ 92 h 576"/>
                <a:gd name="T36" fmla="*/ 93 w 708"/>
                <a:gd name="T37" fmla="*/ 87 h 576"/>
                <a:gd name="T38" fmla="*/ 98 w 708"/>
                <a:gd name="T39" fmla="*/ 84 h 576"/>
                <a:gd name="T40" fmla="*/ 102 w 708"/>
                <a:gd name="T41" fmla="*/ 79 h 576"/>
                <a:gd name="T42" fmla="*/ 107 w 708"/>
                <a:gd name="T43" fmla="*/ 75 h 576"/>
                <a:gd name="T44" fmla="*/ 111 w 708"/>
                <a:gd name="T45" fmla="*/ 71 h 576"/>
                <a:gd name="T46" fmla="*/ 116 w 708"/>
                <a:gd name="T47" fmla="*/ 66 h 576"/>
                <a:gd name="T48" fmla="*/ 121 w 708"/>
                <a:gd name="T49" fmla="*/ 59 h 576"/>
                <a:gd name="T50" fmla="*/ 126 w 708"/>
                <a:gd name="T51" fmla="*/ 51 h 576"/>
                <a:gd name="T52" fmla="*/ 121 w 708"/>
                <a:gd name="T53" fmla="*/ 44 h 576"/>
                <a:gd name="T54" fmla="*/ 117 w 708"/>
                <a:gd name="T55" fmla="*/ 37 h 576"/>
                <a:gd name="T56" fmla="*/ 114 w 708"/>
                <a:gd name="T57" fmla="*/ 33 h 576"/>
                <a:gd name="T58" fmla="*/ 110 w 708"/>
                <a:gd name="T59" fmla="*/ 29 h 576"/>
                <a:gd name="T60" fmla="*/ 105 w 708"/>
                <a:gd name="T61" fmla="*/ 25 h 576"/>
                <a:gd name="T62" fmla="*/ 102 w 708"/>
                <a:gd name="T63" fmla="*/ 21 h 576"/>
                <a:gd name="T64" fmla="*/ 98 w 708"/>
                <a:gd name="T65" fmla="*/ 19 h 576"/>
                <a:gd name="T66" fmla="*/ 94 w 708"/>
                <a:gd name="T67" fmla="*/ 15 h 576"/>
                <a:gd name="T68" fmla="*/ 90 w 708"/>
                <a:gd name="T69" fmla="*/ 13 h 576"/>
                <a:gd name="T70" fmla="*/ 85 w 708"/>
                <a:gd name="T71" fmla="*/ 11 h 576"/>
                <a:gd name="T72" fmla="*/ 80 w 708"/>
                <a:gd name="T73" fmla="*/ 7 h 576"/>
                <a:gd name="T74" fmla="*/ 74 w 708"/>
                <a:gd name="T75" fmla="*/ 5 h 576"/>
                <a:gd name="T76" fmla="*/ 68 w 708"/>
                <a:gd name="T77" fmla="*/ 3 h 576"/>
                <a:gd name="T78" fmla="*/ 62 w 708"/>
                <a:gd name="T79" fmla="*/ 2 h 576"/>
                <a:gd name="T80" fmla="*/ 56 w 708"/>
                <a:gd name="T81" fmla="*/ 1 h 576"/>
                <a:gd name="T82" fmla="*/ 49 w 708"/>
                <a:gd name="T83" fmla="*/ 1 h 576"/>
                <a:gd name="T84" fmla="*/ 45 w 708"/>
                <a:gd name="T85" fmla="*/ 1 h 576"/>
                <a:gd name="T86" fmla="*/ 40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83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109" name="Freeform 11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Freeform 1141"/>
              <p:cNvSpPr>
                <a:spLocks noChangeAspect="1"/>
              </p:cNvSpPr>
              <p:nvPr/>
            </p:nvSpPr>
            <p:spPr bwMode="auto">
              <a:xfrm>
                <a:off x="750" y="2327"/>
                <a:ext cx="76" cy="572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4" name="Line 1142"/>
            <p:cNvSpPr>
              <a:spLocks noChangeAspect="1" noChangeShapeType="1"/>
            </p:cNvSpPr>
            <p:nvPr/>
          </p:nvSpPr>
          <p:spPr bwMode="auto">
            <a:xfrm>
              <a:off x="3950" y="3433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1144"/>
            <p:cNvSpPr>
              <a:spLocks noChangeAspect="1" noChangeShapeType="1"/>
            </p:cNvSpPr>
            <p:nvPr/>
          </p:nvSpPr>
          <p:spPr bwMode="auto">
            <a:xfrm>
              <a:off x="4754" y="2586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1145"/>
            <p:cNvSpPr>
              <a:spLocks noChangeAspect="1" noChangeShapeType="1"/>
            </p:cNvSpPr>
            <p:nvPr/>
          </p:nvSpPr>
          <p:spPr bwMode="auto">
            <a:xfrm>
              <a:off x="4928" y="2850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5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9" name="Text Box 1157"/>
            <p:cNvSpPr txBox="1">
              <a:spLocks noChangeAspect="1" noChangeArrowheads="1"/>
            </p:cNvSpPr>
            <p:nvPr/>
          </p:nvSpPr>
          <p:spPr bwMode="auto">
            <a:xfrm>
              <a:off x="4735" y="138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0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2"/>
              <a:ext cx="5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102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en-US" altLang="zh-CN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4" name="Freeform 1162"/>
            <p:cNvSpPr>
              <a:spLocks noChangeAspect="1"/>
            </p:cNvSpPr>
            <p:nvPr/>
          </p:nvSpPr>
          <p:spPr bwMode="auto">
            <a:xfrm>
              <a:off x="4642" y="1852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Freeform 1163"/>
            <p:cNvSpPr>
              <a:spLocks noChangeAspect="1"/>
            </p:cNvSpPr>
            <p:nvPr/>
          </p:nvSpPr>
          <p:spPr bwMode="auto">
            <a:xfrm>
              <a:off x="4823" y="2044"/>
              <a:ext cx="40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40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Text Box 1166"/>
            <p:cNvSpPr txBox="1">
              <a:spLocks noChangeAspect="1" noChangeArrowheads="1"/>
            </p:cNvSpPr>
            <p:nvPr/>
          </p:nvSpPr>
          <p:spPr bwMode="auto">
            <a:xfrm>
              <a:off x="4673" y="3593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13" name="右箭头 75"/>
          <p:cNvSpPr>
            <a:spLocks noChangeArrowheads="1"/>
          </p:cNvSpPr>
          <p:nvPr/>
        </p:nvSpPr>
        <p:spPr bwMode="auto">
          <a:xfrm>
            <a:off x="7727142" y="2918174"/>
            <a:ext cx="10795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9505" y="260648"/>
            <a:ext cx="356826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800" b="1" dirty="0"/>
              <a:t>串行加法器</a:t>
            </a:r>
            <a:endParaRPr lang="en-US" altLang="zh-CN" sz="4800" b="1" dirty="0"/>
          </a:p>
        </p:txBody>
      </p:sp>
      <p:sp>
        <p:nvSpPr>
          <p:cNvPr id="29699" name="AutoShape 3"/>
          <p:cNvSpPr>
            <a:spLocks noGrp="1" noChangeArrowheads="1"/>
          </p:cNvSpPr>
          <p:nvPr>
            <p:ph idx="1"/>
          </p:nvPr>
        </p:nvSpPr>
        <p:spPr>
          <a:xfrm>
            <a:off x="1127448" y="1988840"/>
            <a:ext cx="4968552" cy="2675210"/>
          </a:xfrm>
        </p:spPr>
        <p:txBody>
          <a:bodyPr/>
          <a:lstStyle/>
          <a:p>
            <a:r>
              <a:rPr lang="en-US" altLang="zh-CN" dirty="0"/>
              <a:t>Delay of one adder</a:t>
            </a:r>
          </a:p>
          <a:p>
            <a:pPr lvl="1"/>
            <a:r>
              <a:rPr lang="en-US" altLang="zh-CN" dirty="0">
                <a:ea typeface="宋体" charset="-122"/>
              </a:rPr>
              <a:t>2 time units</a:t>
            </a:r>
          </a:p>
          <a:p>
            <a:r>
              <a:rPr lang="en-US" altLang="zh-CN" dirty="0"/>
              <a:t>Total delay for</a:t>
            </a:r>
          </a:p>
          <a:p>
            <a:pPr>
              <a:buFontTx/>
              <a:buNone/>
            </a:pPr>
            <a:r>
              <a:rPr lang="en-US" altLang="zh-CN" dirty="0"/>
              <a:t>	stages: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2n unit delays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512A845-20CB-6252-8476-527A2F1E3BF6}"/>
              </a:ext>
            </a:extLst>
          </p:cNvPr>
          <p:cNvGrpSpPr/>
          <p:nvPr/>
        </p:nvGrpSpPr>
        <p:grpSpPr>
          <a:xfrm>
            <a:off x="6528048" y="1844824"/>
            <a:ext cx="4724400" cy="4162425"/>
            <a:chOff x="5738810" y="1428737"/>
            <a:chExt cx="4724400" cy="4162425"/>
          </a:xfrm>
        </p:grpSpPr>
        <p:pic>
          <p:nvPicPr>
            <p:cNvPr id="29700" name="Picture 4" descr="delay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38810" y="1428737"/>
              <a:ext cx="4724400" cy="416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任意多边形 1"/>
            <p:cNvSpPr/>
            <p:nvPr/>
          </p:nvSpPr>
          <p:spPr bwMode="auto">
            <a:xfrm>
              <a:off x="6841115" y="1905918"/>
              <a:ext cx="2853728" cy="3459296"/>
            </a:xfrm>
            <a:custGeom>
              <a:avLst/>
              <a:gdLst>
                <a:gd name="connsiteX0" fmla="*/ 11377 w 2853728"/>
                <a:gd name="connsiteY0" fmla="*/ 0 h 3459296"/>
                <a:gd name="connsiteX1" fmla="*/ 11377 w 2853728"/>
                <a:gd name="connsiteY1" fmla="*/ 110169 h 3459296"/>
                <a:gd name="connsiteX2" fmla="*/ 22393 w 2853728"/>
                <a:gd name="connsiteY2" fmla="*/ 583894 h 3459296"/>
                <a:gd name="connsiteX3" fmla="*/ 275781 w 2853728"/>
                <a:gd name="connsiteY3" fmla="*/ 605928 h 3459296"/>
                <a:gd name="connsiteX4" fmla="*/ 672389 w 2853728"/>
                <a:gd name="connsiteY4" fmla="*/ 661012 h 3459296"/>
                <a:gd name="connsiteX5" fmla="*/ 694422 w 2853728"/>
                <a:gd name="connsiteY5" fmla="*/ 1002535 h 3459296"/>
                <a:gd name="connsiteX6" fmla="*/ 694422 w 2853728"/>
                <a:gd name="connsiteY6" fmla="*/ 1454227 h 3459296"/>
                <a:gd name="connsiteX7" fmla="*/ 749507 w 2853728"/>
                <a:gd name="connsiteY7" fmla="*/ 1542362 h 3459296"/>
                <a:gd name="connsiteX8" fmla="*/ 903743 w 2853728"/>
                <a:gd name="connsiteY8" fmla="*/ 1542362 h 3459296"/>
                <a:gd name="connsiteX9" fmla="*/ 1068996 w 2853728"/>
                <a:gd name="connsiteY9" fmla="*/ 1553378 h 3459296"/>
                <a:gd name="connsiteX10" fmla="*/ 1333401 w 2853728"/>
                <a:gd name="connsiteY10" fmla="*/ 1564395 h 3459296"/>
                <a:gd name="connsiteX11" fmla="*/ 1377468 w 2853728"/>
                <a:gd name="connsiteY11" fmla="*/ 1696598 h 3459296"/>
                <a:gd name="connsiteX12" fmla="*/ 1399502 w 2853728"/>
                <a:gd name="connsiteY12" fmla="*/ 2313542 h 3459296"/>
                <a:gd name="connsiteX13" fmla="*/ 1421536 w 2853728"/>
                <a:gd name="connsiteY13" fmla="*/ 2467778 h 3459296"/>
                <a:gd name="connsiteX14" fmla="*/ 1630856 w 2853728"/>
                <a:gd name="connsiteY14" fmla="*/ 2500829 h 3459296"/>
                <a:gd name="connsiteX15" fmla="*/ 1950345 w 2853728"/>
                <a:gd name="connsiteY15" fmla="*/ 2511846 h 3459296"/>
                <a:gd name="connsiteX16" fmla="*/ 2071531 w 2853728"/>
                <a:gd name="connsiteY16" fmla="*/ 2511846 h 3459296"/>
                <a:gd name="connsiteX17" fmla="*/ 2071531 w 2853728"/>
                <a:gd name="connsiteY17" fmla="*/ 2732183 h 3459296"/>
                <a:gd name="connsiteX18" fmla="*/ 2082548 w 2853728"/>
                <a:gd name="connsiteY18" fmla="*/ 3007605 h 3459296"/>
                <a:gd name="connsiteX19" fmla="*/ 2104581 w 2853728"/>
                <a:gd name="connsiteY19" fmla="*/ 3415229 h 3459296"/>
                <a:gd name="connsiteX20" fmla="*/ 2291868 w 2853728"/>
                <a:gd name="connsiteY20" fmla="*/ 3404212 h 3459296"/>
                <a:gd name="connsiteX21" fmla="*/ 2853728 w 2853728"/>
                <a:gd name="connsiteY21" fmla="*/ 3459296 h 3459296"/>
                <a:gd name="connsiteX22" fmla="*/ 2853728 w 2853728"/>
                <a:gd name="connsiteY22" fmla="*/ 3459296 h 345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3728" h="3459296">
                  <a:moveTo>
                    <a:pt x="11377" y="0"/>
                  </a:moveTo>
                  <a:cubicBezTo>
                    <a:pt x="10459" y="6426"/>
                    <a:pt x="9541" y="12853"/>
                    <a:pt x="11377" y="110169"/>
                  </a:cubicBezTo>
                  <a:cubicBezTo>
                    <a:pt x="13213" y="207485"/>
                    <a:pt x="-21674" y="501268"/>
                    <a:pt x="22393" y="583894"/>
                  </a:cubicBezTo>
                  <a:cubicBezTo>
                    <a:pt x="66460" y="666520"/>
                    <a:pt x="167448" y="593075"/>
                    <a:pt x="275781" y="605928"/>
                  </a:cubicBezTo>
                  <a:cubicBezTo>
                    <a:pt x="384114" y="618781"/>
                    <a:pt x="602616" y="594911"/>
                    <a:pt x="672389" y="661012"/>
                  </a:cubicBezTo>
                  <a:cubicBezTo>
                    <a:pt x="742163" y="727113"/>
                    <a:pt x="690750" y="870333"/>
                    <a:pt x="694422" y="1002535"/>
                  </a:cubicBezTo>
                  <a:cubicBezTo>
                    <a:pt x="698094" y="1134737"/>
                    <a:pt x="685241" y="1364256"/>
                    <a:pt x="694422" y="1454227"/>
                  </a:cubicBezTo>
                  <a:cubicBezTo>
                    <a:pt x="703603" y="1544198"/>
                    <a:pt x="714620" y="1527673"/>
                    <a:pt x="749507" y="1542362"/>
                  </a:cubicBezTo>
                  <a:cubicBezTo>
                    <a:pt x="784394" y="1557051"/>
                    <a:pt x="850495" y="1540526"/>
                    <a:pt x="903743" y="1542362"/>
                  </a:cubicBezTo>
                  <a:cubicBezTo>
                    <a:pt x="956991" y="1544198"/>
                    <a:pt x="1068996" y="1553378"/>
                    <a:pt x="1068996" y="1553378"/>
                  </a:cubicBezTo>
                  <a:cubicBezTo>
                    <a:pt x="1140606" y="1557050"/>
                    <a:pt x="1281989" y="1540525"/>
                    <a:pt x="1333401" y="1564395"/>
                  </a:cubicBezTo>
                  <a:cubicBezTo>
                    <a:pt x="1384813" y="1588265"/>
                    <a:pt x="1366451" y="1571740"/>
                    <a:pt x="1377468" y="1696598"/>
                  </a:cubicBezTo>
                  <a:cubicBezTo>
                    <a:pt x="1388485" y="1821456"/>
                    <a:pt x="1392157" y="2185012"/>
                    <a:pt x="1399502" y="2313542"/>
                  </a:cubicBezTo>
                  <a:cubicBezTo>
                    <a:pt x="1406847" y="2442072"/>
                    <a:pt x="1382977" y="2436563"/>
                    <a:pt x="1421536" y="2467778"/>
                  </a:cubicBezTo>
                  <a:cubicBezTo>
                    <a:pt x="1460095" y="2498993"/>
                    <a:pt x="1542721" y="2493484"/>
                    <a:pt x="1630856" y="2500829"/>
                  </a:cubicBezTo>
                  <a:cubicBezTo>
                    <a:pt x="1718991" y="2508174"/>
                    <a:pt x="1876899" y="2510010"/>
                    <a:pt x="1950345" y="2511846"/>
                  </a:cubicBezTo>
                  <a:cubicBezTo>
                    <a:pt x="2023791" y="2513682"/>
                    <a:pt x="2051333" y="2475123"/>
                    <a:pt x="2071531" y="2511846"/>
                  </a:cubicBezTo>
                  <a:cubicBezTo>
                    <a:pt x="2091729" y="2548569"/>
                    <a:pt x="2069695" y="2649557"/>
                    <a:pt x="2071531" y="2732183"/>
                  </a:cubicBezTo>
                  <a:cubicBezTo>
                    <a:pt x="2073367" y="2814809"/>
                    <a:pt x="2077040" y="2893764"/>
                    <a:pt x="2082548" y="3007605"/>
                  </a:cubicBezTo>
                  <a:cubicBezTo>
                    <a:pt x="2088056" y="3121446"/>
                    <a:pt x="2069694" y="3349128"/>
                    <a:pt x="2104581" y="3415229"/>
                  </a:cubicBezTo>
                  <a:cubicBezTo>
                    <a:pt x="2139468" y="3481330"/>
                    <a:pt x="2167010" y="3396867"/>
                    <a:pt x="2291868" y="3404212"/>
                  </a:cubicBezTo>
                  <a:cubicBezTo>
                    <a:pt x="2416726" y="3411557"/>
                    <a:pt x="2853728" y="3459296"/>
                    <a:pt x="2853728" y="3459296"/>
                  </a:cubicBezTo>
                  <a:lnTo>
                    <a:pt x="2853728" y="3459296"/>
                  </a:ln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406781" y="227104"/>
            <a:ext cx="5833235" cy="803275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并行进位加法器 </a:t>
            </a:r>
            <a:r>
              <a:rPr lang="en-US" altLang="zh-CN" b="1" dirty="0">
                <a:ea typeface="黑体" panose="02010609060101010101" pitchFamily="49" charset="-122"/>
              </a:rPr>
              <a:t>(CLA) </a:t>
            </a:r>
            <a:endParaRPr b="1" dirty="0">
              <a:ea typeface="黑体" panose="02010609060101010101" pitchFamily="49" charset="-122"/>
            </a:endParaRPr>
          </a:p>
        </p:txBody>
      </p:sp>
      <p:sp>
        <p:nvSpPr>
          <p:cNvPr id="41" name="AutoShape 3">
            <a:extLst>
              <a:ext uri="{FF2B5EF4-FFF2-40B4-BE49-F238E27FC236}">
                <a16:creationId xmlns:a16="http://schemas.microsoft.com/office/drawing/2014/main" id="{0051CCC9-E7DA-9192-82F8-587789D45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2383" y="3536101"/>
            <a:ext cx="7671615" cy="2218206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2000" dirty="0" err="1"/>
              <a:t>And,we</a:t>
            </a:r>
            <a:r>
              <a:rPr lang="en-US" altLang="zh-CN" sz="2000" dirty="0"/>
              <a:t> can further get:</a:t>
            </a:r>
          </a:p>
          <a:p>
            <a:pPr>
              <a:buFontTx/>
              <a:buNone/>
            </a:pPr>
            <a:r>
              <a:rPr lang="en-US" altLang="zh-CN" sz="2000" dirty="0" err="1"/>
              <a:t>C1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G0+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/>
              <a:t> ;</a:t>
            </a:r>
          </a:p>
          <a:p>
            <a:pPr>
              <a:buFontTx/>
              <a:buNone/>
            </a:pPr>
            <a:r>
              <a:rPr lang="en-US" altLang="zh-CN" sz="2000" dirty="0" err="1"/>
              <a:t>C2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+ 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 err="1"/>
              <a:t>C3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+ </a:t>
            </a:r>
            <a:r>
              <a:rPr lang="en-US" altLang="zh-CN" sz="2000" dirty="0" err="1">
                <a:solidFill>
                  <a:srgbClr val="00B0F0"/>
                </a:solidFill>
              </a:rPr>
              <a:t>P2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G2+P3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G1+P3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G0+</a:t>
            </a:r>
            <a:r>
              <a:rPr lang="en-US" altLang="zh-CN" sz="2000" dirty="0" err="1">
                <a:solidFill>
                  <a:srgbClr val="00B0F0"/>
                </a:solidFill>
              </a:rPr>
              <a:t>P3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P2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/>
              <a:t> </a:t>
            </a:r>
          </a:p>
        </p:txBody>
      </p:sp>
      <p:grpSp>
        <p:nvGrpSpPr>
          <p:cNvPr id="74" name="Group 1168"/>
          <p:cNvGrpSpPr>
            <a:grpSpLocks/>
          </p:cNvGrpSpPr>
          <p:nvPr/>
        </p:nvGrpSpPr>
        <p:grpSpPr bwMode="auto">
          <a:xfrm>
            <a:off x="8616280" y="2039481"/>
            <a:ext cx="2374900" cy="3336925"/>
            <a:chOff x="3710" y="1388"/>
            <a:chExt cx="1782" cy="2505"/>
          </a:xfrm>
        </p:grpSpPr>
        <p:grpSp>
          <p:nvGrpSpPr>
            <p:cNvPr id="75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107" name="Freeform 1134"/>
              <p:cNvSpPr>
                <a:spLocks noChangeAspect="1"/>
              </p:cNvSpPr>
              <p:nvPr/>
            </p:nvSpPr>
            <p:spPr bwMode="auto">
              <a:xfrm>
                <a:off x="815" y="2323"/>
                <a:ext cx="709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Freeform 1135"/>
              <p:cNvSpPr>
                <a:spLocks noChangeAspect="1"/>
              </p:cNvSpPr>
              <p:nvPr/>
            </p:nvSpPr>
            <p:spPr bwMode="auto">
              <a:xfrm>
                <a:off x="750" y="2308"/>
                <a:ext cx="76" cy="574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6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7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>
                <a:gd name="T0" fmla="*/ 0 w 708"/>
                <a:gd name="T1" fmla="*/ 0 h 576"/>
                <a:gd name="T2" fmla="*/ 3 w 708"/>
                <a:gd name="T3" fmla="*/ 7 h 576"/>
                <a:gd name="T4" fmla="*/ 7 w 708"/>
                <a:gd name="T5" fmla="*/ 17 h 576"/>
                <a:gd name="T6" fmla="*/ 10 w 708"/>
                <a:gd name="T7" fmla="*/ 28 h 576"/>
                <a:gd name="T8" fmla="*/ 12 w 708"/>
                <a:gd name="T9" fmla="*/ 41 h 576"/>
                <a:gd name="T10" fmla="*/ 13 w 708"/>
                <a:gd name="T11" fmla="*/ 51 h 576"/>
                <a:gd name="T12" fmla="*/ 12 w 708"/>
                <a:gd name="T13" fmla="*/ 60 h 576"/>
                <a:gd name="T14" fmla="*/ 11 w 708"/>
                <a:gd name="T15" fmla="*/ 71 h 576"/>
                <a:gd name="T16" fmla="*/ 8 w 708"/>
                <a:gd name="T17" fmla="*/ 82 h 576"/>
                <a:gd name="T18" fmla="*/ 5 w 708"/>
                <a:gd name="T19" fmla="*/ 91 h 576"/>
                <a:gd name="T20" fmla="*/ 0 w 708"/>
                <a:gd name="T21" fmla="*/ 102 h 576"/>
                <a:gd name="T22" fmla="*/ 37 w 708"/>
                <a:gd name="T23" fmla="*/ 102 h 576"/>
                <a:gd name="T24" fmla="*/ 53 w 708"/>
                <a:gd name="T25" fmla="*/ 102 h 576"/>
                <a:gd name="T26" fmla="*/ 61 w 708"/>
                <a:gd name="T27" fmla="*/ 101 h 576"/>
                <a:gd name="T28" fmla="*/ 67 w 708"/>
                <a:gd name="T29" fmla="*/ 100 h 576"/>
                <a:gd name="T30" fmla="*/ 73 w 708"/>
                <a:gd name="T31" fmla="*/ 98 h 576"/>
                <a:gd name="T32" fmla="*/ 79 w 708"/>
                <a:gd name="T33" fmla="*/ 95 h 576"/>
                <a:gd name="T34" fmla="*/ 86 w 708"/>
                <a:gd name="T35" fmla="*/ 92 h 576"/>
                <a:gd name="T36" fmla="*/ 93 w 708"/>
                <a:gd name="T37" fmla="*/ 87 h 576"/>
                <a:gd name="T38" fmla="*/ 98 w 708"/>
                <a:gd name="T39" fmla="*/ 84 h 576"/>
                <a:gd name="T40" fmla="*/ 102 w 708"/>
                <a:gd name="T41" fmla="*/ 79 h 576"/>
                <a:gd name="T42" fmla="*/ 107 w 708"/>
                <a:gd name="T43" fmla="*/ 75 h 576"/>
                <a:gd name="T44" fmla="*/ 111 w 708"/>
                <a:gd name="T45" fmla="*/ 71 h 576"/>
                <a:gd name="T46" fmla="*/ 116 w 708"/>
                <a:gd name="T47" fmla="*/ 66 h 576"/>
                <a:gd name="T48" fmla="*/ 121 w 708"/>
                <a:gd name="T49" fmla="*/ 59 h 576"/>
                <a:gd name="T50" fmla="*/ 126 w 708"/>
                <a:gd name="T51" fmla="*/ 51 h 576"/>
                <a:gd name="T52" fmla="*/ 121 w 708"/>
                <a:gd name="T53" fmla="*/ 44 h 576"/>
                <a:gd name="T54" fmla="*/ 117 w 708"/>
                <a:gd name="T55" fmla="*/ 37 h 576"/>
                <a:gd name="T56" fmla="*/ 114 w 708"/>
                <a:gd name="T57" fmla="*/ 33 h 576"/>
                <a:gd name="T58" fmla="*/ 110 w 708"/>
                <a:gd name="T59" fmla="*/ 29 h 576"/>
                <a:gd name="T60" fmla="*/ 105 w 708"/>
                <a:gd name="T61" fmla="*/ 25 h 576"/>
                <a:gd name="T62" fmla="*/ 102 w 708"/>
                <a:gd name="T63" fmla="*/ 21 h 576"/>
                <a:gd name="T64" fmla="*/ 98 w 708"/>
                <a:gd name="T65" fmla="*/ 19 h 576"/>
                <a:gd name="T66" fmla="*/ 94 w 708"/>
                <a:gd name="T67" fmla="*/ 15 h 576"/>
                <a:gd name="T68" fmla="*/ 90 w 708"/>
                <a:gd name="T69" fmla="*/ 13 h 576"/>
                <a:gd name="T70" fmla="*/ 85 w 708"/>
                <a:gd name="T71" fmla="*/ 11 h 576"/>
                <a:gd name="T72" fmla="*/ 80 w 708"/>
                <a:gd name="T73" fmla="*/ 7 h 576"/>
                <a:gd name="T74" fmla="*/ 74 w 708"/>
                <a:gd name="T75" fmla="*/ 5 h 576"/>
                <a:gd name="T76" fmla="*/ 68 w 708"/>
                <a:gd name="T77" fmla="*/ 3 h 576"/>
                <a:gd name="T78" fmla="*/ 62 w 708"/>
                <a:gd name="T79" fmla="*/ 2 h 576"/>
                <a:gd name="T80" fmla="*/ 56 w 708"/>
                <a:gd name="T81" fmla="*/ 1 h 576"/>
                <a:gd name="T82" fmla="*/ 49 w 708"/>
                <a:gd name="T83" fmla="*/ 1 h 576"/>
                <a:gd name="T84" fmla="*/ 45 w 708"/>
                <a:gd name="T85" fmla="*/ 1 h 576"/>
                <a:gd name="T86" fmla="*/ 40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79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105" name="Freeform 1140"/>
              <p:cNvSpPr>
                <a:spLocks noChangeAspect="1"/>
              </p:cNvSpPr>
              <p:nvPr/>
            </p:nvSpPr>
            <p:spPr bwMode="auto">
              <a:xfrm>
                <a:off x="816" y="2324"/>
                <a:ext cx="707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Freeform 1141"/>
              <p:cNvSpPr>
                <a:spLocks noChangeAspect="1"/>
              </p:cNvSpPr>
              <p:nvPr/>
            </p:nvSpPr>
            <p:spPr bwMode="auto">
              <a:xfrm>
                <a:off x="751" y="2324"/>
                <a:ext cx="76" cy="576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" name="Line 1142"/>
            <p:cNvSpPr>
              <a:spLocks noChangeAspect="1" noChangeShapeType="1"/>
            </p:cNvSpPr>
            <p:nvPr/>
          </p:nvSpPr>
          <p:spPr bwMode="auto">
            <a:xfrm>
              <a:off x="3949" y="3433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1144"/>
            <p:cNvSpPr>
              <a:spLocks noChangeAspect="1" noChangeShapeType="1"/>
            </p:cNvSpPr>
            <p:nvPr/>
          </p:nvSpPr>
          <p:spPr bwMode="auto">
            <a:xfrm>
              <a:off x="4753" y="2586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1145"/>
            <p:cNvSpPr>
              <a:spLocks noChangeAspect="1" noChangeShapeType="1"/>
            </p:cNvSpPr>
            <p:nvPr/>
          </p:nvSpPr>
          <p:spPr bwMode="auto">
            <a:xfrm>
              <a:off x="4929" y="2850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51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5" name="Text Box 1157"/>
            <p:cNvSpPr txBox="1">
              <a:spLocks noChangeAspect="1" noChangeArrowheads="1"/>
            </p:cNvSpPr>
            <p:nvPr/>
          </p:nvSpPr>
          <p:spPr bwMode="auto">
            <a:xfrm>
              <a:off x="4734" y="1388"/>
              <a:ext cx="37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6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2"/>
              <a:ext cx="35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2000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1"/>
              <a:ext cx="5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98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en-US" altLang="zh-CN" sz="2000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3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0" name="Freeform 1162"/>
            <p:cNvSpPr>
              <a:spLocks noChangeAspect="1"/>
            </p:cNvSpPr>
            <p:nvPr/>
          </p:nvSpPr>
          <p:spPr bwMode="auto">
            <a:xfrm>
              <a:off x="4641" y="1852"/>
              <a:ext cx="44" cy="37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Freeform 1163"/>
            <p:cNvSpPr>
              <a:spLocks noChangeAspect="1"/>
            </p:cNvSpPr>
            <p:nvPr/>
          </p:nvSpPr>
          <p:spPr bwMode="auto">
            <a:xfrm>
              <a:off x="4823" y="2043"/>
              <a:ext cx="43" cy="37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39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1166"/>
            <p:cNvSpPr txBox="1">
              <a:spLocks noChangeAspect="1" noChangeArrowheads="1"/>
            </p:cNvSpPr>
            <p:nvPr/>
          </p:nvSpPr>
          <p:spPr bwMode="auto">
            <a:xfrm>
              <a:off x="4672" y="3593"/>
              <a:ext cx="35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4" name="Group 79">
            <a:extLst>
              <a:ext uri="{FF2B5EF4-FFF2-40B4-BE49-F238E27FC236}">
                <a16:creationId xmlns:a16="http://schemas.microsoft.com/office/drawing/2014/main" id="{7B92C051-9533-C9B7-EADB-70368A424497}"/>
              </a:ext>
            </a:extLst>
          </p:cNvPr>
          <p:cNvGrpSpPr>
            <a:grpSpLocks/>
          </p:cNvGrpSpPr>
          <p:nvPr/>
        </p:nvGrpSpPr>
        <p:grpSpPr bwMode="auto">
          <a:xfrm>
            <a:off x="1223378" y="1758168"/>
            <a:ext cx="4918075" cy="534988"/>
            <a:chOff x="1123" y="1374"/>
            <a:chExt cx="3098" cy="337"/>
          </a:xfrm>
        </p:grpSpPr>
        <p:sp>
          <p:nvSpPr>
            <p:cNvPr id="5" name="Rectangle 80">
              <a:extLst>
                <a:ext uri="{FF2B5EF4-FFF2-40B4-BE49-F238E27FC236}">
                  <a16:creationId xmlns:a16="http://schemas.microsoft.com/office/drawing/2014/main" id="{46C1D608-1566-2836-A9CD-0E7ED85F4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Rectangle 81">
              <a:extLst>
                <a:ext uri="{FF2B5EF4-FFF2-40B4-BE49-F238E27FC236}">
                  <a16:creationId xmlns:a16="http://schemas.microsoft.com/office/drawing/2014/main" id="{437F7D74-0A2F-7DA9-A3DF-D60EF7895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Rectangle 82">
              <a:extLst>
                <a:ext uri="{FF2B5EF4-FFF2-40B4-BE49-F238E27FC236}">
                  <a16:creationId xmlns:a16="http://schemas.microsoft.com/office/drawing/2014/main" id="{CF781B86-E161-2F16-9EA9-04DE8F15F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Rectangle 83">
              <a:extLst>
                <a:ext uri="{FF2B5EF4-FFF2-40B4-BE49-F238E27FC236}">
                  <a16:creationId xmlns:a16="http://schemas.microsoft.com/office/drawing/2014/main" id="{77D1AEE1-3DB5-6CF4-4C66-4B2ACBFA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Rectangle 84">
              <a:extLst>
                <a:ext uri="{FF2B5EF4-FFF2-40B4-BE49-F238E27FC236}">
                  <a16:creationId xmlns:a16="http://schemas.microsoft.com/office/drawing/2014/main" id="{4193D597-948B-76E4-7950-23DADC5A8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Rectangle 85">
              <a:extLst>
                <a:ext uri="{FF2B5EF4-FFF2-40B4-BE49-F238E27FC236}">
                  <a16:creationId xmlns:a16="http://schemas.microsoft.com/office/drawing/2014/main" id="{A8236251-5C2D-6494-A1E2-078AB9A8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Rectangle 86">
              <a:extLst>
                <a:ext uri="{FF2B5EF4-FFF2-40B4-BE49-F238E27FC236}">
                  <a16:creationId xmlns:a16="http://schemas.microsoft.com/office/drawing/2014/main" id="{81877C53-667E-89B5-CE06-030D28BE6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39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Rectangle 87">
              <a:extLst>
                <a:ext uri="{FF2B5EF4-FFF2-40B4-BE49-F238E27FC236}">
                  <a16:creationId xmlns:a16="http://schemas.microsoft.com/office/drawing/2014/main" id="{34FBF533-1654-56DB-EA43-BA3B2B11D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399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75BCCFC7-4B3D-0EB1-5B91-E397703E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1399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Rectangle 89">
              <a:extLst>
                <a:ext uri="{FF2B5EF4-FFF2-40B4-BE49-F238E27FC236}">
                  <a16:creationId xmlns:a16="http://schemas.microsoft.com/office/drawing/2014/main" id="{00971BC3-FBD9-7A5B-923D-0AAB5A992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139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Rectangle 90">
              <a:extLst>
                <a:ext uri="{FF2B5EF4-FFF2-40B4-BE49-F238E27FC236}">
                  <a16:creationId xmlns:a16="http://schemas.microsoft.com/office/drawing/2014/main" id="{98F5A87B-AE6D-DA4A-AB16-1A4AF9CB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99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Rectangle 91">
              <a:extLst>
                <a:ext uri="{FF2B5EF4-FFF2-40B4-BE49-F238E27FC236}">
                  <a16:creationId xmlns:a16="http://schemas.microsoft.com/office/drawing/2014/main" id="{481CC36F-B2B1-C0CC-9AA5-0047D4041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1399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Rectangle 92">
              <a:extLst>
                <a:ext uri="{FF2B5EF4-FFF2-40B4-BE49-F238E27FC236}">
                  <a16:creationId xmlns:a16="http://schemas.microsoft.com/office/drawing/2014/main" id="{76967B6A-9F7E-2BAD-82A5-2D6A47FC2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137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Rectangle 93">
              <a:extLst>
                <a:ext uri="{FF2B5EF4-FFF2-40B4-BE49-F238E27FC236}">
                  <a16:creationId xmlns:a16="http://schemas.microsoft.com/office/drawing/2014/main" id="{15C982F8-2941-2A68-C8B4-05F86FBF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374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Å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Rectangle 94">
              <a:extLst>
                <a:ext uri="{FF2B5EF4-FFF2-40B4-BE49-F238E27FC236}">
                  <a16:creationId xmlns:a16="http://schemas.microsoft.com/office/drawing/2014/main" id="{F5ED3D11-FCF1-54E3-0076-BDDCF812A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137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Group 95">
            <a:extLst>
              <a:ext uri="{FF2B5EF4-FFF2-40B4-BE49-F238E27FC236}">
                <a16:creationId xmlns:a16="http://schemas.microsoft.com/office/drawing/2014/main" id="{FEFC2154-E474-1704-39A8-C139D9D234D4}"/>
              </a:ext>
            </a:extLst>
          </p:cNvPr>
          <p:cNvGrpSpPr>
            <a:grpSpLocks/>
          </p:cNvGrpSpPr>
          <p:nvPr/>
        </p:nvGrpSpPr>
        <p:grpSpPr bwMode="auto">
          <a:xfrm>
            <a:off x="1183690" y="2334431"/>
            <a:ext cx="5889565" cy="561438"/>
            <a:chOff x="1098" y="1944"/>
            <a:chExt cx="3573" cy="312"/>
          </a:xfrm>
        </p:grpSpPr>
        <p:sp>
          <p:nvSpPr>
            <p:cNvPr id="21" name="Rectangle 96">
              <a:extLst>
                <a:ext uri="{FF2B5EF4-FFF2-40B4-BE49-F238E27FC236}">
                  <a16:creationId xmlns:a16="http://schemas.microsoft.com/office/drawing/2014/main" id="{E76F15A3-2D91-9E69-5959-E59FBD25C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Rectangle 97">
              <a:extLst>
                <a:ext uri="{FF2B5EF4-FFF2-40B4-BE49-F238E27FC236}">
                  <a16:creationId xmlns:a16="http://schemas.microsoft.com/office/drawing/2014/main" id="{B1AF3F1A-6F2E-59F5-79E1-602AAC38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Rectangle 98">
              <a:extLst>
                <a:ext uri="{FF2B5EF4-FFF2-40B4-BE49-F238E27FC236}">
                  <a16:creationId xmlns:a16="http://schemas.microsoft.com/office/drawing/2014/main" id="{164956F4-BBA2-B9D2-3991-88097847A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Rectangle 99">
              <a:extLst>
                <a:ext uri="{FF2B5EF4-FFF2-40B4-BE49-F238E27FC236}">
                  <a16:creationId xmlns:a16="http://schemas.microsoft.com/office/drawing/2014/main" id="{06BAB556-26BE-F653-447C-0229D3D4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2068"/>
              <a:ext cx="8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Rectangle 100">
              <a:extLst>
                <a:ext uri="{FF2B5EF4-FFF2-40B4-BE49-F238E27FC236}">
                  <a16:creationId xmlns:a16="http://schemas.microsoft.com/office/drawing/2014/main" id="{841B30E8-843F-7525-7AFD-1390540A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Rectangle 101">
              <a:extLst>
                <a:ext uri="{FF2B5EF4-FFF2-40B4-BE49-F238E27FC236}">
                  <a16:creationId xmlns:a16="http://schemas.microsoft.com/office/drawing/2014/main" id="{8367A3D8-A084-A538-041E-C07F26D5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Rectangle 102">
              <a:extLst>
                <a:ext uri="{FF2B5EF4-FFF2-40B4-BE49-F238E27FC236}">
                  <a16:creationId xmlns:a16="http://schemas.microsoft.com/office/drawing/2014/main" id="{349FDEFD-5EA2-0404-F1D3-C89C6BEF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Rectangle 103">
              <a:extLst>
                <a:ext uri="{FF2B5EF4-FFF2-40B4-BE49-F238E27FC236}">
                  <a16:creationId xmlns:a16="http://schemas.microsoft.com/office/drawing/2014/main" id="{11658E65-6757-4F4E-5B28-59029A0D2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Rectangle 104">
              <a:extLst>
                <a:ext uri="{FF2B5EF4-FFF2-40B4-BE49-F238E27FC236}">
                  <a16:creationId xmlns:a16="http://schemas.microsoft.com/office/drawing/2014/main" id="{AC8CEE44-D199-B858-38F6-7E05CC14A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Rectangle 105">
              <a:extLst>
                <a:ext uri="{FF2B5EF4-FFF2-40B4-BE49-F238E27FC236}">
                  <a16:creationId xmlns:a16="http://schemas.microsoft.com/office/drawing/2014/main" id="{05EAA5C0-BE0F-D79E-3B94-900B1B4D5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1969"/>
              <a:ext cx="13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Rectangle 106">
              <a:extLst>
                <a:ext uri="{FF2B5EF4-FFF2-40B4-BE49-F238E27FC236}">
                  <a16:creationId xmlns:a16="http://schemas.microsoft.com/office/drawing/2014/main" id="{43DFE2AE-E83E-0C15-8FF6-EB28FC212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969"/>
              <a:ext cx="16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Rectangle 107">
              <a:extLst>
                <a:ext uri="{FF2B5EF4-FFF2-40B4-BE49-F238E27FC236}">
                  <a16:creationId xmlns:a16="http://schemas.microsoft.com/office/drawing/2014/main" id="{F5BC0E90-294A-E82D-F9E8-99B07013D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Rectangle 108">
              <a:extLst>
                <a:ext uri="{FF2B5EF4-FFF2-40B4-BE49-F238E27FC236}">
                  <a16:creationId xmlns:a16="http://schemas.microsoft.com/office/drawing/2014/main" id="{CAFFD62A-FAB4-F5E1-AF0D-52C6C1E03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Rectangle 109">
              <a:extLst>
                <a:ext uri="{FF2B5EF4-FFF2-40B4-BE49-F238E27FC236}">
                  <a16:creationId xmlns:a16="http://schemas.microsoft.com/office/drawing/2014/main" id="{A9EC603B-5B30-8844-7D3C-7C85DE1E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969"/>
              <a:ext cx="13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Rectangle 110">
              <a:extLst>
                <a:ext uri="{FF2B5EF4-FFF2-40B4-BE49-F238E27FC236}">
                  <a16:creationId xmlns:a16="http://schemas.microsoft.com/office/drawing/2014/main" id="{B6E9D466-DA51-6BA5-DA88-4D7B2597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969"/>
              <a:ext cx="12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Rectangle 111">
              <a:extLst>
                <a:ext uri="{FF2B5EF4-FFF2-40B4-BE49-F238E27FC236}">
                  <a16:creationId xmlns:a16="http://schemas.microsoft.com/office/drawing/2014/main" id="{E2724356-95FC-7482-1611-E4002B57F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Rectangle 112">
              <a:extLst>
                <a:ext uri="{FF2B5EF4-FFF2-40B4-BE49-F238E27FC236}">
                  <a16:creationId xmlns:a16="http://schemas.microsoft.com/office/drawing/2014/main" id="{6DE1CDA4-B754-0F22-6B6A-2A118CC2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" name="Rectangle 113">
              <a:extLst>
                <a:ext uri="{FF2B5EF4-FFF2-40B4-BE49-F238E27FC236}">
                  <a16:creationId xmlns:a16="http://schemas.microsoft.com/office/drawing/2014/main" id="{2650F488-D4A7-EF4E-B178-AD72DED34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1944"/>
              <a:ext cx="16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Å</a:t>
              </a:r>
              <a:endParaRPr kumimoji="0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Rectangle 114">
              <a:extLst>
                <a:ext uri="{FF2B5EF4-FFF2-40B4-BE49-F238E27FC236}">
                  <a16:creationId xmlns:a16="http://schemas.microsoft.com/office/drawing/2014/main" id="{6A47F95E-0D3B-A673-CAFF-15B9B0B7B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Rectangle 115">
              <a:extLst>
                <a:ext uri="{FF2B5EF4-FFF2-40B4-BE49-F238E27FC236}">
                  <a16:creationId xmlns:a16="http://schemas.microsoft.com/office/drawing/2014/main" id="{A0679F15-5C7B-75D3-F9BA-84F6DD218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2048"/>
              <a:ext cx="9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7763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90" y="559447"/>
            <a:ext cx="5824810" cy="558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5226" y="6497638"/>
            <a:ext cx="612775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7A2A2CA-CF21-4233-82C5-F87592A12F63}" type="slidenum">
              <a:rPr lang="en-US" altLang="zh-CN" sz="1400" b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b="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756" name="AutoShape 5"/>
          <p:cNvSpPr>
            <a:spLocks noChangeArrowheads="1"/>
          </p:cNvSpPr>
          <p:nvPr/>
        </p:nvSpPr>
        <p:spPr bwMode="auto">
          <a:xfrm>
            <a:off x="1524000" y="3641726"/>
            <a:ext cx="1987550" cy="1135063"/>
          </a:xfrm>
          <a:prstGeom prst="wedgeEllipseCallout">
            <a:avLst>
              <a:gd name="adj1" fmla="val 221852"/>
              <a:gd name="adj2" fmla="val -303282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partial full adder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4128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6" name="Group 17"/>
          <p:cNvGrpSpPr>
            <a:grpSpLocks/>
          </p:cNvGrpSpPr>
          <p:nvPr/>
        </p:nvGrpSpPr>
        <p:grpSpPr bwMode="auto">
          <a:xfrm>
            <a:off x="7114861" y="2590878"/>
            <a:ext cx="5056187" cy="1884363"/>
            <a:chOff x="2258" y="856"/>
            <a:chExt cx="3180" cy="1187"/>
          </a:xfrm>
        </p:grpSpPr>
        <p:sp>
          <p:nvSpPr>
            <p:cNvPr id="76807" name="Rectangle 4"/>
            <p:cNvSpPr>
              <a:spLocks noChangeArrowheads="1"/>
            </p:cNvSpPr>
            <p:nvPr/>
          </p:nvSpPr>
          <p:spPr bwMode="auto">
            <a:xfrm>
              <a:off x="2448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08" name="Rectangle 5"/>
            <p:cNvSpPr>
              <a:spLocks noChangeArrowheads="1"/>
            </p:cNvSpPr>
            <p:nvPr/>
          </p:nvSpPr>
          <p:spPr bwMode="auto">
            <a:xfrm>
              <a:off x="3170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09" name="Rectangle 6"/>
            <p:cNvSpPr>
              <a:spLocks noChangeArrowheads="1"/>
            </p:cNvSpPr>
            <p:nvPr/>
          </p:nvSpPr>
          <p:spPr bwMode="auto">
            <a:xfrm>
              <a:off x="3893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0" name="Rectangle 7"/>
            <p:cNvSpPr>
              <a:spLocks noChangeArrowheads="1"/>
            </p:cNvSpPr>
            <p:nvPr/>
          </p:nvSpPr>
          <p:spPr bwMode="auto">
            <a:xfrm>
              <a:off x="4616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1" name="Rectangle 8"/>
            <p:cNvSpPr>
              <a:spLocks noChangeArrowheads="1"/>
            </p:cNvSpPr>
            <p:nvPr/>
          </p:nvSpPr>
          <p:spPr bwMode="auto">
            <a:xfrm>
              <a:off x="2440" y="1056"/>
              <a:ext cx="2848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b="0" u="sng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2" name="Rectangle 9"/>
            <p:cNvSpPr>
              <a:spLocks noChangeArrowheads="1"/>
            </p:cNvSpPr>
            <p:nvPr/>
          </p:nvSpPr>
          <p:spPr bwMode="auto">
            <a:xfrm>
              <a:off x="3538" y="1592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3" name="Text Box 10"/>
            <p:cNvSpPr txBox="1">
              <a:spLocks noChangeArrowheads="1"/>
            </p:cNvSpPr>
            <p:nvPr/>
          </p:nvSpPr>
          <p:spPr bwMode="auto">
            <a:xfrm flipH="1">
              <a:off x="5282" y="1001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4" name="Line 11"/>
            <p:cNvSpPr>
              <a:spLocks noChangeShapeType="1"/>
            </p:cNvSpPr>
            <p:nvPr/>
          </p:nvSpPr>
          <p:spPr bwMode="auto">
            <a:xfrm flipH="1" flipV="1">
              <a:off x="2504" y="856"/>
              <a:ext cx="0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Text Box 12"/>
            <p:cNvSpPr txBox="1">
              <a:spLocks noChangeArrowheads="1"/>
            </p:cNvSpPr>
            <p:nvPr/>
          </p:nvSpPr>
          <p:spPr bwMode="auto">
            <a:xfrm flipH="1">
              <a:off x="2258" y="1009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6" name="Text Box 13"/>
            <p:cNvSpPr txBox="1">
              <a:spLocks noChangeArrowheads="1"/>
            </p:cNvSpPr>
            <p:nvPr/>
          </p:nvSpPr>
          <p:spPr bwMode="auto">
            <a:xfrm flipH="1">
              <a:off x="3754" y="1793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7" name="Text Box 14"/>
            <p:cNvSpPr txBox="1">
              <a:spLocks noChangeArrowheads="1"/>
            </p:cNvSpPr>
            <p:nvPr/>
          </p:nvSpPr>
          <p:spPr bwMode="auto">
            <a:xfrm flipH="1">
              <a:off x="4858" y="145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8" name="Text Box 15"/>
            <p:cNvSpPr txBox="1">
              <a:spLocks noChangeArrowheads="1"/>
            </p:cNvSpPr>
            <p:nvPr/>
          </p:nvSpPr>
          <p:spPr bwMode="auto">
            <a:xfrm flipH="1">
              <a:off x="2706" y="145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9" name="Freeform 16"/>
            <p:cNvSpPr>
              <a:spLocks/>
            </p:cNvSpPr>
            <p:nvPr/>
          </p:nvSpPr>
          <p:spPr bwMode="auto">
            <a:xfrm>
              <a:off x="2460" y="912"/>
              <a:ext cx="2825" cy="835"/>
            </a:xfrm>
            <a:custGeom>
              <a:avLst/>
              <a:gdLst>
                <a:gd name="T0" fmla="*/ 2772 w 2825"/>
                <a:gd name="T1" fmla="*/ 72 h 835"/>
                <a:gd name="T2" fmla="*/ 2740 w 2825"/>
                <a:gd name="T3" fmla="*/ 440 h 835"/>
                <a:gd name="T4" fmla="*/ 2260 w 2825"/>
                <a:gd name="T5" fmla="*/ 488 h 835"/>
                <a:gd name="T6" fmla="*/ 2148 w 2825"/>
                <a:gd name="T7" fmla="*/ 624 h 835"/>
                <a:gd name="T8" fmla="*/ 1660 w 2825"/>
                <a:gd name="T9" fmla="*/ 632 h 835"/>
                <a:gd name="T10" fmla="*/ 1396 w 2825"/>
                <a:gd name="T11" fmla="*/ 832 h 835"/>
                <a:gd name="T12" fmla="*/ 1172 w 2825"/>
                <a:gd name="T13" fmla="*/ 648 h 835"/>
                <a:gd name="T14" fmla="*/ 724 w 2825"/>
                <a:gd name="T15" fmla="*/ 632 h 835"/>
                <a:gd name="T16" fmla="*/ 652 w 2825"/>
                <a:gd name="T17" fmla="*/ 512 h 835"/>
                <a:gd name="T18" fmla="*/ 100 w 2825"/>
                <a:gd name="T19" fmla="*/ 472 h 835"/>
                <a:gd name="T20" fmla="*/ 52 w 2825"/>
                <a:gd name="T21" fmla="*/ 0 h 8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25"/>
                <a:gd name="T34" fmla="*/ 0 h 835"/>
                <a:gd name="T35" fmla="*/ 2825 w 2825"/>
                <a:gd name="T36" fmla="*/ 835 h 8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25" h="835">
                  <a:moveTo>
                    <a:pt x="2772" y="72"/>
                  </a:moveTo>
                  <a:cubicBezTo>
                    <a:pt x="2767" y="133"/>
                    <a:pt x="2825" y="371"/>
                    <a:pt x="2740" y="440"/>
                  </a:cubicBezTo>
                  <a:cubicBezTo>
                    <a:pt x="2655" y="509"/>
                    <a:pt x="2359" y="457"/>
                    <a:pt x="2260" y="488"/>
                  </a:cubicBezTo>
                  <a:cubicBezTo>
                    <a:pt x="2161" y="519"/>
                    <a:pt x="2248" y="600"/>
                    <a:pt x="2148" y="624"/>
                  </a:cubicBezTo>
                  <a:cubicBezTo>
                    <a:pt x="2048" y="648"/>
                    <a:pt x="1785" y="597"/>
                    <a:pt x="1660" y="632"/>
                  </a:cubicBezTo>
                  <a:cubicBezTo>
                    <a:pt x="1535" y="667"/>
                    <a:pt x="1477" y="829"/>
                    <a:pt x="1396" y="832"/>
                  </a:cubicBezTo>
                  <a:cubicBezTo>
                    <a:pt x="1315" y="835"/>
                    <a:pt x="1284" y="681"/>
                    <a:pt x="1172" y="648"/>
                  </a:cubicBezTo>
                  <a:cubicBezTo>
                    <a:pt x="1060" y="615"/>
                    <a:pt x="811" y="655"/>
                    <a:pt x="724" y="632"/>
                  </a:cubicBezTo>
                  <a:cubicBezTo>
                    <a:pt x="637" y="609"/>
                    <a:pt x="756" y="539"/>
                    <a:pt x="652" y="512"/>
                  </a:cubicBezTo>
                  <a:cubicBezTo>
                    <a:pt x="548" y="485"/>
                    <a:pt x="200" y="557"/>
                    <a:pt x="100" y="472"/>
                  </a:cubicBezTo>
                  <a:cubicBezTo>
                    <a:pt x="0" y="387"/>
                    <a:pt x="62" y="98"/>
                    <a:pt x="5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3E44CB3-11AB-832C-5286-C02899818D1F}"/>
              </a:ext>
            </a:extLst>
          </p:cNvPr>
          <p:cNvSpPr txBox="1"/>
          <p:nvPr/>
        </p:nvSpPr>
        <p:spPr>
          <a:xfrm>
            <a:off x="623392" y="90872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FFFF00"/>
                </a:highlight>
              </a:rPr>
              <a:t>内部并行，组间串行</a:t>
            </a:r>
          </a:p>
        </p:txBody>
      </p:sp>
      <p:pic>
        <p:nvPicPr>
          <p:cNvPr id="9" name="Picture 4" descr="delay6">
            <a:extLst>
              <a:ext uri="{FF2B5EF4-FFF2-40B4-BE49-F238E27FC236}">
                <a16:creationId xmlns:a16="http://schemas.microsoft.com/office/drawing/2014/main" id="{838111BF-F493-FF3C-B2A4-7C175D6D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922" y="2035183"/>
            <a:ext cx="6078458" cy="277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30467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496" y="188640"/>
            <a:ext cx="5386398" cy="7620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-122"/>
              </a:rPr>
              <a:t>Carry-Skip Adders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863391" y="1124744"/>
            <a:ext cx="8358246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With </a:t>
            </a:r>
            <a:r>
              <a:rPr lang="en-US" altLang="zh-CN" sz="2400" dirty="0" err="1"/>
              <a:t>CMOS</a:t>
            </a:r>
            <a:r>
              <a:rPr lang="en-US" altLang="zh-CN" sz="2400" dirty="0"/>
              <a:t> Implementation – Carry Skip Adder’s speed </a:t>
            </a:r>
            <a:br>
              <a:rPr lang="en-US" altLang="zh-CN" sz="2400" dirty="0"/>
            </a:br>
            <a:r>
              <a:rPr lang="en-US" altLang="zh-CN" sz="2400" dirty="0"/>
              <a:t>	Comparable to </a:t>
            </a:r>
            <a:r>
              <a:rPr lang="en-US" altLang="zh-CN" sz="2400" dirty="0" err="1"/>
              <a:t>CLA</a:t>
            </a:r>
            <a:endParaRPr lang="en-US" altLang="zh-CN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 Less Area/Power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 Based on Observation that Carry Process Can “Skip” Stage</a:t>
            </a:r>
            <a:br>
              <a:rPr lang="en-US" altLang="zh-CN" sz="2400" dirty="0"/>
            </a:br>
            <a:r>
              <a:rPr lang="en-US" altLang="zh-CN" sz="2400" dirty="0"/>
              <a:t>	for Which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i </a:t>
            </a:r>
            <a:r>
              <a:rPr lang="en-US" altLang="zh-CN" sz="2400" dirty="0">
                <a:sym typeface="Symbol" pitchFamily="18" charset="2"/>
              </a:rPr>
              <a:t> </a:t>
            </a:r>
            <a:r>
              <a:rPr lang="en-US" altLang="zh-CN" sz="2400" i="1" dirty="0" err="1">
                <a:sym typeface="Symbol" pitchFamily="18" charset="2"/>
              </a:rPr>
              <a:t>y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 (that is </a:t>
            </a:r>
            <a:r>
              <a:rPr lang="en-US" altLang="zh-CN" sz="2400" i="1" dirty="0">
                <a:sym typeface="Symbol" pitchFamily="18" charset="2"/>
              </a:rPr>
              <a:t>p</a:t>
            </a:r>
            <a:r>
              <a:rPr lang="en-US" altLang="zh-CN" sz="2400" baseline="-25000" dirty="0">
                <a:sym typeface="Symbol" pitchFamily="18" charset="2"/>
              </a:rPr>
              <a:t>i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i="1" dirty="0" err="1">
                <a:sym typeface="Symbol" pitchFamily="18" charset="2"/>
              </a:rPr>
              <a:t>x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dirty="0" err="1">
                <a:sym typeface="Symbol" pitchFamily="18" charset="2"/>
              </a:rPr>
              <a:t></a:t>
            </a:r>
            <a:r>
              <a:rPr lang="en-US" altLang="zh-CN" sz="2400" i="1" dirty="0" err="1">
                <a:sym typeface="Symbol" pitchFamily="18" charset="2"/>
              </a:rPr>
              <a:t>y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baseline="-250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= 1)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Adder of 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 stages Divided into Stages of Selected Lengths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           With Simple Ripple Carry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Each Group Generates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“Group Carry-Propagate”=1 if all </a:t>
            </a:r>
            <a:r>
              <a:rPr lang="en-US" altLang="zh-CN" sz="24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=1</a:t>
            </a:r>
            <a:b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CN" sz="2400" dirty="0">
                <a:sym typeface="Symbol" pitchFamily="18" charset="2"/>
              </a:rPr>
              <a:t>           This Signal Allows Incoming Carry to “Skip” Stages within</a:t>
            </a:r>
            <a:br>
              <a:rPr lang="en-US" altLang="zh-CN" sz="2400" dirty="0">
                <a:sym typeface="Symbol" pitchFamily="18" charset="2"/>
              </a:rPr>
            </a:br>
            <a:r>
              <a:rPr lang="en-US" altLang="zh-CN" sz="2400" dirty="0">
                <a:sym typeface="Symbol" pitchFamily="18" charset="2"/>
              </a:rPr>
              <a:t>           Group and Generate Carry-out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it mean if  </a:t>
            </a:r>
            <a:r>
              <a:rPr lang="en-US" altLang="zh-CN" u="sng" dirty="0">
                <a:solidFill>
                  <a:srgbClr val="0000FF"/>
                </a:solidFill>
              </a:rPr>
              <a:t>ALL Pi = 1 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9536" y="1268761"/>
            <a:ext cx="82237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c1 = g0 + (p0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c2 = g1 + p1*c1 = g1 + (p1 * g0) + (p1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c3 = g2 + p2*c2 = g2 + (p2 * g1) + (p2 * p1 * g0) + (p2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c4 = g3 + p3*c3 = g3 + (p3 * g2) + (p3 * p2 * g1)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+(p3 * p2 * p1 * g0) + (p3 * 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19536" y="3429000"/>
            <a:ext cx="602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gi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ai</a:t>
            </a:r>
            <a:r>
              <a:rPr lang="en-US" altLang="zh-CN" dirty="0">
                <a:solidFill>
                  <a:srgbClr val="0000FF"/>
                </a:solidFill>
              </a:rPr>
              <a:t> * bi             pi= </a:t>
            </a:r>
            <a:r>
              <a:rPr lang="en-US" altLang="zh-CN" dirty="0" err="1">
                <a:solidFill>
                  <a:srgbClr val="0000FF"/>
                </a:solidFill>
              </a:rPr>
              <a:t>ai</a:t>
            </a:r>
            <a:r>
              <a:rPr lang="en-US" altLang="zh-CN" dirty="0">
                <a:solidFill>
                  <a:srgbClr val="0000FF"/>
                </a:solidFill>
              </a:rPr>
              <a:t> + bi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9537" y="4266185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Pi = 1 then it can be know that  </a:t>
            </a:r>
            <a:r>
              <a:rPr lang="en-US" altLang="zh-CN" dirty="0" err="1"/>
              <a:t>Gi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40965" y="5103371"/>
            <a:ext cx="8223726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So, </a:t>
            </a:r>
            <a:r>
              <a:rPr lang="en-US" altLang="zh-CN" sz="2000" dirty="0"/>
              <a:t>c4 = g3 + p3*c3 = g3 + (p3 * g2) + (p3 * p2 * g1)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+(p3 * p2 * p1 * g0) + (p3 * 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pPr>
              <a:buFontTx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>
                <a:solidFill>
                  <a:srgbClr val="FF0000"/>
                </a:solidFill>
              </a:rPr>
              <a:t>= c0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6756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Carry skip adder</a:t>
            </a:r>
          </a:p>
        </p:txBody>
      </p:sp>
      <p:sp>
        <p:nvSpPr>
          <p:cNvPr id="3891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Accelerating the carry by skipping the interior blocks</a:t>
            </a:r>
          </a:p>
          <a:p>
            <a:r>
              <a:rPr lang="en-US" altLang="zh-CN" sz="2400" dirty="0"/>
              <a:t>Optimal speed with no-equal distribution of block length</a:t>
            </a:r>
          </a:p>
        </p:txBody>
      </p:sp>
      <p:pic>
        <p:nvPicPr>
          <p:cNvPr id="38916" name="Picture 4" descr="ad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2786058"/>
            <a:ext cx="7086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binary 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2336" cy="3835623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altLang="zh-CN" sz="2400" dirty="0"/>
              <a:t>The following 4-bit binary integer What does it mean?</a:t>
            </a:r>
            <a:r>
              <a:rPr lang="en-US" altLang="zh-CN" dirty="0"/>
              <a:t> </a:t>
            </a:r>
          </a:p>
          <a:p>
            <a:pPr algn="ctr">
              <a:spcBef>
                <a:spcPts val="300"/>
              </a:spcBef>
              <a:buNone/>
              <a:defRPr/>
            </a:pPr>
            <a:r>
              <a:rPr lang="en-US" altLang="zh-CN" dirty="0"/>
              <a:t>1001</a:t>
            </a:r>
            <a:r>
              <a:rPr lang="en-US" altLang="zh-CN" baseline="-25000" dirty="0"/>
              <a:t>2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latin typeface="GBK-FanTiHei39" charset="0"/>
              </a:rPr>
              <a:t>Don’t know!		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buNone/>
              <a:defRPr/>
            </a:pPr>
            <a:endParaRPr lang="en-US" altLang="zh-CN" dirty="0"/>
          </a:p>
          <a:p>
            <a:pPr>
              <a:spcBef>
                <a:spcPts val="300"/>
              </a:spcBef>
              <a:defRPr/>
            </a:pPr>
            <a:r>
              <a:rPr lang="en-US" altLang="zh-CN" sz="2600" dirty="0">
                <a:solidFill>
                  <a:srgbClr val="FF0000"/>
                </a:solidFill>
              </a:rPr>
              <a:t>Integer representation of different methods have different meaning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/>
              <a:t>Unsigned 			      1001</a:t>
            </a:r>
            <a:r>
              <a:rPr lang="en-US" altLang="zh-CN" baseline="-25000" dirty="0"/>
              <a:t>2</a:t>
            </a:r>
            <a:r>
              <a:rPr lang="en-US" altLang="zh-CN" dirty="0"/>
              <a:t>=9</a:t>
            </a:r>
            <a:r>
              <a:rPr lang="en-US" altLang="zh-CN" baseline="-25000" dirty="0"/>
              <a:t>10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/>
              <a:t>Signed				      1001</a:t>
            </a:r>
            <a:r>
              <a:rPr lang="en-US" altLang="zh-CN" baseline="-25000" dirty="0"/>
              <a:t>2</a:t>
            </a:r>
            <a:r>
              <a:rPr lang="en-US" altLang="zh-CN" dirty="0"/>
              <a:t>=-1</a:t>
            </a:r>
            <a:r>
              <a:rPr lang="en-US" altLang="zh-CN" baseline="-25000" dirty="0"/>
              <a:t>10</a:t>
            </a:r>
            <a:r>
              <a:rPr lang="en-US" altLang="zh-CN" dirty="0"/>
              <a:t> or -7</a:t>
            </a:r>
            <a:r>
              <a:rPr lang="en-US" altLang="zh-CN" baseline="-25000" dirty="0"/>
              <a:t>10 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80B919-88CB-8150-5B90-8F4DA1FE7AA4}"/>
              </a:ext>
            </a:extLst>
          </p:cNvPr>
          <p:cNvSpPr txBox="1"/>
          <p:nvPr/>
        </p:nvSpPr>
        <p:spPr>
          <a:xfrm>
            <a:off x="6096000" y="535347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（原码）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ACCF0-DB03-2190-3860-20528C6EB602}"/>
              </a:ext>
            </a:extLst>
          </p:cNvPr>
          <p:cNvSpPr txBox="1"/>
          <p:nvPr/>
        </p:nvSpPr>
        <p:spPr>
          <a:xfrm>
            <a:off x="7536160" y="535347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（补码）</a:t>
            </a:r>
          </a:p>
        </p:txBody>
      </p:sp>
    </p:spTree>
    <p:extLst>
      <p:ext uri="{BB962C8B-B14F-4D97-AF65-F5344CB8AC3E}">
        <p14:creationId xmlns:p14="http://schemas.microsoft.com/office/powerpoint/2010/main" val="247624197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871073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-122"/>
              </a:rPr>
              <a:t>Fixed Block Width Carry-Skip Adders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8038" y="1503364"/>
            <a:ext cx="8062912" cy="464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881158" y="5214950"/>
            <a:ext cx="1428760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Carry Select Adder (CSA)</a:t>
            </a:r>
          </a:p>
        </p:txBody>
      </p:sp>
      <p:pic>
        <p:nvPicPr>
          <p:cNvPr id="39939" name="Picture 4" descr="add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596" y="1500174"/>
            <a:ext cx="850112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7F7AE5-792A-35B2-424C-571F1E5ABE76}"/>
              </a:ext>
            </a:extLst>
          </p:cNvPr>
          <p:cNvSpPr txBox="1"/>
          <p:nvPr/>
        </p:nvSpPr>
        <p:spPr>
          <a:xfrm>
            <a:off x="4295800" y="559347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多路选择器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084E4D-EBBA-AEAA-1186-3001716B9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5800" y="2564904"/>
            <a:ext cx="5760640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6000" b="1" dirty="0">
                <a:solidFill>
                  <a:srgbClr val="0000FF"/>
                </a:solidFill>
              </a:rPr>
              <a:t>3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7974546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9273" y="-99392"/>
            <a:ext cx="4788615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Multiplier </a:t>
            </a:r>
            <a:r>
              <a:rPr lang="en-US" altLang="zh-CN" dirty="0" err="1"/>
              <a:t>V1</a:t>
            </a:r>
            <a:endParaRPr lang="en-US" altLang="zh-CN" dirty="0"/>
          </a:p>
        </p:txBody>
      </p:sp>
      <p:sp>
        <p:nvSpPr>
          <p:cNvPr id="43011" name="AutoShape 3"/>
          <p:cNvSpPr>
            <a:spLocks noGrp="1" noChangeArrowheads="1"/>
          </p:cNvSpPr>
          <p:nvPr>
            <p:ph idx="1"/>
          </p:nvPr>
        </p:nvSpPr>
        <p:spPr>
          <a:xfrm>
            <a:off x="119336" y="1082668"/>
            <a:ext cx="11112470" cy="134143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因为是两个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位数相乘 所以结果应该是四个数加和得到的 。 先判断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的最低位是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则需要把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加到部分积上 若为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则需要把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加到部分积上 实际上加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的这个过程计算机并不执行 因为加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对部分积没有任何影响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 之后再让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右移一位 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则循环结束 否则继续此循环过程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BA20A6-6E57-0565-BE61-AAE44075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52" y="2794104"/>
            <a:ext cx="6571218" cy="3279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00B539-B0C6-5F15-A88D-0E61C38A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424106"/>
            <a:ext cx="3041983" cy="4286804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87312"/>
            <a:ext cx="5112568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Multiplier V 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32F137-8B81-B165-9494-1D667667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427302"/>
            <a:ext cx="10488391" cy="4680520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sp>
        <p:nvSpPr>
          <p:cNvPr id="4915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/>
              <a:t>Further optimization</a:t>
            </a:r>
          </a:p>
          <a:p>
            <a:r>
              <a:rPr lang="en-US" altLang="zh-CN"/>
              <a:t>At the initial state the product register contains only '0'</a:t>
            </a:r>
          </a:p>
          <a:p>
            <a:r>
              <a:rPr lang="en-US" altLang="zh-CN"/>
              <a:t>The lower 32 bits are simply shifted out</a:t>
            </a:r>
          </a:p>
          <a:p>
            <a:r>
              <a:rPr lang="en-US" altLang="zh-CN"/>
              <a:t>Idea:</a:t>
            </a:r>
          </a:p>
          <a:p>
            <a:pPr>
              <a:buFontTx/>
              <a:buNone/>
            </a:pPr>
            <a:r>
              <a:rPr lang="en-US" altLang="zh-CN"/>
              <a:t>	use these lower 32 bits for the multiplier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pic>
        <p:nvPicPr>
          <p:cNvPr id="50179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3" y="1916832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3260CFF-5FBD-A65E-3DC0-CFC8F0ED53C5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6120" y="548680"/>
            <a:ext cx="480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260649"/>
            <a:ext cx="9217024" cy="72008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Signed multiplication</a:t>
            </a:r>
            <a:r>
              <a:rPr lang="zh-CN" altLang="en-US" dirty="0"/>
              <a:t>符号数乘法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9331FF-81D9-AC0B-F7AB-4C0327052181}"/>
              </a:ext>
            </a:extLst>
          </p:cNvPr>
          <p:cNvSpPr txBox="1"/>
          <p:nvPr/>
        </p:nvSpPr>
        <p:spPr>
          <a:xfrm>
            <a:off x="1199456" y="1772816"/>
            <a:ext cx="936104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① 被乘数和乘数均取绝对值参与运算，看作无符号数，符号位为</a:t>
            </a:r>
            <a:endParaRPr lang="en-US" altLang="zh-CN" sz="1800" dirty="0"/>
          </a:p>
          <a:p>
            <a:r>
              <a:rPr lang="zh-CN" altLang="en-US" sz="1800" dirty="0"/>
              <a:t>②从乘数的</a:t>
            </a:r>
            <a:r>
              <a:rPr lang="zh-CN" altLang="en-US" sz="1800" b="1" dirty="0">
                <a:solidFill>
                  <a:srgbClr val="FF0000"/>
                </a:solidFill>
              </a:rPr>
              <a:t>最低位</a:t>
            </a:r>
            <a:r>
              <a:rPr lang="zh-CN" altLang="en-US" sz="1800" dirty="0"/>
              <a:t>      开始判断，若            ，则部分积加上被乘数     ，然后右移一位；</a:t>
            </a:r>
            <a:endParaRPr lang="en-US" altLang="zh-CN" sz="1800" dirty="0"/>
          </a:p>
          <a:p>
            <a:pPr lvl="1"/>
            <a:r>
              <a:rPr lang="zh-CN" altLang="en-US" sz="1800" dirty="0"/>
              <a:t>若           则部分积加上</a:t>
            </a:r>
            <a:r>
              <a:rPr lang="en-US" altLang="zh-CN" sz="1800" dirty="0"/>
              <a:t>0</a:t>
            </a:r>
            <a:r>
              <a:rPr lang="zh-CN" altLang="en-US" sz="1800" dirty="0"/>
              <a:t>，右移一位</a:t>
            </a:r>
            <a:endParaRPr lang="en-US" altLang="zh-CN" sz="1800" dirty="0"/>
          </a:p>
          <a:p>
            <a:endParaRPr lang="en-US" altLang="zh-CN" sz="1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F164AE-0C4D-B229-E412-9E5DD8690FF1}"/>
              </a:ext>
            </a:extLst>
          </p:cNvPr>
          <p:cNvGrpSpPr/>
          <p:nvPr/>
        </p:nvGrpSpPr>
        <p:grpSpPr>
          <a:xfrm>
            <a:off x="1307468" y="1124744"/>
            <a:ext cx="7621089" cy="1670285"/>
            <a:chOff x="1307468" y="1124744"/>
            <a:chExt cx="7621089" cy="167028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234C20F-1C94-533E-F09A-759A52972B38}"/>
                </a:ext>
              </a:extLst>
            </p:cNvPr>
            <p:cNvSpPr txBox="1"/>
            <p:nvPr/>
          </p:nvSpPr>
          <p:spPr>
            <a:xfrm>
              <a:off x="1307468" y="1124744"/>
              <a:ext cx="3204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原码一位乘法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BB422A93-3DFB-159C-5181-F1C0BA8255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007224"/>
                </p:ext>
              </p:extLst>
            </p:nvPr>
          </p:nvGraphicFramePr>
          <p:xfrm>
            <a:off x="3627366" y="1124744"/>
            <a:ext cx="4937267" cy="521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0" imgH="241200" progId="Equation.DSMT4">
                    <p:embed/>
                  </p:oleObj>
                </mc:Choice>
                <mc:Fallback>
                  <p:oleObj name="Equation" r:id="rId4" imgW="22860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27366" y="1124744"/>
                          <a:ext cx="4937267" cy="5211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5CBC2F91-6770-58D7-0BEF-2226F052D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068168"/>
                </p:ext>
              </p:extLst>
            </p:nvPr>
          </p:nvGraphicFramePr>
          <p:xfrm>
            <a:off x="8040216" y="1765820"/>
            <a:ext cx="888341" cy="432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69800" imgH="228600" progId="Equation.DSMT4">
                    <p:embed/>
                  </p:oleObj>
                </mc:Choice>
                <mc:Fallback>
                  <p:oleObj name="Equation" r:id="rId6" imgW="469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40216" y="1765820"/>
                          <a:ext cx="888341" cy="4321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2C07C433-40B3-6ECA-3214-A12E45585D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0143688"/>
                </p:ext>
              </p:extLst>
            </p:nvPr>
          </p:nvGraphicFramePr>
          <p:xfrm>
            <a:off x="3345947" y="2058535"/>
            <a:ext cx="329006" cy="423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45947" y="2058535"/>
                          <a:ext cx="329006" cy="4230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6FCFA1E3-D950-85DD-ACDF-62EE5403BA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233159"/>
                </p:ext>
              </p:extLst>
            </p:nvPr>
          </p:nvGraphicFramePr>
          <p:xfrm>
            <a:off x="5087888" y="2069210"/>
            <a:ext cx="648072" cy="3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480" imgH="228600" progId="Equation.DSMT4">
                    <p:embed/>
                  </p:oleObj>
                </mc:Choice>
                <mc:Fallback>
                  <p:oleObj name="Equation" r:id="rId10" imgW="393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87888" y="2069210"/>
                          <a:ext cx="648072" cy="376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F7097D9C-3081-106A-108E-BA882F4540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227864"/>
                </p:ext>
              </p:extLst>
            </p:nvPr>
          </p:nvGraphicFramePr>
          <p:xfrm>
            <a:off x="8029844" y="2124852"/>
            <a:ext cx="344406" cy="306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8600" imgH="203040" progId="Equation.DSMT4">
                    <p:embed/>
                  </p:oleObj>
                </mc:Choice>
                <mc:Fallback>
                  <p:oleObj name="Equation" r:id="rId12" imgW="228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029844" y="2124852"/>
                          <a:ext cx="344406" cy="306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BCA8B86F-874C-7110-3EA6-E47534337D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193449"/>
                </p:ext>
              </p:extLst>
            </p:nvPr>
          </p:nvGraphicFramePr>
          <p:xfrm>
            <a:off x="2135560" y="2459868"/>
            <a:ext cx="614462" cy="335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19040" imgH="228600" progId="Equation.DSMT4">
                    <p:embed/>
                  </p:oleObj>
                </mc:Choice>
                <mc:Fallback>
                  <p:oleObj name="Equation" r:id="rId14" imgW="419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35560" y="2459868"/>
                          <a:ext cx="614462" cy="3351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5CCCE23-7642-E1F8-9299-BBBC51B74546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" b="2344"/>
          <a:stretch/>
        </p:blipFill>
        <p:spPr>
          <a:xfrm>
            <a:off x="2541535" y="2773656"/>
            <a:ext cx="5544616" cy="4004445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30176"/>
            <a:ext cx="3169568" cy="13255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另一个例子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A50FBF-6629-1F7D-884A-10A50DD5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628800"/>
            <a:ext cx="8753214" cy="4608512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BC07E-580A-0B65-0759-B5A18988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44" y="44164"/>
            <a:ext cx="4681736" cy="1325563"/>
          </a:xfrm>
        </p:spPr>
        <p:txBody>
          <a:bodyPr/>
          <a:lstStyle/>
          <a:p>
            <a:r>
              <a:rPr lang="en-US" altLang="zh-CN" dirty="0"/>
              <a:t>Booth's Algorithm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2A0BA9-1636-A3C5-533F-920342423850}"/>
              </a:ext>
            </a:extLst>
          </p:cNvPr>
          <p:cNvSpPr txBox="1"/>
          <p:nvPr/>
        </p:nvSpPr>
        <p:spPr>
          <a:xfrm>
            <a:off x="1055440" y="1916832"/>
            <a:ext cx="936104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① 所有位都参与运算，结果也是补码</a:t>
            </a:r>
            <a:endParaRPr lang="en-US" altLang="zh-CN" sz="1800" dirty="0"/>
          </a:p>
          <a:p>
            <a:r>
              <a:rPr lang="zh-CN" altLang="en-US" sz="1800" dirty="0"/>
              <a:t>②  被乘数和部分积都取双符号位，初值为</a:t>
            </a:r>
            <a:r>
              <a:rPr lang="en-US" altLang="zh-CN" sz="1800" dirty="0"/>
              <a:t>0</a:t>
            </a:r>
            <a:r>
              <a:rPr lang="zh-CN" altLang="en-US" sz="1800" dirty="0"/>
              <a:t>，乘数取单符号位，并且末尾增设初值</a:t>
            </a:r>
            <a:endParaRPr lang="en-US" altLang="zh-CN" sz="1800" dirty="0"/>
          </a:p>
          <a:p>
            <a:r>
              <a:rPr lang="zh-CN" altLang="en-US" sz="1800" dirty="0"/>
              <a:t>③  根据               来确定操作</a:t>
            </a:r>
            <a:endParaRPr lang="en-US" altLang="zh-CN" sz="1800" dirty="0"/>
          </a:p>
          <a:p>
            <a:r>
              <a:rPr lang="zh-CN" altLang="en-US" sz="1800" dirty="0"/>
              <a:t>④   移位按照补码移位的规则</a:t>
            </a:r>
            <a:endParaRPr lang="en-US" altLang="zh-CN" sz="1800" dirty="0"/>
          </a:p>
          <a:p>
            <a:r>
              <a:rPr lang="zh-CN" altLang="en-US" sz="1800" dirty="0"/>
              <a:t>⑤  </a:t>
            </a:r>
            <a:r>
              <a:rPr lang="en-US" altLang="zh-CN" sz="1800" dirty="0"/>
              <a:t>n+1</a:t>
            </a:r>
            <a:r>
              <a:rPr lang="zh-CN" altLang="en-US" sz="1800" dirty="0"/>
              <a:t>次操作，</a:t>
            </a:r>
            <a:r>
              <a:rPr lang="en-US" altLang="zh-CN" sz="1800" dirty="0"/>
              <a:t>n</a:t>
            </a:r>
            <a:r>
              <a:rPr lang="zh-CN" altLang="en-US" sz="1800" dirty="0"/>
              <a:t>次右移</a:t>
            </a:r>
            <a:endParaRPr lang="en-US" altLang="zh-CN" sz="1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8E6862-FE52-40C5-F04C-0B9FD38A83E1}"/>
              </a:ext>
            </a:extLst>
          </p:cNvPr>
          <p:cNvGrpSpPr/>
          <p:nvPr/>
        </p:nvGrpSpPr>
        <p:grpSpPr>
          <a:xfrm>
            <a:off x="1163452" y="1255713"/>
            <a:ext cx="7256648" cy="549275"/>
            <a:chOff x="1307468" y="1111697"/>
            <a:chExt cx="7256648" cy="5492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BAE0DE-CEE5-F854-599C-B77CF52187A2}"/>
                </a:ext>
              </a:extLst>
            </p:cNvPr>
            <p:cNvSpPr txBox="1"/>
            <p:nvPr/>
          </p:nvSpPr>
          <p:spPr>
            <a:xfrm>
              <a:off x="1307468" y="1124744"/>
              <a:ext cx="3204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补码一位乘法</a:t>
              </a: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80F74D0E-81A8-BA16-5E48-9E54D7896E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894829"/>
                </p:ext>
              </p:extLst>
            </p:nvPr>
          </p:nvGraphicFramePr>
          <p:xfrm>
            <a:off x="3626991" y="1111697"/>
            <a:ext cx="49371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86000" imgH="253800" progId="Equation.DSMT4">
                    <p:embed/>
                  </p:oleObj>
                </mc:Choice>
                <mc:Fallback>
                  <p:oleObj name="Equation" r:id="rId3" imgW="2286000" imgH="25380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BB422A93-3DFB-159C-5181-F1C0BA8255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26991" y="1111697"/>
                          <a:ext cx="4937125" cy="549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D7E9E23-D4F8-8666-5ABC-2117DBF8C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81223"/>
              </p:ext>
            </p:extLst>
          </p:nvPr>
        </p:nvGraphicFramePr>
        <p:xfrm>
          <a:off x="9569298" y="2236032"/>
          <a:ext cx="847182" cy="38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28600" progId="Equation.DSMT4">
                  <p:embed/>
                </p:oleObj>
              </mc:Choice>
              <mc:Fallback>
                <p:oleObj name="Equation" r:id="rId5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69298" y="2236032"/>
                        <a:ext cx="847182" cy="381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6D35BDD-9B69-2787-0E29-5D64F3DB8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46054"/>
              </p:ext>
            </p:extLst>
          </p:nvPr>
        </p:nvGraphicFramePr>
        <p:xfrm>
          <a:off x="2135560" y="2617264"/>
          <a:ext cx="847182" cy="33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3920" imgH="228600" progId="Equation.DSMT4">
                  <p:embed/>
                </p:oleObj>
              </mc:Choice>
              <mc:Fallback>
                <p:oleObj name="Equation" r:id="rId7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5560" y="2617264"/>
                        <a:ext cx="847182" cy="331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47920E35-C5E2-3955-479F-EC213511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79827"/>
              </p:ext>
            </p:extLst>
          </p:nvPr>
        </p:nvGraphicFramePr>
        <p:xfrm>
          <a:off x="3048000" y="3863721"/>
          <a:ext cx="60960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132076522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636708219"/>
                    </a:ext>
                  </a:extLst>
                </a:gridCol>
                <a:gridCol w="2327920">
                  <a:extLst>
                    <a:ext uri="{9D8B030D-6E8A-4147-A177-3AD203B41FA5}">
                      <a16:colId xmlns:a16="http://schemas.microsoft.com/office/drawing/2014/main" val="243863760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y</a:t>
                      </a:r>
                      <a:r>
                        <a:rPr lang="en-US" altLang="zh-CN" sz="1400" dirty="0" err="1"/>
                        <a:t>n</a:t>
                      </a:r>
                      <a:r>
                        <a:rPr lang="zh-CN" altLang="en-US" dirty="0"/>
                        <a:t>（高位）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y</a:t>
                      </a:r>
                      <a:r>
                        <a:rPr lang="en-US" altLang="zh-CN" sz="1400" dirty="0"/>
                        <a:t>n+1</a:t>
                      </a:r>
                      <a:r>
                        <a:rPr lang="zh-CN" altLang="en-US" dirty="0"/>
                        <a:t>（低位）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部分积操作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4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  <a:r>
                        <a:rPr lang="en-US" altLang="zh-CN" dirty="0"/>
                        <a:t>[x]</a:t>
                      </a:r>
                      <a:r>
                        <a:rPr lang="zh-CN" altLang="en-US" dirty="0"/>
                        <a:t>补，右移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25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加</a:t>
                      </a:r>
                      <a:r>
                        <a:rPr lang="en-US" altLang="zh-CN" dirty="0"/>
                        <a:t>[-x]</a:t>
                      </a:r>
                      <a:r>
                        <a:rPr lang="zh-CN" altLang="en-US" dirty="0"/>
                        <a:t>补，右移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1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09445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15886"/>
            <a:ext cx="8228013" cy="11270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Numbers and their representation</a:t>
            </a:r>
          </a:p>
        </p:txBody>
      </p:sp>
      <p:sp>
        <p:nvSpPr>
          <p:cNvPr id="102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31504" y="1556792"/>
            <a:ext cx="8540750" cy="223224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zh-CN" altLang="en-US" dirty="0">
                <a:solidFill>
                  <a:srgbClr val="0000FF"/>
                </a:solidFill>
              </a:rPr>
              <a:t>进制数</a:t>
            </a:r>
            <a:r>
              <a:rPr lang="en-US" altLang="zh-CN" dirty="0"/>
              <a:t>           </a:t>
            </a:r>
            <a:endParaRPr lang="en-US" altLang="zh-CN" sz="3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lvl="1" eaLnBrk="1" hangingPunct="1">
              <a:lnSpc>
                <a:spcPct val="90000"/>
              </a:lnSpc>
            </a:pPr>
            <a:endParaRPr lang="en-US" altLang="zh-CN" sz="1600" b="1" i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639616" y="3079893"/>
            <a:ext cx="9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ea typeface="Arial Unicode MS" pitchFamily="34" charset="-122"/>
              </a:rPr>
              <a:t>MSB</a:t>
            </a:r>
            <a:endParaRPr lang="en-US" altLang="zh-CN" sz="2000" dirty="0">
              <a:solidFill>
                <a:srgbClr val="FF0000"/>
              </a:solidFill>
              <a:ea typeface="Arial Unicode MS" pitchFamily="34" charset="-122"/>
            </a:endParaRPr>
          </a:p>
        </p:txBody>
      </p:sp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7515990" y="3074843"/>
            <a:ext cx="88426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ea typeface="Arial Unicode MS" pitchFamily="34" charset="-122"/>
              </a:rPr>
              <a:t>LSB</a:t>
            </a:r>
            <a:endParaRPr lang="en-US" altLang="zh-CN" sz="2000" dirty="0">
              <a:solidFill>
                <a:srgbClr val="FF0000"/>
              </a:solidFill>
              <a:ea typeface="Arial Unicode MS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F8769A5-0835-5350-0DF8-1E912242E4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73665"/>
              </p:ext>
            </p:extLst>
          </p:nvPr>
        </p:nvGraphicFramePr>
        <p:xfrm>
          <a:off x="5327650" y="2701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701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54F53BA-4EEA-910D-F436-FC4245B94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38052"/>
              </p:ext>
            </p:extLst>
          </p:nvPr>
        </p:nvGraphicFramePr>
        <p:xfrm>
          <a:off x="2706417" y="2379691"/>
          <a:ext cx="7274245" cy="91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9000" imgH="431640" progId="Equation.DSMT4">
                  <p:embed/>
                </p:oleObj>
              </mc:Choice>
              <mc:Fallback>
                <p:oleObj name="Equation" r:id="rId5" imgW="3429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6417" y="2379691"/>
                        <a:ext cx="7274245" cy="916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154899C-89EE-A7EF-9821-AC6710BFB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80248"/>
              </p:ext>
            </p:extLst>
          </p:nvPr>
        </p:nvGraphicFramePr>
        <p:xfrm>
          <a:off x="3635462" y="1556792"/>
          <a:ext cx="3384376" cy="54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22360" imgH="228600" progId="Equation.DSMT4">
                  <p:embed/>
                </p:oleObj>
              </mc:Choice>
              <mc:Fallback>
                <p:oleObj name="Equation" r:id="rId7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462" y="1556792"/>
                        <a:ext cx="3384376" cy="543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8E27B31-8FD2-AD2A-5400-6DE15F39D126}"/>
              </a:ext>
            </a:extLst>
          </p:cNvPr>
          <p:cNvSpPr txBox="1"/>
          <p:nvPr/>
        </p:nvSpPr>
        <p:spPr>
          <a:xfrm>
            <a:off x="983432" y="3964049"/>
            <a:ext cx="1022513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原码、反码在数轴上对称，两者都存在</a:t>
            </a:r>
            <a:r>
              <a:rPr lang="en-US" altLang="zh-CN" dirty="0"/>
              <a:t>+0</a:t>
            </a:r>
            <a:r>
              <a:rPr lang="zh-CN" altLang="en-US" dirty="0"/>
              <a:t>和</a:t>
            </a:r>
            <a:r>
              <a:rPr lang="en-US" altLang="zh-CN" dirty="0"/>
              <a:t>-0</a:t>
            </a:r>
            <a:r>
              <a:rPr lang="zh-CN" altLang="en-US" dirty="0"/>
              <a:t>两个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补码、移码在数周上不对称，</a:t>
            </a:r>
            <a:r>
              <a:rPr lang="en-US" altLang="zh-CN" dirty="0"/>
              <a:t>0</a:t>
            </a:r>
            <a:r>
              <a:rPr lang="zh-CN" altLang="en-US" dirty="0"/>
              <a:t>唯一，比原码、反码多一个数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722D29-7B59-4295-8FA0-BF3AB174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72" y="332656"/>
            <a:ext cx="8126104" cy="5328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44DB7A-A4E3-3BCF-F8DC-47B241A4D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9" b="29058"/>
          <a:stretch/>
        </p:blipFill>
        <p:spPr>
          <a:xfrm>
            <a:off x="1998937" y="5661248"/>
            <a:ext cx="794352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0202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428737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/>
              <a:t>Assumes</a:t>
            </a:r>
            <a:r>
              <a:rPr lang="zh-CN" altLang="en-US" dirty="0"/>
              <a:t>： </a:t>
            </a:r>
            <a:r>
              <a:rPr lang="en-US" altLang="zh-CN" dirty="0">
                <a:latin typeface="Comic Sans MS" pitchFamily="66" charset="0"/>
              </a:rPr>
              <a:t>Z</a:t>
            </a:r>
            <a:r>
              <a:rPr lang="en-US" altLang="zh-CN" dirty="0"/>
              <a:t>=</a:t>
            </a:r>
            <a:r>
              <a:rPr lang="en-US" altLang="zh-CN" dirty="0" err="1"/>
              <a:t>y×10111100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sz="2400" b="1" dirty="0">
                <a:latin typeface="Comic Sans MS" pitchFamily="66" charset="0"/>
              </a:rPr>
              <a:t>Z</a:t>
            </a:r>
            <a:r>
              <a:rPr lang="en-US" altLang="zh-CN" sz="2400" dirty="0"/>
              <a:t>=y(10000000+</a:t>
            </a:r>
            <a:r>
              <a:rPr lang="en-US" altLang="zh-CN" sz="2400" b="1" dirty="0">
                <a:solidFill>
                  <a:srgbClr val="CC3300"/>
                </a:solidFill>
              </a:rPr>
              <a:t>111100+100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100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</a:t>
            </a:r>
            <a:r>
              <a:rPr lang="en-US" altLang="zh-CN" sz="2400" dirty="0">
                <a:highlight>
                  <a:srgbClr val="FFFF00"/>
                </a:highlight>
              </a:rPr>
              <a:t>y(1×2</a:t>
            </a:r>
            <a:r>
              <a:rPr lang="en-US" altLang="zh-CN" sz="2400" baseline="30000" dirty="0">
                <a:highlight>
                  <a:srgbClr val="FFFF00"/>
                </a:highlight>
              </a:rPr>
              <a:t>7</a:t>
            </a:r>
            <a:r>
              <a:rPr lang="en-US" altLang="zh-CN" sz="2400" dirty="0">
                <a:highlight>
                  <a:srgbClr val="FFFF00"/>
                </a:highlight>
              </a:rPr>
              <a:t>+</a:t>
            </a:r>
            <a:r>
              <a:rPr lang="en-US" altLang="zh-CN" sz="2400" b="1" dirty="0">
                <a:solidFill>
                  <a:srgbClr val="CC3300"/>
                </a:solidFill>
                <a:highlight>
                  <a:srgbClr val="FFFF00"/>
                </a:highlight>
              </a:rPr>
              <a:t>1000000</a:t>
            </a:r>
            <a:r>
              <a:rPr lang="en-US" altLang="zh-CN" sz="2400" dirty="0">
                <a:highlight>
                  <a:srgbClr val="FFFF00"/>
                </a:highlight>
              </a:rPr>
              <a:t>-</a:t>
            </a:r>
            <a:r>
              <a:rPr lang="en-US" altLang="zh-CN" sz="2400" b="1" i="1" dirty="0">
                <a:highlight>
                  <a:srgbClr val="FFFF00"/>
                </a:highlight>
              </a:rPr>
              <a:t>100</a:t>
            </a:r>
            <a:r>
              <a:rPr lang="en-US" altLang="zh-CN" sz="2400" dirty="0">
                <a:highlight>
                  <a:srgbClr val="FFFF00"/>
                </a:highlight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+</a:t>
            </a:r>
            <a:r>
              <a:rPr lang="en-US" altLang="zh-CN" sz="1600" dirty="0"/>
              <a:t>0×2</a:t>
            </a:r>
            <a:r>
              <a:rPr lang="en-US" altLang="zh-CN" sz="1600" baseline="30000" dirty="0"/>
              <a:t>5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4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1×2</a:t>
            </a:r>
            <a:r>
              <a:rPr lang="en-US" altLang="zh-CN" sz="2400" b="1" i="1" baseline="30000" dirty="0"/>
              <a:t>2</a:t>
            </a:r>
            <a:r>
              <a:rPr lang="en-US" altLang="zh-CN" sz="2400" baseline="30000" dirty="0"/>
              <a:t>  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 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+</a:t>
            </a:r>
            <a:r>
              <a:rPr lang="en-US" altLang="zh-CN" sz="1600" dirty="0"/>
              <a:t>0×2</a:t>
            </a:r>
            <a:r>
              <a:rPr lang="en-US" altLang="zh-CN" sz="1600" baseline="30000" dirty="0"/>
              <a:t>5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4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1×2</a:t>
            </a:r>
            <a:r>
              <a:rPr lang="en-US" altLang="zh-CN" sz="2400" b="1" i="1" baseline="30000" dirty="0"/>
              <a:t>2</a:t>
            </a:r>
            <a:r>
              <a:rPr lang="en-US" altLang="zh-CN" sz="24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 </a:t>
            </a:r>
            <a:r>
              <a:rPr lang="en-US" altLang="zh-CN" sz="2400" dirty="0" err="1"/>
              <a:t>y×2</a:t>
            </a:r>
            <a:r>
              <a:rPr lang="en-US" altLang="zh-CN" sz="2400" baseline="30000" dirty="0" err="1"/>
              <a:t>7</a:t>
            </a:r>
            <a:r>
              <a:rPr lang="en-US" altLang="zh-CN" sz="2400" dirty="0" err="1"/>
              <a:t>+y×</a:t>
            </a:r>
            <a:r>
              <a:rPr lang="en-US" altLang="zh-CN" sz="2400" b="1" dirty="0" err="1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 err="1">
                <a:solidFill>
                  <a:srgbClr val="CC3300"/>
                </a:solidFill>
              </a:rPr>
              <a:t>6</a:t>
            </a:r>
            <a:r>
              <a:rPr lang="en-US" altLang="zh-CN" sz="2400" dirty="0" err="1"/>
              <a:t>+</a:t>
            </a:r>
            <a:r>
              <a:rPr lang="en-US" altLang="zh-CN" sz="1600" dirty="0" err="1"/>
              <a:t>0×2</a:t>
            </a:r>
            <a:r>
              <a:rPr lang="en-US" altLang="zh-CN" sz="1600" baseline="30000" dirty="0" err="1"/>
              <a:t>5</a:t>
            </a:r>
            <a:r>
              <a:rPr lang="en-US" altLang="zh-CN" sz="1600" dirty="0" err="1"/>
              <a:t>+0×2</a:t>
            </a:r>
            <a:r>
              <a:rPr lang="en-US" altLang="zh-CN" sz="1600" baseline="30000" dirty="0" err="1"/>
              <a:t>4</a:t>
            </a:r>
            <a:r>
              <a:rPr lang="en-US" altLang="zh-CN" sz="1600" dirty="0" err="1"/>
              <a:t>+0×2</a:t>
            </a:r>
            <a:r>
              <a:rPr lang="en-US" altLang="zh-CN" sz="1600" baseline="30000" dirty="0" err="1"/>
              <a:t>3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2400" b="1" i="1" dirty="0"/>
              <a:t>-</a:t>
            </a:r>
            <a:r>
              <a:rPr lang="en-US" altLang="zh-CN" sz="2400" b="1" i="1" dirty="0" err="1"/>
              <a:t>y×2</a:t>
            </a:r>
            <a:r>
              <a:rPr lang="en-US" altLang="zh-CN" sz="2400" b="1" i="1" baseline="30000" dirty="0" err="1"/>
              <a:t>2</a:t>
            </a:r>
            <a:r>
              <a:rPr lang="en-US" altLang="zh-CN" sz="24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dirty="0"/>
              <a:t>)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8759826" y="5097463"/>
            <a:ext cx="1152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8831264" y="5013326"/>
            <a:ext cx="1081087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ea typeface="Arial Unicode MS" pitchFamily="34" charset="-122"/>
              </a:rPr>
              <a:t>Only shift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232401" y="5097463"/>
            <a:ext cx="25193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375275" y="5026025"/>
            <a:ext cx="21605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Arial Unicode MS" pitchFamily="34" charset="-122"/>
              </a:rPr>
              <a:t>Only shift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863976" y="5097463"/>
            <a:ext cx="1152525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4151314" y="5026025"/>
            <a:ext cx="9366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a typeface="Arial Unicode MS" pitchFamily="34" charset="-122"/>
              </a:rPr>
              <a:t>add</a:t>
            </a:r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7751764" y="5084763"/>
            <a:ext cx="865187" cy="12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7824789" y="5026025"/>
            <a:ext cx="10810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Arial Unicode MS" pitchFamily="34" charset="-122"/>
              </a:rPr>
              <a:t>sub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2928939" y="5602289"/>
            <a:ext cx="7488237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</a:rPr>
              <a:t>   1         01             111                   10       00</a:t>
            </a: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600826" y="609282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4367214" y="6092825"/>
            <a:ext cx="504825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C4D468-5A90-9028-971C-3030AE76CD4B}"/>
              </a:ext>
            </a:extLst>
          </p:cNvPr>
          <p:cNvSpPr txBox="1"/>
          <p:nvPr/>
        </p:nvSpPr>
        <p:spPr>
          <a:xfrm>
            <a:off x="7464152" y="1316037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比较多的时候好、</a:t>
            </a:r>
            <a:r>
              <a:rPr lang="en-US" altLang="zh-CN" dirty="0"/>
              <a:t>0</a:t>
            </a:r>
            <a:r>
              <a:rPr lang="zh-CN" altLang="en-US" dirty="0"/>
              <a:t>多的时候反而复杂了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Booth's Algorithm</a:t>
            </a:r>
          </a:p>
        </p:txBody>
      </p:sp>
      <p:sp>
        <p:nvSpPr>
          <p:cNvPr id="5427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Idea: If you have a sequence of '1's</a:t>
            </a:r>
          </a:p>
          <a:p>
            <a:pPr lvl="1"/>
            <a:r>
              <a:rPr lang="en-US" altLang="zh-CN" sz="2000" dirty="0">
                <a:ea typeface="宋体" charset="-122"/>
              </a:rPr>
              <a:t>subtract at first '1' in multiplier</a:t>
            </a:r>
          </a:p>
          <a:p>
            <a:pPr lvl="1"/>
            <a:r>
              <a:rPr lang="en-US" altLang="zh-CN" sz="2000" dirty="0">
                <a:ea typeface="宋体" charset="-122"/>
              </a:rPr>
              <a:t>shift for the sequence of '1's</a:t>
            </a:r>
          </a:p>
          <a:p>
            <a:pPr lvl="1"/>
            <a:r>
              <a:rPr lang="en-US" altLang="zh-CN" sz="2000" dirty="0">
                <a:ea typeface="宋体" charset="-122"/>
              </a:rPr>
              <a:t>add where prior step had last '1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‘</a:t>
            </a:r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/>
              <a:t>Result:</a:t>
            </a:r>
          </a:p>
          <a:p>
            <a:pPr lvl="1"/>
            <a:r>
              <a:rPr lang="en-US" altLang="zh-CN" sz="2000" dirty="0">
                <a:ea typeface="宋体" charset="-122"/>
              </a:rPr>
              <a:t>Possibly less additions and more shifts</a:t>
            </a:r>
          </a:p>
          <a:p>
            <a:pPr lvl="1"/>
            <a:r>
              <a:rPr lang="en-US" altLang="zh-CN" sz="2000" dirty="0">
                <a:ea typeface="宋体" charset="-122"/>
              </a:rPr>
              <a:t>Faster, if shifts are faster than additions</a:t>
            </a:r>
          </a:p>
        </p:txBody>
      </p:sp>
      <p:pic>
        <p:nvPicPr>
          <p:cNvPr id="54276" name="Picture 4" descr="boo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71" y="3214687"/>
            <a:ext cx="4321175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65890A-7A0F-0896-D9AB-FDBEBDA68C80}"/>
              </a:ext>
            </a:extLst>
          </p:cNvPr>
          <p:cNvSpPr txBox="1"/>
          <p:nvPr/>
        </p:nvSpPr>
        <p:spPr>
          <a:xfrm>
            <a:off x="8832304" y="350100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找一串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4748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Booth's Algorithm</a:t>
            </a:r>
          </a:p>
        </p:txBody>
      </p:sp>
      <p:sp>
        <p:nvSpPr>
          <p:cNvPr id="55299" name="AutoShape 3"/>
          <p:cNvSpPr>
            <a:spLocks noGrp="1" noChangeArrowheads="1"/>
          </p:cNvSpPr>
          <p:nvPr>
            <p:ph idx="1"/>
          </p:nvPr>
        </p:nvSpPr>
        <p:spPr>
          <a:xfrm>
            <a:off x="1905000" y="1258888"/>
            <a:ext cx="8382000" cy="4114800"/>
          </a:xfrm>
        </p:spPr>
        <p:txBody>
          <a:bodyPr/>
          <a:lstStyle/>
          <a:p>
            <a:r>
              <a:rPr lang="en-US" altLang="zh-CN"/>
              <a:t>Example</a:t>
            </a:r>
          </a:p>
          <a:p>
            <a:r>
              <a:rPr lang="en-US" altLang="zh-CN"/>
              <a:t>Logic required identifying the run</a:t>
            </a:r>
          </a:p>
        </p:txBody>
      </p:sp>
      <p:pic>
        <p:nvPicPr>
          <p:cNvPr id="55300" name="Picture 4" descr="booth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487614"/>
            <a:ext cx="76200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-137331"/>
            <a:ext cx="7776864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 with negative numbers</a:t>
            </a:r>
          </a:p>
        </p:txBody>
      </p:sp>
      <p:sp>
        <p:nvSpPr>
          <p:cNvPr id="57347" name="AutoShape 3"/>
          <p:cNvSpPr>
            <a:spLocks noGrp="1" noChangeArrowheads="1"/>
          </p:cNvSpPr>
          <p:nvPr>
            <p:ph idx="1"/>
          </p:nvPr>
        </p:nvSpPr>
        <p:spPr>
          <a:xfrm>
            <a:off x="1952596" y="1071547"/>
            <a:ext cx="8229600" cy="785818"/>
          </a:xfrm>
        </p:spPr>
        <p:txBody>
          <a:bodyPr/>
          <a:lstStyle/>
          <a:p>
            <a:r>
              <a:rPr lang="en-US" altLang="zh-CN" sz="2000" dirty="0"/>
              <a:t>2 * (-3) = - 6</a:t>
            </a:r>
          </a:p>
          <a:p>
            <a:r>
              <a:rPr lang="en-US" altLang="zh-CN" sz="2000" dirty="0"/>
              <a:t>0010 * 1101 = 1111 1010</a:t>
            </a:r>
          </a:p>
        </p:txBody>
      </p:sp>
      <p:graphicFrame>
        <p:nvGraphicFramePr>
          <p:cNvPr id="5" name="Group 190"/>
          <p:cNvGraphicFramePr>
            <a:graphicFrameLocks noGrp="1"/>
          </p:cNvGraphicFramePr>
          <p:nvPr/>
        </p:nvGraphicFramePr>
        <p:xfrm>
          <a:off x="1631950" y="1844675"/>
          <a:ext cx="8955088" cy="45466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iteration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Multiplicand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1.c:10→Prod=Prod-Mcand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1110 1101 0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1.b:01→Prod=Prod+Mcand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0001 0110 1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0000 1011 0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1.c:10→Prod=Prod-Mcand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1110 1011 0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1111 0101 1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1.d: 11 → no operation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1111 0101 1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1111 1010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val 169"/>
          <p:cNvSpPr>
            <a:spLocks noChangeArrowheads="1"/>
          </p:cNvSpPr>
          <p:nvPr/>
        </p:nvSpPr>
        <p:spPr bwMode="auto">
          <a:xfrm>
            <a:off x="10025091" y="2273300"/>
            <a:ext cx="468313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7" name="Oval 170"/>
          <p:cNvSpPr>
            <a:spLocks noChangeArrowheads="1"/>
          </p:cNvSpPr>
          <p:nvPr/>
        </p:nvSpPr>
        <p:spPr bwMode="auto">
          <a:xfrm>
            <a:off x="10025091" y="3176589"/>
            <a:ext cx="468313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8" name="Oval 179"/>
          <p:cNvSpPr>
            <a:spLocks noChangeArrowheads="1"/>
          </p:cNvSpPr>
          <p:nvPr/>
        </p:nvSpPr>
        <p:spPr bwMode="auto">
          <a:xfrm>
            <a:off x="10025091" y="4098925"/>
            <a:ext cx="468313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9" name="Oval 182"/>
          <p:cNvSpPr>
            <a:spLocks noChangeArrowheads="1"/>
          </p:cNvSpPr>
          <p:nvPr/>
        </p:nvSpPr>
        <p:spPr bwMode="auto">
          <a:xfrm>
            <a:off x="10025090" y="5008564"/>
            <a:ext cx="468312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26851"/>
            <a:ext cx="5333458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Faster Multiplication </a:t>
            </a:r>
            <a:endParaRPr lang="zh-CN" altLang="en-US" dirty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5520" y="2348880"/>
            <a:ext cx="9017000" cy="3519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633C54-CF16-59BD-10AA-813C554464D2}"/>
              </a:ext>
            </a:extLst>
          </p:cNvPr>
          <p:cNvSpPr txBox="1"/>
          <p:nvPr/>
        </p:nvSpPr>
        <p:spPr>
          <a:xfrm>
            <a:off x="2135560" y="141277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分层设计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AB751A-1D0B-FCB8-D1D5-BF0383BA986A}"/>
              </a:ext>
            </a:extLst>
          </p:cNvPr>
          <p:cNvSpPr txBox="1"/>
          <p:nvPr/>
        </p:nvSpPr>
        <p:spPr>
          <a:xfrm>
            <a:off x="839416" y="40466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转</a:t>
            </a:r>
            <a:r>
              <a:rPr lang="en-US" altLang="zh-CN" sz="3200" b="1" dirty="0">
                <a:solidFill>
                  <a:srgbClr val="FF0000"/>
                </a:solidFill>
              </a:rPr>
              <a:t>O,H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66D515-90E9-AE75-502D-675B4D89CE75}"/>
              </a:ext>
            </a:extLst>
          </p:cNvPr>
          <p:cNvSpPr txBox="1"/>
          <p:nvPr/>
        </p:nvSpPr>
        <p:spPr>
          <a:xfrm>
            <a:off x="1343472" y="113895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左右补</a:t>
            </a:r>
            <a:r>
              <a:rPr lang="en-US" altLang="zh-CN" sz="2000" dirty="0"/>
              <a:t>0</a:t>
            </a:r>
            <a:r>
              <a:rPr lang="zh-CN" altLang="en-US" sz="2000" dirty="0"/>
              <a:t>凑位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885DFD-0A2A-414C-FA2A-CC2C93B94E48}"/>
              </a:ext>
            </a:extLst>
          </p:cNvPr>
          <p:cNvSpPr txBox="1"/>
          <p:nvPr/>
        </p:nvSpPr>
        <p:spPr>
          <a:xfrm>
            <a:off x="839416" y="1688575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</a:rPr>
              <a:t>转任意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CEEC52-3FBF-DEFA-7070-A1C2044FD161}"/>
              </a:ext>
            </a:extLst>
          </p:cNvPr>
          <p:cNvSpPr txBox="1"/>
          <p:nvPr/>
        </p:nvSpPr>
        <p:spPr>
          <a:xfrm>
            <a:off x="1343472" y="2422863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整数除基取余，小数乘基取整</a:t>
            </a:r>
            <a:endParaRPr lang="en-US" altLang="zh-CN" sz="2000" dirty="0"/>
          </a:p>
          <a:p>
            <a:r>
              <a:rPr lang="zh-CN" altLang="en-US" sz="2000" dirty="0"/>
              <a:t>之后验证一下是不是对的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40D43-B45F-4BD2-9BCE-EE558C4BD1B0}"/>
              </a:ext>
            </a:extLst>
          </p:cNvPr>
          <p:cNvSpPr txBox="1"/>
          <p:nvPr/>
        </p:nvSpPr>
        <p:spPr>
          <a:xfrm>
            <a:off x="1055440" y="3665697"/>
            <a:ext cx="92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注意小数是离散的，所以不是每个十进制小数都可以有准确地用二进制表示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90112138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Numbers and their representation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11424" y="1556792"/>
            <a:ext cx="10152359" cy="4194175"/>
          </a:xfrm>
        </p:spPr>
        <p:txBody>
          <a:bodyPr/>
          <a:lstStyle/>
          <a:p>
            <a:r>
              <a:rPr lang="en-US" altLang="zh-CN" dirty="0"/>
              <a:t>Representation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ASCII </a:t>
            </a:r>
            <a:r>
              <a:rPr lang="en-US" altLang="zh-CN" dirty="0"/>
              <a:t>- text characters</a:t>
            </a:r>
          </a:p>
          <a:p>
            <a:pPr lvl="2"/>
            <a:r>
              <a:rPr lang="zh-CN" altLang="en-US" dirty="0"/>
              <a:t>简单的数字读写</a:t>
            </a:r>
          </a:p>
          <a:p>
            <a:pPr lvl="2"/>
            <a:r>
              <a:rPr lang="zh-CN" altLang="en-US" dirty="0"/>
              <a:t>复杂算术</a:t>
            </a:r>
            <a:r>
              <a:rPr lang="en-US" altLang="zh-CN" dirty="0"/>
              <a:t>(</a:t>
            </a:r>
            <a:r>
              <a:rPr lang="zh-CN" altLang="en-US" dirty="0"/>
              <a:t>按字符计算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Binary number</a:t>
            </a:r>
          </a:p>
          <a:p>
            <a:pPr lvl="2"/>
            <a:r>
              <a:rPr lang="en-US" altLang="zh-CN" dirty="0"/>
              <a:t>Natural form for computers</a:t>
            </a:r>
          </a:p>
          <a:p>
            <a:pPr lvl="2"/>
            <a:r>
              <a:rPr lang="en-US" altLang="zh-CN" dirty="0"/>
              <a:t>Requires formatting routines for I/O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zh-CN" altLang="en-US" sz="2400" dirty="0"/>
              <a:t>* </a:t>
            </a:r>
            <a:r>
              <a:rPr lang="en-US" altLang="zh-CN" sz="2400" dirty="0"/>
              <a:t>ASCII--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/>
              <a:t>merican </a:t>
            </a: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dirty="0"/>
              <a:t>tandard 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en-US" altLang="zh-CN" sz="2400" dirty="0"/>
              <a:t>ode for </a:t>
            </a:r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nformation </a:t>
            </a:r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nterchange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328973-ACA9-6028-8106-B041D08E6A40}"/>
              </a:ext>
            </a:extLst>
          </p:cNvPr>
          <p:cNvSpPr txBox="1"/>
          <p:nvPr/>
        </p:nvSpPr>
        <p:spPr>
          <a:xfrm>
            <a:off x="5879976" y="184482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8bit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400" y="291082"/>
            <a:ext cx="8540750" cy="6588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3300"/>
                </a:solidFill>
              </a:rPr>
              <a:t>Number types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27448" y="1124744"/>
            <a:ext cx="8352928" cy="4104456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</a:rPr>
              <a:t>Integer numbers, unsigned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Address calculations 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Numbers that can only be positive </a:t>
            </a:r>
            <a:r>
              <a:rPr lang="zh-CN" altLang="en-US" dirty="0"/>
              <a:t>数量</a:t>
            </a:r>
            <a:endParaRPr lang="en-US" altLang="zh-CN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</a:rPr>
              <a:t>Signed numbers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Positive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Negative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</a:rPr>
              <a:t>Floating point numbers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numeric calculations </a:t>
            </a:r>
            <a:r>
              <a:rPr lang="zh-CN" altLang="en-US" dirty="0"/>
              <a:t>数值计算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Different grades of precision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Singe precision (IEEE) </a:t>
            </a:r>
            <a:r>
              <a:rPr lang="zh-CN" altLang="en-US" dirty="0"/>
              <a:t>单精度</a:t>
            </a:r>
            <a:endParaRPr lang="en-US" altLang="zh-CN" dirty="0"/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Double precision (IEEE) </a:t>
            </a:r>
            <a:r>
              <a:rPr lang="zh-CN" altLang="en-US" dirty="0"/>
              <a:t>双精度</a:t>
            </a:r>
            <a:endParaRPr lang="en-US" altLang="zh-CN" dirty="0"/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Quadruple precision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852CF0-4B9E-C1EC-8785-A69A8AABB222}"/>
              </a:ext>
            </a:extLst>
          </p:cNvPr>
          <p:cNvSpPr txBox="1"/>
          <p:nvPr/>
        </p:nvSpPr>
        <p:spPr>
          <a:xfrm>
            <a:off x="623392" y="5368570"/>
            <a:ext cx="10729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真值转换为补码：对于正数，与原码的方式一样。对于负数，符号位取</a:t>
            </a:r>
            <a:r>
              <a:rPr lang="en-US" altLang="zh-CN" sz="2000" dirty="0"/>
              <a:t>1</a:t>
            </a:r>
            <a:r>
              <a:rPr lang="zh-CN" altLang="en-US" sz="2000" dirty="0"/>
              <a:t>，其余各位由真值“各位取反，末位加</a:t>
            </a:r>
            <a:r>
              <a:rPr lang="en-US" altLang="zh-CN" sz="2000" dirty="0"/>
              <a:t>1”</a:t>
            </a:r>
            <a:r>
              <a:rPr lang="zh-CN" altLang="en-US" sz="2000" dirty="0"/>
              <a:t>得到</a:t>
            </a:r>
            <a:endParaRPr lang="en-US" altLang="zh-CN" sz="2000" dirty="0"/>
          </a:p>
          <a:p>
            <a:r>
              <a:rPr lang="zh-CN" altLang="en-US" sz="2000" dirty="0"/>
              <a:t>补码转换为真值：若符号位为</a:t>
            </a:r>
            <a:r>
              <a:rPr lang="en-US" altLang="zh-CN" sz="2000" dirty="0"/>
              <a:t>0</a:t>
            </a:r>
            <a:r>
              <a:rPr lang="zh-CN" altLang="en-US" sz="2000" dirty="0"/>
              <a:t>，与原码的方式一样。若符号位为</a:t>
            </a:r>
            <a:r>
              <a:rPr lang="en-US" altLang="zh-CN" sz="2000" dirty="0"/>
              <a:t>1</a:t>
            </a:r>
            <a:r>
              <a:rPr lang="zh-CN" altLang="en-US" sz="2000" dirty="0"/>
              <a:t>，真值的符号为负，数值部分各位由补码“各位取反，末位加</a:t>
            </a:r>
            <a:r>
              <a:rPr lang="en-US" altLang="zh-CN" sz="2000" dirty="0"/>
              <a:t>1”</a:t>
            </a:r>
            <a:r>
              <a:rPr lang="zh-CN" altLang="en-US" sz="2000" dirty="0"/>
              <a:t>得到</a:t>
            </a:r>
          </a:p>
        </p:txBody>
      </p:sp>
    </p:spTree>
    <p:extLst>
      <p:ext uri="{BB962C8B-B14F-4D97-AF65-F5344CB8AC3E}">
        <p14:creationId xmlns:p14="http://schemas.microsoft.com/office/powerpoint/2010/main" val="101926521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911424" y="404664"/>
            <a:ext cx="1512168" cy="8032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补码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A98AF74-E8DC-5146-D933-D54FAC2C793A}"/>
              </a:ext>
            </a:extLst>
          </p:cNvPr>
          <p:cNvGrpSpPr/>
          <p:nvPr/>
        </p:nvGrpSpPr>
        <p:grpSpPr>
          <a:xfrm>
            <a:off x="1343472" y="1175325"/>
            <a:ext cx="10475077" cy="3345058"/>
            <a:chOff x="1340729" y="1956150"/>
            <a:chExt cx="10475077" cy="3345058"/>
          </a:xfrm>
        </p:grpSpPr>
        <p:sp>
          <p:nvSpPr>
            <p:cNvPr id="26630" name="Rectangle 17"/>
            <p:cNvSpPr>
              <a:spLocks noChangeArrowheads="1"/>
            </p:cNvSpPr>
            <p:nvPr/>
          </p:nvSpPr>
          <p:spPr bwMode="auto">
            <a:xfrm>
              <a:off x="8920466" y="2708920"/>
              <a:ext cx="156292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zh-CN" sz="2400" b="1" i="1" dirty="0">
                  <a:solidFill>
                    <a:srgbClr val="C00000"/>
                  </a:solidFill>
                  <a:latin typeface="Comic Sans MS" pitchFamily="66" charset="0"/>
                  <a:ea typeface="Arial Unicode MS" pitchFamily="34" charset="-122"/>
                </a:rPr>
                <a:t>fraction</a:t>
              </a:r>
              <a:endParaRPr lang="en-US" altLang="zh-CN" sz="2400" b="1" i="1" dirty="0">
                <a:solidFill>
                  <a:srgbClr val="C00000"/>
                </a:solidFill>
                <a:latin typeface="Comic Sans MS" pitchFamily="66" charset="0"/>
                <a:ea typeface="Arial Unicode MS" pitchFamily="34" charset="-122"/>
              </a:endParaRPr>
            </a:p>
          </p:txBody>
        </p:sp>
        <p:sp>
          <p:nvSpPr>
            <p:cNvPr id="26631" name="Rectangle 18"/>
            <p:cNvSpPr>
              <a:spLocks noChangeArrowheads="1"/>
            </p:cNvSpPr>
            <p:nvPr/>
          </p:nvSpPr>
          <p:spPr bwMode="auto">
            <a:xfrm>
              <a:off x="8970507" y="4005064"/>
              <a:ext cx="151288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 b="1" i="1" dirty="0">
                  <a:solidFill>
                    <a:srgbClr val="C00000"/>
                  </a:solidFill>
                  <a:latin typeface="Comic Sans MS" pitchFamily="66" charset="0"/>
                  <a:ea typeface="Arial Unicode MS" pitchFamily="34" charset="-122"/>
                </a:rPr>
                <a:t>integer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472A6CF3-840C-437B-04A6-F6BB5FF121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8370780"/>
                </p:ext>
              </p:extLst>
            </p:nvPr>
          </p:nvGraphicFramePr>
          <p:xfrm>
            <a:off x="1340729" y="2406942"/>
            <a:ext cx="7463547" cy="2403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997000" imgH="965160" progId="Equation.DSMT4">
                    <p:embed/>
                  </p:oleObj>
                </mc:Choice>
                <mc:Fallback>
                  <p:oleObj name="Equation" r:id="rId3" imgW="299700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0729" y="2406942"/>
                          <a:ext cx="7463547" cy="24035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B5E66C46-9ECA-6F3D-F5AF-D2C8F3CA8B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4254898"/>
                </p:ext>
              </p:extLst>
            </p:nvPr>
          </p:nvGraphicFramePr>
          <p:xfrm>
            <a:off x="9174334" y="3168020"/>
            <a:ext cx="1676937" cy="362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39600" imgH="203040" progId="Equation.DSMT4">
                    <p:embed/>
                  </p:oleObj>
                </mc:Choice>
                <mc:Fallback>
                  <p:oleObj name="Equation" r:id="rId5" imgW="939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74334" y="3168020"/>
                          <a:ext cx="1676937" cy="362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F9032CFE-4054-C947-9934-192203D09C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9327038"/>
                </p:ext>
              </p:extLst>
            </p:nvPr>
          </p:nvGraphicFramePr>
          <p:xfrm>
            <a:off x="9174333" y="4496090"/>
            <a:ext cx="1744923" cy="362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77760" imgH="203040" progId="Equation.DSMT4">
                    <p:embed/>
                  </p:oleObj>
                </mc:Choice>
                <mc:Fallback>
                  <p:oleObj name="Equation" r:id="rId7" imgW="9777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74333" y="4496090"/>
                          <a:ext cx="1744923" cy="362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A397E4F-95CA-678C-5895-305F3F2660E1}"/>
                </a:ext>
              </a:extLst>
            </p:cNvPr>
            <p:cNvSpPr txBox="1"/>
            <p:nvPr/>
          </p:nvSpPr>
          <p:spPr>
            <a:xfrm>
              <a:off x="8544272" y="1956150"/>
              <a:ext cx="3271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如果字长为</a:t>
              </a:r>
              <a:r>
                <a:rPr lang="en-US" altLang="zh-CN" dirty="0"/>
                <a:t>n+1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29E294-9D7A-058A-CA3A-751C360C973F}"/>
                </a:ext>
              </a:extLst>
            </p:cNvPr>
            <p:cNvSpPr txBox="1"/>
            <p:nvPr/>
          </p:nvSpPr>
          <p:spPr>
            <a:xfrm>
              <a:off x="9336360" y="3608699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比原码多</a:t>
              </a:r>
              <a:r>
                <a:rPr lang="en-US" altLang="zh-CN" sz="1400" dirty="0"/>
                <a:t>-1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BFED5AA-7122-73D6-B81E-06F973023AB9}"/>
                </a:ext>
              </a:extLst>
            </p:cNvPr>
            <p:cNvSpPr txBox="1"/>
            <p:nvPr/>
          </p:nvSpPr>
          <p:spPr>
            <a:xfrm>
              <a:off x="9334750" y="4993431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比原码多</a:t>
              </a: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DCA0928A-A079-8293-A7AF-6F57F72165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124441"/>
                </p:ext>
              </p:extLst>
            </p:nvPr>
          </p:nvGraphicFramePr>
          <p:xfrm>
            <a:off x="10250143" y="4934702"/>
            <a:ext cx="466504" cy="349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53800" imgH="190440" progId="Equation.DSMT4">
                    <p:embed/>
                  </p:oleObj>
                </mc:Choice>
                <mc:Fallback>
                  <p:oleObj name="Equation" r:id="rId9" imgW="2538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250143" y="4934702"/>
                          <a:ext cx="466504" cy="3498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643F08F9-3D91-D971-1A66-68002EA5B2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331" y="4638515"/>
            <a:ext cx="10745337" cy="8032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90DF792-7BE9-6082-DD0F-8C6DE7FB29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6470" y="5535841"/>
            <a:ext cx="11286198" cy="72396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4888</TotalTime>
  <Words>2689</Words>
  <Application>Microsoft Office PowerPoint</Application>
  <PresentationFormat>宽屏</PresentationFormat>
  <Paragraphs>533</Paragraphs>
  <Slides>55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 Unicode MS</vt:lpstr>
      <vt:lpstr>GBK-FanTiHei39</vt:lpstr>
      <vt:lpstr>等线</vt:lpstr>
      <vt:lpstr>微软雅黑</vt:lpstr>
      <vt:lpstr>Arial</vt:lpstr>
      <vt:lpstr>Comic Sans MS</vt:lpstr>
      <vt:lpstr>Courier New</vt:lpstr>
      <vt:lpstr>Symbol</vt:lpstr>
      <vt:lpstr>Times New Roman</vt:lpstr>
      <vt:lpstr>Wingdings</vt:lpstr>
      <vt:lpstr>1_Office 主题​​</vt:lpstr>
      <vt:lpstr>Equation</vt:lpstr>
      <vt:lpstr>Visio</vt:lpstr>
      <vt:lpstr>PowerPoint 演示文稿</vt:lpstr>
      <vt:lpstr>Contents</vt:lpstr>
      <vt:lpstr>Introduction</vt:lpstr>
      <vt:lpstr>For binary integer</vt:lpstr>
      <vt:lpstr>Numbers and their representation</vt:lpstr>
      <vt:lpstr>PowerPoint 演示文稿</vt:lpstr>
      <vt:lpstr>Numbers and their representation</vt:lpstr>
      <vt:lpstr>Number types</vt:lpstr>
      <vt:lpstr>补码</vt:lpstr>
      <vt:lpstr>PowerPoint 演示文稿</vt:lpstr>
      <vt:lpstr>Two‘s Biased notation 移码表示法</vt:lpstr>
      <vt:lpstr>Compare operations </vt:lpstr>
      <vt:lpstr>Example for Compare</vt:lpstr>
      <vt:lpstr>          3 Arithmetic</vt:lpstr>
      <vt:lpstr>Addition &amp; subtraction</vt:lpstr>
      <vt:lpstr>Overflow conditions</vt:lpstr>
      <vt:lpstr>   Overflow process</vt:lpstr>
      <vt:lpstr>Which instructions cause Overflow</vt:lpstr>
      <vt:lpstr>Unsigned Binary Integers</vt:lpstr>
      <vt:lpstr>2’s-Complement Signed Integers</vt:lpstr>
      <vt:lpstr>RISC V instructions</vt:lpstr>
      <vt:lpstr>PowerPoint 演示文稿</vt:lpstr>
      <vt:lpstr>Logical operations</vt:lpstr>
      <vt:lpstr>一位全加器</vt:lpstr>
      <vt:lpstr>Basic 32 bit ALU</vt:lpstr>
      <vt:lpstr>Extended 1 bit ALU</vt:lpstr>
      <vt:lpstr>Extended 1 bit ALU to  RISC V ALU</vt:lpstr>
      <vt:lpstr>Most significant bit 检测溢出</vt:lpstr>
      <vt:lpstr>Complete ALU</vt:lpstr>
      <vt:lpstr>Complete ALU</vt:lpstr>
      <vt:lpstr>ALU  算术逻辑单元</vt:lpstr>
      <vt:lpstr>Speed considerations</vt:lpstr>
      <vt:lpstr>串行加法器</vt:lpstr>
      <vt:lpstr>并行进位加法器 (CLA) </vt:lpstr>
      <vt:lpstr>PowerPoint 演示文稿</vt:lpstr>
      <vt:lpstr>PowerPoint 演示文稿</vt:lpstr>
      <vt:lpstr>Carry-Skip Adders</vt:lpstr>
      <vt:lpstr>What does it mean if  ALL Pi = 1 ?</vt:lpstr>
      <vt:lpstr>Carry skip adder</vt:lpstr>
      <vt:lpstr>Fixed Block Width Carry-Skip Adders</vt:lpstr>
      <vt:lpstr>Carry Select Adder (CSA)</vt:lpstr>
      <vt:lpstr>3 Multiplication</vt:lpstr>
      <vt:lpstr>Multiplier V1</vt:lpstr>
      <vt:lpstr>Multiplier V 2</vt:lpstr>
      <vt:lpstr>Multiplier V 3</vt:lpstr>
      <vt:lpstr>Multiplier V 3</vt:lpstr>
      <vt:lpstr>Signed multiplication符号数乘法</vt:lpstr>
      <vt:lpstr>另一个例子</vt:lpstr>
      <vt:lpstr>Booth's Algorithm</vt:lpstr>
      <vt:lpstr>PowerPoint 演示文稿</vt:lpstr>
      <vt:lpstr>PowerPoint 演示文稿</vt:lpstr>
      <vt:lpstr>Booth's Algorithm</vt:lpstr>
      <vt:lpstr>Booth's Algorithm</vt:lpstr>
      <vt:lpstr>Example with negative numbers</vt:lpstr>
      <vt:lpstr>Faster Multiplication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周 炜</cp:lastModifiedBy>
  <cp:revision>689</cp:revision>
  <dcterms:created xsi:type="dcterms:W3CDTF">2003-07-12T07:22:17Z</dcterms:created>
  <dcterms:modified xsi:type="dcterms:W3CDTF">2023-05-24T14:32:13Z</dcterms:modified>
</cp:coreProperties>
</file>