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  <p:sldMasterId id="2147483713" r:id="rId5"/>
    <p:sldMasterId id="2147483743" r:id="rId6"/>
    <p:sldMasterId id="2147483757" r:id="rId7"/>
  </p:sldMasterIdLst>
  <p:notesMasterIdLst>
    <p:notesMasterId r:id="rId69"/>
  </p:notesMasterIdLst>
  <p:sldIdLst>
    <p:sldId id="325" r:id="rId8"/>
    <p:sldId id="349" r:id="rId9"/>
    <p:sldId id="350" r:id="rId10"/>
    <p:sldId id="540" r:id="rId11"/>
    <p:sldId id="359" r:id="rId12"/>
    <p:sldId id="381" r:id="rId13"/>
    <p:sldId id="371" r:id="rId14"/>
    <p:sldId id="554" r:id="rId15"/>
    <p:sldId id="383" r:id="rId16"/>
    <p:sldId id="364" r:id="rId17"/>
    <p:sldId id="541" r:id="rId18"/>
    <p:sldId id="542" r:id="rId19"/>
    <p:sldId id="544" r:id="rId20"/>
    <p:sldId id="386" r:id="rId21"/>
    <p:sldId id="387" r:id="rId22"/>
    <p:sldId id="555" r:id="rId23"/>
    <p:sldId id="562" r:id="rId24"/>
    <p:sldId id="556" r:id="rId25"/>
    <p:sldId id="543" r:id="rId26"/>
    <p:sldId id="421" r:id="rId27"/>
    <p:sldId id="423" r:id="rId28"/>
    <p:sldId id="424" r:id="rId29"/>
    <p:sldId id="425" r:id="rId30"/>
    <p:sldId id="426" r:id="rId31"/>
    <p:sldId id="427" r:id="rId32"/>
    <p:sldId id="557" r:id="rId33"/>
    <p:sldId id="428" r:id="rId34"/>
    <p:sldId id="559" r:id="rId35"/>
    <p:sldId id="558" r:id="rId36"/>
    <p:sldId id="391" r:id="rId37"/>
    <p:sldId id="563" r:id="rId38"/>
    <p:sldId id="395" r:id="rId39"/>
    <p:sldId id="433" r:id="rId40"/>
    <p:sldId id="561" r:id="rId41"/>
    <p:sldId id="447" r:id="rId42"/>
    <p:sldId id="446" r:id="rId43"/>
    <p:sldId id="451" r:id="rId44"/>
    <p:sldId id="548" r:id="rId45"/>
    <p:sldId id="547" r:id="rId46"/>
    <p:sldId id="457" r:id="rId47"/>
    <p:sldId id="461" r:id="rId48"/>
    <p:sldId id="465" r:id="rId49"/>
    <p:sldId id="466" r:id="rId50"/>
    <p:sldId id="467" r:id="rId51"/>
    <p:sldId id="468" r:id="rId52"/>
    <p:sldId id="469" r:id="rId53"/>
    <p:sldId id="470" r:id="rId54"/>
    <p:sldId id="473" r:id="rId55"/>
    <p:sldId id="474" r:id="rId56"/>
    <p:sldId id="475" r:id="rId57"/>
    <p:sldId id="476" r:id="rId58"/>
    <p:sldId id="550" r:id="rId59"/>
    <p:sldId id="560" r:id="rId60"/>
    <p:sldId id="397" r:id="rId61"/>
    <p:sldId id="400" r:id="rId62"/>
    <p:sldId id="399" r:id="rId63"/>
    <p:sldId id="401" r:id="rId64"/>
    <p:sldId id="409" r:id="rId65"/>
    <p:sldId id="411" r:id="rId66"/>
    <p:sldId id="412" r:id="rId67"/>
    <p:sldId id="437" r:id="rId68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83931" autoAdjust="0"/>
  </p:normalViewPr>
  <p:slideViewPr>
    <p:cSldViewPr>
      <p:cViewPr varScale="1">
        <p:scale>
          <a:sx n="73" d="100"/>
          <a:sy n="73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8B38B-C517-4393-8D39-6568181C4561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EC1BCD-E9B8-49D2-BA8D-B39AF3227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重点</a:t>
            </a:r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70C0CF-6EB4-4D8C-B27A-C322891F55AD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4E45B-9541-4FF7-B9B5-F2EC9625A9B4}" type="slidenum">
              <a:rPr lang="en-AU" altLang="zh-CN" sz="1300" smtClean="0">
                <a:latin typeface="Times New Roman" panose="02020603050405020304" pitchFamily="18" charset="0"/>
              </a:rPr>
              <a:pPr/>
              <a:t>22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365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68F1E-2E02-43C5-9758-A1716284A490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C07DA-D080-4F64-A758-FC2B5D06C23D}" type="slidenum">
              <a:rPr lang="en-AU" altLang="zh-CN" sz="1300" smtClean="0">
                <a:latin typeface="Times New Roman" panose="02020603050405020304" pitchFamily="18" charset="0"/>
              </a:rPr>
              <a:pPr/>
              <a:t>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573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F6420-731D-49FD-A944-C522F6C9B5FA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6E465-64DF-4E7A-AE76-5E7D4BA320BC}" type="slidenum">
              <a:rPr lang="en-AU" altLang="zh-CN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7948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BC005-B2E0-4342-88AD-A2A06641CC2D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15931-31B8-488F-8F0A-A25F54906549}" type="slidenum">
              <a:rPr lang="en-AU" altLang="zh-CN" sz="1300" smtClean="0">
                <a:latin typeface="Times New Roman" panose="02020603050405020304" pitchFamily="18" charset="0"/>
              </a:rPr>
              <a:pPr/>
              <a:t>27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3875F-8F65-4BD8-B5BF-DD2A71120513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42329-60A9-42BB-8095-4088B1499C87}" type="slidenum">
              <a:rPr lang="en-AU" altLang="zh-CN" sz="1300" smtClean="0">
                <a:latin typeface="Times New Roman" panose="02020603050405020304" pitchFamily="18" charset="0"/>
              </a:rPr>
              <a:pPr/>
              <a:t>40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33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806D2-56B9-4B24-B19F-C6022679423D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619E6-FBA7-4ECD-91A5-332E18F83678}" type="slidenum">
              <a:rPr lang="en-AU" altLang="zh-CN" sz="1300" smtClean="0">
                <a:latin typeface="Times New Roman" panose="02020603050405020304" pitchFamily="18" charset="0"/>
              </a:rPr>
              <a:pPr/>
              <a:t>44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90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45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702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46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8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13EF3F-020D-4F6C-A7BB-7B908533160F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BB53AB-C4A1-4723-BCE2-FC3FA9D04060}" type="slidenum">
              <a:rPr lang="en-AU" altLang="zh-CN" sz="1300" smtClean="0">
                <a:latin typeface="Times New Roman" panose="02020603050405020304" pitchFamily="18" charset="0"/>
              </a:rPr>
              <a:pPr/>
              <a:t>47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4733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66B0B7-A632-4370-9D56-12E383F832E7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9DA55F-A7F4-487D-9AA0-74F412E4A06A}" type="slidenum">
              <a:rPr lang="en-AU" altLang="zh-CN" sz="1300" smtClean="0">
                <a:latin typeface="Times New Roman" panose="02020603050405020304" pitchFamily="18" charset="0"/>
              </a:rPr>
              <a:pPr/>
              <a:t>49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866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单周期是整个流程比如</a:t>
            </a:r>
            <a:r>
              <a:rPr lang="en-US" altLang="zh-CN" dirty="0"/>
              <a:t>800ps</a:t>
            </a:r>
            <a:r>
              <a:rPr lang="zh-CN" altLang="en-US" dirty="0"/>
              <a:t>，流水线的</a:t>
            </a:r>
            <a:r>
              <a:rPr lang="en-US" altLang="zh-CN" dirty="0"/>
              <a:t>cycle</a:t>
            </a:r>
            <a:r>
              <a:rPr lang="zh-CN" altLang="en-US" dirty="0"/>
              <a:t>是一个</a:t>
            </a:r>
            <a:r>
              <a:rPr lang="en-US" altLang="zh-CN" dirty="0"/>
              <a:t>stage</a:t>
            </a:r>
            <a:r>
              <a:rPr lang="zh-CN" altLang="en-US" dirty="0"/>
              <a:t>比如</a:t>
            </a:r>
            <a:r>
              <a:rPr lang="en-US" altLang="zh-CN" dirty="0"/>
              <a:t>200ps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04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5643B-A87C-4543-952E-E2159594A426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EC05C-F956-4695-A289-51DCDF3C4232}" type="slidenum">
              <a:rPr lang="en-AU" altLang="zh-CN" sz="1300" smtClean="0">
                <a:latin typeface="Times New Roman" panose="02020603050405020304" pitchFamily="18" charset="0"/>
              </a:rPr>
              <a:pPr/>
              <a:t>50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921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 </a:t>
            </a:r>
            <a:r>
              <a:rPr lang="en-US" altLang="zh-CN" dirty="0"/>
              <a:t>CPI=1 ,clock =5</a:t>
            </a:r>
          </a:p>
          <a:p>
            <a:r>
              <a:rPr lang="zh-CN" altLang="en-US" dirty="0"/>
              <a:t>流水线 </a:t>
            </a:r>
            <a:r>
              <a:rPr lang="en-US" altLang="zh-CN" dirty="0"/>
              <a:t>CPI=1, clock =1</a:t>
            </a:r>
          </a:p>
          <a:p>
            <a:r>
              <a:rPr lang="zh-CN" altLang="en-US" dirty="0"/>
              <a:t>流水线，理想的速度为阶段数分之一</a:t>
            </a:r>
            <a:endParaRPr lang="en-US" altLang="zh-CN" dirty="0"/>
          </a:p>
          <a:p>
            <a:r>
              <a:rPr lang="zh-CN" altLang="en-US" dirty="0"/>
              <a:t>但是有了</a:t>
            </a:r>
            <a:r>
              <a:rPr lang="en-US" altLang="zh-CN" dirty="0"/>
              <a:t>stall</a:t>
            </a:r>
            <a:r>
              <a:rPr lang="zh-CN" altLang="en-US" dirty="0"/>
              <a:t>之后</a:t>
            </a:r>
            <a:r>
              <a:rPr lang="en-US" altLang="zh-CN" dirty="0"/>
              <a:t>CPI</a:t>
            </a:r>
            <a:r>
              <a:rPr lang="zh-CN" altLang="en-US" dirty="0"/>
              <a:t>变大了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6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5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A49529-EC17-46CA-9C91-60A9E60407D5}" type="datetime3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 June, 2023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Chapter 4 — The Processor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9E31D-046F-479F-8F9E-549455D88DDD}" type="slidenum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46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09126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66198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DA73-ABA1-4876-AE77-D2003B76A357}" type="datetime3">
              <a:rPr lang="en-AU" altLang="zh-CN" sz="1300" smtClean="0">
                <a:latin typeface="Times New Roman" panose="02020603050405020304" pitchFamily="18" charset="0"/>
              </a:rPr>
              <a:pPr/>
              <a:t>14 June, 2023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28D57-8D05-4626-8546-A9BEEF5004EB}" type="slidenum">
              <a:rPr lang="en-AU" altLang="zh-CN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40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530820CF-B880-4189-942D-D702A7CBA730}" type="datetimeFigureOut">
              <a:rPr lang="zh-CN" altLang="en-US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2023/6/14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AAD8B667-8699-459D-853F-A17A71841E7C}" type="slidenum">
              <a:rPr lang="en-US" altLang="zh-CN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897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34669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925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112370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5036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0393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374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453288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8730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606972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38708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7042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2682-E55D-C5BB-B686-2454C274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AA1D-5397-C023-38FD-B69BAFE75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B27BE-E07A-CF58-6FB6-840D9DA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6DA82-B6ED-219C-4FE1-4DAE56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96E84-189A-E492-7A33-856D65C7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87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3C3-FC3A-85AA-B80A-7C226AD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E2E5-2DC7-9676-E09B-699FADF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6D02-A147-E8B4-18CD-742867E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94C6-5D6B-1028-C127-A54EDFC2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1F3C-628A-C2F7-AA9B-9C5CD88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452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30B6-9341-0FE2-A9F6-46955DB7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D1D7-8147-B53C-4036-520E734E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AE6B8-2A59-658A-D02E-867BAF0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54390-02CC-C049-6C14-DA757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70F3-ECC2-1CC5-60B5-D7F4C62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39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09E7-78DF-226E-9414-ADB1EFC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A022-7E11-88CA-A24B-E5BF3746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0DEEE-7002-1655-B025-B31B63D5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B217A-0CEB-4CF2-FD0D-4A9534C5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179EC-CAE2-84DB-A865-6FDE58A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4868B-5C53-A6A2-2C5C-30B4E104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759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654-6BD5-B892-480F-120B97B6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765B1-2C50-0564-E57F-3B10B03F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5C841-5057-41E3-2FC5-F8608FFB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4B19B-0B8A-966D-D0BF-8D92FAAC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214857-4BCF-13D4-39DD-4CF72133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EE54-F4A8-B18B-9046-C6D5E590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CF259-54B7-A4B0-92BF-35A9920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A7533-1FA1-DDA2-E93F-18D2270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863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00F6-DA5C-36C7-4854-EDF37C2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5B35A-A166-5795-C861-A2EA2750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F382B-D696-8E5D-2736-AEA4170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FE29C-890F-B5BF-BF0F-37DF33A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559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F7F32-BCD2-8207-1B02-486BD73A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BD012-0F07-FEBB-FCFC-F2E36C7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9D824-8388-AED5-A878-68F61A98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557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F933-AA97-0063-7CCB-6AEBB47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9F99-70FF-7A05-6266-C8695FE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35D92-1745-D4E8-26B8-9E7C896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5DBE6-7EE8-BFF0-6F1F-8FB1EF2C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1E18-6988-6610-7FA0-E26E9AF1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40DA-BEA2-84F4-3D88-EB18DF22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331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3375-F3F5-F5B4-2EF3-C3A45D7C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556D4-03E9-5459-0D0D-8545EBEA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6F9F7-551D-D061-29C7-4CD8171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281D0-6AAE-53DD-E41B-F3D7C369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DA90-9DDF-3166-4314-AB7062A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B9B08-2607-8392-D8CE-55109C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280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4DFD-90D2-E259-C4D8-3C607ACF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D6677-95DB-A795-1974-FD2C09C4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6751-C3C5-0ECB-B3C5-739FC89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37E38-6EB7-C7E4-1102-FE10D02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FF0-EE5E-95A3-6B05-BDB9036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172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8D81-014B-037E-19A4-EFEDA235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56901-27B3-D4CB-FF82-F50097A7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3F766-1303-538E-C734-8D583A5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636C-4C48-0818-9F28-8ADB3DC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0BE84-4504-7AE7-659F-99E7962E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0"/>
            <a:ext cx="1063266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fld id="{7B92D8AC-6FB5-4907-AE0D-3C1A69372422}" type="slidenum">
              <a:rPr lang="en-US" altLang="zh-CN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985" y="147629"/>
            <a:ext cx="964463" cy="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med">
    <p:random/>
    <p:sndAc>
      <p:stSnd>
        <p:snd r:embed="rId14" name="chimes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45125-B2F8-A792-F6CA-99029722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B66A-6741-CD04-68E5-B4F377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9232-9609-E471-C284-A8365873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212C-6AA0-4670-8000-46A54D017A7D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6A89-54DA-02F1-372F-6D30221D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6AAF-795C-3D36-0890-813D41FA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72" y="2093121"/>
            <a:ext cx="5616624" cy="267175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4-2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Pipelining CPU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0412" y="0"/>
            <a:ext cx="8280920" cy="9810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performance issues in pipelining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484784"/>
            <a:ext cx="9180511" cy="288032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Latency</a:t>
            </a:r>
            <a:r>
              <a:rPr lang="en-US" altLang="zh-CN" sz="2600" dirty="0">
                <a:cs typeface="Times New Roman" panose="02020603050405020304" pitchFamily="18" charset="0"/>
              </a:rPr>
              <a:t>:   </a:t>
            </a:r>
            <a:r>
              <a:rPr lang="zh-CN" altLang="en-US" sz="2000" dirty="0">
                <a:cs typeface="Times New Roman" panose="02020603050405020304" pitchFamily="18" charset="0"/>
              </a:rPr>
              <a:t>流水线中每条指令的执行时间并没有减少，反而总是比非流水线机器长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Imbalance </a:t>
            </a:r>
            <a:r>
              <a:rPr lang="zh-CN" altLang="en-US" sz="2000" dirty="0">
                <a:cs typeface="Times New Roman" panose="02020603050405020304" pitchFamily="18" charset="0"/>
              </a:rPr>
              <a:t>阶段之间会降低性能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Overhead  </a:t>
            </a:r>
            <a:r>
              <a:rPr lang="zh-CN" altLang="en-US" sz="2000" dirty="0">
                <a:cs typeface="Times New Roman" panose="02020603050405020304" pitchFamily="18" charset="0"/>
              </a:rPr>
              <a:t>寄存器延迟和时钟偏移引起的上升也有助于机器周期的下限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Pipeline hazards  </a:t>
            </a:r>
            <a:r>
              <a:rPr lang="zh-CN" altLang="en-US" sz="2000" dirty="0">
                <a:cs typeface="Times New Roman" panose="02020603050405020304" pitchFamily="18" charset="0"/>
              </a:rPr>
              <a:t>是管道的主要障碍，阻碍机器达到理想性能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cs typeface="Times New Roman" panose="02020603050405020304" pitchFamily="18" charset="0"/>
              </a:rPr>
              <a:t>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fill</a:t>
            </a:r>
            <a:r>
              <a:rPr lang="en-US" altLang="zh-CN" sz="2600" dirty="0">
                <a:cs typeface="Times New Roman" panose="02020603050405020304" pitchFamily="18" charset="0"/>
              </a:rPr>
              <a:t>” pipeline and 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drain</a:t>
            </a:r>
            <a:r>
              <a:rPr lang="en-US" altLang="zh-CN" sz="2600" dirty="0">
                <a:cs typeface="Times New Roman" panose="02020603050405020304" pitchFamily="18" charset="0"/>
              </a:rPr>
              <a:t>” it reduces speedup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939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92A0-A6CA-9094-FD90-989FFE4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368991"/>
            <a:ext cx="2737520" cy="66409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多周期视图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EABE5-48F2-04EE-BB95-BE86AFDE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46" y="1350008"/>
            <a:ext cx="4167412" cy="2078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6DFFF-9625-4A42-DA8F-8DCE29B1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3979501"/>
            <a:ext cx="4544119" cy="2509508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8E2ADF9-F13D-5D73-2DAE-CE22216C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442" y="836712"/>
            <a:ext cx="5761856" cy="1891407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“Single-clock-cycle” pipeline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Shows pipeline usage in a single cycle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Highlight resources used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“multi-clock-cycle”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Graph of operation over time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351CEE8-3B41-8E8B-61A4-85BD60544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3003464"/>
            <a:ext cx="6671419" cy="351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DFF6BB5-E760-FD79-4700-15C70BE0D6AE}"/>
              </a:ext>
            </a:extLst>
          </p:cNvPr>
          <p:cNvSpPr txBox="1">
            <a:spLocks/>
          </p:cNvSpPr>
          <p:nvPr/>
        </p:nvSpPr>
        <p:spPr>
          <a:xfrm>
            <a:off x="4811855" y="2728119"/>
            <a:ext cx="1729408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ea typeface="宋体" panose="02010600030101010101" pitchFamily="2" charset="-122"/>
              </a:rPr>
              <a:t>WB for Store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173CF1-F710-1EAB-C2EB-8138E0A9AEAF}"/>
              </a:ext>
            </a:extLst>
          </p:cNvPr>
          <p:cNvSpPr txBox="1"/>
          <p:nvPr/>
        </p:nvSpPr>
        <p:spPr>
          <a:xfrm>
            <a:off x="407368" y="563380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指令要经过流水线的每一个阶段，即使它在这个阶段什么都不做</a:t>
            </a:r>
          </a:p>
        </p:txBody>
      </p:sp>
    </p:spTree>
    <p:extLst>
      <p:ext uri="{BB962C8B-B14F-4D97-AF65-F5344CB8AC3E}">
        <p14:creationId xmlns:p14="http://schemas.microsoft.com/office/powerpoint/2010/main" val="271324735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2492896"/>
            <a:ext cx="4896544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70C0"/>
                </a:solidFill>
              </a:rPr>
              <a:t>Hazard </a:t>
            </a:r>
            <a:r>
              <a:rPr lang="zh-CN" altLang="en-US" sz="6600" b="1" dirty="0">
                <a:solidFill>
                  <a:srgbClr val="0070C0"/>
                </a:solidFill>
              </a:rPr>
              <a:t>冒险</a:t>
            </a:r>
          </a:p>
        </p:txBody>
      </p:sp>
    </p:spTree>
    <p:extLst>
      <p:ext uri="{BB962C8B-B14F-4D97-AF65-F5344CB8AC3E}">
        <p14:creationId xmlns:p14="http://schemas.microsoft.com/office/powerpoint/2010/main" val="10841077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2448272" cy="83092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Hazards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6792"/>
            <a:ext cx="10972800" cy="4739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Structure hazards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多条指令访问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同一个资源</a:t>
            </a:r>
            <a:r>
              <a:rPr lang="zh-CN" altLang="en-US" dirty="0">
                <a:ea typeface="宋体" panose="02010600030101010101" pitchFamily="2" charset="-122"/>
              </a:rPr>
              <a:t>比如，</a:t>
            </a:r>
            <a:r>
              <a:rPr lang="en-US" altLang="zh-CN" dirty="0">
                <a:ea typeface="宋体" panose="02010600030101010101" pitchFamily="2" charset="-122"/>
              </a:rPr>
              <a:t>Load/store requires data access</a:t>
            </a: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解决：</a:t>
            </a:r>
            <a:r>
              <a:rPr lang="en-US" altLang="zh-CN" dirty="0">
                <a:ea typeface="宋体" panose="02010600030101010101" pitchFamily="2" charset="-122"/>
              </a:rPr>
              <a:t>stall </a:t>
            </a:r>
            <a:r>
              <a:rPr lang="zh-CN" altLang="en-US" dirty="0">
                <a:ea typeface="宋体" panose="02010600030101010101" pitchFamily="2" charset="-122"/>
              </a:rPr>
              <a:t>或者多用几个设备</a:t>
            </a:r>
            <a:r>
              <a:rPr lang="en-US" altLang="zh-CN" dirty="0">
                <a:ea typeface="宋体" panose="02010600030101010101" pitchFamily="2" charset="-122"/>
              </a:rPr>
              <a:t>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Data hazard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数据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Double bump </a:t>
            </a:r>
            <a:r>
              <a:rPr lang="zh-CN" altLang="en-US" dirty="0">
                <a:ea typeface="宋体" panose="02010600030101010101" pitchFamily="2" charset="-122"/>
              </a:rPr>
              <a:t>先写后读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Forwarding</a:t>
            </a: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Compiler scheduling  </a:t>
            </a:r>
            <a:r>
              <a:rPr lang="zh-CN" altLang="en-US" dirty="0">
                <a:ea typeface="宋体" panose="02010600030101010101" pitchFamily="2" charset="-122"/>
              </a:rPr>
              <a:t>编译器优化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Stall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Control hazard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主要是由一些跳转指令引起的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prediction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Predict-untaken: treat every branch as not taken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Predict-taken: treat every branch as taken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CBB203-0E82-9647-AF78-236C7000DF5F}"/>
              </a:ext>
            </a:extLst>
          </p:cNvPr>
          <p:cNvSpPr txBox="1"/>
          <p:nvPr/>
        </p:nvSpPr>
        <p:spPr>
          <a:xfrm>
            <a:off x="5087888" y="65593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Stall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能解决所有冒险，但是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</a:t>
            </a:r>
          </a:p>
        </p:txBody>
      </p:sp>
    </p:spTree>
    <p:extLst>
      <p:ext uri="{BB962C8B-B14F-4D97-AF65-F5344CB8AC3E}">
        <p14:creationId xmlns:p14="http://schemas.microsoft.com/office/powerpoint/2010/main" val="42188128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5638800" y="40239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5638800" y="15093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860478" y="1587153"/>
            <a:ext cx="343044" cy="27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71800" y="980728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087009" y="644739"/>
            <a:ext cx="206255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Time (clock cycles)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2825" y="1433165"/>
            <a:ext cx="552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ld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5833" y="22713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1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255833" y="31524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2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255833" y="48621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4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152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4838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5524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2103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8961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581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8267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953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255833" y="39906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3</a:t>
            </a:r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209800" y="1509365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3431704" y="1355552"/>
            <a:ext cx="3478213" cy="838200"/>
            <a:chOff x="1486" y="1152"/>
            <a:chExt cx="2191" cy="528"/>
          </a:xfrm>
        </p:grpSpPr>
        <p:grpSp>
          <p:nvGrpSpPr>
            <p:cNvPr id="79011" name="Group 22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41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2" name="Rectangle 24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9012" name="Group 25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37" name="Rectangle 26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38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39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0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013" name="Rectangle 30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14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35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6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15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6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17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8" name="Rectangle 37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Mem</a:t>
              </a:r>
            </a:p>
          </p:txBody>
        </p:sp>
        <p:grpSp>
          <p:nvGrpSpPr>
            <p:cNvPr id="79019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33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4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0" name="Rectangle 41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21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9031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2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2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3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4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5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6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7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8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9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30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0" name="Group 54"/>
          <p:cNvGrpSpPr>
            <a:grpSpLocks/>
          </p:cNvGrpSpPr>
          <p:nvPr/>
        </p:nvGrpSpPr>
        <p:grpSpPr bwMode="auto">
          <a:xfrm>
            <a:off x="4146551" y="2195165"/>
            <a:ext cx="3478213" cy="838200"/>
            <a:chOff x="1486" y="1152"/>
            <a:chExt cx="2191" cy="528"/>
          </a:xfrm>
        </p:grpSpPr>
        <p:grpSp>
          <p:nvGrpSpPr>
            <p:cNvPr id="78979" name="Group 55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09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0" name="Rectangle 57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80" name="Group 58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05" name="Rectangle 59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06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07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8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81" name="Rectangle 63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2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03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4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3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4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85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6" name="Rectangle 70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87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01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2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8" name="Rectangle 74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9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99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0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90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1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2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3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4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5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6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7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8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1" name="Group 87"/>
          <p:cNvGrpSpPr>
            <a:grpSpLocks/>
          </p:cNvGrpSpPr>
          <p:nvPr/>
        </p:nvGrpSpPr>
        <p:grpSpPr bwMode="auto">
          <a:xfrm>
            <a:off x="4832351" y="3033365"/>
            <a:ext cx="3478213" cy="838200"/>
            <a:chOff x="1486" y="1152"/>
            <a:chExt cx="2191" cy="528"/>
          </a:xfrm>
        </p:grpSpPr>
        <p:grpSp>
          <p:nvGrpSpPr>
            <p:cNvPr id="78947" name="Group 88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77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8" name="Rectangle 90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48" name="Group 91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73" name="Rectangle 92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74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75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6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49" name="Rectangle 96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0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71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2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1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Rectangle 103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55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69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6" name="Rectangle 107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7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67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8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8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9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0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2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3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4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5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6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2" name="Group 120"/>
          <p:cNvGrpSpPr>
            <a:grpSpLocks/>
          </p:cNvGrpSpPr>
          <p:nvPr/>
        </p:nvGrpSpPr>
        <p:grpSpPr bwMode="auto">
          <a:xfrm>
            <a:off x="5514976" y="3871565"/>
            <a:ext cx="3478213" cy="838200"/>
            <a:chOff x="1486" y="1152"/>
            <a:chExt cx="2191" cy="528"/>
          </a:xfrm>
        </p:grpSpPr>
        <p:grpSp>
          <p:nvGrpSpPr>
            <p:cNvPr id="78915" name="Group 121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45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6" name="Rectangle 123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16" name="Group 124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41" name="Rectangle 125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42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43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4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17" name="Rectangle 129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18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39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0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19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0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1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Rectangle 136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23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37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8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4" name="Rectangle 140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/>
                <a:t>Reg</a:t>
              </a:r>
              <a:endParaRPr lang="en-US" altLang="zh-CN" sz="1600" dirty="0"/>
            </a:p>
          </p:txBody>
        </p:sp>
        <p:grpSp>
          <p:nvGrpSpPr>
            <p:cNvPr id="78925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35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6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6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3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4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3" name="Group 153"/>
          <p:cNvGrpSpPr>
            <a:grpSpLocks/>
          </p:cNvGrpSpPr>
          <p:nvPr/>
        </p:nvGrpSpPr>
        <p:grpSpPr bwMode="auto">
          <a:xfrm>
            <a:off x="6203951" y="4709765"/>
            <a:ext cx="3478213" cy="838200"/>
            <a:chOff x="1486" y="1152"/>
            <a:chExt cx="2191" cy="528"/>
          </a:xfrm>
        </p:grpSpPr>
        <p:grpSp>
          <p:nvGrpSpPr>
            <p:cNvPr id="78883" name="Group 154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13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4" name="Rectangle 156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884" name="Group 157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09" name="Rectangle 158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10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11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2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85" name="Rectangle 162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86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07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8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87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Rectangle 169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891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05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6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2" name="Rectangle 173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93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03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4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4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74" name="Rectangle 186"/>
          <p:cNvSpPr>
            <a:spLocks noGrp="1" noChangeArrowheads="1"/>
          </p:cNvSpPr>
          <p:nvPr>
            <p:ph type="title"/>
          </p:nvPr>
        </p:nvSpPr>
        <p:spPr>
          <a:xfrm>
            <a:off x="749856" y="235804"/>
            <a:ext cx="3224584" cy="5238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Structural Hazard</a:t>
            </a:r>
          </a:p>
        </p:txBody>
      </p:sp>
      <p:grpSp>
        <p:nvGrpSpPr>
          <p:cNvPr id="42006" name="Group 187"/>
          <p:cNvGrpSpPr>
            <a:grpSpLocks/>
          </p:cNvGrpSpPr>
          <p:nvPr/>
        </p:nvGrpSpPr>
        <p:grpSpPr bwMode="auto">
          <a:xfrm>
            <a:off x="5905500" y="1250621"/>
            <a:ext cx="5087044" cy="920750"/>
            <a:chOff x="2736" y="1008"/>
            <a:chExt cx="2592" cy="580"/>
          </a:xfrm>
        </p:grpSpPr>
        <p:sp>
          <p:nvSpPr>
            <p:cNvPr id="78881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data from memory or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writeing</a:t>
              </a:r>
              <a:r>
                <a:rPr lang="en-US" altLang="zh-CN" sz="1800" dirty="0">
                  <a:solidFill>
                    <a:srgbClr val="FF0000"/>
                  </a:solidFill>
                </a:rPr>
                <a:t> data to memory</a:t>
              </a:r>
            </a:p>
          </p:txBody>
        </p:sp>
        <p:cxnSp>
          <p:nvCxnSpPr>
            <p:cNvPr id="78882" name="AutoShape 189"/>
            <p:cNvCxnSpPr>
              <a:cxnSpLocks noChangeShapeType="1"/>
              <a:stCxn id="78881" idx="1"/>
              <a:endCxn id="1211395" idx="0"/>
            </p:cNvCxnSpPr>
            <p:nvPr/>
          </p:nvCxnSpPr>
          <p:spPr bwMode="auto">
            <a:xfrm rot="10800000">
              <a:off x="2736" y="1171"/>
              <a:ext cx="1056" cy="127"/>
            </a:xfrm>
            <a:prstGeom prst="curvedConnector4">
              <a:avLst>
                <a:gd name="adj1" fmla="val 42045"/>
                <a:gd name="adj2" fmla="val 213375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 190"/>
          <p:cNvGrpSpPr>
            <a:grpSpLocks/>
          </p:cNvGrpSpPr>
          <p:nvPr/>
        </p:nvGrpSpPr>
        <p:grpSpPr bwMode="auto">
          <a:xfrm>
            <a:off x="3770314" y="4491955"/>
            <a:ext cx="2438400" cy="1089025"/>
            <a:chOff x="1296" y="3032"/>
            <a:chExt cx="1536" cy="686"/>
          </a:xfrm>
        </p:grpSpPr>
        <p:sp>
          <p:nvSpPr>
            <p:cNvPr id="78879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instruction from memory</a:t>
              </a:r>
            </a:p>
          </p:txBody>
        </p:sp>
        <p:cxnSp>
          <p:nvCxnSpPr>
            <p:cNvPr id="78880" name="AutoShape 192"/>
            <p:cNvCxnSpPr>
              <a:cxnSpLocks noChangeShapeType="1"/>
              <a:stCxn id="78879" idx="0"/>
              <a:endCxn id="78943" idx="2"/>
            </p:cNvCxnSpPr>
            <p:nvPr/>
          </p:nvCxnSpPr>
          <p:spPr bwMode="auto">
            <a:xfrm rot="-54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79606A-9B35-4D2D-AFD2-BCD9D232DE6A}"/>
              </a:ext>
            </a:extLst>
          </p:cNvPr>
          <p:cNvSpPr txBox="1"/>
          <p:nvPr/>
        </p:nvSpPr>
        <p:spPr>
          <a:xfrm>
            <a:off x="9768408" y="259343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解决的方法是把</a:t>
            </a:r>
            <a:r>
              <a:rPr lang="en-US" altLang="zh-CN" dirty="0"/>
              <a:t>MEM</a:t>
            </a:r>
            <a:r>
              <a:rPr lang="zh-CN" altLang="en-US" dirty="0"/>
              <a:t>拆解成</a:t>
            </a:r>
            <a:r>
              <a:rPr lang="en-US" altLang="zh-CN" dirty="0"/>
              <a:t>IM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两个寄存器</a:t>
            </a:r>
          </a:p>
        </p:txBody>
      </p:sp>
    </p:spTree>
    <p:extLst>
      <p:ext uri="{BB962C8B-B14F-4D97-AF65-F5344CB8AC3E}">
        <p14:creationId xmlns:p14="http://schemas.microsoft.com/office/powerpoint/2010/main" val="1130339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animBg="1"/>
      <p:bldP spid="12113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8094023" y="2528409"/>
            <a:ext cx="14571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highlight>
                  <a:srgbClr val="FFFF00"/>
                </a:highlight>
              </a:rPr>
              <a:t>double bound</a:t>
            </a:r>
          </a:p>
        </p:txBody>
      </p:sp>
      <p:sp>
        <p:nvSpPr>
          <p:cNvPr id="1215677" name="Rectangle 189"/>
          <p:cNvSpPr>
            <a:spLocks noChangeArrowheads="1"/>
          </p:cNvSpPr>
          <p:nvPr/>
        </p:nvSpPr>
        <p:spPr bwMode="auto">
          <a:xfrm>
            <a:off x="7485080" y="2976289"/>
            <a:ext cx="282098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</a:t>
            </a:r>
            <a:r>
              <a:rPr lang="zh-CN" altLang="en-US" sz="1800" dirty="0">
                <a:solidFill>
                  <a:srgbClr val="FF0000"/>
                </a:solidFill>
              </a:rPr>
              <a:t>上升沿写，下降沿读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76AE89-9A66-4FF6-9EC9-BA83E4E0E1FF}"/>
              </a:ext>
            </a:extLst>
          </p:cNvPr>
          <p:cNvGrpSpPr/>
          <p:nvPr/>
        </p:nvGrpSpPr>
        <p:grpSpPr>
          <a:xfrm>
            <a:off x="321569" y="403679"/>
            <a:ext cx="6912768" cy="3240360"/>
            <a:chOff x="1860478" y="1052736"/>
            <a:chExt cx="7575622" cy="45974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553200" y="1581373"/>
              <a:ext cx="457200" cy="2971800"/>
              <a:chOff x="3072" y="1152"/>
              <a:chExt cx="288" cy="1872"/>
            </a:xfrm>
          </p:grpSpPr>
          <p:sp>
            <p:nvSpPr>
              <p:cNvPr id="81065" name="Rectangle 3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44" cy="288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6" name="Rectangle 4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7" name="Line 5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00" name="Rectangle 7"/>
            <p:cNvSpPr>
              <a:spLocks noChangeArrowheads="1"/>
            </p:cNvSpPr>
            <p:nvPr/>
          </p:nvSpPr>
          <p:spPr bwMode="auto">
            <a:xfrm>
              <a:off x="1860478" y="1659161"/>
              <a:ext cx="343044" cy="279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I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i="1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</p:txBody>
        </p:sp>
        <p:sp>
          <p:nvSpPr>
            <p:cNvPr id="80901" name="Line 8"/>
            <p:cNvSpPr>
              <a:spLocks noChangeShapeType="1"/>
            </p:cNvSpPr>
            <p:nvPr/>
          </p:nvSpPr>
          <p:spPr bwMode="auto">
            <a:xfrm>
              <a:off x="3124200" y="1052736"/>
              <a:ext cx="631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Rectangle 11"/>
            <p:cNvSpPr>
              <a:spLocks noChangeArrowheads="1"/>
            </p:cNvSpPr>
            <p:nvPr/>
          </p:nvSpPr>
          <p:spPr bwMode="auto">
            <a:xfrm>
              <a:off x="2255833" y="2343373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1</a:t>
              </a:r>
            </a:p>
          </p:txBody>
        </p:sp>
        <p:sp>
          <p:nvSpPr>
            <p:cNvPr id="80904" name="Rectangle 12"/>
            <p:cNvSpPr>
              <a:spLocks noChangeArrowheads="1"/>
            </p:cNvSpPr>
            <p:nvPr/>
          </p:nvSpPr>
          <p:spPr bwMode="auto">
            <a:xfrm>
              <a:off x="2255833" y="3224436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2</a:t>
              </a:r>
            </a:p>
          </p:txBody>
        </p:sp>
        <p:sp>
          <p:nvSpPr>
            <p:cNvPr id="80905" name="Line 14"/>
            <p:cNvSpPr>
              <a:spLocks noChangeShapeType="1"/>
            </p:cNvSpPr>
            <p:nvPr/>
          </p:nvSpPr>
          <p:spPr bwMode="auto">
            <a:xfrm>
              <a:off x="4305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5"/>
            <p:cNvSpPr>
              <a:spLocks noChangeShapeType="1"/>
            </p:cNvSpPr>
            <p:nvPr/>
          </p:nvSpPr>
          <p:spPr bwMode="auto">
            <a:xfrm>
              <a:off x="4991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Line 16"/>
            <p:cNvSpPr>
              <a:spLocks noChangeShapeType="1"/>
            </p:cNvSpPr>
            <p:nvPr/>
          </p:nvSpPr>
          <p:spPr bwMode="auto">
            <a:xfrm>
              <a:off x="5676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17"/>
            <p:cNvSpPr>
              <a:spLocks noChangeShapeType="1"/>
            </p:cNvSpPr>
            <p:nvPr/>
          </p:nvSpPr>
          <p:spPr bwMode="auto">
            <a:xfrm>
              <a:off x="63627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8"/>
            <p:cNvSpPr>
              <a:spLocks noChangeShapeType="1"/>
            </p:cNvSpPr>
            <p:nvPr/>
          </p:nvSpPr>
          <p:spPr bwMode="auto">
            <a:xfrm>
              <a:off x="70485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9"/>
            <p:cNvSpPr>
              <a:spLocks noChangeShapeType="1"/>
            </p:cNvSpPr>
            <p:nvPr/>
          </p:nvSpPr>
          <p:spPr bwMode="auto">
            <a:xfrm>
              <a:off x="7734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20"/>
            <p:cNvSpPr>
              <a:spLocks noChangeShapeType="1"/>
            </p:cNvSpPr>
            <p:nvPr/>
          </p:nvSpPr>
          <p:spPr bwMode="auto">
            <a:xfrm>
              <a:off x="8420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21"/>
            <p:cNvSpPr>
              <a:spLocks noChangeShapeType="1"/>
            </p:cNvSpPr>
            <p:nvPr/>
          </p:nvSpPr>
          <p:spPr bwMode="auto">
            <a:xfrm>
              <a:off x="9105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23"/>
            <p:cNvSpPr>
              <a:spLocks noChangeShapeType="1"/>
            </p:cNvSpPr>
            <p:nvPr/>
          </p:nvSpPr>
          <p:spPr bwMode="auto">
            <a:xfrm>
              <a:off x="2209800" y="1581373"/>
              <a:ext cx="0" cy="388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14" name="Group 24"/>
            <p:cNvGrpSpPr>
              <a:grpSpLocks/>
            </p:cNvGrpSpPr>
            <p:nvPr/>
          </p:nvGrpSpPr>
          <p:grpSpPr bwMode="auto">
            <a:xfrm>
              <a:off x="3732214" y="1428973"/>
              <a:ext cx="3359151" cy="838200"/>
              <a:chOff x="1561" y="1152"/>
              <a:chExt cx="2116" cy="528"/>
            </a:xfrm>
          </p:grpSpPr>
          <p:grpSp>
            <p:nvGrpSpPr>
              <p:cNvPr id="81033" name="Group 25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63" name="Freeform 2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4" name="Rectangle 27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34" name="Group 28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59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60" name="Group 3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61" name="Freeform 3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62" name="Freeform 3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35" name="Rectangle 33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36" name="Group 3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57" name="Freeform 3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8" name="Freeform 3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37" name="Line 3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38" name="Freeform 38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39" name="Line 3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0" name="Rectangle 40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1041" name="Group 4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55" name="Freeform 4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6" name="Freeform 4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2" name="Rectangle 44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43" name="Group 4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53" name="Freeform 4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4" name="Freeform 4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4" name="Line 4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5" name="Line 4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6" name="Line 5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7" name="Line 5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8" name="Line 5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9" name="Line 5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0" name="Line 5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1" name="Line 5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2" name="Line 5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5" name="Group 57"/>
            <p:cNvGrpSpPr>
              <a:grpSpLocks/>
            </p:cNvGrpSpPr>
            <p:nvPr/>
          </p:nvGrpSpPr>
          <p:grpSpPr bwMode="auto">
            <a:xfrm>
              <a:off x="4418014" y="2267173"/>
              <a:ext cx="3359151" cy="838200"/>
              <a:chOff x="1561" y="1152"/>
              <a:chExt cx="2116" cy="528"/>
            </a:xfrm>
          </p:grpSpPr>
          <p:grpSp>
            <p:nvGrpSpPr>
              <p:cNvPr id="81001" name="Group 58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31" name="Freeform 5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32" name="Rectangle 60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02" name="Group 61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2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28" name="Group 6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29" name="Freeform 6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30" name="Freeform 6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03" name="Rectangle 66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04" name="Group 6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25" name="Freeform 6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6" name="Freeform 6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05" name="Line 7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6" name="Freeform 71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7" name="Line 7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8" name="Rectangle 73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DM</a:t>
                </a:r>
              </a:p>
            </p:txBody>
          </p:sp>
          <p:grpSp>
            <p:nvGrpSpPr>
              <p:cNvPr id="81009" name="Group 7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23" name="Freeform 7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4" name="Freeform 7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0" name="Rectangle 77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11" name="Group 7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21" name="Freeform 7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2" name="Freeform 8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2" name="Line 8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3" name="Line 8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4" name="Line 8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5" name="Line 8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6" name="Line 8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7" name="Line 8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8" name="Line 8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9" name="Line 8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20" name="Line 8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6" name="Group 90"/>
            <p:cNvGrpSpPr>
              <a:grpSpLocks/>
            </p:cNvGrpSpPr>
            <p:nvPr/>
          </p:nvGrpSpPr>
          <p:grpSpPr bwMode="auto">
            <a:xfrm>
              <a:off x="5103814" y="3105373"/>
              <a:ext cx="3359151" cy="838200"/>
              <a:chOff x="1561" y="1152"/>
              <a:chExt cx="2116" cy="528"/>
            </a:xfrm>
          </p:grpSpPr>
          <p:grpSp>
            <p:nvGrpSpPr>
              <p:cNvPr id="80969" name="Group 91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99" name="Freeform 9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00" name="Rectangle 93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70" name="Group 94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95" name="Rectangle 95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96" name="Group 9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97" name="Freeform 9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98" name="Freeform 9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71" name="Rectangle 99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2" name="Group 10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93" name="Freeform 10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4" name="Freeform 10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3" name="Line 10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4" name="Freeform 104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75" name="Line 10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6" name="Rectangle 106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77" name="Group 10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91" name="Freeform 10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2" name="Freeform 10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8" name="Rectangle 110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9" name="Group 11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89" name="Freeform 11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0" name="Freeform 11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80" name="Line 11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1" name="Line 11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2" name="Line 11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3" name="Line 11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4" name="Line 11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5" name="Line 11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6" name="Line 12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7" name="Line 12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8" name="Line 12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7" name="Group 123"/>
            <p:cNvGrpSpPr>
              <a:grpSpLocks/>
            </p:cNvGrpSpPr>
            <p:nvPr/>
          </p:nvGrpSpPr>
          <p:grpSpPr bwMode="auto">
            <a:xfrm>
              <a:off x="5789614" y="3943573"/>
              <a:ext cx="3359151" cy="838200"/>
              <a:chOff x="1561" y="1152"/>
              <a:chExt cx="2116" cy="528"/>
            </a:xfrm>
          </p:grpSpPr>
          <p:grpSp>
            <p:nvGrpSpPr>
              <p:cNvPr id="80937" name="Group 124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67" name="Freeform 12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8" name="Rectangle 126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38" name="Group 127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63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64" name="Group 12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65" name="Freeform 13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66" name="Freeform 13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39" name="Rectangle 132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0" name="Group 13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61" name="Freeform 13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2" name="Freeform 13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1" name="Line 13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2" name="Freeform 13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3" name="Line 13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4" name="Rectangle 139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45" name="Group 14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59" name="Freeform 14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0" name="Freeform 14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6" name="Rectangle 143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7" name="Group 14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57" name="Freeform 14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8" name="Freeform 14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8" name="Line 14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9" name="Line 14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0" name="Line 14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1" name="Line 15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2" name="Line 15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3" name="Line 15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4" name="Line 15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5" name="Line 15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6" name="Line 15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19" name="Rectangle 190"/>
            <p:cNvSpPr>
              <a:spLocks noChangeArrowheads="1"/>
            </p:cNvSpPr>
            <p:nvPr/>
          </p:nvSpPr>
          <p:spPr bwMode="auto">
            <a:xfrm>
              <a:off x="2279651" y="1505173"/>
              <a:ext cx="14716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x1,</a:t>
              </a:r>
            </a:p>
          </p:txBody>
        </p:sp>
        <p:sp>
          <p:nvSpPr>
            <p:cNvPr id="80920" name="Rectangle 191"/>
            <p:cNvSpPr>
              <a:spLocks noChangeArrowheads="1"/>
            </p:cNvSpPr>
            <p:nvPr/>
          </p:nvSpPr>
          <p:spPr bwMode="auto">
            <a:xfrm>
              <a:off x="2276475" y="4062637"/>
              <a:ext cx="20256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x2,</a:t>
              </a:r>
              <a:r>
                <a:rPr lang="en-US" altLang="zh-CN" sz="2400">
                  <a:solidFill>
                    <a:srgbClr val="009900"/>
                  </a:solidFill>
                  <a:latin typeface="Courier New" panose="02070309020205020404" pitchFamily="49" charset="0"/>
                </a:rPr>
                <a:t>x1</a:t>
              </a:r>
              <a:r>
                <a:rPr lang="en-US" altLang="zh-CN" sz="2400">
                  <a:latin typeface="Courier New" panose="02070309020205020404" pitchFamily="49" charset="0"/>
                </a:rPr>
                <a:t>,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4E6DD5D-2C93-D162-BEE8-F9631005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85" y="217716"/>
            <a:ext cx="4130684" cy="14285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D23A0-2F67-5DB7-84F6-3C6E1DF95126}"/>
              </a:ext>
            </a:extLst>
          </p:cNvPr>
          <p:cNvSpPr txBox="1"/>
          <p:nvPr/>
        </p:nvSpPr>
        <p:spPr>
          <a:xfrm>
            <a:off x="7801530" y="19842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一个时钟周期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529A20-D7A1-A0F6-CD45-22707AED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1" y="3918604"/>
            <a:ext cx="2423375" cy="27754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E39A75-9942-B53E-FEF9-0B3A2F702024}"/>
              </a:ext>
            </a:extLst>
          </p:cNvPr>
          <p:cNvSpPr txBox="1"/>
          <p:nvPr/>
        </p:nvSpPr>
        <p:spPr>
          <a:xfrm>
            <a:off x="3291993" y="4362041"/>
            <a:ext cx="505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PC </a:t>
            </a:r>
            <a:r>
              <a:rPr lang="zh-CN" altLang="en-US" dirty="0"/>
              <a:t>在上升沿写入，也就是在上升沿更新到下一条指令的位置，那么在下降沿要将当前指令写入 </a:t>
            </a:r>
            <a:r>
              <a:rPr lang="en-US" altLang="zh-CN" dirty="0"/>
              <a:t>IF/ID </a:t>
            </a:r>
            <a:r>
              <a:rPr lang="zh-CN" altLang="en-US" dirty="0"/>
              <a:t>的时候，从 </a:t>
            </a:r>
            <a:r>
              <a:rPr lang="en-US" altLang="zh-CN" dirty="0" err="1"/>
              <a:t>inst</a:t>
            </a:r>
            <a:r>
              <a:rPr lang="en-US" altLang="zh-CN" dirty="0"/>
              <a:t> mem </a:t>
            </a:r>
            <a:r>
              <a:rPr lang="zh-CN" altLang="en-US" dirty="0"/>
              <a:t>中读出的指令已经是下一条而不是当前指令了！所以我们必须让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b="1" dirty="0">
                <a:solidFill>
                  <a:srgbClr val="FF0000"/>
                </a:solidFill>
              </a:rPr>
              <a:t>在下降沿写入</a:t>
            </a:r>
            <a:r>
              <a:rPr lang="zh-CN" altLang="en-US" dirty="0"/>
              <a:t>，这样才能读取到正确的指令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F992F6-141D-7E27-B1CA-CDC4FBA27B03}"/>
              </a:ext>
            </a:extLst>
          </p:cNvPr>
          <p:cNvSpPr txBox="1"/>
          <p:nvPr/>
        </p:nvSpPr>
        <p:spPr>
          <a:xfrm>
            <a:off x="9201102" y="4362041"/>
            <a:ext cx="25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Reg</a:t>
            </a:r>
            <a:r>
              <a:rPr lang="en-US" altLang="zh-CN" dirty="0"/>
              <a:t> files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上半周期</a:t>
            </a:r>
            <a:r>
              <a:rPr lang="zh-CN" altLang="en-US" dirty="0"/>
              <a:t>，也就是上升沿；而 </a:t>
            </a:r>
            <a:r>
              <a:rPr lang="en-US" altLang="zh-CN" b="1" dirty="0">
                <a:solidFill>
                  <a:srgbClr val="FF0000"/>
                </a:solidFill>
              </a:rPr>
              <a:t>Pipeline registers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下半周期</a:t>
            </a:r>
            <a:r>
              <a:rPr lang="zh-CN" altLang="en-US" dirty="0"/>
              <a:t>，也就是下降沿</a:t>
            </a:r>
          </a:p>
        </p:txBody>
      </p:sp>
    </p:spTree>
    <p:extLst>
      <p:ext uri="{BB962C8B-B14F-4D97-AF65-F5344CB8AC3E}">
        <p14:creationId xmlns:p14="http://schemas.microsoft.com/office/powerpoint/2010/main" val="149839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6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DB7A85-D7AD-7EE5-ED98-FD6B3B98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47346"/>
            <a:ext cx="8856984" cy="6163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5C979E-DD74-B069-6DE2-BFD0E6B5242C}"/>
              </a:ext>
            </a:extLst>
          </p:cNvPr>
          <p:cNvSpPr txBox="1"/>
          <p:nvPr/>
        </p:nvSpPr>
        <p:spPr>
          <a:xfrm>
            <a:off x="8472264" y="1340768"/>
            <a:ext cx="35283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 </a:t>
            </a:r>
            <a:r>
              <a:rPr lang="zh-CN" altLang="en-US" sz="2000" dirty="0"/>
              <a:t>就是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altLang="zh-CN" sz="2000" dirty="0"/>
              <a:t> stage</a:t>
            </a:r>
            <a:r>
              <a:rPr lang="zh-CN" altLang="en-US" sz="2000" dirty="0"/>
              <a:t>； </a:t>
            </a:r>
            <a:r>
              <a:rPr lang="en-US" altLang="zh-CN" sz="2000" dirty="0"/>
              <a:t>Reg </a:t>
            </a:r>
            <a:r>
              <a:rPr lang="zh-CN" altLang="en-US" sz="2000" dirty="0"/>
              <a:t>就是 </a:t>
            </a:r>
            <a:r>
              <a:rPr lang="en-US" altLang="zh-CN" sz="2000" dirty="0"/>
              <a:t>reg file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ID</a:t>
            </a:r>
            <a:r>
              <a:rPr lang="en-US" altLang="zh-CN" sz="2000" dirty="0"/>
              <a:t> stage</a:t>
            </a:r>
            <a:r>
              <a:rPr lang="zh-CN" altLang="en-US" sz="2000" dirty="0"/>
              <a:t>；长得像 </a:t>
            </a:r>
            <a:r>
              <a:rPr lang="en-US" altLang="zh-CN" sz="2000" dirty="0"/>
              <a:t>ALU </a:t>
            </a:r>
            <a:r>
              <a:rPr lang="zh-CN" altLang="en-US" sz="2000" dirty="0"/>
              <a:t>的就是 </a:t>
            </a:r>
            <a:r>
              <a:rPr lang="en-US" altLang="zh-CN" sz="2000" dirty="0"/>
              <a:t>ALU</a:t>
            </a:r>
            <a:r>
              <a:rPr lang="zh-CN" altLang="en-US" sz="2000" dirty="0"/>
              <a:t>，对应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 </a:t>
            </a:r>
            <a:r>
              <a:rPr lang="en-US" altLang="zh-CN" sz="2000" dirty="0"/>
              <a:t>stage</a:t>
            </a:r>
            <a:r>
              <a:rPr lang="zh-CN" altLang="en-US" sz="2000" dirty="0"/>
              <a:t>； </a:t>
            </a:r>
            <a:r>
              <a:rPr lang="en-US" altLang="zh-CN" sz="2000" dirty="0"/>
              <a:t>DM </a:t>
            </a:r>
            <a:r>
              <a:rPr lang="zh-CN" altLang="en-US" sz="2000" dirty="0"/>
              <a:t>就是 </a:t>
            </a:r>
            <a:r>
              <a:rPr lang="en-US" altLang="zh-CN" sz="2000" dirty="0"/>
              <a:t>data mem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 </a:t>
            </a:r>
            <a:r>
              <a:rPr lang="en-US" altLang="zh-CN" sz="2000" dirty="0"/>
              <a:t>stage</a:t>
            </a:r>
            <a:r>
              <a:rPr lang="zh-CN" altLang="en-US" sz="2000" dirty="0"/>
              <a:t>；最后面的 </a:t>
            </a:r>
            <a:r>
              <a:rPr lang="en-US" altLang="zh-CN" sz="2000" dirty="0"/>
              <a:t>Reg </a:t>
            </a:r>
            <a:r>
              <a:rPr lang="zh-CN" altLang="en-US" sz="2000" dirty="0"/>
              <a:t>也是 </a:t>
            </a:r>
            <a:r>
              <a:rPr lang="en-US" altLang="zh-CN" sz="2000" dirty="0"/>
              <a:t>reg file</a:t>
            </a:r>
            <a:r>
              <a:rPr lang="zh-CN" altLang="en-US" sz="2000" dirty="0"/>
              <a:t>，对应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WB</a:t>
            </a:r>
            <a:r>
              <a:rPr lang="en-US" altLang="zh-CN" sz="2000" dirty="0"/>
              <a:t> stage</a:t>
            </a:r>
            <a:r>
              <a:rPr lang="zh-CN" altLang="en-US" sz="2000" dirty="0"/>
              <a:t>。每个 </a:t>
            </a:r>
            <a:r>
              <a:rPr lang="en-US" altLang="zh-CN" sz="2000" dirty="0"/>
              <a:t>stage </a:t>
            </a:r>
            <a:r>
              <a:rPr lang="zh-CN" altLang="en-US" sz="2000" dirty="0"/>
              <a:t>占用一个时钟周期。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图中深色（灰色、蓝色）的部分就是对应指令会使用到的组件，其中 </a:t>
            </a:r>
            <a:r>
              <a:rPr lang="en-US" altLang="zh-CN" sz="2000" dirty="0"/>
              <a:t>mem </a:t>
            </a:r>
            <a:r>
              <a:rPr lang="zh-CN" altLang="en-US" sz="2000" dirty="0"/>
              <a:t>和 </a:t>
            </a:r>
            <a:r>
              <a:rPr lang="en-US" altLang="zh-CN" sz="2000" dirty="0"/>
              <a:t>reg file 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7030A0"/>
                </a:solidFill>
              </a:rPr>
              <a:t>左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写入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右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读取</a:t>
            </a:r>
          </a:p>
        </p:txBody>
      </p:sp>
    </p:spTree>
    <p:extLst>
      <p:ext uri="{BB962C8B-B14F-4D97-AF65-F5344CB8AC3E}">
        <p14:creationId xmlns:p14="http://schemas.microsoft.com/office/powerpoint/2010/main" val="284652803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39F4-671F-CD97-AED4-E437D462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模拟指令运行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2B74E8-A1F9-2B4D-0AF2-7F61EC58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628800"/>
            <a:ext cx="5570703" cy="46028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9E000-8979-6C15-5FA9-55C6B0F6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28" y="602761"/>
            <a:ext cx="5410669" cy="28425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2D7FCEE-1AE2-0BA6-8492-8D24C04435D4}"/>
              </a:ext>
            </a:extLst>
          </p:cNvPr>
          <p:cNvSpPr txBox="1"/>
          <p:nvPr/>
        </p:nvSpPr>
        <p:spPr>
          <a:xfrm>
            <a:off x="6359928" y="3675068"/>
            <a:ext cx="5570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规律：</a:t>
            </a:r>
          </a:p>
          <a:p>
            <a:endParaRPr lang="zh-CN" altLang="en-US" sz="1600" dirty="0"/>
          </a:p>
          <a:p>
            <a:r>
              <a:rPr lang="en-US" altLang="zh-CN" sz="1600" dirty="0"/>
              <a:t>1. </a:t>
            </a:r>
            <a:r>
              <a:rPr lang="zh-CN" altLang="en-US" sz="1600" dirty="0"/>
              <a:t>某条指令 </a:t>
            </a:r>
            <a:r>
              <a:rPr lang="en-US" altLang="zh-CN" sz="1600" dirty="0"/>
              <a:t>(</a:t>
            </a:r>
            <a:r>
              <a:rPr lang="zh-CN" altLang="en-US" sz="1600" dirty="0"/>
              <a:t>例如 </a:t>
            </a:r>
            <a:r>
              <a:rPr lang="en-US" altLang="zh-CN" sz="1600" dirty="0"/>
              <a:t>#10 ) 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WB 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阶段</a:t>
            </a:r>
            <a:r>
              <a:rPr lang="zh-CN" altLang="en-US" sz="1600" dirty="0"/>
              <a:t>做的寄存器更改，其之后第三条指令 </a:t>
            </a:r>
            <a:r>
              <a:rPr lang="en-US" altLang="zh-CN" sz="1600" dirty="0"/>
              <a:t>( #13 ) </a:t>
            </a:r>
            <a:r>
              <a:rPr lang="zh-CN" altLang="en-US" sz="1600" dirty="0"/>
              <a:t>的 </a:t>
            </a:r>
            <a:r>
              <a:rPr lang="en-US" altLang="zh-CN" sz="1600" dirty="0"/>
              <a:t>ID </a:t>
            </a:r>
            <a:r>
              <a:rPr lang="zh-CN" altLang="en-US" sz="1600" dirty="0"/>
              <a:t>阶段才能读出新的值；</a:t>
            </a:r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某条指令 </a:t>
            </a:r>
            <a:r>
              <a:rPr lang="en-US" altLang="zh-CN" sz="1600" dirty="0"/>
              <a:t>(</a:t>
            </a:r>
            <a:r>
              <a:rPr lang="zh-CN" altLang="en-US" sz="1600" dirty="0"/>
              <a:t>例如 </a:t>
            </a:r>
            <a:r>
              <a:rPr lang="en-US" altLang="zh-CN" sz="1600" dirty="0"/>
              <a:t>#10 ) MEM </a:t>
            </a:r>
            <a:r>
              <a:rPr lang="zh-CN" altLang="en-US" sz="1600" dirty="0"/>
              <a:t>阶段产生 </a:t>
            </a:r>
            <a:r>
              <a:rPr lang="en-US" altLang="zh-CN" sz="1600" dirty="0" err="1"/>
              <a:t>PCSrc</a:t>
            </a:r>
            <a:r>
              <a:rPr lang="en-US" altLang="zh-CN" sz="1600" dirty="0"/>
              <a:t> = 1 </a:t>
            </a:r>
            <a:r>
              <a:rPr lang="zh-CN" altLang="en-US" sz="1600" dirty="0"/>
              <a:t>的信号，此时其之后第三条指令 </a:t>
            </a:r>
            <a:r>
              <a:rPr lang="en-US" altLang="zh-CN" sz="1600" dirty="0"/>
              <a:t>( #13 ) </a:t>
            </a:r>
            <a:r>
              <a:rPr lang="zh-CN" altLang="en-US" sz="1600" dirty="0"/>
              <a:t>正在运行 </a:t>
            </a:r>
            <a:r>
              <a:rPr lang="en-US" altLang="zh-CN" sz="1600" dirty="0"/>
              <a:t>IF </a:t>
            </a:r>
            <a:r>
              <a:rPr lang="zh-CN" altLang="en-US" sz="1600" dirty="0"/>
              <a:t>阶段，它运行结束后才会将 </a:t>
            </a:r>
            <a:r>
              <a:rPr lang="en-US" altLang="zh-CN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 </a:t>
            </a:r>
            <a:r>
              <a:rPr lang="zh-CN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置为实际上要跳转的指令</a:t>
            </a:r>
            <a:r>
              <a:rPr lang="zh-CN" altLang="en-US" sz="1600" dirty="0"/>
              <a:t>，因此如果要跳转的话， </a:t>
            </a:r>
            <a:r>
              <a:rPr lang="en-US" altLang="zh-CN" sz="1600" dirty="0"/>
              <a:t>#11 , #12 , #13 </a:t>
            </a:r>
            <a:r>
              <a:rPr lang="zh-CN" altLang="en-US" sz="1600" dirty="0"/>
              <a:t>这三条语句是额外运行的；如果不用跳转就什么事都没有了；</a:t>
            </a:r>
          </a:p>
          <a:p>
            <a:r>
              <a:rPr lang="en-US" altLang="zh-CN" sz="1600" dirty="0"/>
              <a:t>3. </a:t>
            </a:r>
            <a:r>
              <a:rPr lang="zh-CN" altLang="en-US" sz="1600" dirty="0"/>
              <a:t>不存在其他影响结果的情况了！</a:t>
            </a:r>
          </a:p>
        </p:txBody>
      </p:sp>
    </p:spTree>
    <p:extLst>
      <p:ext uri="{BB962C8B-B14F-4D97-AF65-F5344CB8AC3E}">
        <p14:creationId xmlns:p14="http://schemas.microsoft.com/office/powerpoint/2010/main" val="306842529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3719737" y="25649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forwarding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8679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EC8A6B-85EB-3F65-03AA-4B5A39589044}"/>
              </a:ext>
            </a:extLst>
          </p:cNvPr>
          <p:cNvGrpSpPr/>
          <p:nvPr/>
        </p:nvGrpSpPr>
        <p:grpSpPr>
          <a:xfrm>
            <a:off x="839416" y="1124744"/>
            <a:ext cx="8280920" cy="5328592"/>
            <a:chOff x="695400" y="476672"/>
            <a:chExt cx="7579706" cy="48965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9A2CE7-1D56-506B-5A53-697EB4CB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0" y="476672"/>
              <a:ext cx="7579706" cy="489654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8268AF-4449-A4C5-E4D5-8557F808B38A}"/>
                </a:ext>
              </a:extLst>
            </p:cNvPr>
            <p:cNvSpPr/>
            <p:nvPr/>
          </p:nvSpPr>
          <p:spPr>
            <a:xfrm>
              <a:off x="3719736" y="1700808"/>
              <a:ext cx="72008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1B9A80-357A-F031-30C3-746AE02D5A92}"/>
                </a:ext>
              </a:extLst>
            </p:cNvPr>
            <p:cNvSpPr/>
            <p:nvPr/>
          </p:nvSpPr>
          <p:spPr>
            <a:xfrm>
              <a:off x="4384576" y="1700808"/>
              <a:ext cx="720080" cy="20882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76704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1664" y="188640"/>
            <a:ext cx="8893175" cy="981075"/>
          </a:xfrm>
        </p:spPr>
        <p:txBody>
          <a:bodyPr/>
          <a:lstStyle/>
          <a:p>
            <a:pPr eaLnBrk="1" hangingPunct="1"/>
            <a:r>
              <a:rPr lang="en-US" altLang="zh-CN" dirty="0"/>
              <a:t>Why pipelining : conclusion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628800"/>
            <a:ext cx="11197431" cy="28138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Does Not improve latency for individual instruction</a:t>
            </a:r>
            <a:r>
              <a:rPr lang="zh-CN" altLang="en-US" sz="2400" dirty="0"/>
              <a:t>不会改善单个指令的延迟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Throughput</a:t>
            </a:r>
            <a:r>
              <a:rPr lang="en-US" altLang="zh-CN" sz="2400" dirty="0"/>
              <a:t> ( rather than individual execution time)</a:t>
            </a:r>
            <a:r>
              <a:rPr lang="zh-CN" altLang="en-US" sz="2400" dirty="0"/>
              <a:t>提高吞吐量（而不是单独的执行时间）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efficiency</a:t>
            </a:r>
            <a:r>
              <a:rPr lang="en-US" altLang="zh-CN" sz="2400" dirty="0"/>
              <a:t> for resources  (functional unit) </a:t>
            </a:r>
            <a:r>
              <a:rPr lang="zh-CN" altLang="en-US" sz="2400" dirty="0"/>
              <a:t>提高资源效率（功能单元）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69633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4897"/>
            <a:ext cx="6912768" cy="9492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Detecting the Need to Forward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1536824" y="2500124"/>
            <a:ext cx="7200800" cy="173187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EX/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</a:t>
            </a:r>
            <a:r>
              <a:rPr lang="en-US" altLang="zh-CN" sz="2400" dirty="0" err="1">
                <a:ea typeface="宋体" panose="02010600030101010101" pitchFamily="2" charset="-122"/>
              </a:rPr>
              <a:t>.Register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ID/EX</a:t>
            </a:r>
            <a:r>
              <a:rPr lang="en-US" altLang="zh-CN" sz="2400" dirty="0">
                <a:ea typeface="宋体" panose="02010600030101010101" pitchFamily="2" charset="-122"/>
              </a:rPr>
              <a:t>.Register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1b.</a:t>
            </a:r>
            <a:r>
              <a:rPr lang="en-US" altLang="zh-CN" sz="2400" dirty="0">
                <a:ea typeface="宋体" panose="02010600030101010101" pitchFamily="2" charset="-122"/>
              </a:rPr>
              <a:t> EX/</a:t>
            </a:r>
            <a:r>
              <a:rPr lang="en-US" altLang="zh-CN" sz="2400" dirty="0" err="1">
                <a:ea typeface="宋体" panose="02010600030101010101" pitchFamily="2" charset="-122"/>
              </a:rPr>
              <a:t>MEM.RegisterRd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WB</a:t>
            </a:r>
            <a:r>
              <a:rPr lang="en-US" altLang="zh-CN" sz="2400" dirty="0" err="1">
                <a:ea typeface="宋体" panose="02010600030101010101" pitchFamily="2" charset="-122"/>
              </a:rPr>
              <a:t>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2b.</a:t>
            </a:r>
            <a:r>
              <a:rPr lang="en-US" altLang="zh-CN" sz="2400" dirty="0">
                <a:ea typeface="宋体" panose="02010600030101010101" pitchFamily="2" charset="-122"/>
              </a:rPr>
              <a:t> MEM/</a:t>
            </a:r>
            <a:r>
              <a:rPr lang="en-US" altLang="zh-CN" sz="2400" dirty="0" err="1">
                <a:ea typeface="宋体" panose="02010600030101010101" pitchFamily="2" charset="-122"/>
              </a:rPr>
              <a:t>WB.RegisterRd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8527108" y="2443723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Fwd from</a:t>
            </a:r>
            <a:br>
              <a:rPr lang="en-US" altLang="zh-CN" sz="1600"/>
            </a:br>
            <a:r>
              <a:rPr lang="en-US" altLang="zh-CN" sz="1600"/>
              <a:t>EX/MEM</a:t>
            </a:r>
            <a:br>
              <a:rPr lang="en-US" altLang="zh-CN" sz="1600"/>
            </a:br>
            <a:r>
              <a:rPr lang="en-US" altLang="zh-CN" sz="1600"/>
              <a:t>pipeline reg</a:t>
            </a:r>
            <a:endParaRPr lang="en-AU" altLang="zh-CN" sz="1600"/>
          </a:p>
        </p:txBody>
      </p:sp>
      <p:sp>
        <p:nvSpPr>
          <p:cNvPr id="144390" name="AutoShape 5"/>
          <p:cNvSpPr>
            <a:spLocks/>
          </p:cNvSpPr>
          <p:nvPr/>
        </p:nvSpPr>
        <p:spPr bwMode="auto">
          <a:xfrm>
            <a:off x="8277870" y="2461185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1" name="AutoShape 6"/>
          <p:cNvSpPr>
            <a:spLocks/>
          </p:cNvSpPr>
          <p:nvPr/>
        </p:nvSpPr>
        <p:spPr bwMode="auto">
          <a:xfrm>
            <a:off x="8277870" y="3366060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2" name="Text Box 7"/>
          <p:cNvSpPr txBox="1">
            <a:spLocks noChangeArrowheads="1"/>
          </p:cNvSpPr>
          <p:nvPr/>
        </p:nvSpPr>
        <p:spPr bwMode="auto">
          <a:xfrm>
            <a:off x="8527108" y="3437498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Fwd</a:t>
            </a:r>
            <a:r>
              <a:rPr lang="en-US" altLang="zh-CN" sz="1600" dirty="0"/>
              <a:t> from</a:t>
            </a:r>
            <a:br>
              <a:rPr lang="en-US" altLang="zh-CN" sz="1600" dirty="0"/>
            </a:br>
            <a:r>
              <a:rPr lang="en-US" altLang="zh-CN" sz="1600" dirty="0"/>
              <a:t>MEM/WB</a:t>
            </a:r>
            <a:br>
              <a:rPr lang="en-US" altLang="zh-CN" sz="1600" dirty="0"/>
            </a:br>
            <a:r>
              <a:rPr lang="en-US" altLang="zh-CN" sz="1600" dirty="0"/>
              <a:t>pipeline </a:t>
            </a:r>
            <a:r>
              <a:rPr lang="en-US" altLang="zh-CN" sz="1600" dirty="0" err="1"/>
              <a:t>reg</a:t>
            </a:r>
            <a:endParaRPr lang="en-AU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33B-9F42-BDFC-8B65-222FC94EA8D9}"/>
              </a:ext>
            </a:extLst>
          </p:cNvPr>
          <p:cNvSpPr txBox="1"/>
          <p:nvPr/>
        </p:nvSpPr>
        <p:spPr>
          <a:xfrm>
            <a:off x="1199456" y="1367295"/>
            <a:ext cx="839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看后指令的</a:t>
            </a:r>
            <a:r>
              <a:rPr lang="en-US" altLang="zh-CN" dirty="0"/>
              <a:t>rs1</a:t>
            </a:r>
            <a:r>
              <a:rPr lang="zh-CN" altLang="en-US" dirty="0"/>
              <a:t>，</a:t>
            </a:r>
            <a:r>
              <a:rPr lang="en-US" altLang="zh-CN" dirty="0"/>
              <a:t>rs2</a:t>
            </a:r>
            <a:r>
              <a:rPr lang="zh-CN" altLang="en-US" dirty="0"/>
              <a:t>，是否和前一条指令的</a:t>
            </a:r>
            <a:r>
              <a:rPr lang="en-US" altLang="zh-CN" dirty="0" err="1"/>
              <a:t>rd</a:t>
            </a:r>
            <a:r>
              <a:rPr lang="zh-CN" altLang="en-US" dirty="0"/>
              <a:t>来看是否需要前递</a:t>
            </a:r>
            <a:endParaRPr lang="en-US" altLang="zh-CN" dirty="0"/>
          </a:p>
          <a:p>
            <a:r>
              <a:rPr lang="zh-CN" altLang="en-US" dirty="0"/>
              <a:t>相同并且</a:t>
            </a:r>
            <a:r>
              <a:rPr lang="en-US" altLang="zh-CN" dirty="0" err="1"/>
              <a:t>RegWrite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0C494-5654-1EF2-B873-DB95DE50A0A6}"/>
              </a:ext>
            </a:extLst>
          </p:cNvPr>
          <p:cNvSpPr txBox="1"/>
          <p:nvPr/>
        </p:nvSpPr>
        <p:spPr>
          <a:xfrm>
            <a:off x="1760604" y="4579439"/>
            <a:ext cx="81037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EX/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MEM.RegWrite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宋体" panose="02010600030101010101" pitchFamily="2" charset="-122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WB.RegWrite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 ==1</a:t>
            </a:r>
          </a:p>
        </p:txBody>
      </p:sp>
    </p:spTree>
    <p:extLst>
      <p:ext uri="{BB962C8B-B14F-4D97-AF65-F5344CB8AC3E}">
        <p14:creationId xmlns:p14="http://schemas.microsoft.com/office/powerpoint/2010/main" val="918821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Forwarding Paths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96752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4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234035"/>
            <a:ext cx="6264696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Forwarding Conditions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600C6D-1DA6-50B4-C05A-4B1C31AD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1546131"/>
            <a:ext cx="937163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009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192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Double Data Hazard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739824" y="1338925"/>
            <a:ext cx="9316616" cy="425031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,x1,x2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,x3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x1,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,x4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Both hazards occur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Want to use the most recent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 MEM hazard condition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 err="1">
                <a:ea typeface="宋体" panose="02010600030101010101" pitchFamily="2" charset="-122"/>
              </a:rPr>
              <a:t>fwd</a:t>
            </a:r>
            <a:r>
              <a:rPr lang="en-US" altLang="zh-CN" dirty="0">
                <a:ea typeface="宋体" panose="02010600030101010101" pitchFamily="2" charset="-122"/>
              </a:rPr>
              <a:t> if EX hazard condition isn’t true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2891F-65B1-F646-A347-3B9124D1F687}"/>
              </a:ext>
            </a:extLst>
          </p:cNvPr>
          <p:cNvSpPr txBox="1"/>
          <p:nvPr/>
        </p:nvSpPr>
        <p:spPr>
          <a:xfrm>
            <a:off x="4223792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对于第</a:t>
            </a:r>
            <a:r>
              <a:rPr lang="en-US" altLang="zh-CN" dirty="0"/>
              <a:t>3</a:t>
            </a:r>
            <a:r>
              <a:rPr lang="zh-CN" altLang="en-US" dirty="0"/>
              <a:t>条指令：这个时候</a:t>
            </a:r>
            <a:r>
              <a:rPr lang="en-US" altLang="zh-CN" dirty="0"/>
              <a:t>x1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个来源</a:t>
            </a:r>
          </a:p>
        </p:txBody>
      </p:sp>
    </p:spTree>
    <p:extLst>
      <p:ext uri="{BB962C8B-B14F-4D97-AF65-F5344CB8AC3E}">
        <p14:creationId xmlns:p14="http://schemas.microsoft.com/office/powerpoint/2010/main" val="23713553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6" y="364218"/>
            <a:ext cx="7934672" cy="7016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Revised Forwarding Condition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40769"/>
            <a:ext cx="1051560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 hazard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ForwardA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ForwardB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</p:txBody>
      </p:sp>
    </p:spTree>
    <p:extLst>
      <p:ext uri="{BB962C8B-B14F-4D97-AF65-F5344CB8AC3E}">
        <p14:creationId xmlns:p14="http://schemas.microsoft.com/office/powerpoint/2010/main" val="162429916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49361"/>
            <a:ext cx="9761339" cy="83162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解决二次冲突的</a:t>
            </a:r>
            <a:r>
              <a:rPr lang="en-US" altLang="zh-CN" dirty="0">
                <a:ea typeface="宋体" panose="02010600030101010101" pitchFamily="2" charset="-122"/>
              </a:rPr>
              <a:t>forwarding</a:t>
            </a:r>
            <a:r>
              <a:rPr lang="zh-CN" altLang="en-US" dirty="0">
                <a:ea typeface="宋体" panose="02010600030101010101" pitchFamily="2" charset="-122"/>
              </a:rPr>
              <a:t>的数据通路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40" y="1412776"/>
            <a:ext cx="8795919" cy="489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604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279576" y="249289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Load :have to 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35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F4909E-0102-ACF6-A06D-5AB4BB7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980728"/>
            <a:ext cx="7325470" cy="5112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D7A7D8-D6FB-2B07-2806-4FF196900571}"/>
              </a:ext>
            </a:extLst>
          </p:cNvPr>
          <p:cNvSpPr txBox="1"/>
          <p:nvPr/>
        </p:nvSpPr>
        <p:spPr>
          <a:xfrm>
            <a:off x="8256240" y="692696"/>
            <a:ext cx="2376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遇到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指令就不得不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stall</a:t>
            </a:r>
          </a:p>
          <a:p>
            <a:endParaRPr lang="en-US" altLang="zh-CN" dirty="0"/>
          </a:p>
          <a:p>
            <a:r>
              <a:rPr lang="zh-CN" altLang="en-US" dirty="0"/>
              <a:t>因为这个值还没有算出来</a:t>
            </a:r>
          </a:p>
        </p:txBody>
      </p:sp>
    </p:spTree>
    <p:extLst>
      <p:ext uri="{BB962C8B-B14F-4D97-AF65-F5344CB8AC3E}">
        <p14:creationId xmlns:p14="http://schemas.microsoft.com/office/powerpoint/2010/main" val="58002603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6B674-912E-50D9-FE68-47DE3825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2" y="260648"/>
            <a:ext cx="7797989" cy="525658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CCB2E6-43F0-16E9-112E-E1E480884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352" y="5786065"/>
            <a:ext cx="12364160" cy="811287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ID/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EX.MemRead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((ID/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IF/ID.RegisterRs1) 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IF/ID.RegisterRs2))</a:t>
            </a:r>
            <a:endParaRPr lang="en-AU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889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5303912" y="242088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4617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CFAB70-AAC7-1D80-7164-BE670E0F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73" y="1181928"/>
            <a:ext cx="5885651" cy="2893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560D16-C3FD-4648-0AB2-50D1B7A7F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1196752"/>
            <a:ext cx="5713644" cy="4016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AF697A-0A1D-6E7A-B96A-FA38FCBEB65F}"/>
              </a:ext>
            </a:extLst>
          </p:cNvPr>
          <p:cNvSpPr txBox="1"/>
          <p:nvPr/>
        </p:nvSpPr>
        <p:spPr>
          <a:xfrm>
            <a:off x="9657471" y="429732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900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99E96A-0EA9-B996-B4D5-ACCB8328C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560499"/>
              </p:ext>
            </p:extLst>
          </p:nvPr>
        </p:nvGraphicFramePr>
        <p:xfrm>
          <a:off x="777110" y="4466605"/>
          <a:ext cx="5498760" cy="91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2819160" imgH="469800" progId="Equation.DSMT4">
                  <p:embed/>
                </p:oleObj>
              </mc:Choice>
              <mc:Fallback>
                <p:oleObj name="Equation" r:id="rId7" imgW="281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110" y="4466605"/>
                        <a:ext cx="5498760" cy="91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B32FFAF3-3AFF-41B8-01FE-4F50E9A0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9259" y="5604255"/>
            <a:ext cx="10225136" cy="100964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Ideal speedup is </a:t>
            </a:r>
            <a:r>
              <a:rPr lang="zh-CN" altLang="en-US" b="1" dirty="0">
                <a:solidFill>
                  <a:srgbClr val="FF3300"/>
                </a:solidFill>
                <a:latin typeface="Comic Sans MS" pitchFamily="66" charset="0"/>
                <a:ea typeface="宋体" panose="02010600030101010101" pitchFamily="2" charset="-122"/>
              </a:rPr>
              <a:t>阶段数</a:t>
            </a:r>
            <a:endParaRPr lang="en-AU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但不是阶段越多越好，</a:t>
            </a:r>
            <a:r>
              <a:rPr lang="zh-CN" altLang="en-US" sz="2400" dirty="0">
                <a:cs typeface="Times New Roman" panose="02020603050405020304" pitchFamily="18" charset="0"/>
              </a:rPr>
              <a:t>阶段多会引入额外开销（延迟和硬件开销）</a:t>
            </a:r>
            <a:endParaRPr kumimoji="0" lang="en-US" altLang="zh-CN" sz="2400" dirty="0"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26953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Stall = </a:t>
            </a:r>
            <a:r>
              <a:rPr lang="en-US" altLang="zh-CN" dirty="0"/>
              <a:t>control hazard || structural hazard || data hazard</a:t>
            </a:r>
          </a:p>
          <a:p>
            <a:pPr lvl="1"/>
            <a:r>
              <a:rPr lang="en-US" altLang="zh-CN" sz="3200" dirty="0"/>
              <a:t>Control hazard: </a:t>
            </a:r>
          </a:p>
          <a:p>
            <a:pPr lvl="2"/>
            <a:r>
              <a:rPr lang="en-US" altLang="zh-CN" sz="2400" dirty="0"/>
              <a:t>Instruction in EX or MEM is a Branch or J</a:t>
            </a:r>
          </a:p>
          <a:p>
            <a:pPr lvl="1"/>
            <a:r>
              <a:rPr lang="en-US" altLang="zh-CN" sz="3200" dirty="0"/>
              <a:t>Data hazard: 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EX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 </a:t>
            </a:r>
            <a:r>
              <a:rPr lang="en-US" altLang="zh-CN" dirty="0">
                <a:solidFill>
                  <a:srgbClr val="0000FF"/>
                </a:solidFill>
              </a:rPr>
              <a:t>rs2  </a:t>
            </a:r>
            <a:r>
              <a:rPr lang="en-US" altLang="zh-CN" sz="2400" dirty="0"/>
              <a:t>of instruction in ID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MEM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</a:t>
            </a:r>
            <a:r>
              <a:rPr lang="en-US" altLang="zh-CN" dirty="0">
                <a:solidFill>
                  <a:srgbClr val="0000FF"/>
                </a:solidFill>
              </a:rPr>
              <a:t>rs2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of instruction in ID </a:t>
            </a:r>
          </a:p>
          <a:p>
            <a:pPr lvl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4116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5CFA1D-CD7D-5FE1-DC41-9BD5FCCD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7" y="260648"/>
            <a:ext cx="6028035" cy="290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E142C-4A8E-EE86-F9B0-F26B8E1C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284984"/>
            <a:ext cx="6134717" cy="2902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499E8A-4873-5A67-93D8-7B4DAEBF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559722"/>
            <a:ext cx="5039898" cy="3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60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63"/>
          <p:cNvGrpSpPr>
            <a:grpSpLocks/>
          </p:cNvGrpSpPr>
          <p:nvPr/>
        </p:nvGrpSpPr>
        <p:grpSpPr bwMode="auto">
          <a:xfrm>
            <a:off x="551384" y="620688"/>
            <a:ext cx="8318698" cy="3744416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3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PC                    IF/ID                    ID/EX             EX/MEM            MEM/WB</a:t>
              </a:r>
              <a:endParaRPr kumimoji="0"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5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F.Inst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6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D.Inst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7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E.Inst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8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M.Inst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/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72720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1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96828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rs1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2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573057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rs2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3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grpSp>
          <p:nvGrpSpPr>
            <p:cNvPr id="72724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5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6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7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 dirty="0">
                  <a:solidFill>
                    <a:schemeClr val="tx2"/>
                  </a:solidFill>
                </a:rPr>
                <a:t>Branch</a:t>
              </a:r>
              <a:endParaRPr kumimoji="0" lang="zh-CN" alt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72728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29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2730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Branch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31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744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45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2746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51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stall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531C3F4-4326-A8AA-488B-4E8D74FF752A}"/>
              </a:ext>
            </a:extLst>
          </p:cNvPr>
          <p:cNvSpPr txBox="1"/>
          <p:nvPr/>
        </p:nvSpPr>
        <p:spPr>
          <a:xfrm>
            <a:off x="655397" y="4894788"/>
            <a:ext cx="831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插入一个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nop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让当前指令不要产生效果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清空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RegWrite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MemWrite</a:t>
            </a:r>
            <a:r>
              <a:rPr lang="en-US" altLang="zh-CN" sz="2000" dirty="0"/>
              <a:t> )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让后面的语句不要受到影响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保留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PC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和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IF/ID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一周期不改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783748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95" y="-40800"/>
            <a:ext cx="10515600" cy="1325563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en-US" altLang="zh-CN" dirty="0">
                <a:ea typeface="宋体" panose="02010600030101010101" pitchFamily="2" charset="-122"/>
              </a:rPr>
              <a:t> with Hazard Detection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9106545" cy="55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CB03C-8B36-5D0F-079B-DBC8DE7A6B82}"/>
              </a:ext>
            </a:extLst>
          </p:cNvPr>
          <p:cNvSpPr/>
          <p:nvPr/>
        </p:nvSpPr>
        <p:spPr>
          <a:xfrm>
            <a:off x="3503712" y="908720"/>
            <a:ext cx="1224136" cy="9786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31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855640" y="256490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Control   hazard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10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260648"/>
            <a:ext cx="9434954" cy="1071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40369" y="170080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With 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30% branch frequency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and an ideal CPI of 1, how much the </a:t>
            </a:r>
            <a:r>
              <a:rPr lang="en-US" altLang="zh-CN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performace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CPI = 1+30%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３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half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of the ideal</a:t>
            </a:r>
            <a:r>
              <a:rPr lang="en-US" altLang="zh-CN" sz="2800" dirty="0">
                <a:cs typeface="Times New Roman" panose="02020603050405020304" pitchFamily="18" charset="0"/>
              </a:rPr>
              <a:t> performance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987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332656"/>
            <a:ext cx="5328592" cy="917575"/>
          </a:xfrm>
        </p:spPr>
        <p:txBody>
          <a:bodyPr>
            <a:normAutofit/>
          </a:bodyPr>
          <a:lstStyle/>
          <a:p>
            <a:r>
              <a:rPr lang="en-US" altLang="zh-CN" dirty="0"/>
              <a:t>Flushing the pipeline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767408" y="1830106"/>
            <a:ext cx="8928992" cy="224696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Simplest hardware: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Holding or deleting any instruction after branch until the branch destination is know.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Penalty is fixed.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Can not be reduced by software.</a:t>
            </a:r>
          </a:p>
        </p:txBody>
      </p:sp>
    </p:spTree>
    <p:extLst>
      <p:ext uri="{BB962C8B-B14F-4D97-AF65-F5344CB8AC3E}">
        <p14:creationId xmlns:p14="http://schemas.microsoft.com/office/powerpoint/2010/main" val="2932712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17750" y="188640"/>
            <a:ext cx="8578850" cy="1071563"/>
          </a:xfrm>
        </p:spPr>
        <p:txBody>
          <a:bodyPr>
            <a:normAutofit/>
          </a:bodyPr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75420" y="2204864"/>
            <a:ext cx="10333148" cy="23762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No stall</a:t>
            </a:r>
            <a:r>
              <a:rPr lang="en-US" altLang="zh-CN" sz="2000" dirty="0"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cs typeface="Times New Roman" panose="02020603050405020304" pitchFamily="18" charset="0"/>
              </a:rPr>
              <a:t> stall.(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cs typeface="Times New Roman" panose="02020603050405020304" pitchFamily="18" charset="0"/>
              </a:rPr>
              <a:t>% *  take%* 3</a:t>
            </a:r>
          </a:p>
        </p:txBody>
      </p:sp>
    </p:spTree>
    <p:extLst>
      <p:ext uri="{BB962C8B-B14F-4D97-AF65-F5344CB8AC3E}">
        <p14:creationId xmlns:p14="http://schemas.microsoft.com/office/powerpoint/2010/main" val="42520514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1AD316-7AF9-421A-84C7-18DF44B7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8" y="980728"/>
            <a:ext cx="8778526" cy="54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867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BAFB5D8E-8A9C-5E80-EB8D-8247B013565E}"/>
              </a:ext>
            </a:extLst>
          </p:cNvPr>
          <p:cNvGrpSpPr>
            <a:grpSpLocks/>
          </p:cNvGrpSpPr>
          <p:nvPr/>
        </p:nvGrpSpPr>
        <p:grpSpPr bwMode="auto">
          <a:xfrm>
            <a:off x="1416348" y="1426807"/>
            <a:ext cx="8929687" cy="5183187"/>
            <a:chOff x="240" y="960"/>
            <a:chExt cx="5232" cy="2976"/>
          </a:xfrm>
        </p:grpSpPr>
        <p:pic>
          <p:nvPicPr>
            <p:cNvPr id="7" name="Picture 4" descr="chap3_4-5new">
              <a:extLst>
                <a:ext uri="{FF2B5EF4-FFF2-40B4-BE49-F238E27FC236}">
                  <a16:creationId xmlns:a16="http://schemas.microsoft.com/office/drawing/2014/main" id="{E5C1E171-7986-DD3D-895E-B9278CD8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795F2C9-E23C-0B6B-E531-F34A27745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DF6657BE-A63C-C9F7-3F18-185F73B26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3827D265-38A8-F8B6-7747-8E8515430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8082EC-4C02-D35C-2AEB-179B999E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zh-CN" altLang="en-US" dirty="0">
                <a:highlight>
                  <a:srgbClr val="FFFF00"/>
                </a:highlight>
              </a:rPr>
              <a:t>方法</a:t>
            </a:r>
            <a:r>
              <a:rPr lang="en-US" altLang="zh-CN" dirty="0">
                <a:highlight>
                  <a:srgbClr val="FFFF00"/>
                </a:highlight>
              </a:rPr>
              <a:t>3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en-US" altLang="zh-CN" dirty="0">
                <a:highlight>
                  <a:srgbClr val="FFFF00"/>
                </a:highlight>
              </a:rPr>
              <a:t>Branch Computation more Forward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03D38-1B73-E9F1-BB47-166000BAB756}"/>
              </a:ext>
            </a:extLst>
          </p:cNvPr>
          <p:cNvSpPr txBox="1"/>
          <p:nvPr/>
        </p:nvSpPr>
        <p:spPr>
          <a:xfrm>
            <a:off x="6746504" y="107539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只需要一个</a:t>
            </a:r>
            <a:r>
              <a:rPr lang="en-US" altLang="zh-CN" sz="3600" dirty="0"/>
              <a:t>stall</a:t>
            </a:r>
            <a:r>
              <a:rPr lang="zh-CN" altLang="en-US" sz="36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697838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78A15-E452-5EBE-2038-05BEDC87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348880"/>
            <a:ext cx="8136904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</a:rPr>
              <a:t>Pipelining and ISA Design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488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图片 9" descr="f4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556792"/>
            <a:ext cx="633571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-22827"/>
            <a:ext cx="936104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Control Hazards – Branch Instruction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048680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branch outcome determined in MEM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711578" y="6237312"/>
            <a:ext cx="300104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F72AE3B-8B11-48D1-88F3-554AA5CFB81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zh-CN" sz="1400" dirty="0"/>
          </a:p>
        </p:txBody>
      </p:sp>
      <p:sp>
        <p:nvSpPr>
          <p:cNvPr id="171015" name="AutoShape 6"/>
          <p:cNvSpPr>
            <a:spLocks/>
          </p:cNvSpPr>
          <p:nvPr/>
        </p:nvSpPr>
        <p:spPr bwMode="auto">
          <a:xfrm>
            <a:off x="4476750" y="5841454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PC</a:t>
            </a:r>
            <a:endParaRPr lang="en-AU" altLang="zh-CN" sz="1400" dirty="0"/>
          </a:p>
        </p:txBody>
      </p:sp>
      <p:sp>
        <p:nvSpPr>
          <p:cNvPr id="171016" name="Text Box 7"/>
          <p:cNvSpPr txBox="1">
            <a:spLocks noChangeArrowheads="1"/>
          </p:cNvSpPr>
          <p:nvPr/>
        </p:nvSpPr>
        <p:spPr bwMode="auto">
          <a:xfrm>
            <a:off x="8975725" y="3733254"/>
            <a:ext cx="135966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Flush these</a:t>
            </a:r>
            <a:br>
              <a:rPr lang="en-US" altLang="zh-CN" sz="1600" dirty="0"/>
            </a:br>
            <a:r>
              <a:rPr lang="en-US" altLang="zh-CN" sz="1600" dirty="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(Set control</a:t>
            </a:r>
            <a:br>
              <a:rPr lang="en-US" altLang="zh-CN" sz="1600" dirty="0"/>
            </a:br>
            <a:r>
              <a:rPr lang="en-US" altLang="zh-CN" sz="1600" dirty="0"/>
              <a:t>values to 0)</a:t>
            </a:r>
            <a:endParaRPr lang="en-AU" altLang="zh-CN" sz="1600" dirty="0"/>
          </a:p>
        </p:txBody>
      </p:sp>
      <p:sp>
        <p:nvSpPr>
          <p:cNvPr id="171017" name="AutoShape 8"/>
          <p:cNvSpPr>
            <a:spLocks/>
          </p:cNvSpPr>
          <p:nvPr/>
        </p:nvSpPr>
        <p:spPr bwMode="auto">
          <a:xfrm>
            <a:off x="8616950" y="336813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9489209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99153"/>
            <a:ext cx="8136904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Flushing : need only to insert   1 stall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847850" y="1125538"/>
            <a:ext cx="8566150" cy="3067050"/>
            <a:chOff x="190" y="960"/>
            <a:chExt cx="5396" cy="1932"/>
          </a:xfrm>
        </p:grpSpPr>
        <p:pic>
          <p:nvPicPr>
            <p:cNvPr id="748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" y="1776"/>
              <a:ext cx="5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05" name="Text Box 6"/>
            <p:cNvSpPr txBox="1">
              <a:spLocks noChangeArrowheads="1"/>
            </p:cNvSpPr>
            <p:nvPr/>
          </p:nvSpPr>
          <p:spPr bwMode="auto">
            <a:xfrm>
              <a:off x="213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</a:t>
              </a:r>
            </a:p>
          </p:txBody>
        </p:sp>
        <p:sp>
          <p:nvSpPr>
            <p:cNvPr id="74806" name="Line 7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1919288" y="4437063"/>
          <a:ext cx="8534400" cy="162083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48 or 72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065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328248" y="6248973"/>
            <a:ext cx="313283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2528261A-937F-4AA2-8813-81FD4F93AFA5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zh-CN" sz="1400" dirty="0"/>
          </a:p>
        </p:txBody>
      </p:sp>
      <p:pic>
        <p:nvPicPr>
          <p:cNvPr id="5" name="图片 4" descr="f4.60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154114"/>
            <a:ext cx="8235950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85480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580"/>
            <a:ext cx="10515600" cy="1325563"/>
          </a:xfrm>
        </p:spPr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Example: Branch Taken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147744" y="6356351"/>
            <a:ext cx="327684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140C52AB-2DC2-48E7-9AF5-8EDEAF48BFB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zh-CN" sz="1400" dirty="0"/>
          </a:p>
        </p:txBody>
      </p:sp>
      <p:pic>
        <p:nvPicPr>
          <p:cNvPr id="5" name="图片 4" descr="f4.60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327143"/>
            <a:ext cx="813593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00184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5539"/>
            <a:ext cx="9783689" cy="1228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or 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preceding ALU instruction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2279651" y="3870326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…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79206" name="Group 5"/>
          <p:cNvGrpSpPr>
            <a:grpSpLocks/>
          </p:cNvGrpSpPr>
          <p:nvPr/>
        </p:nvGrpSpPr>
        <p:grpSpPr bwMode="auto">
          <a:xfrm>
            <a:off x="4656139" y="2636839"/>
            <a:ext cx="3024187" cy="504825"/>
            <a:chOff x="2018" y="2341"/>
            <a:chExt cx="1905" cy="318"/>
          </a:xfrm>
        </p:grpSpPr>
        <p:sp>
          <p:nvSpPr>
            <p:cNvPr id="179243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44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45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46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47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48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9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0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1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7" name="Group 15"/>
          <p:cNvGrpSpPr>
            <a:grpSpLocks/>
          </p:cNvGrpSpPr>
          <p:nvPr/>
        </p:nvGrpSpPr>
        <p:grpSpPr bwMode="auto">
          <a:xfrm>
            <a:off x="5303839" y="3213101"/>
            <a:ext cx="3024187" cy="504825"/>
            <a:chOff x="2018" y="2341"/>
            <a:chExt cx="1905" cy="318"/>
          </a:xfrm>
        </p:grpSpPr>
        <p:sp>
          <p:nvSpPr>
            <p:cNvPr id="179234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35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36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37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38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9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0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1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2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8" name="Group 25"/>
          <p:cNvGrpSpPr>
            <a:grpSpLocks/>
          </p:cNvGrpSpPr>
          <p:nvPr/>
        </p:nvGrpSpPr>
        <p:grpSpPr bwMode="auto">
          <a:xfrm>
            <a:off x="5951539" y="3787776"/>
            <a:ext cx="3024187" cy="504825"/>
            <a:chOff x="2018" y="2341"/>
            <a:chExt cx="1905" cy="318"/>
          </a:xfrm>
        </p:grpSpPr>
        <p:sp>
          <p:nvSpPr>
            <p:cNvPr id="179225" name="Rectangle 2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26" name="Rectangle 2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27" name="Rectangle 2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28" name="Rectangle 2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9" name="Rectangle 3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0" name="Rectangle 3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1" name="Rectangle 3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2" name="Rectangle 3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3" name="Rectangle 3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9" name="Group 35"/>
          <p:cNvGrpSpPr>
            <a:grpSpLocks/>
          </p:cNvGrpSpPr>
          <p:nvPr/>
        </p:nvGrpSpPr>
        <p:grpSpPr bwMode="auto">
          <a:xfrm>
            <a:off x="6600825" y="4364039"/>
            <a:ext cx="3024188" cy="504825"/>
            <a:chOff x="2018" y="2341"/>
            <a:chExt cx="1905" cy="318"/>
          </a:xfrm>
        </p:grpSpPr>
        <p:sp>
          <p:nvSpPr>
            <p:cNvPr id="179216" name="Rectangle 3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17" name="Rectangle 3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18" name="Rectangle 3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19" name="Rectangle 3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0" name="Rectangle 4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21" name="Rectangle 4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2" name="Rectangle 4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3" name="Rectangle 4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4" name="Rectangle 4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79210" name="Rectangle 45"/>
          <p:cNvSpPr>
            <a:spLocks noChangeArrowheads="1"/>
          </p:cNvSpPr>
          <p:nvPr/>
        </p:nvSpPr>
        <p:spPr bwMode="auto">
          <a:xfrm>
            <a:off x="2279651" y="3294064"/>
            <a:ext cx="213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1" name="Rectangle 46"/>
          <p:cNvSpPr>
            <a:spLocks noChangeArrowheads="1"/>
          </p:cNvSpPr>
          <p:nvPr/>
        </p:nvSpPr>
        <p:spPr bwMode="auto">
          <a:xfrm>
            <a:off x="2279651" y="2717800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x2, x3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2" name="Rectangle 47"/>
          <p:cNvSpPr>
            <a:spLocks noChangeArrowheads="1"/>
          </p:cNvSpPr>
          <p:nvPr/>
        </p:nvSpPr>
        <p:spPr bwMode="auto">
          <a:xfrm>
            <a:off x="2279651" y="4446589"/>
            <a:ext cx="269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3" name="Line 48"/>
          <p:cNvSpPr>
            <a:spLocks noChangeShapeType="1"/>
          </p:cNvSpPr>
          <p:nvPr/>
        </p:nvSpPr>
        <p:spPr bwMode="auto">
          <a:xfrm>
            <a:off x="7175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49"/>
          <p:cNvSpPr>
            <a:spLocks noChangeShapeType="1"/>
          </p:cNvSpPr>
          <p:nvPr/>
        </p:nvSpPr>
        <p:spPr bwMode="auto">
          <a:xfrm>
            <a:off x="7175500" y="3429001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Rectangle 50"/>
          <p:cNvSpPr>
            <a:spLocks noChangeArrowheads="1"/>
          </p:cNvSpPr>
          <p:nvPr/>
        </p:nvSpPr>
        <p:spPr bwMode="auto">
          <a:xfrm>
            <a:off x="2208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Can resolve using forwarding</a:t>
            </a:r>
          </a:p>
        </p:txBody>
      </p:sp>
    </p:spTree>
    <p:extLst>
      <p:ext uri="{BB962C8B-B14F-4D97-AF65-F5344CB8AC3E}">
        <p14:creationId xmlns:p14="http://schemas.microsoft.com/office/powerpoint/2010/main" val="167142897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844526" y="679451"/>
            <a:ext cx="9928276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1 stall </a:t>
            </a:r>
            <a:r>
              <a:rPr lang="en-US" altLang="zh-CN" dirty="0">
                <a:ea typeface="宋体" panose="02010600030101010101" pitchFamily="2" charset="-122"/>
              </a:rPr>
              <a:t>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59532" y="6224590"/>
            <a:ext cx="306505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41132230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701775"/>
            <a:ext cx="10399835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0900" y="6224590"/>
            <a:ext cx="30977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2934514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More-Realistic Branch Prediction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Static branch prediction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Based on typical branch behavior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Example: loop and if-statement branches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Predict backward branches taken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Predict forward branches not taken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Dynamic branch prediction </a:t>
            </a:r>
            <a:r>
              <a:rPr lang="zh-CN" altLang="en-US" sz="2800" dirty="0">
                <a:ea typeface="宋体" panose="02010600030101010101" pitchFamily="2" charset="-122"/>
              </a:rPr>
              <a:t>动态预测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Hardware measures actual branch behavior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e.g., record recent history of each branch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Assume future behavior will continue the trend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When wrong, stall while re-fetching, and update history</a:t>
            </a: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不是固定预测跳或者不跳，而会根据之前的结果来决定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37844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513" y="543719"/>
            <a:ext cx="4344367" cy="917575"/>
          </a:xfrm>
        </p:spPr>
        <p:txBody>
          <a:bodyPr/>
          <a:lstStyle/>
          <a:p>
            <a:r>
              <a:rPr lang="en-US" altLang="zh-CN" dirty="0"/>
              <a:t> 1-bit predictor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71513" y="1735931"/>
            <a:ext cx="10321031" cy="1794669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ranch </a:t>
            </a:r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istory </a:t>
            </a:r>
            <a:r>
              <a:rPr lang="en-US" altLang="en-US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able</a:t>
            </a:r>
            <a:r>
              <a:rPr lang="en-US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Lower bits of PC address index table of 1-bit values</a:t>
            </a:r>
          </a:p>
          <a:p>
            <a:pPr lvl="1"/>
            <a:r>
              <a:rPr lang="en-US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Says whether or not branch taken last time</a:t>
            </a:r>
          </a:p>
          <a:p>
            <a:pPr lvl="1"/>
            <a:r>
              <a:rPr lang="en-US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No address check (saves HW, but may not be right branch)</a:t>
            </a:r>
          </a:p>
          <a:p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98308" name="Group 15"/>
          <p:cNvGrpSpPr>
            <a:grpSpLocks/>
          </p:cNvGrpSpPr>
          <p:nvPr/>
        </p:nvGrpSpPr>
        <p:grpSpPr bwMode="auto">
          <a:xfrm>
            <a:off x="1476375" y="3500438"/>
            <a:ext cx="8456613" cy="2690812"/>
            <a:chOff x="15" y="1797"/>
            <a:chExt cx="5327" cy="1695"/>
          </a:xfrm>
        </p:grpSpPr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2148" y="1913"/>
              <a:ext cx="672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0" rIns="0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None/>
              </a:pPr>
              <a:r>
                <a:rPr kumimoji="1" lang="zh-CN" altLang="zh-CN" sz="3000" b="1" dirty="0">
                  <a:solidFill>
                    <a:schemeClr val="tx1"/>
                  </a:solidFill>
                </a:rPr>
                <a:t>0/1</a:t>
              </a:r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1476" y="2201"/>
              <a:ext cx="67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15" y="2066"/>
              <a:ext cx="18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22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Low bits of PC</a:t>
              </a:r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2832" y="2201"/>
              <a:ext cx="432" cy="0"/>
            </a:xfrm>
            <a:prstGeom prst="line">
              <a:avLst/>
            </a:prstGeom>
            <a:noFill/>
            <a:ln w="762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13" name="Group 9"/>
            <p:cNvGrpSpPr>
              <a:grpSpLocks/>
            </p:cNvGrpSpPr>
            <p:nvPr/>
          </p:nvGrpSpPr>
          <p:grpSpPr bwMode="auto">
            <a:xfrm>
              <a:off x="3204" y="1797"/>
              <a:ext cx="2138" cy="741"/>
              <a:chOff x="3600" y="2352"/>
              <a:chExt cx="2138" cy="741"/>
            </a:xfrm>
          </p:grpSpPr>
          <p:sp>
            <p:nvSpPr>
              <p:cNvPr id="98316" name="Rectangle 10"/>
              <p:cNvSpPr>
                <a:spLocks noChangeArrowheads="1"/>
              </p:cNvSpPr>
              <p:nvPr/>
            </p:nvSpPr>
            <p:spPr bwMode="auto">
              <a:xfrm>
                <a:off x="3600" y="2611"/>
                <a:ext cx="8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 b="1">
                    <a:solidFill>
                      <a:srgbClr val="FFFFFF"/>
                    </a:solidFill>
                    <a:ea typeface="黑体" panose="02010609060101010101" pitchFamily="49" charset="-122"/>
                  </a:rPr>
                  <a:t>预测行为</a:t>
                </a:r>
              </a:p>
            </p:txBody>
          </p:sp>
          <p:sp>
            <p:nvSpPr>
              <p:cNvPr id="98317" name="Rectangle 11"/>
              <p:cNvSpPr>
                <a:spLocks noChangeArrowheads="1"/>
              </p:cNvSpPr>
              <p:nvPr/>
            </p:nvSpPr>
            <p:spPr bwMode="auto">
              <a:xfrm>
                <a:off x="4502" y="2352"/>
                <a:ext cx="1236" cy="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not taken </a:t>
                </a: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en-US" altLang="zh-CN" sz="22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taken</a:t>
                </a:r>
              </a:p>
            </p:txBody>
          </p:sp>
          <p:sp>
            <p:nvSpPr>
              <p:cNvPr id="98318" name="AutoShape 12"/>
              <p:cNvSpPr>
                <a:spLocks/>
              </p:cNvSpPr>
              <p:nvPr/>
            </p:nvSpPr>
            <p:spPr bwMode="auto">
              <a:xfrm>
                <a:off x="4415" y="2540"/>
                <a:ext cx="48" cy="432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8314" name="Line 13"/>
            <p:cNvSpPr>
              <a:spLocks noChangeShapeType="1"/>
            </p:cNvSpPr>
            <p:nvPr/>
          </p:nvSpPr>
          <p:spPr bwMode="auto">
            <a:xfrm flipV="1">
              <a:off x="2484" y="2441"/>
              <a:ext cx="0" cy="432"/>
            </a:xfrm>
            <a:prstGeom prst="line">
              <a:avLst/>
            </a:prstGeom>
            <a:noFill/>
            <a:ln w="76200" cap="sq">
              <a:solidFill>
                <a:srgbClr val="FF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5" name="Rectangle 14"/>
            <p:cNvSpPr>
              <a:spLocks noChangeArrowheads="1"/>
            </p:cNvSpPr>
            <p:nvPr/>
          </p:nvSpPr>
          <p:spPr bwMode="auto">
            <a:xfrm>
              <a:off x="1190" y="2965"/>
              <a:ext cx="2648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2200" b="1" dirty="0">
                  <a:solidFill>
                    <a:schemeClr val="tx1"/>
                  </a:solidFill>
                </a:rPr>
                <a:t>Complement when </a:t>
              </a:r>
              <a:r>
                <a:rPr lang="en-US" altLang="zh-CN" sz="2200" b="1" dirty="0" err="1">
                  <a:solidFill>
                    <a:schemeClr val="tx1"/>
                  </a:solidFill>
                </a:rPr>
                <a:t>mispredict</a:t>
              </a:r>
              <a:endParaRPr lang="en-US" altLang="zh-CN" sz="2200" b="1" dirty="0">
                <a:solidFill>
                  <a:schemeClr val="tx1"/>
                </a:solidFill>
              </a:endParaRPr>
            </a:p>
            <a:p>
              <a:pPr eaLnBrk="1" hangingPunct="1"/>
              <a:endParaRPr lang="en-US" altLang="zh-CN" sz="2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49080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3"/>
          <p:cNvSpPr>
            <a:spLocks noGrp="1" noChangeArrowheads="1"/>
          </p:cNvSpPr>
          <p:nvPr>
            <p:ph type="title"/>
          </p:nvPr>
        </p:nvSpPr>
        <p:spPr>
          <a:xfrm>
            <a:off x="505880" y="643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1-Bit Predictor</a:t>
            </a:r>
            <a:r>
              <a:rPr lang="zh-CN" altLang="en-US" dirty="0">
                <a:ea typeface="宋体" panose="02010600030101010101" pitchFamily="2" charset="-122"/>
              </a:rPr>
              <a:t>缺点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87397" name="Rectangle 4"/>
          <p:cNvSpPr>
            <a:spLocks noGrp="1" noChangeArrowheads="1"/>
          </p:cNvSpPr>
          <p:nvPr>
            <p:ph idx="1"/>
          </p:nvPr>
        </p:nvSpPr>
        <p:spPr>
          <a:xfrm>
            <a:off x="1487488" y="1359463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Inner loop branches </a:t>
            </a:r>
            <a:r>
              <a:rPr lang="en-US" altLang="zh-CN" dirty="0" err="1">
                <a:ea typeface="宋体" panose="02010600030101010101" pitchFamily="2" charset="-122"/>
              </a:rPr>
              <a:t>mispredicted</a:t>
            </a:r>
            <a:r>
              <a:rPr lang="en-US" altLang="zh-CN" dirty="0">
                <a:ea typeface="宋体" panose="02010600030101010101" pitchFamily="2" charset="-122"/>
              </a:rPr>
              <a:t> twice!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8739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2264" y="6302022"/>
            <a:ext cx="3024336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828E544-06A2-4A79-ABD6-FA96EF786773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zh-CN" sz="1400" dirty="0"/>
          </a:p>
        </p:txBody>
      </p:sp>
      <p:sp>
        <p:nvSpPr>
          <p:cNvPr id="187395" name="Rectangle 2"/>
          <p:cNvSpPr>
            <a:spLocks noChangeArrowheads="1"/>
          </p:cNvSpPr>
          <p:nvPr/>
        </p:nvSpPr>
        <p:spPr bwMode="auto">
          <a:xfrm>
            <a:off x="4224339" y="3140075"/>
            <a:ext cx="2447925" cy="431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7398" name="Text Box 5"/>
          <p:cNvSpPr txBox="1">
            <a:spLocks noChangeArrowheads="1"/>
          </p:cNvSpPr>
          <p:nvPr/>
        </p:nvSpPr>
        <p:spPr bwMode="auto">
          <a:xfrm>
            <a:off x="3206751" y="1882204"/>
            <a:ext cx="3536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outer: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inner: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beq</a:t>
            </a:r>
            <a:r>
              <a:rPr lang="en-US" altLang="zh-CN" sz="2000" dirty="0">
                <a:latin typeface="Lucida Console" panose="020B0609040504020204" pitchFamily="49" charset="0"/>
              </a:rPr>
              <a:t> …, …, inner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…</a:t>
            </a:r>
            <a:br>
              <a:rPr lang="en-US" altLang="zh-CN" sz="2000" dirty="0">
                <a:latin typeface="Lucida Console" panose="020B0609040504020204" pitchFamily="49" charset="0"/>
              </a:rPr>
            </a:br>
            <a:r>
              <a:rPr lang="en-US" altLang="zh-CN" sz="2000" dirty="0">
                <a:latin typeface="Lucida Console" panose="020B0609040504020204" pitchFamily="49" charset="0"/>
              </a:rPr>
              <a:t>   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beq</a:t>
            </a:r>
            <a:r>
              <a:rPr lang="en-US" altLang="zh-CN" sz="2000" dirty="0">
                <a:latin typeface="Lucida Console" panose="020B0609040504020204" pitchFamily="49" charset="0"/>
              </a:rPr>
              <a:t> …, …, outer</a:t>
            </a:r>
            <a:endParaRPr lang="en-AU" altLang="zh-CN" sz="2000" dirty="0">
              <a:latin typeface="Lucida Console" panose="020B0609040504020204" pitchFamily="49" charset="0"/>
            </a:endParaRPr>
          </a:p>
        </p:txBody>
      </p:sp>
      <p:sp>
        <p:nvSpPr>
          <p:cNvPr id="187399" name="Line 6"/>
          <p:cNvSpPr>
            <a:spLocks noChangeShapeType="1"/>
          </p:cNvSpPr>
          <p:nvPr/>
        </p:nvSpPr>
        <p:spPr bwMode="auto">
          <a:xfrm>
            <a:off x="6743701" y="33782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Line 7"/>
          <p:cNvSpPr>
            <a:spLocks noChangeShapeType="1"/>
          </p:cNvSpPr>
          <p:nvPr/>
        </p:nvSpPr>
        <p:spPr bwMode="auto">
          <a:xfrm flipV="1">
            <a:off x="7104063" y="27305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1" name="Line 8"/>
          <p:cNvSpPr>
            <a:spLocks noChangeShapeType="1"/>
          </p:cNvSpPr>
          <p:nvPr/>
        </p:nvSpPr>
        <p:spPr bwMode="auto">
          <a:xfrm flipH="1">
            <a:off x="5880101" y="27305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2" name="Line 9"/>
          <p:cNvSpPr>
            <a:spLocks noChangeShapeType="1"/>
          </p:cNvSpPr>
          <p:nvPr/>
        </p:nvSpPr>
        <p:spPr bwMode="auto">
          <a:xfrm>
            <a:off x="6743701" y="39544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3" name="Line 10"/>
          <p:cNvSpPr>
            <a:spLocks noChangeShapeType="1"/>
          </p:cNvSpPr>
          <p:nvPr/>
        </p:nvSpPr>
        <p:spPr bwMode="auto">
          <a:xfrm flipV="1">
            <a:off x="7464425" y="2082801"/>
            <a:ext cx="0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4" name="Line 11"/>
          <p:cNvSpPr>
            <a:spLocks noChangeShapeType="1"/>
          </p:cNvSpPr>
          <p:nvPr/>
        </p:nvSpPr>
        <p:spPr bwMode="auto">
          <a:xfrm flipH="1">
            <a:off x="5880101" y="20828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5" name="Rectangle 12"/>
          <p:cNvSpPr>
            <a:spLocks noChangeArrowheads="1"/>
          </p:cNvSpPr>
          <p:nvPr/>
        </p:nvSpPr>
        <p:spPr bwMode="auto">
          <a:xfrm>
            <a:off x="1055440" y="4364038"/>
            <a:ext cx="9865096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Mispredict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taken on last iteration of inner loop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mispredict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not taken on first iteration of inner loop next time around</a:t>
            </a:r>
            <a:endParaRPr lang="en-AU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9888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16D00-CFF0-534F-1AE2-0317C7ADA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774" y="1196752"/>
            <a:ext cx="4536504" cy="309634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IF</a:t>
            </a:r>
            <a:r>
              <a:rPr lang="en-US" altLang="zh-CN" sz="2000" b="1" i="0" dirty="0">
                <a:effectLst/>
                <a:latin typeface="Noto Serif SC"/>
              </a:rPr>
              <a:t>, Inst Fetch</a:t>
            </a:r>
            <a:r>
              <a:rPr lang="zh-CN" altLang="en-US" sz="2000" b="0" i="0" dirty="0">
                <a:effectLst/>
                <a:latin typeface="Noto Serif SC"/>
              </a:rPr>
              <a:t>，从内存中获取指令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ID</a:t>
            </a:r>
            <a:r>
              <a:rPr lang="en-US" altLang="zh-CN" sz="2000" b="1" i="0" dirty="0">
                <a:effectLst/>
                <a:latin typeface="Noto Serif SC"/>
              </a:rPr>
              <a:t>, Inst Decode</a:t>
            </a:r>
            <a:r>
              <a:rPr lang="zh-CN" altLang="en-US" sz="2000" b="0" i="0" dirty="0">
                <a:effectLst/>
                <a:latin typeface="Noto Serif SC"/>
              </a:rPr>
              <a:t>，读取寄存器、指令译码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EX</a:t>
            </a:r>
            <a:r>
              <a:rPr lang="en-US" altLang="zh-CN" sz="2000" b="1" i="0" dirty="0">
                <a:effectLst/>
                <a:latin typeface="Noto Serif SC"/>
              </a:rPr>
              <a:t>, Execute</a:t>
            </a:r>
            <a:r>
              <a:rPr lang="zh-CN" altLang="en-US" sz="2000" b="0" i="0" dirty="0">
                <a:effectLst/>
                <a:latin typeface="Noto Serif SC"/>
              </a:rPr>
              <a:t>，计算操作结果和</a:t>
            </a:r>
            <a:r>
              <a:rPr lang="en-US" altLang="zh-CN" sz="2000" b="0" i="0" dirty="0">
                <a:effectLst/>
                <a:latin typeface="Noto Serif SC"/>
              </a:rPr>
              <a:t>/</a:t>
            </a:r>
            <a:r>
              <a:rPr lang="zh-CN" altLang="en-US" sz="2000" b="0" i="0" dirty="0">
                <a:effectLst/>
                <a:latin typeface="Noto Serif SC"/>
              </a:rPr>
              <a:t>或地址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MEM</a:t>
            </a:r>
            <a:r>
              <a:rPr lang="en-US" altLang="zh-CN" sz="2000" b="1" i="0" dirty="0">
                <a:effectLst/>
                <a:latin typeface="Noto Serif SC"/>
              </a:rPr>
              <a:t>, Memory</a:t>
            </a:r>
            <a:r>
              <a:rPr lang="zh-CN" altLang="en-US" sz="2000" b="0" i="0" dirty="0">
                <a:effectLst/>
                <a:latin typeface="Noto Serif SC"/>
              </a:rPr>
              <a:t>，内存存取（如果需要的话）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WB</a:t>
            </a:r>
            <a:r>
              <a:rPr lang="en-US" altLang="zh-CN" sz="2000" b="1" i="0" dirty="0">
                <a:effectLst/>
                <a:latin typeface="Noto Serif SC"/>
              </a:rPr>
              <a:t>, Write Back</a:t>
            </a:r>
            <a:r>
              <a:rPr lang="zh-CN" altLang="en-US" sz="2000" b="0" i="0" dirty="0">
                <a:effectLst/>
                <a:latin typeface="Noto Serif SC"/>
              </a:rPr>
              <a:t>，将结果写回寄存器（如果需要的话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2262AA-4AC0-0658-6A42-E6361B9E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50" y="260648"/>
            <a:ext cx="6936449" cy="54219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0F01C6-AD1B-48D2-1B92-1191E1B127AF}"/>
              </a:ext>
            </a:extLst>
          </p:cNvPr>
          <p:cNvSpPr txBox="1"/>
          <p:nvPr/>
        </p:nvSpPr>
        <p:spPr>
          <a:xfrm>
            <a:off x="335360" y="4797152"/>
            <a:ext cx="7488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RISC-V </a:t>
            </a:r>
            <a:r>
              <a:rPr lang="zh-CN" altLang="en-US" dirty="0"/>
              <a:t>也有很多流水线友好的设计，例如：</a:t>
            </a:r>
          </a:p>
          <a:p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所有 </a:t>
            </a:r>
            <a:r>
              <a:rPr lang="en-US" altLang="zh-CN" dirty="0"/>
              <a:t>RISC-V </a:t>
            </a:r>
            <a:r>
              <a:rPr lang="zh-CN" altLang="en-US" dirty="0"/>
              <a:t>的指令长度相同，方便 </a:t>
            </a:r>
            <a:r>
              <a:rPr lang="en-US" altLang="zh-CN" dirty="0"/>
              <a:t>IF </a:t>
            </a:r>
            <a:r>
              <a:rPr lang="zh-CN" altLang="en-US" dirty="0"/>
              <a:t>和 </a:t>
            </a:r>
            <a:r>
              <a:rPr lang="en-US" altLang="zh-CN" dirty="0"/>
              <a:t>ID </a:t>
            </a:r>
            <a:r>
              <a:rPr lang="zh-CN" altLang="en-US" dirty="0"/>
              <a:t>的工作</a:t>
            </a:r>
          </a:p>
          <a:p>
            <a:r>
              <a:rPr lang="en-US" altLang="zh-CN" dirty="0"/>
              <a:t>2. RISC-V </a:t>
            </a:r>
            <a:r>
              <a:rPr lang="zh-CN" altLang="en-US" dirty="0"/>
              <a:t>的指令格式比较少，而且源寄存器、目标寄存器的位置相同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只在 </a:t>
            </a:r>
            <a:r>
              <a:rPr lang="en-US" altLang="zh-CN" dirty="0"/>
              <a:t>load </a:t>
            </a:r>
            <a:r>
              <a:rPr lang="zh-CN" altLang="en-US" dirty="0"/>
              <a:t>或 </a:t>
            </a:r>
            <a:r>
              <a:rPr lang="en-US" altLang="zh-CN" dirty="0"/>
              <a:t>store </a:t>
            </a:r>
            <a:r>
              <a:rPr lang="zh-CN" altLang="en-US" dirty="0"/>
              <a:t>指令中操作 </a:t>
            </a:r>
            <a:r>
              <a:rPr lang="en-US" altLang="zh-CN" dirty="0"/>
              <a:t>data memory </a:t>
            </a:r>
            <a:r>
              <a:rPr lang="zh-CN" altLang="en-US" dirty="0"/>
              <a:t>而不会将存取的结果做进一步运算，这样就可以将 </a:t>
            </a:r>
            <a:r>
              <a:rPr lang="en-US" altLang="zh-CN" dirty="0"/>
              <a:t>MEM </a:t>
            </a:r>
            <a:r>
              <a:rPr lang="zh-CN" altLang="en-US" dirty="0"/>
              <a:t>放在比较后面的位置；如果还能对结果做运算则还需要一个额外的阶段，流水线较长是不好的</a:t>
            </a:r>
          </a:p>
        </p:txBody>
      </p:sp>
    </p:spTree>
    <p:extLst>
      <p:ext uri="{BB962C8B-B14F-4D97-AF65-F5344CB8AC3E}">
        <p14:creationId xmlns:p14="http://schemas.microsoft.com/office/powerpoint/2010/main" val="9428777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2-Bit Predictor</a:t>
            </a:r>
            <a:endParaRPr lang="en-AU" altLang="zh-CN">
              <a:ea typeface="宋体" panose="02010600030101010101" pitchFamily="2" charset="-122"/>
            </a:endParaRPr>
          </a:p>
        </p:txBody>
      </p:sp>
      <p:sp>
        <p:nvSpPr>
          <p:cNvPr id="1894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Only change prediction on two successive mispredictions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pic>
        <p:nvPicPr>
          <p:cNvPr id="189443" name="Picture 6" descr="f04-63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54" y="2123920"/>
            <a:ext cx="7054291" cy="428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3070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23446" y="187605"/>
            <a:ext cx="10515600" cy="917575"/>
          </a:xfrm>
        </p:spPr>
        <p:txBody>
          <a:bodyPr/>
          <a:lstStyle/>
          <a:p>
            <a:r>
              <a:rPr lang="en-US" altLang="zh-CN" dirty="0"/>
              <a:t>An alternative 2-bit predictor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It can be implemented using a 2-bit counter</a:t>
            </a:r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351584" y="2811463"/>
            <a:ext cx="7204075" cy="3365500"/>
            <a:chOff x="703" y="1706"/>
            <a:chExt cx="4314" cy="1595"/>
          </a:xfrm>
        </p:grpSpPr>
        <p:sp>
          <p:nvSpPr>
            <p:cNvPr id="100357" name="Rectangle 4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58" name="Rectangle 5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59" name="Rectangle 6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0" name="Rectangle 7"/>
            <p:cNvSpPr>
              <a:spLocks noChangeArrowheads="1"/>
            </p:cNvSpPr>
            <p:nvPr/>
          </p:nvSpPr>
          <p:spPr bwMode="auto">
            <a:xfrm>
              <a:off x="1588" y="1860"/>
              <a:ext cx="1" cy="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1" name="Rectangle 8"/>
            <p:cNvSpPr>
              <a:spLocks noChangeArrowheads="1"/>
            </p:cNvSpPr>
            <p:nvPr/>
          </p:nvSpPr>
          <p:spPr bwMode="auto">
            <a:xfrm>
              <a:off x="1908" y="1706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62" name="Rectangle 9"/>
            <p:cNvSpPr>
              <a:spLocks noChangeArrowheads="1"/>
            </p:cNvSpPr>
            <p:nvPr/>
          </p:nvSpPr>
          <p:spPr bwMode="auto">
            <a:xfrm>
              <a:off x="2608" y="2251"/>
              <a:ext cx="2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63" name="Rectangle 10"/>
            <p:cNvSpPr>
              <a:spLocks noChangeArrowheads="1"/>
            </p:cNvSpPr>
            <p:nvPr/>
          </p:nvSpPr>
          <p:spPr bwMode="auto">
            <a:xfrm>
              <a:off x="3470" y="3113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64" name="Rectangle 11"/>
            <p:cNvSpPr>
              <a:spLocks noChangeArrowheads="1"/>
            </p:cNvSpPr>
            <p:nvPr/>
          </p:nvSpPr>
          <p:spPr bwMode="auto">
            <a:xfrm>
              <a:off x="703" y="2024"/>
              <a:ext cx="110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Predict</a:t>
              </a:r>
              <a:r>
                <a:rPr lang="en-US" altLang="en-US" sz="2000" b="1">
                  <a:solidFill>
                    <a:schemeClr val="accent2"/>
                  </a:solidFill>
                </a:rPr>
                <a:t> </a:t>
              </a:r>
              <a:r>
                <a:rPr lang="en-US" altLang="en-US" sz="2000" b="1">
                  <a:solidFill>
                    <a:srgbClr val="0000FF"/>
                  </a:solidFill>
                </a:rPr>
                <a:t>Taken</a:t>
              </a:r>
              <a:endParaRPr lang="en-US" altLang="zh-CN" sz="2000" b="1">
                <a:solidFill>
                  <a:srgbClr val="0000FF"/>
                </a:solidFill>
              </a:endParaRPr>
            </a:p>
            <a:p>
              <a:r>
                <a:rPr lang="en-US" altLang="zh-CN" sz="2000" b="1">
                  <a:solidFill>
                    <a:srgbClr val="0000FF"/>
                  </a:solidFill>
                </a:rPr>
                <a:t>Surely</a:t>
              </a:r>
              <a:endParaRPr lang="en-US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00365" name="Rectangle 12"/>
            <p:cNvSpPr>
              <a:spLocks noChangeArrowheads="1"/>
            </p:cNvSpPr>
            <p:nvPr/>
          </p:nvSpPr>
          <p:spPr bwMode="auto">
            <a:xfrm>
              <a:off x="882" y="2632"/>
              <a:ext cx="97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Predict Not </a:t>
              </a:r>
            </a:p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Taken</a:t>
              </a:r>
            </a:p>
          </p:txBody>
        </p:sp>
        <p:sp>
          <p:nvSpPr>
            <p:cNvPr id="100366" name="Rectangle 13"/>
            <p:cNvSpPr>
              <a:spLocks noChangeArrowheads="1"/>
            </p:cNvSpPr>
            <p:nvPr/>
          </p:nvSpPr>
          <p:spPr bwMode="auto">
            <a:xfrm>
              <a:off x="3911" y="2024"/>
              <a:ext cx="110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Predict Taken</a:t>
              </a:r>
            </a:p>
          </p:txBody>
        </p:sp>
        <p:sp>
          <p:nvSpPr>
            <p:cNvPr id="100367" name="Rectangle 14"/>
            <p:cNvSpPr>
              <a:spLocks noChangeArrowheads="1"/>
            </p:cNvSpPr>
            <p:nvPr/>
          </p:nvSpPr>
          <p:spPr bwMode="auto">
            <a:xfrm>
              <a:off x="3844" y="2614"/>
              <a:ext cx="107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Predict Not </a:t>
              </a:r>
            </a:p>
            <a:p>
              <a:pPr algn="ctr"/>
              <a:r>
                <a:rPr lang="en-US" altLang="en-US" sz="2000" b="1">
                  <a:solidFill>
                    <a:srgbClr val="FF0000"/>
                  </a:solidFill>
                </a:rPr>
                <a:t>Taken</a:t>
              </a:r>
              <a:r>
                <a:rPr lang="en-US" altLang="zh-CN" sz="2000" b="1">
                  <a:solidFill>
                    <a:srgbClr val="FF0000"/>
                  </a:solidFill>
                </a:rPr>
                <a:t> surely </a:t>
              </a:r>
              <a:endParaRPr lang="en-US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00368" name="Oval 15"/>
            <p:cNvSpPr>
              <a:spLocks noChangeArrowheads="1"/>
            </p:cNvSpPr>
            <p:nvPr/>
          </p:nvSpPr>
          <p:spPr bwMode="auto">
            <a:xfrm>
              <a:off x="1860" y="1984"/>
              <a:ext cx="800" cy="26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69" name="Oval 16"/>
            <p:cNvSpPr>
              <a:spLocks noChangeArrowheads="1"/>
            </p:cNvSpPr>
            <p:nvPr/>
          </p:nvSpPr>
          <p:spPr bwMode="auto">
            <a:xfrm>
              <a:off x="3132" y="1991"/>
              <a:ext cx="800" cy="264"/>
            </a:xfrm>
            <a:prstGeom prst="ellipse">
              <a:avLst/>
            </a:prstGeom>
            <a:solidFill>
              <a:srgbClr val="3366FF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0" name="Oval 17"/>
            <p:cNvSpPr>
              <a:spLocks noChangeArrowheads="1"/>
            </p:cNvSpPr>
            <p:nvPr/>
          </p:nvSpPr>
          <p:spPr bwMode="auto">
            <a:xfrm>
              <a:off x="1868" y="2573"/>
              <a:ext cx="800" cy="265"/>
            </a:xfrm>
            <a:prstGeom prst="ellipse">
              <a:avLst/>
            </a:prstGeom>
            <a:solidFill>
              <a:srgbClr val="FF7C8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1" name="Oval 18"/>
            <p:cNvSpPr>
              <a:spLocks noChangeArrowheads="1"/>
            </p:cNvSpPr>
            <p:nvPr/>
          </p:nvSpPr>
          <p:spPr bwMode="auto">
            <a:xfrm>
              <a:off x="3132" y="2573"/>
              <a:ext cx="800" cy="26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2" name="Arc 19"/>
            <p:cNvSpPr>
              <a:spLocks/>
            </p:cNvSpPr>
            <p:nvPr/>
          </p:nvSpPr>
          <p:spPr bwMode="auto">
            <a:xfrm>
              <a:off x="2079" y="1714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3" name="Arc 20"/>
            <p:cNvSpPr>
              <a:spLocks/>
            </p:cNvSpPr>
            <p:nvPr/>
          </p:nvSpPr>
          <p:spPr bwMode="auto">
            <a:xfrm flipH="1" flipV="1">
              <a:off x="3348" y="2818"/>
              <a:ext cx="480" cy="289"/>
            </a:xfrm>
            <a:custGeom>
              <a:avLst/>
              <a:gdLst>
                <a:gd name="T0" fmla="*/ 0 w 43200"/>
                <a:gd name="T1" fmla="*/ 0 h 31458"/>
                <a:gd name="T2" fmla="*/ 0 w 43200"/>
                <a:gd name="T3" fmla="*/ 0 h 31458"/>
                <a:gd name="T4" fmla="*/ 0 w 43200"/>
                <a:gd name="T5" fmla="*/ 0 h 3145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1458"/>
                <a:gd name="T11" fmla="*/ 43200 w 43200"/>
                <a:gd name="T12" fmla="*/ 31458 h 314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1458" fill="none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</a:path>
                <a:path w="43200" h="31458" stroke="0" extrusionOk="0">
                  <a:moveTo>
                    <a:pt x="2061" y="30809"/>
                  </a:moveTo>
                  <a:cubicBezTo>
                    <a:pt x="703" y="27928"/>
                    <a:pt x="0" y="24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028"/>
                    <a:pt x="42383" y="28407"/>
                    <a:pt x="40819" y="31458"/>
                  </a:cubicBezTo>
                  <a:lnTo>
                    <a:pt x="21600" y="21600"/>
                  </a:lnTo>
                  <a:lnTo>
                    <a:pt x="2061" y="30809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auto">
            <a:xfrm flipH="1">
              <a:off x="2676" y="2738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5" name="Rectangle 22"/>
            <p:cNvSpPr>
              <a:spLocks noChangeArrowheads="1"/>
            </p:cNvSpPr>
            <p:nvPr/>
          </p:nvSpPr>
          <p:spPr bwMode="auto">
            <a:xfrm>
              <a:off x="2798" y="2719"/>
              <a:ext cx="20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76" name="Rectangle 23"/>
            <p:cNvSpPr>
              <a:spLocks noChangeArrowheads="1"/>
            </p:cNvSpPr>
            <p:nvPr/>
          </p:nvSpPr>
          <p:spPr bwMode="auto">
            <a:xfrm>
              <a:off x="2740" y="2474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77" name="Line 24"/>
            <p:cNvSpPr>
              <a:spLocks noChangeShapeType="1"/>
            </p:cNvSpPr>
            <p:nvPr/>
          </p:nvSpPr>
          <p:spPr bwMode="auto">
            <a:xfrm>
              <a:off x="2676" y="2659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Line 25"/>
            <p:cNvSpPr>
              <a:spLocks noChangeShapeType="1"/>
            </p:cNvSpPr>
            <p:nvPr/>
          </p:nvSpPr>
          <p:spPr bwMode="auto">
            <a:xfrm flipH="1">
              <a:off x="2645" y="2155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9" name="Rectangle 26"/>
            <p:cNvSpPr>
              <a:spLocks noChangeArrowheads="1"/>
            </p:cNvSpPr>
            <p:nvPr/>
          </p:nvSpPr>
          <p:spPr bwMode="auto">
            <a:xfrm>
              <a:off x="2767" y="2136"/>
              <a:ext cx="20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100380" name="Rectangle 27"/>
            <p:cNvSpPr>
              <a:spLocks noChangeArrowheads="1"/>
            </p:cNvSpPr>
            <p:nvPr/>
          </p:nvSpPr>
          <p:spPr bwMode="auto">
            <a:xfrm>
              <a:off x="2709" y="1890"/>
              <a:ext cx="315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  <p:sp>
          <p:nvSpPr>
            <p:cNvPr id="100381" name="Line 28"/>
            <p:cNvSpPr>
              <a:spLocks noChangeShapeType="1"/>
            </p:cNvSpPr>
            <p:nvPr/>
          </p:nvSpPr>
          <p:spPr bwMode="auto">
            <a:xfrm>
              <a:off x="2645" y="20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2" name="Line 29"/>
            <p:cNvSpPr>
              <a:spLocks noChangeShapeType="1"/>
            </p:cNvSpPr>
            <p:nvPr/>
          </p:nvSpPr>
          <p:spPr bwMode="auto">
            <a:xfrm flipV="1">
              <a:off x="2426" y="2205"/>
              <a:ext cx="81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3" name="Line 30"/>
            <p:cNvSpPr>
              <a:spLocks noChangeShapeType="1"/>
            </p:cNvSpPr>
            <p:nvPr/>
          </p:nvSpPr>
          <p:spPr bwMode="auto">
            <a:xfrm rot="10800000" flipH="1">
              <a:off x="2517" y="2251"/>
              <a:ext cx="817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4" name="Rectangle 31"/>
            <p:cNvSpPr>
              <a:spLocks noChangeArrowheads="1"/>
            </p:cNvSpPr>
            <p:nvPr/>
          </p:nvSpPr>
          <p:spPr bwMode="auto">
            <a:xfrm>
              <a:off x="3016" y="2296"/>
              <a:ext cx="3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2000" b="1">
                  <a:solidFill>
                    <a:srgbClr val="FF0000"/>
                  </a:solidFill>
                </a:rPr>
                <a:t>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593039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5174-375D-0831-0591-1637D26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76672"/>
            <a:ext cx="9596391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80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2564904"/>
            <a:ext cx="6984776" cy="1325563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70C0"/>
                </a:solidFill>
              </a:rPr>
              <a:t>流水线 </a:t>
            </a:r>
            <a:r>
              <a:rPr lang="en-US" altLang="zh-CN" sz="6600" b="1" dirty="0">
                <a:solidFill>
                  <a:srgbClr val="0070C0"/>
                </a:solidFill>
              </a:rPr>
              <a:t>CPU </a:t>
            </a:r>
            <a:r>
              <a:rPr lang="zh-CN" altLang="en-US" sz="6600" b="1" dirty="0">
                <a:solidFill>
                  <a:srgbClr val="0070C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33785644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55240"/>
            <a:ext cx="8544272" cy="936625"/>
          </a:xfrm>
        </p:spPr>
        <p:txBody>
          <a:bodyPr/>
          <a:lstStyle/>
          <a:p>
            <a:r>
              <a:rPr lang="en-US" altLang="zh-CN" sz="4000" dirty="0"/>
              <a:t>Something about control signals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124744"/>
            <a:ext cx="10081120" cy="4857784"/>
          </a:xfrm>
        </p:spPr>
        <p:txBody>
          <a:bodyPr/>
          <a:lstStyle/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Branch?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EXE.branch</a:t>
            </a:r>
            <a:r>
              <a:rPr lang="en-US" altLang="zh-CN" sz="2000" dirty="0">
                <a:solidFill>
                  <a:srgbClr val="0000CC"/>
                </a:solidFill>
              </a:rPr>
              <a:t> ==1  or   </a:t>
            </a:r>
            <a:r>
              <a:rPr lang="en-US" altLang="zh-CN" sz="2000" dirty="0" err="1">
                <a:solidFill>
                  <a:srgbClr val="0000CC"/>
                </a:solidFill>
              </a:rPr>
              <a:t>Mem.branch</a:t>
            </a:r>
            <a:r>
              <a:rPr lang="en-US" altLang="zh-CN" sz="2000" dirty="0">
                <a:solidFill>
                  <a:srgbClr val="0000CC"/>
                </a:solidFill>
              </a:rPr>
              <a:t> 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ALU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instruction ( has a destination reg.) 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 ==1  or </a:t>
            </a:r>
            <a:r>
              <a:rPr lang="en-US" altLang="zh-CN" sz="2000" dirty="0" err="1">
                <a:solidFill>
                  <a:srgbClr val="0000CC"/>
                </a:solidFill>
              </a:rPr>
              <a:t>Mem.Wreg</a:t>
            </a:r>
            <a:r>
              <a:rPr lang="en-US" altLang="zh-CN" sz="2000" dirty="0">
                <a:solidFill>
                  <a:srgbClr val="0000CC"/>
                </a:solidFill>
              </a:rPr>
              <a:t>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?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==1 and </a:t>
            </a:r>
            <a:r>
              <a:rPr lang="en-US" altLang="zh-CN" sz="2000" dirty="0" err="1">
                <a:solidFill>
                  <a:srgbClr val="0000CC"/>
                </a:solidFill>
              </a:rPr>
              <a:t>Mem2Reg</a:t>
            </a:r>
            <a:r>
              <a:rPr lang="en-US" altLang="zh-CN" sz="2000" dirty="0">
                <a:solidFill>
                  <a:srgbClr val="0000CC"/>
                </a:solidFill>
              </a:rPr>
              <a:t> == 1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Sw</a:t>
            </a:r>
            <a:r>
              <a:rPr lang="en-US" altLang="zh-CN" sz="2000" dirty="0">
                <a:solidFill>
                  <a:srgbClr val="0000FF"/>
                </a:solidFill>
              </a:rPr>
              <a:t>, Branch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CC"/>
                </a:solidFill>
              </a:rPr>
              <a:t>rs</a:t>
            </a:r>
            <a:r>
              <a:rPr lang="en-US" altLang="zh-CN" sz="2400" dirty="0"/>
              <a:t> 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JAL, LUI</a:t>
            </a:r>
          </a:p>
          <a:p>
            <a:r>
              <a:rPr lang="en-US" altLang="zh-CN" sz="2400" dirty="0"/>
              <a:t>Which instruction has </a:t>
            </a:r>
            <a:r>
              <a:rPr lang="en-US" altLang="zh-CN" sz="2400" dirty="0">
                <a:solidFill>
                  <a:srgbClr val="0000CC"/>
                </a:solidFill>
              </a:rPr>
              <a:t>rs2</a:t>
            </a:r>
            <a:r>
              <a:rPr lang="en-US" altLang="zh-CN" sz="2400" dirty="0"/>
              <a:t> as source register?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ALU r-r,  Branch,  SW</a:t>
            </a:r>
          </a:p>
          <a:p>
            <a:pPr lvl="1">
              <a:buNone/>
            </a:pPr>
            <a:endParaRPr lang="zh-CN" altLang="en-US" dirty="0"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Feb.13,2012</a:t>
            </a:r>
          </a:p>
        </p:txBody>
      </p:sp>
    </p:spTree>
    <p:extLst>
      <p:ext uri="{BB962C8B-B14F-4D97-AF65-F5344CB8AC3E}">
        <p14:creationId xmlns:p14="http://schemas.microsoft.com/office/powerpoint/2010/main" val="17832579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19736" y="63484"/>
            <a:ext cx="820891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Assumptions for calculation  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000109"/>
            <a:ext cx="9660852" cy="343700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The ideal CPI on a pipelined processor is almost always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. (may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less than  or greater than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So </a:t>
            </a: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Ignore the overhead of pipelining clock cycle.</a:t>
            </a: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Pipe stages are ideal balanced.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24D1F0-D9E7-377C-572F-FC446B717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2030"/>
              </p:ext>
            </p:extLst>
          </p:nvPr>
        </p:nvGraphicFramePr>
        <p:xfrm>
          <a:off x="2279576" y="2060848"/>
          <a:ext cx="8056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2060848"/>
                        <a:ext cx="805656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47972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051372"/>
            <a:ext cx="828092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Performance of pipeline with stalls</a:t>
            </a:r>
          </a:p>
        </p:txBody>
      </p:sp>
      <p:pic>
        <p:nvPicPr>
          <p:cNvPr id="89092" name="Picture 4" descr="chap3_2-2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216" y="1941959"/>
            <a:ext cx="7543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chap3_2-3ne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832" y="3132584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171256" y="41624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2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47728" y="107934"/>
            <a:ext cx="784887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200" dirty="0"/>
              <a:t>Case of single-cycle implementation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20" y="1142984"/>
            <a:ext cx="8642350" cy="53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CPI </a:t>
            </a:r>
            <a:r>
              <a:rPr lang="en-US" altLang="zh-CN" sz="2800" dirty="0" err="1">
                <a:cs typeface="Times New Roman" panose="02020603050405020304" pitchFamily="18" charset="0"/>
              </a:rPr>
              <a:t>unpipelined</a:t>
            </a:r>
            <a:r>
              <a:rPr lang="en-US" altLang="zh-CN" sz="2800" dirty="0">
                <a:cs typeface="Times New Roman" panose="02020603050405020304" pitchFamily="18" charset="0"/>
              </a:rPr>
              <a:t>  = 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63754" y="2012950"/>
            <a:ext cx="47363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pipelined =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286899" y="1811305"/>
            <a:ext cx="514364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</a:t>
            </a:r>
            <a:r>
              <a:rPr kumimoji="1" lang="en-US" altLang="zh-CN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unpipelined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depth</a:t>
            </a:r>
          </a:p>
        </p:txBody>
      </p:sp>
      <p:pic>
        <p:nvPicPr>
          <p:cNvPr id="91142" name="Picture 6" descr="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6896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 descr="chap3_2-6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0912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30062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5279" y="192195"/>
            <a:ext cx="10513168" cy="9175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900" dirty="0"/>
              <a:t>Machine without structural hazards will always have a lower CPI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525279" y="944724"/>
            <a:ext cx="10827305" cy="428447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Data reference constitute 40% of the mix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Ideal CPI ignoring the structural hazard is 1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sz="2800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Average instruction time = </a:t>
            </a:r>
            <a:r>
              <a:rPr lang="en-US" altLang="zh-CN" sz="2400" dirty="0" err="1">
                <a:cs typeface="Times New Roman" panose="02020603050405020304" pitchFamily="18" charset="0"/>
              </a:rPr>
              <a:t>CPI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Clock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cycle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=(1+0.4 1) 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="1" baseline="-18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/1.05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= 1.3  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aseline="-18000" dirty="0" err="1"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endParaRPr lang="en-US" altLang="zh-CN" sz="2400" baseline="-18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Clearly,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the processor without the structural hazard is faster.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864DFA-F323-80FF-F6F0-54ACCF1C3C8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35360" y="5085184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Why allow machine  with structural hazard ?</a:t>
            </a:r>
            <a:endParaRPr lang="en-US" altLang="zh-CN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06DE83-D83E-38F7-E166-2E69B141F60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271464" y="5629639"/>
            <a:ext cx="2448272" cy="103616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节约成本</a:t>
            </a:r>
            <a:r>
              <a:rPr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减少延时</a:t>
            </a:r>
            <a:endParaRPr lang="en-US" altLang="zh-CN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610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4439" y="404664"/>
            <a:ext cx="10441160" cy="917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Example: impact of structural hazard to performance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84439" y="2276872"/>
            <a:ext cx="8642350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Example</a:t>
            </a:r>
          </a:p>
          <a:p>
            <a:pPr lvl="1"/>
            <a:r>
              <a:rPr lang="en-US" altLang="zh-CN" sz="2400" dirty="0"/>
              <a:t>The function unit time of FP multiplier</a:t>
            </a:r>
            <a:r>
              <a:rPr lang="zh-CN" altLang="en-US" sz="2400" dirty="0"/>
              <a:t>浮点数乘法器</a:t>
            </a:r>
            <a:r>
              <a:rPr lang="en-US" altLang="zh-CN" sz="2400" dirty="0"/>
              <a:t> is 6 clock cycles</a:t>
            </a:r>
          </a:p>
          <a:p>
            <a:pPr lvl="1"/>
            <a:r>
              <a:rPr lang="en-US" altLang="zh-CN" sz="2400" dirty="0"/>
              <a:t>FP multiply has a frequency of 14% in a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</a:t>
            </a:r>
          </a:p>
          <a:p>
            <a:pPr lvl="1"/>
            <a:r>
              <a:rPr lang="en-US" altLang="zh-CN" sz="2400" dirty="0"/>
              <a:t>Will the structural </a:t>
            </a:r>
            <a:r>
              <a:rPr lang="en-US" altLang="zh-CN" sz="2400" dirty="0" err="1"/>
              <a:t>hzard</a:t>
            </a:r>
            <a:r>
              <a:rPr lang="en-US" altLang="zh-CN" sz="2400" dirty="0"/>
              <a:t> have a large performance impact on the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benchmark?</a:t>
            </a:r>
          </a:p>
          <a:p>
            <a:pPr lvl="1"/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6768420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382724"/>
            <a:ext cx="5979096" cy="3326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完整流水线数据通路</a:t>
            </a:r>
            <a:endParaRPr lang="zh-CN" altLang="en-US" sz="32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0768"/>
            <a:ext cx="9217024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269F7B-99D0-5B64-2183-1B3AC01B15F6}"/>
              </a:ext>
            </a:extLst>
          </p:cNvPr>
          <p:cNvSpPr txBox="1"/>
          <p:nvPr/>
        </p:nvSpPr>
        <p:spPr>
          <a:xfrm>
            <a:off x="407368" y="5490819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相比于单周期</a:t>
            </a:r>
            <a:r>
              <a:rPr lang="en-US" altLang="zh-CN" dirty="0"/>
              <a:t>CPU</a:t>
            </a:r>
            <a:r>
              <a:rPr lang="zh-CN" altLang="en-US" dirty="0"/>
              <a:t>，只是在各个阶段之间加入了流水线寄存器来存储值</a:t>
            </a:r>
          </a:p>
        </p:txBody>
      </p:sp>
    </p:spTree>
    <p:extLst>
      <p:ext uri="{BB962C8B-B14F-4D97-AF65-F5344CB8AC3E}">
        <p14:creationId xmlns:p14="http://schemas.microsoft.com/office/powerpoint/2010/main" val="244268578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15680" y="115888"/>
            <a:ext cx="6136233" cy="936625"/>
          </a:xfrm>
        </p:spPr>
        <p:txBody>
          <a:bodyPr/>
          <a:lstStyle/>
          <a:p>
            <a:r>
              <a:rPr lang="en-US" altLang="zh-CN" dirty="0"/>
              <a:t>Answer to the example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52513"/>
            <a:ext cx="99726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best case:</a:t>
            </a:r>
            <a:r>
              <a:rPr lang="en-US" altLang="zh-CN" sz="2800" dirty="0">
                <a:cs typeface="Times New Roman" panose="02020603050405020304" pitchFamily="18" charset="0"/>
              </a:rPr>
              <a:t> FP multiplies are distributed uniformly.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There is one multiply in every 7 clock.    1/14%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there will be no structural </a:t>
            </a:r>
            <a:r>
              <a:rPr lang="en-US" altLang="zh-CN" sz="2400" dirty="0" err="1">
                <a:cs typeface="Times New Roman" panose="02020603050405020304" pitchFamily="18" charset="0"/>
              </a:rPr>
              <a:t>hazard,then</a:t>
            </a:r>
            <a:r>
              <a:rPr lang="en-US" altLang="zh-CN" sz="2400" dirty="0">
                <a:cs typeface="Times New Roman" panose="02020603050405020304" pitchFamily="18" charset="0"/>
              </a:rPr>
              <a:t> there is no performance penalty at all.</a:t>
            </a:r>
          </a:p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worst case:</a:t>
            </a:r>
            <a:r>
              <a:rPr lang="en-US" altLang="zh-CN" sz="2800" dirty="0">
                <a:cs typeface="Times New Roman" panose="02020603050405020304" pitchFamily="18" charset="0"/>
              </a:rPr>
              <a:t> the multiplies are all clustered with no intervening instructions.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every multiply instruction have to stall 5 clock cycles to wait for the multiplier be released. 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CPI will increase 70% to 1.7, if the ideal CPI is 1. </a:t>
            </a:r>
          </a:p>
        </p:txBody>
      </p:sp>
    </p:spTree>
    <p:extLst>
      <p:ext uri="{BB962C8B-B14F-4D97-AF65-F5344CB8AC3E}">
        <p14:creationId xmlns:p14="http://schemas.microsoft.com/office/powerpoint/2010/main" val="40967165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8047" y="116632"/>
            <a:ext cx="9144000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 performance influence of load stall</a:t>
            </a:r>
            <a:r>
              <a:rPr lang="en-US" altLang="zh-CN" dirty="0"/>
              <a:t>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Assume 30% of the instructions are loads.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Half the time, instruction following a load instruction depends on the result of the load.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If hazard </a:t>
            </a:r>
            <a:r>
              <a:rPr lang="en-US" altLang="zh-CN" sz="2400" u="sng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causes a single cycle delay</a:t>
            </a:r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, how much faster is the ideal pipeline ?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CPI = 1+30%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50%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1=1.15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The performance decrease about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15%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due to load stall.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2C3EDF-1209-50F2-700B-CB62159F51EA}"/>
              </a:ext>
            </a:extLst>
          </p:cNvPr>
          <p:cNvSpPr txBox="1"/>
          <p:nvPr/>
        </p:nvSpPr>
        <p:spPr>
          <a:xfrm>
            <a:off x="1127448" y="573325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好的编译器，在编译的时候会自动调整一些指令的顺序，使得执行被优化</a:t>
            </a:r>
          </a:p>
        </p:txBody>
      </p:sp>
    </p:spTree>
    <p:extLst>
      <p:ext uri="{BB962C8B-B14F-4D97-AF65-F5344CB8AC3E}">
        <p14:creationId xmlns:p14="http://schemas.microsoft.com/office/powerpoint/2010/main" val="389319539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40768"/>
            <a:ext cx="9987584" cy="460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4">
            <a:extLst>
              <a:ext uri="{FF2B5EF4-FFF2-40B4-BE49-F238E27FC236}">
                <a16:creationId xmlns:a16="http://schemas.microsoft.com/office/drawing/2014/main" id="{D832D885-2E4D-3760-107A-7633A724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933056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13F3B9F-247C-BF66-F498-A5719E354103}"/>
              </a:ext>
            </a:extLst>
          </p:cNvPr>
          <p:cNvSpPr>
            <a:spLocks/>
          </p:cNvSpPr>
          <p:nvPr/>
        </p:nvSpPr>
        <p:spPr bwMode="auto">
          <a:xfrm>
            <a:off x="1316009" y="4869160"/>
            <a:ext cx="1892056" cy="1450231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58D12D-29C3-2C3D-FE5E-090A0AFD15A0}"/>
              </a:ext>
            </a:extLst>
          </p:cNvPr>
          <p:cNvSpPr txBox="1"/>
          <p:nvPr/>
        </p:nvSpPr>
        <p:spPr>
          <a:xfrm>
            <a:off x="1363384" y="5009499"/>
            <a:ext cx="1892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如果地址不传递。则地址不见了，原来单周期是从</a:t>
            </a:r>
            <a:r>
              <a:rPr lang="en-US" altLang="zh-CN" sz="1400" dirty="0"/>
              <a:t>PC</a:t>
            </a:r>
            <a:r>
              <a:rPr lang="zh-CN" altLang="en-US" sz="1400" dirty="0"/>
              <a:t>里面来的，现在</a:t>
            </a:r>
            <a:r>
              <a:rPr lang="en-US" altLang="zh-CN" sz="1400" dirty="0"/>
              <a:t>PC</a:t>
            </a:r>
            <a:r>
              <a:rPr lang="zh-CN" altLang="en-US" sz="1400" dirty="0"/>
              <a:t>已经刷新过了（</a:t>
            </a:r>
            <a:r>
              <a:rPr lang="en-US" altLang="zh-CN" sz="1400" dirty="0" err="1"/>
              <a:t>rd</a:t>
            </a:r>
            <a:r>
              <a:rPr lang="zh-CN" altLang="en-US" sz="1400" dirty="0"/>
              <a:t>只会第五步用）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C873E6-2427-26A3-CC77-535CC598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49" y="5008429"/>
            <a:ext cx="835606" cy="940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0BD10-E703-248E-EA96-CB6CC545AE0A}"/>
              </a:ext>
            </a:extLst>
          </p:cNvPr>
          <p:cNvSpPr txBox="1"/>
          <p:nvPr/>
        </p:nvSpPr>
        <p:spPr>
          <a:xfrm>
            <a:off x="331248" y="5994384"/>
            <a:ext cx="7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8942E9-61B9-66C5-F51A-65BAE9CF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WB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阶段写回数据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182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MEM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阶段判断是否发生跳转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00" y="1485275"/>
            <a:ext cx="8872800" cy="48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9C1A9B-F5C5-EC6A-E9F3-5D21F6696DEF}"/>
              </a:ext>
            </a:extLst>
          </p:cNvPr>
          <p:cNvSpPr txBox="1"/>
          <p:nvPr/>
        </p:nvSpPr>
        <p:spPr>
          <a:xfrm>
            <a:off x="4583832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产生控制信号</a:t>
            </a:r>
          </a:p>
        </p:txBody>
      </p:sp>
    </p:spTree>
    <p:extLst>
      <p:ext uri="{BB962C8B-B14F-4D97-AF65-F5344CB8AC3E}">
        <p14:creationId xmlns:p14="http://schemas.microsoft.com/office/powerpoint/2010/main" val="85977442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00048"/>
            <a:ext cx="7927653" cy="52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479376" y="4785453"/>
            <a:ext cx="1800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Right-to-left flow leads to hazards</a:t>
            </a:r>
            <a:endParaRPr lang="en-AU" altLang="zh-CN" sz="2000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2220" y="1343203"/>
            <a:ext cx="6480720" cy="2664296"/>
            <a:chOff x="1343472" y="1236838"/>
            <a:chExt cx="6480720" cy="2664296"/>
          </a:xfrm>
        </p:grpSpPr>
        <p:grpSp>
          <p:nvGrpSpPr>
            <p:cNvPr id="28" name="组合 27"/>
            <p:cNvGrpSpPr/>
            <p:nvPr/>
          </p:nvGrpSpPr>
          <p:grpSpPr>
            <a:xfrm>
              <a:off x="1343472" y="1236838"/>
              <a:ext cx="6480720" cy="2664296"/>
              <a:chOff x="1703512" y="1340768"/>
              <a:chExt cx="6480720" cy="266429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680176" y="3212976"/>
                <a:ext cx="5040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8184232" y="1340768"/>
                <a:ext cx="0" cy="18722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791744" y="1412776"/>
                <a:ext cx="43924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791744" y="1412776"/>
                <a:ext cx="0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703512" y="2276872"/>
                <a:ext cx="20882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03512" y="2276872"/>
                <a:ext cx="0" cy="17281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1343472" y="3901134"/>
              <a:ext cx="144016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367808" y="4437485"/>
            <a:ext cx="5263358" cy="1871835"/>
            <a:chOff x="4367808" y="4437112"/>
            <a:chExt cx="5263358" cy="187183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9631165" y="4437112"/>
              <a:ext cx="0" cy="1871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367808" y="6308947"/>
              <a:ext cx="5263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367808" y="4581128"/>
              <a:ext cx="0" cy="17278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67808" y="4581128"/>
              <a:ext cx="216024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79372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2987</TotalTime>
  <Words>2921</Words>
  <Application>Microsoft Office PowerPoint</Application>
  <PresentationFormat>宽屏</PresentationFormat>
  <Paragraphs>522</Paragraphs>
  <Slides>61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Noto Serif SC</vt:lpstr>
      <vt:lpstr>等线</vt:lpstr>
      <vt:lpstr>等线 Light</vt:lpstr>
      <vt:lpstr>Arial</vt:lpstr>
      <vt:lpstr>Bahnschrift</vt:lpstr>
      <vt:lpstr>Calibri</vt:lpstr>
      <vt:lpstr>Comic Sans MS</vt:lpstr>
      <vt:lpstr>Courier New</vt:lpstr>
      <vt:lpstr>Impact</vt:lpstr>
      <vt:lpstr>Lucida Console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ZJU_CS</vt:lpstr>
      <vt:lpstr>Office 主题​​</vt:lpstr>
      <vt:lpstr>Equation</vt:lpstr>
      <vt:lpstr>PowerPoint 演示文稿</vt:lpstr>
      <vt:lpstr>Why pipelining : conclusion</vt:lpstr>
      <vt:lpstr>PowerPoint 演示文稿</vt:lpstr>
      <vt:lpstr>Pipelining and ISA Design</vt:lpstr>
      <vt:lpstr>PowerPoint 演示文稿</vt:lpstr>
      <vt:lpstr>完整流水线数据通路</vt:lpstr>
      <vt:lpstr>注意写回1：WB 阶段写回数据</vt:lpstr>
      <vt:lpstr>注意写回2：MEM 阶段判断是否发生跳转</vt:lpstr>
      <vt:lpstr>PowerPoint 演示文稿</vt:lpstr>
      <vt:lpstr>performance issues in pipelining</vt:lpstr>
      <vt:lpstr>多周期视图</vt:lpstr>
      <vt:lpstr>Hazard 冒险</vt:lpstr>
      <vt:lpstr>Hazards</vt:lpstr>
      <vt:lpstr>Structural Hazard</vt:lpstr>
      <vt:lpstr>PowerPoint 演示文稿</vt:lpstr>
      <vt:lpstr>PowerPoint 演示文稿</vt:lpstr>
      <vt:lpstr>模拟指令运行</vt:lpstr>
      <vt:lpstr>PowerPoint 演示文稿</vt:lpstr>
      <vt:lpstr>PowerPoint 演示文稿</vt:lpstr>
      <vt:lpstr>Detecting the Need to Forward</vt:lpstr>
      <vt:lpstr>Forwarding Paths</vt:lpstr>
      <vt:lpstr>Forwarding Conditions</vt:lpstr>
      <vt:lpstr>Double Data Hazard</vt:lpstr>
      <vt:lpstr>Revised Forwarding Condition</vt:lpstr>
      <vt:lpstr>解决二次冲突的forwarding的数据通路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Datapath with Hazard Detection</vt:lpstr>
      <vt:lpstr>PowerPoint 演示文稿</vt:lpstr>
      <vt:lpstr>  Stalls greatly hurt the performance </vt:lpstr>
      <vt:lpstr>Flushing the pipeline</vt:lpstr>
      <vt:lpstr>Predict –not-taken</vt:lpstr>
      <vt:lpstr>PowerPoint 演示文稿</vt:lpstr>
      <vt:lpstr>方法3：Branch Computation more Forward</vt:lpstr>
      <vt:lpstr>Control Hazards – Branch Instruction</vt:lpstr>
      <vt:lpstr>Flushing : need only to insert   1 stall</vt:lpstr>
      <vt:lpstr>Example: Branch Taken</vt:lpstr>
      <vt:lpstr>Example: Branch Taken</vt:lpstr>
      <vt:lpstr>PowerPoint 演示文稿</vt:lpstr>
      <vt:lpstr>PowerPoint 演示文稿</vt:lpstr>
      <vt:lpstr>PowerPoint 演示文稿</vt:lpstr>
      <vt:lpstr>More-Realistic Branch Prediction</vt:lpstr>
      <vt:lpstr> 1-bit predictor</vt:lpstr>
      <vt:lpstr>1-Bit Predictor缺点</vt:lpstr>
      <vt:lpstr>2-Bit Predictor</vt:lpstr>
      <vt:lpstr>An alternative 2-bit predictor</vt:lpstr>
      <vt:lpstr>PowerPoint 演示文稿</vt:lpstr>
      <vt:lpstr>流水线 CPU 性能</vt:lpstr>
      <vt:lpstr>Something about control signals</vt:lpstr>
      <vt:lpstr>Assumptions for calculation  </vt:lpstr>
      <vt:lpstr>Performance of pipeline with stalls</vt:lpstr>
      <vt:lpstr> Case of single-cycle implementation</vt:lpstr>
      <vt:lpstr>Machine without structural hazards will always have a lower CPI</vt:lpstr>
      <vt:lpstr>Example: impact of structural hazard to performance</vt:lpstr>
      <vt:lpstr>Answer to the example</vt:lpstr>
      <vt:lpstr> performance influence of load stall 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炜 周</cp:lastModifiedBy>
  <cp:revision>290</cp:revision>
  <dcterms:created xsi:type="dcterms:W3CDTF">2011-05-08T15:47:12Z</dcterms:created>
  <dcterms:modified xsi:type="dcterms:W3CDTF">2023-06-14T00:52:15Z</dcterms:modified>
</cp:coreProperties>
</file>